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0" autoAdjust="0"/>
    <p:restoredTop sz="94660"/>
  </p:normalViewPr>
  <p:slideViewPr>
    <p:cSldViewPr snapToGrid="0">
      <p:cViewPr varScale="1">
        <p:scale>
          <a:sx n="54" d="100"/>
          <a:sy n="54" d="100"/>
        </p:scale>
        <p:origin x="6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11/18/2024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11/18/2024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11/18/2024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11/18/2024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11/18/2024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11/18/2024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11/18/2024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11/18/2024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11/18/2024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11/18/2024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790B75F-0B7E-4335-A6F9-8172F9BE0C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1999" y="1449147"/>
            <a:ext cx="6810001" cy="1343039"/>
          </a:xfrm>
        </p:spPr>
        <p:txBody>
          <a:bodyPr/>
          <a:lstStyle/>
          <a:p>
            <a:r>
              <a:rPr lang="el-GR" dirty="0"/>
              <a:t>ΙΣΧΙΟ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2B19F6CA-EBA8-4E0E-8645-AD03140BCF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0100" y="5408853"/>
            <a:ext cx="10581900" cy="1200561"/>
          </a:xfrm>
        </p:spPr>
        <p:txBody>
          <a:bodyPr>
            <a:normAutofit/>
          </a:bodyPr>
          <a:lstStyle/>
          <a:p>
            <a:r>
              <a:rPr lang="el-GR" dirty="0"/>
              <a:t>ΒΛΟΤΙΝΟΥ ΠΗΝΕΛΟΠΗ </a:t>
            </a:r>
          </a:p>
          <a:p>
            <a:r>
              <a:rPr lang="el-GR" dirty="0"/>
              <a:t>ΕΠΙΚΟΥΡΗ ΚΑΘΗΓΗΤΡΙΑ ΤΜΗΜΑ ΕΡΓΟΘΕΡΑΠΕΙΑΣ </a:t>
            </a:r>
            <a:r>
              <a:rPr lang="el-GR" dirty="0" err="1"/>
              <a:t>ΠαΔΑ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01430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87A01E6-44F0-441D-BE21-13B0E070C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54E089C-FB2C-49A3-95BC-219338A77F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7A7B8133-1D7F-40CA-ACDE-B78F86E350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129" y="2273581"/>
            <a:ext cx="6054805" cy="413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129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4E0EF1C-FBD6-4DC9-8103-5F53A5A1E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b="1" i="0" u="none" strike="noStrike" baseline="0" dirty="0">
                <a:solidFill>
                  <a:schemeClr val="tx1"/>
                </a:solidFill>
                <a:latin typeface="HelveticaNeue-Bold"/>
              </a:rPr>
              <a:t>Δομές του Μηριαίου Οστού κοντά</a:t>
            </a:r>
            <a:br>
              <a:rPr lang="el-GR" sz="3600" b="1" i="0" u="none" strike="noStrike" baseline="0" dirty="0">
                <a:solidFill>
                  <a:schemeClr val="tx1"/>
                </a:solidFill>
                <a:latin typeface="HelveticaNeue-Bold"/>
              </a:rPr>
            </a:br>
            <a:r>
              <a:rPr lang="el-GR" sz="3600" b="1" i="0" u="none" strike="noStrike" baseline="0" dirty="0">
                <a:solidFill>
                  <a:schemeClr val="tx1"/>
                </a:solidFill>
                <a:latin typeface="HelveticaNeue-Bold"/>
              </a:rPr>
              <a:t>στην Άρθρωση</a:t>
            </a:r>
            <a:endParaRPr lang="el-GR" sz="6600" dirty="0">
              <a:solidFill>
                <a:schemeClr val="tx1"/>
              </a:solidFill>
            </a:endParaRP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31154296-A743-42E9-9694-E9416DC856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60087" y="214086"/>
            <a:ext cx="3655166" cy="5402943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759B2DAC-6EED-444E-8B82-989A59D359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7516" y="1650740"/>
            <a:ext cx="4629796" cy="525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093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72B168D-80F0-4369-8878-D8BD344EC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4">
            <a:extLst>
              <a:ext uri="{FF2B5EF4-FFF2-40B4-BE49-F238E27FC236}">
                <a16:creationId xmlns:a16="http://schemas.microsoft.com/office/drawing/2014/main" id="{5A82354A-651D-4BE6-9DD8-017EC1E197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82400" y="447188"/>
            <a:ext cx="4099598" cy="6059887"/>
          </a:xfr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6C455B71-F31D-492A-944C-D8B8029D2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117" y="2295382"/>
            <a:ext cx="6814470" cy="310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223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8F6BD14-31AB-4448-ACA1-05FE5CA6E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92DF93FD-8B32-438B-8950-03EB4E93DE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4152" y="1603331"/>
            <a:ext cx="5504890" cy="5254669"/>
          </a:xfr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4AA5981E-2848-405C-ADE8-E74B4A27A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9701" y="261495"/>
            <a:ext cx="4553585" cy="633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896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923E0D0-2BBA-4D12-AC0F-960C50DF8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76462" y="447188"/>
            <a:ext cx="10571998" cy="970450"/>
          </a:xfrm>
        </p:spPr>
        <p:txBody>
          <a:bodyPr/>
          <a:lstStyle/>
          <a:p>
            <a:pPr algn="ctr"/>
            <a:r>
              <a:rPr lang="el-GR" sz="3200" b="1" i="0" u="none" strike="noStrike" baseline="0" dirty="0">
                <a:solidFill>
                  <a:schemeClr val="tx1"/>
                </a:solidFill>
                <a:latin typeface="HelveticaNeue-Bold"/>
              </a:rPr>
              <a:t>Αρθρικός Θύλακος</a:t>
            </a:r>
            <a:br>
              <a:rPr lang="el-GR" sz="3200" b="1" i="0" u="none" strike="noStrike" baseline="0" dirty="0">
                <a:solidFill>
                  <a:schemeClr val="tx1"/>
                </a:solidFill>
                <a:latin typeface="HelveticaNeue-Bold"/>
              </a:rPr>
            </a:br>
            <a:r>
              <a:rPr lang="el-GR" sz="3200" b="1" i="0" u="none" strike="noStrike" baseline="0" dirty="0">
                <a:solidFill>
                  <a:schemeClr val="tx1"/>
                </a:solidFill>
                <a:latin typeface="HelveticaNeue-Bold"/>
              </a:rPr>
              <a:t>Ινώδης Θύλακος</a:t>
            </a:r>
            <a:endParaRPr lang="el-GR" sz="6000" dirty="0">
              <a:solidFill>
                <a:schemeClr val="tx1"/>
              </a:solidFill>
            </a:endParaRPr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7EDB22A2-F6F3-40EA-902B-B2FF1FBC4D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4996" y="2035178"/>
            <a:ext cx="5782361" cy="2079621"/>
          </a:xfr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2E76B996-BC9F-4086-86E6-DFC95C2C00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0362" y="94856"/>
            <a:ext cx="4391638" cy="6315956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3AF84252-D1F9-48F4-A7B0-3D2043F835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996" y="4456267"/>
            <a:ext cx="5751432" cy="1340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7984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BFDB3A6-1DF7-4FAD-83D6-A91B58766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855" y="2254945"/>
            <a:ext cx="6774074" cy="4390784"/>
          </a:xfrm>
        </p:spPr>
        <p:txBody>
          <a:bodyPr>
            <a:normAutofit/>
          </a:bodyPr>
          <a:lstStyle/>
          <a:p>
            <a:pPr algn="l"/>
            <a:r>
              <a:rPr lang="el-GR" sz="2400" b="0" i="0" u="none" strike="noStrike" baseline="0" dirty="0">
                <a:latin typeface="UB-Helvetica"/>
              </a:rPr>
              <a:t>Γύρω από τον αυχένα του μηριαίου, ιδιαίτερα προς τα έξω, προς τα έσω και μπροστά, σχηματίζει υμενικές </a:t>
            </a:r>
            <a:r>
              <a:rPr lang="el-GR" sz="2400" b="0" i="0" u="none" strike="noStrike" baseline="0" dirty="0" err="1">
                <a:latin typeface="UB-Helvetica"/>
              </a:rPr>
              <a:t>πτυχές,τους</a:t>
            </a:r>
            <a:r>
              <a:rPr lang="el-GR" sz="2400" b="0" i="0" u="none" strike="noStrike" baseline="0" dirty="0">
                <a:latin typeface="UB-Helvetica"/>
              </a:rPr>
              <a:t> </a:t>
            </a:r>
            <a:r>
              <a:rPr lang="el-GR" sz="2400" b="0" i="0" u="none" strike="noStrike" baseline="0" dirty="0" err="1">
                <a:latin typeface="UB-Helvetica"/>
              </a:rPr>
              <a:t>θυλακικούς</a:t>
            </a:r>
            <a:r>
              <a:rPr lang="el-GR" sz="2400" b="0" i="0" u="none" strike="noStrike" baseline="0" dirty="0">
                <a:latin typeface="UB-Helvetica"/>
              </a:rPr>
              <a:t> χαλινούς. Αυτοί εκτείνονται από την πρόσφυση στον αυχένα του μηριαίου μέχρι το </a:t>
            </a:r>
            <a:r>
              <a:rPr lang="el-GR" sz="2400" b="0" i="0" u="none" strike="noStrike" baseline="0" dirty="0" err="1">
                <a:latin typeface="UB-Helvetica"/>
              </a:rPr>
              <a:t>οστεοχόνδρινο</a:t>
            </a:r>
            <a:r>
              <a:rPr lang="el-GR" sz="2400" b="0" i="0" u="none" strike="noStrike" baseline="0" dirty="0">
                <a:latin typeface="UB-Helvetica"/>
              </a:rPr>
              <a:t> όριο της μηριαίας </a:t>
            </a:r>
            <a:r>
              <a:rPr lang="el-GR" sz="2400" b="0" i="0" u="none" strike="noStrike" baseline="0" dirty="0" err="1">
                <a:latin typeface="UB-Helvetica"/>
              </a:rPr>
              <a:t>κεφαλής,προς</a:t>
            </a:r>
            <a:r>
              <a:rPr lang="el-GR" sz="2400" b="0" i="0" u="none" strike="noStrike" baseline="0" dirty="0">
                <a:latin typeface="UB-Helvetica"/>
              </a:rPr>
              <a:t> την οποία κατευθύνουν αιμοφόρα αγγεία.</a:t>
            </a:r>
          </a:p>
          <a:p>
            <a:pPr algn="l"/>
            <a:r>
              <a:rPr lang="el-GR" sz="2400" b="0" i="0" u="none" strike="noStrike" baseline="0" dirty="0">
                <a:latin typeface="UB-Helvetica"/>
              </a:rPr>
              <a:t>Τα τελευταία </a:t>
            </a:r>
            <a:r>
              <a:rPr lang="el-GR" sz="2400" b="0" i="0" u="none" strike="noStrike" baseline="0" dirty="0" err="1">
                <a:latin typeface="UB-Helvetica"/>
              </a:rPr>
              <a:t>αιματώνουν</a:t>
            </a:r>
            <a:r>
              <a:rPr lang="el-GR" sz="2400" b="0" i="0" u="none" strike="noStrike" baseline="0" dirty="0">
                <a:latin typeface="UB-Helvetica"/>
              </a:rPr>
              <a:t> τον αυχένα του μηριαίου οστού. Ο αρθρικός υμένας σχηματίζει ένα σωλήνα που περικλείει το </a:t>
            </a:r>
            <a:r>
              <a:rPr lang="el-GR" sz="2400" b="0" i="0" u="none" strike="noStrike" baseline="0" dirty="0" err="1">
                <a:latin typeface="UB-Helvetica"/>
              </a:rPr>
              <a:t>στρογγύλο</a:t>
            </a:r>
            <a:r>
              <a:rPr lang="el-GR" sz="2400" b="0" i="0" u="none" strike="noStrike" baseline="0" dirty="0">
                <a:latin typeface="UB-Helvetica"/>
              </a:rPr>
              <a:t> σύνδεσμο της μηριαίας κεφαλής.</a:t>
            </a:r>
            <a:endParaRPr lang="el-GR" sz="2400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8DDC4FBC-52FE-45F1-8434-BD2DCF229C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3325" y="447188"/>
            <a:ext cx="4410691" cy="5906324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90D8238B-37C0-4329-804A-54D575574A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187" y="447188"/>
            <a:ext cx="4066955" cy="826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8705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ED8C797-D1EF-43C5-BDB4-A5CE5CBBC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E390A8FA-670E-46E5-BA44-62A2EDC15B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01198" y="4438004"/>
            <a:ext cx="5346425" cy="1972808"/>
          </a:xfr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69560C0D-74E5-4412-95F6-7E97872D94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57" y="0"/>
            <a:ext cx="5809872" cy="572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2516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80F640A-1031-4B11-B027-15BE3AB05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9" name="Θέση περιεχομένου 8">
            <a:extLst>
              <a:ext uri="{FF2B5EF4-FFF2-40B4-BE49-F238E27FC236}">
                <a16:creationId xmlns:a16="http://schemas.microsoft.com/office/drawing/2014/main" id="{C33D5046-141B-41C7-A469-62558DEB4E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059" y="2327819"/>
            <a:ext cx="4085222" cy="562338"/>
          </a:xfr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B560475F-B94A-43B6-BBEB-C54FA88E46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059" y="357044"/>
            <a:ext cx="3754658" cy="826714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21B295B2-5E2A-4600-8A47-4520E0F082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1978" y="357044"/>
            <a:ext cx="7950961" cy="1185669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FDD2691D-9FC3-492E-839D-63BFB6321C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059" y="2991529"/>
            <a:ext cx="3884657" cy="796218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F84B5EFD-C58E-4E69-835A-792D100786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1978" y="2994722"/>
            <a:ext cx="6648994" cy="487834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FD2BFC64-C3CF-4267-815D-B202A4DFE9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27823" y="3725834"/>
            <a:ext cx="5220463" cy="309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2153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29A60102-CC34-460B-B107-83A21912AC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7972" y="1926772"/>
            <a:ext cx="4420486" cy="479330"/>
          </a:xfr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CA48D09F-C2E1-4365-81B2-5A1F4CB7C6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059" y="357044"/>
            <a:ext cx="3754658" cy="826714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E1133695-57E2-41F1-955F-37C5199678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972" y="2812681"/>
            <a:ext cx="4569610" cy="479330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7C4CEBCF-35C0-4D26-AE66-B78122FB7E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972" y="3698590"/>
            <a:ext cx="4569610" cy="523238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22E1C6F3-E8A5-493D-9AC5-487929D2BC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179816"/>
            <a:ext cx="5434999" cy="6498367"/>
          </a:xfrm>
          <a:prstGeom prst="rect">
            <a:avLst/>
          </a:prstGeom>
        </p:spPr>
      </p:pic>
      <p:sp>
        <p:nvSpPr>
          <p:cNvPr id="13" name="Αστέρι: 5 ακτίνες 12">
            <a:extLst>
              <a:ext uri="{FF2B5EF4-FFF2-40B4-BE49-F238E27FC236}">
                <a16:creationId xmlns:a16="http://schemas.microsoft.com/office/drawing/2014/main" id="{798CAAAD-1D53-46A7-B8F2-574934A0B572}"/>
              </a:ext>
            </a:extLst>
          </p:cNvPr>
          <p:cNvSpPr/>
          <p:nvPr/>
        </p:nvSpPr>
        <p:spPr>
          <a:xfrm>
            <a:off x="4907582" y="2596243"/>
            <a:ext cx="676789" cy="52323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52792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E60F359-E580-442E-91A7-76F52D3AD0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F18B4C5A-C096-4D7E-A80A-F1FCB5EA3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65" y="447188"/>
            <a:ext cx="4569610" cy="479330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8443FA0D-79C4-453A-BF65-A9E84BBC1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131" y="1244131"/>
            <a:ext cx="5531869" cy="5411610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6DB33241-358B-4078-9FCA-EEF6AC8D7D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0183" y="1126305"/>
            <a:ext cx="4410691" cy="5258534"/>
          </a:xfrm>
          <a:prstGeom prst="rect">
            <a:avLst/>
          </a:prstGeom>
        </p:spPr>
      </p:pic>
      <p:cxnSp>
        <p:nvCxnSpPr>
          <p:cNvPr id="10" name="Ευθεία γραμμή σύνδεσης 9">
            <a:extLst>
              <a:ext uri="{FF2B5EF4-FFF2-40B4-BE49-F238E27FC236}">
                <a16:creationId xmlns:a16="http://schemas.microsoft.com/office/drawing/2014/main" id="{10D457A6-3EDF-4D58-A81B-89A7204E854A}"/>
              </a:ext>
            </a:extLst>
          </p:cNvPr>
          <p:cNvCxnSpPr/>
          <p:nvPr/>
        </p:nvCxnSpPr>
        <p:spPr>
          <a:xfrm>
            <a:off x="667465" y="3738282"/>
            <a:ext cx="5424293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2794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F68CDDC-52B8-4F86-8708-E6B0338A7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CB78C2D-BD46-4B5C-B50D-2BB6CF37D5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22AF3BEB-ECB0-4131-87D9-E5856C606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77" y="221757"/>
            <a:ext cx="5439610" cy="5134013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07935A92-4768-4B0A-AD2B-07C278217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2411" y="447188"/>
            <a:ext cx="4928700" cy="552014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6AA9C86A-4625-4223-A210-40781E7406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5186" y="2458046"/>
            <a:ext cx="5146084" cy="1362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688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CF9117C-1CE1-4FBE-ADFC-EB25EC4E59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869" y="1675588"/>
            <a:ext cx="5642270" cy="3636511"/>
          </a:xfrm>
        </p:spPr>
        <p:txBody>
          <a:bodyPr/>
          <a:lstStyle/>
          <a:p>
            <a:pPr algn="l"/>
            <a:r>
              <a:rPr lang="el-GR" sz="1800" b="0" i="0" u="none" strike="noStrike" baseline="0" dirty="0">
                <a:latin typeface="UB-Helvetica"/>
              </a:rPr>
              <a:t>Ο </a:t>
            </a:r>
            <a:r>
              <a:rPr lang="el-GR" sz="1800" b="0" i="0" u="none" strike="noStrike" baseline="0" dirty="0" err="1">
                <a:latin typeface="UB-Helvetica"/>
              </a:rPr>
              <a:t>ηβομηριαίος</a:t>
            </a:r>
            <a:r>
              <a:rPr lang="el-GR" sz="1800" b="0" i="0" u="none" strike="noStrike" baseline="0" dirty="0">
                <a:latin typeface="UB-Helvetica"/>
              </a:rPr>
              <a:t> σύνδεσμος πορεύεται από το </a:t>
            </a:r>
            <a:r>
              <a:rPr lang="el-GR" sz="1800" b="0" i="0" u="none" strike="noStrike" baseline="0" dirty="0" err="1">
                <a:latin typeface="UB-Helvetica"/>
              </a:rPr>
              <a:t>λαγονοηβικό</a:t>
            </a:r>
            <a:r>
              <a:rPr lang="el-GR" sz="1800" b="0" i="0" u="none" strike="noStrike" baseline="0" dirty="0">
                <a:latin typeface="UB-Helvetica"/>
              </a:rPr>
              <a:t> όγκωμα και τη θυροειδή ακρολοφία όπου διασυνδέεται με τον τένοντα του </a:t>
            </a:r>
            <a:r>
              <a:rPr lang="el-GR" sz="1800" b="0" i="0" u="none" strike="noStrike" baseline="0" dirty="0" err="1">
                <a:latin typeface="UB-Helvetica"/>
              </a:rPr>
              <a:t>κτενίτη</a:t>
            </a:r>
            <a:r>
              <a:rPr lang="el-GR" sz="1800" b="0" i="0" u="none" strike="noStrike" baseline="0" dirty="0">
                <a:latin typeface="UB-Helvetica"/>
              </a:rPr>
              <a:t> μυός, μέχρι την κατώτερη μοίρα της </a:t>
            </a:r>
            <a:r>
              <a:rPr lang="el-GR" sz="1800" b="0" i="0" u="none" strike="noStrike" baseline="0" dirty="0" err="1">
                <a:latin typeface="UB-Helvetica"/>
              </a:rPr>
              <a:t>μεσοτροχαντήριας</a:t>
            </a:r>
            <a:r>
              <a:rPr lang="el-GR" sz="1800" b="0" i="0" u="none" strike="noStrike" baseline="0" dirty="0">
                <a:latin typeface="UB-Helvetica"/>
              </a:rPr>
              <a:t> γραμμής.</a:t>
            </a:r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CECB8CC0-1D3F-47B9-8B5D-631D1B42D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9862" y="447188"/>
            <a:ext cx="5103424" cy="6093313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1B666ED7-B0E0-419A-9F3B-7E06C93FF2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6147"/>
          <a:stretch/>
        </p:blipFill>
        <p:spPr>
          <a:xfrm>
            <a:off x="613423" y="447188"/>
            <a:ext cx="5482577" cy="552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5907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0E507FE8-0C78-4783-A8BB-C0FF89F71C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542" y="1899054"/>
            <a:ext cx="6427128" cy="3424059"/>
          </a:xfr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A742E9A5-FAED-4308-93C2-E59F8B3412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7615" y="615238"/>
            <a:ext cx="4382112" cy="521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9388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282A093-32A9-4DCF-BDBE-D4FB8B054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06F5CE9-A3A2-4F35-ABBD-B8951373E3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3D04FAA6-B5ED-49EE-85FE-AADC6CD23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2143" y="439659"/>
            <a:ext cx="4651913" cy="6185949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86ED834E-3C4D-421D-ADD3-76F280BF5B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793" y="2074629"/>
            <a:ext cx="4733293" cy="586928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0581FBA0-E921-4CE6-B971-B82809FDEA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793" y="2940781"/>
            <a:ext cx="4814202" cy="291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661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5A7F10AF-869A-455A-B5D4-EFC29399F5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200" y="496174"/>
            <a:ext cx="6053188" cy="712140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90CA9B25-DD09-4184-9379-51D90125C1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5516" y="1240971"/>
            <a:ext cx="6136637" cy="963386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491B0B6A-66F9-4076-8E2C-F173C26194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029" y="2204357"/>
            <a:ext cx="5283457" cy="1224643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3D6DBB94-097A-4B11-8779-298DFA7F1D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028" y="3787464"/>
            <a:ext cx="5283457" cy="1494430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8E02C87E-3E51-4D2C-BC21-58F87034DF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4635" y="3787464"/>
            <a:ext cx="5283457" cy="242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4643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2AD744C-FD71-4E1E-8445-3426015828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3FB9B759-7006-4B57-85E9-CCB8460E2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200" y="496174"/>
            <a:ext cx="6053188" cy="712140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CF9F1939-C736-40A4-B37D-F81E92DBB9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8289" y="1208313"/>
            <a:ext cx="4713451" cy="5404757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1FD6F149-15AA-4861-800A-58F6D81C92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915" y="2404919"/>
            <a:ext cx="6125789" cy="282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9940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E578CA5-FB80-4A6D-AAB5-C5B535C4F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43F8B087-96A6-4A1F-8941-D6D88CF13A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2668" y="447188"/>
            <a:ext cx="5371902" cy="2981812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21325154-31FC-4F54-9BC0-2927F4B0B5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667" y="3777905"/>
            <a:ext cx="6180137" cy="2312651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7F621DB9-2584-4584-8380-4D5807F909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3411" y="605828"/>
            <a:ext cx="4382112" cy="528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2612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E7C1E85-58EB-4265-BDAA-A46301B8E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62C3F6E-8FDB-4DBB-81E7-FBDB3AE235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46416381-138B-4932-B8A3-A3A8504DDC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712" y="447187"/>
            <a:ext cx="5340614" cy="5757669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74A56369-C70D-4ADD-A570-1B4F05EC77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0493" y="790525"/>
            <a:ext cx="4420217" cy="557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9281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5AFCF8C-1782-4EEB-AE77-1CAA023031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28BA611B-085D-43A9-B924-1631FE912C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74" r="4398"/>
          <a:stretch/>
        </p:blipFill>
        <p:spPr>
          <a:xfrm>
            <a:off x="499653" y="408213"/>
            <a:ext cx="3549833" cy="904279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9FD6F029-A2E4-4DBD-B873-3EA65E40C9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652" y="2222287"/>
            <a:ext cx="6110961" cy="3982570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7B42481B-259C-4D30-9625-95A8A95FFF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672" y="747652"/>
            <a:ext cx="5166461" cy="511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9938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323DD83-C503-4B03-8008-C7861C3E1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ED45EADF-1C3B-45B8-A44E-AFECA1B1AD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7627" y="447188"/>
            <a:ext cx="6467559" cy="4826941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587BE894-FD71-4FEA-A524-D4EB201EA8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5149" y="1727879"/>
            <a:ext cx="5044547" cy="442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1804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7317B1D-DDF5-45D9-8CB4-356EBF945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A34F568-5781-41F4-BE19-C4B915335C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80642C18-A068-40E9-8FAF-149872DB3F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681" y="198889"/>
            <a:ext cx="5780206" cy="4655938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933744BC-7F08-4AEB-9FBB-DFBA3F5BB5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7414" y="125304"/>
            <a:ext cx="4734586" cy="3477110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EEC7825F-37D1-4E2E-9565-454189BFF3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3748" y="3800724"/>
            <a:ext cx="2802705" cy="277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353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70EE995-C1C6-4EE4-8678-26C3EFD8D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CAA51E1C-B722-4A64-A527-6FBA2DE642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5234" y="1204618"/>
            <a:ext cx="5390765" cy="3597881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53412F5D-A2AA-4319-B0FA-F67C092560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8125" y="1237275"/>
            <a:ext cx="4277322" cy="411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8401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Θέση περιεχομένου 10">
            <a:extLst>
              <a:ext uri="{FF2B5EF4-FFF2-40B4-BE49-F238E27FC236}">
                <a16:creationId xmlns:a16="http://schemas.microsoft.com/office/drawing/2014/main" id="{96FC9EE1-76B8-424F-BCC3-101E993D87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1653" y="2379580"/>
            <a:ext cx="2673893" cy="543843"/>
          </a:xfr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98350249-47A3-4701-AD18-F24741535B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4341" y="430858"/>
            <a:ext cx="3207871" cy="970449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5E64F8F9-4778-4D08-B70F-E2BC85D707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1340" y="430858"/>
            <a:ext cx="4572638" cy="4610743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40A5027B-3E0E-4634-897B-E9EE9B7647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6896" y="1542056"/>
            <a:ext cx="2666587" cy="543843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F14B7A3E-95AC-47BC-B9EF-FE25FE5B73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85189" y="3125530"/>
            <a:ext cx="2846173" cy="409031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ED6727ED-C63E-4722-AD50-BE730448DF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04341" y="3901697"/>
            <a:ext cx="3826584" cy="342948"/>
          </a:xfrm>
          <a:prstGeom prst="rect">
            <a:avLst/>
          </a:prstGeom>
        </p:spPr>
      </p:pic>
      <p:pic>
        <p:nvPicPr>
          <p:cNvPr id="17" name="Εικόνα 16">
            <a:extLst>
              <a:ext uri="{FF2B5EF4-FFF2-40B4-BE49-F238E27FC236}">
                <a16:creationId xmlns:a16="http://schemas.microsoft.com/office/drawing/2014/main" id="{4FC59403-81E0-4C88-8EDD-55E3107AD1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59812" y="4489060"/>
            <a:ext cx="5319456" cy="54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3497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4A5634A2-3584-48AF-9E07-6B6B2DC8D4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991" y="2476609"/>
            <a:ext cx="4913838" cy="3810955"/>
          </a:xfr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0508C1A1-12B4-4245-940E-208EC09DD2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6094" y="594642"/>
            <a:ext cx="8019812" cy="809120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1A9EA125-96DA-44D8-A257-35D03DCA89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4073" y="2090058"/>
            <a:ext cx="4802326" cy="525254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722050F8-9CE3-4DF4-9DAC-3B6868F021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7995" y="3429000"/>
            <a:ext cx="5715003" cy="81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9021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A97B04A-3DCD-479E-A6EC-0A26EFF0C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73DD165C-075A-4576-BFBD-44E9E07A33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597" y="362909"/>
            <a:ext cx="5979402" cy="4531758"/>
          </a:xfr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DD08B2D4-6FF7-47DB-942D-54CE417972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8927" y="180138"/>
            <a:ext cx="4886630" cy="649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046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A6AC42C-32F7-4462-BFD8-B1C59073D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B647C8D2-E634-449B-A292-C7E3E13A30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64357" y="1939625"/>
            <a:ext cx="4610743" cy="3200847"/>
          </a:xfr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FD7762E4-50B8-4E6E-B603-21A569905D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556" y="3099401"/>
            <a:ext cx="4496427" cy="1600423"/>
          </a:xfrm>
          <a:prstGeom prst="rect">
            <a:avLst/>
          </a:prstGeom>
        </p:spPr>
      </p:pic>
      <p:cxnSp>
        <p:nvCxnSpPr>
          <p:cNvPr id="8" name="Ευθύγραμμο βέλος σύνδεσης 7">
            <a:extLst>
              <a:ext uri="{FF2B5EF4-FFF2-40B4-BE49-F238E27FC236}">
                <a16:creationId xmlns:a16="http://schemas.microsoft.com/office/drawing/2014/main" id="{66A1EF6E-E3AD-4F08-878A-9303E7063400}"/>
              </a:ext>
            </a:extLst>
          </p:cNvPr>
          <p:cNvCxnSpPr>
            <a:cxnSpLocks/>
          </p:cNvCxnSpPr>
          <p:nvPr/>
        </p:nvCxnSpPr>
        <p:spPr>
          <a:xfrm flipV="1">
            <a:off x="3918857" y="2351314"/>
            <a:ext cx="4250871" cy="16818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Ευθύγραμμο βέλος σύνδεσης 9">
            <a:extLst>
              <a:ext uri="{FF2B5EF4-FFF2-40B4-BE49-F238E27FC236}">
                <a16:creationId xmlns:a16="http://schemas.microsoft.com/office/drawing/2014/main" id="{84BFAB0D-F651-4904-AE44-FFA5248EC0B0}"/>
              </a:ext>
            </a:extLst>
          </p:cNvPr>
          <p:cNvCxnSpPr>
            <a:cxnSpLocks/>
          </p:cNvCxnSpPr>
          <p:nvPr/>
        </p:nvCxnSpPr>
        <p:spPr>
          <a:xfrm flipV="1">
            <a:off x="4049486" y="3192236"/>
            <a:ext cx="4365798" cy="11348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07130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49E3A39-0DF3-4980-B8C4-14E054620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841FA56-A5E3-4D01-AF40-110C8E1341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91F4AB4A-2172-46D1-B5B1-3B42D33191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643" y="406626"/>
            <a:ext cx="5107748" cy="6038444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D896A545-DF7F-4D50-91F4-F66834A759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712" y="999202"/>
            <a:ext cx="4296375" cy="504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5466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B638730-423B-4287-8CE8-96CC0EB4C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b="1" i="0" u="none" strike="noStrike" baseline="0" dirty="0">
                <a:solidFill>
                  <a:schemeClr val="tx1"/>
                </a:solidFill>
                <a:latin typeface="HelveticaNeue-Bold"/>
              </a:rPr>
              <a:t>Κινήσεις και</a:t>
            </a:r>
            <a:br>
              <a:rPr lang="el-GR" sz="3200" b="1" i="0" u="none" strike="noStrike" baseline="0" dirty="0">
                <a:solidFill>
                  <a:schemeClr val="tx1"/>
                </a:solidFill>
                <a:latin typeface="HelveticaNeue-Bold"/>
              </a:rPr>
            </a:br>
            <a:r>
              <a:rPr lang="el-GR" sz="3200" b="1" i="0" u="none" strike="noStrike" baseline="0" dirty="0">
                <a:solidFill>
                  <a:schemeClr val="tx1"/>
                </a:solidFill>
                <a:latin typeface="HelveticaNeue-Bold"/>
              </a:rPr>
              <a:t>Άξονες των Κινήσεων</a:t>
            </a:r>
            <a:endParaRPr lang="el-GR" sz="6000" dirty="0">
              <a:solidFill>
                <a:schemeClr val="tx1"/>
              </a:solidFill>
            </a:endParaRPr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004BE84E-2B3C-49F0-8531-04A36CC207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3472" y="2152471"/>
            <a:ext cx="6015485" cy="3415572"/>
          </a:xfr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4953FEC1-502C-4F14-8CE5-3EDEC85EF1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8599" y="447188"/>
            <a:ext cx="5202515" cy="527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7664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5B757BB-8B39-457D-B560-9DD9EF41B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87D71168-00E1-43E5-A8D5-02EB96B4D6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5589" y="2547257"/>
            <a:ext cx="7167204" cy="2189146"/>
          </a:xfrm>
        </p:spPr>
      </p:pic>
    </p:spTree>
    <p:extLst>
      <p:ext uri="{BB962C8B-B14F-4D97-AF65-F5344CB8AC3E}">
        <p14:creationId xmlns:p14="http://schemas.microsoft.com/office/powerpoint/2010/main" val="36503487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7B167F9-37E2-4152-835A-111671209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40F6CDE-9B62-4E3E-91F1-A7FE56BB0D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158D9D65-0240-44D1-B93B-33C9D68E64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17" y="334800"/>
            <a:ext cx="6496132" cy="5331214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D286BC9E-EB0A-4454-9834-3942A83BBC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7443" y="1900056"/>
            <a:ext cx="5375709" cy="3129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7007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4D74D32-7D7A-4093-ABBF-67D1D8A3F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3CD05E7-8F87-46A7-B112-9D1D5E043F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3E3F3D22-2AD7-4F33-B05C-31945F2B0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928" y="1417638"/>
            <a:ext cx="5888456" cy="2419576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2EA6C787-C5E4-47A6-9106-DFE17FE723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172" y="3174492"/>
            <a:ext cx="6237828" cy="348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6008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EA7E8DA-4FB2-4935-8515-FFDCC679E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D429D74-82D7-439B-8603-367E6098F8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7932D885-5048-4D03-9449-4F56FFC6C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56" y="2024445"/>
            <a:ext cx="6552830" cy="472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728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0AFB592-F680-4772-938B-86285561B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D4CD64E3-53F2-470E-BC5D-BEFE4C96DB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9260" y="1658021"/>
            <a:ext cx="6132798" cy="3829765"/>
          </a:xfr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39A3743F-3707-4AB5-A03D-2ED3C203DC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258" y="1117792"/>
            <a:ext cx="5185475" cy="474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9285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11E3DE1-F5B9-4F25-81FA-B428B64A9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416BB314-039A-4E10-8ADB-A69D3F6E5E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765" y="932413"/>
            <a:ext cx="6843689" cy="3300906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55BC6E76-9B17-4C4E-9DA0-416218F24A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3454" y="109074"/>
            <a:ext cx="4439270" cy="663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996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CF552AD-B482-481D-9AEA-987821B4C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1D885D2-154F-43AB-8D76-6CEB73740A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7E135BB6-3828-4603-BAA7-1491B95A56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124" y="447188"/>
            <a:ext cx="6162299" cy="5643369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27989B04-E5DE-4D7F-A315-8C1EB95095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043" y="932413"/>
            <a:ext cx="5374013" cy="515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2967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71BFFA9-C048-458D-B04D-DE6659C67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4C50085-34E3-4A73-A009-B64659A11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F6187857-07FF-4D02-BB34-342F4607FE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5229" y="0"/>
            <a:ext cx="57418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2963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631AAB6-7D66-472E-AADD-DAF565650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8.7.8 </a:t>
            </a:r>
            <a:r>
              <a:rPr lang="el-GR" dirty="0" err="1"/>
              <a:t>Εμβιομηχανική</a:t>
            </a:r>
            <a:endParaRPr lang="el-GR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5F2FF33B-BA8F-40F1-A279-DEA284D48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802" y="1890442"/>
            <a:ext cx="4458322" cy="38772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0ABDCE-67B9-440A-8C14-23ADB9E01AE7}"/>
              </a:ext>
            </a:extLst>
          </p:cNvPr>
          <p:cNvSpPr txBox="1"/>
          <p:nvPr/>
        </p:nvSpPr>
        <p:spPr>
          <a:xfrm>
            <a:off x="6929438" y="2705784"/>
            <a:ext cx="4638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l-GR" sz="1800" b="1" i="0" u="none" strike="noStrike" baseline="0" dirty="0">
                <a:latin typeface="HelveticaNeue-Bold"/>
              </a:rPr>
              <a:t>Μηχανική της Άρθρωσης κατά τη</a:t>
            </a:r>
          </a:p>
          <a:p>
            <a:pPr algn="ctr"/>
            <a:r>
              <a:rPr lang="el-GR" sz="1800" b="1" i="0" u="none" strike="noStrike" baseline="0" dirty="0" err="1">
                <a:latin typeface="HelveticaNeue-Bold"/>
              </a:rPr>
              <a:t>Μονοποδική</a:t>
            </a:r>
            <a:r>
              <a:rPr lang="el-GR" sz="1800" b="1" i="0" u="none" strike="noStrike" baseline="0" dirty="0">
                <a:latin typeface="HelveticaNeue-Bold"/>
              </a:rPr>
              <a:t> Στήριξη</a:t>
            </a:r>
            <a:endParaRPr lang="el-GR" dirty="0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A74BC1D9-156F-420A-AD47-9E390E6AF5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4798" y="3829050"/>
            <a:ext cx="4505954" cy="128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4772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Θέση περιεχομένου 7">
            <a:extLst>
              <a:ext uri="{FF2B5EF4-FFF2-40B4-BE49-F238E27FC236}">
                <a16:creationId xmlns:a16="http://schemas.microsoft.com/office/drawing/2014/main" id="{6E739428-3D3E-4C86-BE2E-4896416971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24188" y="1673225"/>
            <a:ext cx="6484666" cy="4584700"/>
          </a:xfrm>
        </p:spPr>
      </p:pic>
      <p:sp>
        <p:nvSpPr>
          <p:cNvPr id="4" name="Τίτλος 3">
            <a:extLst>
              <a:ext uri="{FF2B5EF4-FFF2-40B4-BE49-F238E27FC236}">
                <a16:creationId xmlns:a16="http://schemas.microsoft.com/office/drawing/2014/main" id="{2536C9D1-7CE8-44A2-B2C4-7238F53E31F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09625" y="1048306"/>
            <a:ext cx="10572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l-GR" sz="1800" b="1" i="0" u="none" strike="noStrike" baseline="0" dirty="0">
                <a:latin typeface="HelveticaNeue-Bold"/>
              </a:rPr>
              <a:t>Μηχανική της Άρθρωσης κατά την </a:t>
            </a:r>
            <a:r>
              <a:rPr lang="el-GR" sz="1800" b="1" i="0" u="none" strike="noStrike" baseline="0" dirty="0" err="1">
                <a:latin typeface="HelveticaNeue-Bold"/>
              </a:rPr>
              <a:t>Μονοποδική</a:t>
            </a:r>
            <a:r>
              <a:rPr lang="el-GR" sz="1800" b="1" i="0" u="none" strike="noStrike" baseline="0" dirty="0">
                <a:latin typeface="HelveticaNeue-Bold"/>
              </a:rPr>
              <a:t> Στήριξη</a:t>
            </a:r>
            <a:endParaRPr lang="el-GR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E88BA629-A232-483C-8C1A-AE06DBDCEB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7" y="1673225"/>
            <a:ext cx="5167567" cy="507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928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F42AC62-8E3D-4484-B745-E068B7C8B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9" name="Θέση περιεχομένου 8">
            <a:extLst>
              <a:ext uri="{FF2B5EF4-FFF2-40B4-BE49-F238E27FC236}">
                <a16:creationId xmlns:a16="http://schemas.microsoft.com/office/drawing/2014/main" id="{21D84E5E-9BF8-4CEE-A900-C74D3829F1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81069" y="323677"/>
            <a:ext cx="4635969" cy="6470885"/>
          </a:xfr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815D21F9-A5D1-4388-8EC7-31208F44D6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62" y="323676"/>
            <a:ext cx="4635969" cy="2933874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6F88EED5-508C-4504-BBFF-9C31B262C5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861" y="3381062"/>
            <a:ext cx="4670247" cy="293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72244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CFAA1EA-33D5-4C59-9D7D-CCF8B5663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E97167A-006A-4130-BDB8-65B79E1EC9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461642A8-124B-4AAF-B600-1EB519C66D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52" y="383704"/>
            <a:ext cx="5012397" cy="2359495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4517BE35-07ED-435C-A182-C4D3B10671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3390" y="2947689"/>
            <a:ext cx="5124710" cy="165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6483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E60B39F-6282-4500-968F-60FB93067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9B636D9-8CF4-46E4-A7BD-8FD3EDF8F5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ED5060D9-A6EA-4385-8ED3-2FE46BF57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83" y="855258"/>
            <a:ext cx="6231136" cy="4459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4129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C37C137-3B2D-49FA-BF6E-F6201FC46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B075D6A-5589-4335-9055-06225D1E49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F2C7688A-0952-409F-9FD1-F31967787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8810" y="599680"/>
            <a:ext cx="7554379" cy="565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591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5B31961-244E-4F8C-AC61-B0295B432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9934860-E765-4EFF-9563-50F8121045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12B80525-8074-4C39-B160-8E88ACFC3A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2181" y="232916"/>
            <a:ext cx="3667637" cy="6392167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17202BFE-9279-4D39-8869-4081685179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" y="763485"/>
            <a:ext cx="4535309" cy="3979965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9230ABBC-920D-443F-85E6-0A06ECBCBC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8892" y="2011434"/>
            <a:ext cx="3515216" cy="405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562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68DC4CC-675D-48DD-B9E4-F569827C1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947A2B1-7468-41B0-A0D1-8EFA5EA49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78C424F7-68AF-458B-A8CA-4A14E552A6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391" y="637096"/>
            <a:ext cx="4632893" cy="780541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2440B894-3A04-4428-A4A5-17A8CB54AF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1675" y="637096"/>
            <a:ext cx="4248743" cy="4163006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F69662E8-F2A1-4814-94C1-1F71B085FF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583" y="2465470"/>
            <a:ext cx="5893416" cy="137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47616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5EA64A2-F72C-4C66-829D-30446AD78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EE211D24-E718-45F5-87C8-73EE17DD83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0000" y="2406428"/>
            <a:ext cx="5843849" cy="3144406"/>
          </a:xfr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674E0FFA-095F-46F8-9F7F-255BE3635D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6887" y="618044"/>
            <a:ext cx="4791263" cy="560680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8CA44464-A5BF-4C57-80B3-8B994CC90D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5283" y="1061655"/>
            <a:ext cx="3772426" cy="547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623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5820CF4-BAB4-47F3-A05F-5F04D9672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FF2798A-4660-4AC8-8167-E6837469D0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18F67CD4-6A68-4780-91B8-AF046B281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611" y="748794"/>
            <a:ext cx="5111885" cy="668844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2E786ED8-6D81-4797-99D1-5DEC74CC26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0370" y="999202"/>
            <a:ext cx="4201111" cy="4115374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42C08B2A-4BB3-4314-83AA-729D9D4978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606" y="2178118"/>
            <a:ext cx="6675696" cy="314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454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853839F-68DD-4505-866F-74E5792A1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Θέση περιεχομένου 8">
            <a:extLst>
              <a:ext uri="{FF2B5EF4-FFF2-40B4-BE49-F238E27FC236}">
                <a16:creationId xmlns:a16="http://schemas.microsoft.com/office/drawing/2014/main" id="{972D94D1-C502-41C6-AC29-DF8E0584CF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645" y="1966378"/>
            <a:ext cx="5642713" cy="3226108"/>
          </a:xfr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DF368911-7279-4922-A3FC-747D12FB22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5743" y="655595"/>
            <a:ext cx="5744130" cy="5203203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1FD05B36-2B08-4B7A-BA70-3DF4A9A277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45" y="732900"/>
            <a:ext cx="5992955" cy="91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880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F72CDA2-C0DC-4F17-8C08-3D6216168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b="1" i="0" u="none" strike="noStrike" baseline="0" dirty="0">
                <a:solidFill>
                  <a:schemeClr val="tx1"/>
                </a:solidFill>
                <a:latin typeface="HelveticaNeue-Bold"/>
              </a:rPr>
              <a:t>Κεφαλή του Μηριαίου Οστού</a:t>
            </a:r>
            <a:endParaRPr lang="el-GR" sz="8000" dirty="0">
              <a:solidFill>
                <a:schemeClr val="tx1"/>
              </a:solidFill>
            </a:endParaRP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C5AEDFC8-FB4F-4212-8688-5779F3B3A0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500" y="2257261"/>
            <a:ext cx="6101756" cy="3180153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D11D4539-1B2A-4577-84E6-B6F5A6916C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1073" y="1417638"/>
            <a:ext cx="4315427" cy="555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55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52029DB-EC98-494B-84E0-9EE6F6F8B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AA205FCC-5F7C-4379-A819-4F7FFBCBCA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91526" y="447188"/>
            <a:ext cx="4181984" cy="5382112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599F62D1-3EE8-4CC3-BF4B-D255B5450C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817" y="447187"/>
            <a:ext cx="5502285" cy="5643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2022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ξιομνημόνευτο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8664B0"/>
      </a:accent1>
      <a:accent2>
        <a:srgbClr val="D75BCD"/>
      </a:accent2>
      <a:accent3>
        <a:srgbClr val="E54D86"/>
      </a:accent3>
      <a:accent4>
        <a:srgbClr val="DE4547"/>
      </a:accent4>
      <a:accent5>
        <a:srgbClr val="F16E40"/>
      </a:accent5>
      <a:accent6>
        <a:srgbClr val="EB9C5A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7AF46513-5B0D-4B03-9323-32F3F0BFC9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TM03457503[[fn=Αξιομνημόνευτο]]</Template>
  <TotalTime>691</TotalTime>
  <Words>150</Words>
  <Application>Microsoft Office PowerPoint</Application>
  <PresentationFormat>Ευρεία οθόνη</PresentationFormat>
  <Paragraphs>14</Paragraphs>
  <Slides>50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50</vt:i4>
      </vt:variant>
    </vt:vector>
  </HeadingPairs>
  <TitlesOfParts>
    <vt:vector size="55" baseType="lpstr">
      <vt:lpstr>Century Gothic</vt:lpstr>
      <vt:lpstr>HelveticaNeue-Bold</vt:lpstr>
      <vt:lpstr>UB-Helvetica</vt:lpstr>
      <vt:lpstr>Wingdings 2</vt:lpstr>
      <vt:lpstr>Αξιομνημόνευτο</vt:lpstr>
      <vt:lpstr>ΙΣΧΙΟ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Κεφαλή του Μηριαίου Οστού</vt:lpstr>
      <vt:lpstr>Παρουσίαση του PowerPoint</vt:lpstr>
      <vt:lpstr>Παρουσίαση του PowerPoint</vt:lpstr>
      <vt:lpstr>Δομές του Μηριαίου Οστού κοντά στην Άρθρωση</vt:lpstr>
      <vt:lpstr>Παρουσίαση του PowerPoint</vt:lpstr>
      <vt:lpstr>Παρουσίαση του PowerPoint</vt:lpstr>
      <vt:lpstr>Αρθρικός Θύλακος Ινώδης Θύλακος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Κινήσεις και Άξονες των Κινήσεων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8.7.8 Εμβιομηχανική</vt:lpstr>
      <vt:lpstr>Μηχανική της Άρθρωσης κατά την Μονοποδική Στήριξη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Pinelopi vlotinou</dc:creator>
  <cp:lastModifiedBy>Pinelopi vlotinou</cp:lastModifiedBy>
  <cp:revision>18</cp:revision>
  <dcterms:created xsi:type="dcterms:W3CDTF">2024-11-11T17:33:27Z</dcterms:created>
  <dcterms:modified xsi:type="dcterms:W3CDTF">2024-11-18T22:07:44Z</dcterms:modified>
</cp:coreProperties>
</file>