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67" r:id="rId7"/>
    <p:sldId id="268" r:id="rId8"/>
    <p:sldId id="264" r:id="rId9"/>
    <p:sldId id="265" r:id="rId10"/>
    <p:sldId id="266" r:id="rId11"/>
    <p:sldId id="269" r:id="rId12"/>
    <p:sldId id="271" r:id="rId13"/>
    <p:sldId id="272" r:id="rId14"/>
    <p:sldId id="273" r:id="rId15"/>
    <p:sldId id="274" r:id="rId16"/>
    <p:sldId id="258" r:id="rId17"/>
    <p:sldId id="262" r:id="rId18"/>
    <p:sldId id="257" r:id="rId19"/>
    <p:sldId id="259" r:id="rId20"/>
    <p:sldId id="260" r:id="rId21"/>
    <p:sldId id="263" r:id="rId22"/>
    <p:sldId id="261"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F310D74-DCDD-4A88-BEB3-943C8325E1F9}" type="datetimeFigureOut">
              <a:rPr lang="el-GR" smtClean="0"/>
              <a:t>26/3/2021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337458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310D74-DCDD-4A88-BEB3-943C8325E1F9}" type="datetimeFigureOut">
              <a:rPr lang="el-GR" smtClean="0"/>
              <a:t>26/3/2021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151410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310D74-DCDD-4A88-BEB3-943C8325E1F9}" type="datetimeFigureOut">
              <a:rPr lang="el-GR" smtClean="0"/>
              <a:t>26/3/2021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8352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310D74-DCDD-4A88-BEB3-943C8325E1F9}" type="datetimeFigureOut">
              <a:rPr lang="el-GR" smtClean="0"/>
              <a:t>26/3/2021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54481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F310D74-DCDD-4A88-BEB3-943C8325E1F9}" type="datetimeFigureOut">
              <a:rPr lang="el-GR" smtClean="0"/>
              <a:t>26/3/2021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293752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F310D74-DCDD-4A88-BEB3-943C8325E1F9}" type="datetimeFigureOut">
              <a:rPr lang="el-GR" smtClean="0"/>
              <a:t>26/3/2021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34761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F310D74-DCDD-4A88-BEB3-943C8325E1F9}" type="datetimeFigureOut">
              <a:rPr lang="el-GR" smtClean="0"/>
              <a:t>26/3/2021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3439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F310D74-DCDD-4A88-BEB3-943C8325E1F9}" type="datetimeFigureOut">
              <a:rPr lang="el-GR" smtClean="0"/>
              <a:t>26/3/2021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267219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F310D74-DCDD-4A88-BEB3-943C8325E1F9}" type="datetimeFigureOut">
              <a:rPr lang="el-GR" smtClean="0"/>
              <a:t>26/3/2021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152118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F310D74-DCDD-4A88-BEB3-943C8325E1F9}" type="datetimeFigureOut">
              <a:rPr lang="el-GR" smtClean="0"/>
              <a:t>26/3/2021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21232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F310D74-DCDD-4A88-BEB3-943C8325E1F9}" type="datetimeFigureOut">
              <a:rPr lang="el-GR" smtClean="0"/>
              <a:t>26/3/2021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57C0689-8492-403A-9FDB-6E37E4DF8D2B}" type="slidenum">
              <a:rPr lang="el-GR" smtClean="0"/>
              <a:t>‹#›</a:t>
            </a:fld>
            <a:endParaRPr lang="el-GR"/>
          </a:p>
        </p:txBody>
      </p:sp>
    </p:spTree>
    <p:extLst>
      <p:ext uri="{BB962C8B-B14F-4D97-AF65-F5344CB8AC3E}">
        <p14:creationId xmlns:p14="http://schemas.microsoft.com/office/powerpoint/2010/main" val="268803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10D74-DCDD-4A88-BEB3-943C8325E1F9}" type="datetimeFigureOut">
              <a:rPr lang="el-GR" smtClean="0"/>
              <a:t>26/3/2021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C0689-8492-403A-9FDB-6E37E4DF8D2B}" type="slidenum">
              <a:rPr lang="el-GR" smtClean="0"/>
              <a:t>‹#›</a:t>
            </a:fld>
            <a:endParaRPr lang="el-GR"/>
          </a:p>
        </p:txBody>
      </p:sp>
    </p:spTree>
    <p:extLst>
      <p:ext uri="{BB962C8B-B14F-4D97-AF65-F5344CB8AC3E}">
        <p14:creationId xmlns:p14="http://schemas.microsoft.com/office/powerpoint/2010/main" val="272305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usicheaven.gr/html/images/stories/2011/1321781842.jpg"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4215383"/>
            <a:ext cx="9144000" cy="986219"/>
          </a:xfrm>
        </p:spPr>
        <p:txBody>
          <a:bodyPr/>
          <a:lstStyle/>
          <a:p>
            <a:r>
              <a:rPr lang="el-GR" b="1" dirty="0" smtClean="0"/>
              <a:t>Θεωρία - Μάθημα 4</a:t>
            </a:r>
            <a:r>
              <a:rPr lang="el-GR" b="1" baseline="30000" dirty="0" smtClean="0"/>
              <a:t>ο</a:t>
            </a:r>
            <a:r>
              <a:rPr lang="el-GR" b="1" dirty="0" smtClean="0"/>
              <a:t> </a:t>
            </a:r>
            <a:endParaRPr lang="el-GR" b="1" dirty="0"/>
          </a:p>
        </p:txBody>
      </p:sp>
      <p:sp>
        <p:nvSpPr>
          <p:cNvPr id="3" name="Υπότιτλος 2"/>
          <p:cNvSpPr>
            <a:spLocks noGrp="1"/>
          </p:cNvSpPr>
          <p:nvPr>
            <p:ph type="subTitle" idx="1"/>
          </p:nvPr>
        </p:nvSpPr>
        <p:spPr>
          <a:xfrm>
            <a:off x="1459992" y="5403406"/>
            <a:ext cx="9144000" cy="512762"/>
          </a:xfrm>
        </p:spPr>
        <p:txBody>
          <a:bodyPr>
            <a:normAutofit lnSpcReduction="10000"/>
          </a:bodyPr>
          <a:lstStyle/>
          <a:p>
            <a:r>
              <a:rPr lang="el-GR" sz="3200" dirty="0" smtClean="0"/>
              <a:t>Ρυθμός </a:t>
            </a:r>
            <a:r>
              <a:rPr lang="el-GR" sz="3200" dirty="0" smtClean="0"/>
              <a:t>5/8 και 7/8</a:t>
            </a:r>
            <a:endParaRPr lang="el-GR" sz="3200" dirty="0"/>
          </a:p>
        </p:txBody>
      </p:sp>
      <p:pic>
        <p:nvPicPr>
          <p:cNvPr id="4" name="Εικόνα 3"/>
          <p:cNvPicPr>
            <a:picLocks noChangeAspect="1"/>
          </p:cNvPicPr>
          <p:nvPr/>
        </p:nvPicPr>
        <p:blipFill>
          <a:blip r:embed="rId2"/>
          <a:stretch>
            <a:fillRect/>
          </a:stretch>
        </p:blipFill>
        <p:spPr>
          <a:xfrm>
            <a:off x="3504975" y="384048"/>
            <a:ext cx="5182049" cy="3629531"/>
          </a:xfrm>
          <a:prstGeom prst="rect">
            <a:avLst/>
          </a:prstGeom>
        </p:spPr>
      </p:pic>
    </p:spTree>
    <p:extLst>
      <p:ext uri="{BB962C8B-B14F-4D97-AF65-F5344CB8AC3E}">
        <p14:creationId xmlns:p14="http://schemas.microsoft.com/office/powerpoint/2010/main" val="152209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86384" y="335846"/>
            <a:ext cx="10369296" cy="2585323"/>
          </a:xfrm>
          <a:prstGeom prst="rect">
            <a:avLst/>
          </a:prstGeom>
        </p:spPr>
        <p:txBody>
          <a:bodyPr wrap="square">
            <a:spAutoFit/>
          </a:bodyPr>
          <a:lstStyle/>
          <a:p>
            <a:pPr algn="just">
              <a:spcAft>
                <a:spcPts val="0"/>
              </a:spcAft>
            </a:pPr>
            <a:r>
              <a:rPr lang="el-GR" b="1" dirty="0">
                <a:latin typeface="Times New Roman" panose="02020603050405020304" pitchFamily="18" charset="0"/>
                <a:ea typeface="Times New Roman" panose="02020603050405020304" pitchFamily="18" charset="0"/>
              </a:rPr>
              <a:t>Δραστηριότητες</a:t>
            </a:r>
            <a:r>
              <a:rPr lang="el-GR" b="1" dirty="0" smtClean="0">
                <a:latin typeface="Times New Roman" panose="02020603050405020304" pitchFamily="18" charset="0"/>
                <a:ea typeface="Times New Roman" panose="02020603050405020304" pitchFamily="18" charset="0"/>
              </a:rPr>
              <a:t>:</a:t>
            </a:r>
            <a:r>
              <a:rPr lang="el-GR" dirty="0">
                <a:latin typeface="Times New Roman" panose="02020603050405020304" pitchFamily="18" charset="0"/>
                <a:ea typeface="Times New Roman" panose="02020603050405020304" pitchFamily="18" charset="0"/>
              </a:rPr>
              <a:t> </a:t>
            </a:r>
          </a:p>
          <a:p>
            <a:pPr marL="342900" lvl="0" indent="-342900" algn="just">
              <a:spcAft>
                <a:spcPts val="0"/>
              </a:spcAft>
              <a:buFont typeface="Wingdings" panose="05000000000000000000" pitchFamily="2" charset="2"/>
              <a:buChar char=""/>
            </a:pPr>
            <a:r>
              <a:rPr lang="el-GR" dirty="0">
                <a:latin typeface="Times New Roman" panose="02020603050405020304" pitchFamily="18" charset="0"/>
                <a:ea typeface="Times New Roman" panose="02020603050405020304" pitchFamily="18" charset="0"/>
              </a:rPr>
              <a:t>Τα παιδιά ακολουθούν ελεύθερα την παιδαγωγό στο χώρο όσο εκείνη τραγουδά και χορεύει</a:t>
            </a:r>
            <a:r>
              <a:rPr lang="el-GR" dirty="0" smtClean="0">
                <a:latin typeface="Times New Roman" panose="02020603050405020304" pitchFamily="18" charset="0"/>
                <a:ea typeface="Times New Roman" panose="02020603050405020304" pitchFamily="18" charset="0"/>
              </a:rPr>
              <a:t>.</a:t>
            </a:r>
            <a:r>
              <a:rPr lang="el-GR" dirty="0">
                <a:latin typeface="Times New Roman" panose="02020603050405020304" pitchFamily="18" charset="0"/>
                <a:ea typeface="Times New Roman" panose="02020603050405020304" pitchFamily="18" charset="0"/>
              </a:rPr>
              <a:t> </a:t>
            </a:r>
          </a:p>
          <a:p>
            <a:pPr marL="342900" lvl="0" indent="-342900" algn="just">
              <a:spcAft>
                <a:spcPts val="0"/>
              </a:spcAft>
              <a:buFont typeface="Wingdings" panose="05000000000000000000" pitchFamily="2" charset="2"/>
              <a:buChar char=""/>
            </a:pPr>
            <a:r>
              <a:rPr lang="el-GR" dirty="0">
                <a:latin typeface="Times New Roman" panose="02020603050405020304" pitchFamily="18" charset="0"/>
                <a:ea typeface="Times New Roman" panose="02020603050405020304" pitchFamily="18" charset="0"/>
              </a:rPr>
              <a:t>Η παιδαγωγός και κάθε παιδί κρατούν από ένα αραχνοΰφαντο φουλάρι.  Η παιδαγωγός χορεύει με το φουλάρι και στο τελείωμα κάθε φράσης το πετά ψηλά.  Στη συνέχεια το πιάνει και κάνει το ίδιο ως το τέλος της μελωδίας.  Τα παιδιά μιμούνται τις κινήσεις της</a:t>
            </a:r>
            <a:r>
              <a:rPr lang="el-GR" dirty="0" smtClean="0">
                <a:latin typeface="Times New Roman" panose="02020603050405020304" pitchFamily="18" charset="0"/>
                <a:ea typeface="Times New Roman" panose="02020603050405020304" pitchFamily="18" charset="0"/>
              </a:rPr>
              <a:t>.</a:t>
            </a:r>
            <a:r>
              <a:rPr lang="el-GR" dirty="0">
                <a:latin typeface="Times New Roman" panose="02020603050405020304" pitchFamily="18" charset="0"/>
                <a:ea typeface="Times New Roman" panose="02020603050405020304" pitchFamily="18" charset="0"/>
              </a:rPr>
              <a:t> </a:t>
            </a:r>
          </a:p>
          <a:p>
            <a:pPr marL="342900" lvl="0" indent="-342900" algn="just">
              <a:spcAft>
                <a:spcPts val="0"/>
              </a:spcAft>
              <a:buFont typeface="Wingdings" panose="05000000000000000000" pitchFamily="2" charset="2"/>
              <a:buChar char=""/>
            </a:pPr>
            <a:r>
              <a:rPr lang="el-GR" dirty="0">
                <a:latin typeface="Times New Roman" panose="02020603050405020304" pitchFamily="18" charset="0"/>
                <a:ea typeface="Times New Roman" panose="02020603050405020304" pitchFamily="18" charset="0"/>
              </a:rPr>
              <a:t>Η παιδαγωγός τραγουδά στα παιδιά μελωδικά μοτίβα που τα έχει αποσπάσει από τη συγκεκριμένη μελωδία.  Πριν από κάθε μοτίβο εισπνέει βαθιά και εξασφαλίζει οπτική επαφή με τα παιδιά.  Ανάμεσα στα μοτίβα αφήνει κενό χρόνο.  Είναι ο χρόνος που χρειάζονται τα παιδιά για να ακούσουν εσωτερικά το μοτίβο και να επιχειρήσουν να το </a:t>
            </a:r>
            <a:r>
              <a:rPr lang="el-GR" dirty="0" smtClean="0">
                <a:latin typeface="Times New Roman" panose="02020603050405020304" pitchFamily="18" charset="0"/>
                <a:ea typeface="Times New Roman" panose="02020603050405020304" pitchFamily="18" charset="0"/>
              </a:rPr>
              <a:t>αναπαράγουν.</a:t>
            </a:r>
            <a:endParaRPr lang="el-GR" dirty="0">
              <a:latin typeface="Times New Roman" panose="02020603050405020304" pitchFamily="18" charset="0"/>
              <a:ea typeface="Times New Roman" panose="02020603050405020304" pitchFamily="18" charset="0"/>
            </a:endParaRPr>
          </a:p>
        </p:txBody>
      </p:sp>
      <p:pic>
        <p:nvPicPr>
          <p:cNvPr id="3" name="Εικόνα 2" descr="untitled"/>
          <p:cNvPicPr/>
          <p:nvPr/>
        </p:nvPicPr>
        <p:blipFill>
          <a:blip r:embed="rId2" cstate="print"/>
          <a:srcRect/>
          <a:stretch>
            <a:fillRect/>
          </a:stretch>
        </p:blipFill>
        <p:spPr bwMode="auto">
          <a:xfrm>
            <a:off x="1216914" y="3479889"/>
            <a:ext cx="8905494" cy="715518"/>
          </a:xfrm>
          <a:prstGeom prst="rect">
            <a:avLst/>
          </a:prstGeom>
          <a:noFill/>
          <a:ln w="9525">
            <a:noFill/>
            <a:miter lim="800000"/>
            <a:headEnd/>
            <a:tailEnd/>
          </a:ln>
        </p:spPr>
      </p:pic>
      <p:pic>
        <p:nvPicPr>
          <p:cNvPr id="4" name="Εικόνα 3" descr="untitled"/>
          <p:cNvPicPr/>
          <p:nvPr/>
        </p:nvPicPr>
        <p:blipFill>
          <a:blip r:embed="rId3" cstate="print"/>
          <a:srcRect/>
          <a:stretch>
            <a:fillRect/>
          </a:stretch>
        </p:blipFill>
        <p:spPr bwMode="auto">
          <a:xfrm>
            <a:off x="1216914" y="4841932"/>
            <a:ext cx="8905494" cy="853440"/>
          </a:xfrm>
          <a:prstGeom prst="rect">
            <a:avLst/>
          </a:prstGeom>
          <a:noFill/>
          <a:ln w="9525">
            <a:noFill/>
            <a:miter lim="800000"/>
            <a:headEnd/>
            <a:tailEnd/>
          </a:ln>
        </p:spPr>
      </p:pic>
      <p:sp>
        <p:nvSpPr>
          <p:cNvPr id="6" name="TextBox 5"/>
          <p:cNvSpPr txBox="1"/>
          <p:nvPr/>
        </p:nvSpPr>
        <p:spPr>
          <a:xfrm>
            <a:off x="1290066" y="3031695"/>
            <a:ext cx="3767328" cy="369332"/>
          </a:xfrm>
          <a:prstGeom prst="rect">
            <a:avLst/>
          </a:prstGeom>
          <a:noFill/>
        </p:spPr>
        <p:txBody>
          <a:bodyPr wrap="square" rtlCol="0">
            <a:spAutoFit/>
          </a:bodyPr>
          <a:lstStyle/>
          <a:p>
            <a:r>
              <a:rPr lang="el-GR" b="1" dirty="0" smtClean="0"/>
              <a:t>Μελωδικά μοτίβα στάδιο Έκθεσης:</a:t>
            </a:r>
            <a:endParaRPr lang="el-GR" b="1" dirty="0"/>
          </a:p>
        </p:txBody>
      </p:sp>
      <p:sp>
        <p:nvSpPr>
          <p:cNvPr id="7" name="TextBox 6"/>
          <p:cNvSpPr txBox="1"/>
          <p:nvPr/>
        </p:nvSpPr>
        <p:spPr>
          <a:xfrm>
            <a:off x="1216914" y="4384795"/>
            <a:ext cx="5779008" cy="369332"/>
          </a:xfrm>
          <a:prstGeom prst="rect">
            <a:avLst/>
          </a:prstGeom>
          <a:noFill/>
        </p:spPr>
        <p:txBody>
          <a:bodyPr wrap="square" rtlCol="0">
            <a:spAutoFit/>
          </a:bodyPr>
          <a:lstStyle/>
          <a:p>
            <a:r>
              <a:rPr lang="el-GR" b="1" dirty="0"/>
              <a:t>Μελωδικά μοτίβα </a:t>
            </a:r>
            <a:r>
              <a:rPr lang="el-GR" b="1" dirty="0" smtClean="0"/>
              <a:t>στάδια Μίμησης και Αφομοίωσης:</a:t>
            </a:r>
            <a:endParaRPr lang="el-GR" b="1" dirty="0"/>
          </a:p>
        </p:txBody>
      </p:sp>
    </p:spTree>
    <p:extLst>
      <p:ext uri="{BB962C8B-B14F-4D97-AF65-F5344CB8AC3E}">
        <p14:creationId xmlns:p14="http://schemas.microsoft.com/office/powerpoint/2010/main" val="361310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47444" y="128016"/>
            <a:ext cx="8897112" cy="2161099"/>
          </a:xfrm>
          <a:prstGeom prst="rect">
            <a:avLst/>
          </a:prstGeom>
        </p:spPr>
      </p:pic>
      <p:sp>
        <p:nvSpPr>
          <p:cNvPr id="3" name="Ορθογώνιο 2"/>
          <p:cNvSpPr/>
          <p:nvPr/>
        </p:nvSpPr>
        <p:spPr>
          <a:xfrm>
            <a:off x="1316736" y="3045381"/>
            <a:ext cx="9299448" cy="2585323"/>
          </a:xfrm>
          <a:prstGeom prst="rect">
            <a:avLst/>
          </a:prstGeom>
        </p:spPr>
        <p:txBody>
          <a:bodyPr wrap="square">
            <a:spAutoFit/>
          </a:bodyPr>
          <a:lstStyle/>
          <a:p>
            <a:pPr marL="228600" algn="just">
              <a:spcAft>
                <a:spcPts val="0"/>
              </a:spcAft>
            </a:pPr>
            <a:r>
              <a:rPr lang="el-GR" dirty="0">
                <a:latin typeface="Times New Roman" panose="02020603050405020304" pitchFamily="18" charset="0"/>
                <a:ea typeface="Times New Roman" panose="02020603050405020304" pitchFamily="18" charset="0"/>
              </a:rPr>
              <a:t>Παραδείγματα κινήσεων:  </a:t>
            </a:r>
          </a:p>
          <a:p>
            <a:pPr marL="342900" lvl="0" indent="-342900" algn="just">
              <a:spcAft>
                <a:spcPts val="0"/>
              </a:spcAft>
              <a:buFont typeface="Times New Roman" panose="02020603050405020304" pitchFamily="18" charset="0"/>
              <a:buChar char="-"/>
            </a:pPr>
            <a:r>
              <a:rPr lang="el-GR" dirty="0">
                <a:latin typeface="Times New Roman" panose="02020603050405020304" pitchFamily="18" charset="0"/>
                <a:ea typeface="Times New Roman" panose="02020603050405020304" pitchFamily="18" charset="0"/>
              </a:rPr>
              <a:t>Ο παιδαγωγός προσκαλεί τα παιδιά να κινηθούν μαζί του. Κινείται ελεύθερα στο χώρο, διαγράφοντας τυχαίες διαδρομές, ενώ απαγγέλει το </a:t>
            </a:r>
            <a:r>
              <a:rPr lang="el-GR" dirty="0" err="1">
                <a:latin typeface="Times New Roman" panose="02020603050405020304" pitchFamily="18" charset="0"/>
                <a:ea typeface="Times New Roman" panose="02020603050405020304" pitchFamily="18" charset="0"/>
              </a:rPr>
              <a:t>λάχνισμα</a:t>
            </a:r>
            <a:r>
              <a:rPr lang="el-GR" dirty="0">
                <a:latin typeface="Times New Roman" panose="02020603050405020304" pitchFamily="18" charset="0"/>
                <a:ea typeface="Times New Roman" panose="02020603050405020304" pitchFamily="18" charset="0"/>
              </a:rPr>
              <a:t>. Ανοίγει χώρο με τα χέρια του στον αέρα, σα να κολυμπάει (χέρια εναλλάξ), με κινήσεις που διαρκούν όσο ένας </a:t>
            </a:r>
            <a:r>
              <a:rPr lang="el-GR" dirty="0" err="1">
                <a:latin typeface="Times New Roman" panose="02020603050405020304" pitchFamily="18" charset="0"/>
                <a:ea typeface="Times New Roman" panose="02020603050405020304" pitchFamily="18" charset="0"/>
              </a:rPr>
              <a:t>μακροκτύπος</a:t>
            </a:r>
            <a:r>
              <a:rPr lang="el-GR" dirty="0">
                <a:latin typeface="Times New Roman" panose="02020603050405020304" pitchFamily="18" charset="0"/>
                <a:ea typeface="Times New Roman" panose="02020603050405020304" pitchFamily="18" charset="0"/>
              </a:rPr>
              <a:t>, δηλαδή ένα τέταρτο </a:t>
            </a:r>
            <a:r>
              <a:rPr lang="el-GR" dirty="0" err="1">
                <a:latin typeface="Times New Roman" panose="02020603050405020304" pitchFamily="18" charset="0"/>
                <a:ea typeface="Times New Roman" panose="02020603050405020304" pitchFamily="18" charset="0"/>
              </a:rPr>
              <a:t>παρεστιγμένο</a:t>
            </a:r>
            <a:r>
              <a:rPr lang="el-GR" dirty="0">
                <a:latin typeface="Times New Roman" panose="02020603050405020304" pitchFamily="18" charset="0"/>
                <a:ea typeface="Times New Roman" panose="02020603050405020304" pitchFamily="18" charset="0"/>
              </a:rPr>
              <a:t>.   </a:t>
            </a:r>
          </a:p>
          <a:p>
            <a:pPr marL="342900" lvl="0" indent="-342900" algn="just">
              <a:spcAft>
                <a:spcPts val="0"/>
              </a:spcAft>
              <a:buFont typeface="Times New Roman" panose="02020603050405020304" pitchFamily="18" charset="0"/>
              <a:buChar char="-"/>
            </a:pPr>
            <a:r>
              <a:rPr lang="el-GR" dirty="0">
                <a:latin typeface="Times New Roman" panose="02020603050405020304" pitchFamily="18" charset="0"/>
                <a:ea typeface="Times New Roman" panose="02020603050405020304" pitchFamily="18" charset="0"/>
              </a:rPr>
              <a:t>Τα παιδιά καθισμένα στο πάτωμα σε ζευγάρια, αντιμέτωπα με τα πόδια ανοικτά και τα χέρια πιασμένα, αιωρούνται αριστερά, δεξιά, ή μπρος, πίσω, στους </a:t>
            </a:r>
            <a:r>
              <a:rPr lang="el-GR" dirty="0" err="1">
                <a:latin typeface="Times New Roman" panose="02020603050405020304" pitchFamily="18" charset="0"/>
                <a:ea typeface="Times New Roman" panose="02020603050405020304" pitchFamily="18" charset="0"/>
              </a:rPr>
              <a:t>μακροκτύπους</a:t>
            </a:r>
            <a:r>
              <a:rPr lang="el-GR" dirty="0">
                <a:latin typeface="Times New Roman" panose="02020603050405020304" pitchFamily="18" charset="0"/>
                <a:ea typeface="Times New Roman" panose="02020603050405020304" pitchFamily="18" charset="0"/>
              </a:rPr>
              <a:t>.  </a:t>
            </a:r>
          </a:p>
          <a:p>
            <a:pPr marL="342900" lvl="0" indent="-342900" algn="just">
              <a:spcAft>
                <a:spcPts val="0"/>
              </a:spcAft>
              <a:buFont typeface="Times New Roman" panose="02020603050405020304" pitchFamily="18" charset="0"/>
              <a:buChar char="-"/>
            </a:pPr>
            <a:r>
              <a:rPr lang="el-GR" dirty="0">
                <a:latin typeface="Times New Roman" panose="02020603050405020304" pitchFamily="18" charset="0"/>
                <a:ea typeface="Times New Roman" panose="02020603050405020304" pitchFamily="18" charset="0"/>
              </a:rPr>
              <a:t>Καθισμένα όπως πριν με μια μπάλα το κάθε ζευγάρι ανάμεσα στα πόδια.  Κυλούν τη μπάλα το ένα στο άλλο στους </a:t>
            </a:r>
            <a:r>
              <a:rPr lang="el-GR" dirty="0" err="1">
                <a:latin typeface="Times New Roman" panose="02020603050405020304" pitchFamily="18" charset="0"/>
                <a:ea typeface="Times New Roman" panose="02020603050405020304" pitchFamily="18" charset="0"/>
              </a:rPr>
              <a:t>μακροκτύπους</a:t>
            </a:r>
            <a:r>
              <a:rPr lang="el-GR" dirty="0">
                <a:latin typeface="Times New Roman" panose="02020603050405020304" pitchFamily="18" charset="0"/>
                <a:ea typeface="Times New Roman" panose="02020603050405020304" pitchFamily="18" charset="0"/>
              </a:rPr>
              <a:t> του </a:t>
            </a:r>
            <a:r>
              <a:rPr lang="el-GR" dirty="0" err="1">
                <a:latin typeface="Times New Roman" panose="02020603050405020304" pitchFamily="18" charset="0"/>
                <a:ea typeface="Times New Roman" panose="02020603050405020304" pitchFamily="18" charset="0"/>
              </a:rPr>
              <a:t>λαχνίσματος</a:t>
            </a:r>
            <a:r>
              <a:rPr lang="el-GR" dirty="0">
                <a:latin typeface="Times New Roman" panose="02020603050405020304" pitchFamily="18" charset="0"/>
                <a:ea typeface="Times New Roman" panose="02020603050405020304" pitchFamily="18" charset="0"/>
              </a:rPr>
              <a:t>.</a:t>
            </a: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901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νισμα"/>
          <p:cNvPicPr/>
          <p:nvPr/>
        </p:nvPicPr>
        <p:blipFill>
          <a:blip r:embed="rId2" cstate="print"/>
          <a:srcRect/>
          <a:stretch>
            <a:fillRect/>
          </a:stretch>
        </p:blipFill>
        <p:spPr bwMode="auto">
          <a:xfrm>
            <a:off x="1833308" y="3730752"/>
            <a:ext cx="6899212" cy="1993392"/>
          </a:xfrm>
          <a:prstGeom prst="rect">
            <a:avLst/>
          </a:prstGeom>
          <a:noFill/>
          <a:ln w="9525">
            <a:noFill/>
            <a:miter lim="800000"/>
            <a:headEnd/>
            <a:tailEnd/>
          </a:ln>
        </p:spPr>
      </p:pic>
      <p:pic>
        <p:nvPicPr>
          <p:cNvPr id="3" name="Εικόνα 2" descr="λαχν"/>
          <p:cNvPicPr/>
          <p:nvPr/>
        </p:nvPicPr>
        <p:blipFill>
          <a:blip r:embed="rId3" cstate="print"/>
          <a:srcRect/>
          <a:stretch>
            <a:fillRect/>
          </a:stretch>
        </p:blipFill>
        <p:spPr bwMode="auto">
          <a:xfrm>
            <a:off x="1833308" y="2122804"/>
            <a:ext cx="6899212" cy="1214756"/>
          </a:xfrm>
          <a:prstGeom prst="rect">
            <a:avLst/>
          </a:prstGeom>
          <a:noFill/>
          <a:ln w="9525">
            <a:noFill/>
            <a:miter lim="800000"/>
            <a:headEnd/>
            <a:tailEnd/>
          </a:ln>
        </p:spPr>
      </p:pic>
      <p:sp>
        <p:nvSpPr>
          <p:cNvPr id="4" name="Ορθογώνιο 3"/>
          <p:cNvSpPr/>
          <p:nvPr/>
        </p:nvSpPr>
        <p:spPr>
          <a:xfrm>
            <a:off x="1973198" y="856411"/>
            <a:ext cx="8423529" cy="369332"/>
          </a:xfrm>
          <a:prstGeom prst="rect">
            <a:avLst/>
          </a:prstGeom>
        </p:spPr>
        <p:txBody>
          <a:bodyPr wrap="square">
            <a:spAutoFit/>
          </a:bodyPr>
          <a:lstStyle/>
          <a:p>
            <a:r>
              <a:rPr lang="el-GR" dirty="0">
                <a:latin typeface="Times New Roman" panose="02020603050405020304" pitchFamily="18" charset="0"/>
                <a:ea typeface="Times New Roman" panose="02020603050405020304" pitchFamily="18" charset="0"/>
              </a:rPr>
              <a:t>Παραδείγματα ρυθμικών μοτίβων στο ίδιο μέτρο και </a:t>
            </a:r>
            <a:r>
              <a:rPr lang="en-US" dirty="0">
                <a:latin typeface="Times New Roman" panose="02020603050405020304" pitchFamily="18" charset="0"/>
                <a:ea typeface="Times New Roman" panose="02020603050405020304" pitchFamily="18" charset="0"/>
              </a:rPr>
              <a:t>tempo</a:t>
            </a:r>
            <a:r>
              <a:rPr lang="el-GR" dirty="0">
                <a:latin typeface="Times New Roman" panose="02020603050405020304" pitchFamily="18" charset="0"/>
                <a:ea typeface="Times New Roman" panose="02020603050405020304" pitchFamily="18" charset="0"/>
              </a:rPr>
              <a:t> με το </a:t>
            </a:r>
            <a:r>
              <a:rPr lang="el-GR" dirty="0" err="1">
                <a:latin typeface="Times New Roman" panose="02020603050405020304" pitchFamily="18" charset="0"/>
                <a:ea typeface="Times New Roman" panose="02020603050405020304" pitchFamily="18" charset="0"/>
              </a:rPr>
              <a:t>λάχνισμα</a:t>
            </a:r>
            <a:r>
              <a:rPr lang="el-GR" dirty="0">
                <a:latin typeface="Times New Roman" panose="02020603050405020304" pitchFamily="18" charset="0"/>
                <a:ea typeface="Times New Roman" panose="02020603050405020304" pitchFamily="18" charset="0"/>
              </a:rPr>
              <a:t>: </a:t>
            </a:r>
            <a:endParaRPr lang="el-GR" dirty="0"/>
          </a:p>
        </p:txBody>
      </p:sp>
    </p:spTree>
    <p:extLst>
      <p:ext uri="{BB962C8B-B14F-4D97-AF65-F5344CB8AC3E}">
        <p14:creationId xmlns:p14="http://schemas.microsoft.com/office/powerpoint/2010/main" val="239807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Ασύμμετροι ελληνικοί ρυθμοί">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306" y="529590"/>
            <a:ext cx="9110662" cy="1143762"/>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p:cNvPicPr>
            <a:picLocks noChangeAspect="1"/>
          </p:cNvPicPr>
          <p:nvPr/>
        </p:nvPicPr>
        <p:blipFill>
          <a:blip r:embed="rId4"/>
          <a:stretch>
            <a:fillRect/>
          </a:stretch>
        </p:blipFill>
        <p:spPr>
          <a:xfrm>
            <a:off x="1207008" y="2316464"/>
            <a:ext cx="8394191" cy="1030239"/>
          </a:xfrm>
          <a:prstGeom prst="rect">
            <a:avLst/>
          </a:prstGeom>
        </p:spPr>
      </p:pic>
      <p:pic>
        <p:nvPicPr>
          <p:cNvPr id="3" name="Εικόνα 2"/>
          <p:cNvPicPr>
            <a:picLocks noChangeAspect="1"/>
          </p:cNvPicPr>
          <p:nvPr/>
        </p:nvPicPr>
        <p:blipFill>
          <a:blip r:embed="rId5"/>
          <a:stretch>
            <a:fillRect/>
          </a:stretch>
        </p:blipFill>
        <p:spPr>
          <a:xfrm>
            <a:off x="1207009" y="3989815"/>
            <a:ext cx="8394190" cy="1149114"/>
          </a:xfrm>
          <a:prstGeom prst="rect">
            <a:avLst/>
          </a:prstGeom>
        </p:spPr>
      </p:pic>
    </p:spTree>
    <p:extLst>
      <p:ext uri="{BB962C8B-B14F-4D97-AF65-F5344CB8AC3E}">
        <p14:creationId xmlns:p14="http://schemas.microsoft.com/office/powerpoint/2010/main" val="314810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65376" y="475488"/>
            <a:ext cx="7799831" cy="3194375"/>
          </a:xfrm>
          <a:prstGeom prst="rect">
            <a:avLst/>
          </a:prstGeom>
        </p:spPr>
      </p:pic>
      <p:sp>
        <p:nvSpPr>
          <p:cNvPr id="3" name="TextBox 2"/>
          <p:cNvSpPr txBox="1"/>
          <p:nvPr/>
        </p:nvSpPr>
        <p:spPr>
          <a:xfrm>
            <a:off x="3767328" y="4425696"/>
            <a:ext cx="4599432" cy="1200329"/>
          </a:xfrm>
          <a:prstGeom prst="rect">
            <a:avLst/>
          </a:prstGeom>
          <a:noFill/>
        </p:spPr>
        <p:txBody>
          <a:bodyPr wrap="square" rtlCol="0">
            <a:spAutoFit/>
          </a:bodyPr>
          <a:lstStyle/>
          <a:p>
            <a:pPr algn="ctr"/>
            <a:r>
              <a:rPr lang="el-GR"/>
              <a:t>Μάρτη, Μάρτη μου καλέ</a:t>
            </a:r>
          </a:p>
          <a:p>
            <a:pPr algn="ctr"/>
            <a:r>
              <a:rPr lang="el-GR"/>
              <a:t>κι Φλεβάρη φοβερέ</a:t>
            </a:r>
          </a:p>
          <a:p>
            <a:pPr algn="ctr"/>
            <a:r>
              <a:rPr lang="el-GR"/>
              <a:t>κι αν φυσήξεις κι αν χιονίσεις</a:t>
            </a:r>
          </a:p>
          <a:p>
            <a:pPr algn="ctr"/>
            <a:r>
              <a:rPr lang="el-GR"/>
              <a:t>καλοκαίρι θα μυρίσεις.</a:t>
            </a:r>
          </a:p>
        </p:txBody>
      </p:sp>
    </p:spTree>
    <p:extLst>
      <p:ext uri="{BB962C8B-B14F-4D97-AF65-F5344CB8AC3E}">
        <p14:creationId xmlns:p14="http://schemas.microsoft.com/office/powerpoint/2010/main" val="226988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bp.blogspot.com/-QH2N4n-xHzo/VGoLhObrwhI/AAAAAAAAA3o/4b3GQqDhS7Y/s1600/free%2Bpartitoyra%2Bgr%2B-%2B02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187" y="0"/>
            <a:ext cx="8663781" cy="612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9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2318056612"/>
              </p:ext>
            </p:extLst>
          </p:nvPr>
        </p:nvGraphicFramePr>
        <p:xfrm>
          <a:off x="1185441" y="431662"/>
          <a:ext cx="10515600" cy="1371600"/>
        </p:xfrm>
        <a:graphic>
          <a:graphicData uri="http://schemas.openxmlformats.org/drawingml/2006/table">
            <a:tbl>
              <a:tblPr/>
              <a:tblGrid>
                <a:gridCol w="10515600"/>
              </a:tblGrid>
              <a:tr h="0">
                <a:tc>
                  <a:txBody>
                    <a:bodyPr/>
                    <a:lstStyle/>
                    <a:p>
                      <a:r>
                        <a:rPr lang="el-GR" b="1" dirty="0">
                          <a:solidFill>
                            <a:srgbClr val="54AFE2"/>
                          </a:solidFill>
                          <a:effectLst/>
                        </a:rPr>
                        <a:t>Μουσικοί ρυθμοί στην </a:t>
                      </a:r>
                      <a:r>
                        <a:rPr lang="el-GR" b="1" dirty="0" smtClean="0">
                          <a:solidFill>
                            <a:srgbClr val="54AFE2"/>
                          </a:solidFill>
                          <a:effectLst/>
                        </a:rPr>
                        <a:t>Ελλάδα</a:t>
                      </a:r>
                    </a:p>
                  </a:txBody>
                  <a:tcPr marL="0" marR="0" marT="0" marB="0" anchor="ctr">
                    <a:lnL>
                      <a:noFill/>
                    </a:lnL>
                    <a:lnR>
                      <a:noFill/>
                    </a:lnR>
                    <a:lnT>
                      <a:noFill/>
                    </a:lnT>
                    <a:lnB>
                      <a:noFill/>
                    </a:lnB>
                    <a:solidFill>
                      <a:srgbClr val="FFFFFF"/>
                    </a:solidFill>
                  </a:tcPr>
                </a:tc>
              </a:tr>
              <a:tr h="0">
                <a:tc>
                  <a:txBody>
                    <a:bodyPr/>
                    <a:lstStyle/>
                    <a:p>
                      <a:pPr marL="0" algn="just" defTabSz="914400" rtl="0" eaLnBrk="1" latinLnBrk="0" hangingPunct="1"/>
                      <a:r>
                        <a:rPr lang="el-GR" sz="1800" b="0" i="0" kern="1200" dirty="0">
                          <a:solidFill>
                            <a:srgbClr val="000000"/>
                          </a:solidFill>
                          <a:effectLst/>
                          <a:latin typeface="Arial" panose="020B0604020202020204" pitchFamily="34" charset="0"/>
                          <a:ea typeface="+mn-ea"/>
                          <a:cs typeface="+mn-cs"/>
                        </a:rPr>
                        <a:t>Τα δημοτικά τραγούδια στην πλειοψηφία τους εκπροσωπούνται από τα απλά μέτρα (π.χ. 2/4 κ.ά.) και έπειτα από τα μικτά μέτρα (π.χ. 7/8 κ.ά.). Η χρήση μετρικών μορφών με ποικιλία ρυθμικών σχημάτων στην εσωτερική τους σύνθεση (π.χ. 5/8, 7/8, 9/8) μαρτυρούν τη σχέση τους με τα μέτρα της αρχαίας ελληνικής προσωδίας.</a:t>
                      </a:r>
                    </a:p>
                  </a:txBody>
                  <a:tcPr marL="0" marR="0" marT="0" marB="0" anchor="ctr">
                    <a:lnL>
                      <a:noFill/>
                    </a:lnL>
                    <a:lnR>
                      <a:noFill/>
                    </a:lnR>
                    <a:lnT>
                      <a:noFill/>
                    </a:lnT>
                    <a:lnB>
                      <a:noFill/>
                    </a:lnB>
                    <a:solidFill>
                      <a:srgbClr val="FFFFFF"/>
                    </a:solidFill>
                  </a:tcPr>
                </a:tc>
              </a:tr>
            </a:tbl>
          </a:graphicData>
        </a:graphic>
      </p:graphicFrame>
      <p:sp>
        <p:nvSpPr>
          <p:cNvPr id="6" name="Ορθογώνιο 5"/>
          <p:cNvSpPr/>
          <p:nvPr/>
        </p:nvSpPr>
        <p:spPr>
          <a:xfrm>
            <a:off x="1111171" y="1828583"/>
            <a:ext cx="10683432" cy="3416320"/>
          </a:xfrm>
          <a:prstGeom prst="rect">
            <a:avLst/>
          </a:prstGeom>
        </p:spPr>
        <p:txBody>
          <a:bodyPr wrap="square">
            <a:spAutoFit/>
          </a:bodyPr>
          <a:lstStyle/>
          <a:p>
            <a:pPr algn="just"/>
            <a:r>
              <a:rPr lang="el-GR" b="0" i="0" dirty="0" smtClean="0">
                <a:solidFill>
                  <a:srgbClr val="000000"/>
                </a:solidFill>
                <a:effectLst/>
                <a:latin typeface="Arial" panose="020B0604020202020204" pitchFamily="34" charset="0"/>
              </a:rPr>
              <a:t>Ο </a:t>
            </a:r>
            <a:r>
              <a:rPr lang="el-GR" b="1" i="0" dirty="0" smtClean="0">
                <a:solidFill>
                  <a:srgbClr val="000000"/>
                </a:solidFill>
                <a:effectLst/>
                <a:latin typeface="Arial" panose="020B0604020202020204" pitchFamily="34" charset="0"/>
              </a:rPr>
              <a:t>πεντάσημος ρυθμός</a:t>
            </a:r>
            <a:r>
              <a:rPr lang="el-GR" b="0" i="0" dirty="0" smtClean="0">
                <a:solidFill>
                  <a:srgbClr val="000000"/>
                </a:solidFill>
                <a:effectLst/>
                <a:latin typeface="Arial" panose="020B0604020202020204" pitchFamily="34" charset="0"/>
              </a:rPr>
              <a:t> (π.χ. τσακώνικος κ.ά.) με τον χαρακτηριστικό </a:t>
            </a:r>
            <a:r>
              <a:rPr lang="el-GR" b="0" i="0" dirty="0" err="1" smtClean="0">
                <a:solidFill>
                  <a:srgbClr val="000000"/>
                </a:solidFill>
                <a:effectLst/>
                <a:latin typeface="Arial" panose="020B0604020202020204" pitchFamily="34" charset="0"/>
              </a:rPr>
              <a:t>τρίσημο</a:t>
            </a:r>
            <a:r>
              <a:rPr lang="el-GR" b="0" i="0" dirty="0" smtClean="0">
                <a:solidFill>
                  <a:srgbClr val="000000"/>
                </a:solidFill>
                <a:effectLst/>
                <a:latin typeface="Arial" panose="020B0604020202020204" pitchFamily="34" charset="0"/>
              </a:rPr>
              <a:t> στην αρχή ή στο τέλος του μέτρου, συναντιέται στην Ήπειρο και την Πελοπόννησο συνήθως με το μέτρο 5/4 για να αποδώσει χορούς με αργή χρονική αγωγή. Στα Δωδεκάνησα, την Κύπρο και τον Πόντο, όπου η χρονική αγωγή είναι ταχύτερη, αποδίδεται με το μέτρο των 5/8.</a:t>
            </a:r>
          </a:p>
          <a:p>
            <a:pPr algn="just"/>
            <a:r>
              <a:rPr lang="el-GR" b="0" i="0" dirty="0" smtClean="0">
                <a:solidFill>
                  <a:srgbClr val="000000"/>
                </a:solidFill>
                <a:effectLst/>
                <a:latin typeface="Arial" panose="020B0604020202020204" pitchFamily="34" charset="0"/>
              </a:rPr>
              <a:t>• Ο </a:t>
            </a:r>
            <a:r>
              <a:rPr lang="el-GR" b="1" i="0" dirty="0" err="1" smtClean="0">
                <a:solidFill>
                  <a:srgbClr val="000000"/>
                </a:solidFill>
                <a:effectLst/>
                <a:latin typeface="Arial" panose="020B0604020202020204" pitchFamily="34" charset="0"/>
              </a:rPr>
              <a:t>επτάσημος</a:t>
            </a:r>
            <a:r>
              <a:rPr lang="el-GR" b="1" i="0" dirty="0" smtClean="0">
                <a:solidFill>
                  <a:srgbClr val="000000"/>
                </a:solidFill>
                <a:effectLst/>
                <a:latin typeface="Arial" panose="020B0604020202020204" pitchFamily="34" charset="0"/>
              </a:rPr>
              <a:t> ρυθμός</a:t>
            </a:r>
            <a:r>
              <a:rPr lang="el-GR" b="0" i="0" dirty="0" smtClean="0">
                <a:solidFill>
                  <a:srgbClr val="000000"/>
                </a:solidFill>
                <a:effectLst/>
                <a:latin typeface="Arial" panose="020B0604020202020204" pitchFamily="34" charset="0"/>
              </a:rPr>
              <a:t> (π.χ. συρτός, καλαματιανός), αποτελείται από έναν </a:t>
            </a:r>
            <a:r>
              <a:rPr lang="el-GR" b="0" i="0" dirty="0" err="1" smtClean="0">
                <a:solidFill>
                  <a:srgbClr val="000000"/>
                </a:solidFill>
                <a:effectLst/>
                <a:latin typeface="Arial" panose="020B0604020202020204" pitchFamily="34" charset="0"/>
              </a:rPr>
              <a:t>τρίσημο</a:t>
            </a:r>
            <a:r>
              <a:rPr lang="el-GR" b="0" i="0" dirty="0" smtClean="0">
                <a:solidFill>
                  <a:srgbClr val="000000"/>
                </a:solidFill>
                <a:effectLst/>
                <a:latin typeface="Arial" panose="020B0604020202020204" pitchFamily="34" charset="0"/>
              </a:rPr>
              <a:t> και δύο δίσημους ή αντίστροφα και συναντιέται σε όλη την Ελλάδα. Σύμφωνα με μελέτες των καθηγητών Θρασύβουλου Γεωργιάδη και Σαμουήλ Μπω-</a:t>
            </a:r>
            <a:r>
              <a:rPr lang="el-GR" b="0" i="0" dirty="0" err="1" smtClean="0">
                <a:solidFill>
                  <a:srgbClr val="000000"/>
                </a:solidFill>
                <a:effectLst/>
                <a:latin typeface="Arial" panose="020B0604020202020204" pitchFamily="34" charset="0"/>
              </a:rPr>
              <a:t>Μποβύ</a:t>
            </a:r>
            <a:r>
              <a:rPr lang="el-GR" b="0" i="0" dirty="0" smtClean="0">
                <a:solidFill>
                  <a:srgbClr val="000000"/>
                </a:solidFill>
                <a:effectLst/>
                <a:latin typeface="Arial" panose="020B0604020202020204" pitchFamily="34" charset="0"/>
              </a:rPr>
              <a:t> (S. </a:t>
            </a:r>
            <a:r>
              <a:rPr lang="el-GR" b="0" i="0" dirty="0" err="1" smtClean="0">
                <a:solidFill>
                  <a:srgbClr val="000000"/>
                </a:solidFill>
                <a:effectLst/>
                <a:latin typeface="Arial" panose="020B0604020202020204" pitchFamily="34" charset="0"/>
              </a:rPr>
              <a:t>Baud-Bovy</a:t>
            </a:r>
            <a:r>
              <a:rPr lang="el-GR" b="0" i="0" dirty="0" smtClean="0">
                <a:solidFill>
                  <a:srgbClr val="000000"/>
                </a:solidFill>
                <a:effectLst/>
                <a:latin typeface="Arial" panose="020B0604020202020204" pitchFamily="34" charset="0"/>
              </a:rPr>
              <a:t>), ο πανελλήνιος ρυθμός 7/8 δεν είναι άλλος από το ηρωικό εξάμετρο με το οποίο απαγγέλλονταν τα ομηρικά έπη.</a:t>
            </a:r>
          </a:p>
          <a:p>
            <a:pPr algn="just"/>
            <a:r>
              <a:rPr lang="el-GR" b="0" i="0" dirty="0" smtClean="0">
                <a:solidFill>
                  <a:srgbClr val="000000"/>
                </a:solidFill>
                <a:effectLst/>
                <a:latin typeface="Arial" panose="020B0604020202020204" pitchFamily="34" charset="0"/>
              </a:rPr>
              <a:t>• Ο </a:t>
            </a:r>
            <a:r>
              <a:rPr lang="el-GR" b="1" i="0" dirty="0" err="1" smtClean="0">
                <a:solidFill>
                  <a:srgbClr val="000000"/>
                </a:solidFill>
                <a:effectLst/>
                <a:latin typeface="Arial" panose="020B0604020202020204" pitchFamily="34" charset="0"/>
              </a:rPr>
              <a:t>εννεάσημος</a:t>
            </a:r>
            <a:r>
              <a:rPr lang="el-GR" b="1" i="0" dirty="0" smtClean="0">
                <a:solidFill>
                  <a:srgbClr val="000000"/>
                </a:solidFill>
                <a:effectLst/>
                <a:latin typeface="Arial" panose="020B0604020202020204" pitchFamily="34" charset="0"/>
              </a:rPr>
              <a:t> (</a:t>
            </a:r>
            <a:r>
              <a:rPr lang="el-GR" b="1" i="0" dirty="0" err="1" smtClean="0">
                <a:solidFill>
                  <a:srgbClr val="000000"/>
                </a:solidFill>
                <a:effectLst/>
                <a:latin typeface="Arial" panose="020B0604020202020204" pitchFamily="34" charset="0"/>
              </a:rPr>
              <a:t>εννιάσημος</a:t>
            </a:r>
            <a:r>
              <a:rPr lang="el-GR" b="1" i="0" dirty="0" smtClean="0">
                <a:solidFill>
                  <a:srgbClr val="000000"/>
                </a:solidFill>
                <a:effectLst/>
                <a:latin typeface="Arial" panose="020B0604020202020204" pitchFamily="34" charset="0"/>
              </a:rPr>
              <a:t>) ρυθμός </a:t>
            </a:r>
            <a:r>
              <a:rPr lang="el-GR" b="0" i="0" dirty="0" smtClean="0">
                <a:solidFill>
                  <a:srgbClr val="000000"/>
                </a:solidFill>
                <a:effectLst/>
                <a:latin typeface="Arial" panose="020B0604020202020204" pitchFamily="34" charset="0"/>
              </a:rPr>
              <a:t>(π.χ. αντικρυστός, ζεϊμπέκικος), αποτελείται από έναν </a:t>
            </a:r>
            <a:r>
              <a:rPr lang="el-GR" b="0" i="0" dirty="0" err="1" smtClean="0">
                <a:solidFill>
                  <a:srgbClr val="000000"/>
                </a:solidFill>
                <a:effectLst/>
                <a:latin typeface="Arial" panose="020B0604020202020204" pitchFamily="34" charset="0"/>
              </a:rPr>
              <a:t>τρίσημο</a:t>
            </a:r>
            <a:r>
              <a:rPr lang="el-GR" b="0" i="0" dirty="0" smtClean="0">
                <a:solidFill>
                  <a:srgbClr val="000000"/>
                </a:solidFill>
                <a:effectLst/>
                <a:latin typeface="Arial" panose="020B0604020202020204" pitchFamily="34" charset="0"/>
              </a:rPr>
              <a:t> σε διάφορες θέσεις και συμπληρώνεται με δίσημους. Συναντιέται στα Δωδεκάνησα, τη Σκιάθο, τη Σαμοθράκη την Κύπρο και σε άλλα νησιά καθώς επίσης και στον Πόντο. Τα χορευτικά δημοτικά τραγούδια της ηπειρωτικής Ελλάδας σπάνια χρησιμοποιούν το μέτρο αυτό.</a:t>
            </a:r>
            <a:endParaRPr lang="el-GR"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4011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el-odeio.gr/images/blog/loipa-arthra/metro-tonism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395" y="694480"/>
            <a:ext cx="5646065" cy="563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1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38528" y="1335024"/>
            <a:ext cx="8019288" cy="3977640"/>
          </a:xfrm>
          <a:prstGeom prst="rect">
            <a:avLst/>
          </a:prstGeom>
        </p:spPr>
      </p:pic>
    </p:spTree>
    <p:extLst>
      <p:ext uri="{BB962C8B-B14F-4D97-AF65-F5344CB8AC3E}">
        <p14:creationId xmlns:p14="http://schemas.microsoft.com/office/powerpoint/2010/main" val="348751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75104" y="1618488"/>
            <a:ext cx="7872984" cy="2999232"/>
          </a:xfrm>
          <a:prstGeom prst="rect">
            <a:avLst/>
          </a:prstGeom>
        </p:spPr>
      </p:pic>
    </p:spTree>
    <p:extLst>
      <p:ext uri="{BB962C8B-B14F-4D97-AF65-F5344CB8AC3E}">
        <p14:creationId xmlns:p14="http://schemas.microsoft.com/office/powerpoint/2010/main" val="302352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1166843"/>
            <a:ext cx="6096000" cy="4524315"/>
          </a:xfrm>
          <a:prstGeom prst="rect">
            <a:avLst/>
          </a:prstGeom>
        </p:spPr>
        <p:txBody>
          <a:bodyPr>
            <a:spAutoFit/>
          </a:bodyPr>
          <a:lstStyle/>
          <a:p>
            <a:pPr marL="228600" algn="just">
              <a:spcAft>
                <a:spcPts val="0"/>
              </a:spcAft>
            </a:pPr>
            <a:r>
              <a:rPr lang="el-GR" dirty="0">
                <a:latin typeface="Times New Roman" panose="02020603050405020304" pitchFamily="18" charset="0"/>
                <a:ea typeface="Times New Roman" panose="02020603050405020304" pitchFamily="18" charset="0"/>
              </a:rPr>
              <a:t>Σύμφωνα με τον </a:t>
            </a:r>
            <a:r>
              <a:rPr lang="en-US" dirty="0">
                <a:latin typeface="Times New Roman" panose="02020603050405020304" pitchFamily="18" charset="0"/>
                <a:ea typeface="Times New Roman" panose="02020603050405020304" pitchFamily="18" charset="0"/>
              </a:rPr>
              <a:t>Gordon</a:t>
            </a:r>
            <a:r>
              <a:rPr lang="el-GR" dirty="0">
                <a:latin typeface="Times New Roman" panose="02020603050405020304" pitchFamily="18" charset="0"/>
                <a:ea typeface="Times New Roman" panose="02020603050405020304" pitchFamily="18" charset="0"/>
              </a:rPr>
              <a:t>, η εκμάθηση της μουσικής ακολουθεί παρόμοιες διαδικασίες  με εκείνες της εκμάθησης της γλώσσας.  Αρχικά το παιδί πρέπει να ακούει πολλές μελωδίες και ρυθμούς.  Στόχος είναι η </a:t>
            </a:r>
            <a:r>
              <a:rPr lang="el-GR" b="1" dirty="0">
                <a:latin typeface="Times New Roman" panose="02020603050405020304" pitchFamily="18" charset="0"/>
                <a:ea typeface="Times New Roman" panose="02020603050405020304" pitchFamily="18" charset="0"/>
              </a:rPr>
              <a:t>έκθεση</a:t>
            </a:r>
            <a:r>
              <a:rPr lang="el-GR" dirty="0">
                <a:latin typeface="Times New Roman" panose="02020603050405020304" pitchFamily="18" charset="0"/>
                <a:ea typeface="Times New Roman" panose="02020603050405020304" pitchFamily="18" charset="0"/>
              </a:rPr>
              <a:t> και η </a:t>
            </a:r>
            <a:r>
              <a:rPr lang="el-GR" b="1" dirty="0">
                <a:latin typeface="Times New Roman" panose="02020603050405020304" pitchFamily="18" charset="0"/>
                <a:ea typeface="Times New Roman" panose="02020603050405020304" pitchFamily="18" charset="0"/>
              </a:rPr>
              <a:t>απορρόφηση</a:t>
            </a:r>
            <a:r>
              <a:rPr lang="el-GR" dirty="0">
                <a:latin typeface="Times New Roman" panose="02020603050405020304" pitchFamily="18" charset="0"/>
                <a:ea typeface="Times New Roman" panose="02020603050405020304" pitchFamily="18" charset="0"/>
              </a:rPr>
              <a:t> κι </a:t>
            </a:r>
            <a:r>
              <a:rPr lang="el-GR" b="1" dirty="0">
                <a:latin typeface="Times New Roman" panose="02020603050405020304" pitchFamily="18" charset="0"/>
                <a:ea typeface="Times New Roman" panose="02020603050405020304" pitchFamily="18" charset="0"/>
              </a:rPr>
              <a:t>όχι η αναπαραγωγή</a:t>
            </a:r>
            <a:r>
              <a:rPr lang="el-GR" dirty="0">
                <a:latin typeface="Times New Roman" panose="02020603050405020304" pitchFamily="18" charset="0"/>
                <a:ea typeface="Times New Roman" panose="02020603050405020304" pitchFamily="18" charset="0"/>
              </a:rPr>
              <a:t>.  Όπως συμβαίνει και στην εκμάθηση της γλώσσας, το παιδί χρειάζεται χρόνο και ενθάρρυνση για να αφομοιώσει και να οικειοποιηθεί τους ήχους που ακούει.  Καθώς όμως αποκτά μελωδικό και ρυθμικό λεξιλόγιο θα κάνει τις πρώτες του προσπάθειες </a:t>
            </a:r>
            <a:r>
              <a:rPr lang="el-GR" b="1" dirty="0">
                <a:latin typeface="Times New Roman" panose="02020603050405020304" pitchFamily="18" charset="0"/>
                <a:ea typeface="Times New Roman" panose="02020603050405020304" pitchFamily="18" charset="0"/>
              </a:rPr>
              <a:t>μίμησης</a:t>
            </a:r>
            <a:r>
              <a:rPr lang="el-GR" dirty="0">
                <a:latin typeface="Times New Roman" panose="02020603050405020304" pitchFamily="18" charset="0"/>
                <a:ea typeface="Times New Roman" panose="02020603050405020304" pitchFamily="18" charset="0"/>
              </a:rPr>
              <a:t> και </a:t>
            </a:r>
            <a:r>
              <a:rPr lang="el-GR" b="1" dirty="0">
                <a:latin typeface="Times New Roman" panose="02020603050405020304" pitchFamily="18" charset="0"/>
                <a:ea typeface="Times New Roman" panose="02020603050405020304" pitchFamily="18" charset="0"/>
              </a:rPr>
              <a:t>αναπαραγωγής</a:t>
            </a:r>
            <a:r>
              <a:rPr lang="el-GR" dirty="0">
                <a:latin typeface="Times New Roman" panose="02020603050405020304" pitchFamily="18" charset="0"/>
                <a:ea typeface="Times New Roman" panose="02020603050405020304" pitchFamily="18" charset="0"/>
              </a:rPr>
              <a:t>.  Όταν αυτές οι προσπάθειες αποκτήσουν συντονισμό και σταθερότητα τότε το παιδί είναι έτοιμο να αναπαράγει ολόκληρη τη μελωδία.  Ποτέ δεν πιέζουμε το παιδί να τραγουδήσει ή να κινηθεί.  Το κάθε παιδί χρειάζεται το δικό του χρόνο για να αντιδράσει.   Χρέος του παιδαγωγού  είναι να δημιουργεί το κατάλληλο περιβάλλον μάθησης και  να ενθαρρύνει τα παιδιά.</a:t>
            </a: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360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243584" y="786384"/>
            <a:ext cx="9793224" cy="3539430"/>
          </a:xfrm>
          <a:prstGeom prst="rect">
            <a:avLst/>
          </a:prstGeom>
        </p:spPr>
        <p:txBody>
          <a:bodyPr wrap="square">
            <a:spAutoFit/>
          </a:bodyPr>
          <a:lstStyle/>
          <a:p>
            <a:pPr lvl="0" algn="just"/>
            <a:r>
              <a:rPr lang="el-GR" sz="3200" b="1" dirty="0"/>
              <a:t>Το στάδιο της μίμησης (2-4 ως </a:t>
            </a:r>
            <a:r>
              <a:rPr lang="el-GR" sz="3200" b="1" dirty="0"/>
              <a:t>3-5 ετών ):  </a:t>
            </a:r>
            <a:r>
              <a:rPr lang="el-GR" sz="3200" dirty="0"/>
              <a:t>Αναγνωρίζει ότι οι κινητικές και λεκτικές του ανταποκρίσεις δεν εναρμονίζονται με του μουσικούς ήχους που ακούει και το κινητικό μοντέλο που βλέπει.  Μιμείται στην αρχή του σταδίου, με μικρή ακρίβεια απλά ρυθμικά και μελωδικά μοτίβα και με μεγαλύτερη ακρίβεια προς το τέλος του σταδίου.</a:t>
            </a:r>
          </a:p>
        </p:txBody>
      </p:sp>
    </p:spTree>
    <p:extLst>
      <p:ext uri="{BB962C8B-B14F-4D97-AF65-F5344CB8AC3E}">
        <p14:creationId xmlns:p14="http://schemas.microsoft.com/office/powerpoint/2010/main" val="285389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rot="10800000" flipV="1">
            <a:off x="1466088" y="1129011"/>
            <a:ext cx="9140951"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l-GR" dirty="0">
              <a:latin typeface="Arial" pitchFamily="34" charset="0"/>
              <a:cs typeface="Arial" pitchFamily="34" charset="0"/>
            </a:endParaRPr>
          </a:p>
          <a:p>
            <a:pPr algn="just" eaLnBrk="0" fontAlgn="base" hangingPunct="0">
              <a:spcBef>
                <a:spcPct val="0"/>
              </a:spcBef>
              <a:spcAft>
                <a:spcPct val="0"/>
              </a:spcAft>
            </a:pPr>
            <a:r>
              <a:rPr lang="el-GR" sz="3200" b="1" dirty="0">
                <a:latin typeface="+mj-lt"/>
                <a:ea typeface="Times New Roman" pitchFamily="18" charset="0"/>
                <a:cs typeface="Arial" pitchFamily="34" charset="0"/>
              </a:rPr>
              <a:t>Το στάδιο της αφομοίωσης (3-5 ως 4-6 ετών):  </a:t>
            </a:r>
            <a:r>
              <a:rPr lang="el-GR" sz="3200" dirty="0">
                <a:latin typeface="+mj-lt"/>
                <a:ea typeface="Times New Roman" pitchFamily="18" charset="0"/>
                <a:cs typeface="Arial" pitchFamily="34" charset="0"/>
              </a:rPr>
              <a:t>Αναγνωρίζει την έλλειψη ακριβούς ανταπόκρισής του σε συντονισμένες δραστηριότητες αναπνοής, τραγουδιού και κίνησης και κάνει διορθωτικές προσπάθειες.  Προς το τέλος του σταδίου συντονίζει με επιτυχία το τραγούδι ή την απαγγελία με τη σωστή αναπνοή και την κίνηση.</a:t>
            </a:r>
            <a:endParaRPr lang="el-GR" sz="3200" dirty="0">
              <a:latin typeface="+mj-lt"/>
              <a:cs typeface="Arial" pitchFamily="34" charset="0"/>
            </a:endParaRPr>
          </a:p>
          <a:p>
            <a:pPr eaLnBrk="0" fontAlgn="base" hangingPunct="0">
              <a:spcBef>
                <a:spcPct val="0"/>
              </a:spcBef>
              <a:spcAft>
                <a:spcPct val="0"/>
              </a:spcAft>
            </a:pPr>
            <a:endParaRPr lang="el-GR" dirty="0">
              <a:latin typeface="Arial" pitchFamily="34" charset="0"/>
              <a:cs typeface="Arial" pitchFamily="34" charset="0"/>
            </a:endParaRPr>
          </a:p>
        </p:txBody>
      </p:sp>
    </p:spTree>
    <p:extLst>
      <p:ext uri="{BB962C8B-B14F-4D97-AF65-F5344CB8AC3E}">
        <p14:creationId xmlns:p14="http://schemas.microsoft.com/office/powerpoint/2010/main" val="403791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51560" y="466344"/>
            <a:ext cx="9290304" cy="5934456"/>
          </a:xfrm>
          <a:prstGeom prst="rect">
            <a:avLst/>
          </a:prstGeom>
        </p:spPr>
      </p:pic>
    </p:spTree>
    <p:extLst>
      <p:ext uri="{BB962C8B-B14F-4D97-AF65-F5344CB8AC3E}">
        <p14:creationId xmlns:p14="http://schemas.microsoft.com/office/powerpoint/2010/main" val="280151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889844"/>
            <a:ext cx="6096000" cy="5078313"/>
          </a:xfrm>
          <a:prstGeom prst="rect">
            <a:avLst/>
          </a:prstGeom>
        </p:spPr>
        <p:txBody>
          <a:bodyPr>
            <a:spAutoFit/>
          </a:bodyPr>
          <a:lstStyle/>
          <a:p>
            <a:pPr marL="228600" algn="just">
              <a:spcAft>
                <a:spcPts val="0"/>
              </a:spcAft>
            </a:pPr>
            <a:r>
              <a:rPr lang="el-GR" dirty="0">
                <a:latin typeface="Times New Roman" panose="02020603050405020304" pitchFamily="18" charset="0"/>
                <a:ea typeface="Times New Roman" panose="02020603050405020304" pitchFamily="18" charset="0"/>
              </a:rPr>
              <a:t>Όπως και οι άλλοι μουσικοπαιδαγωγοί πριν από αυτόν, από τους οποίους άντλησε γνώσεις και έμπνευση, πιστεύει ότι </a:t>
            </a:r>
            <a:r>
              <a:rPr lang="el-GR" b="1" dirty="0">
                <a:latin typeface="Times New Roman" panose="02020603050405020304" pitchFamily="18" charset="0"/>
                <a:ea typeface="Times New Roman" panose="02020603050405020304" pitchFamily="18" charset="0"/>
              </a:rPr>
              <a:t>η μουσική αγωγή πρέπει να ξεκινά όσο το δυνατόν νωρίτερα στη ζωή του ανθρώπου</a:t>
            </a:r>
            <a:r>
              <a:rPr lang="el-GR" dirty="0">
                <a:latin typeface="Times New Roman" panose="02020603050405020304" pitchFamily="18" charset="0"/>
                <a:ea typeface="Times New Roman" panose="02020603050405020304" pitchFamily="18" charset="0"/>
              </a:rPr>
              <a:t>.  Στο βιβλίο του “Α</a:t>
            </a:r>
            <a:r>
              <a:rPr lang="el-GR"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Music Learning Theory newborn and young children</a:t>
            </a:r>
            <a:r>
              <a:rPr lang="el-GR" dirty="0">
                <a:latin typeface="Times New Roman" panose="02020603050405020304" pitchFamily="18" charset="0"/>
                <a:ea typeface="Times New Roman" panose="02020603050405020304" pitchFamily="18" charset="0"/>
              </a:rPr>
              <a:t>”, γράφει: «Το δυναμικό μας για μάθηση δεν είναι ποτέ μεγαλύτερο παρά τη στιγμή της γέννησης και μετά σταδιακά μειώνεται.  Ο πιο σημαντικός χρόνος για μάθηση ωστόσο, είναι από τη γέννηση (εάν όχι και νωρίτερα) έως τους δεκαοκτώ μήνες, μια περίοδο κατά την οποία το παιδί μαθαίνει διαμέσου της εξερεύνησης και από την άτυπη καθοδήγηση των γονιών και των άλλων προσώπων που το φροντίζουν....  Ότι τα παιδιά μαθαίνουν κατά τη διάρκεια των πέντε πρώτων χρόνων της ζωής τους σχηματίζει της βάσεις για όλη την υπόλοιπη μαθησιακή τους πρόοδο.» (</a:t>
            </a:r>
            <a:r>
              <a:rPr lang="en-US" dirty="0">
                <a:latin typeface="Times New Roman" panose="02020603050405020304" pitchFamily="18" charset="0"/>
                <a:ea typeface="Times New Roman" panose="02020603050405020304" pitchFamily="18" charset="0"/>
              </a:rPr>
              <a:t>Gordon</a:t>
            </a:r>
            <a:r>
              <a:rPr lang="el-GR" dirty="0">
                <a:latin typeface="Times New Roman" panose="02020603050405020304" pitchFamily="18" charset="0"/>
                <a:ea typeface="Times New Roman" panose="02020603050405020304" pitchFamily="18" charset="0"/>
              </a:rPr>
              <a:t>, σελίδα 1).  Είναι πολύ σημαντικό λοιπόν, τα μωρά, τα νήπια και τα παιδιά να αναπτύσσονται σε ένα περιβάλλον πλούσιο σε μουσικά ακούσματα. </a:t>
            </a: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855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1582341"/>
            <a:ext cx="6096000" cy="3693319"/>
          </a:xfrm>
          <a:prstGeom prst="rect">
            <a:avLst/>
          </a:prstGeom>
        </p:spPr>
        <p:txBody>
          <a:bodyPr>
            <a:spAutoFit/>
          </a:bodyPr>
          <a:lstStyle/>
          <a:p>
            <a:pPr marL="228600" algn="just">
              <a:spcAft>
                <a:spcPts val="0"/>
              </a:spcAft>
            </a:pPr>
            <a:r>
              <a:rPr lang="el-GR" dirty="0">
                <a:latin typeface="Times New Roman" panose="02020603050405020304" pitchFamily="18" charset="0"/>
                <a:ea typeface="Times New Roman" panose="02020603050405020304" pitchFamily="18" charset="0"/>
              </a:rPr>
              <a:t>Ο προσφορότερος τρόπος, σύμφωνα με τον </a:t>
            </a:r>
            <a:r>
              <a:rPr lang="en-US" dirty="0">
                <a:latin typeface="Times New Roman" panose="02020603050405020304" pitchFamily="18" charset="0"/>
                <a:ea typeface="Times New Roman" panose="02020603050405020304" pitchFamily="18" charset="0"/>
              </a:rPr>
              <a:t>Gordon</a:t>
            </a:r>
            <a:r>
              <a:rPr lang="el-GR" dirty="0">
                <a:latin typeface="Times New Roman" panose="02020603050405020304" pitchFamily="18" charset="0"/>
                <a:ea typeface="Times New Roman" panose="02020603050405020304" pitchFamily="18" charset="0"/>
              </a:rPr>
              <a:t>, για τη μουσική καλλιέργεια των παιδιών, είναι  να ακούν μελωδίες και ρυθμούς </a:t>
            </a:r>
            <a:r>
              <a:rPr lang="el-GR" dirty="0" err="1">
                <a:latin typeface="Times New Roman" panose="02020603050405020304" pitchFamily="18" charset="0"/>
                <a:ea typeface="Times New Roman" panose="02020603050405020304" pitchFamily="18" charset="0"/>
              </a:rPr>
              <a:t>τραγουδισμένους</a:t>
            </a:r>
            <a:r>
              <a:rPr lang="el-GR" dirty="0">
                <a:latin typeface="Times New Roman" panose="02020603050405020304" pitchFamily="18" charset="0"/>
                <a:ea typeface="Times New Roman" panose="02020603050405020304" pitchFamily="18" charset="0"/>
              </a:rPr>
              <a:t> από ανθρώπινη φωνή.  Η βρεφονηπιοκόμος, η νηπιαγωγός, η μουσικός, η μητέρα, πρέπει να τραγουδούν στο παιδί με τη δική τους φωνή.  Το παιδί οικειοποιείται περισσότερο την </a:t>
            </a:r>
            <a:r>
              <a:rPr lang="el-GR" b="1" dirty="0">
                <a:latin typeface="Times New Roman" panose="02020603050405020304" pitchFamily="18" charset="0"/>
                <a:ea typeface="Times New Roman" panose="02020603050405020304" pitchFamily="18" charset="0"/>
              </a:rPr>
              <a:t>ανθρώπινη φωνή</a:t>
            </a:r>
            <a:r>
              <a:rPr lang="el-GR" dirty="0">
                <a:latin typeface="Times New Roman" panose="02020603050405020304" pitchFamily="18" charset="0"/>
                <a:ea typeface="Times New Roman" panose="02020603050405020304" pitchFamily="18" charset="0"/>
              </a:rPr>
              <a:t> παρά τη μαγνητοφωνημένη μουσική.   Επίσης οι μελωδίες και οι ρυθμοί δεν πρέπει να έχουν λόγια, τουλάχιστον αρχικά, αλλά να τραγουδιούνται με ουδέτερες συλλαβές όπως το «μπα», «λα», «</a:t>
            </a:r>
            <a:r>
              <a:rPr lang="el-GR" dirty="0" err="1">
                <a:latin typeface="Times New Roman" panose="02020603050405020304" pitchFamily="18" charset="0"/>
                <a:ea typeface="Times New Roman" panose="02020603050405020304" pitchFamily="18" charset="0"/>
              </a:rPr>
              <a:t>παμ</a:t>
            </a:r>
            <a:r>
              <a:rPr lang="el-GR" dirty="0">
                <a:latin typeface="Times New Roman" panose="02020603050405020304" pitchFamily="18" charset="0"/>
                <a:ea typeface="Times New Roman" panose="02020603050405020304" pitchFamily="18" charset="0"/>
              </a:rPr>
              <a:t>» κ.ά.  Με αυτό τον τρόπο, το  παιδί εστιάζει την προσοχή του στη μελωδία και το ρυθμό και δεν αποσπάται από το περιεχόμενο των  λέξεων.  Σε μεταγενέστερο στάδιο </a:t>
            </a:r>
            <a:r>
              <a:rPr lang="el-GR" dirty="0" err="1">
                <a:latin typeface="Times New Roman" panose="02020603050405020304" pitchFamily="18" charset="0"/>
                <a:ea typeface="Times New Roman" panose="02020603050405020304" pitchFamily="18" charset="0"/>
              </a:rPr>
              <a:t>προσθέτονται</a:t>
            </a:r>
            <a:r>
              <a:rPr lang="el-GR" dirty="0">
                <a:latin typeface="Times New Roman" panose="02020603050405020304" pitchFamily="18" charset="0"/>
                <a:ea typeface="Times New Roman" panose="02020603050405020304" pitchFamily="18" charset="0"/>
              </a:rPr>
              <a:t> και τα λόγια στο μελωδικό ή ρυθμικό κομμάτι.</a:t>
            </a: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189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822960" y="594361"/>
            <a:ext cx="9985248" cy="5208970"/>
          </a:xfrm>
          <a:prstGeom prst="rect">
            <a:avLst/>
          </a:prstGeom>
        </p:spPr>
      </p:pic>
    </p:spTree>
    <p:extLst>
      <p:ext uri="{BB962C8B-B14F-4D97-AF65-F5344CB8AC3E}">
        <p14:creationId xmlns:p14="http://schemas.microsoft.com/office/powerpoint/2010/main" val="2994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Gordon"/>
          <p:cNvPicPr/>
          <p:nvPr/>
        </p:nvPicPr>
        <p:blipFill>
          <a:blip r:embed="rId2" cstate="print"/>
          <a:srcRect/>
          <a:stretch>
            <a:fillRect/>
          </a:stretch>
        </p:blipFill>
        <p:spPr bwMode="auto">
          <a:xfrm>
            <a:off x="2052828" y="3556825"/>
            <a:ext cx="7813548" cy="1902143"/>
          </a:xfrm>
          <a:prstGeom prst="rect">
            <a:avLst/>
          </a:prstGeom>
          <a:noFill/>
          <a:ln w="9525">
            <a:noFill/>
            <a:miter lim="800000"/>
            <a:headEnd/>
            <a:tailEnd/>
          </a:ln>
        </p:spPr>
      </p:pic>
      <p:sp>
        <p:nvSpPr>
          <p:cNvPr id="3" name="TextBox 2"/>
          <p:cNvSpPr txBox="1"/>
          <p:nvPr/>
        </p:nvSpPr>
        <p:spPr>
          <a:xfrm>
            <a:off x="1828800" y="740664"/>
            <a:ext cx="8604504" cy="2308324"/>
          </a:xfrm>
          <a:prstGeom prst="rect">
            <a:avLst/>
          </a:prstGeom>
          <a:noFill/>
        </p:spPr>
        <p:txBody>
          <a:bodyPr wrap="square" rtlCol="0">
            <a:spAutoFit/>
          </a:bodyPr>
          <a:lstStyle/>
          <a:p>
            <a:r>
              <a:rPr lang="el-GR" b="1" dirty="0"/>
              <a:t>Παράδειγμα διδασκαλίας μελωδίας δίχως λόγια – </a:t>
            </a:r>
            <a:endParaRPr lang="el-GR" dirty="0"/>
          </a:p>
          <a:p>
            <a:r>
              <a:rPr lang="el-GR" b="1" dirty="0"/>
              <a:t>Μέθοδος </a:t>
            </a:r>
            <a:r>
              <a:rPr lang="en-US" b="1" dirty="0"/>
              <a:t>Gordon</a:t>
            </a:r>
            <a:endParaRPr lang="el-GR" dirty="0"/>
          </a:p>
          <a:p>
            <a:pPr algn="just"/>
            <a:r>
              <a:rPr lang="el-GR" dirty="0"/>
              <a:t> </a:t>
            </a:r>
          </a:p>
          <a:p>
            <a:pPr algn="just"/>
            <a:r>
              <a:rPr lang="el-GR" dirty="0"/>
              <a:t>Η παιδαγωγός τραγουδά στα παιδιά με ουδέτερες συλλαβές την παρακάτω μελωδία.  Όση ώρα τραγουδά κινείται ελεύθερα στο χώρο λικνίζοντας το σώμα της στους </a:t>
            </a:r>
            <a:r>
              <a:rPr lang="el-GR" dirty="0" err="1"/>
              <a:t>μακροκτύπους</a:t>
            </a:r>
            <a:r>
              <a:rPr lang="el-GR" dirty="0"/>
              <a:t> της μελωδίας.  Φροντίζει να αναπνέει σωστά και με τρόπο που οι αναπνοές της να γίνονται αντιληπτές από τα παιδιά, στις αλλαγές των φράσεων.  Τα παιδιά την ακολουθούν στο χώρο.</a:t>
            </a:r>
          </a:p>
        </p:txBody>
      </p:sp>
    </p:spTree>
    <p:extLst>
      <p:ext uri="{BB962C8B-B14F-4D97-AF65-F5344CB8AC3E}">
        <p14:creationId xmlns:p14="http://schemas.microsoft.com/office/powerpoint/2010/main" val="1972818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1228A734CAE1D547937DC19A6975A554" ma:contentTypeVersion="2" ma:contentTypeDescription="Δημιουργία νέου εγγράφου" ma:contentTypeScope="" ma:versionID="b6904c3d6b521f3251458a6ea7814cf0">
  <xsd:schema xmlns:xsd="http://www.w3.org/2001/XMLSchema" xmlns:xs="http://www.w3.org/2001/XMLSchema" xmlns:p="http://schemas.microsoft.com/office/2006/metadata/properties" xmlns:ns2="3aff5f09-b9c3-4fe2-8d30-9ce3fced6c74" targetNamespace="http://schemas.microsoft.com/office/2006/metadata/properties" ma:root="true" ma:fieldsID="37ecf82ef2b5066e1c06070aaba1b13c" ns2:_="">
    <xsd:import namespace="3aff5f09-b9c3-4fe2-8d30-9ce3fced6c7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f5f09-b9c3-4fe2-8d30-9ce3fced6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136A3F-5F1F-43EE-8A4A-4A4A622C1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f5f09-b9c3-4fe2-8d30-9ce3fced6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05A003-7892-47DA-A585-6396BB12E35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6B24C35-FB84-46FC-A0B3-E5F5FC84A7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TotalTime>
  <Words>794</Words>
  <Application>Microsoft Office PowerPoint</Application>
  <PresentationFormat>Ευρεία οθόνη</PresentationFormat>
  <Paragraphs>32</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Calibri Light</vt:lpstr>
      <vt:lpstr>Times New Roman</vt:lpstr>
      <vt:lpstr>Wingdings</vt:lpstr>
      <vt:lpstr>Θέμα του Office</vt:lpstr>
      <vt:lpstr>Θεωρία - Μάθημα 4ο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Θεωρία</dc:title>
  <dc:creator>user</dc:creator>
  <cp:lastModifiedBy>Λογαριασμός Microsoft</cp:lastModifiedBy>
  <cp:revision>21</cp:revision>
  <dcterms:created xsi:type="dcterms:W3CDTF">2020-05-27T10:52:49Z</dcterms:created>
  <dcterms:modified xsi:type="dcterms:W3CDTF">2021-03-26T11:08:55Z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0x0101001228A734CAE1D547937DC19A6975A554</vt:lpwstr>
  </property>
</Properties>
</file>