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65" r:id="rId3"/>
    <p:sldId id="264" r:id="rId4"/>
    <p:sldId id="266" r:id="rId5"/>
    <p:sldId id="263" r:id="rId6"/>
    <p:sldId id="257" r:id="rId7"/>
    <p:sldId id="258" r:id="rId8"/>
    <p:sldId id="259" r:id="rId9"/>
    <p:sldId id="260" r:id="rId10"/>
    <p:sldId id="267" r:id="rId11"/>
    <p:sldId id="261" r:id="rId12"/>
    <p:sldId id="262" r:id="rId13"/>
    <p:sldId id="268" r:id="rId14"/>
    <p:sldId id="269" r:id="rId1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7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BF77A-9701-4D06-9287-EB69F9FCA812}" type="datetimeFigureOut">
              <a:rPr lang="el-GR" smtClean="0"/>
              <a:t>19/5/2020</a:t>
            </a:fld>
            <a:endParaRPr lang="el-G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3F872-A806-4A28-82D3-BFD12A787867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BF77A-9701-4D06-9287-EB69F9FCA812}" type="datetimeFigureOut">
              <a:rPr lang="el-GR" smtClean="0"/>
              <a:t>19/5/2020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3F872-A806-4A28-82D3-BFD12A78786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BF77A-9701-4D06-9287-EB69F9FCA812}" type="datetimeFigureOut">
              <a:rPr lang="el-GR" smtClean="0"/>
              <a:t>19/5/2020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3F872-A806-4A28-82D3-BFD12A78786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BF77A-9701-4D06-9287-EB69F9FCA812}" type="datetimeFigureOut">
              <a:rPr lang="el-GR" smtClean="0"/>
              <a:t>19/5/2020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3F872-A806-4A28-82D3-BFD12A78786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BF77A-9701-4D06-9287-EB69F9FCA812}" type="datetimeFigureOut">
              <a:rPr lang="el-GR" smtClean="0"/>
              <a:t>19/5/2020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3F872-A806-4A28-82D3-BFD12A787867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BF77A-9701-4D06-9287-EB69F9FCA812}" type="datetimeFigureOut">
              <a:rPr lang="el-GR" smtClean="0"/>
              <a:t>19/5/2020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3F872-A806-4A28-82D3-BFD12A78786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BF77A-9701-4D06-9287-EB69F9FCA812}" type="datetimeFigureOut">
              <a:rPr lang="el-GR" smtClean="0"/>
              <a:t>19/5/2020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3F872-A806-4A28-82D3-BFD12A78786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BF77A-9701-4D06-9287-EB69F9FCA812}" type="datetimeFigureOut">
              <a:rPr lang="el-GR" smtClean="0"/>
              <a:t>19/5/2020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3F872-A806-4A28-82D3-BFD12A78786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BF77A-9701-4D06-9287-EB69F9FCA812}" type="datetimeFigureOut">
              <a:rPr lang="el-GR" smtClean="0"/>
              <a:t>19/5/2020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3F872-A806-4A28-82D3-BFD12A78786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BF77A-9701-4D06-9287-EB69F9FCA812}" type="datetimeFigureOut">
              <a:rPr lang="el-GR" smtClean="0"/>
              <a:t>19/5/2020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3F872-A806-4A28-82D3-BFD12A78786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BF77A-9701-4D06-9287-EB69F9FCA812}" type="datetimeFigureOut">
              <a:rPr lang="el-GR" smtClean="0"/>
              <a:t>19/5/2020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413F872-A806-4A28-82D3-BFD12A787867}" type="slidenum">
              <a:rPr lang="el-GR" smtClean="0"/>
              <a:t>‹#›</a:t>
            </a:fld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0BF77A-9701-4D06-9287-EB69F9FCA812}" type="datetimeFigureOut">
              <a:rPr lang="el-GR" smtClean="0"/>
              <a:t>19/5/2020</a:t>
            </a:fld>
            <a:endParaRPr lang="el-G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413F872-A806-4A28-82D3-BFD12A787867}" type="slidenum">
              <a:rPr lang="el-GR" smtClean="0"/>
              <a:t>‹#›</a:t>
            </a:fld>
            <a:endParaRPr lang="el-G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ΚΛΙΝΙΚΗ ΦΑΡΜΑΚΟΚΙΝΗΤΙΚΗ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006946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ΣΥΓΚΕΝΤΡΩΣΗ ΦΑΡΜΑΚΟΥ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844824"/>
            <a:ext cx="5904655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79920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Μέτρηση θεραπευτικών συγκεντρώσεων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dirty="0" smtClean="0">
                <a:solidFill>
                  <a:srgbClr val="FF0000"/>
                </a:solidFill>
              </a:rPr>
              <a:t>Είναι σημαντική</a:t>
            </a:r>
            <a:r>
              <a:rPr lang="el-GR" dirty="0" smtClean="0"/>
              <a:t>  όταν:</a:t>
            </a:r>
          </a:p>
          <a:p>
            <a:pPr marL="0" indent="0">
              <a:buNone/>
            </a:pPr>
            <a:r>
              <a:rPr lang="el-GR" dirty="0" smtClean="0"/>
              <a:t>• Υπάρχει συσχετισμός μεταξύ των </a:t>
            </a:r>
            <a:r>
              <a:rPr lang="el-GR" u="sng" dirty="0" smtClean="0"/>
              <a:t>συγκεντρώσεων</a:t>
            </a:r>
            <a:r>
              <a:rPr lang="el-GR" dirty="0" smtClean="0"/>
              <a:t> του φαρμάκου στο πλάσμα και των παρατηρούμενων </a:t>
            </a:r>
            <a:r>
              <a:rPr lang="el-GR" u="sng" dirty="0" smtClean="0"/>
              <a:t>δράσεων</a:t>
            </a:r>
          </a:p>
          <a:p>
            <a:pPr marL="0" indent="0">
              <a:buNone/>
            </a:pPr>
            <a:r>
              <a:rPr lang="el-GR" dirty="0" smtClean="0"/>
              <a:t>• Παρατηρείται ευρεία </a:t>
            </a:r>
            <a:r>
              <a:rPr lang="el-GR" u="sng" dirty="0" smtClean="0"/>
              <a:t>μεταβολή </a:t>
            </a:r>
            <a:r>
              <a:rPr lang="el-GR" dirty="0" smtClean="0"/>
              <a:t>των μετρούμενων συγκεντρώσεων στο πλάσμα</a:t>
            </a:r>
          </a:p>
          <a:p>
            <a:pPr marL="0" indent="0">
              <a:buNone/>
            </a:pPr>
            <a:r>
              <a:rPr lang="el-GR" dirty="0" smtClean="0"/>
              <a:t>μετά τη χορήγηση του</a:t>
            </a:r>
          </a:p>
          <a:p>
            <a:pPr marL="0" indent="0">
              <a:buNone/>
            </a:pPr>
            <a:r>
              <a:rPr lang="el-GR" dirty="0" smtClean="0"/>
              <a:t>• Το φάρμακο έχει </a:t>
            </a:r>
            <a:r>
              <a:rPr lang="el-GR" u="sng" dirty="0" smtClean="0"/>
              <a:t>στενό θεραπευτικό δείκτη</a:t>
            </a:r>
          </a:p>
          <a:p>
            <a:pPr marL="0" indent="0">
              <a:buNone/>
            </a:pPr>
            <a:r>
              <a:rPr lang="el-GR" dirty="0" smtClean="0"/>
              <a:t>• Οι δράσεις του φαρμάκου δεν μπορούν να </a:t>
            </a:r>
            <a:r>
              <a:rPr lang="el-GR" u="sng" dirty="0" err="1" smtClean="0"/>
              <a:t>ποσοτικοποιηθούν</a:t>
            </a:r>
            <a:r>
              <a:rPr lang="el-GR" dirty="0" smtClean="0"/>
              <a:t>  με άλλο τρόπο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396100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Μέτρηση θεραπευτικών συγκεντρώσεων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 smtClean="0"/>
              <a:t>  </a:t>
            </a:r>
            <a:r>
              <a:rPr lang="el-GR" dirty="0" smtClean="0">
                <a:solidFill>
                  <a:srgbClr val="FF0000"/>
                </a:solidFill>
              </a:rPr>
              <a:t>Δεν είναι σημαντική</a:t>
            </a:r>
            <a:r>
              <a:rPr lang="el-GR" dirty="0" smtClean="0"/>
              <a:t>  όταν:</a:t>
            </a:r>
          </a:p>
          <a:p>
            <a:pPr marL="0" indent="0">
              <a:buNone/>
            </a:pPr>
            <a:r>
              <a:rPr lang="el-GR" dirty="0" smtClean="0"/>
              <a:t>• Δεν υπάρχουν σαφώς </a:t>
            </a:r>
            <a:r>
              <a:rPr lang="el-GR" u="sng" dirty="0" smtClean="0"/>
              <a:t>καθορισμένα όρια </a:t>
            </a:r>
            <a:r>
              <a:rPr lang="el-GR" dirty="0" smtClean="0"/>
              <a:t>θεραπευτικών συγκεντρώσεων στο πλάσμα</a:t>
            </a:r>
          </a:p>
          <a:p>
            <a:pPr marL="0" indent="0">
              <a:buNone/>
            </a:pPr>
            <a:r>
              <a:rPr lang="el-GR" dirty="0" smtClean="0"/>
              <a:t>• Ο σχηματισμός των  </a:t>
            </a:r>
            <a:r>
              <a:rPr lang="el-GR" u="sng" dirty="0" err="1" smtClean="0"/>
              <a:t>φαρμακολογικώς</a:t>
            </a:r>
            <a:r>
              <a:rPr lang="el-GR" u="sng" dirty="0" smtClean="0"/>
              <a:t> δραστικών μεταβολιτών</a:t>
            </a:r>
            <a:r>
              <a:rPr lang="el-GR" dirty="0" smtClean="0"/>
              <a:t> δεν μπορούν να εκτιμηθούν οι συγκεντρώσεις τους</a:t>
            </a:r>
          </a:p>
          <a:p>
            <a:pPr marL="0" indent="0">
              <a:buNone/>
            </a:pPr>
            <a:r>
              <a:rPr lang="el-GR" dirty="0" smtClean="0"/>
              <a:t>• Μπορεί να εμφανίζονται </a:t>
            </a:r>
            <a:r>
              <a:rPr lang="el-GR" dirty="0" smtClean="0">
                <a:solidFill>
                  <a:srgbClr val="FF0000"/>
                </a:solidFill>
              </a:rPr>
              <a:t>τοξικές δράσεις </a:t>
            </a:r>
            <a:r>
              <a:rPr lang="el-GR" dirty="0" smtClean="0"/>
              <a:t>τόσο σε   χαμηλές όσο και υψηλές συγκεντρώσεις</a:t>
            </a:r>
          </a:p>
          <a:p>
            <a:pPr marL="0" indent="0">
              <a:buNone/>
            </a:pPr>
            <a:r>
              <a:rPr lang="el-GR" dirty="0" smtClean="0"/>
              <a:t>• </a:t>
            </a:r>
            <a:r>
              <a:rPr lang="el-GR" u="sng" dirty="0" smtClean="0"/>
              <a:t>Δεν υπάρχουν σημαντικές επιπτώσεις </a:t>
            </a:r>
            <a:r>
              <a:rPr lang="el-GR" dirty="0" smtClean="0"/>
              <a:t>που να  συσχετίζονται με πολύ υψηλές ή πολύ χαμηλές δόσεις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663686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4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88168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85800"/>
            <a:ext cx="889248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043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80728"/>
            <a:ext cx="7416824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0963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ΚΛΙΝΙΚΗ ΦΑΡΜΑΚΟΚΙΝΗΤΙΚΗ ΣΚΟΠΟΣ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 ο </a:t>
            </a:r>
            <a:r>
              <a:rPr lang="el-GR" u="sng" dirty="0" smtClean="0"/>
              <a:t>προσδιορισμός των επιπέδων </a:t>
            </a:r>
            <a:r>
              <a:rPr lang="el-GR" dirty="0" smtClean="0"/>
              <a:t>ενός φαρμάκου στον ορό/πλάσμα ή άλλα βιολογικά υγρά.</a:t>
            </a:r>
          </a:p>
          <a:p>
            <a:r>
              <a:rPr lang="el-GR" dirty="0" smtClean="0"/>
              <a:t>χρήσιμες πληροφορίες στον κλινικό ιατρό για τον </a:t>
            </a:r>
            <a:r>
              <a:rPr lang="el-GR" dirty="0" smtClean="0">
                <a:solidFill>
                  <a:srgbClr val="FF0000"/>
                </a:solidFill>
              </a:rPr>
              <a:t>αποτελεσματικότερο</a:t>
            </a:r>
            <a:r>
              <a:rPr lang="el-GR" dirty="0" smtClean="0"/>
              <a:t> </a:t>
            </a:r>
            <a:r>
              <a:rPr lang="el-GR" dirty="0" smtClean="0">
                <a:solidFill>
                  <a:srgbClr val="FF0000"/>
                </a:solidFill>
              </a:rPr>
              <a:t>χειρισμό</a:t>
            </a:r>
            <a:r>
              <a:rPr lang="el-GR" dirty="0" smtClean="0"/>
              <a:t>  της φαρμακοθεραπείας σε ότι αφορά: </a:t>
            </a:r>
          </a:p>
          <a:p>
            <a:pPr marL="0" indent="0">
              <a:buNone/>
            </a:pPr>
            <a:r>
              <a:rPr lang="el-GR" dirty="0"/>
              <a:t>-</a:t>
            </a:r>
            <a:r>
              <a:rPr lang="el-GR" dirty="0" smtClean="0"/>
              <a:t>δόση</a:t>
            </a:r>
          </a:p>
          <a:p>
            <a:pPr marL="0" indent="0">
              <a:buNone/>
            </a:pPr>
            <a:r>
              <a:rPr lang="el-GR" dirty="0"/>
              <a:t>-</a:t>
            </a:r>
            <a:r>
              <a:rPr lang="el-GR" dirty="0" smtClean="0"/>
              <a:t>το θεραπευτικό σχήμα </a:t>
            </a:r>
          </a:p>
          <a:p>
            <a:pPr marL="0" indent="0">
              <a:buNone/>
            </a:pPr>
            <a:r>
              <a:rPr lang="el-GR" dirty="0" smtClean="0"/>
              <a:t>-φαρμακοτεχνική μορφή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18088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15975"/>
          </a:xfrm>
        </p:spPr>
        <p:txBody>
          <a:bodyPr>
            <a:normAutofit/>
          </a:bodyPr>
          <a:lstStyle/>
          <a:p>
            <a:r>
              <a:rPr lang="el-GR" dirty="0" smtClean="0"/>
              <a:t>      «ΔΡΟΜΟΣ» ΦΑΡΜΑΚΟΥ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90613"/>
            <a:ext cx="8452470" cy="493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2998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err="1" smtClean="0"/>
              <a:t>Φαρμακοκινητική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βασικές αρχές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 smtClean="0"/>
          </a:p>
          <a:p>
            <a:r>
              <a:rPr lang="el-GR" dirty="0" smtClean="0"/>
              <a:t>Απορρόφηση</a:t>
            </a:r>
          </a:p>
          <a:p>
            <a:r>
              <a:rPr lang="el-GR" dirty="0" smtClean="0"/>
              <a:t>Κατανομή</a:t>
            </a:r>
          </a:p>
          <a:p>
            <a:r>
              <a:rPr lang="el-GR" dirty="0" smtClean="0"/>
              <a:t>Μεταβολισμός</a:t>
            </a:r>
          </a:p>
          <a:p>
            <a:r>
              <a:rPr lang="el-GR" dirty="0" smtClean="0"/>
              <a:t>Απέκκριση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26405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08112"/>
          </a:xfrm>
        </p:spPr>
        <p:txBody>
          <a:bodyPr>
            <a:noAutofit/>
          </a:bodyPr>
          <a:lstStyle/>
          <a:p>
            <a:r>
              <a:rPr lang="el-GR" sz="3600" dirty="0" smtClean="0"/>
              <a:t>Ιδανικές </a:t>
            </a:r>
            <a:r>
              <a:rPr lang="el-GR" sz="3600" dirty="0" err="1" smtClean="0"/>
              <a:t>φαρμακοκινητικές</a:t>
            </a:r>
            <a:r>
              <a:rPr lang="el-GR" sz="3600" dirty="0" smtClean="0"/>
              <a:t> ιδιότητες φαρμάκου (Κλινικά) </a:t>
            </a:r>
            <a:endParaRPr lang="el-G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256584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el-GR" dirty="0" smtClean="0"/>
              <a:t>• </a:t>
            </a:r>
            <a:r>
              <a:rPr lang="el-GR" dirty="0" smtClean="0">
                <a:solidFill>
                  <a:srgbClr val="FF0000"/>
                </a:solidFill>
              </a:rPr>
              <a:t>Η χορήγηση της ίδιας δόσης </a:t>
            </a:r>
            <a:r>
              <a:rPr lang="el-GR" dirty="0" smtClean="0"/>
              <a:t>πρέπει να αποδίδει αντίστοιχες</a:t>
            </a:r>
          </a:p>
          <a:p>
            <a:pPr marL="0" indent="0" algn="just">
              <a:buNone/>
            </a:pPr>
            <a:r>
              <a:rPr lang="el-GR" dirty="0" smtClean="0"/>
              <a:t>συγκεντρώσεις στο πλάσμα σε όλους τους ασθενείς που έχουν λάβει μία δόση</a:t>
            </a:r>
          </a:p>
          <a:p>
            <a:pPr marL="0" indent="0" algn="just">
              <a:buNone/>
            </a:pPr>
            <a:r>
              <a:rPr lang="el-GR" dirty="0" smtClean="0"/>
              <a:t> --Χωρίς μεταβολές στο μεταβολισμό του</a:t>
            </a:r>
          </a:p>
          <a:p>
            <a:pPr marL="0" indent="0" algn="just">
              <a:buNone/>
            </a:pPr>
            <a:r>
              <a:rPr lang="el-GR" dirty="0"/>
              <a:t> </a:t>
            </a:r>
            <a:r>
              <a:rPr lang="el-GR" dirty="0" smtClean="0"/>
              <a:t>-- Με απέκκριση από τους νεφρούς και το ήπαρ για ασθενείς με  ηπατική ή νεφρική βλάβη</a:t>
            </a:r>
          </a:p>
          <a:p>
            <a:pPr marL="0" indent="0" algn="just">
              <a:buNone/>
            </a:pPr>
            <a:r>
              <a:rPr lang="el-GR" dirty="0" smtClean="0"/>
              <a:t>• Να εμφανίζει </a:t>
            </a:r>
            <a:r>
              <a:rPr lang="el-GR" dirty="0" smtClean="0">
                <a:solidFill>
                  <a:srgbClr val="FF0000"/>
                </a:solidFill>
              </a:rPr>
              <a:t>ταχεία </a:t>
            </a:r>
            <a:r>
              <a:rPr lang="el-GR" dirty="0" smtClean="0"/>
              <a:t>και </a:t>
            </a:r>
            <a:r>
              <a:rPr lang="el-GR" dirty="0" smtClean="0">
                <a:solidFill>
                  <a:srgbClr val="FF0000"/>
                </a:solidFill>
              </a:rPr>
              <a:t>προβλέψιμη</a:t>
            </a:r>
            <a:r>
              <a:rPr lang="el-GR" dirty="0" smtClean="0"/>
              <a:t> </a:t>
            </a:r>
            <a:r>
              <a:rPr lang="el-GR" dirty="0" smtClean="0">
                <a:solidFill>
                  <a:srgbClr val="FF0000"/>
                </a:solidFill>
              </a:rPr>
              <a:t>έναρξη</a:t>
            </a:r>
            <a:r>
              <a:rPr lang="el-GR" dirty="0" smtClean="0"/>
              <a:t> δράσης</a:t>
            </a:r>
          </a:p>
          <a:p>
            <a:pPr marL="0" indent="0" algn="just">
              <a:buNone/>
            </a:pPr>
            <a:r>
              <a:rPr lang="el-GR" dirty="0" smtClean="0"/>
              <a:t>•</a:t>
            </a:r>
            <a:r>
              <a:rPr lang="el-GR" dirty="0" err="1" smtClean="0"/>
              <a:t>Νά</a:t>
            </a:r>
            <a:r>
              <a:rPr lang="el-GR" dirty="0" smtClean="0"/>
              <a:t> έχει τόσο </a:t>
            </a:r>
            <a:r>
              <a:rPr lang="el-GR" dirty="0" smtClean="0">
                <a:solidFill>
                  <a:srgbClr val="FF0000"/>
                </a:solidFill>
              </a:rPr>
              <a:t>ταχεία κάθαρση </a:t>
            </a:r>
            <a:r>
              <a:rPr lang="el-GR" dirty="0" smtClean="0"/>
              <a:t>που να επιτρέπει την ταχεία     </a:t>
            </a:r>
            <a:r>
              <a:rPr lang="el-GR" dirty="0" err="1" smtClean="0"/>
              <a:t>απόμάκρυνση</a:t>
            </a:r>
            <a:r>
              <a:rPr lang="el-GR" dirty="0" smtClean="0"/>
              <a:t> του φαρμάκου όταν εμφανιστούν ανεπιθύμητες ενέργειες</a:t>
            </a:r>
          </a:p>
          <a:p>
            <a:pPr marL="0" indent="0" algn="just">
              <a:buNone/>
            </a:pPr>
            <a:r>
              <a:rPr lang="el-GR" dirty="0" smtClean="0"/>
              <a:t> • Να </a:t>
            </a:r>
            <a:r>
              <a:rPr lang="el-GR" dirty="0" smtClean="0">
                <a:solidFill>
                  <a:srgbClr val="FF0000"/>
                </a:solidFill>
              </a:rPr>
              <a:t>μην συσσωρεύεται</a:t>
            </a:r>
          </a:p>
          <a:p>
            <a:pPr marL="0" indent="0" algn="just">
              <a:buNone/>
            </a:pPr>
            <a:r>
              <a:rPr lang="el-GR" dirty="0" smtClean="0"/>
              <a:t> • Να </a:t>
            </a:r>
            <a:r>
              <a:rPr lang="el-GR" dirty="0" smtClean="0">
                <a:solidFill>
                  <a:srgbClr val="FF0000"/>
                </a:solidFill>
              </a:rPr>
              <a:t>μην εμφανίζει αλληλεπιδράσεις</a:t>
            </a:r>
            <a:r>
              <a:rPr lang="el-GR" dirty="0" smtClean="0"/>
              <a:t> με </a:t>
            </a:r>
            <a:r>
              <a:rPr lang="el-GR" dirty="0" err="1" smtClean="0"/>
              <a:t>συγχωρηγούμενα</a:t>
            </a:r>
            <a:r>
              <a:rPr lang="el-GR" dirty="0" smtClean="0"/>
              <a:t> φάρμακα </a:t>
            </a:r>
          </a:p>
          <a:p>
            <a:pPr marL="0" indent="0" algn="just">
              <a:buNone/>
            </a:pPr>
            <a:r>
              <a:rPr lang="el-GR" dirty="0"/>
              <a:t> </a:t>
            </a:r>
            <a:r>
              <a:rPr lang="el-GR" dirty="0" smtClean="0"/>
              <a:t>      εξαιτίας:</a:t>
            </a:r>
          </a:p>
          <a:p>
            <a:pPr marL="0" indent="0" algn="just">
              <a:buNone/>
            </a:pPr>
            <a:r>
              <a:rPr lang="el-GR" dirty="0" smtClean="0"/>
              <a:t>-Μεγάλης συνάφειας για σύνδεση με </a:t>
            </a:r>
            <a:r>
              <a:rPr lang="el-GR" dirty="0" err="1" smtClean="0"/>
              <a:t>πρωτείνες</a:t>
            </a:r>
            <a:r>
              <a:rPr lang="el-GR" dirty="0" smtClean="0"/>
              <a:t> του πλάσματος</a:t>
            </a:r>
          </a:p>
          <a:p>
            <a:pPr marL="0" indent="0" algn="just">
              <a:buNone/>
            </a:pPr>
            <a:r>
              <a:rPr lang="el-GR" dirty="0"/>
              <a:t>-</a:t>
            </a:r>
            <a:r>
              <a:rPr lang="el-GR" dirty="0" smtClean="0"/>
              <a:t>Επαγωγής ή Αναστολής του μεταβολισμού του</a:t>
            </a:r>
          </a:p>
          <a:p>
            <a:pPr marL="0" indent="0" algn="just">
              <a:buNone/>
            </a:pPr>
            <a:r>
              <a:rPr lang="el-GR" dirty="0" smtClean="0"/>
              <a:t>--Διαταραχές στην  απέκκρισή του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30970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Ιδανικές </a:t>
            </a:r>
            <a:r>
              <a:rPr lang="el-GR" dirty="0" err="1" smtClean="0"/>
              <a:t>φαρμακοκινητικές</a:t>
            </a:r>
            <a:r>
              <a:rPr lang="el-GR" dirty="0" smtClean="0"/>
              <a:t> ιδιότητες  φαρμάκου (προώθηση)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l-GR" dirty="0" smtClean="0"/>
              <a:t>Πρέπει να είναι </a:t>
            </a:r>
            <a:r>
              <a:rPr lang="el-GR" u="sng" dirty="0" smtClean="0"/>
              <a:t>αποτελεσματικό</a:t>
            </a:r>
            <a:r>
              <a:rPr lang="el-GR" dirty="0" smtClean="0"/>
              <a:t> όταν το </a:t>
            </a:r>
            <a:r>
              <a:rPr lang="el-GR" dirty="0" err="1" smtClean="0">
                <a:solidFill>
                  <a:srgbClr val="FF0000"/>
                </a:solidFill>
              </a:rPr>
              <a:t>δοσολογικό</a:t>
            </a:r>
            <a:r>
              <a:rPr lang="el-GR" dirty="0" smtClean="0">
                <a:solidFill>
                  <a:srgbClr val="FF0000"/>
                </a:solidFill>
              </a:rPr>
              <a:t> του σχήμα είναι απλό</a:t>
            </a:r>
            <a:r>
              <a:rPr lang="el-GR" dirty="0" smtClean="0"/>
              <a:t>, δηλαδή ‘’μία φορά την ημέρα’’</a:t>
            </a:r>
          </a:p>
          <a:p>
            <a:pPr marL="0" indent="0" algn="just">
              <a:buNone/>
            </a:pPr>
            <a:r>
              <a:rPr lang="el-GR" dirty="0" smtClean="0"/>
              <a:t>• Μία ή δύο </a:t>
            </a:r>
            <a:r>
              <a:rPr lang="el-GR" dirty="0" err="1" smtClean="0"/>
              <a:t>δοσολογικά</a:t>
            </a:r>
            <a:r>
              <a:rPr lang="el-GR" dirty="0" smtClean="0"/>
              <a:t> σχήματα πρέπει να είναι </a:t>
            </a:r>
            <a:r>
              <a:rPr lang="el-GR" u="sng" dirty="0" smtClean="0"/>
              <a:t>ασφαλή</a:t>
            </a:r>
            <a:r>
              <a:rPr lang="el-GR" dirty="0" smtClean="0"/>
              <a:t> και </a:t>
            </a:r>
            <a:r>
              <a:rPr lang="el-GR" u="sng" dirty="0" smtClean="0"/>
              <a:t>αποτελεσματικά</a:t>
            </a:r>
            <a:r>
              <a:rPr lang="el-GR" dirty="0" smtClean="0"/>
              <a:t> σε όλους τους ασθενείς</a:t>
            </a:r>
          </a:p>
          <a:p>
            <a:pPr marL="0" indent="0" algn="just">
              <a:buNone/>
            </a:pPr>
            <a:r>
              <a:rPr lang="el-GR" dirty="0" smtClean="0"/>
              <a:t>• Δεν απαιτούνται τροποποιήσεις του </a:t>
            </a:r>
            <a:r>
              <a:rPr lang="el-GR" dirty="0" err="1" smtClean="0"/>
              <a:t>δοσολογικού</a:t>
            </a:r>
            <a:r>
              <a:rPr lang="el-GR" dirty="0" smtClean="0"/>
              <a:t> σχήματος  όταν ο ασθενής λαμβάνει μακροχρόνια θεραπεία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37310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Κλινική </a:t>
            </a:r>
            <a:r>
              <a:rPr lang="el-GR" dirty="0" err="1" smtClean="0"/>
              <a:t>Φαρμακοκινητική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dirty="0" smtClean="0"/>
              <a:t>Η </a:t>
            </a:r>
            <a:r>
              <a:rPr lang="el-GR" dirty="0" smtClean="0">
                <a:solidFill>
                  <a:srgbClr val="FF0000"/>
                </a:solidFill>
              </a:rPr>
              <a:t>εφαρμογή των αρχών της </a:t>
            </a:r>
            <a:r>
              <a:rPr lang="el-GR" dirty="0" err="1" smtClean="0">
                <a:solidFill>
                  <a:srgbClr val="FF0000"/>
                </a:solidFill>
              </a:rPr>
              <a:t>φαρμακοκινητικής</a:t>
            </a:r>
            <a:r>
              <a:rPr lang="el-GR" dirty="0" smtClean="0">
                <a:solidFill>
                  <a:srgbClr val="FF0000"/>
                </a:solidFill>
              </a:rPr>
              <a:t> σε ένα συγκεκριμένο  ασθενή</a:t>
            </a:r>
            <a:r>
              <a:rPr lang="el-GR" dirty="0" smtClean="0"/>
              <a:t> ώστε αυτός να λαμβάνει ασφαλή και αποτελεσματική φαρμακοθεραπεία</a:t>
            </a:r>
          </a:p>
          <a:p>
            <a:pPr marL="0" indent="0">
              <a:buNone/>
            </a:pPr>
            <a:r>
              <a:rPr lang="el-GR" dirty="0" smtClean="0"/>
              <a:t>• Οι πρωταρχικοί </a:t>
            </a:r>
            <a:r>
              <a:rPr lang="el-GR" u="sng" dirty="0" smtClean="0"/>
              <a:t>στόχοι</a:t>
            </a:r>
            <a:r>
              <a:rPr lang="el-GR" dirty="0" smtClean="0"/>
              <a:t> της κλινικής </a:t>
            </a:r>
            <a:r>
              <a:rPr lang="el-GR" dirty="0" err="1" smtClean="0"/>
              <a:t>φαρμακοκινητικής</a:t>
            </a:r>
            <a:r>
              <a:rPr lang="el-GR" dirty="0" smtClean="0"/>
              <a:t> είναι: </a:t>
            </a:r>
          </a:p>
          <a:p>
            <a:pPr marL="0" indent="0">
              <a:buNone/>
            </a:pPr>
            <a:r>
              <a:rPr lang="el-GR" dirty="0" smtClean="0"/>
              <a:t>    -</a:t>
            </a:r>
            <a:r>
              <a:rPr lang="el-GR" dirty="0" smtClean="0">
                <a:solidFill>
                  <a:srgbClr val="FF0000"/>
                </a:solidFill>
              </a:rPr>
              <a:t>βελτίωση της αποτελεσματικότητας </a:t>
            </a:r>
          </a:p>
          <a:p>
            <a:pPr marL="0" indent="0">
              <a:buNone/>
            </a:pPr>
            <a:r>
              <a:rPr lang="el-GR" dirty="0" smtClean="0"/>
              <a:t>    -</a:t>
            </a:r>
            <a:r>
              <a:rPr lang="el-GR" dirty="0" smtClean="0">
                <a:solidFill>
                  <a:srgbClr val="FF0000"/>
                </a:solidFill>
              </a:rPr>
              <a:t>ελάττωση της τοξικότητας</a:t>
            </a:r>
          </a:p>
          <a:p>
            <a:pPr marL="0" indent="0">
              <a:buNone/>
            </a:pPr>
            <a:r>
              <a:rPr lang="el-GR" dirty="0" smtClean="0"/>
              <a:t>     διαμέσου: </a:t>
            </a:r>
          </a:p>
          <a:p>
            <a:pPr marL="0" indent="0">
              <a:buNone/>
            </a:pPr>
            <a:r>
              <a:rPr lang="el-GR" dirty="0" smtClean="0"/>
              <a:t>   -ανάπτυξης </a:t>
            </a:r>
            <a:r>
              <a:rPr lang="el-GR" u="sng" dirty="0" smtClean="0"/>
              <a:t>συσχετισμών</a:t>
            </a:r>
            <a:r>
              <a:rPr lang="el-GR" dirty="0" smtClean="0"/>
              <a:t> μεταξύ των </a:t>
            </a:r>
            <a:r>
              <a:rPr lang="el-GR" dirty="0" smtClean="0">
                <a:solidFill>
                  <a:srgbClr val="FF0000"/>
                </a:solidFill>
              </a:rPr>
              <a:t>χορηγούμενων    συγκεντρώσεων</a:t>
            </a:r>
          </a:p>
          <a:p>
            <a:pPr marL="0" indent="0">
              <a:buNone/>
            </a:pPr>
            <a:r>
              <a:rPr lang="el-GR" dirty="0" smtClean="0"/>
              <a:t>   -</a:t>
            </a:r>
            <a:r>
              <a:rPr lang="el-GR" dirty="0" smtClean="0">
                <a:solidFill>
                  <a:srgbClr val="FF0000"/>
                </a:solidFill>
              </a:rPr>
              <a:t>παρατηρούμενων δράσεων </a:t>
            </a:r>
            <a:r>
              <a:rPr lang="el-GR" dirty="0" smtClean="0"/>
              <a:t>του φαρμάκου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858152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Θεραπευτική  συγκέντρωση φαρμάκου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 smtClean="0"/>
          </a:p>
          <a:p>
            <a:pPr marL="0" indent="0">
              <a:buNone/>
            </a:pPr>
            <a:r>
              <a:rPr lang="el-GR" dirty="0"/>
              <a:t> </a:t>
            </a:r>
            <a:r>
              <a:rPr lang="el-GR" dirty="0" smtClean="0"/>
              <a:t>Μεταβλητότητα των </a:t>
            </a:r>
            <a:r>
              <a:rPr lang="el-GR" dirty="0" err="1" smtClean="0">
                <a:solidFill>
                  <a:srgbClr val="FF0000"/>
                </a:solidFill>
              </a:rPr>
              <a:t>επιτυγχανόμενων</a:t>
            </a:r>
            <a:r>
              <a:rPr lang="el-GR" dirty="0" smtClean="0">
                <a:solidFill>
                  <a:srgbClr val="FF0000"/>
                </a:solidFill>
              </a:rPr>
              <a:t> συγκεντρώσεων</a:t>
            </a:r>
            <a:r>
              <a:rPr lang="el-GR" dirty="0" smtClean="0"/>
              <a:t>  του φαρμάκου στο πλάσμα μετά τη χορήγηση μιας συγκεκριμένης δόσης   του</a:t>
            </a:r>
          </a:p>
        </p:txBody>
      </p:sp>
    </p:spTree>
    <p:extLst>
      <p:ext uri="{BB962C8B-B14F-4D97-AF65-F5344CB8AC3E}">
        <p14:creationId xmlns:p14="http://schemas.microsoft.com/office/powerpoint/2010/main" val="5585840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51</TotalTime>
  <Words>416</Words>
  <Application>Microsoft Office PowerPoint</Application>
  <PresentationFormat>On-screen Show (4:3)</PresentationFormat>
  <Paragraphs>56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Flow</vt:lpstr>
      <vt:lpstr>ΚΛΙΝΙΚΗ ΦΑΡΜΑΚΟΚΙΝΗΤΙΚΗ</vt:lpstr>
      <vt:lpstr>PowerPoint Presentation</vt:lpstr>
      <vt:lpstr>ΚΛΙΝΙΚΗ ΦΑΡΜΑΚΟΚΙΝΗΤΙΚΗ ΣΚΟΠΟΣ</vt:lpstr>
      <vt:lpstr>      «ΔΡΟΜΟΣ» ΦΑΡΜΑΚΟΥ </vt:lpstr>
      <vt:lpstr>Φαρμακοκινητική βασικές αρχές </vt:lpstr>
      <vt:lpstr>Ιδανικές φαρμακοκινητικές ιδιότητες φαρμάκου (Κλινικά) </vt:lpstr>
      <vt:lpstr>Ιδανικές φαρμακοκινητικές ιδιότητες  φαρμάκου (προώθηση) </vt:lpstr>
      <vt:lpstr>Κλινική Φαρμακοκινητική</vt:lpstr>
      <vt:lpstr>Θεραπευτική  συγκέντρωση φαρμάκου</vt:lpstr>
      <vt:lpstr>ΣΥΓΚΕΝΤΡΩΣΗ ΦΑΡΜΑΚΟΥ</vt:lpstr>
      <vt:lpstr>Μέτρηση θεραπευτικών συγκεντρώσεων</vt:lpstr>
      <vt:lpstr>Μέτρηση θεραπευτικών συγκεντρώσεων</vt:lpstr>
      <vt:lpstr>PowerPoint Presentation</vt:lpstr>
      <vt:lpstr>PowerPoint Presentation</vt:lpstr>
    </vt:vector>
  </TitlesOfParts>
  <Company>Deftones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ΚΛΙΝΙΚΗ ΦΑΡΜΑΚΟΚΙΝΗΤΙΚΗ</dc:title>
  <dc:creator>Spyros</dc:creator>
  <cp:lastModifiedBy>Spyros</cp:lastModifiedBy>
  <cp:revision>5</cp:revision>
  <dcterms:created xsi:type="dcterms:W3CDTF">2020-05-19T14:15:16Z</dcterms:created>
  <dcterms:modified xsi:type="dcterms:W3CDTF">2020-05-19T15:06:46Z</dcterms:modified>
</cp:coreProperties>
</file>