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1" r:id="rId12"/>
    <p:sldId id="272" r:id="rId13"/>
    <p:sldId id="274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4" r:id="rId22"/>
    <p:sldId id="285" r:id="rId23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40" y="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06775" y="2009306"/>
            <a:ext cx="6921656" cy="35293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650493"/>
            <a:ext cx="273431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8916" y="1273048"/>
            <a:ext cx="7289165" cy="3186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3333CC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615553"/>
          </a:xfrm>
        </p:spPr>
        <p:txBody>
          <a:bodyPr/>
          <a:lstStyle/>
          <a:p>
            <a:r>
              <a:rPr lang="el-GR" dirty="0" smtClean="0"/>
              <a:t>ΟΠΙΟΥΧΑ ΑΝΑΛΓΗΤΙΚΑ 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0878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486911" y="1296161"/>
          <a:ext cx="3580764" cy="388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65"/>
                <a:gridCol w="156845"/>
                <a:gridCol w="76200"/>
                <a:gridCol w="376555"/>
                <a:gridCol w="1142999"/>
                <a:gridCol w="1752600"/>
              </a:tblGrid>
              <a:tr h="45186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5572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14935">
                        <a:lnSpc>
                          <a:spcPts val="2795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20min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100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E3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24027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5572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137160">
                        <a:lnSpc>
                          <a:spcPts val="2770"/>
                        </a:lnSpc>
                        <a:spcBef>
                          <a:spcPts val="165"/>
                        </a:spcBef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15min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095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1000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E3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2560">
                        <a:lnSpc>
                          <a:spcPts val="2595"/>
                        </a:lnSpc>
                        <a:spcBef>
                          <a:spcPts val="305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24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hours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2860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 marL="205104">
                        <a:lnSpc>
                          <a:spcPts val="2770"/>
                        </a:lnSpc>
                        <a:spcBef>
                          <a:spcPts val="130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5min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1651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8100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00E3A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42240">
                        <a:lnSpc>
                          <a:spcPts val="2595"/>
                        </a:lnSpc>
                        <a:spcBef>
                          <a:spcPts val="305"/>
                        </a:spcBef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45min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735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686562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7224521" y="2127884"/>
            <a:ext cx="11277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4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hours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17294" y="1928825"/>
            <a:ext cx="13976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000000"/>
                </a:solidFill>
              </a:rPr>
              <a:t>Morp</a:t>
            </a:r>
            <a:r>
              <a:rPr sz="2400" spc="-10" dirty="0">
                <a:solidFill>
                  <a:srgbClr val="000000"/>
                </a:solidFill>
              </a:rPr>
              <a:t>h</a:t>
            </a:r>
            <a:r>
              <a:rPr sz="2400" dirty="0">
                <a:solidFill>
                  <a:srgbClr val="000000"/>
                </a:solidFill>
              </a:rPr>
              <a:t>ine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1717294" y="3026790"/>
            <a:ext cx="139700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Pethidine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Fentanyl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86400" y="685800"/>
            <a:ext cx="228600" cy="304800"/>
          </a:xfrm>
          <a:custGeom>
            <a:avLst/>
            <a:gdLst/>
            <a:ahLst/>
            <a:cxnLst/>
            <a:rect l="l" t="t" r="r" b="b"/>
            <a:pathLst>
              <a:path w="228600" h="304800">
                <a:moveTo>
                  <a:pt x="0" y="304800"/>
                </a:moveTo>
                <a:lnTo>
                  <a:pt x="228600" y="304800"/>
                </a:lnTo>
                <a:lnTo>
                  <a:pt x="228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86400" y="685800"/>
            <a:ext cx="228600" cy="304800"/>
          </a:xfrm>
          <a:custGeom>
            <a:avLst/>
            <a:gdLst/>
            <a:ahLst/>
            <a:cxnLst/>
            <a:rect l="l" t="t" r="r" b="b"/>
            <a:pathLst>
              <a:path w="228600" h="304800">
                <a:moveTo>
                  <a:pt x="0" y="304800"/>
                </a:moveTo>
                <a:lnTo>
                  <a:pt x="228600" y="304800"/>
                </a:lnTo>
                <a:lnTo>
                  <a:pt x="228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86400" y="990600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304800">
                <a:moveTo>
                  <a:pt x="0" y="304800"/>
                </a:moveTo>
                <a:lnTo>
                  <a:pt x="609600" y="304800"/>
                </a:lnTo>
                <a:lnTo>
                  <a:pt x="609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00E3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86400" y="990600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304800">
                <a:moveTo>
                  <a:pt x="0" y="304800"/>
                </a:moveTo>
                <a:lnTo>
                  <a:pt x="609600" y="304800"/>
                </a:lnTo>
                <a:lnTo>
                  <a:pt x="6096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25615" y="649604"/>
            <a:ext cx="27793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450" marR="5080" indent="-32384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Arial"/>
                <a:cs typeface="Arial"/>
              </a:rPr>
              <a:t>Time </a:t>
            </a:r>
            <a:r>
              <a:rPr sz="2400" b="1" dirty="0">
                <a:latin typeface="Arial"/>
                <a:cs typeface="Arial"/>
              </a:rPr>
              <a:t>to </a:t>
            </a:r>
            <a:r>
              <a:rPr sz="2400" b="1" spc="-5" dirty="0">
                <a:latin typeface="Arial"/>
                <a:cs typeface="Arial"/>
              </a:rPr>
              <a:t>peak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effect  </a:t>
            </a:r>
            <a:r>
              <a:rPr sz="2400" b="1" spc="-5" dirty="0">
                <a:latin typeface="Arial"/>
                <a:cs typeface="Arial"/>
              </a:rPr>
              <a:t>Duration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6279" y="5535269"/>
            <a:ext cx="21767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"/>
                <a:cs typeface="Arial"/>
              </a:rPr>
              <a:t>IV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χορηγηση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8267" y="497204"/>
            <a:ext cx="2463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4.</a:t>
            </a:r>
            <a:r>
              <a:rPr sz="3600" spc="-100" dirty="0"/>
              <a:t> </a:t>
            </a:r>
            <a:r>
              <a:rPr sz="3600" dirty="0"/>
              <a:t>Μορφινη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474065" y="1473454"/>
            <a:ext cx="8329930" cy="390334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4.1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Φαρμακολογικες</a:t>
            </a:r>
            <a:r>
              <a:rPr sz="24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δρασεις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401320" indent="-388620">
              <a:lnSpc>
                <a:spcPct val="100000"/>
              </a:lnSpc>
              <a:spcBef>
                <a:spcPts val="1010"/>
              </a:spcBef>
              <a:buAutoNum type="alphaUcPeriod"/>
              <a:tabLst>
                <a:tab pos="400685" algn="l"/>
                <a:tab pos="401320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Αναλγησια:</a:t>
            </a:r>
            <a:endParaRPr sz="2400">
              <a:latin typeface="Arial"/>
              <a:cs typeface="Arial"/>
            </a:endParaRPr>
          </a:p>
          <a:p>
            <a:pPr marL="515620" lvl="1" indent="-154305">
              <a:lnSpc>
                <a:spcPct val="100000"/>
              </a:lnSpc>
              <a:spcBef>
                <a:spcPts val="1005"/>
              </a:spcBef>
              <a:buSzPct val="83333"/>
              <a:buChar char="-"/>
              <a:tabLst>
                <a:tab pos="515620" algn="l"/>
              </a:tabLst>
            </a:pPr>
            <a:r>
              <a:rPr sz="2400" b="1" spc="-5" dirty="0">
                <a:latin typeface="Arial"/>
                <a:cs typeface="Arial"/>
              </a:rPr>
              <a:t>Αυξανει </a:t>
            </a:r>
            <a:r>
              <a:rPr sz="2400" b="1" dirty="0">
                <a:latin typeface="Arial"/>
                <a:cs typeface="Arial"/>
              </a:rPr>
              <a:t>ουδο πονου </a:t>
            </a:r>
            <a:r>
              <a:rPr sz="2400" b="1" spc="-5" dirty="0">
                <a:latin typeface="Arial"/>
                <a:cs typeface="Arial"/>
              </a:rPr>
              <a:t>στο </a:t>
            </a:r>
            <a:r>
              <a:rPr sz="2400" b="1" spc="-15" dirty="0">
                <a:latin typeface="Arial"/>
                <a:cs typeface="Arial"/>
              </a:rPr>
              <a:t>ΝΜ, </a:t>
            </a:r>
            <a:r>
              <a:rPr sz="2400" b="1" spc="-5" dirty="0">
                <a:latin typeface="Arial"/>
                <a:cs typeface="Arial"/>
              </a:rPr>
              <a:t>μεταβαλλει την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αισθηση</a:t>
            </a:r>
            <a:endParaRPr sz="2400">
              <a:latin typeface="Arial"/>
              <a:cs typeface="Arial"/>
            </a:endParaRPr>
          </a:p>
          <a:p>
            <a:pPr marL="548640">
              <a:lnSpc>
                <a:spcPct val="100000"/>
              </a:lnSpc>
              <a:spcBef>
                <a:spcPts val="439"/>
              </a:spcBef>
            </a:pPr>
            <a:r>
              <a:rPr sz="2400" b="1" spc="-5" dirty="0">
                <a:latin typeface="Arial"/>
                <a:cs typeface="Arial"/>
              </a:rPr>
              <a:t>του </a:t>
            </a:r>
            <a:r>
              <a:rPr sz="2400" b="1" dirty="0">
                <a:latin typeface="Arial"/>
                <a:cs typeface="Arial"/>
              </a:rPr>
              <a:t>πονου </a:t>
            </a:r>
            <a:r>
              <a:rPr sz="2400" b="1" spc="-5" dirty="0">
                <a:latin typeface="Arial"/>
                <a:cs typeface="Arial"/>
              </a:rPr>
              <a:t>στο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ΚΝΣ</a:t>
            </a:r>
            <a:endParaRPr sz="2400">
              <a:latin typeface="Arial"/>
              <a:cs typeface="Arial"/>
            </a:endParaRPr>
          </a:p>
          <a:p>
            <a:pPr marL="535305" lvl="1" indent="-185420">
              <a:lnSpc>
                <a:spcPct val="100000"/>
              </a:lnSpc>
              <a:spcBef>
                <a:spcPts val="1005"/>
              </a:spcBef>
              <a:buChar char="-"/>
              <a:tabLst>
                <a:tab pos="535940" algn="l"/>
              </a:tabLst>
            </a:pPr>
            <a:r>
              <a:rPr sz="2400" b="1" spc="-5" dirty="0">
                <a:latin typeface="Arial"/>
                <a:cs typeface="Arial"/>
              </a:rPr>
              <a:t>Ανακουφιζει </a:t>
            </a:r>
            <a:r>
              <a:rPr sz="2400" b="1" dirty="0">
                <a:latin typeface="Arial"/>
                <a:cs typeface="Arial"/>
              </a:rPr>
              <a:t>από αγχος και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φοβο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har char="-"/>
            </a:pPr>
            <a:endParaRPr sz="2700">
              <a:latin typeface="Times New Roman"/>
              <a:cs typeface="Times New Roman"/>
            </a:endParaRPr>
          </a:p>
          <a:p>
            <a:pPr marL="401320" indent="-388620">
              <a:lnSpc>
                <a:spcPct val="100000"/>
              </a:lnSpc>
              <a:spcBef>
                <a:spcPts val="1795"/>
              </a:spcBef>
              <a:buAutoNum type="alphaUcPeriod"/>
              <a:tabLst>
                <a:tab pos="400685" algn="l"/>
                <a:tab pos="401320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Ευφορια:</a:t>
            </a:r>
            <a:endParaRPr sz="2400">
              <a:latin typeface="Arial"/>
              <a:cs typeface="Arial"/>
            </a:endParaRPr>
          </a:p>
          <a:p>
            <a:pPr marL="619125" lvl="1" indent="-186690">
              <a:lnSpc>
                <a:spcPct val="100000"/>
              </a:lnSpc>
              <a:spcBef>
                <a:spcPts val="1005"/>
              </a:spcBef>
              <a:buChar char="-"/>
              <a:tabLst>
                <a:tab pos="619760" algn="l"/>
                <a:tab pos="5214620" algn="l"/>
              </a:tabLst>
            </a:pPr>
            <a:r>
              <a:rPr sz="2400" b="1" dirty="0">
                <a:latin typeface="Arial"/>
                <a:cs typeface="Arial"/>
              </a:rPr>
              <a:t>εντονη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αισθηση ευχαριστησης	</a:t>
            </a:r>
            <a:r>
              <a:rPr sz="2400" b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1473454"/>
            <a:ext cx="8314690" cy="325437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105"/>
              </a:spcBef>
              <a:buClr>
                <a:srgbClr val="3333CC"/>
              </a:buClr>
              <a:buAutoNum type="alphaUcPeriod" startAt="3"/>
              <a:tabLst>
                <a:tab pos="400685" algn="l"/>
                <a:tab pos="401320" algn="l"/>
              </a:tabLst>
            </a:pPr>
            <a:r>
              <a:rPr sz="2400" b="1" spc="-5" dirty="0">
                <a:solidFill>
                  <a:srgbClr val="A2A2DF"/>
                </a:solidFill>
                <a:latin typeface="Arial"/>
                <a:cs typeface="Arial"/>
              </a:rPr>
              <a:t>Καταστολη</a:t>
            </a:r>
            <a:r>
              <a:rPr sz="2400" b="1" spc="5" dirty="0">
                <a:solidFill>
                  <a:srgbClr val="A2A2D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Αναπνοης:</a:t>
            </a:r>
            <a:endParaRPr sz="2400">
              <a:latin typeface="Arial"/>
              <a:cs typeface="Arial"/>
            </a:endParaRPr>
          </a:p>
          <a:p>
            <a:pPr marL="462280" marR="432434" indent="-241300">
              <a:lnSpc>
                <a:spcPct val="114999"/>
              </a:lnSpc>
              <a:spcBef>
                <a:spcPts val="580"/>
              </a:spcBef>
              <a:tabLst>
                <a:tab pos="460375" algn="l"/>
                <a:tab pos="3367404" algn="l"/>
              </a:tabLst>
            </a:pPr>
            <a:r>
              <a:rPr sz="2000" b="1" dirty="0">
                <a:latin typeface="Arial"/>
                <a:cs typeface="Arial"/>
              </a:rPr>
              <a:t>-	</a:t>
            </a:r>
            <a:r>
              <a:rPr sz="2400" b="1" spc="-5" dirty="0">
                <a:latin typeface="Arial"/>
                <a:cs typeface="Arial"/>
              </a:rPr>
              <a:t>λογω </a:t>
            </a:r>
            <a:r>
              <a:rPr sz="2400" b="1" dirty="0">
                <a:latin typeface="Arial"/>
                <a:cs typeface="Arial"/>
              </a:rPr>
              <a:t>μειωσης </a:t>
            </a:r>
            <a:r>
              <a:rPr sz="2400" b="1" spc="-5" dirty="0">
                <a:latin typeface="Arial"/>
                <a:cs typeface="Arial"/>
              </a:rPr>
              <a:t>της </a:t>
            </a:r>
            <a:r>
              <a:rPr sz="2400" b="1" dirty="0">
                <a:latin typeface="Arial"/>
                <a:cs typeface="Arial"/>
              </a:rPr>
              <a:t>ευαισθησιας </a:t>
            </a:r>
            <a:r>
              <a:rPr sz="2400" b="1" spc="-5" dirty="0">
                <a:latin typeface="Arial"/>
                <a:cs typeface="Arial"/>
              </a:rPr>
              <a:t>των νευρωνων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στο  </a:t>
            </a:r>
            <a:r>
              <a:rPr sz="2400" b="1" dirty="0">
                <a:latin typeface="Arial"/>
                <a:cs typeface="Arial"/>
              </a:rPr>
              <a:t>κεντρου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αναπνοης	στο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CΟ2</a:t>
            </a:r>
            <a:endParaRPr sz="2400">
              <a:latin typeface="Arial"/>
              <a:cs typeface="Arial"/>
            </a:endParaRPr>
          </a:p>
          <a:p>
            <a:pPr marL="401320" indent="-388620">
              <a:lnSpc>
                <a:spcPct val="100000"/>
              </a:lnSpc>
              <a:spcBef>
                <a:spcPts val="1010"/>
              </a:spcBef>
              <a:buAutoNum type="alphaUcPeriod" startAt="4"/>
              <a:tabLst>
                <a:tab pos="400685" algn="l"/>
                <a:tab pos="401320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Καταστολη του </a:t>
            </a: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αντανακλαστικου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του</a:t>
            </a:r>
            <a:r>
              <a:rPr sz="2400" b="1" spc="-2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βηχα:</a:t>
            </a:r>
            <a:endParaRPr sz="2400">
              <a:latin typeface="Arial"/>
              <a:cs typeface="Arial"/>
            </a:endParaRPr>
          </a:p>
          <a:p>
            <a:pPr marL="462280" marR="5080" indent="-170815">
              <a:lnSpc>
                <a:spcPct val="132000"/>
              </a:lnSpc>
              <a:spcBef>
                <a:spcPts val="135"/>
              </a:spcBef>
            </a:pPr>
            <a:r>
              <a:rPr sz="2000" b="1" dirty="0">
                <a:latin typeface="Arial"/>
                <a:cs typeface="Arial"/>
              </a:rPr>
              <a:t>- μπορει </a:t>
            </a:r>
            <a:r>
              <a:rPr sz="2000" b="1" spc="-15" dirty="0">
                <a:latin typeface="Arial"/>
                <a:cs typeface="Arial"/>
              </a:rPr>
              <a:t>να </a:t>
            </a:r>
            <a:r>
              <a:rPr sz="2000" b="1" dirty="0">
                <a:latin typeface="Arial"/>
                <a:cs typeface="Arial"/>
              </a:rPr>
              <a:t>οδηγησει </a:t>
            </a:r>
            <a:r>
              <a:rPr sz="2000" b="1" spc="-5" dirty="0">
                <a:latin typeface="Arial"/>
                <a:cs typeface="Arial"/>
              </a:rPr>
              <a:t>σε συσσωρευση εκκρισεων </a:t>
            </a:r>
            <a:r>
              <a:rPr sz="2000" b="1" dirty="0">
                <a:latin typeface="Arial"/>
                <a:cs typeface="Arial"/>
              </a:rPr>
              <a:t>με </a:t>
            </a:r>
            <a:r>
              <a:rPr sz="2000" b="1" spc="-5" dirty="0">
                <a:latin typeface="Arial"/>
                <a:cs typeface="Arial"/>
              </a:rPr>
              <a:t>συνεπεια </a:t>
            </a:r>
            <a:r>
              <a:rPr sz="2000" b="1" dirty="0">
                <a:latin typeface="Arial"/>
                <a:cs typeface="Arial"/>
              </a:rPr>
              <a:t>την  αποφραξη </a:t>
            </a:r>
            <a:r>
              <a:rPr sz="2000" b="1" spc="-10" dirty="0">
                <a:latin typeface="Arial"/>
                <a:cs typeface="Arial"/>
              </a:rPr>
              <a:t>των </a:t>
            </a:r>
            <a:r>
              <a:rPr sz="2000" b="1" spc="-5" dirty="0">
                <a:latin typeface="Arial"/>
                <a:cs typeface="Arial"/>
              </a:rPr>
              <a:t>αεραγωγων </a:t>
            </a:r>
            <a:r>
              <a:rPr sz="2000" b="1" dirty="0">
                <a:latin typeface="Arial"/>
                <a:cs typeface="Arial"/>
              </a:rPr>
              <a:t>και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ατελεκτασια</a:t>
            </a:r>
            <a:endParaRPr sz="2000">
              <a:latin typeface="Arial"/>
              <a:cs typeface="Arial"/>
            </a:endParaRPr>
          </a:p>
          <a:p>
            <a:pPr marL="265430">
              <a:lnSpc>
                <a:spcPct val="100000"/>
              </a:lnSpc>
              <a:spcBef>
                <a:spcPts val="1090"/>
              </a:spcBef>
            </a:pPr>
            <a:r>
              <a:rPr sz="2400" b="1" dirty="0">
                <a:latin typeface="Arial"/>
                <a:cs typeface="Arial"/>
              </a:rPr>
              <a:t>-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4065" y="515492"/>
            <a:ext cx="27343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</a:t>
            </a:r>
            <a:r>
              <a:rPr spc="-65" dirty="0"/>
              <a:t> </a:t>
            </a:r>
            <a:r>
              <a:rPr spc="-5" dirty="0"/>
              <a:t>Μορφινη</a:t>
            </a:r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1473454"/>
            <a:ext cx="8046084" cy="382016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417830" indent="-405765">
              <a:lnSpc>
                <a:spcPct val="100000"/>
              </a:lnSpc>
              <a:spcBef>
                <a:spcPts val="1105"/>
              </a:spcBef>
              <a:buAutoNum type="alphaUcPeriod" startAt="7"/>
              <a:tabLst>
                <a:tab pos="417830" algn="l"/>
                <a:tab pos="418465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Καταστολη:</a:t>
            </a:r>
            <a:endParaRPr sz="2400">
              <a:latin typeface="Arial"/>
              <a:cs typeface="Arial"/>
            </a:endParaRPr>
          </a:p>
          <a:p>
            <a:pPr marL="535305" lvl="1" indent="-185420">
              <a:lnSpc>
                <a:spcPct val="100000"/>
              </a:lnSpc>
              <a:spcBef>
                <a:spcPts val="1010"/>
              </a:spcBef>
              <a:buChar char="-"/>
              <a:tabLst>
                <a:tab pos="535940" algn="l"/>
              </a:tabLst>
            </a:pPr>
            <a:r>
              <a:rPr sz="2400" b="1" spc="-5" dirty="0">
                <a:latin typeface="Arial"/>
                <a:cs typeface="Arial"/>
              </a:rPr>
              <a:t>Υπνηλια, συγχιση </a:t>
            </a:r>
            <a:r>
              <a:rPr sz="2400" b="1" dirty="0">
                <a:latin typeface="Arial"/>
                <a:cs typeface="Arial"/>
              </a:rPr>
              <a:t>, και </a:t>
            </a:r>
            <a:r>
              <a:rPr sz="2400" b="1" spc="-5" dirty="0">
                <a:latin typeface="Arial"/>
                <a:cs typeface="Arial"/>
              </a:rPr>
              <a:t>διαταραχες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υπνου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-"/>
            </a:pPr>
            <a:endParaRPr sz="2700">
              <a:latin typeface="Times New Roman"/>
              <a:cs typeface="Times New Roman"/>
            </a:endParaRPr>
          </a:p>
          <a:p>
            <a:pPr marL="486409" indent="-474345">
              <a:lnSpc>
                <a:spcPct val="100000"/>
              </a:lnSpc>
              <a:spcBef>
                <a:spcPts val="1795"/>
              </a:spcBef>
              <a:buAutoNum type="alphaUcPeriod" startAt="7"/>
              <a:tabLst>
                <a:tab pos="486409" algn="l"/>
                <a:tab pos="487045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ΓΕΣ</a:t>
            </a:r>
            <a:r>
              <a:rPr sz="2400" b="1" spc="-2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διαταραχες:</a:t>
            </a:r>
            <a:endParaRPr sz="2400">
              <a:latin typeface="Arial"/>
              <a:cs typeface="Arial"/>
            </a:endParaRPr>
          </a:p>
          <a:p>
            <a:pPr marL="584200" marR="5080" lvl="1" indent="-233679">
              <a:lnSpc>
                <a:spcPct val="114999"/>
              </a:lnSpc>
              <a:spcBef>
                <a:spcPts val="575"/>
              </a:spcBef>
              <a:buChar char="-"/>
              <a:tabLst>
                <a:tab pos="535940" algn="l"/>
              </a:tabLst>
            </a:pPr>
            <a:r>
              <a:rPr sz="2400" b="1" dirty="0">
                <a:latin typeface="Arial"/>
                <a:cs typeface="Arial"/>
              </a:rPr>
              <a:t>Μειωμενη </a:t>
            </a:r>
            <a:r>
              <a:rPr sz="2400" b="1" spc="-5" dirty="0">
                <a:latin typeface="Arial"/>
                <a:cs typeface="Arial"/>
              </a:rPr>
              <a:t>κινητικοτητα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ΛΜΙ και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αυξηση του τονου</a:t>
            </a:r>
            <a:r>
              <a:rPr sz="2400" b="1" spc="-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,  που προκαλει </a:t>
            </a:r>
            <a:r>
              <a:rPr sz="2400" b="1" spc="-5" dirty="0">
                <a:latin typeface="Arial"/>
                <a:cs typeface="Arial"/>
              </a:rPr>
              <a:t>δυσκοιλιοτητα </a:t>
            </a:r>
            <a:r>
              <a:rPr sz="2400" b="1" dirty="0">
                <a:latin typeface="Arial"/>
                <a:cs typeface="Arial"/>
              </a:rPr>
              <a:t>και αυξανει </a:t>
            </a:r>
            <a:r>
              <a:rPr sz="2400" b="1" spc="-5" dirty="0">
                <a:latin typeface="Arial"/>
                <a:cs typeface="Arial"/>
              </a:rPr>
              <a:t>την </a:t>
            </a:r>
            <a:r>
              <a:rPr sz="2400" b="1" dirty="0">
                <a:latin typeface="Arial"/>
                <a:cs typeface="Arial"/>
              </a:rPr>
              <a:t>πιεση  </a:t>
            </a:r>
            <a:r>
              <a:rPr sz="2400" b="1" spc="-5" dirty="0">
                <a:latin typeface="Arial"/>
                <a:cs typeface="Arial"/>
              </a:rPr>
              <a:t>στο </a:t>
            </a:r>
            <a:r>
              <a:rPr sz="2400" b="1" dirty="0">
                <a:latin typeface="Arial"/>
                <a:cs typeface="Arial"/>
              </a:rPr>
              <a:t>χοληδοχο πορο</a:t>
            </a:r>
            <a:endParaRPr sz="2400">
              <a:latin typeface="Arial"/>
              <a:cs typeface="Arial"/>
            </a:endParaRPr>
          </a:p>
          <a:p>
            <a:pPr marL="600710">
              <a:lnSpc>
                <a:spcPct val="100000"/>
              </a:lnSpc>
              <a:spcBef>
                <a:spcPts val="1410"/>
              </a:spcBef>
              <a:tabLst>
                <a:tab pos="7115175" algn="l"/>
              </a:tabLst>
            </a:pPr>
            <a:r>
              <a:rPr sz="2000" b="1" spc="-10" dirty="0">
                <a:latin typeface="Arial"/>
                <a:cs typeface="Arial"/>
              </a:rPr>
              <a:t>(επιδεινωνει κωλικους, </a:t>
            </a:r>
            <a:r>
              <a:rPr sz="2000" b="1" dirty="0">
                <a:latin typeface="Arial"/>
                <a:cs typeface="Arial"/>
              </a:rPr>
              <a:t>eg. </a:t>
            </a:r>
            <a:r>
              <a:rPr sz="2000" b="1" spc="-5" dirty="0">
                <a:latin typeface="Arial"/>
                <a:cs typeface="Arial"/>
              </a:rPr>
              <a:t>Σπασμός</a:t>
            </a:r>
            <a:r>
              <a:rPr sz="2000" b="1" spc="9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σφιγκτήρα </a:t>
            </a:r>
            <a:r>
              <a:rPr sz="2000" b="1" dirty="0">
                <a:latin typeface="Arial"/>
                <a:cs typeface="Arial"/>
              </a:rPr>
              <a:t>oddi	).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497204"/>
            <a:ext cx="24638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4.</a:t>
            </a:r>
            <a:r>
              <a:rPr sz="3600" spc="-100" dirty="0"/>
              <a:t> </a:t>
            </a:r>
            <a:r>
              <a:rPr sz="3600" dirty="0"/>
              <a:t>Μορφινη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1303168"/>
            <a:ext cx="7172325" cy="374586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506095" indent="-494030">
              <a:lnSpc>
                <a:spcPct val="100000"/>
              </a:lnSpc>
              <a:spcBef>
                <a:spcPts val="1330"/>
              </a:spcBef>
              <a:buAutoNum type="alphaUcPeriod" startAt="10"/>
              <a:tabLst>
                <a:tab pos="506095" algn="l"/>
                <a:tab pos="506730" algn="l"/>
              </a:tabLst>
            </a:pPr>
            <a:r>
              <a:rPr sz="2800" b="1" spc="-10" dirty="0">
                <a:solidFill>
                  <a:srgbClr val="5F45B8"/>
                </a:solidFill>
                <a:latin typeface="Arial"/>
                <a:cs typeface="Arial"/>
              </a:rPr>
              <a:t>Απελευθερωση </a:t>
            </a:r>
            <a:r>
              <a:rPr sz="2800" b="1" spc="-5" dirty="0">
                <a:solidFill>
                  <a:srgbClr val="5F45B8"/>
                </a:solidFill>
                <a:latin typeface="Arial"/>
                <a:cs typeface="Arial"/>
              </a:rPr>
              <a:t>ισταμινης:</a:t>
            </a:r>
            <a:endParaRPr sz="2800">
              <a:latin typeface="Arial"/>
              <a:cs typeface="Arial"/>
            </a:endParaRPr>
          </a:p>
          <a:p>
            <a:pPr marL="637540" marR="5080" indent="-287020">
              <a:lnSpc>
                <a:spcPct val="114999"/>
              </a:lnSpc>
              <a:spcBef>
                <a:spcPts val="630"/>
              </a:spcBef>
            </a:pPr>
            <a:r>
              <a:rPr sz="2400" b="1" dirty="0">
                <a:latin typeface="Arial"/>
                <a:cs typeface="Arial"/>
              </a:rPr>
              <a:t>- </a:t>
            </a:r>
            <a:r>
              <a:rPr sz="2400" b="1" spc="-5" dirty="0">
                <a:latin typeface="Arial"/>
                <a:cs typeface="Arial"/>
              </a:rPr>
              <a:t>κνησμο, κνιδωση εφιδρωση, αγγειοδιαστολη,  βρογχοσπασμο.</a:t>
            </a:r>
            <a:endParaRPr sz="2400">
              <a:latin typeface="Arial"/>
              <a:cs typeface="Arial"/>
            </a:endParaRPr>
          </a:p>
          <a:p>
            <a:pPr marL="563880" indent="-551815">
              <a:lnSpc>
                <a:spcPct val="100000"/>
              </a:lnSpc>
              <a:spcBef>
                <a:spcPts val="1125"/>
              </a:spcBef>
              <a:buAutoNum type="alphaUcPeriod" startAt="11"/>
              <a:tabLst>
                <a:tab pos="563880" algn="l"/>
                <a:tab pos="564515" algn="l"/>
              </a:tabLst>
            </a:pPr>
            <a:r>
              <a:rPr sz="2800" b="1" spc="-5" dirty="0">
                <a:solidFill>
                  <a:srgbClr val="5F45B8"/>
                </a:solidFill>
                <a:latin typeface="Arial"/>
                <a:cs typeface="Arial"/>
              </a:rPr>
              <a:t>Ορμονικες</a:t>
            </a:r>
            <a:r>
              <a:rPr sz="2800" b="1" spc="5" dirty="0">
                <a:solidFill>
                  <a:srgbClr val="5F45B8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5F45B8"/>
                </a:solidFill>
                <a:latin typeface="Arial"/>
                <a:cs typeface="Arial"/>
              </a:rPr>
              <a:t>δρασεις:</a:t>
            </a:r>
            <a:endParaRPr sz="2800">
              <a:latin typeface="Arial"/>
              <a:cs typeface="Arial"/>
            </a:endParaRPr>
          </a:p>
          <a:p>
            <a:pPr marL="690880" lvl="1" indent="-186690">
              <a:lnSpc>
                <a:spcPct val="100000"/>
              </a:lnSpc>
              <a:spcBef>
                <a:spcPts val="1575"/>
              </a:spcBef>
              <a:buChar char="-"/>
              <a:tabLst>
                <a:tab pos="691515" algn="l"/>
              </a:tabLst>
            </a:pPr>
            <a:r>
              <a:rPr sz="2400" b="1" spc="-5" dirty="0">
                <a:latin typeface="Arial"/>
                <a:cs typeface="Arial"/>
              </a:rPr>
              <a:t>Αναστελλει </a:t>
            </a:r>
            <a:r>
              <a:rPr sz="2400" b="1" dirty="0">
                <a:latin typeface="Arial"/>
                <a:cs typeface="Arial"/>
              </a:rPr>
              <a:t>εκκριση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LH</a:t>
            </a:r>
            <a:endParaRPr sz="2400">
              <a:latin typeface="Arial"/>
              <a:cs typeface="Arial"/>
            </a:endParaRPr>
          </a:p>
          <a:p>
            <a:pPr marL="702945" lvl="1" indent="-185420">
              <a:lnSpc>
                <a:spcPct val="100000"/>
              </a:lnSpc>
              <a:spcBef>
                <a:spcPts val="1140"/>
              </a:spcBef>
              <a:buChar char="-"/>
              <a:tabLst>
                <a:tab pos="703580" algn="l"/>
                <a:tab pos="2754630" algn="l"/>
              </a:tabLst>
            </a:pPr>
            <a:r>
              <a:rPr sz="2400" b="1" spc="-10" dirty="0">
                <a:latin typeface="Arial"/>
                <a:cs typeface="Arial"/>
              </a:rPr>
              <a:t>Αυξανει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GRH	</a:t>
            </a:r>
            <a:r>
              <a:rPr sz="2400" b="1" spc="-10" dirty="0">
                <a:latin typeface="Arial"/>
                <a:cs typeface="Arial"/>
              </a:rPr>
              <a:t>ADH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PRL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  <a:tabLst>
                <a:tab pos="506095" algn="l"/>
              </a:tabLst>
            </a:pPr>
            <a:r>
              <a:rPr sz="2800" b="1" spc="-5" dirty="0">
                <a:solidFill>
                  <a:srgbClr val="5F45B8"/>
                </a:solidFill>
                <a:latin typeface="Arial"/>
                <a:cs typeface="Arial"/>
              </a:rPr>
              <a:t>M	</a:t>
            </a:r>
            <a:r>
              <a:rPr sz="2800" b="1" spc="-10" dirty="0">
                <a:solidFill>
                  <a:srgbClr val="5F45B8"/>
                </a:solidFill>
                <a:latin typeface="Arial"/>
                <a:cs typeface="Arial"/>
              </a:rPr>
              <a:t>Προκαλει</a:t>
            </a:r>
            <a:r>
              <a:rPr sz="2800" b="1" spc="20" dirty="0">
                <a:solidFill>
                  <a:srgbClr val="5F45B8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5F45B8"/>
                </a:solidFill>
                <a:latin typeface="Arial"/>
                <a:cs typeface="Arial"/>
              </a:rPr>
              <a:t>ανοσοκαταστολη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67" y="402793"/>
            <a:ext cx="68357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4. </a:t>
            </a:r>
            <a:r>
              <a:rPr sz="3600" spc="-10" dirty="0"/>
              <a:t>Φαρμακοδυναμικη-</a:t>
            </a:r>
            <a:r>
              <a:rPr sz="3600" spc="-65" dirty="0"/>
              <a:t> </a:t>
            </a:r>
            <a:r>
              <a:rPr sz="3600" dirty="0"/>
              <a:t>μορφινη-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742" y="1447566"/>
            <a:ext cx="8214995" cy="343217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30"/>
              </a:spcBef>
            </a:pP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4.2 Θεραπευτικες</a:t>
            </a:r>
            <a:r>
              <a:rPr sz="2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χρησεις: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  <a:tabLst>
                <a:tab pos="400685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A	Αναλγησια:</a:t>
            </a:r>
            <a:endParaRPr sz="2400">
              <a:latin typeface="Arial"/>
              <a:cs typeface="Arial"/>
            </a:endParaRPr>
          </a:p>
          <a:p>
            <a:pPr marL="535305" indent="-185420">
              <a:lnSpc>
                <a:spcPct val="100000"/>
              </a:lnSpc>
              <a:spcBef>
                <a:spcPts val="1010"/>
              </a:spcBef>
              <a:buChar char="-"/>
              <a:tabLst>
                <a:tab pos="535940" algn="l"/>
                <a:tab pos="3903979" algn="l"/>
              </a:tabLst>
            </a:pPr>
            <a:r>
              <a:rPr sz="2400" b="1" spc="-5" dirty="0">
                <a:latin typeface="Arial"/>
                <a:cs typeface="Arial"/>
              </a:rPr>
              <a:t>σε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διαφορους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πονους	</a:t>
            </a:r>
            <a:r>
              <a:rPr sz="2400" b="1" dirty="0">
                <a:latin typeface="Arial"/>
                <a:cs typeface="Arial"/>
              </a:rPr>
              <a:t>ιδιαιτερα οξεις και</a:t>
            </a:r>
            <a:r>
              <a:rPr sz="2400" b="1" spc="-1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επιμονους,</a:t>
            </a:r>
            <a:endParaRPr sz="2400">
              <a:latin typeface="Arial"/>
              <a:cs typeface="Arial"/>
            </a:endParaRPr>
          </a:p>
          <a:p>
            <a:pPr marL="520065">
              <a:lnSpc>
                <a:spcPct val="100000"/>
              </a:lnSpc>
              <a:spcBef>
                <a:spcPts val="434"/>
              </a:spcBef>
              <a:tabLst>
                <a:tab pos="1315085" algn="l"/>
              </a:tabLst>
            </a:pPr>
            <a:r>
              <a:rPr sz="2400" b="1" dirty="0">
                <a:latin typeface="Arial"/>
                <a:cs typeface="Arial"/>
              </a:rPr>
              <a:t>(e.g.	, καρκινικος</a:t>
            </a:r>
            <a:r>
              <a:rPr sz="2400" b="1" spc="-6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πονος);</a:t>
            </a:r>
            <a:endParaRPr sz="2400">
              <a:latin typeface="Arial"/>
              <a:cs typeface="Arial"/>
            </a:endParaRPr>
          </a:p>
          <a:p>
            <a:pPr marL="520065" marR="923925" indent="-169545">
              <a:lnSpc>
                <a:spcPct val="114999"/>
              </a:lnSpc>
              <a:spcBef>
                <a:spcPts val="575"/>
              </a:spcBef>
              <a:buChar char="-"/>
              <a:tabLst>
                <a:tab pos="535940" algn="l"/>
              </a:tabLst>
            </a:pPr>
            <a:r>
              <a:rPr sz="2400" b="1" spc="-5" dirty="0">
                <a:latin typeface="Arial"/>
                <a:cs typeface="Arial"/>
              </a:rPr>
              <a:t>Χορηγηση σε σταθερα διαστηματα </a:t>
            </a:r>
            <a:r>
              <a:rPr sz="2400" b="1" dirty="0">
                <a:latin typeface="Arial"/>
                <a:cs typeface="Arial"/>
              </a:rPr>
              <a:t>μειωνει</a:t>
            </a:r>
            <a:r>
              <a:rPr sz="2400" b="1" spc="-10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την  ανοχη </a:t>
            </a:r>
            <a:r>
              <a:rPr sz="2400" b="1" dirty="0">
                <a:latin typeface="Arial"/>
                <a:cs typeface="Arial"/>
              </a:rPr>
              <a:t>και </a:t>
            </a:r>
            <a:r>
              <a:rPr sz="2400" b="1" spc="-5" dirty="0">
                <a:latin typeface="Arial"/>
                <a:cs typeface="Arial"/>
              </a:rPr>
              <a:t>την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εξαρτηση</a:t>
            </a:r>
            <a:endParaRPr sz="2400">
              <a:latin typeface="Arial"/>
              <a:cs typeface="Arial"/>
            </a:endParaRPr>
          </a:p>
          <a:p>
            <a:pPr marL="535305" indent="-185420">
              <a:lnSpc>
                <a:spcPct val="100000"/>
              </a:lnSpc>
              <a:spcBef>
                <a:spcPts val="1010"/>
              </a:spcBef>
              <a:buChar char="-"/>
              <a:tabLst>
                <a:tab pos="535940" algn="l"/>
              </a:tabLst>
            </a:pPr>
            <a:r>
              <a:rPr sz="2400" b="1" spc="-5" dirty="0">
                <a:latin typeface="Arial"/>
                <a:cs typeface="Arial"/>
              </a:rPr>
              <a:t>εντονοι </a:t>
            </a:r>
            <a:r>
              <a:rPr sz="2400" b="1" dirty="0">
                <a:latin typeface="Arial"/>
                <a:cs typeface="Arial"/>
              </a:rPr>
              <a:t>κωλικοι </a:t>
            </a:r>
            <a:r>
              <a:rPr sz="2400" b="1" spc="-5" dirty="0">
                <a:latin typeface="Arial"/>
                <a:cs typeface="Arial"/>
              </a:rPr>
              <a:t>νεφρων </a:t>
            </a:r>
            <a:r>
              <a:rPr sz="2400" b="1" dirty="0">
                <a:latin typeface="Arial"/>
                <a:cs typeface="Arial"/>
              </a:rPr>
              <a:t>και </a:t>
            </a:r>
            <a:r>
              <a:rPr sz="2400" b="1" spc="-5" dirty="0">
                <a:latin typeface="Arial"/>
                <a:cs typeface="Arial"/>
              </a:rPr>
              <a:t>χοληδοχου</a:t>
            </a:r>
            <a:r>
              <a:rPr sz="2400" b="1" spc="-7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πορου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9590" y="461517"/>
            <a:ext cx="26885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</a:t>
            </a:r>
            <a:r>
              <a:rPr spc="-65" dirty="0"/>
              <a:t> </a:t>
            </a:r>
            <a:r>
              <a:rPr spc="-5" dirty="0"/>
              <a:t>M</a:t>
            </a:r>
            <a:r>
              <a:rPr sz="3600" spc="-5" dirty="0"/>
              <a:t>orphine</a:t>
            </a:r>
            <a:endParaRPr sz="3600"/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401320" indent="-388620">
              <a:lnSpc>
                <a:spcPct val="100000"/>
              </a:lnSpc>
              <a:spcBef>
                <a:spcPts val="1110"/>
              </a:spcBef>
              <a:buAutoNum type="alphaUcPeriod" startAt="2"/>
              <a:tabLst>
                <a:tab pos="400685" algn="l"/>
                <a:tab pos="401320" algn="l"/>
              </a:tabLst>
            </a:pPr>
            <a:r>
              <a:rPr spc="-5" dirty="0"/>
              <a:t>καρδιολογικης </a:t>
            </a:r>
            <a:r>
              <a:rPr dirty="0"/>
              <a:t>αιτιολογιας πονο</a:t>
            </a:r>
            <a:r>
              <a:rPr spc="-75" dirty="0"/>
              <a:t> </a:t>
            </a:r>
            <a:r>
              <a:rPr spc="-5" dirty="0"/>
              <a:t>.δυσπνοια</a:t>
            </a:r>
          </a:p>
          <a:p>
            <a:pPr marL="619125" lvl="1" indent="-186690">
              <a:lnSpc>
                <a:spcPct val="100000"/>
              </a:lnSpc>
              <a:spcBef>
                <a:spcPts val="1010"/>
              </a:spcBef>
              <a:buChar char="-"/>
              <a:tabLst>
                <a:tab pos="619760" algn="l"/>
              </a:tabLst>
            </a:pPr>
            <a:r>
              <a:rPr sz="2400" b="1" dirty="0">
                <a:latin typeface="Arial"/>
                <a:cs typeface="Arial"/>
              </a:rPr>
              <a:t>Οξυ </a:t>
            </a:r>
            <a:r>
              <a:rPr sz="2400" b="1" spc="-5" dirty="0">
                <a:latin typeface="Arial"/>
                <a:cs typeface="Arial"/>
              </a:rPr>
              <a:t>πνευμονικο οιδημα</a:t>
            </a:r>
            <a:endParaRPr sz="2400">
              <a:latin typeface="Arial"/>
              <a:cs typeface="Arial"/>
            </a:endParaRPr>
          </a:p>
          <a:p>
            <a:pPr marL="810895" marR="5080" lvl="1" indent="-378460">
              <a:lnSpc>
                <a:spcPct val="114999"/>
              </a:lnSpc>
              <a:spcBef>
                <a:spcPts val="575"/>
              </a:spcBef>
              <a:buChar char="-"/>
              <a:tabLst>
                <a:tab pos="619760" algn="l"/>
              </a:tabLst>
            </a:pPr>
            <a:r>
              <a:rPr sz="2400" b="1" dirty="0">
                <a:latin typeface="Arial"/>
                <a:cs typeface="Arial"/>
              </a:rPr>
              <a:t>Μειωνει </a:t>
            </a:r>
            <a:r>
              <a:rPr sz="2400" b="1" spc="-5" dirty="0">
                <a:latin typeface="Arial"/>
                <a:cs typeface="Arial"/>
              </a:rPr>
              <a:t>το αγχος, το </a:t>
            </a:r>
            <a:r>
              <a:rPr sz="2400" b="1" dirty="0">
                <a:latin typeface="Arial"/>
                <a:cs typeface="Arial"/>
              </a:rPr>
              <a:t>καρδιακο προφορτιο</a:t>
            </a:r>
            <a:r>
              <a:rPr sz="2400" b="1" spc="-1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και  </a:t>
            </a:r>
            <a:r>
              <a:rPr sz="2400" b="1" spc="-5" dirty="0">
                <a:latin typeface="Arial"/>
                <a:cs typeface="Arial"/>
              </a:rPr>
              <a:t>μεταφορτιο</a:t>
            </a:r>
            <a:endParaRPr sz="2400">
              <a:latin typeface="Arial"/>
              <a:cs typeface="Arial"/>
            </a:endParaRPr>
          </a:p>
          <a:p>
            <a:pPr marL="810895" marR="288290" lvl="1" indent="-378460">
              <a:lnSpc>
                <a:spcPct val="114999"/>
              </a:lnSpc>
              <a:spcBef>
                <a:spcPts val="580"/>
              </a:spcBef>
              <a:buChar char="-"/>
              <a:tabLst>
                <a:tab pos="619760" algn="l"/>
              </a:tabLst>
            </a:pPr>
            <a:r>
              <a:rPr sz="2400" b="1" spc="-5" dirty="0">
                <a:latin typeface="Arial"/>
                <a:cs typeface="Arial"/>
              </a:rPr>
              <a:t>Εμφραγμα μυοκαρδιου </a:t>
            </a:r>
            <a:r>
              <a:rPr sz="2400" b="1" dirty="0">
                <a:latin typeface="Arial"/>
                <a:cs typeface="Arial"/>
              </a:rPr>
              <a:t>ιδιως </a:t>
            </a:r>
            <a:r>
              <a:rPr sz="2400" b="1" spc="-5" dirty="0">
                <a:latin typeface="Arial"/>
                <a:cs typeface="Arial"/>
              </a:rPr>
              <a:t>σε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συνυπαρξη  πνευμονικου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οιδηματος</a:t>
            </a:r>
            <a:endParaRPr sz="2400">
              <a:latin typeface="Arial"/>
              <a:cs typeface="Arial"/>
            </a:endParaRPr>
          </a:p>
          <a:p>
            <a:pPr marL="273050" indent="-260985">
              <a:lnSpc>
                <a:spcPct val="100000"/>
              </a:lnSpc>
              <a:spcBef>
                <a:spcPts val="785"/>
              </a:spcBef>
              <a:buAutoNum type="alphaUcPeriod" startAt="2"/>
              <a:tabLst>
                <a:tab pos="273685" algn="l"/>
              </a:tabLst>
            </a:pPr>
            <a:r>
              <a:rPr sz="1600" b="0" spc="-5" dirty="0">
                <a:latin typeface="Arial"/>
                <a:cs typeface="Arial"/>
              </a:rPr>
              <a:t>Treatment of diarrhea: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synthetic</a:t>
            </a:r>
            <a:r>
              <a:rPr sz="1600" b="0" spc="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600" b="0" spc="-5" dirty="0">
                <a:solidFill>
                  <a:srgbClr val="000000"/>
                </a:solidFill>
                <a:latin typeface="Arial"/>
                <a:cs typeface="Arial"/>
              </a:rPr>
              <a:t>surrogates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</a:t>
            </a:r>
            <a:r>
              <a:rPr spc="-65" dirty="0"/>
              <a:t> </a:t>
            </a:r>
            <a:r>
              <a:rPr spc="-5" dirty="0"/>
              <a:t>Μορφινη</a:t>
            </a:r>
          </a:p>
        </p:txBody>
      </p:sp>
      <p:sp>
        <p:nvSpPr>
          <p:cNvPr id="4" name="object 4"/>
          <p:cNvSpPr/>
          <p:nvPr/>
        </p:nvSpPr>
        <p:spPr>
          <a:xfrm>
            <a:off x="252222" y="1413510"/>
            <a:ext cx="8712835" cy="0"/>
          </a:xfrm>
          <a:custGeom>
            <a:avLst/>
            <a:gdLst/>
            <a:ahLst/>
            <a:cxnLst/>
            <a:rect l="l" t="t" r="r" b="b"/>
            <a:pathLst>
              <a:path w="8712835">
                <a:moveTo>
                  <a:pt x="0" y="0"/>
                </a:moveTo>
                <a:lnTo>
                  <a:pt x="8712708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9590" y="1760981"/>
            <a:ext cx="8448040" cy="340931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D Αντιβηχικο: </a:t>
            </a:r>
            <a:r>
              <a:rPr sz="2400" b="1" spc="-5" dirty="0">
                <a:latin typeface="Arial"/>
                <a:cs typeface="Arial"/>
              </a:rPr>
              <a:t>συνθετικα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παραγωγα</a:t>
            </a:r>
            <a:endParaRPr sz="2400">
              <a:latin typeface="Arial"/>
              <a:cs typeface="Arial"/>
            </a:endParaRPr>
          </a:p>
          <a:p>
            <a:pPr marL="477520" marR="320675" indent="-464820">
              <a:lnSpc>
                <a:spcPct val="114999"/>
              </a:lnSpc>
              <a:spcBef>
                <a:spcPts val="580"/>
              </a:spcBef>
              <a:tabLst>
                <a:tab pos="384175" algn="l"/>
                <a:tab pos="4931410" algn="l"/>
              </a:tabLst>
            </a:pP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E	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Προετοιμασια</a:t>
            </a:r>
            <a:r>
              <a:rPr sz="2400" b="1" spc="-2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για</a:t>
            </a:r>
            <a:r>
              <a:rPr sz="2400" b="1" spc="5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αναισθησια:	</a:t>
            </a:r>
            <a:r>
              <a:rPr sz="2400" b="1" spc="-5" dirty="0">
                <a:latin typeface="Arial"/>
                <a:cs typeface="Arial"/>
              </a:rPr>
              <a:t>δρα </a:t>
            </a:r>
            <a:r>
              <a:rPr sz="2400" b="1" dirty="0">
                <a:latin typeface="Arial"/>
                <a:cs typeface="Arial"/>
              </a:rPr>
              <a:t>ως</a:t>
            </a:r>
            <a:r>
              <a:rPr sz="2400" b="1" spc="-1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κατασταλτικο,  </a:t>
            </a:r>
            <a:r>
              <a:rPr sz="2400" b="1" spc="-5" dirty="0">
                <a:latin typeface="Arial"/>
                <a:cs typeface="Arial"/>
              </a:rPr>
              <a:t>αγχολυτικο, </a:t>
            </a:r>
            <a:r>
              <a:rPr sz="2400" b="1" dirty="0">
                <a:latin typeface="Arial"/>
                <a:cs typeface="Arial"/>
              </a:rPr>
              <a:t>και </a:t>
            </a:r>
            <a:r>
              <a:rPr sz="2400" b="1" spc="-5" dirty="0">
                <a:latin typeface="Arial"/>
                <a:cs typeface="Arial"/>
              </a:rPr>
              <a:t>αναλγητικο</a:t>
            </a:r>
            <a:r>
              <a:rPr sz="2400" b="1" dirty="0">
                <a:latin typeface="Arial"/>
                <a:cs typeface="Arial"/>
              </a:rPr>
              <a:t> .</a:t>
            </a:r>
            <a:endParaRPr sz="2400">
              <a:latin typeface="Arial"/>
              <a:cs typeface="Arial"/>
            </a:endParaRPr>
          </a:p>
          <a:p>
            <a:pPr marL="350520" marR="5080" indent="-338455">
              <a:lnSpc>
                <a:spcPct val="135000"/>
              </a:lnSpc>
            </a:pPr>
            <a:r>
              <a:rPr sz="2400" b="1" spc="-5" dirty="0">
                <a:latin typeface="Arial"/>
                <a:cs typeface="Arial"/>
              </a:rPr>
              <a:t>Για </a:t>
            </a:r>
            <a:r>
              <a:rPr sz="2400" b="1" dirty="0">
                <a:latin typeface="Arial"/>
                <a:cs typeface="Arial"/>
              </a:rPr>
              <a:t>εγχειρησεις </a:t>
            </a:r>
            <a:r>
              <a:rPr sz="2400" b="1" spc="-5" dirty="0">
                <a:latin typeface="Arial"/>
                <a:cs typeface="Arial"/>
              </a:rPr>
              <a:t>υψηλου κινδυνου </a:t>
            </a:r>
            <a:r>
              <a:rPr sz="2400" b="1" dirty="0">
                <a:latin typeface="Arial"/>
                <a:cs typeface="Arial"/>
              </a:rPr>
              <a:t>χορηγειται </a:t>
            </a:r>
            <a:r>
              <a:rPr sz="2400" b="1" spc="-5" dirty="0">
                <a:latin typeface="Arial"/>
                <a:cs typeface="Arial"/>
              </a:rPr>
              <a:t>συστηματικα  Για τοπικη </a:t>
            </a:r>
            <a:r>
              <a:rPr sz="2400" b="1" dirty="0">
                <a:latin typeface="Arial"/>
                <a:cs typeface="Arial"/>
              </a:rPr>
              <a:t>αναισθησια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(επισκληριδιο)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95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Προσοχη</a:t>
            </a:r>
            <a:r>
              <a:rPr sz="2400" b="1" spc="-5" dirty="0">
                <a:latin typeface="Arial"/>
                <a:cs typeface="Arial"/>
              </a:rPr>
              <a:t>: αναπνευστικη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καταστολη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2742" y="795019"/>
            <a:ext cx="27330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</a:t>
            </a:r>
            <a:r>
              <a:rPr spc="-80" dirty="0"/>
              <a:t> </a:t>
            </a:r>
            <a:r>
              <a:rPr spc="-5" dirty="0"/>
              <a:t>Μορφινη</a:t>
            </a:r>
          </a:p>
        </p:txBody>
      </p:sp>
      <p:sp>
        <p:nvSpPr>
          <p:cNvPr id="4" name="object 4"/>
          <p:cNvSpPr/>
          <p:nvPr/>
        </p:nvSpPr>
        <p:spPr>
          <a:xfrm>
            <a:off x="325374" y="1558289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1519453"/>
            <a:ext cx="6797675" cy="4072254"/>
          </a:xfrm>
          <a:prstGeom prst="rect">
            <a:avLst/>
          </a:prstGeom>
        </p:spPr>
        <p:txBody>
          <a:bodyPr vert="horz" wrap="square" lIns="0" tIns="1682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25"/>
              </a:spcBef>
            </a:pP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4.3 Ανεπιθυμητες</a:t>
            </a:r>
            <a:r>
              <a:rPr sz="28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ενεργειες: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400" dirty="0">
                <a:solidFill>
                  <a:srgbClr val="3333CC"/>
                </a:solidFill>
                <a:latin typeface="Arial"/>
                <a:cs typeface="Arial"/>
              </a:rPr>
              <a:t>-</a:t>
            </a:r>
            <a:r>
              <a:rPr sz="2400" u="heavy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Αναπνευστικη</a:t>
            </a:r>
            <a:r>
              <a:rPr sz="2400" b="1" u="heavy" spc="-10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καταστολη</a:t>
            </a:r>
            <a:endParaRPr sz="2400">
              <a:latin typeface="Arial"/>
              <a:cs typeface="Arial"/>
            </a:endParaRPr>
          </a:p>
          <a:p>
            <a:pPr marL="198120" indent="-186055">
              <a:lnSpc>
                <a:spcPct val="100000"/>
              </a:lnSpc>
              <a:spcBef>
                <a:spcPts val="1010"/>
              </a:spcBef>
              <a:buChar char="-"/>
              <a:tabLst>
                <a:tab pos="198755" algn="l"/>
                <a:tab pos="1223010" algn="l"/>
              </a:tabLst>
            </a:pPr>
            <a:r>
              <a:rPr sz="2400" b="1" spc="-5" dirty="0">
                <a:latin typeface="Arial"/>
                <a:cs typeface="Arial"/>
              </a:rPr>
              <a:t>Εμετο	δυσκοιλιοτητα, </a:t>
            </a:r>
            <a:r>
              <a:rPr sz="2400" b="1" dirty="0">
                <a:latin typeface="Arial"/>
                <a:cs typeface="Arial"/>
              </a:rPr>
              <a:t>κωλικο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χολης</a:t>
            </a:r>
            <a:endParaRPr sz="2400">
              <a:latin typeface="Arial"/>
              <a:cs typeface="Arial"/>
            </a:endParaRPr>
          </a:p>
          <a:p>
            <a:pPr marL="198120" indent="-186055">
              <a:lnSpc>
                <a:spcPct val="100000"/>
              </a:lnSpc>
              <a:spcBef>
                <a:spcPts val="1010"/>
              </a:spcBef>
              <a:buChar char="-"/>
              <a:tabLst>
                <a:tab pos="198755" algn="l"/>
              </a:tabLst>
            </a:pPr>
            <a:r>
              <a:rPr sz="2400" b="1" dirty="0">
                <a:latin typeface="Arial"/>
                <a:cs typeface="Arial"/>
              </a:rPr>
              <a:t>Δυσφορια</a:t>
            </a:r>
            <a:endParaRPr sz="2400">
              <a:latin typeface="Arial"/>
              <a:cs typeface="Arial"/>
            </a:endParaRPr>
          </a:p>
          <a:p>
            <a:pPr marL="283845" indent="-271780">
              <a:lnSpc>
                <a:spcPct val="100000"/>
              </a:lnSpc>
              <a:spcBef>
                <a:spcPts val="1005"/>
              </a:spcBef>
              <a:buChar char="-"/>
              <a:tabLst>
                <a:tab pos="283845" algn="l"/>
                <a:tab pos="284480" algn="l"/>
              </a:tabLst>
            </a:pPr>
            <a:r>
              <a:rPr sz="2400" b="1" spc="-5" dirty="0">
                <a:latin typeface="Arial"/>
                <a:cs typeface="Arial"/>
              </a:rPr>
              <a:t>ορθοστατικη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υποταση</a:t>
            </a:r>
            <a:endParaRPr sz="2400">
              <a:latin typeface="Arial"/>
              <a:cs typeface="Arial"/>
            </a:endParaRPr>
          </a:p>
          <a:p>
            <a:pPr marL="198120" indent="-186055">
              <a:lnSpc>
                <a:spcPct val="100000"/>
              </a:lnSpc>
              <a:spcBef>
                <a:spcPts val="1015"/>
              </a:spcBef>
              <a:buChar char="-"/>
              <a:tabLst>
                <a:tab pos="198755" algn="l"/>
              </a:tabLst>
            </a:pPr>
            <a:r>
              <a:rPr sz="2400" b="1" dirty="0">
                <a:latin typeface="Arial"/>
                <a:cs typeface="Arial"/>
              </a:rPr>
              <a:t>κατακρατηση </a:t>
            </a:r>
            <a:r>
              <a:rPr sz="2400" b="1" spc="-5" dirty="0">
                <a:latin typeface="Arial"/>
                <a:cs typeface="Arial"/>
              </a:rPr>
              <a:t>ουρων (υπερτροφια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προστατη)</a:t>
            </a:r>
            <a:endParaRPr sz="2400">
              <a:latin typeface="Arial"/>
              <a:cs typeface="Arial"/>
            </a:endParaRPr>
          </a:p>
          <a:p>
            <a:pPr marL="198120" indent="-186055">
              <a:lnSpc>
                <a:spcPct val="100000"/>
              </a:lnSpc>
              <a:spcBef>
                <a:spcPts val="1005"/>
              </a:spcBef>
              <a:buChar char="-"/>
              <a:tabLst>
                <a:tab pos="198755" algn="l"/>
              </a:tabLst>
            </a:pPr>
            <a:r>
              <a:rPr sz="2400" b="1" spc="-5" dirty="0">
                <a:latin typeface="Arial"/>
                <a:cs typeface="Arial"/>
              </a:rPr>
              <a:t>Αυξηση </a:t>
            </a:r>
            <a:r>
              <a:rPr sz="2400" b="1" dirty="0">
                <a:latin typeface="Arial"/>
                <a:cs typeface="Arial"/>
              </a:rPr>
              <a:t>ενδοκρανιας </a:t>
            </a:r>
            <a:r>
              <a:rPr sz="2400" b="1" spc="-5" dirty="0">
                <a:latin typeface="Arial"/>
                <a:cs typeface="Arial"/>
              </a:rPr>
              <a:t>πιεσης(head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injury)</a:t>
            </a:r>
            <a:endParaRPr sz="2400">
              <a:latin typeface="Arial"/>
              <a:cs typeface="Arial"/>
            </a:endParaRPr>
          </a:p>
          <a:p>
            <a:pPr marL="198120" indent="-186055">
              <a:lnSpc>
                <a:spcPct val="100000"/>
              </a:lnSpc>
              <a:spcBef>
                <a:spcPts val="1010"/>
              </a:spcBef>
              <a:buChar char="-"/>
              <a:tabLst>
                <a:tab pos="198755" algn="l"/>
              </a:tabLst>
            </a:pPr>
            <a:r>
              <a:rPr sz="2400" b="1" spc="-5" dirty="0">
                <a:latin typeface="Arial"/>
                <a:cs typeface="Arial"/>
              </a:rPr>
              <a:t>Ανοσοκαταστολη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67" y="0"/>
            <a:ext cx="21672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</a:t>
            </a:r>
          </a:p>
          <a:p>
            <a:pPr marL="12700">
              <a:lnSpc>
                <a:spcPct val="100000"/>
              </a:lnSpc>
            </a:pPr>
            <a:r>
              <a:rPr spc="-5" dirty="0"/>
              <a:t>Μορ</a:t>
            </a:r>
            <a:r>
              <a:rPr spc="-20" dirty="0"/>
              <a:t>φ</a:t>
            </a:r>
            <a:r>
              <a:rPr spc="-5" dirty="0"/>
              <a:t>ινη</a:t>
            </a:r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1823719"/>
            <a:ext cx="7708265" cy="37928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3399"/>
                </a:solidFill>
                <a:latin typeface="Tahoma"/>
                <a:cs typeface="Tahoma"/>
              </a:rPr>
              <a:t>Ανοχη και Φυσικη</a:t>
            </a:r>
            <a:r>
              <a:rPr sz="2800" b="1" spc="5" dirty="0">
                <a:solidFill>
                  <a:srgbClr val="333399"/>
                </a:solidFill>
                <a:latin typeface="Tahoma"/>
                <a:cs typeface="Tahoma"/>
              </a:rPr>
              <a:t> </a:t>
            </a:r>
            <a:r>
              <a:rPr sz="2800" b="1" spc="-5" dirty="0">
                <a:solidFill>
                  <a:srgbClr val="333399"/>
                </a:solidFill>
                <a:latin typeface="Tahoma"/>
                <a:cs typeface="Tahoma"/>
              </a:rPr>
              <a:t>εξερταρτηση</a:t>
            </a:r>
            <a:endParaRPr sz="2800">
              <a:latin typeface="Tahoma"/>
              <a:cs typeface="Tahoma"/>
            </a:endParaRPr>
          </a:p>
          <a:p>
            <a:pPr marL="355600" marR="343535" indent="-342900">
              <a:lnSpc>
                <a:spcPct val="114999"/>
              </a:lnSpc>
              <a:spcBef>
                <a:spcPts val="1775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354965" algn="l"/>
                <a:tab pos="355600" algn="l"/>
                <a:tab pos="6483985" algn="l"/>
              </a:tabLst>
            </a:pPr>
            <a:r>
              <a:rPr sz="2800" spc="-5" dirty="0">
                <a:latin typeface="Arial"/>
                <a:cs typeface="Arial"/>
              </a:rPr>
              <a:t>Επανειλημενη χρηση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προκαλει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ανοχη	στην  αναπνευστικη καταστολη, αναλγητικη </a:t>
            </a:r>
            <a:r>
              <a:rPr sz="2800" dirty="0">
                <a:latin typeface="Arial"/>
                <a:cs typeface="Arial"/>
              </a:rPr>
              <a:t>δραση  </a:t>
            </a:r>
            <a:r>
              <a:rPr sz="2800" spc="-5" dirty="0">
                <a:latin typeface="Arial"/>
                <a:cs typeface="Arial"/>
              </a:rPr>
              <a:t>ευφορια και καταστολη αλλα όχι </a:t>
            </a:r>
            <a:r>
              <a:rPr sz="2800" spc="-10" dirty="0">
                <a:latin typeface="Arial"/>
                <a:cs typeface="Arial"/>
              </a:rPr>
              <a:t>στη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μυση</a:t>
            </a:r>
            <a:endParaRPr sz="2800">
              <a:latin typeface="Arial"/>
              <a:cs typeface="Arial"/>
            </a:endParaRPr>
          </a:p>
          <a:p>
            <a:pPr marL="111125">
              <a:lnSpc>
                <a:spcPct val="100000"/>
              </a:lnSpc>
              <a:spcBef>
                <a:spcPts val="1175"/>
              </a:spcBef>
            </a:pP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14999"/>
              </a:lnSpc>
              <a:spcBef>
                <a:spcPts val="675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800" u="heavy" spc="-70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Φυσικη και ψυχολογικη εξαρτηση </a:t>
            </a: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συμβαινει 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σε 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ισχυρους </a:t>
            </a:r>
            <a:r>
              <a:rPr sz="2800" spc="-5" dirty="0">
                <a:latin typeface="Times New Roman"/>
                <a:cs typeface="Times New Roman"/>
              </a:rPr>
              <a:t>μ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αγωνιστες,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67" y="712978"/>
            <a:ext cx="2310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4.</a:t>
            </a:r>
            <a:r>
              <a:rPr sz="3600" spc="-80" dirty="0"/>
              <a:t> </a:t>
            </a:r>
            <a:r>
              <a:rPr sz="3600" spc="-5" dirty="0"/>
              <a:t>M</a:t>
            </a:r>
            <a:r>
              <a:rPr sz="3600" b="0" spc="-5" dirty="0">
                <a:latin typeface="Arial"/>
                <a:cs typeface="Arial"/>
              </a:rPr>
              <a:t>ορφινη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374" y="141351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100045"/>
            <a:ext cx="8473440" cy="4700270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6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Ενδογενη </a:t>
            </a:r>
            <a:r>
              <a:rPr sz="2400" b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οπιοειδη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2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ενδορφινες </a:t>
            </a:r>
            <a:r>
              <a:rPr sz="2000" dirty="0">
                <a:latin typeface="Arial"/>
                <a:cs typeface="Arial"/>
              </a:rPr>
              <a:t>, </a:t>
            </a:r>
            <a:r>
              <a:rPr sz="2000" spc="-5" dirty="0">
                <a:latin typeface="Arial"/>
                <a:cs typeface="Arial"/>
              </a:rPr>
              <a:t>εγκεφαλινες, δυνορφινες,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ενδομορφινες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u="heavy" spc="-7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Φυσικα</a:t>
            </a:r>
            <a:r>
              <a:rPr sz="2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8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μορφινη </a:t>
            </a:r>
            <a:r>
              <a:rPr sz="2000" dirty="0">
                <a:latin typeface="Arial"/>
                <a:cs typeface="Arial"/>
              </a:rPr>
              <a:t>, κωδεινη,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παπαβερινη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6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Ημισυνθετικα οπιουχα</a:t>
            </a:r>
            <a:r>
              <a:rPr sz="2400" spc="-5" dirty="0">
                <a:latin typeface="Arial"/>
                <a:cs typeface="Arial"/>
              </a:rPr>
              <a:t>:,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23000"/>
              </a:lnSpc>
              <a:spcBef>
                <a:spcPts val="1000"/>
              </a:spcBef>
              <a:buSzPct val="120000"/>
              <a:buFont typeface="Arial"/>
              <a:buChar char="•"/>
              <a:tabLst>
                <a:tab pos="438784" algn="l"/>
                <a:tab pos="439420" algn="l"/>
              </a:tabLst>
            </a:pPr>
            <a:r>
              <a:rPr dirty="0"/>
              <a:t>	</a:t>
            </a:r>
            <a:r>
              <a:rPr sz="2000" dirty="0">
                <a:latin typeface="Arial"/>
                <a:cs typeface="Arial"/>
              </a:rPr>
              <a:t>υδροκοδονη οξυκοδονη hydromorphone, oxymorphone,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desomorphine,  diacetylmorphine (Heroin), nicomorphine, dipropanoylmorphine,  benzylmorphine and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ethylmorphine;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9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u="heavy" spc="-6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Συνθετικα</a:t>
            </a:r>
            <a:r>
              <a:rPr sz="2400" spc="-5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025"/>
              </a:spcBef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φεντανυλη, πεθιδινη, methadone, tramadol/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/propoxyphene;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6334" y="1625346"/>
            <a:ext cx="8335009" cy="0"/>
          </a:xfrm>
          <a:custGeom>
            <a:avLst/>
            <a:gdLst/>
            <a:ahLst/>
            <a:cxnLst/>
            <a:rect l="l" t="t" r="r" b="b"/>
            <a:pathLst>
              <a:path w="8335009">
                <a:moveTo>
                  <a:pt x="0" y="0"/>
                </a:moveTo>
                <a:lnTo>
                  <a:pt x="8334756" y="0"/>
                </a:lnTo>
              </a:path>
            </a:pathLst>
          </a:custGeom>
          <a:ln w="28956">
            <a:solidFill>
              <a:srgbClr val="FF66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88391" y="376809"/>
            <a:ext cx="51117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33399"/>
                </a:solidFill>
              </a:rPr>
              <a:t>1. </a:t>
            </a:r>
            <a:r>
              <a:rPr spc="-25" dirty="0">
                <a:solidFill>
                  <a:srgbClr val="333399"/>
                </a:solidFill>
              </a:rPr>
              <a:t>Οπιουχα</a:t>
            </a:r>
            <a:r>
              <a:rPr spc="-35" dirty="0">
                <a:solidFill>
                  <a:srgbClr val="333399"/>
                </a:solidFill>
              </a:rPr>
              <a:t> </a:t>
            </a:r>
            <a:r>
              <a:rPr sz="3200" spc="-25" dirty="0">
                <a:solidFill>
                  <a:srgbClr val="333399"/>
                </a:solidFill>
              </a:rPr>
              <a:t>Ταξινομηση</a:t>
            </a:r>
            <a:endParaRPr sz="32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1679193"/>
            <a:ext cx="7755255" cy="3355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3399"/>
                </a:solidFill>
                <a:latin typeface="Tahoma"/>
                <a:cs typeface="Tahoma"/>
              </a:rPr>
              <a:t>Εξαρτηση</a:t>
            </a:r>
            <a:endParaRPr sz="2800"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spcBef>
                <a:spcPts val="2270"/>
              </a:spcBef>
              <a:buClr>
                <a:srgbClr val="3333CC"/>
              </a:buClr>
              <a:buSzPct val="60416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Συνδρομο στερησης:</a:t>
            </a:r>
            <a:endParaRPr sz="2400">
              <a:latin typeface="Arial"/>
              <a:cs typeface="Arial"/>
            </a:endParaRPr>
          </a:p>
          <a:p>
            <a:pPr marL="354965" marR="335915" indent="-342900">
              <a:lnSpc>
                <a:spcPct val="114999"/>
              </a:lnSpc>
              <a:spcBef>
                <a:spcPts val="580"/>
              </a:spcBef>
              <a:buClr>
                <a:srgbClr val="3333CC"/>
              </a:buClr>
              <a:buSzPct val="60416"/>
              <a:buFont typeface="Wingdings"/>
              <a:buChar char="◼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Μια </a:t>
            </a:r>
            <a:r>
              <a:rPr sz="2400" spc="-5" dirty="0">
                <a:latin typeface="Arial"/>
                <a:cs typeface="Arial"/>
              </a:rPr>
              <a:t>σειρα από </a:t>
            </a:r>
            <a:r>
              <a:rPr sz="2400" spc="-10" dirty="0">
                <a:latin typeface="Arial"/>
                <a:cs typeface="Arial"/>
              </a:rPr>
              <a:t>αυτονομες, </a:t>
            </a:r>
            <a:r>
              <a:rPr sz="2400" dirty="0">
                <a:latin typeface="Arial"/>
                <a:cs typeface="Arial"/>
              </a:rPr>
              <a:t>κινητικες και </a:t>
            </a:r>
            <a:r>
              <a:rPr sz="2400" spc="-5" dirty="0">
                <a:latin typeface="Arial"/>
                <a:cs typeface="Arial"/>
              </a:rPr>
              <a:t>ψυχολογικες  αντιδρασεις</a:t>
            </a:r>
            <a:endParaRPr sz="2400">
              <a:latin typeface="Arial"/>
              <a:cs typeface="Arial"/>
            </a:endParaRPr>
          </a:p>
          <a:p>
            <a:pPr marL="354965" marR="5080" indent="-342900">
              <a:lnSpc>
                <a:spcPct val="115100"/>
              </a:lnSpc>
              <a:spcBef>
                <a:spcPts val="570"/>
              </a:spcBef>
              <a:buClr>
                <a:srgbClr val="3333CC"/>
              </a:buClr>
              <a:buSzPct val="60416"/>
              <a:buFont typeface="Wingdings"/>
              <a:buChar char="◼"/>
              <a:tabLst>
                <a:tab pos="354965" algn="l"/>
                <a:tab pos="355600" algn="l"/>
                <a:tab pos="3728720" algn="l"/>
                <a:tab pos="3928745" algn="l"/>
                <a:tab pos="4989195" algn="l"/>
                <a:tab pos="5251450" algn="l"/>
                <a:tab pos="6543040" algn="l"/>
                <a:tab pos="7225030" algn="l"/>
              </a:tabLst>
            </a:pPr>
            <a:r>
              <a:rPr sz="2400" dirty="0">
                <a:latin typeface="Arial"/>
                <a:cs typeface="Arial"/>
              </a:rPr>
              <a:t>Ρινορροια,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δακρυρροια,	</a:t>
            </a:r>
            <a:r>
              <a:rPr sz="2400" spc="-5" dirty="0">
                <a:latin typeface="Arial"/>
                <a:cs typeface="Arial"/>
              </a:rPr>
              <a:t>χασμωδια	αισθημα	</a:t>
            </a:r>
            <a:r>
              <a:rPr sz="2400" dirty="0">
                <a:latin typeface="Arial"/>
                <a:cs typeface="Arial"/>
              </a:rPr>
              <a:t>ψυχους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,  </a:t>
            </a:r>
            <a:r>
              <a:rPr sz="2400" spc="-5" dirty="0">
                <a:latin typeface="Arial"/>
                <a:cs typeface="Arial"/>
              </a:rPr>
              <a:t>χηνειο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δερμα,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υπερπνοια	</a:t>
            </a:r>
            <a:r>
              <a:rPr sz="2400" dirty="0">
                <a:latin typeface="Arial"/>
                <a:cs typeface="Arial"/>
              </a:rPr>
              <a:t>υπερθερμια, </a:t>
            </a:r>
            <a:r>
              <a:rPr sz="2400" spc="-5" dirty="0">
                <a:latin typeface="Arial"/>
                <a:cs typeface="Arial"/>
              </a:rPr>
              <a:t>μυδριαση	</a:t>
            </a:r>
            <a:r>
              <a:rPr sz="2400" dirty="0">
                <a:latin typeface="Arial"/>
                <a:cs typeface="Arial"/>
              </a:rPr>
              <a:t>,  </a:t>
            </a:r>
            <a:r>
              <a:rPr sz="2400" spc="-5" dirty="0">
                <a:latin typeface="Arial"/>
                <a:cs typeface="Arial"/>
              </a:rPr>
              <a:t>μυαλγιες, εμετος,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διαρροια</a:t>
            </a:r>
            <a:r>
              <a:rPr sz="2400" spc="-5" dirty="0">
                <a:latin typeface="Arial"/>
                <a:cs typeface="Arial"/>
              </a:rPr>
              <a:t> αγχος	</a:t>
            </a:r>
            <a:r>
              <a:rPr sz="2400" dirty="0">
                <a:latin typeface="Arial"/>
                <a:cs typeface="Arial"/>
              </a:rPr>
              <a:t>επιθετικοτητα).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67" y="712978"/>
            <a:ext cx="23101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4.</a:t>
            </a:r>
            <a:r>
              <a:rPr sz="3600" spc="-80" dirty="0"/>
              <a:t> </a:t>
            </a:r>
            <a:r>
              <a:rPr sz="3600" spc="-5" dirty="0"/>
              <a:t>M</a:t>
            </a:r>
            <a:r>
              <a:rPr sz="3600" b="0" spc="-5" dirty="0">
                <a:latin typeface="Arial"/>
                <a:cs typeface="Arial"/>
              </a:rPr>
              <a:t>ορφινη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374" y="141351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4065" y="1597558"/>
            <a:ext cx="3284854" cy="2906395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4.4</a:t>
            </a:r>
            <a:r>
              <a:rPr sz="28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FF0000"/>
                </a:solidFill>
                <a:latin typeface="Arial"/>
                <a:cs typeface="Arial"/>
              </a:rPr>
              <a:t>Αντενδειξεις:</a:t>
            </a:r>
            <a:endParaRPr sz="2800">
              <a:latin typeface="Arial"/>
              <a:cs typeface="Arial"/>
            </a:endParaRPr>
          </a:p>
          <a:p>
            <a:pPr marL="283845" indent="-271780">
              <a:lnSpc>
                <a:spcPct val="100000"/>
              </a:lnSpc>
              <a:spcBef>
                <a:spcPts val="1175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284480" algn="l"/>
              </a:tabLst>
            </a:pPr>
            <a:r>
              <a:rPr sz="2800" b="1" spc="-5" dirty="0">
                <a:latin typeface="Arial"/>
                <a:cs typeface="Arial"/>
              </a:rPr>
              <a:t>κυηση-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155" dirty="0">
                <a:latin typeface="Arial"/>
                <a:cs typeface="Arial"/>
              </a:rPr>
              <a:t>θηλασμος</a:t>
            </a:r>
            <a:endParaRPr sz="2800">
              <a:latin typeface="Arial"/>
              <a:cs typeface="Arial"/>
            </a:endParaRPr>
          </a:p>
          <a:p>
            <a:pPr marL="283845" indent="-271780">
              <a:lnSpc>
                <a:spcPct val="100000"/>
              </a:lnSpc>
              <a:spcBef>
                <a:spcPts val="1175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284480" algn="l"/>
              </a:tabLst>
            </a:pPr>
            <a:r>
              <a:rPr sz="2800" b="1" spc="-10" dirty="0">
                <a:latin typeface="Arial"/>
                <a:cs typeface="Arial"/>
              </a:rPr>
              <a:t>Νεογνα</a:t>
            </a:r>
            <a:endParaRPr sz="2800">
              <a:latin typeface="Arial"/>
              <a:cs typeface="Arial"/>
            </a:endParaRPr>
          </a:p>
          <a:p>
            <a:pPr marL="283845" indent="-271780">
              <a:lnSpc>
                <a:spcPct val="100000"/>
              </a:lnSpc>
              <a:spcBef>
                <a:spcPts val="1180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284480" algn="l"/>
              </a:tabLst>
            </a:pPr>
            <a:r>
              <a:rPr sz="2800" b="1" spc="-5" dirty="0">
                <a:latin typeface="Arial"/>
                <a:cs typeface="Arial"/>
              </a:rPr>
              <a:t>ΧΑΠ</a:t>
            </a:r>
            <a:endParaRPr sz="2800">
              <a:latin typeface="Arial"/>
              <a:cs typeface="Arial"/>
            </a:endParaRPr>
          </a:p>
          <a:p>
            <a:pPr marL="283845" indent="-271780">
              <a:lnSpc>
                <a:spcPct val="100000"/>
              </a:lnSpc>
              <a:spcBef>
                <a:spcPts val="1175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284480" algn="l"/>
              </a:tabLst>
            </a:pPr>
            <a:r>
              <a:rPr sz="2800" b="1" spc="-10" dirty="0">
                <a:latin typeface="Arial"/>
                <a:cs typeface="Arial"/>
              </a:rPr>
              <a:t>Ασθμα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7217" y="431418"/>
            <a:ext cx="28740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4.</a:t>
            </a:r>
            <a:r>
              <a:rPr spc="-70" dirty="0"/>
              <a:t> </a:t>
            </a:r>
            <a:r>
              <a:rPr spc="-5" dirty="0"/>
              <a:t>Morphine</a:t>
            </a:r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9590" y="352501"/>
            <a:ext cx="58445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5. </a:t>
            </a:r>
            <a:r>
              <a:rPr spc="-10" dirty="0"/>
              <a:t>Πεθιδινη</a:t>
            </a:r>
            <a:r>
              <a:rPr spc="5" dirty="0"/>
              <a:t> </a:t>
            </a:r>
            <a:r>
              <a:rPr spc="-5" dirty="0"/>
              <a:t>(meperidine)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9590" y="1350003"/>
            <a:ext cx="7543800" cy="4828540"/>
          </a:xfrm>
          <a:prstGeom prst="rect">
            <a:avLst/>
          </a:prstGeom>
        </p:spPr>
        <p:txBody>
          <a:bodyPr vert="horz" wrap="square" lIns="0" tIns="1943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sz="3200" b="1" dirty="0">
                <a:solidFill>
                  <a:srgbClr val="FF0000"/>
                </a:solidFill>
                <a:latin typeface="Arial"/>
                <a:cs typeface="Arial"/>
              </a:rPr>
              <a:t>5.1 </a:t>
            </a:r>
            <a:r>
              <a:rPr sz="3200" b="1" spc="-5" dirty="0">
                <a:solidFill>
                  <a:srgbClr val="FF0000"/>
                </a:solidFill>
                <a:latin typeface="Arial"/>
                <a:cs typeface="Arial"/>
              </a:rPr>
              <a:t>Μηχανισμος</a:t>
            </a:r>
            <a:r>
              <a:rPr sz="3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FF0000"/>
                </a:solidFill>
                <a:latin typeface="Arial"/>
                <a:cs typeface="Arial"/>
              </a:rPr>
              <a:t>δρασης:</a:t>
            </a:r>
            <a:endParaRPr sz="3200">
              <a:latin typeface="Arial"/>
              <a:cs typeface="Arial"/>
            </a:endParaRPr>
          </a:p>
          <a:p>
            <a:pPr marL="393700" marR="5080" indent="-381000">
              <a:lnSpc>
                <a:spcPct val="114999"/>
              </a:lnSpc>
              <a:spcBef>
                <a:spcPts val="740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393065" algn="l"/>
                <a:tab pos="393700" algn="l"/>
              </a:tabLst>
            </a:pPr>
            <a:r>
              <a:rPr sz="2800" b="1" spc="-10" dirty="0">
                <a:latin typeface="Arial"/>
                <a:cs typeface="Arial"/>
              </a:rPr>
              <a:t>Προσδενεται στους υποδοχεις </a:t>
            </a:r>
            <a:r>
              <a:rPr sz="2800" b="1" spc="-5" dirty="0">
                <a:latin typeface="Arial"/>
                <a:cs typeface="Arial"/>
              </a:rPr>
              <a:t>οπιοειδων,  κυριως μ</a:t>
            </a:r>
            <a:endParaRPr sz="2800">
              <a:latin typeface="Arial"/>
              <a:cs typeface="Arial"/>
            </a:endParaRPr>
          </a:p>
          <a:p>
            <a:pPr marL="393700" marR="715645" indent="-381000">
              <a:lnSpc>
                <a:spcPct val="115100"/>
              </a:lnSpc>
              <a:spcBef>
                <a:spcPts val="670"/>
              </a:spcBef>
              <a:buClr>
                <a:srgbClr val="3333CC"/>
              </a:buClr>
              <a:buSzPct val="58928"/>
              <a:buFont typeface="Wingdings"/>
              <a:buChar char="◼"/>
              <a:tabLst>
                <a:tab pos="393065" algn="l"/>
                <a:tab pos="393700" algn="l"/>
              </a:tabLst>
            </a:pPr>
            <a:r>
              <a:rPr sz="2800" b="1" spc="-5" dirty="0">
                <a:latin typeface="Arial"/>
                <a:cs typeface="Arial"/>
              </a:rPr>
              <a:t>Δρασεις παρομοιες με μορφινης αλλα  λιγοτερο </a:t>
            </a:r>
            <a:r>
              <a:rPr sz="2800" b="1" spc="-10" dirty="0">
                <a:latin typeface="Arial"/>
                <a:cs typeface="Arial"/>
              </a:rPr>
              <a:t>ισχυρες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50">
              <a:latin typeface="Times New Roman"/>
              <a:cs typeface="Times New Roman"/>
            </a:endParaRPr>
          </a:p>
          <a:p>
            <a:pPr marL="393700" marR="50800" indent="-128270">
              <a:lnSpc>
                <a:spcPct val="115100"/>
              </a:lnSpc>
            </a:pPr>
            <a:r>
              <a:rPr sz="2400" b="1" spc="-5" dirty="0">
                <a:latin typeface="Arial"/>
                <a:cs typeface="Arial"/>
              </a:rPr>
              <a:t>----</a:t>
            </a:r>
            <a:r>
              <a:rPr sz="2400" spc="-5" dirty="0">
                <a:latin typeface="Arial"/>
                <a:cs typeface="Arial"/>
              </a:rPr>
              <a:t>Transient decrease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gastro-intestinal motility and  increase </a:t>
            </a:r>
            <a:r>
              <a:rPr sz="2400" dirty="0">
                <a:latin typeface="Arial"/>
                <a:cs typeface="Arial"/>
              </a:rPr>
              <a:t>of the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tone</a:t>
            </a:r>
            <a:endParaRPr sz="2400">
              <a:latin typeface="Arial"/>
              <a:cs typeface="Arial"/>
            </a:endParaRPr>
          </a:p>
          <a:p>
            <a:pPr marL="350520">
              <a:lnSpc>
                <a:spcPct val="100000"/>
              </a:lnSpc>
              <a:spcBef>
                <a:spcPts val="1010"/>
              </a:spcBef>
            </a:pPr>
            <a:r>
              <a:rPr sz="2400" dirty="0">
                <a:latin typeface="Arial"/>
                <a:cs typeface="Arial"/>
              </a:rPr>
              <a:t>---- </a:t>
            </a:r>
            <a:r>
              <a:rPr sz="2400" spc="-5" dirty="0">
                <a:latin typeface="Arial"/>
                <a:cs typeface="Arial"/>
              </a:rPr>
              <a:t>Indistinctly </a:t>
            </a:r>
            <a:r>
              <a:rPr sz="2400" dirty="0">
                <a:latin typeface="Arial"/>
                <a:cs typeface="Arial"/>
              </a:rPr>
              <a:t>central </a:t>
            </a:r>
            <a:r>
              <a:rPr sz="2400" spc="-5" dirty="0">
                <a:latin typeface="Arial"/>
                <a:cs typeface="Arial"/>
              </a:rPr>
              <a:t>depression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cough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reflex.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5374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065" y="639902"/>
            <a:ext cx="5880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</a:t>
            </a:r>
            <a:r>
              <a:rPr spc="-5" dirty="0">
                <a:solidFill>
                  <a:srgbClr val="FF0000"/>
                </a:solidFill>
              </a:rPr>
              <a:t>Υποδοχεις</a:t>
            </a:r>
            <a:r>
              <a:rPr spc="-4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οπιοειδών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065" y="1689100"/>
            <a:ext cx="7618095" cy="4397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637030">
              <a:lnSpc>
                <a:spcPct val="135100"/>
              </a:lnSpc>
              <a:spcBef>
                <a:spcPts val="100"/>
              </a:spcBef>
              <a:tabLst>
                <a:tab pos="400685" algn="l"/>
                <a:tab pos="605155" algn="l"/>
              </a:tabLst>
            </a:pP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2.1	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Κατανομη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και φυσιολογικες</a:t>
            </a:r>
            <a:r>
              <a:rPr sz="24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δρασεις: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 A	</a:t>
            </a:r>
            <a:r>
              <a:rPr sz="2400" b="1" u="heavy" spc="-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 Κυτταρα στο</a:t>
            </a:r>
            <a:r>
              <a:rPr sz="2400" b="1" u="heavy" spc="5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 </a:t>
            </a:r>
            <a:r>
              <a:rPr sz="2400" b="1" u="heavy" dirty="0">
                <a:solidFill>
                  <a:srgbClr val="3333CC"/>
                </a:solidFill>
                <a:uFill>
                  <a:solidFill>
                    <a:srgbClr val="3333CC"/>
                  </a:solidFill>
                </a:uFill>
                <a:latin typeface="Arial"/>
                <a:cs typeface="Arial"/>
              </a:rPr>
              <a:t>ΚΝΣ</a:t>
            </a: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95885">
              <a:lnSpc>
                <a:spcPct val="100000"/>
              </a:lnSpc>
              <a:spcBef>
                <a:spcPts val="1005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Στελεχος:</a:t>
            </a:r>
            <a:endParaRPr sz="2400">
              <a:latin typeface="Arial"/>
              <a:cs typeface="Arial"/>
            </a:endParaRPr>
          </a:p>
          <a:p>
            <a:pPr marL="12700" marR="1276985" indent="83820">
              <a:lnSpc>
                <a:spcPts val="3890"/>
              </a:lnSpc>
              <a:spcBef>
                <a:spcPts val="295"/>
              </a:spcBef>
            </a:pPr>
            <a:r>
              <a:rPr sz="2400" spc="-5" dirty="0">
                <a:latin typeface="Arial"/>
                <a:cs typeface="Arial"/>
              </a:rPr>
              <a:t>διαμεσολαβουν αναπνοη, βηχα, </a:t>
            </a:r>
            <a:r>
              <a:rPr sz="2400" dirty="0">
                <a:latin typeface="Arial"/>
                <a:cs typeface="Arial"/>
              </a:rPr>
              <a:t>ναυτια, </a:t>
            </a:r>
            <a:r>
              <a:rPr sz="2400" spc="-5" dirty="0">
                <a:latin typeface="Arial"/>
                <a:cs typeface="Arial"/>
              </a:rPr>
              <a:t>εμετο,  διατηρούν ΑΠ,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μυση/μυδριαση,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spc="-5" dirty="0">
                <a:latin typeface="Arial"/>
                <a:cs typeface="Arial"/>
              </a:rPr>
              <a:t>ελεγχουν </a:t>
            </a:r>
            <a:r>
              <a:rPr sz="2400" dirty="0">
                <a:latin typeface="Arial"/>
                <a:cs typeface="Arial"/>
              </a:rPr>
              <a:t>γαστρικες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εκκρισεις</a:t>
            </a:r>
            <a:r>
              <a:rPr sz="2400" b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95885">
              <a:lnSpc>
                <a:spcPct val="100000"/>
              </a:lnSpc>
              <a:spcBef>
                <a:spcPts val="1010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Μεσο</a:t>
            </a:r>
            <a:r>
              <a:rPr sz="24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θαλαμο: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400" spc="-5" dirty="0">
                <a:latin typeface="Arial"/>
                <a:cs typeface="Arial"/>
              </a:rPr>
              <a:t>τροποποιουν τον </a:t>
            </a:r>
            <a:r>
              <a:rPr sz="2400" dirty="0">
                <a:latin typeface="Arial"/>
                <a:cs typeface="Arial"/>
              </a:rPr>
              <a:t>εν </a:t>
            </a:r>
            <a:r>
              <a:rPr sz="2400" spc="-5" dirty="0">
                <a:latin typeface="Arial"/>
                <a:cs typeface="Arial"/>
              </a:rPr>
              <a:t>τω βαθει πονο </a:t>
            </a:r>
            <a:r>
              <a:rPr sz="2400" dirty="0">
                <a:latin typeface="Arial"/>
                <a:cs typeface="Arial"/>
              </a:rPr>
              <a:t>(poorly </a:t>
            </a:r>
            <a:r>
              <a:rPr sz="2400" spc="-5" dirty="0">
                <a:latin typeface="Arial"/>
                <a:cs typeface="Arial"/>
              </a:rPr>
              <a:t>localized)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και</a:t>
            </a:r>
            <a:endParaRPr sz="2400">
              <a:latin typeface="Arial"/>
              <a:cs typeface="Arial"/>
            </a:endParaRPr>
          </a:p>
          <a:p>
            <a:pPr marL="680085">
              <a:lnSpc>
                <a:spcPct val="100000"/>
              </a:lnSpc>
              <a:spcBef>
                <a:spcPts val="430"/>
              </a:spcBef>
              <a:tabLst>
                <a:tab pos="7107555" algn="l"/>
              </a:tabLst>
            </a:pPr>
            <a:r>
              <a:rPr sz="2400" spc="-5" dirty="0">
                <a:latin typeface="Arial"/>
                <a:cs typeface="Arial"/>
              </a:rPr>
              <a:t>επηρεαζομενο από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ψυχολογικους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παραγοντες	</a:t>
            </a:r>
            <a:r>
              <a:rPr sz="2400" b="1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5477" y="1485138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7576" y="1098803"/>
            <a:ext cx="437515" cy="474345"/>
          </a:xfrm>
          <a:custGeom>
            <a:avLst/>
            <a:gdLst/>
            <a:ahLst/>
            <a:cxnLst/>
            <a:rect l="l" t="t" r="r" b="b"/>
            <a:pathLst>
              <a:path w="437515" h="474344">
                <a:moveTo>
                  <a:pt x="0" y="473963"/>
                </a:move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0100" y="1098803"/>
            <a:ext cx="329184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19" y="1520952"/>
            <a:ext cx="422275" cy="474345"/>
          </a:xfrm>
          <a:custGeom>
            <a:avLst/>
            <a:gdLst/>
            <a:ahLst/>
            <a:cxnLst/>
            <a:rect l="l" t="t" r="r" b="b"/>
            <a:pathLst>
              <a:path w="422275" h="474344">
                <a:moveTo>
                  <a:pt x="0" y="473963"/>
                </a:move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1352" y="1520952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492" y="1447800"/>
            <a:ext cx="560832" cy="422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8001" y="990600"/>
            <a:ext cx="0" cy="1053465"/>
          </a:xfrm>
          <a:custGeom>
            <a:avLst/>
            <a:gdLst/>
            <a:ahLst/>
            <a:cxnLst/>
            <a:rect l="l" t="t" r="r" b="b"/>
            <a:pathLst>
              <a:path h="105346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2004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3483" y="1781555"/>
            <a:ext cx="8226552" cy="320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74065" y="639902"/>
            <a:ext cx="5880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Υποδοχεις</a:t>
            </a:r>
            <a:r>
              <a:rPr spc="-40" dirty="0"/>
              <a:t> </a:t>
            </a:r>
            <a:r>
              <a:rPr dirty="0"/>
              <a:t>οπιοειδών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74065" y="1689100"/>
            <a:ext cx="7301865" cy="4818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20165">
              <a:lnSpc>
                <a:spcPct val="135100"/>
              </a:lnSpc>
              <a:spcBef>
                <a:spcPts val="100"/>
              </a:spcBef>
              <a:tabLst>
                <a:tab pos="605155" algn="l"/>
                <a:tab pos="2353310" algn="l"/>
              </a:tabLst>
            </a:pP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2.1	Κατανομη </a:t>
            </a:r>
            <a:r>
              <a:rPr sz="2400" b="1" dirty="0">
                <a:solidFill>
                  <a:srgbClr val="000066"/>
                </a:solidFill>
                <a:latin typeface="Arial"/>
                <a:cs typeface="Arial"/>
              </a:rPr>
              <a:t>και φυσιολογικες</a:t>
            </a:r>
            <a:r>
              <a:rPr sz="2400" b="1" spc="-120" dirty="0">
                <a:solidFill>
                  <a:srgbClr val="000066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δρασεις: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 Νωτιαίο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Μυελό	:</a:t>
            </a:r>
            <a:endParaRPr sz="2400">
              <a:latin typeface="Arial"/>
              <a:cs typeface="Arial"/>
            </a:endParaRPr>
          </a:p>
          <a:p>
            <a:pPr marL="680085" marR="807085" indent="-668020">
              <a:lnSpc>
                <a:spcPct val="114999"/>
              </a:lnSpc>
              <a:spcBef>
                <a:spcPts val="575"/>
              </a:spcBef>
            </a:pPr>
            <a:r>
              <a:rPr sz="2400" b="1" spc="-5" dirty="0">
                <a:latin typeface="Arial"/>
                <a:cs typeface="Arial"/>
              </a:rPr>
              <a:t>εμπλεκονται σε προσληψη </a:t>
            </a:r>
            <a:r>
              <a:rPr sz="2400" b="1" dirty="0">
                <a:latin typeface="Arial"/>
                <a:cs typeface="Arial"/>
              </a:rPr>
              <a:t>και </a:t>
            </a:r>
            <a:r>
              <a:rPr sz="2400" b="1" spc="-5" dirty="0">
                <a:latin typeface="Arial"/>
                <a:cs typeface="Arial"/>
              </a:rPr>
              <a:t>ενσωματωση  εισερχομενων </a:t>
            </a:r>
            <a:r>
              <a:rPr sz="2400" b="1" dirty="0">
                <a:latin typeface="Arial"/>
                <a:cs typeface="Arial"/>
              </a:rPr>
              <a:t>αισθητικών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μυνηματων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400" b="1" spc="-5" dirty="0">
                <a:latin typeface="Arial"/>
                <a:cs typeface="Arial"/>
              </a:rPr>
              <a:t>μειωνουν τη διεγερση </a:t>
            </a:r>
            <a:r>
              <a:rPr sz="2400" b="1" dirty="0">
                <a:latin typeface="Arial"/>
                <a:cs typeface="Arial"/>
              </a:rPr>
              <a:t>από εισερχομενα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αλγογονα</a:t>
            </a:r>
            <a:endParaRPr sz="2400">
              <a:latin typeface="Arial"/>
              <a:cs typeface="Arial"/>
            </a:endParaRPr>
          </a:p>
          <a:p>
            <a:pPr marL="680085">
              <a:lnSpc>
                <a:spcPct val="100000"/>
              </a:lnSpc>
              <a:spcBef>
                <a:spcPts val="434"/>
              </a:spcBef>
            </a:pPr>
            <a:r>
              <a:rPr sz="2400" b="1" spc="-5" dirty="0">
                <a:latin typeface="Arial"/>
                <a:cs typeface="Arial"/>
              </a:rPr>
              <a:t>ερεθισματα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απαγωγες</a:t>
            </a:r>
            <a:endParaRPr sz="2400">
              <a:latin typeface="Arial"/>
              <a:cs typeface="Arial"/>
            </a:endParaRPr>
          </a:p>
          <a:p>
            <a:pPr marL="95885">
              <a:lnSpc>
                <a:spcPct val="100000"/>
              </a:lnSpc>
              <a:spcBef>
                <a:spcPts val="101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Υποθαλαμος: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400" b="1" spc="-5" dirty="0">
                <a:latin typeface="Arial"/>
                <a:cs typeface="Arial"/>
              </a:rPr>
              <a:t>επηρρεαζουν νευροενδοκρινεις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εκκρισεις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Μεταιχμιακο</a:t>
            </a:r>
            <a:r>
              <a:rPr sz="24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συστημα: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400" b="1" spc="-5" dirty="0">
                <a:latin typeface="Arial"/>
                <a:cs typeface="Arial"/>
              </a:rPr>
              <a:t>επηρεαζουν συναισθηματικη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συμπεριφορα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5477" y="1485138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7576" y="1098803"/>
            <a:ext cx="437515" cy="474345"/>
          </a:xfrm>
          <a:custGeom>
            <a:avLst/>
            <a:gdLst/>
            <a:ahLst/>
            <a:cxnLst/>
            <a:rect l="l" t="t" r="r" b="b"/>
            <a:pathLst>
              <a:path w="437515" h="474344">
                <a:moveTo>
                  <a:pt x="0" y="473963"/>
                </a:move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0100" y="1098803"/>
            <a:ext cx="329184" cy="4739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1019" y="1520952"/>
            <a:ext cx="422275" cy="474345"/>
          </a:xfrm>
          <a:custGeom>
            <a:avLst/>
            <a:gdLst/>
            <a:ahLst/>
            <a:cxnLst/>
            <a:rect l="l" t="t" r="r" b="b"/>
            <a:pathLst>
              <a:path w="422275" h="474344">
                <a:moveTo>
                  <a:pt x="0" y="473963"/>
                </a:move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lnTo>
                  <a:pt x="0" y="473963"/>
                </a:lnTo>
                <a:close/>
              </a:path>
            </a:pathLst>
          </a:custGeom>
          <a:solidFill>
            <a:srgbClr val="3333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11352" y="1520952"/>
            <a:ext cx="368808" cy="4739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492" y="1447800"/>
            <a:ext cx="560832" cy="422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8001" y="990600"/>
            <a:ext cx="0" cy="1053465"/>
          </a:xfrm>
          <a:custGeom>
            <a:avLst/>
            <a:gdLst/>
            <a:ahLst/>
            <a:cxnLst/>
            <a:rect l="l" t="t" r="r" b="b"/>
            <a:pathLst>
              <a:path h="105346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2004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3483" y="1781555"/>
            <a:ext cx="8226552" cy="320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74065" y="639902"/>
            <a:ext cx="5880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Υποδοχεις</a:t>
            </a:r>
            <a:r>
              <a:rPr spc="-40" dirty="0"/>
              <a:t> </a:t>
            </a:r>
            <a:r>
              <a:rPr dirty="0"/>
              <a:t>οπιοειδών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74065" y="1689100"/>
            <a:ext cx="8241030" cy="3263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 marR="2259330" indent="-83820">
              <a:lnSpc>
                <a:spcPct val="135100"/>
              </a:lnSpc>
              <a:spcBef>
                <a:spcPts val="100"/>
              </a:spcBef>
              <a:tabLst>
                <a:tab pos="605155" algn="l"/>
                <a:tab pos="654050" algn="l"/>
              </a:tabLst>
            </a:pPr>
            <a:r>
              <a:rPr sz="2400" b="1" spc="-5" dirty="0">
                <a:solidFill>
                  <a:srgbClr val="000066"/>
                </a:solidFill>
                <a:latin typeface="Arial"/>
                <a:cs typeface="Arial"/>
              </a:rPr>
              <a:t>2.1	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Κατανομη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και φυσιολογικες</a:t>
            </a:r>
            <a:r>
              <a:rPr sz="2400" b="1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δρασεις: </a:t>
            </a: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 B		Περιφερεια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4008754" algn="l"/>
              </a:tabLst>
            </a:pPr>
            <a:r>
              <a:rPr sz="2400" b="1" spc="-5" dirty="0">
                <a:latin typeface="Arial"/>
                <a:cs typeface="Arial"/>
              </a:rPr>
              <a:t>Αναστελλουν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την</a:t>
            </a:r>
            <a:r>
              <a:rPr sz="2400" b="1" dirty="0">
                <a:latin typeface="Arial"/>
                <a:cs typeface="Arial"/>
              </a:rPr>
              <a:t> εκκλυση	διεγερτικών,</a:t>
            </a:r>
            <a:endParaRPr sz="2400">
              <a:latin typeface="Arial"/>
              <a:cs typeface="Arial"/>
            </a:endParaRPr>
          </a:p>
          <a:p>
            <a:pPr marL="680085" marR="5080">
              <a:lnSpc>
                <a:spcPct val="114999"/>
              </a:lnSpc>
            </a:pPr>
            <a:r>
              <a:rPr sz="2400" b="1" spc="-5" dirty="0">
                <a:latin typeface="Arial"/>
                <a:cs typeface="Arial"/>
              </a:rPr>
              <a:t>προφλεγμονωδων </a:t>
            </a:r>
            <a:r>
              <a:rPr sz="2400" b="1" dirty="0">
                <a:latin typeface="Arial"/>
                <a:cs typeface="Arial"/>
              </a:rPr>
              <a:t>παραγοντων απο </a:t>
            </a:r>
            <a:r>
              <a:rPr sz="2400" b="1" spc="-5" dirty="0">
                <a:latin typeface="Arial"/>
                <a:cs typeface="Arial"/>
              </a:rPr>
              <a:t>τις τελικες  νευρικες απολήξεις *αντιφλεγμονωδεις δρασεις των  </a:t>
            </a:r>
            <a:r>
              <a:rPr sz="2400" b="1" dirty="0">
                <a:latin typeface="Arial"/>
                <a:cs typeface="Arial"/>
              </a:rPr>
              <a:t>οπιοειδων)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570230" algn="l"/>
              </a:tabLst>
            </a:pPr>
            <a:r>
              <a:rPr sz="2400" b="1" spc="-5" dirty="0">
                <a:solidFill>
                  <a:srgbClr val="3333CC"/>
                </a:solidFill>
                <a:latin typeface="Arial"/>
                <a:cs typeface="Arial"/>
              </a:rPr>
              <a:t>C	Κυτταρα ανοσοποιητικου:</a:t>
            </a:r>
            <a:r>
              <a:rPr sz="2400" b="1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ανοσοκαταστολη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5477" y="1485138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7217" y="1675892"/>
            <a:ext cx="47339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02005" algn="l"/>
              </a:tabLst>
            </a:pPr>
            <a:r>
              <a:rPr sz="3200" b="1" dirty="0">
                <a:solidFill>
                  <a:srgbClr val="333399"/>
                </a:solidFill>
                <a:latin typeface="Arial"/>
                <a:cs typeface="Arial"/>
              </a:rPr>
              <a:t>2.2	Μεταγωγή</a:t>
            </a:r>
            <a:r>
              <a:rPr sz="3200" b="1" spc="-10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333399"/>
                </a:solidFill>
                <a:latin typeface="Arial"/>
                <a:cs typeface="Arial"/>
              </a:rPr>
              <a:t>σηματος: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4502" y="2564917"/>
            <a:ext cx="6935844" cy="3638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4065" y="721867"/>
            <a:ext cx="58775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</a:t>
            </a:r>
            <a:r>
              <a:rPr spc="-5" dirty="0">
                <a:solidFill>
                  <a:srgbClr val="FF0000"/>
                </a:solidFill>
              </a:rPr>
              <a:t>Υποδοχεις</a:t>
            </a:r>
            <a:r>
              <a:rPr spc="-30" dirty="0">
                <a:solidFill>
                  <a:srgbClr val="FF0000"/>
                </a:solidFill>
              </a:rPr>
              <a:t> </a:t>
            </a:r>
            <a:r>
              <a:rPr spc="-5" dirty="0">
                <a:solidFill>
                  <a:srgbClr val="FF0000"/>
                </a:solidFill>
              </a:rPr>
              <a:t>οπιοειδών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265932" y="6141720"/>
            <a:ext cx="3237230" cy="528955"/>
          </a:xfrm>
          <a:prstGeom prst="rect">
            <a:avLst/>
          </a:prstGeom>
          <a:ln w="9144">
            <a:solidFill>
              <a:srgbClr val="FF66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95"/>
              </a:spcBef>
            </a:pPr>
            <a:r>
              <a:rPr sz="2800" b="1" spc="-5" dirty="0">
                <a:latin typeface="Arial"/>
                <a:cs typeface="Arial"/>
              </a:rPr>
              <a:t>In the Spinal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Cord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5477" y="1485138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44134" y="2929889"/>
            <a:ext cx="1143000" cy="786765"/>
          </a:xfrm>
          <a:custGeom>
            <a:avLst/>
            <a:gdLst/>
            <a:ahLst/>
            <a:cxnLst/>
            <a:rect l="l" t="t" r="r" b="b"/>
            <a:pathLst>
              <a:path w="1143000" h="786764">
                <a:moveTo>
                  <a:pt x="0" y="786384"/>
                </a:moveTo>
                <a:lnTo>
                  <a:pt x="1143000" y="786384"/>
                </a:lnTo>
                <a:lnTo>
                  <a:pt x="1143000" y="0"/>
                </a:lnTo>
                <a:lnTo>
                  <a:pt x="0" y="0"/>
                </a:lnTo>
                <a:lnTo>
                  <a:pt x="0" y="786384"/>
                </a:lnTo>
                <a:close/>
              </a:path>
            </a:pathLst>
          </a:custGeom>
          <a:ln w="25908">
            <a:solidFill>
              <a:srgbClr val="00A7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01261" y="3501390"/>
            <a:ext cx="643255" cy="1286510"/>
          </a:xfrm>
          <a:custGeom>
            <a:avLst/>
            <a:gdLst/>
            <a:ahLst/>
            <a:cxnLst/>
            <a:rect l="l" t="t" r="r" b="b"/>
            <a:pathLst>
              <a:path w="643254" h="1286510">
                <a:moveTo>
                  <a:pt x="0" y="643128"/>
                </a:moveTo>
                <a:lnTo>
                  <a:pt x="1472" y="581185"/>
                </a:lnTo>
                <a:lnTo>
                  <a:pt x="5800" y="520910"/>
                </a:lnTo>
                <a:lnTo>
                  <a:pt x="12847" y="462571"/>
                </a:lnTo>
                <a:lnTo>
                  <a:pt x="22480" y="406438"/>
                </a:lnTo>
                <a:lnTo>
                  <a:pt x="34563" y="352780"/>
                </a:lnTo>
                <a:lnTo>
                  <a:pt x="48962" y="301866"/>
                </a:lnTo>
                <a:lnTo>
                  <a:pt x="65540" y="253966"/>
                </a:lnTo>
                <a:lnTo>
                  <a:pt x="84165" y="209349"/>
                </a:lnTo>
                <a:lnTo>
                  <a:pt x="104700" y="168285"/>
                </a:lnTo>
                <a:lnTo>
                  <a:pt x="127010" y="131043"/>
                </a:lnTo>
                <a:lnTo>
                  <a:pt x="150961" y="97893"/>
                </a:lnTo>
                <a:lnTo>
                  <a:pt x="176417" y="69104"/>
                </a:lnTo>
                <a:lnTo>
                  <a:pt x="231308" y="25685"/>
                </a:lnTo>
                <a:lnTo>
                  <a:pt x="290602" y="2943"/>
                </a:lnTo>
                <a:lnTo>
                  <a:pt x="321563" y="0"/>
                </a:lnTo>
                <a:lnTo>
                  <a:pt x="352525" y="2943"/>
                </a:lnTo>
                <a:lnTo>
                  <a:pt x="411819" y="25685"/>
                </a:lnTo>
                <a:lnTo>
                  <a:pt x="466710" y="69104"/>
                </a:lnTo>
                <a:lnTo>
                  <a:pt x="492166" y="97893"/>
                </a:lnTo>
                <a:lnTo>
                  <a:pt x="516117" y="131043"/>
                </a:lnTo>
                <a:lnTo>
                  <a:pt x="538427" y="168285"/>
                </a:lnTo>
                <a:lnTo>
                  <a:pt x="558962" y="209349"/>
                </a:lnTo>
                <a:lnTo>
                  <a:pt x="577587" y="253966"/>
                </a:lnTo>
                <a:lnTo>
                  <a:pt x="594165" y="301866"/>
                </a:lnTo>
                <a:lnTo>
                  <a:pt x="608564" y="352780"/>
                </a:lnTo>
                <a:lnTo>
                  <a:pt x="620647" y="406438"/>
                </a:lnTo>
                <a:lnTo>
                  <a:pt x="630280" y="462571"/>
                </a:lnTo>
                <a:lnTo>
                  <a:pt x="637327" y="520910"/>
                </a:lnTo>
                <a:lnTo>
                  <a:pt x="641655" y="581185"/>
                </a:lnTo>
                <a:lnTo>
                  <a:pt x="643127" y="643128"/>
                </a:lnTo>
                <a:lnTo>
                  <a:pt x="641655" y="705070"/>
                </a:lnTo>
                <a:lnTo>
                  <a:pt x="637327" y="765345"/>
                </a:lnTo>
                <a:lnTo>
                  <a:pt x="630280" y="823684"/>
                </a:lnTo>
                <a:lnTo>
                  <a:pt x="620647" y="879817"/>
                </a:lnTo>
                <a:lnTo>
                  <a:pt x="608564" y="933475"/>
                </a:lnTo>
                <a:lnTo>
                  <a:pt x="594165" y="984389"/>
                </a:lnTo>
                <a:lnTo>
                  <a:pt x="577587" y="1032289"/>
                </a:lnTo>
                <a:lnTo>
                  <a:pt x="558962" y="1076906"/>
                </a:lnTo>
                <a:lnTo>
                  <a:pt x="538427" y="1117970"/>
                </a:lnTo>
                <a:lnTo>
                  <a:pt x="516117" y="1155212"/>
                </a:lnTo>
                <a:lnTo>
                  <a:pt x="492166" y="1188362"/>
                </a:lnTo>
                <a:lnTo>
                  <a:pt x="466710" y="1217151"/>
                </a:lnTo>
                <a:lnTo>
                  <a:pt x="411819" y="1260570"/>
                </a:lnTo>
                <a:lnTo>
                  <a:pt x="352525" y="1283312"/>
                </a:lnTo>
                <a:lnTo>
                  <a:pt x="321563" y="1286256"/>
                </a:lnTo>
                <a:lnTo>
                  <a:pt x="290602" y="1283312"/>
                </a:lnTo>
                <a:lnTo>
                  <a:pt x="231308" y="1260570"/>
                </a:lnTo>
                <a:lnTo>
                  <a:pt x="176417" y="1217151"/>
                </a:lnTo>
                <a:lnTo>
                  <a:pt x="150961" y="1188362"/>
                </a:lnTo>
                <a:lnTo>
                  <a:pt x="127010" y="1155212"/>
                </a:lnTo>
                <a:lnTo>
                  <a:pt x="104700" y="1117970"/>
                </a:lnTo>
                <a:lnTo>
                  <a:pt x="84165" y="1076906"/>
                </a:lnTo>
                <a:lnTo>
                  <a:pt x="65540" y="1032289"/>
                </a:lnTo>
                <a:lnTo>
                  <a:pt x="48962" y="984389"/>
                </a:lnTo>
                <a:lnTo>
                  <a:pt x="34563" y="933475"/>
                </a:lnTo>
                <a:lnTo>
                  <a:pt x="22480" y="879817"/>
                </a:lnTo>
                <a:lnTo>
                  <a:pt x="12847" y="823684"/>
                </a:lnTo>
                <a:lnTo>
                  <a:pt x="5800" y="765345"/>
                </a:lnTo>
                <a:lnTo>
                  <a:pt x="1472" y="705070"/>
                </a:lnTo>
                <a:lnTo>
                  <a:pt x="0" y="643128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9522" y="2114204"/>
            <a:ext cx="5035483" cy="33200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75560" y="5926835"/>
            <a:ext cx="3915410" cy="588645"/>
          </a:xfrm>
          <a:prstGeom prst="rect">
            <a:avLst/>
          </a:prstGeom>
          <a:ln w="9144">
            <a:solidFill>
              <a:srgbClr val="FF66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288290">
              <a:lnSpc>
                <a:spcPct val="100000"/>
              </a:lnSpc>
              <a:spcBef>
                <a:spcPts val="270"/>
              </a:spcBef>
            </a:pPr>
            <a:r>
              <a:rPr sz="3200" b="1" dirty="0">
                <a:latin typeface="Arial"/>
                <a:cs typeface="Arial"/>
              </a:rPr>
              <a:t>In the Brain</a:t>
            </a:r>
            <a:r>
              <a:rPr sz="3200" b="1" spc="-8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Stem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9590" y="463042"/>
            <a:ext cx="58248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2. </a:t>
            </a:r>
            <a:r>
              <a:rPr spc="-30" dirty="0"/>
              <a:t>Υποδοχεις</a:t>
            </a:r>
            <a:r>
              <a:rPr spc="-140" dirty="0"/>
              <a:t> </a:t>
            </a:r>
            <a:r>
              <a:rPr spc="-15" dirty="0"/>
              <a:t>οπιοειδών</a:t>
            </a:r>
          </a:p>
        </p:txBody>
      </p:sp>
      <p:sp>
        <p:nvSpPr>
          <p:cNvPr id="5" name="object 5"/>
          <p:cNvSpPr/>
          <p:nvPr/>
        </p:nvSpPr>
        <p:spPr>
          <a:xfrm>
            <a:off x="395477" y="1485138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787390" y="1930145"/>
            <a:ext cx="1214755" cy="713740"/>
          </a:xfrm>
          <a:custGeom>
            <a:avLst/>
            <a:gdLst/>
            <a:ahLst/>
            <a:cxnLst/>
            <a:rect l="l" t="t" r="r" b="b"/>
            <a:pathLst>
              <a:path w="1214754" h="713739">
                <a:moveTo>
                  <a:pt x="0" y="356615"/>
                </a:moveTo>
                <a:lnTo>
                  <a:pt x="10950" y="288844"/>
                </a:lnTo>
                <a:lnTo>
                  <a:pt x="42446" y="225368"/>
                </a:lnTo>
                <a:lnTo>
                  <a:pt x="92449" y="167382"/>
                </a:lnTo>
                <a:lnTo>
                  <a:pt x="123755" y="140821"/>
                </a:lnTo>
                <a:lnTo>
                  <a:pt x="158925" y="116082"/>
                </a:lnTo>
                <a:lnTo>
                  <a:pt x="197703" y="93312"/>
                </a:lnTo>
                <a:lnTo>
                  <a:pt x="239836" y="72662"/>
                </a:lnTo>
                <a:lnTo>
                  <a:pt x="285069" y="54280"/>
                </a:lnTo>
                <a:lnTo>
                  <a:pt x="333148" y="38317"/>
                </a:lnTo>
                <a:lnTo>
                  <a:pt x="383817" y="24921"/>
                </a:lnTo>
                <a:lnTo>
                  <a:pt x="436823" y="14242"/>
                </a:lnTo>
                <a:lnTo>
                  <a:pt x="491911" y="6429"/>
                </a:lnTo>
                <a:lnTo>
                  <a:pt x="548826" y="1632"/>
                </a:lnTo>
                <a:lnTo>
                  <a:pt x="607313" y="0"/>
                </a:lnTo>
                <a:lnTo>
                  <a:pt x="665801" y="1632"/>
                </a:lnTo>
                <a:lnTo>
                  <a:pt x="722716" y="6429"/>
                </a:lnTo>
                <a:lnTo>
                  <a:pt x="777804" y="14242"/>
                </a:lnTo>
                <a:lnTo>
                  <a:pt x="830810" y="24921"/>
                </a:lnTo>
                <a:lnTo>
                  <a:pt x="881479" y="38317"/>
                </a:lnTo>
                <a:lnTo>
                  <a:pt x="929558" y="54280"/>
                </a:lnTo>
                <a:lnTo>
                  <a:pt x="974791" y="72662"/>
                </a:lnTo>
                <a:lnTo>
                  <a:pt x="1016924" y="93312"/>
                </a:lnTo>
                <a:lnTo>
                  <a:pt x="1055702" y="116082"/>
                </a:lnTo>
                <a:lnTo>
                  <a:pt x="1090872" y="140821"/>
                </a:lnTo>
                <a:lnTo>
                  <a:pt x="1122178" y="167382"/>
                </a:lnTo>
                <a:lnTo>
                  <a:pt x="1149366" y="195614"/>
                </a:lnTo>
                <a:lnTo>
                  <a:pt x="1190370" y="256494"/>
                </a:lnTo>
                <a:lnTo>
                  <a:pt x="1211847" y="322267"/>
                </a:lnTo>
                <a:lnTo>
                  <a:pt x="1214628" y="356615"/>
                </a:lnTo>
                <a:lnTo>
                  <a:pt x="1211847" y="390964"/>
                </a:lnTo>
                <a:lnTo>
                  <a:pt x="1190370" y="456737"/>
                </a:lnTo>
                <a:lnTo>
                  <a:pt x="1149366" y="517617"/>
                </a:lnTo>
                <a:lnTo>
                  <a:pt x="1122178" y="545849"/>
                </a:lnTo>
                <a:lnTo>
                  <a:pt x="1090872" y="572410"/>
                </a:lnTo>
                <a:lnTo>
                  <a:pt x="1055702" y="597149"/>
                </a:lnTo>
                <a:lnTo>
                  <a:pt x="1016924" y="619919"/>
                </a:lnTo>
                <a:lnTo>
                  <a:pt x="974791" y="640569"/>
                </a:lnTo>
                <a:lnTo>
                  <a:pt x="929558" y="658951"/>
                </a:lnTo>
                <a:lnTo>
                  <a:pt x="881479" y="674914"/>
                </a:lnTo>
                <a:lnTo>
                  <a:pt x="830810" y="688310"/>
                </a:lnTo>
                <a:lnTo>
                  <a:pt x="777804" y="698989"/>
                </a:lnTo>
                <a:lnTo>
                  <a:pt x="722716" y="706802"/>
                </a:lnTo>
                <a:lnTo>
                  <a:pt x="665801" y="711599"/>
                </a:lnTo>
                <a:lnTo>
                  <a:pt x="607313" y="713231"/>
                </a:lnTo>
                <a:lnTo>
                  <a:pt x="548826" y="711599"/>
                </a:lnTo>
                <a:lnTo>
                  <a:pt x="491911" y="706802"/>
                </a:lnTo>
                <a:lnTo>
                  <a:pt x="436823" y="698989"/>
                </a:lnTo>
                <a:lnTo>
                  <a:pt x="383817" y="688310"/>
                </a:lnTo>
                <a:lnTo>
                  <a:pt x="333148" y="674914"/>
                </a:lnTo>
                <a:lnTo>
                  <a:pt x="285069" y="658951"/>
                </a:lnTo>
                <a:lnTo>
                  <a:pt x="239836" y="640569"/>
                </a:lnTo>
                <a:lnTo>
                  <a:pt x="197703" y="619919"/>
                </a:lnTo>
                <a:lnTo>
                  <a:pt x="158925" y="597149"/>
                </a:lnTo>
                <a:lnTo>
                  <a:pt x="123755" y="572410"/>
                </a:lnTo>
                <a:lnTo>
                  <a:pt x="92449" y="545849"/>
                </a:lnTo>
                <a:lnTo>
                  <a:pt x="65261" y="517617"/>
                </a:lnTo>
                <a:lnTo>
                  <a:pt x="24257" y="456737"/>
                </a:lnTo>
                <a:lnTo>
                  <a:pt x="2780" y="390964"/>
                </a:lnTo>
                <a:lnTo>
                  <a:pt x="0" y="356615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01517" y="3858005"/>
            <a:ext cx="1000125" cy="1071880"/>
          </a:xfrm>
          <a:custGeom>
            <a:avLst/>
            <a:gdLst/>
            <a:ahLst/>
            <a:cxnLst/>
            <a:rect l="l" t="t" r="r" b="b"/>
            <a:pathLst>
              <a:path w="1000125" h="1071879">
                <a:moveTo>
                  <a:pt x="0" y="535686"/>
                </a:moveTo>
                <a:lnTo>
                  <a:pt x="2042" y="486918"/>
                </a:lnTo>
                <a:lnTo>
                  <a:pt x="8052" y="439380"/>
                </a:lnTo>
                <a:lnTo>
                  <a:pt x="17854" y="393259"/>
                </a:lnTo>
                <a:lnTo>
                  <a:pt x="31270" y="348744"/>
                </a:lnTo>
                <a:lnTo>
                  <a:pt x="48124" y="306024"/>
                </a:lnTo>
                <a:lnTo>
                  <a:pt x="68241" y="265288"/>
                </a:lnTo>
                <a:lnTo>
                  <a:pt x="91443" y="226726"/>
                </a:lnTo>
                <a:lnTo>
                  <a:pt x="117554" y="190526"/>
                </a:lnTo>
                <a:lnTo>
                  <a:pt x="146399" y="156876"/>
                </a:lnTo>
                <a:lnTo>
                  <a:pt x="177800" y="125967"/>
                </a:lnTo>
                <a:lnTo>
                  <a:pt x="211580" y="97986"/>
                </a:lnTo>
                <a:lnTo>
                  <a:pt x="247565" y="73123"/>
                </a:lnTo>
                <a:lnTo>
                  <a:pt x="285577" y="51567"/>
                </a:lnTo>
                <a:lnTo>
                  <a:pt x="325439" y="33507"/>
                </a:lnTo>
                <a:lnTo>
                  <a:pt x="366977" y="19131"/>
                </a:lnTo>
                <a:lnTo>
                  <a:pt x="410012" y="8628"/>
                </a:lnTo>
                <a:lnTo>
                  <a:pt x="454369" y="2188"/>
                </a:lnTo>
                <a:lnTo>
                  <a:pt x="499871" y="0"/>
                </a:lnTo>
                <a:lnTo>
                  <a:pt x="545374" y="2188"/>
                </a:lnTo>
                <a:lnTo>
                  <a:pt x="589731" y="8628"/>
                </a:lnTo>
                <a:lnTo>
                  <a:pt x="632766" y="19131"/>
                </a:lnTo>
                <a:lnTo>
                  <a:pt x="674304" y="33507"/>
                </a:lnTo>
                <a:lnTo>
                  <a:pt x="714166" y="51567"/>
                </a:lnTo>
                <a:lnTo>
                  <a:pt x="752178" y="73123"/>
                </a:lnTo>
                <a:lnTo>
                  <a:pt x="788163" y="97986"/>
                </a:lnTo>
                <a:lnTo>
                  <a:pt x="821943" y="125967"/>
                </a:lnTo>
                <a:lnTo>
                  <a:pt x="853344" y="156876"/>
                </a:lnTo>
                <a:lnTo>
                  <a:pt x="882189" y="190526"/>
                </a:lnTo>
                <a:lnTo>
                  <a:pt x="908300" y="226726"/>
                </a:lnTo>
                <a:lnTo>
                  <a:pt x="931502" y="265288"/>
                </a:lnTo>
                <a:lnTo>
                  <a:pt x="951619" y="306024"/>
                </a:lnTo>
                <a:lnTo>
                  <a:pt x="968473" y="348744"/>
                </a:lnTo>
                <a:lnTo>
                  <a:pt x="981889" y="393259"/>
                </a:lnTo>
                <a:lnTo>
                  <a:pt x="991691" y="439380"/>
                </a:lnTo>
                <a:lnTo>
                  <a:pt x="997701" y="486918"/>
                </a:lnTo>
                <a:lnTo>
                  <a:pt x="999744" y="535686"/>
                </a:lnTo>
                <a:lnTo>
                  <a:pt x="997701" y="584453"/>
                </a:lnTo>
                <a:lnTo>
                  <a:pt x="991691" y="631991"/>
                </a:lnTo>
                <a:lnTo>
                  <a:pt x="981889" y="678112"/>
                </a:lnTo>
                <a:lnTo>
                  <a:pt x="968473" y="722627"/>
                </a:lnTo>
                <a:lnTo>
                  <a:pt x="951619" y="765347"/>
                </a:lnTo>
                <a:lnTo>
                  <a:pt x="931502" y="806083"/>
                </a:lnTo>
                <a:lnTo>
                  <a:pt x="908300" y="844645"/>
                </a:lnTo>
                <a:lnTo>
                  <a:pt x="882189" y="880845"/>
                </a:lnTo>
                <a:lnTo>
                  <a:pt x="853344" y="914495"/>
                </a:lnTo>
                <a:lnTo>
                  <a:pt x="821944" y="945404"/>
                </a:lnTo>
                <a:lnTo>
                  <a:pt x="788163" y="973385"/>
                </a:lnTo>
                <a:lnTo>
                  <a:pt x="752178" y="998248"/>
                </a:lnTo>
                <a:lnTo>
                  <a:pt x="714166" y="1019804"/>
                </a:lnTo>
                <a:lnTo>
                  <a:pt x="674304" y="1037864"/>
                </a:lnTo>
                <a:lnTo>
                  <a:pt x="632766" y="1052240"/>
                </a:lnTo>
                <a:lnTo>
                  <a:pt x="589731" y="1062743"/>
                </a:lnTo>
                <a:lnTo>
                  <a:pt x="545374" y="1069183"/>
                </a:lnTo>
                <a:lnTo>
                  <a:pt x="499871" y="1071372"/>
                </a:lnTo>
                <a:lnTo>
                  <a:pt x="454369" y="1069183"/>
                </a:lnTo>
                <a:lnTo>
                  <a:pt x="410012" y="1062743"/>
                </a:lnTo>
                <a:lnTo>
                  <a:pt x="366977" y="1052240"/>
                </a:lnTo>
                <a:lnTo>
                  <a:pt x="325439" y="1037864"/>
                </a:lnTo>
                <a:lnTo>
                  <a:pt x="285577" y="1019804"/>
                </a:lnTo>
                <a:lnTo>
                  <a:pt x="247565" y="998248"/>
                </a:lnTo>
                <a:lnTo>
                  <a:pt x="211580" y="973385"/>
                </a:lnTo>
                <a:lnTo>
                  <a:pt x="177800" y="945404"/>
                </a:lnTo>
                <a:lnTo>
                  <a:pt x="146399" y="914495"/>
                </a:lnTo>
                <a:lnTo>
                  <a:pt x="117554" y="880845"/>
                </a:lnTo>
                <a:lnTo>
                  <a:pt x="91443" y="844645"/>
                </a:lnTo>
                <a:lnTo>
                  <a:pt x="68241" y="806083"/>
                </a:lnTo>
                <a:lnTo>
                  <a:pt x="48124" y="765347"/>
                </a:lnTo>
                <a:lnTo>
                  <a:pt x="31270" y="722627"/>
                </a:lnTo>
                <a:lnTo>
                  <a:pt x="17854" y="678112"/>
                </a:lnTo>
                <a:lnTo>
                  <a:pt x="8052" y="631991"/>
                </a:lnTo>
                <a:lnTo>
                  <a:pt x="2042" y="584453"/>
                </a:lnTo>
                <a:lnTo>
                  <a:pt x="0" y="535686"/>
                </a:lnTo>
                <a:close/>
              </a:path>
            </a:pathLst>
          </a:custGeom>
          <a:ln w="2590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4492" y="1546606"/>
            <a:ext cx="8796655" cy="3404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b="1" spc="-5" dirty="0">
                <a:solidFill>
                  <a:srgbClr val="3333CC"/>
                </a:solidFill>
                <a:latin typeface="Arial"/>
                <a:cs typeface="Arial"/>
              </a:rPr>
              <a:t>Περιληψη </a:t>
            </a:r>
            <a:r>
              <a:rPr sz="2900" b="1" dirty="0">
                <a:solidFill>
                  <a:srgbClr val="3333CC"/>
                </a:solidFill>
                <a:latin typeface="Arial"/>
                <a:cs typeface="Arial"/>
              </a:rPr>
              <a:t>οπιοειδών και</a:t>
            </a:r>
            <a:r>
              <a:rPr sz="2900" b="1" spc="-60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2900" b="1" dirty="0">
                <a:solidFill>
                  <a:srgbClr val="3333CC"/>
                </a:solidFill>
                <a:latin typeface="Arial"/>
                <a:cs typeface="Arial"/>
              </a:rPr>
              <a:t>ανταγωνιστων:</a:t>
            </a:r>
            <a:endParaRPr sz="2900">
              <a:latin typeface="Arial"/>
              <a:cs typeface="Arial"/>
            </a:endParaRPr>
          </a:p>
          <a:p>
            <a:pPr marL="2204085" marR="5080" indent="-2192020">
              <a:lnSpc>
                <a:spcPct val="120000"/>
              </a:lnSpc>
              <a:spcBef>
                <a:spcPts val="1520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Ισχυροι αγωνιστες: </a:t>
            </a:r>
            <a:r>
              <a:rPr sz="2400" b="1" spc="-5" dirty="0">
                <a:latin typeface="Arial"/>
                <a:cs typeface="Arial"/>
              </a:rPr>
              <a:t>φεντανυλη, πεθιδινη, </a:t>
            </a:r>
            <a:r>
              <a:rPr sz="2400" b="1" dirty="0">
                <a:latin typeface="Arial"/>
                <a:cs typeface="Arial"/>
              </a:rPr>
              <a:t>ηρωινη, </a:t>
            </a:r>
            <a:r>
              <a:rPr sz="2400" b="1" spc="-5" dirty="0">
                <a:latin typeface="Arial"/>
                <a:cs typeface="Arial"/>
              </a:rPr>
              <a:t>μεθαδονη,  μορφινη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Ηπιοι </a:t>
            </a: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αγωνιστες:</a:t>
            </a:r>
            <a:r>
              <a:rPr sz="24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κωδεινη</a:t>
            </a:r>
            <a:endParaRPr sz="2400">
              <a:latin typeface="Arial"/>
              <a:cs typeface="Arial"/>
            </a:endParaRPr>
          </a:p>
          <a:p>
            <a:pPr marL="12700" marR="1927860">
              <a:lnSpc>
                <a:spcPct val="170000"/>
              </a:lnSpc>
              <a:spcBef>
                <a:spcPts val="5"/>
              </a:spcBef>
            </a:pPr>
            <a:r>
              <a:rPr sz="2400" b="1" dirty="0">
                <a:solidFill>
                  <a:srgbClr val="FF0000"/>
                </a:solidFill>
                <a:latin typeface="Arial"/>
                <a:cs typeface="Arial"/>
              </a:rPr>
              <a:t>Μεικτοι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αγωνιστες- ανταγωνιστες: </a:t>
            </a:r>
            <a:r>
              <a:rPr sz="2400" b="1" spc="-5" dirty="0">
                <a:latin typeface="Arial"/>
                <a:cs typeface="Arial"/>
              </a:rPr>
              <a:t>πενταζοκινη  </a:t>
            </a:r>
            <a:r>
              <a:rPr sz="2400" b="1" spc="-5" dirty="0">
                <a:solidFill>
                  <a:srgbClr val="FF0000"/>
                </a:solidFill>
                <a:latin typeface="Arial"/>
                <a:cs typeface="Arial"/>
              </a:rPr>
              <a:t>Ανταγωνιστες: </a:t>
            </a:r>
            <a:r>
              <a:rPr sz="2400" b="1" spc="-5" dirty="0">
                <a:latin typeface="Arial"/>
                <a:cs typeface="Arial"/>
              </a:rPr>
              <a:t>ναλοξονη-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ναλτρεξονη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267" y="442924"/>
            <a:ext cx="28270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3.</a:t>
            </a:r>
            <a:r>
              <a:rPr spc="-50" dirty="0"/>
              <a:t> </a:t>
            </a:r>
            <a:r>
              <a:rPr spc="-5" dirty="0">
                <a:solidFill>
                  <a:srgbClr val="FF0000"/>
                </a:solidFill>
              </a:rPr>
              <a:t>Οπιοειδή</a:t>
            </a:r>
          </a:p>
        </p:txBody>
      </p:sp>
      <p:sp>
        <p:nvSpPr>
          <p:cNvPr id="4" name="object 4"/>
          <p:cNvSpPr/>
          <p:nvPr/>
        </p:nvSpPr>
        <p:spPr>
          <a:xfrm>
            <a:off x="761" y="1268730"/>
            <a:ext cx="8498205" cy="0"/>
          </a:xfrm>
          <a:custGeom>
            <a:avLst/>
            <a:gdLst/>
            <a:ahLst/>
            <a:cxnLst/>
            <a:rect l="l" t="t" r="r" b="b"/>
            <a:pathLst>
              <a:path w="8498205">
                <a:moveTo>
                  <a:pt x="0" y="0"/>
                </a:moveTo>
                <a:lnTo>
                  <a:pt x="8497824" y="0"/>
                </a:lnTo>
              </a:path>
            </a:pathLst>
          </a:custGeom>
          <a:ln w="28956">
            <a:solidFill>
              <a:srgbClr val="FF99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8171" y="2115566"/>
            <a:ext cx="3208655" cy="622300"/>
          </a:xfrm>
          <a:custGeom>
            <a:avLst/>
            <a:gdLst/>
            <a:ahLst/>
            <a:cxnLst/>
            <a:rect l="l" t="t" r="r" b="b"/>
            <a:pathLst>
              <a:path w="3208654" h="622300">
                <a:moveTo>
                  <a:pt x="3092373" y="584565"/>
                </a:moveTo>
                <a:lnTo>
                  <a:pt x="3085731" y="622046"/>
                </a:lnTo>
                <a:lnTo>
                  <a:pt x="3201001" y="587883"/>
                </a:lnTo>
                <a:lnTo>
                  <a:pt x="3111131" y="587883"/>
                </a:lnTo>
                <a:lnTo>
                  <a:pt x="3092373" y="584565"/>
                </a:lnTo>
                <a:close/>
              </a:path>
              <a:path w="3208654" h="622300">
                <a:moveTo>
                  <a:pt x="3099015" y="547083"/>
                </a:moveTo>
                <a:lnTo>
                  <a:pt x="3092373" y="584565"/>
                </a:lnTo>
                <a:lnTo>
                  <a:pt x="3111131" y="587883"/>
                </a:lnTo>
                <a:lnTo>
                  <a:pt x="3117862" y="550418"/>
                </a:lnTo>
                <a:lnTo>
                  <a:pt x="3099015" y="547083"/>
                </a:lnTo>
                <a:close/>
              </a:path>
              <a:path w="3208654" h="622300">
                <a:moveTo>
                  <a:pt x="3105670" y="509524"/>
                </a:moveTo>
                <a:lnTo>
                  <a:pt x="3099015" y="547083"/>
                </a:lnTo>
                <a:lnTo>
                  <a:pt x="3117862" y="550418"/>
                </a:lnTo>
                <a:lnTo>
                  <a:pt x="3111131" y="587883"/>
                </a:lnTo>
                <a:lnTo>
                  <a:pt x="3201001" y="587883"/>
                </a:lnTo>
                <a:lnTo>
                  <a:pt x="3208286" y="585724"/>
                </a:lnTo>
                <a:lnTo>
                  <a:pt x="3105670" y="509524"/>
                </a:lnTo>
                <a:close/>
              </a:path>
              <a:path w="3208654" h="622300">
                <a:moveTo>
                  <a:pt x="6629" y="0"/>
                </a:moveTo>
                <a:lnTo>
                  <a:pt x="0" y="37592"/>
                </a:lnTo>
                <a:lnTo>
                  <a:pt x="3092373" y="584565"/>
                </a:lnTo>
                <a:lnTo>
                  <a:pt x="3099015" y="547083"/>
                </a:lnTo>
                <a:lnTo>
                  <a:pt x="66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9466" y="2039239"/>
            <a:ext cx="6029960" cy="706755"/>
          </a:xfrm>
          <a:custGeom>
            <a:avLst/>
            <a:gdLst/>
            <a:ahLst/>
            <a:cxnLst/>
            <a:rect l="l" t="t" r="r" b="b"/>
            <a:pathLst>
              <a:path w="6029959" h="706755">
                <a:moveTo>
                  <a:pt x="5913737" y="668907"/>
                </a:moveTo>
                <a:lnTo>
                  <a:pt x="5909678" y="706755"/>
                </a:lnTo>
                <a:lnTo>
                  <a:pt x="6005623" y="670940"/>
                </a:lnTo>
                <a:lnTo>
                  <a:pt x="5932792" y="670940"/>
                </a:lnTo>
                <a:lnTo>
                  <a:pt x="5913737" y="668907"/>
                </a:lnTo>
                <a:close/>
              </a:path>
              <a:path w="6029959" h="706755">
                <a:moveTo>
                  <a:pt x="5917809" y="630949"/>
                </a:moveTo>
                <a:lnTo>
                  <a:pt x="5913737" y="668907"/>
                </a:lnTo>
                <a:lnTo>
                  <a:pt x="5932792" y="670940"/>
                </a:lnTo>
                <a:lnTo>
                  <a:pt x="5936729" y="632968"/>
                </a:lnTo>
                <a:lnTo>
                  <a:pt x="5917809" y="630949"/>
                </a:lnTo>
                <a:close/>
              </a:path>
              <a:path w="6029959" h="706755">
                <a:moveTo>
                  <a:pt x="5921870" y="593089"/>
                </a:moveTo>
                <a:lnTo>
                  <a:pt x="5917809" y="630949"/>
                </a:lnTo>
                <a:lnTo>
                  <a:pt x="5936729" y="632968"/>
                </a:lnTo>
                <a:lnTo>
                  <a:pt x="5932792" y="670940"/>
                </a:lnTo>
                <a:lnTo>
                  <a:pt x="6005623" y="670940"/>
                </a:lnTo>
                <a:lnTo>
                  <a:pt x="6029439" y="662051"/>
                </a:lnTo>
                <a:lnTo>
                  <a:pt x="5921870" y="593089"/>
                </a:lnTo>
                <a:close/>
              </a:path>
              <a:path w="6029959" h="706755">
                <a:moveTo>
                  <a:pt x="4038" y="0"/>
                </a:moveTo>
                <a:lnTo>
                  <a:pt x="0" y="37846"/>
                </a:lnTo>
                <a:lnTo>
                  <a:pt x="5913737" y="668907"/>
                </a:lnTo>
                <a:lnTo>
                  <a:pt x="5917809" y="630949"/>
                </a:lnTo>
                <a:lnTo>
                  <a:pt x="4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1000" y="83819"/>
            <a:ext cx="3578860" cy="2246630"/>
          </a:xfrm>
          <a:custGeom>
            <a:avLst/>
            <a:gdLst/>
            <a:ahLst/>
            <a:cxnLst/>
            <a:rect l="l" t="t" r="r" b="b"/>
            <a:pathLst>
              <a:path w="3578860" h="2246630">
                <a:moveTo>
                  <a:pt x="0" y="2246376"/>
                </a:moveTo>
                <a:lnTo>
                  <a:pt x="3578352" y="2246376"/>
                </a:lnTo>
                <a:lnTo>
                  <a:pt x="3578352" y="0"/>
                </a:lnTo>
                <a:lnTo>
                  <a:pt x="0" y="0"/>
                </a:lnTo>
                <a:lnTo>
                  <a:pt x="0" y="224637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59740" y="109474"/>
            <a:ext cx="331533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9850">
              <a:lnSpc>
                <a:spcPct val="100000"/>
              </a:lnSpc>
              <a:spcBef>
                <a:spcPts val="100"/>
              </a:spcBef>
              <a:tabLst>
                <a:tab pos="1388745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Αγωνιστες	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μ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υποδοχεων</a:t>
            </a:r>
            <a:r>
              <a:rPr sz="2000" spc="-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και 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μερικων αλλων</a:t>
            </a:r>
            <a:r>
              <a:rPr sz="2000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υποδοχεων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1024255"/>
            <a:ext cx="117538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2235" indent="-90170">
              <a:lnSpc>
                <a:spcPct val="100000"/>
              </a:lnSpc>
              <a:spcBef>
                <a:spcPts val="105"/>
              </a:spcBef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Morphine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Heroin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Codeine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buSzPct val="95000"/>
              <a:buChar char="•"/>
              <a:tabLst>
                <a:tab pos="102870" algn="l"/>
              </a:tabLst>
            </a:pPr>
            <a:r>
              <a:rPr sz="2000" dirty="0">
                <a:latin typeface="Arial"/>
                <a:cs typeface="Arial"/>
              </a:rPr>
              <a:t>Fentanyl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3030" y="2447289"/>
            <a:ext cx="4305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mbria Math"/>
                <a:cs typeface="Cambria Math"/>
              </a:rPr>
              <a:t>⊕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25211" y="615695"/>
            <a:ext cx="3449320" cy="132461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0805" marR="114935">
              <a:lnSpc>
                <a:spcPct val="100000"/>
              </a:lnSpc>
              <a:spcBef>
                <a:spcPts val="305"/>
              </a:spcBef>
              <a:tabLst>
                <a:tab pos="1397635" algn="l"/>
              </a:tabLst>
            </a:pP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Αγωνιστες	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κ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υποδοχεων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με 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μερικη δραση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ανταγωνιστου 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μ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υποδοχεως</a:t>
            </a:r>
            <a:endParaRPr sz="2000">
              <a:latin typeface="Arial"/>
              <a:cs typeface="Arial"/>
            </a:endParaRPr>
          </a:p>
          <a:p>
            <a:pPr marL="180975" indent="-90805">
              <a:lnSpc>
                <a:spcPct val="100000"/>
              </a:lnSpc>
              <a:spcBef>
                <a:spcPts val="5"/>
              </a:spcBef>
              <a:buSzPct val="95000"/>
              <a:buChar char="•"/>
              <a:tabLst>
                <a:tab pos="181610" algn="l"/>
              </a:tabLst>
            </a:pPr>
            <a:r>
              <a:rPr sz="2000" dirty="0">
                <a:latin typeface="Arial"/>
                <a:cs typeface="Arial"/>
              </a:rPr>
              <a:t>Pentazocine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94332" y="2633472"/>
            <a:ext cx="208788" cy="2103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92273" y="1925066"/>
            <a:ext cx="4184015" cy="806450"/>
          </a:xfrm>
          <a:custGeom>
            <a:avLst/>
            <a:gdLst/>
            <a:ahLst/>
            <a:cxnLst/>
            <a:rect l="l" t="t" r="r" b="b"/>
            <a:pathLst>
              <a:path w="4184015" h="806450">
                <a:moveTo>
                  <a:pt x="102362" y="693674"/>
                </a:moveTo>
                <a:lnTo>
                  <a:pt x="0" y="770128"/>
                </a:lnTo>
                <a:lnTo>
                  <a:pt x="122555" y="806196"/>
                </a:lnTo>
                <a:lnTo>
                  <a:pt x="116424" y="772033"/>
                </a:lnTo>
                <a:lnTo>
                  <a:pt x="97155" y="772033"/>
                </a:lnTo>
                <a:lnTo>
                  <a:pt x="90424" y="734568"/>
                </a:lnTo>
                <a:lnTo>
                  <a:pt x="109098" y="731211"/>
                </a:lnTo>
                <a:lnTo>
                  <a:pt x="102362" y="693674"/>
                </a:lnTo>
                <a:close/>
              </a:path>
              <a:path w="4184015" h="806450">
                <a:moveTo>
                  <a:pt x="109098" y="731211"/>
                </a:moveTo>
                <a:lnTo>
                  <a:pt x="90424" y="734568"/>
                </a:lnTo>
                <a:lnTo>
                  <a:pt x="97155" y="772033"/>
                </a:lnTo>
                <a:lnTo>
                  <a:pt x="115822" y="768678"/>
                </a:lnTo>
                <a:lnTo>
                  <a:pt x="109098" y="731211"/>
                </a:lnTo>
                <a:close/>
              </a:path>
              <a:path w="4184015" h="806450">
                <a:moveTo>
                  <a:pt x="115822" y="768678"/>
                </a:moveTo>
                <a:lnTo>
                  <a:pt x="97155" y="772033"/>
                </a:lnTo>
                <a:lnTo>
                  <a:pt x="116424" y="772033"/>
                </a:lnTo>
                <a:lnTo>
                  <a:pt x="115822" y="768678"/>
                </a:lnTo>
                <a:close/>
              </a:path>
              <a:path w="4184015" h="806450">
                <a:moveTo>
                  <a:pt x="4176903" y="0"/>
                </a:moveTo>
                <a:lnTo>
                  <a:pt x="109098" y="731211"/>
                </a:lnTo>
                <a:lnTo>
                  <a:pt x="115822" y="768678"/>
                </a:lnTo>
                <a:lnTo>
                  <a:pt x="4183761" y="37592"/>
                </a:lnTo>
                <a:lnTo>
                  <a:pt x="417690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72405" y="1926335"/>
            <a:ext cx="1805939" cy="782320"/>
          </a:xfrm>
          <a:custGeom>
            <a:avLst/>
            <a:gdLst/>
            <a:ahLst/>
            <a:cxnLst/>
            <a:rect l="l" t="t" r="r" b="b"/>
            <a:pathLst>
              <a:path w="1805940" h="782319">
                <a:moveTo>
                  <a:pt x="83185" y="676401"/>
                </a:moveTo>
                <a:lnTo>
                  <a:pt x="0" y="773429"/>
                </a:lnTo>
                <a:lnTo>
                  <a:pt x="127508" y="781812"/>
                </a:lnTo>
                <a:lnTo>
                  <a:pt x="115866" y="754126"/>
                </a:lnTo>
                <a:lnTo>
                  <a:pt x="95250" y="754126"/>
                </a:lnTo>
                <a:lnTo>
                  <a:pt x="80391" y="718947"/>
                </a:lnTo>
                <a:lnTo>
                  <a:pt x="97968" y="711559"/>
                </a:lnTo>
                <a:lnTo>
                  <a:pt x="83185" y="676401"/>
                </a:lnTo>
                <a:close/>
              </a:path>
              <a:path w="1805940" h="782319">
                <a:moveTo>
                  <a:pt x="97968" y="711559"/>
                </a:moveTo>
                <a:lnTo>
                  <a:pt x="80391" y="718947"/>
                </a:lnTo>
                <a:lnTo>
                  <a:pt x="95250" y="754126"/>
                </a:lnTo>
                <a:lnTo>
                  <a:pt x="112769" y="746760"/>
                </a:lnTo>
                <a:lnTo>
                  <a:pt x="97968" y="711559"/>
                </a:lnTo>
                <a:close/>
              </a:path>
              <a:path w="1805940" h="782319">
                <a:moveTo>
                  <a:pt x="112769" y="746760"/>
                </a:moveTo>
                <a:lnTo>
                  <a:pt x="95250" y="754126"/>
                </a:lnTo>
                <a:lnTo>
                  <a:pt x="115866" y="754126"/>
                </a:lnTo>
                <a:lnTo>
                  <a:pt x="112769" y="746760"/>
                </a:lnTo>
                <a:close/>
              </a:path>
              <a:path w="1805940" h="782319">
                <a:moveTo>
                  <a:pt x="1790953" y="0"/>
                </a:moveTo>
                <a:lnTo>
                  <a:pt x="97968" y="711559"/>
                </a:lnTo>
                <a:lnTo>
                  <a:pt x="112769" y="746760"/>
                </a:lnTo>
                <a:lnTo>
                  <a:pt x="1805686" y="35051"/>
                </a:lnTo>
                <a:lnTo>
                  <a:pt x="1790953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141844" y="2450719"/>
            <a:ext cx="4305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mbria Math"/>
                <a:cs typeface="Cambria Math"/>
              </a:rPr>
              <a:t>⊕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88611" y="2450719"/>
            <a:ext cx="4305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mbria Math"/>
                <a:cs typeface="Cambria Math"/>
              </a:rPr>
              <a:t>⊕</a:t>
            </a:r>
            <a:endParaRPr sz="3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06195" y="2915411"/>
            <a:ext cx="3339083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86680" y="2915411"/>
            <a:ext cx="1846973" cy="5562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45279" y="2916935"/>
            <a:ext cx="901065" cy="563880"/>
          </a:xfrm>
          <a:custGeom>
            <a:avLst/>
            <a:gdLst/>
            <a:ahLst/>
            <a:cxnLst/>
            <a:rect l="l" t="t" r="r" b="b"/>
            <a:pathLst>
              <a:path w="901064" h="563879">
                <a:moveTo>
                  <a:pt x="0" y="563879"/>
                </a:moveTo>
                <a:lnTo>
                  <a:pt x="900684" y="563879"/>
                </a:lnTo>
                <a:lnTo>
                  <a:pt x="900684" y="0"/>
                </a:lnTo>
                <a:lnTo>
                  <a:pt x="0" y="0"/>
                </a:lnTo>
                <a:lnTo>
                  <a:pt x="0" y="563879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238244" y="2912364"/>
            <a:ext cx="152400" cy="285115"/>
          </a:xfrm>
          <a:custGeom>
            <a:avLst/>
            <a:gdLst/>
            <a:ahLst/>
            <a:cxnLst/>
            <a:rect l="l" t="t" r="r" b="b"/>
            <a:pathLst>
              <a:path w="152400" h="285114">
                <a:moveTo>
                  <a:pt x="152400" y="0"/>
                </a:moveTo>
                <a:lnTo>
                  <a:pt x="0" y="0"/>
                </a:lnTo>
                <a:lnTo>
                  <a:pt x="76200" y="284988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520184" y="2912364"/>
            <a:ext cx="152400" cy="285115"/>
          </a:xfrm>
          <a:custGeom>
            <a:avLst/>
            <a:gdLst/>
            <a:ahLst/>
            <a:cxnLst/>
            <a:rect l="l" t="t" r="r" b="b"/>
            <a:pathLst>
              <a:path w="152400" h="285114">
                <a:moveTo>
                  <a:pt x="152400" y="0"/>
                </a:moveTo>
                <a:lnTo>
                  <a:pt x="0" y="0"/>
                </a:lnTo>
                <a:lnTo>
                  <a:pt x="76200" y="284988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806696" y="2912364"/>
            <a:ext cx="152400" cy="285115"/>
          </a:xfrm>
          <a:custGeom>
            <a:avLst/>
            <a:gdLst/>
            <a:ahLst/>
            <a:cxnLst/>
            <a:rect l="l" t="t" r="r" b="b"/>
            <a:pathLst>
              <a:path w="152400" h="285114">
                <a:moveTo>
                  <a:pt x="152400" y="0"/>
                </a:moveTo>
                <a:lnTo>
                  <a:pt x="0" y="0"/>
                </a:lnTo>
                <a:lnTo>
                  <a:pt x="76200" y="284988"/>
                </a:lnTo>
                <a:lnTo>
                  <a:pt x="1524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957059" y="2912364"/>
            <a:ext cx="902335" cy="563880"/>
          </a:xfrm>
          <a:custGeom>
            <a:avLst/>
            <a:gdLst/>
            <a:ahLst/>
            <a:cxnLst/>
            <a:rect l="l" t="t" r="r" b="b"/>
            <a:pathLst>
              <a:path w="902334" h="563879">
                <a:moveTo>
                  <a:pt x="0" y="563879"/>
                </a:moveTo>
                <a:lnTo>
                  <a:pt x="902207" y="563879"/>
                </a:lnTo>
                <a:lnTo>
                  <a:pt x="902207" y="0"/>
                </a:lnTo>
                <a:lnTo>
                  <a:pt x="0" y="0"/>
                </a:lnTo>
                <a:lnTo>
                  <a:pt x="0" y="563879"/>
                </a:lnTo>
                <a:close/>
              </a:path>
            </a:pathLst>
          </a:custGeom>
          <a:solidFill>
            <a:srgbClr val="1C1C1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73923" y="2912364"/>
            <a:ext cx="531876" cy="563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7042404" y="2895600"/>
            <a:ext cx="116205" cy="287020"/>
          </a:xfrm>
          <a:custGeom>
            <a:avLst/>
            <a:gdLst/>
            <a:ahLst/>
            <a:cxnLst/>
            <a:rect l="l" t="t" r="r" b="b"/>
            <a:pathLst>
              <a:path w="116204" h="287019">
                <a:moveTo>
                  <a:pt x="57912" y="0"/>
                </a:moveTo>
                <a:lnTo>
                  <a:pt x="35361" y="11257"/>
                </a:lnTo>
                <a:lnTo>
                  <a:pt x="16954" y="41957"/>
                </a:lnTo>
                <a:lnTo>
                  <a:pt x="4548" y="87493"/>
                </a:lnTo>
                <a:lnTo>
                  <a:pt x="0" y="143255"/>
                </a:lnTo>
                <a:lnTo>
                  <a:pt x="4548" y="199018"/>
                </a:lnTo>
                <a:lnTo>
                  <a:pt x="16954" y="244554"/>
                </a:lnTo>
                <a:lnTo>
                  <a:pt x="35361" y="275254"/>
                </a:lnTo>
                <a:lnTo>
                  <a:pt x="57912" y="286512"/>
                </a:lnTo>
                <a:lnTo>
                  <a:pt x="80462" y="275254"/>
                </a:lnTo>
                <a:lnTo>
                  <a:pt x="98869" y="244554"/>
                </a:lnTo>
                <a:lnTo>
                  <a:pt x="111275" y="199018"/>
                </a:lnTo>
                <a:lnTo>
                  <a:pt x="115824" y="143255"/>
                </a:lnTo>
                <a:lnTo>
                  <a:pt x="111275" y="87493"/>
                </a:lnTo>
                <a:lnTo>
                  <a:pt x="98869" y="41957"/>
                </a:lnTo>
                <a:lnTo>
                  <a:pt x="80462" y="11257"/>
                </a:lnTo>
                <a:lnTo>
                  <a:pt x="579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307580" y="2895600"/>
            <a:ext cx="114300" cy="287020"/>
          </a:xfrm>
          <a:custGeom>
            <a:avLst/>
            <a:gdLst/>
            <a:ahLst/>
            <a:cxnLst/>
            <a:rect l="l" t="t" r="r" b="b"/>
            <a:pathLst>
              <a:path w="114300" h="287019">
                <a:moveTo>
                  <a:pt x="57150" y="0"/>
                </a:moveTo>
                <a:lnTo>
                  <a:pt x="34879" y="11257"/>
                </a:lnTo>
                <a:lnTo>
                  <a:pt x="16716" y="41957"/>
                </a:lnTo>
                <a:lnTo>
                  <a:pt x="4482" y="87493"/>
                </a:lnTo>
                <a:lnTo>
                  <a:pt x="0" y="143255"/>
                </a:lnTo>
                <a:lnTo>
                  <a:pt x="4482" y="199018"/>
                </a:lnTo>
                <a:lnTo>
                  <a:pt x="16716" y="244554"/>
                </a:lnTo>
                <a:lnTo>
                  <a:pt x="34879" y="275254"/>
                </a:lnTo>
                <a:lnTo>
                  <a:pt x="57150" y="286512"/>
                </a:lnTo>
                <a:lnTo>
                  <a:pt x="79420" y="275254"/>
                </a:lnTo>
                <a:lnTo>
                  <a:pt x="97583" y="244554"/>
                </a:lnTo>
                <a:lnTo>
                  <a:pt x="109817" y="199018"/>
                </a:lnTo>
                <a:lnTo>
                  <a:pt x="114300" y="143255"/>
                </a:lnTo>
                <a:lnTo>
                  <a:pt x="109817" y="87493"/>
                </a:lnTo>
                <a:lnTo>
                  <a:pt x="97583" y="41957"/>
                </a:lnTo>
                <a:lnTo>
                  <a:pt x="79420" y="11257"/>
                </a:lnTo>
                <a:lnTo>
                  <a:pt x="571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574280" y="2895600"/>
            <a:ext cx="114300" cy="287020"/>
          </a:xfrm>
          <a:custGeom>
            <a:avLst/>
            <a:gdLst/>
            <a:ahLst/>
            <a:cxnLst/>
            <a:rect l="l" t="t" r="r" b="b"/>
            <a:pathLst>
              <a:path w="114300" h="287019">
                <a:moveTo>
                  <a:pt x="57150" y="0"/>
                </a:moveTo>
                <a:lnTo>
                  <a:pt x="34879" y="11257"/>
                </a:lnTo>
                <a:lnTo>
                  <a:pt x="16716" y="41957"/>
                </a:lnTo>
                <a:lnTo>
                  <a:pt x="4482" y="87493"/>
                </a:lnTo>
                <a:lnTo>
                  <a:pt x="0" y="143255"/>
                </a:lnTo>
                <a:lnTo>
                  <a:pt x="4482" y="199018"/>
                </a:lnTo>
                <a:lnTo>
                  <a:pt x="16716" y="244554"/>
                </a:lnTo>
                <a:lnTo>
                  <a:pt x="34879" y="275254"/>
                </a:lnTo>
                <a:lnTo>
                  <a:pt x="57150" y="286512"/>
                </a:lnTo>
                <a:lnTo>
                  <a:pt x="79420" y="275254"/>
                </a:lnTo>
                <a:lnTo>
                  <a:pt x="97583" y="244554"/>
                </a:lnTo>
                <a:lnTo>
                  <a:pt x="109817" y="199018"/>
                </a:lnTo>
                <a:lnTo>
                  <a:pt x="114300" y="143255"/>
                </a:lnTo>
                <a:lnTo>
                  <a:pt x="109817" y="87493"/>
                </a:lnTo>
                <a:lnTo>
                  <a:pt x="97583" y="41957"/>
                </a:lnTo>
                <a:lnTo>
                  <a:pt x="79420" y="11257"/>
                </a:lnTo>
                <a:lnTo>
                  <a:pt x="571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840739" y="3550665"/>
            <a:ext cx="2564765" cy="21996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1334" marR="1015365" indent="-7048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μ opioid  recep</a:t>
            </a:r>
            <a:r>
              <a:rPr sz="2000" b="1" spc="5" dirty="0">
                <a:solidFill>
                  <a:srgbClr val="333399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12700" marR="125095">
              <a:lnSpc>
                <a:spcPct val="100000"/>
              </a:lnSpc>
              <a:spcBef>
                <a:spcPts val="310"/>
              </a:spcBef>
            </a:pP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Αναλγησια  </a:t>
            </a:r>
            <a:r>
              <a:rPr sz="2000" spc="-10" dirty="0">
                <a:latin typeface="Arial"/>
                <a:cs typeface="Arial"/>
              </a:rPr>
              <a:t>Καταστολη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αναπνοης  Ευφορια/sedation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Φυσική </a:t>
            </a:r>
            <a:r>
              <a:rPr sz="2000" spc="-10" dirty="0">
                <a:latin typeface="Arial"/>
                <a:cs typeface="Arial"/>
              </a:rPr>
              <a:t>εξάρτηση  </a:t>
            </a:r>
            <a:r>
              <a:rPr sz="2000" dirty="0">
                <a:latin typeface="Arial"/>
                <a:cs typeface="Arial"/>
              </a:rPr>
              <a:t>Μειωμενη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κινητικοτητα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40739" y="5724245"/>
            <a:ext cx="6102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ΓΕΣ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Arial"/>
                <a:cs typeface="Arial"/>
              </a:rPr>
              <a:t>μυση</a:t>
            </a:r>
            <a:endParaRPr sz="2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82897" y="3563492"/>
            <a:ext cx="2545715" cy="1756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0990" marR="1217295" indent="-7048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κ opioid  recep</a:t>
            </a:r>
            <a:r>
              <a:rPr sz="2000" b="1" spc="5" dirty="0">
                <a:solidFill>
                  <a:srgbClr val="333399"/>
                </a:solidFill>
                <a:latin typeface="Arial"/>
                <a:cs typeface="Arial"/>
              </a:rPr>
              <a:t>t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or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620"/>
              </a:spcBef>
            </a:pP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Αναλγησια  </a:t>
            </a:r>
            <a:r>
              <a:rPr sz="2000" spc="-15" dirty="0">
                <a:latin typeface="Arial"/>
                <a:cs typeface="Arial"/>
              </a:rPr>
              <a:t>Καταστολη </a:t>
            </a:r>
            <a:r>
              <a:rPr sz="2000" dirty="0">
                <a:latin typeface="Arial"/>
                <a:cs typeface="Arial"/>
              </a:rPr>
              <a:t>/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δυσφορια  </a:t>
            </a:r>
            <a:r>
              <a:rPr sz="2000" spc="-5" dirty="0">
                <a:latin typeface="Arial"/>
                <a:cs typeface="Arial"/>
              </a:rPr>
              <a:t>μυση</a:t>
            </a:r>
            <a:endParaRPr sz="2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12966" y="3596766"/>
            <a:ext cx="1336040" cy="1132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333399"/>
                </a:solidFill>
                <a:latin typeface="Symbol"/>
                <a:cs typeface="Symbol"/>
              </a:rPr>
              <a:t></a:t>
            </a:r>
            <a:r>
              <a:rPr sz="2000" b="1" spc="10" dirty="0">
                <a:solidFill>
                  <a:srgbClr val="333399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opioid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sz="2000" b="1" dirty="0">
                <a:solidFill>
                  <a:srgbClr val="333399"/>
                </a:solidFill>
                <a:latin typeface="Arial"/>
                <a:cs typeface="Arial"/>
              </a:rPr>
              <a:t>receptor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15"/>
              </a:spcBef>
            </a:pPr>
            <a:r>
              <a:rPr sz="2000" b="1" spc="-70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ν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αλ</a:t>
            </a:r>
            <a:r>
              <a:rPr sz="2000" b="1" spc="5" dirty="0">
                <a:solidFill>
                  <a:srgbClr val="FF0000"/>
                </a:solidFill>
                <a:latin typeface="Arial"/>
                <a:cs typeface="Arial"/>
              </a:rPr>
              <a:t>γ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ησ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ι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endParaRPr sz="20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650741" y="5766053"/>
            <a:ext cx="4372610" cy="1016635"/>
          </a:xfrm>
          <a:custGeom>
            <a:avLst/>
            <a:gdLst/>
            <a:ahLst/>
            <a:cxnLst/>
            <a:rect l="l" t="t" r="r" b="b"/>
            <a:pathLst>
              <a:path w="4372609" h="1016634">
                <a:moveTo>
                  <a:pt x="0" y="1016508"/>
                </a:moveTo>
                <a:lnTo>
                  <a:pt x="4372356" y="1016508"/>
                </a:lnTo>
                <a:lnTo>
                  <a:pt x="4372356" y="0"/>
                </a:lnTo>
                <a:lnTo>
                  <a:pt x="0" y="0"/>
                </a:lnTo>
                <a:lnTo>
                  <a:pt x="0" y="1016508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620639" y="5792520"/>
            <a:ext cx="22802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μ , κ, </a:t>
            </a:r>
            <a:r>
              <a:rPr sz="2000" b="1" dirty="0">
                <a:solidFill>
                  <a:srgbClr val="FF0000"/>
                </a:solidFill>
                <a:latin typeface="Symbol"/>
                <a:cs typeface="Symbol"/>
              </a:rPr>
              <a:t></a:t>
            </a:r>
            <a:r>
              <a:rPr sz="2000" b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υποδοχεων</a:t>
            </a:r>
            <a:endParaRPr sz="2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728973" y="5792520"/>
            <a:ext cx="1707514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70" dirty="0">
                <a:solidFill>
                  <a:srgbClr val="FF0000"/>
                </a:solidFill>
                <a:latin typeface="Arial"/>
                <a:cs typeface="Arial"/>
              </a:rPr>
              <a:t>Α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ν</a:t>
            </a:r>
            <a:r>
              <a:rPr sz="2000" b="1" spc="-55" dirty="0">
                <a:solidFill>
                  <a:srgbClr val="FF0000"/>
                </a:solidFill>
                <a:latin typeface="Arial"/>
                <a:cs typeface="Arial"/>
              </a:rPr>
              <a:t>τ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αγ</a:t>
            </a:r>
            <a:r>
              <a:rPr sz="2000" b="1" spc="-20" dirty="0">
                <a:solidFill>
                  <a:srgbClr val="FF0000"/>
                </a:solidFill>
                <a:latin typeface="Arial"/>
                <a:cs typeface="Arial"/>
              </a:rPr>
              <a:t>ω</a:t>
            </a:r>
            <a:r>
              <a:rPr sz="2000" b="1" spc="-25" dirty="0">
                <a:solidFill>
                  <a:srgbClr val="FF0000"/>
                </a:solidFill>
                <a:latin typeface="Arial"/>
                <a:cs typeface="Arial"/>
              </a:rPr>
              <a:t>ν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ι</a:t>
            </a:r>
            <a:r>
              <a:rPr sz="2000" b="1" spc="-10" dirty="0">
                <a:solidFill>
                  <a:srgbClr val="FF0000"/>
                </a:solidFill>
                <a:latin typeface="Arial"/>
                <a:cs typeface="Arial"/>
              </a:rPr>
              <a:t>σ</a:t>
            </a:r>
            <a:r>
              <a:rPr sz="2000" b="1" dirty="0">
                <a:solidFill>
                  <a:srgbClr val="FF0000"/>
                </a:solidFill>
                <a:latin typeface="Arial"/>
                <a:cs typeface="Arial"/>
              </a:rPr>
              <a:t>τες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2000" b="1" dirty="0">
                <a:latin typeface="Arial"/>
                <a:cs typeface="Arial"/>
              </a:rPr>
              <a:t>Naloxone</a:t>
            </a:r>
            <a:endParaRPr sz="2000">
              <a:latin typeface="Arial"/>
              <a:cs typeface="Arial"/>
            </a:endParaRPr>
          </a:p>
          <a:p>
            <a:pPr marL="102235" indent="-90170">
              <a:lnSpc>
                <a:spcPct val="100000"/>
              </a:lnSpc>
              <a:buSzPct val="95000"/>
              <a:buFont typeface="Arial"/>
              <a:buChar char="•"/>
              <a:tabLst>
                <a:tab pos="102870" algn="l"/>
              </a:tabLst>
            </a:pPr>
            <a:r>
              <a:rPr sz="2000" b="1" dirty="0">
                <a:latin typeface="Arial"/>
                <a:cs typeface="Arial"/>
              </a:rPr>
              <a:t>Naltrexone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686562" y="6377178"/>
            <a:ext cx="2964180" cy="10795"/>
          </a:xfrm>
          <a:custGeom>
            <a:avLst/>
            <a:gdLst/>
            <a:ahLst/>
            <a:cxnLst/>
            <a:rect l="l" t="t" r="r" b="b"/>
            <a:pathLst>
              <a:path w="2964179" h="10795">
                <a:moveTo>
                  <a:pt x="0" y="0"/>
                </a:moveTo>
                <a:lnTo>
                  <a:pt x="2964179" y="10668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6562" y="3734561"/>
            <a:ext cx="0" cy="2667000"/>
          </a:xfrm>
          <a:custGeom>
            <a:avLst/>
            <a:gdLst/>
            <a:ahLst/>
            <a:cxnLst/>
            <a:rect l="l" t="t" r="r" b="b"/>
            <a:pathLst>
              <a:path h="2667000">
                <a:moveTo>
                  <a:pt x="0" y="0"/>
                </a:moveTo>
                <a:lnTo>
                  <a:pt x="0" y="266700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40308" y="3653028"/>
            <a:ext cx="208787" cy="2087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28644" y="3668267"/>
            <a:ext cx="210312" cy="210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466332" y="3691128"/>
            <a:ext cx="208788" cy="2087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86562" y="3694176"/>
            <a:ext cx="230124" cy="1143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505956" y="3940302"/>
            <a:ext cx="114300" cy="1828800"/>
          </a:xfrm>
          <a:custGeom>
            <a:avLst/>
            <a:gdLst/>
            <a:ahLst/>
            <a:cxnLst/>
            <a:rect l="l" t="t" r="r" b="b"/>
            <a:pathLst>
              <a:path w="114300" h="1828800">
                <a:moveTo>
                  <a:pt x="76200" y="95250"/>
                </a:moveTo>
                <a:lnTo>
                  <a:pt x="38100" y="95250"/>
                </a:lnTo>
                <a:lnTo>
                  <a:pt x="38100" y="1828800"/>
                </a:lnTo>
                <a:lnTo>
                  <a:pt x="76200" y="1828800"/>
                </a:lnTo>
                <a:lnTo>
                  <a:pt x="76200" y="95250"/>
                </a:lnTo>
                <a:close/>
              </a:path>
              <a:path w="114300" h="1828800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1828800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81984" y="3931158"/>
            <a:ext cx="114300" cy="1828800"/>
          </a:xfrm>
          <a:custGeom>
            <a:avLst/>
            <a:gdLst/>
            <a:ahLst/>
            <a:cxnLst/>
            <a:rect l="l" t="t" r="r" b="b"/>
            <a:pathLst>
              <a:path w="114300" h="1828800">
                <a:moveTo>
                  <a:pt x="76200" y="95250"/>
                </a:moveTo>
                <a:lnTo>
                  <a:pt x="38100" y="95250"/>
                </a:lnTo>
                <a:lnTo>
                  <a:pt x="38100" y="1828800"/>
                </a:lnTo>
                <a:lnTo>
                  <a:pt x="76200" y="1828800"/>
                </a:lnTo>
                <a:lnTo>
                  <a:pt x="76200" y="95250"/>
                </a:lnTo>
                <a:close/>
              </a:path>
              <a:path w="114300" h="1828800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1828800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16291" y="2184273"/>
            <a:ext cx="409575" cy="446405"/>
          </a:xfrm>
          <a:custGeom>
            <a:avLst/>
            <a:gdLst/>
            <a:ahLst/>
            <a:cxnLst/>
            <a:rect l="l" t="t" r="r" b="b"/>
            <a:pathLst>
              <a:path w="409575" h="446405">
                <a:moveTo>
                  <a:pt x="227557" y="302322"/>
                </a:moveTo>
                <a:lnTo>
                  <a:pt x="171107" y="353440"/>
                </a:lnTo>
                <a:lnTo>
                  <a:pt x="409232" y="446150"/>
                </a:lnTo>
                <a:lnTo>
                  <a:pt x="376970" y="330580"/>
                </a:lnTo>
                <a:lnTo>
                  <a:pt x="253149" y="330580"/>
                </a:lnTo>
                <a:lnTo>
                  <a:pt x="227557" y="302322"/>
                </a:lnTo>
                <a:close/>
              </a:path>
              <a:path w="409575" h="446405">
                <a:moveTo>
                  <a:pt x="284002" y="251208"/>
                </a:moveTo>
                <a:lnTo>
                  <a:pt x="227557" y="302322"/>
                </a:lnTo>
                <a:lnTo>
                  <a:pt x="253149" y="330580"/>
                </a:lnTo>
                <a:lnTo>
                  <a:pt x="309537" y="279400"/>
                </a:lnTo>
                <a:lnTo>
                  <a:pt x="284002" y="251208"/>
                </a:lnTo>
                <a:close/>
              </a:path>
              <a:path w="409575" h="446405">
                <a:moveTo>
                  <a:pt x="340525" y="200025"/>
                </a:moveTo>
                <a:lnTo>
                  <a:pt x="284002" y="251208"/>
                </a:lnTo>
                <a:lnTo>
                  <a:pt x="309537" y="279400"/>
                </a:lnTo>
                <a:lnTo>
                  <a:pt x="253149" y="330580"/>
                </a:lnTo>
                <a:lnTo>
                  <a:pt x="376970" y="330580"/>
                </a:lnTo>
                <a:lnTo>
                  <a:pt x="340525" y="200025"/>
                </a:lnTo>
                <a:close/>
              </a:path>
              <a:path w="409575" h="446405">
                <a:moveTo>
                  <a:pt x="56464" y="0"/>
                </a:moveTo>
                <a:lnTo>
                  <a:pt x="0" y="51053"/>
                </a:lnTo>
                <a:lnTo>
                  <a:pt x="227557" y="302322"/>
                </a:lnTo>
                <a:lnTo>
                  <a:pt x="284002" y="251208"/>
                </a:lnTo>
                <a:lnTo>
                  <a:pt x="5646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409</Words>
  <Application>Microsoft Office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ΟΠΙΟΥΧΑ ΑΝΑΛΓΗΤΙΚΑ </vt:lpstr>
      <vt:lpstr>1. Οπιουχα Ταξινομηση</vt:lpstr>
      <vt:lpstr>2. Υποδοχεις οπιοειδών</vt:lpstr>
      <vt:lpstr>2. Υποδοχεις οπιοειδών</vt:lpstr>
      <vt:lpstr>2. Υποδοχεις οπιοειδών</vt:lpstr>
      <vt:lpstr>2. Υποδοχεις οπιοειδών</vt:lpstr>
      <vt:lpstr>2. Υποδοχεις οπιοειδών</vt:lpstr>
      <vt:lpstr>3. Οπιοειδή</vt:lpstr>
      <vt:lpstr>PowerPoint Presentation</vt:lpstr>
      <vt:lpstr>Morphine</vt:lpstr>
      <vt:lpstr>4. Μορφινη</vt:lpstr>
      <vt:lpstr>4. Μορφινη</vt:lpstr>
      <vt:lpstr>4. Μορφινη</vt:lpstr>
      <vt:lpstr>4. Φαρμακοδυναμικη- μορφινη-</vt:lpstr>
      <vt:lpstr>4. Morphine</vt:lpstr>
      <vt:lpstr>4. Μορφινη</vt:lpstr>
      <vt:lpstr>4. Μορφινη</vt:lpstr>
      <vt:lpstr>4. Μορφινη</vt:lpstr>
      <vt:lpstr>4. Mορφινη</vt:lpstr>
      <vt:lpstr>4. Mορφινη</vt:lpstr>
      <vt:lpstr>4. Morphine</vt:lpstr>
      <vt:lpstr>5. Πεθιδινη (meperidine)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31 Opioid analgesics (narcotic analgesics) and antagonists</dc:title>
  <dc:creator>Zhang SH</dc:creator>
  <cp:lastModifiedBy>Spyros</cp:lastModifiedBy>
  <cp:revision>1</cp:revision>
  <dcterms:created xsi:type="dcterms:W3CDTF">2020-06-01T03:20:14Z</dcterms:created>
  <dcterms:modified xsi:type="dcterms:W3CDTF">2020-06-01T03:19:34Z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2020-06-01T00:00:00Z</vt:filetime>
  </property>
</Properties>
</file>