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2" r:id="rId5"/>
    <p:sldId id="261" r:id="rId6"/>
    <p:sldId id="260" r:id="rId7"/>
    <p:sldId id="256" r:id="rId8"/>
    <p:sldId id="268" r:id="rId9"/>
    <p:sldId id="263" r:id="rId10"/>
    <p:sldId id="264" r:id="rId11"/>
    <p:sldId id="265" r:id="rId12"/>
    <p:sldId id="267" r:id="rId13"/>
    <p:sldId id="266" r:id="rId14"/>
    <p:sldId id="269" r:id="rId15"/>
    <p:sldId id="274" r:id="rId16"/>
    <p:sldId id="270" r:id="rId17"/>
    <p:sldId id="271" r:id="rId18"/>
    <p:sldId id="275" r:id="rId19"/>
    <p:sldId id="272" r:id="rId20"/>
    <p:sldId id="273" r:id="rId2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E5A25-BAED-48EF-86CF-0B51AC2FDD97}" type="datetimeFigureOut">
              <a:rPr lang="el-GR" smtClean="0"/>
              <a:t>2/11/2020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6D5283-EF93-4275-AD79-E2565A1F5B6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011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9948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a:fld id="{EB79F5E4-F699-4FE0-B47E-D9B1EAD83032}" type="mathplaceholder">
                        <a:rPr lang="el-GR" i="1" smtClean="0">
                          <a:latin typeface="Cambria Math" panose="02040503050406030204" pitchFamily="18" charset="0"/>
                        </a:rPr>
                        <a:t>Type equation here.</a:t>
                      </a:fl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Notes Placeholder 2"/>
              <p:cNvSpPr>
                <a:spLocks noGrp="1"/>
              </p:cNvSpPr>
              <p:nvPr>
                <p:ph type="body" idx="1"/>
              </p:nvPr>
            </p:nvSpPr>
            <p:spPr/>
            <p:txBody>
              <a:bodyPr/>
              <a:lstStyle/>
              <a:p>
                <a:r>
                  <a:rPr lang="el-GR" i="0" smtClean="0">
                    <a:latin typeface="Cambria Math" panose="02040503050406030204" pitchFamily="18" charset="0"/>
                  </a:rPr>
                  <a:t>"Type equation here."</a:t>
                </a:r>
                <a:endParaRPr lang="el-GR" dirty="0"/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6D5283-EF93-4275-AD79-E2565A1F5B6B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7890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22AC1-2617-4CBA-867C-2C47707F9F1C}" type="datetime1">
              <a:rPr lang="el-GR" smtClean="0"/>
              <a:t>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122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406B-C50E-4A45-A2D9-B395B1783444}" type="datetime1">
              <a:rPr lang="el-GR" smtClean="0"/>
              <a:t>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46054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419FD3-4EEC-41FE-8BCA-E3CC877D719C}" type="datetime1">
              <a:rPr lang="el-GR" smtClean="0"/>
              <a:t>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718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8DFE-D209-402C-BC45-674AC8CCB138}" type="datetime1">
              <a:rPr lang="el-GR" smtClean="0"/>
              <a:t>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3338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15BB-B3D9-47DD-9209-CA123D394684}" type="datetime1">
              <a:rPr lang="el-GR" smtClean="0"/>
              <a:t>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01622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9F95E-DF90-47D6-BEEC-D1D97F99D4EC}" type="datetime1">
              <a:rPr lang="el-GR" smtClean="0"/>
              <a:t>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83539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DEC5C-9C3B-4BDB-9EF1-D8C6E3A02D80}" type="datetime1">
              <a:rPr lang="el-GR" smtClean="0"/>
              <a:t>2/11/2020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64574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5F76F-0BB8-4B0A-8D1E-67D7F65A82D3}" type="datetime1">
              <a:rPr lang="el-GR" smtClean="0"/>
              <a:t>2/11/2020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279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A266-A974-4E13-9F44-2E8ED26663DF}" type="datetime1">
              <a:rPr lang="el-GR" smtClean="0"/>
              <a:t>2/11/2020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0539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6D3F2-CFA8-428A-BF7B-5D3B483FDF05}" type="datetime1">
              <a:rPr lang="el-GR" smtClean="0"/>
              <a:t>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934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8EC47-B516-4B49-9A83-559C68B64826}" type="datetime1">
              <a:rPr lang="el-GR" smtClean="0"/>
              <a:t>2/11/2020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27246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4CFEE-7BF7-43B6-AD23-2BF14FDFAA7A}" type="datetime1">
              <a:rPr lang="el-GR" smtClean="0"/>
              <a:t>2/11/2020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B1D59-BD35-4C7A-8556-4FAD68A65D0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55287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png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1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11" Type="http://schemas.openxmlformats.org/officeDocument/2006/relationships/image" Target="../media/image57.png"/><Relationship Id="rId5" Type="http://schemas.openxmlformats.org/officeDocument/2006/relationships/image" Target="../media/image60.png"/><Relationship Id="rId10" Type="http://schemas.openxmlformats.org/officeDocument/2006/relationships/image" Target="../media/image65.png"/><Relationship Id="rId4" Type="http://schemas.openxmlformats.org/officeDocument/2006/relationships/image" Target="../media/image59.png"/><Relationship Id="rId9" Type="http://schemas.openxmlformats.org/officeDocument/2006/relationships/image" Target="../media/image6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png"/><Relationship Id="rId3" Type="http://schemas.openxmlformats.org/officeDocument/2006/relationships/image" Target="../media/image68.png"/><Relationship Id="rId7" Type="http://schemas.openxmlformats.org/officeDocument/2006/relationships/image" Target="../media/image72.png"/><Relationship Id="rId12" Type="http://schemas.openxmlformats.org/officeDocument/2006/relationships/image" Target="../media/image77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1.png"/><Relationship Id="rId11" Type="http://schemas.openxmlformats.org/officeDocument/2006/relationships/image" Target="../media/image76.png"/><Relationship Id="rId5" Type="http://schemas.openxmlformats.org/officeDocument/2006/relationships/image" Target="../media/image70.png"/><Relationship Id="rId10" Type="http://schemas.openxmlformats.org/officeDocument/2006/relationships/image" Target="../media/image75.png"/><Relationship Id="rId4" Type="http://schemas.openxmlformats.org/officeDocument/2006/relationships/image" Target="../media/image69.png"/><Relationship Id="rId9" Type="http://schemas.openxmlformats.org/officeDocument/2006/relationships/image" Target="../media/image74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4.png"/><Relationship Id="rId3" Type="http://schemas.openxmlformats.org/officeDocument/2006/relationships/oleObject" Target="../embeddings/oleObject1.bin"/><Relationship Id="rId7" Type="http://schemas.openxmlformats.org/officeDocument/2006/relationships/image" Target="../media/image103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9.png"/><Relationship Id="rId5" Type="http://schemas.openxmlformats.org/officeDocument/2006/relationships/image" Target="../media/image101.png"/><Relationship Id="rId10" Type="http://schemas.openxmlformats.org/officeDocument/2006/relationships/image" Target="../media/image80.png"/><Relationship Id="rId4" Type="http://schemas.openxmlformats.org/officeDocument/2006/relationships/image" Target="../media/image78.png"/><Relationship Id="rId9" Type="http://schemas.openxmlformats.org/officeDocument/2006/relationships/image" Target="../media/image10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3.png"/><Relationship Id="rId13" Type="http://schemas.openxmlformats.org/officeDocument/2006/relationships/image" Target="../media/image88.png"/><Relationship Id="rId3" Type="http://schemas.openxmlformats.org/officeDocument/2006/relationships/image" Target="../media/image780.png"/><Relationship Id="rId7" Type="http://schemas.openxmlformats.org/officeDocument/2006/relationships/image" Target="../media/image82.png"/><Relationship Id="rId12" Type="http://schemas.openxmlformats.org/officeDocument/2006/relationships/image" Target="../media/image87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1.png"/><Relationship Id="rId11" Type="http://schemas.openxmlformats.org/officeDocument/2006/relationships/image" Target="../media/image86.png"/><Relationship Id="rId5" Type="http://schemas.openxmlformats.org/officeDocument/2006/relationships/image" Target="../media/image800.png"/><Relationship Id="rId15" Type="http://schemas.openxmlformats.org/officeDocument/2006/relationships/image" Target="../media/image90.png"/><Relationship Id="rId10" Type="http://schemas.openxmlformats.org/officeDocument/2006/relationships/image" Target="../media/image85.png"/><Relationship Id="rId4" Type="http://schemas.openxmlformats.org/officeDocument/2006/relationships/image" Target="../media/image790.png"/><Relationship Id="rId9" Type="http://schemas.openxmlformats.org/officeDocument/2006/relationships/image" Target="../media/image84.png"/><Relationship Id="rId14" Type="http://schemas.openxmlformats.org/officeDocument/2006/relationships/image" Target="../media/image89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8.png"/><Relationship Id="rId3" Type="http://schemas.openxmlformats.org/officeDocument/2006/relationships/image" Target="../media/image93.png"/><Relationship Id="rId7" Type="http://schemas.openxmlformats.org/officeDocument/2006/relationships/image" Target="../media/image97.png"/><Relationship Id="rId2" Type="http://schemas.openxmlformats.org/officeDocument/2006/relationships/image" Target="../media/image9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6.png"/><Relationship Id="rId5" Type="http://schemas.openxmlformats.org/officeDocument/2006/relationships/image" Target="../media/image95.png"/><Relationship Id="rId4" Type="http://schemas.openxmlformats.org/officeDocument/2006/relationships/image" Target="../media/image94.png"/><Relationship Id="rId9" Type="http://schemas.openxmlformats.org/officeDocument/2006/relationships/image" Target="../media/image9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1.png"/><Relationship Id="rId5" Type="http://schemas.openxmlformats.org/officeDocument/2006/relationships/image" Target="../media/image110.png"/><Relationship Id="rId4" Type="http://schemas.openxmlformats.org/officeDocument/2006/relationships/image" Target="../media/image109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image" Target="../media/image8.png"/><Relationship Id="rId7" Type="http://schemas.openxmlformats.org/officeDocument/2006/relationships/image" Target="../media/image12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emf"/><Relationship Id="rId5" Type="http://schemas.openxmlformats.org/officeDocument/2006/relationships/image" Target="../media/image35.png"/><Relationship Id="rId10" Type="http://schemas.openxmlformats.org/officeDocument/2006/relationships/image" Target="../media/image38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pPr algn="ctr"/>
            <a:r>
              <a:rPr lang="el-GR" altLang="el-GR" sz="2400" b="1" dirty="0" smtClean="0"/>
              <a:t>ΘΕΡΜΙΚΕΣ ΜΗΧΑΝΕΣ</a:t>
            </a:r>
            <a:r>
              <a:rPr lang="en-US" altLang="el-GR" sz="2400" b="1" dirty="0" smtClean="0"/>
              <a:t> (1)</a:t>
            </a:r>
            <a:r>
              <a:rPr lang="el-GR" altLang="el-GR" sz="2400" b="1" dirty="0" smtClean="0"/>
              <a:t> </a:t>
            </a:r>
            <a:endParaRPr lang="el-GR" altLang="el-GR" sz="2400" b="1" dirty="0">
              <a:latin typeface="Calibri" panose="020F0502020204030204" pitchFamily="34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4531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10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536714" y="259834"/>
            <a:ext cx="1755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ΕΝΤΡΟΠΙΑ 2/3</a:t>
            </a:r>
            <a:endParaRPr lang="el-G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1802" y="918914"/>
            <a:ext cx="2978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Μεταβολή εντροπίας για στοιχειώδη μεταβολή </a:t>
            </a:r>
            <a:endParaRPr lang="el-GR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2785523" y="1222687"/>
            <a:ext cx="3744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973809" y="850643"/>
                <a:ext cx="1606771" cy="7337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200" i="1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 sz="22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200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l-GR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l-GR" sz="22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809" y="850643"/>
                <a:ext cx="1606771" cy="73372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>
            <a:off x="4521200" y="1216394"/>
            <a:ext cx="330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810387" y="957017"/>
                <a:ext cx="20882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1" i="1">
                          <a:latin typeface="Cambria Math" panose="02040503050406030204" pitchFamily="18" charset="0"/>
                        </a:rPr>
                        <m:t>𝒅𝑺</m:t>
                      </m:r>
                      <m:r>
                        <a:rPr lang="el-GR" sz="2400" b="0" i="1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4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l-GR" sz="24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2400" b="0" i="1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24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400" b="1" i="1">
                              <a:latin typeface="Cambria Math" panose="02040503050406030204" pitchFamily="18" charset="0"/>
                            </a:rPr>
                            <m:t>𝑺</m:t>
                          </m:r>
                        </m:e>
                        <m:sub>
                          <m:r>
                            <a:rPr lang="el-GR" sz="2400" b="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sz="2400" i="1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0387" y="957017"/>
                <a:ext cx="2088200" cy="4616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7267107" y="586087"/>
            <a:ext cx="200729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Για αντιστρέψιμη</a:t>
            </a:r>
          </a:p>
          <a:p>
            <a:r>
              <a:rPr lang="el-GR" b="1" i="1" dirty="0" err="1" smtClean="0"/>
              <a:t>αδιαβατική</a:t>
            </a:r>
            <a:endParaRPr lang="el-GR" b="1" i="1" dirty="0"/>
          </a:p>
          <a:p>
            <a:r>
              <a:rPr lang="el-GR" dirty="0" smtClean="0"/>
              <a:t> </a:t>
            </a:r>
            <a:r>
              <a:rPr lang="el-GR" b="1" i="1" dirty="0" smtClean="0"/>
              <a:t>μεταβολή</a:t>
            </a:r>
            <a:endParaRPr lang="el-GR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9610135" y="986086"/>
                <a:ext cx="221156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b="1">
                          <a:latin typeface="Cambria Math" panose="02040503050406030204" pitchFamily="18" charset="0"/>
                        </a:rPr>
                        <m:t>𝐝</m:t>
                      </m:r>
                      <m:r>
                        <a:rPr lang="el-GR" sz="2000" b="1" i="0">
                          <a:latin typeface="Cambria Math" panose="02040503050406030204" pitchFamily="18" charset="0"/>
                        </a:rPr>
                        <m:t>𝐒</m:t>
                      </m:r>
                      <m:r>
                        <a:rPr lang="el-GR" sz="2000" b="0" i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>
                              <a:latin typeface="Cambria Math" panose="02040503050406030204" pitchFamily="18" charset="0"/>
                            </a:rPr>
                            <m:t>𝐒</m:t>
                          </m:r>
                        </m:e>
                        <m:sub>
                          <m:r>
                            <a:rPr lang="el-GR" sz="2000" b="0" i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sz="2000" b="0" i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l-GR" sz="2000" b="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0">
                              <a:latin typeface="Cambria Math" panose="02040503050406030204" pitchFamily="18" charset="0"/>
                            </a:rPr>
                            <m:t>𝐒</m:t>
                          </m:r>
                        </m:e>
                        <m:sub>
                          <m:r>
                            <a:rPr lang="el-GR" sz="2000" b="0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sz="2000" b="0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10135" y="986086"/>
                <a:ext cx="2211567" cy="400110"/>
              </a:xfrm>
              <a:prstGeom prst="rect">
                <a:avLst/>
              </a:prstGeom>
              <a:blipFill rotWithShape="0">
                <a:blip r:embed="rId4"/>
                <a:stretch>
                  <a:fillRect b="-153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/>
          <p:cNvCxnSpPr/>
          <p:nvPr/>
        </p:nvCxnSpPr>
        <p:spPr>
          <a:xfrm flipV="1">
            <a:off x="7128394" y="1187848"/>
            <a:ext cx="220017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9713058" y="918914"/>
            <a:ext cx="0" cy="499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9710194" y="918914"/>
            <a:ext cx="2011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1729354" y="918914"/>
            <a:ext cx="0" cy="4997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9717906" y="1396210"/>
            <a:ext cx="20114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4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45845" y="2028329"/>
            <a:ext cx="2471731" cy="715950"/>
          </a:xfrm>
          <a:prstGeom prst="rect">
            <a:avLst/>
          </a:prstGeom>
        </p:spPr>
      </p:pic>
      <p:sp>
        <p:nvSpPr>
          <p:cNvPr id="47" name="TextBox 46"/>
          <p:cNvSpPr txBox="1"/>
          <p:nvPr/>
        </p:nvSpPr>
        <p:spPr>
          <a:xfrm>
            <a:off x="121477" y="2204870"/>
            <a:ext cx="330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μεταβολές μη αντιστρέψιμες </a:t>
            </a:r>
            <a:endParaRPr lang="el-GR" dirty="0"/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515952" y="2379438"/>
            <a:ext cx="937418" cy="68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128394" y="2376206"/>
            <a:ext cx="7239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7915123" y="2111178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Αύξηση ΕΝΤΡΟΠΙΑΣ</a:t>
            </a:r>
            <a:endParaRPr lang="el-GR" sz="2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68300" y="3314700"/>
            <a:ext cx="11303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2</a:t>
            </a:r>
            <a:r>
              <a:rPr lang="el-GR" sz="2000" baseline="30000" dirty="0" smtClean="0"/>
              <a:t>ο</a:t>
            </a:r>
            <a:r>
              <a:rPr lang="el-GR" sz="2000" dirty="0" smtClean="0"/>
              <a:t> Θ.Α.</a:t>
            </a:r>
            <a:r>
              <a:rPr lang="en-US" sz="2000" dirty="0" smtClean="0"/>
              <a:t>  :</a:t>
            </a:r>
            <a:endParaRPr lang="el-GR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1588437" y="3360866"/>
                <a:ext cx="1384300" cy="30777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8437" y="3360866"/>
                <a:ext cx="1384300" cy="307777"/>
              </a:xfrm>
              <a:prstGeom prst="rect">
                <a:avLst/>
              </a:prstGeom>
              <a:blipFill rotWithShape="0">
                <a:blip r:embed="rId6"/>
                <a:stretch>
                  <a:fillRect l="-6167" r="-3965" b="-254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7"/>
          <p:cNvSpPr txBox="1"/>
          <p:nvPr/>
        </p:nvSpPr>
        <p:spPr>
          <a:xfrm>
            <a:off x="3159952" y="3371547"/>
            <a:ext cx="3126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Μη διαθέσιμη ενέργεια  </a:t>
            </a:r>
            <a:endParaRPr lang="el-GR" dirty="0"/>
          </a:p>
        </p:txBody>
      </p:sp>
      <p:cxnSp>
        <p:nvCxnSpPr>
          <p:cNvPr id="60" name="Straight Arrow Connector 59"/>
          <p:cNvCxnSpPr>
            <a:stCxn id="57" idx="2"/>
          </p:cNvCxnSpPr>
          <p:nvPr/>
        </p:nvCxnSpPr>
        <p:spPr>
          <a:xfrm>
            <a:off x="2280587" y="3668643"/>
            <a:ext cx="0" cy="3572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2280587" y="4025900"/>
            <a:ext cx="19485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4229100" y="3714810"/>
            <a:ext cx="0" cy="311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5600700" y="3556213"/>
            <a:ext cx="82073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6374282" y="3314700"/>
            <a:ext cx="154084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i="1" u="sng" dirty="0" smtClean="0"/>
              <a:t>ΕΝΤΡΟΠΙΑ </a:t>
            </a:r>
            <a:endParaRPr lang="en-US" sz="2400" b="1" i="1" u="sng" dirty="0" smtClean="0"/>
          </a:p>
          <a:p>
            <a:endParaRPr lang="en-US" b="1" i="1" u="sng" dirty="0"/>
          </a:p>
        </p:txBody>
      </p:sp>
      <p:sp>
        <p:nvSpPr>
          <p:cNvPr id="2" name="Rectangle 1"/>
          <p:cNvSpPr/>
          <p:nvPr/>
        </p:nvSpPr>
        <p:spPr>
          <a:xfrm>
            <a:off x="6898587" y="4516804"/>
            <a:ext cx="386715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u="sng" dirty="0"/>
              <a:t>δείκτης </a:t>
            </a:r>
          </a:p>
          <a:p>
            <a:r>
              <a:rPr lang="el-GR" b="1" i="1" u="sng" dirty="0"/>
              <a:t>ΜΗ ΔΙΑΘΕΣΙΜΟΤΗΤΑΣ της ΕΝΕΡΓΕΙΑΣ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883650" y="3767475"/>
            <a:ext cx="2781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Αταξία του συστήματος</a:t>
            </a:r>
            <a:endParaRPr lang="el-GR" b="1" i="1" dirty="0"/>
          </a:p>
        </p:txBody>
      </p:sp>
      <p:cxnSp>
        <p:nvCxnSpPr>
          <p:cNvPr id="10" name="Straight Arrow Connector 9"/>
          <p:cNvCxnSpPr>
            <a:endCxn id="3" idx="1"/>
          </p:cNvCxnSpPr>
          <p:nvPr/>
        </p:nvCxnSpPr>
        <p:spPr>
          <a:xfrm>
            <a:off x="7490344" y="3714810"/>
            <a:ext cx="1393306" cy="237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898587" y="3740879"/>
            <a:ext cx="380841" cy="7759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5343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11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279400" y="952500"/>
            <a:ext cx="10972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2</a:t>
            </a:r>
            <a:r>
              <a:rPr lang="el-GR" sz="2000" b="1" u="sng" baseline="30000" dirty="0" smtClean="0"/>
              <a:t>ο</a:t>
            </a:r>
            <a:r>
              <a:rPr lang="el-GR" sz="2000" b="1" u="sng" dirty="0" smtClean="0"/>
              <a:t> Θ.Α. </a:t>
            </a:r>
            <a:r>
              <a:rPr lang="el-GR" dirty="0" smtClean="0"/>
              <a:t>:   το αλγεβρικό άθροισμα των μεταβολών της εντροπίας ενός συστήματος και του περιβάλλοντός του    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είναι θετικό για κάθε μη αντιστρέψιμη μεταβολή και γίνεται μηδέν μόνο στις αντιστρέψιμες μεταβολές</a:t>
            </a:r>
            <a:endParaRPr lang="el-GR" dirty="0"/>
          </a:p>
        </p:txBody>
      </p:sp>
      <p:sp>
        <p:nvSpPr>
          <p:cNvPr id="7" name="Rectangle 6"/>
          <p:cNvSpPr/>
          <p:nvPr/>
        </p:nvSpPr>
        <p:spPr>
          <a:xfrm>
            <a:off x="279400" y="374134"/>
            <a:ext cx="17556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ΕΝΤΡΟΠΙΑ 3/3</a:t>
            </a:r>
            <a:endParaRPr lang="el-G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79400" y="952500"/>
            <a:ext cx="1097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279400" y="952500"/>
            <a:ext cx="0" cy="677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79400" y="1629608"/>
            <a:ext cx="1097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252200" y="952500"/>
            <a:ext cx="0" cy="677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19067" y="2352751"/>
                <a:ext cx="5634033" cy="520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endChr m:val=""/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"/>
                                  <m:ctrlP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𝜎𝜐𝜎𝜏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𝜇𝛼𝜏𝜊𝜍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+(</m:t>
                          </m:r>
                          <m:sSub>
                            <m:sSub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"/>
                                  <m:ctrlP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sz="24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𝜋𝜀𝜌𝜄𝛽</m:t>
                              </m:r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𝜆𝜆𝜊𝜈𝜏𝜊𝜍</m:t>
                              </m:r>
                            </m:sub>
                          </m:sSub>
                          <m:r>
                            <a:rPr lang="el-GR" sz="2400" i="0">
                              <a:latin typeface="Cambria Math" panose="02040503050406030204" pitchFamily="18" charset="0"/>
                            </a:rPr>
                            <m:t>≥0</m:t>
                          </m:r>
                        </m:e>
                      </m:d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067" y="2352751"/>
                <a:ext cx="5634033" cy="52097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5892800" y="2413184"/>
            <a:ext cx="408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/>
              <a:t>Ποσοτική διατύπωση του 2</a:t>
            </a:r>
            <a:r>
              <a:rPr lang="el-GR" sz="2000" b="1" i="1" baseline="30000" dirty="0" smtClean="0"/>
              <a:t>ου</a:t>
            </a:r>
            <a:r>
              <a:rPr lang="el-GR" sz="2000" b="1" i="1" dirty="0" smtClean="0"/>
              <a:t> Θ.Α.</a:t>
            </a:r>
            <a:endParaRPr lang="el-GR" sz="2000" b="1" i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279400" y="2352751"/>
            <a:ext cx="535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279400" y="2352751"/>
            <a:ext cx="0" cy="5209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79400" y="2813294"/>
            <a:ext cx="0" cy="2220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79400" y="3035300"/>
            <a:ext cx="5359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5638800" y="2352751"/>
            <a:ext cx="0" cy="682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48075" y="3606762"/>
            <a:ext cx="2006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Μεταβολές</a:t>
            </a:r>
            <a:r>
              <a:rPr lang="el-GR" b="1" u="sng" dirty="0" smtClean="0"/>
              <a:t> </a:t>
            </a:r>
            <a:endParaRPr lang="el-GR" b="1" u="sng" dirty="0"/>
          </a:p>
        </p:txBody>
      </p:sp>
      <p:sp>
        <p:nvSpPr>
          <p:cNvPr id="33" name="TextBox 32"/>
          <p:cNvSpPr txBox="1"/>
          <p:nvPr/>
        </p:nvSpPr>
        <p:spPr>
          <a:xfrm>
            <a:off x="596900" y="4622800"/>
            <a:ext cx="12979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Ιδανικές</a:t>
            </a:r>
            <a:r>
              <a:rPr lang="el-GR" sz="2000" u="sng" dirty="0" smtClean="0"/>
              <a:t> </a:t>
            </a:r>
            <a:r>
              <a:rPr lang="el-GR" dirty="0" smtClean="0"/>
              <a:t>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1894865" y="4440602"/>
                <a:ext cx="1347420" cy="7337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2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 sz="22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l-GR" sz="22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865" y="4440602"/>
                <a:ext cx="1347420" cy="73372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4425950" y="4622800"/>
            <a:ext cx="1784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Πραγματικές</a:t>
            </a:r>
            <a:r>
              <a:rPr lang="el-GR" dirty="0" smtClean="0"/>
              <a:t> :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6210300" y="4415101"/>
                <a:ext cx="1990225" cy="7294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 sz="2000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l-GR" sz="2000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0300" y="4415101"/>
                <a:ext cx="1990225" cy="7294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Connector 42"/>
          <p:cNvCxnSpPr/>
          <p:nvPr/>
        </p:nvCxnSpPr>
        <p:spPr>
          <a:xfrm>
            <a:off x="7632700" y="4415101"/>
            <a:ext cx="567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632700" y="4415101"/>
            <a:ext cx="0" cy="7337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7632700" y="5174329"/>
            <a:ext cx="5678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8200525" y="4415101"/>
            <a:ext cx="0" cy="759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8610600" y="5049304"/>
            <a:ext cx="2075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Εντροπία μη αντιστρεψιμότητας</a:t>
            </a:r>
            <a:endParaRPr lang="el-GR" i="1" dirty="0"/>
          </a:p>
        </p:txBody>
      </p:sp>
      <p:cxnSp>
        <p:nvCxnSpPr>
          <p:cNvPr id="53" name="Straight Arrow Connector 52"/>
          <p:cNvCxnSpPr>
            <a:endCxn id="51" idx="1"/>
          </p:cNvCxnSpPr>
          <p:nvPr/>
        </p:nvCxnSpPr>
        <p:spPr>
          <a:xfrm>
            <a:off x="8200525" y="5174329"/>
            <a:ext cx="410075" cy="1981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1894865" y="4006872"/>
            <a:ext cx="2346935" cy="615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>
            <a:off x="4241800" y="4006872"/>
            <a:ext cx="1412875" cy="6159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4585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96452" y="6244726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010900" y="6356350"/>
            <a:ext cx="342900" cy="365125"/>
          </a:xfrm>
        </p:spPr>
        <p:txBody>
          <a:bodyPr/>
          <a:lstStyle/>
          <a:p>
            <a:fld id="{3C9B1D59-BD35-4C7A-8556-4FAD68A65D0F}" type="slidenum">
              <a:rPr lang="el-GR" smtClean="0"/>
              <a:t>12</a:t>
            </a:fld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673100" y="342900"/>
            <a:ext cx="683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ΕΚΤΟΝΩΣΗ </a:t>
            </a:r>
            <a:r>
              <a:rPr lang="el-GR" b="1" u="sng" dirty="0" smtClean="0"/>
              <a:t> : ΑΔΙΑΒΑΤΙΚΗ ΙΔΑΝΙΚΗ  και ΑΔΙΑΒΑΤΙΚΗ ΠΡΑΓΜΑΤΙΚΗ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6869982" y="1457991"/>
                <a:ext cx="1242135" cy="67544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0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 sz="2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l-GR" sz="20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9982" y="1457991"/>
                <a:ext cx="1242135" cy="6754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4715790" y="1620349"/>
            <a:ext cx="227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ΑΔΙΑΒΑΤΙΚΗ ΙΔΑΝΙΚΗ </a:t>
            </a:r>
            <a:endParaRPr lang="el-GR" dirty="0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101288" y="1829987"/>
            <a:ext cx="115633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8254493" y="1521675"/>
                <a:ext cx="8085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l-GR" dirty="0" smtClean="0"/>
                  <a:t> = 0</a:t>
                </a:r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54493" y="1521675"/>
                <a:ext cx="808555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504" t="-10000" r="-5263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9220710" y="1634902"/>
                <a:ext cx="8511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l-GR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 smtClean="0"/>
                  <a:t> 0</a:t>
                </a:r>
                <a:endParaRPr lang="el-GR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20710" y="1634902"/>
                <a:ext cx="851195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8197" r="-5755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10579100" y="1052463"/>
            <a:ext cx="154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Μεταβολή </a:t>
            </a:r>
            <a:r>
              <a:rPr lang="el-GR" sz="2400" b="1" dirty="0" smtClean="0"/>
              <a:t>12</a:t>
            </a:r>
            <a:endParaRPr lang="el-GR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8678483" y="2459668"/>
                <a:ext cx="33484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𝑑𝑆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l-GR" b="0" i="0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 b="0" i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b="0" i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l-GR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 i="0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 b="0" i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 b="0" i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l-GR" dirty="0" smtClean="0"/>
                  <a:t>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 b="0" i="0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8483" y="2459668"/>
                <a:ext cx="334841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546"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Straight Connector 25"/>
          <p:cNvCxnSpPr/>
          <p:nvPr/>
        </p:nvCxnSpPr>
        <p:spPr>
          <a:xfrm>
            <a:off x="8678483" y="2459668"/>
            <a:ext cx="33484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678483" y="2459668"/>
            <a:ext cx="0" cy="537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678483" y="2997200"/>
            <a:ext cx="334841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12026900" y="2459668"/>
            <a:ext cx="0" cy="537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5501626" y="1033736"/>
            <a:ext cx="1917700" cy="646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7412383" y="1052463"/>
            <a:ext cx="12661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endCxn id="13" idx="0"/>
          </p:cNvCxnSpPr>
          <p:nvPr/>
        </p:nvCxnSpPr>
        <p:spPr>
          <a:xfrm>
            <a:off x="8658770" y="1060010"/>
            <a:ext cx="1" cy="461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5320400" y="2620799"/>
            <a:ext cx="2662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ΑΔΙΑΒΑΤΙΚΗ ΠΡΑΓΜΑΤΙΚΗ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5983417" y="3177572"/>
                <a:ext cx="1808508" cy="6657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3417" y="3177572"/>
                <a:ext cx="1808508" cy="66576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6975426" y="3823902"/>
                <a:ext cx="8085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l-GR" dirty="0"/>
                  <a:t> = 0</a:t>
                </a:r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426" y="3823902"/>
                <a:ext cx="80855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1504" t="-8197" r="-5263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Straight Arrow Connector 46"/>
          <p:cNvCxnSpPr/>
          <p:nvPr/>
        </p:nvCxnSpPr>
        <p:spPr>
          <a:xfrm>
            <a:off x="5785375" y="4008568"/>
            <a:ext cx="12721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7816807" y="3157569"/>
            <a:ext cx="0" cy="10473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7832695" y="3778250"/>
            <a:ext cx="2996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Rectangle 51"/>
              <p:cNvSpPr/>
              <p:nvPr/>
            </p:nvSpPr>
            <p:spPr>
              <a:xfrm>
                <a:off x="8096661" y="3471062"/>
                <a:ext cx="1195840" cy="6657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 i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2" name="Rectangle 5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6661" y="3471062"/>
                <a:ext cx="1195840" cy="6657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9378505" y="3752855"/>
            <a:ext cx="535604" cy="162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9917860" y="3524988"/>
            <a:ext cx="1618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Μεταβολή </a:t>
            </a:r>
            <a:r>
              <a:rPr lang="el-GR" sz="2400" b="1" dirty="0" smtClean="0"/>
              <a:t>12</a:t>
            </a:r>
            <a:r>
              <a:rPr lang="en-US" sz="2400" b="1" dirty="0" smtClean="0"/>
              <a:t>’</a:t>
            </a:r>
            <a:endParaRPr lang="el-GR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3252326" y="999884"/>
                <a:ext cx="9901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2326" y="999884"/>
                <a:ext cx="990143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TextBox 59"/>
          <p:cNvSpPr txBox="1"/>
          <p:nvPr/>
        </p:nvSpPr>
        <p:spPr>
          <a:xfrm>
            <a:off x="307556" y="4863212"/>
            <a:ext cx="4467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Καμπύλη 12’               ισοδύναμη πραγματική </a:t>
            </a:r>
          </a:p>
          <a:p>
            <a:r>
              <a:rPr lang="el-GR" dirty="0"/>
              <a:t> </a:t>
            </a:r>
            <a:r>
              <a:rPr lang="el-GR" dirty="0" smtClean="0"/>
              <a:t>                                     της  αντιστρέψιμης 12</a:t>
            </a:r>
            <a:endParaRPr lang="el-GR" dirty="0"/>
          </a:p>
        </p:txBody>
      </p:sp>
      <p:sp>
        <p:nvSpPr>
          <p:cNvPr id="61" name="Right Arrow 60"/>
          <p:cNvSpPr/>
          <p:nvPr/>
        </p:nvSpPr>
        <p:spPr>
          <a:xfrm>
            <a:off x="1739900" y="5047878"/>
            <a:ext cx="511175" cy="1397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63" name="Straight Arrow Connector 62"/>
          <p:cNvCxnSpPr/>
          <p:nvPr/>
        </p:nvCxnSpPr>
        <p:spPr>
          <a:xfrm>
            <a:off x="5512110" y="2902931"/>
            <a:ext cx="303198" cy="1105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/>
              <p:cNvSpPr/>
              <p:nvPr/>
            </p:nvSpPr>
            <p:spPr>
              <a:xfrm>
                <a:off x="7172569" y="5258131"/>
                <a:ext cx="4150175" cy="72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𝜀𝜅𝜏</m:t>
                          </m:r>
                        </m:sub>
                      </m:sSub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𝜄𝛿𝛼𝜈𝜄𝜅</m:t>
                              </m:r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𝜂</m:t>
                              </m:r>
                            </m:sub>
                          </m:sSub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2′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l-GR" i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i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l-GR" i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65" name="Rectangle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72569" y="5258131"/>
                <a:ext cx="4150175" cy="72071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/>
          <p:cNvSpPr txBox="1"/>
          <p:nvPr/>
        </p:nvSpPr>
        <p:spPr>
          <a:xfrm>
            <a:off x="7223621" y="4499510"/>
            <a:ext cx="40680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/>
              <a:t>             </a:t>
            </a:r>
            <a:r>
              <a:rPr lang="el-GR" b="1" i="1" u="sng" dirty="0" err="1" smtClean="0"/>
              <a:t>Ισοεντροπικός</a:t>
            </a:r>
            <a:r>
              <a:rPr lang="el-GR" b="1" i="1" u="sng" dirty="0" smtClean="0"/>
              <a:t> </a:t>
            </a:r>
          </a:p>
          <a:p>
            <a:r>
              <a:rPr lang="el-GR" b="1" i="1" u="sng" dirty="0" smtClean="0"/>
              <a:t>βαθμός απόδοσης εκτόνωσης</a:t>
            </a:r>
            <a:endParaRPr lang="el-GR" b="1" i="1" u="sng" dirty="0"/>
          </a:p>
        </p:txBody>
      </p:sp>
      <p:cxnSp>
        <p:nvCxnSpPr>
          <p:cNvPr id="68" name="Straight Connector 67"/>
          <p:cNvCxnSpPr/>
          <p:nvPr/>
        </p:nvCxnSpPr>
        <p:spPr>
          <a:xfrm>
            <a:off x="7045727" y="4499510"/>
            <a:ext cx="4245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7045727" y="4499510"/>
            <a:ext cx="0" cy="14456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7045727" y="5945114"/>
            <a:ext cx="4245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11291626" y="4510431"/>
            <a:ext cx="0" cy="14346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1649" y="1379979"/>
            <a:ext cx="4381500" cy="3390900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>
            <a:off x="9914109" y="1931881"/>
            <a:ext cx="352200" cy="4154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11291626" y="1457991"/>
            <a:ext cx="244241" cy="8893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84781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752370" y="635769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13</a:t>
            </a:fld>
            <a:endParaRPr lang="el-GR"/>
          </a:p>
        </p:txBody>
      </p:sp>
      <p:sp>
        <p:nvSpPr>
          <p:cNvPr id="6" name="Rectangle 5"/>
          <p:cNvSpPr/>
          <p:nvPr/>
        </p:nvSpPr>
        <p:spPr>
          <a:xfrm>
            <a:off x="228600" y="291068"/>
            <a:ext cx="85217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u="sng" dirty="0" smtClean="0"/>
              <a:t>ΣΥΜΠΙΕΣΗ </a:t>
            </a:r>
            <a:r>
              <a:rPr lang="el-GR" b="1" u="sng" dirty="0" smtClean="0"/>
              <a:t>: </a:t>
            </a:r>
            <a:r>
              <a:rPr lang="el-GR" b="1" u="sng" dirty="0"/>
              <a:t>ΑΔΙΑΒΑΤΙΚΗ ΙΔΑΝΙΚΗ  και ΑΔΙΑΒΑΤΙΚΗ ΠΡΑΓΜΑΤΙΚΗ</a:t>
            </a:r>
          </a:p>
        </p:txBody>
      </p:sp>
      <p:sp>
        <p:nvSpPr>
          <p:cNvPr id="8" name="Rectangle 7"/>
          <p:cNvSpPr/>
          <p:nvPr/>
        </p:nvSpPr>
        <p:spPr>
          <a:xfrm>
            <a:off x="4588790" y="1137749"/>
            <a:ext cx="2276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ΑΔΙΑΒΑΤΙΚΗ ΙΔΑΝΙΚΗ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194257" y="893762"/>
                <a:ext cx="9901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&lt;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4257" y="893762"/>
                <a:ext cx="990143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6988876" y="1013869"/>
                <a:ext cx="1135247" cy="617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l-GR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876" y="1013869"/>
                <a:ext cx="1135247" cy="61709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8171104" y="1013869"/>
                <a:ext cx="80855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l-GR" dirty="0"/>
                  <a:t> = 0</a:t>
                </a: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1104" y="1013869"/>
                <a:ext cx="808555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504" t="-8197" r="-5263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097076" y="1137749"/>
                <a:ext cx="8511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𝑑𝑆</m:t>
                    </m:r>
                    <m:r>
                      <a:rPr lang="el-GR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l-GR" dirty="0"/>
                  <a:t> 0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97076" y="1137749"/>
                <a:ext cx="851195" cy="369332"/>
              </a:xfrm>
              <a:prstGeom prst="rect">
                <a:avLst/>
              </a:prstGeom>
              <a:blipFill rotWithShape="0">
                <a:blip r:embed="rId6"/>
                <a:stretch>
                  <a:fillRect t="-10000" r="-5714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>
            <a:stCxn id="10" idx="3"/>
            <a:endCxn id="12" idx="1"/>
          </p:cNvCxnSpPr>
          <p:nvPr/>
        </p:nvCxnSpPr>
        <p:spPr>
          <a:xfrm>
            <a:off x="8124123" y="1322415"/>
            <a:ext cx="97295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0015004" y="616763"/>
            <a:ext cx="15458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Μεταβολή </a:t>
            </a:r>
            <a:r>
              <a:rPr lang="el-GR" sz="2400" b="1" dirty="0"/>
              <a:t>12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750300" y="1644337"/>
                <a:ext cx="334841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𝑑𝑆</m:t>
                        </m:r>
                        <m:r>
                          <a:rPr lang="el-GR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a:rPr lang="el-GR" i="1"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= 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l-GR" dirty="0"/>
                  <a:t> </a:t>
                </a:r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l-GR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b="1">
                            <a:latin typeface="Cambria Math" panose="02040503050406030204" pitchFamily="18" charset="0"/>
                          </a:rPr>
                          <m:t>𝐒</m:t>
                        </m:r>
                      </m:e>
                      <m:sub>
                        <m:r>
                          <a:rPr lang="el-GR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0300" y="1644337"/>
                <a:ext cx="3348417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545"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 flipV="1">
            <a:off x="5219700" y="752733"/>
            <a:ext cx="507542" cy="4458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5727242" y="752733"/>
            <a:ext cx="269285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8420100" y="752733"/>
            <a:ext cx="0" cy="261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2" idx="3"/>
          </p:cNvCxnSpPr>
          <p:nvPr/>
        </p:nvCxnSpPr>
        <p:spPr>
          <a:xfrm flipV="1">
            <a:off x="9948271" y="975634"/>
            <a:ext cx="476237" cy="3467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750300" y="1630961"/>
            <a:ext cx="325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750300" y="1630961"/>
            <a:ext cx="0" cy="382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8750300" y="2013669"/>
            <a:ext cx="325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2001500" y="1630961"/>
            <a:ext cx="0" cy="3827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10896600" y="1013869"/>
            <a:ext cx="203200" cy="4932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489450" y="2179352"/>
            <a:ext cx="26621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ΑΔΙΑΒΑΤΙΚΗ ΠΡΑΓΜΑΤΙΚΗ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5893557" y="2788371"/>
                <a:ext cx="2088034" cy="6657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𝛿</m:t>
                          </m:r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𝑄</m:t>
                          </m:r>
                        </m:num>
                        <m:den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557" y="2788371"/>
                <a:ext cx="2088034" cy="66576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865695" y="3409416"/>
                <a:ext cx="931863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l-GR" i="1">
                        <a:latin typeface="Cambria Math" panose="02040503050406030204" pitchFamily="18" charset="0"/>
                      </a:rPr>
                      <m:t>𝛿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l-GR" dirty="0"/>
                  <a:t> = 0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5695" y="3409416"/>
                <a:ext cx="931863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1307" t="-8197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8391716" y="2931736"/>
                <a:ext cx="1410720" cy="6657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>
                          <a:latin typeface="Cambria Math" panose="02040503050406030204" pitchFamily="18" charset="0"/>
                        </a:rPr>
                        <m:t>𝑑𝑆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1716" y="2931736"/>
                <a:ext cx="1410720" cy="66576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10424508" y="2629073"/>
            <a:ext cx="16260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Μεταβολή </a:t>
            </a:r>
            <a:r>
              <a:rPr lang="el-GR" sz="2400" b="1" dirty="0"/>
              <a:t>12</a:t>
            </a:r>
            <a:r>
              <a:rPr lang="en-US" sz="2400" b="1" dirty="0"/>
              <a:t>’</a:t>
            </a:r>
            <a:endParaRPr lang="el-GR" sz="2400" b="1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7930562" y="2629073"/>
            <a:ext cx="0" cy="10924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7914981" y="3278464"/>
            <a:ext cx="6604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9659499" y="2878944"/>
            <a:ext cx="818468" cy="421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5074262" y="2385537"/>
            <a:ext cx="798417" cy="12332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58539" y="5268034"/>
            <a:ext cx="45259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Καμπύλη 12’               ισοδύναμη πραγματική </a:t>
            </a:r>
          </a:p>
          <a:p>
            <a:r>
              <a:rPr lang="el-GR" dirty="0"/>
              <a:t>                                      της  αντιστρέψιμης 12</a:t>
            </a:r>
          </a:p>
        </p:txBody>
      </p:sp>
      <p:sp>
        <p:nvSpPr>
          <p:cNvPr id="52" name="Right Arrow 51"/>
          <p:cNvSpPr/>
          <p:nvPr/>
        </p:nvSpPr>
        <p:spPr>
          <a:xfrm>
            <a:off x="1689328" y="5354639"/>
            <a:ext cx="495072" cy="1862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3" name="Rectangle 52"/>
          <p:cNvSpPr/>
          <p:nvPr/>
        </p:nvSpPr>
        <p:spPr>
          <a:xfrm>
            <a:off x="7914981" y="4133622"/>
            <a:ext cx="31179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/>
              <a:t> </a:t>
            </a:r>
            <a:r>
              <a:rPr lang="el-GR" b="1" i="1" u="sng" dirty="0" err="1"/>
              <a:t>Ισοεντροπικός</a:t>
            </a:r>
            <a:r>
              <a:rPr lang="el-GR" b="1" i="1" u="sng" dirty="0"/>
              <a:t> </a:t>
            </a:r>
          </a:p>
          <a:p>
            <a:r>
              <a:rPr lang="el-GR" b="1" i="1" u="sng" dirty="0"/>
              <a:t>βαθμός απόδοσης </a:t>
            </a:r>
            <a:r>
              <a:rPr lang="el-GR" b="1" i="1" u="sng" dirty="0" smtClean="0"/>
              <a:t>συμπίεσης</a:t>
            </a:r>
            <a:endParaRPr lang="el-GR" dirty="0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5898849" y="3591779"/>
            <a:ext cx="104517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Rectangle 58"/>
              <p:cNvSpPr/>
              <p:nvPr/>
            </p:nvSpPr>
            <p:spPr>
              <a:xfrm>
                <a:off x="7269124" y="5129760"/>
                <a:ext cx="4379404" cy="7207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𝜌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𝜎𝜐𝜇𝜋</m:t>
                          </m:r>
                        </m:sub>
                      </m:sSub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𝛥</m:t>
                                  </m:r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𝜋𝜌𝛼𝛾𝜇𝛼𝜏</m:t>
                              </m:r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𝜄𝜅𝜂</m:t>
                              </m:r>
                            </m:sub>
                          </m:sSub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0" smtClean="0">
                                      <a:latin typeface="Cambria Math" panose="02040503050406030204" pitchFamily="18" charset="0"/>
                                    </a:rPr>
                                    <m:t>2′</m:t>
                                  </m:r>
                                </m:sub>
                              </m:sSub>
                              <m:r>
                                <a:rPr lang="el-GR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l-GR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9" name="Rectangle 5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9124" y="5129760"/>
                <a:ext cx="4379404" cy="72071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76058" y="1259955"/>
            <a:ext cx="3917159" cy="3829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72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14</a:t>
            </a:fld>
            <a:endParaRPr lang="el-G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52370" y="635769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30200" y="177800"/>
            <a:ext cx="6070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1</a:t>
            </a:r>
            <a:r>
              <a:rPr lang="el-GR" sz="2000" b="1" u="sng" baseline="30000" dirty="0" smtClean="0"/>
              <a:t>Ο</a:t>
            </a:r>
            <a:r>
              <a:rPr lang="el-GR" sz="2000" b="1" u="sng" dirty="0" smtClean="0"/>
              <a:t> ΘΕΡΜΟΔΥΝΑΜΙΚΟ ΑΞΙΩΜΑ ΜΕ ΧΡΗΣΗ ΕΝΤΡΟΠΙΑΣ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7200" y="939800"/>
                <a:ext cx="2857321" cy="6310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n-US" b="0" i="0" smtClean="0">
                                  <a:latin typeface="Cambria Math" panose="02040503050406030204" pitchFamily="18" charset="0"/>
                                </a:rPr>
                                <m:t>T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</m:e>
                      </m:nary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𝑘𝐽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𝑘𝑔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𝐾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39800"/>
                <a:ext cx="2857321" cy="63100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605232" y="978945"/>
                <a:ext cx="6477001" cy="55271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l-GR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</a:rPr>
                          <m:t>ΟΛΙΚΗ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nary>
                      <m:nary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  <m:e>
                        <m:f>
                          <m:f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δ</m:t>
                            </m:r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</m:t>
                        </m:r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d>
                          <m:d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𝑘𝐽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𝐾</m:t>
                                </m:r>
                              </m:den>
                            </m:f>
                          </m:e>
                        </m:d>
                      </m:e>
                    </m:nary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5232" y="978945"/>
                <a:ext cx="6477001" cy="552715"/>
              </a:xfrm>
              <a:prstGeom prst="rect">
                <a:avLst/>
              </a:prstGeom>
              <a:blipFill rotWithShape="0">
                <a:blip r:embed="rId3"/>
                <a:stretch>
                  <a:fillRect l="-2164" b="-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>
            <a:stCxn id="7" idx="3"/>
            <a:endCxn id="9" idx="1"/>
          </p:cNvCxnSpPr>
          <p:nvPr/>
        </p:nvCxnSpPr>
        <p:spPr>
          <a:xfrm flipV="1">
            <a:off x="3314521" y="1255303"/>
            <a:ext cx="229071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4532" y="924476"/>
            <a:ext cx="1790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i="1" dirty="0" smtClean="0"/>
              <a:t>για σύστημα μάζας </a:t>
            </a:r>
            <a:r>
              <a:rPr lang="en-US" i="1" dirty="0" smtClean="0"/>
              <a:t>(m)</a:t>
            </a:r>
            <a:endParaRPr lang="el-GR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880832" y="2759772"/>
            <a:ext cx="1252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Εντροπία </a:t>
            </a:r>
            <a:r>
              <a:rPr lang="en-US" sz="2400" dirty="0" smtClean="0"/>
              <a:t>S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43899" y="2420534"/>
                <a:ext cx="11567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𝜐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899" y="2420534"/>
                <a:ext cx="1156792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4762" t="-2174" r="-7407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124439" y="2792072"/>
                <a:ext cx="13801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439" y="2792072"/>
                <a:ext cx="138018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143899" y="3194027"/>
                <a:ext cx="134126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𝜐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3899" y="3194027"/>
                <a:ext cx="1341265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Straight Arrow Connector 21"/>
          <p:cNvCxnSpPr>
            <a:stCxn id="15" idx="3"/>
            <a:endCxn id="17" idx="1"/>
          </p:cNvCxnSpPr>
          <p:nvPr/>
        </p:nvCxnSpPr>
        <p:spPr>
          <a:xfrm flipV="1">
            <a:off x="2133600" y="2976738"/>
            <a:ext cx="990839" cy="138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5" idx="3"/>
            <a:endCxn id="18" idx="1"/>
          </p:cNvCxnSpPr>
          <p:nvPr/>
        </p:nvCxnSpPr>
        <p:spPr>
          <a:xfrm>
            <a:off x="2133600" y="2990605"/>
            <a:ext cx="1010299" cy="3880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15" idx="3"/>
            <a:endCxn id="16" idx="1"/>
          </p:cNvCxnSpPr>
          <p:nvPr/>
        </p:nvCxnSpPr>
        <p:spPr>
          <a:xfrm flipV="1">
            <a:off x="2133600" y="2559034"/>
            <a:ext cx="1010299" cy="4315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445297" y="4018677"/>
                <a:ext cx="17107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297" y="4018677"/>
                <a:ext cx="1710788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847" r="-1423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445297" y="4451683"/>
                <a:ext cx="11661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297" y="4451683"/>
                <a:ext cx="1166153" cy="276999"/>
              </a:xfrm>
              <a:prstGeom prst="rect">
                <a:avLst/>
              </a:prstGeom>
              <a:blipFill rotWithShape="0">
                <a:blip r:embed="rId8"/>
                <a:stretch>
                  <a:fillRect l="-4712" r="-4712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901605" y="4182397"/>
                <a:ext cx="20117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𝑑𝑢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</m:t>
                      </m:r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1605" y="4182397"/>
                <a:ext cx="2011768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2121" r="-1212" b="-2391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Connector 35"/>
          <p:cNvCxnSpPr/>
          <p:nvPr/>
        </p:nvCxnSpPr>
        <p:spPr>
          <a:xfrm>
            <a:off x="6678292" y="4096743"/>
            <a:ext cx="22350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678292" y="4096743"/>
            <a:ext cx="0" cy="394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6678292" y="4515694"/>
            <a:ext cx="22350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8913373" y="4105131"/>
            <a:ext cx="0" cy="3947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5219700" y="3958244"/>
            <a:ext cx="0" cy="810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>
            <a:off x="5364571" y="4320896"/>
            <a:ext cx="1197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3383548" y="5152535"/>
                <a:ext cx="18246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b="0" dirty="0" smtClean="0"/>
                  <a:t>d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l-GR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l-GR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l-G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𝜐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𝑑𝑝</m:t>
                    </m:r>
                  </m:oMath>
                </a14:m>
                <a:endParaRPr lang="el-GR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3548" y="5152535"/>
                <a:ext cx="1824667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2676" t="-8197" r="-334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445297" y="5641927"/>
                <a:ext cx="11661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5297" y="5641927"/>
                <a:ext cx="1166153" cy="276999"/>
              </a:xfrm>
              <a:prstGeom prst="rect">
                <a:avLst/>
              </a:prstGeom>
              <a:blipFill rotWithShape="0">
                <a:blip r:embed="rId11"/>
                <a:stretch>
                  <a:fillRect l="-4712" r="-4712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6700948" y="5338528"/>
                <a:ext cx="218976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𝜐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𝑑𝑝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0948" y="5338528"/>
                <a:ext cx="2189767" cy="369332"/>
              </a:xfrm>
              <a:prstGeom prst="rect">
                <a:avLst/>
              </a:prstGeom>
              <a:blipFill rotWithShape="0">
                <a:blip r:embed="rId12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9" name="Straight Connector 58"/>
          <p:cNvCxnSpPr/>
          <p:nvPr/>
        </p:nvCxnSpPr>
        <p:spPr>
          <a:xfrm>
            <a:off x="6700948" y="5355955"/>
            <a:ext cx="23157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6700948" y="5822238"/>
            <a:ext cx="23157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9016681" y="5355955"/>
            <a:ext cx="0" cy="451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6700948" y="5355955"/>
            <a:ext cx="0" cy="4510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>
            <a:off x="5216361" y="5113379"/>
            <a:ext cx="0" cy="819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2918194" y="4117851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α)</a:t>
            </a:r>
            <a:endParaRPr lang="el-GR" dirty="0"/>
          </a:p>
        </p:txBody>
      </p:sp>
      <p:cxnSp>
        <p:nvCxnSpPr>
          <p:cNvPr id="79" name="Straight Arrow Connector 78"/>
          <p:cNvCxnSpPr/>
          <p:nvPr/>
        </p:nvCxnSpPr>
        <p:spPr>
          <a:xfrm>
            <a:off x="5364571" y="5584392"/>
            <a:ext cx="11975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2907656" y="5355955"/>
            <a:ext cx="3786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β)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87021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15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635000" y="203052"/>
            <a:ext cx="287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ΔΙΑΓΡΑΜΜΑ ΕΝΤΡΟΠΙΑΣ</a:t>
            </a:r>
            <a:endParaRPr lang="el-GR" sz="2000" b="1" u="sng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 flipV="1">
            <a:off x="8610600" y="1238309"/>
            <a:ext cx="626165" cy="5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346223"/>
              </p:ext>
            </p:extLst>
          </p:nvPr>
        </p:nvGraphicFramePr>
        <p:xfrm>
          <a:off x="8610600" y="1295489"/>
          <a:ext cx="130125" cy="45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Bitmap Image" r:id="rId3" imgW="3885714" imgH="3419952" progId="Paint.Picture">
                  <p:embed/>
                </p:oleObj>
              </mc:Choice>
              <mc:Fallback>
                <p:oleObj name="Bitmap Image" r:id="rId3" imgW="3885714" imgH="3419952" progId="Paint.Picture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10600" y="1295489"/>
                        <a:ext cx="130125" cy="4571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92442" y="972970"/>
                <a:ext cx="4037900" cy="33509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 2 3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𝜇𝜀𝛾𝜄𝜎𝜏𝜂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442" y="972970"/>
                <a:ext cx="4037900" cy="335092"/>
              </a:xfrm>
              <a:prstGeom prst="rect">
                <a:avLst/>
              </a:prstGeom>
              <a:blipFill rotWithShape="0">
                <a:blip r:embed="rId5"/>
                <a:stretch>
                  <a:fillRect l="-1508" b="-200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8544" y="825955"/>
            <a:ext cx="3120863" cy="28054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740475" y="1433302"/>
                <a:ext cx="5078042" cy="762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𝜀</m:t>
                          </m:r>
                          <m:r>
                            <a:rPr lang="el-GR" sz="2000" b="0" i="1" smtClean="0">
                              <a:latin typeface="Cambria Math" panose="02040503050406030204" pitchFamily="18" charset="0"/>
                            </a:rPr>
                            <m:t>𝜆𝛼𝜒</m:t>
                          </m:r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𝜄𝜎𝜏𝜂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A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2000" b="0" dirty="0" smtClean="0">
                    <a:ea typeface="Cambria Math" panose="02040503050406030204" pitchFamily="18" charset="0"/>
                  </a:rPr>
                  <a:t>                  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𝑄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𝜀𝜆𝛼𝜒𝜄𝜎𝜏𝜂</m:t>
                        </m:r>
                      </m:sub>
                    </m:sSub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B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sub>
                        </m:sSub>
                      </m:e>
                    </m:d>
                  </m:oMath>
                </a14:m>
                <a:endParaRPr lang="el-GR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0475" y="1433302"/>
                <a:ext cx="5078042" cy="762516"/>
              </a:xfrm>
              <a:prstGeom prst="rect">
                <a:avLst/>
              </a:prstGeom>
              <a:blipFill rotWithShape="0">
                <a:blip r:embed="rId7"/>
                <a:stretch>
                  <a:fillRect l="-360" b="-48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V="1">
            <a:off x="7153225" y="1901550"/>
            <a:ext cx="660400" cy="12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792442" y="2490145"/>
                <a:ext cx="4656788" cy="616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begChr m:val="|"/>
                              <m:endChr m:val="|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𝜀𝜆𝛼𝜒𝜄𝜎𝜏𝜂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𝜇𝜀𝛾𝜄𝜎𝜏𝜂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2442" y="2490145"/>
                <a:ext cx="4656788" cy="61600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/>
          <p:cNvSpPr txBox="1"/>
          <p:nvPr/>
        </p:nvSpPr>
        <p:spPr>
          <a:xfrm>
            <a:off x="6655013" y="3668757"/>
            <a:ext cx="5163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βαθμός απόδοσης του κύκλου </a:t>
            </a:r>
            <a:r>
              <a:rPr lang="en-US" dirty="0" smtClean="0"/>
              <a:t>Carnot</a:t>
            </a:r>
            <a:r>
              <a:rPr lang="el-GR" dirty="0" smtClean="0"/>
              <a:t> εξαρτάται από τη μέγιστη και ελάχιστη θερμοκρασία </a:t>
            </a:r>
            <a:r>
              <a:rPr lang="en-US" dirty="0" smtClean="0"/>
              <a:t> </a:t>
            </a:r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540137" y="5293082"/>
            <a:ext cx="5214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r>
              <a:rPr lang="el-GR" baseline="30000" dirty="0" smtClean="0"/>
              <a:t>ο</a:t>
            </a:r>
            <a:r>
              <a:rPr lang="el-GR" dirty="0" smtClean="0"/>
              <a:t> :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800874" y="4285923"/>
                <a:ext cx="28194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=[1 2 3 4]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874" y="4285923"/>
                <a:ext cx="281942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512" t="-1961" r="-2808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1061611" y="5154582"/>
            <a:ext cx="47117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Στο διάγραμμα </a:t>
            </a:r>
            <a:r>
              <a:rPr lang="en-US" dirty="0" smtClean="0"/>
              <a:t>T-S</a:t>
            </a:r>
            <a:r>
              <a:rPr lang="el-GR" dirty="0" smtClean="0"/>
              <a:t> το εμβαδόν που περικλείεται στον κύκλο είναι το έργο στον κύκλο  </a:t>
            </a:r>
            <a:endParaRPr lang="el-GR" dirty="0"/>
          </a:p>
        </p:txBody>
      </p:sp>
      <p:cxnSp>
        <p:nvCxnSpPr>
          <p:cNvPr id="27" name="Straight Connector 26"/>
          <p:cNvCxnSpPr/>
          <p:nvPr/>
        </p:nvCxnSpPr>
        <p:spPr>
          <a:xfrm>
            <a:off x="6792442" y="2438400"/>
            <a:ext cx="0" cy="695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6792442" y="2517428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6792442" y="2438400"/>
            <a:ext cx="4650258" cy="8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6792442" y="3133430"/>
            <a:ext cx="46502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H="1" flipV="1">
            <a:off x="11430000" y="3098800"/>
            <a:ext cx="12700" cy="7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1430000" y="2438400"/>
            <a:ext cx="0" cy="695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6655013" y="3668757"/>
            <a:ext cx="47222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6655013" y="3668757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655013" y="4315088"/>
            <a:ext cx="47749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1430000" y="3668757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endCxn id="22" idx="0"/>
          </p:cNvCxnSpPr>
          <p:nvPr/>
        </p:nvCxnSpPr>
        <p:spPr>
          <a:xfrm flipH="1">
            <a:off x="9236765" y="3133430"/>
            <a:ext cx="161235" cy="5353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6090710" y="3760766"/>
            <a:ext cx="498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r>
              <a:rPr lang="el-GR" dirty="0"/>
              <a:t>:</a:t>
            </a:r>
          </a:p>
        </p:txBody>
      </p:sp>
      <p:cxnSp>
        <p:nvCxnSpPr>
          <p:cNvPr id="57" name="Straight Connector 56"/>
          <p:cNvCxnSpPr/>
          <p:nvPr/>
        </p:nvCxnSpPr>
        <p:spPr>
          <a:xfrm>
            <a:off x="1061611" y="5154582"/>
            <a:ext cx="4711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1061611" y="5154582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>
            <a:off x="5773311" y="5154582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1061611" y="5800913"/>
            <a:ext cx="47117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800874" y="4285923"/>
            <a:ext cx="28194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>
            <a:off x="3620300" y="4285923"/>
            <a:ext cx="0" cy="489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800874" y="4775200"/>
            <a:ext cx="28194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800874" y="4285923"/>
            <a:ext cx="0" cy="4892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>
            <a:stCxn id="24" idx="3"/>
          </p:cNvCxnSpPr>
          <p:nvPr/>
        </p:nvCxnSpPr>
        <p:spPr>
          <a:xfrm flipV="1">
            <a:off x="3620300" y="4439811"/>
            <a:ext cx="6215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flipH="1">
            <a:off x="3620300" y="4439811"/>
            <a:ext cx="621500" cy="7147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8" name="Picture 77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4344" y="806213"/>
            <a:ext cx="31242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193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16</a:t>
            </a:fld>
            <a:endParaRPr lang="el-G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52370" y="635769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23900" y="419100"/>
            <a:ext cx="513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ΥΠΟΛΟΓΙΣΜΟΣ ΕΝΤΡΟΠΙΑΣ ΓΙΑ ΙΔΑΝΙΚΑ ΑΕΡΙΑ</a:t>
            </a:r>
            <a:endParaRPr lang="el-GR" sz="20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1049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1.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1135677"/>
                <a:ext cx="13474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latin typeface="Cambria Math" panose="02040503050406030204" pitchFamily="18" charset="0"/>
                        </a:rPr>
                        <m:t>υ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135677"/>
                <a:ext cx="1347420" cy="307777"/>
              </a:xfrm>
              <a:prstGeom prst="rect">
                <a:avLst/>
              </a:prstGeom>
              <a:blipFill rotWithShape="0">
                <a:blip r:embed="rId3"/>
                <a:stretch>
                  <a:fillRect l="-4072" t="-1961" r="-5882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44800" y="966784"/>
                <a:ext cx="3608039" cy="6455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𝜐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𝑑𝑇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num>
                                <m:den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4800" y="966784"/>
                <a:ext cx="3608039" cy="6455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381000" y="190124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50349" y="1891623"/>
                <a:ext cx="13692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dirty="0" smtClean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349" y="1891623"/>
                <a:ext cx="1369286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8197" r="-3111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678441" y="1702883"/>
                <a:ext cx="3802772" cy="713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𝑑𝑇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nary>
                            <m:nary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</m:t>
                                  </m:r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8441" y="1702883"/>
                <a:ext cx="3802772" cy="71340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377282" y="2676377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710275" y="2698947"/>
                <a:ext cx="14093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mtClean="0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 b="0" i="0" smtClean="0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υ</m:t>
                    </m:r>
                  </m:oMath>
                </a14:m>
                <a:r>
                  <a:rPr lang="en-US" dirty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275" y="2698947"/>
                <a:ext cx="140936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0000" r="-303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2707648" y="2490189"/>
                <a:ext cx="3744358" cy="71340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𝑑</m:t>
                              </m:r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υ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υ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nary>
                            <m:nary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sub>
                              </m:sSub>
                              <m: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𝑑𝑝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den>
                              </m:f>
                            </m:e>
                          </m:nary>
                        </m:e>
                      </m:nary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7648" y="2490189"/>
                <a:ext cx="3744358" cy="713400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377282" y="3520464"/>
            <a:ext cx="149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Θεωρώντας :</a:t>
            </a:r>
            <a:r>
              <a:rPr lang="el-GR" dirty="0" smtClean="0"/>
              <a:t>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863106" y="3567474"/>
                <a:ext cx="191417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l-G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𝑃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3106" y="3567474"/>
                <a:ext cx="1914177" cy="276999"/>
              </a:xfrm>
              <a:prstGeom prst="rect">
                <a:avLst/>
              </a:prstGeom>
              <a:blipFill rotWithShape="0">
                <a:blip r:embed="rId9"/>
                <a:stretch>
                  <a:fillRect l="-3822" t="-2174" r="-637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993273" y="3556895"/>
                <a:ext cx="20743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sub>
                      </m:sSub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l-GR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l-GR" b="0" i="1" smtClean="0">
                                              <a:latin typeface="Cambria Math" panose="02040503050406030204" pitchFamily="18" charset="0"/>
                                            </a:rPr>
                                            <m:t>𝜐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3273" y="3556895"/>
                <a:ext cx="2074349" cy="369332"/>
              </a:xfrm>
              <a:prstGeom prst="rect">
                <a:avLst/>
              </a:prstGeom>
              <a:blipFill rotWithShape="0">
                <a:blip r:embed="rId10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852606" y="3542594"/>
            <a:ext cx="1778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,</a:t>
            </a:r>
            <a:endParaRPr lang="el-GR" dirty="0"/>
          </a:p>
        </p:txBody>
      </p:sp>
      <p:sp>
        <p:nvSpPr>
          <p:cNvPr id="18" name="Rectangle 17"/>
          <p:cNvSpPr/>
          <p:nvPr/>
        </p:nvSpPr>
        <p:spPr>
          <a:xfrm>
            <a:off x="350833" y="4200308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1.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36676" y="4231086"/>
                <a:ext cx="134742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2000" b="0" i="0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S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l-GR" sz="2000" b="0" i="0" smtClean="0">
                          <a:latin typeface="Cambria Math" panose="02040503050406030204" pitchFamily="18" charset="0"/>
                        </a:rPr>
                        <m:t>υ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676" y="4231086"/>
                <a:ext cx="1347420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072" t="-1961" r="-6335" b="-333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2177471" y="4028268"/>
                <a:ext cx="4425827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77471" y="4028268"/>
                <a:ext cx="4425827" cy="71468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327290" y="4858212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686684" y="4854790"/>
                <a:ext cx="136928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g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p</m:t>
                    </m:r>
                  </m:oMath>
                </a14:m>
                <a:r>
                  <a:rPr lang="en-US" dirty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684" y="4854790"/>
                <a:ext cx="1369286" cy="369332"/>
              </a:xfrm>
              <a:prstGeom prst="rect">
                <a:avLst/>
              </a:prstGeom>
              <a:blipFill rotWithShape="0">
                <a:blip r:embed="rId13"/>
                <a:stretch>
                  <a:fillRect t="-8197" r="-3125" b="-2459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084096" y="4736605"/>
                <a:ext cx="449334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4096" y="4736605"/>
                <a:ext cx="4493346" cy="71468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353893" y="5631889"/>
            <a:ext cx="40617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3.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698270" y="5649030"/>
                <a:ext cx="140936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Δ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φ</m:t>
                    </m:r>
                    <m: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p</m:t>
                    </m:r>
                    <m:r>
                      <a:rPr lang="en-US">
                        <a:latin typeface="Cambria Math" panose="02040503050406030204" pitchFamily="18" charset="0"/>
                      </a:rPr>
                      <m:t>,</m:t>
                    </m:r>
                    <m:r>
                      <m:rPr>
                        <m:sty m:val="p"/>
                      </m:rPr>
                      <a:rPr lang="el-GR">
                        <a:latin typeface="Cambria Math" panose="02040503050406030204" pitchFamily="18" charset="0"/>
                      </a:rPr>
                      <m:t>υ</m:t>
                    </m:r>
                  </m:oMath>
                </a14:m>
                <a:r>
                  <a:rPr lang="en-US" dirty="0"/>
                  <a:t>)</a:t>
                </a:r>
                <a:endParaRPr lang="el-GR" dirty="0"/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270" y="5649030"/>
                <a:ext cx="1409360" cy="369332"/>
              </a:xfrm>
              <a:prstGeom prst="rect">
                <a:avLst/>
              </a:prstGeom>
              <a:blipFill rotWithShape="0">
                <a:blip r:embed="rId15"/>
                <a:stretch>
                  <a:fillRect t="-10000" r="-3030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2146158" y="5459214"/>
                <a:ext cx="467044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6158" y="5459214"/>
                <a:ext cx="4670446" cy="714683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3800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17</a:t>
            </a:fld>
            <a:endParaRPr lang="el-GR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52370" y="635769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Rectangle 1"/>
          <p:cNvSpPr/>
          <p:nvPr/>
        </p:nvSpPr>
        <p:spPr>
          <a:xfrm>
            <a:off x="276641" y="259834"/>
            <a:ext cx="85322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u="sng" dirty="0"/>
              <a:t>ΥΠΟΛΟΓΙΣΜΟΣ </a:t>
            </a:r>
            <a:r>
              <a:rPr lang="el-GR" sz="2000" b="1" u="sng" dirty="0" smtClean="0"/>
              <a:t>ΜΕΤΑΒΟΛΗΣ ΕΝΤΡΟΠΙΑΣ ΤΩΝ ΜΕΤΑΒΟΛΩΝ ΙΔΑΝΙΚΩΝ ΑΕΡΙΩΝ</a:t>
            </a:r>
            <a:endParaRPr lang="el-GR" sz="2000" b="1" u="sng" dirty="0"/>
          </a:p>
        </p:txBody>
      </p:sp>
      <p:sp>
        <p:nvSpPr>
          <p:cNvPr id="3" name="TextBox 2"/>
          <p:cNvSpPr txBox="1"/>
          <p:nvPr/>
        </p:nvSpPr>
        <p:spPr>
          <a:xfrm>
            <a:off x="406400" y="939800"/>
            <a:ext cx="163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1. ΙΣΟΘΕΡΜΗ</a:t>
            </a:r>
            <a:r>
              <a:rPr lang="en-US" b="1" u="sng" dirty="0" smtClean="0"/>
              <a:t> </a:t>
            </a:r>
            <a:r>
              <a:rPr lang="en-US" b="1" dirty="0" smtClean="0"/>
              <a:t>:</a:t>
            </a:r>
            <a:endParaRPr lang="el-GR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30400" y="909022"/>
            <a:ext cx="939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dT</a:t>
            </a:r>
            <a:r>
              <a:rPr lang="en-US" sz="2000" b="1" dirty="0" smtClean="0"/>
              <a:t> = 0</a:t>
            </a:r>
            <a:endParaRPr lang="el-GR" sz="20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43491" y="1339910"/>
                <a:ext cx="256525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491" y="1339910"/>
                <a:ext cx="2565253" cy="71468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51614" y="2066032"/>
                <a:ext cx="430047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14" y="2066032"/>
                <a:ext cx="4300473" cy="71468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263941" y="3352800"/>
            <a:ext cx="2453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2. </a:t>
            </a:r>
            <a:r>
              <a:rPr lang="el-GR" b="1" u="sng" dirty="0" smtClean="0"/>
              <a:t>ΙΣΟΧΩΡΗ </a:t>
            </a:r>
            <a:r>
              <a:rPr lang="el-GR" b="1" dirty="0" smtClean="0"/>
              <a:t>:         </a:t>
            </a:r>
            <a:r>
              <a:rPr lang="en-US" b="1" dirty="0" smtClean="0"/>
              <a:t>d</a:t>
            </a:r>
            <a:r>
              <a:rPr lang="el-GR" b="1" dirty="0" smtClean="0"/>
              <a:t>υ =0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51614" y="3741153"/>
                <a:ext cx="289175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14" y="3741153"/>
                <a:ext cx="2891753" cy="71468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43727" y="4528767"/>
                <a:ext cx="289964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𝜐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27" y="4528767"/>
                <a:ext cx="2899640" cy="71468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605232" y="909022"/>
            <a:ext cx="0" cy="43036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146800" y="909022"/>
            <a:ext cx="2603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3. ΙΣΟΒΑΡΗΣ :  </a:t>
            </a:r>
            <a:r>
              <a:rPr lang="en-US" b="1" dirty="0" err="1" smtClean="0"/>
              <a:t>dp</a:t>
            </a:r>
            <a:r>
              <a:rPr lang="en-US" b="1" dirty="0" smtClean="0"/>
              <a:t> = 0</a:t>
            </a:r>
            <a:endParaRPr lang="el-GR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6146800" y="1309132"/>
                <a:ext cx="291419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00" y="1309132"/>
                <a:ext cx="2914196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6146800" y="2080750"/>
                <a:ext cx="291470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d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46800" y="2080750"/>
                <a:ext cx="2914709" cy="71468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239636" y="3341257"/>
            <a:ext cx="1879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4. </a:t>
            </a:r>
            <a:r>
              <a:rPr lang="el-GR" b="1" u="sng" dirty="0" smtClean="0"/>
              <a:t>ΠΟΛΥΤΡΟΠΙΚΗ</a:t>
            </a:r>
            <a:endParaRPr lang="el-GR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6315859" y="3868496"/>
                <a:ext cx="3702478" cy="4896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l-GR" sz="2000" i="1">
                            <a:latin typeface="Cambria Math" panose="02040503050406030204" pitchFamily="18" charset="0"/>
                          </a:rPr>
                          <m:t>𝜐</m:t>
                        </m:r>
                      </m:sub>
                    </m:sSub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l-GR" sz="20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1−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den>
                    </m:f>
                    <m:r>
                      <a:rPr lang="el-GR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l-GR" dirty="0" smtClean="0"/>
                  <a:t> </a:t>
                </a:r>
                <a:endParaRPr lang="el-GR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859" y="3868496"/>
                <a:ext cx="3702478" cy="48962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239636" y="4766380"/>
                <a:ext cx="3573542" cy="5850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el-GR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l-GR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l-GR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i="1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r>
                      <a:rPr lang="el-G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f>
                      <m:fPr>
                        <m:ctrlP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l-GR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num>
                      <m:den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∙(1−</m:t>
                        </m:r>
                        <m: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  <m:r>
                          <a:rPr lang="el-GR" sz="2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den>
                    </m:f>
                    <m:r>
                      <a:rPr lang="el-GR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𝑙𝑛</m:t>
                    </m:r>
                    <m:d>
                      <m:dPr>
                        <m:ctrlPr>
                          <a:rPr lang="en-US" sz="20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20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e>
                    </m:d>
                  </m:oMath>
                </a14:m>
                <a:r>
                  <a:rPr lang="el-GR" sz="2000" dirty="0"/>
                  <a:t> </a:t>
                </a:r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9636" y="4766380"/>
                <a:ext cx="3573542" cy="58509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375588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18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393700" y="419100"/>
            <a:ext cx="505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ΜΕΣΗ ΤΙΜΗ ΕΙΔΙΚΗΣ ΘΕΡΜΟΧΩΡΗΤΙΚΟΤΗΤΑΣ</a:t>
            </a:r>
            <a:endParaRPr lang="el-GR" sz="2000" b="1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9995" y="1701800"/>
            <a:ext cx="4307672" cy="34410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747" y="2513130"/>
            <a:ext cx="3549133" cy="261033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997964" y="5475236"/>
                <a:ext cx="2748701" cy="611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>
                          <a:latin typeface="Cambria Math" panose="02040503050406030204" pitchFamily="18" charset="0"/>
                        </a:rPr>
                        <m:t>Β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el-GR">
                          <a:latin typeface="Cambria Math" panose="02040503050406030204" pitchFamily="18" charset="0"/>
                        </a:rPr>
                        <m:t>Α</m:t>
                      </m:r>
                      <m:r>
                        <a:rPr lang="el-GR">
                          <a:latin typeface="Cambria Math" panose="02040503050406030204" pitchFamily="18" charset="0"/>
                        </a:rPr>
                        <m:t>+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Γ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Ζ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Δ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Ε</m:t>
                          </m:r>
                          <m:r>
                            <a:rPr lang="el-G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−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964" y="5475236"/>
                <a:ext cx="2748701" cy="6110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969386" y="5576033"/>
                <a:ext cx="2387512" cy="613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φ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2 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l-GR" i="1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𝜑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9386" y="5576033"/>
                <a:ext cx="2387512" cy="6138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903218" y="5475236"/>
                <a:ext cx="368171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l-GR" i="1">
                          <a:latin typeface="Cambria Math" panose="02040503050406030204" pitchFamily="18" charset="0"/>
                        </a:rPr>
                        <m:t>+ 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 − </m:t>
                              </m:r>
                              <m:sSub>
                                <m:sSubPr>
                                  <m:ctrlPr>
                                    <a:rPr lang="el-GR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>
                                      <a:latin typeface="Cambria Math" panose="02040503050406030204" pitchFamily="18" charset="0"/>
                                    </a:rPr>
                                    <m:t>Τ</m:t>
                                  </m:r>
                                </m:e>
                                <m:sub>
                                  <m:r>
                                    <a:rPr lang="el-GR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l-GR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l-GR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b>
                          </m:sSub>
                          <m:r>
                            <a:rPr lang="el-GR" i="1">
                              <a:latin typeface="Cambria Math" panose="02040503050406030204" pitchFamily="18" charset="0"/>
                            </a:rPr>
                            <m:t> − </m:t>
                          </m:r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3218" y="5475236"/>
                <a:ext cx="3681713" cy="71468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7384030" y="5857522"/>
            <a:ext cx="5191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440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19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622300" y="304800"/>
            <a:ext cx="5676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ΜΕΘΟΔΟΛΟΓΙΑ ΕΠΙΛΥΣΗΣ  ΑΣΚΗΣΕΩΝ</a:t>
            </a:r>
            <a:endParaRPr lang="el-GR" sz="20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508000" y="1993900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2</a:t>
            </a:r>
            <a:r>
              <a:rPr lang="el-GR" b="1" u="sng" baseline="30000" dirty="0" smtClean="0"/>
              <a:t>ο</a:t>
            </a:r>
            <a:r>
              <a:rPr lang="el-GR" b="1" u="sng" dirty="0" smtClean="0"/>
              <a:t> ΒΗΜΑ</a:t>
            </a:r>
            <a:endParaRPr lang="el-GR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1816100" y="1993900"/>
            <a:ext cx="789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Προσδιορισμός είδους κάθε μεταβολής και υπολογισμός των καταστατικών μεγεθών στην κάθε κατάσταση του συστήματος</a:t>
            </a:r>
            <a:endParaRPr lang="el-GR" dirty="0"/>
          </a:p>
        </p:txBody>
      </p:sp>
      <p:sp>
        <p:nvSpPr>
          <p:cNvPr id="8" name="TextBox 7"/>
          <p:cNvSpPr txBox="1"/>
          <p:nvPr/>
        </p:nvSpPr>
        <p:spPr>
          <a:xfrm>
            <a:off x="508000" y="2817951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3</a:t>
            </a:r>
            <a:r>
              <a:rPr lang="el-GR" b="1" u="sng" baseline="30000" dirty="0" smtClean="0"/>
              <a:t>ο</a:t>
            </a:r>
            <a:r>
              <a:rPr lang="el-GR" b="1" u="sng" dirty="0" smtClean="0"/>
              <a:t> ΒΗΜΑ </a:t>
            </a:r>
            <a:endParaRPr lang="el-GR" b="1" u="sng" dirty="0"/>
          </a:p>
        </p:txBody>
      </p:sp>
      <p:sp>
        <p:nvSpPr>
          <p:cNvPr id="9" name="TextBox 8"/>
          <p:cNvSpPr txBox="1"/>
          <p:nvPr/>
        </p:nvSpPr>
        <p:spPr>
          <a:xfrm>
            <a:off x="1816100" y="2840137"/>
            <a:ext cx="4356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Εξισώσεις που απαιτούνται για την επίλυση</a:t>
            </a:r>
            <a:endParaRPr lang="el-GR" dirty="0"/>
          </a:p>
        </p:txBody>
      </p:sp>
      <p:sp>
        <p:nvSpPr>
          <p:cNvPr id="10" name="TextBox 9"/>
          <p:cNvSpPr txBox="1"/>
          <p:nvPr/>
        </p:nvSpPr>
        <p:spPr>
          <a:xfrm>
            <a:off x="508000" y="1126192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1</a:t>
            </a:r>
            <a:r>
              <a:rPr lang="el-GR" b="1" u="sng" baseline="30000" dirty="0" smtClean="0"/>
              <a:t>ο</a:t>
            </a:r>
            <a:r>
              <a:rPr lang="el-GR" b="1" u="sng" dirty="0" smtClean="0"/>
              <a:t> ΒΗΜΑ</a:t>
            </a:r>
            <a:endParaRPr lang="el-GR" b="1" u="sng" dirty="0"/>
          </a:p>
        </p:txBody>
      </p:sp>
      <p:sp>
        <p:nvSpPr>
          <p:cNvPr id="11" name="TextBox 10"/>
          <p:cNvSpPr txBox="1"/>
          <p:nvPr/>
        </p:nvSpPr>
        <p:spPr>
          <a:xfrm>
            <a:off x="1816100" y="1126192"/>
            <a:ext cx="37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Καταγραφή δεδομένων / ζητούμενων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508000" y="3744555"/>
            <a:ext cx="1181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4</a:t>
            </a:r>
            <a:r>
              <a:rPr lang="el-GR" b="1" u="sng" baseline="30000" dirty="0" smtClean="0"/>
              <a:t>ο</a:t>
            </a:r>
            <a:r>
              <a:rPr lang="el-GR" b="1" u="sng" dirty="0" smtClean="0"/>
              <a:t> ΒΗΜΑ</a:t>
            </a:r>
            <a:endParaRPr lang="el-GR" b="1" u="sng" dirty="0"/>
          </a:p>
        </p:txBody>
      </p:sp>
      <p:sp>
        <p:nvSpPr>
          <p:cNvPr id="13" name="TextBox 12"/>
          <p:cNvSpPr txBox="1"/>
          <p:nvPr/>
        </p:nvSpPr>
        <p:spPr>
          <a:xfrm>
            <a:off x="1790700" y="3744555"/>
            <a:ext cx="4381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Χρήση πινάκων / διαγραμμάτων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508000" y="4583312"/>
            <a:ext cx="14097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5</a:t>
            </a:r>
            <a:r>
              <a:rPr lang="el-GR" b="1" u="sng" baseline="30000" dirty="0" smtClean="0"/>
              <a:t>ο</a:t>
            </a:r>
            <a:r>
              <a:rPr lang="el-GR" b="1" u="sng" dirty="0" smtClean="0"/>
              <a:t> ΒΗΜΑ</a:t>
            </a:r>
            <a:endParaRPr lang="el-GR" b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1790700" y="4556780"/>
            <a:ext cx="391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Εφαρμογή των εξισώσεων και επίλυση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67067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7136" y="292608"/>
            <a:ext cx="2206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ΓΕΝΙΚΑ</a:t>
            </a:r>
            <a:endParaRPr lang="el-G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29912" y="1050725"/>
            <a:ext cx="1243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Θερμότητα                                                          </a:t>
            </a:r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9323832" y="1081503"/>
            <a:ext cx="719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Έργο </a:t>
            </a:r>
            <a:endParaRPr lang="el-GR" dirty="0"/>
          </a:p>
        </p:txBody>
      </p:sp>
      <p:sp>
        <p:nvSpPr>
          <p:cNvPr id="7" name="TextBox 6"/>
          <p:cNvSpPr txBox="1"/>
          <p:nvPr/>
        </p:nvSpPr>
        <p:spPr>
          <a:xfrm>
            <a:off x="6096000" y="794318"/>
            <a:ext cx="2791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Θερμοδυναμικός</a:t>
            </a:r>
            <a:r>
              <a:rPr lang="el-GR" dirty="0" smtClean="0"/>
              <a:t> κύκλος</a:t>
            </a:r>
            <a:endParaRPr lang="el-GR" dirty="0"/>
          </a:p>
        </p:txBody>
      </p:sp>
      <p:cxnSp>
        <p:nvCxnSpPr>
          <p:cNvPr id="9" name="Straight Arrow Connector 8"/>
          <p:cNvCxnSpPr>
            <a:endCxn id="6" idx="1"/>
          </p:cNvCxnSpPr>
          <p:nvPr/>
        </p:nvCxnSpPr>
        <p:spPr>
          <a:xfrm flipV="1">
            <a:off x="5873496" y="1266169"/>
            <a:ext cx="3450336" cy="10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09600" y="1050725"/>
            <a:ext cx="203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Θερμική μηχανή</a:t>
            </a:r>
            <a:endParaRPr lang="el-GR" sz="2000" b="1" i="1" u="sng" dirty="0"/>
          </a:p>
        </p:txBody>
      </p:sp>
      <p:cxnSp>
        <p:nvCxnSpPr>
          <p:cNvPr id="12" name="Straight Arrow Connector 11"/>
          <p:cNvCxnSpPr>
            <a:stCxn id="10" idx="3"/>
          </p:cNvCxnSpPr>
          <p:nvPr/>
        </p:nvCxnSpPr>
        <p:spPr>
          <a:xfrm>
            <a:off x="2645664" y="1250780"/>
            <a:ext cx="15483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629912" y="646176"/>
            <a:ext cx="0" cy="1072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629912" y="646176"/>
            <a:ext cx="541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629912" y="1719072"/>
            <a:ext cx="54132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0043160" y="646176"/>
            <a:ext cx="0" cy="10728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1502" y="2145611"/>
            <a:ext cx="3108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Μηχανές εσωτερικής καύσης</a:t>
            </a:r>
            <a:endParaRPr lang="el-GR" b="1" u="sng" dirty="0"/>
          </a:p>
        </p:txBody>
      </p:sp>
      <p:sp>
        <p:nvSpPr>
          <p:cNvPr id="22" name="Rectangle 21"/>
          <p:cNvSpPr/>
          <p:nvPr/>
        </p:nvSpPr>
        <p:spPr>
          <a:xfrm>
            <a:off x="4947192" y="2755392"/>
            <a:ext cx="29433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Μηχανές </a:t>
            </a:r>
            <a:r>
              <a:rPr lang="el-GR" b="1" u="sng" dirty="0" smtClean="0"/>
              <a:t>εξωτερικής </a:t>
            </a:r>
            <a:r>
              <a:rPr lang="el-GR" b="1" u="sng" dirty="0"/>
              <a:t>καύσης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341120" y="1420057"/>
            <a:ext cx="131064" cy="638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2194560" y="1492019"/>
            <a:ext cx="3901440" cy="12633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9644" y="3566069"/>
            <a:ext cx="1682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Παλινδρομικές </a:t>
            </a:r>
          </a:p>
          <a:p>
            <a:r>
              <a:rPr lang="el-GR" dirty="0" smtClean="0"/>
              <a:t>μηχανές</a:t>
            </a:r>
            <a:endParaRPr lang="el-GR" dirty="0"/>
          </a:p>
        </p:txBody>
      </p:sp>
      <p:sp>
        <p:nvSpPr>
          <p:cNvPr id="30" name="TextBox 29"/>
          <p:cNvSpPr txBox="1"/>
          <p:nvPr/>
        </p:nvSpPr>
        <p:spPr>
          <a:xfrm>
            <a:off x="2528316" y="3496334"/>
            <a:ext cx="1636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Περιστροφικές</a:t>
            </a:r>
          </a:p>
          <a:p>
            <a:r>
              <a:rPr lang="el-GR" dirty="0" smtClean="0"/>
              <a:t> μηχανές</a:t>
            </a:r>
            <a:endParaRPr lang="el-GR" dirty="0"/>
          </a:p>
        </p:txBody>
      </p:sp>
      <p:cxnSp>
        <p:nvCxnSpPr>
          <p:cNvPr id="32" name="Straight Arrow Connector 31"/>
          <p:cNvCxnSpPr>
            <a:stCxn id="21" idx="2"/>
          </p:cNvCxnSpPr>
          <p:nvPr/>
        </p:nvCxnSpPr>
        <p:spPr>
          <a:xfrm flipH="1">
            <a:off x="887678" y="2514943"/>
            <a:ext cx="908304" cy="1020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21" idx="2"/>
          </p:cNvCxnSpPr>
          <p:nvPr/>
        </p:nvCxnSpPr>
        <p:spPr>
          <a:xfrm>
            <a:off x="1795982" y="2514943"/>
            <a:ext cx="1469136" cy="9813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6949440" y="4099126"/>
            <a:ext cx="225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Ατμοστρόβιλος</a:t>
            </a:r>
            <a:endParaRPr lang="el-GR" dirty="0"/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6729984" y="3124724"/>
            <a:ext cx="762000" cy="10205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92718" y="4650031"/>
            <a:ext cx="862584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Μ.Ε.Κ.</a:t>
            </a:r>
            <a:endParaRPr lang="el-GR" dirty="0"/>
          </a:p>
        </p:txBody>
      </p:sp>
      <p:sp>
        <p:nvSpPr>
          <p:cNvPr id="39" name="TextBox 38"/>
          <p:cNvSpPr txBox="1"/>
          <p:nvPr/>
        </p:nvSpPr>
        <p:spPr>
          <a:xfrm>
            <a:off x="2500884" y="4650031"/>
            <a:ext cx="1737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Αεριοστρόβιλοι</a:t>
            </a:r>
            <a:endParaRPr lang="el-GR" dirty="0"/>
          </a:p>
        </p:txBody>
      </p:sp>
      <p:cxnSp>
        <p:nvCxnSpPr>
          <p:cNvPr id="41" name="Straight Arrow Connector 40"/>
          <p:cNvCxnSpPr/>
          <p:nvPr/>
        </p:nvCxnSpPr>
        <p:spPr>
          <a:xfrm flipH="1">
            <a:off x="673896" y="4241171"/>
            <a:ext cx="300228" cy="3693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3093576" y="4123341"/>
            <a:ext cx="326280" cy="526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980076" y="5542972"/>
            <a:ext cx="28102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>
                <a:solidFill>
                  <a:srgbClr val="FF0000"/>
                </a:solidFill>
              </a:rPr>
              <a:t>Κοινό χαρακτηριστικό </a:t>
            </a:r>
          </a:p>
          <a:p>
            <a:r>
              <a:rPr lang="el-GR" b="1" u="sng" dirty="0" smtClean="0">
                <a:solidFill>
                  <a:srgbClr val="FF0000"/>
                </a:solidFill>
              </a:rPr>
              <a:t>των θερμικών μηχανών 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535168" y="5404473"/>
            <a:ext cx="4507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i="1" dirty="0" smtClean="0">
                <a:solidFill>
                  <a:srgbClr val="FF0000"/>
                </a:solidFill>
              </a:rPr>
              <a:t>Αυθόρμητη ροή θερμότητας από </a:t>
            </a:r>
          </a:p>
          <a:p>
            <a:r>
              <a:rPr lang="el-GR" b="1" i="1" dirty="0" smtClean="0">
                <a:solidFill>
                  <a:srgbClr val="FF0000"/>
                </a:solidFill>
              </a:rPr>
              <a:t>πηγή  υψηλή θερμοκρασία σε </a:t>
            </a:r>
          </a:p>
          <a:p>
            <a:r>
              <a:rPr lang="el-GR" b="1" i="1" dirty="0" smtClean="0">
                <a:solidFill>
                  <a:srgbClr val="FF0000"/>
                </a:solidFill>
              </a:rPr>
              <a:t>πηγή χαμηλότερης θερμοκρασίας</a:t>
            </a:r>
            <a:endParaRPr lang="el-GR" b="1" i="1" dirty="0">
              <a:solidFill>
                <a:srgbClr val="FF0000"/>
              </a:solidFill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5449824" y="5404473"/>
            <a:ext cx="3438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5449824" y="5404473"/>
            <a:ext cx="0" cy="923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5449824" y="6327803"/>
            <a:ext cx="34381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8887968" y="5404473"/>
            <a:ext cx="0" cy="9233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3419856" y="5866137"/>
            <a:ext cx="194462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2194560" y="64843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0810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20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685800" y="469900"/>
            <a:ext cx="1092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ΑΣΚΗΣΗ</a:t>
            </a:r>
            <a:endParaRPr lang="el-GR" sz="2000" b="1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685800" y="1308100"/>
            <a:ext cx="98933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Α. Σύστημα με αέρα μάζας 0,3 (</a:t>
            </a:r>
            <a:r>
              <a:rPr lang="en-US" dirty="0" smtClean="0"/>
              <a:t>kg)</a:t>
            </a:r>
            <a:r>
              <a:rPr lang="el-GR" dirty="0" smtClean="0"/>
              <a:t> βρίσκεται σε πίεση 350 (</a:t>
            </a:r>
            <a:r>
              <a:rPr lang="en-US" dirty="0" err="1" smtClean="0"/>
              <a:t>kPa</a:t>
            </a:r>
            <a:r>
              <a:rPr lang="en-US" dirty="0" smtClean="0"/>
              <a:t>) </a:t>
            </a:r>
            <a:r>
              <a:rPr lang="en-US" i="1" dirty="0" smtClean="0"/>
              <a:t>[= 3,5 (bar)]</a:t>
            </a:r>
            <a:r>
              <a:rPr lang="el-GR" i="1" dirty="0" smtClean="0"/>
              <a:t> </a:t>
            </a:r>
            <a:r>
              <a:rPr lang="el-GR" dirty="0" smtClean="0"/>
              <a:t>και θερμοκρασία 35 (</a:t>
            </a:r>
            <a:r>
              <a:rPr lang="en-US" dirty="0" smtClean="0"/>
              <a:t> </a:t>
            </a:r>
            <a:r>
              <a:rPr lang="en-US" baseline="30000" dirty="0" smtClean="0"/>
              <a:t>0</a:t>
            </a:r>
            <a:r>
              <a:rPr lang="en-US" dirty="0" smtClean="0"/>
              <a:t>C)</a:t>
            </a:r>
            <a:r>
              <a:rPr lang="el-GR" dirty="0" smtClean="0"/>
              <a:t> </a:t>
            </a:r>
            <a:r>
              <a:rPr lang="en-US" dirty="0" smtClean="0"/>
              <a:t>. </a:t>
            </a:r>
            <a:r>
              <a:rPr lang="el-GR" dirty="0" smtClean="0"/>
              <a:t>   </a:t>
            </a:r>
          </a:p>
          <a:p>
            <a:r>
              <a:rPr lang="el-GR" dirty="0"/>
              <a:t> </a:t>
            </a:r>
            <a:r>
              <a:rPr lang="el-GR" dirty="0" smtClean="0"/>
              <a:t>   Ο αέρας θερμαίνεται υπό σταθερό όγκο μέχρι η πίεση να γίνει 700 </a:t>
            </a:r>
            <a:r>
              <a:rPr lang="el-GR" dirty="0"/>
              <a:t>(</a:t>
            </a:r>
            <a:r>
              <a:rPr lang="en-US" dirty="0" err="1"/>
              <a:t>kPa</a:t>
            </a:r>
            <a:r>
              <a:rPr lang="en-US" dirty="0"/>
              <a:t>) </a:t>
            </a:r>
            <a:r>
              <a:rPr lang="en-US" i="1" dirty="0"/>
              <a:t>[= </a:t>
            </a:r>
            <a:r>
              <a:rPr lang="el-GR" i="1" dirty="0" smtClean="0"/>
              <a:t>7</a:t>
            </a:r>
            <a:r>
              <a:rPr lang="en-US" i="1" dirty="0" smtClean="0"/>
              <a:t>,</a:t>
            </a:r>
            <a:r>
              <a:rPr lang="el-GR" i="1" dirty="0" smtClean="0"/>
              <a:t>0</a:t>
            </a:r>
            <a:r>
              <a:rPr lang="en-US" i="1" dirty="0" smtClean="0"/>
              <a:t> </a:t>
            </a:r>
            <a:r>
              <a:rPr lang="en-US" i="1" dirty="0"/>
              <a:t>(bar</a:t>
            </a:r>
            <a:r>
              <a:rPr lang="en-US" i="1" dirty="0" smtClean="0"/>
              <a:t>)]</a:t>
            </a:r>
            <a:r>
              <a:rPr lang="el-GR" dirty="0" smtClean="0"/>
              <a:t>.</a:t>
            </a:r>
          </a:p>
          <a:p>
            <a:endParaRPr lang="el-GR" dirty="0" smtClean="0"/>
          </a:p>
          <a:p>
            <a:r>
              <a:rPr lang="el-GR" dirty="0" smtClean="0"/>
              <a:t>    Να υπολογιστεί  η μεταβολή εντροπίας.</a:t>
            </a:r>
            <a:endParaRPr lang="el-GR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3187700"/>
            <a:ext cx="8699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Β. 2</a:t>
            </a:r>
            <a:r>
              <a:rPr lang="en-US" dirty="0" smtClean="0"/>
              <a:t> </a:t>
            </a:r>
            <a:r>
              <a:rPr lang="el-GR" dirty="0" smtClean="0"/>
              <a:t>(</a:t>
            </a:r>
            <a:r>
              <a:rPr lang="en-US" dirty="0" smtClean="0"/>
              <a:t>kg) </a:t>
            </a:r>
            <a:r>
              <a:rPr lang="el-GR" dirty="0" smtClean="0"/>
              <a:t>ιδανικού αερίου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l-GR" dirty="0" smtClean="0"/>
              <a:t> καταλαμβάνουν αρχικά όγκο 0,4 (</a:t>
            </a:r>
            <a:r>
              <a:rPr lang="en-US" dirty="0" smtClean="0"/>
              <a:t>m</a:t>
            </a:r>
            <a:r>
              <a:rPr lang="en-US" baseline="30000" dirty="0" smtClean="0"/>
              <a:t>3</a:t>
            </a:r>
            <a:r>
              <a:rPr lang="en-US" dirty="0" smtClean="0"/>
              <a:t>)</a:t>
            </a:r>
            <a:r>
              <a:rPr lang="el-GR" dirty="0" smtClean="0"/>
              <a:t> σε πίεση 3</a:t>
            </a:r>
            <a:r>
              <a:rPr lang="en-US" dirty="0" smtClean="0"/>
              <a:t> x 10</a:t>
            </a:r>
            <a:r>
              <a:rPr lang="en-US" baseline="30000" dirty="0" smtClean="0"/>
              <a:t>5</a:t>
            </a:r>
            <a:r>
              <a:rPr lang="en-US" dirty="0" smtClean="0"/>
              <a:t> (Pa)</a:t>
            </a:r>
            <a:r>
              <a:rPr lang="el-GR" dirty="0" smtClean="0"/>
              <a:t>. Το αέριο εκτονώνεται υπό σταθερή πίεση και ο όγκος του γίνεται 0,6 </a:t>
            </a:r>
            <a:r>
              <a:rPr lang="el-GR" dirty="0"/>
              <a:t>(</a:t>
            </a:r>
            <a:r>
              <a:rPr lang="en-US" dirty="0"/>
              <a:t>m</a:t>
            </a:r>
            <a:r>
              <a:rPr lang="en-US" baseline="30000" dirty="0"/>
              <a:t>3</a:t>
            </a:r>
            <a:r>
              <a:rPr lang="en-US" dirty="0" smtClean="0"/>
              <a:t>)</a:t>
            </a:r>
            <a:r>
              <a:rPr lang="el-GR" dirty="0" smtClean="0"/>
              <a:t>. Να υπολογιστούν : </a:t>
            </a:r>
          </a:p>
          <a:p>
            <a:pPr marL="285750" indent="-285750">
              <a:buFontTx/>
              <a:buChar char="-"/>
            </a:pPr>
            <a:r>
              <a:rPr lang="el-GR" dirty="0" smtClean="0"/>
              <a:t>Το έργο </a:t>
            </a:r>
          </a:p>
          <a:p>
            <a:pPr marL="285750" indent="-285750">
              <a:buFontTx/>
              <a:buChar char="-"/>
            </a:pPr>
            <a:r>
              <a:rPr lang="el-GR" dirty="0" smtClean="0"/>
              <a:t>Η μεταβολή της εσωτερικ</a:t>
            </a:r>
            <a:r>
              <a:rPr lang="el-GR" dirty="0"/>
              <a:t>ή</a:t>
            </a:r>
            <a:r>
              <a:rPr lang="el-GR" dirty="0" smtClean="0"/>
              <a:t>ς ενέργειας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2412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0552" y="370464"/>
            <a:ext cx="23528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Βαθμός απόδοσης 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673082" y="299932"/>
                <a:ext cx="6219716" cy="541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l-GR" sz="2200" i="1" dirty="0" smtClean="0"/>
                  <a:t>η</a:t>
                </a:r>
                <a:r>
                  <a:rPr lang="el-GR" sz="2200" dirty="0" smtClean="0"/>
                  <a:t> 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𝜆𝜂𝜑𝜃𝜀𝜄𝜎𝛼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𝜀𝜈𝜀𝜌𝛾𝜀𝜄𝛼</m:t>
                        </m:r>
                      </m:num>
                      <m:den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𝜋𝛼𝜌𝜀𝜒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𝜇𝜀𝜈𝜂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𝜀𝜈𝜀𝜌𝛾𝜀𝜄𝛼</m:t>
                        </m:r>
                      </m:den>
                    </m:f>
                  </m:oMath>
                </a14:m>
                <a:r>
                  <a:rPr lang="el-GR" sz="2200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𝜋𝛼𝜌𝛼𝛾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ώ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𝜇𝜀𝜈𝜊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𝜀𝜌𝛾𝜊</m:t>
                        </m:r>
                      </m:num>
                      <m:den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𝜋𝜌𝜊𝜎𝜑𝜀𝜌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𝜇𝜀𝜈𝜊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𝜋𝜊𝜎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𝜃𝜀𝜌𝜇</m:t>
                        </m:r>
                        <m:r>
                          <m:rPr>
                            <m:sty m:val="p"/>
                          </m:rPr>
                          <a:rPr lang="el-GR" sz="2200" b="0" i="1" smtClean="0">
                            <a:latin typeface="Cambria Math" panose="02040503050406030204" pitchFamily="18" charset="0"/>
                          </a:rPr>
                          <m:t>ό</m:t>
                        </m:r>
                        <m:r>
                          <a:rPr lang="el-GR" sz="2200" b="0" i="1" smtClean="0">
                            <a:latin typeface="Cambria Math" panose="02040503050406030204" pitchFamily="18" charset="0"/>
                          </a:rPr>
                          <m:t>𝜏𝜂𝜏𝛼𝜍</m:t>
                        </m:r>
                      </m:den>
                    </m:f>
                  </m:oMath>
                </a14:m>
                <a:endParaRPr lang="el-GR" sz="22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082" y="299932"/>
                <a:ext cx="6219716" cy="541174"/>
              </a:xfrm>
              <a:prstGeom prst="rect">
                <a:avLst/>
              </a:prstGeom>
              <a:blipFill rotWithShape="0">
                <a:blip r:embed="rId2"/>
                <a:stretch>
                  <a:fillRect l="-2745" b="-1011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00552" y="1717680"/>
            <a:ext cx="3391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Θερμικός Βαθμός απόδοσης </a:t>
            </a:r>
            <a:endParaRPr lang="el-GR" sz="2000" b="1" u="sng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77188" y="1602871"/>
                <a:ext cx="3594061" cy="62850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2000" b="1" i="1" smtClean="0">
                              <a:latin typeface="Cambria Math" panose="02040503050406030204" pitchFamily="18" charset="0"/>
                            </a:rPr>
                            <m:t>𝜼</m:t>
                          </m:r>
                        </m:e>
                        <m:sub>
                          <m:r>
                            <a:rPr lang="el-GR" sz="2000" b="1" i="0" smtClean="0">
                              <a:latin typeface="Cambria Math" panose="02040503050406030204" pitchFamily="18" charset="0"/>
                            </a:rPr>
                            <m:t>𝚯</m:t>
                          </m:r>
                        </m:sub>
                      </m:sSub>
                      <m:r>
                        <a:rPr lang="el-GR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𝑳</m:t>
                          </m:r>
                        </m:num>
                        <m:den>
                          <m:sSub>
                            <m:sSubPr>
                              <m:ctrlP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  <m:r>
                            <a:rPr lang="en-US" sz="2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n-US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b="1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1" i="1">
                                  <a:latin typeface="Cambria Math" panose="02040503050406030204" pitchFamily="18" charset="0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l-GR" sz="2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7188" y="1602871"/>
                <a:ext cx="3594061" cy="62850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4077188" y="1602871"/>
            <a:ext cx="3481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077188" y="1602871"/>
            <a:ext cx="0" cy="7623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077188" y="2365248"/>
            <a:ext cx="34818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7559039" y="1602871"/>
            <a:ext cx="0" cy="7617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673082" y="1984365"/>
            <a:ext cx="3137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034324" y="1579180"/>
                <a:ext cx="738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l-GR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4324" y="1579180"/>
                <a:ext cx="738023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9917" r="-6612" b="-3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034324" y="2033797"/>
                <a:ext cx="85997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&gt;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34324" y="2033797"/>
                <a:ext cx="859979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8511" r="-2128" b="-3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5638800" y="297484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9436404" y="1717679"/>
                <a:ext cx="8115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l-GR" sz="2400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36404" y="1717679"/>
                <a:ext cx="81156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9023" r="-8271" b="-2666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5" name="Straight Arrow Connector 34"/>
          <p:cNvCxnSpPr/>
          <p:nvPr/>
        </p:nvCxnSpPr>
        <p:spPr>
          <a:xfrm flipV="1">
            <a:off x="7845552" y="1902345"/>
            <a:ext cx="1481328" cy="147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7722" y="3127625"/>
            <a:ext cx="4849020" cy="923330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μέγιστη τιμή του βαθμού απόδοσης</a:t>
            </a:r>
          </a:p>
          <a:p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για ίδιες θερμοκρασίες μέγιστη και ελάχιστη, </a:t>
            </a:r>
          </a:p>
          <a:p>
            <a:r>
              <a:rPr lang="el-GR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λαμβάνεται για έναν    </a:t>
            </a:r>
            <a:r>
              <a:rPr lang="el-GR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ιδανικό κύκλο </a:t>
            </a:r>
            <a:endParaRPr lang="el-GR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38800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l-GR" dirty="0"/>
          </a:p>
        </p:txBody>
      </p:sp>
      <p:sp>
        <p:nvSpPr>
          <p:cNvPr id="23" name="TextBox 22"/>
          <p:cNvSpPr txBox="1"/>
          <p:nvPr/>
        </p:nvSpPr>
        <p:spPr>
          <a:xfrm>
            <a:off x="7091154" y="4555542"/>
            <a:ext cx="36062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dirty="0" smtClean="0"/>
              <a:t>Ένας κύκλος που αποτελείται από αντιστρέψιμες μεταβολές </a:t>
            </a:r>
            <a:endParaRPr lang="el-GR" sz="2000" b="1" i="1" dirty="0"/>
          </a:p>
        </p:txBody>
      </p:sp>
      <p:cxnSp>
        <p:nvCxnSpPr>
          <p:cNvPr id="26" name="Elbow Connector 25"/>
          <p:cNvCxnSpPr/>
          <p:nvPr/>
        </p:nvCxnSpPr>
        <p:spPr>
          <a:xfrm>
            <a:off x="3022600" y="3994359"/>
            <a:ext cx="3658740" cy="95284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091154" y="4464794"/>
            <a:ext cx="0" cy="96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091154" y="4470781"/>
            <a:ext cx="34117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091154" y="5429613"/>
            <a:ext cx="341174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10502900" y="4464794"/>
            <a:ext cx="0" cy="964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43" name="Slide Number Placeholder 4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3113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18" y="1122362"/>
            <a:ext cx="4287838" cy="3965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3262" y="266700"/>
            <a:ext cx="2497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Κύκλος </a:t>
            </a:r>
            <a:r>
              <a:rPr lang="en-US" sz="2400" b="1" u="sng" dirty="0" smtClean="0"/>
              <a:t>Carnot</a:t>
            </a:r>
            <a:endParaRPr lang="el-GR" sz="2400" b="1" u="sng" dirty="0"/>
          </a:p>
        </p:txBody>
      </p:sp>
      <p:sp>
        <p:nvSpPr>
          <p:cNvPr id="8" name="Rectangle 7"/>
          <p:cNvSpPr/>
          <p:nvPr/>
        </p:nvSpPr>
        <p:spPr>
          <a:xfrm>
            <a:off x="4600956" y="848907"/>
            <a:ext cx="29036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 1 – 2 : </a:t>
            </a:r>
            <a:r>
              <a:rPr lang="el-GR" dirty="0" err="1"/>
              <a:t>αδιαβατική</a:t>
            </a:r>
            <a:r>
              <a:rPr lang="el-GR" dirty="0"/>
              <a:t> συμπίεση </a:t>
            </a:r>
          </a:p>
        </p:txBody>
      </p:sp>
      <p:sp>
        <p:nvSpPr>
          <p:cNvPr id="9" name="Rectangle 8"/>
          <p:cNvSpPr/>
          <p:nvPr/>
        </p:nvSpPr>
        <p:spPr>
          <a:xfrm>
            <a:off x="4650461" y="1574314"/>
            <a:ext cx="2419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2 – 3 : ισόθερμη καύση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50461" y="2333322"/>
            <a:ext cx="29248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3 – 4 : </a:t>
            </a:r>
            <a:r>
              <a:rPr lang="el-GR" dirty="0" err="1"/>
              <a:t>αδιαβατική</a:t>
            </a:r>
            <a:r>
              <a:rPr lang="el-GR" dirty="0"/>
              <a:t> εκτόνωση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037" y="2179139"/>
            <a:ext cx="4144983" cy="71792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4723686" y="3165448"/>
            <a:ext cx="2273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4 - 1 : ισόθερμη ψύξη 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763663" y="2944299"/>
            <a:ext cx="3846543" cy="79913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57037" y="1356013"/>
            <a:ext cx="3841030" cy="75737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57037" y="669261"/>
            <a:ext cx="4334963" cy="761400"/>
          </a:xfrm>
          <a:prstGeom prst="rect">
            <a:avLst/>
          </a:prstGeom>
        </p:spPr>
      </p:pic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7504604" y="1033573"/>
            <a:ext cx="3263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7" idx="1"/>
          </p:cNvCxnSpPr>
          <p:nvPr/>
        </p:nvCxnSpPr>
        <p:spPr>
          <a:xfrm>
            <a:off x="7065702" y="1734702"/>
            <a:ext cx="79133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547399" y="2565610"/>
            <a:ext cx="216264" cy="93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5" idx="3"/>
            <a:endCxn id="16" idx="1"/>
          </p:cNvCxnSpPr>
          <p:nvPr/>
        </p:nvCxnSpPr>
        <p:spPr>
          <a:xfrm flipV="1">
            <a:off x="6997065" y="3343865"/>
            <a:ext cx="766598" cy="62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1553792" y="5361448"/>
            <a:ext cx="26739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i="1" u="sng" dirty="0" smtClean="0"/>
              <a:t>Βαθμός απόδοσης</a:t>
            </a:r>
            <a:r>
              <a:rPr lang="en-US" sz="2000" b="1" i="1" u="sng" dirty="0" smtClean="0"/>
              <a:t> </a:t>
            </a:r>
            <a:endParaRPr lang="el-GR" sz="2000" b="1" i="1" u="sng" dirty="0"/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3804967" y="5584961"/>
            <a:ext cx="84549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40074" y="5240431"/>
            <a:ext cx="2374936" cy="867341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732488" y="4965502"/>
            <a:ext cx="2090127" cy="1417197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8089235" y="4574338"/>
            <a:ext cx="3608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Για συνολική ποσότητα συστήματος</a:t>
            </a:r>
            <a:endParaRPr lang="el-GR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8534400" y="4965502"/>
            <a:ext cx="22882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534400" y="4965501"/>
            <a:ext cx="0" cy="1417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8534400" y="6382699"/>
            <a:ext cx="22882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10822615" y="4965501"/>
            <a:ext cx="0" cy="14171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 Box 4"/>
          <p:cNvSpPr txBox="1">
            <a:spLocks noChangeArrowheads="1"/>
          </p:cNvSpPr>
          <p:nvPr/>
        </p:nvSpPr>
        <p:spPr bwMode="auto">
          <a:xfrm>
            <a:off x="1755775" y="6442554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3" name="Slide Number Placeholder 5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026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35207-5168-4538-B084-C50275FDBBD0}" type="slidenum">
              <a:rPr lang="el-GR" smtClean="0"/>
              <a:t>5</a:t>
            </a:fld>
            <a:endParaRPr lang="el-GR"/>
          </a:p>
        </p:txBody>
      </p:sp>
      <p:sp>
        <p:nvSpPr>
          <p:cNvPr id="5" name="TextBox 4"/>
          <p:cNvSpPr txBox="1"/>
          <p:nvPr/>
        </p:nvSpPr>
        <p:spPr>
          <a:xfrm>
            <a:off x="1267968" y="377952"/>
            <a:ext cx="38282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Αντίστροφος κύκλος </a:t>
            </a:r>
            <a:r>
              <a:rPr lang="en-US" sz="2400" b="1" u="sng" dirty="0" smtClean="0"/>
              <a:t>Carnot</a:t>
            </a:r>
            <a:endParaRPr lang="el-GR" sz="2400" b="1" u="sn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513" y="972312"/>
            <a:ext cx="4570571" cy="416052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751640" y="1215378"/>
            <a:ext cx="2584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14 : ισόθερμη εκτόνωση</a:t>
            </a:r>
            <a:endParaRPr lang="el-GR" dirty="0"/>
          </a:p>
        </p:txBody>
      </p:sp>
      <p:sp>
        <p:nvSpPr>
          <p:cNvPr id="11" name="TextBox 10"/>
          <p:cNvSpPr txBox="1"/>
          <p:nvPr/>
        </p:nvSpPr>
        <p:spPr>
          <a:xfrm>
            <a:off x="4792884" y="2197108"/>
            <a:ext cx="2694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43 : </a:t>
            </a:r>
            <a:r>
              <a:rPr lang="el-GR" dirty="0" err="1" smtClean="0"/>
              <a:t>αδιαβατική</a:t>
            </a:r>
            <a:r>
              <a:rPr lang="el-GR" dirty="0" smtClean="0"/>
              <a:t>  συμπίεση  </a:t>
            </a:r>
            <a:endParaRPr lang="el-GR" dirty="0"/>
          </a:p>
        </p:txBody>
      </p:sp>
      <p:sp>
        <p:nvSpPr>
          <p:cNvPr id="12" name="TextBox 11"/>
          <p:cNvSpPr txBox="1"/>
          <p:nvPr/>
        </p:nvSpPr>
        <p:spPr>
          <a:xfrm>
            <a:off x="4869084" y="3052572"/>
            <a:ext cx="2542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32 : ισόθερμη συμπίεση </a:t>
            </a:r>
            <a:endParaRPr lang="el-GR" dirty="0"/>
          </a:p>
        </p:txBody>
      </p:sp>
      <p:sp>
        <p:nvSpPr>
          <p:cNvPr id="13" name="TextBox 12"/>
          <p:cNvSpPr txBox="1"/>
          <p:nvPr/>
        </p:nvSpPr>
        <p:spPr>
          <a:xfrm>
            <a:off x="4869084" y="3908036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21 : </a:t>
            </a:r>
            <a:r>
              <a:rPr lang="el-GR" dirty="0" err="1" smtClean="0"/>
              <a:t>αδιαβατική</a:t>
            </a:r>
            <a:r>
              <a:rPr lang="el-GR" dirty="0" smtClean="0"/>
              <a:t> εκτόνωση 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916769" y="1088869"/>
                <a:ext cx="343703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l-GR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𝑚𝑖𝑛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4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769" y="1088869"/>
                <a:ext cx="3437031" cy="62235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7916769" y="2289441"/>
                <a:ext cx="8358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43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769" y="2289441"/>
                <a:ext cx="835806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8759" r="-5839" b="-3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916769" y="2926063"/>
                <a:ext cx="3568541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l-GR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𝑙𝑛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𝜐</m:t>
                                  </m:r>
                                </m:e>
                                <m:sub>
                                  <m:r>
                                    <a:rPr lang="el-GR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den>
                          </m:f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6769" y="2926063"/>
                <a:ext cx="3568541" cy="622350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8020401" y="3980319"/>
                <a:ext cx="8304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0401" y="3980319"/>
                <a:ext cx="830484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8824" r="-5882" b="-3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</p:spTree>
    <p:extLst>
      <p:ext uri="{BB962C8B-B14F-4D97-AF65-F5344CB8AC3E}">
        <p14:creationId xmlns:p14="http://schemas.microsoft.com/office/powerpoint/2010/main" val="3227634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07008" y="475488"/>
            <a:ext cx="2804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Ψυκτική μηχανή</a:t>
            </a:r>
            <a:endParaRPr lang="el-GR" sz="2000" b="1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91" y="1377696"/>
            <a:ext cx="3088577" cy="38013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700016" y="2267712"/>
                <a:ext cx="7162800" cy="106381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2400" b="0" i="0" smtClean="0">
                              <a:latin typeface="Cambria Math" panose="02040503050406030204" pitchFamily="18" charset="0"/>
                            </a:rPr>
                            <m:t>Ψ</m:t>
                          </m:r>
                          <m:r>
                            <a:rPr lang="el-GR" sz="2400" b="0" i="0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l-GR" sz="24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l-GR" sz="2400" b="0" i="0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f>
                            <m:f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𝜀𝜆𝛼𝜒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</a:rPr>
                                <m:t>μεγ</m:t>
                              </m:r>
                            </m:sub>
                          </m:sSub>
                          <m:r>
                            <a:rPr lang="el-G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400" b="0" i="0" smtClean="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sz="2400" b="0" i="1" smtClean="0">
                                  <a:latin typeface="Cambria Math" panose="02040503050406030204" pitchFamily="18" charset="0"/>
                                </a:rPr>
                                <m:t>𝜀𝜆𝛼𝜒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0016" y="2267712"/>
                <a:ext cx="7162800" cy="106381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21757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07136" y="487680"/>
            <a:ext cx="3718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/>
              <a:t>Αντλία θερμότητας</a:t>
            </a:r>
            <a:endParaRPr lang="el-GR" sz="2400" b="1" u="sn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735" y="1401889"/>
            <a:ext cx="4143185" cy="340371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008644" y="2349894"/>
                <a:ext cx="6122652" cy="9780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Θ</m:t>
                          </m:r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𝐿</m:t>
                          </m:r>
                        </m:den>
                      </m:f>
                      <m:r>
                        <a:rPr lang="en-US" sz="200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l-GR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l-GR" sz="2000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20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000">
                                  <a:latin typeface="Cambria Math" panose="02040503050406030204" pitchFamily="18" charset="0"/>
                                </a:rPr>
                                <m:t>μεγ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l-GR" sz="2000">
                                  <a:latin typeface="Cambria Math" panose="02040503050406030204" pitchFamily="18" charset="0"/>
                                </a:rPr>
                                <m:t>μεγ</m:t>
                              </m:r>
                            </m:sub>
                          </m:sSub>
                          <m:r>
                            <a:rPr lang="el-GR" sz="20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l-GR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l-GR" sz="2000">
                                  <a:latin typeface="Cambria Math" panose="02040503050406030204" pitchFamily="18" charset="0"/>
                                </a:rPr>
                                <m:t>Τ</m:t>
                              </m:r>
                            </m:e>
                            <m:sub>
                              <m:r>
                                <a:rPr lang="el-GR" sz="2000" i="1">
                                  <a:latin typeface="Cambria Math" panose="02040503050406030204" pitchFamily="18" charset="0"/>
                                </a:rPr>
                                <m:t>𝜀𝜆𝛼𝜒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644" y="2349894"/>
                <a:ext cx="6122652" cy="97808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298793" y="4436276"/>
                <a:ext cx="129445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Ψ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8793" y="4436276"/>
                <a:ext cx="1294457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356501" y="3882278"/>
                <a:ext cx="123674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l-GR">
                              <a:latin typeface="Cambria Math" panose="02040503050406030204" pitchFamily="18" charset="0"/>
                            </a:rPr>
                            <m:t>Θ</m:t>
                          </m:r>
                          <m:r>
                            <a:rPr lang="el-GR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6501" y="3882278"/>
                <a:ext cx="1236749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722348" y="4159277"/>
                <a:ext cx="327596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Α</m:t>
                          </m:r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l-GR" sz="2000">
                              <a:latin typeface="Cambria Math" panose="02040503050406030204" pitchFamily="18" charset="0"/>
                            </a:rPr>
                            <m:t>Θ</m:t>
                          </m:r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l-GR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𝑂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</a:rPr>
                            <m:t>.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Ψ</m:t>
                          </m:r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sty m:val="p"/>
                            </m:rPr>
                            <a:rPr lang="el-GR" sz="2000" b="0" i="0" smtClean="0">
                              <a:latin typeface="Cambria Math" panose="02040503050406030204" pitchFamily="18" charset="0"/>
                            </a:rPr>
                            <m:t>Μ</m:t>
                          </m:r>
                          <m:r>
                            <a:rPr lang="el-GR" sz="2000">
                              <a:latin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  <m:r>
                        <a:rPr lang="el-GR" sz="20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22348" y="4159277"/>
                <a:ext cx="3275961" cy="400110"/>
              </a:xfrm>
              <a:prstGeom prst="rect">
                <a:avLst/>
              </a:prstGeom>
              <a:blipFill rotWithShape="0">
                <a:blip r:embed="rId6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415449" y="4159277"/>
            <a:ext cx="941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</a:t>
            </a:r>
            <a:endParaRPr lang="el-GR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6045200" y="4343943"/>
            <a:ext cx="25589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B1D59-BD35-4C7A-8556-4FAD68A65D0F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73021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49000" y="6356350"/>
            <a:ext cx="304800" cy="365125"/>
          </a:xfrm>
        </p:spPr>
        <p:txBody>
          <a:bodyPr/>
          <a:lstStyle/>
          <a:p>
            <a:fld id="{3C9B1D59-BD35-4C7A-8556-4FAD68A65D0F}" type="slidenum">
              <a:rPr lang="el-GR" smtClean="0"/>
              <a:t>8</a:t>
            </a:fld>
            <a:endParaRPr lang="el-G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18" y="1249363"/>
            <a:ext cx="3763582" cy="3480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990" y="190127"/>
            <a:ext cx="2200847" cy="64013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6794" y="2048119"/>
            <a:ext cx="1102388" cy="90553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123167" y="4453033"/>
            <a:ext cx="45229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σχέση του CLAUSUS, σύμφωνα με την οποία :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02612" y="5461674"/>
            <a:ext cx="1014958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i="1" dirty="0">
                <a:solidFill>
                  <a:srgbClr val="FF0000"/>
                </a:solidFill>
              </a:rPr>
              <a:t>‘’σε ένα κύκλο </a:t>
            </a:r>
            <a:r>
              <a:rPr lang="el-GR" i="1" dirty="0" err="1">
                <a:solidFill>
                  <a:srgbClr val="FF0000"/>
                </a:solidFill>
              </a:rPr>
              <a:t>Carnot</a:t>
            </a:r>
            <a:r>
              <a:rPr lang="el-GR" i="1" dirty="0">
                <a:solidFill>
                  <a:srgbClr val="FF0000"/>
                </a:solidFill>
              </a:rPr>
              <a:t> το άθροισμα των μεγεθών που προκύπτουν από τη διαίρεση των </a:t>
            </a:r>
            <a:r>
              <a:rPr lang="el-GR" i="1" dirty="0" err="1">
                <a:solidFill>
                  <a:srgbClr val="FF0000"/>
                </a:solidFill>
              </a:rPr>
              <a:t>συναλλασσομένων</a:t>
            </a:r>
            <a:r>
              <a:rPr lang="el-GR" i="1" dirty="0">
                <a:solidFill>
                  <a:srgbClr val="FF0000"/>
                </a:solidFill>
              </a:rPr>
              <a:t> ποσών θερμότητας διαιρουμένων δια των αντίστοιχων θερμοκρασιών, είναι ίσο με το μηδέν’’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1016000" y="5461673"/>
            <a:ext cx="10248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16000" y="5461673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003300" y="6108005"/>
            <a:ext cx="1024889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1252199" y="5461674"/>
            <a:ext cx="0" cy="6463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7549" y="314738"/>
            <a:ext cx="7894089" cy="139940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670300" y="2130252"/>
            <a:ext cx="2362296" cy="17189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964763" y="2578680"/>
            <a:ext cx="1847649" cy="107891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55053" y="4100624"/>
            <a:ext cx="1893605" cy="1074150"/>
          </a:xfrm>
          <a:prstGeom prst="rect">
            <a:avLst/>
          </a:prstGeom>
        </p:spPr>
      </p:pic>
      <p:sp>
        <p:nvSpPr>
          <p:cNvPr id="16" name="Right Arrow 15"/>
          <p:cNvSpPr/>
          <p:nvPr/>
        </p:nvSpPr>
        <p:spPr>
          <a:xfrm>
            <a:off x="5926053" y="2919048"/>
            <a:ext cx="2860815" cy="2383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8" name="Right Arrow 17"/>
          <p:cNvSpPr/>
          <p:nvPr/>
        </p:nvSpPr>
        <p:spPr>
          <a:xfrm>
            <a:off x="6648658" y="4637699"/>
            <a:ext cx="47450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22" name="Straight Connector 21"/>
          <p:cNvCxnSpPr/>
          <p:nvPr/>
        </p:nvCxnSpPr>
        <p:spPr>
          <a:xfrm>
            <a:off x="5854700" y="2260600"/>
            <a:ext cx="0" cy="12977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997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2485128" y="6293695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34700" y="6356350"/>
            <a:ext cx="419100" cy="365125"/>
          </a:xfrm>
        </p:spPr>
        <p:txBody>
          <a:bodyPr/>
          <a:lstStyle/>
          <a:p>
            <a:fld id="{3C9B1D59-BD35-4C7A-8556-4FAD68A65D0F}" type="slidenum">
              <a:rPr lang="el-GR" smtClean="0"/>
              <a:t>9</a:t>
            </a:fld>
            <a:endParaRPr lang="el-GR"/>
          </a:p>
        </p:txBody>
      </p:sp>
      <p:sp>
        <p:nvSpPr>
          <p:cNvPr id="6" name="TextBox 5"/>
          <p:cNvSpPr txBox="1"/>
          <p:nvPr/>
        </p:nvSpPr>
        <p:spPr>
          <a:xfrm>
            <a:off x="457200" y="342900"/>
            <a:ext cx="35179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ΕΝΤΡΟΠΙΑ 1/3</a:t>
            </a:r>
            <a:endParaRPr lang="el-GR" sz="2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435" y="359486"/>
            <a:ext cx="6052239" cy="799352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5435" y="1359765"/>
            <a:ext cx="6245569" cy="91798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15435" y="2485303"/>
            <a:ext cx="6150394" cy="46593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71361" y="3446874"/>
            <a:ext cx="1124503" cy="74966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8759852" y="3451369"/>
            <a:ext cx="2862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ολοκλήρωμα του  </a:t>
            </a:r>
            <a:r>
              <a:rPr lang="en-US" dirty="0"/>
              <a:t>CLAUSIUS </a:t>
            </a:r>
            <a:endParaRPr lang="el-GR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42396" y="4518267"/>
            <a:ext cx="680657" cy="73769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711551" y="4652365"/>
            <a:ext cx="17123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Η συνάρτηση </a:t>
            </a:r>
            <a:endParaRPr lang="el-GR" sz="2000" b="1" u="sng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676" y="3269476"/>
            <a:ext cx="1250613" cy="733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2" name="Straight Arrow Connector 21"/>
          <p:cNvCxnSpPr/>
          <p:nvPr/>
        </p:nvCxnSpPr>
        <p:spPr>
          <a:xfrm flipV="1">
            <a:off x="6367413" y="3694486"/>
            <a:ext cx="674620" cy="47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8693649" y="3434834"/>
            <a:ext cx="28620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8693649" y="3434834"/>
            <a:ext cx="0" cy="3858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8693649" y="3820701"/>
            <a:ext cx="286200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V="1">
            <a:off x="11555651" y="3434834"/>
            <a:ext cx="0" cy="3858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140923" y="4887112"/>
            <a:ext cx="122649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6367413" y="4687387"/>
            <a:ext cx="37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είναι μια </a:t>
            </a:r>
            <a:r>
              <a:rPr lang="el-GR" b="1" u="sng" dirty="0" smtClean="0"/>
              <a:t>ΚΑΤΑΣΤΑΤΙΚΗ ΣΥΝΑΡΤΗΣΗ</a:t>
            </a:r>
            <a:endParaRPr lang="el-GR" b="1" u="sng" dirty="0"/>
          </a:p>
        </p:txBody>
      </p:sp>
      <p:cxnSp>
        <p:nvCxnSpPr>
          <p:cNvPr id="3072" name="Straight Connector 3071"/>
          <p:cNvCxnSpPr/>
          <p:nvPr/>
        </p:nvCxnSpPr>
        <p:spPr>
          <a:xfrm flipH="1">
            <a:off x="8597900" y="5533868"/>
            <a:ext cx="12700" cy="33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4" name="Straight Arrow Connector 3083"/>
          <p:cNvCxnSpPr/>
          <p:nvPr/>
        </p:nvCxnSpPr>
        <p:spPr>
          <a:xfrm flipH="1">
            <a:off x="5071361" y="4002594"/>
            <a:ext cx="2383539" cy="743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74361" y="5378318"/>
                <a:ext cx="935705" cy="87748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∮"/>
                          <m:subHide m:val="on"/>
                          <m:supHide m:val="on"/>
                          <m:ctrlPr>
                            <a:rPr lang="el-GR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f>
                            <m:fPr>
                              <m:ctrlPr>
                                <a:rPr lang="el-GR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num>
                            <m:den>
                              <m:r>
                                <a:rPr lang="el-GR" sz="24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l-GR" sz="2400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361" y="5378318"/>
                <a:ext cx="935705" cy="87748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04347" y="5586228"/>
            <a:ext cx="1007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</a:t>
            </a:r>
            <a:endParaRPr lang="el-GR" sz="2400" dirty="0"/>
          </a:p>
        </p:txBody>
      </p:sp>
      <p:sp>
        <p:nvSpPr>
          <p:cNvPr id="9" name="Right Arrow 8"/>
          <p:cNvSpPr/>
          <p:nvPr/>
        </p:nvSpPr>
        <p:spPr>
          <a:xfrm>
            <a:off x="1729949" y="5731417"/>
            <a:ext cx="420918" cy="1846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TextBox 9"/>
          <p:cNvSpPr txBox="1"/>
          <p:nvPr/>
        </p:nvSpPr>
        <p:spPr>
          <a:xfrm>
            <a:off x="2178576" y="5592918"/>
            <a:ext cx="96070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Είναι η μεταβολή ενός μεγέθους που περιέχεται στο σύστημα : ΕΝΤΡΟΠΙΑ , συμβολισμός : </a:t>
            </a:r>
            <a:r>
              <a:rPr lang="en-US" sz="2400" b="1" dirty="0" smtClean="0"/>
              <a:t>S</a:t>
            </a:r>
            <a:endParaRPr lang="el-GR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63399" y="743010"/>
            <a:ext cx="3867150" cy="38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082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2061</TotalTime>
  <Words>908</Words>
  <Application>Microsoft Office PowerPoint</Application>
  <PresentationFormat>Widescreen</PresentationFormat>
  <Paragraphs>262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Times New Roman</vt:lpstr>
      <vt:lpstr>Office Theme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71</cp:revision>
  <dcterms:created xsi:type="dcterms:W3CDTF">2020-10-27T08:27:07Z</dcterms:created>
  <dcterms:modified xsi:type="dcterms:W3CDTF">2020-11-02T22:07:59Z</dcterms:modified>
</cp:coreProperties>
</file>