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37" r:id="rId2"/>
    <p:sldId id="352" r:id="rId3"/>
    <p:sldId id="276" r:id="rId4"/>
    <p:sldId id="259" r:id="rId5"/>
    <p:sldId id="333" r:id="rId6"/>
    <p:sldId id="275" r:id="rId7"/>
    <p:sldId id="334" r:id="rId8"/>
    <p:sldId id="258" r:id="rId9"/>
    <p:sldId id="278" r:id="rId10"/>
    <p:sldId id="261" r:id="rId11"/>
    <p:sldId id="260" r:id="rId12"/>
    <p:sldId id="264" r:id="rId13"/>
    <p:sldId id="287" r:id="rId14"/>
    <p:sldId id="283" r:id="rId15"/>
    <p:sldId id="282" r:id="rId16"/>
    <p:sldId id="338" r:id="rId17"/>
    <p:sldId id="284" r:id="rId18"/>
    <p:sldId id="286" r:id="rId19"/>
    <p:sldId id="285" r:id="rId20"/>
    <p:sldId id="339" r:id="rId21"/>
    <p:sldId id="288" r:id="rId22"/>
    <p:sldId id="290" r:id="rId23"/>
    <p:sldId id="289" r:id="rId24"/>
    <p:sldId id="291" r:id="rId25"/>
    <p:sldId id="292" r:id="rId26"/>
    <p:sldId id="293" r:id="rId27"/>
    <p:sldId id="295" r:id="rId28"/>
    <p:sldId id="294" r:id="rId29"/>
    <p:sldId id="353" r:id="rId30"/>
    <p:sldId id="266" r:id="rId31"/>
    <p:sldId id="267" r:id="rId32"/>
    <p:sldId id="265" r:id="rId33"/>
    <p:sldId id="305" r:id="rId34"/>
    <p:sldId id="268" r:id="rId35"/>
    <p:sldId id="317" r:id="rId36"/>
    <p:sldId id="318" r:id="rId37"/>
    <p:sldId id="319" r:id="rId38"/>
    <p:sldId id="296" r:id="rId39"/>
    <p:sldId id="297" r:id="rId40"/>
    <p:sldId id="298" r:id="rId41"/>
    <p:sldId id="299" r:id="rId42"/>
    <p:sldId id="300" r:id="rId43"/>
    <p:sldId id="301" r:id="rId44"/>
    <p:sldId id="302" r:id="rId45"/>
    <p:sldId id="303" r:id="rId46"/>
    <p:sldId id="309" r:id="rId47"/>
    <p:sldId id="310" r:id="rId48"/>
    <p:sldId id="340" r:id="rId49"/>
    <p:sldId id="304" r:id="rId50"/>
    <p:sldId id="341" r:id="rId51"/>
    <p:sldId id="306" r:id="rId52"/>
    <p:sldId id="307" r:id="rId53"/>
    <p:sldId id="308" r:id="rId54"/>
    <p:sldId id="311" r:id="rId55"/>
    <p:sldId id="336" r:id="rId56"/>
    <p:sldId id="354" r:id="rId57"/>
    <p:sldId id="312" r:id="rId58"/>
    <p:sldId id="313" r:id="rId59"/>
    <p:sldId id="342" r:id="rId60"/>
    <p:sldId id="351" r:id="rId61"/>
    <p:sldId id="314" r:id="rId62"/>
    <p:sldId id="315" r:id="rId63"/>
    <p:sldId id="316" r:id="rId64"/>
    <p:sldId id="320" r:id="rId65"/>
    <p:sldId id="321" r:id="rId66"/>
    <p:sldId id="322" r:id="rId67"/>
    <p:sldId id="332" r:id="rId68"/>
    <p:sldId id="323" r:id="rId69"/>
    <p:sldId id="325" r:id="rId70"/>
    <p:sldId id="350" r:id="rId71"/>
    <p:sldId id="326" r:id="rId72"/>
    <p:sldId id="327" r:id="rId73"/>
    <p:sldId id="328" r:id="rId74"/>
    <p:sldId id="329" r:id="rId75"/>
    <p:sldId id="330" r:id="rId76"/>
    <p:sldId id="331" r:id="rId77"/>
    <p:sldId id="343" r:id="rId78"/>
    <p:sldId id="344" r:id="rId79"/>
    <p:sldId id="345" r:id="rId80"/>
    <p:sldId id="346" r:id="rId81"/>
    <p:sldId id="347" r:id="rId82"/>
    <p:sldId id="348" r:id="rId83"/>
    <p:sldId id="349" r:id="rId84"/>
    <p:sldId id="335" r:id="rId8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82" autoAdjust="0"/>
  </p:normalViewPr>
  <p:slideViewPr>
    <p:cSldViewPr>
      <p:cViewPr varScale="1">
        <p:scale>
          <a:sx n="63" d="100"/>
          <a:sy n="63" d="100"/>
        </p:scale>
        <p:origin x="-134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5B20C-544D-486E-A30C-F7FB2F6109FC}"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l-GR"/>
        </a:p>
      </dgm:t>
    </dgm:pt>
    <dgm:pt modelId="{A2DA3FF6-B563-461C-A83E-4B8DE8F8C74B}">
      <dgm:prSet phldrT="[Text]" custT="1"/>
      <dgm:spPr/>
      <dgm:t>
        <a:bodyPr/>
        <a:lstStyle/>
        <a:p>
          <a:r>
            <a:rPr lang="el-GR" sz="1800" b="1" dirty="0" smtClean="0"/>
            <a:t>Συνδετικός ιστός με ειδικές ιδιότητες</a:t>
          </a:r>
          <a:endParaRPr lang="el-GR" sz="1800" b="1" dirty="0"/>
        </a:p>
      </dgm:t>
    </dgm:pt>
    <dgm:pt modelId="{39B20A71-60D8-4BA4-B8EB-22320F5620B5}" type="parTrans" cxnId="{0F840F85-6256-43D4-B6E9-2C99C8FD3CAD}">
      <dgm:prSet/>
      <dgm:spPr/>
      <dgm:t>
        <a:bodyPr/>
        <a:lstStyle/>
        <a:p>
          <a:endParaRPr lang="el-GR" sz="1800"/>
        </a:p>
      </dgm:t>
    </dgm:pt>
    <dgm:pt modelId="{D89136A8-DF9B-43BA-B98B-717146261631}" type="sibTrans" cxnId="{0F840F85-6256-43D4-B6E9-2C99C8FD3CAD}">
      <dgm:prSet/>
      <dgm:spPr/>
      <dgm:t>
        <a:bodyPr/>
        <a:lstStyle/>
        <a:p>
          <a:endParaRPr lang="el-GR" sz="1800"/>
        </a:p>
      </dgm:t>
    </dgm:pt>
    <dgm:pt modelId="{F4FFA270-3FFE-4156-8DD7-ED655694A6F1}">
      <dgm:prSet phldrT="[Text]" custT="1"/>
      <dgm:spPr/>
      <dgm:t>
        <a:bodyPr/>
        <a:lstStyle/>
        <a:p>
          <a:r>
            <a:rPr lang="el-GR" sz="1800" b="1" dirty="0" smtClean="0"/>
            <a:t>λιπώδης</a:t>
          </a:r>
          <a:endParaRPr lang="el-GR" sz="1800" b="1" dirty="0"/>
        </a:p>
      </dgm:t>
    </dgm:pt>
    <dgm:pt modelId="{9B92A317-94D7-41C1-95B4-35C643AB8980}" type="parTrans" cxnId="{592FFE19-3D3C-46AE-AD71-ED46668FFD57}">
      <dgm:prSet/>
      <dgm:spPr/>
      <dgm:t>
        <a:bodyPr/>
        <a:lstStyle/>
        <a:p>
          <a:endParaRPr lang="el-GR" sz="1800"/>
        </a:p>
      </dgm:t>
    </dgm:pt>
    <dgm:pt modelId="{2787621B-2833-410F-9B71-7D040746CA78}" type="sibTrans" cxnId="{592FFE19-3D3C-46AE-AD71-ED46668FFD57}">
      <dgm:prSet/>
      <dgm:spPr/>
      <dgm:t>
        <a:bodyPr/>
        <a:lstStyle/>
        <a:p>
          <a:endParaRPr lang="el-GR" sz="1800"/>
        </a:p>
      </dgm:t>
    </dgm:pt>
    <dgm:pt modelId="{8699A856-5917-4D5C-8968-AEF4606D47DC}">
      <dgm:prSet phldrT="[Text]" custT="1"/>
      <dgm:spPr/>
      <dgm:t>
        <a:bodyPr/>
        <a:lstStyle/>
        <a:p>
          <a:r>
            <a:rPr lang="el-GR" sz="1800" b="1" dirty="0" smtClean="0"/>
            <a:t>ελαστικός</a:t>
          </a:r>
          <a:endParaRPr lang="el-GR" sz="1800" b="1" dirty="0"/>
        </a:p>
      </dgm:t>
    </dgm:pt>
    <dgm:pt modelId="{7B441B8C-FFCE-4100-A908-8EB56A9F9AD0}" type="parTrans" cxnId="{9919B14D-3ABD-4FBE-BD19-3ACE8A9E899A}">
      <dgm:prSet/>
      <dgm:spPr/>
      <dgm:t>
        <a:bodyPr/>
        <a:lstStyle/>
        <a:p>
          <a:endParaRPr lang="el-GR" sz="1800"/>
        </a:p>
      </dgm:t>
    </dgm:pt>
    <dgm:pt modelId="{97706D4E-32FD-44BD-A8CE-757E586E0939}" type="sibTrans" cxnId="{9919B14D-3ABD-4FBE-BD19-3ACE8A9E899A}">
      <dgm:prSet/>
      <dgm:spPr/>
      <dgm:t>
        <a:bodyPr/>
        <a:lstStyle/>
        <a:p>
          <a:endParaRPr lang="el-GR" sz="1800"/>
        </a:p>
      </dgm:t>
    </dgm:pt>
    <dgm:pt modelId="{7A726C01-0F8F-4EE2-B8A9-D24A2DD08670}">
      <dgm:prSet phldrT="[Text]" custT="1"/>
      <dgm:spPr/>
      <dgm:t>
        <a:bodyPr/>
        <a:lstStyle/>
        <a:p>
          <a:r>
            <a:rPr lang="el-GR" sz="1800" b="1" dirty="0" smtClean="0"/>
            <a:t>στηρικτικός</a:t>
          </a:r>
          <a:endParaRPr lang="el-GR" sz="1800" b="1" dirty="0"/>
        </a:p>
      </dgm:t>
    </dgm:pt>
    <dgm:pt modelId="{AE385497-1866-408D-8B29-DD8E5432AFCB}" type="parTrans" cxnId="{3F152676-DAF5-43BC-82B0-5B01BD1E3047}">
      <dgm:prSet/>
      <dgm:spPr/>
      <dgm:t>
        <a:bodyPr/>
        <a:lstStyle/>
        <a:p>
          <a:endParaRPr lang="el-GR" sz="1800"/>
        </a:p>
      </dgm:t>
    </dgm:pt>
    <dgm:pt modelId="{F089A696-FFA0-4F53-AB38-BD7B9F51E1F3}" type="sibTrans" cxnId="{3F152676-DAF5-43BC-82B0-5B01BD1E3047}">
      <dgm:prSet/>
      <dgm:spPr/>
      <dgm:t>
        <a:bodyPr/>
        <a:lstStyle/>
        <a:p>
          <a:endParaRPr lang="el-GR" sz="1800"/>
        </a:p>
      </dgm:t>
    </dgm:pt>
    <dgm:pt modelId="{586D1F0D-13B2-47C0-A8A5-F7C161CF7858}">
      <dgm:prSet phldrT="[Text]" custT="1"/>
      <dgm:spPr/>
      <dgm:t>
        <a:bodyPr/>
        <a:lstStyle/>
        <a:p>
          <a:r>
            <a:rPr lang="el-GR" sz="1800" b="1" dirty="0" smtClean="0"/>
            <a:t>χόνδρος</a:t>
          </a:r>
          <a:endParaRPr lang="el-GR" sz="1800" b="1" dirty="0"/>
        </a:p>
      </dgm:t>
    </dgm:pt>
    <dgm:pt modelId="{504ED5D6-B1CC-44E4-BAE0-F508203C3C2D}" type="parTrans" cxnId="{203E85FF-4EB9-42AC-AD2B-ED0A9A2C8B3E}">
      <dgm:prSet/>
      <dgm:spPr/>
      <dgm:t>
        <a:bodyPr/>
        <a:lstStyle/>
        <a:p>
          <a:endParaRPr lang="el-GR" sz="1800"/>
        </a:p>
      </dgm:t>
    </dgm:pt>
    <dgm:pt modelId="{D8397F5D-B899-4101-8237-D970DD31D8E3}" type="sibTrans" cxnId="{203E85FF-4EB9-42AC-AD2B-ED0A9A2C8B3E}">
      <dgm:prSet/>
      <dgm:spPr/>
      <dgm:t>
        <a:bodyPr/>
        <a:lstStyle/>
        <a:p>
          <a:endParaRPr lang="el-GR" sz="1800"/>
        </a:p>
      </dgm:t>
    </dgm:pt>
    <dgm:pt modelId="{A02A91BF-BA6B-4D7B-80DD-2872D8B29C45}">
      <dgm:prSet phldrT="[Text]" custT="1"/>
      <dgm:spPr/>
      <dgm:t>
        <a:bodyPr/>
        <a:lstStyle/>
        <a:p>
          <a:r>
            <a:rPr lang="el-GR" sz="1800" b="1" dirty="0" smtClean="0"/>
            <a:t>οστά</a:t>
          </a:r>
          <a:endParaRPr lang="el-GR" sz="1800" b="1" dirty="0"/>
        </a:p>
      </dgm:t>
    </dgm:pt>
    <dgm:pt modelId="{B773991C-A416-4A60-9B09-7EF8BFCB54E1}" type="parTrans" cxnId="{FE1D18B3-F117-4A4F-A881-72989A2E031C}">
      <dgm:prSet/>
      <dgm:spPr/>
      <dgm:t>
        <a:bodyPr/>
        <a:lstStyle/>
        <a:p>
          <a:endParaRPr lang="el-GR" sz="1800"/>
        </a:p>
      </dgm:t>
    </dgm:pt>
    <dgm:pt modelId="{CFA839C9-758F-4DDE-B09F-4C421FF7800E}" type="sibTrans" cxnId="{FE1D18B3-F117-4A4F-A881-72989A2E031C}">
      <dgm:prSet/>
      <dgm:spPr/>
      <dgm:t>
        <a:bodyPr/>
        <a:lstStyle/>
        <a:p>
          <a:endParaRPr lang="el-GR" sz="1800"/>
        </a:p>
      </dgm:t>
    </dgm:pt>
    <dgm:pt modelId="{A3E5E278-C72A-41BB-A994-0847A9872532}">
      <dgm:prSet custT="1"/>
      <dgm:spPr/>
      <dgm:t>
        <a:bodyPr/>
        <a:lstStyle/>
        <a:p>
          <a:r>
            <a:rPr lang="el-GR" sz="1800" b="1" dirty="0" smtClean="0"/>
            <a:t>Ιδίως</a:t>
          </a:r>
        </a:p>
        <a:p>
          <a:r>
            <a:rPr lang="el-GR" sz="1800" b="1" dirty="0" smtClean="0"/>
            <a:t>Συνδετικός ιστός</a:t>
          </a:r>
          <a:endParaRPr lang="el-GR" sz="1800" b="1" dirty="0"/>
        </a:p>
      </dgm:t>
    </dgm:pt>
    <dgm:pt modelId="{05DDB8C5-AC2C-4549-B513-3A68FBDE6E1F}" type="parTrans" cxnId="{36D7BF3A-1B49-4A52-B2EA-85AACB30AAC0}">
      <dgm:prSet/>
      <dgm:spPr/>
      <dgm:t>
        <a:bodyPr/>
        <a:lstStyle/>
        <a:p>
          <a:endParaRPr lang="el-GR" sz="1800"/>
        </a:p>
      </dgm:t>
    </dgm:pt>
    <dgm:pt modelId="{07E4BFF0-E05E-4EEF-8C23-B9BF8525D8B7}" type="sibTrans" cxnId="{36D7BF3A-1B49-4A52-B2EA-85AACB30AAC0}">
      <dgm:prSet/>
      <dgm:spPr/>
      <dgm:t>
        <a:bodyPr/>
        <a:lstStyle/>
        <a:p>
          <a:endParaRPr lang="el-GR" sz="1800"/>
        </a:p>
      </dgm:t>
    </dgm:pt>
    <dgm:pt modelId="{3FD7F3C7-D2C7-4CBD-9D37-6CB735926B64}">
      <dgm:prSet custT="1"/>
      <dgm:spPr/>
      <dgm:t>
        <a:bodyPr/>
        <a:lstStyle/>
        <a:p>
          <a:r>
            <a:rPr lang="el-GR" sz="1800" b="1" dirty="0" smtClean="0"/>
            <a:t>χαλαρός</a:t>
          </a:r>
          <a:endParaRPr lang="el-GR" sz="1800" b="1" dirty="0"/>
        </a:p>
      </dgm:t>
    </dgm:pt>
    <dgm:pt modelId="{E40FC442-6871-42B4-910A-C97D8D850F9F}" type="parTrans" cxnId="{C72C22BF-BD31-4AE6-A02D-3348215A37F0}">
      <dgm:prSet/>
      <dgm:spPr/>
      <dgm:t>
        <a:bodyPr/>
        <a:lstStyle/>
        <a:p>
          <a:endParaRPr lang="el-GR" sz="1800"/>
        </a:p>
      </dgm:t>
    </dgm:pt>
    <dgm:pt modelId="{B2784FAA-C0EB-4CDB-8EBA-65F910D3F432}" type="sibTrans" cxnId="{C72C22BF-BD31-4AE6-A02D-3348215A37F0}">
      <dgm:prSet/>
      <dgm:spPr/>
      <dgm:t>
        <a:bodyPr/>
        <a:lstStyle/>
        <a:p>
          <a:endParaRPr lang="el-GR" sz="1800"/>
        </a:p>
      </dgm:t>
    </dgm:pt>
    <dgm:pt modelId="{9976500F-9344-4241-8209-EE44755C3698}">
      <dgm:prSet custT="1"/>
      <dgm:spPr/>
      <dgm:t>
        <a:bodyPr/>
        <a:lstStyle/>
        <a:p>
          <a:r>
            <a:rPr lang="el-GR" sz="1800" b="1" dirty="0" smtClean="0"/>
            <a:t>Πυκνός</a:t>
          </a:r>
        </a:p>
        <a:p>
          <a:r>
            <a:rPr lang="el-GR" sz="1800" b="0" dirty="0" smtClean="0"/>
            <a:t>α. κανονικός</a:t>
          </a:r>
        </a:p>
        <a:p>
          <a:r>
            <a:rPr lang="el-GR" sz="1800" b="0" dirty="0" smtClean="0"/>
            <a:t>β. ακανόνιστος</a:t>
          </a:r>
          <a:endParaRPr lang="el-GR" sz="1800" b="0" dirty="0"/>
        </a:p>
      </dgm:t>
    </dgm:pt>
    <dgm:pt modelId="{2A606017-B738-4B55-9D58-6E7030708881}" type="sibTrans" cxnId="{78112169-89E9-4A47-9E69-991AA558EFBB}">
      <dgm:prSet/>
      <dgm:spPr/>
      <dgm:t>
        <a:bodyPr/>
        <a:lstStyle/>
        <a:p>
          <a:endParaRPr lang="el-GR" sz="1800"/>
        </a:p>
      </dgm:t>
    </dgm:pt>
    <dgm:pt modelId="{E215BDD3-B99B-44BF-B0CE-589112566ACF}" type="parTrans" cxnId="{78112169-89E9-4A47-9E69-991AA558EFBB}">
      <dgm:prSet/>
      <dgm:spPr/>
      <dgm:t>
        <a:bodyPr/>
        <a:lstStyle/>
        <a:p>
          <a:endParaRPr lang="el-GR" sz="1800"/>
        </a:p>
      </dgm:t>
    </dgm:pt>
    <dgm:pt modelId="{F5A43716-A781-4DCE-B82A-6B68E474F181}">
      <dgm:prSet custT="1"/>
      <dgm:spPr/>
      <dgm:t>
        <a:bodyPr/>
        <a:lstStyle/>
        <a:p>
          <a:r>
            <a:rPr lang="el-GR" sz="1800" b="1" dirty="0" smtClean="0"/>
            <a:t>Αιμοποιητικός </a:t>
          </a:r>
          <a:endParaRPr lang="el-GR" sz="1800" b="1" dirty="0"/>
        </a:p>
      </dgm:t>
    </dgm:pt>
    <dgm:pt modelId="{69D474B8-6141-4E89-9B38-A3A82C2BE041}" type="parTrans" cxnId="{2F6E70EC-1B36-4853-82F5-92D39138209A}">
      <dgm:prSet/>
      <dgm:spPr/>
      <dgm:t>
        <a:bodyPr/>
        <a:lstStyle/>
        <a:p>
          <a:endParaRPr lang="el-GR" sz="1800"/>
        </a:p>
      </dgm:t>
    </dgm:pt>
    <dgm:pt modelId="{0E7F096F-880F-43AE-ACC9-4947DEEFEFEE}" type="sibTrans" cxnId="{2F6E70EC-1B36-4853-82F5-92D39138209A}">
      <dgm:prSet/>
      <dgm:spPr/>
      <dgm:t>
        <a:bodyPr/>
        <a:lstStyle/>
        <a:p>
          <a:endParaRPr lang="el-GR" sz="1800"/>
        </a:p>
      </dgm:t>
    </dgm:pt>
    <dgm:pt modelId="{986EBD34-A517-4509-94CC-CD0211230D3A}">
      <dgm:prSet custT="1"/>
      <dgm:spPr/>
      <dgm:t>
        <a:bodyPr/>
        <a:lstStyle/>
        <a:p>
          <a:r>
            <a:rPr lang="el-GR" sz="1800" b="1" dirty="0" smtClean="0"/>
            <a:t>βλεννώδης</a:t>
          </a:r>
          <a:endParaRPr lang="el-GR" sz="1800" b="1" dirty="0"/>
        </a:p>
      </dgm:t>
    </dgm:pt>
    <dgm:pt modelId="{4FAD3194-2A98-4A62-9F67-A12398181383}" type="parTrans" cxnId="{F53B9C3F-C208-4556-8C7D-89C3F247CC60}">
      <dgm:prSet/>
      <dgm:spPr/>
      <dgm:t>
        <a:bodyPr/>
        <a:lstStyle/>
        <a:p>
          <a:endParaRPr lang="el-GR" sz="1800"/>
        </a:p>
      </dgm:t>
    </dgm:pt>
    <dgm:pt modelId="{CF7AA5B7-01E7-4312-BE91-DC9C3B663734}" type="sibTrans" cxnId="{F53B9C3F-C208-4556-8C7D-89C3F247CC60}">
      <dgm:prSet/>
      <dgm:spPr/>
      <dgm:t>
        <a:bodyPr/>
        <a:lstStyle/>
        <a:p>
          <a:endParaRPr lang="el-GR" sz="1800"/>
        </a:p>
      </dgm:t>
    </dgm:pt>
    <dgm:pt modelId="{C7B0ED3D-AB05-4B4C-8B7E-C615AB42EB91}" type="pres">
      <dgm:prSet presAssocID="{F805B20C-544D-486E-A30C-F7FB2F6109FC}" presName="diagram" presStyleCnt="0">
        <dgm:presLayoutVars>
          <dgm:chPref val="1"/>
          <dgm:dir/>
          <dgm:animOne val="branch"/>
          <dgm:animLvl val="lvl"/>
          <dgm:resizeHandles/>
        </dgm:presLayoutVars>
      </dgm:prSet>
      <dgm:spPr/>
      <dgm:t>
        <a:bodyPr/>
        <a:lstStyle/>
        <a:p>
          <a:endParaRPr lang="el-GR"/>
        </a:p>
      </dgm:t>
    </dgm:pt>
    <dgm:pt modelId="{4D3C1C90-C432-46D9-8E21-83FA534ADBC1}" type="pres">
      <dgm:prSet presAssocID="{A3E5E278-C72A-41BB-A994-0847A9872532}" presName="root" presStyleCnt="0"/>
      <dgm:spPr/>
    </dgm:pt>
    <dgm:pt modelId="{2AB1D8F1-3CB3-442D-8CD5-6C75B524BB42}" type="pres">
      <dgm:prSet presAssocID="{A3E5E278-C72A-41BB-A994-0847A9872532}" presName="rootComposite" presStyleCnt="0"/>
      <dgm:spPr/>
    </dgm:pt>
    <dgm:pt modelId="{9D2E45AC-39E0-4EFE-9317-930B7D20E356}" type="pres">
      <dgm:prSet presAssocID="{A3E5E278-C72A-41BB-A994-0847A9872532}" presName="rootText" presStyleLbl="node1" presStyleIdx="0" presStyleCnt="3" custLinFactNeighborX="-25608"/>
      <dgm:spPr/>
      <dgm:t>
        <a:bodyPr/>
        <a:lstStyle/>
        <a:p>
          <a:endParaRPr lang="el-GR"/>
        </a:p>
      </dgm:t>
    </dgm:pt>
    <dgm:pt modelId="{2310FDA8-A93B-45C1-9184-D3013E239221}" type="pres">
      <dgm:prSet presAssocID="{A3E5E278-C72A-41BB-A994-0847A9872532}" presName="rootConnector" presStyleLbl="node1" presStyleIdx="0" presStyleCnt="3"/>
      <dgm:spPr/>
      <dgm:t>
        <a:bodyPr/>
        <a:lstStyle/>
        <a:p>
          <a:endParaRPr lang="el-GR"/>
        </a:p>
      </dgm:t>
    </dgm:pt>
    <dgm:pt modelId="{E9BAC709-AD18-4C4A-9210-45C7C100E43F}" type="pres">
      <dgm:prSet presAssocID="{A3E5E278-C72A-41BB-A994-0847A9872532}" presName="childShape" presStyleCnt="0"/>
      <dgm:spPr/>
    </dgm:pt>
    <dgm:pt modelId="{34D6D73E-31B7-40FF-9DBB-21A6151D9EBC}" type="pres">
      <dgm:prSet presAssocID="{E40FC442-6871-42B4-910A-C97D8D850F9F}" presName="Name13" presStyleLbl="parChTrans1D2" presStyleIdx="0" presStyleCnt="8"/>
      <dgm:spPr/>
      <dgm:t>
        <a:bodyPr/>
        <a:lstStyle/>
        <a:p>
          <a:endParaRPr lang="el-GR"/>
        </a:p>
      </dgm:t>
    </dgm:pt>
    <dgm:pt modelId="{48B0DC69-E47E-497B-AD14-E32E17A2E81E}" type="pres">
      <dgm:prSet presAssocID="{3FD7F3C7-D2C7-4CBD-9D37-6CB735926B64}" presName="childText" presStyleLbl="bgAcc1" presStyleIdx="0" presStyleCnt="8" custLinFactNeighborX="-21973">
        <dgm:presLayoutVars>
          <dgm:bulletEnabled val="1"/>
        </dgm:presLayoutVars>
      </dgm:prSet>
      <dgm:spPr/>
      <dgm:t>
        <a:bodyPr/>
        <a:lstStyle/>
        <a:p>
          <a:endParaRPr lang="el-GR"/>
        </a:p>
      </dgm:t>
    </dgm:pt>
    <dgm:pt modelId="{A5710633-94FB-4763-80F8-FFCAF6F7CBB0}" type="pres">
      <dgm:prSet presAssocID="{E215BDD3-B99B-44BF-B0CE-589112566ACF}" presName="Name13" presStyleLbl="parChTrans1D2" presStyleIdx="1" presStyleCnt="8"/>
      <dgm:spPr/>
      <dgm:t>
        <a:bodyPr/>
        <a:lstStyle/>
        <a:p>
          <a:endParaRPr lang="el-GR"/>
        </a:p>
      </dgm:t>
    </dgm:pt>
    <dgm:pt modelId="{C00752E2-57A0-4706-B991-60CCD5B048F3}" type="pres">
      <dgm:prSet presAssocID="{9976500F-9344-4241-8209-EE44755C3698}" presName="childText" presStyleLbl="bgAcc1" presStyleIdx="1" presStyleCnt="8" custScaleX="130240" custScaleY="184260" custLinFactNeighborX="-21973">
        <dgm:presLayoutVars>
          <dgm:bulletEnabled val="1"/>
        </dgm:presLayoutVars>
      </dgm:prSet>
      <dgm:spPr/>
      <dgm:t>
        <a:bodyPr/>
        <a:lstStyle/>
        <a:p>
          <a:endParaRPr lang="el-GR"/>
        </a:p>
      </dgm:t>
    </dgm:pt>
    <dgm:pt modelId="{8CC1D9ED-85B5-43EC-B7B0-F5C6E1479F83}" type="pres">
      <dgm:prSet presAssocID="{A2DA3FF6-B563-461C-A83E-4B8DE8F8C74B}" presName="root" presStyleCnt="0"/>
      <dgm:spPr/>
    </dgm:pt>
    <dgm:pt modelId="{7CCE0CEE-4906-4573-8D69-D82571C713A7}" type="pres">
      <dgm:prSet presAssocID="{A2DA3FF6-B563-461C-A83E-4B8DE8F8C74B}" presName="rootComposite" presStyleCnt="0"/>
      <dgm:spPr/>
    </dgm:pt>
    <dgm:pt modelId="{56046932-FEFC-465D-BEE4-4AC57D2BC83A}" type="pres">
      <dgm:prSet presAssocID="{A2DA3FF6-B563-461C-A83E-4B8DE8F8C74B}" presName="rootText" presStyleLbl="node1" presStyleIdx="1" presStyleCnt="3"/>
      <dgm:spPr/>
      <dgm:t>
        <a:bodyPr/>
        <a:lstStyle/>
        <a:p>
          <a:endParaRPr lang="el-GR"/>
        </a:p>
      </dgm:t>
    </dgm:pt>
    <dgm:pt modelId="{54222F7D-E52F-4331-BCFF-EC275590F1A3}" type="pres">
      <dgm:prSet presAssocID="{A2DA3FF6-B563-461C-A83E-4B8DE8F8C74B}" presName="rootConnector" presStyleLbl="node1" presStyleIdx="1" presStyleCnt="3"/>
      <dgm:spPr/>
      <dgm:t>
        <a:bodyPr/>
        <a:lstStyle/>
        <a:p>
          <a:endParaRPr lang="el-GR"/>
        </a:p>
      </dgm:t>
    </dgm:pt>
    <dgm:pt modelId="{0C90CDD7-709B-45A3-AACC-B3DAF5666398}" type="pres">
      <dgm:prSet presAssocID="{A2DA3FF6-B563-461C-A83E-4B8DE8F8C74B}" presName="childShape" presStyleCnt="0"/>
      <dgm:spPr/>
    </dgm:pt>
    <dgm:pt modelId="{713EB440-59EC-46B5-9837-2D2758B8D746}" type="pres">
      <dgm:prSet presAssocID="{9B92A317-94D7-41C1-95B4-35C643AB8980}" presName="Name13" presStyleLbl="parChTrans1D2" presStyleIdx="2" presStyleCnt="8"/>
      <dgm:spPr/>
      <dgm:t>
        <a:bodyPr/>
        <a:lstStyle/>
        <a:p>
          <a:endParaRPr lang="el-GR"/>
        </a:p>
      </dgm:t>
    </dgm:pt>
    <dgm:pt modelId="{13D9D31F-7F9A-487F-8A74-128B53C13B89}" type="pres">
      <dgm:prSet presAssocID="{F4FFA270-3FFE-4156-8DD7-ED655694A6F1}" presName="childText" presStyleLbl="bgAcc1" presStyleIdx="2" presStyleCnt="8">
        <dgm:presLayoutVars>
          <dgm:bulletEnabled val="1"/>
        </dgm:presLayoutVars>
      </dgm:prSet>
      <dgm:spPr/>
      <dgm:t>
        <a:bodyPr/>
        <a:lstStyle/>
        <a:p>
          <a:endParaRPr lang="el-GR"/>
        </a:p>
      </dgm:t>
    </dgm:pt>
    <dgm:pt modelId="{A63EE17D-2ADB-486E-AA62-1AC2867CE297}" type="pres">
      <dgm:prSet presAssocID="{7B441B8C-FFCE-4100-A908-8EB56A9F9AD0}" presName="Name13" presStyleLbl="parChTrans1D2" presStyleIdx="3" presStyleCnt="8"/>
      <dgm:spPr/>
      <dgm:t>
        <a:bodyPr/>
        <a:lstStyle/>
        <a:p>
          <a:endParaRPr lang="el-GR"/>
        </a:p>
      </dgm:t>
    </dgm:pt>
    <dgm:pt modelId="{F1637C59-A6EC-4840-BC2C-2A3E4A9E658A}" type="pres">
      <dgm:prSet presAssocID="{8699A856-5917-4D5C-8968-AEF4606D47DC}" presName="childText" presStyleLbl="bgAcc1" presStyleIdx="3" presStyleCnt="8">
        <dgm:presLayoutVars>
          <dgm:bulletEnabled val="1"/>
        </dgm:presLayoutVars>
      </dgm:prSet>
      <dgm:spPr/>
      <dgm:t>
        <a:bodyPr/>
        <a:lstStyle/>
        <a:p>
          <a:endParaRPr lang="el-GR"/>
        </a:p>
      </dgm:t>
    </dgm:pt>
    <dgm:pt modelId="{F36A30B3-E472-4F28-BA6A-E9F2AD904FAC}" type="pres">
      <dgm:prSet presAssocID="{69D474B8-6141-4E89-9B38-A3A82C2BE041}" presName="Name13" presStyleLbl="parChTrans1D2" presStyleIdx="4" presStyleCnt="8"/>
      <dgm:spPr/>
      <dgm:t>
        <a:bodyPr/>
        <a:lstStyle/>
        <a:p>
          <a:endParaRPr lang="el-GR"/>
        </a:p>
      </dgm:t>
    </dgm:pt>
    <dgm:pt modelId="{0F47214E-006C-48A3-B6FE-56718771E3F0}" type="pres">
      <dgm:prSet presAssocID="{F5A43716-A781-4DCE-B82A-6B68E474F181}" presName="childText" presStyleLbl="bgAcc1" presStyleIdx="4" presStyleCnt="8" custScaleX="105098">
        <dgm:presLayoutVars>
          <dgm:bulletEnabled val="1"/>
        </dgm:presLayoutVars>
      </dgm:prSet>
      <dgm:spPr/>
      <dgm:t>
        <a:bodyPr/>
        <a:lstStyle/>
        <a:p>
          <a:endParaRPr lang="el-GR"/>
        </a:p>
      </dgm:t>
    </dgm:pt>
    <dgm:pt modelId="{B6CC2E31-2A2F-44BD-8527-D56E71C1F19D}" type="pres">
      <dgm:prSet presAssocID="{4FAD3194-2A98-4A62-9F67-A12398181383}" presName="Name13" presStyleLbl="parChTrans1D2" presStyleIdx="5" presStyleCnt="8"/>
      <dgm:spPr/>
      <dgm:t>
        <a:bodyPr/>
        <a:lstStyle/>
        <a:p>
          <a:endParaRPr lang="el-GR"/>
        </a:p>
      </dgm:t>
    </dgm:pt>
    <dgm:pt modelId="{2CADA7C1-1A02-41F8-BE84-CD007D4CC56B}" type="pres">
      <dgm:prSet presAssocID="{986EBD34-A517-4509-94CC-CD0211230D3A}" presName="childText" presStyleLbl="bgAcc1" presStyleIdx="5" presStyleCnt="8">
        <dgm:presLayoutVars>
          <dgm:bulletEnabled val="1"/>
        </dgm:presLayoutVars>
      </dgm:prSet>
      <dgm:spPr/>
      <dgm:t>
        <a:bodyPr/>
        <a:lstStyle/>
        <a:p>
          <a:endParaRPr lang="el-GR"/>
        </a:p>
      </dgm:t>
    </dgm:pt>
    <dgm:pt modelId="{B38AEC2A-E7FF-4266-BAE2-F703AB38D733}" type="pres">
      <dgm:prSet presAssocID="{7A726C01-0F8F-4EE2-B8A9-D24A2DD08670}" presName="root" presStyleCnt="0"/>
      <dgm:spPr/>
    </dgm:pt>
    <dgm:pt modelId="{7EE07EAF-776E-455B-B261-6B9A907D0464}" type="pres">
      <dgm:prSet presAssocID="{7A726C01-0F8F-4EE2-B8A9-D24A2DD08670}" presName="rootComposite" presStyleCnt="0"/>
      <dgm:spPr/>
    </dgm:pt>
    <dgm:pt modelId="{504FD093-C613-4A4C-A1C7-8E8080589B5E}" type="pres">
      <dgm:prSet presAssocID="{7A726C01-0F8F-4EE2-B8A9-D24A2DD08670}" presName="rootText" presStyleLbl="node1" presStyleIdx="2" presStyleCnt="3"/>
      <dgm:spPr/>
      <dgm:t>
        <a:bodyPr/>
        <a:lstStyle/>
        <a:p>
          <a:endParaRPr lang="el-GR"/>
        </a:p>
      </dgm:t>
    </dgm:pt>
    <dgm:pt modelId="{271EA0DC-536B-4B70-AB7C-0FE8C22379C8}" type="pres">
      <dgm:prSet presAssocID="{7A726C01-0F8F-4EE2-B8A9-D24A2DD08670}" presName="rootConnector" presStyleLbl="node1" presStyleIdx="2" presStyleCnt="3"/>
      <dgm:spPr/>
      <dgm:t>
        <a:bodyPr/>
        <a:lstStyle/>
        <a:p>
          <a:endParaRPr lang="el-GR"/>
        </a:p>
      </dgm:t>
    </dgm:pt>
    <dgm:pt modelId="{77DB433E-296F-4E69-BBEB-8C8350CDFD07}" type="pres">
      <dgm:prSet presAssocID="{7A726C01-0F8F-4EE2-B8A9-D24A2DD08670}" presName="childShape" presStyleCnt="0"/>
      <dgm:spPr/>
    </dgm:pt>
    <dgm:pt modelId="{1B0CD2B6-A276-4F08-ABF2-10AD31D82433}" type="pres">
      <dgm:prSet presAssocID="{504ED5D6-B1CC-44E4-BAE0-F508203C3C2D}" presName="Name13" presStyleLbl="parChTrans1D2" presStyleIdx="6" presStyleCnt="8"/>
      <dgm:spPr/>
      <dgm:t>
        <a:bodyPr/>
        <a:lstStyle/>
        <a:p>
          <a:endParaRPr lang="el-GR"/>
        </a:p>
      </dgm:t>
    </dgm:pt>
    <dgm:pt modelId="{320695E7-99C9-47E2-966A-A503192B12CD}" type="pres">
      <dgm:prSet presAssocID="{586D1F0D-13B2-47C0-A8A5-F7C161CF7858}" presName="childText" presStyleLbl="bgAcc1" presStyleIdx="6" presStyleCnt="8">
        <dgm:presLayoutVars>
          <dgm:bulletEnabled val="1"/>
        </dgm:presLayoutVars>
      </dgm:prSet>
      <dgm:spPr/>
      <dgm:t>
        <a:bodyPr/>
        <a:lstStyle/>
        <a:p>
          <a:endParaRPr lang="el-GR"/>
        </a:p>
      </dgm:t>
    </dgm:pt>
    <dgm:pt modelId="{5D14FC09-AA42-4045-89AA-287D50A71BE8}" type="pres">
      <dgm:prSet presAssocID="{B773991C-A416-4A60-9B09-7EF8BFCB54E1}" presName="Name13" presStyleLbl="parChTrans1D2" presStyleIdx="7" presStyleCnt="8"/>
      <dgm:spPr/>
      <dgm:t>
        <a:bodyPr/>
        <a:lstStyle/>
        <a:p>
          <a:endParaRPr lang="el-GR"/>
        </a:p>
      </dgm:t>
    </dgm:pt>
    <dgm:pt modelId="{DB0CBAD9-8EE2-4980-8D7A-83E4CB30C3EE}" type="pres">
      <dgm:prSet presAssocID="{A02A91BF-BA6B-4D7B-80DD-2872D8B29C45}" presName="childText" presStyleLbl="bgAcc1" presStyleIdx="7" presStyleCnt="8">
        <dgm:presLayoutVars>
          <dgm:bulletEnabled val="1"/>
        </dgm:presLayoutVars>
      </dgm:prSet>
      <dgm:spPr/>
      <dgm:t>
        <a:bodyPr/>
        <a:lstStyle/>
        <a:p>
          <a:endParaRPr lang="el-GR"/>
        </a:p>
      </dgm:t>
    </dgm:pt>
  </dgm:ptLst>
  <dgm:cxnLst>
    <dgm:cxn modelId="{F53B9C3F-C208-4556-8C7D-89C3F247CC60}" srcId="{A2DA3FF6-B563-461C-A83E-4B8DE8F8C74B}" destId="{986EBD34-A517-4509-94CC-CD0211230D3A}" srcOrd="3" destOrd="0" parTransId="{4FAD3194-2A98-4A62-9F67-A12398181383}" sibTransId="{CF7AA5B7-01E7-4312-BE91-DC9C3B663734}"/>
    <dgm:cxn modelId="{58713483-EB80-464E-92C9-70E41C8DA7CE}" type="presOf" srcId="{9976500F-9344-4241-8209-EE44755C3698}" destId="{C00752E2-57A0-4706-B991-60CCD5B048F3}" srcOrd="0" destOrd="0" presId="urn:microsoft.com/office/officeart/2005/8/layout/hierarchy3"/>
    <dgm:cxn modelId="{73AD28FA-62A2-4A42-8091-54E45C5D0F3A}" type="presOf" srcId="{4FAD3194-2A98-4A62-9F67-A12398181383}" destId="{B6CC2E31-2A2F-44BD-8527-D56E71C1F19D}" srcOrd="0" destOrd="0" presId="urn:microsoft.com/office/officeart/2005/8/layout/hierarchy3"/>
    <dgm:cxn modelId="{3F152676-DAF5-43BC-82B0-5B01BD1E3047}" srcId="{F805B20C-544D-486E-A30C-F7FB2F6109FC}" destId="{7A726C01-0F8F-4EE2-B8A9-D24A2DD08670}" srcOrd="2" destOrd="0" parTransId="{AE385497-1866-408D-8B29-DD8E5432AFCB}" sibTransId="{F089A696-FFA0-4F53-AB38-BD7B9F51E1F3}"/>
    <dgm:cxn modelId="{02FE2867-D0C0-4831-A2DC-88CE85F68CD5}" type="presOf" srcId="{8699A856-5917-4D5C-8968-AEF4606D47DC}" destId="{F1637C59-A6EC-4840-BC2C-2A3E4A9E658A}" srcOrd="0" destOrd="0" presId="urn:microsoft.com/office/officeart/2005/8/layout/hierarchy3"/>
    <dgm:cxn modelId="{CE27D170-A8E6-4CA2-B6FD-D4FE75024185}" type="presOf" srcId="{A3E5E278-C72A-41BB-A994-0847A9872532}" destId="{2310FDA8-A93B-45C1-9184-D3013E239221}" srcOrd="1" destOrd="0" presId="urn:microsoft.com/office/officeart/2005/8/layout/hierarchy3"/>
    <dgm:cxn modelId="{9F6D8A05-27B4-4D45-845A-FE33B00E4B7B}" type="presOf" srcId="{E40FC442-6871-42B4-910A-C97D8D850F9F}" destId="{34D6D73E-31B7-40FF-9DBB-21A6151D9EBC}" srcOrd="0" destOrd="0" presId="urn:microsoft.com/office/officeart/2005/8/layout/hierarchy3"/>
    <dgm:cxn modelId="{2F6E70EC-1B36-4853-82F5-92D39138209A}" srcId="{A2DA3FF6-B563-461C-A83E-4B8DE8F8C74B}" destId="{F5A43716-A781-4DCE-B82A-6B68E474F181}" srcOrd="2" destOrd="0" parTransId="{69D474B8-6141-4E89-9B38-A3A82C2BE041}" sibTransId="{0E7F096F-880F-43AE-ACC9-4947DEEFEFEE}"/>
    <dgm:cxn modelId="{78112169-89E9-4A47-9E69-991AA558EFBB}" srcId="{A3E5E278-C72A-41BB-A994-0847A9872532}" destId="{9976500F-9344-4241-8209-EE44755C3698}" srcOrd="1" destOrd="0" parTransId="{E215BDD3-B99B-44BF-B0CE-589112566ACF}" sibTransId="{2A606017-B738-4B55-9D58-6E7030708881}"/>
    <dgm:cxn modelId="{8C335CD3-C6B5-40B8-A01B-360A626A0552}" type="presOf" srcId="{F4FFA270-3FFE-4156-8DD7-ED655694A6F1}" destId="{13D9D31F-7F9A-487F-8A74-128B53C13B89}" srcOrd="0" destOrd="0" presId="urn:microsoft.com/office/officeart/2005/8/layout/hierarchy3"/>
    <dgm:cxn modelId="{FBD5FDD6-2A7D-48A5-B32C-5D0F275F067B}" type="presOf" srcId="{F805B20C-544D-486E-A30C-F7FB2F6109FC}" destId="{C7B0ED3D-AB05-4B4C-8B7E-C615AB42EB91}" srcOrd="0" destOrd="0" presId="urn:microsoft.com/office/officeart/2005/8/layout/hierarchy3"/>
    <dgm:cxn modelId="{1BC425FC-9960-4E63-8298-6601A76144F8}" type="presOf" srcId="{A02A91BF-BA6B-4D7B-80DD-2872D8B29C45}" destId="{DB0CBAD9-8EE2-4980-8D7A-83E4CB30C3EE}" srcOrd="0" destOrd="0" presId="urn:microsoft.com/office/officeart/2005/8/layout/hierarchy3"/>
    <dgm:cxn modelId="{9919B14D-3ABD-4FBE-BD19-3ACE8A9E899A}" srcId="{A2DA3FF6-B563-461C-A83E-4B8DE8F8C74B}" destId="{8699A856-5917-4D5C-8968-AEF4606D47DC}" srcOrd="1" destOrd="0" parTransId="{7B441B8C-FFCE-4100-A908-8EB56A9F9AD0}" sibTransId="{97706D4E-32FD-44BD-A8CE-757E586E0939}"/>
    <dgm:cxn modelId="{8728067F-97B7-4822-92F1-39A2F35BA59F}" type="presOf" srcId="{9B92A317-94D7-41C1-95B4-35C643AB8980}" destId="{713EB440-59EC-46B5-9837-2D2758B8D746}" srcOrd="0" destOrd="0" presId="urn:microsoft.com/office/officeart/2005/8/layout/hierarchy3"/>
    <dgm:cxn modelId="{2E4B5D18-6D3B-4C28-9474-EA21024FCE4E}" type="presOf" srcId="{69D474B8-6141-4E89-9B38-A3A82C2BE041}" destId="{F36A30B3-E472-4F28-BA6A-E9F2AD904FAC}" srcOrd="0" destOrd="0" presId="urn:microsoft.com/office/officeart/2005/8/layout/hierarchy3"/>
    <dgm:cxn modelId="{4F222BAB-1389-46EC-BDE8-B789157D2E91}" type="presOf" srcId="{B773991C-A416-4A60-9B09-7EF8BFCB54E1}" destId="{5D14FC09-AA42-4045-89AA-287D50A71BE8}" srcOrd="0" destOrd="0" presId="urn:microsoft.com/office/officeart/2005/8/layout/hierarchy3"/>
    <dgm:cxn modelId="{CF64ED38-10A3-44D5-82E9-3E6C286AD109}" type="presOf" srcId="{F5A43716-A781-4DCE-B82A-6B68E474F181}" destId="{0F47214E-006C-48A3-B6FE-56718771E3F0}" srcOrd="0" destOrd="0" presId="urn:microsoft.com/office/officeart/2005/8/layout/hierarchy3"/>
    <dgm:cxn modelId="{36D7BF3A-1B49-4A52-B2EA-85AACB30AAC0}" srcId="{F805B20C-544D-486E-A30C-F7FB2F6109FC}" destId="{A3E5E278-C72A-41BB-A994-0847A9872532}" srcOrd="0" destOrd="0" parTransId="{05DDB8C5-AC2C-4549-B513-3A68FBDE6E1F}" sibTransId="{07E4BFF0-E05E-4EEF-8C23-B9BF8525D8B7}"/>
    <dgm:cxn modelId="{C72C22BF-BD31-4AE6-A02D-3348215A37F0}" srcId="{A3E5E278-C72A-41BB-A994-0847A9872532}" destId="{3FD7F3C7-D2C7-4CBD-9D37-6CB735926B64}" srcOrd="0" destOrd="0" parTransId="{E40FC442-6871-42B4-910A-C97D8D850F9F}" sibTransId="{B2784FAA-C0EB-4CDB-8EBA-65F910D3F432}"/>
    <dgm:cxn modelId="{00B0F6EA-3D7B-4403-9FC7-9407581C9961}" type="presOf" srcId="{A3E5E278-C72A-41BB-A994-0847A9872532}" destId="{9D2E45AC-39E0-4EFE-9317-930B7D20E356}" srcOrd="0" destOrd="0" presId="urn:microsoft.com/office/officeart/2005/8/layout/hierarchy3"/>
    <dgm:cxn modelId="{F9BA0E48-7F5B-4E1F-A8D1-6F7A9EC02DB8}" type="presOf" srcId="{A2DA3FF6-B563-461C-A83E-4B8DE8F8C74B}" destId="{56046932-FEFC-465D-BEE4-4AC57D2BC83A}" srcOrd="0" destOrd="0" presId="urn:microsoft.com/office/officeart/2005/8/layout/hierarchy3"/>
    <dgm:cxn modelId="{FE1D18B3-F117-4A4F-A881-72989A2E031C}" srcId="{7A726C01-0F8F-4EE2-B8A9-D24A2DD08670}" destId="{A02A91BF-BA6B-4D7B-80DD-2872D8B29C45}" srcOrd="1" destOrd="0" parTransId="{B773991C-A416-4A60-9B09-7EF8BFCB54E1}" sibTransId="{CFA839C9-758F-4DDE-B09F-4C421FF7800E}"/>
    <dgm:cxn modelId="{0F840F85-6256-43D4-B6E9-2C99C8FD3CAD}" srcId="{F805B20C-544D-486E-A30C-F7FB2F6109FC}" destId="{A2DA3FF6-B563-461C-A83E-4B8DE8F8C74B}" srcOrd="1" destOrd="0" parTransId="{39B20A71-60D8-4BA4-B8EB-22320F5620B5}" sibTransId="{D89136A8-DF9B-43BA-B98B-717146261631}"/>
    <dgm:cxn modelId="{91052726-D181-4E05-86E9-456D11655C4C}" type="presOf" srcId="{7A726C01-0F8F-4EE2-B8A9-D24A2DD08670}" destId="{504FD093-C613-4A4C-A1C7-8E8080589B5E}" srcOrd="0" destOrd="0" presId="urn:microsoft.com/office/officeart/2005/8/layout/hierarchy3"/>
    <dgm:cxn modelId="{BF3DAB2F-588C-45D5-A32A-6598B320D29B}" type="presOf" srcId="{986EBD34-A517-4509-94CC-CD0211230D3A}" destId="{2CADA7C1-1A02-41F8-BE84-CD007D4CC56B}" srcOrd="0" destOrd="0" presId="urn:microsoft.com/office/officeart/2005/8/layout/hierarchy3"/>
    <dgm:cxn modelId="{8BA80361-DFC6-4670-A17A-BDB3FAC6572F}" type="presOf" srcId="{586D1F0D-13B2-47C0-A8A5-F7C161CF7858}" destId="{320695E7-99C9-47E2-966A-A503192B12CD}" srcOrd="0" destOrd="0" presId="urn:microsoft.com/office/officeart/2005/8/layout/hierarchy3"/>
    <dgm:cxn modelId="{592FFE19-3D3C-46AE-AD71-ED46668FFD57}" srcId="{A2DA3FF6-B563-461C-A83E-4B8DE8F8C74B}" destId="{F4FFA270-3FFE-4156-8DD7-ED655694A6F1}" srcOrd="0" destOrd="0" parTransId="{9B92A317-94D7-41C1-95B4-35C643AB8980}" sibTransId="{2787621B-2833-410F-9B71-7D040746CA78}"/>
    <dgm:cxn modelId="{5FA113D4-9F14-423C-AEAF-3CDD72DDF1E5}" type="presOf" srcId="{7A726C01-0F8F-4EE2-B8A9-D24A2DD08670}" destId="{271EA0DC-536B-4B70-AB7C-0FE8C22379C8}" srcOrd="1" destOrd="0" presId="urn:microsoft.com/office/officeart/2005/8/layout/hierarchy3"/>
    <dgm:cxn modelId="{203E85FF-4EB9-42AC-AD2B-ED0A9A2C8B3E}" srcId="{7A726C01-0F8F-4EE2-B8A9-D24A2DD08670}" destId="{586D1F0D-13B2-47C0-A8A5-F7C161CF7858}" srcOrd="0" destOrd="0" parTransId="{504ED5D6-B1CC-44E4-BAE0-F508203C3C2D}" sibTransId="{D8397F5D-B899-4101-8237-D970DD31D8E3}"/>
    <dgm:cxn modelId="{A6103A6B-A277-4EE1-8B61-B92EC4764A81}" type="presOf" srcId="{504ED5D6-B1CC-44E4-BAE0-F508203C3C2D}" destId="{1B0CD2B6-A276-4F08-ABF2-10AD31D82433}" srcOrd="0" destOrd="0" presId="urn:microsoft.com/office/officeart/2005/8/layout/hierarchy3"/>
    <dgm:cxn modelId="{280F644D-EB78-436B-91C4-1006BAEF4188}" type="presOf" srcId="{A2DA3FF6-B563-461C-A83E-4B8DE8F8C74B}" destId="{54222F7D-E52F-4331-BCFF-EC275590F1A3}" srcOrd="1" destOrd="0" presId="urn:microsoft.com/office/officeart/2005/8/layout/hierarchy3"/>
    <dgm:cxn modelId="{7324D3C0-1B77-4B8E-B7AE-96465F170B94}" type="presOf" srcId="{7B441B8C-FFCE-4100-A908-8EB56A9F9AD0}" destId="{A63EE17D-2ADB-486E-AA62-1AC2867CE297}" srcOrd="0" destOrd="0" presId="urn:microsoft.com/office/officeart/2005/8/layout/hierarchy3"/>
    <dgm:cxn modelId="{25A990F1-B072-4456-A97B-616ACB900CA6}" type="presOf" srcId="{3FD7F3C7-D2C7-4CBD-9D37-6CB735926B64}" destId="{48B0DC69-E47E-497B-AD14-E32E17A2E81E}" srcOrd="0" destOrd="0" presId="urn:microsoft.com/office/officeart/2005/8/layout/hierarchy3"/>
    <dgm:cxn modelId="{46C7D4D5-D1FF-40C6-9C0F-1D4E8D0C283C}" type="presOf" srcId="{E215BDD3-B99B-44BF-B0CE-589112566ACF}" destId="{A5710633-94FB-4763-80F8-FFCAF6F7CBB0}" srcOrd="0" destOrd="0" presId="urn:microsoft.com/office/officeart/2005/8/layout/hierarchy3"/>
    <dgm:cxn modelId="{97D8DDDE-A0C3-455E-A98D-4B15B86B1709}" type="presParOf" srcId="{C7B0ED3D-AB05-4B4C-8B7E-C615AB42EB91}" destId="{4D3C1C90-C432-46D9-8E21-83FA534ADBC1}" srcOrd="0" destOrd="0" presId="urn:microsoft.com/office/officeart/2005/8/layout/hierarchy3"/>
    <dgm:cxn modelId="{BD1CA605-53AF-46FC-A69A-2A1E1CD3AA62}" type="presParOf" srcId="{4D3C1C90-C432-46D9-8E21-83FA534ADBC1}" destId="{2AB1D8F1-3CB3-442D-8CD5-6C75B524BB42}" srcOrd="0" destOrd="0" presId="urn:microsoft.com/office/officeart/2005/8/layout/hierarchy3"/>
    <dgm:cxn modelId="{E9BCAD5C-15F8-4914-8C7D-AF3C3996673C}" type="presParOf" srcId="{2AB1D8F1-3CB3-442D-8CD5-6C75B524BB42}" destId="{9D2E45AC-39E0-4EFE-9317-930B7D20E356}" srcOrd="0" destOrd="0" presId="urn:microsoft.com/office/officeart/2005/8/layout/hierarchy3"/>
    <dgm:cxn modelId="{E236392E-D6F7-4F3D-AEB7-671992250596}" type="presParOf" srcId="{2AB1D8F1-3CB3-442D-8CD5-6C75B524BB42}" destId="{2310FDA8-A93B-45C1-9184-D3013E239221}" srcOrd="1" destOrd="0" presId="urn:microsoft.com/office/officeart/2005/8/layout/hierarchy3"/>
    <dgm:cxn modelId="{86754AF4-C3B0-423D-ABEC-F53DB4AA5322}" type="presParOf" srcId="{4D3C1C90-C432-46D9-8E21-83FA534ADBC1}" destId="{E9BAC709-AD18-4C4A-9210-45C7C100E43F}" srcOrd="1" destOrd="0" presId="urn:microsoft.com/office/officeart/2005/8/layout/hierarchy3"/>
    <dgm:cxn modelId="{CBE59484-FD30-4025-B743-334D2C0293AF}" type="presParOf" srcId="{E9BAC709-AD18-4C4A-9210-45C7C100E43F}" destId="{34D6D73E-31B7-40FF-9DBB-21A6151D9EBC}" srcOrd="0" destOrd="0" presId="urn:microsoft.com/office/officeart/2005/8/layout/hierarchy3"/>
    <dgm:cxn modelId="{666D4D71-1C4A-4039-98B8-68838579AF4B}" type="presParOf" srcId="{E9BAC709-AD18-4C4A-9210-45C7C100E43F}" destId="{48B0DC69-E47E-497B-AD14-E32E17A2E81E}" srcOrd="1" destOrd="0" presId="urn:microsoft.com/office/officeart/2005/8/layout/hierarchy3"/>
    <dgm:cxn modelId="{48540C90-DC06-448E-B10F-25778B97D973}" type="presParOf" srcId="{E9BAC709-AD18-4C4A-9210-45C7C100E43F}" destId="{A5710633-94FB-4763-80F8-FFCAF6F7CBB0}" srcOrd="2" destOrd="0" presId="urn:microsoft.com/office/officeart/2005/8/layout/hierarchy3"/>
    <dgm:cxn modelId="{B0AF0250-29F7-41D1-9F38-22CE9B6B5B2F}" type="presParOf" srcId="{E9BAC709-AD18-4C4A-9210-45C7C100E43F}" destId="{C00752E2-57A0-4706-B991-60CCD5B048F3}" srcOrd="3" destOrd="0" presId="urn:microsoft.com/office/officeart/2005/8/layout/hierarchy3"/>
    <dgm:cxn modelId="{9F8F8FCB-F5B8-4282-9699-972E695187E2}" type="presParOf" srcId="{C7B0ED3D-AB05-4B4C-8B7E-C615AB42EB91}" destId="{8CC1D9ED-85B5-43EC-B7B0-F5C6E1479F83}" srcOrd="1" destOrd="0" presId="urn:microsoft.com/office/officeart/2005/8/layout/hierarchy3"/>
    <dgm:cxn modelId="{BD7C8BCD-A74A-4B80-8163-F1CB96050352}" type="presParOf" srcId="{8CC1D9ED-85B5-43EC-B7B0-F5C6E1479F83}" destId="{7CCE0CEE-4906-4573-8D69-D82571C713A7}" srcOrd="0" destOrd="0" presId="urn:microsoft.com/office/officeart/2005/8/layout/hierarchy3"/>
    <dgm:cxn modelId="{7A7C42D7-8A4C-439E-9F83-3791C6EECD73}" type="presParOf" srcId="{7CCE0CEE-4906-4573-8D69-D82571C713A7}" destId="{56046932-FEFC-465D-BEE4-4AC57D2BC83A}" srcOrd="0" destOrd="0" presId="urn:microsoft.com/office/officeart/2005/8/layout/hierarchy3"/>
    <dgm:cxn modelId="{E1D7F6DB-E4B9-4301-A563-58CA0441319B}" type="presParOf" srcId="{7CCE0CEE-4906-4573-8D69-D82571C713A7}" destId="{54222F7D-E52F-4331-BCFF-EC275590F1A3}" srcOrd="1" destOrd="0" presId="urn:microsoft.com/office/officeart/2005/8/layout/hierarchy3"/>
    <dgm:cxn modelId="{5D8AAE2A-2CAB-4962-B4D1-6013158D30ED}" type="presParOf" srcId="{8CC1D9ED-85B5-43EC-B7B0-F5C6E1479F83}" destId="{0C90CDD7-709B-45A3-AACC-B3DAF5666398}" srcOrd="1" destOrd="0" presId="urn:microsoft.com/office/officeart/2005/8/layout/hierarchy3"/>
    <dgm:cxn modelId="{1F21F579-0144-43B5-AF26-7A408A9F2E9E}" type="presParOf" srcId="{0C90CDD7-709B-45A3-AACC-B3DAF5666398}" destId="{713EB440-59EC-46B5-9837-2D2758B8D746}" srcOrd="0" destOrd="0" presId="urn:microsoft.com/office/officeart/2005/8/layout/hierarchy3"/>
    <dgm:cxn modelId="{06766360-F9C5-41D1-86EF-590EA98DC4C5}" type="presParOf" srcId="{0C90CDD7-709B-45A3-AACC-B3DAF5666398}" destId="{13D9D31F-7F9A-487F-8A74-128B53C13B89}" srcOrd="1" destOrd="0" presId="urn:microsoft.com/office/officeart/2005/8/layout/hierarchy3"/>
    <dgm:cxn modelId="{64971B3C-DC93-47CA-9D85-B0542CF8AB63}" type="presParOf" srcId="{0C90CDD7-709B-45A3-AACC-B3DAF5666398}" destId="{A63EE17D-2ADB-486E-AA62-1AC2867CE297}" srcOrd="2" destOrd="0" presId="urn:microsoft.com/office/officeart/2005/8/layout/hierarchy3"/>
    <dgm:cxn modelId="{68CCD68B-8376-4AB4-8423-1F6BE8482655}" type="presParOf" srcId="{0C90CDD7-709B-45A3-AACC-B3DAF5666398}" destId="{F1637C59-A6EC-4840-BC2C-2A3E4A9E658A}" srcOrd="3" destOrd="0" presId="urn:microsoft.com/office/officeart/2005/8/layout/hierarchy3"/>
    <dgm:cxn modelId="{9F4BEE3D-DD5C-4FA7-9DB4-C5F1A275730A}" type="presParOf" srcId="{0C90CDD7-709B-45A3-AACC-B3DAF5666398}" destId="{F36A30B3-E472-4F28-BA6A-E9F2AD904FAC}" srcOrd="4" destOrd="0" presId="urn:microsoft.com/office/officeart/2005/8/layout/hierarchy3"/>
    <dgm:cxn modelId="{99B2B251-EF57-49B0-9DFB-056D1B894A61}" type="presParOf" srcId="{0C90CDD7-709B-45A3-AACC-B3DAF5666398}" destId="{0F47214E-006C-48A3-B6FE-56718771E3F0}" srcOrd="5" destOrd="0" presId="urn:microsoft.com/office/officeart/2005/8/layout/hierarchy3"/>
    <dgm:cxn modelId="{9F87D151-A2F2-4BA9-8D3F-76DB49CB92C8}" type="presParOf" srcId="{0C90CDD7-709B-45A3-AACC-B3DAF5666398}" destId="{B6CC2E31-2A2F-44BD-8527-D56E71C1F19D}" srcOrd="6" destOrd="0" presId="urn:microsoft.com/office/officeart/2005/8/layout/hierarchy3"/>
    <dgm:cxn modelId="{1388BF82-8098-4131-A3BB-F646EC04BCBA}" type="presParOf" srcId="{0C90CDD7-709B-45A3-AACC-B3DAF5666398}" destId="{2CADA7C1-1A02-41F8-BE84-CD007D4CC56B}" srcOrd="7" destOrd="0" presId="urn:microsoft.com/office/officeart/2005/8/layout/hierarchy3"/>
    <dgm:cxn modelId="{790976B5-AC51-495B-8BB4-CB79725C55C8}" type="presParOf" srcId="{C7B0ED3D-AB05-4B4C-8B7E-C615AB42EB91}" destId="{B38AEC2A-E7FF-4266-BAE2-F703AB38D733}" srcOrd="2" destOrd="0" presId="urn:microsoft.com/office/officeart/2005/8/layout/hierarchy3"/>
    <dgm:cxn modelId="{0CB3A491-8BB0-4637-A19C-70CDFC81FD56}" type="presParOf" srcId="{B38AEC2A-E7FF-4266-BAE2-F703AB38D733}" destId="{7EE07EAF-776E-455B-B261-6B9A907D0464}" srcOrd="0" destOrd="0" presId="urn:microsoft.com/office/officeart/2005/8/layout/hierarchy3"/>
    <dgm:cxn modelId="{BE10249D-A838-42BF-99B9-029994C2C299}" type="presParOf" srcId="{7EE07EAF-776E-455B-B261-6B9A907D0464}" destId="{504FD093-C613-4A4C-A1C7-8E8080589B5E}" srcOrd="0" destOrd="0" presId="urn:microsoft.com/office/officeart/2005/8/layout/hierarchy3"/>
    <dgm:cxn modelId="{5D0E9C1D-9403-4729-8C58-D6EF782DF7DF}" type="presParOf" srcId="{7EE07EAF-776E-455B-B261-6B9A907D0464}" destId="{271EA0DC-536B-4B70-AB7C-0FE8C22379C8}" srcOrd="1" destOrd="0" presId="urn:microsoft.com/office/officeart/2005/8/layout/hierarchy3"/>
    <dgm:cxn modelId="{9CBDE2FC-A202-489D-A4F0-2BB46C4CF6A7}" type="presParOf" srcId="{B38AEC2A-E7FF-4266-BAE2-F703AB38D733}" destId="{77DB433E-296F-4E69-BBEB-8C8350CDFD07}" srcOrd="1" destOrd="0" presId="urn:microsoft.com/office/officeart/2005/8/layout/hierarchy3"/>
    <dgm:cxn modelId="{C040961E-D146-4505-87E3-B420286CB948}" type="presParOf" srcId="{77DB433E-296F-4E69-BBEB-8C8350CDFD07}" destId="{1B0CD2B6-A276-4F08-ABF2-10AD31D82433}" srcOrd="0" destOrd="0" presId="urn:microsoft.com/office/officeart/2005/8/layout/hierarchy3"/>
    <dgm:cxn modelId="{76BCF061-1DD4-47E0-A98E-77B3C1293CB8}" type="presParOf" srcId="{77DB433E-296F-4E69-BBEB-8C8350CDFD07}" destId="{320695E7-99C9-47E2-966A-A503192B12CD}" srcOrd="1" destOrd="0" presId="urn:microsoft.com/office/officeart/2005/8/layout/hierarchy3"/>
    <dgm:cxn modelId="{52E9CB0A-D74B-4F54-BD4D-81B550CC7A2B}" type="presParOf" srcId="{77DB433E-296F-4E69-BBEB-8C8350CDFD07}" destId="{5D14FC09-AA42-4045-89AA-287D50A71BE8}" srcOrd="2" destOrd="0" presId="urn:microsoft.com/office/officeart/2005/8/layout/hierarchy3"/>
    <dgm:cxn modelId="{A624C13E-0532-4A42-9909-1E3C20E6BDED}" type="presParOf" srcId="{77DB433E-296F-4E69-BBEB-8C8350CDFD07}" destId="{DB0CBAD9-8EE2-4980-8D7A-83E4CB30C3E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E45AC-39E0-4EFE-9317-930B7D20E356}">
      <dsp:nvSpPr>
        <dsp:cNvPr id="0" name=""/>
        <dsp:cNvSpPr/>
      </dsp:nvSpPr>
      <dsp:spPr>
        <a:xfrm>
          <a:off x="692730" y="2518"/>
          <a:ext cx="1798321" cy="8991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Ιδίως</a:t>
          </a:r>
        </a:p>
        <a:p>
          <a:pPr lvl="0" algn="ctr" defTabSz="800100">
            <a:lnSpc>
              <a:spcPct val="90000"/>
            </a:lnSpc>
            <a:spcBef>
              <a:spcPct val="0"/>
            </a:spcBef>
            <a:spcAft>
              <a:spcPct val="35000"/>
            </a:spcAft>
          </a:pPr>
          <a:r>
            <a:rPr lang="el-GR" sz="1800" b="1" kern="1200" dirty="0" smtClean="0"/>
            <a:t>Συνδετικός ιστός</a:t>
          </a:r>
          <a:endParaRPr lang="el-GR" sz="1800" b="1" kern="1200" dirty="0"/>
        </a:p>
      </dsp:txBody>
      <dsp:txXfrm>
        <a:off x="719065" y="28853"/>
        <a:ext cx="1745651" cy="846490"/>
      </dsp:txXfrm>
    </dsp:sp>
    <dsp:sp modelId="{34D6D73E-31B7-40FF-9DBB-21A6151D9EBC}">
      <dsp:nvSpPr>
        <dsp:cNvPr id="0" name=""/>
        <dsp:cNvSpPr/>
      </dsp:nvSpPr>
      <dsp:spPr>
        <a:xfrm>
          <a:off x="872562" y="901678"/>
          <a:ext cx="324230" cy="674370"/>
        </a:xfrm>
        <a:custGeom>
          <a:avLst/>
          <a:gdLst/>
          <a:ahLst/>
          <a:cxnLst/>
          <a:rect l="0" t="0" r="0" b="0"/>
          <a:pathLst>
            <a:path>
              <a:moveTo>
                <a:pt x="0" y="0"/>
              </a:moveTo>
              <a:lnTo>
                <a:pt x="0" y="674370"/>
              </a:lnTo>
              <a:lnTo>
                <a:pt x="324230" y="674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B0DC69-E47E-497B-AD14-E32E17A2E81E}">
      <dsp:nvSpPr>
        <dsp:cNvPr id="0" name=""/>
        <dsp:cNvSpPr/>
      </dsp:nvSpPr>
      <dsp:spPr>
        <a:xfrm>
          <a:off x="1196793" y="1126468"/>
          <a:ext cx="1438657" cy="8991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χαλαρός</a:t>
          </a:r>
          <a:endParaRPr lang="el-GR" sz="1800" b="1" kern="1200" dirty="0"/>
        </a:p>
      </dsp:txBody>
      <dsp:txXfrm>
        <a:off x="1223128" y="1152803"/>
        <a:ext cx="1385987" cy="846490"/>
      </dsp:txXfrm>
    </dsp:sp>
    <dsp:sp modelId="{A5710633-94FB-4763-80F8-FFCAF6F7CBB0}">
      <dsp:nvSpPr>
        <dsp:cNvPr id="0" name=""/>
        <dsp:cNvSpPr/>
      </dsp:nvSpPr>
      <dsp:spPr>
        <a:xfrm>
          <a:off x="872562" y="901678"/>
          <a:ext cx="324230" cy="2177137"/>
        </a:xfrm>
        <a:custGeom>
          <a:avLst/>
          <a:gdLst/>
          <a:ahLst/>
          <a:cxnLst/>
          <a:rect l="0" t="0" r="0" b="0"/>
          <a:pathLst>
            <a:path>
              <a:moveTo>
                <a:pt x="0" y="0"/>
              </a:moveTo>
              <a:lnTo>
                <a:pt x="0" y="2177137"/>
              </a:lnTo>
              <a:lnTo>
                <a:pt x="324230" y="217713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0752E2-57A0-4706-B991-60CCD5B048F3}">
      <dsp:nvSpPr>
        <dsp:cNvPr id="0" name=""/>
        <dsp:cNvSpPr/>
      </dsp:nvSpPr>
      <dsp:spPr>
        <a:xfrm>
          <a:off x="1196793" y="2250419"/>
          <a:ext cx="1873706" cy="165679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Πυκνός</a:t>
          </a:r>
        </a:p>
        <a:p>
          <a:pPr lvl="0" algn="ctr" defTabSz="800100">
            <a:lnSpc>
              <a:spcPct val="90000"/>
            </a:lnSpc>
            <a:spcBef>
              <a:spcPct val="0"/>
            </a:spcBef>
            <a:spcAft>
              <a:spcPct val="35000"/>
            </a:spcAft>
          </a:pPr>
          <a:r>
            <a:rPr lang="el-GR" sz="1800" b="0" kern="1200" dirty="0" smtClean="0"/>
            <a:t>α. κανονικός</a:t>
          </a:r>
        </a:p>
        <a:p>
          <a:pPr lvl="0" algn="ctr" defTabSz="800100">
            <a:lnSpc>
              <a:spcPct val="90000"/>
            </a:lnSpc>
            <a:spcBef>
              <a:spcPct val="0"/>
            </a:spcBef>
            <a:spcAft>
              <a:spcPct val="35000"/>
            </a:spcAft>
          </a:pPr>
          <a:r>
            <a:rPr lang="el-GR" sz="1800" b="0" kern="1200" dirty="0" smtClean="0"/>
            <a:t>β. ακανόνιστος</a:t>
          </a:r>
          <a:endParaRPr lang="el-GR" sz="1800" b="0" kern="1200" dirty="0"/>
        </a:p>
      </dsp:txBody>
      <dsp:txXfrm>
        <a:off x="1245319" y="2298945"/>
        <a:ext cx="1776654" cy="1559741"/>
      </dsp:txXfrm>
    </dsp:sp>
    <dsp:sp modelId="{56046932-FEFC-465D-BEE4-4AC57D2BC83A}">
      <dsp:nvSpPr>
        <dsp:cNvPr id="0" name=""/>
        <dsp:cNvSpPr/>
      </dsp:nvSpPr>
      <dsp:spPr>
        <a:xfrm>
          <a:off x="3476532" y="2518"/>
          <a:ext cx="1798321" cy="8991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Συνδετικός ιστός με ειδικές ιδιότητες</a:t>
          </a:r>
          <a:endParaRPr lang="el-GR" sz="1800" b="1" kern="1200" dirty="0"/>
        </a:p>
      </dsp:txBody>
      <dsp:txXfrm>
        <a:off x="3502867" y="28853"/>
        <a:ext cx="1745651" cy="846490"/>
      </dsp:txXfrm>
    </dsp:sp>
    <dsp:sp modelId="{713EB440-59EC-46B5-9837-2D2758B8D746}">
      <dsp:nvSpPr>
        <dsp:cNvPr id="0" name=""/>
        <dsp:cNvSpPr/>
      </dsp:nvSpPr>
      <dsp:spPr>
        <a:xfrm>
          <a:off x="3656364" y="901678"/>
          <a:ext cx="179832" cy="674370"/>
        </a:xfrm>
        <a:custGeom>
          <a:avLst/>
          <a:gdLst/>
          <a:ahLst/>
          <a:cxnLst/>
          <a:rect l="0" t="0" r="0" b="0"/>
          <a:pathLst>
            <a:path>
              <a:moveTo>
                <a:pt x="0" y="0"/>
              </a:moveTo>
              <a:lnTo>
                <a:pt x="0" y="674370"/>
              </a:lnTo>
              <a:lnTo>
                <a:pt x="179832" y="674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D9D31F-7F9A-487F-8A74-128B53C13B89}">
      <dsp:nvSpPr>
        <dsp:cNvPr id="0" name=""/>
        <dsp:cNvSpPr/>
      </dsp:nvSpPr>
      <dsp:spPr>
        <a:xfrm>
          <a:off x="3836196" y="1126468"/>
          <a:ext cx="1438657" cy="8991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λιπώδης</a:t>
          </a:r>
          <a:endParaRPr lang="el-GR" sz="1800" b="1" kern="1200" dirty="0"/>
        </a:p>
      </dsp:txBody>
      <dsp:txXfrm>
        <a:off x="3862531" y="1152803"/>
        <a:ext cx="1385987" cy="846490"/>
      </dsp:txXfrm>
    </dsp:sp>
    <dsp:sp modelId="{A63EE17D-2ADB-486E-AA62-1AC2867CE297}">
      <dsp:nvSpPr>
        <dsp:cNvPr id="0" name=""/>
        <dsp:cNvSpPr/>
      </dsp:nvSpPr>
      <dsp:spPr>
        <a:xfrm>
          <a:off x="3656364" y="901678"/>
          <a:ext cx="179832" cy="1798321"/>
        </a:xfrm>
        <a:custGeom>
          <a:avLst/>
          <a:gdLst/>
          <a:ahLst/>
          <a:cxnLst/>
          <a:rect l="0" t="0" r="0" b="0"/>
          <a:pathLst>
            <a:path>
              <a:moveTo>
                <a:pt x="0" y="0"/>
              </a:moveTo>
              <a:lnTo>
                <a:pt x="0" y="1798321"/>
              </a:lnTo>
              <a:lnTo>
                <a:pt x="179832" y="17983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37C59-A6EC-4840-BC2C-2A3E4A9E658A}">
      <dsp:nvSpPr>
        <dsp:cNvPr id="0" name=""/>
        <dsp:cNvSpPr/>
      </dsp:nvSpPr>
      <dsp:spPr>
        <a:xfrm>
          <a:off x="3836196" y="2250419"/>
          <a:ext cx="1438657" cy="89916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ελαστικός</a:t>
          </a:r>
          <a:endParaRPr lang="el-GR" sz="1800" b="1" kern="1200" dirty="0"/>
        </a:p>
      </dsp:txBody>
      <dsp:txXfrm>
        <a:off x="3862531" y="2276754"/>
        <a:ext cx="1385987" cy="846490"/>
      </dsp:txXfrm>
    </dsp:sp>
    <dsp:sp modelId="{F36A30B3-E472-4F28-BA6A-E9F2AD904FAC}">
      <dsp:nvSpPr>
        <dsp:cNvPr id="0" name=""/>
        <dsp:cNvSpPr/>
      </dsp:nvSpPr>
      <dsp:spPr>
        <a:xfrm>
          <a:off x="3656364" y="901678"/>
          <a:ext cx="179832" cy="2922272"/>
        </a:xfrm>
        <a:custGeom>
          <a:avLst/>
          <a:gdLst/>
          <a:ahLst/>
          <a:cxnLst/>
          <a:rect l="0" t="0" r="0" b="0"/>
          <a:pathLst>
            <a:path>
              <a:moveTo>
                <a:pt x="0" y="0"/>
              </a:moveTo>
              <a:lnTo>
                <a:pt x="0" y="2922272"/>
              </a:lnTo>
              <a:lnTo>
                <a:pt x="179832" y="292227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7214E-006C-48A3-B6FE-56718771E3F0}">
      <dsp:nvSpPr>
        <dsp:cNvPr id="0" name=""/>
        <dsp:cNvSpPr/>
      </dsp:nvSpPr>
      <dsp:spPr>
        <a:xfrm>
          <a:off x="3836196" y="3374370"/>
          <a:ext cx="1511999" cy="89916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Αιμοποιητικός </a:t>
          </a:r>
          <a:endParaRPr lang="el-GR" sz="1800" b="1" kern="1200" dirty="0"/>
        </a:p>
      </dsp:txBody>
      <dsp:txXfrm>
        <a:off x="3862531" y="3400705"/>
        <a:ext cx="1459329" cy="846490"/>
      </dsp:txXfrm>
    </dsp:sp>
    <dsp:sp modelId="{B6CC2E31-2A2F-44BD-8527-D56E71C1F19D}">
      <dsp:nvSpPr>
        <dsp:cNvPr id="0" name=""/>
        <dsp:cNvSpPr/>
      </dsp:nvSpPr>
      <dsp:spPr>
        <a:xfrm>
          <a:off x="3656364" y="901678"/>
          <a:ext cx="179832" cy="4046222"/>
        </a:xfrm>
        <a:custGeom>
          <a:avLst/>
          <a:gdLst/>
          <a:ahLst/>
          <a:cxnLst/>
          <a:rect l="0" t="0" r="0" b="0"/>
          <a:pathLst>
            <a:path>
              <a:moveTo>
                <a:pt x="0" y="0"/>
              </a:moveTo>
              <a:lnTo>
                <a:pt x="0" y="4046222"/>
              </a:lnTo>
              <a:lnTo>
                <a:pt x="179832" y="404622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DA7C1-1A02-41F8-BE84-CD007D4CC56B}">
      <dsp:nvSpPr>
        <dsp:cNvPr id="0" name=""/>
        <dsp:cNvSpPr/>
      </dsp:nvSpPr>
      <dsp:spPr>
        <a:xfrm>
          <a:off x="3836196" y="4498321"/>
          <a:ext cx="1438657" cy="8991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βλεννώδης</a:t>
          </a:r>
          <a:endParaRPr lang="el-GR" sz="1800" b="1" kern="1200" dirty="0"/>
        </a:p>
      </dsp:txBody>
      <dsp:txXfrm>
        <a:off x="3862531" y="4524656"/>
        <a:ext cx="1385987" cy="846490"/>
      </dsp:txXfrm>
    </dsp:sp>
    <dsp:sp modelId="{504FD093-C613-4A4C-A1C7-8E8080589B5E}">
      <dsp:nvSpPr>
        <dsp:cNvPr id="0" name=""/>
        <dsp:cNvSpPr/>
      </dsp:nvSpPr>
      <dsp:spPr>
        <a:xfrm>
          <a:off x="5724433" y="2518"/>
          <a:ext cx="1798321" cy="8991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στηρικτικός</a:t>
          </a:r>
          <a:endParaRPr lang="el-GR" sz="1800" b="1" kern="1200" dirty="0"/>
        </a:p>
      </dsp:txBody>
      <dsp:txXfrm>
        <a:off x="5750768" y="28853"/>
        <a:ext cx="1745651" cy="846490"/>
      </dsp:txXfrm>
    </dsp:sp>
    <dsp:sp modelId="{1B0CD2B6-A276-4F08-ABF2-10AD31D82433}">
      <dsp:nvSpPr>
        <dsp:cNvPr id="0" name=""/>
        <dsp:cNvSpPr/>
      </dsp:nvSpPr>
      <dsp:spPr>
        <a:xfrm>
          <a:off x="5904265" y="901678"/>
          <a:ext cx="179832" cy="674370"/>
        </a:xfrm>
        <a:custGeom>
          <a:avLst/>
          <a:gdLst/>
          <a:ahLst/>
          <a:cxnLst/>
          <a:rect l="0" t="0" r="0" b="0"/>
          <a:pathLst>
            <a:path>
              <a:moveTo>
                <a:pt x="0" y="0"/>
              </a:moveTo>
              <a:lnTo>
                <a:pt x="0" y="674370"/>
              </a:lnTo>
              <a:lnTo>
                <a:pt x="179832" y="67437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0695E7-99C9-47E2-966A-A503192B12CD}">
      <dsp:nvSpPr>
        <dsp:cNvPr id="0" name=""/>
        <dsp:cNvSpPr/>
      </dsp:nvSpPr>
      <dsp:spPr>
        <a:xfrm>
          <a:off x="6084098" y="1126468"/>
          <a:ext cx="1438657" cy="89916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χόνδρος</a:t>
          </a:r>
          <a:endParaRPr lang="el-GR" sz="1800" b="1" kern="1200" dirty="0"/>
        </a:p>
      </dsp:txBody>
      <dsp:txXfrm>
        <a:off x="6110433" y="1152803"/>
        <a:ext cx="1385987" cy="846490"/>
      </dsp:txXfrm>
    </dsp:sp>
    <dsp:sp modelId="{5D14FC09-AA42-4045-89AA-287D50A71BE8}">
      <dsp:nvSpPr>
        <dsp:cNvPr id="0" name=""/>
        <dsp:cNvSpPr/>
      </dsp:nvSpPr>
      <dsp:spPr>
        <a:xfrm>
          <a:off x="5904265" y="901678"/>
          <a:ext cx="179832" cy="1798321"/>
        </a:xfrm>
        <a:custGeom>
          <a:avLst/>
          <a:gdLst/>
          <a:ahLst/>
          <a:cxnLst/>
          <a:rect l="0" t="0" r="0" b="0"/>
          <a:pathLst>
            <a:path>
              <a:moveTo>
                <a:pt x="0" y="0"/>
              </a:moveTo>
              <a:lnTo>
                <a:pt x="0" y="1798321"/>
              </a:lnTo>
              <a:lnTo>
                <a:pt x="179832" y="179832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CBAD9-8EE2-4980-8D7A-83E4CB30C3EE}">
      <dsp:nvSpPr>
        <dsp:cNvPr id="0" name=""/>
        <dsp:cNvSpPr/>
      </dsp:nvSpPr>
      <dsp:spPr>
        <a:xfrm>
          <a:off x="6084098" y="2250419"/>
          <a:ext cx="1438657" cy="89916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t>οστά</a:t>
          </a:r>
          <a:endParaRPr lang="el-GR" sz="1800" b="1" kern="1200" dirty="0"/>
        </a:p>
      </dsp:txBody>
      <dsp:txXfrm>
        <a:off x="6110433" y="2276754"/>
        <a:ext cx="1385987" cy="8464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C3E30-81A8-478E-8C75-070A1CC5FA10}" type="datetimeFigureOut">
              <a:rPr lang="el-GR" smtClean="0"/>
              <a:t>29/10/2020</a:t>
            </a:fld>
            <a:endParaRPr lang="el-G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B16ED-B0CC-4458-BCF2-768C081560EE}" type="slidenum">
              <a:rPr lang="el-GR" smtClean="0"/>
              <a:t>‹#›</a:t>
            </a:fld>
            <a:endParaRPr lang="el-GR" dirty="0"/>
          </a:p>
        </p:txBody>
      </p:sp>
    </p:spTree>
    <p:extLst>
      <p:ext uri="{BB962C8B-B14F-4D97-AF65-F5344CB8AC3E}">
        <p14:creationId xmlns:p14="http://schemas.microsoft.com/office/powerpoint/2010/main" val="300431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DDB16ED-B0CC-4458-BCF2-768C081560EE}" type="slidenum">
              <a:rPr lang="el-GR" smtClean="0"/>
              <a:t>10</a:t>
            </a:fld>
            <a:endParaRPr lang="el-GR" dirty="0"/>
          </a:p>
        </p:txBody>
      </p:sp>
    </p:spTree>
    <p:extLst>
      <p:ext uri="{BB962C8B-B14F-4D97-AF65-F5344CB8AC3E}">
        <p14:creationId xmlns:p14="http://schemas.microsoft.com/office/powerpoint/2010/main" val="276160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385539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48</a:t>
            </a:fld>
            <a:endParaRPr lang="el-GR" dirty="0"/>
          </a:p>
        </p:txBody>
      </p:sp>
    </p:spTree>
    <p:extLst>
      <p:ext uri="{BB962C8B-B14F-4D97-AF65-F5344CB8AC3E}">
        <p14:creationId xmlns:p14="http://schemas.microsoft.com/office/powerpoint/2010/main" val="6732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ltLang="el-GR" sz="11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50</a:t>
            </a:fld>
            <a:endParaRPr lang="el-GR" dirty="0"/>
          </a:p>
        </p:txBody>
      </p:sp>
    </p:spTree>
    <p:extLst>
      <p:ext uri="{BB962C8B-B14F-4D97-AF65-F5344CB8AC3E}">
        <p14:creationId xmlns:p14="http://schemas.microsoft.com/office/powerpoint/2010/main" val="214716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60</a:t>
            </a:fld>
            <a:endParaRPr lang="el-GR" dirty="0"/>
          </a:p>
        </p:txBody>
      </p:sp>
    </p:spTree>
    <p:extLst>
      <p:ext uri="{BB962C8B-B14F-4D97-AF65-F5344CB8AC3E}">
        <p14:creationId xmlns:p14="http://schemas.microsoft.com/office/powerpoint/2010/main" val="7471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222526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223456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80731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184892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401401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108438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119049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227634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134216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114843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0A1E0-BD19-4248-951F-3CDB8DC62A81}" type="datetimeFigureOut">
              <a:rPr lang="el-GR" smtClean="0"/>
              <a:t>29/10/2020</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F24BF46-63D6-48CF-9311-338B937F5342}" type="slidenum">
              <a:rPr lang="el-GR" smtClean="0"/>
              <a:t>‹#›</a:t>
            </a:fld>
            <a:endParaRPr lang="el-GR" dirty="0"/>
          </a:p>
        </p:txBody>
      </p:sp>
    </p:spTree>
    <p:extLst>
      <p:ext uri="{BB962C8B-B14F-4D97-AF65-F5344CB8AC3E}">
        <p14:creationId xmlns:p14="http://schemas.microsoft.com/office/powerpoint/2010/main" val="331484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0A1E0-BD19-4248-951F-3CDB8DC62A81}" type="datetimeFigureOut">
              <a:rPr lang="el-GR" smtClean="0"/>
              <a:t>29/10/2020</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4BF46-63D6-48CF-9311-338B937F5342}" type="slidenum">
              <a:rPr lang="el-GR" smtClean="0"/>
              <a:t>‹#›</a:t>
            </a:fld>
            <a:endParaRPr lang="el-GR" dirty="0"/>
          </a:p>
        </p:txBody>
      </p:sp>
    </p:spTree>
    <p:extLst>
      <p:ext uri="{BB962C8B-B14F-4D97-AF65-F5344CB8AC3E}">
        <p14:creationId xmlns:p14="http://schemas.microsoft.com/office/powerpoint/2010/main" val="325147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med.med.uoa.gr/application/syllabus_I/sindetikos_istos/didaktiko/03/03_08_lipwd.htm" TargetMode="External"/><Relationship Id="rId3" Type="http://schemas.openxmlformats.org/officeDocument/2006/relationships/hyperlink" Target="http://emed.med.uoa.gr/application/syllabus_I/sindetikos_istos/didaktiko/03/03_03_inobl_inokut.htm" TargetMode="External"/><Relationship Id="rId7" Type="http://schemas.openxmlformats.org/officeDocument/2006/relationships/hyperlink" Target="http://emed.med.uoa.gr/application/syllabus_I/sindetikos_istos/didaktiko/03/03_07_leuko.htm" TargetMode="External"/><Relationship Id="rId2" Type="http://schemas.openxmlformats.org/officeDocument/2006/relationships/hyperlink" Target="http://emed.med.uoa.gr/application/syllabus_I/sindetikos_istos/didaktiko/03/03_01_perigrafh.htm" TargetMode="External"/><Relationship Id="rId1" Type="http://schemas.openxmlformats.org/officeDocument/2006/relationships/slideLayout" Target="../slideLayouts/slideLayout2.xml"/><Relationship Id="rId6" Type="http://schemas.openxmlformats.org/officeDocument/2006/relationships/hyperlink" Target="http://emed.med.uoa.gr/application/syllabus_I/sindetikos_istos/didaktiko/03/03_06_plasmatokut.htm" TargetMode="External"/><Relationship Id="rId5" Type="http://schemas.openxmlformats.org/officeDocument/2006/relationships/hyperlink" Target="http://emed.med.uoa.gr/application/syllabus_I/sindetikos_istos/didaktiko/03/03_05_mast.htm" TargetMode="External"/><Relationship Id="rId4" Type="http://schemas.openxmlformats.org/officeDocument/2006/relationships/hyperlink" Target="http://emed.med.uoa.gr/application/syllabus_I/sindetikos_istos/didaktiko/03/03_04_makrofaga.ht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3/03_01_perigrafh.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emed.med.uoa.gr/application/syllabus_I/sindetikos_istos/didaktiko/03/03_00_index.htm"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med.auth.gr/db/histology/gr/1-1-1.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med.auth.gr/db/histology/gr/" TargetMode="Externa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med.med.uoa.gr/application/syllabus_I/sindetikos_istos/didaktiko/03/03_00_index.ht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med.med.uoa.gr/application/syllabus_I/sindetikos_istos/didaktiko/04/04_00_index.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med.med.uoa.gr/application/syllabus_I/sindetikos_istos/didaktiko/04/04_00_index.htm"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med.med.uoa.gr/application/syllabus_I/sindetikos_istos/didaktiko/04/04_00_index.htm"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5/05_00_index.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5/05_00_index.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5/05_00_index.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emed.med.uoa.gr/application/syllabus_I/sindetikos_istos/didaktiko/02/02_06_diktuwtos.htm" TargetMode="External"/><Relationship Id="rId3" Type="http://schemas.openxmlformats.org/officeDocument/2006/relationships/hyperlink" Target="http://emed.med.uoa.gr/application/syllabus_I/sindetikos_istos/didaktiko/02/02_01_embr_sund_ist.htm" TargetMode="External"/><Relationship Id="rId7" Type="http://schemas.openxmlformats.org/officeDocument/2006/relationships/hyperlink" Target="http://emed.med.uoa.gr/application/syllabus_I/sindetikos_istos/didaktiko/02/02_05_elastikos.htm" TargetMode="External"/><Relationship Id="rId2" Type="http://schemas.openxmlformats.org/officeDocument/2006/relationships/hyperlink" Target="http://emed.med.uoa.gr/application/syllabus_I/sindetikos_istos/didaktiko.htm" TargetMode="External"/><Relationship Id="rId1" Type="http://schemas.openxmlformats.org/officeDocument/2006/relationships/slideLayout" Target="../slideLayouts/slideLayout2.xml"/><Relationship Id="rId6" Type="http://schemas.openxmlformats.org/officeDocument/2006/relationships/hyperlink" Target="http://emed.med.uoa.gr/application/syllabus_I/sindetikos_istos/didaktiko/02/02_04_blenvdhs.htm" TargetMode="External"/><Relationship Id="rId5" Type="http://schemas.openxmlformats.org/officeDocument/2006/relationships/hyperlink" Target="http://emed.med.uoa.gr/application/syllabus_I/sindetikos_istos/didaktiko/02/02_03_puknos.htm" TargetMode="External"/><Relationship Id="rId4" Type="http://schemas.openxmlformats.org/officeDocument/2006/relationships/hyperlink" Target="http://emed.med.uoa.gr/application/syllabus_I/sindetikos_istos/didaktiko/02/02_02_xalaros.htm" TargetMode="External"/><Relationship Id="rId9" Type="http://schemas.openxmlformats.org/officeDocument/2006/relationships/hyperlink" Target="http://emed.med.uoa.gr/application/syllabus_I/sindetikos_istos/didaktiko/02/02_07_lipwdhs.htm"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2/02_01_embr_sund_ist.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2/02_01_embr_sund_ist.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hyperlink" Target="http://emed.med.uoa.gr/application/syllabus_I/sindetikos_istos/didaktiko/02/02_00_index.htm"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emed.med.uoa.gr/application/syllabus_I/sindetikos_istos/didaktiko/02/02_00_index.htm"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hyperlink" Target="http://emed.med.uoa.gr/application/syllabus_I/sindetikos_istos/imgs/pages/10.htm" TargetMode="External"/><Relationship Id="rId3" Type="http://schemas.openxmlformats.org/officeDocument/2006/relationships/hyperlink" Target="http://emed.med.uoa.gr/application/syllabus_I/sindetikos_istos/imgs/pages/05.htm" TargetMode="External"/><Relationship Id="rId7" Type="http://schemas.openxmlformats.org/officeDocument/2006/relationships/hyperlink" Target="http://emed.med.uoa.gr/application/syllabus_I/sindetikos_istos/imgs/pages/09.htm" TargetMode="External"/><Relationship Id="rId2" Type="http://schemas.openxmlformats.org/officeDocument/2006/relationships/hyperlink" Target="http://emed.med.uoa.gr/application/syllabus_I/sindetikos_istos/didaktiko/02/02_00_index.htm" TargetMode="External"/><Relationship Id="rId1" Type="http://schemas.openxmlformats.org/officeDocument/2006/relationships/slideLayout" Target="../slideLayouts/slideLayout2.xml"/><Relationship Id="rId6" Type="http://schemas.openxmlformats.org/officeDocument/2006/relationships/hyperlink" Target="http://emed.med.uoa.gr/application/syllabus_I/sindetikos_istos/imgs/pages/08.htm" TargetMode="External"/><Relationship Id="rId11" Type="http://schemas.openxmlformats.org/officeDocument/2006/relationships/hyperlink" Target="http://emed.med.uoa.gr/application/syllabus_I/sindetikos_istos/imgs/pages/13.htm" TargetMode="External"/><Relationship Id="rId5" Type="http://schemas.openxmlformats.org/officeDocument/2006/relationships/hyperlink" Target="http://emed.med.uoa.gr/application/syllabus_I/sindetikos_istos/imgs/pages/07.htm" TargetMode="External"/><Relationship Id="rId10" Type="http://schemas.openxmlformats.org/officeDocument/2006/relationships/hyperlink" Target="http://emed.med.uoa.gr/application/syllabus_I/sindetikos_istos/imgs/pages/12.htm" TargetMode="External"/><Relationship Id="rId4" Type="http://schemas.openxmlformats.org/officeDocument/2006/relationships/hyperlink" Target="http://emed.med.uoa.gr/application/syllabus_I/sindetikos_istos/imgs/pages/06.htm" TargetMode="External"/><Relationship Id="rId9" Type="http://schemas.openxmlformats.org/officeDocument/2006/relationships/hyperlink" Target="http://emed.med.uoa.gr/application/syllabus_I/sindetikos_istos/imgs/pages/11.htm"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2/02_00_index.ht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emed.med.uoa.gr/application/syllabus_I/sindetikos_istos/didaktiko/02/02_00_index.htm"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emed.med.uoa.gr/application/syllabus_I/sindetikos_istos/imgs/pages/15.htm" TargetMode="External"/><Relationship Id="rId2" Type="http://schemas.openxmlformats.org/officeDocument/2006/relationships/hyperlink" Target="http://emed.med.uoa.gr/application/syllabus_I/sindetikos_istos/didaktiko/02/02_00_index.htm" TargetMode="Externa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emed.med.uoa.gr/application/syllabus_I/sindetikos_istos/didaktiko/02/02_00_index.htm"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http://emed.med.uoa.gr/application/syllabus_I/sindetikos_istos/didaktiko/02/02_00_index.ht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emed.med.uoa.gr/application/syllabus_I/sindetikos_istos/didaktiko/02/02_00_index.ht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emed.med.uoa.gr/application/syllabus_I/xondrikos_istos/xondros/3b.htm"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emed.med.uoa.gr/application/syllabus_I/xondrikos_istos/ostitis/2-2.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emed.med.uoa.gr/application/syllabus_I/xondrikos_istos/ostitis/2-5.htm" TargetMode="External"/><Relationship Id="rId2" Type="http://schemas.openxmlformats.org/officeDocument/2006/relationships/hyperlink" Target="http://emed.med.uoa.gr/application/syllabus_I/xondrikos_istos/ostitis/2-4.htm" TargetMode="External"/><Relationship Id="rId1" Type="http://schemas.openxmlformats.org/officeDocument/2006/relationships/slideLayout" Target="../slideLayouts/slideLayout2.xml"/><Relationship Id="rId4" Type="http://schemas.openxmlformats.org/officeDocument/2006/relationships/hyperlink" Target="http://emed.med.uoa.gr/application/syllabus_I/xondrikos_istos/ostitis/2-6.htm"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ocp.teiath.gr/courses/TIE_UNDER112/" TargetMode="External"/><Relationship Id="rId2" Type="http://schemas.openxmlformats.org/officeDocument/2006/relationships/hyperlink" Target="https://ocp.teiath.gr/modules/document/document.php?course=STEF100" TargetMode="External"/><Relationship Id="rId1" Type="http://schemas.openxmlformats.org/officeDocument/2006/relationships/slideLayout" Target="../slideLayouts/slideLayout2.xml"/><Relationship Id="rId4" Type="http://schemas.openxmlformats.org/officeDocument/2006/relationships/hyperlink" Target="http://emed.med.uoa.gr/application/syllabus_I/sindetikos_isto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652963"/>
            <a:ext cx="6400800" cy="1752600"/>
          </a:xfrm>
        </p:spPr>
        <p:txBody>
          <a:bodyPr anchor="b">
            <a:normAutofit/>
          </a:bodyPr>
          <a:lstStyle/>
          <a:p>
            <a:pPr algn="l">
              <a:defRPr/>
            </a:pPr>
            <a:r>
              <a:rPr lang="el-GR" sz="2000" i="1" dirty="0" smtClean="0">
                <a:solidFill>
                  <a:schemeClr val="tx1">
                    <a:lumMod val="85000"/>
                    <a:lumOff val="15000"/>
                  </a:schemeClr>
                </a:solidFill>
                <a:latin typeface="Comic Sans MS" panose="030F0702030302020204" pitchFamily="66" charset="0"/>
              </a:rPr>
              <a:t>Παναγιώτα Τσόλκα</a:t>
            </a:r>
          </a:p>
          <a:p>
            <a:pPr algn="l">
              <a:defRPr/>
            </a:pPr>
            <a:r>
              <a:rPr lang="el-GR" sz="2000" i="1" dirty="0" smtClean="0">
                <a:solidFill>
                  <a:schemeClr val="tx1">
                    <a:lumMod val="85000"/>
                    <a:lumOff val="15000"/>
                  </a:schemeClr>
                </a:solidFill>
                <a:latin typeface="Comic Sans MS" panose="030F0702030302020204" pitchFamily="66" charset="0"/>
              </a:rPr>
              <a:t>Αναπληρώτρια Καθηγήτρια</a:t>
            </a:r>
            <a:endParaRPr lang="en-US" sz="2000" i="1" dirty="0">
              <a:solidFill>
                <a:schemeClr val="tx1">
                  <a:lumMod val="85000"/>
                  <a:lumOff val="15000"/>
                </a:schemeClr>
              </a:solidFill>
              <a:latin typeface="Comic Sans MS" panose="030F0702030302020204" pitchFamily="66" charset="0"/>
            </a:endParaRPr>
          </a:p>
        </p:txBody>
      </p:sp>
      <p:sp>
        <p:nvSpPr>
          <p:cNvPr id="4" name="Title 5"/>
          <p:cNvSpPr>
            <a:spLocks noGrp="1"/>
          </p:cNvSpPr>
          <p:nvPr>
            <p:ph type="ctrTitle"/>
          </p:nvPr>
        </p:nvSpPr>
        <p:spPr>
          <a:xfrm>
            <a:off x="685800" y="2693988"/>
            <a:ext cx="7772400" cy="1728000"/>
          </a:xfrm>
        </p:spPr>
        <p:style>
          <a:lnRef idx="1">
            <a:schemeClr val="dk1"/>
          </a:lnRef>
          <a:fillRef idx="2">
            <a:schemeClr val="dk1"/>
          </a:fillRef>
          <a:effectRef idx="1">
            <a:schemeClr val="dk1"/>
          </a:effectRef>
          <a:fontRef idx="minor">
            <a:schemeClr val="dk1"/>
          </a:fontRef>
        </p:style>
        <p:txBody>
          <a:bodyPr>
            <a:normAutofit fontScale="90000"/>
          </a:bodyPr>
          <a:lstStyle/>
          <a:p>
            <a:pPr>
              <a:defRPr/>
            </a:pPr>
            <a:r>
              <a:rPr lang="el-GR" sz="4000" b="1" dirty="0">
                <a:solidFill>
                  <a:schemeClr val="tx2"/>
                </a:solidFill>
              </a:rPr>
              <a:t>Ιστολογία Σ</a:t>
            </a:r>
            <a:r>
              <a:rPr lang="el-GR" sz="4000" b="1" dirty="0" smtClean="0">
                <a:solidFill>
                  <a:schemeClr val="tx2"/>
                </a:solidFill>
              </a:rPr>
              <a:t>τόματος &amp; Οδοντικών Ιστών </a:t>
            </a:r>
            <a:r>
              <a:rPr lang="el-GR" sz="3200" b="1" dirty="0" smtClean="0">
                <a:solidFill>
                  <a:schemeClr val="tx2"/>
                </a:solidFill>
              </a:rPr>
              <a:t/>
            </a:r>
            <a:br>
              <a:rPr lang="el-GR" sz="3200" b="1" dirty="0" smtClean="0">
                <a:solidFill>
                  <a:schemeClr val="tx2"/>
                </a:solidFill>
              </a:rPr>
            </a:br>
            <a:r>
              <a:rPr lang="el-GR" sz="3200" dirty="0" smtClean="0">
                <a:solidFill>
                  <a:schemeClr val="tx2"/>
                </a:solidFill>
              </a:rPr>
              <a:t>Γ’ Εξάμηνο (3061)</a:t>
            </a:r>
            <a:r>
              <a:rPr lang="el-GR" sz="3200" b="1" dirty="0" smtClean="0">
                <a:solidFill>
                  <a:schemeClr val="tx2"/>
                </a:solidFill>
              </a:rPr>
              <a:t/>
            </a:r>
            <a:br>
              <a:rPr lang="el-GR" sz="3200" b="1" dirty="0" smtClean="0">
                <a:solidFill>
                  <a:schemeClr val="tx2"/>
                </a:solidFill>
              </a:rPr>
            </a:br>
            <a:r>
              <a:rPr lang="el-GR" sz="3100" b="1" dirty="0" smtClean="0">
                <a:solidFill>
                  <a:schemeClr val="tx1"/>
                </a:solidFill>
              </a:rPr>
              <a:t>«</a:t>
            </a:r>
            <a:r>
              <a:rPr lang="el-GR" altLang="el-GR" sz="3100" b="1" dirty="0">
                <a:solidFill>
                  <a:schemeClr val="tx1"/>
                </a:solidFill>
              </a:rPr>
              <a:t>Συνδετικός  ιστός</a:t>
            </a:r>
            <a:r>
              <a:rPr lang="el-GR" sz="3100" b="1" dirty="0" smtClean="0">
                <a:solidFill>
                  <a:schemeClr val="tx1"/>
                </a:solidFill>
              </a:rPr>
              <a:t>»</a:t>
            </a:r>
            <a:endParaRPr lang="en-US" sz="3100" b="1" dirty="0">
              <a:solidFill>
                <a:schemeClr val="tx1"/>
              </a:solidFill>
            </a:endParaRPr>
          </a:p>
        </p:txBody>
      </p:sp>
      <p:grpSp>
        <p:nvGrpSpPr>
          <p:cNvPr id="2052" name="Group 8"/>
          <p:cNvGrpSpPr>
            <a:grpSpLocks/>
          </p:cNvGrpSpPr>
          <p:nvPr/>
        </p:nvGrpSpPr>
        <p:grpSpPr bwMode="auto">
          <a:xfrm>
            <a:off x="269875" y="117475"/>
            <a:ext cx="8604250" cy="1798638"/>
            <a:chOff x="107504" y="155574"/>
            <a:chExt cx="8712968" cy="1977282"/>
          </a:xfrm>
        </p:grpSpPr>
        <p:pic>
          <p:nvPicPr>
            <p:cNvPr id="2054" name="Untitled-2.pdf"/>
            <p:cNvPicPr>
              <a:picLocks noChangeAspect="1" noChangeArrowheads="1"/>
            </p:cNvPicPr>
            <p:nvPr/>
          </p:nvPicPr>
          <p:blipFill>
            <a:blip r:embed="rId2">
              <a:extLst>
                <a:ext uri="{28A0092B-C50C-407E-A947-70E740481C1C}">
                  <a14:useLocalDpi xmlns:a14="http://schemas.microsoft.com/office/drawing/2010/main" val="0"/>
                </a:ext>
              </a:extLst>
            </a:blip>
            <a:srcRect l="5374" t="2901" r="7376" b="83485"/>
            <a:stretch>
              <a:fillRect/>
            </a:stretch>
          </p:blipFill>
          <p:spPr bwMode="auto">
            <a:xfrm>
              <a:off x="107504" y="155574"/>
              <a:ext cx="8712968" cy="197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6"/>
            <p:cNvSpPr>
              <a:spLocks noChangeArrowheads="1"/>
            </p:cNvSpPr>
            <p:nvPr/>
          </p:nvSpPr>
          <p:spPr bwMode="auto">
            <a:xfrm>
              <a:off x="3162300" y="1161306"/>
              <a:ext cx="46069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07000"/>
                </a:lnSpc>
                <a:spcBef>
                  <a:spcPct val="0"/>
                </a:spcBef>
                <a:spcAft>
                  <a:spcPts val="600"/>
                </a:spcAft>
                <a:buFontTx/>
                <a:buNone/>
              </a:pPr>
              <a:r>
                <a:rPr lang="el-GR" altLang="en-US" sz="1600" dirty="0">
                  <a:solidFill>
                    <a:srgbClr val="404040"/>
                  </a:solidFill>
                  <a:latin typeface="Corbel" pitchFamily="34" charset="0"/>
                  <a:ea typeface="Calibri" pitchFamily="34" charset="0"/>
                  <a:cs typeface="Times New Roman" pitchFamily="18" charset="0"/>
                </a:rPr>
                <a:t>ΣΧΟΛΗ ΕΠΙΣΤΗΜΩΝ ΥΓΕΙΑΣ &amp; ΠΡΟΝΟΙΑΣ</a:t>
              </a:r>
              <a:endParaRPr lang="en-US" altLang="en-US" sz="1600" dirty="0">
                <a:ea typeface="Calibri" pitchFamily="34" charset="0"/>
                <a:cs typeface="Times New Roman" pitchFamily="18" charset="0"/>
              </a:endParaRPr>
            </a:p>
            <a:p>
              <a:pPr algn="ctr" eaLnBrk="1" hangingPunct="1">
                <a:lnSpc>
                  <a:spcPct val="107000"/>
                </a:lnSpc>
                <a:spcBef>
                  <a:spcPct val="0"/>
                </a:spcBef>
                <a:spcAft>
                  <a:spcPts val="600"/>
                </a:spcAft>
                <a:buFontTx/>
                <a:buNone/>
              </a:pPr>
              <a:r>
                <a:rPr lang="el-GR" altLang="en-US" sz="1400" b="1" dirty="0">
                  <a:solidFill>
                    <a:srgbClr val="0D0D0D"/>
                  </a:solidFill>
                  <a:latin typeface="Corbel" pitchFamily="34" charset="0"/>
                  <a:ea typeface="Calibri" pitchFamily="34" charset="0"/>
                  <a:cs typeface="Times New Roman" pitchFamily="18" charset="0"/>
                </a:rPr>
                <a:t>ΤΜΗΜΑ ΒΙΟΪΑΤΡΙΚΩΝ ΕΠΙΣΤΗΜΩΝ</a:t>
              </a:r>
              <a:endParaRPr lang="en-US" altLang="en-US" sz="1400" dirty="0">
                <a:ea typeface="Calibri" pitchFamily="34" charset="0"/>
                <a:cs typeface="Times New Roman" pitchFamily="18" charset="0"/>
              </a:endParaRPr>
            </a:p>
            <a:p>
              <a:pPr algn="ctr" eaLnBrk="1" hangingPunct="1">
                <a:lnSpc>
                  <a:spcPct val="107000"/>
                </a:lnSpc>
                <a:spcBef>
                  <a:spcPct val="0"/>
                </a:spcBef>
                <a:spcAft>
                  <a:spcPts val="600"/>
                </a:spcAft>
                <a:buFontTx/>
                <a:buNone/>
              </a:pPr>
              <a:r>
                <a:rPr lang="el-GR" altLang="en-US" sz="1400" b="1" dirty="0">
                  <a:solidFill>
                    <a:srgbClr val="0D0D0D"/>
                  </a:solidFill>
                  <a:latin typeface="Corbel" pitchFamily="34" charset="0"/>
                  <a:ea typeface="Calibri" pitchFamily="34" charset="0"/>
                  <a:cs typeface="Times New Roman" pitchFamily="18" charset="0"/>
                </a:rPr>
                <a:t>ΤΟΜΕΑΣ ΟΔΟΝΤΙΚΗΣ ΤΕΧΝΟΛΟΓΙΑΣ</a:t>
              </a:r>
              <a:endParaRPr lang="en-US" altLang="en-US" sz="1400" dirty="0">
                <a:ea typeface="Calibri" pitchFamily="34" charset="0"/>
                <a:cs typeface="Times New Roman" pitchFamily="18" charset="0"/>
              </a:endParaRPr>
            </a:p>
            <a:p>
              <a:pPr algn="ctr" eaLnBrk="1" hangingPunct="1">
                <a:lnSpc>
                  <a:spcPct val="107000"/>
                </a:lnSpc>
                <a:spcBef>
                  <a:spcPct val="0"/>
                </a:spcBef>
                <a:spcAft>
                  <a:spcPts val="600"/>
                </a:spcAft>
                <a:buFontTx/>
                <a:buNone/>
              </a:pPr>
              <a:r>
                <a:rPr lang="el-GR" altLang="en-US" sz="1400" dirty="0">
                  <a:solidFill>
                    <a:srgbClr val="404040"/>
                  </a:solidFill>
                  <a:latin typeface="Corbel" pitchFamily="34" charset="0"/>
                  <a:ea typeface="Calibri" pitchFamily="34" charset="0"/>
                  <a:cs typeface="Times New Roman" pitchFamily="18" charset="0"/>
                </a:rPr>
                <a:t> </a:t>
              </a:r>
              <a:endParaRPr lang="en-US" altLang="en-US" sz="1100" dirty="0">
                <a:ea typeface="Calibri" pitchFamily="34" charset="0"/>
                <a:cs typeface="Times New Roman" pitchFamily="18" charset="0"/>
              </a:endParaRPr>
            </a:p>
            <a:p>
              <a:pPr algn="ctr" eaLnBrk="1" hangingPunct="1">
                <a:lnSpc>
                  <a:spcPct val="107000"/>
                </a:lnSpc>
                <a:spcBef>
                  <a:spcPct val="0"/>
                </a:spcBef>
                <a:spcAft>
                  <a:spcPts val="600"/>
                </a:spcAft>
                <a:buFontTx/>
                <a:buNone/>
              </a:pPr>
              <a:r>
                <a:rPr lang="el-GR" altLang="en-US" sz="1400" dirty="0">
                  <a:solidFill>
                    <a:srgbClr val="404040"/>
                  </a:solidFill>
                  <a:latin typeface="Corbel" pitchFamily="34" charset="0"/>
                  <a:ea typeface="Calibri" pitchFamily="34" charset="0"/>
                  <a:cs typeface="Times New Roman" pitchFamily="18" charset="0"/>
                </a:rPr>
                <a:t> </a:t>
              </a:r>
              <a:endParaRPr lang="en-US" altLang="en-US" sz="1100" dirty="0">
                <a:ea typeface="Calibri" pitchFamily="34" charset="0"/>
                <a:cs typeface="Times New Roman" pitchFamily="18" charset="0"/>
              </a:endParaRPr>
            </a:p>
          </p:txBody>
        </p:sp>
      </p:grpSp>
      <p:sp>
        <p:nvSpPr>
          <p:cNvPr id="2" name="TextBox 1"/>
          <p:cNvSpPr txBox="1"/>
          <p:nvPr/>
        </p:nvSpPr>
        <p:spPr>
          <a:xfrm>
            <a:off x="6324600" y="6381328"/>
            <a:ext cx="2667000" cy="369332"/>
          </a:xfrm>
          <a:prstGeom prst="rect">
            <a:avLst/>
          </a:prstGeom>
          <a:noFill/>
        </p:spPr>
        <p:txBody>
          <a:bodyPr>
            <a:spAutoFit/>
          </a:bodyPr>
          <a:lstStyle/>
          <a:p>
            <a:pPr>
              <a:defRPr/>
            </a:pPr>
            <a:r>
              <a:rPr lang="el-GR" b="1" i="1" dirty="0">
                <a:ln w="1905"/>
                <a:solidFill>
                  <a:schemeClr val="accent1">
                    <a:lumMod val="50000"/>
                  </a:schemeClr>
                </a:solidFill>
                <a:effectLst>
                  <a:innerShdw blurRad="69850" dist="43180" dir="5400000">
                    <a:srgbClr val="000000">
                      <a:alpha val="65000"/>
                    </a:srgbClr>
                  </a:innerShdw>
                </a:effectLst>
              </a:rPr>
              <a:t>ΧΕΙΜΕΡΙΝΟ 2020-21</a:t>
            </a:r>
            <a:endParaRPr lang="en-US" b="1" i="1" dirty="0">
              <a:ln w="1905"/>
              <a:solidFill>
                <a:schemeClr val="accent1">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1448579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1"/>
            <a:ext cx="8229600" cy="2044823"/>
          </a:xfrm>
        </p:spPr>
        <p:txBody>
          <a:bodyPr>
            <a:normAutofit/>
          </a:bodyPr>
          <a:lstStyle/>
          <a:p>
            <a:r>
              <a:rPr lang="el-GR" sz="2800" dirty="0"/>
              <a:t>Ο</a:t>
            </a:r>
            <a:r>
              <a:rPr lang="el-GR" sz="2800" dirty="0" smtClean="0"/>
              <a:t> συνδετικός ιστός ταξινομείται ανάλογα </a:t>
            </a:r>
          </a:p>
          <a:p>
            <a:pPr>
              <a:buClr>
                <a:srgbClr val="00B0F0"/>
              </a:buClr>
              <a:buFont typeface="Wingdings" panose="05000000000000000000" pitchFamily="2" charset="2"/>
              <a:buChar char="ü"/>
            </a:pPr>
            <a:r>
              <a:rPr lang="el-GR" sz="2800" dirty="0" smtClean="0"/>
              <a:t>με το τύπο των κυττάρων του και</a:t>
            </a:r>
          </a:p>
          <a:p>
            <a:pPr>
              <a:buClr>
                <a:srgbClr val="00B0F0"/>
              </a:buClr>
              <a:buFont typeface="Wingdings" panose="05000000000000000000" pitchFamily="2" charset="2"/>
              <a:buChar char="ü"/>
            </a:pPr>
            <a:r>
              <a:rPr lang="el-GR" sz="2800" dirty="0" smtClean="0"/>
              <a:t> την σύνθεση και οργάνωση της εξωκυττάριας ουσίας</a:t>
            </a:r>
            <a:endParaRPr lang="el-GR"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31640" y="4005064"/>
            <a:ext cx="1723810" cy="135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981" y="3717032"/>
            <a:ext cx="10572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p:txBody>
          <a:bodyPr>
            <a:normAutofit fontScale="90000"/>
          </a:bodyPr>
          <a:lstStyle/>
          <a:p>
            <a:r>
              <a:rPr lang="el-GR" b="1" dirty="0" smtClean="0">
                <a:solidFill>
                  <a:schemeClr val="tx2"/>
                </a:solidFill>
              </a:rPr>
              <a:t>Συνδετικός ιστός</a:t>
            </a:r>
            <a:br>
              <a:rPr lang="el-GR" b="1" dirty="0" smtClean="0">
                <a:solidFill>
                  <a:schemeClr val="tx2"/>
                </a:solidFill>
              </a:rPr>
            </a:br>
            <a:r>
              <a:rPr lang="el-GR" sz="3600" dirty="0" smtClean="0">
                <a:solidFill>
                  <a:schemeClr val="tx2"/>
                </a:solidFill>
              </a:rPr>
              <a:t>ταξινόμηση</a:t>
            </a:r>
            <a:endParaRPr lang="el-GR" sz="3600" dirty="0">
              <a:solidFill>
                <a:schemeClr val="tx2"/>
              </a:solidFill>
            </a:endParaRPr>
          </a:p>
        </p:txBody>
      </p:sp>
      <p:sp>
        <p:nvSpPr>
          <p:cNvPr id="10" name="TextBox 9"/>
          <p:cNvSpPr txBox="1"/>
          <p:nvPr/>
        </p:nvSpPr>
        <p:spPr>
          <a:xfrm>
            <a:off x="1464137" y="5661248"/>
            <a:ext cx="1933671" cy="369332"/>
          </a:xfrm>
          <a:prstGeom prst="rect">
            <a:avLst/>
          </a:prstGeom>
          <a:noFill/>
        </p:spPr>
        <p:txBody>
          <a:bodyPr wrap="none" rtlCol="0">
            <a:spAutoFit/>
          </a:bodyPr>
          <a:lstStyle/>
          <a:p>
            <a:r>
              <a:rPr lang="el-GR" dirty="0" smtClean="0"/>
              <a:t>Αίμα- ΕΟ= πλάσμα</a:t>
            </a:r>
            <a:endParaRPr lang="el-GR" dirty="0"/>
          </a:p>
        </p:txBody>
      </p:sp>
      <p:sp>
        <p:nvSpPr>
          <p:cNvPr id="11" name="TextBox 10"/>
          <p:cNvSpPr txBox="1"/>
          <p:nvPr/>
        </p:nvSpPr>
        <p:spPr>
          <a:xfrm>
            <a:off x="4860032" y="5589240"/>
            <a:ext cx="3944606" cy="369332"/>
          </a:xfrm>
          <a:prstGeom prst="rect">
            <a:avLst/>
          </a:prstGeom>
          <a:noFill/>
        </p:spPr>
        <p:txBody>
          <a:bodyPr wrap="none" rtlCol="0">
            <a:spAutoFit/>
          </a:bodyPr>
          <a:lstStyle/>
          <a:p>
            <a:r>
              <a:rPr lang="el-GR" dirty="0" smtClean="0"/>
              <a:t>Οστό- ΕΟ=κολλαγόνο &amp; υδροξυαπατίτη </a:t>
            </a:r>
            <a:endParaRPr lang="el-GR" dirty="0"/>
          </a:p>
        </p:txBody>
      </p:sp>
    </p:spTree>
    <p:extLst>
      <p:ext uri="{BB962C8B-B14F-4D97-AF65-F5344CB8AC3E}">
        <p14:creationId xmlns:p14="http://schemas.microsoft.com/office/powerpoint/2010/main" val="201543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rmAutofit fontScale="90000"/>
          </a:bodyPr>
          <a:lstStyle/>
          <a:p>
            <a:r>
              <a:rPr lang="el-GR" b="1" dirty="0" smtClean="0">
                <a:solidFill>
                  <a:schemeClr val="tx2"/>
                </a:solidFill>
              </a:rPr>
              <a:t>Συνδετικός ιστός</a:t>
            </a:r>
            <a:br>
              <a:rPr lang="el-GR" b="1" dirty="0" smtClean="0">
                <a:solidFill>
                  <a:schemeClr val="tx2"/>
                </a:solidFill>
              </a:rPr>
            </a:br>
            <a:r>
              <a:rPr lang="el-GR" sz="3600" dirty="0" smtClean="0">
                <a:solidFill>
                  <a:schemeClr val="tx2"/>
                </a:solidFill>
              </a:rPr>
              <a:t>ταξινόμηση</a:t>
            </a:r>
            <a:endParaRPr lang="el-GR" sz="3600" dirty="0">
              <a:solidFill>
                <a:schemeClr val="tx2"/>
              </a:solidFill>
            </a:endParaRPr>
          </a:p>
        </p:txBody>
      </p:sp>
      <p:sp>
        <p:nvSpPr>
          <p:cNvPr id="11" name="Content Placeholder 10"/>
          <p:cNvSpPr>
            <a:spLocks noGrp="1"/>
          </p:cNvSpPr>
          <p:nvPr>
            <p:ph sz="half" idx="1"/>
          </p:nvPr>
        </p:nvSpPr>
        <p:spPr>
          <a:ln>
            <a:solidFill>
              <a:schemeClr val="tx1"/>
            </a:solidFill>
          </a:ln>
        </p:spPr>
        <p:txBody>
          <a:bodyPr/>
          <a:lstStyle/>
          <a:p>
            <a:r>
              <a:rPr lang="el-GR" b="1" dirty="0" smtClean="0"/>
              <a:t>Τύποι</a:t>
            </a:r>
            <a:r>
              <a:rPr lang="el-GR" dirty="0" smtClean="0"/>
              <a:t> -</a:t>
            </a:r>
            <a:r>
              <a:rPr lang="el-GR" dirty="0"/>
              <a:t> </a:t>
            </a:r>
            <a:r>
              <a:rPr lang="el-GR" dirty="0" smtClean="0"/>
              <a:t>Φυσικές δομές</a:t>
            </a:r>
          </a:p>
          <a:p>
            <a:pPr>
              <a:buClr>
                <a:srgbClr val="C00000"/>
              </a:buClr>
              <a:buFont typeface="Wingdings" panose="05000000000000000000" pitchFamily="2" charset="2"/>
              <a:buChar char="ü"/>
            </a:pPr>
            <a:r>
              <a:rPr lang="el-GR" dirty="0" smtClean="0">
                <a:solidFill>
                  <a:schemeClr val="tx2"/>
                </a:solidFill>
              </a:rPr>
              <a:t>Τένοντες</a:t>
            </a:r>
          </a:p>
          <a:p>
            <a:pPr>
              <a:buClr>
                <a:srgbClr val="C00000"/>
              </a:buClr>
              <a:buFont typeface="Wingdings" panose="05000000000000000000" pitchFamily="2" charset="2"/>
              <a:buChar char="ü"/>
            </a:pPr>
            <a:r>
              <a:rPr lang="el-GR" dirty="0" smtClean="0">
                <a:solidFill>
                  <a:schemeClr val="tx2"/>
                </a:solidFill>
              </a:rPr>
              <a:t>Αίμα</a:t>
            </a:r>
          </a:p>
          <a:p>
            <a:pPr>
              <a:buClr>
                <a:srgbClr val="C00000"/>
              </a:buClr>
              <a:buFont typeface="Wingdings" panose="05000000000000000000" pitchFamily="2" charset="2"/>
              <a:buChar char="ü"/>
            </a:pPr>
            <a:r>
              <a:rPr lang="el-GR" dirty="0" smtClean="0">
                <a:solidFill>
                  <a:schemeClr val="tx2"/>
                </a:solidFill>
              </a:rPr>
              <a:t>Χόνδρος</a:t>
            </a:r>
          </a:p>
          <a:p>
            <a:pPr>
              <a:buClr>
                <a:srgbClr val="C00000"/>
              </a:buClr>
              <a:buFont typeface="Wingdings" panose="05000000000000000000" pitchFamily="2" charset="2"/>
              <a:buChar char="ü"/>
            </a:pPr>
            <a:r>
              <a:rPr lang="el-GR" dirty="0" smtClean="0">
                <a:solidFill>
                  <a:schemeClr val="tx2"/>
                </a:solidFill>
              </a:rPr>
              <a:t>Οστό</a:t>
            </a:r>
          </a:p>
          <a:p>
            <a:pPr>
              <a:buClr>
                <a:srgbClr val="C00000"/>
              </a:buClr>
              <a:buFont typeface="Wingdings" panose="05000000000000000000" pitchFamily="2" charset="2"/>
              <a:buChar char="ü"/>
            </a:pPr>
            <a:r>
              <a:rPr lang="el-GR" dirty="0" smtClean="0">
                <a:solidFill>
                  <a:schemeClr val="tx2"/>
                </a:solidFill>
              </a:rPr>
              <a:t>Λιπώδης ιστός</a:t>
            </a:r>
          </a:p>
          <a:p>
            <a:pPr>
              <a:buClr>
                <a:srgbClr val="C00000"/>
              </a:buClr>
              <a:buFont typeface="Wingdings" panose="05000000000000000000" pitchFamily="2" charset="2"/>
              <a:buChar char="ü"/>
            </a:pPr>
            <a:r>
              <a:rPr lang="el-GR" dirty="0" smtClean="0">
                <a:solidFill>
                  <a:schemeClr val="tx2"/>
                </a:solidFill>
              </a:rPr>
              <a:t>Λεμφικός ιστός</a:t>
            </a:r>
          </a:p>
          <a:p>
            <a:pPr>
              <a:buClr>
                <a:srgbClr val="C00000"/>
              </a:buClr>
              <a:buFont typeface="Wingdings" panose="05000000000000000000" pitchFamily="2" charset="2"/>
              <a:buChar char="ü"/>
            </a:pPr>
            <a:endParaRPr lang="el-GR" dirty="0"/>
          </a:p>
        </p:txBody>
      </p:sp>
      <p:sp>
        <p:nvSpPr>
          <p:cNvPr id="13" name="Content Placeholder 12"/>
          <p:cNvSpPr>
            <a:spLocks noGrp="1"/>
          </p:cNvSpPr>
          <p:nvPr>
            <p:ph sz="half" idx="2"/>
          </p:nvPr>
        </p:nvSpPr>
        <p:spPr>
          <a:xfrm>
            <a:off x="4648200" y="1600200"/>
            <a:ext cx="4244280" cy="4525963"/>
          </a:xfrm>
          <a:ln>
            <a:solidFill>
              <a:schemeClr val="tx1"/>
            </a:solidFill>
          </a:ln>
        </p:spPr>
        <p:txBody>
          <a:bodyPr/>
          <a:lstStyle/>
          <a:p>
            <a:r>
              <a:rPr lang="el-GR" b="1" dirty="0" smtClean="0"/>
              <a:t>Λειτουργία</a:t>
            </a:r>
          </a:p>
          <a:p>
            <a:pPr>
              <a:buClr>
                <a:schemeClr val="accent2"/>
              </a:buClr>
              <a:buFont typeface="Wingdings" panose="05000000000000000000" pitchFamily="2" charset="2"/>
              <a:buChar char="ü"/>
            </a:pPr>
            <a:r>
              <a:rPr lang="el-GR" dirty="0" smtClean="0"/>
              <a:t>Στήριξη</a:t>
            </a:r>
          </a:p>
          <a:p>
            <a:pPr>
              <a:buClr>
                <a:schemeClr val="accent2"/>
              </a:buClr>
              <a:buFont typeface="Wingdings" panose="05000000000000000000" pitchFamily="2" charset="2"/>
              <a:buChar char="ü"/>
            </a:pPr>
            <a:r>
              <a:rPr lang="el-GR" dirty="0" smtClean="0"/>
              <a:t>Άμυνα</a:t>
            </a:r>
          </a:p>
          <a:p>
            <a:pPr>
              <a:buClr>
                <a:schemeClr val="accent2"/>
              </a:buClr>
              <a:buFont typeface="Wingdings" panose="05000000000000000000" pitchFamily="2" charset="2"/>
              <a:buChar char="ü"/>
            </a:pPr>
            <a:r>
              <a:rPr lang="el-GR" dirty="0" smtClean="0"/>
              <a:t>Μεταφορά</a:t>
            </a:r>
          </a:p>
          <a:p>
            <a:pPr>
              <a:buClr>
                <a:schemeClr val="accent2"/>
              </a:buClr>
              <a:buFont typeface="Wingdings" panose="05000000000000000000" pitchFamily="2" charset="2"/>
              <a:buChar char="ü"/>
            </a:pPr>
            <a:r>
              <a:rPr lang="el-GR" dirty="0" smtClean="0"/>
              <a:t>Αποταμίευση  ενέργειας</a:t>
            </a:r>
          </a:p>
          <a:p>
            <a:pPr>
              <a:buClr>
                <a:schemeClr val="accent2"/>
              </a:buClr>
              <a:buFont typeface="Wingdings" panose="05000000000000000000" pitchFamily="2" charset="2"/>
              <a:buChar char="ü"/>
            </a:pPr>
            <a:r>
              <a:rPr lang="el-GR" dirty="0" smtClean="0"/>
              <a:t>Επούλωση -επιδιόρθωση</a:t>
            </a:r>
          </a:p>
          <a:p>
            <a:endParaRPr lang="el-GR" dirty="0"/>
          </a:p>
        </p:txBody>
      </p:sp>
    </p:spTree>
    <p:extLst>
      <p:ext uri="{BB962C8B-B14F-4D97-AF65-F5344CB8AC3E}">
        <p14:creationId xmlns:p14="http://schemas.microsoft.com/office/powerpoint/2010/main" val="26704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chor="t">
            <a:normAutofit/>
          </a:bodyPr>
          <a:lstStyle/>
          <a:p>
            <a:r>
              <a:rPr lang="el-GR" sz="3600" b="1" dirty="0" smtClean="0">
                <a:solidFill>
                  <a:schemeClr val="tx2"/>
                </a:solidFill>
              </a:rPr>
              <a:t>Κύτταρα του συνδετικού ιστού</a:t>
            </a:r>
            <a:endParaRPr lang="el-GR" sz="3600" b="1" dirty="0">
              <a:solidFill>
                <a:schemeClr val="tx2"/>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0120609"/>
              </p:ext>
            </p:extLst>
          </p:nvPr>
        </p:nvGraphicFramePr>
        <p:xfrm>
          <a:off x="107504" y="1124744"/>
          <a:ext cx="8856000" cy="5227320"/>
        </p:xfrm>
        <a:graphic>
          <a:graphicData uri="http://schemas.openxmlformats.org/drawingml/2006/table">
            <a:tbl>
              <a:tblPr firstRow="1" bandRow="1">
                <a:tableStyleId>{5C22544A-7EE6-4342-B048-85BDC9FD1C3A}</a:tableStyleId>
              </a:tblPr>
              <a:tblGrid>
                <a:gridCol w="2952000"/>
                <a:gridCol w="2952000"/>
                <a:gridCol w="2952000"/>
              </a:tblGrid>
              <a:tr h="370840">
                <a:tc>
                  <a:txBody>
                    <a:bodyPr/>
                    <a:lstStyle/>
                    <a:p>
                      <a:r>
                        <a:rPr lang="el-GR" dirty="0" smtClean="0"/>
                        <a:t>Τύπος</a:t>
                      </a:r>
                      <a:r>
                        <a:rPr lang="el-GR" baseline="0" dirty="0" smtClean="0"/>
                        <a:t> κυττάρου</a:t>
                      </a:r>
                      <a:endParaRPr lang="el-GR" dirty="0"/>
                    </a:p>
                  </a:txBody>
                  <a:tcPr/>
                </a:tc>
                <a:tc>
                  <a:txBody>
                    <a:bodyPr/>
                    <a:lstStyle/>
                    <a:p>
                      <a:r>
                        <a:rPr lang="el-GR" dirty="0" smtClean="0"/>
                        <a:t>Δραστηριότητα</a:t>
                      </a:r>
                      <a:endParaRPr lang="el-GR" dirty="0"/>
                    </a:p>
                  </a:txBody>
                  <a:tcPr/>
                </a:tc>
                <a:tc>
                  <a:txBody>
                    <a:bodyPr/>
                    <a:lstStyle/>
                    <a:p>
                      <a:r>
                        <a:rPr lang="el-GR" dirty="0" smtClean="0"/>
                        <a:t>Λειτουργία</a:t>
                      </a:r>
                      <a:endParaRPr lang="el-GR" dirty="0"/>
                    </a:p>
                  </a:txBody>
                  <a:tcPr/>
                </a:tc>
              </a:tr>
              <a:tr h="370840">
                <a:tc>
                  <a:txBody>
                    <a:bodyPr/>
                    <a:lstStyle/>
                    <a:p>
                      <a:r>
                        <a:rPr lang="el-GR" dirty="0" smtClean="0"/>
                        <a:t>Ινοβλάστη, χονδροβλάστη,</a:t>
                      </a:r>
                    </a:p>
                    <a:p>
                      <a:r>
                        <a:rPr lang="el-GR" dirty="0" smtClean="0"/>
                        <a:t>Οστεοβλάστη,οδοντοβλάστη</a:t>
                      </a:r>
                      <a:endParaRPr lang="el-GR" dirty="0"/>
                    </a:p>
                  </a:txBody>
                  <a:tcPr/>
                </a:tc>
                <a:tc>
                  <a:txBody>
                    <a:bodyPr/>
                    <a:lstStyle/>
                    <a:p>
                      <a:r>
                        <a:rPr lang="el-GR" dirty="0" smtClean="0"/>
                        <a:t>Παραγωγή ινών &amp;</a:t>
                      </a:r>
                    </a:p>
                    <a:p>
                      <a:r>
                        <a:rPr lang="el-GR" baseline="0" dirty="0" smtClean="0"/>
                        <a:t> θεμέλιας ουσίας</a:t>
                      </a:r>
                      <a:endParaRPr lang="el-GR" dirty="0"/>
                    </a:p>
                  </a:txBody>
                  <a:tcPr/>
                </a:tc>
                <a:tc>
                  <a:txBody>
                    <a:bodyPr/>
                    <a:lstStyle/>
                    <a:p>
                      <a:r>
                        <a:rPr lang="el-GR" dirty="0" smtClean="0"/>
                        <a:t>Δομική</a:t>
                      </a:r>
                      <a:endParaRPr lang="el-GR" dirty="0"/>
                    </a:p>
                  </a:txBody>
                  <a:tcPr/>
                </a:tc>
              </a:tr>
              <a:tr h="370840">
                <a:tc>
                  <a:txBody>
                    <a:bodyPr/>
                    <a:lstStyle/>
                    <a:p>
                      <a:r>
                        <a:rPr lang="el-GR" dirty="0" smtClean="0"/>
                        <a:t>Πλασματοκύτταρο</a:t>
                      </a:r>
                    </a:p>
                  </a:txBody>
                  <a:tcPr/>
                </a:tc>
                <a:tc>
                  <a:txBody>
                    <a:bodyPr/>
                    <a:lstStyle/>
                    <a:p>
                      <a:r>
                        <a:rPr lang="el-GR" dirty="0" smtClean="0"/>
                        <a:t>Παραγωγή αντισωμάτων</a:t>
                      </a:r>
                      <a:endParaRPr lang="el-GR" dirty="0"/>
                    </a:p>
                  </a:txBody>
                  <a:tcPr/>
                </a:tc>
                <a:tc>
                  <a:txBody>
                    <a:bodyPr/>
                    <a:lstStyle/>
                    <a:p>
                      <a:r>
                        <a:rPr lang="el-GR" dirty="0" smtClean="0"/>
                        <a:t>Άμυνα (ανοσολογική)</a:t>
                      </a:r>
                      <a:endParaRPr lang="el-GR" dirty="0"/>
                    </a:p>
                  </a:txBody>
                  <a:tcPr/>
                </a:tc>
              </a:tr>
              <a:tr h="370840">
                <a:tc>
                  <a:txBody>
                    <a:bodyPr/>
                    <a:lstStyle/>
                    <a:p>
                      <a:r>
                        <a:rPr lang="el-GR" dirty="0" smtClean="0"/>
                        <a:t>Λεμφοκύτταρο</a:t>
                      </a:r>
                    </a:p>
                  </a:txBody>
                  <a:tcPr/>
                </a:tc>
                <a:tc>
                  <a:txBody>
                    <a:bodyPr/>
                    <a:lstStyle/>
                    <a:p>
                      <a:r>
                        <a:rPr lang="el-GR" dirty="0" smtClean="0"/>
                        <a:t>Παραγωγή </a:t>
                      </a:r>
                      <a:r>
                        <a:rPr lang="el-GR" dirty="0" err="1" smtClean="0"/>
                        <a:t>ανοσοϊκανών</a:t>
                      </a:r>
                      <a:endParaRPr lang="el-GR" dirty="0" smtClean="0"/>
                    </a:p>
                    <a:p>
                      <a:r>
                        <a:rPr lang="el-GR" dirty="0" smtClean="0"/>
                        <a:t>κυττάρων</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Άμυνα (ανοσολογική)</a:t>
                      </a:r>
                    </a:p>
                    <a:p>
                      <a:endParaRPr lang="el-GR" dirty="0"/>
                    </a:p>
                  </a:txBody>
                  <a:tcPr/>
                </a:tc>
              </a:tr>
              <a:tr h="370840">
                <a:tc>
                  <a:txBody>
                    <a:bodyPr/>
                    <a:lstStyle/>
                    <a:p>
                      <a:r>
                        <a:rPr lang="el-GR" dirty="0" smtClean="0"/>
                        <a:t>Ηωσινόφιλο λευκοκύτταρο</a:t>
                      </a:r>
                      <a:endParaRPr lang="el-GR" dirty="0"/>
                    </a:p>
                  </a:txBody>
                  <a:tcPr/>
                </a:tc>
                <a:tc>
                  <a:txBody>
                    <a:bodyPr/>
                    <a:lstStyle/>
                    <a:p>
                      <a:r>
                        <a:rPr lang="el-GR" dirty="0" smtClean="0"/>
                        <a:t>Συμμετοχή σε αλλεργικές &amp;</a:t>
                      </a:r>
                    </a:p>
                    <a:p>
                      <a:r>
                        <a:rPr lang="el-GR" dirty="0" smtClean="0"/>
                        <a:t>αγγειοδραστικές αντιδράσεις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Άμυνα (ανοσολογική)</a:t>
                      </a:r>
                    </a:p>
                    <a:p>
                      <a:endParaRPr lang="el-GR" dirty="0"/>
                    </a:p>
                  </a:txBody>
                  <a:tcPr/>
                </a:tc>
              </a:tr>
              <a:tr h="370840">
                <a:tc>
                  <a:txBody>
                    <a:bodyPr/>
                    <a:lstStyle/>
                    <a:p>
                      <a:r>
                        <a:rPr lang="el-GR" dirty="0" smtClean="0"/>
                        <a:t>Ουδετερόφιλο</a:t>
                      </a:r>
                      <a:r>
                        <a:rPr lang="el-GR" baseline="0" dirty="0" smtClean="0"/>
                        <a:t> λευκοκύτταρο</a:t>
                      </a:r>
                      <a:endParaRPr lang="el-GR" dirty="0"/>
                    </a:p>
                  </a:txBody>
                  <a:tcPr/>
                </a:tc>
                <a:tc>
                  <a:txBody>
                    <a:bodyPr/>
                    <a:lstStyle/>
                    <a:p>
                      <a:r>
                        <a:rPr lang="el-GR" dirty="0" smtClean="0"/>
                        <a:t>Φαγοκυττάρωση βακτηρίων</a:t>
                      </a:r>
                      <a:endParaRPr lang="el-GR" dirty="0"/>
                    </a:p>
                  </a:txBody>
                  <a:tcPr/>
                </a:tc>
                <a:tc>
                  <a:txBody>
                    <a:bodyPr/>
                    <a:lstStyle/>
                    <a:p>
                      <a:r>
                        <a:rPr lang="el-GR" dirty="0" smtClean="0"/>
                        <a:t>Άμυνα του οργανισμού</a:t>
                      </a:r>
                      <a:endParaRPr lang="el-GR" dirty="0"/>
                    </a:p>
                  </a:txBody>
                  <a:tcPr/>
                </a:tc>
              </a:tr>
              <a:tr h="370840">
                <a:tc>
                  <a:txBody>
                    <a:bodyPr/>
                    <a:lstStyle/>
                    <a:p>
                      <a:r>
                        <a:rPr lang="el-GR" dirty="0" smtClean="0"/>
                        <a:t>Μακροφάγα </a:t>
                      </a:r>
                      <a:endParaRPr lang="el-GR" dirty="0"/>
                    </a:p>
                  </a:txBody>
                  <a:tcPr/>
                </a:tc>
                <a:tc>
                  <a:txBody>
                    <a:bodyPr/>
                    <a:lstStyle/>
                    <a:p>
                      <a:r>
                        <a:rPr lang="el-GR" dirty="0" smtClean="0"/>
                        <a:t>Έκκριση κυτοκινών</a:t>
                      </a:r>
                    </a:p>
                    <a:p>
                      <a:r>
                        <a:rPr lang="el-GR" dirty="0" smtClean="0"/>
                        <a:t>Φαγοκυττάρωση</a:t>
                      </a:r>
                    </a:p>
                    <a:p>
                      <a:r>
                        <a:rPr lang="el-GR" dirty="0" smtClean="0"/>
                        <a:t>Επεξεργασία του αντιγόνου</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Άμυνα του οργανισμού</a:t>
                      </a:r>
                    </a:p>
                    <a:p>
                      <a:endParaRPr lang="el-GR" dirty="0"/>
                    </a:p>
                  </a:txBody>
                  <a:tcPr/>
                </a:tc>
              </a:tr>
              <a:tr h="370840">
                <a:tc>
                  <a:txBody>
                    <a:bodyPr/>
                    <a:lstStyle/>
                    <a:p>
                      <a:r>
                        <a:rPr lang="el-GR" dirty="0" smtClean="0"/>
                        <a:t>Σιτευτικό κύτταρο &amp; </a:t>
                      </a:r>
                    </a:p>
                    <a:p>
                      <a:r>
                        <a:rPr lang="el-GR" dirty="0" smtClean="0"/>
                        <a:t>Βασεόφιλο λευκοκύτταρο</a:t>
                      </a:r>
                      <a:endParaRPr lang="el-GR" dirty="0"/>
                    </a:p>
                  </a:txBody>
                  <a:tcPr/>
                </a:tc>
                <a:tc>
                  <a:txBody>
                    <a:bodyPr/>
                    <a:lstStyle/>
                    <a:p>
                      <a:r>
                        <a:rPr lang="el-GR" dirty="0" smtClean="0"/>
                        <a:t>Απελευθέρωση ουσιών </a:t>
                      </a:r>
                    </a:p>
                    <a:p>
                      <a:r>
                        <a:rPr lang="el-GR" dirty="0" smtClean="0"/>
                        <a:t>(π.χ. ισταμίνης)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Άμυνα του οργανισμού</a:t>
                      </a:r>
                    </a:p>
                    <a:p>
                      <a:r>
                        <a:rPr lang="el-GR" dirty="0" smtClean="0"/>
                        <a:t>(αλλεργικές</a:t>
                      </a:r>
                      <a:r>
                        <a:rPr lang="el-GR" baseline="0" dirty="0" smtClean="0"/>
                        <a:t> αντιδράσεις)</a:t>
                      </a:r>
                      <a:endParaRPr lang="el-GR" dirty="0"/>
                    </a:p>
                  </a:txBody>
                  <a:tcPr/>
                </a:tc>
              </a:tr>
              <a:tr h="370840">
                <a:tc>
                  <a:txBody>
                    <a:bodyPr/>
                    <a:lstStyle/>
                    <a:p>
                      <a:r>
                        <a:rPr lang="el-GR" dirty="0" smtClean="0"/>
                        <a:t>Λιποκύτταρο</a:t>
                      </a:r>
                      <a:endParaRPr lang="el-GR" dirty="0"/>
                    </a:p>
                  </a:txBody>
                  <a:tcPr/>
                </a:tc>
                <a:tc>
                  <a:txBody>
                    <a:bodyPr/>
                    <a:lstStyle/>
                    <a:p>
                      <a:r>
                        <a:rPr lang="el-GR" dirty="0" smtClean="0"/>
                        <a:t>Αποταμίευση ουδέτερων</a:t>
                      </a:r>
                      <a:r>
                        <a:rPr lang="el-GR" baseline="0" dirty="0" smtClean="0"/>
                        <a:t> λιπών</a:t>
                      </a:r>
                      <a:endParaRPr lang="el-GR" dirty="0"/>
                    </a:p>
                  </a:txBody>
                  <a:tcPr/>
                </a:tc>
                <a:tc>
                  <a:txBody>
                    <a:bodyPr/>
                    <a:lstStyle/>
                    <a:p>
                      <a:r>
                        <a:rPr lang="el-GR" dirty="0" smtClean="0"/>
                        <a:t>Παρακαταθήκη ενέργειας</a:t>
                      </a:r>
                    </a:p>
                    <a:p>
                      <a:r>
                        <a:rPr lang="el-GR" dirty="0" smtClean="0"/>
                        <a:t>Παραγωγή θερμότητας</a:t>
                      </a:r>
                      <a:endParaRPr lang="el-GR" dirty="0"/>
                    </a:p>
                  </a:txBody>
                  <a:tcPr/>
                </a:tc>
              </a:tr>
            </a:tbl>
          </a:graphicData>
        </a:graphic>
      </p:graphicFrame>
    </p:spTree>
    <p:extLst>
      <p:ext uri="{BB962C8B-B14F-4D97-AF65-F5344CB8AC3E}">
        <p14:creationId xmlns:p14="http://schemas.microsoft.com/office/powerpoint/2010/main" val="716123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u="sng" dirty="0">
                <a:hlinkClick r:id="rId2"/>
              </a:rPr>
              <a:t>Τα κύτταρα του </a:t>
            </a:r>
            <a:r>
              <a:rPr lang="el-GR" u="sng" dirty="0" err="1" smtClean="0">
                <a:hlinkClick r:id="rId2"/>
              </a:rPr>
              <a:t>μεσεγχύματος</a:t>
            </a:r>
            <a:endParaRPr lang="el-GR" dirty="0"/>
          </a:p>
          <a:p>
            <a:r>
              <a:rPr lang="el-GR" u="sng" dirty="0" err="1">
                <a:hlinkClick r:id="rId3"/>
              </a:rPr>
              <a:t>Ινοβλάστες</a:t>
            </a:r>
            <a:r>
              <a:rPr lang="el-GR" u="sng" dirty="0">
                <a:hlinkClick r:id="rId3"/>
              </a:rPr>
              <a:t> και </a:t>
            </a:r>
            <a:r>
              <a:rPr lang="el-GR" u="sng" dirty="0" err="1">
                <a:hlinkClick r:id="rId3"/>
              </a:rPr>
              <a:t>ινοκύτταρα</a:t>
            </a:r>
            <a:endParaRPr lang="el-GR" dirty="0"/>
          </a:p>
          <a:p>
            <a:r>
              <a:rPr lang="el-GR" u="sng" dirty="0" err="1">
                <a:hlinkClick r:id="rId4"/>
              </a:rPr>
              <a:t>Μακροφάγα</a:t>
            </a:r>
            <a:endParaRPr lang="el-GR" dirty="0"/>
          </a:p>
          <a:p>
            <a:r>
              <a:rPr lang="el-GR" u="sng" dirty="0" err="1">
                <a:hlinkClick r:id="rId5"/>
              </a:rPr>
              <a:t>Σιτευτικά</a:t>
            </a:r>
            <a:r>
              <a:rPr lang="el-GR" u="sng" dirty="0">
                <a:hlinkClick r:id="rId5"/>
              </a:rPr>
              <a:t> (</a:t>
            </a:r>
            <a:r>
              <a:rPr lang="el-GR" u="sng" dirty="0" err="1">
                <a:hlinkClick r:id="rId5"/>
              </a:rPr>
              <a:t>mast</a:t>
            </a:r>
            <a:r>
              <a:rPr lang="el-GR" u="sng" dirty="0">
                <a:hlinkClick r:id="rId5"/>
              </a:rPr>
              <a:t> </a:t>
            </a:r>
            <a:r>
              <a:rPr lang="el-GR" u="sng" dirty="0" err="1">
                <a:hlinkClick r:id="rId5"/>
              </a:rPr>
              <a:t>cells</a:t>
            </a:r>
            <a:r>
              <a:rPr lang="el-GR" u="sng" dirty="0">
                <a:hlinkClick r:id="rId5"/>
              </a:rPr>
              <a:t>)</a:t>
            </a:r>
            <a:endParaRPr lang="el-GR" dirty="0"/>
          </a:p>
          <a:p>
            <a:r>
              <a:rPr lang="el-GR" u="sng" dirty="0">
                <a:hlinkClick r:id="rId6"/>
              </a:rPr>
              <a:t>Πλασματοκύτταρα</a:t>
            </a:r>
            <a:endParaRPr lang="el-GR" dirty="0"/>
          </a:p>
          <a:p>
            <a:r>
              <a:rPr lang="el-GR" u="sng" dirty="0">
                <a:hlinkClick r:id="rId7"/>
              </a:rPr>
              <a:t>Λευκοκύτταρα</a:t>
            </a:r>
            <a:endParaRPr lang="el-GR" dirty="0"/>
          </a:p>
          <a:p>
            <a:r>
              <a:rPr lang="el-GR" u="sng" dirty="0">
                <a:hlinkClick r:id="rId8"/>
              </a:rPr>
              <a:t>Λιπώδη κύτταρα</a:t>
            </a:r>
            <a:endParaRPr lang="el-GR" dirty="0"/>
          </a:p>
        </p:txBody>
      </p:sp>
      <p:sp>
        <p:nvSpPr>
          <p:cNvPr id="4" name="Title 1"/>
          <p:cNvSpPr>
            <a:spLocks noGrp="1"/>
          </p:cNvSpPr>
          <p:nvPr>
            <p:ph type="title"/>
          </p:nvPr>
        </p:nvSpPr>
        <p:spPr/>
        <p:txBody>
          <a:bodyPr anchor="t">
            <a:normAutofit/>
          </a:bodyPr>
          <a:lstStyle/>
          <a:p>
            <a:r>
              <a:rPr lang="el-GR" sz="4000" b="1" dirty="0" smtClean="0">
                <a:solidFill>
                  <a:schemeClr val="tx2"/>
                </a:solidFill>
              </a:rPr>
              <a:t>Κύτταρα του συνδετικού ιστού</a:t>
            </a:r>
            <a:endParaRPr lang="el-GR" sz="4000" b="1" dirty="0">
              <a:solidFill>
                <a:schemeClr val="tx2"/>
              </a:solidFill>
            </a:endParaRPr>
          </a:p>
        </p:txBody>
      </p:sp>
    </p:spTree>
    <p:extLst>
      <p:ext uri="{BB962C8B-B14F-4D97-AF65-F5344CB8AC3E}">
        <p14:creationId xmlns:p14="http://schemas.microsoft.com/office/powerpoint/2010/main" val="4103335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chor="t">
            <a:normAutofit/>
          </a:bodyPr>
          <a:lstStyle/>
          <a:p>
            <a:r>
              <a:rPr lang="el-GR" sz="3600" b="1" dirty="0" smtClean="0">
                <a:solidFill>
                  <a:schemeClr val="tx2"/>
                </a:solidFill>
              </a:rPr>
              <a:t>Κύτταρα του συνδετικού ιστού</a:t>
            </a:r>
            <a:endParaRPr lang="el-GR" sz="3600" b="1" dirty="0">
              <a:solidFill>
                <a:schemeClr val="tx2"/>
              </a:solidFill>
            </a:endParaRPr>
          </a:p>
        </p:txBody>
      </p:sp>
      <p:sp>
        <p:nvSpPr>
          <p:cNvPr id="2" name="Content Placeholder 1"/>
          <p:cNvSpPr>
            <a:spLocks noGrp="1"/>
          </p:cNvSpPr>
          <p:nvPr>
            <p:ph idx="1"/>
          </p:nvPr>
        </p:nvSpPr>
        <p:spPr/>
        <p:txBody>
          <a:bodyPr>
            <a:normAutofit fontScale="77500" lnSpcReduction="20000"/>
          </a:bodyPr>
          <a:lstStyle/>
          <a:p>
            <a:pPr algn="ctr">
              <a:spcBef>
                <a:spcPts val="600"/>
              </a:spcBef>
              <a:spcAft>
                <a:spcPts val="600"/>
              </a:spcAft>
            </a:pPr>
            <a:r>
              <a:rPr lang="el-GR" b="1" u="sng" dirty="0">
                <a:hlinkClick r:id="rId2"/>
              </a:rPr>
              <a:t>Κοινά χαρακτηριστικά των κυττάρων του συνδετικού ιστού</a:t>
            </a:r>
            <a:endParaRPr lang="el-GR" b="1" dirty="0"/>
          </a:p>
          <a:p>
            <a:pPr algn="ctr">
              <a:spcBef>
                <a:spcPts val="600"/>
              </a:spcBef>
              <a:spcAft>
                <a:spcPts val="600"/>
              </a:spcAft>
              <a:buFont typeface="Arial"/>
              <a:buChar char="•"/>
            </a:pPr>
            <a:r>
              <a:rPr lang="el-GR" dirty="0"/>
              <a:t>Προέρχονται από το μεσέγχυμα.</a:t>
            </a:r>
          </a:p>
          <a:p>
            <a:pPr algn="ctr">
              <a:spcBef>
                <a:spcPts val="600"/>
              </a:spcBef>
              <a:spcAft>
                <a:spcPts val="600"/>
              </a:spcAft>
              <a:buFont typeface="Arial"/>
              <a:buChar char="•"/>
            </a:pPr>
            <a:r>
              <a:rPr lang="el-GR" dirty="0"/>
              <a:t>Σχηματίζουν το δομικό σκελετό του ιστού.</a:t>
            </a:r>
          </a:p>
          <a:p>
            <a:pPr algn="ctr">
              <a:spcBef>
                <a:spcPts val="600"/>
              </a:spcBef>
              <a:spcAft>
                <a:spcPts val="600"/>
              </a:spcAft>
              <a:buFont typeface="Arial"/>
              <a:buChar char="•"/>
            </a:pPr>
            <a:r>
              <a:rPr lang="el-GR" dirty="0"/>
              <a:t>Αποτελούν μία ομάδα κυτταρικών τύπων με σύνθετες μεταβολικές λειτουργίες και παράγουν </a:t>
            </a:r>
            <a:r>
              <a:rPr lang="el-GR" dirty="0" err="1"/>
              <a:t>εξωκυττάρια</a:t>
            </a:r>
            <a:r>
              <a:rPr lang="el-GR" dirty="0"/>
              <a:t> θεμέλια ουσία</a:t>
            </a:r>
            <a:r>
              <a:rPr lang="en-GB" dirty="0"/>
              <a:t>.</a:t>
            </a:r>
            <a:endParaRPr lang="el-GR" dirty="0"/>
          </a:p>
          <a:p>
            <a:pPr algn="ctr">
              <a:spcBef>
                <a:spcPts val="600"/>
              </a:spcBef>
              <a:spcAft>
                <a:spcPts val="600"/>
              </a:spcAft>
              <a:buFont typeface="Arial"/>
              <a:buChar char="•"/>
            </a:pPr>
            <a:r>
              <a:rPr lang="el-GR" dirty="0"/>
              <a:t>Όταν ωριμάσουν σχηματίζουν ιστό με λίγα σχετικά κύτταρα και άφθονη θεμέλια ουσία.</a:t>
            </a:r>
          </a:p>
          <a:p>
            <a:pPr algn="ctr">
              <a:spcBef>
                <a:spcPts val="600"/>
              </a:spcBef>
              <a:spcAft>
                <a:spcPts val="600"/>
              </a:spcAft>
              <a:buFont typeface="Arial"/>
              <a:buChar char="•"/>
            </a:pPr>
            <a:r>
              <a:rPr lang="el-GR" dirty="0"/>
              <a:t>Διαθέτουν μηχανισμούς προσκόλλησης ώστε να αλληλεπιδρούν κυρίως με την </a:t>
            </a:r>
            <a:r>
              <a:rPr lang="el-GR" dirty="0" err="1"/>
              <a:t>εξωκυττάρια</a:t>
            </a:r>
            <a:r>
              <a:rPr lang="el-GR" dirty="0"/>
              <a:t> θεμέλια ουσία.</a:t>
            </a:r>
          </a:p>
          <a:p>
            <a:endParaRPr lang="el-GR" dirty="0"/>
          </a:p>
        </p:txBody>
      </p:sp>
    </p:spTree>
    <p:extLst>
      <p:ext uri="{BB962C8B-B14F-4D97-AF65-F5344CB8AC3E}">
        <p14:creationId xmlns:p14="http://schemas.microsoft.com/office/powerpoint/2010/main" val="144464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356" y="1268760"/>
            <a:ext cx="8507288" cy="5257800"/>
          </a:xfrm>
        </p:spPr>
        <p:txBody>
          <a:bodyPr>
            <a:noAutofit/>
          </a:bodyPr>
          <a:lstStyle/>
          <a:p>
            <a:pPr>
              <a:spcBef>
                <a:spcPts val="600"/>
              </a:spcBef>
              <a:spcAft>
                <a:spcPts val="600"/>
              </a:spcAft>
            </a:pPr>
            <a:r>
              <a:rPr lang="el-GR" sz="2200" dirty="0"/>
              <a:t>Έχουν ατρακτοειδές ή αστεροειδές σχήμα και φέρουν αποφυάδες που ενώνονται με γειτονικές και σχηματίζουν ένα δίκτυο. Ο πυρήνας τους είναι μεγάλος, </a:t>
            </a:r>
            <a:r>
              <a:rPr lang="el-GR" sz="2200" dirty="0" err="1"/>
              <a:t>αραιοχρωματικός</a:t>
            </a:r>
            <a:r>
              <a:rPr lang="el-GR" sz="2200" dirty="0"/>
              <a:t> και περιέχει ευδιάκριτο </a:t>
            </a:r>
            <a:r>
              <a:rPr lang="el-GR" sz="2200" dirty="0" err="1"/>
              <a:t>πυρήνιο</a:t>
            </a:r>
            <a:r>
              <a:rPr lang="el-GR" sz="2200" dirty="0"/>
              <a:t>. </a:t>
            </a:r>
            <a:endParaRPr lang="en-GB" sz="2200" dirty="0" smtClean="0"/>
          </a:p>
          <a:p>
            <a:pPr>
              <a:spcBef>
                <a:spcPts val="600"/>
              </a:spcBef>
              <a:spcAft>
                <a:spcPts val="600"/>
              </a:spcAft>
            </a:pPr>
            <a:r>
              <a:rPr lang="el-GR" sz="2200" dirty="0" smtClean="0"/>
              <a:t>Στον </a:t>
            </a:r>
            <a:r>
              <a:rPr lang="el-GR" sz="2200" dirty="0" err="1"/>
              <a:t>εξωκυττάριο</a:t>
            </a:r>
            <a:r>
              <a:rPr lang="el-GR" sz="2200" dirty="0"/>
              <a:t> χώρο υπάρχουν λεπτές δικτυωτές ίνες και άφθονη θεμέλια ουσία. </a:t>
            </a:r>
            <a:endParaRPr lang="en-GB" sz="2200" dirty="0" smtClean="0"/>
          </a:p>
          <a:p>
            <a:pPr>
              <a:spcBef>
                <a:spcPts val="600"/>
              </a:spcBef>
              <a:spcAft>
                <a:spcPts val="600"/>
              </a:spcAft>
            </a:pPr>
            <a:r>
              <a:rPr lang="el-GR" sz="2200" dirty="0" smtClean="0"/>
              <a:t>Το </a:t>
            </a:r>
            <a:r>
              <a:rPr lang="el-GR" sz="2200" dirty="0"/>
              <a:t>μεσέγχυμα διαφοροποιείται σε χαλαρό συνδετικό ιστό με </a:t>
            </a:r>
            <a:r>
              <a:rPr lang="el-GR" sz="2200" b="1" dirty="0" err="1"/>
              <a:t>ινοβλάστες</a:t>
            </a:r>
            <a:r>
              <a:rPr lang="el-GR" sz="2200" b="1" dirty="0"/>
              <a:t> </a:t>
            </a:r>
            <a:r>
              <a:rPr lang="el-GR" sz="2200" dirty="0"/>
              <a:t>, οι οποίες παράγουν και εκκρίνου</a:t>
            </a:r>
            <a:r>
              <a:rPr lang="el-GR" sz="2200" b="1" dirty="0"/>
              <a:t>ν κολλαγόνο τύπου</a:t>
            </a:r>
            <a:r>
              <a:rPr lang="el-GR" sz="2200" dirty="0"/>
              <a:t> Ι. </a:t>
            </a:r>
            <a:endParaRPr lang="el-GR" sz="2200" dirty="0" smtClean="0"/>
          </a:p>
          <a:p>
            <a:pPr>
              <a:spcBef>
                <a:spcPts val="600"/>
              </a:spcBef>
              <a:spcAft>
                <a:spcPts val="600"/>
              </a:spcAft>
            </a:pPr>
            <a:r>
              <a:rPr lang="el-GR" sz="2200" u="sng" dirty="0" smtClean="0"/>
              <a:t>Σημειώνεται </a:t>
            </a:r>
            <a:r>
              <a:rPr lang="el-GR" sz="2200" u="sng" dirty="0"/>
              <a:t>ότι, ο όρος “βλάστη” δηλώνει ένα ενεργά αναπτυσσόμενο κύτταρο ή ένα κύτταρο που εκκρίνει συστατικά της εξωκυττάριας θεμέλιας ουσίας. Τα στηρικτικά κύτταρα που βρίσκονται σε φάση ηρεμίας στους ιστούς αναφέρονται με τον όρο “κύτταρο” </a:t>
            </a:r>
            <a:r>
              <a:rPr lang="el-GR" sz="2200" u="sng" dirty="0" err="1"/>
              <a:t>π.χ</a:t>
            </a:r>
            <a:r>
              <a:rPr lang="el-GR" sz="2200" u="sng" dirty="0"/>
              <a:t> </a:t>
            </a:r>
            <a:r>
              <a:rPr lang="el-GR" sz="2200" b="1" i="1" u="sng" dirty="0"/>
              <a:t>. </a:t>
            </a:r>
            <a:r>
              <a:rPr lang="el-GR" sz="2200" u="sng" dirty="0" err="1"/>
              <a:t>ινοκύτταρο</a:t>
            </a:r>
            <a:r>
              <a:rPr lang="el-GR" sz="2200" u="sng" dirty="0"/>
              <a:t>, </a:t>
            </a:r>
            <a:r>
              <a:rPr lang="el-GR" sz="2200" u="sng" dirty="0" err="1"/>
              <a:t>χονδροκύτταρο</a:t>
            </a:r>
            <a:r>
              <a:rPr lang="el-GR" sz="2200" u="sng" dirty="0"/>
              <a:t>, </a:t>
            </a:r>
            <a:r>
              <a:rPr lang="el-GR" sz="2200" u="sng" dirty="0" err="1"/>
              <a:t>οστεοκύτταρο</a:t>
            </a:r>
            <a:r>
              <a:rPr lang="el-GR" sz="2200" u="sng" dirty="0"/>
              <a:t>.</a:t>
            </a:r>
          </a:p>
        </p:txBody>
      </p:sp>
      <p:sp>
        <p:nvSpPr>
          <p:cNvPr id="4" name="Title 1"/>
          <p:cNvSpPr>
            <a:spLocks noGrp="1"/>
          </p:cNvSpPr>
          <p:nvPr>
            <p:ph type="title"/>
          </p:nvPr>
        </p:nvSpPr>
        <p:spPr>
          <a:xfrm>
            <a:off x="457200" y="116632"/>
            <a:ext cx="8229600" cy="1143000"/>
          </a:xfrm>
        </p:spPr>
        <p:txBody>
          <a:bodyPr anchor="t">
            <a:normAutofit fontScale="90000"/>
          </a:bodyPr>
          <a:lstStyle/>
          <a:p>
            <a:r>
              <a:rPr lang="el-GR" sz="4000" b="1" dirty="0" smtClean="0">
                <a:solidFill>
                  <a:schemeClr val="tx2"/>
                </a:solidFill>
              </a:rPr>
              <a:t>Κύτταρα του συνδετικού ιστού</a:t>
            </a:r>
            <a:r>
              <a:rPr lang="en-GB" sz="3600" b="1" dirty="0" smtClean="0">
                <a:solidFill>
                  <a:schemeClr val="tx2"/>
                </a:solidFill>
              </a:rPr>
              <a:t/>
            </a:r>
            <a:br>
              <a:rPr lang="en-GB" sz="3600" b="1" dirty="0" smtClean="0">
                <a:solidFill>
                  <a:schemeClr val="tx2"/>
                </a:solidFill>
              </a:rPr>
            </a:br>
            <a:r>
              <a:rPr lang="el-GR" sz="3200" u="sng" dirty="0">
                <a:hlinkClick r:id="rId2"/>
              </a:rPr>
              <a:t>Τα κύτταρα του </a:t>
            </a:r>
            <a:r>
              <a:rPr lang="el-GR" sz="3200" u="sng" dirty="0" smtClean="0">
                <a:hlinkClick r:id="rId2"/>
              </a:rPr>
              <a:t>μεσεγχύματος</a:t>
            </a:r>
            <a:r>
              <a:rPr lang="el-GR" sz="3200" u="sng" dirty="0" smtClean="0"/>
              <a:t> </a:t>
            </a:r>
            <a:r>
              <a:rPr lang="el-GR" sz="2800" b="1" baseline="30000" dirty="0">
                <a:solidFill>
                  <a:schemeClr val="tx2"/>
                </a:solidFill>
              </a:rPr>
              <a:t>1</a:t>
            </a:r>
            <a:r>
              <a:rPr lang="el-GR" sz="3200" dirty="0"/>
              <a:t/>
            </a:r>
            <a:br>
              <a:rPr lang="el-GR" sz="3200" dirty="0"/>
            </a:br>
            <a:endParaRPr lang="el-GR" sz="3600" b="1" dirty="0">
              <a:solidFill>
                <a:schemeClr val="tx2"/>
              </a:solidFill>
            </a:endParaRPr>
          </a:p>
        </p:txBody>
      </p:sp>
    </p:spTree>
    <p:extLst>
      <p:ext uri="{BB962C8B-B14F-4D97-AF65-F5344CB8AC3E}">
        <p14:creationId xmlns:p14="http://schemas.microsoft.com/office/powerpoint/2010/main" val="112768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188640"/>
            <a:ext cx="8229600" cy="1143000"/>
          </a:xfrm>
        </p:spPr>
        <p:txBody>
          <a:bodyPr>
            <a:normAutofit/>
          </a:bodyPr>
          <a:lstStyle/>
          <a:p>
            <a:pPr>
              <a:lnSpc>
                <a:spcPct val="80000"/>
              </a:lnSpc>
            </a:pPr>
            <a:r>
              <a:rPr lang="el-GR" altLang="el-GR" sz="3600" dirty="0" smtClean="0"/>
              <a:t>Μεσεγχυματικά κύτταρα </a:t>
            </a:r>
            <a:r>
              <a:rPr lang="el-GR" altLang="el-GR" sz="3600" baseline="30000" dirty="0" smtClean="0"/>
              <a:t>2</a:t>
            </a:r>
            <a:endParaRPr lang="el-GR" altLang="el-GR" sz="3600" dirty="0"/>
          </a:p>
        </p:txBody>
      </p:sp>
      <p:sp>
        <p:nvSpPr>
          <p:cNvPr id="233475" name="Rectangle 3"/>
          <p:cNvSpPr>
            <a:spLocks noGrp="1" noChangeArrowheads="1"/>
          </p:cNvSpPr>
          <p:nvPr>
            <p:ph idx="1"/>
          </p:nvPr>
        </p:nvSpPr>
        <p:spPr>
          <a:xfrm>
            <a:off x="457200" y="1124744"/>
            <a:ext cx="8229600" cy="4525963"/>
          </a:xfrm>
        </p:spPr>
        <p:txBody>
          <a:bodyPr/>
          <a:lstStyle/>
          <a:p>
            <a:pPr marL="0" indent="0">
              <a:spcBef>
                <a:spcPts val="600"/>
              </a:spcBef>
              <a:buNone/>
            </a:pPr>
            <a:r>
              <a:rPr lang="el-GR" altLang="el-GR" sz="2000" dirty="0" smtClean="0"/>
              <a:t>Τα </a:t>
            </a:r>
            <a:r>
              <a:rPr lang="el-GR" altLang="el-GR" sz="2000" dirty="0"/>
              <a:t>μεσεγχυματικά κύτταρα είναι ατρακτόμορφα ή αστεροειδή με βαθυχρωματικούς πυρήνες και βρίσκονται μέσα σε χαλαρό στρώμα. Είναι πολυδύναμα κύτταρα που μπορούν να διαφοροποιηθούν, ανάλογα με την περιοχή, σε ινοβλάστες, οστεοβλάστες, χονδροβλάστες, μυοβλάστες και κύτταρα του αίματος. (χρώση αιματοξυλίνη-εωσίνη, μεγέθυνση Χ400). </a:t>
            </a:r>
          </a:p>
          <a:p>
            <a:pPr>
              <a:lnSpc>
                <a:spcPct val="80000"/>
              </a:lnSpc>
            </a:pPr>
            <a:endParaRPr lang="el-GR" altLang="el-GR" sz="2000" b="1" dirty="0"/>
          </a:p>
        </p:txBody>
      </p:sp>
      <p:pic>
        <p:nvPicPr>
          <p:cNvPr id="2334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52936"/>
            <a:ext cx="5976664" cy="34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19673" y="6342101"/>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036476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sz="4000" b="1" dirty="0" smtClean="0">
                <a:solidFill>
                  <a:schemeClr val="tx2"/>
                </a:solidFill>
              </a:rPr>
              <a:t/>
            </a:r>
            <a:br>
              <a:rPr lang="en-GB" sz="4000" b="1" dirty="0" smtClean="0">
                <a:solidFill>
                  <a:schemeClr val="tx2"/>
                </a:solidFill>
              </a:rPr>
            </a:br>
            <a:r>
              <a:rPr lang="el-GR" sz="4000" b="1" dirty="0" smtClean="0">
                <a:solidFill>
                  <a:schemeClr val="tx2"/>
                </a:solidFill>
              </a:rPr>
              <a:t>Κύτταρα </a:t>
            </a:r>
            <a:r>
              <a:rPr lang="el-GR" sz="4000" b="1" dirty="0">
                <a:solidFill>
                  <a:schemeClr val="tx2"/>
                </a:solidFill>
              </a:rPr>
              <a:t>του συνδετικού ιστού </a:t>
            </a:r>
            <a:r>
              <a:rPr lang="en-GB" sz="4000" b="1" dirty="0" smtClean="0">
                <a:solidFill>
                  <a:schemeClr val="tx2"/>
                </a:solidFill>
              </a:rPr>
              <a:t/>
            </a:r>
            <a:br>
              <a:rPr lang="en-GB" sz="4000" b="1" dirty="0" smtClean="0">
                <a:solidFill>
                  <a:schemeClr val="tx2"/>
                </a:solidFill>
              </a:rPr>
            </a:br>
            <a:r>
              <a:rPr lang="el-GR" sz="3600" b="1" u="sng" dirty="0" err="1" smtClean="0">
                <a:hlinkClick r:id="rId2"/>
              </a:rPr>
              <a:t>Ινοβλάστες</a:t>
            </a:r>
            <a:r>
              <a:rPr lang="el-GR" sz="3600" b="1" u="sng" dirty="0" smtClean="0">
                <a:hlinkClick r:id="rId2"/>
              </a:rPr>
              <a:t> </a:t>
            </a:r>
            <a:r>
              <a:rPr lang="el-GR" sz="3600" b="1" u="sng" dirty="0">
                <a:hlinkClick r:id="rId2"/>
              </a:rPr>
              <a:t>και </a:t>
            </a:r>
            <a:r>
              <a:rPr lang="el-GR" sz="3600" b="1" u="sng" dirty="0" err="1">
                <a:hlinkClick r:id="rId2"/>
              </a:rPr>
              <a:t>ινοκύτταρα</a:t>
            </a:r>
            <a:r>
              <a:rPr lang="el-GR" b="1" dirty="0"/>
              <a:t/>
            </a:r>
            <a:br>
              <a:rPr lang="el-GR" b="1" dirty="0"/>
            </a:br>
            <a:endParaRPr lang="el-GR" dirty="0"/>
          </a:p>
        </p:txBody>
      </p:sp>
      <p:sp>
        <p:nvSpPr>
          <p:cNvPr id="6" name="Content Placeholder 5"/>
          <p:cNvSpPr>
            <a:spLocks noGrp="1"/>
          </p:cNvSpPr>
          <p:nvPr>
            <p:ph sz="half" idx="1"/>
          </p:nvPr>
        </p:nvSpPr>
        <p:spPr>
          <a:xfrm>
            <a:off x="107504" y="1268760"/>
            <a:ext cx="4680520" cy="5328592"/>
          </a:xfrm>
        </p:spPr>
        <p:txBody>
          <a:bodyPr>
            <a:noAutofit/>
          </a:bodyPr>
          <a:lstStyle/>
          <a:p>
            <a:pPr marL="0" indent="-144000"/>
            <a:r>
              <a:rPr lang="el-GR" sz="2400" dirty="0" smtClean="0"/>
              <a:t>Στο </a:t>
            </a:r>
            <a:r>
              <a:rPr lang="el-GR" sz="2400" dirty="0"/>
              <a:t>ενήλικο άτομο οι </a:t>
            </a:r>
            <a:r>
              <a:rPr lang="el-GR" sz="2400" b="1" dirty="0" err="1"/>
              <a:t>ινοβλάστες</a:t>
            </a:r>
            <a:r>
              <a:rPr lang="el-GR" sz="2400" b="1" dirty="0"/>
              <a:t> </a:t>
            </a:r>
            <a:r>
              <a:rPr lang="el-GR" sz="2400" dirty="0"/>
              <a:t>εκκρίνουν ενεργά </a:t>
            </a:r>
            <a:r>
              <a:rPr lang="el-GR" sz="2400" dirty="0" smtClean="0"/>
              <a:t>κολλαγόνο.</a:t>
            </a:r>
          </a:p>
          <a:p>
            <a:pPr marL="0" indent="-144000"/>
            <a:r>
              <a:rPr lang="el-GR" sz="2400" dirty="0" smtClean="0"/>
              <a:t>Περιέχουν </a:t>
            </a:r>
            <a:r>
              <a:rPr lang="el-GR" sz="2400" dirty="0"/>
              <a:t>μεγάλο ωοειδή πυρήνα, του οποίου η χρωματίνη συγκεντρώνεται σε περιφερικά αθροίσματα κάτω από την πυρηνική μεμβράνη. </a:t>
            </a:r>
            <a:endParaRPr lang="el-GR" sz="2400" dirty="0" smtClean="0"/>
          </a:p>
          <a:p>
            <a:pPr marL="0" indent="-144000"/>
            <a:r>
              <a:rPr lang="el-GR" sz="2400" dirty="0" smtClean="0"/>
              <a:t>Σε </a:t>
            </a:r>
            <a:r>
              <a:rPr lang="el-GR" sz="2400" dirty="0"/>
              <a:t>κεντρικότερη θέση του πυρήνα διακρίνεται ένα ευμέγεθες </a:t>
            </a:r>
            <a:r>
              <a:rPr lang="el-GR" sz="2400" dirty="0" err="1" smtClean="0"/>
              <a:t>πυρήνιο</a:t>
            </a:r>
            <a:r>
              <a:rPr lang="el-GR" sz="2400" dirty="0" smtClean="0"/>
              <a:t>.</a:t>
            </a:r>
          </a:p>
          <a:p>
            <a:pPr marL="0" indent="-144000"/>
            <a:r>
              <a:rPr lang="el-GR" sz="2400" dirty="0" smtClean="0"/>
              <a:t>Το </a:t>
            </a:r>
            <a:r>
              <a:rPr lang="el-GR" sz="2400" dirty="0"/>
              <a:t>κυτταρόπλασμα είναι βασεόφιλο και περιέχει τα οργανίδια που συμμετέχουν στην </a:t>
            </a:r>
            <a:r>
              <a:rPr lang="el-GR" sz="2400" dirty="0" err="1"/>
              <a:t>πρωτεϊνοσύνθεση</a:t>
            </a:r>
            <a:r>
              <a:rPr lang="el-GR" sz="2400" dirty="0" smtClean="0"/>
              <a:t>.</a:t>
            </a:r>
            <a:endParaRPr lang="en-GB" sz="2400" dirty="0" smtClean="0"/>
          </a:p>
          <a:p>
            <a:pPr marL="0" indent="-144000"/>
            <a:endParaRPr lang="el-GR" sz="2400" dirty="0"/>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88024" y="2223658"/>
            <a:ext cx="4167865" cy="338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764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fontScale="90000"/>
          </a:bodyPr>
          <a:lstStyle/>
          <a:p>
            <a:r>
              <a:rPr lang="en-GB" sz="4000" b="1" dirty="0" smtClean="0">
                <a:solidFill>
                  <a:schemeClr val="tx2"/>
                </a:solidFill>
              </a:rPr>
              <a:t/>
            </a:r>
            <a:br>
              <a:rPr lang="en-GB" sz="4000" b="1" dirty="0" smtClean="0">
                <a:solidFill>
                  <a:schemeClr val="tx2"/>
                </a:solidFill>
              </a:rPr>
            </a:br>
            <a:r>
              <a:rPr lang="el-GR" sz="4000" b="1" dirty="0" smtClean="0">
                <a:solidFill>
                  <a:schemeClr val="tx2"/>
                </a:solidFill>
              </a:rPr>
              <a:t>Κύτταρα </a:t>
            </a:r>
            <a:r>
              <a:rPr lang="el-GR" sz="4000" b="1" dirty="0">
                <a:solidFill>
                  <a:schemeClr val="tx2"/>
                </a:solidFill>
              </a:rPr>
              <a:t>του συνδετικού ιστού </a:t>
            </a:r>
            <a:r>
              <a:rPr lang="en-GB" sz="4000" b="1" dirty="0" smtClean="0">
                <a:solidFill>
                  <a:schemeClr val="tx2"/>
                </a:solidFill>
              </a:rPr>
              <a:t/>
            </a:r>
            <a:br>
              <a:rPr lang="en-GB" sz="4000" b="1" dirty="0" smtClean="0">
                <a:solidFill>
                  <a:schemeClr val="tx2"/>
                </a:solidFill>
              </a:rPr>
            </a:br>
            <a:r>
              <a:rPr lang="el-GR" sz="3600" b="1" u="sng" dirty="0" err="1" smtClean="0">
                <a:hlinkClick r:id="rId2"/>
              </a:rPr>
              <a:t>Ινοβλάστες</a:t>
            </a:r>
            <a:r>
              <a:rPr lang="el-GR" sz="3600" b="1" u="sng" dirty="0" smtClean="0">
                <a:hlinkClick r:id="rId2"/>
              </a:rPr>
              <a:t> </a:t>
            </a:r>
            <a:r>
              <a:rPr lang="el-GR" sz="3600" b="1" u="sng" dirty="0">
                <a:hlinkClick r:id="rId2"/>
              </a:rPr>
              <a:t>και </a:t>
            </a:r>
            <a:r>
              <a:rPr lang="el-GR" sz="3600" b="1" u="sng" dirty="0" err="1">
                <a:hlinkClick r:id="rId2"/>
              </a:rPr>
              <a:t>ινοκύτταρα</a:t>
            </a:r>
            <a:r>
              <a:rPr lang="el-GR" b="1" dirty="0"/>
              <a:t/>
            </a:r>
            <a:br>
              <a:rPr lang="el-GR" b="1" dirty="0"/>
            </a:br>
            <a:endParaRPr lang="el-GR" dirty="0"/>
          </a:p>
        </p:txBody>
      </p:sp>
      <p:sp>
        <p:nvSpPr>
          <p:cNvPr id="6" name="Content Placeholder 5"/>
          <p:cNvSpPr>
            <a:spLocks noGrp="1"/>
          </p:cNvSpPr>
          <p:nvPr>
            <p:ph sz="half" idx="1"/>
          </p:nvPr>
        </p:nvSpPr>
        <p:spPr>
          <a:xfrm>
            <a:off x="107504" y="1268760"/>
            <a:ext cx="4680520" cy="5328592"/>
          </a:xfrm>
        </p:spPr>
        <p:txBody>
          <a:bodyPr>
            <a:noAutofit/>
          </a:bodyPr>
          <a:lstStyle/>
          <a:p>
            <a:pPr marL="0" indent="-144000"/>
            <a:r>
              <a:rPr lang="el-GR" sz="2000" dirty="0" smtClean="0"/>
              <a:t>Οι </a:t>
            </a:r>
            <a:r>
              <a:rPr lang="el-GR" sz="2000" b="1" dirty="0"/>
              <a:t>ινοβλάστες συνθέτουν τις </a:t>
            </a:r>
            <a:r>
              <a:rPr lang="el-GR" sz="2000" b="1" u="sng" dirty="0" smtClean="0"/>
              <a:t>πρωτεΐνες </a:t>
            </a:r>
            <a:r>
              <a:rPr lang="el-GR" sz="2000" b="1" u="sng" dirty="0"/>
              <a:t>των ινών του συνδετικού </a:t>
            </a:r>
            <a:r>
              <a:rPr lang="el-GR" sz="2000" b="1" u="sng" dirty="0" smtClean="0"/>
              <a:t>ιστού </a:t>
            </a:r>
            <a:r>
              <a:rPr lang="el-GR" sz="2000" b="1" dirty="0" smtClean="0"/>
              <a:t>(κολλαγόνων </a:t>
            </a:r>
            <a:r>
              <a:rPr lang="el-GR" sz="2000" b="1" dirty="0"/>
              <a:t>δικτυωτών, ελαστικών), </a:t>
            </a:r>
            <a:r>
              <a:rPr lang="el-GR" sz="2000" b="1" u="sng" dirty="0"/>
              <a:t>τις δομικές γλυκοπρωτεϊνες και τις πρωτεογλυκάνες της θεμέλιας ουσίας</a:t>
            </a:r>
            <a:r>
              <a:rPr lang="el-GR" sz="2000" b="1" dirty="0"/>
              <a:t>. </a:t>
            </a:r>
            <a:r>
              <a:rPr lang="el-GR" sz="2000" dirty="0"/>
              <a:t>Έτσι, ελέγχουν τη σύσταση αλλά και τη διατήρηση της ακεραιότητας αυτής</a:t>
            </a:r>
            <a:r>
              <a:rPr lang="el-GR" sz="2000" dirty="0" smtClean="0"/>
              <a:t>.</a:t>
            </a:r>
          </a:p>
          <a:p>
            <a:pPr marL="0" indent="-144000"/>
            <a:r>
              <a:rPr lang="el-GR" sz="2000" dirty="0" smtClean="0"/>
              <a:t>Οι ινοβλάστες συμμετέχουν στη παραγωγή των αυξητικών παραγόντων, που επηρεάζουν την αύξηση και τη διαφοροποίηση. </a:t>
            </a:r>
          </a:p>
          <a:p>
            <a:pPr marL="0" indent="-144000"/>
            <a:r>
              <a:rPr lang="el-GR" sz="2000" dirty="0" smtClean="0"/>
              <a:t>Στους ενήλικες οι </a:t>
            </a:r>
            <a:r>
              <a:rPr lang="el-GR" sz="2000" dirty="0" err="1" smtClean="0"/>
              <a:t>ινοβλάστες</a:t>
            </a:r>
            <a:r>
              <a:rPr lang="el-GR" sz="2000" dirty="0" smtClean="0"/>
              <a:t> σπάνια διαιρούνται . Μιτώσεις παρατηρούνται όταν οργανισμός χρειάζεται περισσότερες </a:t>
            </a:r>
            <a:r>
              <a:rPr lang="el-GR" sz="2000" dirty="0" err="1" smtClean="0"/>
              <a:t>ινοβλάστες</a:t>
            </a:r>
            <a:r>
              <a:rPr lang="el-GR" sz="2000" dirty="0" smtClean="0"/>
              <a:t>. Πχ: επούλωση χειρουργικών τομών.</a:t>
            </a:r>
            <a:endParaRPr lang="el-GR" sz="2000" dirty="0"/>
          </a:p>
        </p:txBody>
      </p:sp>
      <p:pic>
        <p:nvPicPr>
          <p:cNvPr id="7170" name="Picture 2" descr="Εικόνα 5.3. c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25888" y="1988840"/>
            <a:ext cx="4038600" cy="2875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6480" y="4869159"/>
            <a:ext cx="3996000" cy="1224000"/>
          </a:xfrm>
          <a:prstGeom prst="rect">
            <a:avLst/>
          </a:prstGeom>
        </p:spPr>
        <p:txBody>
          <a:bodyPr>
            <a:spAutoFit/>
          </a:bodyPr>
          <a:lstStyle/>
          <a:p>
            <a:r>
              <a:rPr lang="el-GR" sz="1400" dirty="0"/>
              <a:t>Οι </a:t>
            </a:r>
            <a:r>
              <a:rPr lang="el-GR" sz="1400" dirty="0" err="1"/>
              <a:t>ινοβλάστες</a:t>
            </a:r>
            <a:r>
              <a:rPr lang="el-GR" sz="1400" dirty="0"/>
              <a:t> σε φάση ηρεμίας είναι επιμήκη κύτταρα με λεπτές </a:t>
            </a:r>
            <a:r>
              <a:rPr lang="el-GR" sz="1400" dirty="0" err="1"/>
              <a:t>κυτταροπλασματικές</a:t>
            </a:r>
            <a:r>
              <a:rPr lang="el-GR" sz="1400" dirty="0"/>
              <a:t> αποφυάδες και συμπυκνωμένη χρωματίνη. Χρώση </a:t>
            </a:r>
            <a:r>
              <a:rPr lang="el-GR" sz="1400" dirty="0" err="1"/>
              <a:t>παραρροζανιλίνης</a:t>
            </a:r>
            <a:r>
              <a:rPr lang="el-GR" sz="1400" dirty="0"/>
              <a:t>-κυανό της </a:t>
            </a:r>
            <a:r>
              <a:rPr lang="el-GR" sz="1400" dirty="0" err="1"/>
              <a:t>τολουϊδίνης</a:t>
            </a:r>
            <a:r>
              <a:rPr lang="el-GR" sz="1400" dirty="0"/>
              <a:t>. Μεσαία μεγέθυνση.</a:t>
            </a:r>
          </a:p>
        </p:txBody>
      </p:sp>
    </p:spTree>
    <p:extLst>
      <p:ext uri="{BB962C8B-B14F-4D97-AF65-F5344CB8AC3E}">
        <p14:creationId xmlns:p14="http://schemas.microsoft.com/office/powerpoint/2010/main" val="4248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496" y="1412776"/>
            <a:ext cx="4968552" cy="5357192"/>
          </a:xfrm>
        </p:spPr>
        <p:txBody>
          <a:bodyPr>
            <a:noAutofit/>
          </a:bodyPr>
          <a:lstStyle/>
          <a:p>
            <a:r>
              <a:rPr lang="el-GR" sz="2000" dirty="0"/>
              <a:t>H </a:t>
            </a:r>
            <a:r>
              <a:rPr lang="el-GR" sz="2000" b="1" dirty="0"/>
              <a:t>ινοβλάστη </a:t>
            </a:r>
            <a:r>
              <a:rPr lang="el-GR" sz="2000" dirty="0"/>
              <a:t>  αποτελεί το μόνο κυτταρικό τύπο που απαντάται, ανεξαιρέτως, σε όλα τα είδη συνδετικού ιστού. </a:t>
            </a:r>
            <a:r>
              <a:rPr lang="el-GR" sz="2000" dirty="0" smtClean="0"/>
              <a:t>‘Έχει </a:t>
            </a:r>
            <a:r>
              <a:rPr lang="el-GR" sz="2000" dirty="0"/>
              <a:t>σχήμα ατρακτοειδές ή αστεροειδές και από το κυτταρικό σώμα προσεκβάλλουν κοντές, διακλαδιζόμενες αποφυάδες. </a:t>
            </a:r>
            <a:endParaRPr lang="en-GB" sz="2000" dirty="0" smtClean="0"/>
          </a:p>
          <a:p>
            <a:r>
              <a:rPr lang="el-GR" sz="2000" dirty="0" smtClean="0"/>
              <a:t>Η </a:t>
            </a:r>
            <a:r>
              <a:rPr lang="el-GR" sz="2000" b="1" dirty="0" smtClean="0"/>
              <a:t>ενεργός ινοβλάστη </a:t>
            </a:r>
            <a:r>
              <a:rPr lang="el-GR" sz="2000" dirty="0"/>
              <a:t>έ</a:t>
            </a:r>
            <a:r>
              <a:rPr lang="el-GR" sz="2000" dirty="0" smtClean="0"/>
              <a:t>χει </a:t>
            </a:r>
            <a:r>
              <a:rPr lang="el-GR" sz="2000" dirty="0"/>
              <a:t>ά</a:t>
            </a:r>
            <a:r>
              <a:rPr lang="el-GR" sz="2000" dirty="0" smtClean="0"/>
              <a:t>φθονο ακανόνιστα διακλαδιζόμενο κυτταρόπλασμα, πλούσιο σε ΑΕΔ και η συσκευή </a:t>
            </a:r>
            <a:r>
              <a:rPr lang="en-GB" sz="2000" dirty="0" smtClean="0"/>
              <a:t>Golgi </a:t>
            </a:r>
            <a:r>
              <a:rPr lang="el-GR" sz="2000" dirty="0" smtClean="0"/>
              <a:t>καλά αναπτυγμένη.  </a:t>
            </a:r>
          </a:p>
          <a:p>
            <a:r>
              <a:rPr lang="el-GR" sz="2000" dirty="0" smtClean="0"/>
              <a:t>Η </a:t>
            </a:r>
            <a:r>
              <a:rPr lang="el-GR" sz="2000" b="1" dirty="0" smtClean="0"/>
              <a:t>ώριμη</a:t>
            </a:r>
            <a:r>
              <a:rPr lang="el-GR" sz="2000" dirty="0" smtClean="0"/>
              <a:t>, </a:t>
            </a:r>
            <a:r>
              <a:rPr lang="el-GR" sz="2000" b="1" dirty="0" smtClean="0"/>
              <a:t>σχετικά αδρανής ινοβλάστη</a:t>
            </a:r>
            <a:r>
              <a:rPr lang="el-GR" sz="2000" dirty="0" smtClean="0"/>
              <a:t> </a:t>
            </a:r>
            <a:r>
              <a:rPr lang="el-GR" sz="2000" b="1" dirty="0" smtClean="0"/>
              <a:t>ή ινοκύτταρο </a:t>
            </a:r>
            <a:r>
              <a:rPr lang="el-GR" sz="2000" dirty="0" smtClean="0"/>
              <a:t>είναι μικρότερη και τείνει να έχει ατρακτοειδές σχήμα. Έχει λιγότερες κυτταρικές </a:t>
            </a:r>
            <a:r>
              <a:rPr lang="el-GR" sz="2000" dirty="0" err="1" smtClean="0"/>
              <a:t>προσεκβολές</a:t>
            </a:r>
            <a:r>
              <a:rPr lang="el-GR" sz="2000" dirty="0" smtClean="0"/>
              <a:t>, μικρότερο πιο πυκνοχρωματικό, επιμηκυσμένο πυρήνα και μικρό ποσό ΑΕΔ.</a:t>
            </a:r>
            <a:endParaRPr lang="en-GB" sz="2000" dirty="0"/>
          </a:p>
          <a:p>
            <a:endParaRPr lang="el-GR" sz="2000" dirty="0"/>
          </a:p>
        </p:txBody>
      </p:sp>
      <p:pic>
        <p:nvPicPr>
          <p:cNvPr id="5" name="Picture 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9904" y="1844824"/>
            <a:ext cx="4038600" cy="32967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457200" y="116632"/>
            <a:ext cx="8229600" cy="1143000"/>
          </a:xfrm>
        </p:spPr>
        <p:txBody>
          <a:bodyPr>
            <a:normAutofit fontScale="90000"/>
          </a:bodyPr>
          <a:lstStyle/>
          <a:p>
            <a:r>
              <a:rPr lang="en-GB" sz="4000" b="1" dirty="0" smtClean="0">
                <a:solidFill>
                  <a:schemeClr val="tx2"/>
                </a:solidFill>
              </a:rPr>
              <a:t/>
            </a:r>
            <a:br>
              <a:rPr lang="en-GB" sz="4000" b="1" dirty="0" smtClean="0">
                <a:solidFill>
                  <a:schemeClr val="tx2"/>
                </a:solidFill>
              </a:rPr>
            </a:br>
            <a:r>
              <a:rPr lang="el-GR" sz="4000" b="1" dirty="0" smtClean="0">
                <a:solidFill>
                  <a:schemeClr val="tx2"/>
                </a:solidFill>
              </a:rPr>
              <a:t>Κύτταρα </a:t>
            </a:r>
            <a:r>
              <a:rPr lang="el-GR" sz="4000" b="1" dirty="0">
                <a:solidFill>
                  <a:schemeClr val="tx2"/>
                </a:solidFill>
              </a:rPr>
              <a:t>του συνδετικού ιστού </a:t>
            </a:r>
            <a:r>
              <a:rPr lang="en-GB" sz="4000" b="1" dirty="0" smtClean="0">
                <a:solidFill>
                  <a:schemeClr val="tx2"/>
                </a:solidFill>
              </a:rPr>
              <a:t/>
            </a:r>
            <a:br>
              <a:rPr lang="en-GB" sz="4000" b="1" dirty="0" smtClean="0">
                <a:solidFill>
                  <a:schemeClr val="tx2"/>
                </a:solidFill>
              </a:rPr>
            </a:br>
            <a:r>
              <a:rPr lang="el-GR" sz="3600" b="1" u="sng" dirty="0" err="1" smtClean="0">
                <a:hlinkClick r:id="rId3"/>
              </a:rPr>
              <a:t>Ινοβλάστες</a:t>
            </a:r>
            <a:r>
              <a:rPr lang="el-GR" sz="3600" b="1" u="sng" dirty="0" smtClean="0">
                <a:hlinkClick r:id="rId3"/>
              </a:rPr>
              <a:t> </a:t>
            </a:r>
            <a:r>
              <a:rPr lang="el-GR" sz="3600" b="1" u="sng" dirty="0">
                <a:hlinkClick r:id="rId3"/>
              </a:rPr>
              <a:t>και </a:t>
            </a:r>
            <a:r>
              <a:rPr lang="el-GR" sz="3600" b="1" u="sng" dirty="0" err="1">
                <a:hlinkClick r:id="rId3"/>
              </a:rPr>
              <a:t>ινοκύτταρα</a:t>
            </a:r>
            <a:r>
              <a:rPr lang="el-GR" b="1" dirty="0"/>
              <a:t/>
            </a:r>
            <a:br>
              <a:rPr lang="el-GR" b="1" dirty="0"/>
            </a:br>
            <a:endParaRPr lang="el-GR" dirty="0"/>
          </a:p>
        </p:txBody>
      </p:sp>
    </p:spTree>
    <p:extLst>
      <p:ext uri="{BB962C8B-B14F-4D97-AF65-F5344CB8AC3E}">
        <p14:creationId xmlns:p14="http://schemas.microsoft.com/office/powerpoint/2010/main" val="28129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2265363"/>
            <a:ext cx="7543800" cy="1872000"/>
          </a:xfrm>
          <a:ln>
            <a:solidFill>
              <a:schemeClr val="accent1"/>
            </a:solidFill>
          </a:ln>
        </p:spPr>
        <p:txBody>
          <a:bodyPr>
            <a:normAutofit/>
          </a:bodyPr>
          <a:lstStyle/>
          <a:p>
            <a:r>
              <a:rPr lang="el-GR" altLang="el-GR" sz="3600" b="1" dirty="0" smtClean="0">
                <a:solidFill>
                  <a:schemeClr val="tx2"/>
                </a:solidFill>
              </a:rPr>
              <a:t>Ιστολογία στόματος</a:t>
            </a:r>
            <a:br>
              <a:rPr lang="el-GR" altLang="el-GR" sz="3600" b="1" dirty="0" smtClean="0">
                <a:solidFill>
                  <a:schemeClr val="tx2"/>
                </a:solidFill>
              </a:rPr>
            </a:br>
            <a:r>
              <a:rPr lang="el-GR" altLang="el-GR" sz="3600" dirty="0">
                <a:solidFill>
                  <a:schemeClr val="tx2"/>
                </a:solidFill>
              </a:rPr>
              <a:t>(</a:t>
            </a:r>
            <a:r>
              <a:rPr lang="el-GR" altLang="en-US" sz="3600" dirty="0">
                <a:solidFill>
                  <a:schemeClr val="tx2"/>
                </a:solidFill>
              </a:rPr>
              <a:t>Ν2-3030)</a:t>
            </a:r>
            <a:r>
              <a:rPr lang="en-GB" altLang="el-GR" sz="3600" b="1" dirty="0" smtClean="0">
                <a:solidFill>
                  <a:schemeClr val="tx2"/>
                </a:solidFill>
              </a:rPr>
              <a:t/>
            </a:r>
            <a:br>
              <a:rPr lang="en-GB" altLang="el-GR" sz="3600" b="1" dirty="0" smtClean="0">
                <a:solidFill>
                  <a:schemeClr val="tx2"/>
                </a:solidFill>
              </a:rPr>
            </a:br>
            <a:r>
              <a:rPr lang="el-GR" altLang="el-GR" sz="3200" b="1" dirty="0" smtClean="0"/>
              <a:t>«Συνδετικός  ιστός»</a:t>
            </a:r>
          </a:p>
        </p:txBody>
      </p:sp>
      <p:sp>
        <p:nvSpPr>
          <p:cNvPr id="2051" name="Subtitle 2"/>
          <p:cNvSpPr>
            <a:spLocks noGrp="1"/>
          </p:cNvSpPr>
          <p:nvPr>
            <p:ph type="subTitle" idx="1"/>
          </p:nvPr>
        </p:nvSpPr>
        <p:spPr>
          <a:xfrm>
            <a:off x="323850" y="5213350"/>
            <a:ext cx="6400800" cy="1111250"/>
          </a:xfrm>
        </p:spPr>
        <p:txBody>
          <a:bodyPr/>
          <a:lstStyle/>
          <a:p>
            <a:pPr algn="l" eaLnBrk="1" hangingPunct="1"/>
            <a:r>
              <a:rPr lang="el-GR" altLang="el-GR" sz="2800" i="1" dirty="0" smtClean="0">
                <a:solidFill>
                  <a:schemeClr val="tx1"/>
                </a:solidFill>
              </a:rPr>
              <a:t>Π. Τσόλκα</a:t>
            </a:r>
          </a:p>
          <a:p>
            <a:pPr algn="l" eaLnBrk="1" hangingPunct="1"/>
            <a:r>
              <a:rPr lang="el-GR" altLang="el-GR" sz="2800" i="1" dirty="0" smtClean="0">
                <a:solidFill>
                  <a:schemeClr val="tx1"/>
                </a:solidFill>
              </a:rPr>
              <a:t>Αναπληρωτής Καθηγητής</a:t>
            </a:r>
          </a:p>
        </p:txBody>
      </p:sp>
      <p:pic>
        <p:nvPicPr>
          <p:cNvPr id="20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20713"/>
            <a:ext cx="12858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0" y="511512"/>
            <a:ext cx="5814392" cy="923330"/>
          </a:xfrm>
          <a:prstGeom prst="rect">
            <a:avLst/>
          </a:prstGeom>
          <a:effectLst>
            <a:softEdge rad="63500"/>
          </a:effectLst>
        </p:spPr>
        <p:style>
          <a:lnRef idx="2">
            <a:schemeClr val="accent1"/>
          </a:lnRef>
          <a:fillRef idx="1">
            <a:schemeClr val="lt1"/>
          </a:fillRef>
          <a:effectRef idx="0">
            <a:schemeClr val="accent1"/>
          </a:effectRef>
          <a:fontRef idx="minor">
            <a:schemeClr val="dk1"/>
          </a:fontRef>
        </p:style>
        <p:txBody>
          <a:bodyPr>
            <a:spAutoFit/>
          </a:bodyPr>
          <a:lstStyle/>
          <a:p>
            <a:pPr>
              <a:defRPr/>
            </a:pPr>
            <a:r>
              <a:rPr lang="el-GR" b="1" cap="small" dirty="0">
                <a:solidFill>
                  <a:schemeClr val="accent1">
                    <a:lumMod val="50000"/>
                  </a:schemeClr>
                </a:solidFill>
              </a:rPr>
              <a:t>ΤΕΧΝΟΛΟΓΙΚΟ ΕΚΠΑΙΔΕΥΤΙΚΟ ΙΔΡΥΜΑ ΑΘΗΝΑΣ</a:t>
            </a:r>
          </a:p>
          <a:p>
            <a:pPr>
              <a:defRPr/>
            </a:pPr>
            <a:r>
              <a:rPr lang="el-GR" b="1" cap="small" dirty="0">
                <a:solidFill>
                  <a:schemeClr val="accent1">
                    <a:lumMod val="50000"/>
                  </a:schemeClr>
                </a:solidFill>
              </a:rPr>
              <a:t>ΣΧΟΛΗ ΕΠΑΓΓΕΛΜΑΤΩΝ ΥΓΕΙΑΣ ΚΑΙ ΠΡΟΝΟΙΑΣ</a:t>
            </a:r>
          </a:p>
          <a:p>
            <a:pPr>
              <a:defRPr/>
            </a:pPr>
            <a:r>
              <a:rPr lang="el-GR" b="1" cap="small" dirty="0">
                <a:solidFill>
                  <a:schemeClr val="accent1">
                    <a:lumMod val="50000"/>
                  </a:schemeClr>
                </a:solidFill>
              </a:rPr>
              <a:t>ΤΜΗΜΑ ΟΔΟΝΤΙΚΗΣ ΤΕΧΝΟΛΟΓΙΑΣ</a:t>
            </a:r>
          </a:p>
        </p:txBody>
      </p:sp>
    </p:spTree>
    <p:extLst>
      <p:ext uri="{BB962C8B-B14F-4D97-AF65-F5344CB8AC3E}">
        <p14:creationId xmlns:p14="http://schemas.microsoft.com/office/powerpoint/2010/main" val="1379436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a:bodyPr>
          <a:lstStyle/>
          <a:p>
            <a:r>
              <a:rPr lang="el-GR" altLang="el-GR" sz="3600" dirty="0" smtClean="0"/>
              <a:t>Πυρήνες </a:t>
            </a:r>
            <a:r>
              <a:rPr lang="el-GR" altLang="el-GR" sz="3600" dirty="0"/>
              <a:t>των </a:t>
            </a:r>
            <a:r>
              <a:rPr lang="el-GR" altLang="el-GR" sz="3600" dirty="0" err="1" smtClean="0"/>
              <a:t>ινοκυττάρων</a:t>
            </a:r>
            <a:r>
              <a:rPr lang="en-US" altLang="el-GR" sz="3600" dirty="0" smtClean="0"/>
              <a:t> </a:t>
            </a:r>
            <a:r>
              <a:rPr lang="en-US" altLang="el-GR" sz="3600" baseline="30000" dirty="0" smtClean="0"/>
              <a:t>2</a:t>
            </a:r>
            <a:endParaRPr lang="el-GR" altLang="el-GR" sz="3600" dirty="0">
              <a:solidFill>
                <a:srgbClr val="FF9900"/>
              </a:solidFill>
            </a:endParaRPr>
          </a:p>
        </p:txBody>
      </p:sp>
      <p:sp>
        <p:nvSpPr>
          <p:cNvPr id="220163" name="Rectangle 3"/>
          <p:cNvSpPr>
            <a:spLocks noGrp="1" noChangeArrowheads="1"/>
          </p:cNvSpPr>
          <p:nvPr>
            <p:ph idx="1"/>
          </p:nvPr>
        </p:nvSpPr>
        <p:spPr/>
        <p:txBody>
          <a:bodyPr/>
          <a:lstStyle/>
          <a:p>
            <a:pPr marL="0" indent="0">
              <a:spcBef>
                <a:spcPts val="600"/>
              </a:spcBef>
              <a:buNone/>
            </a:pPr>
            <a:r>
              <a:rPr lang="el-GR" altLang="el-GR" sz="2000" dirty="0" smtClean="0"/>
              <a:t>Οι </a:t>
            </a:r>
            <a:r>
              <a:rPr lang="el-GR" altLang="el-GR" sz="2000" dirty="0"/>
              <a:t>πυρήνες των ινοκυττάρων είναι λεπτοί και επιμήκεις (</a:t>
            </a:r>
            <a:r>
              <a:rPr lang="el-GR" altLang="el-GR" sz="2000" b="1" dirty="0"/>
              <a:t>βέλη</a:t>
            </a:r>
            <a:r>
              <a:rPr lang="el-GR" altLang="el-GR" sz="2000" dirty="0"/>
              <a:t>). </a:t>
            </a:r>
            <a:endParaRPr lang="el-GR" altLang="el-GR" sz="2000" dirty="0" smtClean="0"/>
          </a:p>
          <a:p>
            <a:pPr marL="0" indent="0">
              <a:spcBef>
                <a:spcPts val="600"/>
              </a:spcBef>
              <a:buNone/>
            </a:pPr>
            <a:r>
              <a:rPr lang="el-GR" altLang="el-GR" sz="2000" dirty="0" smtClean="0"/>
              <a:t>(</a:t>
            </a:r>
            <a:r>
              <a:rPr lang="el-GR" altLang="el-GR" sz="2000" dirty="0"/>
              <a:t>χρώση Azan, μεγέθυνση Χ400</a:t>
            </a:r>
            <a:r>
              <a:rPr lang="el-GR" altLang="el-GR" sz="2000" dirty="0" smtClean="0"/>
              <a:t>)</a:t>
            </a:r>
            <a:endParaRPr lang="el-GR" altLang="el-GR" sz="2000" dirty="0"/>
          </a:p>
        </p:txBody>
      </p:sp>
      <p:sp>
        <p:nvSpPr>
          <p:cNvPr id="220164" name="Rectangle 4"/>
          <p:cNvSpPr>
            <a:spLocks noChangeArrowheads="1"/>
          </p:cNvSpPr>
          <p:nvPr/>
        </p:nvSpPr>
        <p:spPr bwMode="auto">
          <a:xfrm>
            <a:off x="3114675" y="2971800"/>
            <a:ext cx="2914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2" algn="l">
              <a:buFontTx/>
              <a:buAutoNum type="arabicPeriod"/>
            </a:pPr>
            <a:r>
              <a:rPr lang="el-GR" altLang="el-GR" b="1" dirty="0">
                <a:hlinkClick r:id="rId3"/>
              </a:rPr>
              <a:t/>
            </a:r>
            <a:br>
              <a:rPr lang="el-GR" altLang="el-GR" b="1" dirty="0">
                <a:hlinkClick r:id="rId3"/>
              </a:rPr>
            </a:br>
            <a:r>
              <a:rPr lang="el-GR" altLang="el-GR" b="1" dirty="0">
                <a:hlinkClick r:id="rId3"/>
              </a:rPr>
              <a:t>μεγέθυνση Χ100</a:t>
            </a:r>
            <a:endParaRPr lang="el-GR" altLang="el-GR" b="1" dirty="0"/>
          </a:p>
          <a:p>
            <a:pPr algn="l" eaLnBrk="0" hangingPunct="0"/>
            <a:endParaRPr lang="el-GR" altLang="el-GR" dirty="0">
              <a:latin typeface="Arial" charset="0"/>
            </a:endParaRPr>
          </a:p>
        </p:txBody>
      </p:sp>
      <p:pic>
        <p:nvPicPr>
          <p:cNvPr id="2201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76" y="2071960"/>
            <a:ext cx="6235672" cy="395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78200" y="6031117"/>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5"/>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854392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16632"/>
            <a:ext cx="8229600" cy="1143000"/>
          </a:xfrm>
        </p:spPr>
        <p:txBody>
          <a:bodyPr>
            <a:normAutofit fontScale="90000"/>
          </a:bodyPr>
          <a:lstStyle/>
          <a:p>
            <a:r>
              <a:rPr lang="en-GB" sz="4000" b="1" dirty="0" smtClean="0">
                <a:solidFill>
                  <a:schemeClr val="tx2"/>
                </a:solidFill>
              </a:rPr>
              <a:t/>
            </a:r>
            <a:br>
              <a:rPr lang="en-GB" sz="4000" b="1" dirty="0" smtClean="0">
                <a:solidFill>
                  <a:schemeClr val="tx2"/>
                </a:solidFill>
              </a:rPr>
            </a:br>
            <a:r>
              <a:rPr lang="el-GR" sz="4000" b="1" dirty="0" smtClean="0">
                <a:solidFill>
                  <a:schemeClr val="tx2"/>
                </a:solidFill>
              </a:rPr>
              <a:t/>
            </a:r>
            <a:br>
              <a:rPr lang="el-GR" sz="4000" b="1" dirty="0" smtClean="0">
                <a:solidFill>
                  <a:schemeClr val="tx2"/>
                </a:solidFill>
              </a:rPr>
            </a:br>
            <a:r>
              <a:rPr lang="el-GR" sz="4000" b="1" dirty="0" smtClean="0">
                <a:solidFill>
                  <a:schemeClr val="tx2"/>
                </a:solidFill>
              </a:rPr>
              <a:t>Κύτταρα </a:t>
            </a:r>
            <a:r>
              <a:rPr lang="el-GR" sz="4000" b="1" dirty="0">
                <a:solidFill>
                  <a:schemeClr val="tx2"/>
                </a:solidFill>
              </a:rPr>
              <a:t>του συνδετικού ιστού </a:t>
            </a:r>
            <a:r>
              <a:rPr lang="en-GB" sz="4000" b="1" dirty="0" smtClean="0">
                <a:solidFill>
                  <a:schemeClr val="tx2"/>
                </a:solidFill>
              </a:rPr>
              <a:t/>
            </a:r>
            <a:br>
              <a:rPr lang="en-GB" sz="4000" b="1" dirty="0" smtClean="0">
                <a:solidFill>
                  <a:schemeClr val="tx2"/>
                </a:solidFill>
              </a:rPr>
            </a:br>
            <a:r>
              <a:rPr lang="el-GR" sz="3600" b="1" u="sng" dirty="0" err="1">
                <a:hlinkClick r:id="rId2"/>
              </a:rPr>
              <a:t>Μακροφάγα</a:t>
            </a:r>
            <a:r>
              <a:rPr lang="el-GR" b="1" dirty="0"/>
              <a:t/>
            </a:r>
            <a:br>
              <a:rPr lang="el-GR" b="1" dirty="0"/>
            </a:br>
            <a:r>
              <a:rPr lang="el-GR" b="1" dirty="0"/>
              <a:t/>
            </a:r>
            <a:br>
              <a:rPr lang="el-GR" b="1" dirty="0"/>
            </a:br>
            <a:endParaRPr lang="el-GR" dirty="0"/>
          </a:p>
        </p:txBody>
      </p:sp>
      <p:sp>
        <p:nvSpPr>
          <p:cNvPr id="7" name="Content Placeholder 6"/>
          <p:cNvSpPr>
            <a:spLocks noGrp="1"/>
          </p:cNvSpPr>
          <p:nvPr>
            <p:ph sz="half" idx="1"/>
          </p:nvPr>
        </p:nvSpPr>
        <p:spPr>
          <a:xfrm>
            <a:off x="179512" y="1340768"/>
            <a:ext cx="4500984" cy="5257800"/>
          </a:xfrm>
        </p:spPr>
        <p:txBody>
          <a:bodyPr>
            <a:noAutofit/>
          </a:bodyPr>
          <a:lstStyle/>
          <a:p>
            <a:pPr marL="0" indent="-144000"/>
            <a:r>
              <a:rPr lang="el-GR" sz="2000" dirty="0"/>
              <a:t>Έχουν ποικίλα μορφολογικά χαρακτηριστικά ανάλογα με τη λειτουργική δραστηριότητα και τον ιστό. </a:t>
            </a:r>
            <a:endParaRPr lang="el-GR" sz="2000" dirty="0" smtClean="0"/>
          </a:p>
          <a:p>
            <a:pPr marL="0" indent="-144000"/>
            <a:r>
              <a:rPr lang="el-GR" sz="2000" dirty="0" smtClean="0"/>
              <a:t>Προέρχονται </a:t>
            </a:r>
            <a:r>
              <a:rPr lang="el-GR" sz="2000" dirty="0"/>
              <a:t>από τα </a:t>
            </a:r>
            <a:r>
              <a:rPr lang="el-GR" sz="2000" u="sng" dirty="0"/>
              <a:t>μονοκύτταρα του αίματος</a:t>
            </a:r>
            <a:r>
              <a:rPr lang="el-GR" sz="2000" dirty="0"/>
              <a:t>, τα οποία εισέρχονται στο συνδετικό ιστό και μετατρέπονται σε </a:t>
            </a:r>
            <a:r>
              <a:rPr lang="el-GR" sz="2000" b="1" dirty="0" err="1"/>
              <a:t>μακροφάγα</a:t>
            </a:r>
            <a:r>
              <a:rPr lang="el-GR" sz="2000" dirty="0"/>
              <a:t> με ανώμαλο περίγραμμα, πτυχώσεις και εντομές, χαρακτηριστικές της </a:t>
            </a:r>
            <a:r>
              <a:rPr lang="el-GR" sz="2000" dirty="0" err="1"/>
              <a:t>πινοκυτταρικής</a:t>
            </a:r>
            <a:r>
              <a:rPr lang="el-GR" sz="2000" dirty="0"/>
              <a:t> και φαγοκυτταρικής </a:t>
            </a:r>
            <a:r>
              <a:rPr lang="el-GR" sz="2000" dirty="0" smtClean="0"/>
              <a:t>δραστηριότητας </a:t>
            </a:r>
            <a:r>
              <a:rPr lang="el-GR" sz="2000" dirty="0"/>
              <a:t>τους. </a:t>
            </a:r>
            <a:endParaRPr lang="el-GR" sz="2000" dirty="0" smtClean="0"/>
          </a:p>
          <a:p>
            <a:pPr marL="0" indent="-144000"/>
            <a:r>
              <a:rPr lang="el-GR" sz="2000" dirty="0" smtClean="0"/>
              <a:t>Προσλαμβάνουν </a:t>
            </a:r>
            <a:r>
              <a:rPr lang="el-GR" sz="2000" dirty="0"/>
              <a:t>τις έμβιες χρωστικές, όπως το κυανό του </a:t>
            </a:r>
            <a:r>
              <a:rPr lang="el-GR" sz="2000" dirty="0" err="1"/>
              <a:t>τρυπανίου</a:t>
            </a:r>
            <a:r>
              <a:rPr lang="el-GR" sz="2000" dirty="0"/>
              <a:t> ή τη σινική μελάνη και τις συγκεντρώνουν στο κυτταρόπλασμα με τη μορφή κοκκίων διαφορετικού μεγέθους.</a:t>
            </a:r>
          </a:p>
        </p:txBody>
      </p:sp>
      <p:pic>
        <p:nvPicPr>
          <p:cNvPr id="9220" name="Picture 4" descr="Εικόνα 5.6. ca.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09864" y="1412776"/>
            <a:ext cx="4038600" cy="43096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464496" y="5766355"/>
            <a:ext cx="4572000" cy="830997"/>
          </a:xfrm>
          <a:prstGeom prst="rect">
            <a:avLst/>
          </a:prstGeom>
          <a:ln>
            <a:solidFill>
              <a:schemeClr val="tx2"/>
            </a:solidFill>
          </a:ln>
        </p:spPr>
        <p:txBody>
          <a:bodyPr>
            <a:spAutoFit/>
          </a:bodyPr>
          <a:lstStyle/>
          <a:p>
            <a:r>
              <a:rPr lang="el-GR" sz="1200" dirty="0"/>
              <a:t>Τομή παγκρέατος σε αρουραίο στον οποίο έχει </a:t>
            </a:r>
            <a:r>
              <a:rPr lang="el-GR" sz="1200" dirty="0" err="1"/>
              <a:t>ενεθεί</a:t>
            </a:r>
            <a:r>
              <a:rPr lang="el-GR" sz="1200" dirty="0"/>
              <a:t> η έμβια χρωστική κυανό του </a:t>
            </a:r>
            <a:r>
              <a:rPr lang="el-GR" sz="1200" dirty="0" err="1"/>
              <a:t>τρυπανίου</a:t>
            </a:r>
            <a:r>
              <a:rPr lang="el-GR" sz="1200" dirty="0"/>
              <a:t>. Σημειώστε ότι 3 </a:t>
            </a:r>
            <a:r>
              <a:rPr lang="el-GR" sz="1200" dirty="0" err="1"/>
              <a:t>μακροφάγα</a:t>
            </a:r>
            <a:r>
              <a:rPr lang="el-GR" sz="1200" dirty="0"/>
              <a:t> (βέλη) έχουν καταβροχθίσει και συγκεντρώσει τη χρωστική με τη μορφή κοκκίων. Χρώση Α-Η. Μικρή μεγέθυνση.</a:t>
            </a:r>
          </a:p>
        </p:txBody>
      </p:sp>
    </p:spTree>
    <p:extLst>
      <p:ext uri="{BB962C8B-B14F-4D97-AF65-F5344CB8AC3E}">
        <p14:creationId xmlns:p14="http://schemas.microsoft.com/office/powerpoint/2010/main" val="241933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16632"/>
            <a:ext cx="8229600" cy="1143000"/>
          </a:xfrm>
        </p:spPr>
        <p:txBody>
          <a:bodyPr>
            <a:normAutofit fontScale="90000"/>
          </a:bodyPr>
          <a:lstStyle/>
          <a:p>
            <a:r>
              <a:rPr lang="en-GB" sz="4000" b="1" dirty="0" smtClean="0">
                <a:solidFill>
                  <a:schemeClr val="tx2"/>
                </a:solidFill>
              </a:rPr>
              <a:t/>
            </a:r>
            <a:br>
              <a:rPr lang="en-GB" sz="4000" b="1" dirty="0" smtClean="0">
                <a:solidFill>
                  <a:schemeClr val="tx2"/>
                </a:solidFill>
              </a:rPr>
            </a:br>
            <a:r>
              <a:rPr lang="el-GR" sz="4000" b="1" dirty="0" smtClean="0">
                <a:solidFill>
                  <a:schemeClr val="tx2"/>
                </a:solidFill>
              </a:rPr>
              <a:t/>
            </a:r>
            <a:br>
              <a:rPr lang="el-GR" sz="4000" b="1" dirty="0" smtClean="0">
                <a:solidFill>
                  <a:schemeClr val="tx2"/>
                </a:solidFill>
              </a:rPr>
            </a:br>
            <a:r>
              <a:rPr lang="el-GR" sz="4000" b="1" dirty="0" smtClean="0">
                <a:solidFill>
                  <a:schemeClr val="tx2"/>
                </a:solidFill>
              </a:rPr>
              <a:t>Κύτταρα </a:t>
            </a:r>
            <a:r>
              <a:rPr lang="el-GR" sz="4000" b="1" dirty="0">
                <a:solidFill>
                  <a:schemeClr val="tx2"/>
                </a:solidFill>
              </a:rPr>
              <a:t>του συνδετικού ιστού </a:t>
            </a:r>
            <a:r>
              <a:rPr lang="en-GB" sz="4000" b="1" dirty="0" smtClean="0">
                <a:solidFill>
                  <a:schemeClr val="tx2"/>
                </a:solidFill>
              </a:rPr>
              <a:t/>
            </a:r>
            <a:br>
              <a:rPr lang="en-GB" sz="4000" b="1" dirty="0" smtClean="0">
                <a:solidFill>
                  <a:schemeClr val="tx2"/>
                </a:solidFill>
              </a:rPr>
            </a:br>
            <a:r>
              <a:rPr lang="el-GR" sz="3600" b="1" u="sng" dirty="0" err="1">
                <a:hlinkClick r:id="rId2"/>
              </a:rPr>
              <a:t>Μακροφάγα</a:t>
            </a:r>
            <a:r>
              <a:rPr lang="el-GR" b="1" dirty="0"/>
              <a:t/>
            </a:r>
            <a:br>
              <a:rPr lang="el-GR" b="1" dirty="0"/>
            </a:br>
            <a:r>
              <a:rPr lang="el-GR" b="1" dirty="0"/>
              <a:t/>
            </a:r>
            <a:br>
              <a:rPr lang="el-GR" b="1" dirty="0"/>
            </a:br>
            <a:endParaRPr lang="el-GR" dirty="0"/>
          </a:p>
        </p:txBody>
      </p:sp>
      <p:sp>
        <p:nvSpPr>
          <p:cNvPr id="7" name="Content Placeholder 6"/>
          <p:cNvSpPr>
            <a:spLocks noGrp="1"/>
          </p:cNvSpPr>
          <p:nvPr>
            <p:ph sz="half" idx="1"/>
          </p:nvPr>
        </p:nvSpPr>
        <p:spPr>
          <a:xfrm>
            <a:off x="107504" y="1340768"/>
            <a:ext cx="4500984" cy="5257800"/>
          </a:xfrm>
        </p:spPr>
        <p:txBody>
          <a:bodyPr>
            <a:noAutofit/>
          </a:bodyPr>
          <a:lstStyle/>
          <a:p>
            <a:pPr marL="0" indent="-144000"/>
            <a:r>
              <a:rPr lang="el-GR" sz="2200" dirty="0" smtClean="0"/>
              <a:t>Στο Η/Μ  τα μακροφάγα χαρακτηρίζονται από μια ανώμαλη επιφάνεια με πτυχώσεις, προεκβολές, και εντομές που αποτελούν τη μορφολογική έκφραση της </a:t>
            </a:r>
            <a:r>
              <a:rPr lang="el-GR" sz="2200" dirty="0" err="1" smtClean="0"/>
              <a:t>πινοκυτταρικής</a:t>
            </a:r>
            <a:r>
              <a:rPr lang="el-GR" sz="2200" dirty="0" smtClean="0"/>
              <a:t> και φαγοκυτταρικής δραστηριότητας τους. </a:t>
            </a:r>
          </a:p>
          <a:p>
            <a:pPr marL="0" indent="-144000"/>
            <a:r>
              <a:rPr lang="el-GR" sz="2200" dirty="0" smtClean="0"/>
              <a:t>Διαθέτουν καλά αναπτυγμένη συσκευή </a:t>
            </a:r>
            <a:r>
              <a:rPr lang="en-GB" sz="2200" dirty="0" smtClean="0"/>
              <a:t>Golgi</a:t>
            </a:r>
            <a:r>
              <a:rPr lang="el-GR" sz="2200" dirty="0" smtClean="0"/>
              <a:t>, πολλά λυσοσώματα, και ευδιάκριτο ΑΕΔ. </a:t>
            </a:r>
          </a:p>
          <a:p>
            <a:pPr marL="0" indent="-144000"/>
            <a:r>
              <a:rPr lang="el-GR" sz="2200" dirty="0" smtClean="0"/>
              <a:t>Έχουν μέγεθος που κυμαίνεται 10-30μ</a:t>
            </a:r>
            <a:r>
              <a:rPr lang="en-GB" sz="2200" dirty="0" smtClean="0"/>
              <a:t>m, </a:t>
            </a:r>
            <a:r>
              <a:rPr lang="el-GR" sz="2200" dirty="0" smtClean="0"/>
              <a:t>ωοειδή ή νεφροειδή πυρήνα, τοποθετημένο συνήθως έκκεντρα.</a:t>
            </a:r>
          </a:p>
        </p:txBody>
      </p:sp>
      <p:pic>
        <p:nvPicPr>
          <p:cNvPr id="9218" name="Picture 2" descr="Εικόνα 5.7. ca. "/>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44008" y="1484784"/>
            <a:ext cx="4392000" cy="322391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644008" y="4726885"/>
            <a:ext cx="4392000" cy="646331"/>
          </a:xfrm>
          <a:prstGeom prst="rect">
            <a:avLst/>
          </a:prstGeom>
          <a:ln>
            <a:solidFill>
              <a:schemeClr val="tx2"/>
            </a:solidFill>
          </a:ln>
        </p:spPr>
        <p:txBody>
          <a:bodyPr>
            <a:spAutoFit/>
          </a:bodyPr>
          <a:lstStyle/>
          <a:p>
            <a:r>
              <a:rPr lang="el-GR" sz="1200" dirty="0"/>
              <a:t>Φωτογραφία ηλεκτρονικού μικροσκοπίου </a:t>
            </a:r>
            <a:r>
              <a:rPr lang="el-GR" sz="1200" dirty="0" err="1"/>
              <a:t>μακροφάγου</a:t>
            </a:r>
            <a:r>
              <a:rPr lang="el-GR" sz="1200" dirty="0"/>
              <a:t>. </a:t>
            </a:r>
            <a:endParaRPr lang="el-GR" sz="1200" dirty="0" smtClean="0"/>
          </a:p>
          <a:p>
            <a:r>
              <a:rPr lang="el-GR" sz="1200" dirty="0" smtClean="0"/>
              <a:t>Σημειώστε </a:t>
            </a:r>
            <a:r>
              <a:rPr lang="el-GR" sz="1200" dirty="0"/>
              <a:t>τα δευτερογενή </a:t>
            </a:r>
            <a:r>
              <a:rPr lang="el-GR" sz="1200" dirty="0" err="1"/>
              <a:t>λυσοσώματα</a:t>
            </a:r>
            <a:r>
              <a:rPr lang="el-GR" sz="1200" dirty="0"/>
              <a:t> (Λ), τον πυρήνα (Π) και το </a:t>
            </a:r>
            <a:r>
              <a:rPr lang="el-GR" sz="1200" dirty="0" err="1"/>
              <a:t>πυρήνιο</a:t>
            </a:r>
            <a:r>
              <a:rPr lang="el-GR" sz="1200" dirty="0"/>
              <a:t> (</a:t>
            </a:r>
            <a:r>
              <a:rPr lang="el-GR" sz="1200" dirty="0" err="1" smtClean="0"/>
              <a:t>Πυ</a:t>
            </a:r>
            <a:r>
              <a:rPr lang="el-GR" sz="1200" dirty="0"/>
              <a:t>). Τα βέλη δείχνουν φαγοκυτταρικά </a:t>
            </a:r>
            <a:r>
              <a:rPr lang="el-GR" sz="1200" dirty="0" err="1"/>
              <a:t>κενοτόπια</a:t>
            </a:r>
            <a:r>
              <a:rPr lang="el-GR" sz="1200" dirty="0"/>
              <a:t>.</a:t>
            </a:r>
          </a:p>
        </p:txBody>
      </p:sp>
    </p:spTree>
    <p:extLst>
      <p:ext uri="{BB962C8B-B14F-4D97-AF65-F5344CB8AC3E}">
        <p14:creationId xmlns:p14="http://schemas.microsoft.com/office/powerpoint/2010/main" val="379427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noGrp="1"/>
          </p:cNvGraphicFramePr>
          <p:nvPr>
            <p:ph idx="1"/>
            <p:extLst>
              <p:ext uri="{D42A27DB-BD31-4B8C-83A1-F6EECF244321}">
                <p14:modId xmlns:p14="http://schemas.microsoft.com/office/powerpoint/2010/main" val="1893754010"/>
              </p:ext>
            </p:extLst>
          </p:nvPr>
        </p:nvGraphicFramePr>
        <p:xfrm>
          <a:off x="107504" y="1196752"/>
          <a:ext cx="8856000" cy="5598160"/>
        </p:xfrm>
        <a:graphic>
          <a:graphicData uri="http://schemas.openxmlformats.org/drawingml/2006/table">
            <a:tbl>
              <a:tblPr firstRow="1" bandRow="1">
                <a:tableStyleId>{5C22544A-7EE6-4342-B048-85BDC9FD1C3A}</a:tableStyleId>
              </a:tblPr>
              <a:tblGrid>
                <a:gridCol w="2952000"/>
                <a:gridCol w="2952000"/>
                <a:gridCol w="2952000"/>
              </a:tblGrid>
              <a:tr h="370840">
                <a:tc>
                  <a:txBody>
                    <a:bodyPr/>
                    <a:lstStyle/>
                    <a:p>
                      <a:r>
                        <a:rPr lang="el-GR" dirty="0" smtClean="0"/>
                        <a:t>Τύπος</a:t>
                      </a:r>
                      <a:r>
                        <a:rPr lang="el-GR" baseline="0" dirty="0" smtClean="0"/>
                        <a:t> κυττάρου</a:t>
                      </a:r>
                      <a:endParaRPr lang="el-GR" dirty="0"/>
                    </a:p>
                  </a:txBody>
                  <a:tcPr/>
                </a:tc>
                <a:tc>
                  <a:txBody>
                    <a:bodyPr/>
                    <a:lstStyle/>
                    <a:p>
                      <a:r>
                        <a:rPr lang="el-GR" dirty="0" smtClean="0"/>
                        <a:t>Εντόπιση</a:t>
                      </a:r>
                      <a:endParaRPr lang="el-GR" dirty="0"/>
                    </a:p>
                  </a:txBody>
                  <a:tcPr/>
                </a:tc>
                <a:tc>
                  <a:txBody>
                    <a:bodyPr/>
                    <a:lstStyle/>
                    <a:p>
                      <a:r>
                        <a:rPr lang="el-GR" dirty="0" smtClean="0"/>
                        <a:t>Λειτουργία</a:t>
                      </a:r>
                      <a:endParaRPr lang="el-GR" dirty="0"/>
                    </a:p>
                  </a:txBody>
                  <a:tcPr/>
                </a:tc>
              </a:tr>
              <a:tr h="370840">
                <a:tc>
                  <a:txBody>
                    <a:bodyPr/>
                    <a:lstStyle/>
                    <a:p>
                      <a:r>
                        <a:rPr lang="el-GR" dirty="0" smtClean="0"/>
                        <a:t>μονοκύτταρο</a:t>
                      </a:r>
                    </a:p>
                  </a:txBody>
                  <a:tcPr/>
                </a:tc>
                <a:tc>
                  <a:txBody>
                    <a:bodyPr/>
                    <a:lstStyle/>
                    <a:p>
                      <a:r>
                        <a:rPr lang="el-GR" dirty="0" smtClean="0"/>
                        <a:t>Αίμα</a:t>
                      </a:r>
                      <a:r>
                        <a:rPr lang="el-GR" baseline="0" dirty="0" smtClean="0"/>
                        <a:t> </a:t>
                      </a:r>
                      <a:endParaRPr lang="el-GR" dirty="0" smtClean="0"/>
                    </a:p>
                  </a:txBody>
                  <a:tcPr/>
                </a:tc>
                <a:tc>
                  <a:txBody>
                    <a:bodyPr/>
                    <a:lstStyle/>
                    <a:p>
                      <a:r>
                        <a:rPr lang="el-GR" dirty="0" smtClean="0"/>
                        <a:t>Πρόδρομο</a:t>
                      </a:r>
                      <a:r>
                        <a:rPr lang="el-GR" baseline="0" dirty="0" smtClean="0"/>
                        <a:t> κύτταρο των </a:t>
                      </a:r>
                      <a:r>
                        <a:rPr lang="el-GR" baseline="0" dirty="0" err="1" smtClean="0"/>
                        <a:t>μακροφάγων</a:t>
                      </a:r>
                      <a:endParaRPr lang="el-GR" dirty="0"/>
                    </a:p>
                  </a:txBody>
                  <a:tcPr/>
                </a:tc>
              </a:tr>
              <a:tr h="370840">
                <a:tc>
                  <a:txBody>
                    <a:bodyPr/>
                    <a:lstStyle/>
                    <a:p>
                      <a:r>
                        <a:rPr lang="el-GR" dirty="0" err="1" smtClean="0"/>
                        <a:t>μακροφάγο</a:t>
                      </a:r>
                      <a:endParaRPr lang="el-GR" dirty="0" smtClean="0"/>
                    </a:p>
                  </a:txBody>
                  <a:tcPr/>
                </a:tc>
                <a:tc>
                  <a:txBody>
                    <a:bodyPr/>
                    <a:lstStyle/>
                    <a:p>
                      <a:r>
                        <a:rPr lang="el-GR" dirty="0" smtClean="0"/>
                        <a:t>Συνδετικός</a:t>
                      </a:r>
                      <a:r>
                        <a:rPr lang="el-GR" baseline="0" dirty="0" smtClean="0"/>
                        <a:t> ιστός, λεμφικά όργανα, πνεύμονες, μυελός των οστών </a:t>
                      </a:r>
                      <a:endParaRPr lang="el-GR" dirty="0"/>
                    </a:p>
                  </a:txBody>
                  <a:tcPr/>
                </a:tc>
                <a:tc>
                  <a:txBody>
                    <a:bodyPr/>
                    <a:lstStyle/>
                    <a:p>
                      <a:r>
                        <a:rPr lang="el-GR" sz="1600" dirty="0" smtClean="0"/>
                        <a:t>Παραγωγή</a:t>
                      </a:r>
                      <a:r>
                        <a:rPr lang="el-GR" sz="1600" baseline="0" dirty="0" smtClean="0"/>
                        <a:t> </a:t>
                      </a:r>
                      <a:r>
                        <a:rPr lang="el-GR" sz="1600" baseline="0" dirty="0" err="1" smtClean="0"/>
                        <a:t>κυτοκινών</a:t>
                      </a:r>
                      <a:r>
                        <a:rPr lang="el-GR" sz="1600" baseline="0" dirty="0" smtClean="0"/>
                        <a:t>, </a:t>
                      </a:r>
                      <a:r>
                        <a:rPr lang="el-GR" sz="1600" baseline="0" dirty="0" err="1" smtClean="0"/>
                        <a:t>χημειοτακτικών</a:t>
                      </a:r>
                      <a:r>
                        <a:rPr lang="el-GR" sz="1600" baseline="0" dirty="0" smtClean="0"/>
                        <a:t> παραγόντων και άλλων μορίων που συμμετέχουν στη φλεγμονή (άμυνα), επεξεργασία &amp; παρουσίαση αντιγόνου</a:t>
                      </a:r>
                      <a:endParaRPr lang="el-GR" sz="1600" dirty="0"/>
                    </a:p>
                  </a:txBody>
                  <a:tcPr/>
                </a:tc>
              </a:tr>
              <a:tr h="370840">
                <a:tc>
                  <a:txBody>
                    <a:bodyPr/>
                    <a:lstStyle/>
                    <a:p>
                      <a:r>
                        <a:rPr lang="el-GR" dirty="0" smtClean="0"/>
                        <a:t>Κύτταρο</a:t>
                      </a:r>
                      <a:r>
                        <a:rPr lang="el-GR" baseline="0" dirty="0" smtClean="0"/>
                        <a:t> </a:t>
                      </a:r>
                      <a:r>
                        <a:rPr lang="en-GB" baseline="0" dirty="0" smtClean="0"/>
                        <a:t> </a:t>
                      </a:r>
                      <a:r>
                        <a:rPr lang="en-GB" baseline="0" dirty="0" err="1" smtClean="0"/>
                        <a:t>Kupffer</a:t>
                      </a:r>
                      <a:endParaRPr lang="el-GR" dirty="0" smtClean="0"/>
                    </a:p>
                  </a:txBody>
                  <a:tcPr/>
                </a:tc>
                <a:tc>
                  <a:txBody>
                    <a:bodyPr/>
                    <a:lstStyle/>
                    <a:p>
                      <a:r>
                        <a:rPr lang="el-GR" dirty="0" smtClean="0"/>
                        <a:t>Ήπαρ</a:t>
                      </a:r>
                      <a:r>
                        <a:rPr lang="el-GR" baseline="0" dirty="0" smtClean="0"/>
                        <a:t> </a:t>
                      </a:r>
                      <a:endParaRPr lang="el-G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Ό</a:t>
                      </a:r>
                      <a:r>
                        <a:rPr lang="el-GR" baseline="0" dirty="0" smtClean="0"/>
                        <a:t>πως του </a:t>
                      </a:r>
                      <a:r>
                        <a:rPr lang="el-GR" baseline="0" dirty="0" err="1" smtClean="0"/>
                        <a:t>μακροφάγου</a:t>
                      </a:r>
                      <a:endParaRPr lang="el-GR" dirty="0" smtClean="0"/>
                    </a:p>
                  </a:txBody>
                  <a:tcPr/>
                </a:tc>
              </a:tr>
              <a:tr h="370840">
                <a:tc>
                  <a:txBody>
                    <a:bodyPr/>
                    <a:lstStyle/>
                    <a:p>
                      <a:r>
                        <a:rPr lang="el-GR" dirty="0" err="1" smtClean="0"/>
                        <a:t>Μικρογλοιακό</a:t>
                      </a:r>
                      <a:r>
                        <a:rPr lang="el-GR" baseline="0" dirty="0" smtClean="0"/>
                        <a:t> κύτταρο</a:t>
                      </a:r>
                      <a:endParaRPr lang="el-GR" dirty="0"/>
                    </a:p>
                  </a:txBody>
                  <a:tcPr/>
                </a:tc>
                <a:tc>
                  <a:txBody>
                    <a:bodyPr/>
                    <a:lstStyle/>
                    <a:p>
                      <a:r>
                        <a:rPr lang="el-GR" dirty="0" smtClean="0"/>
                        <a:t>Νευρικός</a:t>
                      </a:r>
                      <a:r>
                        <a:rPr lang="el-GR" baseline="0" dirty="0" smtClean="0"/>
                        <a:t> ιστός του ΚΝΣ</a:t>
                      </a:r>
                      <a:endParaRPr lang="el-G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Ό</a:t>
                      </a:r>
                      <a:r>
                        <a:rPr lang="el-GR" baseline="0" dirty="0" smtClean="0"/>
                        <a:t>πως του </a:t>
                      </a:r>
                      <a:r>
                        <a:rPr lang="el-GR" baseline="0" dirty="0" err="1" smtClean="0"/>
                        <a:t>μακροφάγου</a:t>
                      </a:r>
                      <a:endParaRPr lang="el-GR" dirty="0" smtClean="0"/>
                    </a:p>
                  </a:txBody>
                  <a:tcPr/>
                </a:tc>
              </a:tr>
              <a:tr h="370840">
                <a:tc>
                  <a:txBody>
                    <a:bodyPr/>
                    <a:lstStyle/>
                    <a:p>
                      <a:r>
                        <a:rPr lang="el-GR" dirty="0" smtClean="0"/>
                        <a:t>Κύτταρο</a:t>
                      </a:r>
                      <a:r>
                        <a:rPr lang="el-GR" baseline="0" dirty="0" smtClean="0"/>
                        <a:t> </a:t>
                      </a:r>
                      <a:r>
                        <a:rPr lang="en-GB" baseline="0" dirty="0" smtClean="0"/>
                        <a:t>Langerhans </a:t>
                      </a:r>
                      <a:endParaRPr lang="el-GR" dirty="0"/>
                    </a:p>
                  </a:txBody>
                  <a:tcPr/>
                </a:tc>
                <a:tc>
                  <a:txBody>
                    <a:bodyPr/>
                    <a:lstStyle/>
                    <a:p>
                      <a:r>
                        <a:rPr lang="el-GR" dirty="0" smtClean="0"/>
                        <a:t>Δέρμα</a:t>
                      </a:r>
                      <a:r>
                        <a:rPr lang="el-GR" baseline="0" dirty="0" smtClean="0"/>
                        <a:t> </a:t>
                      </a:r>
                      <a:endParaRPr lang="el-GR" dirty="0"/>
                    </a:p>
                  </a:txBody>
                  <a:tcPr/>
                </a:tc>
                <a:tc>
                  <a:txBody>
                    <a:bodyPr/>
                    <a:lstStyle/>
                    <a:p>
                      <a:r>
                        <a:rPr lang="el-GR" dirty="0" smtClean="0"/>
                        <a:t>Επεξεργασία</a:t>
                      </a:r>
                      <a:r>
                        <a:rPr lang="el-GR" baseline="0" dirty="0" smtClean="0"/>
                        <a:t> &amp; παρουσίαση αντιγόνου</a:t>
                      </a:r>
                      <a:endParaRPr lang="el-GR" dirty="0"/>
                    </a:p>
                  </a:txBody>
                  <a:tcPr/>
                </a:tc>
              </a:tr>
              <a:tr h="370840">
                <a:tc>
                  <a:txBody>
                    <a:bodyPr/>
                    <a:lstStyle/>
                    <a:p>
                      <a:r>
                        <a:rPr lang="el-GR" dirty="0" err="1" smtClean="0"/>
                        <a:t>Δενδριτικό</a:t>
                      </a:r>
                      <a:r>
                        <a:rPr lang="el-GR" baseline="0" dirty="0" smtClean="0"/>
                        <a:t> κύτταρο</a:t>
                      </a:r>
                      <a:endParaRPr lang="el-GR" dirty="0"/>
                    </a:p>
                  </a:txBody>
                  <a:tcPr/>
                </a:tc>
                <a:tc>
                  <a:txBody>
                    <a:bodyPr/>
                    <a:lstStyle/>
                    <a:p>
                      <a:r>
                        <a:rPr lang="el-GR" dirty="0" smtClean="0"/>
                        <a:t>Λεμφαδένες</a:t>
                      </a:r>
                      <a:r>
                        <a:rPr lang="el-GR" baseline="0" dirty="0" smtClean="0"/>
                        <a:t> </a:t>
                      </a:r>
                      <a:endParaRPr lang="el-G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Επεξεργασία</a:t>
                      </a:r>
                      <a:r>
                        <a:rPr lang="el-GR" baseline="0" dirty="0" smtClean="0"/>
                        <a:t> &amp; παρουσίαση αντιγόνου</a:t>
                      </a:r>
                      <a:endParaRPr lang="el-GR" dirty="0" smtClean="0"/>
                    </a:p>
                  </a:txBody>
                  <a:tcPr/>
                </a:tc>
              </a:tr>
              <a:tr h="370840">
                <a:tc>
                  <a:txBody>
                    <a:bodyPr/>
                    <a:lstStyle/>
                    <a:p>
                      <a:r>
                        <a:rPr lang="el-GR" dirty="0" err="1" smtClean="0"/>
                        <a:t>Οστεοκλάστη</a:t>
                      </a:r>
                      <a:r>
                        <a:rPr lang="el-GR" dirty="0" smtClean="0"/>
                        <a:t> </a:t>
                      </a:r>
                    </a:p>
                  </a:txBody>
                  <a:tcPr/>
                </a:tc>
                <a:tc>
                  <a:txBody>
                    <a:bodyPr/>
                    <a:lstStyle/>
                    <a:p>
                      <a:r>
                        <a:rPr lang="el-GR" dirty="0" smtClean="0"/>
                        <a:t>Οστό</a:t>
                      </a:r>
                      <a:r>
                        <a:rPr lang="el-GR" baseline="0" dirty="0" smtClean="0"/>
                        <a:t> </a:t>
                      </a:r>
                      <a:endParaRPr lang="el-G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Αποδόμηση</a:t>
                      </a:r>
                      <a:r>
                        <a:rPr lang="el-GR" baseline="0" dirty="0" smtClean="0"/>
                        <a:t> του οστού</a:t>
                      </a:r>
                      <a:endParaRPr lang="el-GR" dirty="0" smtClean="0"/>
                    </a:p>
                  </a:txBody>
                  <a:tcPr/>
                </a:tc>
              </a:tr>
              <a:tr h="370840">
                <a:tc>
                  <a:txBody>
                    <a:bodyPr/>
                    <a:lstStyle/>
                    <a:p>
                      <a:r>
                        <a:rPr lang="el-GR" dirty="0" smtClean="0"/>
                        <a:t>Πολυπύρηνο</a:t>
                      </a:r>
                      <a:r>
                        <a:rPr lang="el-GR" baseline="0" dirty="0" smtClean="0"/>
                        <a:t> </a:t>
                      </a:r>
                      <a:r>
                        <a:rPr lang="el-GR" baseline="0" dirty="0" err="1" smtClean="0"/>
                        <a:t>γιγαντοκύτταρο</a:t>
                      </a:r>
                      <a:endParaRPr lang="el-GR" dirty="0"/>
                    </a:p>
                  </a:txBody>
                  <a:tcPr/>
                </a:tc>
                <a:tc>
                  <a:txBody>
                    <a:bodyPr/>
                    <a:lstStyle/>
                    <a:p>
                      <a:r>
                        <a:rPr lang="el-GR" dirty="0" smtClean="0"/>
                        <a:t>Συνδετικός</a:t>
                      </a:r>
                      <a:r>
                        <a:rPr lang="el-GR" baseline="0" dirty="0" smtClean="0"/>
                        <a:t> ιστός</a:t>
                      </a:r>
                      <a:endParaRPr lang="el-GR" dirty="0"/>
                    </a:p>
                  </a:txBody>
                  <a:tcPr/>
                </a:tc>
                <a:tc>
                  <a:txBody>
                    <a:bodyPr/>
                    <a:lstStyle/>
                    <a:p>
                      <a:r>
                        <a:rPr lang="el-GR" dirty="0" smtClean="0"/>
                        <a:t>Διαχωρισμός</a:t>
                      </a:r>
                      <a:r>
                        <a:rPr lang="el-GR" baseline="0" dirty="0" smtClean="0"/>
                        <a:t> και πέψη ξένων σωματιδίων</a:t>
                      </a:r>
                      <a:endParaRPr lang="el-GR" dirty="0" smtClean="0"/>
                    </a:p>
                  </a:txBody>
                  <a:tcPr/>
                </a:tc>
              </a:tr>
            </a:tbl>
          </a:graphicData>
        </a:graphic>
      </p:graphicFrame>
      <p:sp>
        <p:nvSpPr>
          <p:cNvPr id="8" name="Title 1"/>
          <p:cNvSpPr>
            <a:spLocks noGrp="1"/>
          </p:cNvSpPr>
          <p:nvPr>
            <p:ph type="title"/>
          </p:nvPr>
        </p:nvSpPr>
        <p:spPr>
          <a:xfrm>
            <a:off x="457200" y="125760"/>
            <a:ext cx="8229600" cy="998984"/>
          </a:xfrm>
        </p:spPr>
        <p:txBody>
          <a:bodyPr anchor="b">
            <a:noAutofit/>
          </a:bodyPr>
          <a:lstStyle/>
          <a:p>
            <a:r>
              <a:rPr lang="en-GB" sz="3200" b="1" dirty="0" smtClean="0">
                <a:solidFill>
                  <a:schemeClr val="tx2"/>
                </a:solidFill>
              </a:rPr>
              <a:t/>
            </a:r>
            <a:br>
              <a:rPr lang="en-GB" sz="3200" b="1" dirty="0" smtClean="0">
                <a:solidFill>
                  <a:schemeClr val="tx2"/>
                </a:solidFill>
              </a:rPr>
            </a:br>
            <a:r>
              <a:rPr lang="el-GR" sz="3200" b="1" dirty="0" smtClean="0">
                <a:solidFill>
                  <a:schemeClr val="tx2"/>
                </a:solidFill>
              </a:rPr>
              <a:t/>
            </a:r>
            <a:br>
              <a:rPr lang="el-GR" sz="3200" b="1" dirty="0" smtClean="0">
                <a:solidFill>
                  <a:schemeClr val="tx2"/>
                </a:solidFill>
              </a:rPr>
            </a:br>
            <a:r>
              <a:rPr lang="el-GR" sz="3200" b="1" dirty="0" smtClean="0">
                <a:solidFill>
                  <a:schemeClr val="tx2"/>
                </a:solidFill>
              </a:rPr>
              <a:t>Κύτταρα </a:t>
            </a:r>
            <a:r>
              <a:rPr lang="el-GR" sz="3200" b="1" dirty="0">
                <a:solidFill>
                  <a:schemeClr val="tx2"/>
                </a:solidFill>
              </a:rPr>
              <a:t>του συνδετικού ιστού </a:t>
            </a:r>
            <a:br>
              <a:rPr lang="el-GR" sz="3200" b="1" dirty="0">
                <a:solidFill>
                  <a:schemeClr val="tx2"/>
                </a:solidFill>
              </a:rPr>
            </a:br>
            <a:r>
              <a:rPr lang="el-GR" sz="3200" b="1" dirty="0" err="1">
                <a:solidFill>
                  <a:schemeClr val="accent4">
                    <a:lumMod val="75000"/>
                  </a:schemeClr>
                </a:solidFill>
              </a:rPr>
              <a:t>Μ</a:t>
            </a:r>
            <a:r>
              <a:rPr lang="el-GR" sz="3200" b="1" dirty="0" err="1" smtClean="0">
                <a:solidFill>
                  <a:schemeClr val="accent4">
                    <a:lumMod val="75000"/>
                  </a:schemeClr>
                </a:solidFill>
              </a:rPr>
              <a:t>ονοπυρηνικό</a:t>
            </a:r>
            <a:r>
              <a:rPr lang="el-GR" sz="3200" b="1" dirty="0" smtClean="0">
                <a:solidFill>
                  <a:schemeClr val="accent4">
                    <a:lumMod val="75000"/>
                  </a:schemeClr>
                </a:solidFill>
              </a:rPr>
              <a:t> φαγοκυτταρικό σύστημα</a:t>
            </a:r>
            <a:endParaRPr lang="el-GR" sz="3200" dirty="0">
              <a:solidFill>
                <a:schemeClr val="accent4">
                  <a:lumMod val="75000"/>
                </a:schemeClr>
              </a:solidFill>
            </a:endParaRPr>
          </a:p>
        </p:txBody>
      </p:sp>
    </p:spTree>
    <p:extLst>
      <p:ext uri="{BB962C8B-B14F-4D97-AF65-F5344CB8AC3E}">
        <p14:creationId xmlns:p14="http://schemas.microsoft.com/office/powerpoint/2010/main" val="1550687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4624"/>
            <a:ext cx="8229600" cy="1143000"/>
          </a:xfrm>
        </p:spPr>
        <p:txBody>
          <a:bodyPr anchor="ctr">
            <a:normAutofit fontScale="90000"/>
          </a:bodyPr>
          <a:lstStyle/>
          <a:p>
            <a:r>
              <a:rPr lang="en-GB" sz="4000" b="1" dirty="0" smtClean="0">
                <a:solidFill>
                  <a:schemeClr val="tx2"/>
                </a:solidFill>
              </a:rPr>
              <a:t/>
            </a:r>
            <a:br>
              <a:rPr lang="en-GB" sz="4000" b="1" dirty="0" smtClean="0">
                <a:solidFill>
                  <a:schemeClr val="tx2"/>
                </a:solidFill>
              </a:rPr>
            </a:br>
            <a:r>
              <a:rPr lang="el-GR" sz="4000" b="1" dirty="0" smtClean="0">
                <a:solidFill>
                  <a:schemeClr val="tx2"/>
                </a:solidFill>
              </a:rPr>
              <a:t/>
            </a:r>
            <a:br>
              <a:rPr lang="el-GR" sz="4000" b="1" dirty="0" smtClean="0">
                <a:solidFill>
                  <a:schemeClr val="tx2"/>
                </a:solidFill>
              </a:rPr>
            </a:br>
            <a:r>
              <a:rPr lang="el-GR" sz="4000" b="1" dirty="0" smtClean="0">
                <a:solidFill>
                  <a:schemeClr val="tx2"/>
                </a:solidFill>
              </a:rPr>
              <a:t/>
            </a:r>
            <a:br>
              <a:rPr lang="el-GR" sz="4000" b="1" dirty="0" smtClean="0">
                <a:solidFill>
                  <a:schemeClr val="tx2"/>
                </a:solidFill>
              </a:rPr>
            </a:br>
            <a:r>
              <a:rPr lang="el-GR" sz="4000" b="1" dirty="0" smtClean="0">
                <a:solidFill>
                  <a:schemeClr val="tx2"/>
                </a:solidFill>
              </a:rPr>
              <a:t>Κύτταρα </a:t>
            </a:r>
            <a:r>
              <a:rPr lang="el-GR" sz="4000" b="1" dirty="0">
                <a:solidFill>
                  <a:schemeClr val="tx2"/>
                </a:solidFill>
              </a:rPr>
              <a:t>του συνδετικού </a:t>
            </a:r>
            <a:r>
              <a:rPr lang="el-GR" sz="4000" b="1" dirty="0" smtClean="0">
                <a:solidFill>
                  <a:schemeClr val="tx2"/>
                </a:solidFill>
              </a:rPr>
              <a:t>ιστού</a:t>
            </a:r>
            <a:br>
              <a:rPr lang="el-GR" sz="4000" b="1" dirty="0" smtClean="0">
                <a:solidFill>
                  <a:schemeClr val="tx2"/>
                </a:solidFill>
              </a:rPr>
            </a:br>
            <a:r>
              <a:rPr lang="el-GR" sz="3600" b="1" u="sng" dirty="0" err="1">
                <a:solidFill>
                  <a:srgbClr val="7030A0"/>
                </a:solidFill>
              </a:rPr>
              <a:t>Σιτευτικά</a:t>
            </a:r>
            <a:r>
              <a:rPr lang="el-GR" sz="3600" b="1" u="sng" dirty="0">
                <a:solidFill>
                  <a:srgbClr val="7030A0"/>
                </a:solidFill>
              </a:rPr>
              <a:t> (</a:t>
            </a:r>
            <a:r>
              <a:rPr lang="el-GR" sz="3600" b="1" u="sng" dirty="0" err="1">
                <a:solidFill>
                  <a:srgbClr val="7030A0"/>
                </a:solidFill>
              </a:rPr>
              <a:t>mast</a:t>
            </a:r>
            <a:r>
              <a:rPr lang="el-GR" sz="3600" b="1" u="sng" dirty="0">
                <a:solidFill>
                  <a:srgbClr val="7030A0"/>
                </a:solidFill>
              </a:rPr>
              <a:t> </a:t>
            </a:r>
            <a:r>
              <a:rPr lang="el-GR" sz="3600" b="1" u="sng" dirty="0" err="1">
                <a:solidFill>
                  <a:srgbClr val="7030A0"/>
                </a:solidFill>
              </a:rPr>
              <a:t>cells</a:t>
            </a:r>
            <a:r>
              <a:rPr lang="el-GR" sz="3600" b="1" u="sng" dirty="0" smtClean="0">
                <a:solidFill>
                  <a:srgbClr val="7030A0"/>
                </a:solidFill>
              </a:rPr>
              <a:t>)</a:t>
            </a:r>
            <a:r>
              <a:rPr lang="el-GR" sz="3600" b="1" dirty="0" smtClean="0">
                <a:solidFill>
                  <a:srgbClr val="7030A0"/>
                </a:solidFill>
              </a:rPr>
              <a:t> </a:t>
            </a:r>
            <a:r>
              <a:rPr lang="en-US" sz="3600" b="1" baseline="30000" dirty="0" smtClean="0">
                <a:solidFill>
                  <a:srgbClr val="7030A0"/>
                </a:solidFill>
              </a:rPr>
              <a:t>1</a:t>
            </a:r>
            <a:r>
              <a:rPr lang="en-GB" sz="3600" b="1" dirty="0" smtClean="0">
                <a:solidFill>
                  <a:srgbClr val="7030A0"/>
                </a:solidFill>
              </a:rPr>
              <a:t/>
            </a:r>
            <a:br>
              <a:rPr lang="en-GB" sz="3600" b="1" dirty="0" smtClean="0">
                <a:solidFill>
                  <a:srgbClr val="7030A0"/>
                </a:solidFill>
              </a:rPr>
            </a:br>
            <a:r>
              <a:rPr lang="el-GR" b="1" dirty="0"/>
              <a:t/>
            </a:r>
            <a:br>
              <a:rPr lang="el-GR" b="1" dirty="0"/>
            </a:br>
            <a:r>
              <a:rPr lang="el-GR" b="1" dirty="0"/>
              <a:t/>
            </a:r>
            <a:br>
              <a:rPr lang="el-GR" b="1" dirty="0"/>
            </a:br>
            <a:endParaRPr lang="el-GR" dirty="0"/>
          </a:p>
        </p:txBody>
      </p:sp>
      <p:sp>
        <p:nvSpPr>
          <p:cNvPr id="4" name="Content Placeholder 3"/>
          <p:cNvSpPr>
            <a:spLocks noGrp="1"/>
          </p:cNvSpPr>
          <p:nvPr>
            <p:ph sz="half" idx="1"/>
          </p:nvPr>
        </p:nvSpPr>
        <p:spPr>
          <a:xfrm>
            <a:off x="35496" y="1196752"/>
            <a:ext cx="5112568" cy="5778628"/>
          </a:xfrm>
        </p:spPr>
        <p:txBody>
          <a:bodyPr>
            <a:noAutofit/>
          </a:bodyPr>
          <a:lstStyle/>
          <a:p>
            <a:pPr marL="0" indent="-144000">
              <a:spcBef>
                <a:spcPts val="0"/>
              </a:spcBef>
            </a:pPr>
            <a:r>
              <a:rPr lang="el-GR" sz="2000" dirty="0" smtClean="0"/>
              <a:t>Είναι </a:t>
            </a:r>
            <a:r>
              <a:rPr lang="el-GR" sz="2000" dirty="0"/>
              <a:t>ωοειδή κύτταρα, διαμέτρου </a:t>
            </a:r>
            <a:r>
              <a:rPr lang="el-GR" sz="2000" dirty="0" smtClean="0"/>
              <a:t>20-30μ</a:t>
            </a:r>
            <a:r>
              <a:rPr lang="en-GB" sz="2000" dirty="0" smtClean="0"/>
              <a:t>m</a:t>
            </a:r>
            <a:r>
              <a:rPr lang="el-GR" sz="2000" dirty="0" smtClean="0"/>
              <a:t>, </a:t>
            </a:r>
            <a:r>
              <a:rPr lang="el-GR" sz="2000" dirty="0"/>
              <a:t>με μικρό σφαιρικό πυρήνα και </a:t>
            </a:r>
            <a:r>
              <a:rPr lang="el-GR" sz="2000" dirty="0" err="1"/>
              <a:t>βασεόφιλα</a:t>
            </a:r>
            <a:r>
              <a:rPr lang="el-GR" sz="2000" dirty="0"/>
              <a:t> εκκριτικά κοκκία που περιέχουν, κυρίως, ηπαρίνη και </a:t>
            </a:r>
            <a:r>
              <a:rPr lang="el-GR" sz="2000" dirty="0" err="1"/>
              <a:t>ισταμίνη</a:t>
            </a:r>
            <a:r>
              <a:rPr lang="el-GR" sz="2000" dirty="0"/>
              <a:t>. </a:t>
            </a:r>
            <a:endParaRPr lang="el-GR" sz="2000" dirty="0" smtClean="0"/>
          </a:p>
          <a:p>
            <a:pPr marL="0" indent="-144000">
              <a:spcBef>
                <a:spcPts val="0"/>
              </a:spcBef>
            </a:pPr>
            <a:r>
              <a:rPr lang="el-GR" sz="2000" dirty="0" smtClean="0"/>
              <a:t>Χαρακτηρίζονται </a:t>
            </a:r>
            <a:r>
              <a:rPr lang="el-GR" sz="2000" dirty="0"/>
              <a:t>από </a:t>
            </a:r>
            <a:r>
              <a:rPr lang="el-GR" sz="2000" b="1" dirty="0" err="1"/>
              <a:t>μεταχρωμασία</a:t>
            </a:r>
            <a:r>
              <a:rPr lang="el-GR" sz="2000" dirty="0"/>
              <a:t> , ιδιότητα των μορίων να αλλάζουν το χρώμα μερικών βασικών χρωστικών της ανιλίνης (όπως το κυανό της </a:t>
            </a:r>
            <a:r>
              <a:rPr lang="el-GR" sz="2000" dirty="0" err="1"/>
              <a:t>τολουϊδίνης</a:t>
            </a:r>
            <a:r>
              <a:rPr lang="el-GR" sz="2000" dirty="0"/>
              <a:t>). Η δομή που περιέχει το </a:t>
            </a:r>
            <a:r>
              <a:rPr lang="el-GR" sz="2000" dirty="0" err="1"/>
              <a:t>μεταχρωματικό</a:t>
            </a:r>
            <a:r>
              <a:rPr lang="el-GR" sz="2000" dirty="0"/>
              <a:t> μόριο αποκτά διαφορετικό χρώμα (ερυθρό) από το χρώμα της χρωστικής (κυανό).</a:t>
            </a:r>
          </a:p>
          <a:p>
            <a:pPr marL="0" indent="-144000">
              <a:spcBef>
                <a:spcPts val="0"/>
              </a:spcBef>
            </a:pPr>
            <a:r>
              <a:rPr lang="el-GR" sz="2000" dirty="0"/>
              <a:t>Υπάρχουν δύο πληθυσμοί </a:t>
            </a:r>
            <a:r>
              <a:rPr lang="el-GR" sz="2000" dirty="0" err="1"/>
              <a:t>σιτευτικών</a:t>
            </a:r>
            <a:r>
              <a:rPr lang="el-GR" sz="2000" dirty="0"/>
              <a:t> κυττάρων που διαφέρουν εκτός της εντόπισης και στο περιεχόμενο των κοκκίων:</a:t>
            </a:r>
          </a:p>
          <a:p>
            <a:pPr marL="0" indent="-144000">
              <a:spcBef>
                <a:spcPts val="0"/>
              </a:spcBef>
              <a:buFont typeface="Arial"/>
              <a:buChar char="•"/>
            </a:pPr>
            <a:r>
              <a:rPr lang="el-GR" sz="1800" b="1" dirty="0"/>
              <a:t>Τα </a:t>
            </a:r>
            <a:r>
              <a:rPr lang="el-GR" sz="1800" b="1" dirty="0" err="1"/>
              <a:t>σιτευτικά</a:t>
            </a:r>
            <a:r>
              <a:rPr lang="el-GR" sz="1800" b="1" dirty="0"/>
              <a:t> κύτταρα του δέρματος και της περιτοναϊκής κοιλότητας</a:t>
            </a:r>
          </a:p>
          <a:p>
            <a:pPr marL="0" indent="-144000">
              <a:spcBef>
                <a:spcPts val="0"/>
              </a:spcBef>
              <a:buFont typeface="Arial"/>
              <a:buChar char="•"/>
            </a:pPr>
            <a:r>
              <a:rPr lang="el-GR" sz="1800" b="1" dirty="0"/>
              <a:t>Τα </a:t>
            </a:r>
            <a:r>
              <a:rPr lang="el-GR" sz="1800" b="1" dirty="0" err="1"/>
              <a:t>σιτευτικά</a:t>
            </a:r>
            <a:r>
              <a:rPr lang="el-GR" sz="1800" b="1" dirty="0"/>
              <a:t> κύτταρα του εντερικού βλεννογόνου και των πνευμόνων</a:t>
            </a:r>
          </a:p>
        </p:txBody>
      </p:sp>
      <p:pic>
        <p:nvPicPr>
          <p:cNvPr id="12290" name="Picture 2" descr="Εικόνα 5.11. ca.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9904" y="1556792"/>
            <a:ext cx="4038600" cy="27064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40504" y="4235604"/>
            <a:ext cx="4068000" cy="1569660"/>
          </a:xfrm>
          <a:prstGeom prst="rect">
            <a:avLst/>
          </a:prstGeom>
          <a:ln>
            <a:solidFill>
              <a:schemeClr val="tx2"/>
            </a:solidFill>
          </a:ln>
        </p:spPr>
        <p:txBody>
          <a:bodyPr>
            <a:spAutoFit/>
          </a:bodyPr>
          <a:lstStyle/>
          <a:p>
            <a:r>
              <a:rPr lang="el-GR" sz="1200" dirty="0"/>
              <a:t>Φωτογραφία ηλεκτρονικού μικροσκοπίου </a:t>
            </a:r>
            <a:r>
              <a:rPr lang="el-GR" sz="1200" dirty="0" err="1"/>
              <a:t>σιτευτικού</a:t>
            </a:r>
            <a:r>
              <a:rPr lang="el-GR" sz="1200" dirty="0"/>
              <a:t> κυττάρου του ανθρώπου. </a:t>
            </a:r>
            <a:endParaRPr lang="el-GR" sz="1200" dirty="0" smtClean="0"/>
          </a:p>
          <a:p>
            <a:r>
              <a:rPr lang="el-GR" sz="1200" dirty="0" smtClean="0"/>
              <a:t>Τα </a:t>
            </a:r>
            <a:r>
              <a:rPr lang="el-GR" sz="1200" dirty="0"/>
              <a:t>κοκκία (Κ) περιέχουν ηπαρίνη και </a:t>
            </a:r>
            <a:r>
              <a:rPr lang="el-GR" sz="1200" dirty="0" err="1" smtClean="0"/>
              <a:t>ισταμίνη</a:t>
            </a:r>
            <a:r>
              <a:rPr lang="el-GR" sz="1200" dirty="0"/>
              <a:t>.</a:t>
            </a:r>
            <a:endParaRPr lang="el-GR" sz="1200" dirty="0" smtClean="0"/>
          </a:p>
          <a:p>
            <a:r>
              <a:rPr lang="el-GR" sz="1200" dirty="0" smtClean="0"/>
              <a:t> </a:t>
            </a:r>
            <a:r>
              <a:rPr lang="el-GR" sz="1200" dirty="0"/>
              <a:t>Σημειώστε τις χαρακτηριστικές δομές σαν «σπείραμα» μέσα στα κοκκία. </a:t>
            </a:r>
            <a:r>
              <a:rPr lang="el-GR" sz="1200" dirty="0" smtClean="0"/>
              <a:t>Μ-μιτοχόνδριο</a:t>
            </a:r>
            <a:r>
              <a:rPr lang="el-GR" sz="1200" dirty="0"/>
              <a:t>, </a:t>
            </a:r>
            <a:r>
              <a:rPr lang="el-GR" sz="1200" dirty="0" smtClean="0"/>
              <a:t>Κ-ινίδια </a:t>
            </a:r>
            <a:r>
              <a:rPr lang="el-GR" sz="1200" dirty="0"/>
              <a:t>κολλαγόνου, </a:t>
            </a:r>
            <a:r>
              <a:rPr lang="el-GR" sz="1200" dirty="0" smtClean="0"/>
              <a:t>Ε-</a:t>
            </a:r>
            <a:r>
              <a:rPr lang="el-GR" sz="1200" dirty="0" err="1" smtClean="0"/>
              <a:t>ελαστίνη</a:t>
            </a:r>
            <a:r>
              <a:rPr lang="el-GR" sz="1200" dirty="0"/>
              <a:t>, </a:t>
            </a:r>
            <a:r>
              <a:rPr lang="el-GR" sz="1200" dirty="0" smtClean="0"/>
              <a:t>Π-πυρήνας</a:t>
            </a:r>
            <a:r>
              <a:rPr lang="el-GR" sz="1200" dirty="0"/>
              <a:t>. </a:t>
            </a:r>
            <a:endParaRPr lang="el-GR" sz="1200" dirty="0" smtClean="0"/>
          </a:p>
          <a:p>
            <a:r>
              <a:rPr lang="el-GR" sz="1200" dirty="0" smtClean="0"/>
              <a:t>Ένθετο</a:t>
            </a:r>
            <a:r>
              <a:rPr lang="el-GR" sz="1200" dirty="0"/>
              <a:t>: Μεγαλύτερη μεγέθυνση ενός κοκκίου του </a:t>
            </a:r>
            <a:r>
              <a:rPr lang="el-GR" sz="1200" dirty="0" err="1"/>
              <a:t>σιτευτικού</a:t>
            </a:r>
            <a:r>
              <a:rPr lang="el-GR" sz="1200" dirty="0"/>
              <a:t> κυττάρου, Χ44,600</a:t>
            </a:r>
          </a:p>
        </p:txBody>
      </p:sp>
    </p:spTree>
    <p:extLst>
      <p:ext uri="{BB962C8B-B14F-4D97-AF65-F5344CB8AC3E}">
        <p14:creationId xmlns:p14="http://schemas.microsoft.com/office/powerpoint/2010/main" val="1813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600200"/>
            <a:ext cx="4392488" cy="4709120"/>
          </a:xfrm>
        </p:spPr>
        <p:txBody>
          <a:bodyPr>
            <a:normAutofit fontScale="70000" lnSpcReduction="20000"/>
          </a:bodyPr>
          <a:lstStyle/>
          <a:p>
            <a:pPr>
              <a:lnSpc>
                <a:spcPct val="120000"/>
              </a:lnSpc>
              <a:spcBef>
                <a:spcPts val="600"/>
              </a:spcBef>
            </a:pPr>
            <a:r>
              <a:rPr lang="el-GR" dirty="0"/>
              <a:t>Μεγάλα ωοειδή κύτταρα με βασεόφιλο κυτταρόπλασμα και σφαιρικό έκκεντρο πυρήνα. </a:t>
            </a:r>
            <a:endParaRPr lang="en-GB" dirty="0" smtClean="0"/>
          </a:p>
          <a:p>
            <a:pPr>
              <a:lnSpc>
                <a:spcPct val="120000"/>
              </a:lnSpc>
              <a:spcBef>
                <a:spcPts val="600"/>
              </a:spcBef>
            </a:pPr>
            <a:r>
              <a:rPr lang="el-GR" dirty="0" smtClean="0"/>
              <a:t>Η </a:t>
            </a:r>
            <a:r>
              <a:rPr lang="el-GR" dirty="0" err="1"/>
              <a:t>ετεροχρωματίνη</a:t>
            </a:r>
            <a:r>
              <a:rPr lang="el-GR" dirty="0"/>
              <a:t> εναλλάσσεται με </a:t>
            </a:r>
            <a:r>
              <a:rPr lang="el-GR" dirty="0" err="1"/>
              <a:t>αραιοχρωματικές</a:t>
            </a:r>
            <a:r>
              <a:rPr lang="el-GR" dirty="0"/>
              <a:t> περιοχές του ίδιου περίπου μεγέθους. Η κατανομή θυμίζει την πλάκα ρολογιού, όπου η </a:t>
            </a:r>
            <a:r>
              <a:rPr lang="el-GR" dirty="0" err="1"/>
              <a:t>ετεροχρωματίνη</a:t>
            </a:r>
            <a:r>
              <a:rPr lang="el-GR" dirty="0"/>
              <a:t> αντιστοιχεί στους αριθμούς. </a:t>
            </a:r>
            <a:endParaRPr lang="en-GB" dirty="0" smtClean="0"/>
          </a:p>
          <a:p>
            <a:pPr>
              <a:lnSpc>
                <a:spcPct val="120000"/>
              </a:lnSpc>
              <a:spcBef>
                <a:spcPts val="600"/>
              </a:spcBef>
            </a:pPr>
            <a:r>
              <a:rPr lang="el-GR" dirty="0" smtClean="0"/>
              <a:t>Στο </a:t>
            </a:r>
            <a:r>
              <a:rPr lang="el-GR" dirty="0"/>
              <a:t>ΗΜ παρατηρείται άφθονο ΑΕΔ με </a:t>
            </a:r>
            <a:r>
              <a:rPr lang="el-GR" dirty="0" err="1"/>
              <a:t>διευρυσμένες</a:t>
            </a:r>
            <a:r>
              <a:rPr lang="el-GR" dirty="0"/>
              <a:t> δεξαμενές που περιέχουν </a:t>
            </a:r>
            <a:r>
              <a:rPr lang="el-GR" dirty="0" err="1"/>
              <a:t>ανοσοσφαιρίνες</a:t>
            </a:r>
            <a:r>
              <a:rPr lang="el-GR" dirty="0"/>
              <a:t> (αντισώματα).</a:t>
            </a:r>
          </a:p>
        </p:txBody>
      </p:sp>
      <p:sp>
        <p:nvSpPr>
          <p:cNvPr id="5" name="Title 1"/>
          <p:cNvSpPr>
            <a:spLocks noGrp="1"/>
          </p:cNvSpPr>
          <p:nvPr>
            <p:ph type="title"/>
          </p:nvPr>
        </p:nvSpPr>
        <p:spPr>
          <a:xfrm>
            <a:off x="457200" y="116632"/>
            <a:ext cx="8229600" cy="1143000"/>
          </a:xfrm>
        </p:spPr>
        <p:txBody>
          <a:bodyPr anchor="ctr">
            <a:noAutofit/>
          </a:bodyPr>
          <a:lstStyle/>
          <a:p>
            <a:r>
              <a:rPr lang="en-GB" sz="3600" b="1" dirty="0" smtClean="0">
                <a:solidFill>
                  <a:schemeClr val="tx2"/>
                </a:solidFill>
              </a:rPr>
              <a:t/>
            </a:r>
            <a:br>
              <a:rPr lang="en-GB" sz="3600" b="1" dirty="0" smtClean="0">
                <a:solidFill>
                  <a:schemeClr val="tx2"/>
                </a:solidFill>
              </a:rPr>
            </a:br>
            <a:r>
              <a:rPr lang="el-GR" sz="3600" b="1" dirty="0" smtClean="0">
                <a:solidFill>
                  <a:schemeClr val="tx2"/>
                </a:solidFill>
              </a:rPr>
              <a:t/>
            </a:r>
            <a:br>
              <a:rPr lang="el-GR" sz="3600" b="1" dirty="0" smtClean="0">
                <a:solidFill>
                  <a:schemeClr val="tx2"/>
                </a:solidFill>
              </a:rPr>
            </a:br>
            <a:r>
              <a:rPr lang="en-GB" sz="3600" b="1" dirty="0" smtClean="0">
                <a:solidFill>
                  <a:schemeClr val="tx2"/>
                </a:solidFill>
              </a:rPr>
              <a:t/>
            </a:r>
            <a:br>
              <a:rPr lang="en-GB" sz="3600" b="1" dirty="0" smtClean="0">
                <a:solidFill>
                  <a:schemeClr val="tx2"/>
                </a:solidFill>
              </a:rPr>
            </a:br>
            <a:r>
              <a:rPr lang="en-GB" sz="3600" b="1" dirty="0" smtClean="0">
                <a:solidFill>
                  <a:schemeClr val="tx2"/>
                </a:solidFill>
              </a:rPr>
              <a:t/>
            </a:r>
            <a:br>
              <a:rPr lang="en-GB" sz="3600" b="1" dirty="0" smtClean="0">
                <a:solidFill>
                  <a:schemeClr val="tx2"/>
                </a:solidFill>
              </a:rPr>
            </a:br>
            <a:r>
              <a:rPr lang="en-GB" sz="3600" b="1" dirty="0">
                <a:solidFill>
                  <a:schemeClr val="tx2"/>
                </a:solidFill>
              </a:rPr>
              <a:t/>
            </a:r>
            <a:br>
              <a:rPr lang="en-GB" sz="3600" b="1" dirty="0">
                <a:solidFill>
                  <a:schemeClr val="tx2"/>
                </a:solidFill>
              </a:rPr>
            </a:br>
            <a:r>
              <a:rPr lang="el-GR" sz="3600" b="1" dirty="0" smtClean="0">
                <a:solidFill>
                  <a:schemeClr val="tx2"/>
                </a:solidFill>
              </a:rPr>
              <a:t>Κύτταρα </a:t>
            </a:r>
            <a:r>
              <a:rPr lang="el-GR" sz="3600" b="1" dirty="0">
                <a:solidFill>
                  <a:schemeClr val="tx2"/>
                </a:solidFill>
              </a:rPr>
              <a:t>του συνδετικού </a:t>
            </a:r>
            <a:r>
              <a:rPr lang="el-GR" sz="3600" b="1" dirty="0" smtClean="0">
                <a:solidFill>
                  <a:schemeClr val="tx2"/>
                </a:solidFill>
              </a:rPr>
              <a:t>ιστού</a:t>
            </a:r>
            <a:r>
              <a:rPr lang="en-GB" sz="3600" b="1" dirty="0" smtClean="0">
                <a:solidFill>
                  <a:schemeClr val="tx2"/>
                </a:solidFill>
              </a:rPr>
              <a:t/>
            </a:r>
            <a:br>
              <a:rPr lang="en-GB" sz="3600" b="1" dirty="0" smtClean="0">
                <a:solidFill>
                  <a:schemeClr val="tx2"/>
                </a:solidFill>
              </a:rPr>
            </a:br>
            <a:r>
              <a:rPr lang="el-GR" sz="3600" b="1" u="sng" dirty="0" smtClean="0">
                <a:hlinkClick r:id="rId2"/>
              </a:rPr>
              <a:t>Πλασματοκύτταρα</a:t>
            </a:r>
            <a:r>
              <a:rPr lang="el-GR" sz="3600" b="1" dirty="0" smtClean="0">
                <a:solidFill>
                  <a:schemeClr val="tx2"/>
                </a:solidFill>
              </a:rPr>
              <a:t> </a:t>
            </a:r>
            <a:r>
              <a:rPr lang="en-GB" sz="3600" b="1" dirty="0" smtClean="0">
                <a:solidFill>
                  <a:schemeClr val="tx2"/>
                </a:solidFill>
              </a:rPr>
              <a:t/>
            </a:r>
            <a:br>
              <a:rPr lang="en-GB" sz="3600" b="1" dirty="0" smtClean="0">
                <a:solidFill>
                  <a:schemeClr val="tx2"/>
                </a:solidFill>
              </a:rPr>
            </a:br>
            <a:r>
              <a:rPr lang="el-GR" sz="3600" b="1" dirty="0"/>
              <a:t/>
            </a:r>
            <a:br>
              <a:rPr lang="el-GR" sz="3600" b="1" dirty="0"/>
            </a:br>
            <a:r>
              <a:rPr lang="el-GR" sz="3600" b="1" dirty="0"/>
              <a:t/>
            </a:r>
            <a:br>
              <a:rPr lang="el-GR" sz="3600" b="1" dirty="0"/>
            </a:br>
            <a:r>
              <a:rPr lang="en-GB" sz="3600" b="1" dirty="0" smtClean="0"/>
              <a:t/>
            </a:r>
            <a:br>
              <a:rPr lang="en-GB" sz="3600" b="1" dirty="0" smtClean="0"/>
            </a:br>
            <a:r>
              <a:rPr lang="en-GB" sz="3600" b="1" dirty="0" smtClean="0"/>
              <a:t/>
            </a:r>
            <a:br>
              <a:rPr lang="en-GB" sz="3600" b="1" dirty="0" smtClean="0"/>
            </a:br>
            <a:endParaRPr lang="el-GR" sz="3600" dirty="0"/>
          </a:p>
        </p:txBody>
      </p:sp>
      <p:pic>
        <p:nvPicPr>
          <p:cNvPr id="13318" name="Picture 6" descr="http://emed.med.uoa.gr/application/syllabus_I/sindetikos_istos/imgs/5-15_ca_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25888" y="1700808"/>
            <a:ext cx="4140000" cy="34115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18212" y="5140349"/>
            <a:ext cx="4572000" cy="1384995"/>
          </a:xfrm>
          <a:prstGeom prst="rect">
            <a:avLst/>
          </a:prstGeom>
          <a:ln>
            <a:solidFill>
              <a:schemeClr val="tx2"/>
            </a:solidFill>
          </a:ln>
        </p:spPr>
        <p:txBody>
          <a:bodyPr>
            <a:spAutoFit/>
          </a:bodyPr>
          <a:lstStyle/>
          <a:p>
            <a:r>
              <a:rPr lang="el-GR" sz="1400" dirty="0"/>
              <a:t>Φωτογραφία ηλεκτρονικού μικροσκοπίου πλασματοκυττάρου που δείχνει την αφθονία του αδρού </a:t>
            </a:r>
            <a:r>
              <a:rPr lang="el-GR" sz="1400" dirty="0" err="1"/>
              <a:t>ενδοπλασματικού</a:t>
            </a:r>
            <a:r>
              <a:rPr lang="el-GR" sz="1400" dirty="0"/>
              <a:t> δικτύου. (</a:t>
            </a:r>
            <a:r>
              <a:rPr lang="el-GR" sz="1400" dirty="0" smtClean="0"/>
              <a:t>ΑΕΔ</a:t>
            </a:r>
            <a:r>
              <a:rPr lang="el-GR" sz="1400" dirty="0"/>
              <a:t>). Σημειώστε ότι πολλές δεξαμενές είναι διευρυμένες. Τέσσερις διαφορετικές απόψεις της συσκευής </a:t>
            </a:r>
            <a:r>
              <a:rPr lang="el-GR" sz="1400" dirty="0" err="1"/>
              <a:t>Golgi</a:t>
            </a:r>
            <a:r>
              <a:rPr lang="el-GR" sz="1400" dirty="0"/>
              <a:t> ( G ) παρατηρούνται κοντά στον πυρήνα (Π</a:t>
            </a:r>
            <a:r>
              <a:rPr lang="el-GR" sz="1400" dirty="0" smtClean="0"/>
              <a:t>).</a:t>
            </a:r>
            <a:r>
              <a:rPr lang="en-GB" sz="1400" dirty="0" smtClean="0"/>
              <a:t>  (</a:t>
            </a:r>
            <a:r>
              <a:rPr lang="el-GR" sz="1400" dirty="0" smtClean="0"/>
              <a:t>Μ</a:t>
            </a:r>
            <a:r>
              <a:rPr lang="en-GB" sz="1400" dirty="0"/>
              <a:t>)</a:t>
            </a:r>
            <a:r>
              <a:rPr lang="el-GR" sz="1400" dirty="0" smtClean="0"/>
              <a:t> μιτοχόνδρια.</a:t>
            </a:r>
            <a:endParaRPr lang="el-GR" sz="1400" dirty="0"/>
          </a:p>
        </p:txBody>
      </p:sp>
    </p:spTree>
    <p:extLst>
      <p:ext uri="{BB962C8B-B14F-4D97-AF65-F5344CB8AC3E}">
        <p14:creationId xmlns:p14="http://schemas.microsoft.com/office/powerpoint/2010/main" val="4215272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en-GB" sz="3600" b="1" dirty="0" smtClean="0">
                <a:solidFill>
                  <a:schemeClr val="tx2"/>
                </a:solidFill>
              </a:rPr>
              <a:t/>
            </a:r>
            <a:br>
              <a:rPr lang="en-GB" sz="3600" b="1" dirty="0" smtClean="0">
                <a:solidFill>
                  <a:schemeClr val="tx2"/>
                </a:solidFill>
              </a:rPr>
            </a:br>
            <a:r>
              <a:rPr lang="el-GR" sz="3600" b="1" dirty="0" smtClean="0">
                <a:solidFill>
                  <a:schemeClr val="tx2"/>
                </a:solidFill>
              </a:rPr>
              <a:t>Κύτταρα </a:t>
            </a:r>
            <a:r>
              <a:rPr lang="el-GR" sz="3600" b="1" dirty="0">
                <a:solidFill>
                  <a:schemeClr val="tx2"/>
                </a:solidFill>
              </a:rPr>
              <a:t>του συνδετικού ιστού</a:t>
            </a:r>
            <a:r>
              <a:rPr lang="en-GB" sz="3600" b="1" dirty="0">
                <a:solidFill>
                  <a:schemeClr val="tx2"/>
                </a:solidFill>
              </a:rPr>
              <a:t/>
            </a:r>
            <a:br>
              <a:rPr lang="en-GB" sz="3600" b="1" dirty="0">
                <a:solidFill>
                  <a:schemeClr val="tx2"/>
                </a:solidFill>
              </a:rPr>
            </a:br>
            <a:r>
              <a:rPr lang="el-GR" sz="3600" b="1" u="sng" dirty="0" smtClean="0">
                <a:hlinkClick r:id="rId2"/>
              </a:rPr>
              <a:t>Λευκοκύτταρα</a:t>
            </a:r>
            <a:r>
              <a:rPr lang="el-GR" sz="3600" b="1" dirty="0"/>
              <a:t/>
            </a:r>
            <a:br>
              <a:rPr lang="el-GR" sz="3600" b="1" dirty="0"/>
            </a:br>
            <a:endParaRPr lang="el-GR" sz="3600" dirty="0"/>
          </a:p>
        </p:txBody>
      </p:sp>
      <p:sp>
        <p:nvSpPr>
          <p:cNvPr id="3" name="Content Placeholder 2"/>
          <p:cNvSpPr>
            <a:spLocks noGrp="1"/>
          </p:cNvSpPr>
          <p:nvPr>
            <p:ph sz="half" idx="1"/>
          </p:nvPr>
        </p:nvSpPr>
        <p:spPr>
          <a:xfrm>
            <a:off x="107504" y="1340768"/>
            <a:ext cx="4388296" cy="5257800"/>
          </a:xfrm>
        </p:spPr>
        <p:txBody>
          <a:bodyPr>
            <a:noAutofit/>
          </a:bodyPr>
          <a:lstStyle/>
          <a:p>
            <a:r>
              <a:rPr lang="el-GR" sz="2000" dirty="0" smtClean="0"/>
              <a:t>Τα λευκοκύτταρα ή λευκά αιμοσφαίρια είναι τα περιπλανώμενα κύτταρα του συνδετικού ιστού που μεταναστεύουν  διαμέσου </a:t>
            </a:r>
            <a:r>
              <a:rPr lang="el-GR" sz="2000" dirty="0"/>
              <a:t>των </a:t>
            </a:r>
            <a:r>
              <a:rPr lang="el-GR" sz="2000" dirty="0" smtClean="0"/>
              <a:t>τοιχωμάτων των  τριχοειδών αγγείων και </a:t>
            </a:r>
            <a:r>
              <a:rPr lang="el-GR" sz="2000" dirty="0" err="1" smtClean="0"/>
              <a:t>μετατριχοειδών</a:t>
            </a:r>
            <a:r>
              <a:rPr lang="el-GR" sz="2000" dirty="0" smtClean="0"/>
              <a:t> </a:t>
            </a:r>
            <a:r>
              <a:rPr lang="el-GR" sz="2000" dirty="0" err="1" smtClean="0"/>
              <a:t>φλεβιδίων</a:t>
            </a:r>
            <a:r>
              <a:rPr lang="el-GR" sz="2000" dirty="0" smtClean="0"/>
              <a:t> από το αίμα στο συνδετικό ιστό με μια </a:t>
            </a:r>
            <a:r>
              <a:rPr lang="el-GR" sz="2000" dirty="0"/>
              <a:t>διαδικασία </a:t>
            </a:r>
            <a:r>
              <a:rPr lang="el-GR" sz="2000" dirty="0" smtClean="0"/>
              <a:t>που ονομάζεται </a:t>
            </a:r>
            <a:r>
              <a:rPr lang="el-GR" sz="2000" b="1" dirty="0"/>
              <a:t>διαπίδυση</a:t>
            </a:r>
            <a:r>
              <a:rPr lang="el-GR" sz="2000" dirty="0" smtClean="0"/>
              <a:t>. </a:t>
            </a:r>
            <a:r>
              <a:rPr lang="el-GR" sz="2000" dirty="0"/>
              <a:t>Η διαδικασία αυτή επιτείνεται στη φλεγμονή</a:t>
            </a:r>
            <a:r>
              <a:rPr lang="el-GR" sz="2000" dirty="0" smtClean="0"/>
              <a:t>.</a:t>
            </a:r>
          </a:p>
          <a:p>
            <a:r>
              <a:rPr lang="el-GR" sz="2000" dirty="0" smtClean="0"/>
              <a:t>Η φλεγμονή αποτελεί μια αγγειακή και κυτταρική αμυντική αντίδραση εναντίον ξένων ουσιών (παθογόνα βακτήρια ή χημικές ουσίες).</a:t>
            </a:r>
          </a:p>
          <a:p>
            <a:pPr marL="0" indent="0">
              <a:buNone/>
            </a:pPr>
            <a:endParaRPr lang="en-GB" sz="2000" dirty="0"/>
          </a:p>
          <a:p>
            <a:endParaRPr lang="el-GR" sz="2000" dirty="0"/>
          </a:p>
        </p:txBody>
      </p:sp>
      <p:pic>
        <p:nvPicPr>
          <p:cNvPr id="15362" name="Picture 2" descr="http://emed.med.uoa.gr/application/syllabus_I/aimopiisi/aima/images/big/2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44824"/>
            <a:ext cx="4038600" cy="2692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36504" y="4653136"/>
            <a:ext cx="4572000" cy="646331"/>
          </a:xfrm>
          <a:prstGeom prst="rect">
            <a:avLst/>
          </a:prstGeom>
        </p:spPr>
        <p:txBody>
          <a:bodyPr>
            <a:spAutoFit/>
          </a:bodyPr>
          <a:lstStyle/>
          <a:p>
            <a:r>
              <a:rPr lang="el-GR" sz="1200" b="1" dirty="0"/>
              <a:t>Ε.</a:t>
            </a:r>
            <a:r>
              <a:rPr lang="el-GR" sz="1200" dirty="0"/>
              <a:t> Επίχρισμα περιφερικού </a:t>
            </a:r>
            <a:r>
              <a:rPr lang="el-GR" sz="1200" dirty="0" smtClean="0"/>
              <a:t>αίματος.</a:t>
            </a:r>
          </a:p>
          <a:p>
            <a:r>
              <a:rPr lang="el-GR" sz="1200" dirty="0" smtClean="0"/>
              <a:t> </a:t>
            </a:r>
            <a:r>
              <a:rPr lang="el-GR" sz="1200" dirty="0"/>
              <a:t>Διακρίνονται 6 λευκοκύτταρα, αιμοπετάλια και πολυάριθμα απύρηνα </a:t>
            </a:r>
            <a:r>
              <a:rPr lang="el-GR" sz="1200" dirty="0" err="1"/>
              <a:t>ερυθροκύτταρα</a:t>
            </a:r>
            <a:r>
              <a:rPr lang="el-GR" sz="1200" dirty="0"/>
              <a:t>. </a:t>
            </a:r>
          </a:p>
        </p:txBody>
      </p:sp>
    </p:spTree>
    <p:extLst>
      <p:ext uri="{BB962C8B-B14F-4D97-AF65-F5344CB8AC3E}">
        <p14:creationId xmlns:p14="http://schemas.microsoft.com/office/powerpoint/2010/main" val="18786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472608"/>
          </a:xfrm>
        </p:spPr>
        <p:txBody>
          <a:bodyPr>
            <a:noAutofit/>
          </a:bodyPr>
          <a:lstStyle/>
          <a:p>
            <a:pPr marL="0" indent="0">
              <a:buNone/>
            </a:pPr>
            <a:r>
              <a:rPr lang="el-GR" sz="1800" dirty="0"/>
              <a:t>Τα λευκοκύτταρα ταξινομούνται σε δύο κύριες κατηγορίες ανάλογα με την παρουσία ή όχι των ειδικών κοκκίων, που είναι ορατά στο κυτταρόπλασμά τους σε χρωματισμένα επιχρίσματα</a:t>
            </a:r>
            <a:r>
              <a:rPr lang="el-GR" sz="1800" dirty="0" smtClean="0"/>
              <a:t>: </a:t>
            </a:r>
          </a:p>
          <a:p>
            <a:r>
              <a:rPr lang="el-GR" sz="2000" dirty="0" smtClean="0"/>
              <a:t>Τα</a:t>
            </a:r>
            <a:r>
              <a:rPr lang="el-GR" sz="2000" dirty="0"/>
              <a:t> </a:t>
            </a:r>
            <a:r>
              <a:rPr lang="el-GR" sz="2000" b="1" dirty="0"/>
              <a:t>κοκκιοκύτταρα</a:t>
            </a:r>
            <a:r>
              <a:rPr lang="el-GR" sz="2000" dirty="0"/>
              <a:t> φέρουν ειδικά κοκκία στο κυτταρόπλασμά τους τα δε ονόματά τους (</a:t>
            </a:r>
            <a:r>
              <a:rPr lang="el-GR" sz="2000" b="1" dirty="0"/>
              <a:t>ουδετερόφιλο, </a:t>
            </a:r>
            <a:r>
              <a:rPr lang="el-GR" sz="2000" b="1" dirty="0" err="1" smtClean="0"/>
              <a:t>ηωσινόφιλο</a:t>
            </a:r>
            <a:r>
              <a:rPr lang="el-GR" sz="2000" b="1" dirty="0" smtClean="0"/>
              <a:t> </a:t>
            </a:r>
            <a:r>
              <a:rPr lang="el-GR" sz="2000" dirty="0" smtClean="0"/>
              <a:t>και</a:t>
            </a:r>
            <a:r>
              <a:rPr lang="el-GR" sz="2000" b="1" dirty="0"/>
              <a:t> βασεόφιλο</a:t>
            </a:r>
            <a:r>
              <a:rPr lang="el-GR" sz="2000" dirty="0"/>
              <a:t>) οφείλονται στα χρωστικά χαρακτηριστικά αυτών των ειδικών </a:t>
            </a:r>
            <a:r>
              <a:rPr lang="el-GR" sz="2000" dirty="0" smtClean="0"/>
              <a:t>κοκκίων</a:t>
            </a:r>
            <a:r>
              <a:rPr lang="el-GR" sz="1800" dirty="0" smtClean="0"/>
              <a:t>. </a:t>
            </a:r>
          </a:p>
          <a:p>
            <a:pPr marL="0" indent="0">
              <a:buNone/>
            </a:pPr>
            <a:r>
              <a:rPr lang="el-GR" sz="1800" dirty="0" smtClean="0"/>
              <a:t>Τα κοκκιοκύτταρα </a:t>
            </a:r>
            <a:r>
              <a:rPr lang="el-GR" sz="1800" dirty="0"/>
              <a:t>φέρουν έναν μονήρη </a:t>
            </a:r>
            <a:r>
              <a:rPr lang="el-GR" sz="1800" dirty="0" err="1"/>
              <a:t>πολύλοβο</a:t>
            </a:r>
            <a:r>
              <a:rPr lang="el-GR" sz="1800" dirty="0"/>
              <a:t> πυρήνα, που μπορεί να προσλάβει διαφορετικά σχήματα, οδηγώντας στη χρήση του </a:t>
            </a:r>
            <a:r>
              <a:rPr lang="el-GR" sz="1800" dirty="0" smtClean="0"/>
              <a:t>όρου </a:t>
            </a:r>
            <a:r>
              <a:rPr lang="el-GR" sz="1800" b="1" dirty="0" smtClean="0"/>
              <a:t>πολυμορφοπύρηνο </a:t>
            </a:r>
            <a:r>
              <a:rPr lang="el-GR" sz="1800" b="1" dirty="0"/>
              <a:t>λευκοκύτταρο </a:t>
            </a:r>
            <a:r>
              <a:rPr lang="el-GR" sz="1800" dirty="0"/>
              <a:t>ως συνώνυμο του όρου </a:t>
            </a:r>
            <a:r>
              <a:rPr lang="el-GR" sz="1800" dirty="0" smtClean="0"/>
              <a:t>κοκκιοκύτταρο. Επίσης</a:t>
            </a:r>
            <a:r>
              <a:rPr lang="el-GR" sz="1800" dirty="0"/>
              <a:t>, τα κοκκιοκύτταρα είναι γνωστά και ως </a:t>
            </a:r>
            <a:r>
              <a:rPr lang="el-GR" sz="1800" b="1" dirty="0" err="1"/>
              <a:t>μυελοειδή</a:t>
            </a:r>
            <a:r>
              <a:rPr lang="el-GR" sz="1800" b="1" dirty="0"/>
              <a:t> κύτταρα, </a:t>
            </a:r>
            <a:r>
              <a:rPr lang="el-GR" sz="1800" dirty="0"/>
              <a:t>επειδή προέρχονται από το μυελό των </a:t>
            </a:r>
            <a:r>
              <a:rPr lang="el-GR" sz="1800" dirty="0" smtClean="0"/>
              <a:t>οστών.</a:t>
            </a:r>
            <a:endParaRPr lang="el-GR" sz="1800" dirty="0"/>
          </a:p>
          <a:p>
            <a:r>
              <a:rPr lang="el-GR" sz="2000" dirty="0"/>
              <a:t>Τα </a:t>
            </a:r>
            <a:r>
              <a:rPr lang="el-GR" sz="2000" b="1" dirty="0" err="1"/>
              <a:t>ακοκκιοκύτταρα</a:t>
            </a:r>
            <a:r>
              <a:rPr lang="el-GR" sz="2000" b="1" dirty="0"/>
              <a:t> </a:t>
            </a:r>
            <a:r>
              <a:rPr lang="el-GR" sz="2000" b="1" dirty="0" smtClean="0"/>
              <a:t> (λεμφοκύτταρα</a:t>
            </a:r>
            <a:r>
              <a:rPr lang="el-GR" sz="2000" dirty="0"/>
              <a:t> και τα </a:t>
            </a:r>
            <a:r>
              <a:rPr lang="el-GR" sz="2000" b="1" dirty="0" smtClean="0"/>
              <a:t>μονοκύτταρα)</a:t>
            </a:r>
            <a:r>
              <a:rPr lang="el-GR" sz="2000" b="1" dirty="0"/>
              <a:t> </a:t>
            </a:r>
            <a:r>
              <a:rPr lang="el-GR" sz="2000" dirty="0"/>
              <a:t>φέρουν σχετικά μη λοβωτούς πυρήνες και περιγράφονται </a:t>
            </a:r>
            <a:r>
              <a:rPr lang="el-GR" sz="2000" dirty="0" smtClean="0"/>
              <a:t> </a:t>
            </a:r>
            <a:r>
              <a:rPr lang="el-GR" sz="2000" dirty="0"/>
              <a:t>ως μονοπύρηνα λευκοκύτταρα προκειμένου να διαχωριστούν από τα </a:t>
            </a:r>
            <a:r>
              <a:rPr lang="el-GR" sz="2000" dirty="0" smtClean="0"/>
              <a:t>πολυμορφοπύρηνα</a:t>
            </a:r>
            <a:r>
              <a:rPr lang="el-GR" sz="1800" dirty="0" smtClean="0"/>
              <a:t>.  </a:t>
            </a:r>
          </a:p>
          <a:p>
            <a:pPr marL="0" indent="0">
              <a:buNone/>
            </a:pPr>
            <a:r>
              <a:rPr lang="el-GR" sz="1800" dirty="0" smtClean="0"/>
              <a:t>Για </a:t>
            </a:r>
            <a:r>
              <a:rPr lang="el-GR" sz="1800" dirty="0"/>
              <a:t>τα κύτταρα αυτά υιοθετήθηκε ο </a:t>
            </a:r>
            <a:r>
              <a:rPr lang="el-GR" sz="1800" dirty="0" smtClean="0"/>
              <a:t>όρος </a:t>
            </a:r>
            <a:r>
              <a:rPr lang="el-GR" sz="1800" b="1" dirty="0" err="1" smtClean="0"/>
              <a:t>ακοκκιοκύτταρα</a:t>
            </a:r>
            <a:r>
              <a:rPr lang="el-GR" sz="1800" b="1" dirty="0"/>
              <a:t> </a:t>
            </a:r>
            <a:r>
              <a:rPr lang="el-GR" sz="1800" dirty="0"/>
              <a:t>, παρόλο που τα κύτταρα αυτά δεν στερούνται </a:t>
            </a:r>
            <a:r>
              <a:rPr lang="el-GR" sz="1800" dirty="0" err="1"/>
              <a:t>κυτταροπλασματικών</a:t>
            </a:r>
            <a:r>
              <a:rPr lang="el-GR" sz="1800" dirty="0"/>
              <a:t> κοκκίων (</a:t>
            </a:r>
            <a:r>
              <a:rPr lang="el-GR" sz="1800" dirty="0" err="1"/>
              <a:t>αζουρόφιλα</a:t>
            </a:r>
            <a:r>
              <a:rPr lang="el-GR" sz="1800" dirty="0"/>
              <a:t> ή </a:t>
            </a:r>
            <a:r>
              <a:rPr lang="el-GR" sz="1800" dirty="0" err="1"/>
              <a:t>κυανόφιλα</a:t>
            </a:r>
            <a:r>
              <a:rPr lang="el-GR" sz="1800" dirty="0"/>
              <a:t> κοκκία), αλλά δεν έχουν ειδικά κοκκία.</a:t>
            </a:r>
          </a:p>
          <a:p>
            <a:endParaRPr lang="el-GR" sz="1800" dirty="0"/>
          </a:p>
        </p:txBody>
      </p:sp>
      <p:sp>
        <p:nvSpPr>
          <p:cNvPr id="11" name="Title 1"/>
          <p:cNvSpPr>
            <a:spLocks noGrp="1"/>
          </p:cNvSpPr>
          <p:nvPr>
            <p:ph type="title"/>
          </p:nvPr>
        </p:nvSpPr>
        <p:spPr>
          <a:xfrm>
            <a:off x="457200" y="0"/>
            <a:ext cx="8229600" cy="1143000"/>
          </a:xfrm>
        </p:spPr>
        <p:txBody>
          <a:bodyPr anchor="ctr">
            <a:noAutofit/>
          </a:bodyPr>
          <a:lstStyle/>
          <a:p>
            <a:r>
              <a:rPr lang="en-GB" sz="3200" b="1" dirty="0" smtClean="0">
                <a:solidFill>
                  <a:schemeClr val="tx2"/>
                </a:solidFill>
              </a:rPr>
              <a:t/>
            </a:r>
            <a:br>
              <a:rPr lang="en-GB" sz="3200" b="1" dirty="0" smtClean="0">
                <a:solidFill>
                  <a:schemeClr val="tx2"/>
                </a:solidFill>
              </a:rPr>
            </a:br>
            <a:r>
              <a:rPr lang="el-GR" sz="3600" b="1" dirty="0" smtClean="0">
                <a:solidFill>
                  <a:schemeClr val="tx2"/>
                </a:solidFill>
              </a:rPr>
              <a:t>Κύτταρα </a:t>
            </a:r>
            <a:r>
              <a:rPr lang="el-GR" sz="3600" b="1" dirty="0">
                <a:solidFill>
                  <a:schemeClr val="tx2"/>
                </a:solidFill>
              </a:rPr>
              <a:t>του συνδετικού ιστού</a:t>
            </a:r>
            <a:r>
              <a:rPr lang="en-GB" sz="3600" b="1" dirty="0">
                <a:solidFill>
                  <a:schemeClr val="tx2"/>
                </a:solidFill>
              </a:rPr>
              <a:t/>
            </a:r>
            <a:br>
              <a:rPr lang="en-GB" sz="3600" b="1" dirty="0">
                <a:solidFill>
                  <a:schemeClr val="tx2"/>
                </a:solidFill>
              </a:rPr>
            </a:br>
            <a:r>
              <a:rPr lang="el-GR" sz="3200" b="1" u="sng" dirty="0" smtClean="0">
                <a:hlinkClick r:id="rId2"/>
              </a:rPr>
              <a:t>Λευκοκύτταρα</a:t>
            </a:r>
            <a:r>
              <a:rPr lang="el-GR" sz="3200" b="1" dirty="0"/>
              <a:t/>
            </a:r>
            <a:br>
              <a:rPr lang="el-GR" sz="3200" b="1" dirty="0"/>
            </a:br>
            <a:endParaRPr lang="el-GR" sz="3200" dirty="0"/>
          </a:p>
        </p:txBody>
      </p:sp>
    </p:spTree>
    <p:extLst>
      <p:ext uri="{BB962C8B-B14F-4D97-AF65-F5344CB8AC3E}">
        <p14:creationId xmlns:p14="http://schemas.microsoft.com/office/powerpoint/2010/main" val="24356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Κύτταρα </a:t>
            </a:r>
            <a:r>
              <a:rPr lang="el-GR" sz="3600" b="1" dirty="0">
                <a:solidFill>
                  <a:schemeClr val="tx2"/>
                </a:solidFill>
              </a:rPr>
              <a:t>του συνδετικού ιστού </a:t>
            </a:r>
            <a:r>
              <a:rPr lang="el-GR" sz="3600" b="1" dirty="0" smtClean="0">
                <a:solidFill>
                  <a:schemeClr val="tx2"/>
                </a:solidFill>
              </a:rPr>
              <a:t/>
            </a:r>
            <a:br>
              <a:rPr lang="el-GR" sz="3600" b="1" dirty="0" smtClean="0">
                <a:solidFill>
                  <a:schemeClr val="tx2"/>
                </a:solidFill>
              </a:rPr>
            </a:br>
            <a:r>
              <a:rPr lang="el-GR" sz="3600" b="1" u="sng" dirty="0" smtClean="0">
                <a:hlinkClick r:id="rId2"/>
              </a:rPr>
              <a:t>Λιπώδη </a:t>
            </a:r>
            <a:r>
              <a:rPr lang="el-GR" sz="3600" b="1" u="sng" dirty="0">
                <a:hlinkClick r:id="rId2"/>
              </a:rPr>
              <a:t>κύτταρα</a:t>
            </a:r>
            <a:r>
              <a:rPr lang="el-GR" sz="3600" b="1" dirty="0"/>
              <a:t/>
            </a:r>
            <a:br>
              <a:rPr lang="el-GR" sz="3600" b="1" dirty="0"/>
            </a:br>
            <a:endParaRPr lang="el-GR" sz="3600" dirty="0"/>
          </a:p>
        </p:txBody>
      </p:sp>
      <p:sp>
        <p:nvSpPr>
          <p:cNvPr id="3" name="Content Placeholder 2"/>
          <p:cNvSpPr>
            <a:spLocks noGrp="1"/>
          </p:cNvSpPr>
          <p:nvPr>
            <p:ph sz="half" idx="1"/>
          </p:nvPr>
        </p:nvSpPr>
        <p:spPr>
          <a:xfrm>
            <a:off x="179512" y="1600200"/>
            <a:ext cx="4824536" cy="4997152"/>
          </a:xfrm>
        </p:spPr>
        <p:txBody>
          <a:bodyPr>
            <a:noAutofit/>
          </a:bodyPr>
          <a:lstStyle/>
          <a:p>
            <a:pPr marL="0" indent="-144000">
              <a:spcBef>
                <a:spcPts val="0"/>
              </a:spcBef>
            </a:pPr>
            <a:r>
              <a:rPr lang="el-GR" sz="2000" dirty="0"/>
              <a:t>Τα λιποκύτταρα είναι σφαιρικά αλλά </a:t>
            </a:r>
            <a:r>
              <a:rPr lang="el-GR" sz="2000" dirty="0" err="1"/>
              <a:t>συμπιεζόμενα</a:t>
            </a:r>
            <a:r>
              <a:rPr lang="el-GR" sz="2000" dirty="0"/>
              <a:t>, αποκτούν πολυεδρικό σχήμα και περιέχουν ένα μεγάλο </a:t>
            </a:r>
            <a:r>
              <a:rPr lang="el-GR" sz="2000" dirty="0" err="1"/>
              <a:t>λιποσταγονίδιο</a:t>
            </a:r>
            <a:r>
              <a:rPr lang="el-GR" sz="2000" dirty="0"/>
              <a:t> που καταλαμβάνει το μεγαλύτερο τμήμα του κυττάρου. </a:t>
            </a:r>
            <a:endParaRPr lang="el-GR" sz="2000" dirty="0" smtClean="0"/>
          </a:p>
          <a:p>
            <a:pPr marL="0" indent="-144000">
              <a:spcBef>
                <a:spcPts val="0"/>
              </a:spcBef>
            </a:pPr>
            <a:r>
              <a:rPr lang="el-GR" sz="2000" dirty="0" smtClean="0"/>
              <a:t>Ο </a:t>
            </a:r>
            <a:r>
              <a:rPr lang="el-GR" sz="2000" dirty="0"/>
              <a:t>πυρήνας </a:t>
            </a:r>
            <a:r>
              <a:rPr lang="el-GR" sz="2000" dirty="0" err="1"/>
              <a:t>παρεκτοπίζεται</a:t>
            </a:r>
            <a:r>
              <a:rPr lang="el-GR" sz="2000" dirty="0"/>
              <a:t> και συμπιέζεται στην περιφέρεια, αμέσως κάτω από το λεπτό δακτύλιο κυτταροπλάσματος που περιβάλλει το </a:t>
            </a:r>
            <a:r>
              <a:rPr lang="el-GR" sz="2000" dirty="0" err="1"/>
              <a:t>λιποσταγονίδιο</a:t>
            </a:r>
            <a:r>
              <a:rPr lang="el-GR" sz="2000" dirty="0"/>
              <a:t>. </a:t>
            </a:r>
            <a:endParaRPr lang="el-GR" sz="2000" dirty="0" smtClean="0"/>
          </a:p>
          <a:p>
            <a:pPr marL="0" indent="-144000">
              <a:spcBef>
                <a:spcPts val="0"/>
              </a:spcBef>
            </a:pPr>
            <a:r>
              <a:rPr lang="el-GR" sz="2000" dirty="0" smtClean="0"/>
              <a:t>Κατά </a:t>
            </a:r>
            <a:r>
              <a:rPr lang="el-GR" sz="2000" dirty="0"/>
              <a:t>τη διάρκεια της προετοιμασίας του παρασκευάσματος το περιεχόμενο του </a:t>
            </a:r>
            <a:r>
              <a:rPr lang="el-GR" sz="2000" dirty="0" err="1"/>
              <a:t>λιποσταγονιδίου</a:t>
            </a:r>
            <a:r>
              <a:rPr lang="el-GR" sz="2000" dirty="0"/>
              <a:t> διαλύεται από τους οργανικούς διαλύτες που χρησιμοποιούνται, έτσι ώστε αυτό που, τελικά, βλέπουμε δεν είναι παρά ένα </a:t>
            </a:r>
            <a:r>
              <a:rPr lang="el-GR" sz="2000" dirty="0" err="1"/>
              <a:t>κενοτόπιο</a:t>
            </a:r>
            <a:r>
              <a:rPr lang="el-GR" sz="2000" dirty="0"/>
              <a:t> λίπους.</a:t>
            </a:r>
          </a:p>
        </p:txBody>
      </p:sp>
      <p:pic>
        <p:nvPicPr>
          <p:cNvPr id="14338" name="Picture 2" descr="Εικόνα 6.1. ca.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24945" y="1734344"/>
            <a:ext cx="2635487" cy="388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36504" y="5613047"/>
            <a:ext cx="4572000" cy="1200329"/>
          </a:xfrm>
          <a:prstGeom prst="rect">
            <a:avLst/>
          </a:prstGeom>
          <a:ln>
            <a:solidFill>
              <a:schemeClr val="tx2"/>
            </a:solidFill>
          </a:ln>
        </p:spPr>
        <p:txBody>
          <a:bodyPr>
            <a:spAutoFit/>
          </a:bodyPr>
          <a:lstStyle/>
          <a:p>
            <a:r>
              <a:rPr lang="el-GR" sz="1200" dirty="0"/>
              <a:t>Φωτογραφία </a:t>
            </a:r>
            <a:r>
              <a:rPr lang="el-GR" sz="1200" dirty="0" err="1"/>
              <a:t>μονόχωρου</a:t>
            </a:r>
            <a:r>
              <a:rPr lang="el-GR" sz="1200" dirty="0"/>
              <a:t> λιπώδους ιστού νεαρού θηλαστικού ζώου. Τα βέλη δείχνουν πυρήνες </a:t>
            </a:r>
            <a:r>
              <a:rPr lang="el-GR" sz="1200" dirty="0" err="1"/>
              <a:t>λιποκυττάρων</a:t>
            </a:r>
            <a:r>
              <a:rPr lang="el-GR" sz="1200" dirty="0"/>
              <a:t> συμπιεσμένους κοντά στην κυτταρική μεμβράνη. Α</a:t>
            </a:r>
            <a:r>
              <a:rPr lang="el-GR" sz="1200" dirty="0" smtClean="0"/>
              <a:t>ν </a:t>
            </a:r>
            <a:r>
              <a:rPr lang="el-GR" sz="1200" dirty="0"/>
              <a:t>και τα περισσότερα κύτταρα είναι </a:t>
            </a:r>
            <a:r>
              <a:rPr lang="el-GR" sz="1200" dirty="0" err="1"/>
              <a:t>μονόχωρα</a:t>
            </a:r>
            <a:r>
              <a:rPr lang="el-GR" sz="1200" dirty="0"/>
              <a:t>, υπάρχουν αρκετά κύτταρα (αστερίσκοι) με μικρά </a:t>
            </a:r>
            <a:r>
              <a:rPr lang="el-GR" sz="1200" dirty="0" err="1"/>
              <a:t>λιποσταγονίδια</a:t>
            </a:r>
            <a:r>
              <a:rPr lang="el-GR" sz="1200" dirty="0"/>
              <a:t> στο κυτταρόπλασμα τους, μια ένδειξη ότι η διαφοροποίηση τους δεν είναι ακόμα πλήρης.</a:t>
            </a:r>
          </a:p>
        </p:txBody>
      </p:sp>
    </p:spTree>
    <p:extLst>
      <p:ext uri="{BB962C8B-B14F-4D97-AF65-F5344CB8AC3E}">
        <p14:creationId xmlns:p14="http://schemas.microsoft.com/office/powerpoint/2010/main" val="326121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56000"/>
          </a:xfrm>
        </p:spPr>
        <p:txBody>
          <a:bodyPr>
            <a:normAutofit fontScale="90000"/>
          </a:bodyPr>
          <a:lstStyle/>
          <a:p>
            <a:r>
              <a:rPr lang="el-GR" b="1" u="sng" dirty="0">
                <a:hlinkClick r:id="rId2"/>
              </a:rPr>
              <a:t>Λιπώδη κύτταρα</a:t>
            </a:r>
            <a:endParaRPr lang="en-US" dirty="0"/>
          </a:p>
        </p:txBody>
      </p:sp>
      <p:sp>
        <p:nvSpPr>
          <p:cNvPr id="3" name="Content Placeholder 2"/>
          <p:cNvSpPr>
            <a:spLocks noGrp="1"/>
          </p:cNvSpPr>
          <p:nvPr>
            <p:ph sz="half" idx="1"/>
          </p:nvPr>
        </p:nvSpPr>
        <p:spPr>
          <a:xfrm>
            <a:off x="457200" y="1340768"/>
            <a:ext cx="4906888" cy="5148000"/>
          </a:xfrm>
        </p:spPr>
        <p:txBody>
          <a:bodyPr>
            <a:normAutofit lnSpcReduction="10000"/>
          </a:bodyPr>
          <a:lstStyle/>
          <a:p>
            <a:r>
              <a:rPr lang="el-GR" sz="2000" dirty="0" smtClean="0"/>
              <a:t>Η παχύτερη περιοχή του κυτταροπλάσματος περιβάλλει τον πυρήνα των λιπωδών κυττάρων και περιέχει μια συσκευή </a:t>
            </a:r>
            <a:r>
              <a:rPr lang="en-US" sz="2000" dirty="0" smtClean="0"/>
              <a:t>Golgi</a:t>
            </a:r>
            <a:r>
              <a:rPr lang="el-GR" sz="2000" dirty="0" smtClean="0"/>
              <a:t>, μιτοχόνδρια, μόλις αναπτυγμένες δεξαμενές του ΑΕΔ και ελεύθερα </a:t>
            </a:r>
            <a:r>
              <a:rPr lang="el-GR" sz="2000" dirty="0" err="1" smtClean="0"/>
              <a:t>πολυριβοσώματα</a:t>
            </a:r>
            <a:r>
              <a:rPr lang="el-GR" sz="2000" dirty="0" smtClean="0"/>
              <a:t>.</a:t>
            </a:r>
          </a:p>
          <a:p>
            <a:r>
              <a:rPr lang="el-GR" sz="2000" dirty="0" smtClean="0"/>
              <a:t>Ο δακτύλιος του κυτταροπλάσματος που περιβάλλει το σταγονίδιο του λίπους περιέχει δεξαμενές ΛΕΔ και πολυάριθμα</a:t>
            </a:r>
            <a:r>
              <a:rPr lang="en-US" sz="2000" dirty="0" smtClean="0"/>
              <a:t> </a:t>
            </a:r>
            <a:r>
              <a:rPr lang="el-GR" sz="2000" dirty="0" err="1" smtClean="0"/>
              <a:t>πινοκυτταρικά</a:t>
            </a:r>
            <a:r>
              <a:rPr lang="el-GR" sz="2000" dirty="0" smtClean="0"/>
              <a:t>  </a:t>
            </a:r>
            <a:r>
              <a:rPr lang="el-GR" sz="2000" dirty="0" err="1" smtClean="0"/>
              <a:t>κυστίδια</a:t>
            </a:r>
            <a:r>
              <a:rPr lang="el-GR" sz="2000" dirty="0" smtClean="0"/>
              <a:t>. </a:t>
            </a:r>
          </a:p>
          <a:p>
            <a:r>
              <a:rPr lang="el-GR" sz="2000" dirty="0" smtClean="0"/>
              <a:t>Τα </a:t>
            </a:r>
            <a:r>
              <a:rPr lang="el-GR" sz="2000" dirty="0" err="1" smtClean="0"/>
              <a:t>λιποσταγονίδια</a:t>
            </a:r>
            <a:r>
              <a:rPr lang="el-GR" sz="2000" dirty="0" smtClean="0"/>
              <a:t> δεν περιβάλλονται από </a:t>
            </a:r>
            <a:r>
              <a:rPr lang="el-GR" sz="2000" dirty="0" err="1" smtClean="0"/>
              <a:t>μεμβρανη</a:t>
            </a:r>
            <a:r>
              <a:rPr lang="el-GR" sz="2000" dirty="0" smtClean="0"/>
              <a:t>, εμφανίζουν όμως </a:t>
            </a:r>
            <a:r>
              <a:rPr lang="el-GR" sz="2000" dirty="0" err="1" smtClean="0"/>
              <a:t>πολλα</a:t>
            </a:r>
            <a:r>
              <a:rPr lang="el-GR" sz="2000" dirty="0" smtClean="0"/>
              <a:t> </a:t>
            </a:r>
            <a:r>
              <a:rPr lang="el-GR" sz="2000" dirty="0" err="1" smtClean="0"/>
              <a:t>ενδιαμεσα</a:t>
            </a:r>
            <a:r>
              <a:rPr lang="el-GR" sz="2000" dirty="0" smtClean="0"/>
              <a:t> </a:t>
            </a:r>
            <a:r>
              <a:rPr lang="el-GR" sz="2000" dirty="0" err="1" smtClean="0"/>
              <a:t>νηματια</a:t>
            </a:r>
            <a:r>
              <a:rPr lang="el-GR" sz="2000" dirty="0" smtClean="0"/>
              <a:t> </a:t>
            </a:r>
            <a:r>
              <a:rPr lang="el-GR" sz="2000" dirty="0" err="1" smtClean="0"/>
              <a:t>βιμεντίνης</a:t>
            </a:r>
            <a:r>
              <a:rPr lang="el-GR" sz="2000" dirty="0" smtClean="0"/>
              <a:t>  στην περιφέρειά τους.</a:t>
            </a:r>
          </a:p>
          <a:p>
            <a:r>
              <a:rPr lang="el-GR" sz="2000" dirty="0" smtClean="0"/>
              <a:t>Κάθε </a:t>
            </a:r>
            <a:r>
              <a:rPr lang="el-GR" sz="2000" dirty="0" err="1" smtClean="0"/>
              <a:t>λιποκύτταρο</a:t>
            </a:r>
            <a:r>
              <a:rPr lang="el-GR" sz="2000" dirty="0" smtClean="0"/>
              <a:t> περιβάλλεται από βασικό υμένα.</a:t>
            </a:r>
            <a:endParaRPr lang="en-US" sz="2000" dirty="0"/>
          </a:p>
        </p:txBody>
      </p:sp>
      <p:pic>
        <p:nvPicPr>
          <p:cNvPr id="5" name="Picture 2" descr="Εικόνα 6.1. ca.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05450" y="1485304"/>
            <a:ext cx="3172365"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01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a:spcBef>
                <a:spcPts val="1800"/>
              </a:spcBef>
              <a:spcAft>
                <a:spcPts val="1200"/>
              </a:spcAft>
            </a:pPr>
            <a:r>
              <a:rPr lang="el-GR" sz="2400" dirty="0" smtClean="0"/>
              <a:t>Οι διάφοροι τύποι συνδετικών ιστών είναι υπεύθυνοι για την εξασφάλιση και τη διατήρηση της μορφής του σώματος. </a:t>
            </a:r>
          </a:p>
          <a:p>
            <a:pPr>
              <a:spcBef>
                <a:spcPts val="1800"/>
              </a:spcBef>
              <a:spcAft>
                <a:spcPts val="1200"/>
              </a:spcAft>
            </a:pPr>
            <a:r>
              <a:rPr lang="el-GR" sz="2400" dirty="0" smtClean="0"/>
              <a:t>Λειτουργώντας με μηχανικό τρόπο, παρέχουν ένα υπόστρωμα που χρησιμεύει για τη σύνδεση και τη συνένωση των κυττάρων και των οργάνων μεταξύ τους, με αποτέλεσμα να χορηγείται φυσική υποστήριξη στο σώμα.</a:t>
            </a:r>
            <a:endParaRPr lang="en-US" sz="2400" dirty="0" smtClean="0"/>
          </a:p>
          <a:p>
            <a:pPr marL="0" indent="0">
              <a:spcBef>
                <a:spcPts val="1800"/>
              </a:spcBef>
              <a:spcAft>
                <a:spcPts val="1200"/>
              </a:spcAft>
              <a:buNone/>
            </a:pPr>
            <a:r>
              <a:rPr lang="el-GR" sz="2400" dirty="0" smtClean="0"/>
              <a:t> </a:t>
            </a:r>
          </a:p>
        </p:txBody>
      </p:sp>
      <p:sp>
        <p:nvSpPr>
          <p:cNvPr id="4" name="Title 1"/>
          <p:cNvSpPr>
            <a:spLocks noGrp="1"/>
          </p:cNvSpPr>
          <p:nvPr>
            <p:ph type="title"/>
          </p:nvPr>
        </p:nvSpPr>
        <p:spPr/>
        <p:txBody>
          <a:bodyPr>
            <a:normAutofit fontScale="90000"/>
          </a:bodyPr>
          <a:lstStyle/>
          <a:p>
            <a:r>
              <a:rPr lang="el-GR" b="1" dirty="0" smtClean="0">
                <a:solidFill>
                  <a:schemeClr val="tx2"/>
                </a:solidFill>
              </a:rPr>
              <a:t>Συνδετικός ιστός </a:t>
            </a:r>
            <a:r>
              <a:rPr lang="el-GR" b="1" baseline="30000" dirty="0" smtClean="0">
                <a:solidFill>
                  <a:schemeClr val="tx2"/>
                </a:solidFill>
              </a:rPr>
              <a:t>1</a:t>
            </a:r>
            <a:r>
              <a:rPr lang="el-GR" b="1" dirty="0" smtClean="0">
                <a:solidFill>
                  <a:schemeClr val="tx2"/>
                </a:solidFill>
              </a:rPr>
              <a:t/>
            </a:r>
            <a:br>
              <a:rPr lang="el-GR" b="1" dirty="0" smtClean="0">
                <a:solidFill>
                  <a:schemeClr val="tx2"/>
                </a:solidFill>
              </a:rPr>
            </a:br>
            <a:r>
              <a:rPr lang="en-GB" sz="3600" dirty="0" smtClean="0">
                <a:solidFill>
                  <a:schemeClr val="tx2"/>
                </a:solidFill>
              </a:rPr>
              <a:t>(connective tissue)</a:t>
            </a:r>
            <a:endParaRPr lang="el-GR" sz="3600" dirty="0">
              <a:solidFill>
                <a:schemeClr val="tx2"/>
              </a:solidFill>
            </a:endParaRPr>
          </a:p>
        </p:txBody>
      </p:sp>
    </p:spTree>
    <p:extLst>
      <p:ext uri="{BB962C8B-B14F-4D97-AF65-F5344CB8AC3E}">
        <p14:creationId xmlns:p14="http://schemas.microsoft.com/office/powerpoint/2010/main" val="3698063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l-GR" sz="3600" b="1" dirty="0" smtClean="0">
                <a:solidFill>
                  <a:schemeClr val="tx2"/>
                </a:solidFill>
              </a:rPr>
              <a:t>ΙΝΕΣ ΣΥΝΔΕΤΙΚΟΥ ΙΣΤΟΥ</a:t>
            </a:r>
            <a:endParaRPr lang="el-GR" sz="3600" dirty="0">
              <a:solidFill>
                <a:schemeClr val="tx2"/>
              </a:solidFill>
            </a:endParaRPr>
          </a:p>
        </p:txBody>
      </p:sp>
      <p:sp>
        <p:nvSpPr>
          <p:cNvPr id="3" name="Content Placeholder 2"/>
          <p:cNvSpPr>
            <a:spLocks noGrp="1"/>
          </p:cNvSpPr>
          <p:nvPr>
            <p:ph idx="1"/>
          </p:nvPr>
        </p:nvSpPr>
        <p:spPr>
          <a:xfrm>
            <a:off x="457200" y="980728"/>
            <a:ext cx="8229600" cy="4525963"/>
          </a:xfrm>
        </p:spPr>
        <p:txBody>
          <a:bodyPr>
            <a:normAutofit/>
          </a:bodyPr>
          <a:lstStyle/>
          <a:p>
            <a:pPr>
              <a:spcBef>
                <a:spcPts val="600"/>
              </a:spcBef>
              <a:spcAft>
                <a:spcPts val="600"/>
              </a:spcAft>
            </a:pPr>
            <a:r>
              <a:rPr lang="el-GR" sz="2800" b="1" u="sng" dirty="0">
                <a:hlinkClick r:id="rId2"/>
              </a:rPr>
              <a:t>Περιγραφή</a:t>
            </a:r>
            <a:endParaRPr lang="el-GR" sz="2800" b="1" dirty="0"/>
          </a:p>
          <a:p>
            <a:pPr>
              <a:spcBef>
                <a:spcPts val="600"/>
              </a:spcBef>
              <a:spcAft>
                <a:spcPts val="600"/>
              </a:spcAft>
            </a:pPr>
            <a:r>
              <a:rPr lang="el-GR" sz="2800" dirty="0"/>
              <a:t>Σχηματίζονται από </a:t>
            </a:r>
            <a:r>
              <a:rPr lang="el-GR" sz="2800" dirty="0" smtClean="0"/>
              <a:t>πρωτεΐνες </a:t>
            </a:r>
            <a:r>
              <a:rPr lang="el-GR" sz="2800" dirty="0"/>
              <a:t>που πολυμερίζονται σε επιμήκεις δομές. Οι 3 κύριοι τύποι ινών είναι οι</a:t>
            </a:r>
            <a:r>
              <a:rPr lang="el-GR" sz="2800" b="1" dirty="0"/>
              <a:t> κολλαγόνες</a:t>
            </a:r>
            <a:r>
              <a:rPr lang="el-GR" sz="2800" dirty="0"/>
              <a:t>, οι </a:t>
            </a:r>
            <a:r>
              <a:rPr lang="el-GR" sz="2800" b="1" dirty="0"/>
              <a:t>δικτυωτές</a:t>
            </a:r>
            <a:r>
              <a:rPr lang="el-GR" sz="2800" dirty="0"/>
              <a:t> και οι</a:t>
            </a:r>
            <a:r>
              <a:rPr lang="el-GR" sz="2800" b="1" dirty="0"/>
              <a:t> ελαστικέ</a:t>
            </a:r>
            <a:r>
              <a:rPr lang="el-GR" sz="2800" dirty="0"/>
              <a:t>ς. </a:t>
            </a:r>
            <a:endParaRPr lang="el-GR" sz="2800" dirty="0" smtClean="0"/>
          </a:p>
          <a:p>
            <a:pPr>
              <a:spcBef>
                <a:spcPts val="600"/>
              </a:spcBef>
              <a:spcAft>
                <a:spcPts val="600"/>
              </a:spcAft>
            </a:pPr>
            <a:r>
              <a:rPr lang="el-GR" sz="2800" dirty="0" smtClean="0"/>
              <a:t>Οι </a:t>
            </a:r>
            <a:r>
              <a:rPr lang="el-GR" sz="2800" dirty="0"/>
              <a:t>κολλαγόνες και οι δικτυωτές ίνες σχηματίζονται από το κολλαγόνο ενώ οι ελαστικές ίνες από την ελαστίνη.</a:t>
            </a:r>
          </a:p>
          <a:p>
            <a:pPr marL="0" indent="0">
              <a:spcBef>
                <a:spcPts val="600"/>
              </a:spcBef>
              <a:spcAft>
                <a:spcPts val="600"/>
              </a:spcAft>
              <a:buNone/>
            </a:pPr>
            <a:endParaRPr lang="el-GR" sz="2800" dirty="0"/>
          </a:p>
          <a:p>
            <a:pPr marL="0" indent="0">
              <a:spcBef>
                <a:spcPts val="600"/>
              </a:spcBef>
              <a:spcAft>
                <a:spcPts val="600"/>
              </a:spcAft>
              <a:buNone/>
            </a:pPr>
            <a:endParaRPr lang="el-GR" sz="2800" dirty="0"/>
          </a:p>
        </p:txBody>
      </p:sp>
      <p:pic>
        <p:nvPicPr>
          <p:cNvPr id="17410" name="Picture 2" descr="Εικόνα 5.24. ca.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368" y="3966206"/>
            <a:ext cx="4356000" cy="280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52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l-GR" sz="2200" dirty="0"/>
              <a:t>Αποτελούν μία μεγάλη οικογένεια πρωτεϊνών και είναι τα σημαντικότερα </a:t>
            </a:r>
            <a:r>
              <a:rPr lang="el-GR" sz="2200" dirty="0" err="1"/>
              <a:t>ινιδικά</a:t>
            </a:r>
            <a:r>
              <a:rPr lang="el-GR" sz="2200" dirty="0"/>
              <a:t> συστατικά της ΕΘΟ. </a:t>
            </a:r>
            <a:endParaRPr lang="el-GR" sz="2200" dirty="0" smtClean="0"/>
          </a:p>
          <a:p>
            <a:r>
              <a:rPr lang="el-GR" sz="2200" dirty="0" smtClean="0"/>
              <a:t>Υπάρχουν </a:t>
            </a:r>
            <a:r>
              <a:rPr lang="el-GR" sz="2200" dirty="0"/>
              <a:t>τουλάχιστον 20 είδη </a:t>
            </a:r>
            <a:r>
              <a:rPr lang="el-GR" sz="2200" dirty="0" err="1"/>
              <a:t>πολυπεπτιδικών</a:t>
            </a:r>
            <a:r>
              <a:rPr lang="el-GR" sz="2200" dirty="0"/>
              <a:t> αλυσίδων κολλαγόνου (α αλυσίδες) οι οποίες συνδεόμενες δημιουργούν τους διαφορετικούς τύπους κολλαγόνου, όπως </a:t>
            </a:r>
            <a:r>
              <a:rPr lang="el-GR" sz="2200" i="1" dirty="0"/>
              <a:t>το </a:t>
            </a:r>
            <a:r>
              <a:rPr lang="el-GR" sz="2200" b="1" dirty="0"/>
              <a:t>κολλαγόνο τύπου IV </a:t>
            </a:r>
            <a:r>
              <a:rPr lang="el-GR" sz="2200" dirty="0"/>
              <a:t>που εντοπίζεται σε όλες τις βασικές μεμβράνες και το</a:t>
            </a:r>
            <a:r>
              <a:rPr lang="el-GR" sz="2200" b="1" dirty="0"/>
              <a:t> κολλαγόνο τύπου</a:t>
            </a:r>
            <a:r>
              <a:rPr lang="el-GR" sz="2200" dirty="0"/>
              <a:t> </a:t>
            </a:r>
            <a:r>
              <a:rPr lang="el-GR" sz="2200" b="1" dirty="0"/>
              <a:t>VII</a:t>
            </a:r>
            <a:r>
              <a:rPr lang="el-GR" sz="2200" dirty="0"/>
              <a:t> που σχηματίζει ινίδια αγκυροβολίας για τη σύνδεση του βασικού υμένα της επιδερμίδας στο στρώμα του </a:t>
            </a:r>
            <a:r>
              <a:rPr lang="el-GR" sz="2200" dirty="0" smtClean="0"/>
              <a:t>χορίου.</a:t>
            </a:r>
          </a:p>
          <a:p>
            <a:r>
              <a:rPr lang="el-GR" sz="2200" dirty="0" smtClean="0"/>
              <a:t>Οι </a:t>
            </a:r>
            <a:r>
              <a:rPr lang="el-GR" sz="2200" b="1" dirty="0" err="1" smtClean="0"/>
              <a:t>κολλαγόνες</a:t>
            </a:r>
            <a:r>
              <a:rPr lang="el-GR" sz="2200" b="1" dirty="0" smtClean="0"/>
              <a:t> </a:t>
            </a:r>
            <a:r>
              <a:rPr lang="el-GR" sz="2200" b="1" dirty="0"/>
              <a:t>ίνες τύπου Ι</a:t>
            </a:r>
            <a:r>
              <a:rPr lang="el-GR" sz="2200" dirty="0"/>
              <a:t> είναι </a:t>
            </a:r>
            <a:r>
              <a:rPr lang="el-GR" sz="2200" dirty="0" err="1"/>
              <a:t>οξεόφιλες</a:t>
            </a:r>
            <a:r>
              <a:rPr lang="el-GR" sz="2200" dirty="0"/>
              <a:t> και χρωματίζονται ροδόχροες με την </a:t>
            </a:r>
            <a:r>
              <a:rPr lang="el-GR" sz="2200" dirty="0" err="1"/>
              <a:t>ηωσίνη</a:t>
            </a:r>
            <a:r>
              <a:rPr lang="el-GR" sz="2200" dirty="0"/>
              <a:t>, κυανές με την τρίχρωμη χρώση </a:t>
            </a:r>
            <a:r>
              <a:rPr lang="el-GR" sz="2200" dirty="0" err="1"/>
              <a:t>Mallory</a:t>
            </a:r>
            <a:r>
              <a:rPr lang="el-GR" sz="2200" dirty="0"/>
              <a:t> - </a:t>
            </a:r>
            <a:r>
              <a:rPr lang="el-GR" sz="2200" dirty="0" err="1"/>
              <a:t>Azan</a:t>
            </a:r>
            <a:r>
              <a:rPr lang="el-GR" sz="2200" dirty="0"/>
              <a:t> , πράσινες με την τρίχρωμη χρώση </a:t>
            </a:r>
            <a:r>
              <a:rPr lang="el-GR" sz="2200" dirty="0" err="1"/>
              <a:t>Masson</a:t>
            </a:r>
            <a:r>
              <a:rPr lang="el-GR" sz="2200" dirty="0"/>
              <a:t> και ερυθρές με το ερυθρό του </a:t>
            </a:r>
            <a:r>
              <a:rPr lang="el-GR" sz="2200" dirty="0" err="1"/>
              <a:t>Sirius</a:t>
            </a:r>
            <a:r>
              <a:rPr lang="el-GR" sz="2200" dirty="0"/>
              <a:t> </a:t>
            </a:r>
            <a:r>
              <a:rPr lang="el-GR" sz="2200" dirty="0" smtClean="0"/>
              <a:t>.</a:t>
            </a:r>
            <a:r>
              <a:rPr lang="el-GR" sz="2200" dirty="0"/>
              <a:t> </a:t>
            </a:r>
          </a:p>
          <a:p>
            <a:endParaRPr lang="el-GR" sz="2200" dirty="0"/>
          </a:p>
        </p:txBody>
      </p:sp>
      <p:sp>
        <p:nvSpPr>
          <p:cNvPr id="4" name="Title 1"/>
          <p:cNvSpPr>
            <a:spLocks noGrp="1"/>
          </p:cNvSpPr>
          <p:nvPr>
            <p:ph type="title"/>
          </p:nvPr>
        </p:nvSpPr>
        <p:spPr/>
        <p:txBody>
          <a:bodyPr>
            <a:normAutofit/>
          </a:bodyPr>
          <a:lstStyle/>
          <a:p>
            <a:r>
              <a:rPr lang="el-GR" sz="3200" b="1" dirty="0" smtClean="0">
                <a:solidFill>
                  <a:schemeClr val="tx2"/>
                </a:solidFill>
              </a:rPr>
              <a:t>ΙΝΕΣ ΣΥΝΔΕΤΙΚΟΥ ΙΣΤΟΥ</a:t>
            </a:r>
            <a:br>
              <a:rPr lang="el-GR" sz="3200" b="1" dirty="0" smtClean="0">
                <a:solidFill>
                  <a:schemeClr val="tx2"/>
                </a:solidFill>
              </a:rPr>
            </a:br>
            <a:r>
              <a:rPr lang="el-GR" sz="3200" dirty="0">
                <a:solidFill>
                  <a:schemeClr val="tx2"/>
                </a:solidFill>
              </a:rPr>
              <a:t>Τ</a:t>
            </a:r>
            <a:r>
              <a:rPr lang="el-GR" sz="3200" dirty="0" smtClean="0">
                <a:solidFill>
                  <a:schemeClr val="tx2"/>
                </a:solidFill>
              </a:rPr>
              <a:t>ύποι Κολλαγόνου</a:t>
            </a:r>
            <a:endParaRPr lang="el-GR" sz="3200" b="1" dirty="0">
              <a:solidFill>
                <a:schemeClr val="tx2"/>
              </a:solidFill>
            </a:endParaRPr>
          </a:p>
        </p:txBody>
      </p:sp>
    </p:spTree>
    <p:extLst>
      <p:ext uri="{BB962C8B-B14F-4D97-AF65-F5344CB8AC3E}">
        <p14:creationId xmlns:p14="http://schemas.microsoft.com/office/powerpoint/2010/main" val="15849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l-GR" sz="3200" b="1" dirty="0" smtClean="0">
                <a:solidFill>
                  <a:schemeClr val="tx2"/>
                </a:solidFill>
              </a:rPr>
              <a:t>ΙΝΕΣ ΣΥΝΔΕΤΙΚΟΥ ΙΣΤΟΥ</a:t>
            </a:r>
            <a:br>
              <a:rPr lang="el-GR" sz="3200" b="1" dirty="0" smtClean="0">
                <a:solidFill>
                  <a:schemeClr val="tx2"/>
                </a:solidFill>
              </a:rPr>
            </a:br>
            <a:r>
              <a:rPr lang="el-GR" sz="3200" dirty="0">
                <a:solidFill>
                  <a:schemeClr val="tx2"/>
                </a:solidFill>
              </a:rPr>
              <a:t>Τ</a:t>
            </a:r>
            <a:r>
              <a:rPr lang="el-GR" sz="3200" dirty="0" smtClean="0">
                <a:solidFill>
                  <a:schemeClr val="tx2"/>
                </a:solidFill>
              </a:rPr>
              <a:t>ύποι Κολλαγόνου</a:t>
            </a:r>
            <a:endParaRPr lang="el-GR" sz="3200" b="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0019207"/>
              </p:ext>
            </p:extLst>
          </p:nvPr>
        </p:nvGraphicFramePr>
        <p:xfrm>
          <a:off x="135900" y="1196752"/>
          <a:ext cx="8820000" cy="5430520"/>
        </p:xfrm>
        <a:graphic>
          <a:graphicData uri="http://schemas.openxmlformats.org/drawingml/2006/table">
            <a:tbl>
              <a:tblPr firstRow="1" bandRow="1">
                <a:tableStyleId>{5C22544A-7EE6-4342-B048-85BDC9FD1C3A}</a:tableStyleId>
              </a:tblPr>
              <a:tblGrid>
                <a:gridCol w="2412000"/>
                <a:gridCol w="3636000"/>
                <a:gridCol w="2772000"/>
              </a:tblGrid>
              <a:tr h="370840">
                <a:tc>
                  <a:txBody>
                    <a:bodyPr/>
                    <a:lstStyle/>
                    <a:p>
                      <a:r>
                        <a:rPr lang="el-GR" sz="1800" dirty="0" smtClean="0"/>
                        <a:t>Τύπος </a:t>
                      </a:r>
                      <a:endParaRPr lang="el-GR" sz="1800" dirty="0"/>
                    </a:p>
                  </a:txBody>
                  <a:tcPr/>
                </a:tc>
                <a:tc>
                  <a:txBody>
                    <a:bodyPr/>
                    <a:lstStyle/>
                    <a:p>
                      <a:r>
                        <a:rPr lang="el-GR" sz="1800" dirty="0" smtClean="0"/>
                        <a:t>Ιστοί </a:t>
                      </a:r>
                      <a:endParaRPr lang="el-GR" sz="1800" dirty="0"/>
                    </a:p>
                  </a:txBody>
                  <a:tcPr/>
                </a:tc>
                <a:tc>
                  <a:txBody>
                    <a:bodyPr/>
                    <a:lstStyle/>
                    <a:p>
                      <a:r>
                        <a:rPr lang="el-GR" sz="1600" dirty="0" smtClean="0"/>
                        <a:t>λειτουργία</a:t>
                      </a:r>
                      <a:endParaRPr lang="el-GR" sz="1600" dirty="0"/>
                    </a:p>
                  </a:txBody>
                  <a:tcPr/>
                </a:tc>
              </a:tr>
              <a:tr h="1890008">
                <a:tc>
                  <a:txBody>
                    <a:bodyPr/>
                    <a:lstStyle/>
                    <a:p>
                      <a:r>
                        <a:rPr lang="el-GR" sz="1600" dirty="0" smtClean="0"/>
                        <a:t> </a:t>
                      </a:r>
                      <a:r>
                        <a:rPr lang="el-GR" sz="1600" b="1" dirty="0" smtClean="0"/>
                        <a:t>που σχηματίζει</a:t>
                      </a:r>
                      <a:r>
                        <a:rPr lang="el-GR" sz="1600" b="1" baseline="0" dirty="0" smtClean="0"/>
                        <a:t> ινίδια</a:t>
                      </a:r>
                      <a:endParaRPr lang="en-GB" sz="1600" b="1" baseline="0" dirty="0" smtClean="0"/>
                    </a:p>
                    <a:p>
                      <a:pPr marL="285750" indent="-285750">
                        <a:buFont typeface="Arial" panose="020B0604020202020204" pitchFamily="34" charset="0"/>
                        <a:buChar char="•"/>
                      </a:pPr>
                      <a:r>
                        <a:rPr lang="en-GB" sz="1600" baseline="0" dirty="0" smtClean="0"/>
                        <a:t>I</a:t>
                      </a:r>
                    </a:p>
                    <a:p>
                      <a:pPr marL="285750" indent="-285750">
                        <a:buFont typeface="Arial" panose="020B0604020202020204" pitchFamily="34" charset="0"/>
                        <a:buChar char="•"/>
                      </a:pPr>
                      <a:r>
                        <a:rPr lang="en-GB" sz="1600" baseline="0" dirty="0" smtClean="0"/>
                        <a:t>II</a:t>
                      </a:r>
                    </a:p>
                    <a:p>
                      <a:pPr marL="285750" indent="-285750">
                        <a:buFont typeface="Arial" panose="020B0604020202020204" pitchFamily="34" charset="0"/>
                        <a:buChar char="•"/>
                      </a:pPr>
                      <a:r>
                        <a:rPr lang="en-GB" sz="1600" baseline="0" dirty="0" smtClean="0"/>
                        <a:t>III</a:t>
                      </a:r>
                    </a:p>
                    <a:p>
                      <a:pPr marL="285750" indent="-285750">
                        <a:buFont typeface="Arial" panose="020B0604020202020204" pitchFamily="34" charset="0"/>
                        <a:buChar char="•"/>
                      </a:pPr>
                      <a:r>
                        <a:rPr lang="en-GB" sz="1600" baseline="0" dirty="0" smtClean="0"/>
                        <a:t>V</a:t>
                      </a:r>
                    </a:p>
                    <a:p>
                      <a:pPr marL="285750" indent="-285750">
                        <a:buFont typeface="Arial" panose="020B0604020202020204" pitchFamily="34" charset="0"/>
                        <a:buChar char="•"/>
                      </a:pPr>
                      <a:endParaRPr lang="el-GR" sz="1600" baseline="0" dirty="0" smtClean="0"/>
                    </a:p>
                    <a:p>
                      <a:pPr marL="285750" indent="-285750">
                        <a:buFont typeface="Arial" panose="020B0604020202020204" pitchFamily="34" charset="0"/>
                        <a:buChar char="•"/>
                      </a:pPr>
                      <a:r>
                        <a:rPr lang="en-GB" sz="1600" baseline="0" dirty="0" smtClean="0"/>
                        <a:t>XI</a:t>
                      </a:r>
                      <a:endParaRPr lang="el-GR" sz="1600" baseline="0" dirty="0" smtClean="0"/>
                    </a:p>
                    <a:p>
                      <a:endParaRPr lang="el-GR" sz="1600" dirty="0"/>
                    </a:p>
                  </a:txBody>
                  <a:tcPr/>
                </a:tc>
                <a:tc>
                  <a:txBody>
                    <a:bodyPr/>
                    <a:lstStyle/>
                    <a:p>
                      <a:endParaRPr lang="el-GR" sz="1800" dirty="0" smtClean="0"/>
                    </a:p>
                    <a:p>
                      <a:pPr marL="285750" indent="-285750">
                        <a:buFont typeface="Arial" panose="020B0604020202020204" pitchFamily="34" charset="0"/>
                        <a:buChar char="•"/>
                      </a:pPr>
                      <a:r>
                        <a:rPr lang="el-GR" sz="1600" dirty="0" smtClean="0"/>
                        <a:t>Δέρμα, τένοντες, οστά, οδοντίνη</a:t>
                      </a:r>
                    </a:p>
                    <a:p>
                      <a:pPr marL="285750" indent="-285750">
                        <a:buFont typeface="Arial" panose="020B0604020202020204" pitchFamily="34" charset="0"/>
                        <a:buChar char="•"/>
                      </a:pPr>
                      <a:r>
                        <a:rPr lang="el-GR" sz="1600" dirty="0" smtClean="0"/>
                        <a:t>Χόνδρος,</a:t>
                      </a:r>
                      <a:r>
                        <a:rPr lang="el-GR" sz="1600" baseline="0" dirty="0" smtClean="0"/>
                        <a:t> υαλοειδές σώμα</a:t>
                      </a:r>
                    </a:p>
                    <a:p>
                      <a:pPr marL="285750" indent="-285750">
                        <a:buFont typeface="Arial" panose="020B0604020202020204" pitchFamily="34" charset="0"/>
                        <a:buChar char="•"/>
                      </a:pPr>
                      <a:r>
                        <a:rPr lang="el-GR" sz="1600" baseline="0" dirty="0" smtClean="0"/>
                        <a:t>Δέρμα, μύες, αιμοφόρα αγγεία</a:t>
                      </a:r>
                    </a:p>
                    <a:p>
                      <a:pPr marL="285750" indent="-285750">
                        <a:buFont typeface="Arial" panose="020B0604020202020204" pitchFamily="34" charset="0"/>
                        <a:buChar char="•"/>
                      </a:pPr>
                      <a:r>
                        <a:rPr lang="el-GR" sz="1600" baseline="0" dirty="0" smtClean="0"/>
                        <a:t>Εμβρυικοί ιστοί, δέρμα, οστά, </a:t>
                      </a:r>
                      <a:r>
                        <a:rPr lang="el-GR" sz="1600" baseline="0" dirty="0" err="1" smtClean="0"/>
                        <a:t>πλακούς</a:t>
                      </a:r>
                      <a:endParaRPr lang="el-GR" sz="1600" baseline="0" dirty="0" smtClean="0"/>
                    </a:p>
                    <a:p>
                      <a:pPr marL="285750" indent="-285750">
                        <a:buFont typeface="Arial" panose="020B0604020202020204" pitchFamily="34" charset="0"/>
                        <a:buChar char="•"/>
                      </a:pPr>
                      <a:r>
                        <a:rPr lang="el-GR" sz="1600" baseline="0" dirty="0" smtClean="0"/>
                        <a:t>Χόνδρος </a:t>
                      </a:r>
                      <a:endParaRPr lang="el-GR" sz="1600" dirty="0" smtClean="0"/>
                    </a:p>
                    <a:p>
                      <a:endParaRPr lang="el-GR" sz="1800" dirty="0"/>
                    </a:p>
                  </a:txBody>
                  <a:tcPr/>
                </a:tc>
                <a:tc>
                  <a:txBody>
                    <a:bodyPr/>
                    <a:lstStyle/>
                    <a:p>
                      <a:endParaRPr lang="el-GR" sz="1600" dirty="0" smtClean="0"/>
                    </a:p>
                    <a:p>
                      <a:pPr marL="285750" indent="-285750">
                        <a:buFont typeface="Arial" panose="020B0604020202020204" pitchFamily="34" charset="0"/>
                        <a:buChar char="•"/>
                      </a:pPr>
                      <a:r>
                        <a:rPr lang="el-GR" sz="1600" dirty="0" smtClean="0"/>
                        <a:t>Αντίσταση στην τάση</a:t>
                      </a:r>
                    </a:p>
                    <a:p>
                      <a:pPr marL="285750" indent="-285750">
                        <a:buFont typeface="Arial" panose="020B0604020202020204" pitchFamily="34" charset="0"/>
                        <a:buChar char="•"/>
                      </a:pPr>
                      <a:r>
                        <a:rPr lang="el-GR" sz="1600" dirty="0" smtClean="0"/>
                        <a:t>Αντίσταση στη συμπίεση</a:t>
                      </a:r>
                    </a:p>
                    <a:p>
                      <a:pPr marL="285750" indent="-285750">
                        <a:buFont typeface="Arial" panose="020B0604020202020204" pitchFamily="34" charset="0"/>
                        <a:buChar char="•"/>
                      </a:pPr>
                      <a:r>
                        <a:rPr lang="el-GR" sz="1600" dirty="0" smtClean="0"/>
                        <a:t>Διατήρηση της δομής οργάνων</a:t>
                      </a:r>
                    </a:p>
                    <a:p>
                      <a:pPr marL="285750" indent="-285750">
                        <a:buFont typeface="Arial" panose="020B0604020202020204" pitchFamily="34" charset="0"/>
                        <a:buChar char="•"/>
                      </a:pPr>
                      <a:r>
                        <a:rPr lang="el-GR" sz="1600" dirty="0" smtClean="0"/>
                        <a:t>Συμμετοχή στη λειτουργία  του κολλαγόνου τύπου</a:t>
                      </a:r>
                      <a:r>
                        <a:rPr lang="el-GR" sz="1600" baseline="0" dirty="0" smtClean="0"/>
                        <a:t> </a:t>
                      </a:r>
                      <a:r>
                        <a:rPr lang="el-GR" sz="1600" dirty="0" smtClean="0"/>
                        <a:t>Ι</a:t>
                      </a:r>
                      <a:endParaRPr lang="el-GR" sz="1600" dirty="0"/>
                    </a:p>
                  </a:txBody>
                  <a:tcPr/>
                </a:tc>
              </a:tr>
              <a:tr h="370840">
                <a:tc>
                  <a:txBody>
                    <a:bodyPr/>
                    <a:lstStyle/>
                    <a:p>
                      <a:r>
                        <a:rPr lang="el-GR" sz="1600" b="1" dirty="0" smtClean="0"/>
                        <a:t>συνδεδεμένο με ινίδια</a:t>
                      </a:r>
                      <a:endParaRPr lang="en-GB" sz="1600" b="1" dirty="0" smtClean="0"/>
                    </a:p>
                    <a:p>
                      <a:pPr marL="285750" indent="-285750">
                        <a:buFont typeface="Arial" panose="020B0604020202020204" pitchFamily="34" charset="0"/>
                        <a:buChar char="•"/>
                      </a:pPr>
                      <a:r>
                        <a:rPr lang="en-GB" sz="1600" dirty="0" smtClean="0"/>
                        <a:t>IX</a:t>
                      </a:r>
                    </a:p>
                    <a:p>
                      <a:pPr marL="285750" indent="-285750">
                        <a:buFont typeface="Arial" panose="020B0604020202020204" pitchFamily="34" charset="0"/>
                        <a:buChar char="•"/>
                      </a:pPr>
                      <a:r>
                        <a:rPr lang="en-GB" sz="1600" dirty="0" smtClean="0"/>
                        <a:t>XII</a:t>
                      </a:r>
                    </a:p>
                    <a:p>
                      <a:pPr marL="285750" indent="-285750">
                        <a:buFont typeface="Arial" panose="020B0604020202020204" pitchFamily="34" charset="0"/>
                        <a:buChar char="•"/>
                      </a:pPr>
                      <a:r>
                        <a:rPr lang="en-GB" sz="1600" dirty="0" smtClean="0"/>
                        <a:t>XIV</a:t>
                      </a:r>
                      <a:endParaRPr lang="el-GR" sz="1600" dirty="0"/>
                    </a:p>
                  </a:txBody>
                  <a:tcPr/>
                </a:tc>
                <a:tc>
                  <a:txBody>
                    <a:bodyPr/>
                    <a:lstStyle/>
                    <a:p>
                      <a:endParaRPr lang="el-GR" sz="16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dirty="0" smtClean="0"/>
                        <a:t>Χόνδρος,</a:t>
                      </a:r>
                      <a:r>
                        <a:rPr lang="el-GR" sz="1600" baseline="0" dirty="0" smtClean="0"/>
                        <a:t> υαλοειδές σώμα</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aseline="0" dirty="0" smtClean="0"/>
                        <a:t>Τένοντες πρωίμου εμβρύου &amp; δέρμα</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600" baseline="0" dirty="0" smtClean="0"/>
                        <a:t>Δέρμα όψιμου εμβρύου και τένοντες</a:t>
                      </a:r>
                    </a:p>
                    <a:p>
                      <a:pPr marL="285750" indent="-285750">
                        <a:buFont typeface="Arial" panose="020B0604020202020204" pitchFamily="34" charset="0"/>
                        <a:buChar char="•"/>
                      </a:pPr>
                      <a:endParaRPr lang="el-GR" sz="1600" dirty="0"/>
                    </a:p>
                  </a:txBody>
                  <a:tcPr/>
                </a:tc>
                <a:tc>
                  <a:txBody>
                    <a:bodyPr/>
                    <a:lstStyle/>
                    <a:p>
                      <a:pPr marL="285750" indent="-285750">
                        <a:buFont typeface="Arial" panose="020B0604020202020204" pitchFamily="34" charset="0"/>
                        <a:buChar char="•"/>
                      </a:pPr>
                      <a:endParaRPr lang="el-GR" sz="1600" dirty="0" smtClean="0"/>
                    </a:p>
                    <a:p>
                      <a:pPr marL="285750" indent="-285750">
                        <a:buFont typeface="Arial" panose="020B0604020202020204" pitchFamily="34" charset="0"/>
                        <a:buChar char="•"/>
                      </a:pPr>
                      <a:r>
                        <a:rPr lang="el-GR" sz="1600" dirty="0" smtClean="0"/>
                        <a:t>Σύνδεση με κολλαγόνο ΙΙ</a:t>
                      </a:r>
                    </a:p>
                    <a:p>
                      <a:pPr marL="285750" indent="-285750">
                        <a:buFont typeface="Arial" panose="020B0604020202020204" pitchFamily="34" charset="0"/>
                        <a:buChar char="•"/>
                      </a:pPr>
                      <a:r>
                        <a:rPr lang="el-GR" sz="1600" dirty="0" smtClean="0"/>
                        <a:t>Αλληλεπίδραση με κολλαγόνο τύπου Ι</a:t>
                      </a:r>
                      <a:endParaRPr lang="el-GR" sz="1600" dirty="0"/>
                    </a:p>
                  </a:txBody>
                  <a:tcPr/>
                </a:tc>
              </a:tr>
              <a:tr h="370840">
                <a:tc>
                  <a:txBody>
                    <a:bodyPr/>
                    <a:lstStyle/>
                    <a:p>
                      <a:r>
                        <a:rPr lang="el-GR" sz="1600" b="1" dirty="0" smtClean="0"/>
                        <a:t>που σχηματίζει ινίδια αγκυροβολίας</a:t>
                      </a:r>
                      <a:r>
                        <a:rPr lang="en-GB" sz="1600" b="1" dirty="0" smtClean="0"/>
                        <a:t> </a:t>
                      </a:r>
                      <a:r>
                        <a:rPr lang="el-GR" sz="1600" b="1" dirty="0" smtClean="0"/>
                        <a:t>-</a:t>
                      </a:r>
                      <a:r>
                        <a:rPr lang="el-GR" sz="1600" b="1" baseline="0" dirty="0" smtClean="0"/>
                        <a:t> </a:t>
                      </a:r>
                      <a:r>
                        <a:rPr lang="en-GB" sz="1600" dirty="0" smtClean="0"/>
                        <a:t>VII</a:t>
                      </a:r>
                      <a:endParaRPr lang="el-GR" sz="1600" dirty="0"/>
                    </a:p>
                  </a:txBody>
                  <a:tcPr/>
                </a:tc>
                <a:tc>
                  <a:txBody>
                    <a:bodyPr/>
                    <a:lstStyle/>
                    <a:p>
                      <a:r>
                        <a:rPr lang="el-GR" sz="1600" dirty="0" smtClean="0"/>
                        <a:t>Επιθήλια </a:t>
                      </a:r>
                      <a:endParaRPr lang="el-GR" sz="1600" dirty="0"/>
                    </a:p>
                  </a:txBody>
                  <a:tcPr/>
                </a:tc>
                <a:tc>
                  <a:txBody>
                    <a:bodyPr/>
                    <a:lstStyle/>
                    <a:p>
                      <a:r>
                        <a:rPr lang="el-GR" sz="1600" dirty="0" smtClean="0"/>
                        <a:t>Συμμετοχή στην αγκυροβόληση του βασικού υμένα της επιδερμίδας</a:t>
                      </a:r>
                    </a:p>
                    <a:p>
                      <a:endParaRPr lang="el-GR" sz="1600" dirty="0"/>
                    </a:p>
                  </a:txBody>
                  <a:tcPr/>
                </a:tc>
              </a:tr>
              <a:tr h="370840">
                <a:tc>
                  <a:txBody>
                    <a:bodyPr/>
                    <a:lstStyle/>
                    <a:p>
                      <a:r>
                        <a:rPr lang="el-GR" sz="1600" b="1" dirty="0" smtClean="0"/>
                        <a:t>που σχηματίζει πλέγματα</a:t>
                      </a:r>
                    </a:p>
                    <a:p>
                      <a:r>
                        <a:rPr lang="el-GR" sz="1600" dirty="0" smtClean="0"/>
                        <a:t>Ι</a:t>
                      </a:r>
                      <a:r>
                        <a:rPr lang="en-GB" sz="1600" dirty="0" smtClean="0"/>
                        <a:t>V</a:t>
                      </a:r>
                      <a:endParaRPr lang="el-GR" sz="1600" dirty="0"/>
                    </a:p>
                  </a:txBody>
                  <a:tcPr/>
                </a:tc>
                <a:tc>
                  <a:txBody>
                    <a:bodyPr/>
                    <a:lstStyle/>
                    <a:p>
                      <a:r>
                        <a:rPr lang="el-GR" sz="1600" dirty="0" smtClean="0"/>
                        <a:t>Όλες οι βασικές μεμβράνες</a:t>
                      </a:r>
                      <a:endParaRPr lang="el-GR" sz="1600" dirty="0"/>
                    </a:p>
                  </a:txBody>
                  <a:tcPr/>
                </a:tc>
                <a:tc>
                  <a:txBody>
                    <a:bodyPr/>
                    <a:lstStyle/>
                    <a:p>
                      <a:r>
                        <a:rPr lang="el-GR" sz="1600" dirty="0" smtClean="0"/>
                        <a:t>Υποστήριξη λεπτών δομών</a:t>
                      </a:r>
                      <a:endParaRPr lang="el-GR" sz="1600" dirty="0"/>
                    </a:p>
                  </a:txBody>
                  <a:tcPr/>
                </a:tc>
              </a:tr>
            </a:tbl>
          </a:graphicData>
        </a:graphic>
      </p:graphicFrame>
    </p:spTree>
    <p:extLst>
      <p:ext uri="{BB962C8B-B14F-4D97-AF65-F5344CB8AC3E}">
        <p14:creationId xmlns:p14="http://schemas.microsoft.com/office/powerpoint/2010/main" val="4129388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79512" y="1600200"/>
            <a:ext cx="4038600" cy="4525963"/>
          </a:xfrm>
        </p:spPr>
        <p:txBody>
          <a:bodyPr>
            <a:normAutofit fontScale="70000" lnSpcReduction="20000"/>
          </a:bodyPr>
          <a:lstStyle/>
          <a:p>
            <a:r>
              <a:rPr lang="el-GR" dirty="0"/>
              <a:t>Αποτελούνται από</a:t>
            </a:r>
            <a:r>
              <a:rPr lang="el-GR" b="1" dirty="0"/>
              <a:t> κολλαγόνο τύπου ΙΙΙ</a:t>
            </a:r>
            <a:r>
              <a:rPr lang="el-GR" dirty="0"/>
              <a:t>, δηλαδή μία μορφή κολλαγόνου χωρίς εγκάρσιες γραμμώσεις. </a:t>
            </a:r>
            <a:endParaRPr lang="el-GR" dirty="0" smtClean="0"/>
          </a:p>
          <a:p>
            <a:r>
              <a:rPr lang="el-GR" dirty="0" smtClean="0"/>
              <a:t>Σχηματίζουν </a:t>
            </a:r>
            <a:r>
              <a:rPr lang="el-GR" dirty="0"/>
              <a:t>ένα λεπτό δίκτυο που στηρίζει τα κύτταρα αρκετών </a:t>
            </a:r>
            <a:r>
              <a:rPr lang="el-GR" dirty="0" err="1"/>
              <a:t>κυτταροβριθών</a:t>
            </a:r>
            <a:r>
              <a:rPr lang="el-GR" dirty="0"/>
              <a:t> οργάνων, όπως των ενδοκρινών αδένων, του ήπατος, των λεμφαδένων, του μυελού των οστών και του </a:t>
            </a:r>
            <a:r>
              <a:rPr lang="el-GR" dirty="0" err="1"/>
              <a:t>σπληνός</a:t>
            </a:r>
            <a:r>
              <a:rPr lang="el-GR" dirty="0"/>
              <a:t>. </a:t>
            </a:r>
            <a:endParaRPr lang="el-GR" dirty="0" smtClean="0"/>
          </a:p>
          <a:p>
            <a:r>
              <a:rPr lang="el-GR" dirty="0" smtClean="0"/>
              <a:t>Οι </a:t>
            </a:r>
            <a:r>
              <a:rPr lang="el-GR" dirty="0"/>
              <a:t>δικτυωτές ίνες χρωματίζονται με μεθόδους διαπότισης του ιστού με άργυρο και χρυσό, οπότε οι </a:t>
            </a:r>
            <a:r>
              <a:rPr lang="el-GR" dirty="0" err="1"/>
              <a:t>κολλαγόνες</a:t>
            </a:r>
            <a:r>
              <a:rPr lang="el-GR" dirty="0"/>
              <a:t> ίνες βάφονται καφέ ενώ οι δικτυωτές μαύρες.</a:t>
            </a:r>
          </a:p>
        </p:txBody>
      </p:sp>
      <p:pic>
        <p:nvPicPr>
          <p:cNvPr id="20482" name="Picture 2" descr="Εικόνα 5.25. c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484784"/>
            <a:ext cx="4500000" cy="30079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36504" y="4492277"/>
            <a:ext cx="4572000" cy="1600438"/>
          </a:xfrm>
          <a:prstGeom prst="rect">
            <a:avLst/>
          </a:prstGeom>
          <a:ln>
            <a:solidFill>
              <a:schemeClr val="tx2"/>
            </a:solidFill>
          </a:ln>
        </p:spPr>
        <p:txBody>
          <a:bodyPr>
            <a:spAutoFit/>
          </a:bodyPr>
          <a:lstStyle/>
          <a:p>
            <a:r>
              <a:rPr lang="el-GR" sz="1400" dirty="0"/>
              <a:t>Τομή φλοιού επινεφριδίου χρωματισμένου με άργυρο ώστε να φανούν οι δικτυωτές ίνες. Αυτή είναι μια τομή μεγάλου πάχους, που έγινε για να καταδείξει το δικτυωτό υπόστρωμα που σχηματίζεται από αυτές τις ίνες οι οποίες αποτελούνται από κολλαγόνο τύπου ΙΙΙ. </a:t>
            </a:r>
            <a:endParaRPr lang="el-GR" sz="1400" dirty="0" smtClean="0"/>
          </a:p>
          <a:p>
            <a:r>
              <a:rPr lang="el-GR" sz="1400" dirty="0" smtClean="0"/>
              <a:t>Οι </a:t>
            </a:r>
            <a:r>
              <a:rPr lang="el-GR" sz="1400" dirty="0"/>
              <a:t>πυρήνες είναι μαύροι, και το κυτταρόπλασμα παραμένει αχρωμάτιστο.</a:t>
            </a:r>
          </a:p>
        </p:txBody>
      </p:sp>
      <p:sp>
        <p:nvSpPr>
          <p:cNvPr id="9" name="Title 1"/>
          <p:cNvSpPr>
            <a:spLocks noGrp="1"/>
          </p:cNvSpPr>
          <p:nvPr>
            <p:ph type="title"/>
          </p:nvPr>
        </p:nvSpPr>
        <p:spPr>
          <a:xfrm>
            <a:off x="457200" y="0"/>
            <a:ext cx="8229600" cy="1417638"/>
          </a:xfrm>
        </p:spPr>
        <p:txBody>
          <a:bodyPr anchor="t">
            <a:noAutofit/>
          </a:bodyPr>
          <a:lstStyle/>
          <a:p>
            <a:r>
              <a:rPr lang="el-GR" sz="3200" b="1" dirty="0" smtClean="0">
                <a:solidFill>
                  <a:schemeClr val="tx2"/>
                </a:solidFill>
              </a:rPr>
              <a:t>ΙΝΕΣ ΣΥΝΔΕΤΙΚΟΥ ΙΣΤΟΥ</a:t>
            </a:r>
            <a:br>
              <a:rPr lang="el-GR" sz="3200" b="1" dirty="0" smtClean="0">
                <a:solidFill>
                  <a:schemeClr val="tx2"/>
                </a:solidFill>
              </a:rPr>
            </a:br>
            <a:r>
              <a:rPr lang="el-GR" sz="3200" b="1" u="sng" dirty="0">
                <a:hlinkClick r:id="rId3"/>
              </a:rPr>
              <a:t>Οι δικτυωτές ίνες ή </a:t>
            </a:r>
            <a:r>
              <a:rPr lang="el-GR" sz="3200" b="1" u="sng" dirty="0" err="1">
                <a:hlinkClick r:id="rId3"/>
              </a:rPr>
              <a:t>ρετικουλίνες</a:t>
            </a:r>
            <a:r>
              <a:rPr lang="el-GR" sz="3200" b="1" dirty="0"/>
              <a:t/>
            </a:r>
            <a:br>
              <a:rPr lang="el-GR" sz="3200" b="1" dirty="0"/>
            </a:br>
            <a:r>
              <a:rPr lang="el-GR" sz="3200" dirty="0"/>
              <a:t/>
            </a:r>
            <a:br>
              <a:rPr lang="el-GR" sz="3200" dirty="0"/>
            </a:br>
            <a:endParaRPr lang="el-GR" sz="3200" b="1" dirty="0">
              <a:solidFill>
                <a:schemeClr val="tx2"/>
              </a:solidFill>
            </a:endParaRPr>
          </a:p>
        </p:txBody>
      </p:sp>
    </p:spTree>
    <p:extLst>
      <p:ext uri="{BB962C8B-B14F-4D97-AF65-F5344CB8AC3E}">
        <p14:creationId xmlns:p14="http://schemas.microsoft.com/office/powerpoint/2010/main" val="391014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16632"/>
            <a:ext cx="8229600" cy="1143000"/>
          </a:xfrm>
        </p:spPr>
        <p:txBody>
          <a:bodyPr anchor="t">
            <a:noAutofit/>
          </a:bodyPr>
          <a:lstStyle/>
          <a:p>
            <a:r>
              <a:rPr lang="el-GR" sz="3200" b="1" dirty="0" smtClean="0">
                <a:solidFill>
                  <a:schemeClr val="tx2"/>
                </a:solidFill>
              </a:rPr>
              <a:t>ΙΝΕΣ ΣΥΝΔΕΤΙΚΟΥ ΙΣΤΟΥ</a:t>
            </a:r>
            <a:br>
              <a:rPr lang="el-GR" sz="3200" b="1" dirty="0" smtClean="0">
                <a:solidFill>
                  <a:schemeClr val="tx2"/>
                </a:solidFill>
              </a:rPr>
            </a:br>
            <a:r>
              <a:rPr lang="el-GR" sz="3200" b="1" u="sng" dirty="0">
                <a:hlinkClick r:id="rId2"/>
              </a:rPr>
              <a:t>Ελαστικές ίνες</a:t>
            </a:r>
            <a:r>
              <a:rPr lang="el-GR" sz="3200" b="1" dirty="0"/>
              <a:t/>
            </a:r>
            <a:br>
              <a:rPr lang="el-GR" sz="3200" b="1" dirty="0"/>
            </a:br>
            <a:endParaRPr lang="el-GR" sz="3200" b="1" dirty="0">
              <a:solidFill>
                <a:schemeClr val="tx2"/>
              </a:solidFill>
            </a:endParaRPr>
          </a:p>
        </p:txBody>
      </p:sp>
      <p:sp>
        <p:nvSpPr>
          <p:cNvPr id="3" name="Content Placeholder 2"/>
          <p:cNvSpPr>
            <a:spLocks noGrp="1"/>
          </p:cNvSpPr>
          <p:nvPr>
            <p:ph sz="half" idx="1"/>
          </p:nvPr>
        </p:nvSpPr>
        <p:spPr>
          <a:xfrm>
            <a:off x="35496" y="1412776"/>
            <a:ext cx="4680520" cy="5229200"/>
          </a:xfrm>
        </p:spPr>
        <p:txBody>
          <a:bodyPr>
            <a:noAutofit/>
          </a:bodyPr>
          <a:lstStyle/>
          <a:p>
            <a:r>
              <a:rPr lang="el-GR" sz="1800" dirty="0"/>
              <a:t>Σε τομές ιστού χρωματισμένες με </a:t>
            </a:r>
            <a:r>
              <a:rPr lang="el-GR" sz="1800" dirty="0" err="1"/>
              <a:t>αιματοξυλίνη</a:t>
            </a:r>
            <a:r>
              <a:rPr lang="el-GR" sz="1800" dirty="0"/>
              <a:t>-</a:t>
            </a:r>
            <a:r>
              <a:rPr lang="el-GR" sz="1800" dirty="0" err="1"/>
              <a:t>ηωσίνη</a:t>
            </a:r>
            <a:r>
              <a:rPr lang="el-GR" sz="1800" dirty="0"/>
              <a:t> οι ελαστικές ίνες διακρίνονται ως </a:t>
            </a:r>
            <a:r>
              <a:rPr lang="el-GR" sz="1800" dirty="0" err="1"/>
              <a:t>ηωσινόφιλες</a:t>
            </a:r>
            <a:r>
              <a:rPr lang="el-GR" sz="1800" dirty="0"/>
              <a:t> υαλοειδείς δομές. </a:t>
            </a:r>
          </a:p>
          <a:p>
            <a:r>
              <a:rPr lang="el-GR" sz="2000" dirty="0" err="1"/>
              <a:t>Eίναι</a:t>
            </a:r>
            <a:r>
              <a:rPr lang="el-GR" sz="2000" dirty="0"/>
              <a:t> κοντές και διακλαδίζονται σχηματίζοντας ένα ακανόνιστο δίκτυο.</a:t>
            </a:r>
          </a:p>
          <a:p>
            <a:r>
              <a:rPr lang="el-GR" sz="1800" dirty="0"/>
              <a:t>Με το κυανό της </a:t>
            </a:r>
            <a:r>
              <a:rPr lang="el-GR" sz="1800" dirty="0" err="1"/>
              <a:t>τολουϊδίνης</a:t>
            </a:r>
            <a:r>
              <a:rPr lang="el-GR" sz="1800" dirty="0"/>
              <a:t> χρωματίζονται έντονα κυανές σε αντίθεση προς τις </a:t>
            </a:r>
            <a:r>
              <a:rPr lang="el-GR" sz="1800" dirty="0" err="1"/>
              <a:t>κολλαγόνες</a:t>
            </a:r>
            <a:r>
              <a:rPr lang="el-GR" sz="1800" dirty="0"/>
              <a:t> που έχουν αχνή κυανή απόχρωση. Με τη χρώση </a:t>
            </a:r>
            <a:r>
              <a:rPr lang="el-GR" sz="1800" dirty="0" err="1"/>
              <a:t>van</a:t>
            </a:r>
            <a:r>
              <a:rPr lang="el-GR" sz="1800" dirty="0"/>
              <a:t> </a:t>
            </a:r>
            <a:r>
              <a:rPr lang="el-GR" sz="1800" dirty="0" err="1"/>
              <a:t>Gieson</a:t>
            </a:r>
            <a:r>
              <a:rPr lang="el-GR" sz="1800" dirty="0"/>
              <a:t> χρωματίζονται μαύρες και οι </a:t>
            </a:r>
            <a:r>
              <a:rPr lang="el-GR" sz="1800" dirty="0" err="1"/>
              <a:t>κολλαγόνες</a:t>
            </a:r>
            <a:r>
              <a:rPr lang="el-GR" sz="1800" dirty="0"/>
              <a:t> ίνες κόκκινες</a:t>
            </a:r>
            <a:r>
              <a:rPr lang="el-GR" sz="1800" dirty="0" smtClean="0"/>
              <a:t>..</a:t>
            </a:r>
            <a:endParaRPr lang="el-GR" sz="1800" dirty="0"/>
          </a:p>
          <a:p>
            <a:pPr algn="ctr"/>
            <a:r>
              <a:rPr lang="el-GR" sz="2000" dirty="0"/>
              <a:t>Οι ελαστικές ίνες αποτελούνται από 3 τύπους ινών:</a:t>
            </a:r>
          </a:p>
          <a:p>
            <a:pPr algn="ctr">
              <a:buFont typeface="Arial"/>
              <a:buChar char="•"/>
            </a:pPr>
            <a:r>
              <a:rPr lang="el-GR" sz="2000" dirty="0"/>
              <a:t>την </a:t>
            </a:r>
            <a:r>
              <a:rPr lang="el-GR" sz="2000" b="1" dirty="0" err="1"/>
              <a:t>οξυταλάνη</a:t>
            </a:r>
            <a:endParaRPr lang="el-GR" sz="2000" dirty="0"/>
          </a:p>
          <a:p>
            <a:pPr algn="ctr">
              <a:buFont typeface="Arial"/>
              <a:buChar char="•"/>
            </a:pPr>
            <a:r>
              <a:rPr lang="el-GR" sz="2000" dirty="0"/>
              <a:t>την </a:t>
            </a:r>
            <a:r>
              <a:rPr lang="el-GR" sz="2000" b="1" dirty="0" err="1"/>
              <a:t>ελαυνίνη</a:t>
            </a:r>
            <a:endParaRPr lang="el-GR" sz="2000" dirty="0"/>
          </a:p>
          <a:p>
            <a:pPr algn="ctr">
              <a:buFont typeface="Arial"/>
              <a:buChar char="•"/>
            </a:pPr>
            <a:r>
              <a:rPr lang="el-GR" sz="2000" dirty="0"/>
              <a:t>την</a:t>
            </a:r>
            <a:r>
              <a:rPr lang="el-GR" sz="2000" b="1" dirty="0"/>
              <a:t> </a:t>
            </a:r>
            <a:r>
              <a:rPr lang="el-GR" sz="2000" b="1" dirty="0" err="1"/>
              <a:t>ελαστίνη</a:t>
            </a:r>
            <a:endParaRPr lang="el-GR" sz="2000" dirty="0"/>
          </a:p>
        </p:txBody>
      </p:sp>
      <p:pic>
        <p:nvPicPr>
          <p:cNvPr id="21506" name="Picture 2" descr="Εικόνα 5.27. ca.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97896" y="1772816"/>
            <a:ext cx="4038600" cy="26235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60032" y="4509120"/>
            <a:ext cx="4212000" cy="1384995"/>
          </a:xfrm>
          <a:prstGeom prst="rect">
            <a:avLst/>
          </a:prstGeom>
          <a:ln>
            <a:solidFill>
              <a:schemeClr val="tx2"/>
            </a:solidFill>
          </a:ln>
        </p:spPr>
        <p:txBody>
          <a:bodyPr>
            <a:spAutoFit/>
          </a:bodyPr>
          <a:lstStyle/>
          <a:p>
            <a:r>
              <a:rPr lang="el-GR" sz="1400" dirty="0"/>
              <a:t>Χόριο του δέρματος, επιλεκτικά χρωματισμένο για ελαστικές ίνες. </a:t>
            </a:r>
            <a:endParaRPr lang="el-GR" sz="1400" dirty="0" smtClean="0"/>
          </a:p>
          <a:p>
            <a:r>
              <a:rPr lang="el-GR" sz="1400" dirty="0" smtClean="0"/>
              <a:t>Οι </a:t>
            </a:r>
            <a:r>
              <a:rPr lang="el-GR" sz="1400" dirty="0" err="1"/>
              <a:t>πυκνοχρωματικές</a:t>
            </a:r>
            <a:r>
              <a:rPr lang="el-GR" sz="1400" dirty="0"/>
              <a:t> ελαστικές ίνες είναι διάσπαρτες μεταξύ των πιο </a:t>
            </a:r>
            <a:r>
              <a:rPr lang="el-GR" sz="1400" dirty="0" err="1"/>
              <a:t>αραιοχρωματικών</a:t>
            </a:r>
            <a:r>
              <a:rPr lang="el-GR" sz="1400" dirty="0"/>
              <a:t> ερυθρών κολλαγόνων ινών. Οι ελαστικές ίνες είναι υπεύθυνες για την ελαστικότητα του δέρματος. </a:t>
            </a:r>
          </a:p>
        </p:txBody>
      </p:sp>
    </p:spTree>
    <p:extLst>
      <p:ext uri="{BB962C8B-B14F-4D97-AF65-F5344CB8AC3E}">
        <p14:creationId xmlns:p14="http://schemas.microsoft.com/office/powerpoint/2010/main" val="372516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3600" b="1" u="sng" dirty="0" smtClean="0">
                <a:hlinkClick r:id="rId2"/>
              </a:rPr>
              <a:t>Η εξωκυττάρια θεμέλια </a:t>
            </a:r>
            <a:r>
              <a:rPr lang="el-GR" sz="3600" b="1" u="sng" dirty="0">
                <a:hlinkClick r:id="rId2"/>
              </a:rPr>
              <a:t>ουσία</a:t>
            </a:r>
            <a:endParaRPr lang="el-GR" sz="3600" dirty="0"/>
          </a:p>
        </p:txBody>
      </p:sp>
      <p:sp>
        <p:nvSpPr>
          <p:cNvPr id="8" name="Content Placeholder 7"/>
          <p:cNvSpPr>
            <a:spLocks noGrp="1"/>
          </p:cNvSpPr>
          <p:nvPr>
            <p:ph idx="1"/>
          </p:nvPr>
        </p:nvSpPr>
        <p:spPr>
          <a:xfrm>
            <a:off x="457200" y="1340768"/>
            <a:ext cx="8507288" cy="5112568"/>
          </a:xfrm>
        </p:spPr>
        <p:txBody>
          <a:bodyPr>
            <a:noAutofit/>
          </a:bodyPr>
          <a:lstStyle/>
          <a:p>
            <a:pPr marL="0">
              <a:spcBef>
                <a:spcPts val="0"/>
              </a:spcBef>
              <a:spcAft>
                <a:spcPts val="600"/>
              </a:spcAft>
            </a:pPr>
            <a:r>
              <a:rPr lang="el-GR" sz="2400" b="1" u="sng" dirty="0">
                <a:hlinkClick r:id="rId2"/>
              </a:rPr>
              <a:t>Περιγραφή</a:t>
            </a:r>
            <a:endParaRPr lang="el-GR" sz="2400" b="1" dirty="0"/>
          </a:p>
          <a:p>
            <a:pPr marL="0" indent="0">
              <a:spcBef>
                <a:spcPts val="0"/>
              </a:spcBef>
              <a:spcAft>
                <a:spcPts val="600"/>
              </a:spcAft>
              <a:buNone/>
            </a:pPr>
            <a:r>
              <a:rPr lang="el-GR" sz="2400" dirty="0"/>
              <a:t>Ο όρος </a:t>
            </a:r>
            <a:r>
              <a:rPr lang="el-GR" sz="2400" dirty="0" err="1"/>
              <a:t>εξωκυττάρια</a:t>
            </a:r>
            <a:r>
              <a:rPr lang="el-GR" sz="2400" dirty="0"/>
              <a:t> θεμέλια ουσία (ΕΘΟ) αναφέρεται:</a:t>
            </a:r>
          </a:p>
          <a:p>
            <a:pPr marL="0">
              <a:spcBef>
                <a:spcPts val="0"/>
              </a:spcBef>
              <a:spcAft>
                <a:spcPts val="600"/>
              </a:spcAft>
              <a:buFont typeface="Arial"/>
              <a:buChar char="•"/>
            </a:pPr>
            <a:r>
              <a:rPr lang="el-GR" sz="2400" dirty="0"/>
              <a:t>στο </a:t>
            </a:r>
            <a:r>
              <a:rPr lang="el-GR" sz="2400" u="sng" dirty="0" err="1"/>
              <a:t>περικυτταρικό</a:t>
            </a:r>
            <a:r>
              <a:rPr lang="el-GR" sz="2400" u="sng" dirty="0"/>
              <a:t> κάλυμμα</a:t>
            </a:r>
            <a:r>
              <a:rPr lang="el-GR" sz="2400" dirty="0"/>
              <a:t>, το οποίο περιβάλλει την κυτταρική μεμβράνη στα περισσότερα κύτταρα,</a:t>
            </a:r>
          </a:p>
          <a:p>
            <a:pPr marL="0">
              <a:spcBef>
                <a:spcPts val="0"/>
              </a:spcBef>
              <a:spcAft>
                <a:spcPts val="600"/>
              </a:spcAft>
              <a:buFont typeface="Arial"/>
              <a:buChar char="•"/>
            </a:pPr>
            <a:r>
              <a:rPr lang="el-GR" sz="2400" dirty="0"/>
              <a:t>στην </a:t>
            </a:r>
            <a:r>
              <a:rPr lang="el-GR" sz="2400" u="sng" dirty="0"/>
              <a:t>ενδιάμεση </a:t>
            </a:r>
            <a:r>
              <a:rPr lang="el-GR" sz="2400" u="sng" dirty="0" err="1"/>
              <a:t>εξωκυττάρια</a:t>
            </a:r>
            <a:r>
              <a:rPr lang="el-GR" sz="2400" u="sng" dirty="0"/>
              <a:t> θεμέλια ουσία</a:t>
            </a:r>
            <a:r>
              <a:rPr lang="el-GR" sz="2400" dirty="0"/>
              <a:t>, ασβεστοποιημένη ή όχι, που παρεμβάλλεται μεταξύ των κυττάρων των στηρικτικών ιστών,</a:t>
            </a:r>
          </a:p>
          <a:p>
            <a:pPr marL="0">
              <a:spcBef>
                <a:spcPts val="0"/>
              </a:spcBef>
              <a:spcAft>
                <a:spcPts val="600"/>
              </a:spcAft>
              <a:buFont typeface="Arial"/>
              <a:buChar char="•"/>
            </a:pPr>
            <a:r>
              <a:rPr lang="el-GR" sz="2400" dirty="0"/>
              <a:t>στη </a:t>
            </a:r>
            <a:r>
              <a:rPr lang="el-GR" sz="2400" u="sng" dirty="0"/>
              <a:t>βασική μεμβράνη </a:t>
            </a:r>
            <a:r>
              <a:rPr lang="el-GR" sz="2400" dirty="0"/>
              <a:t>που στηρίζει τα επιθηλιακά κύτταρα και τα χωρίζει από τον υποκείμενο συνδετικό ιστό. </a:t>
            </a:r>
          </a:p>
          <a:p>
            <a:pPr marL="0" indent="0">
              <a:spcBef>
                <a:spcPts val="0"/>
              </a:spcBef>
              <a:spcAft>
                <a:spcPts val="600"/>
              </a:spcAft>
              <a:buNone/>
            </a:pPr>
            <a:r>
              <a:rPr lang="el-GR" sz="2400" dirty="0" smtClean="0"/>
              <a:t>Αποτελείται </a:t>
            </a:r>
            <a:r>
              <a:rPr lang="el-GR" sz="2400" dirty="0"/>
              <a:t>από </a:t>
            </a:r>
            <a:r>
              <a:rPr lang="el-GR" sz="2400" b="1" dirty="0" err="1"/>
              <a:t>ινιδικές</a:t>
            </a:r>
            <a:r>
              <a:rPr lang="el-GR" sz="2400" dirty="0"/>
              <a:t> και</a:t>
            </a:r>
            <a:r>
              <a:rPr lang="el-GR" sz="2400" b="1" dirty="0"/>
              <a:t> δομικές</a:t>
            </a:r>
            <a:r>
              <a:rPr lang="el-GR" sz="2400" dirty="0"/>
              <a:t> (</a:t>
            </a:r>
            <a:r>
              <a:rPr lang="el-GR" sz="2400" dirty="0" smtClean="0"/>
              <a:t>πολύ - </a:t>
            </a:r>
            <a:r>
              <a:rPr lang="el-GR" sz="2400" dirty="0" err="1"/>
              <a:t>προσκολλητικές</a:t>
            </a:r>
            <a:r>
              <a:rPr lang="el-GR" sz="2400" dirty="0" smtClean="0"/>
              <a:t>)</a:t>
            </a:r>
            <a:r>
              <a:rPr lang="el-GR" sz="2400" dirty="0"/>
              <a:t> </a:t>
            </a:r>
            <a:r>
              <a:rPr lang="el-GR" sz="2400" dirty="0" smtClean="0"/>
              <a:t> </a:t>
            </a:r>
            <a:r>
              <a:rPr lang="el-GR" sz="2400" b="1" dirty="0" smtClean="0"/>
              <a:t>γλυκοπρωτεϊνες</a:t>
            </a:r>
            <a:r>
              <a:rPr lang="el-GR" sz="2400" dirty="0"/>
              <a:t> που περιβάλλονται </a:t>
            </a:r>
            <a:r>
              <a:rPr lang="el-GR" sz="2400" dirty="0" smtClean="0"/>
              <a:t>από </a:t>
            </a:r>
            <a:r>
              <a:rPr lang="el-GR" sz="2400" b="1" dirty="0" smtClean="0"/>
              <a:t>γλυκοζαμινογλυκάνες </a:t>
            </a:r>
            <a:r>
              <a:rPr lang="el-GR" sz="2400" b="1" dirty="0"/>
              <a:t>(ΓΑΓ).</a:t>
            </a:r>
            <a:endParaRPr lang="el-GR" sz="2400" dirty="0"/>
          </a:p>
        </p:txBody>
      </p:sp>
    </p:spTree>
    <p:extLst>
      <p:ext uri="{BB962C8B-B14F-4D97-AF65-F5344CB8AC3E}">
        <p14:creationId xmlns:p14="http://schemas.microsoft.com/office/powerpoint/2010/main" val="2836210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328592"/>
          </a:xfrm>
        </p:spPr>
        <p:txBody>
          <a:bodyPr>
            <a:normAutofit fontScale="62500" lnSpcReduction="20000"/>
          </a:bodyPr>
          <a:lstStyle/>
          <a:p>
            <a:pPr marL="0" indent="0">
              <a:buNone/>
            </a:pPr>
            <a:r>
              <a:rPr lang="el-GR" b="1" u="sng" dirty="0" smtClean="0">
                <a:hlinkClick r:id="rId2"/>
              </a:rPr>
              <a:t>οι </a:t>
            </a:r>
            <a:r>
              <a:rPr lang="el-GR" b="1" u="sng" dirty="0">
                <a:hlinkClick r:id="rId2"/>
              </a:rPr>
              <a:t>γλυκοζαμινογλυκάνες (ΓΑΓ)</a:t>
            </a:r>
            <a:endParaRPr lang="el-GR" b="1" dirty="0"/>
          </a:p>
          <a:p>
            <a:r>
              <a:rPr lang="el-GR" dirty="0"/>
              <a:t>Είναι μη διακλαδιζόμενες αλυσίδες πολυσακχαριτών που αποτελούνται από επαναλαμβανόμενες  μονάδες </a:t>
            </a:r>
            <a:r>
              <a:rPr lang="el-GR" dirty="0" err="1"/>
              <a:t>δισακχαριτών</a:t>
            </a:r>
            <a:r>
              <a:rPr lang="el-GR" dirty="0"/>
              <a:t>. Σχηματίζουν την ενυδατωμένη </a:t>
            </a:r>
            <a:r>
              <a:rPr lang="el-GR" dirty="0" err="1"/>
              <a:t>ζελατινοειδή</a:t>
            </a:r>
            <a:r>
              <a:rPr lang="el-GR" dirty="0"/>
              <a:t> θεμέλια ουσία των στηρικτικών ιστών και με το φορτίο τους και τη διάταξή τους στο χώρο καθορίζουν τις ιδιότητες αυτών. </a:t>
            </a:r>
            <a:endParaRPr lang="el-GR" dirty="0" smtClean="0"/>
          </a:p>
          <a:p>
            <a:pPr marL="0" indent="0">
              <a:buNone/>
            </a:pPr>
            <a:r>
              <a:rPr lang="el-GR" dirty="0" smtClean="0"/>
              <a:t>Σύμφωνα </a:t>
            </a:r>
            <a:r>
              <a:rPr lang="el-GR" dirty="0"/>
              <a:t>με τη δομή τους υποδιαιρούνται σε τέσσερις ομάδες:</a:t>
            </a:r>
          </a:p>
          <a:p>
            <a:r>
              <a:rPr lang="el-GR" dirty="0"/>
              <a:t>του </a:t>
            </a:r>
            <a:r>
              <a:rPr lang="el-GR" dirty="0" err="1"/>
              <a:t>υαλουρονικού</a:t>
            </a:r>
            <a:r>
              <a:rPr lang="el-GR" dirty="0"/>
              <a:t> οξέος,</a:t>
            </a:r>
          </a:p>
          <a:p>
            <a:r>
              <a:rPr lang="el-GR" dirty="0"/>
              <a:t>της </a:t>
            </a:r>
            <a:r>
              <a:rPr lang="el-GR" dirty="0" err="1"/>
              <a:t>θειϊκής</a:t>
            </a:r>
            <a:r>
              <a:rPr lang="el-GR" dirty="0"/>
              <a:t> </a:t>
            </a:r>
            <a:r>
              <a:rPr lang="el-GR" dirty="0" err="1"/>
              <a:t>χονδροϊτίνης</a:t>
            </a:r>
            <a:r>
              <a:rPr lang="el-GR" dirty="0"/>
              <a:t> και της </a:t>
            </a:r>
            <a:r>
              <a:rPr lang="el-GR" dirty="0" err="1"/>
              <a:t>θειϊκής</a:t>
            </a:r>
            <a:r>
              <a:rPr lang="el-GR" dirty="0"/>
              <a:t> </a:t>
            </a:r>
            <a:r>
              <a:rPr lang="el-GR" dirty="0" err="1"/>
              <a:t>δερματάνης</a:t>
            </a:r>
            <a:r>
              <a:rPr lang="el-GR" dirty="0"/>
              <a:t>,</a:t>
            </a:r>
          </a:p>
          <a:p>
            <a:r>
              <a:rPr lang="el-GR" dirty="0"/>
              <a:t>της </a:t>
            </a:r>
            <a:r>
              <a:rPr lang="el-GR" dirty="0" err="1"/>
              <a:t>θειϊκής</a:t>
            </a:r>
            <a:r>
              <a:rPr lang="el-GR" dirty="0"/>
              <a:t> </a:t>
            </a:r>
            <a:r>
              <a:rPr lang="el-GR" dirty="0" err="1"/>
              <a:t>ηπαράνης</a:t>
            </a:r>
            <a:r>
              <a:rPr lang="el-GR" dirty="0"/>
              <a:t> και της ηπαρίνης και,</a:t>
            </a:r>
          </a:p>
          <a:p>
            <a:r>
              <a:rPr lang="el-GR" dirty="0"/>
              <a:t>της </a:t>
            </a:r>
            <a:r>
              <a:rPr lang="el-GR" dirty="0" err="1"/>
              <a:t>θειϊκής</a:t>
            </a:r>
            <a:r>
              <a:rPr lang="el-GR" dirty="0"/>
              <a:t> </a:t>
            </a:r>
            <a:r>
              <a:rPr lang="el-GR" dirty="0" err="1"/>
              <a:t>κερατάνης</a:t>
            </a:r>
            <a:r>
              <a:rPr lang="el-GR" dirty="0"/>
              <a:t>.</a:t>
            </a:r>
          </a:p>
          <a:p>
            <a:pPr marL="0" indent="0">
              <a:buNone/>
            </a:pPr>
            <a:r>
              <a:rPr lang="el-GR" dirty="0"/>
              <a:t>Με εξαίρεση το </a:t>
            </a:r>
            <a:r>
              <a:rPr lang="el-GR" dirty="0" err="1"/>
              <a:t>υαλουρονικό</a:t>
            </a:r>
            <a:r>
              <a:rPr lang="el-GR" dirty="0"/>
              <a:t> οξύ οι ΓΑΓ συνδέονται με πρωτεΐνες και σχηματίζουν </a:t>
            </a:r>
            <a:r>
              <a:rPr lang="el-GR" dirty="0" smtClean="0"/>
              <a:t>τις </a:t>
            </a:r>
            <a:r>
              <a:rPr lang="el-GR" b="1" dirty="0" err="1" smtClean="0"/>
              <a:t>πρωτεογλυκάνες</a:t>
            </a:r>
            <a:r>
              <a:rPr lang="el-GR" b="1" dirty="0"/>
              <a:t> </a:t>
            </a:r>
            <a:r>
              <a:rPr lang="el-GR" i="1" dirty="0"/>
              <a:t>. </a:t>
            </a:r>
            <a:r>
              <a:rPr lang="el-GR" dirty="0"/>
              <a:t>Πρόκειται για τεράστια μόρια αποτελούμενα από 90-95% υδατάνθρακες, τα οποία μπορούν να συνδέονται με μη-ομοιοπολικούς δεσμούς με το </a:t>
            </a:r>
            <a:r>
              <a:rPr lang="el-GR" dirty="0" err="1"/>
              <a:t>υαλουρονικό</a:t>
            </a:r>
            <a:r>
              <a:rPr lang="el-GR" dirty="0"/>
              <a:t> οξύ και να σχηματίζουν ακόμη μεγαλύτερα μοριακά συμπλέγματα. Αυτά </a:t>
            </a:r>
            <a:r>
              <a:rPr lang="el-GR" dirty="0" err="1"/>
              <a:t>αλληλοδιαπλέκονται</a:t>
            </a:r>
            <a:r>
              <a:rPr lang="el-GR" dirty="0"/>
              <a:t> και μαζί με το νερό σχηματίζουν μια εύκαμπτη </a:t>
            </a:r>
            <a:r>
              <a:rPr lang="el-GR" dirty="0" err="1"/>
              <a:t>ζελατινοειδή</a:t>
            </a:r>
            <a:r>
              <a:rPr lang="el-GR" dirty="0"/>
              <a:t> ουσία που προσδίδει </a:t>
            </a:r>
            <a:r>
              <a:rPr lang="el-GR" dirty="0" err="1"/>
              <a:t>σπαργή</a:t>
            </a:r>
            <a:r>
              <a:rPr lang="el-GR" dirty="0"/>
              <a:t> στον ιστό και διευκολύνει τη διάχυση των </a:t>
            </a:r>
            <a:r>
              <a:rPr lang="el-GR" dirty="0" smtClean="0"/>
              <a:t>μεταβολιτών</a:t>
            </a:r>
            <a:r>
              <a:rPr lang="en-GB" dirty="0" smtClean="0"/>
              <a:t>.</a:t>
            </a:r>
            <a:endParaRPr lang="el-GR" dirty="0"/>
          </a:p>
          <a:p>
            <a:endParaRPr lang="el-GR" dirty="0"/>
          </a:p>
        </p:txBody>
      </p:sp>
      <p:sp>
        <p:nvSpPr>
          <p:cNvPr id="4" name="Title 4"/>
          <p:cNvSpPr>
            <a:spLocks noGrp="1"/>
          </p:cNvSpPr>
          <p:nvPr>
            <p:ph type="title"/>
          </p:nvPr>
        </p:nvSpPr>
        <p:spPr/>
        <p:txBody>
          <a:bodyPr anchor="t">
            <a:normAutofit/>
          </a:bodyPr>
          <a:lstStyle/>
          <a:p>
            <a:r>
              <a:rPr lang="el-GR" sz="3600" b="1" u="sng" dirty="0" smtClean="0">
                <a:hlinkClick r:id="rId2"/>
              </a:rPr>
              <a:t>Η </a:t>
            </a:r>
            <a:r>
              <a:rPr lang="el-GR" sz="3600" b="1" u="sng" dirty="0" err="1">
                <a:hlinkClick r:id="rId2"/>
              </a:rPr>
              <a:t>εξωκυττάρια</a:t>
            </a:r>
            <a:r>
              <a:rPr lang="el-GR" sz="3600" b="1" u="sng" dirty="0">
                <a:hlinkClick r:id="rId2"/>
              </a:rPr>
              <a:t> θεμέλια ουσία</a:t>
            </a:r>
            <a:endParaRPr lang="el-GR" sz="3600" dirty="0"/>
          </a:p>
        </p:txBody>
      </p:sp>
    </p:spTree>
    <p:extLst>
      <p:ext uri="{BB962C8B-B14F-4D97-AF65-F5344CB8AC3E}">
        <p14:creationId xmlns:p14="http://schemas.microsoft.com/office/powerpoint/2010/main" val="27049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l-GR" sz="2400" b="1" u="sng" dirty="0">
                <a:hlinkClick r:id="rId2"/>
              </a:rPr>
              <a:t>Οι πολύ-</a:t>
            </a:r>
            <a:r>
              <a:rPr lang="el-GR" sz="2400" b="1" u="sng" dirty="0" err="1">
                <a:hlinkClick r:id="rId2"/>
              </a:rPr>
              <a:t>προσκολλητικές</a:t>
            </a:r>
            <a:r>
              <a:rPr lang="el-GR" sz="2400" b="1" u="sng" dirty="0">
                <a:hlinkClick r:id="rId2"/>
              </a:rPr>
              <a:t> (δομικές) </a:t>
            </a:r>
            <a:r>
              <a:rPr lang="el-GR" sz="2400" b="1" u="sng" dirty="0" err="1">
                <a:hlinkClick r:id="rId2"/>
              </a:rPr>
              <a:t>γλυκοπρωτείνες</a:t>
            </a:r>
            <a:endParaRPr lang="el-GR" sz="2400" b="1" dirty="0"/>
          </a:p>
          <a:p>
            <a:r>
              <a:rPr lang="el-GR" sz="2400" dirty="0"/>
              <a:t>Φέρουν πολλαπλές θέσεις πρόσδεσης για διαφορετικά ιστικά στοιχεία και περιέχουν ένα μόριο </a:t>
            </a:r>
            <a:r>
              <a:rPr lang="el-GR" sz="2400" dirty="0" smtClean="0"/>
              <a:t>πρωτεΐνης, </a:t>
            </a:r>
            <a:r>
              <a:rPr lang="el-GR" sz="2400" dirty="0"/>
              <a:t>στο οποίο προσκολλώνται υδατάνθρακες. Σε αντίθεση προς τις </a:t>
            </a:r>
            <a:r>
              <a:rPr lang="el-GR" sz="2400" dirty="0" err="1"/>
              <a:t>πρωτεογλυκάνες</a:t>
            </a:r>
            <a:r>
              <a:rPr lang="el-GR" sz="2400" dirty="0"/>
              <a:t>, το </a:t>
            </a:r>
            <a:r>
              <a:rPr lang="el-GR" sz="2400" dirty="0" err="1"/>
              <a:t>υδατανθρακικό</a:t>
            </a:r>
            <a:r>
              <a:rPr lang="el-GR" sz="2400" dirty="0"/>
              <a:t> μόριο των </a:t>
            </a:r>
            <a:r>
              <a:rPr lang="el-GR" sz="2400" dirty="0" err="1"/>
              <a:t>γλυκοπρωτεϊνών</a:t>
            </a:r>
            <a:r>
              <a:rPr lang="el-GR" sz="2400" dirty="0"/>
              <a:t> είναι συχνά μια διακλαδιζόμενη δομή.</a:t>
            </a:r>
          </a:p>
          <a:p>
            <a:r>
              <a:rPr lang="el-GR" sz="2400" b="1" dirty="0"/>
              <a:t>Η </a:t>
            </a:r>
            <a:r>
              <a:rPr lang="el-GR" sz="2400" b="1" dirty="0" err="1"/>
              <a:t>ινονεκτίνη</a:t>
            </a:r>
            <a:r>
              <a:rPr lang="el-GR" sz="2400" b="1" dirty="0"/>
              <a:t> (</a:t>
            </a:r>
            <a:r>
              <a:rPr lang="el-GR" sz="2400" b="1" dirty="0" err="1"/>
              <a:t>φιμπρονεκτίνη</a:t>
            </a:r>
            <a:r>
              <a:rPr lang="el-GR" sz="2400" b="1" dirty="0" smtClean="0"/>
              <a:t>)</a:t>
            </a:r>
          </a:p>
          <a:p>
            <a:r>
              <a:rPr lang="el-GR" sz="2400" b="1" dirty="0"/>
              <a:t>Η </a:t>
            </a:r>
            <a:r>
              <a:rPr lang="el-GR" sz="2400" b="1" dirty="0" err="1"/>
              <a:t>λαμινίνη</a:t>
            </a:r>
            <a:endParaRPr lang="el-GR" sz="2400" b="1" dirty="0"/>
          </a:p>
          <a:p>
            <a:r>
              <a:rPr lang="el-GR" sz="2400" b="1" dirty="0"/>
              <a:t>Η </a:t>
            </a:r>
            <a:r>
              <a:rPr lang="el-GR" sz="2400" b="1" dirty="0" err="1"/>
              <a:t>εντακτίνη</a:t>
            </a:r>
            <a:endParaRPr lang="el-GR" sz="2400" b="1" dirty="0"/>
          </a:p>
          <a:p>
            <a:r>
              <a:rPr lang="el-GR" sz="2400" b="1" dirty="0"/>
              <a:t>Η </a:t>
            </a:r>
            <a:r>
              <a:rPr lang="el-GR" sz="2400" b="1" dirty="0" err="1"/>
              <a:t>τενασκίνη</a:t>
            </a:r>
            <a:endParaRPr lang="el-GR" sz="2400" b="1" dirty="0"/>
          </a:p>
          <a:p>
            <a:r>
              <a:rPr lang="el-GR" sz="2400" b="1" dirty="0"/>
              <a:t>Οι </a:t>
            </a:r>
            <a:r>
              <a:rPr lang="el-GR" sz="2400" b="1" dirty="0" err="1" smtClean="0"/>
              <a:t>ιντεγκρίνες</a:t>
            </a:r>
            <a:endParaRPr lang="el-GR" sz="2400" b="1" dirty="0"/>
          </a:p>
          <a:p>
            <a:endParaRPr lang="el-GR" sz="2400" dirty="0"/>
          </a:p>
        </p:txBody>
      </p:sp>
      <p:sp>
        <p:nvSpPr>
          <p:cNvPr id="4" name="Title 4"/>
          <p:cNvSpPr>
            <a:spLocks noGrp="1"/>
          </p:cNvSpPr>
          <p:nvPr>
            <p:ph type="title"/>
          </p:nvPr>
        </p:nvSpPr>
        <p:spPr/>
        <p:txBody>
          <a:bodyPr>
            <a:normAutofit/>
          </a:bodyPr>
          <a:lstStyle/>
          <a:p>
            <a:r>
              <a:rPr lang="el-GR" sz="3600" b="1" u="sng" dirty="0" smtClean="0">
                <a:hlinkClick r:id="rId2"/>
              </a:rPr>
              <a:t>Η </a:t>
            </a:r>
            <a:r>
              <a:rPr lang="el-GR" sz="3600" b="1" u="sng" dirty="0" err="1">
                <a:hlinkClick r:id="rId2"/>
              </a:rPr>
              <a:t>εξωκυττάρια</a:t>
            </a:r>
            <a:r>
              <a:rPr lang="el-GR" sz="3600" b="1" u="sng" dirty="0">
                <a:hlinkClick r:id="rId2"/>
              </a:rPr>
              <a:t> θεμέλια ουσία</a:t>
            </a:r>
            <a:endParaRPr lang="el-GR" sz="3600" dirty="0"/>
          </a:p>
        </p:txBody>
      </p:sp>
    </p:spTree>
    <p:extLst>
      <p:ext uri="{BB962C8B-B14F-4D97-AF65-F5344CB8AC3E}">
        <p14:creationId xmlns:p14="http://schemas.microsoft.com/office/powerpoint/2010/main" val="823357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l-GR" b="1" dirty="0" smtClean="0">
                <a:solidFill>
                  <a:schemeClr val="tx2"/>
                </a:solidFill>
              </a:rPr>
              <a:t>Συνδετικός ιστός</a:t>
            </a:r>
            <a:br>
              <a:rPr lang="el-GR" b="1" dirty="0" smtClean="0">
                <a:solidFill>
                  <a:schemeClr val="tx2"/>
                </a:solidFill>
              </a:rPr>
            </a:br>
            <a:r>
              <a:rPr lang="el-GR" sz="3600" dirty="0" smtClean="0">
                <a:solidFill>
                  <a:schemeClr val="tx2"/>
                </a:solidFill>
              </a:rPr>
              <a:t>τύποι</a:t>
            </a:r>
            <a:endParaRPr lang="el-GR" sz="3600" dirty="0">
              <a:solidFill>
                <a:schemeClr val="tx2"/>
              </a:solidFill>
            </a:endParaRPr>
          </a:p>
        </p:txBody>
      </p:sp>
      <p:sp>
        <p:nvSpPr>
          <p:cNvPr id="2" name="Content Placeholder 1"/>
          <p:cNvSpPr>
            <a:spLocks noGrp="1"/>
          </p:cNvSpPr>
          <p:nvPr>
            <p:ph idx="1"/>
          </p:nvPr>
        </p:nvSpPr>
        <p:spPr/>
        <p:txBody>
          <a:bodyPr>
            <a:normAutofit lnSpcReduction="10000"/>
          </a:bodyPr>
          <a:lstStyle/>
          <a:p>
            <a:pPr algn="ctr"/>
            <a:r>
              <a:rPr lang="el-GR" b="1" u="sng" dirty="0">
                <a:hlinkClick r:id="rId2"/>
              </a:rPr>
              <a:t>Τύποι συνδετικού ιστού:</a:t>
            </a:r>
            <a:endParaRPr lang="el-GR" b="1" dirty="0"/>
          </a:p>
          <a:p>
            <a:pPr algn="ctr">
              <a:buFont typeface="Arial"/>
              <a:buChar char="•"/>
            </a:pPr>
            <a:r>
              <a:rPr lang="el-GR" u="sng" dirty="0">
                <a:hlinkClick r:id="rId3"/>
              </a:rPr>
              <a:t>Εμβρυϊκός συνδετικός ιστός - Μεσέγχυμα</a:t>
            </a:r>
            <a:endParaRPr lang="el-GR" dirty="0"/>
          </a:p>
          <a:p>
            <a:pPr algn="ctr">
              <a:buFont typeface="Arial"/>
              <a:buChar char="•"/>
            </a:pPr>
            <a:r>
              <a:rPr lang="el-GR" u="sng" dirty="0">
                <a:hlinkClick r:id="rId4"/>
              </a:rPr>
              <a:t>Χαλαρός συνδετικός ιστός</a:t>
            </a:r>
            <a:endParaRPr lang="el-GR" dirty="0"/>
          </a:p>
          <a:p>
            <a:pPr algn="ctr">
              <a:buFont typeface="Arial"/>
              <a:buChar char="•"/>
            </a:pPr>
            <a:r>
              <a:rPr lang="el-GR" u="sng" dirty="0">
                <a:hlinkClick r:id="rId5"/>
              </a:rPr>
              <a:t>Πυκνός συνδετικός ιστός</a:t>
            </a:r>
            <a:endParaRPr lang="el-GR" dirty="0"/>
          </a:p>
          <a:p>
            <a:pPr algn="ctr">
              <a:buFont typeface="Arial"/>
              <a:buChar char="•"/>
            </a:pPr>
            <a:r>
              <a:rPr lang="el-GR" u="sng" dirty="0">
                <a:hlinkClick r:id="rId6"/>
              </a:rPr>
              <a:t>Βλεννώδης συνδετικός ιστός</a:t>
            </a:r>
            <a:endParaRPr lang="el-GR" dirty="0"/>
          </a:p>
          <a:p>
            <a:pPr algn="ctr">
              <a:buFont typeface="Arial"/>
              <a:buChar char="•"/>
            </a:pPr>
            <a:r>
              <a:rPr lang="el-GR" u="sng" dirty="0">
                <a:hlinkClick r:id="rId7"/>
              </a:rPr>
              <a:t>Ελαστικός συνδετικός ιστός</a:t>
            </a:r>
            <a:endParaRPr lang="el-GR" dirty="0"/>
          </a:p>
          <a:p>
            <a:pPr algn="ctr">
              <a:buFont typeface="Arial"/>
              <a:buChar char="•"/>
            </a:pPr>
            <a:r>
              <a:rPr lang="el-GR" u="sng" dirty="0">
                <a:hlinkClick r:id="rId8"/>
              </a:rPr>
              <a:t>Δικτυωτός συνδετικός ιστός</a:t>
            </a:r>
            <a:endParaRPr lang="el-GR" dirty="0"/>
          </a:p>
          <a:p>
            <a:pPr algn="ctr">
              <a:buFont typeface="Arial"/>
              <a:buChar char="•"/>
            </a:pPr>
            <a:r>
              <a:rPr lang="el-GR" u="sng" dirty="0">
                <a:hlinkClick r:id="rId9"/>
              </a:rPr>
              <a:t>Λιπώδης συνδετικός ιστός</a:t>
            </a:r>
            <a:endParaRPr lang="el-GR" dirty="0"/>
          </a:p>
          <a:p>
            <a:endParaRPr lang="el-GR" dirty="0"/>
          </a:p>
        </p:txBody>
      </p:sp>
    </p:spTree>
    <p:extLst>
      <p:ext uri="{BB962C8B-B14F-4D97-AF65-F5344CB8AC3E}">
        <p14:creationId xmlns:p14="http://schemas.microsoft.com/office/powerpoint/2010/main" val="427865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000"/>
                                        <p:tgtEl>
                                          <p:spTgt spid="2">
                                            <p:txEl>
                                              <p:pRg st="7" end="7"/>
                                            </p:txEl>
                                          </p:spTgt>
                                        </p:tgtEl>
                                      </p:cBhvr>
                                    </p:animEffect>
                                    <p:anim calcmode="lin" valueType="num">
                                      <p:cBhvr>
                                        <p:cTn id="3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l-GR" u="sng" dirty="0">
                <a:hlinkClick r:id="rId2"/>
              </a:rPr>
              <a:t>Εμβρυϊκός συνδετικός ιστός - Μεσέγχυμα</a:t>
            </a:r>
            <a:endParaRPr lang="el-GR" dirty="0"/>
          </a:p>
          <a:p>
            <a:r>
              <a:rPr lang="el-GR" dirty="0" smtClean="0"/>
              <a:t>Οι συνδετικοί ιστοί προέρχονται από το </a:t>
            </a:r>
            <a:r>
              <a:rPr lang="el-GR" b="1" dirty="0" smtClean="0">
                <a:solidFill>
                  <a:schemeClr val="tx2"/>
                </a:solidFill>
              </a:rPr>
              <a:t>μεσέγχυμα</a:t>
            </a:r>
            <a:r>
              <a:rPr lang="el-GR" dirty="0" smtClean="0"/>
              <a:t>, ένα εμβρυικό ιστό , που σχηματίζεται από επιμηκυσμένα κύτταρα ,</a:t>
            </a:r>
            <a:r>
              <a:rPr lang="el-GR" b="1" dirty="0" smtClean="0"/>
              <a:t>τα μεσεγχυματικά κύτταρα</a:t>
            </a:r>
            <a:r>
              <a:rPr lang="el-GR" dirty="0" smtClean="0"/>
              <a:t>.</a:t>
            </a:r>
          </a:p>
          <a:p>
            <a:r>
              <a:rPr lang="el-GR" dirty="0" smtClean="0"/>
              <a:t>Αυτά τα κύτταρα χαρακτηρίζονται από ένα  ωοειδή πυρήνα και ευδιάκριτα πυρήνια και λεπτή κατανομή της χρωματίνης.</a:t>
            </a:r>
          </a:p>
          <a:p>
            <a:r>
              <a:rPr lang="el-GR" dirty="0" smtClean="0"/>
              <a:t>Τα κύτταρα έχουν πολλές λεπτές κυτταροπλασματικές αποφυάδες και είναι σκηνωμένα σε άφθονη και ιξώδη εξωκυττάρια ουσία που περιέχει λίγες ίνες.  </a:t>
            </a:r>
            <a:endParaRPr lang="el-GR" dirty="0"/>
          </a:p>
        </p:txBody>
      </p:sp>
      <p:sp>
        <p:nvSpPr>
          <p:cNvPr id="4" name="Title 1"/>
          <p:cNvSpPr>
            <a:spLocks noGrp="1"/>
          </p:cNvSpPr>
          <p:nvPr>
            <p:ph type="title"/>
          </p:nvPr>
        </p:nvSpPr>
        <p:spPr/>
        <p:txBody>
          <a:bodyPr>
            <a:normAutofit fontScale="90000"/>
          </a:bodyPr>
          <a:lstStyle/>
          <a:p>
            <a:r>
              <a:rPr lang="el-GR" b="1" dirty="0" smtClean="0">
                <a:solidFill>
                  <a:schemeClr val="tx2"/>
                </a:solidFill>
              </a:rPr>
              <a:t>Συνδετικός ιστός</a:t>
            </a:r>
            <a:br>
              <a:rPr lang="el-GR" b="1" dirty="0" smtClean="0">
                <a:solidFill>
                  <a:schemeClr val="tx2"/>
                </a:solidFill>
              </a:rPr>
            </a:br>
            <a:r>
              <a:rPr lang="el-GR" sz="3600" dirty="0" smtClean="0">
                <a:solidFill>
                  <a:schemeClr val="tx2"/>
                </a:solidFill>
              </a:rPr>
              <a:t>τύποι</a:t>
            </a:r>
            <a:endParaRPr lang="el-GR" sz="3600" dirty="0">
              <a:solidFill>
                <a:schemeClr val="tx2"/>
              </a:solidFill>
            </a:endParaRPr>
          </a:p>
        </p:txBody>
      </p:sp>
    </p:spTree>
    <p:extLst>
      <p:ext uri="{BB962C8B-B14F-4D97-AF65-F5344CB8AC3E}">
        <p14:creationId xmlns:p14="http://schemas.microsoft.com/office/powerpoint/2010/main" val="779837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040560"/>
          </a:xfrm>
        </p:spPr>
        <p:txBody>
          <a:bodyPr>
            <a:noAutofit/>
          </a:bodyPr>
          <a:lstStyle/>
          <a:p>
            <a:pPr>
              <a:spcBef>
                <a:spcPts val="600"/>
              </a:spcBef>
              <a:spcAft>
                <a:spcPts val="600"/>
              </a:spcAft>
            </a:pPr>
            <a:r>
              <a:rPr lang="el-GR" sz="2000" dirty="0"/>
              <a:t>Στην ομάδα των συνδετικών ιστών ανήκουν ιστοί με διαφορετικές λειτουργίες και κοινή προέλευση, όπως οι σκελετικοί ιστοί (χονδρικός, οστίτης), το αίμα, και ο στηρικτικός ιστός. </a:t>
            </a:r>
            <a:r>
              <a:rPr lang="el-GR" sz="2000" b="1" dirty="0"/>
              <a:t>Η ονομασία τους οφείλεται στη μηχανική και μεταβολική υποστήριξη, την οποία παρέχουν στους υπόλοιπους ιστούς και τα όργανα του σώματος</a:t>
            </a:r>
            <a:r>
              <a:rPr lang="el-GR" sz="2000" dirty="0"/>
              <a:t>. </a:t>
            </a:r>
            <a:endParaRPr lang="en-GB" sz="2000" dirty="0" smtClean="0"/>
          </a:p>
          <a:p>
            <a:pPr>
              <a:spcBef>
                <a:spcPts val="600"/>
              </a:spcBef>
              <a:spcAft>
                <a:spcPts val="600"/>
              </a:spcAft>
            </a:pPr>
            <a:r>
              <a:rPr lang="el-GR" sz="2000" dirty="0" smtClean="0"/>
              <a:t>Ο </a:t>
            </a:r>
            <a:r>
              <a:rPr lang="el-GR" sz="2000" dirty="0"/>
              <a:t>στηρικτικός ιστός στηρίζει το επιφανειακό επιθήλιο και αφορίζεται από αυτό με τη</a:t>
            </a:r>
            <a:r>
              <a:rPr lang="el-GR" sz="2000" b="1" i="1" dirty="0"/>
              <a:t> </a:t>
            </a:r>
            <a:r>
              <a:rPr lang="el-GR" sz="2000" b="1" dirty="0"/>
              <a:t>βασική μεμβράνη</a:t>
            </a:r>
            <a:r>
              <a:rPr lang="el-GR" sz="2000" i="1" dirty="0"/>
              <a:t>. </a:t>
            </a:r>
            <a:r>
              <a:rPr lang="el-GR" sz="2000" dirty="0"/>
              <a:t>Περιέχει αιμοφόρα αγγεία και νεύρα και συμμετέχει στην ανταλλαγή θρεπτικών συστατικών, μεταβολιτών και άχρηστων προϊόντων του μεταβολισμού</a:t>
            </a:r>
            <a:r>
              <a:rPr lang="el-GR" sz="2000" dirty="0" smtClean="0"/>
              <a:t>.</a:t>
            </a:r>
          </a:p>
          <a:p>
            <a:pPr>
              <a:spcBef>
                <a:spcPts val="600"/>
              </a:spcBef>
              <a:spcAft>
                <a:spcPts val="600"/>
              </a:spcAft>
            </a:pPr>
            <a:r>
              <a:rPr lang="el-GR" sz="2000" dirty="0"/>
              <a:t>Γενικά, ο συνδετικός ιστός αποτελείται από</a:t>
            </a:r>
            <a:r>
              <a:rPr lang="el-GR" sz="2000" b="1" dirty="0"/>
              <a:t> κύτταρα,</a:t>
            </a:r>
            <a:r>
              <a:rPr lang="el-GR" sz="2000" dirty="0"/>
              <a:t> </a:t>
            </a:r>
            <a:r>
              <a:rPr lang="el-GR" sz="2000" b="1" dirty="0"/>
              <a:t>ίνες </a:t>
            </a:r>
            <a:r>
              <a:rPr lang="el-GR" sz="2000" dirty="0"/>
              <a:t>και </a:t>
            </a:r>
            <a:r>
              <a:rPr lang="el-GR" sz="2000" b="1" dirty="0" smtClean="0"/>
              <a:t>τη θεμέλια ουσία</a:t>
            </a:r>
            <a:r>
              <a:rPr lang="el-GR" sz="2000" dirty="0" smtClean="0"/>
              <a:t>. Σε αντίθεση με τους άλλους ιστούς (επιθηλιακό, μυϊκό, νευρικό) οι οποίο αποτελούνται κυρίως από κύτταρα, το κύριο συστατικό του συνδετικού ιστού είναι η εξωκυττάρια ουσία.  Οι εξωκυττάριες ουσίες αποτελούνται από διαφορετικούς συνδυασμούς </a:t>
            </a:r>
            <a:r>
              <a:rPr lang="el-GR" sz="2000" dirty="0" err="1" smtClean="0"/>
              <a:t>ινιδικών</a:t>
            </a:r>
            <a:r>
              <a:rPr lang="el-GR" sz="2000" dirty="0" smtClean="0"/>
              <a:t> πρωτεϊνών και από θεμέλια ουσία.</a:t>
            </a:r>
            <a:endParaRPr lang="el-GR" sz="2000" dirty="0"/>
          </a:p>
          <a:p>
            <a:pPr marL="0" indent="0">
              <a:spcBef>
                <a:spcPts val="600"/>
              </a:spcBef>
              <a:spcAft>
                <a:spcPts val="600"/>
              </a:spcAft>
              <a:buNone/>
            </a:pPr>
            <a:endParaRPr lang="en-GB" sz="2000" b="1" dirty="0" smtClean="0"/>
          </a:p>
          <a:p>
            <a:pPr marL="0" indent="0">
              <a:spcBef>
                <a:spcPts val="600"/>
              </a:spcBef>
              <a:spcAft>
                <a:spcPts val="600"/>
              </a:spcAft>
              <a:buNone/>
            </a:pPr>
            <a:endParaRPr lang="el-GR" sz="2000" b="1" dirty="0"/>
          </a:p>
        </p:txBody>
      </p:sp>
      <p:sp>
        <p:nvSpPr>
          <p:cNvPr id="4" name="Title 1"/>
          <p:cNvSpPr>
            <a:spLocks noGrp="1"/>
          </p:cNvSpPr>
          <p:nvPr>
            <p:ph type="title"/>
          </p:nvPr>
        </p:nvSpPr>
        <p:spPr>
          <a:xfrm>
            <a:off x="457200" y="44624"/>
            <a:ext cx="8229600" cy="1143000"/>
          </a:xfrm>
        </p:spPr>
        <p:txBody>
          <a:bodyPr>
            <a:normAutofit fontScale="90000"/>
          </a:bodyPr>
          <a:lstStyle/>
          <a:p>
            <a:r>
              <a:rPr lang="el-GR" b="1" dirty="0" smtClean="0">
                <a:solidFill>
                  <a:schemeClr val="tx2"/>
                </a:solidFill>
              </a:rPr>
              <a:t>Συνδετικός ιστός </a:t>
            </a:r>
            <a:r>
              <a:rPr lang="el-GR" b="1" baseline="30000" dirty="0">
                <a:solidFill>
                  <a:schemeClr val="tx2"/>
                </a:solidFill>
              </a:rPr>
              <a:t>1</a:t>
            </a:r>
            <a:r>
              <a:rPr lang="el-GR" b="1" dirty="0" smtClean="0">
                <a:solidFill>
                  <a:schemeClr val="tx2"/>
                </a:solidFill>
              </a:rPr>
              <a:t/>
            </a:r>
            <a:br>
              <a:rPr lang="el-GR" b="1" dirty="0" smtClean="0">
                <a:solidFill>
                  <a:schemeClr val="tx2"/>
                </a:solidFill>
              </a:rPr>
            </a:br>
            <a:r>
              <a:rPr lang="en-GB" sz="3600" dirty="0" smtClean="0">
                <a:solidFill>
                  <a:schemeClr val="tx2"/>
                </a:solidFill>
              </a:rPr>
              <a:t>(connective tissue)</a:t>
            </a:r>
            <a:endParaRPr lang="el-GR" sz="3600" dirty="0">
              <a:solidFill>
                <a:schemeClr val="tx2"/>
              </a:solidFill>
            </a:endParaRPr>
          </a:p>
        </p:txBody>
      </p:sp>
    </p:spTree>
    <p:extLst>
      <p:ext uri="{BB962C8B-B14F-4D97-AF65-F5344CB8AC3E}">
        <p14:creationId xmlns:p14="http://schemas.microsoft.com/office/powerpoint/2010/main" val="24908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chemeClr val="tx2"/>
                </a:solidFill>
              </a:rPr>
              <a:t>Συνδετικός ιστός</a:t>
            </a:r>
            <a:br>
              <a:rPr lang="el-GR" b="1" dirty="0">
                <a:solidFill>
                  <a:schemeClr val="tx2"/>
                </a:solidFill>
              </a:rPr>
            </a:br>
            <a:r>
              <a:rPr lang="el-GR" sz="3600" dirty="0">
                <a:solidFill>
                  <a:schemeClr val="tx2"/>
                </a:solidFill>
              </a:rPr>
              <a:t>τύποι</a:t>
            </a:r>
            <a:endParaRPr lang="el-GR" dirty="0"/>
          </a:p>
        </p:txBody>
      </p:sp>
      <p:sp>
        <p:nvSpPr>
          <p:cNvPr id="3" name="Content Placeholder 2"/>
          <p:cNvSpPr>
            <a:spLocks noGrp="1"/>
          </p:cNvSpPr>
          <p:nvPr>
            <p:ph idx="1"/>
          </p:nvPr>
        </p:nvSpPr>
        <p:spPr/>
        <p:txBody>
          <a:bodyPr>
            <a:normAutofit/>
          </a:bodyPr>
          <a:lstStyle/>
          <a:p>
            <a:r>
              <a:rPr lang="el-GR" sz="2800" u="sng" dirty="0">
                <a:hlinkClick r:id="rId2"/>
              </a:rPr>
              <a:t>Εμβρυϊκός συνδετικός ιστός - Μεσέγχυμα</a:t>
            </a:r>
            <a:endParaRPr lang="el-GR" sz="2800" dirty="0"/>
          </a:p>
          <a:p>
            <a:r>
              <a:rPr lang="el-GR" sz="2800" dirty="0" smtClean="0"/>
              <a:t>Από </a:t>
            </a:r>
            <a:r>
              <a:rPr lang="el-GR" sz="2800" dirty="0"/>
              <a:t>το μεσέγχυμα προέρχονται όλα τα είδη των κυττάρων του συνδετικού ιστού. Εξαιρείται η περιοχή της κεφαλής, στην οποία τα κύτταρα του συνδετικού ιστού, των οστών, του χόνδρου και ορισμένων μυών του προσώπου, προέρχονται από τη νευρική ακρολοφία και, συνεπώς, έχουν </a:t>
            </a:r>
            <a:r>
              <a:rPr lang="el-GR" sz="2800" dirty="0" err="1"/>
              <a:t>νευροεξωδερματική</a:t>
            </a:r>
            <a:r>
              <a:rPr lang="el-GR" sz="2800" dirty="0"/>
              <a:t> προέλευση.</a:t>
            </a:r>
          </a:p>
        </p:txBody>
      </p:sp>
    </p:spTree>
    <p:extLst>
      <p:ext uri="{BB962C8B-B14F-4D97-AF65-F5344CB8AC3E}">
        <p14:creationId xmlns:p14="http://schemas.microsoft.com/office/powerpoint/2010/main" val="36530969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21298055"/>
              </p:ext>
            </p:extLst>
          </p:nvPr>
        </p:nvGraphicFramePr>
        <p:xfrm>
          <a:off x="251520" y="1269360"/>
          <a:ext cx="8676000" cy="54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a:xfrm>
            <a:off x="457200" y="0"/>
            <a:ext cx="8229600" cy="1143000"/>
          </a:xfrm>
        </p:spPr>
        <p:txBody>
          <a:bodyPr>
            <a:normAutofit/>
          </a:bodyPr>
          <a:lstStyle/>
          <a:p>
            <a:r>
              <a:rPr lang="el-GR" sz="3200" b="1" dirty="0" smtClean="0">
                <a:solidFill>
                  <a:schemeClr val="tx2"/>
                </a:solidFill>
              </a:rPr>
              <a:t>Συνδετικός ιστός</a:t>
            </a:r>
            <a:br>
              <a:rPr lang="el-GR" sz="3200" b="1" dirty="0" smtClean="0">
                <a:solidFill>
                  <a:schemeClr val="tx2"/>
                </a:solidFill>
              </a:rPr>
            </a:br>
            <a:r>
              <a:rPr lang="el-GR" sz="3200" dirty="0" smtClean="0">
                <a:solidFill>
                  <a:schemeClr val="tx2"/>
                </a:solidFill>
              </a:rPr>
              <a:t>τύποι</a:t>
            </a:r>
            <a:endParaRPr lang="el-GR" sz="3200" dirty="0">
              <a:solidFill>
                <a:schemeClr val="tx2"/>
              </a:solidFill>
            </a:endParaRPr>
          </a:p>
        </p:txBody>
      </p:sp>
    </p:spTree>
    <p:extLst>
      <p:ext uri="{BB962C8B-B14F-4D97-AF65-F5344CB8AC3E}">
        <p14:creationId xmlns:p14="http://schemas.microsoft.com/office/powerpoint/2010/main" val="2137402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3251" y="1556792"/>
            <a:ext cx="4620757"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half" idx="2"/>
          </p:nvPr>
        </p:nvSpPr>
        <p:spPr>
          <a:xfrm>
            <a:off x="4853880" y="1484784"/>
            <a:ext cx="4038600" cy="4525963"/>
          </a:xfrm>
        </p:spPr>
        <p:txBody>
          <a:bodyPr>
            <a:normAutofit lnSpcReduction="10000"/>
          </a:bodyPr>
          <a:lstStyle/>
          <a:p>
            <a:pPr marL="0" indent="0">
              <a:buNone/>
            </a:pPr>
            <a:r>
              <a:rPr lang="el-GR" sz="2000" b="1" dirty="0" smtClean="0"/>
              <a:t>Χαλαρός συνδετικός ιστός (ΧΣ)</a:t>
            </a:r>
            <a:endParaRPr lang="el-GR" sz="2000" dirty="0" smtClean="0"/>
          </a:p>
          <a:p>
            <a:r>
              <a:rPr lang="el-GR" sz="2000" dirty="0" smtClean="0"/>
              <a:t>Είναι </a:t>
            </a:r>
            <a:r>
              <a:rPr lang="el-GR" sz="2000" dirty="0"/>
              <a:t>ο συνηθέστερος τύπος και περιέχει όλα τα συστατικά του συνδετικού ιστού. </a:t>
            </a:r>
            <a:endParaRPr lang="el-GR" sz="2000" dirty="0" smtClean="0"/>
          </a:p>
          <a:p>
            <a:r>
              <a:rPr lang="el-GR" sz="2000" dirty="0" smtClean="0"/>
              <a:t>Ο ΧΣ ιστός στηρίζει πολλές δομές που υπό φυσιολογικές συνθήκες υπόκεινται σε πίεση και ελαφρά τριβή.</a:t>
            </a:r>
          </a:p>
          <a:p>
            <a:r>
              <a:rPr lang="el-GR" sz="2000" dirty="0" smtClean="0"/>
              <a:t>Στηρίζει </a:t>
            </a:r>
            <a:r>
              <a:rPr lang="el-GR" sz="2000" dirty="0"/>
              <a:t>το επιθήλιο, </a:t>
            </a:r>
            <a:r>
              <a:rPr lang="el-GR" sz="2000" dirty="0" smtClean="0"/>
              <a:t>καταλαμβάνει </a:t>
            </a:r>
            <a:r>
              <a:rPr lang="el-GR" sz="2000" dirty="0"/>
              <a:t>τους </a:t>
            </a:r>
            <a:r>
              <a:rPr lang="el-GR" sz="2000" dirty="0" err="1" smtClean="0"/>
              <a:t>διάκενους</a:t>
            </a:r>
            <a:r>
              <a:rPr lang="el-GR" sz="2000" dirty="0" smtClean="0"/>
              <a:t> χώρους μεταξύ των </a:t>
            </a:r>
            <a:r>
              <a:rPr lang="el-GR" sz="2000" dirty="0" err="1" smtClean="0"/>
              <a:t>μυικών</a:t>
            </a:r>
            <a:r>
              <a:rPr lang="el-GR" sz="2000" dirty="0" smtClean="0"/>
              <a:t> κυττάρων και </a:t>
            </a:r>
            <a:r>
              <a:rPr lang="el-GR" sz="2000" dirty="0"/>
              <a:t>σχηματίζει το βασικό στηρικτικό υπόστρωμα και το περίβλημα ορισμένων οργάνων</a:t>
            </a:r>
            <a:r>
              <a:rPr lang="el-GR" sz="2000" dirty="0" smtClean="0"/>
              <a:t>.</a:t>
            </a:r>
          </a:p>
          <a:p>
            <a:endParaRPr lang="el-GR" sz="2000" dirty="0"/>
          </a:p>
          <a:p>
            <a:pPr marL="0" indent="0">
              <a:buNone/>
            </a:pPr>
            <a:endParaRPr lang="el-GR" sz="2000" dirty="0"/>
          </a:p>
          <a:p>
            <a:endParaRPr lang="el-GR" sz="2000" dirty="0"/>
          </a:p>
        </p:txBody>
      </p:sp>
      <p:sp>
        <p:nvSpPr>
          <p:cNvPr id="12" name="Title 1"/>
          <p:cNvSpPr>
            <a:spLocks noGrp="1"/>
          </p:cNvSpPr>
          <p:nvPr>
            <p:ph type="title"/>
          </p:nvPr>
        </p:nvSpPr>
        <p:spPr/>
        <p:txBody>
          <a:bodyPr>
            <a:noAutofit/>
          </a:bodyPr>
          <a:lstStyle/>
          <a:p>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Τύποι Συνδετικού ιστού</a:t>
            </a:r>
            <a:br>
              <a:rPr lang="el-GR" sz="3600" b="1" dirty="0" smtClean="0">
                <a:solidFill>
                  <a:schemeClr val="tx2"/>
                </a:solidFill>
              </a:rPr>
            </a:br>
            <a:r>
              <a:rPr lang="el-GR" sz="3600" b="1" u="sng" dirty="0">
                <a:hlinkClick r:id="rId3"/>
              </a:rPr>
              <a:t>Χαλαρός συνδετικός ιστός</a:t>
            </a:r>
            <a:r>
              <a:rPr lang="el-GR" sz="3600" b="1" dirty="0"/>
              <a:t/>
            </a:r>
            <a:br>
              <a:rPr lang="el-GR" sz="3600" b="1" dirty="0"/>
            </a:br>
            <a:endParaRPr lang="el-GR" sz="3600" b="1" dirty="0">
              <a:solidFill>
                <a:schemeClr val="tx2"/>
              </a:solidFill>
            </a:endParaRPr>
          </a:p>
        </p:txBody>
      </p:sp>
    </p:spTree>
    <p:extLst>
      <p:ext uri="{BB962C8B-B14F-4D97-AF65-F5344CB8AC3E}">
        <p14:creationId xmlns:p14="http://schemas.microsoft.com/office/powerpoint/2010/main" val="30007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a:bodyPr>
          <a:lstStyle/>
          <a:p>
            <a:r>
              <a:rPr lang="el-GR" sz="2400" dirty="0"/>
              <a:t>Αποτελείται από ένα αραιό δίκτυο ινών και είναι πλούσιος σε κύτταρα και θεμέλια ουσία.  </a:t>
            </a:r>
            <a:endParaRPr lang="el-GR" sz="2400" dirty="0" smtClean="0"/>
          </a:p>
          <a:p>
            <a:r>
              <a:rPr lang="el-GR" sz="2400" dirty="0"/>
              <a:t>Οι ινοβλάστες, σχηματίζουν και διατηρούν το ΧΣ</a:t>
            </a:r>
            <a:r>
              <a:rPr lang="el-GR" sz="2400" dirty="0" smtClean="0"/>
              <a:t>.</a:t>
            </a:r>
          </a:p>
          <a:p>
            <a:r>
              <a:rPr lang="el-GR" sz="2400" dirty="0" smtClean="0"/>
              <a:t>Έχει λεπτή υφή, είναι εύκαμπτος, έχει πολλά αγγεία και δεν είναι πολύ ανθεκτικός σε μηχανικές παραμορφώσεις.</a:t>
            </a:r>
            <a:endParaRPr lang="el-GR" sz="2400" dirty="0"/>
          </a:p>
          <a:p>
            <a:endParaRPr lang="el-GR" sz="2400"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700808"/>
            <a:ext cx="4038600" cy="271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Autofit/>
          </a:bodyPr>
          <a:lstStyle/>
          <a:p>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Τύποι Συνδετικού ιστού</a:t>
            </a:r>
            <a:br>
              <a:rPr lang="el-GR" sz="3600" b="1" dirty="0" smtClean="0">
                <a:solidFill>
                  <a:schemeClr val="tx2"/>
                </a:solidFill>
              </a:rPr>
            </a:br>
            <a:r>
              <a:rPr lang="el-GR" sz="3600" b="1" u="sng" dirty="0">
                <a:hlinkClick r:id="rId3"/>
              </a:rPr>
              <a:t>Χαλαρός συνδετικός ιστός</a:t>
            </a:r>
            <a:r>
              <a:rPr lang="el-GR" sz="3600" b="1" dirty="0"/>
              <a:t/>
            </a:r>
            <a:br>
              <a:rPr lang="el-GR" sz="3600" b="1" dirty="0"/>
            </a:br>
            <a:endParaRPr lang="el-GR" sz="3600" b="1" dirty="0">
              <a:solidFill>
                <a:schemeClr val="tx2"/>
              </a:solidFill>
            </a:endParaRPr>
          </a:p>
        </p:txBody>
      </p:sp>
      <p:sp>
        <p:nvSpPr>
          <p:cNvPr id="3" name="Rectangle 2"/>
          <p:cNvSpPr/>
          <p:nvPr/>
        </p:nvSpPr>
        <p:spPr>
          <a:xfrm>
            <a:off x="179992" y="4653136"/>
            <a:ext cx="4320000" cy="1754326"/>
          </a:xfrm>
          <a:prstGeom prst="rect">
            <a:avLst/>
          </a:prstGeom>
          <a:ln>
            <a:solidFill>
              <a:schemeClr val="tx2"/>
            </a:solidFill>
          </a:ln>
        </p:spPr>
        <p:txBody>
          <a:bodyPr>
            <a:spAutoFit/>
          </a:bodyPr>
          <a:lstStyle/>
          <a:p>
            <a:r>
              <a:rPr lang="el-GR" dirty="0"/>
              <a:t>Τομή χαλαρού συνδετικού ιστού. </a:t>
            </a:r>
            <a:endParaRPr lang="el-GR" dirty="0" smtClean="0"/>
          </a:p>
          <a:p>
            <a:r>
              <a:rPr lang="el-GR" dirty="0" smtClean="0"/>
              <a:t>Πολλοί </a:t>
            </a:r>
            <a:r>
              <a:rPr lang="el-GR" dirty="0"/>
              <a:t>πυρήνες </a:t>
            </a:r>
            <a:r>
              <a:rPr lang="el-GR" dirty="0" err="1"/>
              <a:t>ινοβλαστών</a:t>
            </a:r>
            <a:r>
              <a:rPr lang="el-GR" dirty="0"/>
              <a:t> είναι διασκορπισμένοι μεταξύ κολλαγόνων ινών τοποθετημένων με τυχαία διάταξη. </a:t>
            </a:r>
            <a:endParaRPr lang="el-GR" dirty="0" smtClean="0"/>
          </a:p>
          <a:p>
            <a:r>
              <a:rPr lang="el-GR" dirty="0" smtClean="0"/>
              <a:t>Μικρά </a:t>
            </a:r>
            <a:r>
              <a:rPr lang="el-GR" dirty="0"/>
              <a:t>αιμοφόρα αγγεία επισημαίνονται με βέλη. Χρώση Α-Η. Μεσαία μεγέθυνση.</a:t>
            </a:r>
          </a:p>
        </p:txBody>
      </p:sp>
    </p:spTree>
    <p:extLst>
      <p:ext uri="{BB962C8B-B14F-4D97-AF65-F5344CB8AC3E}">
        <p14:creationId xmlns:p14="http://schemas.microsoft.com/office/powerpoint/2010/main" val="269896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l-GR" sz="2000" b="1" u="sng" dirty="0">
                <a:hlinkClick r:id="rId2"/>
              </a:rPr>
              <a:t>Πυκνός συνδετικός ιστός:</a:t>
            </a:r>
            <a:endParaRPr lang="el-GR" sz="2000" b="1" dirty="0"/>
          </a:p>
          <a:p>
            <a:pPr marL="0" indent="0">
              <a:buNone/>
            </a:pPr>
            <a:r>
              <a:rPr lang="el-GR" sz="2000" dirty="0"/>
              <a:t>(</a:t>
            </a:r>
            <a:r>
              <a:rPr lang="el-GR" sz="2000" u="sng" dirty="0" err="1">
                <a:hlinkClick r:id="rId3"/>
              </a:rPr>
              <a:t>Εικ</a:t>
            </a:r>
            <a:r>
              <a:rPr lang="el-GR" sz="2000" u="sng" dirty="0">
                <a:hlinkClick r:id="rId3"/>
              </a:rPr>
              <a:t>. 5</a:t>
            </a:r>
            <a:r>
              <a:rPr lang="el-GR" sz="2000" dirty="0"/>
              <a:t> και </a:t>
            </a:r>
            <a:r>
              <a:rPr lang="el-GR" sz="2000" u="sng" dirty="0" err="1">
                <a:hlinkClick r:id="rId4"/>
              </a:rPr>
              <a:t>εικ</a:t>
            </a:r>
            <a:r>
              <a:rPr lang="el-GR" sz="2000" u="sng" dirty="0">
                <a:hlinkClick r:id="rId4"/>
              </a:rPr>
              <a:t>. 6</a:t>
            </a:r>
            <a:r>
              <a:rPr lang="el-GR" sz="2000" dirty="0"/>
              <a:t>, </a:t>
            </a:r>
            <a:r>
              <a:rPr lang="el-GR" sz="2000" u="sng" dirty="0">
                <a:hlinkClick r:id="rId5"/>
              </a:rPr>
              <a:t>εικ.7</a:t>
            </a:r>
            <a:r>
              <a:rPr lang="el-GR" sz="2000" dirty="0"/>
              <a:t>, </a:t>
            </a:r>
            <a:r>
              <a:rPr lang="el-GR" sz="2000" u="sng" dirty="0" err="1">
                <a:hlinkClick r:id="rId6"/>
              </a:rPr>
              <a:t>εικ</a:t>
            </a:r>
            <a:r>
              <a:rPr lang="el-GR" sz="2000" u="sng" dirty="0">
                <a:hlinkClick r:id="rId6"/>
              </a:rPr>
              <a:t>. 8</a:t>
            </a:r>
            <a:r>
              <a:rPr lang="el-GR" sz="2000" dirty="0"/>
              <a:t>, </a:t>
            </a:r>
            <a:r>
              <a:rPr lang="el-GR" sz="2000" u="sng" dirty="0" err="1">
                <a:hlinkClick r:id="rId7"/>
              </a:rPr>
              <a:t>εικ</a:t>
            </a:r>
            <a:r>
              <a:rPr lang="el-GR" sz="2000" u="sng" dirty="0">
                <a:hlinkClick r:id="rId7"/>
              </a:rPr>
              <a:t>. 9</a:t>
            </a:r>
            <a:r>
              <a:rPr lang="el-GR" sz="2000" dirty="0"/>
              <a:t>, </a:t>
            </a:r>
            <a:r>
              <a:rPr lang="el-GR" sz="2000" u="sng" dirty="0" err="1">
                <a:hlinkClick r:id="rId8"/>
              </a:rPr>
              <a:t>εικ</a:t>
            </a:r>
            <a:r>
              <a:rPr lang="el-GR" sz="2000" u="sng" dirty="0">
                <a:hlinkClick r:id="rId8"/>
              </a:rPr>
              <a:t>. 10</a:t>
            </a:r>
            <a:r>
              <a:rPr lang="el-GR" sz="2000" dirty="0" smtClean="0"/>
              <a:t>).</a:t>
            </a:r>
          </a:p>
          <a:p>
            <a:r>
              <a:rPr lang="el-GR" sz="2200" dirty="0" smtClean="0"/>
              <a:t>Αποτελείται </a:t>
            </a:r>
            <a:r>
              <a:rPr lang="el-GR" sz="2200" dirty="0"/>
              <a:t>από </a:t>
            </a:r>
            <a:r>
              <a:rPr lang="el-GR" sz="2200" dirty="0" err="1"/>
              <a:t>κολλαγόνες</a:t>
            </a:r>
            <a:r>
              <a:rPr lang="el-GR" sz="2200" dirty="0"/>
              <a:t> ίνες σε πυκνή διάταξη, </a:t>
            </a:r>
            <a:r>
              <a:rPr lang="el-GR" sz="2200" b="1" dirty="0"/>
              <a:t>κανονική ή ακανόνιστη</a:t>
            </a:r>
            <a:r>
              <a:rPr lang="el-GR" sz="2200" dirty="0"/>
              <a:t>. Περιέχει κυρίως ίνες και λίγα κύτταρα. </a:t>
            </a:r>
            <a:endParaRPr lang="el-GR" sz="2200" dirty="0" smtClean="0"/>
          </a:p>
          <a:p>
            <a:r>
              <a:rPr lang="el-GR" sz="2200" dirty="0" smtClean="0"/>
              <a:t>Εξασφαλίζει </a:t>
            </a:r>
            <a:r>
              <a:rPr lang="el-GR" sz="2200" dirty="0"/>
              <a:t>αντίσταση και προστασία. Σχηματίζει την ανθεκτική κάψα που περιβάλλει το ήπαρ και το σπλήνα. Στη δικτυωτή στιβάδα της </a:t>
            </a:r>
            <a:r>
              <a:rPr lang="el-GR" sz="2200" dirty="0" err="1"/>
              <a:t>δερμίδας</a:t>
            </a:r>
            <a:r>
              <a:rPr lang="el-GR" sz="2200" dirty="0"/>
              <a:t> ο πυκνός ακανόνιστος συνδετικός ιστός στηρίζει την επιδερμίδα.</a:t>
            </a:r>
          </a:p>
          <a:p>
            <a:r>
              <a:rPr lang="el-GR" sz="2200" dirty="0"/>
              <a:t>Στους </a:t>
            </a:r>
            <a:r>
              <a:rPr lang="el-GR" sz="2200" b="1" dirty="0"/>
              <a:t>τένοντες </a:t>
            </a:r>
            <a:r>
              <a:rPr lang="el-GR" sz="2200" dirty="0"/>
              <a:t>και τους </a:t>
            </a:r>
            <a:r>
              <a:rPr lang="el-GR" sz="2200" b="1" dirty="0"/>
              <a:t>συνδέσμους </a:t>
            </a:r>
            <a:r>
              <a:rPr lang="el-GR" sz="2200" dirty="0" smtClean="0"/>
              <a:t>(</a:t>
            </a:r>
            <a:r>
              <a:rPr lang="el-GR" sz="2200" dirty="0"/>
              <a:t> </a:t>
            </a:r>
            <a:r>
              <a:rPr lang="el-GR" sz="2200" u="sng" dirty="0">
                <a:hlinkClick r:id="rId9"/>
              </a:rPr>
              <a:t>Εικ.11</a:t>
            </a:r>
            <a:r>
              <a:rPr lang="el-GR" sz="2200" dirty="0"/>
              <a:t>  </a:t>
            </a:r>
            <a:r>
              <a:rPr lang="el-GR" sz="2200" u="sng" dirty="0">
                <a:hlinkClick r:id="rId10"/>
              </a:rPr>
              <a:t>Εικ.12</a:t>
            </a:r>
            <a:r>
              <a:rPr lang="el-GR" sz="2200" dirty="0"/>
              <a:t>, </a:t>
            </a:r>
            <a:r>
              <a:rPr lang="el-GR" sz="2200" u="sng" dirty="0">
                <a:hlinkClick r:id="rId11"/>
              </a:rPr>
              <a:t>Εικ.13</a:t>
            </a:r>
            <a:r>
              <a:rPr lang="el-GR" sz="2200" dirty="0"/>
              <a:t>) ο πυκνός κανονικός συνδετικός ιστός αποτελείται από παράλληλες δεσμίδες κολλαγόνων ινών μεταξύ των οποίων διατάσσονται, σε σειρά, οι </a:t>
            </a:r>
            <a:r>
              <a:rPr lang="el-GR" sz="2200" dirty="0" err="1"/>
              <a:t>ινοβλάστες</a:t>
            </a:r>
            <a:r>
              <a:rPr lang="el-GR" sz="2200" dirty="0"/>
              <a:t>.</a:t>
            </a:r>
          </a:p>
        </p:txBody>
      </p:sp>
      <p:sp>
        <p:nvSpPr>
          <p:cNvPr id="5" name="Title 1"/>
          <p:cNvSpPr>
            <a:spLocks noGrp="1"/>
          </p:cNvSpPr>
          <p:nvPr>
            <p:ph type="title"/>
          </p:nvPr>
        </p:nvSpPr>
        <p:spPr/>
        <p:txBody>
          <a:bodyPr>
            <a:noAutofit/>
          </a:bodyPr>
          <a:lstStyle/>
          <a:p>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Τύποι Συνδετικού ιστού</a:t>
            </a:r>
            <a:br>
              <a:rPr lang="el-GR" sz="3600" b="1" dirty="0" smtClean="0">
                <a:solidFill>
                  <a:schemeClr val="tx2"/>
                </a:solidFill>
              </a:rPr>
            </a:br>
            <a:r>
              <a:rPr lang="el-GR" sz="3600" b="1" u="sng" dirty="0">
                <a:hlinkClick r:id="rId2"/>
              </a:rPr>
              <a:t>Πυκνός</a:t>
            </a:r>
            <a:r>
              <a:rPr lang="el-GR" sz="3600" b="1" u="sng" dirty="0" smtClean="0">
                <a:hlinkClick r:id="rId2"/>
              </a:rPr>
              <a:t> </a:t>
            </a:r>
            <a:r>
              <a:rPr lang="el-GR" sz="3600" b="1" u="sng" dirty="0">
                <a:hlinkClick r:id="rId2"/>
              </a:rPr>
              <a:t>συνδετικός ιστός</a:t>
            </a:r>
            <a:r>
              <a:rPr lang="el-GR" sz="3600" b="1" dirty="0"/>
              <a:t/>
            </a:r>
            <a:br>
              <a:rPr lang="el-GR" sz="3600" b="1" dirty="0"/>
            </a:br>
            <a:endParaRPr lang="el-GR" sz="3600" b="1" dirty="0">
              <a:solidFill>
                <a:schemeClr val="tx2"/>
              </a:solidFill>
            </a:endParaRPr>
          </a:p>
        </p:txBody>
      </p:sp>
    </p:spTree>
    <p:extLst>
      <p:ext uri="{BB962C8B-B14F-4D97-AF65-F5344CB8AC3E}">
        <p14:creationId xmlns:p14="http://schemas.microsoft.com/office/powerpoint/2010/main" val="28515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l-GR" sz="3600" b="1" dirty="0" smtClean="0">
                <a:solidFill>
                  <a:schemeClr val="tx2"/>
                </a:solidFill>
              </a:rPr>
              <a:t>Πυκνός Συνδετικός ιστός</a:t>
            </a:r>
            <a:br>
              <a:rPr lang="el-GR" sz="3600" b="1" dirty="0" smtClean="0">
                <a:solidFill>
                  <a:schemeClr val="tx2"/>
                </a:solidFill>
              </a:rPr>
            </a:br>
            <a:r>
              <a:rPr lang="el-GR" sz="3600" dirty="0" smtClean="0">
                <a:solidFill>
                  <a:schemeClr val="tx2"/>
                </a:solidFill>
              </a:rPr>
              <a:t>κανονικός </a:t>
            </a:r>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
            </a:r>
            <a:br>
              <a:rPr lang="el-GR" sz="3600" b="1" dirty="0" smtClean="0">
                <a:solidFill>
                  <a:schemeClr val="tx2"/>
                </a:solidFill>
              </a:rPr>
            </a:br>
            <a:endParaRPr lang="el-GR" sz="36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8190" y="1863181"/>
            <a:ext cx="6047619" cy="40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71012" y="6165304"/>
            <a:ext cx="7523791" cy="369332"/>
          </a:xfrm>
          <a:prstGeom prst="rect">
            <a:avLst/>
          </a:prstGeom>
          <a:noFill/>
        </p:spPr>
        <p:txBody>
          <a:bodyPr wrap="none" rtlCol="0">
            <a:spAutoFit/>
          </a:bodyPr>
          <a:lstStyle/>
          <a:p>
            <a:r>
              <a:rPr lang="el-GR" b="1" dirty="0" smtClean="0"/>
              <a:t>Ίνες ίδια κατεύθυνση 	Αντίσταση σε δυνάμεις με την ίδια κατεύθυνση</a:t>
            </a:r>
            <a:endParaRPr lang="el-GR" b="1" dirty="0"/>
          </a:p>
        </p:txBody>
      </p:sp>
    </p:spTree>
    <p:extLst>
      <p:ext uri="{BB962C8B-B14F-4D97-AF65-F5344CB8AC3E}">
        <p14:creationId xmlns:p14="http://schemas.microsoft.com/office/powerpoint/2010/main" val="9400712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l-GR" sz="3600" b="1" dirty="0">
                <a:solidFill>
                  <a:schemeClr val="tx2"/>
                </a:solidFill>
              </a:rPr>
              <a:t>Πυκνός Συνδετικός ιστός</a:t>
            </a:r>
            <a:br>
              <a:rPr lang="el-GR" sz="3600" b="1" dirty="0">
                <a:solidFill>
                  <a:schemeClr val="tx2"/>
                </a:solidFill>
              </a:rPr>
            </a:br>
            <a:r>
              <a:rPr lang="el-GR" sz="3600" dirty="0">
                <a:solidFill>
                  <a:schemeClr val="tx2"/>
                </a:solidFill>
              </a:rPr>
              <a:t>κανονικός </a:t>
            </a:r>
            <a:r>
              <a:rPr lang="el-GR" sz="3600" b="1" dirty="0">
                <a:solidFill>
                  <a:schemeClr val="tx2"/>
                </a:solidFill>
              </a:rPr>
              <a:t/>
            </a:r>
            <a:br>
              <a:rPr lang="el-GR" sz="3600" b="1" dirty="0">
                <a:solidFill>
                  <a:schemeClr val="tx2"/>
                </a:solidFill>
              </a:rPr>
            </a:br>
            <a:endParaRPr lang="el-GR" sz="3600" dirty="0"/>
          </a:p>
        </p:txBody>
      </p:sp>
      <p:sp>
        <p:nvSpPr>
          <p:cNvPr id="6" name="Content Placeholder 5"/>
          <p:cNvSpPr>
            <a:spLocks noGrp="1"/>
          </p:cNvSpPr>
          <p:nvPr>
            <p:ph sz="half" idx="2"/>
          </p:nvPr>
        </p:nvSpPr>
        <p:spPr/>
        <p:txBody>
          <a:bodyPr/>
          <a:lstStyle/>
          <a:p>
            <a:r>
              <a:rPr lang="el-GR" dirty="0"/>
              <a:t>Επιμήκης τομή πυκνού κανονικού συνδετικού ιστού (τένοντας). Δεσμίδες κολλαγόνων ινών καταλαμβάνουν τους ενδιάμεσους χώρους μεταξύ των </a:t>
            </a:r>
            <a:r>
              <a:rPr lang="el-GR" dirty="0" err="1"/>
              <a:t>επιμηκυσμένων</a:t>
            </a:r>
            <a:r>
              <a:rPr lang="el-GR" dirty="0"/>
              <a:t> </a:t>
            </a:r>
            <a:r>
              <a:rPr lang="el-GR" dirty="0" err="1"/>
              <a:t>ινοβλαστών</a:t>
            </a:r>
            <a:r>
              <a:rPr lang="el-GR" dirty="0"/>
              <a:t>. Χρώση Α-Η. Μεσαία μεγέθυνση.</a:t>
            </a:r>
          </a:p>
        </p:txBody>
      </p:sp>
      <p:pic>
        <p:nvPicPr>
          <p:cNvPr id="26626" name="Picture 2" descr="Εικόνα 5.45. ca.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59430" y="1600200"/>
            <a:ext cx="323413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13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39952" y="1340768"/>
            <a:ext cx="4860032" cy="5141168"/>
          </a:xfrm>
        </p:spPr>
        <p:txBody>
          <a:bodyPr>
            <a:noAutofit/>
          </a:bodyPr>
          <a:lstStyle/>
          <a:p>
            <a:r>
              <a:rPr lang="el-GR" sz="2200" dirty="0"/>
              <a:t>Επιμήκης τομή πυκνού κανονικού συνδετικού ιστού από τένοντα. </a:t>
            </a:r>
            <a:endParaRPr lang="el-GR" sz="2200" dirty="0" smtClean="0"/>
          </a:p>
          <a:p>
            <a:r>
              <a:rPr lang="el-GR" sz="2200" dirty="0" smtClean="0"/>
              <a:t>Α</a:t>
            </a:r>
            <a:r>
              <a:rPr lang="el-GR" sz="2200" dirty="0"/>
              <a:t>: Παχιές δεσμίδες παράλληλων κολλαγόνων ινών καταλαμβάνουν τα μεσοκυττάρια διαστήματα μεταξύ των </a:t>
            </a:r>
            <a:r>
              <a:rPr lang="el-GR" sz="2200" dirty="0" err="1"/>
              <a:t>ινοβλαστών</a:t>
            </a:r>
            <a:r>
              <a:rPr lang="el-GR" sz="2200" dirty="0"/>
              <a:t>. Μικρή </a:t>
            </a:r>
            <a:r>
              <a:rPr lang="el-GR" sz="2200" dirty="0" smtClean="0"/>
              <a:t>μεγέθυνση.</a:t>
            </a:r>
          </a:p>
          <a:p>
            <a:r>
              <a:rPr lang="el-GR" sz="2200" dirty="0" smtClean="0"/>
              <a:t>Β</a:t>
            </a:r>
            <a:r>
              <a:rPr lang="el-GR" sz="2200" dirty="0"/>
              <a:t>: Μεγαλύτερη μεγέθυνση ενός τένοντα από νεαρό ζώο. Παρατηρείστε τις ενεργές </a:t>
            </a:r>
            <a:r>
              <a:rPr lang="el-GR" sz="2200" dirty="0" err="1"/>
              <a:t>ινοβλάστες</a:t>
            </a:r>
            <a:r>
              <a:rPr lang="el-GR" sz="2200" dirty="0"/>
              <a:t> με ευδιάκριτη συσκευή </a:t>
            </a:r>
            <a:r>
              <a:rPr lang="el-GR" sz="2200" dirty="0" err="1"/>
              <a:t>Golgi</a:t>
            </a:r>
            <a:r>
              <a:rPr lang="el-GR" sz="2200" dirty="0"/>
              <a:t> και </a:t>
            </a:r>
            <a:r>
              <a:rPr lang="el-GR" sz="2200" dirty="0" err="1"/>
              <a:t>πυκνοχρωματικό</a:t>
            </a:r>
            <a:r>
              <a:rPr lang="el-GR" sz="2200" dirty="0"/>
              <a:t> κυτταρόπλασμα πλούσιο σε RNA . Χρώση </a:t>
            </a:r>
            <a:r>
              <a:rPr lang="el-GR" sz="2200" dirty="0" err="1"/>
              <a:t>παραρροζανιλίνης</a:t>
            </a:r>
            <a:r>
              <a:rPr lang="el-GR" sz="2200" dirty="0"/>
              <a:t>-κυανό της </a:t>
            </a:r>
            <a:r>
              <a:rPr lang="el-GR" sz="2200" dirty="0" err="1"/>
              <a:t>τολουϊδίνης</a:t>
            </a:r>
            <a:r>
              <a:rPr lang="el-GR" sz="2200" dirty="0"/>
              <a:t>.</a:t>
            </a:r>
          </a:p>
        </p:txBody>
      </p:sp>
      <p:sp>
        <p:nvSpPr>
          <p:cNvPr id="5" name="Title 1"/>
          <p:cNvSpPr>
            <a:spLocks noGrp="1"/>
          </p:cNvSpPr>
          <p:nvPr>
            <p:ph type="title"/>
          </p:nvPr>
        </p:nvSpPr>
        <p:spPr>
          <a:xfrm>
            <a:off x="457200" y="44624"/>
            <a:ext cx="8229600" cy="1143000"/>
          </a:xfrm>
        </p:spPr>
        <p:txBody>
          <a:bodyPr anchor="t">
            <a:noAutofit/>
          </a:bodyPr>
          <a:lstStyle/>
          <a:p>
            <a:r>
              <a:rPr lang="el-GR" sz="3600" b="1" dirty="0" smtClean="0">
                <a:solidFill>
                  <a:schemeClr val="tx2"/>
                </a:solidFill>
              </a:rPr>
              <a:t>Πυκνός Συνδετικός ιστός</a:t>
            </a:r>
            <a:br>
              <a:rPr lang="el-GR" sz="3600" b="1" dirty="0" smtClean="0">
                <a:solidFill>
                  <a:schemeClr val="tx2"/>
                </a:solidFill>
              </a:rPr>
            </a:br>
            <a:r>
              <a:rPr lang="el-GR" sz="3600" dirty="0" smtClean="0">
                <a:solidFill>
                  <a:schemeClr val="tx2"/>
                </a:solidFill>
              </a:rPr>
              <a:t>κανονικός </a:t>
            </a:r>
            <a:r>
              <a:rPr lang="el-GR" sz="3600" b="1" dirty="0" smtClean="0">
                <a:solidFill>
                  <a:schemeClr val="tx2"/>
                </a:solidFill>
              </a:rPr>
              <a:t/>
            </a:r>
            <a:br>
              <a:rPr lang="el-GR" sz="3600" b="1" dirty="0" smtClean="0">
                <a:solidFill>
                  <a:schemeClr val="tx2"/>
                </a:solidFill>
              </a:rPr>
            </a:br>
            <a:r>
              <a:rPr lang="el-GR" sz="3600" b="1" dirty="0" smtClean="0">
                <a:solidFill>
                  <a:schemeClr val="tx2"/>
                </a:solidFill>
              </a:rPr>
              <a:t/>
            </a:r>
            <a:br>
              <a:rPr lang="el-GR" sz="3600" b="1" dirty="0" smtClean="0">
                <a:solidFill>
                  <a:schemeClr val="tx2"/>
                </a:solidFill>
              </a:rPr>
            </a:br>
            <a:endParaRPr lang="el-GR" sz="3600" dirty="0"/>
          </a:p>
        </p:txBody>
      </p:sp>
      <p:pic>
        <p:nvPicPr>
          <p:cNvPr id="27650" name="Picture 2" descr="Εικόνα 5.46. ca.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3861395"/>
            <a:ext cx="371475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emed.med.uoa.gr/application/syllabus_I/sindetikos_istos/imgs/5-46_ca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61" y="1340768"/>
            <a:ext cx="3724275"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0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116632"/>
            <a:ext cx="8229600" cy="1143000"/>
          </a:xfrm>
        </p:spPr>
        <p:txBody>
          <a:bodyPr anchor="t">
            <a:normAutofit/>
          </a:bodyPr>
          <a:lstStyle/>
          <a:p>
            <a:r>
              <a:rPr lang="el-GR" altLang="el-GR" sz="3600" dirty="0"/>
              <a:t>Κανονικός πυκνός </a:t>
            </a:r>
            <a:r>
              <a:rPr lang="el-GR" altLang="el-GR" sz="3600" dirty="0" smtClean="0"/>
              <a:t>συνδετικός</a:t>
            </a:r>
            <a:r>
              <a:rPr lang="en-US" altLang="el-GR" sz="3200" b="0" baseline="30000" dirty="0" smtClean="0">
                <a:solidFill>
                  <a:prstClr val="black"/>
                </a:solidFill>
              </a:rPr>
              <a:t> 2</a:t>
            </a:r>
            <a:endParaRPr lang="el-GR" altLang="el-GR" sz="3600" dirty="0">
              <a:solidFill>
                <a:srgbClr val="FF9900"/>
              </a:solidFill>
            </a:endParaRPr>
          </a:p>
        </p:txBody>
      </p:sp>
      <p:sp>
        <p:nvSpPr>
          <p:cNvPr id="219139" name="Rectangle 3"/>
          <p:cNvSpPr>
            <a:spLocks noGrp="1" noChangeArrowheads="1"/>
          </p:cNvSpPr>
          <p:nvPr>
            <p:ph idx="1"/>
          </p:nvPr>
        </p:nvSpPr>
        <p:spPr>
          <a:xfrm>
            <a:off x="457200" y="836712"/>
            <a:ext cx="8229600" cy="4525963"/>
          </a:xfrm>
        </p:spPr>
        <p:txBody>
          <a:bodyPr/>
          <a:lstStyle/>
          <a:p>
            <a:pPr marL="0" indent="0">
              <a:buNone/>
            </a:pPr>
            <a:r>
              <a:rPr lang="el-GR" altLang="el-GR" sz="2000" dirty="0" smtClean="0"/>
              <a:t>Ο </a:t>
            </a:r>
            <a:r>
              <a:rPr lang="el-GR" altLang="el-GR" sz="2000" dirty="0"/>
              <a:t>κανονικός πυκνός συνδετικός ιστός αποτελείται από παράλληλα και πυκνά διατασσόμενες ίνες κολλαγόνου με αραιά ινοκύτταρα (</a:t>
            </a:r>
            <a:r>
              <a:rPr lang="el-GR" altLang="el-GR" sz="2000" b="1" dirty="0"/>
              <a:t>βέλη</a:t>
            </a:r>
            <a:r>
              <a:rPr lang="el-GR" altLang="el-GR" sz="2000" dirty="0"/>
              <a:t>). (χρώση Azan, μεγέθυνση Χ100</a:t>
            </a:r>
            <a:r>
              <a:rPr lang="el-GR" altLang="el-GR" sz="2000" dirty="0" smtClean="0"/>
              <a:t>)</a:t>
            </a:r>
            <a:endParaRPr lang="el-GR" altLang="el-GR" sz="2000" dirty="0"/>
          </a:p>
        </p:txBody>
      </p:sp>
      <p:pic>
        <p:nvPicPr>
          <p:cNvPr id="219143"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104" y="1988840"/>
            <a:ext cx="576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6392361"/>
            <a:ext cx="5859876" cy="276999"/>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26995750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000" y="1196752"/>
            <a:ext cx="6552000" cy="485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44624"/>
            <a:ext cx="8229600" cy="1143000"/>
          </a:xfrm>
        </p:spPr>
        <p:txBody>
          <a:bodyPr anchor="t">
            <a:noAutofit/>
          </a:bodyPr>
          <a:lstStyle/>
          <a:p>
            <a:r>
              <a:rPr lang="el-GR" sz="3600" b="1" dirty="0" smtClean="0">
                <a:solidFill>
                  <a:schemeClr val="tx2"/>
                </a:solidFill>
              </a:rPr>
              <a:t>Πυκνός Συνδετικός ιστός</a:t>
            </a:r>
            <a:br>
              <a:rPr lang="el-GR" sz="3600" b="1" dirty="0" smtClean="0">
                <a:solidFill>
                  <a:schemeClr val="tx2"/>
                </a:solidFill>
              </a:rPr>
            </a:br>
            <a:r>
              <a:rPr lang="el-GR" sz="3600" dirty="0" smtClean="0">
                <a:solidFill>
                  <a:schemeClr val="tx2"/>
                </a:solidFill>
              </a:rPr>
              <a:t>ακανόνιστος</a:t>
            </a:r>
            <a:r>
              <a:rPr lang="el-GR" sz="3600" b="1" dirty="0" smtClean="0">
                <a:solidFill>
                  <a:schemeClr val="tx2"/>
                </a:solidFill>
              </a:rPr>
              <a:t/>
            </a:r>
            <a:br>
              <a:rPr lang="el-GR" sz="3600" b="1" dirty="0" smtClean="0">
                <a:solidFill>
                  <a:schemeClr val="tx2"/>
                </a:solidFill>
              </a:rPr>
            </a:br>
            <a:endParaRPr lang="el-GR" sz="3600" dirty="0"/>
          </a:p>
        </p:txBody>
      </p:sp>
      <p:sp>
        <p:nvSpPr>
          <p:cNvPr id="6" name="TextBox 5"/>
          <p:cNvSpPr txBox="1"/>
          <p:nvPr/>
        </p:nvSpPr>
        <p:spPr>
          <a:xfrm>
            <a:off x="487516" y="6165304"/>
            <a:ext cx="8168968" cy="646331"/>
          </a:xfrm>
          <a:prstGeom prst="rect">
            <a:avLst/>
          </a:prstGeom>
          <a:noFill/>
        </p:spPr>
        <p:txBody>
          <a:bodyPr wrap="none" rtlCol="0">
            <a:spAutoFit/>
          </a:bodyPr>
          <a:lstStyle/>
          <a:p>
            <a:r>
              <a:rPr lang="el-GR" b="1" dirty="0" smtClean="0"/>
              <a:t>Ίνες διαφορετική κατεύθυνση.  Αντίσταση σε δυνάμεις με διάφορες κατευθύνσεις.</a:t>
            </a:r>
          </a:p>
          <a:p>
            <a:r>
              <a:rPr lang="el-GR" b="1" dirty="0" smtClean="0"/>
              <a:t>Αυτός ο τύπος συναντάται στη </a:t>
            </a:r>
            <a:r>
              <a:rPr lang="el-GR" b="1" dirty="0" err="1" smtClean="0"/>
              <a:t>δερμίδα</a:t>
            </a:r>
            <a:r>
              <a:rPr lang="el-GR" b="1" dirty="0" smtClean="0"/>
              <a:t>.</a:t>
            </a:r>
            <a:endParaRPr lang="el-GR" b="1" dirty="0"/>
          </a:p>
        </p:txBody>
      </p:sp>
    </p:spTree>
    <p:extLst>
      <p:ext uri="{BB962C8B-B14F-4D97-AF65-F5344CB8AC3E}">
        <p14:creationId xmlns:p14="http://schemas.microsoft.com/office/powerpoint/2010/main" val="3951844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sz="2400" dirty="0" smtClean="0"/>
              <a:t>Ινώδης ιστός</a:t>
            </a:r>
          </a:p>
          <a:p>
            <a:r>
              <a:rPr lang="el-GR" sz="2400" dirty="0" smtClean="0"/>
              <a:t>Τα κύτταρα περιβάλλονται από </a:t>
            </a:r>
            <a:r>
              <a:rPr lang="el-GR" sz="2400" b="1" dirty="0" smtClean="0"/>
              <a:t>εξωκυττάρια ουσία</a:t>
            </a:r>
          </a:p>
          <a:p>
            <a:r>
              <a:rPr lang="el-GR" sz="2400" b="1" dirty="0" smtClean="0"/>
              <a:t>Στηρίζει και συνδέει (συνένωση) τα κύτταρα και </a:t>
            </a:r>
            <a:r>
              <a:rPr lang="el-GR" sz="2400" b="1" dirty="0"/>
              <a:t>ά</a:t>
            </a:r>
            <a:r>
              <a:rPr lang="el-GR" sz="2400" b="1" dirty="0" smtClean="0"/>
              <a:t>λλους  ιστούς μεταξύ τους</a:t>
            </a:r>
            <a:r>
              <a:rPr lang="en-GB" sz="2400" b="1" dirty="0" smtClean="0"/>
              <a:t>. </a:t>
            </a:r>
          </a:p>
          <a:p>
            <a:r>
              <a:rPr lang="el-GR" sz="2400" dirty="0" smtClean="0"/>
              <a:t>Η μεγάλη ποικιλία των διαφόρων τύπων του συνδετικού ιστού στο σώμα αντανακλά τις παραλλαγές ως προς τη σύνθεση των τριών συστατικών του.  Ίνες αποτελούμενες από κολλαγόνο  συγκροτούν τους τένοντες, τις κάψες των οργάνων, τις απονευρώσεις, τις κάψες των οργάνων και τις μεμβράνες που περιβάλλουν το ΚΝΣ (μήνιγγες).</a:t>
            </a:r>
          </a:p>
        </p:txBody>
      </p:sp>
      <p:sp>
        <p:nvSpPr>
          <p:cNvPr id="4" name="Title 1"/>
          <p:cNvSpPr>
            <a:spLocks noGrp="1"/>
          </p:cNvSpPr>
          <p:nvPr>
            <p:ph type="title"/>
          </p:nvPr>
        </p:nvSpPr>
        <p:spPr/>
        <p:txBody>
          <a:bodyPr>
            <a:normAutofit fontScale="90000"/>
          </a:bodyPr>
          <a:lstStyle/>
          <a:p>
            <a:r>
              <a:rPr lang="el-GR" b="1" dirty="0" smtClean="0">
                <a:solidFill>
                  <a:schemeClr val="tx2"/>
                </a:solidFill>
              </a:rPr>
              <a:t>Συνδετικός ιστός </a:t>
            </a:r>
            <a:r>
              <a:rPr lang="el-GR" b="1" baseline="30000" dirty="0">
                <a:solidFill>
                  <a:schemeClr val="tx2"/>
                </a:solidFill>
              </a:rPr>
              <a:t>1</a:t>
            </a:r>
            <a:r>
              <a:rPr lang="el-GR" b="1" dirty="0" smtClean="0">
                <a:solidFill>
                  <a:schemeClr val="tx2"/>
                </a:solidFill>
              </a:rPr>
              <a:t/>
            </a:r>
            <a:br>
              <a:rPr lang="el-GR" b="1" dirty="0" smtClean="0">
                <a:solidFill>
                  <a:schemeClr val="tx2"/>
                </a:solidFill>
              </a:rPr>
            </a:br>
            <a:r>
              <a:rPr lang="en-GB" sz="3600" dirty="0" smtClean="0">
                <a:solidFill>
                  <a:schemeClr val="tx2"/>
                </a:solidFill>
              </a:rPr>
              <a:t>(connective tissue)</a:t>
            </a:r>
            <a:endParaRPr lang="el-GR" sz="3600" dirty="0">
              <a:solidFill>
                <a:schemeClr val="tx2"/>
              </a:solidFill>
            </a:endParaRPr>
          </a:p>
        </p:txBody>
      </p:sp>
    </p:spTree>
    <p:extLst>
      <p:ext uri="{BB962C8B-B14F-4D97-AF65-F5344CB8AC3E}">
        <p14:creationId xmlns:p14="http://schemas.microsoft.com/office/powerpoint/2010/main" val="2100978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rmAutofit/>
          </a:bodyPr>
          <a:lstStyle/>
          <a:p>
            <a:r>
              <a:rPr lang="el-GR" altLang="el-GR" sz="3600" dirty="0"/>
              <a:t>Πυκνός ακανόνιστος συνδετικός ιστός</a:t>
            </a:r>
            <a:endParaRPr lang="el-GR" altLang="el-GR" sz="3600" dirty="0">
              <a:solidFill>
                <a:srgbClr val="FF9900"/>
              </a:solidFill>
            </a:endParaRPr>
          </a:p>
        </p:txBody>
      </p:sp>
      <p:sp>
        <p:nvSpPr>
          <p:cNvPr id="222211" name="Rectangle 3"/>
          <p:cNvSpPr>
            <a:spLocks noGrp="1" noChangeArrowheads="1"/>
          </p:cNvSpPr>
          <p:nvPr>
            <p:ph idx="1"/>
          </p:nvPr>
        </p:nvSpPr>
        <p:spPr>
          <a:xfrm>
            <a:off x="457200" y="1196752"/>
            <a:ext cx="2458616" cy="5040560"/>
          </a:xfrm>
        </p:spPr>
        <p:txBody>
          <a:bodyPr>
            <a:normAutofit/>
          </a:bodyPr>
          <a:lstStyle/>
          <a:p>
            <a:pPr marL="0" indent="0">
              <a:buNone/>
            </a:pPr>
            <a:r>
              <a:rPr lang="el-GR" altLang="el-GR" sz="2000" dirty="0" smtClean="0"/>
              <a:t>Πυκνός </a:t>
            </a:r>
            <a:r>
              <a:rPr lang="el-GR" altLang="el-GR" sz="2000" dirty="0"/>
              <a:t>ακανόνιστος συνδετικός ιστός. </a:t>
            </a:r>
            <a:endParaRPr lang="el-GR" altLang="el-GR" sz="2000" dirty="0" smtClean="0"/>
          </a:p>
          <a:p>
            <a:pPr marL="0" indent="0">
              <a:buNone/>
            </a:pPr>
            <a:r>
              <a:rPr lang="el-GR" altLang="el-GR" sz="2000" b="1" dirty="0" smtClean="0"/>
              <a:t>ΚΙΕ</a:t>
            </a:r>
            <a:r>
              <a:rPr lang="el-GR" altLang="el-GR" sz="2000" dirty="0"/>
              <a:t>: κολλαγόνες ίνες σε επιμήκη διατομή, </a:t>
            </a:r>
            <a:endParaRPr lang="el-GR" altLang="el-GR" sz="2000" dirty="0" smtClean="0"/>
          </a:p>
          <a:p>
            <a:pPr marL="0" indent="0">
              <a:buNone/>
            </a:pPr>
            <a:r>
              <a:rPr lang="el-GR" altLang="el-GR" sz="2000" b="1" dirty="0" smtClean="0"/>
              <a:t>ΚΙ</a:t>
            </a:r>
            <a:r>
              <a:rPr lang="el-GR" altLang="el-GR" sz="2000" dirty="0"/>
              <a:t>: κολλαγόνες ίνες σε εγκάρσια διατομή. </a:t>
            </a:r>
            <a:endParaRPr lang="el-GR" altLang="el-GR" sz="2000" dirty="0" smtClean="0"/>
          </a:p>
          <a:p>
            <a:pPr marL="0" indent="0">
              <a:buNone/>
            </a:pPr>
            <a:r>
              <a:rPr lang="el-GR" altLang="el-GR" sz="2000" dirty="0" smtClean="0"/>
              <a:t>Χρώση </a:t>
            </a:r>
            <a:r>
              <a:rPr lang="el-GR" altLang="el-GR" sz="2000" dirty="0"/>
              <a:t>Mallory Χ </a:t>
            </a:r>
            <a:r>
              <a:rPr lang="el-GR" altLang="el-GR" sz="2000" dirty="0" smtClean="0"/>
              <a:t>400</a:t>
            </a:r>
            <a:endParaRPr lang="el-GR" altLang="el-GR" sz="2000" dirty="0"/>
          </a:p>
        </p:txBody>
      </p:sp>
      <p:pic>
        <p:nvPicPr>
          <p:cNvPr id="2222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340769"/>
            <a:ext cx="5831483" cy="33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23345" y="472920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3283281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solidFill>
                  <a:schemeClr val="tx2"/>
                </a:solidFill>
              </a:rPr>
              <a:t>Τύποι Συνδετικού ιστού</a:t>
            </a:r>
            <a:br>
              <a:rPr lang="el-GR" sz="3600" b="1" dirty="0">
                <a:solidFill>
                  <a:schemeClr val="tx2"/>
                </a:solidFill>
              </a:rPr>
            </a:br>
            <a:r>
              <a:rPr lang="el-GR" sz="3600" b="1" u="sng" dirty="0" smtClean="0">
                <a:hlinkClick r:id="rId2"/>
              </a:rPr>
              <a:t>Ελαστικός </a:t>
            </a:r>
            <a:r>
              <a:rPr lang="el-GR" sz="3600" b="1" u="sng" dirty="0">
                <a:hlinkClick r:id="rId2"/>
              </a:rPr>
              <a:t>συνδετικός ιστός</a:t>
            </a:r>
            <a:endParaRPr lang="el-GR" sz="3600" dirty="0"/>
          </a:p>
        </p:txBody>
      </p:sp>
      <p:sp>
        <p:nvSpPr>
          <p:cNvPr id="3" name="Content Placeholder 2"/>
          <p:cNvSpPr>
            <a:spLocks noGrp="1"/>
          </p:cNvSpPr>
          <p:nvPr>
            <p:ph idx="1"/>
          </p:nvPr>
        </p:nvSpPr>
        <p:spPr/>
        <p:txBody>
          <a:bodyPr>
            <a:normAutofit/>
          </a:bodyPr>
          <a:lstStyle/>
          <a:p>
            <a:pPr marL="0" indent="0">
              <a:buNone/>
            </a:pPr>
            <a:endParaRPr lang="el-GR" b="1" dirty="0"/>
          </a:p>
          <a:p>
            <a:r>
              <a:rPr lang="el-GR" dirty="0"/>
              <a:t>Αποτελείται από παχιές παράλληλες δεσμίδες ελαστικών ινών μεταξύ των οποίων περιλαμβάνονται λεπτές </a:t>
            </a:r>
            <a:r>
              <a:rPr lang="el-GR" dirty="0" err="1"/>
              <a:t>κολλαγόνες</a:t>
            </a:r>
            <a:r>
              <a:rPr lang="el-GR" dirty="0"/>
              <a:t> ίνες και </a:t>
            </a:r>
            <a:r>
              <a:rPr lang="el-GR" dirty="0" err="1"/>
              <a:t>ινοβλάστες</a:t>
            </a:r>
            <a:r>
              <a:rPr lang="el-GR" dirty="0"/>
              <a:t>. Βρίσκεται στους κίτρινους συνδέσμους της σπονδυλικής στήλης και στον κρεμαστήρα σύνδεσμο του πέους.</a:t>
            </a:r>
          </a:p>
        </p:txBody>
      </p:sp>
    </p:spTree>
    <p:extLst>
      <p:ext uri="{BB962C8B-B14F-4D97-AF65-F5344CB8AC3E}">
        <p14:creationId xmlns:p14="http://schemas.microsoft.com/office/powerpoint/2010/main" val="37693737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24"/>
            <a:ext cx="8229600" cy="1143000"/>
          </a:xfrm>
        </p:spPr>
        <p:txBody>
          <a:bodyPr>
            <a:noAutofit/>
          </a:bodyPr>
          <a:lstStyle/>
          <a:p>
            <a:r>
              <a:rPr lang="el-GR" sz="3200" b="1" dirty="0">
                <a:solidFill>
                  <a:schemeClr val="tx2"/>
                </a:solidFill>
              </a:rPr>
              <a:t>Τύποι Συνδετικού ιστού </a:t>
            </a:r>
            <a:r>
              <a:rPr lang="el-GR" sz="3200" b="1" dirty="0" smtClean="0">
                <a:solidFill>
                  <a:schemeClr val="tx2"/>
                </a:solidFill>
              </a:rPr>
              <a:t/>
            </a:r>
            <a:br>
              <a:rPr lang="el-GR" sz="3200" b="1" dirty="0" smtClean="0">
                <a:solidFill>
                  <a:schemeClr val="tx2"/>
                </a:solidFill>
              </a:rPr>
            </a:br>
            <a:r>
              <a:rPr lang="el-GR" sz="3200" b="1" u="sng" dirty="0" smtClean="0">
                <a:hlinkClick r:id="rId2"/>
              </a:rPr>
              <a:t>Δικτυωτός </a:t>
            </a:r>
            <a:r>
              <a:rPr lang="el-GR" sz="3200" b="1" u="sng" dirty="0">
                <a:hlinkClick r:id="rId2"/>
              </a:rPr>
              <a:t>συνδετικός ιστός</a:t>
            </a:r>
            <a:endParaRPr lang="el-GR" sz="3200" dirty="0"/>
          </a:p>
        </p:txBody>
      </p:sp>
      <p:sp>
        <p:nvSpPr>
          <p:cNvPr id="5" name="Content Placeholder 4"/>
          <p:cNvSpPr>
            <a:spLocks noGrp="1"/>
          </p:cNvSpPr>
          <p:nvPr>
            <p:ph sz="half" idx="1"/>
          </p:nvPr>
        </p:nvSpPr>
        <p:spPr>
          <a:xfrm>
            <a:off x="107504" y="1600200"/>
            <a:ext cx="4038600" cy="4525963"/>
          </a:xfrm>
        </p:spPr>
        <p:txBody>
          <a:bodyPr>
            <a:normAutofit/>
          </a:bodyPr>
          <a:lstStyle/>
          <a:p>
            <a:r>
              <a:rPr lang="el-GR" sz="2400" b="1" u="sng" dirty="0"/>
              <a:t>Δικτυωτός </a:t>
            </a:r>
            <a:r>
              <a:rPr lang="el-GR" sz="2400" b="1" u="sng" dirty="0" smtClean="0"/>
              <a:t>συνδετικός ιστός: </a:t>
            </a:r>
            <a:endParaRPr lang="el-GR" sz="2400" dirty="0"/>
          </a:p>
          <a:p>
            <a:r>
              <a:rPr lang="el-GR" sz="2400" dirty="0"/>
              <a:t>Σχηματίζει ένα τρισδιάστατο δίκτυο στήριξης αρκετών </a:t>
            </a:r>
            <a:r>
              <a:rPr lang="el-GR" sz="2400" dirty="0" err="1"/>
              <a:t>κυτταροβριθών</a:t>
            </a:r>
            <a:r>
              <a:rPr lang="el-GR" sz="2400" dirty="0"/>
              <a:t> οργάνων. </a:t>
            </a:r>
            <a:endParaRPr lang="el-GR" sz="2400" dirty="0" smtClean="0"/>
          </a:p>
          <a:p>
            <a:r>
              <a:rPr lang="el-GR" sz="2400" dirty="0" smtClean="0"/>
              <a:t>Αποτελείται </a:t>
            </a:r>
            <a:r>
              <a:rPr lang="el-GR" sz="2400" dirty="0"/>
              <a:t>από δοκίδες δικτυωτών ινών επενδυμένες με δικτυωτά κύτταρα.</a:t>
            </a:r>
          </a:p>
          <a:p>
            <a:endParaRPr lang="el-GR" sz="2400" dirty="0"/>
          </a:p>
        </p:txBody>
      </p:sp>
      <p:pic>
        <p:nvPicPr>
          <p:cNvPr id="22532" name="Picture 4" descr="Εικόνα 5.48. ca.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53012" y="1340768"/>
            <a:ext cx="3228975" cy="3695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320480" y="5069502"/>
            <a:ext cx="4572000" cy="1600438"/>
          </a:xfrm>
          <a:prstGeom prst="rect">
            <a:avLst/>
          </a:prstGeom>
          <a:ln>
            <a:solidFill>
              <a:schemeClr val="tx2"/>
            </a:solidFill>
          </a:ln>
        </p:spPr>
        <p:txBody>
          <a:bodyPr>
            <a:spAutoFit/>
          </a:bodyPr>
          <a:lstStyle/>
          <a:p>
            <a:r>
              <a:rPr lang="el-GR" sz="1400" b="1" dirty="0"/>
              <a:t>Δικτυωτός συνδετικός ιστός που δείχνει μόνο τα ακίνητα κύτταρα και τις </a:t>
            </a:r>
            <a:r>
              <a:rPr lang="el-GR" sz="1400" b="1" dirty="0" smtClean="0"/>
              <a:t>ίνες. </a:t>
            </a:r>
            <a:r>
              <a:rPr lang="el-GR" sz="1400" b="1" dirty="0"/>
              <a:t>Οι δικτυωτές ίνες περιβάλλονται από το κυτταρόπλασμα των δικτυωτών κυττάρων. </a:t>
            </a:r>
            <a:endParaRPr lang="el-GR" sz="1400" b="1" dirty="0" smtClean="0"/>
          </a:p>
          <a:p>
            <a:r>
              <a:rPr lang="el-GR" sz="1400" b="1" dirty="0" smtClean="0"/>
              <a:t>Ωστόσο</a:t>
            </a:r>
            <a:r>
              <a:rPr lang="el-GR" sz="1400" b="1" dirty="0"/>
              <a:t>, οι ίνες είναι εξωκυττάριες και χωρίζονται από το κυτταρόπλασμα με την κυτταρική μεμβράνη. </a:t>
            </a:r>
            <a:endParaRPr lang="el-GR" sz="1400" b="1" dirty="0" smtClean="0"/>
          </a:p>
          <a:p>
            <a:r>
              <a:rPr lang="el-GR" sz="1400" b="1" dirty="0" smtClean="0"/>
              <a:t>Μέσα </a:t>
            </a:r>
            <a:r>
              <a:rPr lang="el-GR" sz="1400" b="1" dirty="0"/>
              <a:t>στα κολποειδή διαστήματα, τα κύτταρα και το υγρό των ιστών του οργάνου κινούνται ελεύθερα.</a:t>
            </a:r>
          </a:p>
        </p:txBody>
      </p:sp>
    </p:spTree>
    <p:extLst>
      <p:ext uri="{BB962C8B-B14F-4D97-AF65-F5344CB8AC3E}">
        <p14:creationId xmlns:p14="http://schemas.microsoft.com/office/powerpoint/2010/main" val="4270890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a:solidFill>
                  <a:schemeClr val="tx2"/>
                </a:solidFill>
              </a:rPr>
              <a:t>Τύποι Συνδετικού ιστού </a:t>
            </a:r>
            <a:r>
              <a:rPr lang="el-GR" sz="3600" b="1" dirty="0" smtClean="0">
                <a:solidFill>
                  <a:schemeClr val="tx2"/>
                </a:solidFill>
              </a:rPr>
              <a:t/>
            </a:r>
            <a:br>
              <a:rPr lang="el-GR" sz="3600" b="1" dirty="0" smtClean="0">
                <a:solidFill>
                  <a:schemeClr val="tx2"/>
                </a:solidFill>
              </a:rPr>
            </a:br>
            <a:r>
              <a:rPr lang="el-GR" sz="3600" b="1" u="sng" dirty="0" smtClean="0">
                <a:hlinkClick r:id="rId2"/>
              </a:rPr>
              <a:t>Βλεννώδης </a:t>
            </a:r>
            <a:r>
              <a:rPr lang="el-GR" sz="3600" b="1" u="sng" dirty="0">
                <a:hlinkClick r:id="rId2"/>
              </a:rPr>
              <a:t>συνδετικός ιστός</a:t>
            </a:r>
            <a:endParaRPr lang="el-GR" sz="3600" dirty="0"/>
          </a:p>
        </p:txBody>
      </p:sp>
      <p:sp>
        <p:nvSpPr>
          <p:cNvPr id="3" name="Content Placeholder 2"/>
          <p:cNvSpPr>
            <a:spLocks noGrp="1"/>
          </p:cNvSpPr>
          <p:nvPr>
            <p:ph sz="half" idx="1"/>
          </p:nvPr>
        </p:nvSpPr>
        <p:spPr/>
        <p:txBody>
          <a:bodyPr>
            <a:normAutofit fontScale="70000" lnSpcReduction="20000"/>
          </a:bodyPr>
          <a:lstStyle/>
          <a:p>
            <a:pPr marL="0" indent="0">
              <a:buNone/>
            </a:pPr>
            <a:r>
              <a:rPr lang="el-GR" b="1" u="sng" dirty="0">
                <a:hlinkClick r:id="rId2"/>
              </a:rPr>
              <a:t>Βλεννώδης συνδετικός ιστός </a:t>
            </a:r>
            <a:r>
              <a:rPr lang="el-GR" b="1" u="sng" dirty="0" smtClean="0">
                <a:hlinkClick r:id="rId2"/>
              </a:rPr>
              <a:t>:</a:t>
            </a:r>
            <a:r>
              <a:rPr lang="el-GR" b="1" dirty="0"/>
              <a:t> </a:t>
            </a:r>
            <a:r>
              <a:rPr lang="el-GR" dirty="0" smtClean="0"/>
              <a:t>(</a:t>
            </a:r>
            <a:r>
              <a:rPr lang="el-GR" b="1" dirty="0"/>
              <a:t> </a:t>
            </a:r>
            <a:r>
              <a:rPr lang="el-GR" b="1" u="sng" dirty="0">
                <a:hlinkClick r:id="rId3"/>
              </a:rPr>
              <a:t>Εικ.14</a:t>
            </a:r>
            <a:r>
              <a:rPr lang="el-GR" dirty="0"/>
              <a:t> )</a:t>
            </a:r>
          </a:p>
          <a:p>
            <a:r>
              <a:rPr lang="el-GR" dirty="0"/>
              <a:t>Είναι εμβρυϊκού τύπου συνδετικός ιστός με άφθονη εξωκυττάρια θεμέλια ουσία, πλούσια σε γλυκοζαμινογλυκάνες και </a:t>
            </a:r>
            <a:r>
              <a:rPr lang="el-GR" dirty="0" err="1"/>
              <a:t>υαλουρονικό</a:t>
            </a:r>
            <a:r>
              <a:rPr lang="el-GR" dirty="0"/>
              <a:t> οξύ. </a:t>
            </a:r>
            <a:endParaRPr lang="el-GR" dirty="0" smtClean="0"/>
          </a:p>
          <a:p>
            <a:r>
              <a:rPr lang="el-GR" dirty="0" smtClean="0"/>
              <a:t>Τα </a:t>
            </a:r>
            <a:r>
              <a:rPr lang="el-GR" dirty="0"/>
              <a:t>κύτταρά του έχουν αστεροειδές σχήμα και είναι διάσπαρτα στην </a:t>
            </a:r>
            <a:r>
              <a:rPr lang="el-GR" dirty="0" err="1"/>
              <a:t>εξωκυττάρια</a:t>
            </a:r>
            <a:r>
              <a:rPr lang="el-GR" dirty="0"/>
              <a:t> θεμέλια ουσία, μεταξύ των κολλαγόνων ινών. </a:t>
            </a:r>
            <a:endParaRPr lang="el-GR" dirty="0" smtClean="0"/>
          </a:p>
          <a:p>
            <a:r>
              <a:rPr lang="el-GR" dirty="0" smtClean="0"/>
              <a:t>Απαντάται </a:t>
            </a:r>
            <a:r>
              <a:rPr lang="el-GR" dirty="0"/>
              <a:t>στη </a:t>
            </a:r>
            <a:r>
              <a:rPr lang="el-GR" b="1" dirty="0"/>
              <a:t>βλεννώδη ουσία του </a:t>
            </a:r>
            <a:r>
              <a:rPr lang="el-GR" b="1" dirty="0" err="1"/>
              <a:t>Wharton</a:t>
            </a:r>
            <a:r>
              <a:rPr lang="el-GR" dirty="0"/>
              <a:t> ( </a:t>
            </a:r>
            <a:r>
              <a:rPr lang="el-GR" dirty="0" err="1"/>
              <a:t>Wharton</a:t>
            </a:r>
            <a:r>
              <a:rPr lang="el-GR" dirty="0"/>
              <a:t>' s </a:t>
            </a:r>
            <a:r>
              <a:rPr lang="el-GR" dirty="0" err="1"/>
              <a:t>jelly</a:t>
            </a:r>
            <a:r>
              <a:rPr lang="el-GR" dirty="0"/>
              <a:t> -πηκτή του </a:t>
            </a:r>
            <a:r>
              <a:rPr lang="el-GR" dirty="0" err="1"/>
              <a:t>Wharton</a:t>
            </a:r>
            <a:r>
              <a:rPr lang="el-GR" dirty="0"/>
              <a:t> </a:t>
            </a:r>
            <a:r>
              <a:rPr lang="el-GR" dirty="0" smtClean="0"/>
              <a:t>) </a:t>
            </a:r>
            <a:r>
              <a:rPr lang="el-GR" b="1" dirty="0" smtClean="0"/>
              <a:t>του </a:t>
            </a:r>
            <a:r>
              <a:rPr lang="el-GR" b="1" dirty="0"/>
              <a:t>ομφάλιου λώρου </a:t>
            </a:r>
            <a:r>
              <a:rPr lang="el-GR" dirty="0"/>
              <a:t>και στον πολφό των νεογιλών οδόντων.</a:t>
            </a:r>
          </a:p>
        </p:txBody>
      </p:sp>
      <p:pic>
        <p:nvPicPr>
          <p:cNvPr id="25602" name="Picture 2" descr="Εικόνα 5.49. ca."/>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81872" y="1988840"/>
            <a:ext cx="4038600" cy="25877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80520" y="4759984"/>
            <a:ext cx="4356000" cy="1477328"/>
          </a:xfrm>
          <a:prstGeom prst="rect">
            <a:avLst/>
          </a:prstGeom>
          <a:ln>
            <a:solidFill>
              <a:schemeClr val="tx2"/>
            </a:solidFill>
          </a:ln>
        </p:spPr>
        <p:txBody>
          <a:bodyPr>
            <a:spAutoFit/>
          </a:bodyPr>
          <a:lstStyle/>
          <a:p>
            <a:r>
              <a:rPr lang="el-GR" dirty="0"/>
              <a:t>Βλεννώδης ιστός εμβρύου που δείχνει </a:t>
            </a:r>
            <a:r>
              <a:rPr lang="el-GR" dirty="0" err="1"/>
              <a:t>ινοβλάστες</a:t>
            </a:r>
            <a:r>
              <a:rPr lang="el-GR" dirty="0"/>
              <a:t> </a:t>
            </a:r>
            <a:r>
              <a:rPr lang="el-GR" dirty="0" err="1"/>
              <a:t>σκηνώμενες</a:t>
            </a:r>
            <a:r>
              <a:rPr lang="el-GR" dirty="0"/>
              <a:t> μέσα σε μια πολύ χαλαρή </a:t>
            </a:r>
            <a:r>
              <a:rPr lang="el-GR" dirty="0" err="1"/>
              <a:t>εξωκυττάρια</a:t>
            </a:r>
            <a:r>
              <a:rPr lang="el-GR" dirty="0"/>
              <a:t> ουσία, που αποτελείται κυρίως από μόρια της θεμέλιας ουσίας. Χρώση Α-Η.</a:t>
            </a:r>
          </a:p>
        </p:txBody>
      </p:sp>
    </p:spTree>
    <p:extLst>
      <p:ext uri="{BB962C8B-B14F-4D97-AF65-F5344CB8AC3E}">
        <p14:creationId xmlns:p14="http://schemas.microsoft.com/office/powerpoint/2010/main" val="12517739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el-GR" sz="3600" b="1" dirty="0">
                <a:solidFill>
                  <a:schemeClr val="tx2"/>
                </a:solidFill>
              </a:rPr>
              <a:t>Τύποι Συνδετικού ιστού </a:t>
            </a:r>
            <a:r>
              <a:rPr lang="el-GR" sz="3600" b="1" dirty="0" smtClean="0">
                <a:solidFill>
                  <a:schemeClr val="tx2"/>
                </a:solidFill>
              </a:rPr>
              <a:t/>
            </a:r>
            <a:br>
              <a:rPr lang="el-GR" sz="3600" b="1" dirty="0" smtClean="0">
                <a:solidFill>
                  <a:schemeClr val="tx2"/>
                </a:solidFill>
              </a:rPr>
            </a:br>
            <a:r>
              <a:rPr lang="el-GR" sz="3600" b="1" u="sng" dirty="0" smtClean="0">
                <a:hlinkClick r:id="rId2"/>
              </a:rPr>
              <a:t>Λιπώδης </a:t>
            </a:r>
            <a:r>
              <a:rPr lang="el-GR" sz="3600" b="1" u="sng" dirty="0">
                <a:hlinkClick r:id="rId2"/>
              </a:rPr>
              <a:t>συνδετικός ιστός</a:t>
            </a:r>
            <a:endParaRPr lang="el-GR" sz="3600" dirty="0"/>
          </a:p>
        </p:txBody>
      </p:sp>
      <p:sp>
        <p:nvSpPr>
          <p:cNvPr id="3" name="Content Placeholder 2"/>
          <p:cNvSpPr>
            <a:spLocks noGrp="1"/>
          </p:cNvSpPr>
          <p:nvPr>
            <p:ph sz="half" idx="1"/>
          </p:nvPr>
        </p:nvSpPr>
        <p:spPr>
          <a:xfrm>
            <a:off x="107504" y="1412776"/>
            <a:ext cx="4968552" cy="5328592"/>
          </a:xfrm>
        </p:spPr>
        <p:txBody>
          <a:bodyPr>
            <a:noAutofit/>
          </a:bodyPr>
          <a:lstStyle/>
          <a:p>
            <a:pPr marL="144000" indent="-144000"/>
            <a:r>
              <a:rPr lang="el-GR" sz="2000" dirty="0" smtClean="0"/>
              <a:t>Αποταμιεύει </a:t>
            </a:r>
            <a:r>
              <a:rPr lang="el-GR" sz="2000" dirty="0"/>
              <a:t>λίπος και παίζει ρόλο στη </a:t>
            </a:r>
            <a:r>
              <a:rPr lang="el-GR" sz="2000" dirty="0" err="1"/>
              <a:t>θερμορρύθμιση</a:t>
            </a:r>
            <a:r>
              <a:rPr lang="el-GR" sz="2000" dirty="0"/>
              <a:t> των νέων ατόμων. </a:t>
            </a:r>
            <a:endParaRPr lang="el-GR" sz="2000" dirty="0" smtClean="0"/>
          </a:p>
          <a:p>
            <a:pPr marL="144000" indent="-144000"/>
            <a:r>
              <a:rPr lang="el-GR" sz="2000" dirty="0" smtClean="0"/>
              <a:t>Διακρίνονται </a:t>
            </a:r>
            <a:r>
              <a:rPr lang="el-GR" sz="2000" dirty="0"/>
              <a:t>δύο τύποι: ο </a:t>
            </a:r>
            <a:r>
              <a:rPr lang="el-GR" sz="2000" b="1" dirty="0" err="1"/>
              <a:t>μονόχωρος</a:t>
            </a:r>
            <a:r>
              <a:rPr lang="el-GR" sz="2000" dirty="0"/>
              <a:t> (κοινός ή κίτρινος) και ο </a:t>
            </a:r>
            <a:r>
              <a:rPr lang="el-GR" sz="2000" b="1" dirty="0" err="1"/>
              <a:t>πολύχωρος</a:t>
            </a:r>
            <a:r>
              <a:rPr lang="el-GR" sz="2000" b="1" dirty="0"/>
              <a:t> </a:t>
            </a:r>
            <a:r>
              <a:rPr lang="el-GR" sz="2000" dirty="0"/>
              <a:t>λιπώδης ιστός (φαιό λίπος). </a:t>
            </a:r>
            <a:endParaRPr lang="el-GR" sz="2000" dirty="0" smtClean="0"/>
          </a:p>
          <a:p>
            <a:pPr marL="144000" indent="-144000"/>
            <a:r>
              <a:rPr lang="el-GR" sz="2000" dirty="0" smtClean="0"/>
              <a:t>Ο </a:t>
            </a:r>
            <a:r>
              <a:rPr lang="el-GR" sz="2000" dirty="0"/>
              <a:t>τελευταίος είναι άφθονος σε ζώα που πέφτουν σε χειμερία νάρκη και στα νεογνά των θηλαστικών, τα οποία χρησιμοποιούν το φαιό λίπος για την παραγωγή θερμότητας. Στο ενήλικο άτομο, το φαιό λίπος περιορίζεται στον τράχηλο, τους ώμους, τη ράχη, τις </a:t>
            </a:r>
            <a:r>
              <a:rPr lang="el-GR" sz="2000" dirty="0" err="1"/>
              <a:t>περινεφρικές</a:t>
            </a:r>
            <a:r>
              <a:rPr lang="el-GR" sz="2000" dirty="0"/>
              <a:t> και τις </a:t>
            </a:r>
            <a:r>
              <a:rPr lang="el-GR" sz="2000" dirty="0" err="1"/>
              <a:t>παρααορτικές</a:t>
            </a:r>
            <a:r>
              <a:rPr lang="el-GR" sz="2000" dirty="0"/>
              <a:t> περιοχές. Στον υποδόριο ιστό της ράχης περιέχεται ένα μείγμα </a:t>
            </a:r>
            <a:r>
              <a:rPr lang="el-GR" sz="2000" dirty="0" err="1"/>
              <a:t>μονόχωρου</a:t>
            </a:r>
            <a:r>
              <a:rPr lang="el-GR" sz="2000" dirty="0"/>
              <a:t> και </a:t>
            </a:r>
            <a:r>
              <a:rPr lang="el-GR" sz="2000" dirty="0" err="1"/>
              <a:t>πολύχωρου</a:t>
            </a:r>
            <a:r>
              <a:rPr lang="el-GR" sz="2000" dirty="0"/>
              <a:t> λιπώδους ιστού.</a:t>
            </a:r>
          </a:p>
        </p:txBody>
      </p:sp>
      <p:pic>
        <p:nvPicPr>
          <p:cNvPr id="286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96136" y="1412776"/>
            <a:ext cx="297689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20859" y="2060848"/>
            <a:ext cx="1401987" cy="369332"/>
          </a:xfrm>
          <a:prstGeom prst="rect">
            <a:avLst/>
          </a:prstGeom>
          <a:noFill/>
        </p:spPr>
        <p:txBody>
          <a:bodyPr wrap="none" rtlCol="0">
            <a:spAutoFit/>
          </a:bodyPr>
          <a:lstStyle/>
          <a:p>
            <a:r>
              <a:rPr lang="el-GR" b="1" dirty="0" err="1" smtClean="0"/>
              <a:t>Μονόχωρος</a:t>
            </a:r>
            <a:r>
              <a:rPr lang="el-GR" b="1" dirty="0" smtClean="0"/>
              <a:t> </a:t>
            </a:r>
            <a:endParaRPr lang="el-GR" dirty="0"/>
          </a:p>
        </p:txBody>
      </p:sp>
      <p:sp>
        <p:nvSpPr>
          <p:cNvPr id="8" name="TextBox 7"/>
          <p:cNvSpPr txBox="1"/>
          <p:nvPr/>
        </p:nvSpPr>
        <p:spPr>
          <a:xfrm>
            <a:off x="6473259" y="5579948"/>
            <a:ext cx="1335430" cy="369332"/>
          </a:xfrm>
          <a:prstGeom prst="rect">
            <a:avLst/>
          </a:prstGeom>
          <a:noFill/>
        </p:spPr>
        <p:txBody>
          <a:bodyPr wrap="none" rtlCol="0">
            <a:spAutoFit/>
          </a:bodyPr>
          <a:lstStyle/>
          <a:p>
            <a:r>
              <a:rPr lang="el-GR" b="1" dirty="0" err="1" smtClean="0"/>
              <a:t>Πολύχωρος</a:t>
            </a:r>
            <a:r>
              <a:rPr lang="el-GR" b="1" dirty="0" smtClean="0"/>
              <a:t> </a:t>
            </a:r>
            <a:endParaRPr lang="el-GR" dirty="0"/>
          </a:p>
        </p:txBody>
      </p:sp>
    </p:spTree>
    <p:extLst>
      <p:ext uri="{BB962C8B-B14F-4D97-AF65-F5344CB8AC3E}">
        <p14:creationId xmlns:p14="http://schemas.microsoft.com/office/powerpoint/2010/main" val="697988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l-GR" sz="3600" b="1" u="sng" dirty="0" smtClean="0">
                <a:hlinkClick r:id="rId2"/>
              </a:rPr>
              <a:t>Λιπώδης </a:t>
            </a:r>
            <a:r>
              <a:rPr lang="el-GR" sz="3600" b="1" u="sng" dirty="0">
                <a:hlinkClick r:id="rId2"/>
              </a:rPr>
              <a:t>συνδετικός </a:t>
            </a:r>
            <a:r>
              <a:rPr lang="el-GR" sz="3600" b="1" u="sng" dirty="0" smtClean="0">
                <a:hlinkClick r:id="rId2"/>
              </a:rPr>
              <a:t>ιστός</a:t>
            </a:r>
            <a:r>
              <a:rPr lang="el-GR" sz="3600" b="1" u="sng" dirty="0" smtClean="0"/>
              <a:t/>
            </a:r>
            <a:br>
              <a:rPr lang="el-GR" sz="3600" b="1" u="sng" dirty="0" smtClean="0"/>
            </a:br>
            <a:endParaRPr lang="el-GR" sz="3600" dirty="0"/>
          </a:p>
        </p:txBody>
      </p:sp>
      <p:sp>
        <p:nvSpPr>
          <p:cNvPr id="6" name="Content Placeholder 5"/>
          <p:cNvSpPr>
            <a:spLocks noGrp="1"/>
          </p:cNvSpPr>
          <p:nvPr>
            <p:ph idx="1"/>
          </p:nvPr>
        </p:nvSpPr>
        <p:spPr/>
        <p:txBody>
          <a:bodyPr>
            <a:normAutofit/>
          </a:bodyPr>
          <a:lstStyle/>
          <a:p>
            <a:pPr marL="0" indent="0" algn="ctr">
              <a:buNone/>
            </a:pPr>
            <a:r>
              <a:rPr lang="el-GR" sz="2400" b="1" dirty="0"/>
              <a:t>ΑΠΟΘΗΚΕΥΣΗ ΚΑΙ ΚΙΝΗΤΟΠΟΙΗΣΗ ΤΟΥ ΛΙΠΟΥΣ</a:t>
            </a:r>
          </a:p>
          <a:p>
            <a:r>
              <a:rPr lang="el-GR" sz="2400" b="1" dirty="0" smtClean="0"/>
              <a:t>Τα </a:t>
            </a:r>
            <a:r>
              <a:rPr lang="el-GR" sz="2400" b="1" dirty="0" smtClean="0"/>
              <a:t>λιπίδια που αποθηκεύονται στα λιποκύτταρα είναι κυρίως τριγλυκερίδια, δηλαδή εστέρες λιπαρών οξέων και γλυκερόλης.</a:t>
            </a:r>
          </a:p>
          <a:p>
            <a:r>
              <a:rPr lang="el-GR" sz="2000" dirty="0" smtClean="0"/>
              <a:t>Τα λιπαρά οξέα που αποταμιεύονται από αυτά τα κύτταρα προέρχονται: </a:t>
            </a:r>
          </a:p>
          <a:p>
            <a:pPr marL="0" indent="0">
              <a:buNone/>
            </a:pPr>
            <a:r>
              <a:rPr lang="el-GR" sz="2000" dirty="0" smtClean="0"/>
              <a:t>1. Από τα λίπη της διατροφής, που προσκομίζονται στα λιποκύτταρα με τη μορφή χυλομικρών.</a:t>
            </a:r>
          </a:p>
          <a:p>
            <a:pPr marL="0" indent="0">
              <a:buNone/>
            </a:pPr>
            <a:r>
              <a:rPr lang="el-GR" sz="2000" dirty="0" smtClean="0"/>
              <a:t>2. Από τα τριγλυκερίδια που συντίθενται στο ήπαρ και μεταφέρονται στο λιπώδη ιστό με τη μορφή λιποπρωτεινών. </a:t>
            </a:r>
          </a:p>
          <a:p>
            <a:pPr marL="0" indent="0">
              <a:buNone/>
            </a:pPr>
            <a:r>
              <a:rPr lang="el-GR" sz="2000" dirty="0" smtClean="0"/>
              <a:t>3. Από τη σύνθεση ελευθέρων λιπαρών οξέων και γλυκερόλης από τη γλυκόζη, για το σχηματισμό τριγλυκεριδίων στα λιποκύτταρα.</a:t>
            </a:r>
          </a:p>
          <a:p>
            <a:pPr marL="0" indent="0">
              <a:buNone/>
            </a:pPr>
            <a:endParaRPr lang="en-US" sz="2400" dirty="0"/>
          </a:p>
        </p:txBody>
      </p:sp>
    </p:spTree>
    <p:extLst>
      <p:ext uri="{BB962C8B-B14F-4D97-AF65-F5344CB8AC3E}">
        <p14:creationId xmlns:p14="http://schemas.microsoft.com/office/powerpoint/2010/main" val="18579448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6632"/>
            <a:ext cx="8229600" cy="634082"/>
          </a:xfrm>
        </p:spPr>
        <p:txBody>
          <a:bodyPr anchor="t">
            <a:noAutofit/>
          </a:bodyPr>
          <a:lstStyle/>
          <a:p>
            <a:r>
              <a:rPr lang="el-GR" sz="2800" b="1" u="sng" dirty="0" smtClean="0">
                <a:hlinkClick r:id="rId2"/>
              </a:rPr>
              <a:t>Λιπώδης </a:t>
            </a:r>
            <a:r>
              <a:rPr lang="el-GR" sz="2800" b="1" u="sng" dirty="0">
                <a:hlinkClick r:id="rId2"/>
              </a:rPr>
              <a:t>συνδετικός </a:t>
            </a:r>
            <a:r>
              <a:rPr lang="el-GR" sz="2800" b="1" u="sng" dirty="0" smtClean="0">
                <a:hlinkClick r:id="rId2"/>
              </a:rPr>
              <a:t>ιστός</a:t>
            </a:r>
            <a:r>
              <a:rPr lang="el-GR" sz="2800" b="1" dirty="0" smtClean="0"/>
              <a:t> </a:t>
            </a:r>
            <a:r>
              <a:rPr lang="el-GR" sz="2800" b="1" baseline="30000" dirty="0" smtClean="0"/>
              <a:t>1</a:t>
            </a:r>
            <a:r>
              <a:rPr lang="el-GR" sz="2800" b="1" u="sng" dirty="0" smtClean="0"/>
              <a:t/>
            </a:r>
            <a:br>
              <a:rPr lang="el-GR" sz="2800" b="1" u="sng" dirty="0" smtClean="0"/>
            </a:br>
            <a:endParaRPr lang="el-GR" sz="2800" u="sng"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7470" y="765175"/>
            <a:ext cx="7494160" cy="575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2878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lnSpcReduction="10000"/>
          </a:bodyPr>
          <a:lstStyle/>
          <a:p>
            <a:r>
              <a:rPr lang="el-GR" b="1" dirty="0" smtClean="0"/>
              <a:t>Λειτουργίες Χόνδρου</a:t>
            </a:r>
          </a:p>
          <a:p>
            <a:pPr marL="0" indent="0">
              <a:buNone/>
            </a:pPr>
            <a:r>
              <a:rPr lang="el-GR" dirty="0"/>
              <a:t>Ο χόνδρος :</a:t>
            </a:r>
          </a:p>
          <a:p>
            <a:r>
              <a:rPr lang="el-GR" dirty="0"/>
              <a:t>στηρίζει μαλακούς ιστούς,</a:t>
            </a:r>
          </a:p>
          <a:p>
            <a:r>
              <a:rPr lang="el-GR" dirty="0" smtClean="0"/>
              <a:t>εξασφαλίζει </a:t>
            </a:r>
            <a:r>
              <a:rPr lang="el-GR" dirty="0"/>
              <a:t>ολισθηρή επιφάνεια για τις αρθρώσεις και</a:t>
            </a:r>
          </a:p>
          <a:p>
            <a:r>
              <a:rPr lang="el-GR" dirty="0"/>
              <a:t>συμμετέχει στην ανάπτυξη και αύξηση των μακρών οστών.</a:t>
            </a:r>
          </a:p>
          <a:p>
            <a:endParaRPr lang="el-GR" dirty="0"/>
          </a:p>
        </p:txBody>
      </p:sp>
      <p:sp>
        <p:nvSpPr>
          <p:cNvPr id="5" name="Title 1"/>
          <p:cNvSpPr>
            <a:spLocks noGrp="1"/>
          </p:cNvSpPr>
          <p:nvPr>
            <p:ph type="title"/>
          </p:nvPr>
        </p:nvSpPr>
        <p:spPr/>
        <p:txBody>
          <a:bodyPr>
            <a:noAutofit/>
          </a:bodyPr>
          <a:lstStyle/>
          <a:p>
            <a:r>
              <a:rPr lang="el-GR" sz="3600" b="1" dirty="0">
                <a:solidFill>
                  <a:schemeClr val="tx2"/>
                </a:solidFill>
              </a:rPr>
              <a:t>Τύποι </a:t>
            </a:r>
            <a:r>
              <a:rPr lang="el-GR" sz="3600" b="1" dirty="0" smtClean="0">
                <a:solidFill>
                  <a:schemeClr val="tx2"/>
                </a:solidFill>
              </a:rPr>
              <a:t>Στηρικτικού Συνδετικού </a:t>
            </a:r>
            <a:r>
              <a:rPr lang="el-GR" sz="3600" b="1" dirty="0">
                <a:solidFill>
                  <a:schemeClr val="tx2"/>
                </a:solidFill>
              </a:rPr>
              <a:t>ιστού </a:t>
            </a:r>
            <a:r>
              <a:rPr lang="el-GR" sz="3600" b="1" dirty="0" smtClean="0">
                <a:solidFill>
                  <a:schemeClr val="tx2"/>
                </a:solidFill>
              </a:rPr>
              <a:t/>
            </a:r>
            <a:br>
              <a:rPr lang="el-GR" sz="3600" b="1" dirty="0" smtClean="0">
                <a:solidFill>
                  <a:schemeClr val="tx2"/>
                </a:solidFill>
              </a:rPr>
            </a:br>
            <a:r>
              <a:rPr lang="el-GR" sz="3600" b="1" dirty="0" smtClean="0"/>
              <a:t>Χόνδρος</a:t>
            </a:r>
            <a:endParaRPr lang="el-GR" sz="3600" dirty="0"/>
          </a:p>
        </p:txBody>
      </p:sp>
      <p:sp>
        <p:nvSpPr>
          <p:cNvPr id="7" name="Content Placeholder 6"/>
          <p:cNvSpPr>
            <a:spLocks noGrp="1"/>
          </p:cNvSpPr>
          <p:nvPr>
            <p:ph sz="half" idx="1"/>
          </p:nvPr>
        </p:nvSpPr>
        <p:spPr/>
        <p:txBody>
          <a:bodyPr>
            <a:normAutofit lnSpcReduction="10000"/>
          </a:bodyPr>
          <a:lstStyle/>
          <a:p>
            <a:r>
              <a:rPr lang="el-GR" b="1" dirty="0"/>
              <a:t>Ο χόνδρος είναι ένας συμπαγής αλλά εύκαμπτος συνδετικός-στηρικτικός ιστός, που δέχεται τις πιέσεις χωρίς παραμόρφωση</a:t>
            </a:r>
            <a:r>
              <a:rPr lang="el-GR" b="1" dirty="0" smtClean="0"/>
              <a:t>.</a:t>
            </a:r>
          </a:p>
          <a:p>
            <a:endParaRPr lang="el-GR" b="1" dirty="0"/>
          </a:p>
        </p:txBody>
      </p:sp>
    </p:spTree>
    <p:extLst>
      <p:ext uri="{BB962C8B-B14F-4D97-AF65-F5344CB8AC3E}">
        <p14:creationId xmlns:p14="http://schemas.microsoft.com/office/powerpoint/2010/main" val="17294038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r>
              <a:rPr lang="el-GR" b="1" dirty="0"/>
              <a:t>Δομή </a:t>
            </a:r>
            <a:r>
              <a:rPr lang="el-GR" b="1" dirty="0" smtClean="0"/>
              <a:t>Χόνδρου</a:t>
            </a:r>
          </a:p>
          <a:p>
            <a:pPr marL="0" indent="0">
              <a:buNone/>
            </a:pPr>
            <a:r>
              <a:rPr lang="el-GR" dirty="0"/>
              <a:t>Ο χόνδρος αποτελείται </a:t>
            </a:r>
            <a:r>
              <a:rPr lang="el-GR" dirty="0" smtClean="0"/>
              <a:t>από: </a:t>
            </a:r>
            <a:r>
              <a:rPr lang="el-GR" dirty="0"/>
              <a:t> </a:t>
            </a:r>
            <a:r>
              <a:rPr lang="el-GR" b="1" dirty="0" smtClean="0"/>
              <a:t> </a:t>
            </a:r>
          </a:p>
          <a:p>
            <a:r>
              <a:rPr lang="el-GR" b="1" dirty="0" smtClean="0"/>
              <a:t>μεσοκυττάρια </a:t>
            </a:r>
            <a:r>
              <a:rPr lang="el-GR" b="1" dirty="0"/>
              <a:t>θεμέλια ουσία </a:t>
            </a:r>
            <a:r>
              <a:rPr lang="el-GR" dirty="0"/>
              <a:t>και </a:t>
            </a:r>
            <a:endParaRPr lang="el-GR" dirty="0" smtClean="0"/>
          </a:p>
          <a:p>
            <a:r>
              <a:rPr lang="el-GR" b="1" dirty="0" smtClean="0"/>
              <a:t>κύτταρα</a:t>
            </a:r>
            <a:r>
              <a:rPr lang="el-GR" b="1" dirty="0"/>
              <a:t> </a:t>
            </a:r>
            <a:r>
              <a:rPr lang="el-GR" dirty="0"/>
              <a:t>(</a:t>
            </a:r>
            <a:r>
              <a:rPr lang="el-GR" dirty="0" err="1"/>
              <a:t>χονδροβλάστες</a:t>
            </a:r>
            <a:r>
              <a:rPr lang="el-GR" dirty="0"/>
              <a:t> και </a:t>
            </a:r>
            <a:r>
              <a:rPr lang="el-GR" dirty="0" err="1"/>
              <a:t>χονδροκύτταρα</a:t>
            </a:r>
            <a:r>
              <a:rPr lang="el-GR" dirty="0"/>
              <a:t>). </a:t>
            </a:r>
            <a:endParaRPr lang="el-GR" dirty="0" smtClean="0"/>
          </a:p>
          <a:p>
            <a:r>
              <a:rPr lang="el-GR" dirty="0" smtClean="0"/>
              <a:t>Το </a:t>
            </a:r>
            <a:r>
              <a:rPr lang="el-GR" b="1" dirty="0" smtClean="0"/>
              <a:t>περιχόνδριο</a:t>
            </a:r>
            <a:r>
              <a:rPr lang="el-GR" b="1" dirty="0"/>
              <a:t> </a:t>
            </a:r>
            <a:r>
              <a:rPr lang="el-GR" dirty="0"/>
              <a:t>είναι συνδετικός ιστός που περιβάλλει τον χόνδρο και περιέχει αγγεία και νεύρα </a:t>
            </a:r>
            <a:r>
              <a:rPr lang="el-GR" dirty="0" smtClean="0"/>
              <a:t>γι</a:t>
            </a:r>
            <a:r>
              <a:rPr lang="el-GR" dirty="0"/>
              <a:t>α</a:t>
            </a:r>
            <a:r>
              <a:rPr lang="el-GR" dirty="0" smtClean="0"/>
              <a:t> </a:t>
            </a:r>
            <a:r>
              <a:rPr lang="el-GR" dirty="0"/>
              <a:t>τη θρέψη του χόνδρου καθώς και </a:t>
            </a:r>
            <a:r>
              <a:rPr lang="el-GR" dirty="0" err="1"/>
              <a:t>χονδροβλάστες</a:t>
            </a:r>
            <a:r>
              <a:rPr lang="el-GR" dirty="0"/>
              <a:t>, με δυνατότητα σχηματισμού νέου χόνδρου. Ο αρθρικός χόνδρος δεν έχει περιχόνδριο</a:t>
            </a:r>
          </a:p>
        </p:txBody>
      </p:sp>
      <p:sp>
        <p:nvSpPr>
          <p:cNvPr id="4" name="Content Placeholder 3"/>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marL="0" indent="0">
              <a:buNone/>
            </a:pPr>
            <a:r>
              <a:rPr lang="el-GR" sz="3600" b="1" dirty="0"/>
              <a:t>Τα είδη χόνδρου είναι </a:t>
            </a:r>
            <a:r>
              <a:rPr lang="el-GR" sz="3600" dirty="0"/>
              <a:t>:</a:t>
            </a:r>
          </a:p>
          <a:p>
            <a:pPr marL="0" indent="0">
              <a:buNone/>
            </a:pPr>
            <a:r>
              <a:rPr lang="el-GR" sz="3600" dirty="0"/>
              <a:t>•  ο υαλοειδής χόνδρος,</a:t>
            </a:r>
          </a:p>
          <a:p>
            <a:pPr marL="0" indent="0">
              <a:buNone/>
            </a:pPr>
            <a:r>
              <a:rPr lang="el-GR" sz="3600" dirty="0"/>
              <a:t>•  ο ελαστικός χόνδρος και</a:t>
            </a:r>
          </a:p>
          <a:p>
            <a:pPr marL="0" indent="0">
              <a:buNone/>
            </a:pPr>
            <a:r>
              <a:rPr lang="el-GR" sz="3600" dirty="0"/>
              <a:t>•  ο ινώδης χόνδρος.</a:t>
            </a:r>
          </a:p>
          <a:p>
            <a:endParaRPr lang="el-GR" sz="3600" dirty="0"/>
          </a:p>
        </p:txBody>
      </p:sp>
      <p:sp>
        <p:nvSpPr>
          <p:cNvPr id="7" name="Title 1"/>
          <p:cNvSpPr>
            <a:spLocks noGrp="1"/>
          </p:cNvSpPr>
          <p:nvPr>
            <p:ph type="title"/>
          </p:nvPr>
        </p:nvSpPr>
        <p:spPr/>
        <p:txBody>
          <a:bodyPr>
            <a:noAutofit/>
          </a:bodyPr>
          <a:lstStyle/>
          <a:p>
            <a:r>
              <a:rPr lang="el-GR" sz="3600" b="1" dirty="0">
                <a:solidFill>
                  <a:schemeClr val="tx2"/>
                </a:solidFill>
              </a:rPr>
              <a:t>Τύποι Σ</a:t>
            </a:r>
            <a:r>
              <a:rPr lang="el-GR" sz="3600" b="1" dirty="0" smtClean="0">
                <a:solidFill>
                  <a:schemeClr val="tx2"/>
                </a:solidFill>
              </a:rPr>
              <a:t>τηρικτικού Συνδετικού </a:t>
            </a:r>
            <a:r>
              <a:rPr lang="el-GR" sz="3600" b="1" dirty="0">
                <a:solidFill>
                  <a:schemeClr val="tx2"/>
                </a:solidFill>
              </a:rPr>
              <a:t>ιστού </a:t>
            </a:r>
            <a:r>
              <a:rPr lang="el-GR" sz="3600" b="1" dirty="0" smtClean="0">
                <a:solidFill>
                  <a:schemeClr val="tx2"/>
                </a:solidFill>
              </a:rPr>
              <a:t/>
            </a:r>
            <a:br>
              <a:rPr lang="el-GR" sz="3600" b="1" dirty="0" smtClean="0">
                <a:solidFill>
                  <a:schemeClr val="tx2"/>
                </a:solidFill>
              </a:rPr>
            </a:br>
            <a:r>
              <a:rPr lang="el-GR" sz="3600" b="1" dirty="0" smtClean="0"/>
              <a:t>Χόνδρος</a:t>
            </a:r>
            <a:endParaRPr lang="el-GR" sz="3600" dirty="0"/>
          </a:p>
        </p:txBody>
      </p:sp>
    </p:spTree>
    <p:extLst>
      <p:ext uri="{BB962C8B-B14F-4D97-AF65-F5344CB8AC3E}">
        <p14:creationId xmlns:p14="http://schemas.microsoft.com/office/powerpoint/2010/main" val="16621794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79522"/>
            <a:ext cx="4733925" cy="6667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835696" y="95250"/>
            <a:ext cx="2376264" cy="5909310"/>
          </a:xfrm>
          <a:prstGeom prst="rect">
            <a:avLst/>
          </a:prstGeom>
        </p:spPr>
        <p:txBody>
          <a:bodyPr wrap="square">
            <a:spAutoFit/>
          </a:bodyPr>
          <a:lstStyle/>
          <a:p>
            <a:endParaRPr lang="el-GR" dirty="0" smtClean="0"/>
          </a:p>
          <a:p>
            <a:endParaRPr lang="el-GR" dirty="0"/>
          </a:p>
          <a:p>
            <a:endParaRPr lang="el-GR" dirty="0" smtClean="0"/>
          </a:p>
          <a:p>
            <a:r>
              <a:rPr lang="el-GR" b="1" dirty="0" smtClean="0">
                <a:solidFill>
                  <a:schemeClr val="accent1">
                    <a:lumMod val="50000"/>
                  </a:schemeClr>
                </a:solidFill>
              </a:rPr>
              <a:t>Υαλοειδής</a:t>
            </a:r>
            <a:r>
              <a:rPr lang="el-GR" b="1" dirty="0">
                <a:solidFill>
                  <a:schemeClr val="accent1">
                    <a:lumMod val="50000"/>
                  </a:schemeClr>
                </a:solidFill>
              </a:rPr>
              <a:t>:</a:t>
            </a:r>
          </a:p>
          <a:p>
            <a:r>
              <a:rPr lang="el-GR" dirty="0">
                <a:solidFill>
                  <a:schemeClr val="accent1">
                    <a:lumMod val="50000"/>
                  </a:schemeClr>
                </a:solidFill>
              </a:rPr>
              <a:t>(κολλαγόνο τύπου ΙΙ</a:t>
            </a:r>
            <a:r>
              <a:rPr lang="el-GR" dirty="0" smtClean="0">
                <a:solidFill>
                  <a:schemeClr val="accent1">
                    <a:lumMod val="50000"/>
                  </a:schemeClr>
                </a:solidFill>
              </a:rPr>
              <a:t>)</a:t>
            </a:r>
          </a:p>
          <a:p>
            <a:endParaRPr lang="el-GR" dirty="0"/>
          </a:p>
          <a:p>
            <a:endParaRPr lang="el-GR" dirty="0" smtClean="0"/>
          </a:p>
          <a:p>
            <a:endParaRPr lang="el-GR" dirty="0"/>
          </a:p>
          <a:p>
            <a:endParaRPr lang="el-GR" dirty="0" smtClean="0"/>
          </a:p>
          <a:p>
            <a:endParaRPr lang="el-GR" dirty="0"/>
          </a:p>
          <a:p>
            <a:r>
              <a:rPr lang="el-GR" b="1" dirty="0" smtClean="0">
                <a:solidFill>
                  <a:schemeClr val="accent1">
                    <a:lumMod val="50000"/>
                  </a:schemeClr>
                </a:solidFill>
              </a:rPr>
              <a:t>Ελαστικός</a:t>
            </a:r>
            <a:r>
              <a:rPr lang="el-GR" b="1" dirty="0">
                <a:solidFill>
                  <a:schemeClr val="accent1">
                    <a:lumMod val="50000"/>
                  </a:schemeClr>
                </a:solidFill>
              </a:rPr>
              <a:t>:</a:t>
            </a:r>
          </a:p>
          <a:p>
            <a:r>
              <a:rPr lang="el-GR" dirty="0">
                <a:solidFill>
                  <a:schemeClr val="accent1">
                    <a:lumMod val="50000"/>
                  </a:schemeClr>
                </a:solidFill>
              </a:rPr>
              <a:t>(κολλαγόνο τύπου ΙΙ+</a:t>
            </a:r>
          </a:p>
          <a:p>
            <a:r>
              <a:rPr lang="el-GR" dirty="0">
                <a:solidFill>
                  <a:schemeClr val="accent1">
                    <a:lumMod val="50000"/>
                  </a:schemeClr>
                </a:solidFill>
              </a:rPr>
              <a:t>ελαστικές ίνες</a:t>
            </a:r>
            <a:r>
              <a:rPr lang="el-GR" dirty="0" smtClean="0">
                <a:solidFill>
                  <a:schemeClr val="accent1">
                    <a:lumMod val="50000"/>
                  </a:schemeClr>
                </a:solidFill>
              </a:rPr>
              <a:t>)</a:t>
            </a:r>
          </a:p>
          <a:p>
            <a:endParaRPr lang="el-GR" dirty="0"/>
          </a:p>
          <a:p>
            <a:endParaRPr lang="el-GR" dirty="0" smtClean="0"/>
          </a:p>
          <a:p>
            <a:endParaRPr lang="el-GR" dirty="0"/>
          </a:p>
          <a:p>
            <a:endParaRPr lang="el-GR" dirty="0" smtClean="0"/>
          </a:p>
          <a:p>
            <a:endParaRPr lang="el-GR" dirty="0"/>
          </a:p>
          <a:p>
            <a:endParaRPr lang="el-GR" dirty="0" smtClean="0"/>
          </a:p>
          <a:p>
            <a:r>
              <a:rPr lang="el-GR" b="1" dirty="0" smtClean="0">
                <a:solidFill>
                  <a:schemeClr val="accent1">
                    <a:lumMod val="50000"/>
                  </a:schemeClr>
                </a:solidFill>
              </a:rPr>
              <a:t>Ινώδης</a:t>
            </a:r>
            <a:r>
              <a:rPr lang="el-GR" b="1" dirty="0">
                <a:solidFill>
                  <a:schemeClr val="accent1">
                    <a:lumMod val="50000"/>
                  </a:schemeClr>
                </a:solidFill>
              </a:rPr>
              <a:t>:</a:t>
            </a:r>
          </a:p>
          <a:p>
            <a:r>
              <a:rPr lang="el-GR" dirty="0">
                <a:solidFill>
                  <a:schemeClr val="accent1">
                    <a:lumMod val="50000"/>
                  </a:schemeClr>
                </a:solidFill>
              </a:rPr>
              <a:t>(κολλαγόνο τύπου Ι+ΙΙ)</a:t>
            </a:r>
            <a:endParaRPr lang="en-US" dirty="0">
              <a:solidFill>
                <a:schemeClr val="accent1">
                  <a:lumMod val="50000"/>
                </a:schemeClr>
              </a:solidFill>
            </a:endParaRPr>
          </a:p>
        </p:txBody>
      </p:sp>
      <p:sp>
        <p:nvSpPr>
          <p:cNvPr id="9" name="Title 8"/>
          <p:cNvSpPr>
            <a:spLocks noGrp="1"/>
          </p:cNvSpPr>
          <p:nvPr>
            <p:ph type="title"/>
          </p:nvPr>
        </p:nvSpPr>
        <p:spPr>
          <a:xfrm>
            <a:off x="179952" y="44624"/>
            <a:ext cx="3960000" cy="792000"/>
          </a:xfrm>
        </p:spPr>
        <p:txBody>
          <a:bodyPr>
            <a:normAutofit/>
          </a:bodyPr>
          <a:lstStyle/>
          <a:p>
            <a:r>
              <a:rPr lang="el-GR" sz="2800" b="1" dirty="0" smtClean="0"/>
              <a:t>ΤΥΠΟΙ ΧΟΝΔΡΟΥ </a:t>
            </a:r>
            <a:r>
              <a:rPr lang="el-GR" sz="2800" baseline="30000" dirty="0" smtClean="0"/>
              <a:t>3</a:t>
            </a:r>
            <a:endParaRPr lang="en-US" sz="2800" b="1" dirty="0"/>
          </a:p>
        </p:txBody>
      </p:sp>
      <p:cxnSp>
        <p:nvCxnSpPr>
          <p:cNvPr id="13" name="Straight Arrow Connector 12"/>
          <p:cNvCxnSpPr/>
          <p:nvPr/>
        </p:nvCxnSpPr>
        <p:spPr>
          <a:xfrm>
            <a:off x="3059832" y="1124744"/>
            <a:ext cx="129614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3059832" y="3068960"/>
            <a:ext cx="129614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3059832" y="5517232"/>
            <a:ext cx="129614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89308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20000"/>
              </a:lnSpc>
              <a:spcBef>
                <a:spcPts val="600"/>
              </a:spcBef>
              <a:spcAft>
                <a:spcPts val="600"/>
              </a:spcAft>
            </a:pPr>
            <a:r>
              <a:rPr lang="el-GR" sz="2000" dirty="0" smtClean="0"/>
              <a:t>Όταν </a:t>
            </a:r>
            <a:r>
              <a:rPr lang="el-GR" sz="2000" dirty="0"/>
              <a:t>πρόκειται για </a:t>
            </a:r>
            <a:r>
              <a:rPr lang="el-GR" sz="2000" b="1" dirty="0"/>
              <a:t>στηρικτικό ρόλο</a:t>
            </a:r>
            <a:r>
              <a:rPr lang="el-GR" sz="2000" dirty="0"/>
              <a:t>, τα κύρια χαρακτηριστικά του ιστού είναι</a:t>
            </a:r>
            <a:r>
              <a:rPr lang="en-GB" sz="2000" dirty="0"/>
              <a:t> </a:t>
            </a:r>
            <a:r>
              <a:rPr lang="el-GR" sz="2000" b="1" dirty="0"/>
              <a:t>εξωκυττάριες ίνες</a:t>
            </a:r>
            <a:r>
              <a:rPr lang="el-GR" sz="2000" dirty="0"/>
              <a:t> και</a:t>
            </a:r>
            <a:r>
              <a:rPr lang="el-GR" sz="2000" b="1" dirty="0"/>
              <a:t> θεμέλια ουσία</a:t>
            </a:r>
            <a:r>
              <a:rPr lang="el-GR" sz="2000" dirty="0"/>
              <a:t>, όπως στην περίπτωση των συνδέσμων, των τενόντων, του χόνδρου και των οστών. </a:t>
            </a:r>
            <a:endParaRPr lang="en-GB" sz="2000" dirty="0" smtClean="0"/>
          </a:p>
          <a:p>
            <a:pPr>
              <a:lnSpc>
                <a:spcPct val="120000"/>
              </a:lnSpc>
              <a:spcBef>
                <a:spcPts val="600"/>
              </a:spcBef>
              <a:spcAft>
                <a:spcPts val="600"/>
              </a:spcAft>
            </a:pPr>
            <a:r>
              <a:rPr lang="el-GR" sz="2000" dirty="0"/>
              <a:t>Όταν πρόκειται για</a:t>
            </a:r>
            <a:r>
              <a:rPr lang="el-GR" sz="2000" b="1" dirty="0"/>
              <a:t> αμυντικό ρόλο</a:t>
            </a:r>
            <a:r>
              <a:rPr lang="en-GB" sz="2000" b="1" dirty="0"/>
              <a:t> </a:t>
            </a:r>
            <a:r>
              <a:rPr lang="el-GR" sz="2000" dirty="0"/>
              <a:t>(φλεγμονώδης και ανοσολογική αντίδραση) ή για την</a:t>
            </a:r>
            <a:r>
              <a:rPr lang="el-GR" sz="2000" b="1" dirty="0"/>
              <a:t> αποθήκευση των αποθεμάτων ενέργεια</a:t>
            </a:r>
            <a:r>
              <a:rPr lang="el-GR" sz="2000" dirty="0"/>
              <a:t>ς, το κύριο χαρακτηριστικό του ιστού </a:t>
            </a:r>
            <a:r>
              <a:rPr lang="el-GR" sz="2000" b="1" u="sng" dirty="0"/>
              <a:t>είναι τα κύτταρα</a:t>
            </a:r>
            <a:r>
              <a:rPr lang="el-GR" sz="2000" dirty="0"/>
              <a:t>. Ως παράδειγμα, αναφέρονται τα λεμφοκύτταρα που συμμετέχουν στους ανοσολογικούς αμυντικούς μηχανισμούς και τα κύτταρα του λιπώδους ιστού που αποθηκεύουν λίπος.</a:t>
            </a:r>
            <a:r>
              <a:rPr lang="en-GB" sz="2000" dirty="0"/>
              <a:t> </a:t>
            </a:r>
            <a:endParaRPr lang="el-GR" sz="2000" dirty="0" smtClean="0"/>
          </a:p>
          <a:p>
            <a:pPr>
              <a:lnSpc>
                <a:spcPct val="120000"/>
              </a:lnSpc>
              <a:spcBef>
                <a:spcPts val="600"/>
              </a:spcBef>
              <a:spcAft>
                <a:spcPts val="600"/>
              </a:spcAft>
            </a:pPr>
            <a:r>
              <a:rPr lang="el-GR" sz="2000" b="1" dirty="0" smtClean="0"/>
              <a:t>Ένας </a:t>
            </a:r>
            <a:r>
              <a:rPr lang="el-GR" sz="2000" b="1" dirty="0"/>
              <a:t>άλλος τύπος εξειδικευμένου συνδετικού ιστού είναι το αίμα, του οποίου η </a:t>
            </a:r>
            <a:r>
              <a:rPr lang="el-GR" sz="2000" b="1" dirty="0" smtClean="0"/>
              <a:t>εξωκυττάριος </a:t>
            </a:r>
            <a:r>
              <a:rPr lang="el-GR" sz="2000" b="1" dirty="0"/>
              <a:t>θεμέλια ουσία είναι το </a:t>
            </a:r>
            <a:r>
              <a:rPr lang="el-GR" sz="2000" b="1" dirty="0" smtClean="0"/>
              <a:t>πλάσμα.</a:t>
            </a:r>
            <a:endParaRPr lang="en-GB" sz="2000" dirty="0"/>
          </a:p>
        </p:txBody>
      </p:sp>
      <p:sp>
        <p:nvSpPr>
          <p:cNvPr id="4" name="Title 1"/>
          <p:cNvSpPr>
            <a:spLocks noGrp="1"/>
          </p:cNvSpPr>
          <p:nvPr>
            <p:ph type="title"/>
          </p:nvPr>
        </p:nvSpPr>
        <p:spPr/>
        <p:txBody>
          <a:bodyPr>
            <a:normAutofit fontScale="90000"/>
          </a:bodyPr>
          <a:lstStyle/>
          <a:p>
            <a:r>
              <a:rPr lang="el-GR" b="1" dirty="0" smtClean="0">
                <a:solidFill>
                  <a:schemeClr val="tx2"/>
                </a:solidFill>
              </a:rPr>
              <a:t>Συνδετικός ιστός</a:t>
            </a:r>
            <a:br>
              <a:rPr lang="el-GR" b="1" dirty="0" smtClean="0">
                <a:solidFill>
                  <a:schemeClr val="tx2"/>
                </a:solidFill>
              </a:rPr>
            </a:br>
            <a:r>
              <a:rPr lang="en-GB" sz="3600" dirty="0" smtClean="0">
                <a:solidFill>
                  <a:schemeClr val="tx2"/>
                </a:solidFill>
              </a:rPr>
              <a:t>(connective tissue)</a:t>
            </a:r>
            <a:endParaRPr lang="el-GR" sz="3600" dirty="0">
              <a:solidFill>
                <a:schemeClr val="tx2"/>
              </a:solidFill>
            </a:endParaRPr>
          </a:p>
        </p:txBody>
      </p:sp>
    </p:spTree>
    <p:extLst>
      <p:ext uri="{BB962C8B-B14F-4D97-AF65-F5344CB8AC3E}">
        <p14:creationId xmlns:p14="http://schemas.microsoft.com/office/powerpoint/2010/main" val="30113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44624"/>
            <a:ext cx="8229600" cy="828000"/>
          </a:xfrm>
        </p:spPr>
        <p:txBody>
          <a:bodyPr>
            <a:normAutofit/>
          </a:bodyPr>
          <a:lstStyle/>
          <a:p>
            <a:r>
              <a:rPr lang="el-GR" altLang="el-GR" sz="3600" dirty="0" smtClean="0"/>
              <a:t>Υαλοειδής χόνδρος </a:t>
            </a:r>
            <a:r>
              <a:rPr lang="el-GR" altLang="el-GR" sz="3600" baseline="30000" dirty="0" smtClean="0"/>
              <a:t>2</a:t>
            </a:r>
            <a:endParaRPr lang="el-GR" altLang="el-GR" sz="3600" dirty="0">
              <a:solidFill>
                <a:srgbClr val="FF9900"/>
              </a:solidFill>
            </a:endParaRPr>
          </a:p>
        </p:txBody>
      </p:sp>
      <p:sp>
        <p:nvSpPr>
          <p:cNvPr id="223235" name="Rectangle 3"/>
          <p:cNvSpPr>
            <a:spLocks noGrp="1" noChangeArrowheads="1"/>
          </p:cNvSpPr>
          <p:nvPr>
            <p:ph idx="1"/>
          </p:nvPr>
        </p:nvSpPr>
        <p:spPr>
          <a:xfrm>
            <a:off x="457200" y="980729"/>
            <a:ext cx="8229600" cy="1368152"/>
          </a:xfrm>
        </p:spPr>
        <p:txBody>
          <a:bodyPr>
            <a:normAutofit/>
          </a:bodyPr>
          <a:lstStyle/>
          <a:p>
            <a:pPr marL="0" indent="0">
              <a:buNone/>
            </a:pPr>
            <a:r>
              <a:rPr lang="el-GR" altLang="el-GR" sz="1800" dirty="0" smtClean="0"/>
              <a:t>Ο </a:t>
            </a:r>
            <a:r>
              <a:rPr lang="el-GR" altLang="el-GR" sz="1800" dirty="0"/>
              <a:t>χονδρικός ιστός αποτελείται από άφθονη μεσοκυττάρια ουσία που περιλαμβάνει κυρίως κολλαγόνο τύπου ΙΙ και υαλουρονικό οξύ. Τα χονδροκύτταρα που παράγουν τη μεσοκυττάρια ουσία βρίσκονται μέσα σε μικρές κοιλότητες. (χρώση αιματοξυλίνη-εωσίνη, μεγέθυνση Χ50) </a:t>
            </a:r>
          </a:p>
        </p:txBody>
      </p:sp>
      <p:pic>
        <p:nvPicPr>
          <p:cNvPr id="2232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48881"/>
            <a:ext cx="5220000" cy="318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47224" y="5877272"/>
            <a:ext cx="3816424" cy="461665"/>
          </a:xfrm>
          <a:prstGeom prst="rect">
            <a:avLst/>
          </a:prstGeom>
        </p:spPr>
        <p:txBody>
          <a:bodyPr wrap="square">
            <a:spAutoFit/>
          </a:bodyPr>
          <a:lstStyle/>
          <a:p>
            <a:pPr algn="ctr"/>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
        <p:nvSpPr>
          <p:cNvPr id="4" name="TextBox 3"/>
          <p:cNvSpPr txBox="1"/>
          <p:nvPr/>
        </p:nvSpPr>
        <p:spPr>
          <a:xfrm>
            <a:off x="5436096" y="2377911"/>
            <a:ext cx="3600000" cy="3139321"/>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l-GR" dirty="0" smtClean="0"/>
              <a:t>Ο ΥΧ είναι ο συνηθέστερος τύπος </a:t>
            </a:r>
          </a:p>
          <a:p>
            <a:r>
              <a:rPr lang="el-GR" dirty="0"/>
              <a:t>χ</a:t>
            </a:r>
            <a:r>
              <a:rPr lang="el-GR" dirty="0" smtClean="0"/>
              <a:t>όνδρου, εντοπίζεται στις αρθρικές</a:t>
            </a:r>
          </a:p>
          <a:p>
            <a:r>
              <a:rPr lang="el-GR" dirty="0"/>
              <a:t>ε</a:t>
            </a:r>
            <a:r>
              <a:rPr lang="el-GR" dirty="0" smtClean="0"/>
              <a:t>πιφάνειες των κινητών αρθρώσεων,</a:t>
            </a:r>
          </a:p>
          <a:p>
            <a:r>
              <a:rPr lang="el-GR" dirty="0"/>
              <a:t>σ</a:t>
            </a:r>
            <a:r>
              <a:rPr lang="el-GR" dirty="0" smtClean="0"/>
              <a:t>τα τοιχώματα των μεγαλύτερων </a:t>
            </a:r>
          </a:p>
          <a:p>
            <a:r>
              <a:rPr lang="el-GR" dirty="0"/>
              <a:t>α</a:t>
            </a:r>
            <a:r>
              <a:rPr lang="el-GR" dirty="0" smtClean="0"/>
              <a:t>ναπνευστικών οδών, στα στερνικά</a:t>
            </a:r>
          </a:p>
          <a:p>
            <a:r>
              <a:rPr lang="el-GR" dirty="0" smtClean="0"/>
              <a:t>άκρα των πλευρών και </a:t>
            </a:r>
          </a:p>
          <a:p>
            <a:r>
              <a:rPr lang="el-GR" dirty="0" smtClean="0"/>
              <a:t>στον </a:t>
            </a:r>
            <a:r>
              <a:rPr lang="el-GR" dirty="0" err="1" smtClean="0"/>
              <a:t>επιφυσιακό</a:t>
            </a:r>
            <a:r>
              <a:rPr lang="el-GR" dirty="0"/>
              <a:t> </a:t>
            </a:r>
            <a:r>
              <a:rPr lang="el-GR" dirty="0" smtClean="0"/>
              <a:t>δίσκο </a:t>
            </a:r>
          </a:p>
          <a:p>
            <a:r>
              <a:rPr lang="el-GR" dirty="0" smtClean="0"/>
              <a:t>ο οποίος ευθύνεται για την κατά</a:t>
            </a:r>
          </a:p>
          <a:p>
            <a:r>
              <a:rPr lang="el-GR" dirty="0"/>
              <a:t>μ</a:t>
            </a:r>
            <a:r>
              <a:rPr lang="el-GR" dirty="0" smtClean="0"/>
              <a:t>ήκος αύξηση των οστών.</a:t>
            </a:r>
          </a:p>
          <a:p>
            <a:endParaRPr lang="el-GR" dirty="0" smtClean="0"/>
          </a:p>
          <a:p>
            <a:endParaRPr lang="en-US" dirty="0"/>
          </a:p>
        </p:txBody>
      </p:sp>
    </p:spTree>
    <p:extLst>
      <p:ext uri="{BB962C8B-B14F-4D97-AF65-F5344CB8AC3E}">
        <p14:creationId xmlns:p14="http://schemas.microsoft.com/office/powerpoint/2010/main" val="17579818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l-GR" dirty="0"/>
              <a:t>Η </a:t>
            </a:r>
            <a:r>
              <a:rPr lang="el-GR" b="1" dirty="0"/>
              <a:t>μεσοκυττάρια θεμέλια ουσία  </a:t>
            </a:r>
            <a:r>
              <a:rPr lang="el-GR" dirty="0"/>
              <a:t>περιέχει γλυκοζαμινογλυκάνες (</a:t>
            </a:r>
            <a:r>
              <a:rPr lang="el-GR" dirty="0" err="1"/>
              <a:t>υαλουρονικό</a:t>
            </a:r>
            <a:r>
              <a:rPr lang="el-GR" dirty="0"/>
              <a:t> οξύ, θειική </a:t>
            </a:r>
            <a:r>
              <a:rPr lang="el-GR" dirty="0" err="1"/>
              <a:t>χονδροιτίνη</a:t>
            </a:r>
            <a:r>
              <a:rPr lang="el-GR" dirty="0"/>
              <a:t>, θειική </a:t>
            </a:r>
            <a:r>
              <a:rPr lang="el-GR" dirty="0" err="1"/>
              <a:t>κερατάνη</a:t>
            </a:r>
            <a:r>
              <a:rPr lang="el-GR" dirty="0"/>
              <a:t>, </a:t>
            </a:r>
            <a:r>
              <a:rPr lang="el-GR" dirty="0" err="1"/>
              <a:t>χονδρονεκτίνη</a:t>
            </a:r>
            <a:r>
              <a:rPr lang="el-GR" dirty="0"/>
              <a:t>) και κολλαγόνο τύπου ΙΙ.</a:t>
            </a:r>
          </a:p>
        </p:txBody>
      </p:sp>
      <p:pic>
        <p:nvPicPr>
          <p:cNvPr id="3074" name="Picture 2" descr="http://emed.med.uoa.gr/application/syllabus_I/xondrikos_istos/imgs/01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83968" y="1484784"/>
            <a:ext cx="4680000" cy="524475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p:txBody>
          <a:bodyPr>
            <a:noAutofit/>
          </a:bodyPr>
          <a:lstStyle/>
          <a:p>
            <a:r>
              <a:rPr lang="el-GR" sz="3600" b="1" dirty="0">
                <a:solidFill>
                  <a:schemeClr val="tx2"/>
                </a:solidFill>
              </a:rPr>
              <a:t>Τύποι Σ</a:t>
            </a:r>
            <a:r>
              <a:rPr lang="el-GR" sz="3600" b="1" dirty="0" smtClean="0">
                <a:solidFill>
                  <a:schemeClr val="tx2"/>
                </a:solidFill>
              </a:rPr>
              <a:t>τηρικτικού Συνδετικού </a:t>
            </a:r>
            <a:r>
              <a:rPr lang="el-GR" sz="3600" b="1" dirty="0">
                <a:solidFill>
                  <a:schemeClr val="tx2"/>
                </a:solidFill>
              </a:rPr>
              <a:t>ιστού </a:t>
            </a:r>
            <a:r>
              <a:rPr lang="el-GR" sz="3600" b="1" dirty="0" smtClean="0">
                <a:solidFill>
                  <a:schemeClr val="tx2"/>
                </a:solidFill>
              </a:rPr>
              <a:t/>
            </a:r>
            <a:br>
              <a:rPr lang="el-GR" sz="3600" b="1" dirty="0" smtClean="0">
                <a:solidFill>
                  <a:schemeClr val="tx2"/>
                </a:solidFill>
              </a:rPr>
            </a:br>
            <a:r>
              <a:rPr lang="el-GR" sz="3600" b="1" dirty="0" smtClean="0"/>
              <a:t>Χόνδρος</a:t>
            </a:r>
            <a:endParaRPr lang="el-GR" sz="3600" dirty="0"/>
          </a:p>
        </p:txBody>
      </p:sp>
    </p:spTree>
    <p:extLst>
      <p:ext uri="{BB962C8B-B14F-4D97-AF65-F5344CB8AC3E}">
        <p14:creationId xmlns:p14="http://schemas.microsoft.com/office/powerpoint/2010/main" val="3022588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781128"/>
          </a:xfrm>
        </p:spPr>
        <p:style>
          <a:lnRef idx="2">
            <a:schemeClr val="accent1"/>
          </a:lnRef>
          <a:fillRef idx="1">
            <a:schemeClr val="lt1"/>
          </a:fillRef>
          <a:effectRef idx="0">
            <a:schemeClr val="accent1"/>
          </a:effectRef>
          <a:fontRef idx="minor">
            <a:schemeClr val="dk1"/>
          </a:fontRef>
        </p:style>
        <p:txBody>
          <a:bodyPr>
            <a:noAutofit/>
          </a:bodyPr>
          <a:lstStyle/>
          <a:p>
            <a:r>
              <a:rPr lang="el-GR" sz="2200" b="1" dirty="0" smtClean="0"/>
              <a:t>Οι </a:t>
            </a:r>
            <a:r>
              <a:rPr lang="el-GR" sz="2200" b="1" dirty="0" err="1"/>
              <a:t>χονδροβλάστες</a:t>
            </a:r>
            <a:r>
              <a:rPr lang="el-GR" sz="2200" b="1" dirty="0"/>
              <a:t> (</a:t>
            </a:r>
            <a:r>
              <a:rPr lang="el-GR" sz="2200" b="1" u="sng" dirty="0">
                <a:hlinkClick r:id="rId2"/>
              </a:rPr>
              <a:t>Εικ.16</a:t>
            </a:r>
            <a:r>
              <a:rPr lang="el-GR" sz="2200" b="1" dirty="0"/>
              <a:t> ) </a:t>
            </a:r>
            <a:r>
              <a:rPr lang="el-GR" sz="2200" dirty="0" smtClean="0"/>
              <a:t>: </a:t>
            </a:r>
          </a:p>
          <a:p>
            <a:r>
              <a:rPr lang="el-GR" sz="2200" dirty="0" smtClean="0"/>
              <a:t>είναι </a:t>
            </a:r>
            <a:r>
              <a:rPr lang="el-GR" sz="2200" dirty="0"/>
              <a:t>τα πρόδρομα κύτταρα του χόνδρου, που βρίσκονται μέσα στη μεσοκυττάρια ουσία και διαφοροποιούνται σε </a:t>
            </a:r>
            <a:r>
              <a:rPr lang="el-GR" sz="2200" dirty="0" err="1"/>
              <a:t>χονδροκύτταρα</a:t>
            </a:r>
            <a:r>
              <a:rPr lang="el-GR" sz="2200" dirty="0"/>
              <a:t>,</a:t>
            </a:r>
          </a:p>
          <a:p>
            <a:r>
              <a:rPr lang="el-GR" sz="2200" dirty="0"/>
              <a:t>είναι </a:t>
            </a:r>
            <a:r>
              <a:rPr lang="el-GR" sz="2200" dirty="0" err="1"/>
              <a:t>υποστρόγγυλα</a:t>
            </a:r>
            <a:r>
              <a:rPr lang="el-GR" sz="2200" dirty="0"/>
              <a:t>, </a:t>
            </a:r>
            <a:r>
              <a:rPr lang="el-GR" sz="2200" dirty="0" err="1"/>
              <a:t>κενοτοπιώδη</a:t>
            </a:r>
            <a:r>
              <a:rPr lang="el-GR" sz="2200" dirty="0"/>
              <a:t> κύτταρα, που περιέχουν γλυκογόνο, λιπίδια και άφθονο αδρό </a:t>
            </a:r>
            <a:r>
              <a:rPr lang="el-GR" sz="2200" dirty="0" err="1"/>
              <a:t>ενδοπλασματικό</a:t>
            </a:r>
            <a:r>
              <a:rPr lang="el-GR" sz="2200" dirty="0"/>
              <a:t> δίκτυο,</a:t>
            </a:r>
          </a:p>
          <a:p>
            <a:r>
              <a:rPr lang="el-GR" sz="2200" dirty="0"/>
              <a:t>συνθέτουν την </a:t>
            </a:r>
            <a:r>
              <a:rPr lang="el-GR" sz="2200" dirty="0" err="1"/>
              <a:t>εξωκυττάρια</a:t>
            </a:r>
            <a:r>
              <a:rPr lang="el-GR" sz="2200" dirty="0"/>
              <a:t> θεμέλια ουσία</a:t>
            </a:r>
            <a:r>
              <a:rPr lang="el-GR" sz="2200" dirty="0" smtClean="0"/>
              <a:t>.</a:t>
            </a:r>
            <a:endParaRPr lang="el-GR" sz="2200" dirty="0"/>
          </a:p>
        </p:txBody>
      </p:sp>
      <p:sp>
        <p:nvSpPr>
          <p:cNvPr id="4" name="Content Placeholder 3"/>
          <p:cNvSpPr>
            <a:spLocks noGrp="1"/>
          </p:cNvSpPr>
          <p:nvPr>
            <p:ph sz="half" idx="2"/>
          </p:nvPr>
        </p:nvSpPr>
        <p:spPr>
          <a:xfrm>
            <a:off x="4648200" y="1600200"/>
            <a:ext cx="4038600" cy="4781128"/>
          </a:xfrm>
        </p:spPr>
        <p:style>
          <a:lnRef idx="2">
            <a:schemeClr val="accent1"/>
          </a:lnRef>
          <a:fillRef idx="1">
            <a:schemeClr val="lt1"/>
          </a:fillRef>
          <a:effectRef idx="0">
            <a:schemeClr val="accent1"/>
          </a:effectRef>
          <a:fontRef idx="minor">
            <a:schemeClr val="dk1"/>
          </a:fontRef>
        </p:style>
        <p:txBody>
          <a:bodyPr>
            <a:normAutofit/>
          </a:bodyPr>
          <a:lstStyle/>
          <a:p>
            <a:r>
              <a:rPr lang="el-GR" sz="2200" b="1" dirty="0"/>
              <a:t>Τα </a:t>
            </a:r>
            <a:r>
              <a:rPr lang="el-GR" sz="2200" b="1" dirty="0" err="1"/>
              <a:t>χονδροκύτταρα</a:t>
            </a:r>
            <a:r>
              <a:rPr lang="el-GR" sz="2200" b="1" dirty="0"/>
              <a:t> (</a:t>
            </a:r>
            <a:r>
              <a:rPr lang="el-GR" sz="2200" b="1" u="sng" dirty="0">
                <a:hlinkClick r:id="rId2"/>
              </a:rPr>
              <a:t>Εικ.17</a:t>
            </a:r>
            <a:r>
              <a:rPr lang="el-GR" sz="2200" b="1" dirty="0"/>
              <a:t> ) </a:t>
            </a:r>
            <a:r>
              <a:rPr lang="el-GR" sz="2200" dirty="0"/>
              <a:t>:</a:t>
            </a:r>
          </a:p>
          <a:p>
            <a:r>
              <a:rPr lang="el-GR" sz="2400" dirty="0"/>
              <a:t>προέρχονται από τις </a:t>
            </a:r>
            <a:r>
              <a:rPr lang="el-GR" sz="2400" dirty="0" err="1"/>
              <a:t>χονδροβλάστες</a:t>
            </a:r>
            <a:r>
              <a:rPr lang="el-GR" sz="2400" dirty="0"/>
              <a:t> και είναι μικρότερα από αυτές,</a:t>
            </a:r>
          </a:p>
          <a:p>
            <a:r>
              <a:rPr lang="el-GR" sz="2400" dirty="0"/>
              <a:t>βρίσκονται σε ομάδες , τις </a:t>
            </a:r>
            <a:r>
              <a:rPr lang="el-GR" sz="2400" dirty="0" err="1"/>
              <a:t>ισογενείς</a:t>
            </a:r>
            <a:r>
              <a:rPr lang="el-GR" sz="2400" dirty="0"/>
              <a:t> ομάδες, μέσα στη μεσοκυττάρια ουσία,</a:t>
            </a:r>
          </a:p>
          <a:p>
            <a:r>
              <a:rPr lang="el-GR" sz="2400" dirty="0"/>
              <a:t>συνθέτουν και συντηρούν την </a:t>
            </a:r>
            <a:r>
              <a:rPr lang="el-GR" sz="2400" dirty="0" err="1"/>
              <a:t>εξωκυττάρια</a:t>
            </a:r>
            <a:r>
              <a:rPr lang="el-GR" sz="2400" dirty="0"/>
              <a:t> θεμέλια ουσία.</a:t>
            </a:r>
          </a:p>
          <a:p>
            <a:endParaRPr lang="el-GR" sz="2400" dirty="0"/>
          </a:p>
          <a:p>
            <a:endParaRPr lang="el-GR" sz="2400" dirty="0"/>
          </a:p>
        </p:txBody>
      </p:sp>
      <p:sp>
        <p:nvSpPr>
          <p:cNvPr id="5" name="Title 1"/>
          <p:cNvSpPr>
            <a:spLocks noGrp="1"/>
          </p:cNvSpPr>
          <p:nvPr>
            <p:ph type="title"/>
          </p:nvPr>
        </p:nvSpPr>
        <p:spPr>
          <a:xfrm>
            <a:off x="457200" y="116632"/>
            <a:ext cx="8229600" cy="1143000"/>
          </a:xfrm>
        </p:spPr>
        <p:txBody>
          <a:bodyPr anchor="t">
            <a:noAutofit/>
          </a:bodyPr>
          <a:lstStyle/>
          <a:p>
            <a:r>
              <a:rPr lang="el-GR" sz="3200" b="1" dirty="0">
                <a:solidFill>
                  <a:schemeClr val="tx2"/>
                </a:solidFill>
              </a:rPr>
              <a:t>Τύποι Σ</a:t>
            </a:r>
            <a:r>
              <a:rPr lang="el-GR" sz="3200" b="1" dirty="0" smtClean="0">
                <a:solidFill>
                  <a:schemeClr val="tx2"/>
                </a:solidFill>
              </a:rPr>
              <a:t>τηρικτικού Συνδετικού </a:t>
            </a:r>
            <a:r>
              <a:rPr lang="el-GR" sz="3200" b="1" dirty="0">
                <a:solidFill>
                  <a:schemeClr val="tx2"/>
                </a:solidFill>
              </a:rPr>
              <a:t>ιστού </a:t>
            </a:r>
            <a:r>
              <a:rPr lang="el-GR" sz="3200" b="1" dirty="0" smtClean="0">
                <a:solidFill>
                  <a:schemeClr val="tx2"/>
                </a:solidFill>
              </a:rPr>
              <a:t/>
            </a:r>
            <a:br>
              <a:rPr lang="el-GR" sz="3200" b="1" dirty="0" smtClean="0">
                <a:solidFill>
                  <a:schemeClr val="tx2"/>
                </a:solidFill>
              </a:rPr>
            </a:br>
            <a:r>
              <a:rPr lang="el-GR" sz="3200" b="1" dirty="0" smtClean="0"/>
              <a:t>Χόνδρος (Κύτταρα)</a:t>
            </a:r>
            <a:r>
              <a:rPr lang="el-GR" sz="3200" b="1" dirty="0"/>
              <a:t/>
            </a:r>
            <a:br>
              <a:rPr lang="el-GR" sz="3200" b="1" dirty="0"/>
            </a:br>
            <a:endParaRPr lang="el-GR" sz="3200" dirty="0"/>
          </a:p>
        </p:txBody>
      </p:sp>
    </p:spTree>
    <p:extLst>
      <p:ext uri="{BB962C8B-B14F-4D97-AF65-F5344CB8AC3E}">
        <p14:creationId xmlns:p14="http://schemas.microsoft.com/office/powerpoint/2010/main" val="39640333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med.med.uoa.gr/application/syllabus_I/xondrikos_istos/imgs/016.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33901" y="1340768"/>
            <a:ext cx="3085198" cy="45259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457200" y="116632"/>
            <a:ext cx="8229600" cy="1143000"/>
          </a:xfrm>
        </p:spPr>
        <p:txBody>
          <a:bodyPr anchor="t">
            <a:noAutofit/>
          </a:bodyPr>
          <a:lstStyle/>
          <a:p>
            <a:r>
              <a:rPr lang="el-GR" sz="3200" b="1" dirty="0">
                <a:solidFill>
                  <a:schemeClr val="tx2"/>
                </a:solidFill>
              </a:rPr>
              <a:t>Τύποι Σ</a:t>
            </a:r>
            <a:r>
              <a:rPr lang="el-GR" sz="3200" b="1" dirty="0" smtClean="0">
                <a:solidFill>
                  <a:schemeClr val="tx2"/>
                </a:solidFill>
              </a:rPr>
              <a:t>τηρικτικού Συνδετικού </a:t>
            </a:r>
            <a:r>
              <a:rPr lang="el-GR" sz="3200" b="1" dirty="0">
                <a:solidFill>
                  <a:schemeClr val="tx2"/>
                </a:solidFill>
              </a:rPr>
              <a:t>ιστού </a:t>
            </a:r>
            <a:r>
              <a:rPr lang="el-GR" sz="3200" b="1" dirty="0" smtClean="0">
                <a:solidFill>
                  <a:schemeClr val="tx2"/>
                </a:solidFill>
              </a:rPr>
              <a:t/>
            </a:r>
            <a:br>
              <a:rPr lang="el-GR" sz="3200" b="1" dirty="0" smtClean="0">
                <a:solidFill>
                  <a:schemeClr val="tx2"/>
                </a:solidFill>
              </a:rPr>
            </a:br>
            <a:r>
              <a:rPr lang="el-GR" sz="3200" b="1" dirty="0" smtClean="0"/>
              <a:t>Χόνδρος (Κύτταρα)</a:t>
            </a:r>
            <a:r>
              <a:rPr lang="el-GR" sz="3200" b="1" dirty="0"/>
              <a:t/>
            </a:r>
            <a:br>
              <a:rPr lang="el-GR" sz="3200" b="1" dirty="0"/>
            </a:br>
            <a:endParaRPr lang="el-GR" sz="3200" dirty="0"/>
          </a:p>
        </p:txBody>
      </p:sp>
      <p:sp>
        <p:nvSpPr>
          <p:cNvPr id="5" name="Rectangle 4"/>
          <p:cNvSpPr/>
          <p:nvPr/>
        </p:nvSpPr>
        <p:spPr>
          <a:xfrm>
            <a:off x="395968" y="5805264"/>
            <a:ext cx="3888000" cy="738664"/>
          </a:xfrm>
          <a:prstGeom prst="rect">
            <a:avLst/>
          </a:prstGeom>
          <a:ln>
            <a:solidFill>
              <a:schemeClr val="accent1"/>
            </a:solidFill>
          </a:ln>
        </p:spPr>
        <p:txBody>
          <a:bodyPr wrap="square">
            <a:spAutoFit/>
          </a:bodyPr>
          <a:lstStyle/>
          <a:p>
            <a:r>
              <a:rPr lang="el-GR" sz="1400" dirty="0"/>
              <a:t>Οι </a:t>
            </a:r>
            <a:r>
              <a:rPr lang="el-GR" sz="1400" dirty="0" err="1"/>
              <a:t>χονδροβλάστες</a:t>
            </a:r>
            <a:r>
              <a:rPr lang="el-GR" sz="1400" dirty="0"/>
              <a:t> είναι μεγάλα κύτταρα με </a:t>
            </a:r>
            <a:r>
              <a:rPr lang="el-GR" sz="1400" dirty="0" err="1"/>
              <a:t>κενοτοπιώδες</a:t>
            </a:r>
            <a:r>
              <a:rPr lang="el-GR" sz="1400" dirty="0"/>
              <a:t> κυτταρόπλασμα (K), λόγω παρουσίας λιπιδίων και γλυκογόνου. Χρώση Α-Η.</a:t>
            </a:r>
          </a:p>
        </p:txBody>
      </p:sp>
      <p:pic>
        <p:nvPicPr>
          <p:cNvPr id="4100" name="Picture 4" descr="http://emed.med.uoa.gr/application/syllabus_I/xondrikos_istos/imgs/01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94625" y="1196752"/>
            <a:ext cx="2745750"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644008" y="5715253"/>
            <a:ext cx="4140000" cy="954107"/>
          </a:xfrm>
          <a:prstGeom prst="rect">
            <a:avLst/>
          </a:prstGeom>
          <a:ln>
            <a:solidFill>
              <a:schemeClr val="accent1"/>
            </a:solidFill>
          </a:ln>
        </p:spPr>
        <p:txBody>
          <a:bodyPr wrap="square">
            <a:spAutoFit/>
          </a:bodyPr>
          <a:lstStyle/>
          <a:p>
            <a:r>
              <a:rPr lang="el-GR" sz="1400" dirty="0"/>
              <a:t>Τα </a:t>
            </a:r>
            <a:r>
              <a:rPr lang="el-GR" sz="1400" dirty="0" err="1"/>
              <a:t>χονδροκύτταρα</a:t>
            </a:r>
            <a:r>
              <a:rPr lang="el-GR" sz="1400" dirty="0"/>
              <a:t> είναι μικρότερα κύτταρα, με </a:t>
            </a:r>
            <a:r>
              <a:rPr lang="el-GR" sz="1400" dirty="0" err="1"/>
              <a:t>πυκνοχρωματικούς</a:t>
            </a:r>
            <a:r>
              <a:rPr lang="el-GR" sz="1400" dirty="0"/>
              <a:t> πυρήνες και </a:t>
            </a:r>
            <a:r>
              <a:rPr lang="el-GR" sz="1400" dirty="0" err="1"/>
              <a:t>κενοτοπιώδες</a:t>
            </a:r>
            <a:r>
              <a:rPr lang="el-GR" sz="1400" dirty="0"/>
              <a:t> κυτταρόπλασμα, λόγω μειωμένης </a:t>
            </a:r>
            <a:r>
              <a:rPr lang="el-GR" sz="1400" dirty="0" err="1"/>
              <a:t>πρωτεινοσύνθεσης</a:t>
            </a:r>
            <a:r>
              <a:rPr lang="el-GR" sz="1400" dirty="0"/>
              <a:t>. Χρώση Α-Η.</a:t>
            </a:r>
          </a:p>
        </p:txBody>
      </p:sp>
    </p:spTree>
    <p:extLst>
      <p:ext uri="{BB962C8B-B14F-4D97-AF65-F5344CB8AC3E}">
        <p14:creationId xmlns:p14="http://schemas.microsoft.com/office/powerpoint/2010/main" val="32046478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solidFill>
                  <a:schemeClr val="tx2"/>
                </a:solidFill>
              </a:rPr>
              <a:t>Τύποι Στηρικτικού Συνδετικού </a:t>
            </a:r>
            <a:r>
              <a:rPr lang="el-GR" b="1" dirty="0" smtClean="0">
                <a:solidFill>
                  <a:schemeClr val="tx2"/>
                </a:solidFill>
              </a:rPr>
              <a:t>ιστού</a:t>
            </a:r>
            <a:r>
              <a:rPr lang="en-GB" b="1" dirty="0" smtClean="0">
                <a:solidFill>
                  <a:schemeClr val="tx2"/>
                </a:solidFill>
              </a:rPr>
              <a:t/>
            </a:r>
            <a:br>
              <a:rPr lang="en-GB" b="1" dirty="0" smtClean="0">
                <a:solidFill>
                  <a:schemeClr val="tx2"/>
                </a:solidFill>
              </a:rPr>
            </a:br>
            <a:r>
              <a:rPr lang="el-GR" b="1" dirty="0"/>
              <a:t>Οστίτης Ιστός</a:t>
            </a:r>
            <a:endParaRPr lang="el-GR" dirty="0"/>
          </a:p>
        </p:txBody>
      </p:sp>
      <p:sp>
        <p:nvSpPr>
          <p:cNvPr id="5" name="Content Placeholder 4"/>
          <p:cNvSpPr>
            <a:spLocks noGrp="1"/>
          </p:cNvSpPr>
          <p:nvPr>
            <p:ph idx="1"/>
          </p:nvPr>
        </p:nvSpPr>
        <p:spPr/>
        <p:txBody>
          <a:bodyPr>
            <a:normAutofit fontScale="85000" lnSpcReduction="10000"/>
          </a:bodyPr>
          <a:lstStyle/>
          <a:p>
            <a:r>
              <a:rPr lang="el-GR" sz="2800" dirty="0"/>
              <a:t>Τα οστά είναι ένας εξειδικευμένος στηρικτικός-συνδετικός ιστός, με ιδιαίτερο χαρακτηριστικό τη σκληρή σύσταση και ακαμψία, λόγω της παρουσίας αλάτων ασβεστίου στην </a:t>
            </a:r>
            <a:r>
              <a:rPr lang="el-GR" sz="2800" dirty="0" err="1"/>
              <a:t>εξωκυττάρια</a:t>
            </a:r>
            <a:r>
              <a:rPr lang="el-GR" sz="2800" dirty="0"/>
              <a:t> θεμέλια ουσία</a:t>
            </a:r>
            <a:r>
              <a:rPr lang="el-GR" sz="2800" dirty="0" smtClean="0"/>
              <a:t>.</a:t>
            </a:r>
            <a:endParaRPr lang="en-GB" sz="2800" dirty="0" smtClean="0"/>
          </a:p>
          <a:p>
            <a:pPr marL="0" indent="0">
              <a:buNone/>
            </a:pPr>
            <a:endParaRPr lang="en-GB" sz="2600" dirty="0" smtClean="0"/>
          </a:p>
          <a:p>
            <a:r>
              <a:rPr lang="el-GR" sz="2800" b="1" dirty="0"/>
              <a:t>Λειτουργίες Οστίτη </a:t>
            </a:r>
            <a:r>
              <a:rPr lang="el-GR" sz="2800" b="1" dirty="0" smtClean="0"/>
              <a:t>Ιστού</a:t>
            </a:r>
            <a:r>
              <a:rPr lang="en-GB" sz="2800" b="1" dirty="0" smtClean="0"/>
              <a:t>:</a:t>
            </a:r>
          </a:p>
          <a:p>
            <a:pPr algn="ctr">
              <a:buFont typeface="Arial"/>
              <a:buChar char="•"/>
            </a:pPr>
            <a:r>
              <a:rPr lang="el-GR" sz="2800" dirty="0"/>
              <a:t>η μηχανική στήριξη του σώματος,</a:t>
            </a:r>
          </a:p>
          <a:p>
            <a:pPr algn="ctr">
              <a:buFont typeface="Arial"/>
              <a:buChar char="•"/>
            </a:pPr>
            <a:r>
              <a:rPr lang="el-GR" sz="2800" dirty="0"/>
              <a:t>η κίνηση του σώματος με τη βοήθεια των μακρών οστών,</a:t>
            </a:r>
          </a:p>
          <a:p>
            <a:pPr algn="ctr">
              <a:buFont typeface="Arial"/>
              <a:buChar char="•"/>
            </a:pPr>
            <a:r>
              <a:rPr lang="el-GR" sz="2800" dirty="0"/>
              <a:t>η προστασία ευαίσθητων οργάνων, όπως ο εγκέφαλος, η καρδιά, οι πνεύμονες και ο νωτιαίος μυελός,</a:t>
            </a:r>
          </a:p>
          <a:p>
            <a:pPr algn="ctr">
              <a:buFont typeface="Arial"/>
              <a:buChar char="•"/>
            </a:pPr>
            <a:r>
              <a:rPr lang="el-GR" sz="2800" dirty="0"/>
              <a:t>ο ρόλος τους σαν μεταβολική αποθήκη, κυρίως για τα άλατα ασβεστίου και </a:t>
            </a:r>
            <a:r>
              <a:rPr lang="el-GR" sz="2800" dirty="0" err="1"/>
              <a:t>φωσφώρου</a:t>
            </a:r>
            <a:r>
              <a:rPr lang="el-GR" sz="2800" dirty="0"/>
              <a:t>.</a:t>
            </a:r>
          </a:p>
          <a:p>
            <a:endParaRPr lang="el-GR" sz="2800" dirty="0"/>
          </a:p>
          <a:p>
            <a:endParaRPr lang="en-GB" sz="2800" dirty="0" smtClean="0"/>
          </a:p>
          <a:p>
            <a:endParaRPr lang="el-GR" sz="2800" dirty="0"/>
          </a:p>
        </p:txBody>
      </p:sp>
    </p:spTree>
    <p:extLst>
      <p:ext uri="{BB962C8B-B14F-4D97-AF65-F5344CB8AC3E}">
        <p14:creationId xmlns:p14="http://schemas.microsoft.com/office/powerpoint/2010/main" val="17944127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l-GR" b="1" dirty="0"/>
              <a:t>Δομή οστίτη </a:t>
            </a:r>
            <a:r>
              <a:rPr lang="el-GR" b="1" dirty="0" smtClean="0"/>
              <a:t>ιστού</a:t>
            </a:r>
            <a:r>
              <a:rPr lang="en-GB" b="1" dirty="0" smtClean="0"/>
              <a:t>:</a:t>
            </a:r>
          </a:p>
          <a:p>
            <a:r>
              <a:rPr lang="el-GR" dirty="0"/>
              <a:t>Τα οστά </a:t>
            </a:r>
            <a:r>
              <a:rPr lang="el-GR" dirty="0" smtClean="0"/>
              <a:t>αποτελούνται από:</a:t>
            </a:r>
            <a:r>
              <a:rPr lang="el-GR" dirty="0"/>
              <a:t> </a:t>
            </a:r>
            <a:endParaRPr lang="el-GR" dirty="0" smtClean="0"/>
          </a:p>
          <a:p>
            <a:pPr marL="0" indent="0">
              <a:buNone/>
            </a:pPr>
            <a:r>
              <a:rPr lang="el-GR" b="1" dirty="0" smtClean="0"/>
              <a:t>εξωκυττάρια</a:t>
            </a:r>
            <a:r>
              <a:rPr lang="el-GR" b="1" dirty="0"/>
              <a:t>  θεμέλια </a:t>
            </a:r>
            <a:r>
              <a:rPr lang="el-GR" b="1" dirty="0" smtClean="0"/>
              <a:t>ουσία </a:t>
            </a:r>
            <a:r>
              <a:rPr lang="el-GR" dirty="0" smtClean="0"/>
              <a:t>(</a:t>
            </a:r>
            <a:r>
              <a:rPr lang="el-GR" dirty="0" smtClean="0"/>
              <a:t>μεσοκυττάριο ασβεστοποιημένο υλικό)</a:t>
            </a:r>
            <a:r>
              <a:rPr lang="el-GR" dirty="0"/>
              <a:t>,</a:t>
            </a:r>
            <a:r>
              <a:rPr lang="el-GR" dirty="0" smtClean="0"/>
              <a:t> </a:t>
            </a:r>
            <a:r>
              <a:rPr lang="el-GR" dirty="0"/>
              <a:t>και </a:t>
            </a:r>
            <a:r>
              <a:rPr lang="el-GR" b="1" dirty="0"/>
              <a:t>κύτταρα </a:t>
            </a:r>
            <a:r>
              <a:rPr lang="el-GR" dirty="0"/>
              <a:t>(οστεοβλάστες, οστεοκύτταρα και οστεοκλάστες)</a:t>
            </a:r>
          </a:p>
        </p:txBody>
      </p:sp>
      <p:sp>
        <p:nvSpPr>
          <p:cNvPr id="4" name="Title 1"/>
          <p:cNvSpPr>
            <a:spLocks noGrp="1"/>
          </p:cNvSpPr>
          <p:nvPr>
            <p:ph type="title"/>
          </p:nvPr>
        </p:nvSpPr>
        <p:spPr/>
        <p:txBody>
          <a:bodyPr>
            <a:normAutofit fontScale="90000"/>
          </a:bodyPr>
          <a:lstStyle/>
          <a:p>
            <a:r>
              <a:rPr lang="el-GR" b="1" dirty="0">
                <a:solidFill>
                  <a:schemeClr val="tx2"/>
                </a:solidFill>
              </a:rPr>
              <a:t>Τύποι Στηρικτικού Συνδετικού </a:t>
            </a:r>
            <a:r>
              <a:rPr lang="el-GR" b="1" dirty="0" smtClean="0">
                <a:solidFill>
                  <a:schemeClr val="tx2"/>
                </a:solidFill>
              </a:rPr>
              <a:t>ιστού</a:t>
            </a:r>
            <a:r>
              <a:rPr lang="en-GB" b="1" dirty="0" smtClean="0">
                <a:solidFill>
                  <a:schemeClr val="tx2"/>
                </a:solidFill>
              </a:rPr>
              <a:t/>
            </a:r>
            <a:br>
              <a:rPr lang="en-GB" b="1" dirty="0" smtClean="0">
                <a:solidFill>
                  <a:schemeClr val="tx2"/>
                </a:solidFill>
              </a:rPr>
            </a:br>
            <a:r>
              <a:rPr lang="el-GR" b="1" dirty="0"/>
              <a:t>Οστίτης </a:t>
            </a:r>
            <a:r>
              <a:rPr lang="el-GR" b="1" dirty="0" smtClean="0"/>
              <a:t>Ιστός</a:t>
            </a:r>
            <a:r>
              <a:rPr lang="el-GR" b="1" baseline="30000" dirty="0"/>
              <a:t> 4</a:t>
            </a:r>
            <a:endParaRPr lang="el-GR" dirty="0"/>
          </a:p>
        </p:txBody>
      </p:sp>
    </p:spTree>
    <p:extLst>
      <p:ext uri="{BB962C8B-B14F-4D97-AF65-F5344CB8AC3E}">
        <p14:creationId xmlns:p14="http://schemas.microsoft.com/office/powerpoint/2010/main" val="29023270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507288" cy="4525963"/>
          </a:xfrm>
        </p:spPr>
        <p:txBody>
          <a:bodyPr>
            <a:normAutofit/>
          </a:bodyPr>
          <a:lstStyle/>
          <a:p>
            <a:pPr marL="0"/>
            <a:r>
              <a:rPr lang="el-GR" sz="2800" b="1" dirty="0"/>
              <a:t>Η εξωκυττάρια θεμέλια ουσία </a:t>
            </a:r>
            <a:r>
              <a:rPr lang="el-GR" sz="2800" dirty="0"/>
              <a:t>αποτελείται από δύο τμήματα : το </a:t>
            </a:r>
            <a:r>
              <a:rPr lang="el-GR" sz="2800" b="1" dirty="0"/>
              <a:t>οργανικό </a:t>
            </a:r>
            <a:r>
              <a:rPr lang="el-GR" sz="2800" dirty="0"/>
              <a:t>, που ονομάζεται και οστεοειδές, και το </a:t>
            </a:r>
            <a:r>
              <a:rPr lang="el-GR" sz="2800" b="1" dirty="0" smtClean="0"/>
              <a:t>ανόργανο</a:t>
            </a:r>
            <a:r>
              <a:rPr lang="el-GR" sz="2800" dirty="0" smtClean="0"/>
              <a:t>. </a:t>
            </a:r>
            <a:endParaRPr lang="en-GB" sz="2800" dirty="0" smtClean="0"/>
          </a:p>
          <a:p>
            <a:pPr marL="0"/>
            <a:r>
              <a:rPr lang="el-GR" sz="2800" dirty="0" smtClean="0"/>
              <a:t>Το </a:t>
            </a:r>
            <a:r>
              <a:rPr lang="el-GR" sz="2800" b="1" dirty="0">
                <a:solidFill>
                  <a:schemeClr val="accent6">
                    <a:lumMod val="50000"/>
                  </a:schemeClr>
                </a:solidFill>
              </a:rPr>
              <a:t>οστεοειδές</a:t>
            </a:r>
            <a:r>
              <a:rPr lang="el-GR" sz="2800" dirty="0"/>
              <a:t> αποτελείται από </a:t>
            </a:r>
            <a:r>
              <a:rPr lang="el-GR" sz="2800" u="sng" dirty="0">
                <a:hlinkClick r:id="rId2"/>
              </a:rPr>
              <a:t>κολλαγόνο</a:t>
            </a:r>
            <a:r>
              <a:rPr lang="el-GR" sz="2800" dirty="0"/>
              <a:t> τύπου Ι και γλυκοζαμινογλυκάνες, όπως oστεοκαλσίνη, οστεονεκτίνη και σιαλοπρωτείνες. </a:t>
            </a:r>
            <a:endParaRPr lang="en-GB" sz="2800" dirty="0" smtClean="0"/>
          </a:p>
          <a:p>
            <a:pPr marL="0"/>
            <a:r>
              <a:rPr lang="el-GR" sz="2800" dirty="0" smtClean="0"/>
              <a:t>Το </a:t>
            </a:r>
            <a:r>
              <a:rPr lang="el-GR" sz="2800" b="1" dirty="0">
                <a:solidFill>
                  <a:schemeClr val="accent6">
                    <a:lumMod val="50000"/>
                  </a:schemeClr>
                </a:solidFill>
              </a:rPr>
              <a:t>ανόργανο</a:t>
            </a:r>
            <a:r>
              <a:rPr lang="el-GR" sz="2800" dirty="0"/>
              <a:t> τμήμα της εξωκυττάριας θεμέλιας ουσία περιέχει κυρίως άλατα υδροξυαπατίτη.</a:t>
            </a:r>
          </a:p>
        </p:txBody>
      </p:sp>
      <p:sp>
        <p:nvSpPr>
          <p:cNvPr id="8" name="Title 1"/>
          <p:cNvSpPr>
            <a:spLocks noGrp="1"/>
          </p:cNvSpPr>
          <p:nvPr>
            <p:ph type="title"/>
          </p:nvPr>
        </p:nvSpPr>
        <p:spPr/>
        <p:txBody>
          <a:bodyPr>
            <a:normAutofit fontScale="90000"/>
          </a:bodyPr>
          <a:lstStyle/>
          <a:p>
            <a:r>
              <a:rPr lang="el-GR" b="1" dirty="0">
                <a:solidFill>
                  <a:schemeClr val="tx2"/>
                </a:solidFill>
              </a:rPr>
              <a:t>Τύποι Στηρικτικού Συνδετικού </a:t>
            </a:r>
            <a:r>
              <a:rPr lang="el-GR" b="1" dirty="0" smtClean="0">
                <a:solidFill>
                  <a:schemeClr val="tx2"/>
                </a:solidFill>
              </a:rPr>
              <a:t>ιστού</a:t>
            </a:r>
            <a:r>
              <a:rPr lang="en-GB" b="1" dirty="0" smtClean="0">
                <a:solidFill>
                  <a:schemeClr val="tx2"/>
                </a:solidFill>
              </a:rPr>
              <a:t/>
            </a:r>
            <a:br>
              <a:rPr lang="en-GB" b="1" dirty="0" smtClean="0">
                <a:solidFill>
                  <a:schemeClr val="tx2"/>
                </a:solidFill>
              </a:rPr>
            </a:br>
            <a:r>
              <a:rPr lang="el-GR" b="1" dirty="0"/>
              <a:t>Οστίτης </a:t>
            </a:r>
            <a:r>
              <a:rPr lang="el-GR" b="1" dirty="0" smtClean="0"/>
              <a:t>Ιστός </a:t>
            </a:r>
            <a:r>
              <a:rPr lang="el-GR" b="1" baseline="30000" dirty="0"/>
              <a:t>4</a:t>
            </a:r>
            <a:endParaRPr lang="el-GR" dirty="0"/>
          </a:p>
        </p:txBody>
      </p:sp>
    </p:spTree>
    <p:extLst>
      <p:ext uri="{BB962C8B-B14F-4D97-AF65-F5344CB8AC3E}">
        <p14:creationId xmlns:p14="http://schemas.microsoft.com/office/powerpoint/2010/main" val="33589590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altLang="el-GR" sz="4000" b="1" dirty="0" smtClean="0"/>
              <a:t>Μεσοκυττάρια ή Θεμέλια Ουσία </a:t>
            </a:r>
            <a:endParaRPr lang="en-GB" altLang="el-GR" sz="4000" b="1" dirty="0" smtClean="0"/>
          </a:p>
        </p:txBody>
      </p:sp>
      <p:sp>
        <p:nvSpPr>
          <p:cNvPr id="7171" name="Rectangle 3"/>
          <p:cNvSpPr>
            <a:spLocks noGrp="1" noChangeArrowheads="1"/>
          </p:cNvSpPr>
          <p:nvPr>
            <p:ph type="body" idx="1"/>
          </p:nvPr>
        </p:nvSpPr>
        <p:spPr/>
        <p:txBody>
          <a:bodyPr/>
          <a:lstStyle/>
          <a:p>
            <a:pPr eaLnBrk="1" hangingPunct="1"/>
            <a:r>
              <a:rPr lang="el-GR" altLang="el-GR" dirty="0" smtClean="0">
                <a:solidFill>
                  <a:schemeClr val="tx2"/>
                </a:solidFill>
              </a:rPr>
              <a:t>Οργανικά Συστατικά</a:t>
            </a:r>
            <a:r>
              <a:rPr lang="el-GR" altLang="el-GR" dirty="0" smtClean="0"/>
              <a:t>: 33%</a:t>
            </a:r>
          </a:p>
          <a:p>
            <a:pPr lvl="1" eaLnBrk="1" hangingPunct="1"/>
            <a:r>
              <a:rPr lang="el-GR" altLang="el-GR" dirty="0" smtClean="0"/>
              <a:t>Ίνες Κολλαγόνου Τύπου Ι: 28%</a:t>
            </a:r>
          </a:p>
          <a:p>
            <a:pPr lvl="1" eaLnBrk="1" hangingPunct="1"/>
            <a:r>
              <a:rPr lang="el-GR" altLang="el-GR" dirty="0" smtClean="0"/>
              <a:t>Άμορφη θεμέλια ουσία</a:t>
            </a:r>
          </a:p>
          <a:p>
            <a:pPr lvl="2" eaLnBrk="1" hangingPunct="1"/>
            <a:r>
              <a:rPr lang="el-GR" altLang="el-GR" dirty="0" smtClean="0"/>
              <a:t>Άλλες πρωτεΐνες (οστεονεκτίνη, οστεοκαλσίνη, σιαλοπρωτεΐνη του οστού κ.ά.)</a:t>
            </a:r>
          </a:p>
          <a:p>
            <a:pPr lvl="2" eaLnBrk="1" hangingPunct="1"/>
            <a:r>
              <a:rPr lang="el-GR" altLang="el-GR" dirty="0" smtClean="0"/>
              <a:t>Βλεννοπολυσακχαρίτες</a:t>
            </a:r>
          </a:p>
          <a:p>
            <a:pPr eaLnBrk="1" hangingPunct="1"/>
            <a:r>
              <a:rPr lang="el-GR" altLang="el-GR" dirty="0" smtClean="0">
                <a:solidFill>
                  <a:schemeClr val="tx2"/>
                </a:solidFill>
              </a:rPr>
              <a:t>Ανόργανα Συστατικά</a:t>
            </a:r>
            <a:r>
              <a:rPr lang="el-GR" altLang="el-GR" dirty="0" smtClean="0"/>
              <a:t>: 67%</a:t>
            </a:r>
          </a:p>
          <a:p>
            <a:pPr lvl="1" eaLnBrk="1" hangingPunct="1"/>
            <a:r>
              <a:rPr lang="el-GR" altLang="el-GR" dirty="0" smtClean="0"/>
              <a:t>Υδροξυαπατίτης </a:t>
            </a:r>
            <a:r>
              <a:rPr lang="en-US" altLang="el-GR" dirty="0" smtClean="0"/>
              <a:t>(Ca</a:t>
            </a:r>
            <a:r>
              <a:rPr lang="en-US" altLang="el-GR" baseline="-25000" dirty="0" smtClean="0"/>
              <a:t>10</a:t>
            </a:r>
            <a:r>
              <a:rPr lang="en-US" altLang="el-GR" dirty="0" smtClean="0"/>
              <a:t>(PO</a:t>
            </a:r>
            <a:r>
              <a:rPr lang="en-US" altLang="el-GR" baseline="-25000" dirty="0" smtClean="0"/>
              <a:t>4</a:t>
            </a:r>
            <a:r>
              <a:rPr lang="en-US" altLang="el-GR" dirty="0" smtClean="0"/>
              <a:t>)</a:t>
            </a:r>
            <a:r>
              <a:rPr lang="en-US" altLang="el-GR" baseline="-25000" dirty="0" smtClean="0"/>
              <a:t>6</a:t>
            </a:r>
            <a:r>
              <a:rPr lang="en-US" altLang="el-GR" dirty="0" smtClean="0"/>
              <a:t>(OH)</a:t>
            </a:r>
            <a:r>
              <a:rPr lang="en-US" altLang="el-GR" baseline="-25000" dirty="0" smtClean="0"/>
              <a:t>2</a:t>
            </a:r>
            <a:r>
              <a:rPr lang="en-US" altLang="el-GR" dirty="0" smtClean="0"/>
              <a:t>)</a:t>
            </a:r>
            <a:endParaRPr lang="el-GR" altLang="el-GR" dirty="0" smtClean="0"/>
          </a:p>
        </p:txBody>
      </p:sp>
    </p:spTree>
    <p:extLst>
      <p:ext uri="{BB962C8B-B14F-4D97-AF65-F5344CB8AC3E}">
        <p14:creationId xmlns:p14="http://schemas.microsoft.com/office/powerpoint/2010/main" val="20544840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a:t>Κύτταρα του οστίτη </a:t>
            </a:r>
            <a:r>
              <a:rPr lang="el-GR" b="1" dirty="0" smtClean="0"/>
              <a:t>ιστού</a:t>
            </a:r>
            <a:r>
              <a:rPr lang="el-GR" b="1" baseline="30000" dirty="0" smtClean="0"/>
              <a:t>4</a:t>
            </a:r>
            <a:endParaRPr lang="el-GR" dirty="0"/>
          </a:p>
        </p:txBody>
      </p:sp>
      <p:sp>
        <p:nvSpPr>
          <p:cNvPr id="5" name="Content Placeholder 4"/>
          <p:cNvSpPr>
            <a:spLocks noGrp="1"/>
          </p:cNvSpPr>
          <p:nvPr>
            <p:ph idx="1"/>
          </p:nvPr>
        </p:nvSpPr>
        <p:spPr/>
        <p:txBody>
          <a:bodyPr/>
          <a:lstStyle/>
          <a:p>
            <a:pPr marL="0" indent="0">
              <a:buNone/>
            </a:pPr>
            <a:endParaRPr lang="en-GB" b="1" dirty="0" smtClean="0"/>
          </a:p>
          <a:p>
            <a:r>
              <a:rPr lang="el-GR" u="sng" dirty="0">
                <a:hlinkClick r:id="rId2"/>
              </a:rPr>
              <a:t>Οι </a:t>
            </a:r>
            <a:r>
              <a:rPr lang="el-GR" u="sng" dirty="0" smtClean="0">
                <a:hlinkClick r:id="rId2"/>
              </a:rPr>
              <a:t>οστεοβλάστες</a:t>
            </a:r>
            <a:endParaRPr lang="en-GB" u="sng" dirty="0" smtClean="0"/>
          </a:p>
          <a:p>
            <a:r>
              <a:rPr lang="el-GR" u="sng" dirty="0">
                <a:hlinkClick r:id="rId3"/>
              </a:rPr>
              <a:t>Τα </a:t>
            </a:r>
            <a:r>
              <a:rPr lang="el-GR" u="sng" dirty="0" smtClean="0">
                <a:hlinkClick r:id="rId3"/>
              </a:rPr>
              <a:t>οστεοκύτταρα</a:t>
            </a:r>
            <a:endParaRPr lang="en-GB" u="sng" dirty="0" smtClean="0"/>
          </a:p>
          <a:p>
            <a:r>
              <a:rPr lang="el-GR" u="sng" dirty="0">
                <a:hlinkClick r:id="rId4"/>
              </a:rPr>
              <a:t>Οι οστεοκλάστες</a:t>
            </a:r>
            <a:r>
              <a:rPr lang="el-GR" dirty="0"/>
              <a:t> </a:t>
            </a:r>
            <a:endParaRPr lang="el-GR" b="1" dirty="0"/>
          </a:p>
        </p:txBody>
      </p:sp>
    </p:spTree>
    <p:extLst>
      <p:ext uri="{BB962C8B-B14F-4D97-AF65-F5344CB8AC3E}">
        <p14:creationId xmlns:p14="http://schemas.microsoft.com/office/powerpoint/2010/main" val="3566106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altLang="el-GR" b="1" dirty="0" smtClean="0"/>
              <a:t>Κύτταρα Οστού </a:t>
            </a:r>
            <a:r>
              <a:rPr lang="el-GR" altLang="el-GR" b="1" baseline="30000" dirty="0" smtClean="0"/>
              <a:t>4</a:t>
            </a:r>
            <a:endParaRPr lang="en-GB" altLang="el-GR" b="1" dirty="0" smtClean="0"/>
          </a:p>
        </p:txBody>
      </p:sp>
      <p:sp>
        <p:nvSpPr>
          <p:cNvPr id="8195" name="Rectangle 3"/>
          <p:cNvSpPr>
            <a:spLocks noGrp="1" noChangeArrowheads="1"/>
          </p:cNvSpPr>
          <p:nvPr>
            <p:ph type="body" idx="1"/>
          </p:nvPr>
        </p:nvSpPr>
        <p:spPr/>
        <p:txBody>
          <a:bodyPr/>
          <a:lstStyle/>
          <a:p>
            <a:pPr eaLnBrk="1" hangingPunct="1"/>
            <a:r>
              <a:rPr lang="el-GR" altLang="el-GR" b="1" dirty="0" smtClean="0">
                <a:solidFill>
                  <a:schemeClr val="tx2"/>
                </a:solidFill>
              </a:rPr>
              <a:t>Οστεοβλάστες</a:t>
            </a:r>
          </a:p>
          <a:p>
            <a:pPr lvl="1" eaLnBrk="1" hangingPunct="1"/>
            <a:r>
              <a:rPr lang="el-GR" altLang="el-GR" dirty="0" smtClean="0"/>
              <a:t>Κύτταρα παραγωγής οστού </a:t>
            </a:r>
          </a:p>
          <a:p>
            <a:pPr lvl="1" eaLnBrk="1" hangingPunct="1"/>
            <a:r>
              <a:rPr lang="el-GR" altLang="el-GR" dirty="0" smtClean="0"/>
              <a:t>Προέλευση από αδιαφοροποίητα μεσεγχυματικά κύτταρα</a:t>
            </a:r>
          </a:p>
          <a:p>
            <a:pPr lvl="1" eaLnBrk="1" hangingPunct="1"/>
            <a:r>
              <a:rPr lang="el-GR" altLang="el-GR" dirty="0" smtClean="0"/>
              <a:t>Ικανότητα παραγωγής οργανικών συστατικών της θεμέλιας ουσίας</a:t>
            </a:r>
          </a:p>
          <a:p>
            <a:pPr lvl="1" eaLnBrk="1" hangingPunct="1"/>
            <a:r>
              <a:rPr lang="el-GR" altLang="el-GR" dirty="0" smtClean="0"/>
              <a:t>Διάταξη κατά μήκος των επιφανειών των οστών</a:t>
            </a:r>
          </a:p>
          <a:p>
            <a:pPr lvl="1" eaLnBrk="1" hangingPunct="1"/>
            <a:endParaRPr lang="el-GR" altLang="el-GR" dirty="0" smtClean="0"/>
          </a:p>
          <a:p>
            <a:pPr lvl="1" eaLnBrk="1" hangingPunct="1"/>
            <a:endParaRPr lang="en-GB" altLang="el-GR" dirty="0" smtClean="0"/>
          </a:p>
        </p:txBody>
      </p:sp>
    </p:spTree>
    <p:extLst>
      <p:ext uri="{BB962C8B-B14F-4D97-AF65-F5344CB8AC3E}">
        <p14:creationId xmlns:p14="http://schemas.microsoft.com/office/powerpoint/2010/main" val="91889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ormAutofit/>
          </a:bodyPr>
          <a:lstStyle/>
          <a:p>
            <a:pPr>
              <a:spcAft>
                <a:spcPts val="1200"/>
              </a:spcAft>
            </a:pPr>
            <a:r>
              <a:rPr lang="el-GR" sz="2400" dirty="0" smtClean="0"/>
              <a:t>Οι συνδετικοί ιστοί προέρχονται από το </a:t>
            </a:r>
            <a:r>
              <a:rPr lang="el-GR" sz="2400" b="1" dirty="0" smtClean="0"/>
              <a:t>μεσέγχυμα.</a:t>
            </a:r>
          </a:p>
          <a:p>
            <a:pPr>
              <a:spcAft>
                <a:spcPts val="1200"/>
              </a:spcAft>
            </a:pPr>
            <a:r>
              <a:rPr lang="el-GR" sz="2400" dirty="0"/>
              <a:t>το </a:t>
            </a:r>
            <a:r>
              <a:rPr lang="el-GR" sz="2400" dirty="0" smtClean="0"/>
              <a:t>μεσέγχυμα είναι εμβρυϊκός ιστός που σχηματίζεται από επιμηκυσμένα κύτταρα</a:t>
            </a:r>
            <a:r>
              <a:rPr lang="el-GR" sz="2400" b="1" dirty="0" smtClean="0"/>
              <a:t> τα μεσεγχυματικά κύτταρα.</a:t>
            </a:r>
          </a:p>
          <a:p>
            <a:pPr>
              <a:spcAft>
                <a:spcPts val="1200"/>
              </a:spcAft>
            </a:pPr>
            <a:r>
              <a:rPr lang="el-GR" sz="2400" dirty="0"/>
              <a:t>το </a:t>
            </a:r>
            <a:r>
              <a:rPr lang="el-GR" sz="2400" dirty="0" smtClean="0"/>
              <a:t>μεσέγχυμα αναπτύσσεται κυρίως από το μέσο βλαστικό δέρμα του εμβρύου, το </a:t>
            </a:r>
            <a:r>
              <a:rPr lang="el-GR" sz="2400" b="1" dirty="0" smtClean="0"/>
              <a:t>μεσόδερμα.</a:t>
            </a:r>
          </a:p>
          <a:p>
            <a:pPr>
              <a:spcAft>
                <a:spcPts val="1200"/>
              </a:spcAft>
            </a:pPr>
            <a:endParaRPr lang="en-US" sz="2400" dirty="0"/>
          </a:p>
        </p:txBody>
      </p:sp>
      <p:sp>
        <p:nvSpPr>
          <p:cNvPr id="4" name="Title 1"/>
          <p:cNvSpPr>
            <a:spLocks noGrp="1"/>
          </p:cNvSpPr>
          <p:nvPr>
            <p:ph type="title"/>
          </p:nvPr>
        </p:nvSpPr>
        <p:spPr/>
        <p:txBody>
          <a:bodyPr>
            <a:normAutofit fontScale="90000"/>
          </a:bodyPr>
          <a:lstStyle/>
          <a:p>
            <a:r>
              <a:rPr lang="el-GR" b="1" dirty="0" smtClean="0">
                <a:solidFill>
                  <a:schemeClr val="tx2"/>
                </a:solidFill>
              </a:rPr>
              <a:t>Συνδετικός ιστός</a:t>
            </a:r>
            <a:br>
              <a:rPr lang="el-GR" b="1" dirty="0" smtClean="0">
                <a:solidFill>
                  <a:schemeClr val="tx2"/>
                </a:solidFill>
              </a:rPr>
            </a:br>
            <a:r>
              <a:rPr lang="en-GB" sz="3600" dirty="0" smtClean="0">
                <a:solidFill>
                  <a:schemeClr val="tx2"/>
                </a:solidFill>
              </a:rPr>
              <a:t>(connective tissue)</a:t>
            </a:r>
            <a:endParaRPr lang="el-GR" sz="3600" dirty="0">
              <a:solidFill>
                <a:schemeClr val="tx2"/>
              </a:solidFill>
            </a:endParaRPr>
          </a:p>
        </p:txBody>
      </p:sp>
    </p:spTree>
    <p:extLst>
      <p:ext uri="{BB962C8B-B14F-4D97-AF65-F5344CB8AC3E}">
        <p14:creationId xmlns:p14="http://schemas.microsoft.com/office/powerpoint/2010/main" val="3579415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4624"/>
            <a:ext cx="8229600" cy="720000"/>
          </a:xfrm>
        </p:spPr>
        <p:txBody>
          <a:bodyPr>
            <a:normAutofit/>
          </a:bodyPr>
          <a:lstStyle/>
          <a:p>
            <a:r>
              <a:rPr lang="el-GR" altLang="el-GR" sz="3200" b="1" dirty="0" smtClean="0">
                <a:solidFill>
                  <a:schemeClr val="tx2"/>
                </a:solidFill>
              </a:rPr>
              <a:t>Οστεοβλάστες (</a:t>
            </a:r>
            <a:r>
              <a:rPr lang="el-GR" altLang="el-GR" sz="3200" b="1" dirty="0" smtClean="0">
                <a:solidFill>
                  <a:schemeClr val="tx2"/>
                </a:solidFill>
              </a:rPr>
              <a:t>ΟΒ)</a:t>
            </a:r>
            <a:endParaRPr lang="en-US" sz="3200" dirty="0"/>
          </a:p>
        </p:txBody>
      </p:sp>
      <p:sp>
        <p:nvSpPr>
          <p:cNvPr id="6" name="Content Placeholder 5"/>
          <p:cNvSpPr>
            <a:spLocks noGrp="1"/>
          </p:cNvSpPr>
          <p:nvPr>
            <p:ph sz="half" idx="2"/>
          </p:nvPr>
        </p:nvSpPr>
        <p:spPr>
          <a:xfrm>
            <a:off x="4644008" y="836712"/>
            <a:ext cx="4392488" cy="5616624"/>
          </a:xfrm>
        </p:spPr>
        <p:txBody>
          <a:bodyPr>
            <a:normAutofit/>
          </a:bodyPr>
          <a:lstStyle/>
          <a:p>
            <a:r>
              <a:rPr lang="el-GR" sz="1800" dirty="0" smtClean="0"/>
              <a:t>Είναι υπεύθυνες για τη σύνθεση των οργανικών συστατικών της θεμέλιας ουσίας των οστών. </a:t>
            </a:r>
            <a:endParaRPr lang="el-GR" sz="1800" dirty="0"/>
          </a:p>
          <a:p>
            <a:r>
              <a:rPr lang="el-GR" sz="1800" dirty="0" smtClean="0"/>
              <a:t>Η εναπόθεση των ανόργανων συστατικών εξαρτάται επίσης από την παρουσία ζωντανών οστεοβλαστών.</a:t>
            </a:r>
          </a:p>
          <a:p>
            <a:r>
              <a:rPr lang="el-GR" sz="1800" dirty="0" smtClean="0"/>
              <a:t>Εντοπίζονται αποκλειστικά στις επιφάνειες του οστίτη οστού η μία δίπλα την άλλη, με τρόπο που θυμίζει μονόστιβο επιθήλιο (εικ.8-3).</a:t>
            </a:r>
          </a:p>
          <a:p>
            <a:r>
              <a:rPr lang="el-GR" sz="1800" dirty="0" smtClean="0"/>
              <a:t>Όταν είναι ενεργείς έχουν κυβοειδές προς κυλινδρικό σχήμα και βασεόφιλο κυτταρόπλασμα, ενώ όταν υποχωρεί η συνθετική τους δραστηριότητα, οι ΟΒ επιπεδώνονται και το κυτταρόπλασμα τους γίνεται λιγότερο βασεόφιλο.</a:t>
            </a:r>
          </a:p>
          <a:p>
            <a:r>
              <a:rPr lang="el-GR" sz="1800" dirty="0" smtClean="0"/>
              <a:t>Μερικές ΟΒ </a:t>
            </a:r>
            <a:r>
              <a:rPr lang="el-GR" sz="1800" dirty="0" smtClean="0"/>
              <a:t>περιβάλλονται </a:t>
            </a:r>
            <a:r>
              <a:rPr lang="el-GR" sz="1800" dirty="0" smtClean="0"/>
              <a:t>βαθμιαία από </a:t>
            </a:r>
            <a:r>
              <a:rPr lang="el-GR" sz="1800" dirty="0" smtClean="0"/>
              <a:t>νεοσχηματισμένη</a:t>
            </a:r>
            <a:r>
              <a:rPr lang="el-GR" sz="1800" dirty="0" smtClean="0"/>
              <a:t> θεμέλια ουσία και γίνονται οστεοκύτταρα</a:t>
            </a:r>
            <a:endParaRPr lang="en-US" sz="1800" dirty="0"/>
          </a:p>
        </p:txBody>
      </p:sp>
      <p:pic>
        <p:nvPicPr>
          <p:cNvPr id="1026"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7321" b="3556"/>
          <a:stretch/>
        </p:blipFill>
        <p:spPr bwMode="auto">
          <a:xfrm>
            <a:off x="251518" y="944544"/>
            <a:ext cx="4287158" cy="3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77368"/>
            <a:ext cx="2820695" cy="26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6500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44624"/>
            <a:ext cx="8229600" cy="1143000"/>
          </a:xfrm>
        </p:spPr>
        <p:txBody>
          <a:bodyPr>
            <a:normAutofit/>
          </a:bodyPr>
          <a:lstStyle/>
          <a:p>
            <a:r>
              <a:rPr lang="el-GR" altLang="el-GR" sz="3200" b="1" dirty="0" smtClean="0"/>
              <a:t>Οστεοβλάστες </a:t>
            </a:r>
            <a:r>
              <a:rPr lang="el-GR" altLang="el-GR" sz="3200" b="1" baseline="30000" dirty="0"/>
              <a:t>4</a:t>
            </a:r>
            <a:endParaRPr lang="en-GB" altLang="el-GR" sz="3200" b="1" dirty="0" smtClean="0"/>
          </a:p>
        </p:txBody>
      </p:sp>
      <p:pic>
        <p:nvPicPr>
          <p:cNvPr id="9219" name="Picture 6" descr="200512136_osteoblast_nodu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28" y="1268760"/>
            <a:ext cx="3483101" cy="43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emed.med.uoa.gr/application/syllabus_I/xondrikos_istos/imgs/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041" y="1196752"/>
            <a:ext cx="3762375" cy="37052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248472" y="4869160"/>
            <a:ext cx="4572000" cy="1569660"/>
          </a:xfrm>
          <a:prstGeom prst="rect">
            <a:avLst/>
          </a:prstGeom>
        </p:spPr>
        <p:txBody>
          <a:bodyPr>
            <a:spAutoFit/>
          </a:bodyPr>
          <a:lstStyle/>
          <a:p>
            <a:r>
              <a:rPr lang="el-GR" sz="1600" dirty="0"/>
              <a:t>Ενεργές οστεοβλάστες (Οβ) αναγνωρίζονται στη μία επιφάνεια της οστικής δοκίδας, σε επαφή με μη-ασβεστοποιημένο οστεοειδές (ΝΟ). </a:t>
            </a:r>
            <a:endParaRPr lang="en-GB" sz="1600" dirty="0" smtClean="0"/>
          </a:p>
          <a:p>
            <a:r>
              <a:rPr lang="el-GR" sz="1600" dirty="0" smtClean="0"/>
              <a:t>Στην </a:t>
            </a:r>
            <a:r>
              <a:rPr lang="el-GR" sz="1600" dirty="0"/>
              <a:t>άλλη πλευρά της οστικής δοκίδας οι οστεοβλάστες είναι σε ανενεργό φάση ηρεμίας (ΑΦΗ). Τομή ακριλικής ρητίνης, μέθοδος </a:t>
            </a:r>
            <a:r>
              <a:rPr lang="el-GR" sz="1600" dirty="0"/>
              <a:t>Golgner</a:t>
            </a:r>
            <a:r>
              <a:rPr lang="el-GR" sz="1600" dirty="0"/>
              <a:t> </a:t>
            </a:r>
          </a:p>
        </p:txBody>
      </p:sp>
    </p:spTree>
    <p:extLst>
      <p:ext uri="{BB962C8B-B14F-4D97-AF65-F5344CB8AC3E}">
        <p14:creationId xmlns:p14="http://schemas.microsoft.com/office/powerpoint/2010/main" val="9001962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altLang="el-GR" b="1" dirty="0" smtClean="0"/>
              <a:t>Κύτταρα Οστού </a:t>
            </a:r>
            <a:r>
              <a:rPr lang="el-GR" altLang="el-GR" b="1" baseline="30000" dirty="0"/>
              <a:t>4</a:t>
            </a:r>
            <a:endParaRPr lang="en-GB" altLang="el-GR" b="1" dirty="0" smtClean="0"/>
          </a:p>
        </p:txBody>
      </p:sp>
      <p:sp>
        <p:nvSpPr>
          <p:cNvPr id="10243" name="Rectangle 3"/>
          <p:cNvSpPr>
            <a:spLocks noGrp="1" noChangeArrowheads="1"/>
          </p:cNvSpPr>
          <p:nvPr>
            <p:ph type="body" idx="1"/>
          </p:nvPr>
        </p:nvSpPr>
        <p:spPr/>
        <p:txBody>
          <a:bodyPr/>
          <a:lstStyle/>
          <a:p>
            <a:pPr eaLnBrk="1" hangingPunct="1"/>
            <a:r>
              <a:rPr lang="el-GR" altLang="el-GR" b="1" dirty="0" smtClean="0">
                <a:solidFill>
                  <a:schemeClr val="tx2"/>
                </a:solidFill>
              </a:rPr>
              <a:t>Οστεοκύτταρα</a:t>
            </a:r>
          </a:p>
          <a:p>
            <a:pPr lvl="1" eaLnBrk="1" hangingPunct="1"/>
            <a:r>
              <a:rPr lang="el-GR" altLang="el-GR" dirty="0" smtClean="0"/>
              <a:t>Παριστούν οστεοβλάστες που περικλείονται στη θεμέλια ουσία που παράγουν</a:t>
            </a:r>
            <a:r>
              <a:rPr lang="en-GB" altLang="el-GR" dirty="0" smtClean="0"/>
              <a:t>.</a:t>
            </a:r>
            <a:endParaRPr lang="el-GR" altLang="el-GR" dirty="0" smtClean="0"/>
          </a:p>
          <a:p>
            <a:pPr lvl="1" eaLnBrk="1" hangingPunct="1"/>
            <a:r>
              <a:rPr lang="el-GR" altLang="el-GR" dirty="0" smtClean="0"/>
              <a:t>Εντοπίζονται μέσα σε </a:t>
            </a:r>
            <a:r>
              <a:rPr lang="el-GR" altLang="el-GR" dirty="0" smtClean="0">
                <a:solidFill>
                  <a:srgbClr val="A1031D"/>
                </a:solidFill>
              </a:rPr>
              <a:t>οστικές κρύπτες</a:t>
            </a:r>
            <a:r>
              <a:rPr lang="en-GB" altLang="el-GR" dirty="0" smtClean="0">
                <a:solidFill>
                  <a:srgbClr val="A1031D"/>
                </a:solidFill>
              </a:rPr>
              <a:t>.</a:t>
            </a:r>
            <a:r>
              <a:rPr lang="el-GR" altLang="el-GR" dirty="0" smtClean="0"/>
              <a:t> </a:t>
            </a:r>
          </a:p>
          <a:p>
            <a:pPr lvl="1" eaLnBrk="1" hangingPunct="1"/>
            <a:r>
              <a:rPr lang="el-GR" altLang="el-GR" dirty="0" smtClean="0"/>
              <a:t>Εμφανίζουν αποφυάδες που επεκτείνονται μέσα σε </a:t>
            </a:r>
            <a:r>
              <a:rPr lang="el-GR" altLang="el-GR" dirty="0" smtClean="0">
                <a:solidFill>
                  <a:srgbClr val="A1031D"/>
                </a:solidFill>
              </a:rPr>
              <a:t>οστικά σωληνάρια</a:t>
            </a:r>
            <a:r>
              <a:rPr lang="en-GB" altLang="el-GR" dirty="0" smtClean="0">
                <a:solidFill>
                  <a:srgbClr val="A1031D"/>
                </a:solidFill>
              </a:rPr>
              <a:t>.</a:t>
            </a:r>
          </a:p>
        </p:txBody>
      </p:sp>
    </p:spTree>
    <p:extLst>
      <p:ext uri="{BB962C8B-B14F-4D97-AF65-F5344CB8AC3E}">
        <p14:creationId xmlns:p14="http://schemas.microsoft.com/office/powerpoint/2010/main" val="9362722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181600" y="838200"/>
            <a:ext cx="3962400" cy="1143000"/>
          </a:xfrm>
        </p:spPr>
        <p:txBody>
          <a:bodyPr/>
          <a:lstStyle/>
          <a:p>
            <a:pPr eaLnBrk="1" hangingPunct="1"/>
            <a:r>
              <a:rPr lang="el-GR" altLang="el-GR" b="1" dirty="0" smtClean="0"/>
              <a:t>Οστεοκύτταρα</a:t>
            </a:r>
            <a:endParaRPr lang="en-GB" altLang="el-GR" b="1" dirty="0" smtClean="0"/>
          </a:p>
        </p:txBody>
      </p:sp>
      <p:pic>
        <p:nvPicPr>
          <p:cNvPr id="11267" name="Picture 6" descr="SEM of osteoc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17800"/>
            <a:ext cx="4419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8" descr="cbl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054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1405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b="1" dirty="0" smtClean="0"/>
              <a:t>Κύτταρα Οστού </a:t>
            </a:r>
            <a:r>
              <a:rPr lang="el-GR" altLang="el-GR" b="1" baseline="30000" dirty="0"/>
              <a:t>4</a:t>
            </a:r>
            <a:endParaRPr lang="en-GB" altLang="el-GR" b="1" dirty="0" smtClean="0"/>
          </a:p>
        </p:txBody>
      </p:sp>
      <p:sp>
        <p:nvSpPr>
          <p:cNvPr id="12291" name="Rectangle 3"/>
          <p:cNvSpPr>
            <a:spLocks noGrp="1" noChangeArrowheads="1"/>
          </p:cNvSpPr>
          <p:nvPr>
            <p:ph type="body" idx="1"/>
          </p:nvPr>
        </p:nvSpPr>
        <p:spPr/>
        <p:txBody>
          <a:bodyPr/>
          <a:lstStyle/>
          <a:p>
            <a:pPr eaLnBrk="1" hangingPunct="1"/>
            <a:r>
              <a:rPr lang="el-GR" altLang="el-GR" b="1" dirty="0" smtClean="0">
                <a:solidFill>
                  <a:schemeClr val="tx2"/>
                </a:solidFill>
              </a:rPr>
              <a:t>Οστεοκλάστες</a:t>
            </a:r>
          </a:p>
          <a:p>
            <a:pPr lvl="1"/>
            <a:r>
              <a:rPr lang="el-GR" altLang="el-GR" dirty="0" smtClean="0"/>
              <a:t>Πολυπύρηνα γιγαντοκύτταρα, επιφορτισμένα με την απορρόφηση και την ανακατασκευή </a:t>
            </a:r>
            <a:r>
              <a:rPr lang="el-GR" altLang="el-GR" dirty="0"/>
              <a:t>του οστού</a:t>
            </a:r>
            <a:r>
              <a:rPr lang="en-GB" altLang="el-GR" dirty="0" smtClean="0"/>
              <a:t>.</a:t>
            </a:r>
            <a:endParaRPr lang="el-GR" altLang="el-GR" dirty="0" smtClean="0"/>
          </a:p>
          <a:p>
            <a:pPr lvl="1" eaLnBrk="1" hangingPunct="1"/>
            <a:r>
              <a:rPr lang="el-GR" altLang="el-GR" dirty="0" smtClean="0"/>
              <a:t>Εντοπίζονται στην επιφάνεια του οστού μέσα σε </a:t>
            </a:r>
            <a:r>
              <a:rPr lang="el-GR" altLang="el-GR" dirty="0" smtClean="0">
                <a:solidFill>
                  <a:srgbClr val="A1031D"/>
                </a:solidFill>
              </a:rPr>
              <a:t>οστεορρηκτικά</a:t>
            </a:r>
            <a:r>
              <a:rPr lang="el-GR" altLang="el-GR" dirty="0" smtClean="0">
                <a:solidFill>
                  <a:srgbClr val="A1031D"/>
                </a:solidFill>
              </a:rPr>
              <a:t> βοθρία του </a:t>
            </a:r>
            <a:r>
              <a:rPr lang="en-US" altLang="el-GR" dirty="0" smtClean="0">
                <a:solidFill>
                  <a:srgbClr val="A1031D"/>
                </a:solidFill>
              </a:rPr>
              <a:t>Howship</a:t>
            </a:r>
            <a:r>
              <a:rPr lang="en-US" altLang="el-GR" dirty="0" smtClean="0">
                <a:solidFill>
                  <a:srgbClr val="A1031D"/>
                </a:solidFill>
              </a:rPr>
              <a:t>.</a:t>
            </a:r>
            <a:endParaRPr lang="el-GR" altLang="el-GR" dirty="0" smtClean="0">
              <a:solidFill>
                <a:srgbClr val="A1031D"/>
              </a:solidFill>
            </a:endParaRPr>
          </a:p>
          <a:p>
            <a:pPr lvl="2" eaLnBrk="1" hangingPunct="1"/>
            <a:r>
              <a:rPr lang="el-GR" altLang="el-GR" dirty="0" smtClean="0"/>
              <a:t>Πρωτεολυτικά ένζυμα</a:t>
            </a:r>
          </a:p>
          <a:p>
            <a:pPr lvl="2" eaLnBrk="1" hangingPunct="1"/>
            <a:r>
              <a:rPr lang="el-GR" altLang="el-GR" dirty="0" smtClean="0"/>
              <a:t>Ουσίες </a:t>
            </a:r>
            <a:r>
              <a:rPr lang="el-GR" altLang="el-GR" dirty="0" smtClean="0"/>
              <a:t>χηλήσεως</a:t>
            </a:r>
            <a:endParaRPr lang="el-GR" altLang="el-GR" dirty="0" smtClean="0"/>
          </a:p>
          <a:p>
            <a:pPr lvl="2" eaLnBrk="1" hangingPunct="1"/>
            <a:endParaRPr lang="el-GR" altLang="el-GR" dirty="0" smtClean="0"/>
          </a:p>
          <a:p>
            <a:pPr lvl="2" eaLnBrk="1" hangingPunct="1"/>
            <a:endParaRPr lang="en-GB" altLang="el-GR" dirty="0" smtClean="0"/>
          </a:p>
        </p:txBody>
      </p:sp>
    </p:spTree>
    <p:extLst>
      <p:ext uri="{BB962C8B-B14F-4D97-AF65-F5344CB8AC3E}">
        <p14:creationId xmlns:p14="http://schemas.microsoft.com/office/powerpoint/2010/main" val="1208941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953000" y="762000"/>
            <a:ext cx="3733800" cy="1143000"/>
          </a:xfrm>
        </p:spPr>
        <p:txBody>
          <a:bodyPr/>
          <a:lstStyle/>
          <a:p>
            <a:pPr eaLnBrk="1" hangingPunct="1"/>
            <a:r>
              <a:rPr lang="el-GR" altLang="el-GR" b="1" dirty="0" smtClean="0"/>
              <a:t>Οστεοκλάστες</a:t>
            </a:r>
            <a:endParaRPr lang="en-GB" altLang="el-GR" b="1" dirty="0" smtClean="0"/>
          </a:p>
        </p:txBody>
      </p:sp>
      <p:pic>
        <p:nvPicPr>
          <p:cNvPr id="13315" name="Picture 5" descr="TEM of Osteoc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33613"/>
            <a:ext cx="48006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osteocl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1995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devbone3.jpg (78369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25" y="3713163"/>
            <a:ext cx="475297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descr="cbo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3728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l-GR" altLang="en-US" b="1" dirty="0" smtClean="0"/>
              <a:t>Περιόστεο - </a:t>
            </a:r>
            <a:r>
              <a:rPr lang="el-GR" altLang="en-US" b="1" dirty="0" smtClean="0"/>
              <a:t>Ενδόστεο</a:t>
            </a:r>
            <a:endParaRPr lang="en-GB" altLang="en-US" b="1" dirty="0" smtClean="0"/>
          </a:p>
        </p:txBody>
      </p:sp>
      <p:sp>
        <p:nvSpPr>
          <p:cNvPr id="15363" name="Rectangle 3"/>
          <p:cNvSpPr>
            <a:spLocks noGrp="1" noChangeArrowheads="1"/>
          </p:cNvSpPr>
          <p:nvPr>
            <p:ph type="body" idx="1"/>
          </p:nvPr>
        </p:nvSpPr>
        <p:spPr/>
        <p:txBody>
          <a:bodyPr/>
          <a:lstStyle/>
          <a:p>
            <a:pPr eaLnBrk="1" hangingPunct="1">
              <a:lnSpc>
                <a:spcPct val="90000"/>
              </a:lnSpc>
            </a:pPr>
            <a:r>
              <a:rPr lang="el-GR" altLang="en-US" sz="2800" dirty="0" smtClean="0"/>
              <a:t>Περιόστεο</a:t>
            </a:r>
          </a:p>
          <a:p>
            <a:pPr lvl="1" eaLnBrk="1" hangingPunct="1">
              <a:lnSpc>
                <a:spcPct val="90000"/>
              </a:lnSpc>
            </a:pPr>
            <a:r>
              <a:rPr lang="el-GR" altLang="en-US" sz="2400" dirty="0" smtClean="0"/>
              <a:t>Περιβάλλει την εξωτερική επιφάνεια του οστού</a:t>
            </a:r>
          </a:p>
          <a:p>
            <a:pPr lvl="1" eaLnBrk="1" hangingPunct="1">
              <a:lnSpc>
                <a:spcPct val="90000"/>
              </a:lnSpc>
            </a:pPr>
            <a:r>
              <a:rPr lang="el-GR" altLang="en-US" sz="2400" dirty="0" smtClean="0"/>
              <a:t>Αποτελείται από δύο στιβάδες:</a:t>
            </a:r>
          </a:p>
          <a:p>
            <a:pPr lvl="2" eaLnBrk="1" hangingPunct="1">
              <a:lnSpc>
                <a:spcPct val="90000"/>
              </a:lnSpc>
            </a:pPr>
            <a:r>
              <a:rPr lang="el-GR" altLang="en-US" sz="2000" dirty="0" smtClean="0"/>
              <a:t>Εξωτερική: πυκνός ινώδης συνδετικός ιστός</a:t>
            </a:r>
          </a:p>
          <a:p>
            <a:pPr lvl="2" eaLnBrk="1" hangingPunct="1">
              <a:lnSpc>
                <a:spcPct val="90000"/>
              </a:lnSpc>
            </a:pPr>
            <a:r>
              <a:rPr lang="el-GR" altLang="en-US" sz="2000" dirty="0" smtClean="0"/>
              <a:t>Εσωτερική: κυτταροβριθής συνδετικός ιστός με ικανότητα διαφοροποίησης σε οστεοβλάστες</a:t>
            </a:r>
          </a:p>
          <a:p>
            <a:pPr eaLnBrk="1" hangingPunct="1">
              <a:lnSpc>
                <a:spcPct val="90000"/>
              </a:lnSpc>
            </a:pPr>
            <a:r>
              <a:rPr lang="el-GR" altLang="en-US" sz="2800" dirty="0" smtClean="0"/>
              <a:t>Ενδόστεο</a:t>
            </a:r>
            <a:endParaRPr lang="el-GR" altLang="en-US" sz="2800" dirty="0" smtClean="0"/>
          </a:p>
          <a:p>
            <a:pPr lvl="1" eaLnBrk="1" hangingPunct="1">
              <a:lnSpc>
                <a:spcPct val="90000"/>
              </a:lnSpc>
            </a:pPr>
            <a:r>
              <a:rPr lang="el-GR" altLang="en-US" sz="2400" dirty="0" smtClean="0"/>
              <a:t>Επενδύει τις εσωτερικές επιφάνειες του οστού</a:t>
            </a:r>
          </a:p>
          <a:p>
            <a:pPr lvl="1" eaLnBrk="1" hangingPunct="1">
              <a:lnSpc>
                <a:spcPct val="90000"/>
              </a:lnSpc>
            </a:pPr>
            <a:r>
              <a:rPr lang="el-GR" altLang="en-US" sz="2400" dirty="0" smtClean="0"/>
              <a:t>Σειρά κυττάρων με ικανότητα διαφοροποίησης σε οστεοβλάστες</a:t>
            </a:r>
          </a:p>
          <a:p>
            <a:pPr eaLnBrk="1" hangingPunct="1">
              <a:lnSpc>
                <a:spcPct val="90000"/>
              </a:lnSpc>
            </a:pPr>
            <a:endParaRPr lang="en-GB" altLang="en-US" sz="2800" dirty="0" smtClean="0"/>
          </a:p>
        </p:txBody>
      </p:sp>
    </p:spTree>
    <p:extLst>
      <p:ext uri="{BB962C8B-B14F-4D97-AF65-F5344CB8AC3E}">
        <p14:creationId xmlns:p14="http://schemas.microsoft.com/office/powerpoint/2010/main" val="31062010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o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8" descr="fendost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36576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9"/>
          <p:cNvSpPr txBox="1">
            <a:spLocks noChangeArrowheads="1"/>
          </p:cNvSpPr>
          <p:nvPr/>
        </p:nvSpPr>
        <p:spPr bwMode="auto">
          <a:xfrm>
            <a:off x="990600" y="5715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l-GR" altLang="en-US" dirty="0"/>
              <a:t>Περιόστεο</a:t>
            </a:r>
            <a:endParaRPr lang="en-GB" altLang="en-US" dirty="0"/>
          </a:p>
        </p:txBody>
      </p:sp>
      <p:sp>
        <p:nvSpPr>
          <p:cNvPr id="16389" name="Text Box 10"/>
          <p:cNvSpPr txBox="1">
            <a:spLocks noChangeArrowheads="1"/>
          </p:cNvSpPr>
          <p:nvPr/>
        </p:nvSpPr>
        <p:spPr bwMode="auto">
          <a:xfrm>
            <a:off x="5181600" y="5715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pPr>
            <a:r>
              <a:rPr lang="el-GR" altLang="en-US" dirty="0"/>
              <a:t>Ενδόστεο</a:t>
            </a:r>
            <a:endParaRPr lang="en-GB" altLang="en-US" dirty="0"/>
          </a:p>
        </p:txBody>
      </p:sp>
    </p:spTree>
    <p:extLst>
      <p:ext uri="{BB962C8B-B14F-4D97-AF65-F5344CB8AC3E}">
        <p14:creationId xmlns:p14="http://schemas.microsoft.com/office/powerpoint/2010/main" val="21147239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altLang="en-US" b="1" dirty="0" smtClean="0"/>
              <a:t>Τύποι Οστού</a:t>
            </a:r>
            <a:endParaRPr lang="en-GB" altLang="en-US" b="1" dirty="0" smtClean="0"/>
          </a:p>
        </p:txBody>
      </p:sp>
      <p:sp>
        <p:nvSpPr>
          <p:cNvPr id="17411" name="Rectangle 3"/>
          <p:cNvSpPr>
            <a:spLocks noGrp="1" noChangeArrowheads="1"/>
          </p:cNvSpPr>
          <p:nvPr>
            <p:ph type="body" idx="1"/>
          </p:nvPr>
        </p:nvSpPr>
        <p:spPr/>
        <p:txBody>
          <a:bodyPr/>
          <a:lstStyle/>
          <a:p>
            <a:pPr eaLnBrk="1" hangingPunct="1"/>
            <a:r>
              <a:rPr lang="el-GR" altLang="en-US" sz="2800" dirty="0" smtClean="0"/>
              <a:t>Μικροσκοπικό επίπεδο</a:t>
            </a:r>
          </a:p>
          <a:p>
            <a:pPr lvl="1" eaLnBrk="1" hangingPunct="1"/>
            <a:r>
              <a:rPr lang="el-GR" altLang="en-US" sz="2400" dirty="0" smtClean="0"/>
              <a:t>Πρωτογενές ή ανώριμο ή δικτυωτό οστούν</a:t>
            </a:r>
          </a:p>
          <a:p>
            <a:pPr lvl="2" eaLnBrk="1" hangingPunct="1"/>
            <a:r>
              <a:rPr lang="el-GR" altLang="en-US" sz="2000" dirty="0" smtClean="0"/>
              <a:t>Ακανόνιστη κατανομή των δεσμίδων κολλαγόνου</a:t>
            </a:r>
            <a:endParaRPr lang="en-US" altLang="en-US" sz="2000" dirty="0" smtClean="0"/>
          </a:p>
          <a:p>
            <a:pPr lvl="2" eaLnBrk="1" hangingPunct="1"/>
            <a:r>
              <a:rPr lang="el-GR" altLang="en-US" sz="2000" dirty="0" smtClean="0"/>
              <a:t>Χαμηλότερο ποσοστό ανόργανων στοιχείων</a:t>
            </a:r>
          </a:p>
          <a:p>
            <a:pPr lvl="2" eaLnBrk="1" hangingPunct="1"/>
            <a:r>
              <a:rPr lang="el-GR" altLang="en-US" sz="2000" dirty="0" smtClean="0"/>
              <a:t>Μεγαλύτερος αριθμός οστεοκυττάρων</a:t>
            </a:r>
          </a:p>
          <a:p>
            <a:pPr lvl="1" eaLnBrk="1" hangingPunct="1"/>
            <a:r>
              <a:rPr lang="el-GR" altLang="en-US" sz="2400" dirty="0" smtClean="0"/>
              <a:t>Δευτερογενές ή ώριμο ή πεταλιώδες οστούν</a:t>
            </a:r>
          </a:p>
          <a:p>
            <a:pPr lvl="2" eaLnBrk="1" hangingPunct="1"/>
            <a:r>
              <a:rPr lang="el-GR" altLang="en-US" sz="2000" dirty="0" smtClean="0"/>
              <a:t>Οργάνωση των δεσμίδων κολλαγόνου σε οστικά πετάλια</a:t>
            </a:r>
          </a:p>
          <a:p>
            <a:pPr lvl="2" eaLnBrk="1" hangingPunct="1"/>
            <a:r>
              <a:rPr lang="el-GR" altLang="en-US" sz="2000" dirty="0" smtClean="0"/>
              <a:t>Μεγαλύτερη ενασβεστίωση και λιγότερα οστεοκύτταρα</a:t>
            </a:r>
          </a:p>
          <a:p>
            <a:pPr lvl="3" eaLnBrk="1" hangingPunct="1"/>
            <a:r>
              <a:rPr lang="el-GR" altLang="en-US" sz="1800" dirty="0" smtClean="0">
                <a:solidFill>
                  <a:srgbClr val="A1031D"/>
                </a:solidFill>
              </a:rPr>
              <a:t>Αβέρσειο σύστημα ή </a:t>
            </a:r>
            <a:r>
              <a:rPr lang="el-GR" altLang="en-US" sz="1800" dirty="0" smtClean="0">
                <a:solidFill>
                  <a:srgbClr val="A1031D"/>
                </a:solidFill>
              </a:rPr>
              <a:t>Οστεώνας</a:t>
            </a:r>
            <a:r>
              <a:rPr lang="el-GR" altLang="en-US" sz="1800" dirty="0" smtClean="0">
                <a:solidFill>
                  <a:srgbClr val="A1031D"/>
                </a:solidFill>
              </a:rPr>
              <a:t>: </a:t>
            </a:r>
            <a:r>
              <a:rPr lang="el-GR" altLang="en-US" sz="1800" dirty="0" smtClean="0"/>
              <a:t>οργάνωση συγκεντρικών πεταλίων γύρω από αγγειακό σωλήνα</a:t>
            </a:r>
          </a:p>
          <a:p>
            <a:pPr lvl="3" eaLnBrk="1" hangingPunct="1"/>
            <a:endParaRPr lang="en-GB" altLang="en-US" sz="1800" dirty="0" smtClean="0">
              <a:solidFill>
                <a:srgbClr val="A1031D"/>
              </a:solidFill>
            </a:endParaRPr>
          </a:p>
        </p:txBody>
      </p:sp>
    </p:spTree>
    <p:extLst>
      <p:ext uri="{BB962C8B-B14F-4D97-AF65-F5344CB8AC3E}">
        <p14:creationId xmlns:p14="http://schemas.microsoft.com/office/powerpoint/2010/main" val="4053710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chor="t">
            <a:noAutofit/>
          </a:bodyPr>
          <a:lstStyle/>
          <a:p>
            <a:r>
              <a:rPr lang="el-GR" sz="3600" b="1" dirty="0" smtClean="0">
                <a:solidFill>
                  <a:schemeClr val="tx2"/>
                </a:solidFill>
              </a:rPr>
              <a:t>Συνδετικός ιστός</a:t>
            </a:r>
            <a:br>
              <a:rPr lang="el-GR" sz="3600" b="1" dirty="0" smtClean="0">
                <a:solidFill>
                  <a:schemeClr val="tx2"/>
                </a:solidFill>
              </a:rPr>
            </a:br>
            <a:r>
              <a:rPr lang="el-GR" sz="3200" dirty="0" smtClean="0">
                <a:solidFill>
                  <a:schemeClr val="tx2"/>
                </a:solidFill>
              </a:rPr>
              <a:t>εισαγωγή</a:t>
            </a:r>
            <a:endParaRPr lang="el-GR" sz="3200" dirty="0">
              <a:solidFill>
                <a:schemeClr val="tx2"/>
              </a:solidFill>
            </a:endParaRPr>
          </a:p>
        </p:txBody>
      </p:sp>
      <p:sp>
        <p:nvSpPr>
          <p:cNvPr id="3" name="Content Placeholder 2"/>
          <p:cNvSpPr>
            <a:spLocks noGrp="1"/>
          </p:cNvSpPr>
          <p:nvPr>
            <p:ph sz="half" idx="1"/>
          </p:nvPr>
        </p:nvSpPr>
        <p:spPr>
          <a:xfrm>
            <a:off x="3563888" y="1665320"/>
            <a:ext cx="5328592" cy="4644000"/>
          </a:xfrm>
        </p:spPr>
        <p:txBody>
          <a:bodyPr>
            <a:normAutofit fontScale="77500" lnSpcReduction="20000"/>
          </a:bodyPr>
          <a:lstStyle/>
          <a:p>
            <a:pPr marL="0" indent="0">
              <a:buNone/>
            </a:pPr>
            <a:r>
              <a:rPr lang="el-GR" sz="2800" dirty="0" smtClean="0"/>
              <a:t>Συγκροτείται κυρίως από 3 κατηγορίες συστατικών:</a:t>
            </a:r>
          </a:p>
          <a:p>
            <a:pPr>
              <a:buSzPct val="120000"/>
            </a:pPr>
            <a:r>
              <a:rPr lang="el-GR" sz="3300" b="1" dirty="0"/>
              <a:t>Κ</a:t>
            </a:r>
            <a:r>
              <a:rPr lang="el-GR" sz="3300" b="1" dirty="0" smtClean="0"/>
              <a:t>ύτταρα</a:t>
            </a:r>
          </a:p>
          <a:p>
            <a:pPr>
              <a:buSzPct val="120000"/>
            </a:pPr>
            <a:r>
              <a:rPr lang="el-GR" sz="3300" b="1" dirty="0" smtClean="0"/>
              <a:t>Ίνες</a:t>
            </a:r>
            <a:r>
              <a:rPr lang="el-GR" sz="2800" b="1" dirty="0" smtClean="0"/>
              <a:t> </a:t>
            </a:r>
            <a:r>
              <a:rPr lang="el-GR" sz="2800" dirty="0" smtClean="0"/>
              <a:t>που περιβάλλουν τα κύτταρα (κολλαγόνες, ελαστικές, δικτυωτές).</a:t>
            </a:r>
          </a:p>
          <a:p>
            <a:pPr>
              <a:buSzPct val="120000"/>
            </a:pPr>
            <a:r>
              <a:rPr lang="el-GR" sz="3300" b="1" dirty="0" smtClean="0"/>
              <a:t>Τη θεμέλια ουσία </a:t>
            </a:r>
            <a:r>
              <a:rPr lang="el-GR" sz="2800" dirty="0" smtClean="0"/>
              <a:t>ένα έντονα υδρόφιλο, ιξώδες σύμπλεγμα ανιοντικών μακρομορίων, (γλυκοζαμινογλυκάνες, πρωτεογλυκάνες) και πολύ-προσκολλητικών (δομικών) </a:t>
            </a:r>
            <a:r>
              <a:rPr lang="el-GR" sz="2800" dirty="0" err="1" smtClean="0"/>
              <a:t>γλυκοπρωτεινών(λαμινίνη,ινονεκτίνη</a:t>
            </a:r>
            <a:r>
              <a:rPr lang="el-GR" sz="2800" dirty="0" smtClean="0"/>
              <a:t> </a:t>
            </a:r>
            <a:r>
              <a:rPr lang="el-GR" sz="2800" dirty="0" err="1" smtClean="0"/>
              <a:t>κ.α</a:t>
            </a:r>
            <a:r>
              <a:rPr lang="el-GR" sz="2800" dirty="0" smtClean="0"/>
              <a:t>).</a:t>
            </a:r>
          </a:p>
          <a:p>
            <a:pPr>
              <a:buSzPct val="120000"/>
            </a:pPr>
            <a:r>
              <a:rPr lang="el-GR" sz="3300" b="1" dirty="0" smtClean="0">
                <a:solidFill>
                  <a:schemeClr val="accent6">
                    <a:lumMod val="50000"/>
                  </a:schemeClr>
                </a:solidFill>
              </a:rPr>
              <a:t>Ιστικό υγρό</a:t>
            </a:r>
            <a:r>
              <a:rPr lang="en-GB" sz="3300" b="1" dirty="0" smtClean="0">
                <a:solidFill>
                  <a:schemeClr val="accent6">
                    <a:lumMod val="50000"/>
                  </a:schemeClr>
                </a:solidFill>
              </a:rPr>
              <a:t> </a:t>
            </a:r>
            <a:r>
              <a:rPr lang="en-GB" sz="3300" dirty="0" smtClean="0"/>
              <a:t>(</a:t>
            </a:r>
            <a:r>
              <a:rPr lang="el-GR" sz="3300" dirty="0" smtClean="0"/>
              <a:t>αίμα)</a:t>
            </a:r>
            <a:endParaRPr lang="el-GR" sz="3300" b="1" dirty="0"/>
          </a:p>
        </p:txBody>
      </p:sp>
      <p:cxnSp>
        <p:nvCxnSpPr>
          <p:cNvPr id="7" name="Straight Arrow Connector 6"/>
          <p:cNvCxnSpPr/>
          <p:nvPr/>
        </p:nvCxnSpPr>
        <p:spPr>
          <a:xfrm flipH="1">
            <a:off x="1835696" y="2852936"/>
            <a:ext cx="1800000" cy="792088"/>
          </a:xfrm>
          <a:prstGeom prst="straightConnector1">
            <a:avLst/>
          </a:prstGeom>
          <a:ln>
            <a:headEnd type="oval" w="lg" len="lg"/>
            <a:tailEnd type="triangle" w="lg" len="lg"/>
          </a:ln>
        </p:spPr>
        <p:style>
          <a:lnRef idx="2">
            <a:schemeClr val="accent6"/>
          </a:lnRef>
          <a:fillRef idx="0">
            <a:schemeClr val="accent6"/>
          </a:fillRef>
          <a:effectRef idx="1">
            <a:schemeClr val="accent6"/>
          </a:effectRef>
          <a:fontRef idx="minor">
            <a:schemeClr val="tx1"/>
          </a:fontRef>
        </p:style>
      </p:cxnSp>
      <p:cxnSp>
        <p:nvCxnSpPr>
          <p:cNvPr id="9" name="Straight Arrow Connector 8"/>
          <p:cNvCxnSpPr/>
          <p:nvPr/>
        </p:nvCxnSpPr>
        <p:spPr>
          <a:xfrm flipH="1">
            <a:off x="1976210" y="3533310"/>
            <a:ext cx="1656000" cy="111714"/>
          </a:xfrm>
          <a:prstGeom prst="straightConnector1">
            <a:avLst/>
          </a:prstGeom>
          <a:ln>
            <a:headEnd type="oval" w="med" len="med"/>
            <a:tailEnd type="triangle" w="med" len="med"/>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rot="393834">
            <a:off x="770210" y="3508628"/>
            <a:ext cx="2412000" cy="432000"/>
          </a:xfrm>
          <a:prstGeom prst="rect">
            <a:avLst/>
          </a:prstGeom>
          <a:noFill/>
        </p:spPr>
        <p:txBody>
          <a:bodyPr wrap="none" rtlCol="0">
            <a:prstTxWarp prst="textDeflateTop">
              <a:avLst/>
            </a:prstTxWarp>
            <a:spAutoFit/>
          </a:bodyPr>
          <a:lstStyle/>
          <a:p>
            <a:r>
              <a:rPr lang="el-GR" b="1" dirty="0" smtClean="0">
                <a:solidFill>
                  <a:schemeClr val="accent6">
                    <a:lumMod val="75000"/>
                  </a:schemeClr>
                </a:solidFill>
              </a:rPr>
              <a:t>Εξωκυττάριος ουσία</a:t>
            </a:r>
            <a:endParaRPr lang="el-GR" b="1" dirty="0">
              <a:solidFill>
                <a:schemeClr val="accent6">
                  <a:lumMod val="75000"/>
                </a:schemeClr>
              </a:solidFill>
            </a:endParaRPr>
          </a:p>
        </p:txBody>
      </p:sp>
    </p:spTree>
    <p:extLst>
      <p:ext uri="{BB962C8B-B14F-4D97-AF65-F5344CB8AC3E}">
        <p14:creationId xmlns:p14="http://schemas.microsoft.com/office/powerpoint/2010/main" val="21373446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bone%20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4847154" cy="52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8" descr="Bone_400x_P5020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48000"/>
            <a:ext cx="3429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0"/>
          <p:cNvSpPr>
            <a:spLocks noGrp="1" noChangeArrowheads="1"/>
          </p:cNvSpPr>
          <p:nvPr>
            <p:ph type="title"/>
          </p:nvPr>
        </p:nvSpPr>
        <p:spPr>
          <a:xfrm>
            <a:off x="457200" y="44624"/>
            <a:ext cx="8229600" cy="1143000"/>
          </a:xfrm>
          <a:noFill/>
        </p:spPr>
        <p:txBody>
          <a:bodyPr>
            <a:normAutofit/>
          </a:bodyPr>
          <a:lstStyle/>
          <a:p>
            <a:pPr eaLnBrk="1" hangingPunct="1"/>
            <a:r>
              <a:rPr lang="el-GR" altLang="en-US" sz="3600" b="1" dirty="0" smtClean="0"/>
              <a:t>Δευτερογενές οστούν</a:t>
            </a:r>
            <a:endParaRPr lang="en-GB" altLang="en-US" sz="3600" b="1" dirty="0" smtClean="0"/>
          </a:p>
        </p:txBody>
      </p:sp>
    </p:spTree>
    <p:extLst>
      <p:ext uri="{BB962C8B-B14F-4D97-AF65-F5344CB8AC3E}">
        <p14:creationId xmlns:p14="http://schemas.microsoft.com/office/powerpoint/2010/main" val="30425277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l-GR" altLang="en-US" b="1" dirty="0" smtClean="0"/>
              <a:t>Τύποι Οστού</a:t>
            </a:r>
            <a:endParaRPr lang="en-GB" altLang="en-US" b="1" dirty="0" smtClean="0"/>
          </a:p>
        </p:txBody>
      </p:sp>
      <p:sp>
        <p:nvSpPr>
          <p:cNvPr id="20483" name="Rectangle 3"/>
          <p:cNvSpPr>
            <a:spLocks noGrp="1" noChangeArrowheads="1"/>
          </p:cNvSpPr>
          <p:nvPr>
            <p:ph type="body" idx="1"/>
          </p:nvPr>
        </p:nvSpPr>
        <p:spPr/>
        <p:txBody>
          <a:bodyPr/>
          <a:lstStyle/>
          <a:p>
            <a:pPr eaLnBrk="1" hangingPunct="1"/>
            <a:r>
              <a:rPr lang="el-GR" altLang="en-US" sz="2800" dirty="0" smtClean="0"/>
              <a:t>Μακροσκοπικό επίπεδο</a:t>
            </a:r>
          </a:p>
          <a:p>
            <a:pPr lvl="1" eaLnBrk="1" hangingPunct="1"/>
            <a:r>
              <a:rPr lang="el-GR" altLang="en-US" sz="2400" dirty="0" smtClean="0"/>
              <a:t>Συμπαγές οστούν</a:t>
            </a:r>
          </a:p>
          <a:p>
            <a:pPr lvl="2" eaLnBrk="1" hangingPunct="1"/>
            <a:r>
              <a:rPr lang="el-GR" altLang="en-US" sz="2000" dirty="0" smtClean="0"/>
              <a:t>Εντόπιση στις εξωτερικές επιφάνειες των οστών</a:t>
            </a:r>
          </a:p>
          <a:p>
            <a:pPr lvl="2" eaLnBrk="1" hangingPunct="1"/>
            <a:r>
              <a:rPr lang="el-GR" altLang="en-US" sz="2000" dirty="0" smtClean="0"/>
              <a:t>Περιέχει πολλαπλά Αβέρσεια συστήματα</a:t>
            </a:r>
          </a:p>
          <a:p>
            <a:pPr lvl="1" eaLnBrk="1" hangingPunct="1"/>
            <a:r>
              <a:rPr lang="el-GR" altLang="en-US" sz="2400" dirty="0" smtClean="0"/>
              <a:t>Σπογγώδες οστούν</a:t>
            </a:r>
          </a:p>
          <a:p>
            <a:pPr lvl="2" eaLnBrk="1" hangingPunct="1"/>
            <a:r>
              <a:rPr lang="el-GR" altLang="en-US" sz="2000" dirty="0" smtClean="0"/>
              <a:t>Αποτελείται από </a:t>
            </a:r>
            <a:r>
              <a:rPr lang="el-GR" altLang="en-US" sz="2000" dirty="0" smtClean="0">
                <a:solidFill>
                  <a:srgbClr val="A1031D"/>
                </a:solidFill>
              </a:rPr>
              <a:t>οστικές δοκίδες</a:t>
            </a:r>
            <a:r>
              <a:rPr lang="el-GR" altLang="en-US" sz="2000" dirty="0" smtClean="0"/>
              <a:t> που ξεκινούν από το περιφερικό συμπαγές οστούν, επεκτείνονται προς το εσωτερικό και αφορίζουν τις </a:t>
            </a:r>
            <a:r>
              <a:rPr lang="el-GR" altLang="en-US" sz="2000" dirty="0" smtClean="0">
                <a:solidFill>
                  <a:srgbClr val="A1031D"/>
                </a:solidFill>
              </a:rPr>
              <a:t>μυελοκυψέλες</a:t>
            </a:r>
          </a:p>
          <a:p>
            <a:pPr lvl="2" eaLnBrk="1" hangingPunct="1"/>
            <a:r>
              <a:rPr lang="el-GR" altLang="en-US" sz="2000" dirty="0" smtClean="0"/>
              <a:t>Ο βαθμός πυκνότητας εξαρτάται από την ποσοτική αναλογία οστικών δοκίδων και μυελικών χώρων </a:t>
            </a:r>
          </a:p>
          <a:p>
            <a:pPr lvl="3" eaLnBrk="1" hangingPunct="1"/>
            <a:r>
              <a:rPr lang="el-GR" altLang="en-US" sz="1800" dirty="0" smtClean="0"/>
              <a:t>Πυκνό ή αραιό σπογγώδες οστούν</a:t>
            </a:r>
            <a:endParaRPr lang="en-GB" altLang="en-US" sz="1800" dirty="0" smtClean="0"/>
          </a:p>
        </p:txBody>
      </p:sp>
    </p:spTree>
    <p:extLst>
      <p:ext uri="{BB962C8B-B14F-4D97-AF65-F5344CB8AC3E}">
        <p14:creationId xmlns:p14="http://schemas.microsoft.com/office/powerpoint/2010/main" val="16700221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Illu_compact_spongy_b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92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7170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838200"/>
            <a:ext cx="7772400" cy="914400"/>
          </a:xfrm>
        </p:spPr>
        <p:txBody>
          <a:bodyPr/>
          <a:lstStyle/>
          <a:p>
            <a:pPr eaLnBrk="1" hangingPunct="1"/>
            <a:r>
              <a:rPr lang="el-GR" altLang="en-US" b="1" dirty="0" smtClean="0"/>
              <a:t>Τύποι Οστού</a:t>
            </a:r>
            <a:endParaRPr lang="en-GB" altLang="en-US" b="1" dirty="0" smtClean="0"/>
          </a:p>
        </p:txBody>
      </p:sp>
      <p:sp>
        <p:nvSpPr>
          <p:cNvPr id="23555" name="Rectangle 3"/>
          <p:cNvSpPr>
            <a:spLocks noGrp="1" noChangeArrowheads="1"/>
          </p:cNvSpPr>
          <p:nvPr>
            <p:ph type="body" idx="1"/>
          </p:nvPr>
        </p:nvSpPr>
        <p:spPr>
          <a:xfrm>
            <a:off x="1066800" y="1828800"/>
            <a:ext cx="7772400" cy="4572000"/>
          </a:xfrm>
        </p:spPr>
        <p:txBody>
          <a:bodyPr/>
          <a:lstStyle/>
          <a:p>
            <a:pPr eaLnBrk="1" hangingPunct="1"/>
            <a:r>
              <a:rPr lang="el-GR" altLang="en-US" sz="2800" dirty="0" smtClean="0"/>
              <a:t>Ανάλογα με τον ιστογενετικό μηχανισμό</a:t>
            </a:r>
          </a:p>
          <a:p>
            <a:pPr lvl="1" eaLnBrk="1" hangingPunct="1"/>
            <a:r>
              <a:rPr lang="el-GR" altLang="en-US" sz="2400" dirty="0" smtClean="0"/>
              <a:t>Υμενογενή (ενδομεμβρανώδη) οστά</a:t>
            </a:r>
          </a:p>
          <a:p>
            <a:pPr lvl="2" eaLnBrk="1" hangingPunct="1"/>
            <a:r>
              <a:rPr lang="el-GR" altLang="en-US" sz="2000" dirty="0" smtClean="0"/>
              <a:t>Σχηματίζονται απευθείας από συμπυκνωμένο μεσεγχυματικό ιστό χωρίς μεσολάβηση χόνδρου</a:t>
            </a:r>
          </a:p>
          <a:p>
            <a:pPr lvl="2" eaLnBrk="1" hangingPunct="1"/>
            <a:r>
              <a:rPr lang="el-GR" altLang="en-US" sz="2000" dirty="0" smtClean="0"/>
              <a:t>Συμπεριλαμβάνουν τις γνάθους</a:t>
            </a:r>
          </a:p>
          <a:p>
            <a:pPr lvl="1" eaLnBrk="1" hangingPunct="1"/>
            <a:r>
              <a:rPr lang="el-GR" altLang="en-US" sz="2400" dirty="0" smtClean="0"/>
              <a:t>Χονδρογενή οστά</a:t>
            </a:r>
          </a:p>
          <a:p>
            <a:pPr lvl="2" eaLnBrk="1" hangingPunct="1"/>
            <a:r>
              <a:rPr lang="el-GR" altLang="en-US" sz="2000" dirty="0" smtClean="0"/>
              <a:t>Προοδευτική παραγωγή και αντικατάσταση χονδρικού ιστού από οστίτη ιστό</a:t>
            </a:r>
          </a:p>
          <a:p>
            <a:pPr lvl="2" eaLnBrk="1" hangingPunct="1"/>
            <a:r>
              <a:rPr lang="el-GR" altLang="en-US" sz="2000" dirty="0" smtClean="0"/>
              <a:t>Περιοχές ενδοχόνδριας οστέωσης με παραμονή χονδρικών στοιχείων παρατηρούνται και στις γνάθους (κονδυλοειδής και κορωνοειδής απόφυση, γενειακή σύμφυση, πρόσθια μοίρα άνω γνάθου)</a:t>
            </a:r>
          </a:p>
        </p:txBody>
      </p:sp>
    </p:spTree>
    <p:extLst>
      <p:ext uri="{BB962C8B-B14F-4D97-AF65-F5344CB8AC3E}">
        <p14:creationId xmlns:p14="http://schemas.microsoft.com/office/powerpoint/2010/main" val="34589650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3600" dirty="0" smtClean="0"/>
              <a:t>ΒΙΒΛΙΟΓΡΑΦΙΑ</a:t>
            </a:r>
            <a:endParaRPr lang="en-US" sz="3600" dirty="0"/>
          </a:p>
        </p:txBody>
      </p:sp>
      <p:sp>
        <p:nvSpPr>
          <p:cNvPr id="9" name="Content Placeholder 8"/>
          <p:cNvSpPr>
            <a:spLocks noGrp="1"/>
          </p:cNvSpPr>
          <p:nvPr>
            <p:ph idx="1"/>
          </p:nvPr>
        </p:nvSpPr>
        <p:spPr>
          <a:xfrm>
            <a:off x="457200" y="1600200"/>
            <a:ext cx="8229600" cy="4955203"/>
          </a:xfrm>
          <a:prstGeom prst="rect">
            <a:avLst/>
          </a:prstGeom>
        </p:spPr>
        <p:txBody>
          <a:bodyPr wrap="square">
            <a:spAutoFit/>
          </a:bodyPr>
          <a:lstStyle/>
          <a:p>
            <a:pPr marL="457200" indent="-457200">
              <a:buFont typeface="+mj-lt"/>
              <a:buAutoNum type="arabicPeriod"/>
              <a:defRPr/>
            </a:pPr>
            <a:r>
              <a:rPr lang="en-US" sz="2000" dirty="0"/>
              <a:t>JUNQUEIRA L.C &amp; CARNEIRO J.: </a:t>
            </a:r>
            <a:r>
              <a:rPr lang="el-GR" sz="2000" dirty="0"/>
              <a:t> Βασική Ιστολογία Ι.  4</a:t>
            </a:r>
            <a:r>
              <a:rPr lang="el-GR" sz="2000" baseline="30000" dirty="0"/>
              <a:t>η</a:t>
            </a:r>
            <a:r>
              <a:rPr lang="el-GR" sz="2000" dirty="0"/>
              <a:t> έκδοση </a:t>
            </a:r>
            <a:r>
              <a:rPr lang="el-GR" sz="2000" dirty="0" err="1"/>
              <a:t>Κίττας</a:t>
            </a:r>
            <a:r>
              <a:rPr lang="el-GR" sz="2000" dirty="0"/>
              <a:t> Χ.,  Γενική  Επιμέλεια –Πρόλογος. Εκδόσεις: ΠΧ Πασχαλίδης. Αθήνα 2004.</a:t>
            </a:r>
            <a:endParaRPr lang="en-US" sz="2000" dirty="0"/>
          </a:p>
          <a:p>
            <a:pPr marL="457200" indent="-457200">
              <a:buFont typeface="+mj-lt"/>
              <a:buAutoNum type="arabicPeriod"/>
              <a:defRPr/>
            </a:pPr>
            <a:r>
              <a:rPr lang="el-GR" altLang="en-US" sz="2000" dirty="0" err="1"/>
              <a:t>Φραγκίσκη</a:t>
            </a:r>
            <a:r>
              <a:rPr lang="el-GR" altLang="en-US" sz="2000" dirty="0"/>
              <a:t> Αναγνωστοπούλου Ανθούλη. «Ιστολογία Ι – Εμβρυολογία (Θ). Ενότητα 2: Επιθηλιακός ιστός ». Έκδοση: 1.0. Αθήνα 2014. Διαθέσιμο από τη δικτυακή διεύθυνση: </a:t>
            </a:r>
            <a:r>
              <a:rPr lang="en-US" altLang="en-US" sz="2000" dirty="0">
                <a:hlinkClick r:id="rId2"/>
              </a:rPr>
              <a:t>ocp.teiath.gr</a:t>
            </a:r>
            <a:r>
              <a:rPr lang="el-GR" altLang="en-US" sz="2000" dirty="0"/>
              <a:t> </a:t>
            </a:r>
            <a:r>
              <a:rPr lang="en-US" sz="2000" dirty="0">
                <a:hlinkClick r:id="rId3"/>
              </a:rPr>
              <a:t>https://ocp.teiath.gr/courses/TIE_UNDER112</a:t>
            </a:r>
            <a:r>
              <a:rPr lang="en-US" sz="2000" dirty="0" smtClean="0">
                <a:hlinkClick r:id="rId3"/>
              </a:rPr>
              <a:t>/</a:t>
            </a:r>
            <a:endParaRPr lang="el-GR" sz="2000" dirty="0" smtClean="0"/>
          </a:p>
          <a:p>
            <a:pPr marL="457200" indent="-457200">
              <a:buFont typeface="+mj-lt"/>
              <a:buAutoNum type="arabicPeriod"/>
              <a:defRPr/>
            </a:pPr>
            <a:r>
              <a:rPr lang="el-GR" sz="2000" dirty="0"/>
              <a:t>ΚΟΤΣΙΝΑΣ </a:t>
            </a:r>
            <a:r>
              <a:rPr lang="el-GR" sz="2000" dirty="0" smtClean="0"/>
              <a:t>ΑΘ. Στηρικτικά κύτταρα και </a:t>
            </a:r>
            <a:r>
              <a:rPr lang="el-GR" sz="2000" dirty="0" err="1" smtClean="0"/>
              <a:t>εξωκυττάριος</a:t>
            </a:r>
            <a:r>
              <a:rPr lang="el-GR" sz="2000" dirty="0" smtClean="0"/>
              <a:t> ουσία.</a:t>
            </a:r>
          </a:p>
          <a:p>
            <a:pPr marL="457200" indent="-457200">
              <a:buFont typeface="+mj-lt"/>
              <a:buAutoNum type="arabicPeriod"/>
              <a:defRPr/>
            </a:pPr>
            <a:r>
              <a:rPr lang="el-GR" sz="2000" dirty="0" err="1" smtClean="0"/>
              <a:t>Νικητάκης</a:t>
            </a:r>
            <a:r>
              <a:rPr lang="el-GR" sz="2000" dirty="0" smtClean="0"/>
              <a:t> Ν. Ιστολογία οστών των γνάθων. </a:t>
            </a:r>
          </a:p>
          <a:p>
            <a:pPr marL="457200" indent="-457200">
              <a:buFont typeface="+mj-lt"/>
              <a:buAutoNum type="arabicPeriod"/>
              <a:defRPr/>
            </a:pPr>
            <a:endParaRPr lang="el-GR" sz="2000" dirty="0" smtClean="0">
              <a:hlinkClick r:id="rId4"/>
            </a:endParaRPr>
          </a:p>
          <a:p>
            <a:endParaRPr lang="el-GR" sz="2000" u="sng" dirty="0">
              <a:hlinkClick r:id="rId4"/>
            </a:endParaRPr>
          </a:p>
          <a:p>
            <a:r>
              <a:rPr lang="el-GR" sz="2000" u="sng" dirty="0" smtClean="0">
                <a:hlinkClick r:id="rId4"/>
              </a:rPr>
              <a:t>http</a:t>
            </a:r>
            <a:r>
              <a:rPr lang="el-GR" sz="2000" u="sng" dirty="0">
                <a:hlinkClick r:id="rId4"/>
              </a:rPr>
              <a:t>://emed.med.uoa.gr/application/syllabus_I/sindetikos_istos</a:t>
            </a:r>
            <a:r>
              <a:rPr lang="el-GR" sz="2000" u="sng" dirty="0" smtClean="0">
                <a:hlinkClick r:id="rId4"/>
              </a:rPr>
              <a:t>/</a:t>
            </a:r>
            <a:endParaRPr lang="el-GR" sz="2000" u="sng" dirty="0" smtClean="0"/>
          </a:p>
          <a:p>
            <a:endParaRPr lang="el-GR" sz="2000" u="sng" dirty="0"/>
          </a:p>
          <a:p>
            <a:endParaRPr lang="el-GR" sz="2000" u="sng" dirty="0" smtClean="0"/>
          </a:p>
          <a:p>
            <a:pPr marL="0" indent="0">
              <a:buNone/>
            </a:pPr>
            <a:endParaRPr lang="en-US" sz="2000" dirty="0"/>
          </a:p>
        </p:txBody>
      </p:sp>
    </p:spTree>
    <p:extLst>
      <p:ext uri="{BB962C8B-B14F-4D97-AF65-F5344CB8AC3E}">
        <p14:creationId xmlns:p14="http://schemas.microsoft.com/office/powerpoint/2010/main" val="3180466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a:bodyPr>
          <a:lstStyle/>
          <a:p>
            <a:r>
              <a:rPr lang="el-GR" sz="2400" dirty="0" smtClean="0"/>
              <a:t>Τα συστατικά της </a:t>
            </a:r>
            <a:r>
              <a:rPr lang="el-GR" sz="2400" b="1" dirty="0" smtClean="0"/>
              <a:t>θεμέλιας ουσίας </a:t>
            </a:r>
            <a:r>
              <a:rPr lang="el-GR" sz="2400" dirty="0" smtClean="0"/>
              <a:t>εξασφαλίζουν ισχύ και στερεότητα στην εξωκυττάρια ουσία  διάμεσου της σύνδεσης τους με πρωτεΐνες-υποδοχείς (ιντεργκρίνες) στην επιφάνεια των κύτταρων, καθώς και με αλλά συστατικά της εξωκυττάριας ουσίας. </a:t>
            </a:r>
          </a:p>
          <a:p>
            <a:r>
              <a:rPr lang="el-GR" sz="2400" dirty="0" smtClean="0"/>
              <a:t>Η </a:t>
            </a:r>
            <a:r>
              <a:rPr lang="el-GR" sz="2400" b="1" dirty="0" smtClean="0"/>
              <a:t>θεμέλια ουσία </a:t>
            </a:r>
            <a:r>
              <a:rPr lang="el-GR" sz="2400" dirty="0" smtClean="0"/>
              <a:t>του συνδετικού ιστού αποτελεί το μέσον διάμεσου του οποίου οι θρεπτικές ουσίες και τα άχρηστα προϊόντα του μεταβολισμού ανταλλάσσονται μεταξύ των κυττάρων και του αίματος που τα τροφοδοτεί.</a:t>
            </a:r>
          </a:p>
          <a:p>
            <a:r>
              <a:rPr lang="el-GR" sz="2400" dirty="0" smtClean="0"/>
              <a:t>Εκτός </a:t>
            </a:r>
            <a:r>
              <a:rPr lang="el-GR" sz="2400" dirty="0"/>
              <a:t>από τη </a:t>
            </a:r>
            <a:r>
              <a:rPr lang="el-GR" sz="2400" dirty="0" smtClean="0"/>
              <a:t>δομική </a:t>
            </a:r>
            <a:r>
              <a:rPr lang="el-GR" sz="2400" dirty="0"/>
              <a:t>τους </a:t>
            </a:r>
            <a:r>
              <a:rPr lang="el-GR" sz="2400" dirty="0" smtClean="0"/>
              <a:t>λειτουργία, </a:t>
            </a:r>
            <a:r>
              <a:rPr lang="el-GR" sz="2400" dirty="0"/>
              <a:t>τα </a:t>
            </a:r>
            <a:r>
              <a:rPr lang="el-GR" sz="2400" dirty="0" smtClean="0"/>
              <a:t>μόρια </a:t>
            </a:r>
            <a:r>
              <a:rPr lang="el-GR" sz="2400" dirty="0"/>
              <a:t>του </a:t>
            </a:r>
            <a:r>
              <a:rPr lang="el-GR" sz="2400" dirty="0" smtClean="0"/>
              <a:t>συνδετικού ιστού εξυπηρετούν </a:t>
            </a:r>
            <a:r>
              <a:rPr lang="el-GR" sz="2400" dirty="0"/>
              <a:t>και άλλες </a:t>
            </a:r>
            <a:r>
              <a:rPr lang="el-GR" sz="2400" dirty="0" smtClean="0"/>
              <a:t>μεγάλης σημασίας βιολογικές λειτουργίες, </a:t>
            </a:r>
            <a:r>
              <a:rPr lang="el-GR" sz="2400" dirty="0"/>
              <a:t>όπως π.χ. </a:t>
            </a:r>
            <a:r>
              <a:rPr lang="el-GR" sz="2400" dirty="0" smtClean="0"/>
              <a:t>αποτελούν </a:t>
            </a:r>
            <a:r>
              <a:rPr lang="el-GR" sz="2400" dirty="0"/>
              <a:t>τη </a:t>
            </a:r>
            <a:r>
              <a:rPr lang="el-GR" sz="2400" dirty="0" smtClean="0"/>
              <a:t>δεξαμενή </a:t>
            </a:r>
            <a:r>
              <a:rPr lang="el-GR" sz="2400" dirty="0"/>
              <a:t>των </a:t>
            </a:r>
            <a:r>
              <a:rPr lang="el-GR" sz="2400" dirty="0" smtClean="0"/>
              <a:t>ορμονών </a:t>
            </a:r>
            <a:r>
              <a:rPr lang="el-GR" sz="2400" dirty="0"/>
              <a:t>που </a:t>
            </a:r>
            <a:r>
              <a:rPr lang="el-GR" sz="2400" dirty="0" smtClean="0"/>
              <a:t>ελέγχουν </a:t>
            </a:r>
            <a:r>
              <a:rPr lang="el-GR" sz="2400" dirty="0"/>
              <a:t>την </a:t>
            </a:r>
            <a:r>
              <a:rPr lang="el-GR" sz="2400" dirty="0" smtClean="0"/>
              <a:t>ανάπτυξη </a:t>
            </a:r>
            <a:r>
              <a:rPr lang="el-GR" sz="2400" dirty="0"/>
              <a:t>και </a:t>
            </a:r>
            <a:r>
              <a:rPr lang="el-GR" sz="2400" dirty="0" smtClean="0"/>
              <a:t>διαφοροποίηση </a:t>
            </a:r>
            <a:r>
              <a:rPr lang="el-GR" sz="2400" dirty="0"/>
              <a:t>των </a:t>
            </a:r>
            <a:r>
              <a:rPr lang="el-GR" sz="2400" dirty="0" smtClean="0"/>
              <a:t>κυττάρων.</a:t>
            </a:r>
            <a:endParaRPr lang="el-GR" sz="2400" dirty="0"/>
          </a:p>
          <a:p>
            <a:endParaRPr lang="el-GR" sz="2400" dirty="0"/>
          </a:p>
        </p:txBody>
      </p:sp>
      <p:sp>
        <p:nvSpPr>
          <p:cNvPr id="7" name="Title 1"/>
          <p:cNvSpPr>
            <a:spLocks noGrp="1"/>
          </p:cNvSpPr>
          <p:nvPr>
            <p:ph type="title"/>
          </p:nvPr>
        </p:nvSpPr>
        <p:spPr/>
        <p:txBody>
          <a:bodyPr anchor="t">
            <a:normAutofit fontScale="90000"/>
          </a:bodyPr>
          <a:lstStyle/>
          <a:p>
            <a:r>
              <a:rPr lang="el-GR" b="1" dirty="0" smtClean="0">
                <a:solidFill>
                  <a:schemeClr val="tx2"/>
                </a:solidFill>
              </a:rPr>
              <a:t>Συνδετικός ιστός </a:t>
            </a:r>
            <a:r>
              <a:rPr lang="el-GR" b="1" baseline="30000" dirty="0">
                <a:solidFill>
                  <a:schemeClr val="tx2"/>
                </a:solidFill>
              </a:rPr>
              <a:t>1</a:t>
            </a:r>
            <a:r>
              <a:rPr lang="el-GR" b="1" dirty="0" smtClean="0">
                <a:solidFill>
                  <a:schemeClr val="tx2"/>
                </a:solidFill>
              </a:rPr>
              <a:t/>
            </a:r>
            <a:br>
              <a:rPr lang="el-GR" b="1" dirty="0" smtClean="0">
                <a:solidFill>
                  <a:schemeClr val="tx2"/>
                </a:solidFill>
              </a:rPr>
            </a:br>
            <a:r>
              <a:rPr lang="el-GR" sz="3600" dirty="0" smtClean="0">
                <a:solidFill>
                  <a:schemeClr val="tx2"/>
                </a:solidFill>
              </a:rPr>
              <a:t>εισαγωγή</a:t>
            </a:r>
            <a:endParaRPr lang="el-GR" sz="3600" dirty="0">
              <a:solidFill>
                <a:schemeClr val="tx2"/>
              </a:solidFill>
            </a:endParaRPr>
          </a:p>
        </p:txBody>
      </p:sp>
    </p:spTree>
    <p:extLst>
      <p:ext uri="{BB962C8B-B14F-4D97-AF65-F5344CB8AC3E}">
        <p14:creationId xmlns:p14="http://schemas.microsoft.com/office/powerpoint/2010/main" val="1363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2377</TotalTime>
  <Words>3896</Words>
  <Application>Microsoft Office PowerPoint</Application>
  <PresentationFormat>On-screen Show (4:3)</PresentationFormat>
  <Paragraphs>592</Paragraphs>
  <Slides>84</Slides>
  <Notes>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Ιστολογία Στόματος &amp; Οδοντικών Ιστών  Γ’ Εξάμηνο (3061) «Συνδετικός  ιστός»</vt:lpstr>
      <vt:lpstr>Ιστολογία στόματος (Ν2-3030) «Συνδετικός  ιστός»</vt:lpstr>
      <vt:lpstr>Συνδετικός ιστός 1 (connective tissue)</vt:lpstr>
      <vt:lpstr>Συνδετικός ιστός 1 (connective tissue)</vt:lpstr>
      <vt:lpstr>Συνδετικός ιστός 1 (connective tissue)</vt:lpstr>
      <vt:lpstr>Συνδετικός ιστός (connective tissue)</vt:lpstr>
      <vt:lpstr>Συνδετικός ιστός (connective tissue)</vt:lpstr>
      <vt:lpstr>Συνδετικός ιστός εισαγωγή</vt:lpstr>
      <vt:lpstr>Συνδετικός ιστός 1 εισαγωγή</vt:lpstr>
      <vt:lpstr>Συνδετικός ιστός ταξινόμηση</vt:lpstr>
      <vt:lpstr>Συνδετικός ιστός ταξινόμηση</vt:lpstr>
      <vt:lpstr>Κύτταρα του συνδετικού ιστού</vt:lpstr>
      <vt:lpstr>Κύτταρα του συνδετικού ιστού</vt:lpstr>
      <vt:lpstr>Κύτταρα του συνδετικού ιστού</vt:lpstr>
      <vt:lpstr>Κύτταρα του συνδετικού ιστού Τα κύτταρα του μεσεγχύματος 1 </vt:lpstr>
      <vt:lpstr>Μεσεγχυματικά κύτταρα 2</vt:lpstr>
      <vt:lpstr> Κύτταρα του συνδετικού ιστού  Ινοβλάστες και ινοκύτταρα </vt:lpstr>
      <vt:lpstr> Κύτταρα του συνδετικού ιστού  Ινοβλάστες και ινοκύτταρα </vt:lpstr>
      <vt:lpstr> Κύτταρα του συνδετικού ιστού  Ινοβλάστες και ινοκύτταρα </vt:lpstr>
      <vt:lpstr>Πυρήνες των ινοκυττάρων 2</vt:lpstr>
      <vt:lpstr>  Κύτταρα του συνδετικού ιστού  Μακροφάγα  </vt:lpstr>
      <vt:lpstr>  Κύτταρα του συνδετικού ιστού  Μακροφάγα  </vt:lpstr>
      <vt:lpstr>  Κύτταρα του συνδετικού ιστού  Μονοπυρηνικό φαγοκυτταρικό σύστημα</vt:lpstr>
      <vt:lpstr>   Κύτταρα του συνδετικού ιστού Σιτευτικά (mast cells) 1   </vt:lpstr>
      <vt:lpstr>     Κύτταρα του συνδετικού ιστού Πλασματοκύτταρα      </vt:lpstr>
      <vt:lpstr> Κύτταρα του συνδετικού ιστού Λευκοκύτταρα </vt:lpstr>
      <vt:lpstr> Κύτταρα του συνδετικού ιστού Λευκοκύτταρα </vt:lpstr>
      <vt:lpstr> Κύτταρα του συνδετικού ιστού  Λιπώδη κύτταρα </vt:lpstr>
      <vt:lpstr>Λιπώδη κύτταρα</vt:lpstr>
      <vt:lpstr>ΙΝΕΣ ΣΥΝΔΕΤΙΚΟΥ ΙΣΤΟΥ</vt:lpstr>
      <vt:lpstr>ΙΝΕΣ ΣΥΝΔΕΤΙΚΟΥ ΙΣΤΟΥ Τύποι Κολλαγόνου</vt:lpstr>
      <vt:lpstr>ΙΝΕΣ ΣΥΝΔΕΤΙΚΟΥ ΙΣΤΟΥ Τύποι Κολλαγόνου</vt:lpstr>
      <vt:lpstr>ΙΝΕΣ ΣΥΝΔΕΤΙΚΟΥ ΙΣΤΟΥ Οι δικτυωτές ίνες ή ρετικουλίνες  </vt:lpstr>
      <vt:lpstr>ΙΝΕΣ ΣΥΝΔΕΤΙΚΟΥ ΙΣΤΟΥ Ελαστικές ίνες </vt:lpstr>
      <vt:lpstr>Η εξωκυττάρια θεμέλια ουσία</vt:lpstr>
      <vt:lpstr>Η εξωκυττάρια θεμέλια ουσία</vt:lpstr>
      <vt:lpstr>Η εξωκυττάρια θεμέλια ουσία</vt:lpstr>
      <vt:lpstr>Συνδετικός ιστός τύποι</vt:lpstr>
      <vt:lpstr>Συνδετικός ιστός τύποι</vt:lpstr>
      <vt:lpstr>Συνδετικός ιστός τύποι</vt:lpstr>
      <vt:lpstr>Συνδετικός ιστός τύποι</vt:lpstr>
      <vt:lpstr> Τύποι Συνδετικού ιστού Χαλαρός συνδετικός ιστός </vt:lpstr>
      <vt:lpstr> Τύποι Συνδετικού ιστού Χαλαρός συνδετικός ιστός </vt:lpstr>
      <vt:lpstr> Τύποι Συνδετικού ιστού Πυκνός συνδετικός ιστός </vt:lpstr>
      <vt:lpstr>Πυκνός Συνδετικός ιστός κανονικός   </vt:lpstr>
      <vt:lpstr>Πυκνός Συνδετικός ιστός κανονικός  </vt:lpstr>
      <vt:lpstr>Πυκνός Συνδετικός ιστός κανονικός   </vt:lpstr>
      <vt:lpstr>Κανονικός πυκνός συνδετικός 2</vt:lpstr>
      <vt:lpstr>Πυκνός Συνδετικός ιστός ακανόνιστος </vt:lpstr>
      <vt:lpstr>Πυκνός ακανόνιστος συνδετικός ιστός</vt:lpstr>
      <vt:lpstr>Τύποι Συνδετικού ιστού Ελαστικός συνδετικός ιστός</vt:lpstr>
      <vt:lpstr>Τύποι Συνδετικού ιστού  Δικτυωτός συνδετικός ιστός</vt:lpstr>
      <vt:lpstr>Τύποι Συνδετικού ιστού  Βλεννώδης συνδετικός ιστός</vt:lpstr>
      <vt:lpstr>Τύποι Συνδετικού ιστού  Λιπώδης συνδετικός ιστός</vt:lpstr>
      <vt:lpstr>Λιπώδης συνδετικός ιστός </vt:lpstr>
      <vt:lpstr>Λιπώδης συνδετικός ιστός 1 </vt:lpstr>
      <vt:lpstr>Τύποι Στηρικτικού Συνδετικού ιστού  Χόνδρος</vt:lpstr>
      <vt:lpstr>Τύποι Στηρικτικού Συνδετικού ιστού  Χόνδρος</vt:lpstr>
      <vt:lpstr>ΤΥΠΟΙ ΧΟΝΔΡΟΥ 3</vt:lpstr>
      <vt:lpstr>Υαλοειδής χόνδρος 2</vt:lpstr>
      <vt:lpstr>Τύποι Στηρικτικού Συνδετικού ιστού  Χόνδρος</vt:lpstr>
      <vt:lpstr>Τύποι Στηρικτικού Συνδετικού ιστού  Χόνδρος (Κύτταρα) </vt:lpstr>
      <vt:lpstr>Τύποι Στηρικτικού Συνδετικού ιστού  Χόνδρος (Κύτταρα) </vt:lpstr>
      <vt:lpstr>Τύποι Στηρικτικού Συνδετικού ιστού Οστίτης Ιστός</vt:lpstr>
      <vt:lpstr>Τύποι Στηρικτικού Συνδετικού ιστού Οστίτης Ιστός 4</vt:lpstr>
      <vt:lpstr>Τύποι Στηρικτικού Συνδετικού ιστού Οστίτης Ιστός 4</vt:lpstr>
      <vt:lpstr>Μεσοκυττάρια ή Θεμέλια Ουσία </vt:lpstr>
      <vt:lpstr>Κύτταρα του οστίτη ιστού4</vt:lpstr>
      <vt:lpstr>Κύτταρα Οστού 4</vt:lpstr>
      <vt:lpstr>Οστεοβλάστες (ΟΒ)</vt:lpstr>
      <vt:lpstr>Οστεοβλάστες 4</vt:lpstr>
      <vt:lpstr>Κύτταρα Οστού 4</vt:lpstr>
      <vt:lpstr>Οστεοκύτταρα</vt:lpstr>
      <vt:lpstr>Κύτταρα Οστού 4</vt:lpstr>
      <vt:lpstr>Οστεοκλάστες</vt:lpstr>
      <vt:lpstr>PowerPoint Presentation</vt:lpstr>
      <vt:lpstr>Περιόστεο - Ενδόστεο</vt:lpstr>
      <vt:lpstr>PowerPoint Presentation</vt:lpstr>
      <vt:lpstr>Τύποι Οστού</vt:lpstr>
      <vt:lpstr>Δευτερογενές οστούν</vt:lpstr>
      <vt:lpstr>Τύποι Οστού</vt:lpstr>
      <vt:lpstr>PowerPoint Presentation</vt:lpstr>
      <vt:lpstr>Τύποι Οστού</vt:lpstr>
      <vt:lpstr>ΒΙΒΛΙΟΓΡΑΦΙΑ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Ιστολογία στόματος Συνδετικός  ιστός</dc:title>
  <dc:creator>Dimos</dc:creator>
  <cp:lastModifiedBy>Pepie Tsolka</cp:lastModifiedBy>
  <cp:revision>153</cp:revision>
  <dcterms:created xsi:type="dcterms:W3CDTF">2015-11-10T17:07:52Z</dcterms:created>
  <dcterms:modified xsi:type="dcterms:W3CDTF">2020-10-29T12:24:51Z</dcterms:modified>
</cp:coreProperties>
</file>