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4" r:id="rId11"/>
    <p:sldId id="265" r:id="rId12"/>
    <p:sldId id="263" r:id="rId13"/>
  </p:sldIdLst>
  <p:sldSz cx="1043940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FF2A-0A5F-4379-90E9-F3D9711C6661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53955-2EDF-4621-8EA6-B64F6FE9F3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61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304" y="1433876"/>
            <a:ext cx="7440792" cy="2765943"/>
          </a:xfrm>
        </p:spPr>
        <p:txBody>
          <a:bodyPr anchor="b">
            <a:normAutofit/>
          </a:bodyPr>
          <a:lstStyle>
            <a:lvl1pPr algn="ctr">
              <a:defRPr sz="529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304" y="4283817"/>
            <a:ext cx="7440792" cy="1511934"/>
          </a:xfrm>
        </p:spPr>
        <p:txBody>
          <a:bodyPr>
            <a:normAutofit/>
          </a:bodyPr>
          <a:lstStyle>
            <a:lvl1pPr marL="0" indent="0" algn="ctr">
              <a:buNone/>
              <a:defRPr sz="242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03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37" y="4728240"/>
            <a:ext cx="8874545" cy="89465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4438" y="769703"/>
            <a:ext cx="8410543" cy="354299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20" y="5631427"/>
            <a:ext cx="8874562" cy="752299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73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20" y="671972"/>
            <a:ext cx="8874562" cy="3777903"/>
          </a:xfrm>
        </p:spPr>
        <p:txBody>
          <a:bodyPr anchor="ctr"/>
          <a:lstStyle>
            <a:lvl1pPr algn="ctr"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20" y="4635037"/>
            <a:ext cx="8874562" cy="1748690"/>
          </a:xfrm>
        </p:spPr>
        <p:txBody>
          <a:bodyPr anchor="ctr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2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319" y="961867"/>
            <a:ext cx="7965481" cy="3009226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73302" y="3979392"/>
            <a:ext cx="7494156" cy="65564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20" y="4820199"/>
            <a:ext cx="8874562" cy="15664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42123" y="978700"/>
            <a:ext cx="62436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2233" y="3439239"/>
            <a:ext cx="632073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67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20" y="2357545"/>
            <a:ext cx="8874562" cy="276883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20" y="5139361"/>
            <a:ext cx="8874562" cy="1257349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47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82420" y="671971"/>
            <a:ext cx="8874562" cy="1769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82420" y="2609282"/>
            <a:ext cx="2824748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420" y="3244505"/>
            <a:ext cx="2824748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2359" y="2609282"/>
            <a:ext cx="2818365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02906" y="3244505"/>
            <a:ext cx="2828494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7137" y="2609282"/>
            <a:ext cx="2829845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27137" y="3244505"/>
            <a:ext cx="2829845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68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82420" y="673263"/>
            <a:ext cx="8874562" cy="176802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82420" y="4635035"/>
            <a:ext cx="282255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420" y="2609282"/>
            <a:ext cx="2822550" cy="167992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420" y="5270258"/>
            <a:ext cx="2822550" cy="11134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4113" y="4635035"/>
            <a:ext cx="28271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02904" y="2609282"/>
            <a:ext cx="2828495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02904" y="5270257"/>
            <a:ext cx="2828495" cy="1113469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7138" y="4635035"/>
            <a:ext cx="2826208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27137" y="2609282"/>
            <a:ext cx="2829845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27030" y="5270255"/>
            <a:ext cx="2829952" cy="1113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56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82420" y="2609283"/>
            <a:ext cx="8874562" cy="37744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25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671974"/>
            <a:ext cx="2186286" cy="571175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82420" y="671974"/>
            <a:ext cx="6557782" cy="571175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2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82418" y="2609282"/>
            <a:ext cx="8874027" cy="37744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70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" y="913339"/>
            <a:ext cx="8863688" cy="3016836"/>
          </a:xfrm>
        </p:spPr>
        <p:txBody>
          <a:bodyPr anchor="b">
            <a:normAutofit/>
          </a:bodyPr>
          <a:lstStyle>
            <a:lvl1pPr>
              <a:defRPr sz="440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419" y="4031671"/>
            <a:ext cx="8863688" cy="1508168"/>
          </a:xfrm>
        </p:spPr>
        <p:txBody>
          <a:bodyPr>
            <a:normAutofit/>
          </a:bodyPr>
          <a:lstStyle>
            <a:lvl1pPr marL="0" indent="0" algn="ctr">
              <a:buNone/>
              <a:defRPr sz="220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40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82421" y="681802"/>
            <a:ext cx="8874561" cy="17594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82419" y="2609282"/>
            <a:ext cx="4372035" cy="37744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284946" y="2609282"/>
            <a:ext cx="4371499" cy="37744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0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82421" y="681802"/>
            <a:ext cx="8874561" cy="17594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543" y="2613608"/>
            <a:ext cx="4172913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82420" y="3363177"/>
            <a:ext cx="4372035" cy="302054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76937" y="2613608"/>
            <a:ext cx="4180045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284947" y="3363177"/>
            <a:ext cx="4371500" cy="302054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4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65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" y="671971"/>
            <a:ext cx="3369933" cy="2230261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348091" y="671973"/>
            <a:ext cx="5308889" cy="57117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20" y="2902232"/>
            <a:ext cx="3369934" cy="3481494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5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21" y="671971"/>
            <a:ext cx="4714647" cy="223026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209" y="671972"/>
            <a:ext cx="3431680" cy="571175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437" y="2902233"/>
            <a:ext cx="4714631" cy="3481493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56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43940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421" y="681802"/>
            <a:ext cx="8874561" cy="175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420" y="2609283"/>
            <a:ext cx="8874562" cy="377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919" y="6485223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661CC83E-E84E-4BC7-8A25-E667161605DD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420" y="6485223"/>
            <a:ext cx="57136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623" y="6485223"/>
            <a:ext cx="6543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69620A46-EE9F-4BA4-9A83-D68CCA4ABD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0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Clr>
          <a:schemeClr val="tx1"/>
        </a:buClr>
        <a:buFont typeface="Arial" panose="020B0604020202020204" pitchFamily="34" charset="0"/>
        <a:buChar char="•"/>
        <a:defRPr sz="220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98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4394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EBFFAC5-D033-4D50-97EA-03ED3CF8D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418" y="1505715"/>
            <a:ext cx="8874563" cy="2945100"/>
          </a:xfrm>
        </p:spPr>
        <p:txBody>
          <a:bodyPr anchor="ctr">
            <a:normAutofit/>
          </a:bodyPr>
          <a:lstStyle/>
          <a:p>
            <a:r>
              <a:rPr lang="el-GR" sz="7800" dirty="0"/>
              <a:t>ΑΝΑΠΝΕΥΣΤΙΚΟ</a:t>
            </a:r>
            <a:br>
              <a:rPr lang="el-GR" sz="7800" dirty="0"/>
            </a:br>
            <a:r>
              <a:rPr lang="el-GR" sz="5400" dirty="0"/>
              <a:t>ΒΑΣΙΚΕΣ </a:t>
            </a:r>
            <a:r>
              <a:rPr lang="el-GR" sz="5400" dirty="0" err="1"/>
              <a:t>ΕΝΝΟΙΕς</a:t>
            </a:r>
            <a:r>
              <a:rPr lang="el-GR" sz="5400" dirty="0"/>
              <a:t> ΑΝΑΠΝΕΥΣΤΙΚΗΣ ΛΕΙΤΟΥΡΓΙΑΣ</a:t>
            </a:r>
            <a:endParaRPr lang="el-GR" sz="7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D9B73-8B5F-49FD-ABDE-D571997CCAF4}"/>
              </a:ext>
            </a:extLst>
          </p:cNvPr>
          <p:cNvSpPr txBox="1"/>
          <p:nvPr/>
        </p:nvSpPr>
        <p:spPr>
          <a:xfrm>
            <a:off x="2181340" y="4902506"/>
            <a:ext cx="561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Δρ. Πέτρος </a:t>
            </a:r>
            <a:r>
              <a:rPr lang="el-GR" sz="2400" dirty="0" err="1"/>
              <a:t>Παπαγιώργης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2127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4394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940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4031" y="-2"/>
            <a:ext cx="69624" cy="7559677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D0988-6C85-4AD9-933D-9A6181A3779C}"/>
              </a:ext>
            </a:extLst>
          </p:cNvPr>
          <p:cNvSpPr txBox="1"/>
          <p:nvPr/>
        </p:nvSpPr>
        <p:spPr>
          <a:xfrm>
            <a:off x="7021398" y="2826995"/>
            <a:ext cx="2870259" cy="1170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National Heart Lung and Blood </a:t>
            </a:r>
            <a:r>
              <a:rPr lang="en-US" dirty="0" err="1"/>
              <a:t>Insitute</a:t>
            </a:r>
            <a:r>
              <a:rPr lang="en-US" dirty="0"/>
              <a:t> (NIH) [Public domain]</a:t>
            </a:r>
            <a:endParaRPr lang="el-GR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endParaRPr lang="en-US" sz="1700" cap="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8" y="1450122"/>
            <a:ext cx="5571269" cy="4832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284" y="172912"/>
            <a:ext cx="400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ΣΠΙΡΟΜΕΤΡΗΣΗ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92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4394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3940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τοίχος, εσωτερικό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8BCB718C-5CC7-4421-AC40-B9606C4D8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" b="-1"/>
          <a:stretch/>
        </p:blipFill>
        <p:spPr>
          <a:xfrm>
            <a:off x="20" y="10"/>
            <a:ext cx="6404009" cy="75596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4031" y="-2"/>
            <a:ext cx="69624" cy="7559677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09D56-955B-4B09-9905-4EDBE4268040}"/>
              </a:ext>
            </a:extLst>
          </p:cNvPr>
          <p:cNvSpPr txBox="1"/>
          <p:nvPr/>
        </p:nvSpPr>
        <p:spPr>
          <a:xfrm>
            <a:off x="6951772" y="3779836"/>
            <a:ext cx="2870259" cy="184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dirty="0" err="1" smtClean="0"/>
              <a:t>Xeraphderivative</a:t>
            </a:r>
            <a:r>
              <a:rPr lang="en-US" sz="1700" dirty="0" smtClean="0"/>
              <a:t> </a:t>
            </a:r>
            <a:r>
              <a:rPr lang="en-US" sz="1700" dirty="0"/>
              <a:t>work: </a:t>
            </a:r>
            <a:r>
              <a:rPr lang="en-US" sz="1700" dirty="0" err="1"/>
              <a:t>Rondador</a:t>
            </a:r>
            <a:r>
              <a:rPr lang="en-US" sz="1700" dirty="0"/>
              <a:t> [CC BY-SA 3.0 (https://creativecommons.org/licenses/by-sa/3.0)]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cap="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DD1C7-49A0-4D51-B740-37F135F8C56D}"/>
              </a:ext>
            </a:extLst>
          </p:cNvPr>
          <p:cNvSpPr txBox="1"/>
          <p:nvPr/>
        </p:nvSpPr>
        <p:spPr>
          <a:xfrm>
            <a:off x="6847800" y="186624"/>
            <a:ext cx="317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ΣΠΙΡΟΜΕΤΡΟ</a:t>
            </a: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3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C45760-1F56-4F1A-B7FB-83861A871F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418" y="2609282"/>
            <a:ext cx="8874027" cy="1940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υχαριστώ!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4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358558-B830-411B-90AC-F7BCCCC43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86" y="1211855"/>
            <a:ext cx="8874027" cy="547538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/>
              <a:t>Ε</a:t>
            </a:r>
            <a:r>
              <a:rPr lang="el-GR" b="1" cap="none" dirty="0"/>
              <a:t>ισπνοή</a:t>
            </a:r>
            <a:r>
              <a:rPr lang="el-GR" cap="none" dirty="0"/>
              <a:t>: Είσοδος του αέρα στον θώρακα (αύξηση όγκου). Πρόκειται για </a:t>
            </a:r>
            <a:r>
              <a:rPr lang="el-GR" i="1" cap="none" dirty="0"/>
              <a:t>ενεργητική διαδικασία </a:t>
            </a:r>
            <a:r>
              <a:rPr lang="el-GR" cap="none" dirty="0"/>
              <a:t>που προκαλείται από την σύσπαση των αναπνευστικών μυών (έξω μεσοπλευρίων και διαφράγματος) που προκαλούν αύξηση των διαστάσεων και της χωρητικότητας του θώρακα (κατακόρυφα και </a:t>
            </a:r>
            <a:r>
              <a:rPr lang="el-GR" cap="none" dirty="0" err="1"/>
              <a:t>προσθιοπίσθια</a:t>
            </a:r>
            <a:r>
              <a:rPr lang="el-GR" cap="none" dirty="0"/>
              <a:t>) και διευκολύνουν την </a:t>
            </a:r>
            <a:r>
              <a:rPr lang="el-GR" i="1" cap="none" dirty="0" err="1"/>
              <a:t>έκπτυξη</a:t>
            </a:r>
            <a:r>
              <a:rPr lang="el-GR" cap="none" dirty="0"/>
              <a:t> («φούσκωμα») των πνευμόνων.</a:t>
            </a:r>
          </a:p>
          <a:p>
            <a:pPr algn="just"/>
            <a:r>
              <a:rPr lang="el-GR" b="1" cap="none" dirty="0"/>
              <a:t>Εκπνοή</a:t>
            </a:r>
            <a:r>
              <a:rPr lang="el-GR" cap="none" dirty="0"/>
              <a:t>: Έξοδος του αέρα από τον θώρακα (μείωση όγκου), η οποία σε κατάσταση ηρεμίας γίνεται </a:t>
            </a:r>
            <a:r>
              <a:rPr lang="el-GR" i="1" cap="none" dirty="0"/>
              <a:t>παθητικά</a:t>
            </a:r>
            <a:r>
              <a:rPr lang="el-GR" cap="none" dirty="0"/>
              <a:t> –με την </a:t>
            </a:r>
            <a:r>
              <a:rPr lang="el-GR" cap="none" dirty="0" err="1"/>
              <a:t>χάλαση</a:t>
            </a:r>
            <a:r>
              <a:rPr lang="el-GR" cap="none" dirty="0"/>
              <a:t> των αναπνευστικών μυών, που οδηγεί στην επαναφορά του θώρακα και των </a:t>
            </a:r>
            <a:r>
              <a:rPr lang="el-GR" cap="none" dirty="0" err="1"/>
              <a:t>διατεταμένων</a:t>
            </a:r>
            <a:r>
              <a:rPr lang="el-GR" cap="none" dirty="0"/>
              <a:t> πνευμόνων στην προηγούμενη κατάστασή τους («ξεφούσκωμα»). Οι μικρότερες διαστάσεις των πνευμόνων συμπιέζουν τον αέρα και τον οδηγούν προς τα έξω. Σε βίαιη εκπνοή υπάρχει συμμετοχή και των </a:t>
            </a:r>
            <a:r>
              <a:rPr lang="el-GR" cap="none" dirty="0" err="1"/>
              <a:t>εκπνευστικών</a:t>
            </a:r>
            <a:r>
              <a:rPr lang="el-GR" cap="none" dirty="0"/>
              <a:t> μυών στη διαδικασία (έσω μεσοπλεύριοι, κοιλιακοί).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3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33F2BE-AB9E-44DA-B9F7-19BDF88528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86" y="1366092"/>
            <a:ext cx="8874027" cy="5277079"/>
          </a:xfrm>
        </p:spPr>
        <p:txBody>
          <a:bodyPr>
            <a:normAutofit/>
          </a:bodyPr>
          <a:lstStyle/>
          <a:p>
            <a:r>
              <a:rPr lang="el-GR" sz="2600" b="1" cap="none" dirty="0"/>
              <a:t>Αερισμός (πνευμονικός αερισμός)</a:t>
            </a:r>
          </a:p>
          <a:p>
            <a:pPr marL="0" indent="0" algn="just">
              <a:buNone/>
            </a:pPr>
            <a:r>
              <a:rPr lang="el-GR" cap="none" dirty="0"/>
              <a:t>Είναι η ανταλλαγή αέρα μεταξύ ατμόσφαιρας και πνευμονικών κυψελίδων κατά τη διάρκεια της αναπνοής. Η ανταλλαγή αυτή περιλαμβάνει και έχει σαν σκοπό την πρόσληψη Ο</a:t>
            </a:r>
            <a:r>
              <a:rPr lang="el-GR" cap="none" baseline="-25000" dirty="0"/>
              <a:t>2</a:t>
            </a:r>
            <a:r>
              <a:rPr lang="el-GR" cap="none" dirty="0"/>
              <a:t> (κατά την εισπνοή) και την αποβολή (</a:t>
            </a:r>
            <a:r>
              <a:rPr lang="en-US" cap="none" dirty="0"/>
              <a:t>CO</a:t>
            </a:r>
            <a:r>
              <a:rPr lang="en-US" cap="none" baseline="-25000" dirty="0"/>
              <a:t>2</a:t>
            </a:r>
            <a:r>
              <a:rPr lang="en-US" cap="none" dirty="0"/>
              <a:t>) (</a:t>
            </a:r>
            <a:r>
              <a:rPr lang="el-GR" cap="none" dirty="0"/>
              <a:t>κατά την εκπνοή). Η ροή του αέρα (προς τα έξω ή προς τα μέσα) γίνεται χάρη στις μεταβολές της </a:t>
            </a:r>
            <a:r>
              <a:rPr lang="el-GR" cap="none" dirty="0" err="1"/>
              <a:t>ενδοκυψελιδικής</a:t>
            </a:r>
            <a:r>
              <a:rPr lang="el-GR" cap="none" dirty="0"/>
              <a:t> πίεσης, </a:t>
            </a:r>
            <a:r>
              <a:rPr lang="el-GR" i="1" cap="none" dirty="0"/>
              <a:t>ελάττωση (κατά την </a:t>
            </a:r>
            <a:r>
              <a:rPr lang="el-GR" i="1" cap="none" dirty="0" smtClean="0"/>
              <a:t>ει</a:t>
            </a:r>
            <a:r>
              <a:rPr lang="el-GR" i="1" cap="none" dirty="0" smtClean="0"/>
              <a:t>σπ</a:t>
            </a:r>
            <a:r>
              <a:rPr lang="el-GR" i="1" cap="none" dirty="0" smtClean="0"/>
              <a:t>νοή</a:t>
            </a:r>
            <a:r>
              <a:rPr lang="el-GR" i="1" cap="none" dirty="0"/>
              <a:t>), </a:t>
            </a:r>
            <a:r>
              <a:rPr lang="el-GR" cap="none" dirty="0"/>
              <a:t>που επιτρέπει την είσοδο του αέρα και </a:t>
            </a:r>
            <a:r>
              <a:rPr lang="el-GR" i="1" cap="none" dirty="0"/>
              <a:t>αύξηση (κατά την εκπνοή) </a:t>
            </a:r>
            <a:r>
              <a:rPr lang="el-GR" cap="none" dirty="0"/>
              <a:t>που επιτρέπει την έξοδό του. Οι μεταβολές αυτές πρέπει να είναι </a:t>
            </a:r>
            <a:r>
              <a:rPr lang="el-GR" b="1" cap="none" dirty="0"/>
              <a:t>πάντοτε</a:t>
            </a:r>
            <a:r>
              <a:rPr lang="el-GR" cap="none" dirty="0"/>
              <a:t> σε τιμές είτε μικρότερες (εισπνοή) είτε μεγαλύτερες (εκπνοή) από την ατμοσφαιρική πίεση (760 </a:t>
            </a:r>
            <a:r>
              <a:rPr lang="en-US" cap="none" dirty="0"/>
              <a:t>mmHg</a:t>
            </a:r>
            <a:r>
              <a:rPr lang="en-US" cap="none" dirty="0" smtClean="0"/>
              <a:t>)</a:t>
            </a:r>
            <a:r>
              <a:rPr lang="el-GR" cap="none" dirty="0" smtClean="0"/>
              <a:t>, καθώς η ροή του αέρα γίνεται πάντα από την περιοχή μεγαλύτερης προς την περιοχή μικρότερης πίεσης.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165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0B194C-7330-43F0-BBEE-46C7261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9" y="439430"/>
            <a:ext cx="8874561" cy="1279200"/>
          </a:xfrm>
        </p:spPr>
        <p:txBody>
          <a:bodyPr>
            <a:normAutofit/>
          </a:bodyPr>
          <a:lstStyle/>
          <a:p>
            <a:r>
              <a:rPr lang="el-GR" sz="3600" b="1" cap="none" dirty="0"/>
              <a:t>Όγκοι και χωρητικότητες των πνευμόνων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E450A4-E1E6-4DFC-B115-74863ACAD1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86" y="1432193"/>
            <a:ext cx="9110461" cy="5445679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cap="none" dirty="0"/>
              <a:t>Α) Πνευμονικοί όγκοι</a:t>
            </a:r>
          </a:p>
          <a:p>
            <a:pPr marL="0" indent="0" algn="just">
              <a:buNone/>
            </a:pPr>
            <a:r>
              <a:rPr lang="el-GR" b="1" cap="none" dirty="0" err="1"/>
              <a:t>Αναπνεόμενος</a:t>
            </a:r>
            <a:r>
              <a:rPr lang="el-GR" b="1" cap="none" dirty="0"/>
              <a:t> όγκος αέρα </a:t>
            </a:r>
            <a:r>
              <a:rPr lang="el-GR" b="1" cap="none" dirty="0" smtClean="0"/>
              <a:t>ή όγκος ηρεμίας (</a:t>
            </a:r>
            <a:r>
              <a:rPr lang="en-US" b="1" cap="none" dirty="0" smtClean="0"/>
              <a:t>TV</a:t>
            </a:r>
            <a:r>
              <a:rPr lang="el-GR" b="1" cap="none" dirty="0" smtClean="0"/>
              <a:t>). </a:t>
            </a:r>
            <a:r>
              <a:rPr lang="el-GR" cap="none" dirty="0"/>
              <a:t>Είναι ο όγκος που διακινείται από τους πνεύμονες σε κατάσταση ηρεμίας (περίπου 500 </a:t>
            </a:r>
            <a:r>
              <a:rPr lang="en-US" cap="none" dirty="0"/>
              <a:t>ml </a:t>
            </a:r>
            <a:r>
              <a:rPr lang="el-GR" cap="none" dirty="0"/>
              <a:t>αέρα).</a:t>
            </a:r>
          </a:p>
          <a:p>
            <a:pPr marL="0" indent="0" algn="just">
              <a:buNone/>
            </a:pPr>
            <a:r>
              <a:rPr lang="el-GR" b="1" cap="none" dirty="0"/>
              <a:t>Εφεδρικός εισπνευστικός ή εισπνεόμενος όγκος (</a:t>
            </a:r>
            <a:r>
              <a:rPr lang="en-US" b="1" cap="none" dirty="0"/>
              <a:t>IRV)</a:t>
            </a:r>
            <a:r>
              <a:rPr lang="el-GR" b="1" cap="none" dirty="0"/>
              <a:t>. </a:t>
            </a:r>
            <a:r>
              <a:rPr lang="el-GR" cap="none" dirty="0"/>
              <a:t>Είναι ο </a:t>
            </a:r>
            <a:r>
              <a:rPr lang="el-GR" i="1" cap="none" dirty="0"/>
              <a:t>επιπλέον</a:t>
            </a:r>
            <a:r>
              <a:rPr lang="el-GR" cap="none" dirty="0"/>
              <a:t> όγκος αέρα (επιπρόσθετα της φυσιολογικής εισπνοής) που εισέρχεται στους πνεύμονες με την μέγιστη δυνατή εισπνευστική προσπάθεια (περίπου 3 </a:t>
            </a:r>
            <a:r>
              <a:rPr lang="en-US" cap="none" dirty="0" err="1"/>
              <a:t>lt</a:t>
            </a:r>
            <a:r>
              <a:rPr lang="en-US" cap="none" dirty="0"/>
              <a:t>). </a:t>
            </a:r>
            <a:endParaRPr lang="el-GR" cap="none" dirty="0"/>
          </a:p>
          <a:p>
            <a:pPr marL="0" indent="0" algn="just">
              <a:buNone/>
            </a:pPr>
            <a:r>
              <a:rPr lang="el-GR" b="1" cap="none" dirty="0"/>
              <a:t>Εφεδρικός </a:t>
            </a:r>
            <a:r>
              <a:rPr lang="el-GR" b="1" cap="none" smtClean="0"/>
              <a:t>εκπνεόμενος</a:t>
            </a:r>
            <a:r>
              <a:rPr lang="el-GR" b="1" cap="none" dirty="0" smtClean="0"/>
              <a:t> </a:t>
            </a:r>
            <a:r>
              <a:rPr lang="el-GR" b="1" cap="none" dirty="0"/>
              <a:t>(ή </a:t>
            </a:r>
            <a:r>
              <a:rPr lang="el-GR" b="1" cap="none" dirty="0" err="1"/>
              <a:t>εκπνευστικός</a:t>
            </a:r>
            <a:r>
              <a:rPr lang="el-GR" b="1" cap="none" dirty="0"/>
              <a:t>) όγκος (</a:t>
            </a:r>
            <a:r>
              <a:rPr lang="en-US" b="1" cap="none" dirty="0"/>
              <a:t>ERV)</a:t>
            </a:r>
            <a:r>
              <a:rPr lang="el-GR" b="1" cap="none" dirty="0"/>
              <a:t>. </a:t>
            </a:r>
            <a:r>
              <a:rPr lang="el-GR" cap="none" dirty="0"/>
              <a:t>Είναι ο επιπλέον όγκος αέρα που αποβάλλεται από τους πνεύμονες (μετά από μια φυσιολογική εκπνοή) με την μέγιστη δυνατή </a:t>
            </a:r>
            <a:r>
              <a:rPr lang="el-GR" cap="none" dirty="0" err="1"/>
              <a:t>εκπνευστική</a:t>
            </a:r>
            <a:r>
              <a:rPr lang="el-GR" cap="none" dirty="0"/>
              <a:t> προσπάθεια (περίπου 1500 </a:t>
            </a:r>
            <a:r>
              <a:rPr lang="en-US" cap="none" dirty="0"/>
              <a:t>ml). </a:t>
            </a:r>
            <a:endParaRPr lang="el-GR" cap="none" dirty="0"/>
          </a:p>
          <a:p>
            <a:pPr marL="0" indent="0" algn="just">
              <a:buNone/>
            </a:pPr>
            <a:r>
              <a:rPr lang="el-GR" b="1" cap="none" dirty="0"/>
              <a:t>Υπολειπόμενος όγκος </a:t>
            </a:r>
            <a:r>
              <a:rPr lang="el-GR" b="1" cap="none" dirty="0" smtClean="0"/>
              <a:t>αέρα (</a:t>
            </a:r>
            <a:r>
              <a:rPr lang="en-US" b="1" cap="none" dirty="0" smtClean="0"/>
              <a:t>RV)</a:t>
            </a:r>
            <a:r>
              <a:rPr lang="el-GR" cap="none" dirty="0" smtClean="0"/>
              <a:t>. </a:t>
            </a:r>
            <a:r>
              <a:rPr lang="el-GR" cap="none" dirty="0"/>
              <a:t>Είναι ο αέρας που παραμένει στους πνεύμονες ακόμη και μετά από την μέγιστη εκπνοή (περίπου 1000</a:t>
            </a:r>
            <a:r>
              <a:rPr lang="en-US" cap="none" dirty="0"/>
              <a:t> ml). </a:t>
            </a:r>
            <a:r>
              <a:rPr lang="el-GR" cap="none" dirty="0"/>
              <a:t>Σε αντίθεση με τους προηγούμενους όγκους, δεν μπορεί να μετρηθεί με την εξέταση της </a:t>
            </a:r>
            <a:r>
              <a:rPr lang="el-GR" cap="none" dirty="0" err="1"/>
              <a:t>σπιρομέτρησης</a:t>
            </a:r>
            <a:r>
              <a:rPr lang="el-GR" cap="none" dirty="0"/>
              <a:t>, αλλά υπολογίζεται με άλλο τρόπο (βλ. παρακάτω).</a:t>
            </a:r>
          </a:p>
        </p:txBody>
      </p:sp>
    </p:spTree>
    <p:extLst>
      <p:ext uri="{BB962C8B-B14F-4D97-AF65-F5344CB8AC3E}">
        <p14:creationId xmlns:p14="http://schemas.microsoft.com/office/powerpoint/2010/main" val="294825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A753AC2C-CF5A-4DA0-BFBA-44005B2EF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86" y="1227117"/>
            <a:ext cx="8874027" cy="5105439"/>
          </a:xfrm>
        </p:spPr>
        <p:txBody>
          <a:bodyPr>
            <a:normAutofit lnSpcReduction="10000"/>
          </a:bodyPr>
          <a:lstStyle/>
          <a:p>
            <a:r>
              <a:rPr lang="el-GR" sz="2600" b="1" cap="none" dirty="0"/>
              <a:t>Β) Χωρητικότητες των πνευμόνων</a:t>
            </a:r>
          </a:p>
          <a:p>
            <a:pPr marL="0" indent="0" algn="just">
              <a:buNone/>
            </a:pPr>
            <a:r>
              <a:rPr lang="el-GR" b="1" cap="none" dirty="0" smtClean="0"/>
              <a:t>Ολική πνευμονική χωρητικότητα</a:t>
            </a:r>
            <a:r>
              <a:rPr lang="en-US" b="1" cap="none" dirty="0" smtClean="0"/>
              <a:t> (TLC)</a:t>
            </a:r>
            <a:r>
              <a:rPr lang="el-GR" b="1" cap="none" dirty="0" smtClean="0"/>
              <a:t>. </a:t>
            </a:r>
            <a:r>
              <a:rPr lang="el-GR" cap="none" dirty="0"/>
              <a:t>Είναι ο συνολικός όγκος του αέρα που μπορεί να χωρέσει μέσα στους πνεύμονες, επομένως αποτελείται από το </a:t>
            </a:r>
            <a:r>
              <a:rPr lang="el-GR" i="1" u="sng" cap="none" dirty="0"/>
              <a:t>άθροισμα</a:t>
            </a:r>
            <a:r>
              <a:rPr lang="el-GR" i="1" cap="none" dirty="0"/>
              <a:t> όλων των αναφερθέντων όγκων </a:t>
            </a:r>
            <a:r>
              <a:rPr lang="el-GR" cap="none" dirty="0"/>
              <a:t>(</a:t>
            </a:r>
            <a:r>
              <a:rPr lang="el-GR" cap="none" dirty="0" err="1"/>
              <a:t>αναπνεόμενος</a:t>
            </a:r>
            <a:r>
              <a:rPr lang="el-GR" cap="none" dirty="0"/>
              <a:t> + εφεδρικός εισπνεόμενος + εφεδρικός </a:t>
            </a:r>
            <a:r>
              <a:rPr lang="el-GR" cap="none" dirty="0" err="1"/>
              <a:t>εκπνεόμενος</a:t>
            </a:r>
            <a:r>
              <a:rPr lang="el-GR" cap="none" dirty="0"/>
              <a:t> + υπολειπόμενος = ≈ 6 </a:t>
            </a:r>
            <a:r>
              <a:rPr lang="en-US" cap="none" dirty="0" err="1"/>
              <a:t>lt</a:t>
            </a:r>
            <a:r>
              <a:rPr lang="en-US" cap="none" dirty="0"/>
              <a:t>).</a:t>
            </a:r>
            <a:endParaRPr lang="el-GR" cap="none" dirty="0"/>
          </a:p>
          <a:p>
            <a:pPr marL="0" indent="0" algn="just">
              <a:buNone/>
            </a:pPr>
            <a:r>
              <a:rPr lang="el-GR" b="1" cap="none" dirty="0"/>
              <a:t>Ζωτική </a:t>
            </a:r>
            <a:r>
              <a:rPr lang="el-GR" b="1" cap="none" dirty="0" smtClean="0"/>
              <a:t>χωρητικότητα (</a:t>
            </a:r>
            <a:r>
              <a:rPr lang="en-US" b="1" cap="none" dirty="0" smtClean="0"/>
              <a:t>VC)</a:t>
            </a:r>
            <a:r>
              <a:rPr lang="el-GR" b="1" cap="none" dirty="0" smtClean="0"/>
              <a:t>.</a:t>
            </a:r>
            <a:r>
              <a:rPr lang="el-GR" cap="none" dirty="0" smtClean="0"/>
              <a:t> </a:t>
            </a:r>
            <a:r>
              <a:rPr lang="el-GR" cap="none" dirty="0"/>
              <a:t>Είναι ο μέγιστος όγκος που μπορεί να εκπνεύσει ένα άτομο, όχι μετά από μια ήρεμη εισπνοή, αλλά αφού έχει προηγηθεί η μέγιστη δυνατή εισπνοή. Επομένως αποτελείται από το </a:t>
            </a:r>
            <a:r>
              <a:rPr lang="el-GR" i="1" cap="none" dirty="0"/>
              <a:t>άθροισμα όλων των όγκων, εκτός του υπολειπόμενου </a:t>
            </a:r>
            <a:r>
              <a:rPr lang="el-GR" cap="none" dirty="0"/>
              <a:t>που δεν μπορεί να αποβληθεί (</a:t>
            </a:r>
            <a:r>
              <a:rPr lang="el-GR" cap="none" dirty="0" err="1"/>
              <a:t>αναπνεόμενος</a:t>
            </a:r>
            <a:r>
              <a:rPr lang="el-GR" cap="none" dirty="0"/>
              <a:t> + εφεδρικός εισπνεόμενος + εφεδρικός </a:t>
            </a:r>
            <a:r>
              <a:rPr lang="el-GR" cap="none" dirty="0" err="1"/>
              <a:t>εκπνεόμενος</a:t>
            </a:r>
            <a:r>
              <a:rPr lang="el-GR" cap="none" dirty="0"/>
              <a:t> = ≈ 5 </a:t>
            </a:r>
            <a:r>
              <a:rPr lang="en-US" cap="none" dirty="0" err="1"/>
              <a:t>lt</a:t>
            </a:r>
            <a:r>
              <a:rPr lang="en-US" cap="none" dirty="0"/>
              <a:t>)</a:t>
            </a:r>
            <a:r>
              <a:rPr lang="el-GR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86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6F789BBF-17BE-4B60-A519-AB6A53106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0821" y="1806766"/>
            <a:ext cx="8874027" cy="45169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cap="none" dirty="0"/>
              <a:t>Λειτουργική Υπολειπόμενη Χωρητικότητα (</a:t>
            </a:r>
            <a:r>
              <a:rPr lang="en-US" sz="2400" b="1" cap="none" dirty="0"/>
              <a:t>FRC)</a:t>
            </a:r>
            <a:r>
              <a:rPr lang="el-GR" sz="2400" b="1" cap="none" dirty="0"/>
              <a:t>. </a:t>
            </a:r>
            <a:r>
              <a:rPr lang="el-GR" sz="2400" cap="none" dirty="0"/>
              <a:t>Είναι ο όγκος αέρα που παραμένει στους πνεύμονες μετά από μια κανονική (ήρεμη) αναπνοή. Αποτελείται από το άθροισμα: Εφεδρικός </a:t>
            </a:r>
            <a:r>
              <a:rPr lang="el-GR" sz="2400" cap="none" dirty="0" err="1"/>
              <a:t>εκπνεόμενος</a:t>
            </a:r>
            <a:r>
              <a:rPr lang="el-GR" sz="2400" cap="none" dirty="0"/>
              <a:t> + Υπολειπόμενος όγκος = ≈ 2500 </a:t>
            </a:r>
            <a:r>
              <a:rPr lang="en-US" sz="2400" cap="none" dirty="0"/>
              <a:t>ml)</a:t>
            </a:r>
            <a:r>
              <a:rPr lang="el-GR" sz="2400" cap="none" dirty="0"/>
              <a:t>.</a:t>
            </a:r>
          </a:p>
          <a:p>
            <a:pPr marL="0" indent="0" algn="just">
              <a:buNone/>
            </a:pPr>
            <a:r>
              <a:rPr lang="el-GR" sz="2400" b="1" cap="none" dirty="0"/>
              <a:t>Εισπνευστική </a:t>
            </a:r>
            <a:r>
              <a:rPr lang="el-GR" sz="2400" b="1" cap="none" dirty="0" smtClean="0"/>
              <a:t>ικανότητα (</a:t>
            </a:r>
            <a:r>
              <a:rPr lang="en-US" sz="2400" b="1" cap="none" dirty="0" smtClean="0"/>
              <a:t>IC)</a:t>
            </a:r>
            <a:r>
              <a:rPr lang="el-GR" sz="2400" cap="none" dirty="0" smtClean="0"/>
              <a:t>. </a:t>
            </a:r>
            <a:r>
              <a:rPr lang="el-GR" sz="2400" cap="none" dirty="0"/>
              <a:t>Είναι το </a:t>
            </a:r>
            <a:r>
              <a:rPr lang="el-GR" sz="2400" u="sng" cap="none" dirty="0"/>
              <a:t>άθροισμα</a:t>
            </a:r>
            <a:r>
              <a:rPr lang="el-GR" sz="2400" cap="none" dirty="0"/>
              <a:t> του </a:t>
            </a:r>
            <a:r>
              <a:rPr lang="el-GR" sz="2400" cap="none" dirty="0" err="1"/>
              <a:t>αναπνεόμενου</a:t>
            </a:r>
            <a:r>
              <a:rPr lang="el-GR" sz="2400" cap="none" dirty="0"/>
              <a:t> και του εφεδρικού εισπνεόμενου, δηλαδή ο συνολικός όγκος που μπορεί να εισπνεύσει ένα άτομο (≈ 3,5 </a:t>
            </a:r>
            <a:r>
              <a:rPr lang="en-US" sz="2400" cap="none" dirty="0" err="1"/>
              <a:t>lt</a:t>
            </a:r>
            <a:r>
              <a:rPr lang="en-US" sz="2400" cap="none" dirty="0"/>
              <a:t>)</a:t>
            </a:r>
            <a:r>
              <a:rPr lang="el-GR" sz="24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78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B0DB46-1A99-41C0-B875-E7A73123B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668"/>
            <a:ext cx="10439400" cy="3606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A7C2F-F13A-4005-9B99-2D75C169A754}"/>
              </a:ext>
            </a:extLst>
          </p:cNvPr>
          <p:cNvSpPr txBox="1"/>
          <p:nvPr/>
        </p:nvSpPr>
        <p:spPr>
          <a:xfrm>
            <a:off x="4043541" y="6139544"/>
            <a:ext cx="2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Vihsadas</a:t>
            </a:r>
            <a:r>
              <a:rPr lang="el-GR" dirty="0"/>
              <a:t> [</a:t>
            </a:r>
            <a:r>
              <a:rPr lang="el-GR" dirty="0" err="1"/>
              <a:t>Public</a:t>
            </a:r>
            <a:r>
              <a:rPr lang="el-GR" dirty="0"/>
              <a:t> </a:t>
            </a:r>
            <a:r>
              <a:rPr lang="el-GR" dirty="0" err="1"/>
              <a:t>domain</a:t>
            </a:r>
            <a:r>
              <a:rPr lang="el-GR" dirty="0"/>
              <a:t>]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8660-C7CF-4ABD-AB8B-B0FC24D2A152}"/>
              </a:ext>
            </a:extLst>
          </p:cNvPr>
          <p:cNvSpPr txBox="1"/>
          <p:nvPr/>
        </p:nvSpPr>
        <p:spPr>
          <a:xfrm>
            <a:off x="2555914" y="947450"/>
            <a:ext cx="656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Πνευμονικοί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Όγκοι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Χωρητικότητ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37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ΣΠΙΡΟΜΕΤΡΗΣΗ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12" y="2162287"/>
            <a:ext cx="8380207" cy="391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/>
              <a:t>Τα περισσότερα από τα </a:t>
            </a:r>
            <a:r>
              <a:rPr lang="el-GR" sz="2400" dirty="0" err="1" smtClean="0"/>
              <a:t>περιγραφέντα</a:t>
            </a:r>
            <a:r>
              <a:rPr lang="el-GR" sz="2400" dirty="0" smtClean="0"/>
              <a:t> μεγέθη (όγκοι και χωρητικότητες) μπορούν να μετρηθούν με το </a:t>
            </a:r>
            <a:r>
              <a:rPr lang="el-GR" sz="2400" b="1" dirty="0" err="1" smtClean="0"/>
              <a:t>σπιρόμετρο</a:t>
            </a:r>
            <a:r>
              <a:rPr lang="el-GR" sz="2400" dirty="0" smtClean="0"/>
              <a:t>, μία συσκευή (βλέπε εικόνα παρακάτω) η οποία καταγράφει τις μεταβολές κατά την </a:t>
            </a:r>
            <a:r>
              <a:rPr lang="el-GR" sz="2400" dirty="0" err="1" smtClean="0"/>
              <a:t>εισποή</a:t>
            </a:r>
            <a:r>
              <a:rPr lang="el-GR" sz="2400" dirty="0" smtClean="0"/>
              <a:t> και την εκπνοή: όταν ο εξεταζόμενος εισπνέει η γραφίδα του </a:t>
            </a:r>
            <a:r>
              <a:rPr lang="el-GR" sz="2400" dirty="0" err="1" smtClean="0"/>
              <a:t>σπιρομέτρου</a:t>
            </a:r>
            <a:r>
              <a:rPr lang="el-GR" sz="2400" dirty="0" smtClean="0"/>
              <a:t> κινείται προς τα </a:t>
            </a:r>
            <a:r>
              <a:rPr lang="el-GR" sz="2400" i="1" dirty="0" smtClean="0"/>
              <a:t>πάνω</a:t>
            </a:r>
            <a:r>
              <a:rPr lang="el-GR" sz="2400" dirty="0" smtClean="0"/>
              <a:t> (όπως φαίνεται στο προηγούμενο διάγραμμα) ενώ όταν εκπνέει κινείται προς τα </a:t>
            </a:r>
            <a:r>
              <a:rPr lang="el-GR" sz="2400" i="1" dirty="0" smtClean="0"/>
              <a:t>κάτω</a:t>
            </a:r>
            <a:r>
              <a:rPr lang="el-GR" sz="2400" dirty="0" smtClean="0"/>
              <a:t> (όπως επίσης φαίνεται στο διάγραμμα).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3147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CF63B7-1FAF-43DA-9617-9AE5B9F2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8" y="373330"/>
            <a:ext cx="8874561" cy="1158015"/>
          </a:xfrm>
        </p:spPr>
        <p:txBody>
          <a:bodyPr>
            <a:normAutofit/>
          </a:bodyPr>
          <a:lstStyle/>
          <a:p>
            <a:r>
              <a:rPr lang="el-GR" sz="2800" b="1" cap="none" dirty="0"/>
              <a:t>Άλλες σημαντικές παράμετροι </a:t>
            </a:r>
            <a:br>
              <a:rPr lang="el-GR" sz="2800" b="1" cap="none" dirty="0"/>
            </a:br>
            <a:r>
              <a:rPr lang="el-GR" sz="2800" b="1" cap="none" dirty="0"/>
              <a:t>της αναπνευστικής λειτουργίας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7C9D66-139E-4F3B-96AB-312C5A4490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418" y="1817783"/>
            <a:ext cx="8874027" cy="53685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b="1" cap="none" dirty="0"/>
              <a:t>Αναπνευστική συχνότητα</a:t>
            </a:r>
            <a:r>
              <a:rPr lang="el-GR" cap="none" dirty="0"/>
              <a:t>: Αριθμός αναπνοών / λεπτό (12 – 15).</a:t>
            </a:r>
          </a:p>
          <a:p>
            <a:pPr algn="just"/>
            <a:r>
              <a:rPr lang="el-GR" b="1" cap="none" dirty="0"/>
              <a:t>Κατά λεπτό πνευμονικός αερισμός</a:t>
            </a:r>
            <a:r>
              <a:rPr lang="el-GR" cap="none" dirty="0"/>
              <a:t>: Είναι το γινόμενο </a:t>
            </a:r>
            <a:r>
              <a:rPr lang="el-GR" i="1" cap="none" dirty="0" err="1"/>
              <a:t>αναπνεόμενος</a:t>
            </a:r>
            <a:r>
              <a:rPr lang="el-GR" i="1" cap="none" dirty="0"/>
              <a:t> αέρας Χ αναπνευστική συχνότητα</a:t>
            </a:r>
            <a:r>
              <a:rPr lang="el-GR" cap="none" dirty="0"/>
              <a:t>.</a:t>
            </a:r>
          </a:p>
          <a:p>
            <a:pPr algn="just"/>
            <a:r>
              <a:rPr lang="el-GR" b="1" cap="none" dirty="0"/>
              <a:t>Ανατομικός νεκρός χώρος</a:t>
            </a:r>
            <a:r>
              <a:rPr lang="el-GR" cap="none" dirty="0"/>
              <a:t>: </a:t>
            </a:r>
            <a:r>
              <a:rPr lang="el-GR" i="1" cap="none" dirty="0"/>
              <a:t>Είναι ο χώρος των αεραγωγών </a:t>
            </a:r>
            <a:r>
              <a:rPr lang="el-GR" cap="none" dirty="0"/>
              <a:t>(δηλαδή το σύνολο της διαδρομής του αέρα μέχρι τις κυψελίδες). Υπολογίζεται ότι έχει </a:t>
            </a:r>
            <a:r>
              <a:rPr lang="el-GR" i="1" cap="none" dirty="0"/>
              <a:t>χωρητικότητα ≈ 150 </a:t>
            </a:r>
            <a:r>
              <a:rPr lang="en-US" i="1" cap="none" dirty="0"/>
              <a:t>ml </a:t>
            </a:r>
            <a:r>
              <a:rPr lang="el-GR" cap="none" dirty="0"/>
              <a:t>τα οποία παραμένουν στους αεραγωγούς μετά από μία φυσιολογική εκπνοή. Επομένως κατά την εισπνοή που ακολουθεί, ο </a:t>
            </a:r>
            <a:r>
              <a:rPr lang="el-GR" i="1" cap="none" dirty="0"/>
              <a:t>φρέσκος εισπνεόμενος αέρας που θα φθάνει στις κυψελίδες θα είναι μειωμένος κατ’ αυτό το ποσό (</a:t>
            </a:r>
            <a:r>
              <a:rPr lang="el-GR" i="1" cap="none" dirty="0" err="1"/>
              <a:t>αναπνεόμενος</a:t>
            </a:r>
            <a:r>
              <a:rPr lang="el-GR" i="1" cap="none" dirty="0"/>
              <a:t> αέρας – νεκρός χώρος)</a:t>
            </a:r>
            <a:r>
              <a:rPr lang="el-GR" cap="none" dirty="0"/>
              <a:t> αφού ο εντός του νεκρού χώρου αέρας δεν προέρχεται από την ατμόσφαιρα (αλλά από την προηγούμενη εκπνοή) και άρα δεν μπορεί να χρησιμοποιηθεί για την ανταλλαγή των αερίων</a:t>
            </a:r>
            <a:r>
              <a:rPr lang="el-GR" cap="none" dirty="0" smtClean="0"/>
              <a:t>. Υπάρχει επίσης και ο λεγόμενος </a:t>
            </a:r>
            <a:r>
              <a:rPr lang="el-GR" b="1" cap="none" dirty="0" smtClean="0"/>
              <a:t>φυσιολογικός ή κυψελιδικός νεκρός χώρος </a:t>
            </a:r>
            <a:r>
              <a:rPr lang="el-GR" cap="none" dirty="0" smtClean="0"/>
              <a:t>που περιλαμβάνει την ποσότητα φρέσκου αέρα που πηγαίνει σε περιοχές των κυψελίδων με πτωχή αιμάτωση (επομένως ακατάλληλες για ανταλλαγή αερίων) και δεν χρησιμοποιείται. Σε υγιή άτομα είναι ελάχιστος, </a:t>
            </a:r>
            <a:r>
              <a:rPr lang="el-GR" i="1" cap="none" dirty="0" smtClean="0"/>
              <a:t>αυξάνει όμως σε διάφορες πνευμονοπάθειες </a:t>
            </a:r>
            <a:r>
              <a:rPr lang="el-GR" cap="none" dirty="0" smtClean="0"/>
              <a:t>με αποτέλεσμα την συνολική αύξηση του νεκρού χώρου.</a:t>
            </a:r>
            <a:endParaRPr lang="el-GR" cap="none" dirty="0"/>
          </a:p>
          <a:p>
            <a:pPr algn="just"/>
            <a:r>
              <a:rPr lang="el-GR" b="1" cap="none" dirty="0"/>
              <a:t>Κυψελιδικός αερισμός</a:t>
            </a:r>
            <a:r>
              <a:rPr lang="el-GR" i="1" cap="none" dirty="0"/>
              <a:t>: Συνολικός όγκος φρέσκου αέρα / λεπτό = (</a:t>
            </a:r>
            <a:r>
              <a:rPr lang="el-GR" i="1" cap="none" dirty="0" err="1"/>
              <a:t>Αναπνεόμενος</a:t>
            </a:r>
            <a:r>
              <a:rPr lang="el-GR" i="1" cap="none" dirty="0"/>
              <a:t> – νεκρός χώρος) Χ Αναπνευστική </a:t>
            </a:r>
            <a:r>
              <a:rPr lang="el-GR" i="1" cap="none" dirty="0" smtClean="0"/>
              <a:t>συχνότητα</a:t>
            </a:r>
            <a:r>
              <a:rPr lang="el-GR" cap="none" dirty="0" smtClean="0"/>
              <a:t>: (500 – 150) </a:t>
            </a:r>
            <a:r>
              <a:rPr lang="en-US" cap="none" dirty="0" smtClean="0"/>
              <a:t>x</a:t>
            </a:r>
            <a:r>
              <a:rPr lang="el-GR" cap="none" dirty="0"/>
              <a:t> </a:t>
            </a:r>
            <a:r>
              <a:rPr lang="el-GR" cap="none" dirty="0" smtClean="0"/>
              <a:t>12 = 4200</a:t>
            </a:r>
            <a:r>
              <a:rPr lang="en-US" cap="none" dirty="0" smtClean="0"/>
              <a:t>ml</a:t>
            </a:r>
            <a:r>
              <a:rPr lang="el-GR" cap="none" dirty="0" smtClean="0"/>
              <a:t>. (Μέσος όρος). Πρόκειται για τον έχοντα ουσιαστική σημασία αερισμό για την επιτέλεση της ανταλλαγής των αερίων αφού σε αυτόν ΔΕΝ περιλαμβάνεται ο νεκρός χώρος. Αν και εξαρτάται από το </a:t>
            </a:r>
            <a:r>
              <a:rPr lang="el-GR" i="1" cap="none" dirty="0" smtClean="0"/>
              <a:t>βάθος</a:t>
            </a:r>
            <a:r>
              <a:rPr lang="el-GR" cap="none" dirty="0" smtClean="0"/>
              <a:t> και την </a:t>
            </a:r>
            <a:r>
              <a:rPr lang="el-GR" i="1" cap="none" dirty="0" smtClean="0"/>
              <a:t>συχνότητα</a:t>
            </a:r>
            <a:r>
              <a:rPr lang="el-GR" cap="none" dirty="0" smtClean="0"/>
              <a:t> της αναπνοής, το </a:t>
            </a:r>
            <a:r>
              <a:rPr lang="el-GR" i="1" cap="none" dirty="0" smtClean="0"/>
              <a:t>βάθος</a:t>
            </a:r>
            <a:r>
              <a:rPr lang="el-GR" cap="none" dirty="0" smtClean="0"/>
              <a:t> είναι εκείνο που τον επηρεάζει περισσότερο καθώς άμεσα αυξάνει ή μειώνει την ποσότητα φρέσκου αέρα που φτάνει στις κυψελίδες. Είναι μάλιστα χαρακτηριστικό ότι σε περιπτώσεις σημαντικής ελάττωσης του βάθους (και επομένως και του </a:t>
            </a:r>
            <a:r>
              <a:rPr lang="el-GR" cap="none" dirty="0" err="1" smtClean="0"/>
              <a:t>αναπνεόμενου</a:t>
            </a:r>
            <a:r>
              <a:rPr lang="el-GR" cap="none" dirty="0" smtClean="0"/>
              <a:t> όγκου), απαιτείται πολύ μεγάλη αύξηση της συχνότητας για να διατηρηθεί ο κυψελιδικός αερισμός στα θεωρούμενα φυσιολογικά επίπεδα (περίπου 4 λίτρα) αφού ο φρέσκος αέρας που φτάνει στις κυψελίδες με κάθε αναπνοή είναι μικρότερος από την φυσιολογική τιμή (350</a:t>
            </a:r>
            <a:r>
              <a:rPr lang="en-US" cap="none" dirty="0" smtClean="0"/>
              <a:t>ml</a:t>
            </a:r>
            <a:r>
              <a:rPr lang="el-GR" cap="none" dirty="0" smtClean="0"/>
              <a:t>) καθώς ο νεκρός χώρος παραμένει σταθερός (150</a:t>
            </a:r>
            <a:r>
              <a:rPr lang="en-US" cap="none" dirty="0" smtClean="0"/>
              <a:t>ml</a:t>
            </a:r>
            <a:r>
              <a:rPr lang="el-GR" cap="none" dirty="0" smtClean="0"/>
              <a:t>) ενώ ο </a:t>
            </a:r>
            <a:r>
              <a:rPr lang="el-GR" cap="none" dirty="0" err="1" smtClean="0"/>
              <a:t>αναπνεόμενος</a:t>
            </a:r>
            <a:r>
              <a:rPr lang="el-GR" cap="none" dirty="0" smtClean="0"/>
              <a:t> αέρας έχει μειωθεί σημαντικά (πολύ κάτω από τα 500</a:t>
            </a:r>
            <a:r>
              <a:rPr lang="en-US" cap="none" dirty="0" smtClean="0"/>
              <a:t>ml). </a:t>
            </a:r>
            <a:r>
              <a:rPr lang="el-GR" cap="none" dirty="0" smtClean="0"/>
              <a:t>Επίσης, καταστάσεις που συμβάλουν στην αύξηση του κυψελιδικού αερισμού (π.χ. άσκηση) βασίζονται κυρίως στην αύξηση του βάθους και λιγότερο στην αυξημένη συχνότητα της αναπνοής.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1326418118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1123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Σταγονίδιο</vt:lpstr>
      <vt:lpstr>ΑΝΑΠΝΕΥΣΤΙΚΟ ΒΑΣΙΚΕΣ ΕΝΝΟΙΕς ΑΝΑΠΝΕΥΣΤΙΚΗΣ ΛΕΙΤΟΥΡΓΙΑΣ</vt:lpstr>
      <vt:lpstr>PowerPoint Presentation</vt:lpstr>
      <vt:lpstr>PowerPoint Presentation</vt:lpstr>
      <vt:lpstr>Όγκοι και χωρητικότητες των πνευμόνων</vt:lpstr>
      <vt:lpstr>PowerPoint Presentation</vt:lpstr>
      <vt:lpstr>PowerPoint Presentation</vt:lpstr>
      <vt:lpstr>PowerPoint Presentation</vt:lpstr>
      <vt:lpstr>ΣΠΙΡΟΜΕΤΡΗΣΗ</vt:lpstr>
      <vt:lpstr>Άλλες σημαντικές παράμετροι  της αναπνευστικής λειτουργίας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ΑΝΑΠΝΕΥΣΤΙΚΟ ΒΑΣΙΚΕΣ ΕΝΝΟΙΕς ΑΝΑΠΝΕΥΣΤΙΚΗΣ ΛΕΙΤΟΥΡΓΙΑΣ</dc:title>
  <dc:creator>EnterGr Digital Printings</dc:creator>
  <cp:lastModifiedBy>ΝΕΚΤΑΡΙΑ ΒΑΘΗ</cp:lastModifiedBy>
  <cp:revision>24</cp:revision>
  <cp:lastPrinted>2019-05-20T08:55:23Z</cp:lastPrinted>
  <dcterms:created xsi:type="dcterms:W3CDTF">2019-05-15T14:08:46Z</dcterms:created>
  <dcterms:modified xsi:type="dcterms:W3CDTF">2019-05-20T08:57:21Z</dcterms:modified>
</cp:coreProperties>
</file>