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  <p:sldMasterId id="2147483696" r:id="rId2"/>
    <p:sldMasterId id="2147483707" r:id="rId3"/>
    <p:sldMasterId id="2147483723" r:id="rId4"/>
    <p:sldMasterId id="2147483735" r:id="rId5"/>
  </p:sldMasterIdLst>
  <p:notesMasterIdLst>
    <p:notesMasterId r:id="rId84"/>
  </p:notesMasterIdLst>
  <p:handoutMasterIdLst>
    <p:handoutMasterId r:id="rId85"/>
  </p:handoutMasterIdLst>
  <p:sldIdLst>
    <p:sldId id="256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340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35" r:id="rId46"/>
    <p:sldId id="336" r:id="rId47"/>
    <p:sldId id="337" r:id="rId48"/>
    <p:sldId id="338" r:id="rId49"/>
    <p:sldId id="339" r:id="rId50"/>
    <p:sldId id="309" r:id="rId51"/>
    <p:sldId id="310" r:id="rId52"/>
    <p:sldId id="311" r:id="rId53"/>
    <p:sldId id="312" r:id="rId54"/>
    <p:sldId id="313" r:id="rId55"/>
    <p:sldId id="314" r:id="rId56"/>
    <p:sldId id="33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333" r:id="rId76"/>
    <p:sldId id="257" r:id="rId77"/>
    <p:sldId id="262" r:id="rId78"/>
    <p:sldId id="264" r:id="rId79"/>
    <p:sldId id="269" r:id="rId80"/>
    <p:sldId id="270" r:id="rId81"/>
    <p:sldId id="266" r:id="rId82"/>
    <p:sldId id="261" r:id="rId83"/>
  </p:sldIdLst>
  <p:sldSz cx="9144000" cy="6858000" type="screen4x3"/>
  <p:notesSz cx="7104063" cy="10234613"/>
  <p:custDataLst>
    <p:tags r:id="rId86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99"/>
    <a:srgbClr val="4545C3"/>
    <a:srgbClr val="C0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35" autoAdjust="0"/>
    <p:restoredTop sz="94660"/>
  </p:normalViewPr>
  <p:slideViewPr>
    <p:cSldViewPr>
      <p:cViewPr varScale="1">
        <p:scale>
          <a:sx n="82" d="100"/>
          <a:sy n="82" d="100"/>
        </p:scale>
        <p:origin x="89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notesMaster" Target="notesMasters/notesMaster1.xml"/><Relationship Id="rId89" Type="http://schemas.openxmlformats.org/officeDocument/2006/relationships/theme" Target="theme/theme1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90" Type="http://schemas.openxmlformats.org/officeDocument/2006/relationships/tableStyles" Target="tableStyles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presProps" Target="presProps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24/11/2024</a:t>
            </a:fld>
            <a:endParaRPr lang="el-GR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24/11/2024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72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73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74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76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77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587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751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939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924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897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218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355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166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744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1200"/>
              </a:spcBef>
              <a:defRPr sz="2400"/>
            </a:lvl1pPr>
            <a:lvl2pPr marL="742950" indent="-385763">
              <a:lnSpc>
                <a:spcPct val="11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defRPr sz="2400"/>
            </a:lvl2pPr>
            <a:lvl3pPr>
              <a:lnSpc>
                <a:spcPct val="110000"/>
              </a:lnSpc>
              <a:spcBef>
                <a:spcPts val="1200"/>
              </a:spcBef>
              <a:defRPr sz="2400"/>
            </a:lvl3pPr>
            <a:lvl4pPr>
              <a:lnSpc>
                <a:spcPct val="110000"/>
              </a:lnSpc>
              <a:spcBef>
                <a:spcPts val="1200"/>
              </a:spcBef>
              <a:defRPr sz="2400"/>
            </a:lvl4pPr>
            <a:lvl5pPr>
              <a:lnSpc>
                <a:spcPct val="110000"/>
              </a:lnSpc>
              <a:spcBef>
                <a:spcPts val="1200"/>
              </a:spcBef>
              <a:defRPr sz="2400"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954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186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1200"/>
              </a:spcBef>
              <a:defRPr sz="2400"/>
            </a:lvl1pPr>
            <a:lvl2pPr marL="742950" indent="-385763">
              <a:lnSpc>
                <a:spcPct val="11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defRPr sz="2400"/>
            </a:lvl2pPr>
            <a:lvl3pPr>
              <a:lnSpc>
                <a:spcPct val="110000"/>
              </a:lnSpc>
              <a:spcBef>
                <a:spcPts val="1200"/>
              </a:spcBef>
              <a:defRPr sz="2400"/>
            </a:lvl3pPr>
            <a:lvl4pPr>
              <a:lnSpc>
                <a:spcPct val="110000"/>
              </a:lnSpc>
              <a:spcBef>
                <a:spcPts val="1200"/>
              </a:spcBef>
              <a:defRPr sz="2400"/>
            </a:lvl4pPr>
            <a:lvl5pPr>
              <a:lnSpc>
                <a:spcPct val="110000"/>
              </a:lnSpc>
              <a:spcBef>
                <a:spcPts val="1200"/>
              </a:spcBef>
              <a:defRPr sz="2400"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6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413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330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975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253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065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99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269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008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66800" y="304800"/>
            <a:ext cx="7543800" cy="579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D09AED9-2298-441B-A213-FB0A5DCDBF31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5784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Τίτλος, Αντικείμενο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C4D14BD-0036-4F5E-B955-D3C233430FB0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4709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B3746CF-3A10-4DCF-B797-D9598911F0FD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1759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Τίτλος, 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825F30E-C07E-4BD9-8587-A4B17BFC1FFE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1935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Τίτλος, 2 Αντικείμενα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66800" y="1981200"/>
            <a:ext cx="36957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066800" y="4114800"/>
            <a:ext cx="36957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69CD425-90AC-46F4-A807-D63C39361973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5515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5079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5318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8767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893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4064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4661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0381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6827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3099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3314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5A197-56DD-4533-83A7-C91D129737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47E3E-4084-4ABB-8226-C949A1CF0A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3562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5541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1200"/>
              </a:spcBef>
              <a:defRPr sz="2400"/>
            </a:lvl1pPr>
            <a:lvl2pPr marL="742950" indent="-385763">
              <a:lnSpc>
                <a:spcPct val="11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defRPr sz="2400"/>
            </a:lvl2pPr>
            <a:lvl3pPr>
              <a:lnSpc>
                <a:spcPct val="110000"/>
              </a:lnSpc>
              <a:spcBef>
                <a:spcPts val="1200"/>
              </a:spcBef>
              <a:defRPr sz="2400"/>
            </a:lvl3pPr>
            <a:lvl4pPr>
              <a:lnSpc>
                <a:spcPct val="110000"/>
              </a:lnSpc>
              <a:spcBef>
                <a:spcPts val="1200"/>
              </a:spcBef>
              <a:defRPr sz="2400"/>
            </a:lvl4pPr>
            <a:lvl5pPr>
              <a:lnSpc>
                <a:spcPct val="110000"/>
              </a:lnSpc>
              <a:spcBef>
                <a:spcPts val="1200"/>
              </a:spcBef>
              <a:defRPr sz="2400"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301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484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494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344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060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122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439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991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776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66800" y="304800"/>
            <a:ext cx="7543800" cy="579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D09AED9-2298-441B-A213-FB0A5DCDBF31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7442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Τίτλος, Αντικείμενο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C4D14BD-0036-4F5E-B955-D3C233430FB0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8784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B3746CF-3A10-4DCF-B797-D9598911F0FD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94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Τίτλος, 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825F30E-C07E-4BD9-8587-A4B17BFC1FFE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638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Τίτλος, 2 Αντικείμενα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66800" y="1981200"/>
            <a:ext cx="36957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066800" y="4114800"/>
            <a:ext cx="36957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69CD425-90AC-46F4-A807-D63C39361973}" type="slidenum">
              <a:rPr lang="el-GR">
                <a:solidFill>
                  <a:prstClr val="black"/>
                </a:solidFill>
              </a:rPr>
              <a:pPr/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519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7EC3C-512B-41D5-A3A5-0FA18A5853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0663E-1B2B-42E1-A46F-F0597146A40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541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17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133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8C5A197-56DD-4533-83A7-C91D129737F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11/24/2024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C447E3E-4084-4ABB-8226-C949A1CF0AB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746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275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Saturn_during_Equinox.jp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2.xml"/><Relationship Id="rId4" Type="http://schemas.openxmlformats.org/officeDocument/2006/relationships/hyperlink" Target="https://commons.wikimedia.org/wiki/User:WolfmanSF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Neptune.jpg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2.xml"/><Relationship Id="rId4" Type="http://schemas.openxmlformats.org/officeDocument/2006/relationships/hyperlink" Target="https://commons.wikimedia.org/wiki/User:Daniele_Pugliesi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d-spot.co.il/forum/index.php?showtopic=94067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asner.com/etx/deepsky99.html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trozoom.net/techniques_step2-4.html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2.xml"/><Relationship Id="rId5" Type="http://schemas.openxmlformats.org/officeDocument/2006/relationships/hyperlink" Target="http://herval.blogspot.gr/2005_07_01_archive.html" TargetMode="External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dominicspics/" TargetMode="External"/><Relationship Id="rId2" Type="http://schemas.openxmlformats.org/officeDocument/2006/relationships/hyperlink" Target="https://www.flickr.com/photos/dominicspics/4915185569/" TargetMode="Externa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9.jpeg"/><Relationship Id="rId4" Type="http://schemas.openxmlformats.org/officeDocument/2006/relationships/hyperlink" Target="https://creativecommons.org/licenses/by/2.0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noticiasabsurdas.com/c-podrian-contener-la-clave-del-inicio-de-la-vida-en-la-tierra" TargetMode="External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PIA03101_Mercury's_Southern_Hemisphere.jpg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2.xml"/><Relationship Id="rId4" Type="http://schemas.openxmlformats.org/officeDocument/2006/relationships/hyperlink" Target="https://commons.wikimedia.org/wiki/User:Jcpag2012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Venuspioneeruv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2.xml"/><Relationship Id="rId4" Type="http://schemas.openxmlformats.org/officeDocument/2006/relationships/hyperlink" Target="https://commons.wikimedia.org/wiki/User:Adrignola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2.xml"/><Relationship Id="rId4" Type="http://schemas.openxmlformats.org/officeDocument/2006/relationships/hyperlink" Target="http://rouamat.com/%CE%8490s-hubble-to-diastimiko-mas-mati/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hyperlink" Target="http://egpaid.blogspot.com/2009/06/hubble.html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2.xml"/><Relationship Id="rId6" Type="http://schemas.openxmlformats.org/officeDocument/2006/relationships/hyperlink" Target="https://creativecommons.org/licenses/by-nc-nd/2.0/" TargetMode="External"/><Relationship Id="rId5" Type="http://schemas.openxmlformats.org/officeDocument/2006/relationships/hyperlink" Target="https://www.flickr.com/photos/16833954@N00/" TargetMode="External"/><Relationship Id="rId4" Type="http://schemas.openxmlformats.org/officeDocument/2006/relationships/hyperlink" Target="https://www.flickr.com/photos/16833954@N00/59115620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Upgrading_Hubble_during_SM1.jpg" TargetMode="External"/><Relationship Id="rId7" Type="http://schemas.openxmlformats.org/officeDocument/2006/relationships/hyperlink" Target="https://commons.wikimedia.org/wiki/User:BotMultichillT" TargetMode="Externa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2.xml"/><Relationship Id="rId6" Type="http://schemas.openxmlformats.org/officeDocument/2006/relationships/hyperlink" Target="https://commons.wikimedia.org/wiki/File:Hubble_Images_of_M100_Before_and_After_Mirror_Repair_-_GPN-2002-000064.jpg" TargetMode="External"/><Relationship Id="rId5" Type="http://schemas.openxmlformats.org/officeDocument/2006/relationships/image" Target="../media/image65.jpeg"/><Relationship Id="rId4" Type="http://schemas.openxmlformats.org/officeDocument/2006/relationships/hyperlink" Target="https://commons.wikimedia.org/wiki/User:TheDJ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Diagram_of_Hubble's_orbit.jpg" TargetMode="Externa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2.xml"/><Relationship Id="rId4" Type="http://schemas.openxmlformats.org/officeDocument/2006/relationships/hyperlink" Target="https://commons.wikimedia.org/wiki/User:Mo-Slimy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Earth_Eastern_Hemisphere.jp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2.xml"/><Relationship Id="rId4" Type="http://schemas.openxmlformats.org/officeDocument/2006/relationships/hyperlink" Target="https://commons.wikimedia.org/wiki/User:84user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Water_ice_clouds_hanging_above_Tharsis_PIA02653_black_background.j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2.xml"/><Relationship Id="rId4" Type="http://schemas.openxmlformats.org/officeDocument/2006/relationships/hyperlink" Target="https://commons.wikimedia.org/wiki/User:%E5%9F%B9%E5%85%BB%E7%9A%BF" TargetMode="Externa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a6g.org/" TargetMode="External"/><Relationship Id="rId2" Type="http://schemas.openxmlformats.org/officeDocument/2006/relationships/hyperlink" Target="http://www.astropix.com/" TargetMode="External"/><Relationship Id="rId1" Type="http://schemas.openxmlformats.org/officeDocument/2006/relationships/slideLayout" Target="../slideLayouts/slideLayout22.xml"/><Relationship Id="rId5" Type="http://schemas.openxmlformats.org/officeDocument/2006/relationships/hyperlink" Target="http://www.astronomy.com/" TargetMode="External"/><Relationship Id="rId4" Type="http://schemas.openxmlformats.org/officeDocument/2006/relationships/hyperlink" Target="http://www.spacetelescope.org/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2.xml"/><Relationship Id="rId5" Type="http://schemas.openxmlformats.org/officeDocument/2006/relationships/hyperlink" Target="https://commons.wikimedia.org/wiki/User:Soerfm" TargetMode="External"/><Relationship Id="rId4" Type="http://schemas.openxmlformats.org/officeDocument/2006/relationships/hyperlink" Target="https://commons.wikimedia.org/wiki/File:243_ida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Jupiter_and_its_shrunken_Great_Red_Spot.jp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2.xml"/><Relationship Id="rId4" Type="http://schemas.openxmlformats.org/officeDocument/2006/relationships/hyperlink" Target="https://commons.wikimedia.org/wiki/User:Jmencis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>
            <a:normAutofit/>
          </a:bodyPr>
          <a:lstStyle/>
          <a:p>
            <a:pPr lvl="1" algn="ctr"/>
            <a:r>
              <a:rPr lang="el-GR" sz="3600" b="1" dirty="0" smtClean="0">
                <a:solidFill>
                  <a:schemeClr val="tx1"/>
                </a:solidFill>
                <a:latin typeface="+mn-lt"/>
              </a:rPr>
              <a:t>Επιστημονική Φωτογραφία (Θ)</a:t>
            </a:r>
            <a:endParaRPr lang="el-GR" sz="3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0" y="3096543"/>
            <a:ext cx="9144000" cy="17526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l-GR" sz="2800" b="1" dirty="0" smtClean="0"/>
              <a:t>Ενότητα </a:t>
            </a:r>
            <a:r>
              <a:rPr lang="en-US" sz="2800" b="1" dirty="0" smtClean="0"/>
              <a:t>1</a:t>
            </a:r>
            <a:r>
              <a:rPr lang="el-GR" sz="2800" dirty="0" smtClean="0"/>
              <a:t>:</a:t>
            </a:r>
            <a:r>
              <a:rPr lang="en-US" sz="2800" dirty="0" smtClean="0"/>
              <a:t> </a:t>
            </a:r>
            <a:r>
              <a:rPr lang="el-GR" sz="2800" dirty="0" err="1" smtClean="0"/>
              <a:t>Άστροφωτογράφιση</a:t>
            </a:r>
            <a:endParaRPr lang="en-US" sz="2800" dirty="0" smtClean="0"/>
          </a:p>
          <a:p>
            <a:pPr>
              <a:spcBef>
                <a:spcPts val="0"/>
              </a:spcBef>
            </a:pPr>
            <a:r>
              <a:rPr lang="el-GR" sz="2400" dirty="0"/>
              <a:t>Αθανάσιος </a:t>
            </a:r>
            <a:r>
              <a:rPr lang="el-GR" sz="2400" dirty="0" err="1"/>
              <a:t>Αραβαντινός</a:t>
            </a:r>
            <a:endParaRPr lang="el-GR" sz="2400" dirty="0"/>
          </a:p>
          <a:p>
            <a:pPr>
              <a:spcBef>
                <a:spcPts val="0"/>
              </a:spcBef>
            </a:pPr>
            <a:r>
              <a:rPr lang="el-GR" sz="2400" dirty="0"/>
              <a:t>Τμήμα Φωτογραφίας και Οπτικοακουστικών Τεχνών</a:t>
            </a:r>
          </a:p>
        </p:txBody>
      </p:sp>
      <p:pic>
        <p:nvPicPr>
          <p:cNvPr id="6" name="Picture 5" descr="Λογότυπο έργου Ανοικτών Ακαδημαϊκών Μαθημάτων" title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027" name="Picture 3" descr="Λογότυπο Τεχνολογικού Ιδρύματος Αθήνας" title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latin typeface="+mn-lt"/>
              </a:rPr>
              <a:t>Ανοικτά Ακαδημαϊκά </a:t>
            </a:r>
            <a:r>
              <a:rPr lang="el-GR" sz="1600" dirty="0" smtClean="0">
                <a:latin typeface="+mn-lt"/>
              </a:rPr>
              <a:t>Μαθήματα στο ΤΕΙ Αθήνας</a:t>
            </a:r>
            <a:endParaRPr lang="el-GR" sz="1600" dirty="0">
              <a:latin typeface="+mn-lt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8144402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1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45866" y="5368483"/>
            <a:ext cx="3348000" cy="7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50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Κρόνος</a:t>
            </a:r>
            <a:r>
              <a:rPr lang="en-US" dirty="0" smtClean="0"/>
              <a:t> (Saturn)</a:t>
            </a:r>
            <a:endParaRPr lang="el-GR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l-GR">
              <a:solidFill>
                <a:prstClr val="black"/>
              </a:solidFill>
            </a:endParaRPr>
          </a:p>
        </p:txBody>
      </p:sp>
      <p:pic>
        <p:nvPicPr>
          <p:cNvPr id="6146" name="Picture 2" descr="File:Saturn during Equino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096" y="1556792"/>
            <a:ext cx="8335808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/>
          <p:cNvSpPr/>
          <p:nvPr/>
        </p:nvSpPr>
        <p:spPr>
          <a:xfrm>
            <a:off x="1079612" y="5805264"/>
            <a:ext cx="69847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3"/>
              </a:rPr>
              <a:t>Saturn during </a:t>
            </a:r>
            <a:r>
              <a:rPr lang="en-US" sz="1200" dirty="0" smtClean="0">
                <a:latin typeface="+mn-lt"/>
                <a:hlinkClick r:id="rId3"/>
              </a:rPr>
              <a:t>Equinox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latin typeface="+mn-lt"/>
                <a:hlinkClick r:id="rId4" tooltip="User:WolfmanSF"/>
              </a:rPr>
              <a:t>WolfmanSF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διαθέσιμο ως κοινό κτήμα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622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Ουρανός</a:t>
            </a:r>
            <a:r>
              <a:rPr lang="en-US" dirty="0" smtClean="0"/>
              <a:t> (Uranus)</a:t>
            </a:r>
            <a:endParaRPr lang="el-GR" dirty="0"/>
          </a:p>
        </p:txBody>
      </p:sp>
      <p:pic>
        <p:nvPicPr>
          <p:cNvPr id="1741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371" y="1419129"/>
            <a:ext cx="4931257" cy="4596004"/>
          </a:xfrm>
          <a:noFill/>
          <a:ln/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63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Ποσειδώνας</a:t>
            </a:r>
            <a:r>
              <a:rPr lang="en-US" dirty="0" smtClean="0"/>
              <a:t> (Neptune)</a:t>
            </a:r>
            <a:endParaRPr lang="el-GR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l-GR">
              <a:solidFill>
                <a:prstClr val="black"/>
              </a:solidFill>
            </a:endParaRPr>
          </a:p>
        </p:txBody>
      </p:sp>
      <p:pic>
        <p:nvPicPr>
          <p:cNvPr id="8194" name="Picture 2" descr="File:Neptun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9692" y="1052736"/>
            <a:ext cx="5544617" cy="546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/>
          <p:cNvSpPr/>
          <p:nvPr/>
        </p:nvSpPr>
        <p:spPr>
          <a:xfrm>
            <a:off x="1067772" y="6515413"/>
            <a:ext cx="69847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 smtClean="0">
                <a:latin typeface="+mn-lt"/>
                <a:hlinkClick r:id="rId3"/>
              </a:rPr>
              <a:t>Neptune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>
                <a:latin typeface="+mn-lt"/>
                <a:hlinkClick r:id="rId4" tooltip="User:Daniele Pugliesi"/>
              </a:rPr>
              <a:t>Daniele </a:t>
            </a:r>
            <a:r>
              <a:rPr lang="en-US" sz="1200" dirty="0" err="1" smtClean="0">
                <a:latin typeface="+mn-lt"/>
                <a:hlinkClick r:id="rId4" tooltip="User:Daniele Pugliesi"/>
              </a:rPr>
              <a:t>Pugliesi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διαθέσιμο ως κοινό κτήμα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0315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Πλούτωνας </a:t>
            </a:r>
            <a:r>
              <a:rPr lang="en-US" dirty="0" smtClean="0"/>
              <a:t> (Pluto)</a:t>
            </a:r>
            <a:endParaRPr lang="el-GR" dirty="0"/>
          </a:p>
        </p:txBody>
      </p:sp>
      <p:pic>
        <p:nvPicPr>
          <p:cNvPr id="2151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168" y="1476851"/>
            <a:ext cx="4931664" cy="4480560"/>
          </a:xfrm>
          <a:noFill/>
          <a:ln/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90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Φωτογράφιση Σελήνης</a:t>
            </a:r>
            <a:endParaRPr lang="el-GR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l-GR" sz="2800" dirty="0"/>
              <a:t>Το μέγεθος </a:t>
            </a:r>
            <a:r>
              <a:rPr lang="en-US" sz="2800" dirty="0"/>
              <a:t>D </a:t>
            </a:r>
            <a:r>
              <a:rPr lang="el-GR" sz="2800" dirty="0"/>
              <a:t>του ειδώλου της σελήνης φωτογραφημένη από μηχανή 35</a:t>
            </a:r>
            <a:r>
              <a:rPr lang="en-US" sz="2800" dirty="0"/>
              <a:t>mm</a:t>
            </a:r>
            <a:r>
              <a:rPr lang="el-GR" sz="2800" dirty="0"/>
              <a:t> μέσω φακού εστιακής απόστασης </a:t>
            </a:r>
            <a:r>
              <a:rPr lang="en-US" sz="2800" dirty="0"/>
              <a:t>F</a:t>
            </a:r>
            <a:r>
              <a:rPr lang="el-GR" sz="2800" dirty="0"/>
              <a:t> </a:t>
            </a:r>
            <a:r>
              <a:rPr lang="el-GR" sz="2800" dirty="0" smtClean="0"/>
              <a:t>είναι:</a:t>
            </a:r>
            <a:endParaRPr lang="el-GR" sz="2800" dirty="0"/>
          </a:p>
          <a:p>
            <a:pPr algn="ctr">
              <a:buFont typeface="Wingdings" pitchFamily="2" charset="2"/>
              <a:buNone/>
            </a:pPr>
            <a:endParaRPr lang="el-GR" sz="2800" dirty="0"/>
          </a:p>
          <a:p>
            <a:pPr algn="ctr">
              <a:buFont typeface="Wingdings" pitchFamily="2" charset="2"/>
              <a:buNone/>
            </a:pPr>
            <a:r>
              <a:rPr lang="en-US" sz="2800" dirty="0"/>
              <a:t>D = F / 115</a:t>
            </a:r>
            <a:endParaRPr lang="el-GR" sz="2800" dirty="0"/>
          </a:p>
          <a:p>
            <a:pPr algn="ctr">
              <a:buFont typeface="Wingdings" pitchFamily="2" charset="2"/>
              <a:buNone/>
            </a:pPr>
            <a:endParaRPr lang="en-US" sz="2800" dirty="0"/>
          </a:p>
          <a:p>
            <a:pPr>
              <a:buFont typeface="Wingdings" pitchFamily="2" charset="2"/>
              <a:buNone/>
            </a:pPr>
            <a:r>
              <a:rPr lang="el-GR" sz="2800" dirty="0"/>
              <a:t>Π.χ. φακός  </a:t>
            </a:r>
            <a:r>
              <a:rPr lang="el-GR" sz="2800" dirty="0" smtClean="0"/>
              <a:t>50</a:t>
            </a:r>
            <a:r>
              <a:rPr lang="en-US" sz="2800" dirty="0"/>
              <a:t>mm</a:t>
            </a:r>
            <a:r>
              <a:rPr lang="el-GR" sz="2800" dirty="0"/>
              <a:t> </a:t>
            </a:r>
            <a:r>
              <a:rPr lang="el-GR" sz="2800" dirty="0" smtClean="0"/>
              <a:t>δίνει: </a:t>
            </a:r>
            <a:r>
              <a:rPr lang="el-GR" sz="2800" dirty="0"/>
              <a:t>είδωλο 0.4</a:t>
            </a:r>
            <a:r>
              <a:rPr lang="en-US" sz="2800" dirty="0"/>
              <a:t>mm</a:t>
            </a:r>
            <a:endParaRPr lang="el-GR" sz="2800" dirty="0"/>
          </a:p>
          <a:p>
            <a:pPr marL="630238" indent="0">
              <a:buFont typeface="Wingdings" pitchFamily="2" charset="2"/>
              <a:buNone/>
            </a:pPr>
            <a:r>
              <a:rPr lang="el-GR" sz="2800" dirty="0" smtClean="0"/>
              <a:t>φακός </a:t>
            </a:r>
            <a:r>
              <a:rPr lang="el-GR" sz="2800" dirty="0"/>
              <a:t>1000</a:t>
            </a:r>
            <a:r>
              <a:rPr lang="en-US" sz="2800" dirty="0"/>
              <a:t>mm </a:t>
            </a:r>
            <a:r>
              <a:rPr lang="el-GR" sz="2800" dirty="0" smtClean="0"/>
              <a:t>δίνει: </a:t>
            </a:r>
            <a:r>
              <a:rPr lang="el-GR" sz="2800" dirty="0"/>
              <a:t>είδωλο 8.7</a:t>
            </a:r>
            <a:r>
              <a:rPr lang="en-US" sz="2800" dirty="0"/>
              <a:t>mm</a:t>
            </a:r>
          </a:p>
          <a:p>
            <a:pPr>
              <a:buFont typeface="Wingdings" pitchFamily="2" charset="2"/>
              <a:buNone/>
            </a:pPr>
            <a:endParaRPr lang="el-GR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29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174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2238" y="1052736"/>
            <a:ext cx="4139525" cy="5702987"/>
          </a:xfrm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38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Φωτογράφιση</a:t>
            </a:r>
            <a:r>
              <a:rPr lang="en-US" dirty="0" smtClean="0"/>
              <a:t> </a:t>
            </a:r>
            <a:r>
              <a:rPr lang="el-GR" dirty="0" smtClean="0"/>
              <a:t>πλανητών </a:t>
            </a:r>
            <a:r>
              <a:rPr lang="el-GR" sz="3000" b="0" dirty="0" smtClean="0"/>
              <a:t>1/2</a:t>
            </a:r>
            <a:endParaRPr lang="el-GR" sz="3000" b="0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l-GR" sz="2800" dirty="0"/>
              <a:t>Το μέγεθος </a:t>
            </a:r>
            <a:r>
              <a:rPr lang="en-US" sz="2800" dirty="0"/>
              <a:t>D </a:t>
            </a:r>
            <a:r>
              <a:rPr lang="el-GR" sz="2800" dirty="0"/>
              <a:t>του ειδώλου πλανήτη  φωτογραφημένου από μηχανή 35</a:t>
            </a:r>
            <a:r>
              <a:rPr lang="en-US" sz="2800" dirty="0"/>
              <a:t>mm</a:t>
            </a:r>
            <a:r>
              <a:rPr lang="el-GR" sz="2800" dirty="0"/>
              <a:t> μέσω φακού εστιακής απόστασης </a:t>
            </a:r>
            <a:r>
              <a:rPr lang="en-US" sz="2800" dirty="0"/>
              <a:t>F</a:t>
            </a:r>
            <a:r>
              <a:rPr lang="el-GR" sz="2800" dirty="0"/>
              <a:t> </a:t>
            </a:r>
            <a:r>
              <a:rPr lang="el-GR" sz="2800" dirty="0" smtClean="0"/>
              <a:t>είναι:</a:t>
            </a:r>
            <a:endParaRPr lang="el-GR" sz="2800" dirty="0"/>
          </a:p>
          <a:p>
            <a:pPr>
              <a:buFont typeface="Wingdings" pitchFamily="2" charset="2"/>
              <a:buNone/>
            </a:pPr>
            <a:endParaRPr lang="en-US" sz="2800" dirty="0"/>
          </a:p>
          <a:p>
            <a:pPr algn="ctr">
              <a:buFont typeface="Wingdings" pitchFamily="2" charset="2"/>
              <a:buNone/>
            </a:pPr>
            <a:r>
              <a:rPr lang="en-US" sz="2800" dirty="0"/>
              <a:t>D = </a:t>
            </a:r>
            <a:r>
              <a:rPr lang="el-GR" sz="2800" dirty="0"/>
              <a:t>(α </a:t>
            </a:r>
            <a:r>
              <a:rPr lang="en-US" sz="2800" dirty="0"/>
              <a:t>F ) / 206265</a:t>
            </a:r>
          </a:p>
          <a:p>
            <a:pPr algn="ctr">
              <a:buFont typeface="Wingdings" pitchFamily="2" charset="2"/>
              <a:buNone/>
            </a:pPr>
            <a:endParaRPr lang="el-GR" sz="2800" dirty="0"/>
          </a:p>
          <a:p>
            <a:pPr algn="ctr">
              <a:buFont typeface="Wingdings" pitchFamily="2" charset="2"/>
              <a:buNone/>
            </a:pPr>
            <a:r>
              <a:rPr lang="el-GR" sz="2800" dirty="0"/>
              <a:t>Όπου </a:t>
            </a:r>
            <a:r>
              <a:rPr lang="el-GR" sz="2800" dirty="0" smtClean="0"/>
              <a:t>α: </a:t>
            </a:r>
            <a:r>
              <a:rPr lang="el-GR" sz="2800" dirty="0"/>
              <a:t>η φαινόμενη διάμετρος </a:t>
            </a:r>
          </a:p>
          <a:p>
            <a:pPr algn="ctr">
              <a:buFont typeface="Wingdings" pitchFamily="2" charset="2"/>
              <a:buNone/>
            </a:pPr>
            <a:r>
              <a:rPr lang="el-GR" sz="2800" dirty="0"/>
              <a:t>του πλανήτη (σε </a:t>
            </a:r>
            <a:r>
              <a:rPr lang="el-GR" sz="2800" dirty="0" err="1"/>
              <a:t>΄΄</a:t>
            </a:r>
            <a:r>
              <a:rPr lang="el-GR" sz="2800" dirty="0"/>
              <a:t> της μοίρας) από την γη.</a:t>
            </a:r>
            <a:r>
              <a:rPr lang="el-GR" dirty="0"/>
              <a:t> </a:t>
            </a:r>
            <a:endParaRPr lang="en-US" dirty="0"/>
          </a:p>
          <a:p>
            <a:pPr algn="ctr">
              <a:buFont typeface="Wingdings" pitchFamily="2" charset="2"/>
              <a:buNone/>
            </a:pPr>
            <a:endParaRPr lang="el-GR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29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Φωτογράφιση</a:t>
            </a:r>
            <a:r>
              <a:rPr lang="en-US" dirty="0"/>
              <a:t> </a:t>
            </a:r>
            <a:r>
              <a:rPr lang="el-GR" dirty="0"/>
              <a:t>πλανητών </a:t>
            </a:r>
            <a:r>
              <a:rPr lang="el-GR" sz="3000" b="0" dirty="0" smtClean="0"/>
              <a:t>2/2</a:t>
            </a:r>
            <a:endParaRPr lang="el-GR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dirty="0"/>
              <a:t>Φακός 1000</a:t>
            </a:r>
            <a:r>
              <a:rPr lang="en-US" dirty="0"/>
              <a:t>mm </a:t>
            </a:r>
            <a:r>
              <a:rPr lang="el-GR" dirty="0"/>
              <a:t>δίνει τα εξής </a:t>
            </a:r>
            <a:r>
              <a:rPr lang="el-GR" dirty="0" smtClean="0"/>
              <a:t>μεγέθη:</a:t>
            </a:r>
            <a:endParaRPr lang="el-GR" dirty="0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dirty="0" smtClean="0"/>
              <a:t>Ερμής: </a:t>
            </a:r>
            <a:r>
              <a:rPr lang="el-GR" dirty="0"/>
              <a:t>0.06</a:t>
            </a:r>
            <a:r>
              <a:rPr lang="en-US" dirty="0"/>
              <a:t>mm</a:t>
            </a:r>
            <a:endParaRPr lang="el-GR" dirty="0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dirty="0" smtClean="0"/>
              <a:t>Αφροδίτη:</a:t>
            </a:r>
            <a:r>
              <a:rPr lang="en-US" dirty="0" smtClean="0"/>
              <a:t> </a:t>
            </a:r>
            <a:r>
              <a:rPr lang="en-US" dirty="0"/>
              <a:t>0.32mm</a:t>
            </a:r>
            <a:endParaRPr lang="el-GR" dirty="0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dirty="0" smtClean="0"/>
              <a:t>Άρης:</a:t>
            </a:r>
            <a:r>
              <a:rPr lang="en-US" dirty="0" smtClean="0"/>
              <a:t> </a:t>
            </a:r>
            <a:r>
              <a:rPr lang="en-US" dirty="0"/>
              <a:t>0.12mm</a:t>
            </a:r>
            <a:endParaRPr lang="el-GR" dirty="0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dirty="0" smtClean="0"/>
              <a:t>Δίας:</a:t>
            </a:r>
            <a:r>
              <a:rPr lang="en-US" dirty="0" smtClean="0"/>
              <a:t> </a:t>
            </a:r>
            <a:r>
              <a:rPr lang="en-US" dirty="0"/>
              <a:t>0.24mm</a:t>
            </a:r>
            <a:endParaRPr lang="el-GR" dirty="0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dirty="0" smtClean="0"/>
              <a:t>Κρόνος:</a:t>
            </a:r>
            <a:r>
              <a:rPr lang="en-US" dirty="0" smtClean="0"/>
              <a:t> </a:t>
            </a:r>
            <a:r>
              <a:rPr lang="en-US" dirty="0"/>
              <a:t>0.24mm</a:t>
            </a:r>
            <a:r>
              <a:rPr lang="el-GR" dirty="0"/>
              <a:t> 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dirty="0" smtClean="0"/>
              <a:t>Ποσειδώνας:</a:t>
            </a:r>
            <a:r>
              <a:rPr lang="en-US" dirty="0" smtClean="0"/>
              <a:t> </a:t>
            </a:r>
            <a:r>
              <a:rPr lang="en-US" dirty="0"/>
              <a:t>0.01mm</a:t>
            </a:r>
            <a:endParaRPr lang="el-GR" dirty="0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dirty="0" smtClean="0"/>
              <a:t>Πλούτωνας:</a:t>
            </a:r>
            <a:r>
              <a:rPr lang="en-US" dirty="0" smtClean="0"/>
              <a:t> </a:t>
            </a:r>
            <a:r>
              <a:rPr lang="en-US" dirty="0"/>
              <a:t>0.0005mm</a:t>
            </a:r>
            <a:endParaRPr lang="el-GR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61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Φωτογράφιση αστεριών</a:t>
            </a:r>
            <a:endParaRPr lang="el-GR" dirty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el-GR" sz="2800" dirty="0"/>
              <a:t>Τα αστέρια έχουν σημειακά ίχνη στο φιλμ </a:t>
            </a:r>
            <a:endParaRPr lang="en-US" sz="2800" dirty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el-GR" sz="2800" dirty="0"/>
              <a:t>(για κάθε φωτογραφικό φακό </a:t>
            </a:r>
            <a:r>
              <a:rPr lang="en-US" sz="2800" dirty="0"/>
              <a:t>F</a:t>
            </a:r>
            <a:r>
              <a:rPr lang="el-GR" sz="2800" dirty="0"/>
              <a:t>)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en-US" sz="2800" dirty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el-GR" sz="2800" dirty="0"/>
              <a:t>Μέγιστη διάρκεια έκθεσης (σε </a:t>
            </a:r>
            <a:r>
              <a:rPr lang="en-US" sz="2800" dirty="0"/>
              <a:t>sec)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el-GR" sz="2800" dirty="0" smtClean="0"/>
              <a:t>δηλαδή:</a:t>
            </a:r>
            <a:endParaRPr lang="en-US" sz="2800" dirty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en-US" sz="2800" dirty="0"/>
              <a:t>T </a:t>
            </a:r>
            <a:r>
              <a:rPr lang="el-GR" sz="2800" dirty="0"/>
              <a:t>&lt;</a:t>
            </a:r>
            <a:r>
              <a:rPr lang="en-US" sz="2800" dirty="0"/>
              <a:t> 700 / F (</a:t>
            </a:r>
            <a:r>
              <a:rPr lang="el-GR" sz="2800" dirty="0"/>
              <a:t>σε </a:t>
            </a:r>
            <a:r>
              <a:rPr lang="en-US" sz="2800" dirty="0"/>
              <a:t>mm</a:t>
            </a:r>
            <a:r>
              <a:rPr lang="el-GR" sz="2800" dirty="0"/>
              <a:t>)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el-GR" sz="2800" dirty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el-GR" sz="2800" dirty="0"/>
              <a:t>για </a:t>
            </a:r>
            <a:r>
              <a:rPr lang="el-GR" sz="2800" dirty="0" smtClean="0"/>
              <a:t>παράδειγμα:</a:t>
            </a:r>
            <a:endParaRPr lang="en-US" sz="2800" dirty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el-GR" sz="2800" dirty="0"/>
              <a:t> φακός  50</a:t>
            </a:r>
            <a:r>
              <a:rPr lang="en-US" sz="2800" dirty="0"/>
              <a:t>mm</a:t>
            </a:r>
            <a:r>
              <a:rPr lang="el-GR" sz="2800" dirty="0"/>
              <a:t>    χρόνος </a:t>
            </a:r>
            <a:r>
              <a:rPr lang="en-US" sz="2800" dirty="0"/>
              <a:t> t &lt; 14 sec</a:t>
            </a:r>
            <a:endParaRPr lang="el-GR" sz="28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 dirty="0"/>
              <a:t>    </a:t>
            </a:r>
            <a:r>
              <a:rPr lang="el-GR" sz="2800" dirty="0"/>
              <a:t>       φακός 1000</a:t>
            </a:r>
            <a:r>
              <a:rPr lang="en-US" sz="2800" dirty="0"/>
              <a:t>mm</a:t>
            </a:r>
            <a:r>
              <a:rPr lang="el-GR" sz="2800" dirty="0"/>
              <a:t> χρόνος </a:t>
            </a:r>
            <a:r>
              <a:rPr lang="en-US" sz="2800" dirty="0"/>
              <a:t>t &lt; 0.5 sec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l-GR" sz="2800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41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/>
              <a:t>Κατηγορίες Οπτικών Τηλεσκοπίων</a:t>
            </a:r>
            <a:br>
              <a:rPr lang="el-GR" sz="4000"/>
            </a:br>
            <a:r>
              <a:rPr lang="el-GR" sz="4000"/>
              <a:t>(Διαθλαστικά – Κατοπτρικά)</a:t>
            </a:r>
          </a:p>
        </p:txBody>
      </p:sp>
      <p:pic>
        <p:nvPicPr>
          <p:cNvPr id="27655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5216" y="1341015"/>
            <a:ext cx="4553568" cy="5040313"/>
          </a:xfrm>
          <a:noFill/>
          <a:ln/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93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Αστροφωτογράφιση</a:t>
            </a:r>
            <a:endParaRPr lang="el-GR" dirty="0"/>
          </a:p>
        </p:txBody>
      </p:sp>
      <p:sp>
        <p:nvSpPr>
          <p:cNvPr id="1208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Τι είναι;</a:t>
            </a:r>
            <a:endParaRPr lang="el-GR" dirty="0"/>
          </a:p>
          <a:p>
            <a:r>
              <a:rPr lang="el-GR" dirty="0"/>
              <a:t>Πως </a:t>
            </a:r>
            <a:r>
              <a:rPr lang="el-GR" dirty="0" smtClean="0"/>
              <a:t>επιτυγχάνεται;</a:t>
            </a:r>
            <a:endParaRPr lang="el-GR" dirty="0"/>
          </a:p>
          <a:p>
            <a:r>
              <a:rPr lang="el-GR" dirty="0"/>
              <a:t>Πότε </a:t>
            </a:r>
            <a:r>
              <a:rPr lang="el-GR" dirty="0" smtClean="0"/>
              <a:t>πραγματοποιείται;</a:t>
            </a:r>
            <a:endParaRPr lang="el-GR" dirty="0"/>
          </a:p>
          <a:p>
            <a:r>
              <a:rPr lang="el-GR" dirty="0"/>
              <a:t>Που λειτουργεί </a:t>
            </a:r>
            <a:r>
              <a:rPr lang="el-GR" dirty="0" smtClean="0"/>
              <a:t>καλλίτερα;</a:t>
            </a:r>
            <a:endParaRPr lang="el-GR" dirty="0"/>
          </a:p>
          <a:p>
            <a:r>
              <a:rPr lang="el-GR" dirty="0"/>
              <a:t>Σε τι </a:t>
            </a:r>
            <a:r>
              <a:rPr lang="el-GR" dirty="0" smtClean="0"/>
              <a:t>βοηθάει;</a:t>
            </a:r>
            <a:endParaRPr lang="el-GR" dirty="0"/>
          </a:p>
          <a:p>
            <a:endParaRPr lang="el-GR" dirty="0"/>
          </a:p>
          <a:p>
            <a:endParaRPr lang="el-GR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45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/>
              <a:t>Διατάξεις Αστροφωτογράφισης</a:t>
            </a:r>
            <a:r>
              <a:rPr lang="en-US" sz="4000"/>
              <a:t/>
            </a:r>
            <a:br>
              <a:rPr lang="en-US" sz="4000"/>
            </a:br>
            <a:r>
              <a:rPr lang="el-GR" sz="4000"/>
              <a:t>μέσω τηλεσκοπίου</a:t>
            </a:r>
          </a:p>
        </p:txBody>
      </p:sp>
      <p:pic>
        <p:nvPicPr>
          <p:cNvPr id="2970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7756" y="1341015"/>
            <a:ext cx="4268488" cy="5040313"/>
          </a:xfrm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04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339" y="1533253"/>
            <a:ext cx="4087652" cy="40876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37460" y="947715"/>
            <a:ext cx="5143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>
                <a:solidFill>
                  <a:prstClr val="black"/>
                </a:solidFill>
              </a:rPr>
              <a:t>ΒΑΣΕΙΣ ΣΤΗΡΙΞΗΣ ΤΗΛΕΣΚΟΠΙΩΝ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57368" y="2013313"/>
            <a:ext cx="39090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</a:rPr>
              <a:t>Αλτ-αζιμουθιακή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l-GR" dirty="0">
                <a:solidFill>
                  <a:prstClr val="black"/>
                </a:solidFill>
              </a:rPr>
              <a:t>: περιστροφή γύρω από κατακόρυφο και οριζόντιο άξονα  </a:t>
            </a:r>
          </a:p>
          <a:p>
            <a:pPr>
              <a:lnSpc>
                <a:spcPct val="125000"/>
              </a:lnSpc>
            </a:pPr>
            <a:endParaRPr lang="el-GR" dirty="0">
              <a:solidFill>
                <a:prstClr val="black"/>
              </a:solidFill>
            </a:endParaRPr>
          </a:p>
          <a:p>
            <a:pPr marL="257175" indent="-257175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</a:rPr>
              <a:t>Ισημερινή : ευθυγράμμιση με τους πόλους της Γης για να παρακολουθεί την κίνηση αντικειμένων στον ουρανό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9179" y="5629363"/>
            <a:ext cx="56307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https://science.howstuffworks.com/telescope.htm#pt5</a:t>
            </a:r>
          </a:p>
        </p:txBody>
      </p:sp>
    </p:spTree>
    <p:extLst>
      <p:ext uri="{BB962C8B-B14F-4D97-AF65-F5344CB8AC3E}">
        <p14:creationId xmlns:p14="http://schemas.microsoft.com/office/powerpoint/2010/main" val="419636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Σταθερό Τρίποδο</a:t>
            </a:r>
            <a:r>
              <a:rPr lang="en-US" dirty="0"/>
              <a:t> </a:t>
            </a:r>
            <a:r>
              <a:rPr lang="el-GR" dirty="0"/>
              <a:t/>
            </a:r>
            <a:br>
              <a:rPr lang="el-GR" dirty="0"/>
            </a:br>
            <a:r>
              <a:rPr lang="en-US" dirty="0"/>
              <a:t>(Fixed Tripod)</a:t>
            </a:r>
            <a:endParaRPr lang="el-GR" dirty="0"/>
          </a:p>
        </p:txBody>
      </p:sp>
      <p:pic>
        <p:nvPicPr>
          <p:cNvPr id="778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700808"/>
            <a:ext cx="3923928" cy="3476232"/>
          </a:xfrm>
        </p:spPr>
      </p:pic>
      <p:sp>
        <p:nvSpPr>
          <p:cNvPr id="77830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716016" y="1700808"/>
            <a:ext cx="4248472" cy="4114800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l-GR" sz="2600" dirty="0" smtClean="0"/>
              <a:t>Τρίποδο </a:t>
            </a:r>
            <a:r>
              <a:rPr lang="el-GR" sz="2600" dirty="0"/>
              <a:t>Στήριξης Φωτογραφικής </a:t>
            </a:r>
            <a:r>
              <a:rPr lang="el-GR" sz="2600" dirty="0" smtClean="0"/>
              <a:t>Μηχανής.</a:t>
            </a:r>
            <a:endParaRPr lang="el-GR" sz="2600" dirty="0"/>
          </a:p>
          <a:p>
            <a:pPr>
              <a:spcBef>
                <a:spcPts val="1800"/>
              </a:spcBef>
            </a:pPr>
            <a:r>
              <a:rPr lang="el-GR" sz="2600" dirty="0"/>
              <a:t>Ταχύτητα μηχανής </a:t>
            </a:r>
            <a:r>
              <a:rPr lang="el-GR" sz="2600" dirty="0" err="1"/>
              <a:t>΄΄Β</a:t>
            </a:r>
            <a:r>
              <a:rPr lang="el-GR" sz="2600" dirty="0" err="1" smtClean="0"/>
              <a:t>΄΄</a:t>
            </a:r>
            <a:r>
              <a:rPr lang="el-GR" sz="2600" dirty="0" smtClean="0"/>
              <a:t>.</a:t>
            </a:r>
            <a:endParaRPr lang="el-GR" sz="2600" dirty="0"/>
          </a:p>
          <a:p>
            <a:pPr>
              <a:spcBef>
                <a:spcPts val="1800"/>
              </a:spcBef>
            </a:pPr>
            <a:r>
              <a:rPr lang="el-GR" sz="2600" dirty="0"/>
              <a:t>Δυνατότητα χρήσης </a:t>
            </a:r>
            <a:r>
              <a:rPr lang="el-GR" sz="2600" dirty="0" err="1" smtClean="0"/>
              <a:t>ντεκλασέρ</a:t>
            </a:r>
            <a:r>
              <a:rPr lang="el-GR" sz="2600" dirty="0" smtClean="0"/>
              <a:t>.</a:t>
            </a:r>
            <a:endParaRPr lang="el-GR" sz="2600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899592" y="5229200"/>
            <a:ext cx="30243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3"/>
              </a:rPr>
              <a:t>d-spot.co.il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067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/>
              <a:t>Παράλληλη Φωτογράφιση</a:t>
            </a:r>
            <a:r>
              <a:rPr lang="en-US"/>
              <a:t/>
            </a:r>
            <a:br>
              <a:rPr lang="en-US"/>
            </a:br>
            <a:r>
              <a:rPr lang="en-US"/>
              <a:t>(Piggy Backing)</a:t>
            </a:r>
            <a:endParaRPr lang="el-GR"/>
          </a:p>
        </p:txBody>
      </p:sp>
      <p:pic>
        <p:nvPicPr>
          <p:cNvPr id="7987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64677" y="1916832"/>
            <a:ext cx="3472386" cy="3528392"/>
          </a:xfrm>
        </p:spPr>
      </p:pic>
      <p:sp>
        <p:nvSpPr>
          <p:cNvPr id="79878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788024" y="1916832"/>
            <a:ext cx="4211960" cy="41148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l-GR" sz="2800" dirty="0" smtClean="0"/>
              <a:t>Σταθερή </a:t>
            </a:r>
            <a:r>
              <a:rPr lang="el-GR" sz="2800" dirty="0"/>
              <a:t>προσαρμογή της φωτογραφικής μηχανής </a:t>
            </a:r>
            <a:endParaRPr lang="en-US" sz="2800" dirty="0"/>
          </a:p>
          <a:p>
            <a:pPr algn="ctr">
              <a:buFont typeface="Wingdings" pitchFamily="2" charset="2"/>
              <a:buNone/>
            </a:pPr>
            <a:r>
              <a:rPr lang="el-GR" sz="2800" dirty="0" smtClean="0"/>
              <a:t>(με </a:t>
            </a:r>
            <a:r>
              <a:rPr lang="el-GR" sz="2800" dirty="0"/>
              <a:t>τον φακό </a:t>
            </a:r>
            <a:r>
              <a:rPr lang="el-GR" sz="2800" dirty="0" smtClean="0"/>
              <a:t>της) </a:t>
            </a:r>
            <a:r>
              <a:rPr lang="el-GR" sz="2800" dirty="0"/>
              <a:t>στη ράχη του τηλεσκοπίου </a:t>
            </a:r>
          </a:p>
        </p:txBody>
      </p:sp>
      <p:sp>
        <p:nvSpPr>
          <p:cNvPr id="79880" name="AutoShape 8" descr="STPBETX"/>
          <p:cNvSpPr>
            <a:spLocks noChangeAspect="1" noChangeArrowheads="1"/>
          </p:cNvSpPr>
          <p:nvPr/>
        </p:nvSpPr>
        <p:spPr bwMode="auto">
          <a:xfrm>
            <a:off x="4284663" y="46038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950388" y="5571883"/>
            <a:ext cx="34738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3"/>
              </a:rPr>
              <a:t>weasner.com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1226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000" dirty="0" err="1"/>
              <a:t>Ανεστιακή</a:t>
            </a:r>
            <a:r>
              <a:rPr lang="en-US" sz="4000" dirty="0"/>
              <a:t> </a:t>
            </a:r>
            <a:r>
              <a:rPr lang="el-GR" sz="4000" dirty="0" smtClean="0"/>
              <a:t>(</a:t>
            </a:r>
            <a:r>
              <a:rPr lang="en-US" sz="4000" dirty="0" err="1"/>
              <a:t>Afocal</a:t>
            </a:r>
            <a:r>
              <a:rPr lang="en-US" sz="4000" dirty="0"/>
              <a:t>) </a:t>
            </a:r>
            <a:r>
              <a:rPr lang="el-GR" sz="4000" dirty="0" smtClean="0"/>
              <a:t>Φωτογράφιση</a:t>
            </a:r>
            <a:endParaRPr lang="el-GR" sz="4000" dirty="0"/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860032" y="1314136"/>
            <a:ext cx="3702050" cy="4114800"/>
          </a:xfrm>
        </p:spPr>
        <p:txBody>
          <a:bodyPr/>
          <a:lstStyle/>
          <a:p>
            <a:endParaRPr lang="el-GR" sz="2800" dirty="0"/>
          </a:p>
          <a:p>
            <a:r>
              <a:rPr lang="el-GR" sz="2800" dirty="0"/>
              <a:t>Το σώμα της Φ.Μ. είναι ανεξάρτητο του </a:t>
            </a:r>
            <a:r>
              <a:rPr lang="el-GR" sz="2800" dirty="0" smtClean="0"/>
              <a:t>τηλεσκοπίου.</a:t>
            </a:r>
            <a:endParaRPr lang="el-GR" sz="2800" dirty="0"/>
          </a:p>
          <a:p>
            <a:r>
              <a:rPr lang="el-GR" sz="2800" dirty="0"/>
              <a:t>Έτσι φωτογραφίζεται το τελικό είδωλο στο προσοφθάλμιο </a:t>
            </a:r>
            <a:r>
              <a:rPr lang="el-GR" sz="2800" dirty="0" smtClean="0"/>
              <a:t>φακό.</a:t>
            </a:r>
            <a:endParaRPr lang="el-GR" sz="2800" dirty="0"/>
          </a:p>
          <a:p>
            <a:endParaRPr lang="el-GR" sz="2800" dirty="0"/>
          </a:p>
        </p:txBody>
      </p:sp>
      <p:sp>
        <p:nvSpPr>
          <p:cNvPr id="81928" name="AutoShape 8" descr="AFOCAL"/>
          <p:cNvSpPr>
            <a:spLocks noChangeAspect="1" noChangeArrowheads="1"/>
          </p:cNvSpPr>
          <p:nvPr/>
        </p:nvSpPr>
        <p:spPr bwMode="auto">
          <a:xfrm>
            <a:off x="4284663" y="46038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81930" name="AutoShape 10" descr="AFOCAL"/>
          <p:cNvSpPr>
            <a:spLocks noChangeAspect="1" noChangeArrowheads="1"/>
          </p:cNvSpPr>
          <p:nvPr/>
        </p:nvSpPr>
        <p:spPr bwMode="auto">
          <a:xfrm>
            <a:off x="4284663" y="46038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81932" name="AutoShape 12" descr="AFOCAL"/>
          <p:cNvSpPr>
            <a:spLocks noChangeAspect="1" noChangeArrowheads="1"/>
          </p:cNvSpPr>
          <p:nvPr/>
        </p:nvSpPr>
        <p:spPr bwMode="auto">
          <a:xfrm>
            <a:off x="4284663" y="46038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el-GR">
              <a:solidFill>
                <a:prstClr val="black"/>
              </a:solidFill>
            </a:endParaRP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l-GR">
              <a:solidFill>
                <a:prstClr val="black"/>
              </a:solidFill>
            </a:endParaRPr>
          </a:p>
        </p:txBody>
      </p:sp>
      <p:pic>
        <p:nvPicPr>
          <p:cNvPr id="9218" name="Picture 2" descr="http://www.astrozoom.net/images/home/techniques/%EC%96%B4%ED%8F%AC%EC%BB%AC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21" y="1124744"/>
            <a:ext cx="3465463" cy="210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Ορθογώνιο 2"/>
          <p:cNvSpPr/>
          <p:nvPr/>
        </p:nvSpPr>
        <p:spPr>
          <a:xfrm>
            <a:off x="686792" y="3233037"/>
            <a:ext cx="34329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3"/>
              </a:rPr>
              <a:t>astrozoom.net</a:t>
            </a:r>
            <a:endParaRPr lang="el-GR" sz="1200" dirty="0">
              <a:latin typeface="+mn-lt"/>
            </a:endParaRPr>
          </a:p>
        </p:txBody>
      </p:sp>
      <p:pic>
        <p:nvPicPr>
          <p:cNvPr id="9220" name="Picture 4" descr="http://www.imaging-resource.com/ARTS/ASTRO/IMAGE3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791" y="3529016"/>
            <a:ext cx="3432919" cy="299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Ορθογώνιο 4"/>
          <p:cNvSpPr/>
          <p:nvPr/>
        </p:nvSpPr>
        <p:spPr>
          <a:xfrm>
            <a:off x="670520" y="6525344"/>
            <a:ext cx="34491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5"/>
              </a:rPr>
              <a:t>herval.blogspot.gr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5359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/>
          </a:bodyPr>
          <a:lstStyle/>
          <a:p>
            <a:r>
              <a:rPr lang="el-GR" dirty="0"/>
              <a:t>Φωτογράφιση Κύριας Εστίας (</a:t>
            </a:r>
            <a:r>
              <a:rPr lang="en-US" dirty="0"/>
              <a:t>Prime Focus)</a:t>
            </a:r>
            <a:endParaRPr lang="el-GR" dirty="0"/>
          </a:p>
        </p:txBody>
      </p:sp>
      <p:pic>
        <p:nvPicPr>
          <p:cNvPr id="83975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268760"/>
            <a:ext cx="4344815" cy="5040313"/>
          </a:xfrm>
          <a:noFill/>
          <a:ln/>
        </p:spPr>
      </p:pic>
      <p:sp>
        <p:nvSpPr>
          <p:cNvPr id="83974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220072" y="1988840"/>
            <a:ext cx="3702050" cy="4114800"/>
          </a:xfrm>
        </p:spPr>
        <p:txBody>
          <a:bodyPr/>
          <a:lstStyle/>
          <a:p>
            <a:r>
              <a:rPr lang="el-GR" sz="2800" dirty="0"/>
              <a:t>Αφαιρείται ο φακός από την φωτογραφική </a:t>
            </a:r>
            <a:r>
              <a:rPr lang="el-GR" sz="2800" dirty="0" smtClean="0"/>
              <a:t>μηχανή.</a:t>
            </a:r>
            <a:endParaRPr lang="el-GR" sz="2800" dirty="0"/>
          </a:p>
          <a:p>
            <a:pPr>
              <a:buFont typeface="Wingdings" pitchFamily="2" charset="2"/>
              <a:buNone/>
            </a:pPr>
            <a:r>
              <a:rPr lang="el-GR" sz="2800" dirty="0"/>
              <a:t> </a:t>
            </a:r>
          </a:p>
          <a:p>
            <a:r>
              <a:rPr lang="el-GR" sz="2800" dirty="0"/>
              <a:t>Το σώμα της μηχανής συνδέεται σταθερά στη κύρια εστία του </a:t>
            </a:r>
            <a:r>
              <a:rPr lang="el-GR" sz="2800" dirty="0" smtClean="0"/>
              <a:t>τηλεσκοπίου.</a:t>
            </a:r>
            <a:endParaRPr lang="el-GR" sz="2800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27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/>
              <a:t>Φωτογράφιση με καθοδήγηση</a:t>
            </a:r>
            <a:br>
              <a:rPr lang="el-GR" sz="4000"/>
            </a:br>
            <a:r>
              <a:rPr lang="el-GR" sz="4000"/>
              <a:t>(</a:t>
            </a:r>
            <a:r>
              <a:rPr lang="en-US" sz="4000"/>
              <a:t>Guided Prime Focus)</a:t>
            </a:r>
            <a:endParaRPr lang="el-GR" sz="4000"/>
          </a:p>
        </p:txBody>
      </p:sp>
      <p:pic>
        <p:nvPicPr>
          <p:cNvPr id="86023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340768"/>
            <a:ext cx="3384376" cy="5313413"/>
          </a:xfrm>
          <a:noFill/>
          <a:ln/>
        </p:spPr>
      </p:pic>
      <p:sp>
        <p:nvSpPr>
          <p:cNvPr id="86022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004048" y="1988840"/>
            <a:ext cx="3702050" cy="4114800"/>
          </a:xfrm>
        </p:spPr>
        <p:txBody>
          <a:bodyPr>
            <a:normAutofit/>
          </a:bodyPr>
          <a:lstStyle/>
          <a:p>
            <a:endParaRPr lang="el-GR" sz="2800" dirty="0"/>
          </a:p>
          <a:p>
            <a:r>
              <a:rPr lang="el-GR" sz="2800" dirty="0"/>
              <a:t>Καθοδήγηση εκτός οπτικού </a:t>
            </a:r>
            <a:r>
              <a:rPr lang="el-GR" sz="2800" dirty="0" smtClean="0"/>
              <a:t>άξονα.</a:t>
            </a:r>
            <a:endParaRPr lang="el-GR" sz="2800" dirty="0"/>
          </a:p>
          <a:p>
            <a:pPr>
              <a:buFont typeface="Wingdings" pitchFamily="2" charset="2"/>
              <a:buNone/>
            </a:pPr>
            <a:endParaRPr lang="el-GR" sz="2800" dirty="0"/>
          </a:p>
          <a:p>
            <a:r>
              <a:rPr lang="el-GR" sz="2800" dirty="0"/>
              <a:t>Καθοδήγηση με ανεξάρτητη διόπτρα παρατήρησης σε αστέρι </a:t>
            </a:r>
            <a:r>
              <a:rPr lang="el-GR" sz="2800" dirty="0" smtClean="0"/>
              <a:t>αναφοράς.</a:t>
            </a:r>
            <a:endParaRPr lang="el-GR" sz="2800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92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/>
              <a:t>Προσοφθάλμιας Προβολής</a:t>
            </a:r>
            <a:br>
              <a:rPr lang="el-GR" sz="4000"/>
            </a:br>
            <a:r>
              <a:rPr lang="en-US" sz="4000"/>
              <a:t>(Positive or negative projection)</a:t>
            </a:r>
            <a:endParaRPr lang="el-GR" sz="4000"/>
          </a:p>
        </p:txBody>
      </p:sp>
      <p:pic>
        <p:nvPicPr>
          <p:cNvPr id="8806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2204864"/>
            <a:ext cx="2847113" cy="2598053"/>
          </a:xfrm>
        </p:spPr>
      </p:pic>
      <p:sp>
        <p:nvSpPr>
          <p:cNvPr id="88070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788024" y="1981200"/>
            <a:ext cx="4355976" cy="4114800"/>
          </a:xfrm>
        </p:spPr>
        <p:txBody>
          <a:bodyPr>
            <a:normAutofit/>
          </a:bodyPr>
          <a:lstStyle/>
          <a:p>
            <a:r>
              <a:rPr lang="en-US" sz="2800" b="1" dirty="0"/>
              <a:t>Positive projection</a:t>
            </a:r>
          </a:p>
          <a:p>
            <a:pPr marL="355600" indent="0">
              <a:buNone/>
            </a:pPr>
            <a:r>
              <a:rPr lang="el-GR" sz="2800" dirty="0"/>
              <a:t>Επιπλέον μεγέθυνση με την χρήση ενός προσοφθάλμιου </a:t>
            </a:r>
            <a:r>
              <a:rPr lang="el-GR" sz="2800" dirty="0" smtClean="0"/>
              <a:t>παρατήρησης.</a:t>
            </a:r>
            <a:endParaRPr lang="en-US" sz="2800" dirty="0"/>
          </a:p>
          <a:p>
            <a:r>
              <a:rPr lang="en-US" sz="2800" b="1" dirty="0"/>
              <a:t>Negative projection</a:t>
            </a:r>
            <a:endParaRPr lang="el-GR" sz="2800" b="1" dirty="0"/>
          </a:p>
          <a:p>
            <a:pPr marL="355600" indent="0">
              <a:buNone/>
            </a:pPr>
            <a:r>
              <a:rPr lang="el-GR" sz="2800" dirty="0"/>
              <a:t>Μεγέθυνση με την χρήση αρνητικού </a:t>
            </a:r>
            <a:r>
              <a:rPr lang="el-GR" sz="2800" dirty="0" smtClean="0"/>
              <a:t>φακού.</a:t>
            </a:r>
            <a:endParaRPr lang="el-GR" sz="2800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78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Σύνδεση </a:t>
            </a:r>
            <a:r>
              <a:rPr lang="en-US"/>
              <a:t>Prime Focus</a:t>
            </a:r>
            <a:r>
              <a:rPr lang="el-GR"/>
              <a:t> </a:t>
            </a:r>
          </a:p>
        </p:txBody>
      </p:sp>
      <p:pic>
        <p:nvPicPr>
          <p:cNvPr id="38920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340769"/>
            <a:ext cx="4344815" cy="5040313"/>
          </a:xfrm>
          <a:noFill/>
          <a:ln/>
        </p:spPr>
      </p:pic>
      <p:pic>
        <p:nvPicPr>
          <p:cNvPr id="38919" name="Picture 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76056" y="1340768"/>
            <a:ext cx="3630681" cy="5040561"/>
          </a:xfrm>
          <a:noFill/>
          <a:ln/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53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/>
              <a:t>Ίχνη από Κομήτες</a:t>
            </a:r>
          </a:p>
        </p:txBody>
      </p:sp>
      <p:pic>
        <p:nvPicPr>
          <p:cNvPr id="4199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88024" y="2060848"/>
            <a:ext cx="3704762" cy="3228572"/>
          </a:xfrm>
        </p:spPr>
      </p:pic>
      <p:sp>
        <p:nvSpPr>
          <p:cNvPr id="4198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7544" y="1844824"/>
            <a:ext cx="3888432" cy="4536504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l-GR" sz="2400" dirty="0"/>
              <a:t>Φωτογραφική μηχανή</a:t>
            </a:r>
          </a:p>
          <a:p>
            <a:pPr>
              <a:spcBef>
                <a:spcPts val="1200"/>
              </a:spcBef>
            </a:pPr>
            <a:r>
              <a:rPr lang="el-GR" sz="2400" dirty="0"/>
              <a:t>Τρίποδο</a:t>
            </a:r>
          </a:p>
          <a:p>
            <a:pPr>
              <a:spcBef>
                <a:spcPts val="1200"/>
              </a:spcBef>
            </a:pPr>
            <a:r>
              <a:rPr lang="el-GR" sz="2400" dirty="0"/>
              <a:t>Κάθε Φωτογραφικός Φακός</a:t>
            </a:r>
          </a:p>
          <a:p>
            <a:pPr>
              <a:spcBef>
                <a:spcPts val="1200"/>
              </a:spcBef>
            </a:pPr>
            <a:r>
              <a:rPr lang="el-GR" sz="2400" dirty="0"/>
              <a:t>Διάφραγμα ανοικτό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ISO </a:t>
            </a:r>
            <a:r>
              <a:rPr lang="el-GR" sz="2400" dirty="0"/>
              <a:t>200 – 800</a:t>
            </a:r>
            <a:endParaRPr lang="en-US" sz="2400" dirty="0"/>
          </a:p>
          <a:p>
            <a:pPr>
              <a:spcBef>
                <a:spcPts val="1200"/>
              </a:spcBef>
              <a:buFont typeface="Wingdings" pitchFamily="2" charset="2"/>
              <a:buNone/>
            </a:pPr>
            <a:endParaRPr lang="en-US" sz="2400" dirty="0"/>
          </a:p>
          <a:p>
            <a:pPr marL="88900" indent="-88900">
              <a:spcBef>
                <a:spcPts val="1200"/>
              </a:spcBef>
              <a:buFont typeface="Wingdings" pitchFamily="2" charset="2"/>
              <a:buNone/>
            </a:pPr>
            <a:r>
              <a:rPr lang="en-US" sz="2400" dirty="0"/>
              <a:t>(Comet Hyakutake (C/1996) 50mm telephoto lens)</a:t>
            </a:r>
            <a:endParaRPr lang="el-GR" sz="2400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67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Αστροφωτογράφιση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l-GR" dirty="0" err="1"/>
              <a:t>Αστροφωτογράφιση</a:t>
            </a:r>
            <a:r>
              <a:rPr lang="el-GR" dirty="0"/>
              <a:t> θεωρείται εκείνη η απεικονιστική τεχνική που συνδυάζει την φωτογραφία με την </a:t>
            </a:r>
            <a:r>
              <a:rPr lang="el-GR" dirty="0" err="1"/>
              <a:t>παρατηρησιακή</a:t>
            </a:r>
            <a:r>
              <a:rPr lang="el-GR" dirty="0"/>
              <a:t> αστρονομία.</a:t>
            </a:r>
          </a:p>
          <a:p>
            <a:pPr algn="ctr">
              <a:buFont typeface="Wingdings" pitchFamily="2" charset="2"/>
              <a:buNone/>
            </a:pPr>
            <a:endParaRPr lang="el-GR" dirty="0"/>
          </a:p>
          <a:p>
            <a:pPr algn="ctr">
              <a:buFont typeface="Wingdings" pitchFamily="2" charset="2"/>
              <a:buNone/>
            </a:pPr>
            <a:r>
              <a:rPr lang="el-GR" dirty="0"/>
              <a:t>Οι άνθρωποι που ασχολούνται με την </a:t>
            </a:r>
            <a:r>
              <a:rPr lang="el-GR" dirty="0" err="1"/>
              <a:t>αστροφωτογράφιση</a:t>
            </a:r>
            <a:r>
              <a:rPr lang="el-GR" dirty="0"/>
              <a:t> είναι κυρίως οι ερασιτέχνες αστρονόμοι</a:t>
            </a:r>
          </a:p>
          <a:p>
            <a:endParaRPr lang="el-GR" dirty="0"/>
          </a:p>
          <a:p>
            <a:endParaRPr lang="el-GR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95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/>
              <a:t>Αστρικά Ίχνη</a:t>
            </a:r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79512" y="1340768"/>
            <a:ext cx="4104456" cy="5184576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l-GR" sz="2800" dirty="0"/>
              <a:t>Φωτογραφική μηχανή</a:t>
            </a:r>
          </a:p>
          <a:p>
            <a:pPr>
              <a:spcBef>
                <a:spcPts val="1200"/>
              </a:spcBef>
            </a:pPr>
            <a:r>
              <a:rPr lang="el-GR" sz="2800" dirty="0"/>
              <a:t>Τρίποδο</a:t>
            </a:r>
          </a:p>
          <a:p>
            <a:pPr>
              <a:spcBef>
                <a:spcPts val="1200"/>
              </a:spcBef>
            </a:pPr>
            <a:r>
              <a:rPr lang="el-GR" sz="2800" dirty="0"/>
              <a:t>Κάθε Φωτογραφικός Φακός</a:t>
            </a:r>
          </a:p>
          <a:p>
            <a:pPr>
              <a:spcBef>
                <a:spcPts val="1200"/>
              </a:spcBef>
            </a:pPr>
            <a:r>
              <a:rPr lang="el-GR" sz="2800" dirty="0"/>
              <a:t>Διάφραγμα ανοικτό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ISO </a:t>
            </a:r>
            <a:r>
              <a:rPr lang="el-GR" sz="2800" dirty="0"/>
              <a:t>200 – 800</a:t>
            </a:r>
            <a:endParaRPr lang="en-US" sz="2800" dirty="0"/>
          </a:p>
          <a:p>
            <a:pPr marL="177800" indent="-177800">
              <a:spcBef>
                <a:spcPts val="1200"/>
              </a:spcBef>
              <a:buFont typeface="Wingdings" pitchFamily="2" charset="2"/>
              <a:buNone/>
            </a:pPr>
            <a:r>
              <a:rPr lang="en-US" sz="2400" dirty="0"/>
              <a:t> (Celestial Pole, 80mm lens ISO 400 and 4 - hour exposure)  </a:t>
            </a:r>
            <a:endParaRPr lang="el-GR" sz="2400" dirty="0"/>
          </a:p>
          <a:p>
            <a:pPr>
              <a:spcBef>
                <a:spcPts val="1200"/>
              </a:spcBef>
            </a:pPr>
            <a:endParaRPr lang="el-GR" sz="2800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7" name="Rectangle 7"/>
          <p:cNvSpPr/>
          <p:nvPr/>
        </p:nvSpPr>
        <p:spPr>
          <a:xfrm>
            <a:off x="4988011" y="4869160"/>
            <a:ext cx="33544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2"/>
              </a:rPr>
              <a:t>Stellar Swirl over </a:t>
            </a:r>
            <a:r>
              <a:rPr lang="en-US" sz="1200" dirty="0" err="1">
                <a:latin typeface="+mn-lt"/>
                <a:hlinkClick r:id="rId2"/>
              </a:rPr>
              <a:t>Stanmer</a:t>
            </a:r>
            <a:r>
              <a:rPr lang="en-US" sz="1200" dirty="0">
                <a:latin typeface="+mn-lt"/>
                <a:hlinkClick r:id="rId2"/>
              </a:rPr>
              <a:t> </a:t>
            </a:r>
            <a:r>
              <a:rPr lang="en-US" sz="1200" dirty="0" smtClean="0">
                <a:latin typeface="+mn-lt"/>
                <a:hlinkClick r:id="rId2"/>
              </a:rPr>
              <a:t>Church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 smtClean="0">
                <a:latin typeface="+mn-lt"/>
                <a:hlinkClick r:id="rId3"/>
              </a:rPr>
              <a:t>Dominic's </a:t>
            </a:r>
            <a:r>
              <a:rPr lang="en-US" sz="1200" dirty="0">
                <a:latin typeface="+mn-lt"/>
                <a:hlinkClick r:id="rId3"/>
              </a:rPr>
              <a:t>pics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διαθέσιμο με άδεια </a:t>
            </a:r>
            <a:r>
              <a:rPr lang="en-US" sz="1200" dirty="0">
                <a:latin typeface="+mn-lt"/>
                <a:hlinkClick r:id="rId4"/>
              </a:rPr>
              <a:t>CC BY 2.0</a:t>
            </a:r>
            <a:endParaRPr lang="en-US" sz="1200" dirty="0">
              <a:latin typeface="+mn-lt"/>
            </a:endParaRPr>
          </a:p>
        </p:txBody>
      </p:sp>
      <p:pic>
        <p:nvPicPr>
          <p:cNvPr id="11266" name="Picture 2" descr="https://farm5.staticflickr.com/4079/4915185569_ec4887116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1556792"/>
            <a:ext cx="47625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55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Αστρικά </a:t>
            </a:r>
            <a:r>
              <a:rPr lang="el-GR" dirty="0" smtClean="0"/>
              <a:t>Ίχνη</a:t>
            </a:r>
            <a:endParaRPr lang="el-GR" dirty="0"/>
          </a:p>
        </p:txBody>
      </p:sp>
      <p:pic>
        <p:nvPicPr>
          <p:cNvPr id="113672" name="Picture 8" descr="startrails4 pr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2420888"/>
            <a:ext cx="4064379" cy="3024336"/>
          </a:xfrm>
          <a:noFill/>
          <a:ln/>
        </p:spPr>
      </p:pic>
      <p:pic>
        <p:nvPicPr>
          <p:cNvPr id="113671" name="Picture 7" descr="startrails1 prp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16139" y="2420888"/>
            <a:ext cx="4062986" cy="3022848"/>
          </a:xfrm>
          <a:noFill/>
          <a:ln/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2267744" y="1340767"/>
            <a:ext cx="57606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200" dirty="0">
                <a:latin typeface="+mn-lt"/>
              </a:rPr>
              <a:t>Πάρνωνας, 19. 8. 01,</a:t>
            </a:r>
            <a:r>
              <a:rPr lang="en-US" sz="2200" dirty="0">
                <a:latin typeface="+mn-lt"/>
              </a:rPr>
              <a:t> Fixed Tripod, 6hours, </a:t>
            </a:r>
            <a:br>
              <a:rPr lang="en-US" sz="2200" dirty="0">
                <a:latin typeface="+mn-lt"/>
              </a:rPr>
            </a:br>
            <a:r>
              <a:rPr lang="en-US" sz="2200" dirty="0">
                <a:latin typeface="+mn-lt"/>
              </a:rPr>
              <a:t>ZENIT 122, 37mm, Kodak Ultra (100ASA)</a:t>
            </a:r>
            <a:endParaRPr lang="el-GR" sz="2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707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Μετέωρα (ίχνη)</a:t>
            </a:r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23528" y="1660697"/>
            <a:ext cx="3702050" cy="4114800"/>
          </a:xfrm>
        </p:spPr>
        <p:txBody>
          <a:bodyPr/>
          <a:lstStyle/>
          <a:p>
            <a:r>
              <a:rPr lang="el-GR" sz="2800" dirty="0" smtClean="0"/>
              <a:t>Φωτογραφική </a:t>
            </a:r>
            <a:r>
              <a:rPr lang="el-GR" sz="2800" dirty="0"/>
              <a:t>μηχανή</a:t>
            </a:r>
          </a:p>
          <a:p>
            <a:r>
              <a:rPr lang="el-GR" sz="2800" dirty="0"/>
              <a:t>Τρίποδο</a:t>
            </a:r>
          </a:p>
          <a:p>
            <a:r>
              <a:rPr lang="el-GR" sz="2800" dirty="0" err="1"/>
              <a:t>Ευρυγώνιο</a:t>
            </a:r>
            <a:r>
              <a:rPr lang="el-GR" sz="2800" dirty="0"/>
              <a:t> φακό</a:t>
            </a:r>
          </a:p>
          <a:p>
            <a:r>
              <a:rPr lang="el-GR" sz="2800" dirty="0"/>
              <a:t>Διάφραγμα</a:t>
            </a:r>
            <a:r>
              <a:rPr lang="en-US" sz="2800" dirty="0"/>
              <a:t> F / 6.3 </a:t>
            </a:r>
            <a:r>
              <a:rPr lang="el-GR" sz="2800" dirty="0"/>
              <a:t>ή ευρύτερο</a:t>
            </a:r>
          </a:p>
          <a:p>
            <a:r>
              <a:rPr lang="en-US" sz="2800" dirty="0"/>
              <a:t>ISO </a:t>
            </a:r>
            <a:r>
              <a:rPr lang="el-GR" sz="2800" dirty="0"/>
              <a:t>200 - 800</a:t>
            </a:r>
          </a:p>
          <a:p>
            <a:endParaRPr lang="el-GR" sz="2800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4427984" y="4952201"/>
            <a:ext cx="41399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2"/>
              </a:rPr>
              <a:t>noticiasabsurdas.com</a:t>
            </a:r>
            <a:endParaRPr lang="el-GR" sz="1200" dirty="0">
              <a:latin typeface="+mn-lt"/>
            </a:endParaRPr>
          </a:p>
        </p:txBody>
      </p:sp>
      <p:pic>
        <p:nvPicPr>
          <p:cNvPr id="12290" name="Picture 2" descr="noticias absurd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1660697"/>
            <a:ext cx="4139952" cy="320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07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Πολικό Σέλας</a:t>
            </a:r>
          </a:p>
        </p:txBody>
      </p:sp>
      <p:pic>
        <p:nvPicPr>
          <p:cNvPr id="46087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8435" y="1772816"/>
            <a:ext cx="4748021" cy="2808312"/>
          </a:xfrm>
        </p:spPr>
      </p:pic>
      <p:sp>
        <p:nvSpPr>
          <p:cNvPr id="46085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51520" y="1700808"/>
            <a:ext cx="3702050" cy="4824536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sz="2800" dirty="0"/>
              <a:t>Φωτογραφική μηχανή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sz="2800" dirty="0"/>
              <a:t>Τρίποδο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sz="2800" dirty="0"/>
              <a:t>Γρήγορο φακό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sz="2800" dirty="0"/>
              <a:t>Διάφραγμα</a:t>
            </a:r>
            <a:r>
              <a:rPr lang="en-US" sz="2800" dirty="0"/>
              <a:t> F / </a:t>
            </a:r>
            <a:r>
              <a:rPr lang="el-GR" sz="2800" dirty="0"/>
              <a:t>4.5</a:t>
            </a:r>
            <a:r>
              <a:rPr lang="en-US" sz="2800" dirty="0"/>
              <a:t> </a:t>
            </a:r>
            <a:r>
              <a:rPr lang="el-GR" sz="2800" dirty="0"/>
              <a:t>ή ευρύτερο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2800" dirty="0"/>
              <a:t>ISO </a:t>
            </a:r>
            <a:r>
              <a:rPr lang="el-GR" sz="2800" dirty="0"/>
              <a:t>200 – </a:t>
            </a:r>
            <a:r>
              <a:rPr lang="el-GR" sz="2800" dirty="0" smtClean="0"/>
              <a:t>800</a:t>
            </a:r>
            <a:endParaRPr lang="el-GR" sz="2800" dirty="0"/>
          </a:p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en-US" sz="2400" dirty="0" smtClean="0"/>
              <a:t>(Aurora </a:t>
            </a:r>
            <a:r>
              <a:rPr lang="en-US" sz="2400" dirty="0"/>
              <a:t>borealis, March 2006, 10 min exposure, ISO 400)</a:t>
            </a:r>
            <a:endParaRPr lang="el-GR" sz="2400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42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Τεχνητοί Δορυφόροι</a:t>
            </a:r>
          </a:p>
        </p:txBody>
      </p:sp>
      <p:pic>
        <p:nvPicPr>
          <p:cNvPr id="4813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1772816"/>
            <a:ext cx="4196942" cy="3672408"/>
          </a:xfrm>
        </p:spPr>
      </p:pic>
      <p:sp>
        <p:nvSpPr>
          <p:cNvPr id="48133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9552" y="1700808"/>
            <a:ext cx="3702050" cy="4114800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</a:pPr>
            <a:r>
              <a:rPr lang="el-GR" sz="2400" dirty="0"/>
              <a:t>Φωτογραφική μηχανή</a:t>
            </a:r>
          </a:p>
          <a:p>
            <a:pPr>
              <a:spcBef>
                <a:spcPts val="1200"/>
              </a:spcBef>
            </a:pPr>
            <a:r>
              <a:rPr lang="el-GR" sz="2400" dirty="0"/>
              <a:t>Τρίποδο</a:t>
            </a:r>
          </a:p>
          <a:p>
            <a:pPr>
              <a:spcBef>
                <a:spcPts val="1200"/>
              </a:spcBef>
            </a:pPr>
            <a:r>
              <a:rPr lang="el-GR" sz="2400" dirty="0"/>
              <a:t>Γρήγορο φακό</a:t>
            </a:r>
          </a:p>
          <a:p>
            <a:pPr>
              <a:spcBef>
                <a:spcPts val="1200"/>
              </a:spcBef>
            </a:pPr>
            <a:r>
              <a:rPr lang="el-GR" sz="2400" dirty="0"/>
              <a:t>Διάφραγμα</a:t>
            </a:r>
            <a:r>
              <a:rPr lang="en-US" sz="2400" dirty="0"/>
              <a:t> F / </a:t>
            </a:r>
            <a:r>
              <a:rPr lang="el-GR" sz="2400" dirty="0"/>
              <a:t>4.5</a:t>
            </a:r>
            <a:r>
              <a:rPr lang="en-US" sz="2400" dirty="0"/>
              <a:t> </a:t>
            </a:r>
            <a:r>
              <a:rPr lang="el-GR" sz="2400" dirty="0"/>
              <a:t>ή ευρύτερο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ISO </a:t>
            </a:r>
            <a:r>
              <a:rPr lang="el-GR" sz="2400" dirty="0"/>
              <a:t>200 – 800</a:t>
            </a:r>
            <a:endParaRPr lang="en-US" sz="2400" dirty="0"/>
          </a:p>
          <a:p>
            <a:pPr>
              <a:spcBef>
                <a:spcPts val="1200"/>
              </a:spcBef>
              <a:buFont typeface="Wingdings" pitchFamily="2" charset="2"/>
              <a:buNone/>
            </a:pPr>
            <a:endParaRPr lang="en-US" sz="2400" dirty="0"/>
          </a:p>
          <a:p>
            <a:pPr marL="88900" indent="-88900">
              <a:spcBef>
                <a:spcPts val="1200"/>
              </a:spcBef>
              <a:buFont typeface="Wingdings" pitchFamily="2" charset="2"/>
              <a:buNone/>
            </a:pPr>
            <a:r>
              <a:rPr lang="en-US" sz="2400" dirty="0"/>
              <a:t>(Atlantis with Space Station MIR, Nov. 1995)</a:t>
            </a:r>
            <a:endParaRPr lang="el-GR" sz="2400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87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Σελήνη</a:t>
            </a:r>
          </a:p>
        </p:txBody>
      </p:sp>
      <p:pic>
        <p:nvPicPr>
          <p:cNvPr id="50182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896" y="1340768"/>
            <a:ext cx="5423038" cy="5040313"/>
          </a:xfrm>
        </p:spPr>
      </p:pic>
      <p:sp>
        <p:nvSpPr>
          <p:cNvPr id="50181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340768"/>
            <a:ext cx="3702050" cy="41148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l-GR" sz="2600" dirty="0"/>
              <a:t>Φωτογραφική μηχανή με ή χωρίς τηλεσκόπιο</a:t>
            </a:r>
          </a:p>
          <a:p>
            <a:pPr>
              <a:spcBef>
                <a:spcPts val="1200"/>
              </a:spcBef>
            </a:pPr>
            <a:r>
              <a:rPr lang="el-GR" sz="2600" dirty="0"/>
              <a:t>Τρίποδο ή ισημερινή στήριξη</a:t>
            </a:r>
          </a:p>
          <a:p>
            <a:pPr>
              <a:spcBef>
                <a:spcPts val="1200"/>
              </a:spcBef>
            </a:pPr>
            <a:r>
              <a:rPr lang="el-GR" sz="2600" dirty="0"/>
              <a:t>Διάμετρος &gt; 1’’</a:t>
            </a:r>
          </a:p>
          <a:p>
            <a:pPr>
              <a:spcBef>
                <a:spcPts val="1200"/>
              </a:spcBef>
            </a:pPr>
            <a:r>
              <a:rPr lang="el-GR" sz="2600" dirty="0"/>
              <a:t>Διάφραγμα</a:t>
            </a:r>
            <a:r>
              <a:rPr lang="en-US" sz="2600" dirty="0"/>
              <a:t> F / </a:t>
            </a:r>
            <a:r>
              <a:rPr lang="el-GR" sz="2600" dirty="0"/>
              <a:t>4.5</a:t>
            </a:r>
            <a:r>
              <a:rPr lang="en-US" sz="2600" dirty="0"/>
              <a:t> </a:t>
            </a:r>
            <a:r>
              <a:rPr lang="el-GR" sz="2600" dirty="0"/>
              <a:t>ή μικρότερο</a:t>
            </a:r>
          </a:p>
          <a:p>
            <a:pPr>
              <a:spcBef>
                <a:spcPts val="1200"/>
              </a:spcBef>
            </a:pPr>
            <a:r>
              <a:rPr lang="en-US" sz="2600" dirty="0"/>
              <a:t>ISO </a:t>
            </a:r>
            <a:r>
              <a:rPr lang="el-GR" sz="2600" dirty="0"/>
              <a:t>64 - 200</a:t>
            </a:r>
          </a:p>
          <a:p>
            <a:pPr>
              <a:spcBef>
                <a:spcPts val="1200"/>
              </a:spcBef>
            </a:pPr>
            <a:endParaRPr lang="el-GR" sz="2600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Σελήνη</a:t>
            </a:r>
            <a:endParaRPr lang="el-GR" dirty="0"/>
          </a:p>
        </p:txBody>
      </p:sp>
      <p:pic>
        <p:nvPicPr>
          <p:cNvPr id="103430" name="Picture 6" descr="MOON_10A pr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1924383"/>
            <a:ext cx="6048672" cy="4536504"/>
          </a:xfrm>
          <a:noFill/>
          <a:ln/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1547664" y="908720"/>
            <a:ext cx="71287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>
                <a:latin typeface="+mn-lt"/>
              </a:rPr>
              <a:t>Νέα Μάκρη, 21. 2. 02, </a:t>
            </a:r>
            <a:r>
              <a:rPr lang="en-US" sz="2000" dirty="0">
                <a:latin typeface="+mn-lt"/>
              </a:rPr>
              <a:t>Meade 125</a:t>
            </a:r>
            <a:r>
              <a:rPr lang="el-GR" sz="2000" dirty="0">
                <a:latin typeface="+mn-lt"/>
              </a:rPr>
              <a:t> </a:t>
            </a:r>
            <a:r>
              <a:rPr lang="en-US" sz="2000" dirty="0">
                <a:latin typeface="+mn-lt"/>
              </a:rPr>
              <a:t>ETX – EC</a:t>
            </a:r>
            <a:r>
              <a:rPr lang="el-GR" sz="2000" dirty="0">
                <a:latin typeface="+mn-lt"/>
              </a:rPr>
              <a:t>,</a:t>
            </a:r>
            <a:r>
              <a:rPr lang="en-US" sz="2000" dirty="0">
                <a:latin typeface="+mn-lt"/>
              </a:rPr>
              <a:t/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Canon E1, Kodak Elite 100 ASA</a:t>
            </a:r>
            <a:r>
              <a:rPr lang="el-GR" sz="2000" dirty="0">
                <a:latin typeface="+mn-lt"/>
              </a:rPr>
              <a:t>,</a:t>
            </a:r>
            <a:r>
              <a:rPr lang="en-US" sz="2000" dirty="0">
                <a:latin typeface="+mn-lt"/>
              </a:rPr>
              <a:t> 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Prime Focus (</a:t>
            </a:r>
            <a:r>
              <a:rPr lang="el-GR" sz="2000" dirty="0">
                <a:latin typeface="+mn-lt"/>
              </a:rPr>
              <a:t>1/2</a:t>
            </a:r>
            <a:r>
              <a:rPr lang="en-US" sz="2000" dirty="0">
                <a:latin typeface="+mn-lt"/>
              </a:rPr>
              <a:t>sec)</a:t>
            </a:r>
            <a:r>
              <a:rPr lang="el-GR" sz="20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911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Πανσέληνος</a:t>
            </a:r>
            <a:endParaRPr lang="el-GR" dirty="0"/>
          </a:p>
        </p:txBody>
      </p:sp>
      <p:pic>
        <p:nvPicPr>
          <p:cNvPr id="107526" name="Picture 6" descr="MOON 21 pr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8574" y="1825204"/>
            <a:ext cx="6266853" cy="4700140"/>
          </a:xfrm>
          <a:noFill/>
          <a:ln/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1403648" y="1124744"/>
            <a:ext cx="64087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>
                <a:latin typeface="+mn-lt"/>
              </a:rPr>
              <a:t>Παλαιό Φάληρο, 4. 7. 01, </a:t>
            </a:r>
            <a:r>
              <a:rPr lang="en-US" sz="2000" dirty="0">
                <a:latin typeface="+mn-lt"/>
              </a:rPr>
              <a:t>Meade 125ETX – EC 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Canon AE1, Fuji 400 ASA, Prime Focus (1/125sec)</a:t>
            </a:r>
            <a:endParaRPr lang="el-GR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747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Σελήνη</a:t>
            </a:r>
            <a:r>
              <a:rPr lang="en-US" dirty="0"/>
              <a:t> ( x</a:t>
            </a:r>
            <a:r>
              <a:rPr lang="el-GR" dirty="0"/>
              <a:t> </a:t>
            </a:r>
            <a:r>
              <a:rPr lang="en-US" dirty="0"/>
              <a:t>190</a:t>
            </a:r>
            <a:r>
              <a:rPr lang="en-US" dirty="0" smtClean="0"/>
              <a:t>)</a:t>
            </a:r>
            <a:endParaRPr lang="el-GR" dirty="0"/>
          </a:p>
        </p:txBody>
      </p:sp>
      <p:pic>
        <p:nvPicPr>
          <p:cNvPr id="105478" name="Picture 6" descr="moon 34a pr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792" y="1688034"/>
            <a:ext cx="6720417" cy="5040313"/>
          </a:xfrm>
          <a:noFill/>
          <a:ln/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1187624" y="980728"/>
            <a:ext cx="57606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>
                <a:latin typeface="+mn-lt"/>
              </a:rPr>
              <a:t>Νέα Μάκρη, 21. 2. 02, </a:t>
            </a:r>
            <a:r>
              <a:rPr lang="en-US" sz="2000" dirty="0">
                <a:latin typeface="+mn-lt"/>
              </a:rPr>
              <a:t>Meade 125ETX – EC 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Canon AE1, Kodak Elite 100 ASA</a:t>
            </a:r>
            <a:r>
              <a:rPr lang="el-GR" sz="2000" dirty="0">
                <a:latin typeface="+mn-lt"/>
              </a:rPr>
              <a:t>,</a:t>
            </a:r>
            <a:r>
              <a:rPr lang="en-US" sz="2000" dirty="0">
                <a:latin typeface="+mn-lt"/>
              </a:rPr>
              <a:t> Prime Focus (</a:t>
            </a:r>
            <a:r>
              <a:rPr lang="el-GR" sz="2000" dirty="0">
                <a:latin typeface="+mn-lt"/>
              </a:rPr>
              <a:t>2</a:t>
            </a:r>
            <a:r>
              <a:rPr lang="en-US" sz="2000" dirty="0">
                <a:latin typeface="+mn-lt"/>
              </a:rPr>
              <a:t>sec)</a:t>
            </a:r>
            <a:endParaRPr lang="el-GR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7900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Σελήνη</a:t>
            </a:r>
            <a:r>
              <a:rPr lang="en-US" dirty="0"/>
              <a:t> ( 4</a:t>
            </a:r>
            <a:r>
              <a:rPr lang="el-GR" dirty="0"/>
              <a:t> ημερών</a:t>
            </a:r>
            <a:r>
              <a:rPr lang="en-US" dirty="0" smtClean="0"/>
              <a:t>)</a:t>
            </a:r>
            <a:endParaRPr lang="el-GR" dirty="0"/>
          </a:p>
        </p:txBody>
      </p:sp>
      <p:pic>
        <p:nvPicPr>
          <p:cNvPr id="145414" name="Picture 6" descr="DSC_002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2059107"/>
            <a:ext cx="6188825" cy="4114800"/>
          </a:xfrm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1619672" y="134076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2000" dirty="0">
                <a:latin typeface="+mn-lt"/>
              </a:rPr>
              <a:t>Παλαιό Φάληρο, </a:t>
            </a:r>
            <a:r>
              <a:rPr lang="en-US" sz="2000" dirty="0">
                <a:latin typeface="+mn-lt"/>
              </a:rPr>
              <a:t>28</a:t>
            </a:r>
            <a:r>
              <a:rPr lang="el-GR" sz="2000" dirty="0">
                <a:latin typeface="+mn-lt"/>
              </a:rPr>
              <a:t>. </a:t>
            </a:r>
            <a:r>
              <a:rPr lang="en-US" sz="2000" dirty="0">
                <a:latin typeface="+mn-lt"/>
              </a:rPr>
              <a:t>2</a:t>
            </a:r>
            <a:r>
              <a:rPr lang="el-GR" sz="2000" dirty="0">
                <a:latin typeface="+mn-lt"/>
              </a:rPr>
              <a:t>. 09, </a:t>
            </a:r>
            <a:r>
              <a:rPr lang="en-US" sz="2000" dirty="0">
                <a:latin typeface="+mn-lt"/>
              </a:rPr>
              <a:t>QUESTAR 3.5’’ 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Nikon D 40, Prime Focus (1/2 sec)</a:t>
            </a:r>
            <a:endParaRPr lang="el-GR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1440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Ερμής (</a:t>
            </a:r>
            <a:r>
              <a:rPr lang="en-US" dirty="0" smtClean="0"/>
              <a:t>Mercury)</a:t>
            </a:r>
            <a:endParaRPr lang="el-GR" dirty="0"/>
          </a:p>
        </p:txBody>
      </p:sp>
      <p:pic>
        <p:nvPicPr>
          <p:cNvPr id="1026" name="Picture 2" descr="File:PIA03101 Mercury's Southern Hemispher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612" y="1071834"/>
            <a:ext cx="6984776" cy="530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1079612" y="6464369"/>
            <a:ext cx="69847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3"/>
              </a:rPr>
              <a:t>PIA03101 Mercury's Southern </a:t>
            </a:r>
            <a:r>
              <a:rPr lang="en-US" sz="1200" dirty="0" smtClean="0">
                <a:latin typeface="+mn-lt"/>
                <a:hlinkClick r:id="rId3"/>
              </a:rPr>
              <a:t>Hemisphere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 smtClean="0">
                <a:latin typeface="+mn-lt"/>
                <a:hlinkClick r:id="rId4" tooltip="User:Jcpag2012"/>
              </a:rPr>
              <a:t>Jcpag2012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διαθέσιμο ως κοινό κτήμα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4604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Σελήνη</a:t>
            </a:r>
            <a:r>
              <a:rPr lang="en-US" dirty="0"/>
              <a:t> ( </a:t>
            </a:r>
            <a:r>
              <a:rPr lang="el-GR" dirty="0"/>
              <a:t>7 ημερών</a:t>
            </a:r>
            <a:r>
              <a:rPr lang="en-US" dirty="0" smtClean="0"/>
              <a:t>)</a:t>
            </a:r>
            <a:endParaRPr lang="el-GR" dirty="0"/>
          </a:p>
        </p:txBody>
      </p:sp>
      <p:pic>
        <p:nvPicPr>
          <p:cNvPr id="143366" name="Picture 6" descr="DSC_004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7587" y="1978496"/>
            <a:ext cx="6188825" cy="4114800"/>
          </a:xfrm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1475656" y="1270501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2000" dirty="0">
                <a:latin typeface="+mn-lt"/>
              </a:rPr>
              <a:t>Παλαιό Φάληρο, 3. 3. 09, </a:t>
            </a:r>
            <a:r>
              <a:rPr lang="en-US" sz="2000" dirty="0">
                <a:latin typeface="+mn-lt"/>
              </a:rPr>
              <a:t>QUESTAR 3.5’’ 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Nikon D 40, Prime Focus (1/10 sec)</a:t>
            </a:r>
            <a:endParaRPr lang="el-GR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799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el-GR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229235"/>
            <a:ext cx="4660282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3179"/>
            <a:ext cx="8229600" cy="954107"/>
          </a:xfrm>
        </p:spPr>
        <p:txBody>
          <a:bodyPr>
            <a:spAutoFit/>
          </a:bodyPr>
          <a:lstStyle/>
          <a:p>
            <a:r>
              <a:rPr lang="el-GR" sz="2800" dirty="0" smtClean="0">
                <a:solidFill>
                  <a:srgbClr val="000000"/>
                </a:solidFill>
                <a:latin typeface="Roboto"/>
              </a:rPr>
              <a:t>ΟΛΙΚΗ ΕΚΛΕΙΨΗ ΣΕΛΗΝΗΣ </a:t>
            </a:r>
            <a:br>
              <a:rPr lang="el-GR" sz="2800" dirty="0" smtClean="0">
                <a:solidFill>
                  <a:srgbClr val="000000"/>
                </a:solidFill>
                <a:latin typeface="Roboto"/>
              </a:rPr>
            </a:br>
            <a:r>
              <a:rPr lang="en-US" sz="2800" dirty="0" smtClean="0">
                <a:solidFill>
                  <a:srgbClr val="000000"/>
                </a:solidFill>
                <a:latin typeface="Roboto"/>
              </a:rPr>
              <a:t>Thailand Jan</a:t>
            </a:r>
            <a:r>
              <a:rPr lang="en-US" sz="2800" dirty="0">
                <a:solidFill>
                  <a:srgbClr val="000000"/>
                </a:solidFill>
                <a:latin typeface="Roboto"/>
              </a:rPr>
              <a:t>. 31, </a:t>
            </a:r>
            <a:r>
              <a:rPr lang="en-US" sz="2800" dirty="0" smtClean="0">
                <a:solidFill>
                  <a:srgbClr val="000000"/>
                </a:solidFill>
                <a:latin typeface="Roboto"/>
              </a:rPr>
              <a:t>2018</a:t>
            </a:r>
            <a:r>
              <a:rPr lang="el-GR" sz="2800" dirty="0" smtClean="0">
                <a:solidFill>
                  <a:srgbClr val="000000"/>
                </a:solidFill>
                <a:latin typeface="Roboto"/>
              </a:rPr>
              <a:t> – (</a:t>
            </a:r>
            <a:r>
              <a:rPr lang="en-US" sz="2800" dirty="0" smtClean="0">
                <a:solidFill>
                  <a:srgbClr val="000000"/>
                </a:solidFill>
                <a:latin typeface="Roboto"/>
              </a:rPr>
              <a:t>time lapse</a:t>
            </a:r>
            <a:r>
              <a:rPr lang="el-GR" sz="2800" dirty="0" smtClean="0">
                <a:solidFill>
                  <a:srgbClr val="000000"/>
                </a:solidFill>
                <a:latin typeface="Roboto"/>
              </a:rPr>
              <a:t>)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l-GR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956" y="1435675"/>
            <a:ext cx="7886700" cy="44386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99592" y="6202461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https://science.howstuffworks.com/lunar-eclipse.htm</a:t>
            </a:r>
          </a:p>
        </p:txBody>
      </p:sp>
    </p:spTree>
    <p:extLst>
      <p:ext uri="{BB962C8B-B14F-4D97-AF65-F5344CB8AC3E}">
        <p14:creationId xmlns:p14="http://schemas.microsoft.com/office/powerpoint/2010/main" val="176587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el-GR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44" y="-27384"/>
            <a:ext cx="6675120" cy="6675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72200" y="260648"/>
            <a:ext cx="1696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Έκλειψη Ηλίου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53200" y="3645024"/>
            <a:ext cx="1951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Έκλειψη Σελήνης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73144" y="6538912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https://annereith.com/difference-between-solar-eclipse-lunar-eclipse/</a:t>
            </a:r>
          </a:p>
        </p:txBody>
      </p:sp>
    </p:spTree>
    <p:extLst>
      <p:ext uri="{BB962C8B-B14F-4D97-AF65-F5344CB8AC3E}">
        <p14:creationId xmlns:p14="http://schemas.microsoft.com/office/powerpoint/2010/main" val="61206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26640" y="990099"/>
            <a:ext cx="8573243" cy="4823878"/>
            <a:chOff x="568853" y="177132"/>
            <a:chExt cx="11430991" cy="643183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8853" y="177132"/>
              <a:ext cx="11430991" cy="643183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4591" y="5066021"/>
              <a:ext cx="3782753" cy="1475455"/>
            </a:xfrm>
            <a:prstGeom prst="rect">
              <a:avLst/>
            </a:prstGeom>
          </p:spPr>
        </p:pic>
        <p:sp>
          <p:nvSpPr>
            <p:cNvPr id="6" name="Right Arrow 5"/>
            <p:cNvSpPr/>
            <p:nvPr/>
          </p:nvSpPr>
          <p:spPr>
            <a:xfrm flipH="1">
              <a:off x="4477344" y="5600699"/>
              <a:ext cx="557999" cy="140678"/>
            </a:xfrm>
            <a:prstGeom prst="rightArrow">
              <a:avLst>
                <a:gd name="adj1" fmla="val 50000"/>
                <a:gd name="adj2" fmla="val 85185"/>
              </a:avLst>
            </a:prstGeom>
            <a:ln w="19050">
              <a:solidFill>
                <a:schemeClr val="bg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368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42813"/>
          <a:stretch/>
        </p:blipFill>
        <p:spPr>
          <a:xfrm>
            <a:off x="251521" y="135459"/>
            <a:ext cx="4214173" cy="31089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1874"/>
          <a:stretch/>
        </p:blipFill>
        <p:spPr>
          <a:xfrm>
            <a:off x="5420762" y="2559901"/>
            <a:ext cx="2928432" cy="32405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762" y="3963550"/>
            <a:ext cx="4023360" cy="23118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1" y="6519542"/>
            <a:ext cx="7632848" cy="276999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n-US" sz="1200" dirty="0"/>
              <a:t>https://mynasadata.larc.nasa.gov/mini-lessonactivity/what-difference-between-solar-eclipse-and-lunar-eclipse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16016" y="163045"/>
            <a:ext cx="39939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ΟΛΙΚΕΣ ΕΚΛΕΙΨΕΙΣ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260648"/>
            <a:ext cx="1512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rgbClr val="FFFF00"/>
                </a:solidFill>
              </a:rPr>
              <a:t>ΗΛΙΟΥ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6136" y="1844824"/>
            <a:ext cx="2177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ΣΕΛΗΝΗΣ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10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Αστέρια - Κομήτες</a:t>
            </a:r>
          </a:p>
        </p:txBody>
      </p:sp>
      <p:pic>
        <p:nvPicPr>
          <p:cNvPr id="5223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3968" y="1772816"/>
            <a:ext cx="4695238" cy="3629532"/>
          </a:xfrm>
          <a:noFill/>
          <a:ln/>
        </p:spPr>
      </p:pic>
      <p:sp>
        <p:nvSpPr>
          <p:cNvPr id="52228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23528" y="1628800"/>
            <a:ext cx="3888432" cy="4876800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sz="2800" dirty="0"/>
              <a:t>Φωτογραφική μηχανή με ή χωρίς τηλεσκόπιο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sz="2800" dirty="0"/>
              <a:t>Ισημερινή στήριξη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sz="2800" dirty="0"/>
              <a:t>Διάμετρος &gt; 1’’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sz="2800" dirty="0"/>
              <a:t>Διάφραγμα</a:t>
            </a:r>
            <a:r>
              <a:rPr lang="en-US" sz="2800" dirty="0"/>
              <a:t> F / </a:t>
            </a:r>
            <a:r>
              <a:rPr lang="el-GR" sz="2800" dirty="0"/>
              <a:t>6.3</a:t>
            </a:r>
            <a:r>
              <a:rPr lang="en-US" sz="2800" dirty="0"/>
              <a:t> </a:t>
            </a:r>
            <a:r>
              <a:rPr lang="el-GR" sz="2800" dirty="0"/>
              <a:t>ή ευρύτερο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2800" dirty="0"/>
              <a:t>ISO </a:t>
            </a:r>
            <a:r>
              <a:rPr lang="el-GR" sz="2800" dirty="0"/>
              <a:t>200 – 800</a:t>
            </a:r>
            <a:endParaRPr lang="en-US" sz="2800" dirty="0"/>
          </a:p>
          <a:p>
            <a:pPr marL="355600" indent="0">
              <a:lnSpc>
                <a:spcPct val="110000"/>
              </a:lnSpc>
              <a:spcBef>
                <a:spcPts val="1200"/>
              </a:spcBef>
              <a:buFont typeface="Wingdings" pitchFamily="2" charset="2"/>
              <a:buNone/>
            </a:pPr>
            <a:r>
              <a:rPr lang="en-US" sz="2400" dirty="0" smtClean="0"/>
              <a:t>(</a:t>
            </a:r>
            <a:r>
              <a:rPr lang="en-US" sz="2400" dirty="0"/>
              <a:t>The Pleiades (M45), </a:t>
            </a:r>
          </a:p>
          <a:p>
            <a:pPr marL="444500" indent="-88900">
              <a:lnSpc>
                <a:spcPct val="110000"/>
              </a:lnSpc>
              <a:spcBef>
                <a:spcPts val="1200"/>
              </a:spcBef>
              <a:buFont typeface="Wingdings" pitchFamily="2" charset="2"/>
              <a:buNone/>
            </a:pPr>
            <a:r>
              <a:rPr lang="en-US" sz="2400" dirty="0" smtClean="0"/>
              <a:t>65 </a:t>
            </a:r>
            <a:r>
              <a:rPr lang="en-US" sz="2400" dirty="0"/>
              <a:t>min exposure)</a:t>
            </a:r>
            <a:endParaRPr lang="el-GR" sz="2400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endParaRPr lang="el-GR" sz="2800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67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Πλειάδες</a:t>
            </a:r>
            <a:endParaRPr lang="el-GR" dirty="0"/>
          </a:p>
        </p:txBody>
      </p:sp>
      <p:pic>
        <p:nvPicPr>
          <p:cNvPr id="101382" name="Picture 6" descr="pleiades pr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792" y="1701055"/>
            <a:ext cx="6720417" cy="5040313"/>
          </a:xfrm>
          <a:noFill/>
          <a:ln/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1224136" y="98072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2000" dirty="0">
                <a:latin typeface="+mn-lt"/>
              </a:rPr>
              <a:t>Πάρνωνας, 19. 8. 01, </a:t>
            </a:r>
            <a:r>
              <a:rPr lang="en-US" sz="2000" dirty="0">
                <a:latin typeface="+mn-lt"/>
              </a:rPr>
              <a:t>Piggyback, 12min, 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Nikon</a:t>
            </a:r>
            <a:r>
              <a:rPr lang="el-GR" sz="2000" dirty="0">
                <a:latin typeface="+mn-lt"/>
              </a:rPr>
              <a:t> </a:t>
            </a:r>
            <a:r>
              <a:rPr lang="en-US" sz="2000" dirty="0">
                <a:latin typeface="+mn-lt"/>
              </a:rPr>
              <a:t>F3 </a:t>
            </a:r>
            <a:r>
              <a:rPr lang="el-GR" sz="2000" dirty="0">
                <a:latin typeface="+mn-lt"/>
              </a:rPr>
              <a:t> </a:t>
            </a:r>
            <a:r>
              <a:rPr lang="en-US" sz="2000" dirty="0">
                <a:latin typeface="+mn-lt"/>
              </a:rPr>
              <a:t>210mm, Fuji extra (800ASA)</a:t>
            </a:r>
            <a:endParaRPr lang="el-GR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6596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Σχηματισμοί Αστεριών, Γαλαξίες</a:t>
            </a:r>
          </a:p>
        </p:txBody>
      </p:sp>
      <p:pic>
        <p:nvPicPr>
          <p:cNvPr id="54278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888" y="1557015"/>
            <a:ext cx="5497054" cy="4320257"/>
          </a:xfrm>
        </p:spPr>
      </p:pic>
      <p:sp>
        <p:nvSpPr>
          <p:cNvPr id="54277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79512" y="1412776"/>
            <a:ext cx="3384376" cy="41148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l-GR" sz="2400" dirty="0"/>
              <a:t>Φωτογραφική μηχανή με ή χωρίς τηλεσκόπιο</a:t>
            </a:r>
          </a:p>
          <a:p>
            <a:pPr>
              <a:spcBef>
                <a:spcPts val="1200"/>
              </a:spcBef>
            </a:pPr>
            <a:r>
              <a:rPr lang="el-GR" sz="2400" dirty="0"/>
              <a:t>Ισημερινή στήριξη με καθοδήγηση</a:t>
            </a:r>
          </a:p>
          <a:p>
            <a:pPr>
              <a:spcBef>
                <a:spcPts val="1200"/>
              </a:spcBef>
            </a:pPr>
            <a:r>
              <a:rPr lang="el-GR" sz="2400" dirty="0"/>
              <a:t>Διάμετρος &gt; 1’’</a:t>
            </a:r>
          </a:p>
          <a:p>
            <a:pPr>
              <a:spcBef>
                <a:spcPts val="1200"/>
              </a:spcBef>
            </a:pPr>
            <a:r>
              <a:rPr lang="el-GR" sz="2400" dirty="0"/>
              <a:t>Διάφραγμα</a:t>
            </a:r>
            <a:r>
              <a:rPr lang="en-US" sz="2400" dirty="0"/>
              <a:t> F / </a:t>
            </a:r>
            <a:r>
              <a:rPr lang="el-GR" sz="2400" dirty="0"/>
              <a:t>6.3</a:t>
            </a:r>
            <a:r>
              <a:rPr lang="en-US" sz="2400" dirty="0"/>
              <a:t> </a:t>
            </a:r>
            <a:endParaRPr lang="el-GR" sz="2400" dirty="0"/>
          </a:p>
          <a:p>
            <a:pPr>
              <a:spcBef>
                <a:spcPts val="1200"/>
              </a:spcBef>
            </a:pPr>
            <a:r>
              <a:rPr lang="en-US" sz="2400" dirty="0"/>
              <a:t>ISO </a:t>
            </a:r>
            <a:r>
              <a:rPr lang="el-GR" sz="2400" dirty="0"/>
              <a:t>200 – 800</a:t>
            </a:r>
          </a:p>
          <a:p>
            <a:pPr marL="88900" indent="-88900">
              <a:spcBef>
                <a:spcPts val="1200"/>
              </a:spcBef>
              <a:buFont typeface="Wingdings" pitchFamily="2" charset="2"/>
              <a:buNone/>
            </a:pPr>
            <a:r>
              <a:rPr lang="en-US" sz="2000" dirty="0"/>
              <a:t>(The Lagoon Nebula (M8) 30min exposure)</a:t>
            </a:r>
            <a:endParaRPr lang="el-GR" sz="2000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47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66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Τοξότης, Σκορπιός, </a:t>
            </a:r>
            <a:r>
              <a:rPr lang="el-GR" dirty="0" err="1" smtClean="0"/>
              <a:t>Οφιούχος</a:t>
            </a:r>
            <a:endParaRPr lang="el-GR" dirty="0"/>
          </a:p>
        </p:txBody>
      </p:sp>
      <p:pic>
        <p:nvPicPr>
          <p:cNvPr id="97286" name="Picture 6" descr="milky way pr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792" y="1701055"/>
            <a:ext cx="6720417" cy="5040313"/>
          </a:xfrm>
          <a:noFill/>
          <a:ln/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1187624" y="98072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2000" dirty="0">
                <a:latin typeface="+mn-lt"/>
              </a:rPr>
              <a:t>Πάρνωνας, </a:t>
            </a:r>
            <a:r>
              <a:rPr lang="en-US" sz="2000" dirty="0">
                <a:latin typeface="+mn-lt"/>
              </a:rPr>
              <a:t>22</a:t>
            </a:r>
            <a:r>
              <a:rPr lang="el-GR" sz="2000" dirty="0">
                <a:latin typeface="+mn-lt"/>
              </a:rPr>
              <a:t>.</a:t>
            </a:r>
            <a:r>
              <a:rPr lang="en-US" sz="2000" dirty="0">
                <a:latin typeface="+mn-lt"/>
              </a:rPr>
              <a:t>7</a:t>
            </a:r>
            <a:r>
              <a:rPr lang="el-GR" sz="2000" dirty="0">
                <a:latin typeface="+mn-lt"/>
              </a:rPr>
              <a:t>.01, </a:t>
            </a:r>
            <a:r>
              <a:rPr lang="en-US" sz="2000" dirty="0">
                <a:latin typeface="+mn-lt"/>
              </a:rPr>
              <a:t>Piggy back, 10min,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Nikon FM 28mm, Fuji </a:t>
            </a:r>
            <a:r>
              <a:rPr lang="en-US" sz="2000" dirty="0" err="1">
                <a:latin typeface="+mn-lt"/>
              </a:rPr>
              <a:t>Sensia</a:t>
            </a:r>
            <a:r>
              <a:rPr lang="en-US" sz="2000" dirty="0">
                <a:latin typeface="+mn-lt"/>
              </a:rPr>
              <a:t> II (400ASA)</a:t>
            </a:r>
            <a:endParaRPr lang="el-GR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514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Αφροδίτη</a:t>
            </a:r>
            <a:r>
              <a:rPr lang="en-US" dirty="0" smtClean="0"/>
              <a:t> (Venus)</a:t>
            </a:r>
            <a:endParaRPr lang="el-GR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l-GR">
              <a:solidFill>
                <a:prstClr val="black"/>
              </a:solidFill>
            </a:endParaRPr>
          </a:p>
        </p:txBody>
      </p:sp>
      <p:pic>
        <p:nvPicPr>
          <p:cNvPr id="1026" name="Picture 2" descr="File:Venuspioneeruv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14525" y="1083076"/>
            <a:ext cx="5314950" cy="524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/>
          <p:cNvSpPr/>
          <p:nvPr/>
        </p:nvSpPr>
        <p:spPr>
          <a:xfrm>
            <a:off x="1079612" y="6464369"/>
            <a:ext cx="69847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 smtClean="0">
                <a:latin typeface="+mn-lt"/>
                <a:hlinkClick r:id="rId3"/>
              </a:rPr>
              <a:t>Venuspioneeruv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latin typeface="+mn-lt"/>
                <a:hlinkClick r:id="rId4" tooltip="User:Adrignola"/>
              </a:rPr>
              <a:t>Adrignola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διαθέσιμο ως κοινό κτήμα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2071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Μ31 στην </a:t>
            </a:r>
            <a:r>
              <a:rPr lang="el-GR" dirty="0" smtClean="0"/>
              <a:t>Ανδρομέδα</a:t>
            </a:r>
            <a:endParaRPr lang="el-GR" dirty="0"/>
          </a:p>
        </p:txBody>
      </p:sp>
      <p:pic>
        <p:nvPicPr>
          <p:cNvPr id="99334" name="Picture 6" descr="Aris_M31_46 pr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791" y="1773063"/>
            <a:ext cx="6720417" cy="5040313"/>
          </a:xfrm>
          <a:noFill/>
          <a:ln/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49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1187624" y="105273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2000" dirty="0">
                <a:latin typeface="+mn-lt"/>
              </a:rPr>
              <a:t>Πάρνωνας, </a:t>
            </a:r>
            <a:r>
              <a:rPr lang="en-US" sz="2000" dirty="0">
                <a:latin typeface="+mn-lt"/>
              </a:rPr>
              <a:t>19</a:t>
            </a:r>
            <a:r>
              <a:rPr lang="el-GR" sz="2000" dirty="0">
                <a:latin typeface="+mn-lt"/>
              </a:rPr>
              <a:t>. </a:t>
            </a:r>
            <a:r>
              <a:rPr lang="en-US" sz="2000" dirty="0">
                <a:latin typeface="+mn-lt"/>
              </a:rPr>
              <a:t>8</a:t>
            </a:r>
            <a:r>
              <a:rPr lang="el-GR" sz="2000" dirty="0">
                <a:latin typeface="+mn-lt"/>
              </a:rPr>
              <a:t>. 01, </a:t>
            </a:r>
            <a:r>
              <a:rPr lang="en-US" sz="2000" dirty="0">
                <a:latin typeface="+mn-lt"/>
              </a:rPr>
              <a:t>Piggyback, 40min,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Nikon FM 500mm, Fuji extra (800ASA)</a:t>
            </a:r>
            <a:endParaRPr lang="el-GR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8861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North American </a:t>
            </a:r>
            <a:r>
              <a:rPr lang="en-US" dirty="0" smtClean="0"/>
              <a:t>Nebula</a:t>
            </a:r>
            <a:endParaRPr lang="el-GR" dirty="0"/>
          </a:p>
        </p:txBody>
      </p:sp>
      <p:pic>
        <p:nvPicPr>
          <p:cNvPr id="111622" name="Picture 6" descr="aris_N_AMER pr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1701055"/>
            <a:ext cx="6720417" cy="5040313"/>
          </a:xfrm>
          <a:noFill/>
          <a:ln/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50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1296144" y="98072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2000" dirty="0">
                <a:latin typeface="+mn-lt"/>
              </a:rPr>
              <a:t>Πάρνωνας, </a:t>
            </a:r>
            <a:r>
              <a:rPr lang="en-US" sz="2000" dirty="0">
                <a:latin typeface="+mn-lt"/>
              </a:rPr>
              <a:t>19</a:t>
            </a:r>
            <a:r>
              <a:rPr lang="el-GR" sz="2000" dirty="0">
                <a:latin typeface="+mn-lt"/>
              </a:rPr>
              <a:t>. </a:t>
            </a:r>
            <a:r>
              <a:rPr lang="en-US" sz="2000" dirty="0">
                <a:latin typeface="+mn-lt"/>
              </a:rPr>
              <a:t>8</a:t>
            </a:r>
            <a:r>
              <a:rPr lang="el-GR" sz="2000" dirty="0">
                <a:latin typeface="+mn-lt"/>
              </a:rPr>
              <a:t>. 01, </a:t>
            </a:r>
            <a:r>
              <a:rPr lang="en-US" sz="2000" dirty="0">
                <a:latin typeface="+mn-lt"/>
              </a:rPr>
              <a:t>Piggyback, 12min,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Nikon FM 210mm, Fuji extra (800 ASA)</a:t>
            </a:r>
            <a:endParaRPr lang="el-GR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807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340037"/>
            <a:ext cx="4896544" cy="646331"/>
          </a:xfrm>
        </p:spPr>
        <p:txBody>
          <a:bodyPr wrap="square">
            <a:spAutoFit/>
          </a:bodyPr>
          <a:lstStyle/>
          <a:p>
            <a:r>
              <a:rPr lang="el-GR" sz="3600" dirty="0" smtClean="0"/>
              <a:t>Αστερισμός του Ωρίωνα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51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5536" y="5956240"/>
            <a:ext cx="34095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By Mouser - Own work, CC BY-SA 3.0, https://commons.wikimedia.org/w/index.php?curid=60772</a:t>
            </a:r>
          </a:p>
        </p:txBody>
      </p:sp>
      <p:sp>
        <p:nvSpPr>
          <p:cNvPr id="5" name="Rectangle 4"/>
          <p:cNvSpPr/>
          <p:nvPr/>
        </p:nvSpPr>
        <p:spPr>
          <a:xfrm>
            <a:off x="3923928" y="5959308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By Till </a:t>
            </a:r>
            <a:r>
              <a:rPr lang="en-US" sz="1000" dirty="0" err="1"/>
              <a:t>Credner</a:t>
            </a:r>
            <a:r>
              <a:rPr lang="en-US" sz="1000" dirty="0"/>
              <a:t> - Own work: AlltheSky.com, CC BY-SA 3.0, https://commons.wikimedia.org/w/index.php?curid=20041769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301" y="1283961"/>
            <a:ext cx="3157405" cy="4480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0" y="1283961"/>
            <a:ext cx="2987040" cy="44805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84706" y="1511000"/>
            <a:ext cx="126806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By </a:t>
            </a:r>
            <a:r>
              <a:rPr lang="en-US" sz="900" dirty="0" err="1"/>
              <a:t>Sanu</a:t>
            </a:r>
            <a:r>
              <a:rPr lang="en-US" sz="900" dirty="0"/>
              <a:t> </a:t>
            </a:r>
            <a:r>
              <a:rPr lang="en-US" sz="900" dirty="0" smtClean="0"/>
              <a:t>N - Own work, </a:t>
            </a:r>
            <a:r>
              <a:rPr lang="en-US" sz="900" dirty="0"/>
              <a:t>CC BY-SA 4.0, https://commons.wikimedia.org/w/index.php?curid=74939598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928" y="94547"/>
            <a:ext cx="1542480" cy="218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6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Πλανήτες</a:t>
            </a:r>
          </a:p>
        </p:txBody>
      </p:sp>
      <p:pic>
        <p:nvPicPr>
          <p:cNvPr id="56326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3968" y="1484784"/>
            <a:ext cx="4695238" cy="4361905"/>
          </a:xfrm>
        </p:spPr>
      </p:pic>
      <p:sp>
        <p:nvSpPr>
          <p:cNvPr id="56325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23528" y="1484784"/>
            <a:ext cx="3702050" cy="537321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sz="2400" dirty="0"/>
              <a:t>Φωτογραφική μηχανή με τηλεσκόπιο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sz="2400" dirty="0"/>
              <a:t>Ισημερινή στήριξη με καθοδήγηση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sz="2400" dirty="0"/>
              <a:t>Διάμετρος &gt; 1’’ –  6’’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l-GR" sz="2400" dirty="0"/>
              <a:t>Διάφραγμα οπτικού συστήματος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2400" dirty="0"/>
              <a:t>ISO </a:t>
            </a:r>
            <a:r>
              <a:rPr lang="el-GR" sz="2400" dirty="0"/>
              <a:t>200 – 800</a:t>
            </a:r>
            <a:endParaRPr lang="en-US" sz="2400" dirty="0"/>
          </a:p>
          <a:p>
            <a:pPr marL="88900" indent="-88900">
              <a:lnSpc>
                <a:spcPct val="110000"/>
              </a:lnSpc>
              <a:spcBef>
                <a:spcPts val="1200"/>
              </a:spcBef>
              <a:buFont typeface="Wingdings" pitchFamily="2" charset="2"/>
              <a:buNone/>
            </a:pPr>
            <a:r>
              <a:rPr lang="en-US" sz="2400" dirty="0" smtClean="0"/>
              <a:t>(</a:t>
            </a:r>
            <a:r>
              <a:rPr lang="en-US" sz="2400" dirty="0"/>
              <a:t>Jupiter &amp; Io’s shadow,  20 CCD images, 0.15sec) </a:t>
            </a:r>
            <a:endParaRPr lang="el-GR" sz="2400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endParaRPr lang="el-GR" sz="2800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52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71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229600" cy="936104"/>
          </a:xfrm>
        </p:spPr>
        <p:txBody>
          <a:bodyPr>
            <a:normAutofit/>
          </a:bodyPr>
          <a:lstStyle/>
          <a:p>
            <a:r>
              <a:rPr lang="el-GR" dirty="0"/>
              <a:t>Δίας         -         </a:t>
            </a:r>
            <a:r>
              <a:rPr lang="el-GR" dirty="0" smtClean="0"/>
              <a:t>Κρόνος</a:t>
            </a:r>
            <a:endParaRPr lang="el-GR" dirty="0"/>
          </a:p>
        </p:txBody>
      </p:sp>
      <p:pic>
        <p:nvPicPr>
          <p:cNvPr id="109575" name="Picture 7" descr="Dias pr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910" y="2420888"/>
            <a:ext cx="3919344" cy="2916414"/>
          </a:xfrm>
          <a:noFill/>
          <a:ln/>
        </p:spPr>
      </p:pic>
      <p:pic>
        <p:nvPicPr>
          <p:cNvPr id="109576" name="Picture 8" descr="kronos prp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58456" y="2420888"/>
            <a:ext cx="3918000" cy="2914979"/>
          </a:xfrm>
          <a:noFill/>
          <a:ln/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53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2051720" y="1412776"/>
            <a:ext cx="62646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>
                <a:latin typeface="+mn-lt"/>
              </a:rPr>
              <a:t>Νέα Μάκρη, </a:t>
            </a:r>
            <a:r>
              <a:rPr lang="en-US" sz="2000" dirty="0">
                <a:latin typeface="+mn-lt"/>
              </a:rPr>
              <a:t>12. 2. 02, Meade 125ETX – EC, 9.7mm 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Canon AE1, Kodak Elite</a:t>
            </a:r>
            <a:r>
              <a:rPr lang="el-GR" sz="2000" dirty="0">
                <a:latin typeface="+mn-lt"/>
              </a:rPr>
              <a:t> </a:t>
            </a:r>
            <a:r>
              <a:rPr lang="en-US" sz="2000" dirty="0">
                <a:latin typeface="+mn-lt"/>
              </a:rPr>
              <a:t>Slide 100 ASA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Prime Focus (1sec – 10 sec)</a:t>
            </a:r>
            <a:endParaRPr lang="el-GR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788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sz="4000" dirty="0"/>
              <a:t>Ιδανική </a:t>
            </a:r>
            <a:r>
              <a:rPr lang="el-GR" sz="4000" dirty="0" err="1" smtClean="0"/>
              <a:t>αστροφωτογραφία</a:t>
            </a:r>
            <a:endParaRPr lang="el-GR" sz="4000" dirty="0"/>
          </a:p>
        </p:txBody>
      </p:sp>
      <p:sp>
        <p:nvSpPr>
          <p:cNvPr id="1300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l-GR" dirty="0"/>
              <a:t>Ιδανική </a:t>
            </a:r>
            <a:r>
              <a:rPr lang="el-GR" dirty="0" err="1"/>
              <a:t>αστροφωτογραφία</a:t>
            </a:r>
            <a:r>
              <a:rPr lang="el-GR" dirty="0"/>
              <a:t> είναι </a:t>
            </a:r>
          </a:p>
          <a:p>
            <a:pPr algn="ctr">
              <a:buFont typeface="Wingdings" pitchFamily="2" charset="2"/>
              <a:buNone/>
            </a:pPr>
            <a:r>
              <a:rPr lang="el-GR" dirty="0"/>
              <a:t>αυτή που δημιουργεί  </a:t>
            </a:r>
          </a:p>
          <a:p>
            <a:pPr algn="ctr">
              <a:buFont typeface="Wingdings" pitchFamily="2" charset="2"/>
              <a:buNone/>
            </a:pPr>
            <a:r>
              <a:rPr lang="el-GR" b="1" dirty="0"/>
              <a:t>μεγάλο είδωλο</a:t>
            </a:r>
            <a:r>
              <a:rPr lang="el-GR" dirty="0"/>
              <a:t> </a:t>
            </a:r>
          </a:p>
          <a:p>
            <a:pPr algn="ctr">
              <a:buFont typeface="Wingdings" pitchFamily="2" charset="2"/>
              <a:buNone/>
            </a:pPr>
            <a:r>
              <a:rPr lang="el-GR" dirty="0"/>
              <a:t>σε φιλμ </a:t>
            </a:r>
            <a:r>
              <a:rPr lang="el-GR" b="1" dirty="0"/>
              <a:t>λεπτού κόκκου</a:t>
            </a:r>
            <a:r>
              <a:rPr lang="en-US" b="1" dirty="0"/>
              <a:t> </a:t>
            </a:r>
            <a:r>
              <a:rPr lang="el-GR" b="1" dirty="0"/>
              <a:t>(μικρό </a:t>
            </a:r>
            <a:r>
              <a:rPr lang="en-US" b="1" dirty="0"/>
              <a:t>pixel)</a:t>
            </a:r>
            <a:endParaRPr lang="el-GR" b="1" dirty="0"/>
          </a:p>
          <a:p>
            <a:pPr algn="ctr">
              <a:buFont typeface="Wingdings" pitchFamily="2" charset="2"/>
              <a:buNone/>
            </a:pPr>
            <a:r>
              <a:rPr lang="el-GR" dirty="0"/>
              <a:t> με όσο το δυνατόν </a:t>
            </a:r>
          </a:p>
          <a:p>
            <a:pPr algn="ctr">
              <a:buFont typeface="Wingdings" pitchFamily="2" charset="2"/>
              <a:buNone/>
            </a:pPr>
            <a:r>
              <a:rPr lang="el-GR" b="1" dirty="0"/>
              <a:t>μικρότερη </a:t>
            </a:r>
            <a:r>
              <a:rPr lang="el-GR" b="1" dirty="0" smtClean="0"/>
              <a:t>έκθεση.</a:t>
            </a:r>
            <a:endParaRPr lang="el-GR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54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10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7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44894" y="1700807"/>
            <a:ext cx="2982283" cy="4464495"/>
          </a:xfrm>
          <a:noFill/>
          <a:ln/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55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971600" y="1268760"/>
            <a:ext cx="75533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200" b="1" dirty="0">
                <a:latin typeface="+mn-lt"/>
              </a:rPr>
              <a:t>1609</a:t>
            </a:r>
          </a:p>
        </p:txBody>
      </p:sp>
      <p:sp>
        <p:nvSpPr>
          <p:cNvPr id="4" name="Ορθογώνιο 3"/>
          <p:cNvSpPr/>
          <p:nvPr/>
        </p:nvSpPr>
        <p:spPr>
          <a:xfrm>
            <a:off x="4282255" y="1260122"/>
            <a:ext cx="75533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latin typeface="+mn-lt"/>
              </a:rPr>
              <a:t>2009</a:t>
            </a:r>
            <a:endParaRPr lang="el-GR" sz="2200" b="1" dirty="0">
              <a:latin typeface="+mn-lt"/>
            </a:endParaRPr>
          </a:p>
        </p:txBody>
      </p:sp>
      <p:sp>
        <p:nvSpPr>
          <p:cNvPr id="5" name="Τίτλο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5362" name="Picture 2" descr="The Hubble in orbi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5" y="1699646"/>
            <a:ext cx="4948953" cy="446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Ορθογώνιο 5"/>
          <p:cNvSpPr/>
          <p:nvPr/>
        </p:nvSpPr>
        <p:spPr>
          <a:xfrm>
            <a:off x="3995934" y="6179970"/>
            <a:ext cx="49489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4"/>
              </a:rPr>
              <a:t>rouamat.com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01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Hubble space telescope</a:t>
            </a:r>
            <a:endParaRPr lang="el-GR" dirty="0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95536" y="1412776"/>
            <a:ext cx="3888432" cy="5328592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l-GR" sz="2400" dirty="0" smtClean="0"/>
              <a:t>Εκτόξευση: </a:t>
            </a:r>
            <a:r>
              <a:rPr lang="el-GR" sz="2400" dirty="0"/>
              <a:t>24. 4. 90</a:t>
            </a:r>
          </a:p>
          <a:p>
            <a:pPr>
              <a:spcBef>
                <a:spcPts val="1200"/>
              </a:spcBef>
            </a:pPr>
            <a:r>
              <a:rPr lang="el-GR" sz="2400" dirty="0" smtClean="0"/>
              <a:t>Ύψος:  </a:t>
            </a:r>
            <a:r>
              <a:rPr lang="el-GR" sz="2400" dirty="0"/>
              <a:t>600</a:t>
            </a:r>
            <a:r>
              <a:rPr lang="en-US" sz="2400" dirty="0"/>
              <a:t> Km</a:t>
            </a:r>
          </a:p>
          <a:p>
            <a:pPr>
              <a:spcBef>
                <a:spcPts val="1200"/>
              </a:spcBef>
            </a:pPr>
            <a:r>
              <a:rPr lang="el-GR" sz="2400" dirty="0"/>
              <a:t>Περιστροφή </a:t>
            </a:r>
            <a:r>
              <a:rPr lang="en-US" sz="2400" dirty="0"/>
              <a:t>t = 95min</a:t>
            </a:r>
            <a:endParaRPr lang="el-GR" sz="2400" dirty="0"/>
          </a:p>
          <a:p>
            <a:pPr>
              <a:spcBef>
                <a:spcPts val="1200"/>
              </a:spcBef>
            </a:pPr>
            <a:r>
              <a:rPr lang="el-GR" sz="2400" dirty="0"/>
              <a:t>Ταχύτητα</a:t>
            </a:r>
            <a:r>
              <a:rPr lang="en-US" sz="2400" dirty="0"/>
              <a:t>: </a:t>
            </a:r>
            <a:r>
              <a:rPr lang="el-GR" sz="2400" dirty="0"/>
              <a:t>28000</a:t>
            </a:r>
            <a:r>
              <a:rPr lang="en-US" sz="2400" dirty="0"/>
              <a:t>Km/h</a:t>
            </a:r>
          </a:p>
          <a:p>
            <a:pPr>
              <a:spcBef>
                <a:spcPts val="1200"/>
              </a:spcBef>
            </a:pPr>
            <a:r>
              <a:rPr lang="el-GR" sz="2400" dirty="0" smtClean="0"/>
              <a:t>Μήκος: </a:t>
            </a:r>
            <a:r>
              <a:rPr lang="el-GR" sz="2400" dirty="0"/>
              <a:t>13.1</a:t>
            </a:r>
            <a:r>
              <a:rPr lang="en-US" sz="2400" dirty="0"/>
              <a:t>m</a:t>
            </a:r>
          </a:p>
          <a:p>
            <a:pPr>
              <a:spcBef>
                <a:spcPts val="1200"/>
              </a:spcBef>
            </a:pPr>
            <a:r>
              <a:rPr lang="el-GR" sz="2400" dirty="0" smtClean="0"/>
              <a:t>Διάμετρος: </a:t>
            </a:r>
            <a:r>
              <a:rPr lang="el-GR" sz="2400" dirty="0"/>
              <a:t>5.0</a:t>
            </a:r>
            <a:r>
              <a:rPr lang="en-US" sz="2400" dirty="0"/>
              <a:t>m</a:t>
            </a:r>
          </a:p>
          <a:p>
            <a:pPr>
              <a:spcBef>
                <a:spcPts val="1200"/>
              </a:spcBef>
            </a:pPr>
            <a:r>
              <a:rPr lang="el-GR" sz="2400" dirty="0" smtClean="0"/>
              <a:t>Βάρος: </a:t>
            </a:r>
            <a:r>
              <a:rPr lang="el-GR" sz="2400" dirty="0"/>
              <a:t>11.6 τόνοι</a:t>
            </a:r>
            <a:endParaRPr lang="en-US" sz="2400" dirty="0"/>
          </a:p>
          <a:p>
            <a:pPr>
              <a:spcBef>
                <a:spcPts val="1200"/>
              </a:spcBef>
            </a:pPr>
            <a:r>
              <a:rPr lang="el-GR" sz="2400" dirty="0" smtClean="0"/>
              <a:t>Κάτοπτρο: </a:t>
            </a:r>
            <a:r>
              <a:rPr lang="en-US" sz="2400" dirty="0"/>
              <a:t>D = 2.4m</a:t>
            </a:r>
          </a:p>
          <a:p>
            <a:pPr>
              <a:spcBef>
                <a:spcPts val="1200"/>
              </a:spcBef>
            </a:pPr>
            <a:r>
              <a:rPr lang="el-GR" sz="2400" dirty="0" smtClean="0"/>
              <a:t>Κάτοπτρο: </a:t>
            </a:r>
            <a:r>
              <a:rPr lang="en-US" sz="2400" dirty="0"/>
              <a:t>F = </a:t>
            </a:r>
            <a:r>
              <a:rPr lang="en-US" sz="2400" dirty="0" smtClean="0"/>
              <a:t>5.5m</a:t>
            </a:r>
            <a:endParaRPr lang="en-US" sz="2800" dirty="0"/>
          </a:p>
        </p:txBody>
      </p:sp>
      <p:pic>
        <p:nvPicPr>
          <p:cNvPr id="75785" name="Picture 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99992" y="3717032"/>
            <a:ext cx="4452540" cy="2683518"/>
          </a:xfrm>
          <a:noFill/>
          <a:ln/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56</a:t>
            </a:fld>
            <a:endParaRPr lang="el-GR">
              <a:solidFill>
                <a:prstClr val="black"/>
              </a:solidFill>
            </a:endParaRPr>
          </a:p>
        </p:txBody>
      </p:sp>
      <p:pic>
        <p:nvPicPr>
          <p:cNvPr id="16386" name="Picture 2" descr="https://c1.staticflickr.com/1/25/59115620_a987b5ba73_b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99991" y="1340768"/>
            <a:ext cx="4080915" cy="230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7"/>
          <p:cNvSpPr/>
          <p:nvPr/>
        </p:nvSpPr>
        <p:spPr>
          <a:xfrm rot="16200000">
            <a:off x="7530226" y="2262761"/>
            <a:ext cx="2563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4"/>
              </a:rPr>
              <a:t>Hubble in orbit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 smtClean="0">
                <a:latin typeface="+mn-lt"/>
                <a:hlinkClick r:id="rId5" tooltip="Go to Dalton's photostream"/>
              </a:rPr>
              <a:t>Dalton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διαθέσιμο με άδεια </a:t>
            </a:r>
            <a:r>
              <a:rPr lang="en-US" sz="1200" dirty="0">
                <a:latin typeface="+mn-lt"/>
                <a:hlinkClick r:id="rId6"/>
              </a:rPr>
              <a:t>CC BY-NC-ND 2.0</a:t>
            </a:r>
            <a:endParaRPr lang="en-US" sz="1200" dirty="0">
              <a:latin typeface="+mn-lt"/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4427984" y="647888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7"/>
              </a:rPr>
              <a:t>egpaid.blogspot.com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1203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/>
              <a:t>Διαστημική Αποστολή Επισκευής </a:t>
            </a:r>
            <a:r>
              <a:rPr lang="en-US"/>
              <a:t>(SM1)</a:t>
            </a:r>
            <a:endParaRPr lang="el-GR"/>
          </a:p>
        </p:txBody>
      </p:sp>
      <p:sp>
        <p:nvSpPr>
          <p:cNvPr id="133127" name="Rectangle 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25266" y="1412776"/>
            <a:ext cx="4572000" cy="41148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l-GR" sz="2400" dirty="0" smtClean="0"/>
              <a:t>Διαστημόπλοιο: </a:t>
            </a:r>
            <a:r>
              <a:rPr lang="en-US" sz="2400" dirty="0"/>
              <a:t>Endeavour</a:t>
            </a:r>
          </a:p>
          <a:p>
            <a:pPr>
              <a:spcBef>
                <a:spcPts val="1200"/>
              </a:spcBef>
            </a:pPr>
            <a:r>
              <a:rPr lang="el-GR" sz="2400" dirty="0" smtClean="0"/>
              <a:t>Εκτόξευση: </a:t>
            </a:r>
            <a:r>
              <a:rPr lang="el-GR" sz="2400" dirty="0"/>
              <a:t>Δεκ. 1993</a:t>
            </a:r>
          </a:p>
          <a:p>
            <a:pPr>
              <a:spcBef>
                <a:spcPts val="1200"/>
              </a:spcBef>
            </a:pPr>
            <a:r>
              <a:rPr lang="el-GR" sz="2400" dirty="0"/>
              <a:t>Αριθμός Αστρον</a:t>
            </a:r>
            <a:r>
              <a:rPr lang="el-GR" sz="2400" dirty="0" smtClean="0"/>
              <a:t>.: </a:t>
            </a:r>
            <a:r>
              <a:rPr lang="el-GR" sz="2400" dirty="0"/>
              <a:t>7</a:t>
            </a:r>
          </a:p>
          <a:p>
            <a:pPr>
              <a:spcBef>
                <a:spcPts val="1200"/>
              </a:spcBef>
            </a:pPr>
            <a:r>
              <a:rPr lang="el-GR" sz="2400" dirty="0"/>
              <a:t>Διάρκεια </a:t>
            </a:r>
            <a:r>
              <a:rPr lang="el-GR" sz="2400" dirty="0" smtClean="0"/>
              <a:t>επισκευής: </a:t>
            </a:r>
            <a:r>
              <a:rPr lang="el-GR" sz="2400" dirty="0"/>
              <a:t>5 ημέρες</a:t>
            </a:r>
          </a:p>
          <a:p>
            <a:pPr>
              <a:spcBef>
                <a:spcPts val="1200"/>
              </a:spcBef>
            </a:pPr>
            <a:r>
              <a:rPr lang="el-GR" sz="2400" dirty="0"/>
              <a:t>Συνολικό </a:t>
            </a:r>
            <a:r>
              <a:rPr lang="el-GR" sz="2400" dirty="0" smtClean="0"/>
              <a:t>κόστος: </a:t>
            </a:r>
            <a:r>
              <a:rPr lang="el-GR" sz="2400" dirty="0"/>
              <a:t>630 εκατομμύρια </a:t>
            </a:r>
            <a:r>
              <a:rPr lang="el-GR" sz="2400" dirty="0" err="1"/>
              <a:t>δολ</a:t>
            </a:r>
            <a:r>
              <a:rPr lang="el-GR" sz="2400" dirty="0"/>
              <a:t>.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57</a:t>
            </a:fld>
            <a:endParaRPr lang="el-GR">
              <a:solidFill>
                <a:prstClr val="black"/>
              </a:solidFill>
            </a:endParaRPr>
          </a:p>
        </p:txBody>
      </p:sp>
      <p:pic>
        <p:nvPicPr>
          <p:cNvPr id="14340" name="Picture 4" descr="File:Upgrading Hubble during SM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081" y="1268759"/>
            <a:ext cx="3294285" cy="327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7"/>
          <p:cNvSpPr/>
          <p:nvPr/>
        </p:nvSpPr>
        <p:spPr>
          <a:xfrm rot="16200000">
            <a:off x="-1008949" y="2906335"/>
            <a:ext cx="28203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3"/>
              </a:rPr>
              <a:t>Upgrading Hubble during </a:t>
            </a:r>
            <a:r>
              <a:rPr lang="en-US" sz="1200" dirty="0" smtClean="0">
                <a:latin typeface="+mn-lt"/>
                <a:hlinkClick r:id="rId3"/>
              </a:rPr>
              <a:t>SM1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 err="1" smtClean="0">
                <a:latin typeface="+mn-lt"/>
                <a:hlinkClick r:id="rId4" tooltip="User:TheDJ"/>
              </a:rPr>
              <a:t>TheDJ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 διαθέσιμο ως κοινό κτήμα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+mn-lt"/>
            </a:endParaRPr>
          </a:p>
        </p:txBody>
      </p:sp>
      <p:pic>
        <p:nvPicPr>
          <p:cNvPr id="14342" name="Picture 6" descr="File:Hubble Images of M100 Before and After Mirror Repair - GPN-2002-00006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4569912"/>
            <a:ext cx="4189242" cy="224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7"/>
          <p:cNvSpPr/>
          <p:nvPr/>
        </p:nvSpPr>
        <p:spPr>
          <a:xfrm>
            <a:off x="4644008" y="6021288"/>
            <a:ext cx="2952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6"/>
              </a:rPr>
              <a:t>Hubble Images of M100 Before and After Mirror Repair - </a:t>
            </a:r>
            <a:r>
              <a:rPr lang="en-US" sz="1200" dirty="0" smtClean="0">
                <a:latin typeface="+mn-lt"/>
                <a:hlinkClick r:id="rId6"/>
              </a:rPr>
              <a:t>GPN-2002-000064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latin typeface="+mn-lt"/>
                <a:hlinkClick r:id="rId7" tooltip="User:BotMultichillT"/>
              </a:rPr>
              <a:t>BotMultichillT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διαθέσιμο ως κοινό κτήμα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825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Τροχιά περιστροφής του </a:t>
            </a:r>
            <a:r>
              <a:rPr lang="en-US" dirty="0"/>
              <a:t>Hubble</a:t>
            </a:r>
            <a:endParaRPr lang="el-GR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58</a:t>
            </a:fld>
            <a:endParaRPr lang="el-GR">
              <a:solidFill>
                <a:prstClr val="black"/>
              </a:solidFill>
            </a:endParaRPr>
          </a:p>
        </p:txBody>
      </p:sp>
      <p:pic>
        <p:nvPicPr>
          <p:cNvPr id="17410" name="Picture 2" descr="File:Diagram of Hubble's orbit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1084544"/>
            <a:ext cx="6048672" cy="537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/>
          <p:cNvSpPr/>
          <p:nvPr/>
        </p:nvSpPr>
        <p:spPr>
          <a:xfrm>
            <a:off x="1475656" y="6536377"/>
            <a:ext cx="60486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3"/>
              </a:rPr>
              <a:t>Diagram of Hubble's </a:t>
            </a:r>
            <a:r>
              <a:rPr lang="en-US" sz="1200" dirty="0" smtClean="0">
                <a:latin typeface="+mn-lt"/>
                <a:hlinkClick r:id="rId3"/>
              </a:rPr>
              <a:t>orbit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 smtClean="0">
                <a:latin typeface="+mn-lt"/>
                <a:hlinkClick r:id="rId4" tooltip="User:Mo-Slimy"/>
              </a:rPr>
              <a:t>Mo-Slimy</a:t>
            </a:r>
            <a:r>
              <a:rPr lang="el-GR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7113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Γη</a:t>
            </a:r>
            <a:r>
              <a:rPr lang="en-US" dirty="0" smtClean="0"/>
              <a:t> (Earth)</a:t>
            </a:r>
            <a:endParaRPr lang="el-GR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l-GR">
              <a:solidFill>
                <a:prstClr val="black"/>
              </a:solidFill>
            </a:endParaRPr>
          </a:p>
        </p:txBody>
      </p:sp>
      <p:pic>
        <p:nvPicPr>
          <p:cNvPr id="2050" name="Picture 2" descr="File:Earth Eastern Hemispher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3708" y="1124744"/>
            <a:ext cx="5256584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/>
          <p:cNvSpPr/>
          <p:nvPr/>
        </p:nvSpPr>
        <p:spPr>
          <a:xfrm>
            <a:off x="1079612" y="6464369"/>
            <a:ext cx="69847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3"/>
              </a:rPr>
              <a:t>Earth Eastern </a:t>
            </a:r>
            <a:r>
              <a:rPr lang="en-US" sz="1200" dirty="0" smtClean="0">
                <a:latin typeface="+mn-lt"/>
                <a:hlinkClick r:id="rId3"/>
              </a:rPr>
              <a:t>Hemisphere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>
                <a:latin typeface="+mn-lt"/>
                <a:hlinkClick r:id="rId4" tooltip="User:84user"/>
              </a:rPr>
              <a:t>84user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διαθέσιμο ως κοινό κτήμα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155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 smtClean="0"/>
              <a:t>Επιτυχίες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Hubble space telescope</a:t>
            </a:r>
            <a:r>
              <a:rPr lang="el-GR" sz="4000" dirty="0" smtClean="0"/>
              <a:t> </a:t>
            </a:r>
            <a:r>
              <a:rPr lang="el-GR" sz="3300" b="0" dirty="0" smtClean="0"/>
              <a:t>1/3</a:t>
            </a:r>
            <a:endParaRPr lang="el-GR" sz="3300" b="0" dirty="0"/>
          </a:p>
        </p:txBody>
      </p:sp>
      <p:sp>
        <p:nvSpPr>
          <p:cNvPr id="138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00808"/>
            <a:ext cx="8229600" cy="4536504"/>
          </a:xfrm>
        </p:spPr>
        <p:txBody>
          <a:bodyPr/>
          <a:lstStyle/>
          <a:p>
            <a:r>
              <a:rPr lang="el-GR" dirty="0"/>
              <a:t>Κατέγραψε γαλαξιακές </a:t>
            </a:r>
            <a:r>
              <a:rPr lang="el-GR" dirty="0" smtClean="0"/>
              <a:t>συγκρούσεις.</a:t>
            </a:r>
            <a:endParaRPr lang="el-GR" dirty="0"/>
          </a:p>
          <a:p>
            <a:r>
              <a:rPr lang="el-GR" dirty="0"/>
              <a:t>Παρακολούθησε γεννήσεις – θανάτους αστεριών σε γειτονικούς </a:t>
            </a:r>
            <a:r>
              <a:rPr lang="el-GR" dirty="0" smtClean="0"/>
              <a:t>γαλαξίες.</a:t>
            </a:r>
            <a:endParaRPr lang="el-GR" dirty="0"/>
          </a:p>
          <a:p>
            <a:r>
              <a:rPr lang="el-GR" dirty="0"/>
              <a:t>Ανίχνευσε τον πιο μακρινό γαλαξία στο Σύμπαν που έχει ποτέ </a:t>
            </a:r>
            <a:r>
              <a:rPr lang="el-GR" dirty="0" smtClean="0"/>
              <a:t>παρατηρηθεί.</a:t>
            </a:r>
            <a:endParaRPr lang="el-GR" dirty="0"/>
          </a:p>
          <a:p>
            <a:r>
              <a:rPr lang="el-GR" dirty="0"/>
              <a:t>Μέτρησε τον ρυθμό διαστολής του </a:t>
            </a:r>
            <a:r>
              <a:rPr lang="el-GR" dirty="0" smtClean="0"/>
              <a:t>Σύμπαντος.</a:t>
            </a:r>
            <a:endParaRPr lang="el-GR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59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27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00808"/>
            <a:ext cx="8229600" cy="4536504"/>
          </a:xfrm>
        </p:spPr>
        <p:txBody>
          <a:bodyPr/>
          <a:lstStyle/>
          <a:p>
            <a:r>
              <a:rPr lang="el-GR" dirty="0"/>
              <a:t>Προσδιόρισε την ηλικία του </a:t>
            </a:r>
            <a:r>
              <a:rPr lang="el-GR" dirty="0" smtClean="0"/>
              <a:t>Σύμπαντος.</a:t>
            </a:r>
            <a:endParaRPr lang="el-GR" dirty="0"/>
          </a:p>
          <a:p>
            <a:r>
              <a:rPr lang="el-GR" dirty="0"/>
              <a:t>Εντόπισε τις περιοχές εκρήξεων γ </a:t>
            </a:r>
            <a:r>
              <a:rPr lang="el-GR" dirty="0" smtClean="0"/>
              <a:t>ακτινοβολίας.</a:t>
            </a:r>
            <a:endParaRPr lang="el-GR" dirty="0"/>
          </a:p>
          <a:p>
            <a:r>
              <a:rPr lang="el-GR" dirty="0"/>
              <a:t>Απεικόνισε νέους μακρινούς γαλαξίες με ιδιόμορφα, πρωτότυπα </a:t>
            </a:r>
            <a:r>
              <a:rPr lang="el-GR" dirty="0" smtClean="0"/>
              <a:t>σχήματα.</a:t>
            </a:r>
            <a:endParaRPr lang="el-GR" dirty="0"/>
          </a:p>
          <a:p>
            <a:r>
              <a:rPr lang="el-GR" dirty="0"/>
              <a:t>Ανακάλυψε τις εποχιακές αλλαγές στον </a:t>
            </a:r>
            <a:r>
              <a:rPr lang="el-GR" dirty="0" smtClean="0"/>
              <a:t>Άρη.</a:t>
            </a:r>
            <a:endParaRPr lang="el-GR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60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000" dirty="0" smtClean="0"/>
              <a:t>Επιτυχίες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Hubble space telescope</a:t>
            </a:r>
            <a:r>
              <a:rPr lang="el-GR" sz="4000" dirty="0" smtClean="0"/>
              <a:t> </a:t>
            </a:r>
            <a:r>
              <a:rPr lang="el-GR" sz="3300" b="0" dirty="0"/>
              <a:t>2</a:t>
            </a:r>
            <a:r>
              <a:rPr lang="el-GR" sz="3300" b="0" dirty="0" smtClean="0"/>
              <a:t>/3</a:t>
            </a:r>
            <a:endParaRPr lang="el-GR" sz="3300" b="0" dirty="0"/>
          </a:p>
        </p:txBody>
      </p:sp>
    </p:spTree>
    <p:extLst>
      <p:ext uri="{BB962C8B-B14F-4D97-AF65-F5344CB8AC3E}">
        <p14:creationId xmlns:p14="http://schemas.microsoft.com/office/powerpoint/2010/main" val="138971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28800"/>
            <a:ext cx="8229600" cy="4608512"/>
          </a:xfrm>
        </p:spPr>
        <p:txBody>
          <a:bodyPr/>
          <a:lstStyle/>
          <a:p>
            <a:r>
              <a:rPr lang="el-GR" dirty="0"/>
              <a:t>Απέδειξε ότι οι πιθανές θέσεις για τις μαύρες τρύπες είναι στα γαλαξιακά </a:t>
            </a:r>
            <a:r>
              <a:rPr lang="el-GR" dirty="0" smtClean="0"/>
              <a:t>κέντρα.</a:t>
            </a:r>
            <a:endParaRPr lang="el-GR" dirty="0"/>
          </a:p>
          <a:p>
            <a:r>
              <a:rPr lang="el-GR" dirty="0"/>
              <a:t>Αποκάλυψε φωτογραφικά μικρό ουράνιο σώμα (</a:t>
            </a:r>
            <a:r>
              <a:rPr lang="en-US" dirty="0"/>
              <a:t>Sedna) </a:t>
            </a:r>
            <a:r>
              <a:rPr lang="el-GR" dirty="0"/>
              <a:t>στα όρια του ηλιακού μας </a:t>
            </a:r>
            <a:r>
              <a:rPr lang="el-GR" dirty="0" smtClean="0"/>
              <a:t>συστήματος.</a:t>
            </a:r>
            <a:endParaRPr lang="el-GR" dirty="0"/>
          </a:p>
          <a:p>
            <a:endParaRPr lang="el-GR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61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000" dirty="0" smtClean="0"/>
              <a:t>Επιτυχίες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Hubble space telescope</a:t>
            </a:r>
            <a:r>
              <a:rPr lang="el-GR" sz="4000" dirty="0" smtClean="0"/>
              <a:t> </a:t>
            </a:r>
            <a:r>
              <a:rPr lang="el-GR" sz="3300" b="0" dirty="0"/>
              <a:t>3</a:t>
            </a:r>
            <a:r>
              <a:rPr lang="el-GR" sz="3300" b="0" dirty="0" smtClean="0"/>
              <a:t>/3</a:t>
            </a:r>
            <a:endParaRPr lang="el-GR" sz="3300" b="0" dirty="0"/>
          </a:p>
        </p:txBody>
      </p:sp>
    </p:spTree>
    <p:extLst>
      <p:ext uri="{BB962C8B-B14F-4D97-AF65-F5344CB8AC3E}">
        <p14:creationId xmlns:p14="http://schemas.microsoft.com/office/powerpoint/2010/main" val="68899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el-GR" sz="4000" dirty="0" err="1"/>
              <a:t>Αστροφωτογράφιση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l-GR" sz="3300" dirty="0"/>
              <a:t>1</a:t>
            </a:r>
            <a:r>
              <a:rPr lang="el-GR" sz="3300" baseline="30000" dirty="0"/>
              <a:t>η</a:t>
            </a:r>
            <a:r>
              <a:rPr lang="el-GR" sz="3300" dirty="0"/>
              <a:t> </a:t>
            </a:r>
            <a:r>
              <a:rPr lang="el-GR" sz="3300" dirty="0" smtClean="0"/>
              <a:t>Πρόταση: </a:t>
            </a:r>
            <a:r>
              <a:rPr lang="en-US" sz="3300" dirty="0"/>
              <a:t>Pinhole - </a:t>
            </a:r>
            <a:r>
              <a:rPr lang="el-GR" sz="3300" dirty="0"/>
              <a:t>Ήλιος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84784"/>
            <a:ext cx="8229600" cy="4752528"/>
          </a:xfrm>
        </p:spPr>
        <p:txBody>
          <a:bodyPr/>
          <a:lstStyle/>
          <a:p>
            <a:r>
              <a:rPr lang="el-GR" dirty="0"/>
              <a:t>Εφαρμογή τεχνικής μικροσκοπικής οπής (</a:t>
            </a:r>
            <a:r>
              <a:rPr lang="en-US" dirty="0"/>
              <a:t>pinhole</a:t>
            </a:r>
            <a:r>
              <a:rPr lang="en-US" dirty="0" smtClean="0"/>
              <a:t>)</a:t>
            </a:r>
            <a:r>
              <a:rPr lang="el-GR" dirty="0"/>
              <a:t>.</a:t>
            </a:r>
          </a:p>
          <a:p>
            <a:r>
              <a:rPr lang="el-GR" dirty="0"/>
              <a:t>Φωτογράφιση απεικονιζόμενου ηλιακού δίσκου σε διαφορετικούς </a:t>
            </a:r>
            <a:r>
              <a:rPr lang="el-GR" dirty="0" smtClean="0"/>
              <a:t>μήνες.</a:t>
            </a:r>
            <a:endParaRPr lang="el-GR" dirty="0"/>
          </a:p>
          <a:p>
            <a:r>
              <a:rPr lang="el-GR" dirty="0"/>
              <a:t>Υπολογισμός της διαφοράς του απεικονιζόμενου ίχνους, διερεύνηση, </a:t>
            </a:r>
            <a:r>
              <a:rPr lang="el-GR" dirty="0" smtClean="0"/>
              <a:t>ερμηνεία.</a:t>
            </a:r>
            <a:endParaRPr lang="el-GR" dirty="0"/>
          </a:p>
          <a:p>
            <a:endParaRPr lang="el-GR" dirty="0"/>
          </a:p>
          <a:p>
            <a:pPr>
              <a:buFont typeface="Wingdings" pitchFamily="2" charset="2"/>
              <a:buNone/>
            </a:pPr>
            <a:r>
              <a:rPr lang="en-US" dirty="0"/>
              <a:t>The Physics Teacher Vol. 39, April </a:t>
            </a:r>
            <a:r>
              <a:rPr lang="en-US" dirty="0" smtClean="0"/>
              <a:t>2001</a:t>
            </a:r>
            <a:endParaRPr lang="el-GR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62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28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r>
              <a:rPr lang="el-GR" dirty="0" err="1"/>
              <a:t>Αστροφωτογράφιση</a:t>
            </a:r>
            <a:r>
              <a:rPr lang="el-GR" dirty="0"/>
              <a:t/>
            </a:r>
            <a:br>
              <a:rPr lang="el-GR" dirty="0"/>
            </a:br>
            <a:r>
              <a:rPr lang="el-GR" sz="3000" dirty="0"/>
              <a:t>2</a:t>
            </a:r>
            <a:r>
              <a:rPr lang="el-GR" sz="3000" baseline="30000" dirty="0"/>
              <a:t>η</a:t>
            </a:r>
            <a:r>
              <a:rPr lang="el-GR" sz="3000" dirty="0"/>
              <a:t> </a:t>
            </a:r>
            <a:r>
              <a:rPr lang="el-GR" sz="3000" dirty="0" smtClean="0"/>
              <a:t>Πρόταση: </a:t>
            </a:r>
            <a:r>
              <a:rPr lang="el-GR" sz="3000" dirty="0"/>
              <a:t>Αστρικά Ίχνη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72816"/>
            <a:ext cx="8229600" cy="4464496"/>
          </a:xfrm>
        </p:spPr>
        <p:txBody>
          <a:bodyPr/>
          <a:lstStyle/>
          <a:p>
            <a:r>
              <a:rPr lang="el-GR" dirty="0" smtClean="0"/>
              <a:t>Εντοπισμός </a:t>
            </a:r>
            <a:r>
              <a:rPr lang="el-GR" dirty="0"/>
              <a:t>Πολικού </a:t>
            </a:r>
            <a:r>
              <a:rPr lang="el-GR" dirty="0" smtClean="0"/>
              <a:t>Αστέρα.</a:t>
            </a:r>
            <a:endParaRPr lang="el-GR" dirty="0"/>
          </a:p>
          <a:p>
            <a:r>
              <a:rPr lang="el-GR" dirty="0"/>
              <a:t>Φωτογράφιση κυκλικών τροχιών από αστέρια</a:t>
            </a:r>
            <a:r>
              <a:rPr lang="en-US" dirty="0"/>
              <a:t> </a:t>
            </a:r>
            <a:r>
              <a:rPr lang="el-GR" dirty="0"/>
              <a:t>(γνωστός ο χρόνος έκθεσης</a:t>
            </a:r>
            <a:r>
              <a:rPr lang="el-GR" dirty="0" smtClean="0"/>
              <a:t>).</a:t>
            </a:r>
            <a:endParaRPr lang="el-GR" dirty="0"/>
          </a:p>
          <a:p>
            <a:r>
              <a:rPr lang="el-GR" dirty="0"/>
              <a:t>Γωνιακή μέτρηση του μήκους των </a:t>
            </a:r>
            <a:r>
              <a:rPr lang="el-GR" dirty="0" smtClean="0"/>
              <a:t>τόξων.</a:t>
            </a:r>
            <a:endParaRPr lang="el-GR" dirty="0"/>
          </a:p>
          <a:p>
            <a:r>
              <a:rPr lang="el-GR" dirty="0"/>
              <a:t>Υπολογισμός περιόδου περιστροφής της </a:t>
            </a:r>
            <a:r>
              <a:rPr lang="el-GR" dirty="0" smtClean="0"/>
              <a:t>γης.</a:t>
            </a:r>
            <a:endParaRPr lang="el-GR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63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62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r>
              <a:rPr lang="el-GR" dirty="0" err="1"/>
              <a:t>Αστροφωτογράφιση</a:t>
            </a:r>
            <a:r>
              <a:rPr lang="el-GR" dirty="0"/>
              <a:t/>
            </a:r>
            <a:br>
              <a:rPr lang="el-GR" dirty="0"/>
            </a:br>
            <a:r>
              <a:rPr lang="el-GR" sz="3000" dirty="0"/>
              <a:t>3</a:t>
            </a:r>
            <a:r>
              <a:rPr lang="el-GR" sz="3000" baseline="30000" dirty="0"/>
              <a:t>η</a:t>
            </a:r>
            <a:r>
              <a:rPr lang="el-GR" sz="3000" dirty="0"/>
              <a:t>  </a:t>
            </a:r>
            <a:r>
              <a:rPr lang="el-GR" sz="3000" dirty="0" smtClean="0"/>
              <a:t>Πρόταση: </a:t>
            </a:r>
            <a:r>
              <a:rPr lang="el-GR" sz="3000" dirty="0"/>
              <a:t>Απόσταση πλανήτη 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28800"/>
            <a:ext cx="8229600" cy="4680520"/>
          </a:xfrm>
        </p:spPr>
        <p:txBody>
          <a:bodyPr/>
          <a:lstStyle/>
          <a:p>
            <a:r>
              <a:rPr lang="el-GR" dirty="0"/>
              <a:t>Εντοπισμός πλανήτη (π.χ. Κρόνος</a:t>
            </a:r>
            <a:r>
              <a:rPr lang="el-GR" dirty="0" smtClean="0"/>
              <a:t>).</a:t>
            </a:r>
            <a:endParaRPr lang="el-GR" dirty="0"/>
          </a:p>
          <a:p>
            <a:r>
              <a:rPr lang="el-GR" dirty="0"/>
              <a:t>Φωτογράφιση ευρύτερης περιοχής </a:t>
            </a:r>
            <a:r>
              <a:rPr lang="el-GR" dirty="0" smtClean="0"/>
              <a:t>του.</a:t>
            </a:r>
            <a:endParaRPr lang="el-GR" dirty="0"/>
          </a:p>
          <a:p>
            <a:r>
              <a:rPr lang="el-GR" dirty="0"/>
              <a:t>Μέτρηση της διαφοράς στη φωτογραφική απεικόνιση (παράλλαξη</a:t>
            </a:r>
            <a:r>
              <a:rPr lang="el-GR" dirty="0" smtClean="0"/>
              <a:t>).</a:t>
            </a:r>
            <a:endParaRPr lang="el-GR" dirty="0"/>
          </a:p>
          <a:p>
            <a:r>
              <a:rPr lang="el-GR" dirty="0"/>
              <a:t>Προσεγγιστικός υπολογισμός της </a:t>
            </a:r>
            <a:r>
              <a:rPr lang="el-GR" dirty="0" smtClean="0"/>
              <a:t>απόστασης.</a:t>
            </a:r>
            <a:endParaRPr lang="el-GR" dirty="0"/>
          </a:p>
          <a:p>
            <a:pPr>
              <a:buFont typeface="Wingdings" pitchFamily="2" charset="2"/>
              <a:buNone/>
            </a:pPr>
            <a:r>
              <a:rPr lang="en-US" dirty="0"/>
              <a:t>The Physics Teacher Vol. 35, Jan. 1997</a:t>
            </a:r>
            <a:endParaRPr lang="el-GR" dirty="0"/>
          </a:p>
          <a:p>
            <a:endParaRPr lang="el-GR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64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5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r>
              <a:rPr lang="el-GR" dirty="0" err="1"/>
              <a:t>Αστροφωτογράφιση</a:t>
            </a:r>
            <a:r>
              <a:rPr lang="el-GR" dirty="0"/>
              <a:t/>
            </a:r>
            <a:br>
              <a:rPr lang="el-GR" dirty="0"/>
            </a:br>
            <a:r>
              <a:rPr lang="el-GR" sz="3000" dirty="0"/>
              <a:t>4</a:t>
            </a:r>
            <a:r>
              <a:rPr lang="el-GR" sz="3000" baseline="30000" dirty="0"/>
              <a:t>η</a:t>
            </a:r>
            <a:r>
              <a:rPr lang="el-GR" sz="3000" dirty="0"/>
              <a:t> </a:t>
            </a:r>
            <a:r>
              <a:rPr lang="el-GR" sz="3000" dirty="0" smtClean="0"/>
              <a:t>Πρόταση: </a:t>
            </a:r>
            <a:r>
              <a:rPr lang="el-GR" sz="3000" dirty="0"/>
              <a:t>Περιστροφή Σελήνης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28800"/>
            <a:ext cx="8229600" cy="4608512"/>
          </a:xfrm>
        </p:spPr>
        <p:txBody>
          <a:bodyPr/>
          <a:lstStyle/>
          <a:p>
            <a:r>
              <a:rPr lang="el-GR" dirty="0"/>
              <a:t>Φωτογράφιση Σελήνης (ψηφιακή κάμερα</a:t>
            </a:r>
            <a:r>
              <a:rPr lang="el-GR" dirty="0" smtClean="0"/>
              <a:t>).</a:t>
            </a:r>
            <a:endParaRPr lang="el-GR" dirty="0"/>
          </a:p>
          <a:p>
            <a:r>
              <a:rPr lang="el-GR" dirty="0"/>
              <a:t>Μέτρηση διαφοράς στη γεωμετρική θέση της φωτογραφικής </a:t>
            </a:r>
            <a:r>
              <a:rPr lang="el-GR" dirty="0" smtClean="0"/>
              <a:t>απεικόνισης.</a:t>
            </a:r>
            <a:endParaRPr lang="el-GR" dirty="0"/>
          </a:p>
          <a:p>
            <a:r>
              <a:rPr lang="el-GR" dirty="0"/>
              <a:t>Προσεγγιστικός υπολογισμός της περιόδου περιστροφής του γήινου </a:t>
            </a:r>
            <a:r>
              <a:rPr lang="el-GR" dirty="0" smtClean="0"/>
              <a:t>δορυφόρου.</a:t>
            </a:r>
            <a:endParaRPr lang="el-GR" dirty="0"/>
          </a:p>
          <a:p>
            <a:pPr>
              <a:buFont typeface="Wingdings" pitchFamily="2" charset="2"/>
              <a:buNone/>
            </a:pPr>
            <a:r>
              <a:rPr lang="en-US" dirty="0"/>
              <a:t>Physics Educ. 41 (2), Page 144, 2006</a:t>
            </a:r>
            <a:endParaRPr lang="el-GR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65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8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r>
              <a:rPr lang="el-GR" dirty="0" err="1"/>
              <a:t>Αστροφωτογράφιση</a:t>
            </a:r>
            <a:r>
              <a:rPr lang="el-GR" dirty="0"/>
              <a:t/>
            </a:r>
            <a:br>
              <a:rPr lang="el-GR" dirty="0"/>
            </a:br>
            <a:r>
              <a:rPr lang="el-GR" sz="3000" dirty="0"/>
              <a:t>5</a:t>
            </a:r>
            <a:r>
              <a:rPr lang="el-GR" sz="3000" baseline="30000" dirty="0"/>
              <a:t>η</a:t>
            </a:r>
            <a:r>
              <a:rPr lang="el-GR" sz="3000" dirty="0"/>
              <a:t> </a:t>
            </a:r>
            <a:r>
              <a:rPr lang="el-GR" sz="3000" dirty="0" smtClean="0"/>
              <a:t>Πρόταση: </a:t>
            </a:r>
            <a:r>
              <a:rPr lang="en-US" sz="3000" dirty="0"/>
              <a:t>Moon illusion</a:t>
            </a:r>
            <a:r>
              <a:rPr lang="el-GR" sz="3000" dirty="0"/>
              <a:t> 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56792"/>
            <a:ext cx="8291264" cy="4680520"/>
          </a:xfrm>
        </p:spPr>
        <p:txBody>
          <a:bodyPr>
            <a:normAutofit/>
          </a:bodyPr>
          <a:lstStyle/>
          <a:p>
            <a:r>
              <a:rPr lang="el-GR" dirty="0"/>
              <a:t>Φωτογράφιση σεληνιακού δίσκου σε δυο διαφορετικές θέσεις (ορίζοντας, ψηλά</a:t>
            </a:r>
            <a:r>
              <a:rPr lang="el-GR" dirty="0" smtClean="0"/>
              <a:t>).</a:t>
            </a:r>
            <a:endParaRPr lang="el-GR" dirty="0"/>
          </a:p>
          <a:p>
            <a:r>
              <a:rPr lang="el-GR" dirty="0"/>
              <a:t>Σύγκριση των δυο απεικονίσεων, αδυναμία φωτογράφισης της </a:t>
            </a:r>
            <a:r>
              <a:rPr lang="el-GR" dirty="0" smtClean="0"/>
              <a:t>μεγέθυνσης.</a:t>
            </a:r>
            <a:endParaRPr lang="el-GR" dirty="0"/>
          </a:p>
          <a:p>
            <a:r>
              <a:rPr lang="el-GR" dirty="0"/>
              <a:t>Διερεύνηση του φαινομένου της αντίστοιχης οπτικής </a:t>
            </a:r>
            <a:r>
              <a:rPr lang="el-GR" dirty="0" smtClean="0"/>
              <a:t>απάτης.</a:t>
            </a:r>
            <a:endParaRPr lang="el-GR" dirty="0"/>
          </a:p>
          <a:p>
            <a:pPr>
              <a:buFont typeface="Wingdings" pitchFamily="2" charset="2"/>
              <a:buNone/>
            </a:pPr>
            <a:endParaRPr lang="el-GR" dirty="0"/>
          </a:p>
          <a:p>
            <a:pPr>
              <a:buFont typeface="Wingdings" pitchFamily="2" charset="2"/>
              <a:buNone/>
            </a:pPr>
            <a:r>
              <a:rPr lang="en-US" dirty="0"/>
              <a:t>The Physics Teacher, Vol. 38 March 2000</a:t>
            </a:r>
          </a:p>
          <a:p>
            <a:pPr>
              <a:buFont typeface="Wingdings" pitchFamily="2" charset="2"/>
              <a:buNone/>
            </a:pPr>
            <a:r>
              <a:rPr lang="en-US" dirty="0"/>
              <a:t>The Physics </a:t>
            </a:r>
            <a:r>
              <a:rPr lang="en-US" dirty="0" err="1"/>
              <a:t>Teacher,Vol</a:t>
            </a:r>
            <a:r>
              <a:rPr lang="en-US" dirty="0"/>
              <a:t>. 39 February 2001 </a:t>
            </a:r>
            <a:endParaRPr lang="el-GR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66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95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Συνεργασίες</a:t>
            </a:r>
          </a:p>
        </p:txBody>
      </p:sp>
      <p:sp>
        <p:nvSpPr>
          <p:cNvPr id="116741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196752"/>
            <a:ext cx="8363272" cy="540060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Font typeface="Wingdings" pitchFamily="2" charset="2"/>
              <a:buNone/>
            </a:pPr>
            <a:r>
              <a:rPr lang="el-GR" sz="2400" dirty="0"/>
              <a:t>Οι </a:t>
            </a:r>
            <a:r>
              <a:rPr lang="el-GR" sz="2400" dirty="0" err="1"/>
              <a:t>αστροφωτογραφίσεις</a:t>
            </a:r>
            <a:r>
              <a:rPr lang="el-GR" sz="2400" dirty="0"/>
              <a:t> έγιναν στα πλαίσια πτυχιακών εργασιών των σπουδαστών του ΤΕΙ Αθήνας :</a:t>
            </a:r>
          </a:p>
          <a:p>
            <a:pPr>
              <a:lnSpc>
                <a:spcPct val="90000"/>
              </a:lnSpc>
            </a:pPr>
            <a:r>
              <a:rPr lang="el-GR" sz="2400" dirty="0" err="1"/>
              <a:t>Ζιαμπάκα</a:t>
            </a:r>
            <a:r>
              <a:rPr lang="el-GR" sz="2400" dirty="0"/>
              <a:t> Βαρβάρα</a:t>
            </a:r>
          </a:p>
          <a:p>
            <a:pPr>
              <a:lnSpc>
                <a:spcPct val="90000"/>
              </a:lnSpc>
            </a:pPr>
            <a:r>
              <a:rPr lang="el-GR" sz="2400" dirty="0"/>
              <a:t>Κούκος Γεώργιος</a:t>
            </a:r>
          </a:p>
          <a:p>
            <a:pPr>
              <a:lnSpc>
                <a:spcPct val="90000"/>
              </a:lnSpc>
            </a:pPr>
            <a:r>
              <a:rPr lang="el-GR" sz="2400" dirty="0" err="1"/>
              <a:t>Κοζομπόλη</a:t>
            </a:r>
            <a:r>
              <a:rPr lang="el-GR" sz="2400" dirty="0"/>
              <a:t> Παναγιώτα</a:t>
            </a:r>
          </a:p>
          <a:p>
            <a:pPr>
              <a:lnSpc>
                <a:spcPct val="90000"/>
              </a:lnSpc>
            </a:pPr>
            <a:r>
              <a:rPr lang="el-GR" sz="2400" dirty="0" err="1"/>
              <a:t>Χαραλαμποπούλου</a:t>
            </a:r>
            <a:r>
              <a:rPr lang="el-GR" sz="2400" dirty="0"/>
              <a:t> Γεωργία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l-GR" sz="2400" dirty="0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l-GR" sz="2400" dirty="0"/>
              <a:t>Με την βοήθεια και την συνεργασία </a:t>
            </a:r>
            <a:r>
              <a:rPr lang="el-GR" sz="2400" dirty="0" smtClean="0"/>
              <a:t>των:</a:t>
            </a:r>
            <a:endParaRPr lang="el-GR" sz="2400" dirty="0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el-GR" sz="2400" dirty="0"/>
          </a:p>
          <a:p>
            <a:pPr>
              <a:lnSpc>
                <a:spcPct val="90000"/>
              </a:lnSpc>
            </a:pPr>
            <a:r>
              <a:rPr lang="el-GR" sz="2400" dirty="0"/>
              <a:t>Σολωμό Νικόλαο (Υπεύθυνο Τηλεσκοπίου ΕΥΔΟΞΟΣ, Αίνος Κεφαλονιά)</a:t>
            </a:r>
          </a:p>
          <a:p>
            <a:pPr>
              <a:lnSpc>
                <a:spcPct val="90000"/>
              </a:lnSpc>
            </a:pPr>
            <a:r>
              <a:rPr lang="el-GR" sz="2400" dirty="0"/>
              <a:t>Μυλωνά Άρη ( Αστρονομική Ένωση Ελλάδος)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l-GR" sz="2800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67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43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dirty="0" smtClean="0"/>
              <a:t>Συμπεράσματα</a:t>
            </a:r>
            <a:endParaRPr lang="el-GR" sz="3600" dirty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l-GR" sz="2800" dirty="0"/>
              <a:t>Η </a:t>
            </a:r>
            <a:r>
              <a:rPr lang="el-GR" sz="2800" dirty="0" err="1"/>
              <a:t>αστροφωτογράφιση</a:t>
            </a:r>
            <a:r>
              <a:rPr lang="el-GR" sz="2800" dirty="0"/>
              <a:t> αν και απαιτεί ιδιαίτερο κόπο και επιμονή, </a:t>
            </a:r>
          </a:p>
          <a:p>
            <a:pPr algn="ctr">
              <a:buFont typeface="Wingdings" pitchFamily="2" charset="2"/>
              <a:buNone/>
            </a:pPr>
            <a:r>
              <a:rPr lang="el-GR" sz="2800" dirty="0"/>
              <a:t>χαρίζει</a:t>
            </a:r>
            <a:r>
              <a:rPr lang="en-US" sz="2800" dirty="0"/>
              <a:t> </a:t>
            </a:r>
            <a:r>
              <a:rPr lang="el-GR" sz="2800" dirty="0"/>
              <a:t>μεγάλες συγκινήσεις από το μυστήριο που κρύβει η ομορφιά του ουρανού ενώ ταυτόχρονα</a:t>
            </a:r>
          </a:p>
          <a:p>
            <a:pPr algn="ctr">
              <a:buFont typeface="Wingdings" pitchFamily="2" charset="2"/>
              <a:buNone/>
            </a:pPr>
            <a:r>
              <a:rPr lang="el-GR" sz="2800" dirty="0"/>
              <a:t>διδάσκει μοναδικά την </a:t>
            </a:r>
          </a:p>
          <a:p>
            <a:pPr algn="ctr">
              <a:buFont typeface="Wingdings" pitchFamily="2" charset="2"/>
              <a:buNone/>
            </a:pPr>
            <a:r>
              <a:rPr lang="el-GR" sz="2800" b="1" dirty="0" smtClean="0"/>
              <a:t>τέχνη της παρατήρησης.</a:t>
            </a:r>
            <a:endParaRPr lang="el-GR" sz="2800" b="1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68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89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Άρης</a:t>
            </a:r>
            <a:r>
              <a:rPr lang="en-US" dirty="0" smtClean="0"/>
              <a:t> (Mars)</a:t>
            </a:r>
            <a:endParaRPr lang="el-GR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l-GR">
              <a:solidFill>
                <a:prstClr val="black"/>
              </a:solidFill>
            </a:endParaRPr>
          </a:p>
        </p:txBody>
      </p:sp>
      <p:pic>
        <p:nvPicPr>
          <p:cNvPr id="3074" name="Picture 2" descr="File:Water ice clouds hanging above Tharsis PIA02653 black background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22012" y="1128362"/>
            <a:ext cx="5299977" cy="524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/>
          <p:cNvSpPr/>
          <p:nvPr/>
        </p:nvSpPr>
        <p:spPr>
          <a:xfrm>
            <a:off x="1997714" y="6375410"/>
            <a:ext cx="51485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3"/>
              </a:rPr>
              <a:t>Water ice clouds hanging above </a:t>
            </a:r>
            <a:r>
              <a:rPr lang="en-US" sz="1200" dirty="0" err="1">
                <a:latin typeface="+mn-lt"/>
                <a:hlinkClick r:id="rId3"/>
              </a:rPr>
              <a:t>Tharsis</a:t>
            </a:r>
            <a:r>
              <a:rPr lang="en-US" sz="1200" dirty="0">
                <a:latin typeface="+mn-lt"/>
                <a:hlinkClick r:id="rId3"/>
              </a:rPr>
              <a:t> PIA02653 black </a:t>
            </a:r>
            <a:r>
              <a:rPr lang="en-US" sz="1200" dirty="0" smtClean="0">
                <a:latin typeface="+mn-lt"/>
                <a:hlinkClick r:id="rId3"/>
              </a:rPr>
              <a:t>background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ja-JP" altLang="en-US" sz="1200" dirty="0">
                <a:latin typeface="+mn-lt"/>
                <a:hlinkClick r:id="rId4" tooltip="User:培养皿"/>
              </a:rPr>
              <a:t>培养皿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διαθέσιμο ως κοινό κτήμα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67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157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Wingdings" pitchFamily="2" charset="2"/>
              <a:buNone/>
            </a:pPr>
            <a:endParaRPr lang="el-GR" dirty="0"/>
          </a:p>
          <a:p>
            <a:pPr algn="ctr">
              <a:buFont typeface="Wingdings" pitchFamily="2" charset="2"/>
              <a:buNone/>
            </a:pPr>
            <a:r>
              <a:rPr lang="el-GR" sz="4000" dirty="0"/>
              <a:t>Τελικά λοιπόν… εύχομαι</a:t>
            </a:r>
          </a:p>
          <a:p>
            <a:pPr algn="ctr">
              <a:buFont typeface="Wingdings" pitchFamily="2" charset="2"/>
              <a:buNone/>
            </a:pPr>
            <a:r>
              <a:rPr lang="el-GR" sz="4000" dirty="0"/>
              <a:t> </a:t>
            </a:r>
          </a:p>
          <a:p>
            <a:pPr algn="ctr">
              <a:buFont typeface="Wingdings" pitchFamily="2" charset="2"/>
              <a:buNone/>
            </a:pPr>
            <a:r>
              <a:rPr lang="el-GR" sz="4000" dirty="0"/>
              <a:t>Όμορφες παρατηρήσεις σε καθαρούς ουρανούς</a:t>
            </a:r>
          </a:p>
          <a:p>
            <a:pPr>
              <a:buFont typeface="Wingdings" pitchFamily="2" charset="2"/>
              <a:buNone/>
            </a:pPr>
            <a:endParaRPr lang="el-GR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69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67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Βιβλιογραφία</a:t>
            </a:r>
            <a:endParaRPr lang="el-GR" dirty="0"/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Αστροφωτογραφία </a:t>
            </a:r>
            <a:r>
              <a:rPr lang="en-US" dirty="0"/>
              <a:t>H. J. P. Arnold</a:t>
            </a:r>
          </a:p>
          <a:p>
            <a:r>
              <a:rPr lang="en-US" dirty="0"/>
              <a:t>Astrophotography for the Amateur, M. Covington</a:t>
            </a:r>
          </a:p>
          <a:p>
            <a:r>
              <a:rPr lang="en-US" dirty="0"/>
              <a:t>Astronomy Today, 5</a:t>
            </a:r>
            <a:r>
              <a:rPr lang="en-US" baseline="30000" dirty="0"/>
              <a:t>th</a:t>
            </a:r>
            <a:r>
              <a:rPr lang="en-US" dirty="0"/>
              <a:t> ed., </a:t>
            </a:r>
            <a:r>
              <a:rPr lang="en-US" dirty="0" err="1"/>
              <a:t>Chaisson</a:t>
            </a:r>
            <a:r>
              <a:rPr lang="en-US" dirty="0"/>
              <a:t> et al.</a:t>
            </a:r>
          </a:p>
          <a:p>
            <a:r>
              <a:rPr lang="en-US" dirty="0"/>
              <a:t>Night and Low – Light Photography a complete Guide, Bob Gibbons et al.</a:t>
            </a:r>
            <a:endParaRPr lang="el-GR" dirty="0"/>
          </a:p>
          <a:p>
            <a:r>
              <a:rPr lang="en-US" dirty="0">
                <a:hlinkClick r:id="rId2"/>
              </a:rPr>
              <a:t>www.astropix.com</a:t>
            </a:r>
            <a:endParaRPr lang="en-US" dirty="0"/>
          </a:p>
          <a:p>
            <a:r>
              <a:rPr lang="en-US" dirty="0">
                <a:hlinkClick r:id="rId3"/>
              </a:rPr>
              <a:t>www.aa6g.org</a:t>
            </a:r>
            <a:endParaRPr lang="en-US" dirty="0"/>
          </a:p>
          <a:p>
            <a:r>
              <a:rPr lang="en-US" dirty="0">
                <a:hlinkClick r:id="rId4"/>
              </a:rPr>
              <a:t>www.spacetelescope.org</a:t>
            </a:r>
            <a:endParaRPr lang="en-US" dirty="0"/>
          </a:p>
          <a:p>
            <a:r>
              <a:rPr lang="en-US" dirty="0" smtClean="0">
                <a:hlinkClick r:id="rId5"/>
              </a:rPr>
              <a:t>www.astronomy.com</a:t>
            </a:r>
            <a:endParaRPr lang="en-US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70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63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3" name="Ομάδα 2"/>
          <p:cNvGrpSpPr/>
          <p:nvPr/>
        </p:nvGrpSpPr>
        <p:grpSpPr>
          <a:xfrm>
            <a:off x="1767633" y="5931169"/>
            <a:ext cx="5828703" cy="768532"/>
            <a:chOff x="1767633" y="5931169"/>
            <a:chExt cx="5828703" cy="768532"/>
          </a:xfrm>
        </p:grpSpPr>
        <p:pic>
          <p:nvPicPr>
            <p:cNvPr id="9" name="Picture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633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10" name="Picture 2" descr="C:\Users\alex\Desktop\logo.png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23928" y="5931169"/>
              <a:ext cx="3672408" cy="76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8679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133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err="1" smtClean="0"/>
              <a:t>Copyright</a:t>
            </a:r>
            <a:r>
              <a:rPr lang="el-GR" sz="2000" dirty="0" smtClean="0"/>
              <a:t>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/>
              <a:t>Αθανάσιος </a:t>
            </a:r>
            <a:r>
              <a:rPr lang="el-GR" sz="2000" dirty="0" err="1" smtClean="0"/>
              <a:t>Αραβαντινός</a:t>
            </a:r>
            <a:r>
              <a:rPr lang="en-US" sz="2000" dirty="0"/>
              <a:t> </a:t>
            </a:r>
            <a:r>
              <a:rPr lang="el-GR" sz="2000" dirty="0" smtClean="0"/>
              <a:t>2014. </a:t>
            </a:r>
            <a:r>
              <a:rPr lang="el-GR" sz="2000" dirty="0"/>
              <a:t>Αθανάσιος </a:t>
            </a:r>
            <a:r>
              <a:rPr lang="el-GR" sz="2000" dirty="0" err="1" smtClean="0"/>
              <a:t>Αραβαντινός</a:t>
            </a:r>
            <a:r>
              <a:rPr lang="el-GR" sz="2000" dirty="0"/>
              <a:t>. «Επιστημονική Φωτογραφία (Θ). </a:t>
            </a:r>
            <a:r>
              <a:rPr lang="el-GR" sz="2000" dirty="0" smtClean="0"/>
              <a:t>Ενότητα </a:t>
            </a:r>
            <a:r>
              <a:rPr lang="en-US" sz="2000" smtClean="0"/>
              <a:t>1:</a:t>
            </a:r>
            <a:r>
              <a:rPr lang="el-GR" sz="2000" dirty="0" smtClean="0"/>
              <a:t> </a:t>
            </a:r>
            <a:r>
              <a:rPr lang="el-GR" sz="2000" dirty="0" err="1" smtClean="0"/>
              <a:t>Άστροφωτογράφιση</a:t>
            </a:r>
            <a:r>
              <a:rPr lang="el-GR" sz="2000" dirty="0" smtClean="0"/>
              <a:t>». </a:t>
            </a:r>
            <a:r>
              <a:rPr lang="el-GR" sz="2000" dirty="0"/>
              <a:t>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2014.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76665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1800" dirty="0" err="1"/>
              <a:t>κ.λ.π</a:t>
            </a:r>
            <a:r>
              <a:rPr lang="el-GR" sz="1800" dirty="0"/>
              <a:t>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και δοθεί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l-GR" dirty="0">
                <a:solidFill>
                  <a:prstClr val="black"/>
                </a:solidFill>
                <a:latin typeface="Calibri"/>
              </a:rPr>
              <a:t>[1] http://creativecommons.org/licenses/by-nc-sa/4.0/ 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Ως </a:t>
            </a:r>
            <a:r>
              <a:rPr lang="el-GR" b="1" dirty="0">
                <a:solidFill>
                  <a:prstClr val="black"/>
                </a:solidFill>
                <a:latin typeface="Calibri"/>
              </a:rPr>
              <a:t>Μη Εμπορική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ορίζεται η χρήση: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endParaRPr lang="el-GR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προσπορίζει στο διανομέα του έργου και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τόπο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Ο 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δικαιούχος μπορεί να παρέχει στον 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ξεχωριστή άδεια να χρησιμοποιεί το έργο για εμπορική χρήση, εφόσον αυτό του ζητηθεί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.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090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/>
              <a:t>Επεξήγηση όρων χρήσης έργων τρίτων</a:t>
            </a:r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,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παρά μόνο εάν ζητηθεί εκ νέου άδεια από το δημιουργό.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©</a:t>
            </a:r>
            <a:endParaRPr lang="el-GR" sz="20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</a:p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διάθεση του έργου ή του παράγωγου αυτού με την ίδια άδεια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δημιουργού. 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</a:t>
            </a: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δημιουργία παραγώγων του έργου.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η δημιουργία παραγώγων του.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 </a:t>
            </a:r>
          </a:p>
          <a:p>
            <a:pPr algn="r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CC0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Public Domain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ως κοινό κτήμα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χωρίς σήμανση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262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17192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</a:t>
            </a:r>
            <a:r>
              <a:rPr lang="el-GR" sz="2000" b="1" smtClean="0"/>
              <a:t>ΤΕΙ Αθηνών</a:t>
            </a:r>
            <a:r>
              <a:rPr lang="el-GR" sz="2000" smtClean="0"/>
              <a:t>» </a:t>
            </a:r>
            <a:r>
              <a:rPr lang="el-GR" sz="2000" dirty="0" smtClean="0"/>
              <a:t>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6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Ζώνη  Αστεροειδών </a:t>
            </a:r>
            <a:r>
              <a:rPr lang="en-US" dirty="0" smtClean="0"/>
              <a:t>(Asteroids)</a:t>
            </a:r>
            <a:endParaRPr lang="el-GR" dirty="0"/>
          </a:p>
        </p:txBody>
      </p:sp>
      <p:pic>
        <p:nvPicPr>
          <p:cNvPr id="11271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772815"/>
            <a:ext cx="3240360" cy="3313251"/>
          </a:xfrm>
          <a:noFill/>
          <a:ln/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l-GR">
              <a:solidFill>
                <a:prstClr val="black"/>
              </a:solidFill>
            </a:endParaRPr>
          </a:p>
        </p:txBody>
      </p:sp>
      <p:pic>
        <p:nvPicPr>
          <p:cNvPr id="4098" name="Picture 2" descr="File:243 ida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4509" y="1772816"/>
            <a:ext cx="4552143" cy="329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/>
          <p:cNvSpPr/>
          <p:nvPr/>
        </p:nvSpPr>
        <p:spPr>
          <a:xfrm>
            <a:off x="4194508" y="5119829"/>
            <a:ext cx="45521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4"/>
              </a:rPr>
              <a:t>243 </a:t>
            </a:r>
            <a:r>
              <a:rPr lang="en-US" sz="1200" dirty="0" err="1" smtClean="0">
                <a:latin typeface="+mn-lt"/>
                <a:hlinkClick r:id="rId4"/>
              </a:rPr>
              <a:t>ida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latin typeface="+mn-lt"/>
                <a:hlinkClick r:id="rId5" tooltip="User:Soerfm"/>
              </a:rPr>
              <a:t>Soerfm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διαθέσιμο ως κοινό κτήμα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676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Δίας</a:t>
            </a:r>
            <a:r>
              <a:rPr lang="en-US" dirty="0" smtClean="0"/>
              <a:t> (Jupiter)</a:t>
            </a:r>
            <a:endParaRPr lang="el-GR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l-GR">
              <a:solidFill>
                <a:prstClr val="black"/>
              </a:solidFill>
            </a:endParaRPr>
          </a:p>
        </p:txBody>
      </p:sp>
      <p:pic>
        <p:nvPicPr>
          <p:cNvPr id="5122" name="Picture 2" descr="File:Jupiter and its shrunken Great Red Spot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83060" y="1124744"/>
            <a:ext cx="5577880" cy="529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/>
          <p:cNvSpPr/>
          <p:nvPr/>
        </p:nvSpPr>
        <p:spPr>
          <a:xfrm>
            <a:off x="1079612" y="6464369"/>
            <a:ext cx="69847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3"/>
              </a:rPr>
              <a:t>Jupiter and its shrunken Great Red </a:t>
            </a:r>
            <a:r>
              <a:rPr lang="en-US" sz="1200" dirty="0" smtClean="0">
                <a:latin typeface="+mn-lt"/>
                <a:hlinkClick r:id="rId3"/>
              </a:rPr>
              <a:t>Spot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latin typeface="+mn-lt"/>
                <a:hlinkClick r:id="rId4" tooltip="User:Jmencisom"/>
              </a:rPr>
              <a:t>Jmencisom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</a:rPr>
              <a:t> διαθέσιμο ως κοινό κτήμα</a:t>
            </a: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6008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ISPRING_RESOURCE_PATHS_HASH_2" val="e63e9eec434b6a22ddb5216a25ec256f5ce4e1fb"/>
  <p:tag name="ISPRING_RESOURCE_PATHS_HASH_PRESENTER" val="10814b743f4fd2b1e9cf32466346749dc17034b"/>
</p:tagLst>
</file>

<file path=ppt/theme/theme1.xml><?xml version="1.0" encoding="utf-8"?>
<a:theme xmlns:a="http://schemas.openxmlformats.org/drawingml/2006/main" name="template">
  <a:themeElements>
    <a:clrScheme name="Προσαρμοσμένο 27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C_template_updated">
  <a:themeElements>
    <a:clrScheme name="Custom 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Αστροφωτογράφιση">
  <a:themeElements>
    <a:clrScheme name="Προσαρμοσμένο 27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Αστροφωτογράφιση">
  <a:themeElements>
    <a:clrScheme name="Προσαρμοσμένο 27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619</TotalTime>
  <Words>2289</Words>
  <Application>Microsoft Office PowerPoint</Application>
  <PresentationFormat>On-screen Show (4:3)</PresentationFormat>
  <Paragraphs>435</Paragraphs>
  <Slides>78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78</vt:i4>
      </vt:variant>
    </vt:vector>
  </HeadingPairs>
  <TitlesOfParts>
    <vt:vector size="91" baseType="lpstr">
      <vt:lpstr>ＭＳ Ｐゴシック</vt:lpstr>
      <vt:lpstr>Arial</vt:lpstr>
      <vt:lpstr>Calibri</vt:lpstr>
      <vt:lpstr>Calibri Light</vt:lpstr>
      <vt:lpstr>Courier New</vt:lpstr>
      <vt:lpstr>Roboto</vt:lpstr>
      <vt:lpstr>Times New Roman</vt:lpstr>
      <vt:lpstr>Wingdings</vt:lpstr>
      <vt:lpstr>template</vt:lpstr>
      <vt:lpstr>OC_template_updated</vt:lpstr>
      <vt:lpstr>Αστροφωτογράφιση</vt:lpstr>
      <vt:lpstr>Office Theme</vt:lpstr>
      <vt:lpstr>1_Αστροφωτογράφιση</vt:lpstr>
      <vt:lpstr>Επιστημονική Φωτογραφία (Θ)</vt:lpstr>
      <vt:lpstr>Αστροφωτογράφιση</vt:lpstr>
      <vt:lpstr>Αστροφωτογράφιση</vt:lpstr>
      <vt:lpstr>Ερμής (Mercury)</vt:lpstr>
      <vt:lpstr>Αφροδίτη (Venus)</vt:lpstr>
      <vt:lpstr>Γη (Earth)</vt:lpstr>
      <vt:lpstr>Άρης (Mars)</vt:lpstr>
      <vt:lpstr>Ζώνη  Αστεροειδών (Asteroids)</vt:lpstr>
      <vt:lpstr>Δίας (Jupiter)</vt:lpstr>
      <vt:lpstr>Κρόνος (Saturn)</vt:lpstr>
      <vt:lpstr>Ουρανός (Uranus)</vt:lpstr>
      <vt:lpstr>Ποσειδώνας (Neptune)</vt:lpstr>
      <vt:lpstr>Πλούτωνας  (Pluto)</vt:lpstr>
      <vt:lpstr>Φωτογράφιση Σελήνης</vt:lpstr>
      <vt:lpstr>PowerPoint Presentation</vt:lpstr>
      <vt:lpstr>Φωτογράφιση πλανητών 1/2</vt:lpstr>
      <vt:lpstr>Φωτογράφιση πλανητών 2/2</vt:lpstr>
      <vt:lpstr>Φωτογράφιση αστεριών</vt:lpstr>
      <vt:lpstr>Κατηγορίες Οπτικών Τηλεσκοπίων (Διαθλαστικά – Κατοπτρικά)</vt:lpstr>
      <vt:lpstr>Διατάξεις Αστροφωτογράφισης μέσω τηλεσκοπίου</vt:lpstr>
      <vt:lpstr>PowerPoint Presentation</vt:lpstr>
      <vt:lpstr>Σταθερό Τρίποδο  (Fixed Tripod)</vt:lpstr>
      <vt:lpstr>Παράλληλη Φωτογράφιση (Piggy Backing)</vt:lpstr>
      <vt:lpstr>Ανεστιακή (Afocal) Φωτογράφιση</vt:lpstr>
      <vt:lpstr>Φωτογράφιση Κύριας Εστίας (Prime Focus)</vt:lpstr>
      <vt:lpstr>Φωτογράφιση με καθοδήγηση (Guided Prime Focus)</vt:lpstr>
      <vt:lpstr>Προσοφθάλμιας Προβολής (Positive or negative projection)</vt:lpstr>
      <vt:lpstr>Σύνδεση Prime Focus </vt:lpstr>
      <vt:lpstr>Ίχνη από Κομήτες</vt:lpstr>
      <vt:lpstr>Αστρικά Ίχνη</vt:lpstr>
      <vt:lpstr>Αστρικά Ίχνη</vt:lpstr>
      <vt:lpstr>Μετέωρα (ίχνη)</vt:lpstr>
      <vt:lpstr>Πολικό Σέλας</vt:lpstr>
      <vt:lpstr>Τεχνητοί Δορυφόροι</vt:lpstr>
      <vt:lpstr>Σελήνη</vt:lpstr>
      <vt:lpstr>Σελήνη</vt:lpstr>
      <vt:lpstr>Πανσέληνος</vt:lpstr>
      <vt:lpstr>Σελήνη ( x 190)</vt:lpstr>
      <vt:lpstr>Σελήνη ( 4 ημερών)</vt:lpstr>
      <vt:lpstr>Σελήνη ( 7 ημερών)</vt:lpstr>
      <vt:lpstr>PowerPoint Presentation</vt:lpstr>
      <vt:lpstr>ΟΛΙΚΗ ΕΚΛΕΙΨΗ ΣΕΛΗΝΗΣ  Thailand Jan. 31, 2018 – (time lapse)</vt:lpstr>
      <vt:lpstr>PowerPoint Presentation</vt:lpstr>
      <vt:lpstr>PowerPoint Presentation</vt:lpstr>
      <vt:lpstr>PowerPoint Presentation</vt:lpstr>
      <vt:lpstr>Αστέρια - Κομήτες</vt:lpstr>
      <vt:lpstr>Πλειάδες</vt:lpstr>
      <vt:lpstr>Σχηματισμοί Αστεριών, Γαλαξίες</vt:lpstr>
      <vt:lpstr>Τοξότης, Σκορπιός, Οφιούχος</vt:lpstr>
      <vt:lpstr>Μ31 στην Ανδρομέδα</vt:lpstr>
      <vt:lpstr>North American Nebula</vt:lpstr>
      <vt:lpstr>Αστερισμός του Ωρίωνα</vt:lpstr>
      <vt:lpstr>Πλανήτες</vt:lpstr>
      <vt:lpstr>Δίας         -         Κρόνος</vt:lpstr>
      <vt:lpstr>Ιδανική αστροφωτογραφία</vt:lpstr>
      <vt:lpstr>PowerPoint Presentation</vt:lpstr>
      <vt:lpstr>Hubble space telescope</vt:lpstr>
      <vt:lpstr>Διαστημική Αποστολή Επισκευής (SM1)</vt:lpstr>
      <vt:lpstr>Τροχιά περιστροφής του Hubble</vt:lpstr>
      <vt:lpstr>Επιτυχίες  Hubble space telescope 1/3</vt:lpstr>
      <vt:lpstr>Επιτυχίες  Hubble space telescope 2/3</vt:lpstr>
      <vt:lpstr>Επιτυχίες  Hubble space telescope 3/3</vt:lpstr>
      <vt:lpstr>Αστροφωτογράφιση 1η Πρόταση: Pinhole - Ήλιος</vt:lpstr>
      <vt:lpstr>Αστροφωτογράφιση 2η Πρόταση: Αστρικά Ίχνη</vt:lpstr>
      <vt:lpstr>Αστροφωτογράφιση 3η  Πρόταση: Απόσταση πλανήτη </vt:lpstr>
      <vt:lpstr>Αστροφωτογράφιση 4η Πρόταση: Περιστροφή Σελήνης</vt:lpstr>
      <vt:lpstr>Αστροφωτογράφιση 5η Πρόταση: Moon illusion </vt:lpstr>
      <vt:lpstr>Συνεργασίες</vt:lpstr>
      <vt:lpstr>Συμπεράσματα</vt:lpstr>
      <vt:lpstr>PowerPoint Presentation</vt:lpstr>
      <vt:lpstr>Βιβλιογραφία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Διατήρηση Σημειωμάτων</vt:lpstr>
      <vt:lpstr>Χρηματοδότηση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Επιστημονική Φωτογραφία (Θ)</dc:title>
  <dc:creator>fkaram2</dc:creator>
  <cp:lastModifiedBy>Microsoft account</cp:lastModifiedBy>
  <cp:revision>30</cp:revision>
  <dcterms:created xsi:type="dcterms:W3CDTF">2015-07-14T09:45:19Z</dcterms:created>
  <dcterms:modified xsi:type="dcterms:W3CDTF">2024-11-24T16:14:14Z</dcterms:modified>
</cp:coreProperties>
</file>