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6" r:id="rId2"/>
    <p:sldId id="313" r:id="rId3"/>
    <p:sldId id="282" r:id="rId4"/>
    <p:sldId id="283" r:id="rId5"/>
    <p:sldId id="312" r:id="rId6"/>
    <p:sldId id="261" r:id="rId7"/>
    <p:sldId id="284" r:id="rId8"/>
    <p:sldId id="314" r:id="rId9"/>
    <p:sldId id="323" r:id="rId10"/>
    <p:sldId id="262" r:id="rId11"/>
    <p:sldId id="279" r:id="rId12"/>
    <p:sldId id="278" r:id="rId13"/>
    <p:sldId id="281" r:id="rId14"/>
    <p:sldId id="275" r:id="rId15"/>
    <p:sldId id="280" r:id="rId16"/>
    <p:sldId id="276" r:id="rId17"/>
    <p:sldId id="277" r:id="rId18"/>
    <p:sldId id="322" r:id="rId19"/>
    <p:sldId id="289" r:id="rId20"/>
    <p:sldId id="291" r:id="rId21"/>
    <p:sldId id="292" r:id="rId22"/>
    <p:sldId id="260" r:id="rId23"/>
    <p:sldId id="320" r:id="rId24"/>
    <p:sldId id="257" r:id="rId25"/>
    <p:sldId id="321" r:id="rId26"/>
    <p:sldId id="327" r:id="rId27"/>
    <p:sldId id="326" r:id="rId28"/>
    <p:sldId id="273" r:id="rId29"/>
    <p:sldId id="311" r:id="rId30"/>
    <p:sldId id="285" r:id="rId31"/>
    <p:sldId id="263" r:id="rId32"/>
    <p:sldId id="258" r:id="rId33"/>
    <p:sldId id="286" r:id="rId34"/>
    <p:sldId id="287" r:id="rId35"/>
    <p:sldId id="288" r:id="rId36"/>
    <p:sldId id="290" r:id="rId37"/>
    <p:sldId id="329" r:id="rId38"/>
    <p:sldId id="325" r:id="rId39"/>
    <p:sldId id="293" r:id="rId40"/>
    <p:sldId id="319" r:id="rId41"/>
    <p:sldId id="294" r:id="rId42"/>
    <p:sldId id="295" r:id="rId43"/>
    <p:sldId id="330" r:id="rId44"/>
    <p:sldId id="315" r:id="rId45"/>
    <p:sldId id="310" r:id="rId46"/>
    <p:sldId id="316" r:id="rId47"/>
    <p:sldId id="317" r:id="rId48"/>
    <p:sldId id="328" r:id="rId49"/>
    <p:sldId id="318" r:id="rId50"/>
    <p:sldId id="299" r:id="rId51"/>
    <p:sldId id="296" r:id="rId52"/>
    <p:sldId id="297" r:id="rId53"/>
    <p:sldId id="298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309" r:id="rId6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>
      <p:cViewPr varScale="1">
        <p:scale>
          <a:sx n="86" d="100"/>
          <a:sy n="86" d="100"/>
        </p:scale>
        <p:origin x="13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381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DF425-5B29-40E3-A565-2CA0F3FF173D}" type="datetimeFigureOut">
              <a:rPr lang="el-GR" smtClean="0"/>
              <a:t>1/12/2020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FF203-ECAA-4CEE-ADEB-77608B88CB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2047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FF203-ECAA-4CEE-ADEB-77608B88CB89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7141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12 - Στρογγυλεμένο ορθογώνιο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F559-0E1A-4AC9-8223-A76E1918FEBF}" type="datetime1">
              <a:rPr lang="el-GR" smtClean="0"/>
              <a:t>1/12/2020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CAC0D3A4-4D67-4D03-A4A1-E797DCE22BC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C86D5-A2D0-48BC-A7CF-0CAC847285DD}" type="datetime1">
              <a:rPr lang="el-GR" smtClean="0"/>
              <a:t>1/12/2020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638B4-9B54-47FC-BD4C-AEDB064E4165}" type="datetime1">
              <a:rPr lang="el-GR" smtClean="0"/>
              <a:t>1/12/2020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D6E8D-EC4E-4EDF-84BC-75AA7138AE4B}" type="datetime1">
              <a:rPr lang="el-GR" smtClean="0"/>
              <a:t>1/12/2020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9 - Στρογγυλεμένο ορθογώνιο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AE71B-82B9-49BB-AB90-59DBDF02B2F5}" type="datetime1">
              <a:rPr lang="el-GR" smtClean="0"/>
              <a:t>1/12/2020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7" name="6 - Ορθογώνιο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Ορθογώνιο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- Ορθογώνιο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AC0D3A4-4D67-4D03-A4A1-E797DCE22BC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CA8EA-320D-4B40-AC5F-7A0E83D9ADE0}" type="datetime1">
              <a:rPr lang="el-GR" smtClean="0"/>
              <a:t>1/12/2020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6096E-A29F-4FDF-B596-D87BC731B6D6}" type="datetime1">
              <a:rPr lang="el-GR" smtClean="0"/>
              <a:t>1/12/2020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A4A4E-D40F-4769-B54B-A59E97D5E3F5}" type="datetime1">
              <a:rPr lang="el-GR" smtClean="0"/>
              <a:t>1/12/2020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C1F4-569F-4463-B2A2-D1B9F8F9E3CF}" type="datetime1">
              <a:rPr lang="el-GR" smtClean="0"/>
              <a:t>1/12/2020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8 - Στρογγυλεμένο ορθογώνιο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35AABD-3EC4-4C62-8BD0-31A87FEC5D40}" type="datetime1">
              <a:rPr lang="el-GR" smtClean="0"/>
              <a:t>1/12/2020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C84D6-742F-4C3E-8954-18DFE323E05E}" type="datetime1">
              <a:rPr lang="el-GR" smtClean="0"/>
              <a:t>1/12/2020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CAC0D3A4-4D67-4D03-A4A1-E797DCE22BC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10 - Ορθογώνιο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- Ορθογώνιο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7 - Στρογγυλεμένο ορθογώνιο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B847CFE-0FE1-44E7-BFA2-88277CB24A2A}" type="datetime1">
              <a:rPr lang="el-GR" smtClean="0"/>
              <a:t>1/12/2020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CAC0D3A4-4D67-4D03-A4A1-E797DCE22BC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7093024" cy="1884784"/>
          </a:xfrm>
        </p:spPr>
        <p:txBody>
          <a:bodyPr>
            <a:normAutofit fontScale="85000" lnSpcReduction="20000"/>
          </a:bodyPr>
          <a:lstStyle/>
          <a:p>
            <a:r>
              <a:rPr lang="el-GR" b="1" dirty="0">
                <a:latin typeface="Century Gothic" pitchFamily="34" charset="0"/>
              </a:rPr>
              <a:t>ΠΑΝΕΠΙΣΤΗΜΙΟ ΔΥΤΙΚΗΣ ΑΤΤΙΚΗΣ</a:t>
            </a:r>
            <a:br>
              <a:rPr lang="el-GR" b="1" dirty="0">
                <a:latin typeface="Century Gothic" pitchFamily="34" charset="0"/>
              </a:rPr>
            </a:br>
            <a:r>
              <a:rPr lang="el-GR" b="1" dirty="0">
                <a:solidFill>
                  <a:schemeClr val="tx1"/>
                </a:solidFill>
                <a:latin typeface="Century Gothic" pitchFamily="34" charset="0"/>
              </a:rPr>
              <a:t>ΤΜΗΜΑ ΕΠΙΣΤΗΜΗΣ ΚΑΙ ΤΕΧΝΟΛΟΓΙΑΣ ΤΡΟΦΙΜΩΝ </a:t>
            </a:r>
            <a:br>
              <a:rPr lang="el-GR" b="1" dirty="0">
                <a:solidFill>
                  <a:schemeClr val="tx1"/>
                </a:solidFill>
                <a:latin typeface="Century Gothic" pitchFamily="34" charset="0"/>
              </a:rPr>
            </a:br>
            <a:endParaRPr lang="el-GR" b="1" dirty="0">
              <a:solidFill>
                <a:schemeClr val="tx1"/>
              </a:solidFill>
              <a:latin typeface="Century Gothic" pitchFamily="34" charset="0"/>
            </a:endParaRPr>
          </a:p>
          <a:p>
            <a:r>
              <a:rPr lang="el-GR" b="1" dirty="0">
                <a:solidFill>
                  <a:schemeClr val="tx1"/>
                </a:solidFill>
                <a:latin typeface="Century Gothic" pitchFamily="34" charset="0"/>
              </a:rPr>
              <a:t>ΕΡΓΑΣΤΗΡΙΟ ΕΙΣΑΓΩΓΗ ΣΤΗΝ ΜΙΚΡΟΒΙΟΛΟΓΙΑ ΤΡΟΦΙΜΩΝ </a:t>
            </a:r>
            <a:br>
              <a:rPr lang="el-GR" dirty="0">
                <a:solidFill>
                  <a:schemeClr val="tx1"/>
                </a:solidFill>
                <a:latin typeface="Century Gothic" pitchFamily="34" charset="0"/>
              </a:rPr>
            </a:b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Βιοχημικά Τεστ και Ταυτοποίηση βακτηρίων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282CE47-0BB8-4491-BF68-18FFDFFB7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7311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323528" y="1"/>
            <a:ext cx="8820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/>
              <a:t>Βιοχημικό τεστ για τον έλεγχο της παρουσίας </a:t>
            </a:r>
            <a:r>
              <a:rPr lang="el-GR" sz="2800" b="1" dirty="0" err="1"/>
              <a:t>εντεροβακτηρίων</a:t>
            </a:r>
            <a:r>
              <a:rPr lang="el-GR" sz="2800" b="1" dirty="0"/>
              <a:t> σε θρεπτικό μέσο που ονομάζεται </a:t>
            </a:r>
            <a:r>
              <a:rPr lang="el-GR" sz="2800" b="1" dirty="0" err="1"/>
              <a:t>άγαρ</a:t>
            </a:r>
            <a:r>
              <a:rPr lang="el-GR" sz="2800" b="1" dirty="0"/>
              <a:t> τριών σακχάρων-σιδήρου (</a:t>
            </a:r>
            <a:r>
              <a:rPr lang="en-US" sz="2800" b="1" dirty="0"/>
              <a:t>TSI=Triple Sugar Iron)</a:t>
            </a:r>
            <a:endParaRPr lang="el-GR" sz="2800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3131840" y="2924944"/>
            <a:ext cx="53403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000" dirty="0"/>
              <a:t>Το θρεπτικό μέσο περιέχει:</a:t>
            </a:r>
          </a:p>
          <a:p>
            <a:pPr lvl="1">
              <a:buFont typeface="Wingdings" pitchFamily="2" charset="2"/>
              <a:buChar char="Ø"/>
            </a:pPr>
            <a:r>
              <a:rPr lang="el-GR" sz="2000" dirty="0"/>
              <a:t> μικρή μόνο ποσότητα γλυκόζης αλλά μεγαλύτερες ποσότητες  λακτόζης και σακχαρόζης:</a:t>
            </a:r>
          </a:p>
          <a:p>
            <a:pPr lvl="2">
              <a:buFont typeface="Wingdings" pitchFamily="2" charset="2"/>
              <a:buChar char="Ø"/>
            </a:pPr>
            <a:r>
              <a:rPr lang="el-GR" sz="2000" b="1" dirty="0"/>
              <a:t>γλυκόζη</a:t>
            </a:r>
            <a:r>
              <a:rPr lang="en-US" sz="2000" b="1" dirty="0"/>
              <a:t> </a:t>
            </a:r>
            <a:r>
              <a:rPr lang="el-GR" sz="2000" b="1" dirty="0"/>
              <a:t> (0,1%)</a:t>
            </a:r>
            <a:r>
              <a:rPr lang="el-GR" sz="2000" dirty="0"/>
              <a:t> </a:t>
            </a:r>
          </a:p>
          <a:p>
            <a:pPr lvl="2">
              <a:buFont typeface="Wingdings" pitchFamily="2" charset="2"/>
              <a:buChar char="Ø"/>
            </a:pPr>
            <a:r>
              <a:rPr lang="el-GR" sz="2000" b="1" dirty="0"/>
              <a:t>λακτόζη (1%)</a:t>
            </a:r>
          </a:p>
          <a:p>
            <a:pPr lvl="2">
              <a:buFont typeface="Wingdings" pitchFamily="2" charset="2"/>
              <a:buChar char="Ø"/>
            </a:pPr>
            <a:r>
              <a:rPr lang="el-GR" sz="2000" b="1" dirty="0"/>
              <a:t>σακχαρόζη (1%)</a:t>
            </a:r>
          </a:p>
          <a:p>
            <a:pPr lvl="1">
              <a:buFont typeface="Wingdings" pitchFamily="2" charset="2"/>
              <a:buChar char="Ø"/>
            </a:pPr>
            <a:r>
              <a:rPr lang="el-GR" sz="2000" b="1" dirty="0"/>
              <a:t>ερυθρό της φαινόλης</a:t>
            </a:r>
            <a:r>
              <a:rPr lang="el-GR" sz="2000" dirty="0"/>
              <a:t>, δείκτης που αλλάζει από </a:t>
            </a:r>
            <a:r>
              <a:rPr lang="el-GR" sz="2000" dirty="0">
                <a:highlight>
                  <a:srgbClr val="FF0000"/>
                </a:highlight>
              </a:rPr>
              <a:t>κόκκινο</a:t>
            </a:r>
            <a:r>
              <a:rPr lang="el-GR" sz="2000" dirty="0"/>
              <a:t> σε </a:t>
            </a:r>
            <a:r>
              <a:rPr lang="el-GR" sz="2000" dirty="0">
                <a:highlight>
                  <a:srgbClr val="FFFF00"/>
                </a:highlight>
              </a:rPr>
              <a:t>κίτρινο</a:t>
            </a:r>
            <a:r>
              <a:rPr lang="el-GR" sz="2000" dirty="0"/>
              <a:t> όταν το </a:t>
            </a:r>
            <a:r>
              <a:rPr lang="en-US" sz="2000" dirty="0"/>
              <a:t>pH </a:t>
            </a:r>
            <a:r>
              <a:rPr lang="el-GR" sz="2000" dirty="0"/>
              <a:t>από αλκαλικό γίνεται όξινο</a:t>
            </a:r>
          </a:p>
          <a:p>
            <a:pPr lvl="1">
              <a:buFont typeface="Wingdings" pitchFamily="2" charset="2"/>
              <a:buChar char="Ø"/>
            </a:pPr>
            <a:r>
              <a:rPr lang="el-GR" sz="2000" dirty="0"/>
              <a:t>Πεπτόνες</a:t>
            </a:r>
          </a:p>
          <a:p>
            <a:pPr lvl="1">
              <a:buFont typeface="Wingdings" pitchFamily="2" charset="2"/>
              <a:buChar char="Ø"/>
            </a:pPr>
            <a:r>
              <a:rPr lang="en-US" sz="2000" dirty="0"/>
              <a:t>FeSO4</a:t>
            </a:r>
            <a:endParaRPr lang="el-GR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810F3A-4094-4B3E-8E87-31D6398CF55C}"/>
              </a:ext>
            </a:extLst>
          </p:cNvPr>
          <p:cNvSpPr txBox="1"/>
          <p:nvPr/>
        </p:nvSpPr>
        <p:spPr>
          <a:xfrm>
            <a:off x="323528" y="1916832"/>
            <a:ext cx="8712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Το τεστ αυτό ανιχνεύει την δυνατότητα του μικροοργανισμού:</a:t>
            </a:r>
          </a:p>
          <a:p>
            <a:r>
              <a:rPr lang="el-GR" dirty="0"/>
              <a:t>α) να ζυμώνει (να </a:t>
            </a:r>
            <a:r>
              <a:rPr lang="el-GR" dirty="0" err="1"/>
              <a:t>μεταβολίζει</a:t>
            </a:r>
            <a:r>
              <a:rPr lang="el-GR" dirty="0"/>
              <a:t>) διαφορετικά σάκχαρα παράγοντας οξέα </a:t>
            </a:r>
          </a:p>
          <a:p>
            <a:r>
              <a:rPr lang="el-GR" dirty="0"/>
              <a:t>β) να </a:t>
            </a:r>
            <a:r>
              <a:rPr lang="el-GR" dirty="0" err="1"/>
              <a:t>αποικοδομεί</a:t>
            </a:r>
            <a:r>
              <a:rPr lang="el-GR" dirty="0"/>
              <a:t> αμινοξέα και να παράγει αέριο Η</a:t>
            </a:r>
            <a:r>
              <a:rPr lang="el-GR" baseline="-25000" dirty="0"/>
              <a:t>2</a:t>
            </a:r>
            <a:r>
              <a:rPr lang="en-US" dirty="0"/>
              <a:t>S</a:t>
            </a:r>
          </a:p>
          <a:p>
            <a:endParaRPr lang="el-GR" dirty="0"/>
          </a:p>
        </p:txBody>
      </p:sp>
      <p:pic>
        <p:nvPicPr>
          <p:cNvPr id="2052" name="Picture 4" descr="TSI (Triple Sugar Iron) Agar Slant, for the Identification of Enteric  Bacteria, 4ml Fill, 13x100mm Tube, Order by the Package of 20, by Hardy  Diagnostics: Science Lab Cell Culture Media: Amazon.com: Industrial">
            <a:extLst>
              <a:ext uri="{FF2B5EF4-FFF2-40B4-BE49-F238E27FC236}">
                <a16:creationId xmlns:a16="http://schemas.microsoft.com/office/drawing/2014/main" id="{CB5E9088-1DED-432C-BCDD-E2AA00BE2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6952"/>
            <a:ext cx="1895735" cy="360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306D7D26-AF7C-43D6-AF4E-CFFA2092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10</a:t>
            </a:fld>
            <a:endParaRPr lang="el-G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riple Sugar Iron Agar (TSI): Principle, Procedure and Interpretation -  Learn Microbiology Online">
            <a:extLst>
              <a:ext uri="{FF2B5EF4-FFF2-40B4-BE49-F238E27FC236}">
                <a16:creationId xmlns:a16="http://schemas.microsoft.com/office/drawing/2014/main" id="{B569C266-4442-439E-B1FA-B2F157CA2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49078"/>
            <a:ext cx="2952328" cy="357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077230D-69D7-46A1-9448-32ADB499D27E}"/>
              </a:ext>
            </a:extLst>
          </p:cNvPr>
          <p:cNvSpPr/>
          <p:nvPr/>
        </p:nvSpPr>
        <p:spPr>
          <a:xfrm>
            <a:off x="3923928" y="719134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dirty="0"/>
              <a:t>Ο ενοφθαλμισμός γίνεται τόσο στην </a:t>
            </a:r>
            <a:r>
              <a:rPr lang="el-GR" b="1" dirty="0"/>
              <a:t>επιφάνεια</a:t>
            </a:r>
            <a:r>
              <a:rPr lang="el-GR" dirty="0"/>
              <a:t> της κορυφής του θρεπτικού μέσου όσο και με </a:t>
            </a:r>
            <a:r>
              <a:rPr lang="el-GR" b="1" dirty="0"/>
              <a:t>βύθιση </a:t>
            </a:r>
            <a:r>
              <a:rPr lang="el-GR" dirty="0"/>
              <a:t>του υλικού ενοφθαλμισμού στον πυθμένα του στερεού </a:t>
            </a:r>
            <a:r>
              <a:rPr lang="el-GR" dirty="0" err="1"/>
              <a:t>άγαρ</a:t>
            </a:r>
            <a:r>
              <a:rPr lang="el-GR" dirty="0"/>
              <a:t>.</a:t>
            </a:r>
          </a:p>
        </p:txBody>
      </p:sp>
      <p:pic>
        <p:nvPicPr>
          <p:cNvPr id="3076" name="Picture 4" descr="TSI (Triple Sugar Iron) Agar Slant, for The Identification of Enteric  Bacteria, 8.0ml, 16x125mm Tube, Order by The Package of 20, by Hardy  Diagnostics: Science Lab Culture Tubes: Amazon.com: Industrial &amp; Scientific">
            <a:extLst>
              <a:ext uri="{FF2B5EF4-FFF2-40B4-BE49-F238E27FC236}">
                <a16:creationId xmlns:a16="http://schemas.microsoft.com/office/drawing/2014/main" id="{161402FC-D993-40DC-BC21-530EE7E02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36912"/>
            <a:ext cx="3113196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A6FDB88-8517-47B9-A152-1EAC1FDA2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3057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508DC7D-D91F-4C84-B734-EE8E789A5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46" y="1286764"/>
            <a:ext cx="4090299" cy="249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03F3950C-A43C-4B55-B967-AF68A7E8F019}"/>
              </a:ext>
            </a:extLst>
          </p:cNvPr>
          <p:cNvSpPr/>
          <p:nvPr/>
        </p:nvSpPr>
        <p:spPr>
          <a:xfrm>
            <a:off x="4355976" y="840344"/>
            <a:ext cx="4572000" cy="53553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dirty="0"/>
              <a:t>Οι οργανισμοί που μπορούν να </a:t>
            </a:r>
            <a:r>
              <a:rPr lang="el-GR" b="1" dirty="0"/>
              <a:t>ζυμώσουν μόνο την γλυκόζη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n-US" b="1" dirty="0"/>
              <a:t>GLU</a:t>
            </a:r>
            <a:r>
              <a:rPr lang="en-US" dirty="0"/>
              <a:t>) </a:t>
            </a:r>
            <a:r>
              <a:rPr lang="el-GR" dirty="0"/>
              <a:t>σχηματίζουν οξέα αποκλειστικά στον πυθμένα, ενώ εκείνοι που ζυμώνουν </a:t>
            </a:r>
            <a:r>
              <a:rPr lang="el-GR" b="1" dirty="0"/>
              <a:t>λακτόζη</a:t>
            </a:r>
            <a:r>
              <a:rPr lang="en-US" dirty="0"/>
              <a:t> (</a:t>
            </a:r>
            <a:r>
              <a:rPr lang="en-US" b="1" dirty="0"/>
              <a:t>LAC</a:t>
            </a:r>
            <a:r>
              <a:rPr lang="en-US" dirty="0"/>
              <a:t>)</a:t>
            </a:r>
            <a:r>
              <a:rPr lang="el-GR" dirty="0"/>
              <a:t> και </a:t>
            </a:r>
            <a:r>
              <a:rPr lang="el-GR" b="1" dirty="0"/>
              <a:t>σακχαρόζη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n-US" b="1" dirty="0"/>
              <a:t>SAC</a:t>
            </a:r>
            <a:r>
              <a:rPr lang="en-US" dirty="0"/>
              <a:t>) </a:t>
            </a:r>
            <a:r>
              <a:rPr lang="el-GR" dirty="0"/>
              <a:t>παράγουν </a:t>
            </a:r>
            <a:r>
              <a:rPr lang="el-GR" b="1" dirty="0"/>
              <a:t>οξέα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n-US" b="1" dirty="0"/>
              <a:t>ACID</a:t>
            </a:r>
            <a:r>
              <a:rPr lang="en-US" dirty="0"/>
              <a:t>) </a:t>
            </a:r>
            <a:r>
              <a:rPr lang="el-GR" dirty="0"/>
              <a:t>και στην κορυφή του θρεπτικού μέσου.</a:t>
            </a:r>
            <a:endParaRPr lang="en-US" dirty="0"/>
          </a:p>
          <a:p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 Ο σχηματισμός </a:t>
            </a:r>
            <a:r>
              <a:rPr lang="el-GR" b="1" dirty="0"/>
              <a:t>αερίου </a:t>
            </a:r>
            <a:r>
              <a:rPr lang="el-GR" dirty="0"/>
              <a:t>(</a:t>
            </a:r>
            <a:r>
              <a:rPr lang="en-US" b="1" dirty="0"/>
              <a:t>GAS</a:t>
            </a:r>
            <a:r>
              <a:rPr lang="en-US" dirty="0"/>
              <a:t>) </a:t>
            </a:r>
            <a:r>
              <a:rPr lang="el-GR" dirty="0"/>
              <a:t> υποδηλώνεται με την ρήξη του </a:t>
            </a:r>
            <a:r>
              <a:rPr lang="el-GR" dirty="0" err="1"/>
              <a:t>άγαρ</a:t>
            </a:r>
            <a:r>
              <a:rPr lang="el-GR" dirty="0"/>
              <a:t> στον πυθμένα</a:t>
            </a:r>
            <a:r>
              <a:rPr lang="en-US" dirty="0"/>
              <a:t> </a:t>
            </a:r>
            <a:r>
              <a:rPr lang="el-GR" dirty="0"/>
              <a:t>(</a:t>
            </a:r>
            <a:r>
              <a:rPr lang="en-US" dirty="0"/>
              <a:t>CO2 </a:t>
            </a:r>
            <a:r>
              <a:rPr lang="el-GR" dirty="0"/>
              <a:t>και </a:t>
            </a:r>
            <a:r>
              <a:rPr lang="en-US" dirty="0"/>
              <a:t>H2)</a:t>
            </a:r>
            <a:r>
              <a:rPr lang="el-GR" dirty="0"/>
              <a:t>. </a:t>
            </a:r>
            <a:endParaRPr lang="en-US" dirty="0"/>
          </a:p>
          <a:p>
            <a:endParaRPr lang="el-GR" dirty="0"/>
          </a:p>
          <a:p>
            <a:pPr>
              <a:buFont typeface="Wingdings" pitchFamily="2" charset="2"/>
              <a:buChar char="Ø"/>
            </a:pPr>
            <a:r>
              <a:rPr lang="el-GR" dirty="0"/>
              <a:t>Ο σχηματισμός </a:t>
            </a:r>
            <a:r>
              <a:rPr lang="el-GR" b="1" dirty="0"/>
              <a:t>υδρόθειου</a:t>
            </a:r>
            <a:r>
              <a:rPr lang="el-GR" dirty="0"/>
              <a:t> </a:t>
            </a:r>
            <a:r>
              <a:rPr lang="en-US" dirty="0"/>
              <a:t>(</a:t>
            </a:r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S</a:t>
            </a:r>
            <a:r>
              <a:rPr lang="en-US" dirty="0"/>
              <a:t>) </a:t>
            </a:r>
            <a:r>
              <a:rPr lang="el-GR" dirty="0"/>
              <a:t>(είτε από αποικοδόμηση πρωτεϊνών, είτε από την αναγωγή των </a:t>
            </a:r>
            <a:r>
              <a:rPr lang="el-GR" dirty="0" err="1"/>
              <a:t>θειοθειικών</a:t>
            </a:r>
            <a:r>
              <a:rPr lang="el-GR" dirty="0"/>
              <a:t> στο θρεπτικό μέσο) υποδηλώνεται από την εμφάνιση </a:t>
            </a:r>
            <a:r>
              <a:rPr lang="el-GR" b="1" dirty="0"/>
              <a:t>μαύρης</a:t>
            </a:r>
            <a:r>
              <a:rPr lang="el-GR" dirty="0"/>
              <a:t> χροιάς, λόγω της αντίδρασης του υδρόθειου με τα ιόντα δισθενούς σιδήρου του θρεπτικού μέσου και σχηματισμός θειούχου σίδηρου.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007BBE-ED01-4124-A1AA-C984ECDA4702}"/>
              </a:ext>
            </a:extLst>
          </p:cNvPr>
          <p:cNvSpPr txBox="1"/>
          <p:nvPr/>
        </p:nvSpPr>
        <p:spPr>
          <a:xfrm>
            <a:off x="323528" y="332657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Αρχή της μεθόδου του Τ</a:t>
            </a:r>
            <a:r>
              <a:rPr lang="en-US" sz="2800" dirty="0"/>
              <a:t>SI </a:t>
            </a:r>
            <a:r>
              <a:rPr lang="el-GR" sz="2800" dirty="0"/>
              <a:t>τεστ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53554D2-5D93-490A-91BA-DA7E6B12F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12</a:t>
            </a:fld>
            <a:endParaRPr lang="el-GR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CB7ED46D-238E-4033-AE0C-A8D48E1FF342}"/>
              </a:ext>
            </a:extLst>
          </p:cNvPr>
          <p:cNvSpPr/>
          <p:nvPr/>
        </p:nvSpPr>
        <p:spPr>
          <a:xfrm>
            <a:off x="86145" y="4144705"/>
            <a:ext cx="40902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Σε περίπτωση οξειδωτικής </a:t>
            </a:r>
            <a:r>
              <a:rPr lang="el-GR" dirty="0" err="1"/>
              <a:t>αποκαρβοξυλίωσης</a:t>
            </a:r>
            <a:r>
              <a:rPr lang="el-GR" dirty="0"/>
              <a:t> της πεπτόνης, σχηματίζονται αλκαλικά </a:t>
            </a:r>
            <a:r>
              <a:rPr lang="el-GR" dirty="0" err="1"/>
              <a:t>προιόντα</a:t>
            </a:r>
            <a:r>
              <a:rPr lang="el-GR" dirty="0"/>
              <a:t> και το </a:t>
            </a:r>
            <a:r>
              <a:rPr lang="en-US" dirty="0"/>
              <a:t>pH </a:t>
            </a:r>
            <a:r>
              <a:rPr lang="el-GR" dirty="0"/>
              <a:t>αυξάνεται. Το χρώμα του θρεπτικού μέσου αλλάζει από πορτοκαλί-κόκκινο σε βαθύ κόκκινο</a:t>
            </a:r>
            <a:r>
              <a:rPr lang="en-US" dirty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9617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3577AE4-6E37-4A95-A1C5-20963C9FDCB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87524" y="764704"/>
            <a:ext cx="8568952" cy="5976664"/>
          </a:xfrm>
        </p:spPr>
        <p:txBody>
          <a:bodyPr>
            <a:normAutofit fontScale="85000" lnSpcReduction="20000"/>
          </a:bodyPr>
          <a:lstStyle/>
          <a:p>
            <a:r>
              <a:rPr lang="el-GR" sz="2400" b="1" u="sng" dirty="0"/>
              <a:t>Κίτρινος πυθμένας, κόκκινη επιφάνεια</a:t>
            </a:r>
            <a:r>
              <a:rPr lang="el-GR" sz="2400" dirty="0"/>
              <a:t>: </a:t>
            </a:r>
          </a:p>
          <a:p>
            <a:pPr lvl="1"/>
            <a:r>
              <a:rPr lang="el-GR" sz="2200" dirty="0"/>
              <a:t>ζύμωση μόνο γλυκόζης: </a:t>
            </a:r>
            <a:r>
              <a:rPr lang="el-GR" dirty="0"/>
              <a:t>πρώτα </a:t>
            </a:r>
            <a:r>
              <a:rPr lang="el-GR" dirty="0" err="1"/>
              <a:t>μεταβολίζεται</a:t>
            </a:r>
            <a:r>
              <a:rPr lang="el-GR" dirty="0"/>
              <a:t> η </a:t>
            </a:r>
            <a:r>
              <a:rPr lang="el-GR" b="1" dirty="0"/>
              <a:t>γλυκόζη</a:t>
            </a:r>
            <a:r>
              <a:rPr lang="el-GR" dirty="0"/>
              <a:t> από έναν ζυμωτικό μικροοργανισμό και το θρεπτικό μέσο γίνεται όξινο (</a:t>
            </a:r>
            <a:r>
              <a:rPr lang="el-GR" b="1" dirty="0"/>
              <a:t>κιτρινίζει</a:t>
            </a:r>
            <a:r>
              <a:rPr lang="el-GR" dirty="0"/>
              <a:t>) μέσα σε 8-12 ώρες.</a:t>
            </a:r>
          </a:p>
          <a:p>
            <a:pPr lvl="1"/>
            <a:r>
              <a:rPr lang="el-GR" dirty="0"/>
              <a:t>ο πυθμένας παραμένει όξινος (</a:t>
            </a:r>
            <a:r>
              <a:rPr lang="el-GR" b="1" dirty="0"/>
              <a:t>κίτρινος</a:t>
            </a:r>
            <a:r>
              <a:rPr lang="el-GR" dirty="0"/>
              <a:t>) μετά από 18-24 ώρες λόγω της παρουσίας οργανικών οξέων που παράγονται από την ζύμωση της γλυκόζης σε αναερόβιες συνθήκες. </a:t>
            </a:r>
          </a:p>
          <a:p>
            <a:pPr lvl="1"/>
            <a:r>
              <a:rPr lang="el-GR" dirty="0"/>
              <a:t>η επιφάνεια όμως του </a:t>
            </a:r>
            <a:r>
              <a:rPr lang="el-GR" dirty="0" err="1"/>
              <a:t>άγαρ</a:t>
            </a:r>
            <a:r>
              <a:rPr lang="el-GR" dirty="0"/>
              <a:t> ξαναγίνεται αλκαλική (</a:t>
            </a:r>
            <a:r>
              <a:rPr lang="el-GR" b="1" dirty="0"/>
              <a:t>κόκκινη</a:t>
            </a:r>
            <a:r>
              <a:rPr lang="el-GR" dirty="0"/>
              <a:t>) γιατί οξειδώνονται τα προϊόντα της ζύμωσης λόγω των αερόβιων συνθηκών που επικρατούν. </a:t>
            </a:r>
          </a:p>
          <a:p>
            <a:pPr lvl="1"/>
            <a:r>
              <a:rPr lang="el-GR" dirty="0"/>
              <a:t>αυτή η αλλαγή προκύπτει από τον σχηματισμό 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l-GR" dirty="0"/>
              <a:t>και</a:t>
            </a:r>
            <a:r>
              <a:rPr lang="en-US" dirty="0"/>
              <a:t> H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l-GR" dirty="0"/>
              <a:t> και την οξείδωση των πεπτονών που υπάρχουν στο μέσο σε αλκαλικές </a:t>
            </a:r>
            <a:r>
              <a:rPr lang="el-GR" dirty="0" err="1"/>
              <a:t>αμίνες</a:t>
            </a:r>
            <a:r>
              <a:rPr lang="el-GR" dirty="0"/>
              <a:t>.</a:t>
            </a:r>
          </a:p>
          <a:p>
            <a:r>
              <a:rPr lang="el-GR" sz="2400" b="1" u="sng" dirty="0"/>
              <a:t>Κίτρινος πυθμένας, κίτρινη επιφάνεια </a:t>
            </a:r>
          </a:p>
          <a:p>
            <a:pPr lvl="1"/>
            <a:r>
              <a:rPr lang="el-GR" dirty="0"/>
              <a:t>αν ο μικροοργανισμός εκτός από την γλυκόζη </a:t>
            </a:r>
            <a:r>
              <a:rPr lang="el-GR" dirty="0" err="1"/>
              <a:t>μεταβολίζει</a:t>
            </a:r>
            <a:r>
              <a:rPr lang="el-GR" dirty="0"/>
              <a:t> και την λακτόζη και/ή την </a:t>
            </a:r>
            <a:r>
              <a:rPr lang="el-GR" dirty="0" err="1"/>
              <a:t>σουκρόζη</a:t>
            </a:r>
            <a:r>
              <a:rPr lang="el-GR" dirty="0"/>
              <a:t>, τότε παράγονται μεγάλες ποσότητες οργανικών οξέων ως προϊόντα ζύμωσης στην επιφάνεια  του </a:t>
            </a:r>
            <a:r>
              <a:rPr lang="el-GR" dirty="0" err="1"/>
              <a:t>άγαρ</a:t>
            </a:r>
            <a:r>
              <a:rPr lang="el-GR" dirty="0"/>
              <a:t> και παραμένει όξινο (</a:t>
            </a:r>
            <a:r>
              <a:rPr lang="el-GR" b="1" dirty="0"/>
              <a:t>κίτρινο</a:t>
            </a:r>
            <a:r>
              <a:rPr lang="el-GR" dirty="0"/>
              <a:t>) μετά από 18-24 ώρες. </a:t>
            </a:r>
          </a:p>
          <a:p>
            <a:r>
              <a:rPr lang="el-GR" sz="2400" b="1" u="sng" dirty="0"/>
              <a:t>Όλο κόκκινο</a:t>
            </a:r>
          </a:p>
          <a:p>
            <a:pPr lvl="1"/>
            <a:r>
              <a:rPr lang="el-GR" dirty="0"/>
              <a:t>Ο πυθμένας και η επιφάνεια παραμένουν αλκαλικά (κόκκινα) γιατί ο μικροοργανισμός είναι μη-ζυμωτικός (δεν ζυμώνει κανένα από τα σάκχαρα) και καταναλώνει τις πεπτόνες του υποστρώματος (παραγωγή αμμωνίας άρα αλκαλικό</a:t>
            </a:r>
            <a:r>
              <a:rPr lang="en-US" dirty="0"/>
              <a:t> pH)</a:t>
            </a:r>
            <a:endParaRPr lang="el-GR" dirty="0"/>
          </a:p>
          <a:p>
            <a:endParaRPr lang="el-GR" sz="2400" dirty="0"/>
          </a:p>
          <a:p>
            <a:endParaRPr lang="el-GR" dirty="0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4AF9D4B3-6F17-4B9F-8BC9-7760CF2F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13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AB886-246F-4EB8-9CB6-41126AF4EFB4}"/>
              </a:ext>
            </a:extLst>
          </p:cNvPr>
          <p:cNvSpPr txBox="1"/>
          <p:nvPr/>
        </p:nvSpPr>
        <p:spPr>
          <a:xfrm>
            <a:off x="395536" y="26064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ΕΡΜΗΝΕΙΑ ΧΡΩΜΑΤΙΚΩΝ ΑΛΛΑΓΩΝ ΣΤΟ ΤΕΣΤ </a:t>
            </a:r>
            <a:r>
              <a:rPr lang="en-US" sz="2400" b="1" dirty="0"/>
              <a:t>TSI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4098753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2E4B0D8-B7AE-4686-8B5D-DAA2126E9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14808"/>
            <a:ext cx="8421588" cy="1211560"/>
          </a:xfrm>
        </p:spPr>
        <p:txBody>
          <a:bodyPr>
            <a:normAutofit fontScale="90000"/>
          </a:bodyPr>
          <a:lstStyle/>
          <a:p>
            <a:r>
              <a:rPr lang="el-GR" b="1" dirty="0" err="1"/>
              <a:t>Αποτελεσματα</a:t>
            </a:r>
            <a:r>
              <a:rPr lang="el-GR" b="1" dirty="0"/>
              <a:t> βιοχημικού τεστ </a:t>
            </a:r>
            <a:br>
              <a:rPr lang="el-GR" b="1" dirty="0"/>
            </a:br>
            <a:r>
              <a:rPr lang="en-US" b="1" dirty="0"/>
              <a:t>TSI=Triple Sugar Iron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2D8BEE7-5708-4E29-8A30-6A9E47DB61F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1520" y="4221088"/>
            <a:ext cx="8712968" cy="2267744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l-GR" sz="2800" b="1" dirty="0"/>
              <a:t>Κίτρινος πυθμένας, κόκκινη επιφάνεια</a:t>
            </a:r>
            <a:r>
              <a:rPr lang="el-GR" sz="2800" dirty="0"/>
              <a:t>: ζύμωση μόνο γλυκόζης, 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800" b="1" dirty="0"/>
              <a:t>Όλο κόκκινο</a:t>
            </a:r>
            <a:r>
              <a:rPr lang="el-GR" sz="2800" dirty="0"/>
              <a:t>: αρνητική αντίδραση, 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800" b="1" dirty="0"/>
              <a:t>Μαύρος πυθμένας</a:t>
            </a:r>
            <a:r>
              <a:rPr lang="el-GR" sz="2800" dirty="0"/>
              <a:t>: σχηματισμός υδρόθειου, </a:t>
            </a:r>
          </a:p>
          <a:p>
            <a:pPr marL="514350" indent="-514350">
              <a:buFont typeface="+mj-lt"/>
              <a:buAutoNum type="arabicPeriod"/>
            </a:pPr>
            <a:r>
              <a:rPr lang="el-GR" sz="2800" b="1" dirty="0"/>
              <a:t>Κίτρινος πυθμένας, κίτρινη επιφάνεια και ρήξη </a:t>
            </a:r>
            <a:r>
              <a:rPr lang="el-GR" sz="2800" b="1" dirty="0" err="1"/>
              <a:t>άγαρ</a:t>
            </a:r>
            <a:r>
              <a:rPr lang="el-GR" sz="2800" dirty="0"/>
              <a:t>: ζύμωση γλυκόζης και άλλου σακχάρου και παραγωγή αερίου</a:t>
            </a:r>
          </a:p>
          <a:p>
            <a:pPr marL="514350" indent="-514350">
              <a:buFont typeface="+mj-lt"/>
              <a:buAutoNum type="arabicPeriod"/>
            </a:pPr>
            <a:endParaRPr lang="el-GR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BEBF5A2-0B17-45B2-B0E5-225DA64C0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268760"/>
            <a:ext cx="4090299" cy="249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8A027F-AF2A-4517-B9FB-47FDCFAECAA2}"/>
              </a:ext>
            </a:extLst>
          </p:cNvPr>
          <p:cNvSpPr txBox="1"/>
          <p:nvPr/>
        </p:nvSpPr>
        <p:spPr>
          <a:xfrm>
            <a:off x="2195736" y="376205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C01140-A1E6-4A5A-AC53-79F6C44067C0}"/>
              </a:ext>
            </a:extLst>
          </p:cNvPr>
          <p:cNvSpPr txBox="1"/>
          <p:nvPr/>
        </p:nvSpPr>
        <p:spPr>
          <a:xfrm>
            <a:off x="3203315" y="377787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FE6952-54F9-452A-88A5-64D0FD08183D}"/>
              </a:ext>
            </a:extLst>
          </p:cNvPr>
          <p:cNvSpPr txBox="1"/>
          <p:nvPr/>
        </p:nvSpPr>
        <p:spPr>
          <a:xfrm>
            <a:off x="5310309" y="378796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79A1DE-B19D-4DC6-98B3-E6342E5A6FDE}"/>
              </a:ext>
            </a:extLst>
          </p:cNvPr>
          <p:cNvSpPr txBox="1"/>
          <p:nvPr/>
        </p:nvSpPr>
        <p:spPr>
          <a:xfrm>
            <a:off x="4275549" y="380069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3</a:t>
            </a:r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33F6CB4-367D-4F2C-8C18-7C59645ED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3487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PT - Understanding the Reactions in TSI-Agar PowerPoint Presentation, free  download - ID:6649364">
            <a:extLst>
              <a:ext uri="{FF2B5EF4-FFF2-40B4-BE49-F238E27FC236}">
                <a16:creationId xmlns:a16="http://schemas.microsoft.com/office/drawing/2014/main" id="{9F2D5AA9-3567-4579-A9B0-0C2209A1D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332656"/>
            <a:ext cx="8088899" cy="606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9A703752-BD61-40E4-82F8-3E14F42FF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6707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iple Sugar Iron Agar (TSIA) Test | Biochemical Test | Microbe Notes">
            <a:extLst>
              <a:ext uri="{FF2B5EF4-FFF2-40B4-BE49-F238E27FC236}">
                <a16:creationId xmlns:a16="http://schemas.microsoft.com/office/drawing/2014/main" id="{F37DBB7B-D18B-459D-9058-7929BA7CD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112" cy="630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Πίνακας 5">
            <a:extLst>
              <a:ext uri="{FF2B5EF4-FFF2-40B4-BE49-F238E27FC236}">
                <a16:creationId xmlns:a16="http://schemas.microsoft.com/office/drawing/2014/main" id="{64547520-0494-4C03-B523-2EFE43D82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162576"/>
              </p:ext>
            </p:extLst>
          </p:nvPr>
        </p:nvGraphicFramePr>
        <p:xfrm>
          <a:off x="5292080" y="3322788"/>
          <a:ext cx="3672409" cy="29534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842">
                  <a:extLst>
                    <a:ext uri="{9D8B030D-6E8A-4147-A177-3AD203B41FA5}">
                      <a16:colId xmlns:a16="http://schemas.microsoft.com/office/drawing/2014/main" val="2922266573"/>
                    </a:ext>
                  </a:extLst>
                </a:gridCol>
                <a:gridCol w="765278">
                  <a:extLst>
                    <a:ext uri="{9D8B030D-6E8A-4147-A177-3AD203B41FA5}">
                      <a16:colId xmlns:a16="http://schemas.microsoft.com/office/drawing/2014/main" val="1144867745"/>
                    </a:ext>
                  </a:extLst>
                </a:gridCol>
                <a:gridCol w="756085">
                  <a:extLst>
                    <a:ext uri="{9D8B030D-6E8A-4147-A177-3AD203B41FA5}">
                      <a16:colId xmlns:a16="http://schemas.microsoft.com/office/drawing/2014/main" val="2396694537"/>
                    </a:ext>
                  </a:extLst>
                </a:gridCol>
                <a:gridCol w="612068">
                  <a:extLst>
                    <a:ext uri="{9D8B030D-6E8A-4147-A177-3AD203B41FA5}">
                      <a16:colId xmlns:a16="http://schemas.microsoft.com/office/drawing/2014/main" val="3507397367"/>
                    </a:ext>
                  </a:extLst>
                </a:gridCol>
                <a:gridCol w="612068">
                  <a:extLst>
                    <a:ext uri="{9D8B030D-6E8A-4147-A177-3AD203B41FA5}">
                      <a16:colId xmlns:a16="http://schemas.microsoft.com/office/drawing/2014/main" val="2054044220"/>
                    </a:ext>
                  </a:extLst>
                </a:gridCol>
                <a:gridCol w="612068">
                  <a:extLst>
                    <a:ext uri="{9D8B030D-6E8A-4147-A177-3AD203B41FA5}">
                      <a16:colId xmlns:a16="http://schemas.microsoft.com/office/drawing/2014/main" val="318440383"/>
                    </a:ext>
                  </a:extLst>
                </a:gridCol>
              </a:tblGrid>
              <a:tr h="318893"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GLU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LAC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SAC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H2S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214097"/>
                  </a:ext>
                </a:extLst>
              </a:tr>
              <a:tr h="393173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674935"/>
                  </a:ext>
                </a:extLst>
              </a:tr>
              <a:tr h="318893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288998"/>
                  </a:ext>
                </a:extLst>
              </a:tr>
              <a:tr h="318893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698732"/>
                  </a:ext>
                </a:extLst>
              </a:tr>
              <a:tr h="318893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790202"/>
                  </a:ext>
                </a:extLst>
              </a:tr>
              <a:tr h="318893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9671"/>
                  </a:ext>
                </a:extLst>
              </a:tr>
              <a:tr h="318893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017373"/>
                  </a:ext>
                </a:extLst>
              </a:tr>
              <a:tr h="318893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46997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105FBDF-799E-4EE8-92FD-16BF7DA8A234}"/>
              </a:ext>
            </a:extLst>
          </p:cNvPr>
          <p:cNvSpPr txBox="1"/>
          <p:nvPr/>
        </p:nvSpPr>
        <p:spPr>
          <a:xfrm>
            <a:off x="5688124" y="0"/>
            <a:ext cx="35643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u="sng" dirty="0"/>
              <a:t>Αποτελέσματα </a:t>
            </a:r>
            <a:r>
              <a:rPr lang="en-US" sz="2400" b="1" u="sng" dirty="0"/>
              <a:t>TSI </a:t>
            </a:r>
            <a:r>
              <a:rPr lang="el-GR" sz="2400" b="1" u="sng" dirty="0"/>
              <a:t>τεστ</a:t>
            </a:r>
            <a:r>
              <a:rPr lang="en-US" sz="2400" dirty="0"/>
              <a:t>:</a:t>
            </a:r>
            <a:r>
              <a:rPr lang="el-GR" sz="2400" dirty="0"/>
              <a:t>πως συμπληρώνουμε τον παρακάτω πίνακα;</a:t>
            </a:r>
          </a:p>
          <a:p>
            <a:endParaRPr lang="el-GR" sz="2400" dirty="0"/>
          </a:p>
          <a:p>
            <a:r>
              <a:rPr lang="el-GR" sz="2400" dirty="0"/>
              <a:t>+: θετική αντίδραση</a:t>
            </a:r>
          </a:p>
          <a:p>
            <a:r>
              <a:rPr lang="el-GR" sz="2400" dirty="0"/>
              <a:t>-: αρνητική αντίδραση</a:t>
            </a: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7EA65043-2E27-4AD2-B9A6-A12F223BD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4451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38AE87C-5BD9-4131-86C6-EC93AB15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Τεστ </a:t>
            </a:r>
            <a:r>
              <a:rPr lang="en-US" dirty="0"/>
              <a:t>SIM</a:t>
            </a:r>
            <a:r>
              <a:rPr lang="el-GR" dirty="0"/>
              <a:t> (</a:t>
            </a:r>
            <a:r>
              <a:rPr lang="en-US" dirty="0"/>
              <a:t>Sulphur Indole Motility)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0D88B76-CC78-4FF7-B335-A4F0E81188B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Είναι ένα βιοχημικό τεστ που ελέγχει την ικανότητα των μικροοργανισμών να:</a:t>
            </a:r>
          </a:p>
          <a:p>
            <a:pPr marL="777240" lvl="1" indent="-457200">
              <a:buFont typeface="+mj-lt"/>
              <a:buAutoNum type="arabicPeriod"/>
            </a:pPr>
            <a:r>
              <a:rPr lang="el-GR" dirty="0"/>
              <a:t>Παράγουν υδρόθειο (</a:t>
            </a:r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S)</a:t>
            </a:r>
          </a:p>
          <a:p>
            <a:pPr marL="777240" lvl="1" indent="-457200">
              <a:buFont typeface="+mj-lt"/>
              <a:buAutoNum type="arabicPeriod"/>
            </a:pPr>
            <a:r>
              <a:rPr lang="el-GR" dirty="0"/>
              <a:t>Παράγουν </a:t>
            </a:r>
            <a:r>
              <a:rPr lang="el-GR" dirty="0" err="1"/>
              <a:t>ινδόλη</a:t>
            </a:r>
            <a:endParaRPr lang="el-GR" dirty="0"/>
          </a:p>
          <a:p>
            <a:pPr marL="777240" lvl="1" indent="-457200">
              <a:buFont typeface="+mj-lt"/>
              <a:buAutoNum type="arabicPeriod"/>
            </a:pPr>
            <a:r>
              <a:rPr lang="el-GR" dirty="0"/>
              <a:t>Να έχουν κινητικότητα (</a:t>
            </a:r>
            <a:r>
              <a:rPr lang="en-US" dirty="0"/>
              <a:t>motility)</a:t>
            </a:r>
            <a:r>
              <a:rPr lang="el-GR" dirty="0"/>
              <a:t> </a:t>
            </a:r>
          </a:p>
          <a:p>
            <a:pPr marL="777240" lvl="1" indent="-457200">
              <a:buFont typeface="+mj-lt"/>
              <a:buAutoNum type="arabicPeriod"/>
            </a:pPr>
            <a:endParaRPr lang="el-GR" dirty="0"/>
          </a:p>
          <a:p>
            <a:pPr marL="320040" lvl="1" indent="0">
              <a:buNone/>
            </a:pPr>
            <a:r>
              <a:rPr lang="el-GR" dirty="0"/>
              <a:t>Συστατικά </a:t>
            </a:r>
            <a:r>
              <a:rPr lang="en-US" dirty="0"/>
              <a:t>SIM agar</a:t>
            </a:r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4275058-57CC-4DB6-A195-81AF0B4BD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17</a:t>
            </a:fld>
            <a:endParaRPr lang="el-GR"/>
          </a:p>
        </p:txBody>
      </p:sp>
      <p:graphicFrame>
        <p:nvGraphicFramePr>
          <p:cNvPr id="5" name="Πίνακας 4">
            <a:extLst>
              <a:ext uri="{FF2B5EF4-FFF2-40B4-BE49-F238E27FC236}">
                <a16:creationId xmlns:a16="http://schemas.microsoft.com/office/drawing/2014/main" id="{7F5409B2-5822-4658-A31B-F810C46D1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219743"/>
              </p:ext>
            </p:extLst>
          </p:nvPr>
        </p:nvGraphicFramePr>
        <p:xfrm>
          <a:off x="1547664" y="4457700"/>
          <a:ext cx="4991100" cy="1752600"/>
        </p:xfrm>
        <a:graphic>
          <a:graphicData uri="http://schemas.openxmlformats.org/drawingml/2006/table">
            <a:tbl>
              <a:tblPr/>
              <a:tblGrid>
                <a:gridCol w="3733800">
                  <a:extLst>
                    <a:ext uri="{9D8B030D-6E8A-4147-A177-3AD203B41FA5}">
                      <a16:colId xmlns:a16="http://schemas.microsoft.com/office/drawing/2014/main" val="392381932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1430251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Pancreatic Digest of Casein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20.0gm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515758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Peptic Digest of Animal Tissue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6.1gm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0235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Ferrous Ammonium Sulfate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0.2gm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177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Sodium Thiosulfate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>
                          <a:effectLst/>
                        </a:rPr>
                        <a:t>0.2gm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844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Agar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effectLst/>
                        </a:rPr>
                        <a:t>3.5gm</a:t>
                      </a:r>
                    </a:p>
                  </a:txBody>
                  <a:tcPr marL="38100" marR="38100" marT="38100" marB="38100" anchor="ctr">
                    <a:lnL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66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590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053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B19BE6-2A19-4A1C-8366-AB092A453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740"/>
            <a:ext cx="7772400" cy="1143000"/>
          </a:xfrm>
        </p:spPr>
        <p:txBody>
          <a:bodyPr/>
          <a:lstStyle/>
          <a:p>
            <a:r>
              <a:rPr lang="el-GR" dirty="0"/>
              <a:t>Δοκιμή παραγωγής υδρόθειου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912216EC-8ECD-4CE6-B78F-8FB4ADB1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18</a:t>
            </a:fld>
            <a:endParaRPr lang="el-GR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6D6D6B25-0938-4554-87F8-FD780A712F1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39015" y="1063174"/>
            <a:ext cx="7772400" cy="3437388"/>
          </a:xfrm>
        </p:spPr>
        <p:txBody>
          <a:bodyPr>
            <a:normAutofit/>
          </a:bodyPr>
          <a:lstStyle/>
          <a:p>
            <a:r>
              <a:rPr lang="el-GR" altLang="el-GR" sz="2800" dirty="0">
                <a:solidFill>
                  <a:srgbClr val="222222"/>
                </a:solidFill>
                <a:latin typeface="inherit"/>
              </a:rPr>
              <a:t>το μέσο περιέχει θειικό άλας σιδήρου και </a:t>
            </a:r>
            <a:r>
              <a:rPr lang="el-GR" altLang="el-GR" sz="2800" dirty="0" err="1">
                <a:solidFill>
                  <a:srgbClr val="222222"/>
                </a:solidFill>
                <a:latin typeface="inherit"/>
              </a:rPr>
              <a:t>θειοθειικό</a:t>
            </a:r>
            <a:r>
              <a:rPr lang="el-GR" altLang="el-GR" sz="2800" dirty="0">
                <a:solidFill>
                  <a:srgbClr val="222222"/>
                </a:solidFill>
                <a:latin typeface="inherit"/>
              </a:rPr>
              <a:t> νάτριο, τα οποία μαζί χρησιμεύουν ως δείκτες για την παραγωγή υδρόθειου. </a:t>
            </a:r>
          </a:p>
          <a:p>
            <a:r>
              <a:rPr lang="el-GR" altLang="el-GR" sz="2800" dirty="0">
                <a:solidFill>
                  <a:srgbClr val="222222"/>
                </a:solidFill>
                <a:latin typeface="inherit"/>
              </a:rPr>
              <a:t>Η παραγωγή υδρόθειου ανιχνεύεται όταν παράγεται </a:t>
            </a:r>
            <a:r>
              <a:rPr lang="el-GR" altLang="el-GR" sz="2800" dirty="0" err="1">
                <a:solidFill>
                  <a:srgbClr val="222222"/>
                </a:solidFill>
                <a:latin typeface="inherit"/>
              </a:rPr>
              <a:t>σουλφίδιο</a:t>
            </a:r>
            <a:r>
              <a:rPr lang="el-GR" altLang="el-GR" sz="2800" dirty="0">
                <a:solidFill>
                  <a:srgbClr val="222222"/>
                </a:solidFill>
                <a:latin typeface="inherit"/>
              </a:rPr>
              <a:t> σιδήρου, ένα </a:t>
            </a:r>
            <a:r>
              <a:rPr lang="el-GR" altLang="el-GR" sz="2800" b="1" dirty="0">
                <a:solidFill>
                  <a:srgbClr val="222222"/>
                </a:solidFill>
                <a:latin typeface="inherit"/>
              </a:rPr>
              <a:t>μαύρο ίζημα</a:t>
            </a:r>
            <a:r>
              <a:rPr lang="el-GR" altLang="el-GR" sz="2800" dirty="0">
                <a:solidFill>
                  <a:srgbClr val="222222"/>
                </a:solidFill>
                <a:latin typeface="inherit"/>
              </a:rPr>
              <a:t>, ως αποτέλεσμα αντίδρασης θειικού σιδήρου </a:t>
            </a:r>
            <a:r>
              <a:rPr lang="el-GR" altLang="el-GR" sz="2800" dirty="0" err="1">
                <a:solidFill>
                  <a:srgbClr val="222222"/>
                </a:solidFill>
                <a:latin typeface="inherit"/>
              </a:rPr>
              <a:t>σιδήρου</a:t>
            </a:r>
            <a:r>
              <a:rPr lang="el-GR" altLang="el-GR" sz="2800" dirty="0">
                <a:solidFill>
                  <a:srgbClr val="222222"/>
                </a:solidFill>
                <a:latin typeface="inherit"/>
              </a:rPr>
              <a:t> με αέριο H</a:t>
            </a:r>
            <a:r>
              <a:rPr lang="el-GR" altLang="el-GR" sz="2800" baseline="-25000" dirty="0">
                <a:solidFill>
                  <a:srgbClr val="222222"/>
                </a:solidFill>
                <a:latin typeface="inherit"/>
              </a:rPr>
              <a:t>2</a:t>
            </a:r>
            <a:r>
              <a:rPr lang="el-GR" altLang="el-GR" sz="2800" dirty="0">
                <a:solidFill>
                  <a:srgbClr val="222222"/>
                </a:solidFill>
                <a:latin typeface="inherit"/>
              </a:rPr>
              <a:t>S.</a:t>
            </a:r>
            <a:r>
              <a:rPr lang="el-GR" altLang="el-GR" sz="700" dirty="0"/>
              <a:t> </a:t>
            </a:r>
            <a:endParaRPr lang="el-GR" altLang="el-GR" sz="2000" dirty="0"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l-GR" dirty="0"/>
          </a:p>
        </p:txBody>
      </p:sp>
      <p:pic>
        <p:nvPicPr>
          <p:cNvPr id="1028" name="Picture 4" descr="S. typhimurium growing in SIM Medium">
            <a:extLst>
              <a:ext uri="{FF2B5EF4-FFF2-40B4-BE49-F238E27FC236}">
                <a16:creationId xmlns:a16="http://schemas.microsoft.com/office/drawing/2014/main" id="{97294BA7-5613-497C-BD6B-CDD897071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98404"/>
            <a:ext cx="3245115" cy="243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F37FFE-E706-4678-AEE9-4A8E1330541D}"/>
              </a:ext>
            </a:extLst>
          </p:cNvPr>
          <p:cNvSpPr txBox="1"/>
          <p:nvPr/>
        </p:nvSpPr>
        <p:spPr>
          <a:xfrm>
            <a:off x="1817460" y="4904301"/>
            <a:ext cx="2592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Θετική αντίδραση παραγωγής υδρόθειου από μικροοργανισμό</a:t>
            </a:r>
          </a:p>
        </p:txBody>
      </p:sp>
    </p:spTree>
    <p:extLst>
      <p:ext uri="{BB962C8B-B14F-4D97-AF65-F5344CB8AC3E}">
        <p14:creationId xmlns:p14="http://schemas.microsoft.com/office/powerpoint/2010/main" val="2287890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28DDD4-9F3E-42E3-9B69-8358CE3B2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76503"/>
            <a:ext cx="7772400" cy="1143000"/>
          </a:xfrm>
        </p:spPr>
        <p:txBody>
          <a:bodyPr/>
          <a:lstStyle/>
          <a:p>
            <a:r>
              <a:rPr lang="el-GR" dirty="0"/>
              <a:t>ΔΟΚΙΜΗ ΠΑΡΑΓΩΓΗΣ ΙΝΔΟΛΗΣ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C31ECDD-3AF8-4437-93F3-A592D6F9B58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31409" y="1128131"/>
            <a:ext cx="7474024" cy="1405136"/>
          </a:xfrm>
        </p:spPr>
        <p:txBody>
          <a:bodyPr>
            <a:normAutofit/>
          </a:bodyPr>
          <a:lstStyle/>
          <a:p>
            <a:r>
              <a:rPr lang="el-GR" dirty="0"/>
              <a:t>Ελέγχει την ικανότητα του μικροοργανισμού να παράγει το ένζυμο </a:t>
            </a:r>
            <a:r>
              <a:rPr lang="el-GR" b="1" dirty="0" err="1"/>
              <a:t>τρυπτοφανάση</a:t>
            </a:r>
            <a:r>
              <a:rPr lang="el-GR" dirty="0"/>
              <a:t> που </a:t>
            </a:r>
            <a:r>
              <a:rPr lang="el-GR" dirty="0" err="1"/>
              <a:t>υδρολύει</a:t>
            </a:r>
            <a:r>
              <a:rPr lang="el-GR" dirty="0"/>
              <a:t> το </a:t>
            </a:r>
            <a:r>
              <a:rPr lang="el-GR" dirty="0" err="1"/>
              <a:t>αμινοξύ</a:t>
            </a:r>
            <a:r>
              <a:rPr lang="el-GR" dirty="0"/>
              <a:t> </a:t>
            </a:r>
            <a:r>
              <a:rPr lang="el-GR" dirty="0" err="1"/>
              <a:t>τρυπτοφάνη</a:t>
            </a:r>
            <a:r>
              <a:rPr lang="el-GR" dirty="0"/>
              <a:t> σε </a:t>
            </a:r>
            <a:r>
              <a:rPr lang="el-GR" b="1" dirty="0" err="1"/>
              <a:t>ινδόλη</a:t>
            </a:r>
            <a:r>
              <a:rPr lang="el-GR" dirty="0"/>
              <a:t> και </a:t>
            </a:r>
            <a:r>
              <a:rPr lang="el-GR" dirty="0" err="1"/>
              <a:t>αλδεύδη</a:t>
            </a:r>
            <a:endParaRPr lang="el-GR" dirty="0"/>
          </a:p>
        </p:txBody>
      </p:sp>
      <p:pic>
        <p:nvPicPr>
          <p:cNvPr id="5122" name="Picture 2" descr="Indole Test- Principle, Media, Procedure, Types, Results, Uses">
            <a:extLst>
              <a:ext uri="{FF2B5EF4-FFF2-40B4-BE49-F238E27FC236}">
                <a16:creationId xmlns:a16="http://schemas.microsoft.com/office/drawing/2014/main" id="{F90F2D3E-97B2-43EC-98EE-0FBCCC624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655199"/>
            <a:ext cx="4495790" cy="23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ndole Test: Principle, Procedure and results - Learn Microbiology Online">
            <a:extLst>
              <a:ext uri="{FF2B5EF4-FFF2-40B4-BE49-F238E27FC236}">
                <a16:creationId xmlns:a16="http://schemas.microsoft.com/office/drawing/2014/main" id="{4E3B2B4B-F052-4634-8FDC-AD3B3AA5E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78" y="5301208"/>
            <a:ext cx="636270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DF972D9-A185-4320-8DF2-E8002F403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955" y="4489594"/>
            <a:ext cx="3404973" cy="1051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03AA45-36E5-4047-B0F0-6B5F83BC0FB0}"/>
              </a:ext>
            </a:extLst>
          </p:cNvPr>
          <p:cNvSpPr txBox="1"/>
          <p:nvPr/>
        </p:nvSpPr>
        <p:spPr>
          <a:xfrm>
            <a:off x="487378" y="2818775"/>
            <a:ext cx="29523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Προσθέτουμε το αντιδραστήριο </a:t>
            </a:r>
            <a:r>
              <a:rPr lang="en-US" sz="2000" b="1" dirty="0"/>
              <a:t>Kovacs</a:t>
            </a:r>
            <a:r>
              <a:rPr lang="en-US" dirty="0"/>
              <a:t> (p dimethyl amino benzaldehyde, amyl alcohol, HCl) </a:t>
            </a:r>
            <a:r>
              <a:rPr lang="el-GR" dirty="0"/>
              <a:t>το οποίο αντιδράει με την </a:t>
            </a:r>
            <a:r>
              <a:rPr lang="el-GR" dirty="0" err="1"/>
              <a:t>ινδόλη</a:t>
            </a:r>
            <a:r>
              <a:rPr lang="el-GR" dirty="0"/>
              <a:t> και σχηματίζει μία </a:t>
            </a:r>
            <a:r>
              <a:rPr lang="el-GR" dirty="0">
                <a:highlight>
                  <a:srgbClr val="FF0000"/>
                </a:highlight>
              </a:rPr>
              <a:t>κόκκινη</a:t>
            </a:r>
            <a:r>
              <a:rPr lang="el-GR" dirty="0"/>
              <a:t> στιβάδα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BC00DB87-FC88-4969-BFE5-03509C4F3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1404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D8442FE-DD0A-4D72-B923-3FEE92988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ΤΑΥΤΟΠΟΙΗΣΗ ΜΙΚΡΟΟΡΓΑΝΙΣΜΟΎ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8B6D6E0A-EE1F-4B79-8BD7-B9E48C0CC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2</a:t>
            </a:fld>
            <a:endParaRPr lang="el-GR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4E40D56-D0D0-4A6F-B5AF-589A26FF85A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/>
              <a:t>Ονομάζεται η κατάταξη ενός μικροοργανισμού σε συγκεκριμένο:</a:t>
            </a:r>
          </a:p>
          <a:p>
            <a:pPr lvl="1"/>
            <a:r>
              <a:rPr lang="el-GR" dirty="0"/>
              <a:t>γένος, </a:t>
            </a:r>
          </a:p>
          <a:p>
            <a:pPr lvl="1"/>
            <a:r>
              <a:rPr lang="el-GR" dirty="0"/>
              <a:t>είδος, </a:t>
            </a:r>
          </a:p>
          <a:p>
            <a:pPr lvl="1"/>
            <a:r>
              <a:rPr lang="el-GR" dirty="0" err="1"/>
              <a:t>ορότυπο</a:t>
            </a:r>
            <a:r>
              <a:rPr lang="el-GR" dirty="0"/>
              <a:t>, </a:t>
            </a:r>
            <a:endParaRPr lang="en-US" dirty="0"/>
          </a:p>
          <a:p>
            <a:pPr lvl="1"/>
            <a:r>
              <a:rPr lang="el-GR" dirty="0"/>
              <a:t>βιότυπο</a:t>
            </a:r>
          </a:p>
          <a:p>
            <a:pPr lvl="1"/>
            <a:r>
              <a:rPr lang="el-GR" dirty="0"/>
              <a:t>στέλεχος, </a:t>
            </a:r>
          </a:p>
          <a:p>
            <a:pPr lvl="1"/>
            <a:r>
              <a:rPr lang="el-GR" dirty="0"/>
              <a:t>είδος αντοχής </a:t>
            </a:r>
          </a:p>
          <a:p>
            <a:pPr marL="320040" lvl="1" indent="0">
              <a:buNone/>
            </a:pPr>
            <a:endParaRPr lang="el-GR" dirty="0"/>
          </a:p>
          <a:p>
            <a:pPr marL="320040" lvl="1" indent="0">
              <a:buNone/>
            </a:pPr>
            <a:r>
              <a:rPr lang="el-GR" dirty="0"/>
              <a:t>με την χρήση δοκιμασιών (τεστ)</a:t>
            </a:r>
          </a:p>
        </p:txBody>
      </p:sp>
    </p:spTree>
    <p:extLst>
      <p:ext uri="{BB962C8B-B14F-4D97-AF65-F5344CB8AC3E}">
        <p14:creationId xmlns:p14="http://schemas.microsoft.com/office/powerpoint/2010/main" val="4225449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487E14-665A-4B6D-910F-7C468F144C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-171400"/>
            <a:ext cx="7772400" cy="1143000"/>
          </a:xfrm>
        </p:spPr>
        <p:txBody>
          <a:bodyPr/>
          <a:lstStyle/>
          <a:p>
            <a:r>
              <a:rPr lang="el-GR" dirty="0"/>
              <a:t>ΔΟΚΙΜΗ ΚΙΝΗΤΙΚΟΤΗΤΑΣ (</a:t>
            </a:r>
            <a:r>
              <a:rPr lang="en-US" dirty="0"/>
              <a:t>MOTILITY)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E3684A1-5F41-4DC9-ACCA-2A5C2F62092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6304" y="971600"/>
            <a:ext cx="8818184" cy="2313384"/>
          </a:xfrm>
        </p:spPr>
        <p:txBody>
          <a:bodyPr>
            <a:normAutofit fontScale="70000" lnSpcReduction="20000"/>
          </a:bodyPr>
          <a:lstStyle/>
          <a:p>
            <a:r>
              <a:rPr lang="el-GR" dirty="0"/>
              <a:t>Ελέγχει την ικανότητα των βακτηρίων να κινούνται λόγω ύπαρξης </a:t>
            </a:r>
            <a:r>
              <a:rPr lang="el-GR" b="1" dirty="0" err="1"/>
              <a:t>μαστιγίων</a:t>
            </a:r>
            <a:endParaRPr lang="el-GR" b="1" dirty="0"/>
          </a:p>
          <a:p>
            <a:r>
              <a:rPr lang="el-GR" dirty="0"/>
              <a:t>Χρησιμοποιούμε </a:t>
            </a:r>
            <a:r>
              <a:rPr lang="el-GR" dirty="0" err="1"/>
              <a:t>άγαρ</a:t>
            </a:r>
            <a:r>
              <a:rPr lang="el-GR" dirty="0"/>
              <a:t> σε σωληνάριο το οποίο εμβολιάζουμε με </a:t>
            </a:r>
            <a:r>
              <a:rPr lang="el-GR" dirty="0" err="1"/>
              <a:t>βαθειά</a:t>
            </a:r>
            <a:r>
              <a:rPr lang="el-GR" dirty="0"/>
              <a:t> νύξη</a:t>
            </a:r>
          </a:p>
          <a:p>
            <a:r>
              <a:rPr lang="el-GR" dirty="0"/>
              <a:t>Μετά την επώαση παρατηρούμε την διάχυση του υλικού</a:t>
            </a:r>
          </a:p>
          <a:p>
            <a:r>
              <a:rPr lang="el-GR" dirty="0"/>
              <a:t>Όταν ο μικροοργανισμός αναπτύσσεται αποκλειστικά κατά μήκος της γραμμής εμβολιασμού τότε έχουμε αρνητικό τεστ (-)</a:t>
            </a:r>
          </a:p>
          <a:p>
            <a:r>
              <a:rPr lang="el-GR" dirty="0"/>
              <a:t>Όταν παρατηρούμε διάχυση της θολερότητας σε όλο τον σωλήνα τότε έχουμε θετικό τεστ (+)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DE72457-FBA8-4779-8094-561DA19C8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3069538"/>
            <a:ext cx="6207617" cy="3780817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7FE55EC-68FB-4311-A84A-819E63C8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191734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F4A2A1D-3274-4F87-98D7-74BD17BE9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19491"/>
            <a:ext cx="7772400" cy="1143000"/>
          </a:xfrm>
        </p:spPr>
        <p:txBody>
          <a:bodyPr/>
          <a:lstStyle/>
          <a:p>
            <a:r>
              <a:rPr lang="el-GR" dirty="0"/>
              <a:t>Αποτελέσματα </a:t>
            </a:r>
            <a:r>
              <a:rPr lang="en-US" dirty="0"/>
              <a:t>SIM</a:t>
            </a:r>
            <a:endParaRPr lang="el-GR" dirty="0"/>
          </a:p>
        </p:txBody>
      </p:sp>
      <p:pic>
        <p:nvPicPr>
          <p:cNvPr id="7170" name="Picture 2" descr="Sulfide Indole Motility (SIM) medium test - YouTube">
            <a:extLst>
              <a:ext uri="{FF2B5EF4-FFF2-40B4-BE49-F238E27FC236}">
                <a16:creationId xmlns:a16="http://schemas.microsoft.com/office/drawing/2014/main" id="{9B0FA9CF-548A-4E0F-BF67-D144A93E7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18027"/>
            <a:ext cx="8460432" cy="475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3E214592-FF59-4B8D-874C-4DE8A9DE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21</a:t>
            </a:fld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C2C0B-16D4-456C-96FA-2F7470F48A3F}"/>
              </a:ext>
            </a:extLst>
          </p:cNvPr>
          <p:cNvSpPr txBox="1"/>
          <p:nvPr/>
        </p:nvSpPr>
        <p:spPr>
          <a:xfrm>
            <a:off x="1835696" y="605703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Η2</a:t>
            </a:r>
            <a:r>
              <a:rPr lang="en-US" dirty="0"/>
              <a:t>S +</a:t>
            </a:r>
          </a:p>
          <a:p>
            <a:r>
              <a:rPr lang="en-US" dirty="0"/>
              <a:t>Mot +</a:t>
            </a:r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E7D4E-EB88-43DC-9772-EC2123A459E5}"/>
              </a:ext>
            </a:extLst>
          </p:cNvPr>
          <p:cNvSpPr txBox="1"/>
          <p:nvPr/>
        </p:nvSpPr>
        <p:spPr>
          <a:xfrm>
            <a:off x="2699792" y="6057036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Η2</a:t>
            </a:r>
            <a:r>
              <a:rPr lang="en-US" dirty="0"/>
              <a:t>S -</a:t>
            </a:r>
          </a:p>
          <a:p>
            <a:r>
              <a:rPr lang="en-US" dirty="0"/>
              <a:t>Mot +</a:t>
            </a:r>
            <a:endParaRPr lang="el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286510-0680-454E-9E73-BA102E42B730}"/>
              </a:ext>
            </a:extLst>
          </p:cNvPr>
          <p:cNvSpPr txBox="1"/>
          <p:nvPr/>
        </p:nvSpPr>
        <p:spPr>
          <a:xfrm>
            <a:off x="3499936" y="6057036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Η2</a:t>
            </a:r>
            <a:r>
              <a:rPr lang="en-US" dirty="0"/>
              <a:t>S +</a:t>
            </a:r>
          </a:p>
          <a:p>
            <a:r>
              <a:rPr lang="en-US" dirty="0"/>
              <a:t>Mot -</a:t>
            </a:r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A9C24E-0082-4FD3-9CDB-60F4C19C93EC}"/>
              </a:ext>
            </a:extLst>
          </p:cNvPr>
          <p:cNvSpPr txBox="1"/>
          <p:nvPr/>
        </p:nvSpPr>
        <p:spPr>
          <a:xfrm>
            <a:off x="4300080" y="605296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Η2</a:t>
            </a:r>
            <a:r>
              <a:rPr lang="en-US" dirty="0"/>
              <a:t>S -</a:t>
            </a:r>
          </a:p>
          <a:p>
            <a:r>
              <a:rPr lang="en-US" dirty="0"/>
              <a:t>Mot -</a:t>
            </a: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852FEF-08AD-4CFD-85DF-07DAD53FF7A2}"/>
              </a:ext>
            </a:extLst>
          </p:cNvPr>
          <p:cNvSpPr txBox="1"/>
          <p:nvPr/>
        </p:nvSpPr>
        <p:spPr>
          <a:xfrm>
            <a:off x="5100224" y="6057036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Η2</a:t>
            </a:r>
            <a:r>
              <a:rPr lang="en-US" dirty="0"/>
              <a:t>S +</a:t>
            </a:r>
          </a:p>
          <a:p>
            <a:r>
              <a:rPr lang="en-US" dirty="0"/>
              <a:t>Mot +</a:t>
            </a:r>
            <a:endParaRPr lang="el-GR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7B6122-AF1A-49AB-ACD8-9FF264064474}"/>
              </a:ext>
            </a:extLst>
          </p:cNvPr>
          <p:cNvSpPr txBox="1"/>
          <p:nvPr/>
        </p:nvSpPr>
        <p:spPr>
          <a:xfrm>
            <a:off x="5918939" y="6034855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Η2</a:t>
            </a:r>
            <a:r>
              <a:rPr lang="en-US" dirty="0"/>
              <a:t>S -</a:t>
            </a:r>
          </a:p>
          <a:p>
            <a:r>
              <a:rPr lang="en-US" dirty="0"/>
              <a:t>Mot +</a:t>
            </a:r>
            <a:endParaRPr lang="el-G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4C753-17F3-43B0-B0E7-3C5B4EF4B83D}"/>
              </a:ext>
            </a:extLst>
          </p:cNvPr>
          <p:cNvSpPr txBox="1"/>
          <p:nvPr/>
        </p:nvSpPr>
        <p:spPr>
          <a:xfrm>
            <a:off x="6773998" y="6092178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Η2</a:t>
            </a:r>
            <a:r>
              <a:rPr lang="en-US" dirty="0"/>
              <a:t>S +</a:t>
            </a:r>
          </a:p>
          <a:p>
            <a:r>
              <a:rPr lang="en-US" dirty="0"/>
              <a:t>Mot -</a:t>
            </a:r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01EF40-3A19-4E28-B53C-036FA6B295F1}"/>
              </a:ext>
            </a:extLst>
          </p:cNvPr>
          <p:cNvSpPr txBox="1"/>
          <p:nvPr/>
        </p:nvSpPr>
        <p:spPr>
          <a:xfrm>
            <a:off x="7735888" y="5742209"/>
            <a:ext cx="8640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 -</a:t>
            </a:r>
          </a:p>
          <a:p>
            <a:r>
              <a:rPr lang="el-GR" dirty="0"/>
              <a:t>Η2</a:t>
            </a:r>
            <a:r>
              <a:rPr lang="en-US" dirty="0"/>
              <a:t>S -</a:t>
            </a:r>
          </a:p>
          <a:p>
            <a:r>
              <a:rPr lang="en-US" dirty="0"/>
              <a:t>Mot -</a:t>
            </a:r>
            <a:endParaRPr lang="el-G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13E96B-05F4-4F2E-BDCD-E4DC29C2C205}"/>
              </a:ext>
            </a:extLst>
          </p:cNvPr>
          <p:cNvSpPr txBox="1"/>
          <p:nvPr/>
        </p:nvSpPr>
        <p:spPr>
          <a:xfrm>
            <a:off x="630713" y="6052967"/>
            <a:ext cx="925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control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139505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07704" y="-171400"/>
            <a:ext cx="5991633" cy="861388"/>
          </a:xfrm>
        </p:spPr>
        <p:txBody>
          <a:bodyPr>
            <a:normAutofit fontScale="90000"/>
          </a:bodyPr>
          <a:lstStyle/>
          <a:p>
            <a:r>
              <a:rPr lang="el-GR" dirty="0"/>
              <a:t>Τεστ </a:t>
            </a:r>
            <a:r>
              <a:rPr lang="el-GR" dirty="0" err="1"/>
              <a:t>Ζελατινάσης</a:t>
            </a:r>
            <a:r>
              <a:rPr lang="el-GR" dirty="0"/>
              <a:t> (</a:t>
            </a:r>
            <a:r>
              <a:rPr lang="en-US" dirty="0"/>
              <a:t>Gelatinase</a:t>
            </a:r>
            <a:r>
              <a:rPr lang="el-GR" dirty="0"/>
              <a:t>)</a:t>
            </a:r>
          </a:p>
        </p:txBody>
      </p:sp>
      <p:graphicFrame>
        <p:nvGraphicFramePr>
          <p:cNvPr id="6" name="Θέση περιεχομένου 5"/>
          <p:cNvGraphicFramePr>
            <a:graphicFrameLocks noGrp="1"/>
          </p:cNvGraphicFramePr>
          <p:nvPr>
            <p:ph sz="quarter" idx="1"/>
            <p:extLst/>
          </p:nvPr>
        </p:nvGraphicFramePr>
        <p:xfrm>
          <a:off x="66741" y="548680"/>
          <a:ext cx="5061726" cy="6396097"/>
        </p:xfrm>
        <a:graphic>
          <a:graphicData uri="http://schemas.openxmlformats.org/drawingml/2006/table">
            <a:tbl>
              <a:tblPr/>
              <a:tblGrid>
                <a:gridCol w="50617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43759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l-GR" sz="1800" b="0" dirty="0"/>
                        <a:t>Η ζελατίνη είναι μία πρωτεΐνη που στερεοποιεί τα διαλύματα σε θερμοκρασία &lt;28</a:t>
                      </a:r>
                      <a:r>
                        <a:rPr lang="en-US" sz="1800" b="0" baseline="30000" dirty="0" err="1"/>
                        <a:t>o</a:t>
                      </a:r>
                      <a:r>
                        <a:rPr lang="en-US" sz="1800" b="0" dirty="0" err="1"/>
                        <a:t>C</a:t>
                      </a:r>
                      <a:r>
                        <a:rPr lang="el-GR" sz="1800" b="0" dirty="0"/>
                        <a:t> (δημιουργεί πηκτώματα ή </a:t>
                      </a:r>
                      <a:r>
                        <a:rPr lang="en-US" sz="1800" b="0" dirty="0"/>
                        <a:t>gel</a:t>
                      </a:r>
                      <a:r>
                        <a:rPr lang="el-GR" sz="1800" b="0" dirty="0"/>
                        <a:t>)</a:t>
                      </a:r>
                      <a:endParaRPr lang="en-US" sz="1800" b="0" dirty="0"/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l-GR" sz="1800" b="0" dirty="0"/>
                        <a:t>Σε θερμοκρασίες &gt;28</a:t>
                      </a:r>
                      <a:r>
                        <a:rPr lang="en-US" sz="1800" b="0" baseline="30000" dirty="0" err="1"/>
                        <a:t>o</a:t>
                      </a:r>
                      <a:r>
                        <a:rPr lang="en-US" sz="1800" b="0" dirty="0" err="1"/>
                        <a:t>C</a:t>
                      </a:r>
                      <a:r>
                        <a:rPr lang="el-GR" sz="1800" b="0" dirty="0"/>
                        <a:t> η ζελατίνη είναι σε υγρή μορφή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l-GR" sz="1800" b="0" dirty="0"/>
                        <a:t>Ορισμένα βακτήρια παράγουν ένα </a:t>
                      </a:r>
                      <a:r>
                        <a:rPr lang="el-GR" sz="1800" b="0" dirty="0" err="1"/>
                        <a:t>εξωκυττάριο</a:t>
                      </a:r>
                      <a:r>
                        <a:rPr lang="el-GR" sz="1800" b="0" dirty="0"/>
                        <a:t> ένζυμο που ονομάζεται </a:t>
                      </a:r>
                      <a:r>
                        <a:rPr lang="el-GR" sz="1800" b="1" u="sng" dirty="0" err="1"/>
                        <a:t>ζελατινάση</a:t>
                      </a:r>
                      <a:r>
                        <a:rPr lang="el-GR" sz="1800" b="0" dirty="0"/>
                        <a:t>, η οποία είναι ένα πρωτεολυτικό ένζυμο που </a:t>
                      </a:r>
                      <a:r>
                        <a:rPr lang="el-GR" sz="1800" b="0" dirty="0" err="1"/>
                        <a:t>υδρολύει</a:t>
                      </a:r>
                      <a:r>
                        <a:rPr lang="el-GR" sz="1800" b="0" dirty="0"/>
                        <a:t> την ζελατίνη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l-GR" sz="1800" b="0" dirty="0"/>
                        <a:t>Η </a:t>
                      </a:r>
                      <a:r>
                        <a:rPr lang="el-GR" sz="1800" b="0" dirty="0" err="1"/>
                        <a:t>υδρολυμένη</a:t>
                      </a:r>
                      <a:r>
                        <a:rPr lang="el-GR" sz="1800" b="0" dirty="0"/>
                        <a:t> ζελατίνη δεν έχει πλέον την ικανότητα να προκαλεί πηκτώματα και επομένως παραμένει σε υγρή μορφή όταν τοποθετείται σε θερμοκρασίες &lt;28</a:t>
                      </a:r>
                      <a:r>
                        <a:rPr lang="en-US" sz="1800" b="0" baseline="30000" dirty="0" err="1"/>
                        <a:t>o</a:t>
                      </a:r>
                      <a:r>
                        <a:rPr lang="en-US" sz="1800" b="0" dirty="0" err="1"/>
                        <a:t>C</a:t>
                      </a:r>
                      <a:r>
                        <a:rPr lang="el-GR" sz="1800" b="0" dirty="0"/>
                        <a:t>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l-GR" sz="1800" b="0" dirty="0"/>
                        <a:t>Για το τεστ της </a:t>
                      </a:r>
                      <a:r>
                        <a:rPr lang="el-GR" sz="1800" b="0" dirty="0" err="1"/>
                        <a:t>ζελατινάσης</a:t>
                      </a:r>
                      <a:r>
                        <a:rPr lang="el-GR" sz="1800" b="0" dirty="0"/>
                        <a:t> χρησιμοποιείται θρεπτικό μέσο που περιέχει 12% ζελατίνη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l-GR" sz="1800" b="0" dirty="0"/>
                        <a:t>Μετά τον εμβολιασμό του σωλήνα με κάθετη νύξη και επώαση στους 37</a:t>
                      </a:r>
                      <a:r>
                        <a:rPr lang="en-US" sz="1800" b="0" baseline="30000" dirty="0" err="1"/>
                        <a:t>o</a:t>
                      </a:r>
                      <a:r>
                        <a:rPr lang="en-US" sz="1800" b="0" dirty="0" err="1"/>
                        <a:t>C</a:t>
                      </a:r>
                      <a:r>
                        <a:rPr lang="el-GR" sz="1800" b="0" dirty="0"/>
                        <a:t> για 48 ώρες, ο σωλήνας ψύχεται στους 4</a:t>
                      </a:r>
                      <a:r>
                        <a:rPr lang="en-US" sz="1800" b="0" baseline="30000" dirty="0" err="1"/>
                        <a:t>o</a:t>
                      </a:r>
                      <a:r>
                        <a:rPr lang="en-US" sz="1800" b="0" dirty="0" err="1"/>
                        <a:t>C</a:t>
                      </a:r>
                      <a:endParaRPr lang="el-GR" sz="1800" b="0" dirty="0"/>
                    </a:p>
                    <a:p>
                      <a:endParaRPr lang="en-US" sz="1200" b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4017">
                <a:tc>
                  <a:txBody>
                    <a:bodyPr/>
                    <a:lstStyle/>
                    <a:p>
                      <a:endParaRPr lang="en-US" sz="1200" b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528" y="1268760"/>
            <a:ext cx="3491880" cy="3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AAA27CDC-BAFF-4117-AF0E-FAA4CA3E0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22</a:t>
            </a:fld>
            <a:endParaRPr lang="el-GR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F4DB1162-1709-40B2-8E0D-63FEF5EFC623}"/>
              </a:ext>
            </a:extLst>
          </p:cNvPr>
          <p:cNvSpPr/>
          <p:nvPr/>
        </p:nvSpPr>
        <p:spPr>
          <a:xfrm>
            <a:off x="982466" y="5700236"/>
            <a:ext cx="79616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Αν το υπόστρωμα παραμένει υγρό στους 4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l-GR" dirty="0"/>
              <a:t> τότε έχουμε </a:t>
            </a:r>
            <a:r>
              <a:rPr lang="el-GR" b="1" dirty="0"/>
              <a:t>θετική</a:t>
            </a:r>
            <a:r>
              <a:rPr lang="el-GR" dirty="0"/>
              <a:t> αντίδραση δηλαδή ο </a:t>
            </a:r>
            <a:r>
              <a:rPr lang="el-GR" dirty="0" err="1"/>
              <a:t>μ.ο</a:t>
            </a:r>
            <a:r>
              <a:rPr lang="el-GR" dirty="0"/>
              <a:t> παράγει </a:t>
            </a:r>
            <a:r>
              <a:rPr lang="el-GR" dirty="0" err="1"/>
              <a:t>ζελατινάση</a:t>
            </a:r>
            <a:r>
              <a:rPr lang="el-GR" dirty="0"/>
              <a:t> η οποία </a:t>
            </a:r>
            <a:r>
              <a:rPr lang="el-GR" dirty="0" err="1"/>
              <a:t>υδρόλυσε</a:t>
            </a:r>
            <a:r>
              <a:rPr lang="el-GR" dirty="0"/>
              <a:t> την ζελατίνη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dirty="0"/>
              <a:t>Αν το υπόστρωμα στερεοποιηθεί  τότε έχουμε </a:t>
            </a:r>
            <a:r>
              <a:rPr lang="el-GR" b="1" dirty="0"/>
              <a:t>αρνητική αντίδραση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l-GR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709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8553C02-2C6E-41B3-8A58-4C3050363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-99392"/>
            <a:ext cx="7772400" cy="1143000"/>
          </a:xfrm>
        </p:spPr>
        <p:txBody>
          <a:bodyPr/>
          <a:lstStyle/>
          <a:p>
            <a:r>
              <a:rPr lang="el-GR" dirty="0">
                <a:solidFill>
                  <a:schemeClr val="tx1"/>
                </a:solidFill>
              </a:rPr>
              <a:t>Τεστ  αναγωγής Νιτρικών</a:t>
            </a:r>
            <a:endParaRPr lang="el-GR" dirty="0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79F86D36-9056-4B5B-8EE1-122BC57FA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23</a:t>
            </a:fld>
            <a:endParaRPr lang="el-GR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71C61C4A-B360-4D04-9AEF-4EE4EBD05EA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46304" y="1556792"/>
            <a:ext cx="3816424" cy="4752528"/>
          </a:xfrm>
        </p:spPr>
        <p:txBody>
          <a:bodyPr>
            <a:normAutofit fontScale="70000" lnSpcReduction="20000"/>
          </a:bodyPr>
          <a:lstStyle/>
          <a:p>
            <a:r>
              <a:rPr lang="el-GR" altLang="el-GR" sz="2800" dirty="0">
                <a:solidFill>
                  <a:srgbClr val="222222"/>
                </a:solidFill>
                <a:latin typeface="inherit"/>
              </a:rPr>
              <a:t>Η δοκιμή αναγωγής νιτρικών αλάτων χρησιμοποιείται για τη διαφοροποίηση των μελών του </a:t>
            </a:r>
            <a:r>
              <a:rPr lang="el-GR" altLang="el-GR" sz="2800" i="1" dirty="0" err="1">
                <a:solidFill>
                  <a:srgbClr val="222222"/>
                </a:solidFill>
                <a:latin typeface="inherit"/>
              </a:rPr>
              <a:t>Enterobacteriaceae</a:t>
            </a:r>
            <a:r>
              <a:rPr lang="el-GR" altLang="el-GR" sz="2800" dirty="0">
                <a:solidFill>
                  <a:srgbClr val="222222"/>
                </a:solidFill>
                <a:latin typeface="inherit"/>
              </a:rPr>
              <a:t> με βάση την ικανότητά τους να παράγουν το ένζυμο </a:t>
            </a:r>
            <a:r>
              <a:rPr lang="el-GR" altLang="el-GR" sz="2800" dirty="0">
                <a:solidFill>
                  <a:schemeClr val="bg1"/>
                </a:solidFill>
                <a:highlight>
                  <a:srgbClr val="FF0000"/>
                </a:highlight>
                <a:latin typeface="inherit"/>
              </a:rPr>
              <a:t>νιτρική </a:t>
            </a:r>
            <a:r>
              <a:rPr lang="el-GR" altLang="el-GR" sz="2800" dirty="0" err="1">
                <a:solidFill>
                  <a:schemeClr val="bg1"/>
                </a:solidFill>
                <a:highlight>
                  <a:srgbClr val="FF0000"/>
                </a:highlight>
                <a:latin typeface="inherit"/>
              </a:rPr>
              <a:t>αναγωγάση</a:t>
            </a:r>
            <a:r>
              <a:rPr lang="el-GR" altLang="el-GR" sz="2800" dirty="0">
                <a:solidFill>
                  <a:schemeClr val="bg1"/>
                </a:solidFill>
                <a:highlight>
                  <a:srgbClr val="FF0000"/>
                </a:highlight>
                <a:latin typeface="inherit"/>
              </a:rPr>
              <a:t> (</a:t>
            </a:r>
            <a:r>
              <a:rPr lang="en-US" altLang="el-GR" sz="2800" dirty="0">
                <a:solidFill>
                  <a:schemeClr val="bg1"/>
                </a:solidFill>
                <a:highlight>
                  <a:srgbClr val="FF0000"/>
                </a:highlight>
                <a:latin typeface="inherit"/>
              </a:rPr>
              <a:t>nitrate reductase)</a:t>
            </a:r>
          </a:p>
          <a:p>
            <a:r>
              <a:rPr lang="en-US" altLang="el-GR" sz="2800" dirty="0">
                <a:solidFill>
                  <a:srgbClr val="222222"/>
                </a:solidFill>
                <a:latin typeface="inherit"/>
              </a:rPr>
              <a:t>To </a:t>
            </a:r>
            <a:r>
              <a:rPr lang="el-GR" altLang="el-GR" sz="2800" dirty="0">
                <a:solidFill>
                  <a:srgbClr val="222222"/>
                </a:solidFill>
                <a:latin typeface="inherit"/>
              </a:rPr>
              <a:t>ένζυμο </a:t>
            </a:r>
            <a:r>
              <a:rPr lang="el-GR" altLang="el-GR" sz="2800" dirty="0" err="1">
                <a:solidFill>
                  <a:srgbClr val="222222"/>
                </a:solidFill>
                <a:latin typeface="inherit"/>
              </a:rPr>
              <a:t>υδρολύει</a:t>
            </a:r>
            <a:r>
              <a:rPr lang="el-GR" altLang="el-GR" sz="2800" dirty="0">
                <a:solidFill>
                  <a:srgbClr val="222222"/>
                </a:solidFill>
                <a:latin typeface="inherit"/>
              </a:rPr>
              <a:t> το νιτρικό άλας (ΝΟ</a:t>
            </a:r>
            <a:r>
              <a:rPr lang="el-GR" altLang="el-GR" sz="2800" baseline="-25000" dirty="0">
                <a:solidFill>
                  <a:srgbClr val="222222"/>
                </a:solidFill>
                <a:latin typeface="inherit"/>
              </a:rPr>
              <a:t>3</a:t>
            </a:r>
            <a:r>
              <a:rPr lang="el-GR" altLang="el-GR" sz="2800" dirty="0">
                <a:solidFill>
                  <a:srgbClr val="222222"/>
                </a:solidFill>
                <a:latin typeface="inherit"/>
              </a:rPr>
              <a:t>–) σε νιτρώδες άλας (ΝΟ</a:t>
            </a:r>
            <a:r>
              <a:rPr lang="el-GR" altLang="el-GR" sz="2800" baseline="-25000" dirty="0">
                <a:solidFill>
                  <a:srgbClr val="222222"/>
                </a:solidFill>
                <a:latin typeface="inherit"/>
              </a:rPr>
              <a:t>2</a:t>
            </a:r>
            <a:r>
              <a:rPr lang="el-GR" altLang="el-GR" sz="2800" dirty="0">
                <a:solidFill>
                  <a:srgbClr val="222222"/>
                </a:solidFill>
                <a:latin typeface="inherit"/>
              </a:rPr>
              <a:t>–) </a:t>
            </a:r>
            <a:endParaRPr lang="en-US" altLang="el-GR" sz="2800" dirty="0">
              <a:solidFill>
                <a:srgbClr val="222222"/>
              </a:solidFill>
              <a:latin typeface="inherit"/>
            </a:endParaRPr>
          </a:p>
          <a:p>
            <a:r>
              <a:rPr lang="el-GR" altLang="el-GR" sz="2800" dirty="0">
                <a:solidFill>
                  <a:srgbClr val="222222"/>
                </a:solidFill>
                <a:latin typeface="inherit"/>
              </a:rPr>
              <a:t>Το ΝΟ</a:t>
            </a:r>
            <a:r>
              <a:rPr lang="el-GR" altLang="el-GR" sz="2800" baseline="-25000" dirty="0">
                <a:solidFill>
                  <a:srgbClr val="222222"/>
                </a:solidFill>
                <a:latin typeface="inherit"/>
              </a:rPr>
              <a:t>2</a:t>
            </a:r>
            <a:r>
              <a:rPr lang="el-GR" altLang="el-GR" sz="2800" dirty="0">
                <a:solidFill>
                  <a:srgbClr val="222222"/>
                </a:solidFill>
                <a:latin typeface="inherit"/>
              </a:rPr>
              <a:t> μπορεί στη συνέχεια να </a:t>
            </a:r>
            <a:r>
              <a:rPr lang="el-GR" altLang="el-GR" sz="2800" dirty="0" err="1">
                <a:solidFill>
                  <a:srgbClr val="222222"/>
                </a:solidFill>
                <a:latin typeface="inherit"/>
              </a:rPr>
              <a:t>αποικοδομηθεί</a:t>
            </a:r>
            <a:r>
              <a:rPr lang="el-GR" altLang="el-GR" sz="2800" dirty="0">
                <a:solidFill>
                  <a:srgbClr val="222222"/>
                </a:solidFill>
                <a:latin typeface="inherit"/>
              </a:rPr>
              <a:t> και πάλι σε διάφορα προϊόντα αζώτου όπως το οξείδιο του αζώτου, νιτρώδες οξείδιο και αμμωνία (NH3) ανάλογα με το </a:t>
            </a:r>
            <a:r>
              <a:rPr lang="el-GR" altLang="el-GR" sz="2800" dirty="0" err="1">
                <a:solidFill>
                  <a:srgbClr val="222222"/>
                </a:solidFill>
                <a:latin typeface="inherit"/>
              </a:rPr>
              <a:t>ενζυμικό</a:t>
            </a:r>
            <a:r>
              <a:rPr lang="el-GR" altLang="el-GR" sz="2800" dirty="0">
                <a:solidFill>
                  <a:srgbClr val="222222"/>
                </a:solidFill>
                <a:latin typeface="inherit"/>
              </a:rPr>
              <a:t> σύστημα του οργανισμού</a:t>
            </a:r>
            <a:endParaRPr lang="en-US" altLang="el-GR" sz="700" dirty="0"/>
          </a:p>
          <a:p>
            <a:endParaRPr lang="en-US" altLang="el-GR" sz="700" dirty="0">
              <a:latin typeface="Arial" panose="020B0604020202020204" pitchFamily="34" charset="0"/>
            </a:endParaRPr>
          </a:p>
          <a:p>
            <a:endParaRPr lang="el-GR" dirty="0"/>
          </a:p>
        </p:txBody>
      </p:sp>
      <p:pic>
        <p:nvPicPr>
          <p:cNvPr id="7171" name="Picture 3" descr="Nitrate Reduction Test - Principle, Procedure, Uses and Interpretation">
            <a:extLst>
              <a:ext uri="{FF2B5EF4-FFF2-40B4-BE49-F238E27FC236}">
                <a16:creationId xmlns:a16="http://schemas.microsoft.com/office/drawing/2014/main" id="{644D8C95-3D52-4C67-961E-69B50C51D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96752"/>
            <a:ext cx="47625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212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74904" y="-273767"/>
            <a:ext cx="8619820" cy="947331"/>
          </a:xfrm>
        </p:spPr>
        <p:txBody>
          <a:bodyPr>
            <a:normAutofit fontScale="90000"/>
          </a:bodyPr>
          <a:lstStyle/>
          <a:p>
            <a:r>
              <a:rPr lang="el-GR" dirty="0">
                <a:solidFill>
                  <a:schemeClr val="tx1"/>
                </a:solidFill>
              </a:rPr>
              <a:t>Τεστ  αναγωγής Νιτρικών (σε </a:t>
            </a:r>
            <a:r>
              <a:rPr lang="en-US" dirty="0">
                <a:solidFill>
                  <a:schemeClr val="tx1"/>
                </a:solidFill>
              </a:rPr>
              <a:t>Nitrate broth)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4674246" y="785677"/>
            <a:ext cx="4320478" cy="456890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l-GR" sz="7200" dirty="0"/>
              <a:t>Αν το τεστ </a:t>
            </a:r>
            <a:r>
              <a:rPr lang="el-GR" sz="7200" dirty="0" err="1"/>
              <a:t>βγεί</a:t>
            </a:r>
            <a:r>
              <a:rPr lang="el-GR" sz="7200" dirty="0"/>
              <a:t> </a:t>
            </a:r>
            <a:r>
              <a:rPr lang="el-GR" sz="7200" dirty="0">
                <a:highlight>
                  <a:srgbClr val="FF0000"/>
                </a:highlight>
              </a:rPr>
              <a:t>Κόκκινο</a:t>
            </a:r>
            <a:r>
              <a:rPr lang="el-GR" sz="7200" dirty="0"/>
              <a:t> –</a:t>
            </a:r>
            <a:r>
              <a:rPr lang="en-US" sz="7200" dirty="0"/>
              <a:t>  </a:t>
            </a:r>
            <a:r>
              <a:rPr lang="el-GR" sz="7200" dirty="0"/>
              <a:t>Θετική αντίδραση (σωλ.2): σημαίνει ότι τα νιτρικά που υπήρχαν στο θρεπτικό υπόστρωμα έχουν μετατραπεί σε νιτρώδη</a:t>
            </a:r>
          </a:p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r>
              <a:rPr lang="el-GR" sz="7200" dirty="0"/>
              <a:t>Αν το τεστ βγει </a:t>
            </a:r>
            <a:r>
              <a:rPr lang="el-GR" sz="7200" dirty="0" err="1"/>
              <a:t>Αχρωμο</a:t>
            </a:r>
            <a:r>
              <a:rPr lang="el-GR" sz="7200" dirty="0"/>
              <a:t> (</a:t>
            </a:r>
            <a:r>
              <a:rPr lang="el-GR" sz="7200" dirty="0" err="1"/>
              <a:t>σωλ</a:t>
            </a:r>
            <a:r>
              <a:rPr lang="el-GR" sz="7200" dirty="0"/>
              <a:t>. 1)</a:t>
            </a:r>
            <a:r>
              <a:rPr lang="en-US" sz="7200" dirty="0"/>
              <a:t> </a:t>
            </a:r>
            <a:r>
              <a:rPr lang="el-GR" sz="7200" dirty="0"/>
              <a:t>τότε υπάρχει περίπτωση ή</a:t>
            </a:r>
            <a:r>
              <a:rPr lang="en-US" sz="7200" dirty="0"/>
              <a:t>:</a:t>
            </a:r>
            <a:endParaRPr lang="el-GR" sz="7200" dirty="0"/>
          </a:p>
          <a:p>
            <a:pPr marL="0" indent="0">
              <a:buNone/>
            </a:pPr>
            <a:r>
              <a:rPr lang="en-US" sz="7200" dirty="0"/>
              <a:t>1</a:t>
            </a:r>
            <a:r>
              <a:rPr lang="el-GR" sz="7200" dirty="0"/>
              <a:t>) η αντίδραση να έχει προχωρήσει περισσότερο σε αμμωνία ή Ν</a:t>
            </a:r>
            <a:r>
              <a:rPr lang="el-GR" sz="7200" baseline="-25000" dirty="0"/>
              <a:t>2 </a:t>
            </a:r>
            <a:r>
              <a:rPr lang="el-GR" sz="7200" dirty="0"/>
              <a:t> δηλαδή να είναι θετική αλλά να μην έχει ανιχνευτεί</a:t>
            </a:r>
            <a:endParaRPr lang="el-GR" sz="7200" baseline="-25000" dirty="0"/>
          </a:p>
          <a:p>
            <a:pPr marL="0" indent="0">
              <a:buNone/>
            </a:pPr>
            <a:r>
              <a:rPr lang="en-US" sz="7200" dirty="0"/>
              <a:t>2</a:t>
            </a:r>
            <a:r>
              <a:rPr lang="el-GR" sz="7200" dirty="0"/>
              <a:t>) δεν έχει γίνει αντίδραση δηλαδή είναι αρνητική</a:t>
            </a:r>
          </a:p>
          <a:p>
            <a:pPr marL="0" indent="0">
              <a:buNone/>
            </a:pPr>
            <a:endParaRPr lang="el-GR" sz="7200" dirty="0"/>
          </a:p>
          <a:p>
            <a:pPr marL="0" indent="0">
              <a:buNone/>
            </a:pPr>
            <a:r>
              <a:rPr lang="el-GR" sz="7200" dirty="0"/>
              <a:t>Για να ελέγξουμε ποια περίπτωση είναι η (1) ή η(2) γίνεται έλεγχος με </a:t>
            </a:r>
            <a:r>
              <a:rPr lang="el-GR" sz="7200" b="1" u="sng" dirty="0"/>
              <a:t>προσθήκη </a:t>
            </a:r>
            <a:r>
              <a:rPr lang="en-US" sz="7200" b="1" u="sng" dirty="0"/>
              <a:t>Zn</a:t>
            </a:r>
            <a:r>
              <a:rPr lang="el-GR" sz="7200" b="1" u="sng" dirty="0"/>
              <a:t> </a:t>
            </a:r>
            <a:r>
              <a:rPr lang="el-GR" sz="7200" dirty="0"/>
              <a:t>(ανάγει νιτρικά σε νιτρώδη):</a:t>
            </a:r>
          </a:p>
          <a:p>
            <a:pPr marL="0" indent="0">
              <a:buNone/>
            </a:pPr>
            <a:r>
              <a:rPr lang="el-GR" sz="7200" dirty="0"/>
              <a:t>Α) αν άχρωμο τότε θετικό για αναγωγή νιτρικών (</a:t>
            </a:r>
            <a:r>
              <a:rPr lang="el-GR" sz="7200" dirty="0" err="1"/>
              <a:t>σωλ</a:t>
            </a:r>
            <a:r>
              <a:rPr lang="el-GR" sz="7200" dirty="0"/>
              <a:t> 3) δηλ δεν υπάρχουν νιτρικά γιατί έχουν μετατραπεί σε αμμωνία ή Ν</a:t>
            </a:r>
            <a:r>
              <a:rPr lang="el-GR" sz="7200" baseline="-25000" dirty="0"/>
              <a:t>2</a:t>
            </a:r>
            <a:endParaRPr lang="el-GR" sz="7200" dirty="0"/>
          </a:p>
          <a:p>
            <a:pPr marL="0" indent="0">
              <a:buNone/>
            </a:pPr>
            <a:endParaRPr lang="el-GR" sz="7200" dirty="0"/>
          </a:p>
          <a:p>
            <a:pPr marL="0" indent="0">
              <a:buNone/>
            </a:pPr>
            <a:r>
              <a:rPr lang="el-GR" sz="7200" dirty="0"/>
              <a:t>Β) αν κόκκινο τότε αρνητικό για αναγωγή νιτρικών (</a:t>
            </a:r>
            <a:r>
              <a:rPr lang="el-GR" sz="7200" dirty="0" err="1"/>
              <a:t>σωλ</a:t>
            </a:r>
            <a:r>
              <a:rPr lang="el-GR" sz="7200" dirty="0"/>
              <a:t>. 4) </a:t>
            </a:r>
          </a:p>
          <a:p>
            <a:pPr marL="0" indent="0">
              <a:buNone/>
            </a:pPr>
            <a:r>
              <a:rPr lang="en-US" sz="7200" dirty="0"/>
              <a:t> </a:t>
            </a:r>
            <a:endParaRPr lang="el-GR" sz="7200" dirty="0"/>
          </a:p>
          <a:p>
            <a:pPr marL="457200" indent="-457200">
              <a:buAutoNum type="arabicPeriod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l-GR" sz="2400" dirty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18" y="1821120"/>
            <a:ext cx="4023742" cy="4023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5778842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5968" y="579111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3768" y="5791116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/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91880" y="5792075"/>
            <a:ext cx="72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/>
              <a:t>4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9B89FF9-578C-4C7B-898F-F6909AE45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24</a:t>
            </a:fld>
            <a:endParaRPr lang="el-GR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F0DDD06D-1238-4973-B824-2AA4889F86A5}"/>
              </a:ext>
            </a:extLst>
          </p:cNvPr>
          <p:cNvSpPr/>
          <p:nvPr/>
        </p:nvSpPr>
        <p:spPr>
          <a:xfrm>
            <a:off x="0" y="78567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b="1" dirty="0"/>
              <a:t>Μετά την επώαση </a:t>
            </a:r>
            <a:r>
              <a:rPr lang="el-GR" dirty="0"/>
              <a:t>των σωλήνων γίνεται προσθήκη </a:t>
            </a:r>
            <a:r>
              <a:rPr lang="en-US" dirty="0"/>
              <a:t>A</a:t>
            </a:r>
            <a:r>
              <a:rPr lang="el-GR" dirty="0" err="1"/>
              <a:t>ντιδραστηρίου</a:t>
            </a:r>
            <a:r>
              <a:rPr lang="el-GR" dirty="0"/>
              <a:t> Α</a:t>
            </a:r>
            <a:r>
              <a:rPr lang="en-US" dirty="0"/>
              <a:t> </a:t>
            </a:r>
            <a:r>
              <a:rPr lang="el-GR" dirty="0"/>
              <a:t>(</a:t>
            </a:r>
            <a:r>
              <a:rPr lang="en-US" dirty="0" err="1"/>
              <a:t>sulfanilic</a:t>
            </a:r>
            <a:r>
              <a:rPr lang="en-US" dirty="0"/>
              <a:t> acid) </a:t>
            </a:r>
            <a:r>
              <a:rPr lang="el-GR" dirty="0"/>
              <a:t>και Αντιδραστηρίου Β (</a:t>
            </a:r>
            <a:r>
              <a:rPr lang="en-US" dirty="0"/>
              <a:t>alpha-</a:t>
            </a:r>
            <a:r>
              <a:rPr lang="en-US" dirty="0" err="1"/>
              <a:t>napthylamine</a:t>
            </a:r>
            <a:r>
              <a:rPr lang="en-US" dirty="0"/>
              <a:t>)</a:t>
            </a:r>
            <a:r>
              <a:rPr lang="el-GR" dirty="0"/>
              <a:t>:</a:t>
            </a:r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B2F8B6CF-4837-4A94-95EB-A6384F2FAD40}"/>
              </a:ext>
            </a:extLst>
          </p:cNvPr>
          <p:cNvSpPr/>
          <p:nvPr/>
        </p:nvSpPr>
        <p:spPr>
          <a:xfrm>
            <a:off x="4209330" y="1267310"/>
            <a:ext cx="467546" cy="309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43923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7E1E8A0-9AAA-40AC-9C1E-6E20EF0B8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237620"/>
            <a:ext cx="7992888" cy="1584176"/>
          </a:xfrm>
        </p:spPr>
        <p:txBody>
          <a:bodyPr>
            <a:normAutofit/>
          </a:bodyPr>
          <a:lstStyle/>
          <a:p>
            <a:r>
              <a:rPr lang="el-GR" dirty="0"/>
              <a:t>Τεστ αναγωγής κιτρικών (</a:t>
            </a:r>
            <a:r>
              <a:rPr lang="en-US" dirty="0"/>
              <a:t>Simmons citrate agar)</a:t>
            </a:r>
            <a:endParaRPr lang="el-GR" dirty="0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AF6ACC3F-34F4-4825-A777-DD7AF45CC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25</a:t>
            </a:fld>
            <a:endParaRPr lang="el-GR"/>
          </a:p>
        </p:txBody>
      </p:sp>
      <p:pic>
        <p:nvPicPr>
          <p:cNvPr id="8194" name="Picture 2" descr="Citrate Utilization Test- Principle, Media, Procedure and Result">
            <a:extLst>
              <a:ext uri="{FF2B5EF4-FFF2-40B4-BE49-F238E27FC236}">
                <a16:creationId xmlns:a16="http://schemas.microsoft.com/office/drawing/2014/main" id="{4908DA58-2787-4885-BDC1-A79329321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21" y="2825708"/>
            <a:ext cx="5825750" cy="353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6DE0AF-B48A-4D8F-95BE-C25B8B647D84}"/>
              </a:ext>
            </a:extLst>
          </p:cNvPr>
          <p:cNvSpPr txBox="1"/>
          <p:nvPr/>
        </p:nvSpPr>
        <p:spPr>
          <a:xfrm>
            <a:off x="215516" y="1220607"/>
            <a:ext cx="8712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Για την διαφοροποίηση ανάμεσα σε </a:t>
            </a:r>
            <a:r>
              <a:rPr lang="el-GR" dirty="0" err="1"/>
              <a:t>εντεροβακτήρια</a:t>
            </a:r>
            <a:r>
              <a:rPr lang="el-GR" dirty="0"/>
              <a:t> ανάλογα με την ικανότητα τους να ζυμώνουν το </a:t>
            </a:r>
            <a:r>
              <a:rPr lang="el-GR" b="1" dirty="0"/>
              <a:t>κιτρικό οξύ </a:t>
            </a:r>
            <a:r>
              <a:rPr lang="el-GR" dirty="0"/>
              <a:t>ως μοναδική πηγή άνθρακα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Το κιτρικό οξύ με το ένζυμο </a:t>
            </a:r>
            <a:r>
              <a:rPr lang="el-GR" b="1" dirty="0" err="1"/>
              <a:t>κιτράση</a:t>
            </a:r>
            <a:r>
              <a:rPr lang="el-GR" dirty="0"/>
              <a:t> και μία σειρά βιοχημικών αντιδράσεων μετατρέπεται σε </a:t>
            </a:r>
            <a:r>
              <a:rPr lang="el-GR" dirty="0" err="1"/>
              <a:t>πυροσταφυλικό</a:t>
            </a:r>
            <a:r>
              <a:rPr lang="el-GR" dirty="0"/>
              <a:t> οξύ και απελευθερώνεται διοξείδιο του άνθρακα το οποίο αντιδρά με ιόντα νατρίου που υπάρχουν στο μέσο και σχηματίζει ανθρακικό νάτριο που δημιουργεί αλκαλικό περιβάλλον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98841-678D-4D55-A4F6-0DBE20078F92}"/>
              </a:ext>
            </a:extLst>
          </p:cNvPr>
          <p:cNvSpPr txBox="1"/>
          <p:nvPr/>
        </p:nvSpPr>
        <p:spPr>
          <a:xfrm>
            <a:off x="603504" y="4367648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/>
              <a:t>Κιτρικό οξύ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64B4C3-B225-4F58-9DDA-DFB820F5B5B8}"/>
              </a:ext>
            </a:extLst>
          </p:cNvPr>
          <p:cNvSpPr txBox="1"/>
          <p:nvPr/>
        </p:nvSpPr>
        <p:spPr>
          <a:xfrm>
            <a:off x="2591780" y="4367648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err="1"/>
              <a:t>Οξαλοξικό</a:t>
            </a:r>
            <a:r>
              <a:rPr lang="el-GR" sz="1600" b="1" dirty="0"/>
              <a:t> οξύ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0DC862-BD39-41C0-B784-F1F0E72CEAE8}"/>
              </a:ext>
            </a:extLst>
          </p:cNvPr>
          <p:cNvSpPr txBox="1"/>
          <p:nvPr/>
        </p:nvSpPr>
        <p:spPr>
          <a:xfrm>
            <a:off x="3907000" y="3396270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/>
              <a:t>οξικό οξύ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8EB47D-FF77-4B75-B75F-D75CB89CD451}"/>
              </a:ext>
            </a:extLst>
          </p:cNvPr>
          <p:cNvSpPr txBox="1"/>
          <p:nvPr/>
        </p:nvSpPr>
        <p:spPr>
          <a:xfrm>
            <a:off x="2483768" y="6269211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 err="1"/>
              <a:t>Πυροσταφυλικό</a:t>
            </a:r>
            <a:r>
              <a:rPr lang="el-GR" sz="1600" b="1" dirty="0"/>
              <a:t> οξύ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7E260A-069A-4D5D-877A-2960D36D1630}"/>
              </a:ext>
            </a:extLst>
          </p:cNvPr>
          <p:cNvSpPr txBox="1"/>
          <p:nvPr/>
        </p:nvSpPr>
        <p:spPr>
          <a:xfrm>
            <a:off x="5940152" y="3140968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Ο δείκτης </a:t>
            </a:r>
            <a:r>
              <a:rPr lang="en-US" dirty="0"/>
              <a:t>bromothymol blue </a:t>
            </a:r>
            <a:r>
              <a:rPr lang="el-GR" dirty="0"/>
              <a:t>αλλάζει χρώμα από πράσινο (</a:t>
            </a:r>
            <a:r>
              <a:rPr lang="el-GR" b="1" dirty="0"/>
              <a:t>αρνητική</a:t>
            </a:r>
            <a:r>
              <a:rPr lang="el-GR" dirty="0"/>
              <a:t> αντίδραση) σε μπλε (</a:t>
            </a:r>
            <a:r>
              <a:rPr lang="el-GR" b="1" dirty="0"/>
              <a:t>θετική</a:t>
            </a:r>
            <a:r>
              <a:rPr lang="el-GR" dirty="0"/>
              <a:t> αντίδραση) σε </a:t>
            </a:r>
            <a:r>
              <a:rPr lang="en-US" dirty="0"/>
              <a:t>pH </a:t>
            </a:r>
            <a:r>
              <a:rPr lang="el-GR" dirty="0"/>
              <a:t>μεγαλύτερο από 7,6 (αλκαλικό) </a:t>
            </a:r>
          </a:p>
        </p:txBody>
      </p:sp>
    </p:spTree>
    <p:extLst>
      <p:ext uri="{BB962C8B-B14F-4D97-AF65-F5344CB8AC3E}">
        <p14:creationId xmlns:p14="http://schemas.microsoft.com/office/powerpoint/2010/main" val="3768550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195C52-C714-461C-BE4D-0A5BB2A3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Συστατικά </a:t>
            </a:r>
            <a:r>
              <a:rPr lang="en-US" dirty="0"/>
              <a:t>Simmons Citrate agar</a:t>
            </a:r>
            <a:endParaRPr lang="el-GR" dirty="0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26C9B447-163A-4106-B9F8-969578A71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26</a:t>
            </a:fld>
            <a:endParaRPr lang="el-GR"/>
          </a:p>
        </p:txBody>
      </p:sp>
      <p:graphicFrame>
        <p:nvGraphicFramePr>
          <p:cNvPr id="5" name="Θέση περιεχομένου 4">
            <a:extLst>
              <a:ext uri="{FF2B5EF4-FFF2-40B4-BE49-F238E27FC236}">
                <a16:creationId xmlns:a16="http://schemas.microsoft.com/office/drawing/2014/main" id="{DE29FDD6-0C5C-4F71-8D57-9A6BC9C649AC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459241493"/>
              </p:ext>
            </p:extLst>
          </p:nvPr>
        </p:nvGraphicFramePr>
        <p:xfrm>
          <a:off x="1259632" y="2060848"/>
          <a:ext cx="4657344" cy="3840480"/>
        </p:xfrm>
        <a:graphic>
          <a:graphicData uri="http://schemas.openxmlformats.org/drawingml/2006/table">
            <a:tbl>
              <a:tblPr/>
              <a:tblGrid>
                <a:gridCol w="524513">
                  <a:extLst>
                    <a:ext uri="{9D8B030D-6E8A-4147-A177-3AD203B41FA5}">
                      <a16:colId xmlns:a16="http://schemas.microsoft.com/office/drawing/2014/main" val="807348203"/>
                    </a:ext>
                  </a:extLst>
                </a:gridCol>
                <a:gridCol w="2908967">
                  <a:extLst>
                    <a:ext uri="{9D8B030D-6E8A-4147-A177-3AD203B41FA5}">
                      <a16:colId xmlns:a16="http://schemas.microsoft.com/office/drawing/2014/main" val="1285182837"/>
                    </a:ext>
                  </a:extLst>
                </a:gridCol>
                <a:gridCol w="1223864">
                  <a:extLst>
                    <a:ext uri="{9D8B030D-6E8A-4147-A177-3AD203B41FA5}">
                      <a16:colId xmlns:a16="http://schemas.microsoft.com/office/drawing/2014/main" val="4434645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effectLst/>
                        </a:rPr>
                        <a:t>S.N</a:t>
                      </a:r>
                      <a:endParaRPr lang="en-US" b="0">
                        <a:effectLst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F0E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F3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E4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9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effectLst/>
                        </a:rPr>
                        <a:t>Ingredients</a:t>
                      </a:r>
                      <a:endParaRPr lang="en-US" b="0">
                        <a:effectLst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30F3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E9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F3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9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1">
                          <a:effectLst/>
                        </a:rPr>
                        <a:t>Gram/liter</a:t>
                      </a:r>
                      <a:endParaRPr lang="en-US" b="0">
                        <a:effectLst/>
                      </a:endParaRP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A0E9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0E9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E9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FA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96112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l-GR" b="0">
                          <a:effectLst/>
                        </a:rPr>
                        <a:t>1.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F0F9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9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9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04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effectLst/>
                        </a:rPr>
                        <a:t>Ammonium dihydrogen phosphate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00F9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FA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9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0B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b="0">
                          <a:effectLst/>
                        </a:rPr>
                        <a:t>1.0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20FA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0FA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FAC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04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2180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l-GR" b="0">
                          <a:effectLst/>
                        </a:rPr>
                        <a:t>2.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1004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0B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04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12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effectLst/>
                        </a:rPr>
                        <a:t>Magnesium sulfate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300B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04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0B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016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b="0">
                          <a:effectLst/>
                        </a:rPr>
                        <a:t>0.2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4004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4004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04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24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7328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l-GR" b="0">
                          <a:effectLst/>
                        </a:rPr>
                        <a:t>3.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B012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016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12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1E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effectLst/>
                        </a:rPr>
                        <a:t>Dipotassium phosphate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1016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24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016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23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b="0">
                          <a:effectLst/>
                        </a:rPr>
                        <a:t>1.0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8024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8024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24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02F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76099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l-GR" b="0">
                          <a:effectLst/>
                        </a:rPr>
                        <a:t>4.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201E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23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1E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2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effectLst/>
                        </a:rPr>
                        <a:t>Sodium citrate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F023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02F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23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28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b="0">
                          <a:effectLst/>
                        </a:rPr>
                        <a:t>2.0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302F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302F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02F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3C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5300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l-GR" b="0">
                          <a:effectLst/>
                        </a:rPr>
                        <a:t>5.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A02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28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25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3C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effectLst/>
                        </a:rPr>
                        <a:t>Sodium chloride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A028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3C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28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34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b="0">
                          <a:effectLst/>
                        </a:rPr>
                        <a:t>5.0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B03C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03C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3C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3D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9379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l-GR" b="0">
                          <a:effectLst/>
                        </a:rPr>
                        <a:t>6.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203C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34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3C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42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effectLst/>
                        </a:rPr>
                        <a:t>Bromo thymol blue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4034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3D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34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3E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b="0">
                          <a:effectLst/>
                        </a:rPr>
                        <a:t>0.08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A03D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03D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3D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04E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5031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l-GR" b="0">
                          <a:effectLst/>
                        </a:rPr>
                        <a:t>7.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2042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3E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42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52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>
                          <a:effectLst/>
                        </a:rPr>
                        <a:t>Bacteriological Agar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603E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04E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3E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52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b="0">
                          <a:effectLst/>
                        </a:rPr>
                        <a:t>15.00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B04E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04E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04E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52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675025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algn="l"/>
                      <a:r>
                        <a:rPr lang="en-US" b="0" dirty="0">
                          <a:effectLst/>
                        </a:rPr>
                        <a:t>Final pH at 25°C: 6.8 ±0.2</a:t>
                      </a:r>
                    </a:p>
                  </a:txBody>
                  <a:tcPr marL="60960" marR="60960" marT="60960" marB="60960" anchor="ctr">
                    <a:lnL w="12700" cap="flat" cmpd="sng" algn="ctr">
                      <a:solidFill>
                        <a:srgbClr val="A052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052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52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052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029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2572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F50953C-928D-42DC-9356-BFF627B7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81" y="-1714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Χρωματικές αλλαγές στο τεστ κιτρικών 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3B70CDFD-B8E1-4C3A-839B-A01EC6D4E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27</a:t>
            </a:fld>
            <a:endParaRPr lang="el-GR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FE6129-5ED9-453E-8942-CD5A3051EED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0" y="3050864"/>
            <a:ext cx="4283968" cy="2952328"/>
          </a:xfrm>
        </p:spPr>
        <p:txBody>
          <a:bodyPr>
            <a:normAutofit/>
          </a:bodyPr>
          <a:lstStyle/>
          <a:p>
            <a:r>
              <a:rPr lang="el-GR" b="1" dirty="0"/>
              <a:t>αρνητική</a:t>
            </a:r>
            <a:r>
              <a:rPr lang="el-GR" dirty="0"/>
              <a:t> αντίδραση:</a:t>
            </a:r>
          </a:p>
          <a:p>
            <a:pPr lvl="1"/>
            <a:r>
              <a:rPr lang="el-GR" dirty="0">
                <a:highlight>
                  <a:srgbClr val="008000"/>
                </a:highlight>
              </a:rPr>
              <a:t> πράσινο</a:t>
            </a:r>
          </a:p>
          <a:p>
            <a:pPr lvl="1"/>
            <a:endParaRPr lang="el-GR" dirty="0">
              <a:highlight>
                <a:srgbClr val="0000FF"/>
              </a:highlight>
            </a:endParaRPr>
          </a:p>
          <a:p>
            <a:pPr marL="320040" lvl="1" indent="0">
              <a:buNone/>
            </a:pPr>
            <a:endParaRPr lang="el-GR" dirty="0">
              <a:highlight>
                <a:srgbClr val="0000FF"/>
              </a:highlight>
            </a:endParaRPr>
          </a:p>
          <a:p>
            <a:r>
              <a:rPr lang="el-GR" b="1" dirty="0"/>
              <a:t>θετική</a:t>
            </a:r>
            <a:r>
              <a:rPr lang="el-GR" dirty="0"/>
              <a:t> αντίδραση:</a:t>
            </a:r>
          </a:p>
          <a:p>
            <a:pPr lvl="1"/>
            <a:r>
              <a:rPr lang="el-GR" dirty="0"/>
              <a:t> </a:t>
            </a:r>
            <a:r>
              <a:rPr lang="el-GR" dirty="0">
                <a:highlight>
                  <a:srgbClr val="0000FF"/>
                </a:highlight>
              </a:rPr>
              <a:t>μπλε</a:t>
            </a:r>
            <a:endParaRPr lang="el-GR" dirty="0">
              <a:highlight>
                <a:srgbClr val="008000"/>
              </a:highlight>
            </a:endParaRPr>
          </a:p>
        </p:txBody>
      </p:sp>
      <p:pic>
        <p:nvPicPr>
          <p:cNvPr id="5" name="Picture 4" descr="Metabolic Tests Pictures Flashcards | Quizlet">
            <a:extLst>
              <a:ext uri="{FF2B5EF4-FFF2-40B4-BE49-F238E27FC236}">
                <a16:creationId xmlns:a16="http://schemas.microsoft.com/office/drawing/2014/main" id="{A3418B51-0691-4740-90A0-4943F9258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56792"/>
            <a:ext cx="4482258" cy="44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84D9AB-ECE2-4A8A-8496-4ABEBDE1D94D}"/>
              </a:ext>
            </a:extLst>
          </p:cNvPr>
          <p:cNvSpPr txBox="1"/>
          <p:nvPr/>
        </p:nvSpPr>
        <p:spPr>
          <a:xfrm>
            <a:off x="393542" y="1341083"/>
            <a:ext cx="3405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Μετά την επώαση παρατηρούμε αν υπάρχει χρωματική αλλαγή στο υπόστρωμα</a:t>
            </a:r>
          </a:p>
        </p:txBody>
      </p:sp>
    </p:spTree>
    <p:extLst>
      <p:ext uri="{BB962C8B-B14F-4D97-AF65-F5344CB8AC3E}">
        <p14:creationId xmlns:p14="http://schemas.microsoft.com/office/powerpoint/2010/main" val="1978796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060432" cy="980728"/>
          </a:xfrm>
        </p:spPr>
        <p:txBody>
          <a:bodyPr>
            <a:normAutofit fontScale="90000"/>
          </a:bodyPr>
          <a:lstStyle/>
          <a:p>
            <a:r>
              <a:rPr lang="el-GR" b="1" u="sng" dirty="0"/>
              <a:t>Τεστ </a:t>
            </a:r>
            <a:r>
              <a:rPr lang="en-US" b="1" u="sng" dirty="0" err="1"/>
              <a:t>Dnase</a:t>
            </a:r>
            <a:r>
              <a:rPr lang="el-GR" dirty="0"/>
              <a:t>: ελέγχει την παρουσία ενός ενζύμου που </a:t>
            </a:r>
            <a:r>
              <a:rPr lang="el-GR" dirty="0" err="1"/>
              <a:t>υδρολύει</a:t>
            </a:r>
            <a:r>
              <a:rPr lang="el-GR" dirty="0"/>
              <a:t> το </a:t>
            </a:r>
            <a:r>
              <a:rPr lang="en-US" dirty="0"/>
              <a:t>DNA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277438" y="1372475"/>
            <a:ext cx="4104456" cy="5368893"/>
          </a:xfrm>
        </p:spPr>
        <p:txBody>
          <a:bodyPr>
            <a:normAutofit fontScale="77500" lnSpcReduction="20000"/>
          </a:bodyPr>
          <a:lstStyle/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DNase agar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είναι ένα θρεπτικό μέσο που ελέγχει την ικανότητα του μικροοργανισμού να παράγει ένα </a:t>
            </a:r>
            <a:r>
              <a:rPr lang="el-G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εξωκυτταρικό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ένζυμο την </a:t>
            </a:r>
            <a:r>
              <a:rPr lang="el-G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δεοξυριβονουκλεάση</a:t>
            </a:r>
            <a:r>
              <a:rPr lang="el-G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ή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DNase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οποίο υδρολύει το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DNA.</a:t>
            </a:r>
          </a:p>
          <a:p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άγαρ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DNase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περιέχει θρεπτικά συστατικά για τα βακτήρια,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DNA, </a:t>
            </a:r>
            <a:r>
              <a:rPr lang="el-G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Το ένζυμο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Deoxyribonuclease</a:t>
            </a:r>
            <a:r>
              <a:rPr lang="el-G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υδρολύει</a:t>
            </a:r>
            <a:r>
              <a:rPr lang="el-G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το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DNA </a:t>
            </a:r>
            <a:r>
              <a:rPr lang="el-G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σε μικρά θραύσματα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l-GR" dirty="0"/>
          </a:p>
        </p:txBody>
      </p:sp>
      <p:pic>
        <p:nvPicPr>
          <p:cNvPr id="8198" name="Picture 6" descr="S. marcescens growing on DNase w/ Toluidine Blue">
            <a:extLst>
              <a:ext uri="{FF2B5EF4-FFF2-40B4-BE49-F238E27FC236}">
                <a16:creationId xmlns:a16="http://schemas.microsoft.com/office/drawing/2014/main" id="{A14AE0BF-7AE0-4757-B8DF-DB58B90D1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550" y="1372475"/>
            <a:ext cx="2857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E03682-1BEF-4453-81FF-496B98CD03D4}"/>
              </a:ext>
            </a:extLst>
          </p:cNvPr>
          <p:cNvSpPr txBox="1"/>
          <p:nvPr/>
        </p:nvSpPr>
        <p:spPr>
          <a:xfrm>
            <a:off x="4640952" y="3717032"/>
            <a:ext cx="4178696" cy="175432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Προσθήκη του αντιδραστηρίου </a:t>
            </a:r>
            <a:r>
              <a:rPr lang="el-GR" b="1" dirty="0" err="1"/>
              <a:t>μπλέ</a:t>
            </a:r>
            <a:r>
              <a:rPr lang="el-GR" b="1" dirty="0"/>
              <a:t> της </a:t>
            </a:r>
            <a:r>
              <a:rPr lang="el-GR" b="1" dirty="0" err="1"/>
              <a:t>τολουιδίνης</a:t>
            </a:r>
            <a:r>
              <a:rPr lang="el-GR" b="1" dirty="0"/>
              <a:t> </a:t>
            </a:r>
            <a:r>
              <a:rPr lang="el-GR" dirty="0"/>
              <a:t>σχηματίζει μία ροζ ζώνη γύρω από την αποικία όταν το τεστ είναι θετικό δηλαδή όταν ο μικροοργανισμός διαθέτει το ένζυμο </a:t>
            </a:r>
            <a:r>
              <a:rPr lang="en-US" dirty="0"/>
              <a:t>DNase</a:t>
            </a:r>
            <a:r>
              <a:rPr lang="el-GR" dirty="0"/>
              <a:t> 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FA96276-B22E-44B8-BED7-05369DB5C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6011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D77E367-64D0-4250-8931-CF604DA9E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778098"/>
          </a:xfrm>
        </p:spPr>
        <p:txBody>
          <a:bodyPr/>
          <a:lstStyle/>
          <a:p>
            <a:r>
              <a:rPr lang="el-GR" dirty="0"/>
              <a:t>Αποτελέσματα τεστ </a:t>
            </a:r>
            <a:r>
              <a:rPr lang="en-US" dirty="0"/>
              <a:t>DNase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F2BD366-25FA-4380-B143-7435822F192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7544" y="1124744"/>
            <a:ext cx="7990656" cy="1944216"/>
          </a:xfrm>
        </p:spPr>
        <p:txBody>
          <a:bodyPr>
            <a:normAutofit fontScale="77500" lnSpcReduction="20000"/>
          </a:bodyPr>
          <a:lstStyle/>
          <a:p>
            <a:r>
              <a:rPr lang="en-US" sz="3400" b="1" i="1" dirty="0" err="1"/>
              <a:t>Staphylococus</a:t>
            </a:r>
            <a:r>
              <a:rPr lang="en-US" sz="3400" b="1" i="1" dirty="0"/>
              <a:t> aureus</a:t>
            </a:r>
            <a:r>
              <a:rPr lang="en-US" sz="3400" b="1" dirty="0"/>
              <a:t> </a:t>
            </a:r>
            <a:r>
              <a:rPr lang="el-GR" sz="3400" b="1" dirty="0"/>
              <a:t> </a:t>
            </a:r>
            <a:r>
              <a:rPr lang="el-GR" sz="3400" dirty="0"/>
              <a:t>Θετικός στο τεστ </a:t>
            </a:r>
            <a:r>
              <a:rPr lang="en-US" sz="3400" dirty="0" err="1"/>
              <a:t>Dnase</a:t>
            </a:r>
            <a:r>
              <a:rPr lang="el-GR" sz="3400" dirty="0"/>
              <a:t> γιατί εμφανίζει μία διαυγή ζώνη γύρω από την περιοχή ανάπτυξης</a:t>
            </a:r>
            <a:r>
              <a:rPr lang="en-US" sz="3400" dirty="0"/>
              <a:t> </a:t>
            </a:r>
            <a:endParaRPr lang="el-GR" sz="3400" dirty="0"/>
          </a:p>
          <a:p>
            <a:r>
              <a:rPr lang="en-US" sz="3400" b="1" i="1" dirty="0"/>
              <a:t>Serratia marcescen</a:t>
            </a:r>
            <a:r>
              <a:rPr lang="en-US" sz="3400" dirty="0"/>
              <a:t>s </a:t>
            </a:r>
            <a:r>
              <a:rPr lang="el-GR" sz="3400" dirty="0"/>
              <a:t>θετική. </a:t>
            </a:r>
          </a:p>
          <a:p>
            <a:r>
              <a:rPr lang="el-GR" sz="3400" b="1" i="1" dirty="0"/>
              <a:t>Ε</a:t>
            </a:r>
            <a:r>
              <a:rPr lang="en-US" sz="3400" b="1" i="1" dirty="0" err="1"/>
              <a:t>nterobacteriaceae</a:t>
            </a:r>
            <a:r>
              <a:rPr lang="en-US" sz="3400" dirty="0"/>
              <a:t>: </a:t>
            </a:r>
            <a:r>
              <a:rPr lang="el-GR" sz="3400" dirty="0"/>
              <a:t>αρνητικά στο τεστ</a:t>
            </a:r>
          </a:p>
          <a:p>
            <a:endParaRPr lang="el-GR" dirty="0"/>
          </a:p>
        </p:txBody>
      </p:sp>
      <p:pic>
        <p:nvPicPr>
          <p:cNvPr id="9218" name="Picture 2" descr="Facebook">
            <a:extLst>
              <a:ext uri="{FF2B5EF4-FFF2-40B4-BE49-F238E27FC236}">
                <a16:creationId xmlns:a16="http://schemas.microsoft.com/office/drawing/2014/main" id="{D1E165B3-829C-4518-8090-6A3360454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140968"/>
            <a:ext cx="4067366" cy="341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56D338-2A6B-4414-A856-DC74B595840A}"/>
              </a:ext>
            </a:extLst>
          </p:cNvPr>
          <p:cNvSpPr txBox="1"/>
          <p:nvPr/>
        </p:nvSpPr>
        <p:spPr>
          <a:xfrm>
            <a:off x="5955682" y="4874850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Το </a:t>
            </a:r>
            <a:r>
              <a:rPr lang="el-GR" sz="1600" dirty="0" err="1"/>
              <a:t>θρ</a:t>
            </a:r>
            <a:r>
              <a:rPr lang="el-GR" sz="1600" dirty="0"/>
              <a:t>. υπόστρωμα της φωτογραφία περιέχει έναν δείκτη πράσινου χρώματος και δεν χρειάζεται προσθήκη του μπλε </a:t>
            </a:r>
            <a:r>
              <a:rPr lang="el-GR" sz="1600" dirty="0" err="1"/>
              <a:t>τολουιδίνης</a:t>
            </a:r>
            <a:r>
              <a:rPr lang="el-GR" sz="1600" dirty="0"/>
              <a:t>  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95873A5-6324-459F-A0FA-608A4A87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5323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26BDFB2C-9ECA-4A17-965E-B80E90DAB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903" y="620688"/>
            <a:ext cx="8114785" cy="5400600"/>
          </a:xfrm>
          <a:prstGeom prst="rect">
            <a:avLst/>
          </a:prstGeom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3D4D317E-A3FC-4768-B584-0DC15ABA1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70185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1EED766-370E-48D6-B887-75C41AFBB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-152400"/>
            <a:ext cx="7772400" cy="1143000"/>
          </a:xfrm>
        </p:spPr>
        <p:txBody>
          <a:bodyPr/>
          <a:lstStyle/>
          <a:p>
            <a:r>
              <a:rPr lang="el-GR" dirty="0"/>
              <a:t>ΔΟΚΙΜΗ ΚΑΤΑΛΑΣΗΣ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71F5BCA-10B6-4170-B5E8-BBBDEF288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86906"/>
            <a:ext cx="3776468" cy="3932562"/>
          </a:xfrm>
          <a:prstGeom prst="rect">
            <a:avLst/>
          </a:prstGeom>
        </p:spPr>
      </p:pic>
      <p:pic>
        <p:nvPicPr>
          <p:cNvPr id="1028" name="Picture 4" descr="Catalase Test- Principle, Procedure, Types, Results, Uses">
            <a:extLst>
              <a:ext uri="{FF2B5EF4-FFF2-40B4-BE49-F238E27FC236}">
                <a16:creationId xmlns:a16="http://schemas.microsoft.com/office/drawing/2014/main" id="{B8A5B309-5809-4E4B-92AB-D1686D604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44824"/>
            <a:ext cx="4662337" cy="251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4F934A8E-2F12-4D44-8B69-239492146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30</a:t>
            </a:fld>
            <a:endParaRPr lang="el-GR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1BF322-1739-4294-B9F1-691C18739D46}"/>
              </a:ext>
            </a:extLst>
          </p:cNvPr>
          <p:cNvSpPr txBox="1"/>
          <p:nvPr/>
        </p:nvSpPr>
        <p:spPr>
          <a:xfrm>
            <a:off x="755576" y="5132430"/>
            <a:ext cx="80571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Το ένζυμο </a:t>
            </a:r>
            <a:r>
              <a:rPr lang="el-GR" dirty="0" err="1"/>
              <a:t>καταλάση</a:t>
            </a:r>
            <a:r>
              <a:rPr lang="el-GR" dirty="0"/>
              <a:t> το έχουν όλα τα υποχρεωτικά αερόβια βακτήρια ως έναν μηχανισμό να διασπούν το τοξικό υπεροξείδιο του υδρογόνου που συσσωρεύεται κατά την διάρκεια της αερόβιας κυτταρικής αναπνοής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Το ένζυμο υπάρχει και σε προαιρετικά αναερόβια , πχ </a:t>
            </a:r>
            <a:r>
              <a:rPr lang="en-US" i="1" dirty="0"/>
              <a:t>E.coli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Αρνητική αντίδραση δίνουν τα αναερόβια βακτήρια</a:t>
            </a:r>
          </a:p>
        </p:txBody>
      </p:sp>
    </p:spTree>
    <p:extLst>
      <p:ext uri="{BB962C8B-B14F-4D97-AF65-F5344CB8AC3E}">
        <p14:creationId xmlns:p14="http://schemas.microsoft.com/office/powerpoint/2010/main" val="3446329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31747" name="Picture 3" descr="p190.tif                                                       00055C7C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44475"/>
            <a:ext cx="7086600" cy="661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D37597F5-3BE5-44BD-BBA0-C15442CC1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31</a:t>
            </a:fld>
            <a:endParaRPr lang="el-G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39552" y="-200050"/>
            <a:ext cx="7772400" cy="1143000"/>
          </a:xfrm>
        </p:spPr>
        <p:txBody>
          <a:bodyPr/>
          <a:lstStyle/>
          <a:p>
            <a:r>
              <a:rPr lang="el-GR" b="1" dirty="0">
                <a:solidFill>
                  <a:schemeClr val="tx1"/>
                </a:solidFill>
              </a:rPr>
              <a:t>Δοκιμή </a:t>
            </a:r>
            <a:r>
              <a:rPr lang="el-GR" b="1" dirty="0" err="1">
                <a:solidFill>
                  <a:schemeClr val="tx1"/>
                </a:solidFill>
              </a:rPr>
              <a:t>ουρεάσης</a:t>
            </a:r>
            <a:endParaRPr lang="el-GR" b="1" dirty="0">
              <a:solidFill>
                <a:schemeClr val="tx1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>
          <a:xfrm>
            <a:off x="4680871" y="3448977"/>
            <a:ext cx="4286250" cy="3164796"/>
          </a:xfrm>
        </p:spPr>
        <p:txBody>
          <a:bodyPr>
            <a:normAutofit fontScale="70000" lnSpcReduction="20000"/>
          </a:bodyPr>
          <a:lstStyle/>
          <a:p>
            <a:r>
              <a:rPr lang="el-GR" b="1" dirty="0"/>
              <a:t>Η αμμωνία που απελευθερώνεται από την υδρόλυση της ουρίας είναι αλκαλική και αυξάνει το </a:t>
            </a:r>
            <a:r>
              <a:rPr lang="en-US" b="1" dirty="0"/>
              <a:t>pH </a:t>
            </a:r>
            <a:r>
              <a:rPr lang="el-GR" b="1" dirty="0"/>
              <a:t>του θρεπτικού μέσου με αποτέλεσμα να αλλάζει χρώμα σε </a:t>
            </a:r>
            <a:r>
              <a:rPr lang="el-GR" b="1" dirty="0" err="1"/>
              <a:t>ρόζ</a:t>
            </a:r>
            <a:r>
              <a:rPr lang="el-GR" b="1" dirty="0"/>
              <a:t> </a:t>
            </a:r>
          </a:p>
          <a:p>
            <a:r>
              <a:rPr lang="el-GR" b="1" dirty="0"/>
              <a:t>Ο δείκτης ερυθρό της φαινόλης σε </a:t>
            </a:r>
            <a:r>
              <a:rPr lang="en-US" b="1" dirty="0"/>
              <a:t>pH  6.8. </a:t>
            </a:r>
            <a:r>
              <a:rPr lang="el-GR" b="1" dirty="0"/>
              <a:t>έχει ένα χρώμα </a:t>
            </a:r>
            <a:r>
              <a:rPr lang="el-GR" b="1" dirty="0" err="1"/>
              <a:t>σομόν</a:t>
            </a:r>
            <a:r>
              <a:rPr lang="el-GR" b="1" dirty="0"/>
              <a:t> αλλά όταν το </a:t>
            </a:r>
            <a:r>
              <a:rPr lang="en-US" b="1" dirty="0"/>
              <a:t>pH </a:t>
            </a:r>
            <a:r>
              <a:rPr lang="el-GR" b="1" dirty="0"/>
              <a:t>&gt;</a:t>
            </a:r>
            <a:r>
              <a:rPr lang="en-US" b="1" dirty="0"/>
              <a:t>8.1 </a:t>
            </a:r>
            <a:r>
              <a:rPr lang="el-GR" b="1" dirty="0"/>
              <a:t>μετατρέπεται σε ροζ έντονο χρώμα. </a:t>
            </a:r>
            <a:r>
              <a:rPr lang="en-US" b="1" dirty="0"/>
              <a:t> </a:t>
            </a:r>
            <a:endParaRPr lang="el-GR" b="1" dirty="0"/>
          </a:p>
          <a:p>
            <a:r>
              <a:rPr lang="el-GR" b="1" dirty="0"/>
              <a:t>Διαφοροποίηση της </a:t>
            </a:r>
            <a:r>
              <a:rPr lang="en-US" b="1" i="1" dirty="0"/>
              <a:t>Salmonella </a:t>
            </a:r>
            <a:r>
              <a:rPr lang="en-US" b="1" dirty="0"/>
              <a:t>, </a:t>
            </a:r>
            <a:r>
              <a:rPr lang="el-GR" b="1" dirty="0"/>
              <a:t>που είναι ουρία αρνητική από τον </a:t>
            </a:r>
            <a:r>
              <a:rPr lang="en-US" b="1" dirty="0"/>
              <a:t>Proteus </a:t>
            </a:r>
            <a:r>
              <a:rPr lang="el-GR" b="1" i="1" dirty="0"/>
              <a:t>που είναι ουρία θετικός</a:t>
            </a:r>
            <a:endParaRPr lang="el-G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76" y="1285875"/>
            <a:ext cx="428625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24C4D018-F049-420F-A462-09BFEAE3F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841" y="186447"/>
            <a:ext cx="3322749" cy="3242553"/>
          </a:xfrm>
          <a:prstGeom prst="rect">
            <a:avLst/>
          </a:prstGeom>
        </p:spPr>
      </p:pic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2D041CE-3D4F-4B61-BB53-DB36B021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32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83594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43810904-2255-4575-AA34-558DD8D2D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173013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ΔΟΚΙΜΗ ΚΟΑΓΚΟΥΛΑΣΗΣ (ΠΗΚΤΑΣΗΣ)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5511A32-7A3F-4F52-86F6-938238B00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18" y="1124744"/>
            <a:ext cx="4084680" cy="1526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97EB46-B37A-460A-A898-535CE7F2B88F}"/>
              </a:ext>
            </a:extLst>
          </p:cNvPr>
          <p:cNvSpPr txBox="1"/>
          <p:nvPr/>
        </p:nvSpPr>
        <p:spPr>
          <a:xfrm>
            <a:off x="5076056" y="1124744"/>
            <a:ext cx="37444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Μπορεί να πραγματοποιηθεί σε δοκιμαστικό σωλήνα ή σε πλάκα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Ξεχωρίζει τον </a:t>
            </a:r>
            <a:r>
              <a:rPr lang="en-US" i="1" dirty="0"/>
              <a:t>Staphylococcus aureus (</a:t>
            </a:r>
            <a:r>
              <a:rPr lang="el-GR" dirty="0" err="1"/>
              <a:t>κοαγκουλάση</a:t>
            </a:r>
            <a:r>
              <a:rPr lang="el-GR" dirty="0"/>
              <a:t> θετικός</a:t>
            </a:r>
            <a:r>
              <a:rPr lang="el-GR" i="1" dirty="0"/>
              <a:t>)</a:t>
            </a:r>
            <a:r>
              <a:rPr lang="en-US" i="1" dirty="0"/>
              <a:t> </a:t>
            </a:r>
            <a:r>
              <a:rPr lang="el-GR" dirty="0"/>
              <a:t>από άλλα είδη </a:t>
            </a:r>
            <a:r>
              <a:rPr lang="en-US" i="1" dirty="0"/>
              <a:t>Staphylococcus</a:t>
            </a:r>
            <a:endParaRPr lang="el-GR" i="1" dirty="0"/>
          </a:p>
        </p:txBody>
      </p:sp>
      <p:pic>
        <p:nvPicPr>
          <p:cNvPr id="2056" name="Picture 8" descr="PPT - Isolation &amp; Identification of Staphylococci PowerPoint Presentation -  ID:2154715">
            <a:extLst>
              <a:ext uri="{FF2B5EF4-FFF2-40B4-BE49-F238E27FC236}">
                <a16:creationId xmlns:a16="http://schemas.microsoft.com/office/drawing/2014/main" id="{272CC381-0E70-4DEC-BED8-ADA436DC1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589" y="2651293"/>
            <a:ext cx="6581152" cy="370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938E99EB-53D2-491C-9FE6-8E10FBB693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5445224"/>
            <a:ext cx="2874625" cy="1015553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A03C11DA-976E-4F45-A19E-EAFBD2514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9025" y="5544666"/>
            <a:ext cx="3047471" cy="916111"/>
          </a:xfrm>
          <a:prstGeom prst="rect">
            <a:avLst/>
          </a:prstGeom>
        </p:spPr>
      </p:pic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7089C0B5-D5DB-4D21-A4B3-4D63BF801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6882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96745-5B94-422C-A1E2-E2CA86AD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1143000"/>
          </a:xfrm>
        </p:spPr>
        <p:txBody>
          <a:bodyPr/>
          <a:lstStyle/>
          <a:p>
            <a:r>
              <a:rPr lang="el-GR" dirty="0"/>
              <a:t>ΔΟΚΙΜΗ ΟΞΕΙΔΑΣΗΣ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FB7C7048-BFFD-4321-9425-E9496DA81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382557"/>
            <a:ext cx="3142445" cy="2924783"/>
          </a:xfrm>
          <a:prstGeom prst="rect">
            <a:avLst/>
          </a:prstGeom>
        </p:spPr>
      </p:pic>
      <p:pic>
        <p:nvPicPr>
          <p:cNvPr id="3074" name="Picture 2" descr="Oxidase Test- Principle, Procedure and Results | Microbe Notes">
            <a:extLst>
              <a:ext uri="{FF2B5EF4-FFF2-40B4-BE49-F238E27FC236}">
                <a16:creationId xmlns:a16="http://schemas.microsoft.com/office/drawing/2014/main" id="{FD117234-3023-4A05-AA6E-D94A57B12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81812"/>
            <a:ext cx="4907265" cy="257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B4BA44-6DB1-41C5-BB62-A60E667F9E2B}"/>
              </a:ext>
            </a:extLst>
          </p:cNvPr>
          <p:cNvSpPr txBox="1"/>
          <p:nvPr/>
        </p:nvSpPr>
        <p:spPr>
          <a:xfrm>
            <a:off x="667048" y="4457154"/>
            <a:ext cx="7772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Οι </a:t>
            </a:r>
            <a:r>
              <a:rPr lang="el-GR" dirty="0" err="1"/>
              <a:t>κυτοχρωμικές</a:t>
            </a:r>
            <a:r>
              <a:rPr lang="el-GR" dirty="0"/>
              <a:t> </a:t>
            </a:r>
            <a:r>
              <a:rPr lang="el-GR" dirty="0" err="1"/>
              <a:t>οξειδάσες</a:t>
            </a:r>
            <a:r>
              <a:rPr lang="el-GR" dirty="0"/>
              <a:t> βοηθούν στην μεταφορά ηλεκτρονίων από τα κυτοχρώματα στο οξυγόνο (κατά την διάρκεια της αερόβιας κυτταρικής αναπνοής)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Θετικά στην </a:t>
            </a:r>
            <a:r>
              <a:rPr lang="el-GR" dirty="0" err="1"/>
              <a:t>οξειδάση</a:t>
            </a:r>
            <a:r>
              <a:rPr lang="el-GR" dirty="0"/>
              <a:t> είναι τα αερόβια βακτήρια όπως η </a:t>
            </a:r>
            <a:r>
              <a:rPr lang="en-US" i="1" dirty="0"/>
              <a:t>Pseudomonas</a:t>
            </a:r>
            <a:r>
              <a:rPr lang="el-GR" i="1" dirty="0"/>
              <a:t>, </a:t>
            </a:r>
            <a:r>
              <a:rPr lang="en-US" i="1" dirty="0"/>
              <a:t>Aeromonas </a:t>
            </a:r>
            <a:r>
              <a:rPr lang="el-GR" dirty="0"/>
              <a:t>αλλά και ορισμένα </a:t>
            </a:r>
            <a:r>
              <a:rPr lang="el-GR" dirty="0" err="1"/>
              <a:t>μικροαερόφιλα</a:t>
            </a:r>
            <a:r>
              <a:rPr lang="el-GR" dirty="0"/>
              <a:t>, όπως το </a:t>
            </a:r>
            <a:r>
              <a:rPr lang="en-US" i="1" dirty="0"/>
              <a:t>Campylobacter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Αρνητικά στην </a:t>
            </a:r>
            <a:r>
              <a:rPr lang="el-GR" dirty="0" err="1"/>
              <a:t>οξειδάση</a:t>
            </a:r>
            <a:r>
              <a:rPr lang="el-GR" dirty="0"/>
              <a:t> είναι τα περισσότερα αναερόβια ή προαιρετικά αναερόβια όπως βακτήρια που ανήκουν στην οικογένεια των </a:t>
            </a:r>
            <a:r>
              <a:rPr lang="el-GR" dirty="0" err="1"/>
              <a:t>Εντεροβακτηρίων</a:t>
            </a:r>
            <a:r>
              <a:rPr lang="el-GR" dirty="0"/>
              <a:t> (</a:t>
            </a:r>
            <a:r>
              <a:rPr lang="en-US" i="1" dirty="0"/>
              <a:t>E.coli, Salmonella, Proteus, Shigella, Klebsiella, </a:t>
            </a:r>
            <a:r>
              <a:rPr lang="el-GR" i="1" dirty="0"/>
              <a:t>κα)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l-GR" dirty="0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8B2FEB94-A37A-4437-AB59-0CA55D7BB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46159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4CB7FCF-36E5-4E59-83FC-4AB4D179C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Κατάταξη των </a:t>
            </a:r>
            <a:r>
              <a:rPr lang="en-US" dirty="0"/>
              <a:t>gram </a:t>
            </a:r>
            <a:r>
              <a:rPr lang="el-GR" dirty="0"/>
              <a:t>αρνητικών βακίλων με βάση το τεστ </a:t>
            </a:r>
            <a:r>
              <a:rPr lang="el-GR" dirty="0" err="1"/>
              <a:t>οξειδάσης</a:t>
            </a:r>
            <a:endParaRPr lang="el-GR" dirty="0"/>
          </a:p>
        </p:txBody>
      </p:sp>
      <p:pic>
        <p:nvPicPr>
          <p:cNvPr id="4098" name="Picture 2" descr="Non-Fermentative Gram-Negative Rods - ppt video online download">
            <a:extLst>
              <a:ext uri="{FF2B5EF4-FFF2-40B4-BE49-F238E27FC236}">
                <a16:creationId xmlns:a16="http://schemas.microsoft.com/office/drawing/2014/main" id="{98618E28-C5DB-4AB0-A1AD-AE9CF6438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7638"/>
            <a:ext cx="6480720" cy="485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8BE2EE-DF54-4500-945E-8C0F2AD3F77E}"/>
              </a:ext>
            </a:extLst>
          </p:cNvPr>
          <p:cNvSpPr txBox="1"/>
          <p:nvPr/>
        </p:nvSpPr>
        <p:spPr>
          <a:xfrm>
            <a:off x="3419872" y="639869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O/F: Oxidation/Fermentation</a:t>
            </a:r>
            <a:endParaRPr lang="el-GR" dirty="0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BEBB9C8C-7A81-44A5-98F4-C14139CC7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6889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5E485CF-201E-4B78-A391-068A22248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IMViC</a:t>
            </a:r>
            <a:r>
              <a:rPr lang="en-US" b="1" dirty="0"/>
              <a:t> test </a:t>
            </a:r>
            <a:r>
              <a:rPr lang="en-US" dirty="0"/>
              <a:t>(Indole, Methyl Red, Voges-Proskauer test, Citrate)</a:t>
            </a:r>
            <a:endParaRPr lang="el-GR" dirty="0"/>
          </a:p>
        </p:txBody>
      </p:sp>
      <p:pic>
        <p:nvPicPr>
          <p:cNvPr id="6146" name="Picture 2" descr="IMViC test procedure, Purpose, Result, and Organism List.">
            <a:extLst>
              <a:ext uri="{FF2B5EF4-FFF2-40B4-BE49-F238E27FC236}">
                <a16:creationId xmlns:a16="http://schemas.microsoft.com/office/drawing/2014/main" id="{380F6311-CB3D-454C-BE44-745F16B58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85" y="1628800"/>
            <a:ext cx="8284412" cy="46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3FB2310-2D13-4E91-B768-1BAFC121B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25922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5C37B0F-1EB4-4F88-A2C9-C35842BA7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00" y="27530"/>
            <a:ext cx="7772400" cy="1143000"/>
          </a:xfrm>
        </p:spPr>
        <p:txBody>
          <a:bodyPr/>
          <a:lstStyle/>
          <a:p>
            <a:r>
              <a:rPr lang="en-US" dirty="0"/>
              <a:t>Methyl Red test</a:t>
            </a:r>
            <a:endParaRPr lang="el-GR" dirty="0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10CBC97D-11A0-4522-98FD-880C9DB01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37</a:t>
            </a:fld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A129B39-2B04-4156-AB01-7E8D73CFA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393" y="2924944"/>
            <a:ext cx="5773877" cy="2760313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C6F1617-F9BD-412D-9820-16C5B727D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37" y="1172743"/>
            <a:ext cx="8599765" cy="1579314"/>
          </a:xfrm>
          <a:prstGeom prst="rect">
            <a:avLst/>
          </a:prstGeom>
        </p:spPr>
      </p:pic>
      <p:pic>
        <p:nvPicPr>
          <p:cNvPr id="11266" name="Picture 2" descr="Methyl Red (MR) Test- Principle, Procedure and Result Interpretation">
            <a:extLst>
              <a:ext uri="{FF2B5EF4-FFF2-40B4-BE49-F238E27FC236}">
                <a16:creationId xmlns:a16="http://schemas.microsoft.com/office/drawing/2014/main" id="{90F85F9B-D1BF-4C8D-B50A-22939D084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714" y="2503219"/>
            <a:ext cx="3083973" cy="231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5103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4F91BBD-BE79-4A0E-91C2-B58D47C69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38100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3A3A3A"/>
                </a:solidFill>
                <a:latin typeface="-apple-system"/>
              </a:rPr>
              <a:t>Voges-Proskauer (VP) test</a:t>
            </a:r>
            <a:endParaRPr lang="el-GR" dirty="0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F41B82C4-DBE4-40E6-A3BD-787F9E7D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38</a:t>
            </a:fld>
            <a:endParaRPr lang="el-GR"/>
          </a:p>
        </p:txBody>
      </p:sp>
      <p:pic>
        <p:nvPicPr>
          <p:cNvPr id="5122" name="Picture 2" descr="Voges Proskauer (VP) Test: Principle, Procedure and Results - Learn  Microbiology Online">
            <a:extLst>
              <a:ext uri="{FF2B5EF4-FFF2-40B4-BE49-F238E27FC236}">
                <a16:creationId xmlns:a16="http://schemas.microsoft.com/office/drawing/2014/main" id="{72E0C838-4ABA-4865-A32D-931316D08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708920"/>
            <a:ext cx="5448816" cy="372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9E4C69BF-2ABF-4A51-A92B-50DDA5C926F3}"/>
              </a:ext>
            </a:extLst>
          </p:cNvPr>
          <p:cNvSpPr/>
          <p:nvPr/>
        </p:nvSpPr>
        <p:spPr>
          <a:xfrm>
            <a:off x="146304" y="620688"/>
            <a:ext cx="89976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>
                <a:solidFill>
                  <a:srgbClr val="3A3A3A"/>
                </a:solidFill>
                <a:latin typeface="-apple-system"/>
              </a:rPr>
              <a:t>Το τεστ</a:t>
            </a:r>
            <a:r>
              <a:rPr lang="en-US" dirty="0">
                <a:solidFill>
                  <a:srgbClr val="3A3A3A"/>
                </a:solidFill>
                <a:latin typeface="-apple-system"/>
              </a:rPr>
              <a:t> Voges-Proskauer (VP) </a:t>
            </a:r>
            <a:r>
              <a:rPr lang="el-GR" dirty="0">
                <a:solidFill>
                  <a:srgbClr val="3A3A3A"/>
                </a:solidFill>
                <a:latin typeface="-apple-system"/>
              </a:rPr>
              <a:t>χρησιμοποιείται για να προσδιορίσει αν ένας μικροοργανισμός παράγει </a:t>
            </a:r>
            <a:r>
              <a:rPr lang="el-GR" b="1" dirty="0" err="1">
                <a:solidFill>
                  <a:srgbClr val="3A3A3A"/>
                </a:solidFill>
                <a:latin typeface="-apple-system"/>
              </a:rPr>
              <a:t>ακετοίνη</a:t>
            </a:r>
            <a:r>
              <a:rPr lang="el-GR" dirty="0">
                <a:solidFill>
                  <a:srgbClr val="3A3A3A"/>
                </a:solidFill>
                <a:latin typeface="-apple-system"/>
              </a:rPr>
              <a:t> (</a:t>
            </a:r>
            <a:r>
              <a:rPr lang="en-US" dirty="0">
                <a:solidFill>
                  <a:srgbClr val="3A3A3A"/>
                </a:solidFill>
                <a:latin typeface="-apple-system"/>
              </a:rPr>
              <a:t>acetoin </a:t>
            </a:r>
            <a:r>
              <a:rPr lang="el-GR" dirty="0">
                <a:solidFill>
                  <a:srgbClr val="3A3A3A"/>
                </a:solidFill>
                <a:latin typeface="-apple-system"/>
              </a:rPr>
              <a:t>ή </a:t>
            </a:r>
            <a:r>
              <a:rPr lang="en-US" dirty="0" err="1">
                <a:solidFill>
                  <a:srgbClr val="3A3A3A"/>
                </a:solidFill>
                <a:latin typeface="-apple-system"/>
              </a:rPr>
              <a:t>acetylmethyl</a:t>
            </a:r>
            <a:r>
              <a:rPr lang="en-US" dirty="0">
                <a:solidFill>
                  <a:srgbClr val="3A3A3A"/>
                </a:solidFill>
                <a:latin typeface="-apple-system"/>
              </a:rPr>
              <a:t> carbinol</a:t>
            </a:r>
            <a:r>
              <a:rPr lang="el-GR" dirty="0">
                <a:solidFill>
                  <a:srgbClr val="3A3A3A"/>
                </a:solidFill>
                <a:latin typeface="-apple-system"/>
              </a:rPr>
              <a:t>) από την ζύμωση της γλυκόζης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>
                <a:solidFill>
                  <a:srgbClr val="3A3A3A"/>
                </a:solidFill>
                <a:latin typeface="-apple-system"/>
              </a:rPr>
              <a:t>Αν σχηματιστεί </a:t>
            </a:r>
            <a:r>
              <a:rPr lang="el-GR" b="1" dirty="0" err="1">
                <a:solidFill>
                  <a:srgbClr val="3A3A3A"/>
                </a:solidFill>
                <a:latin typeface="-apple-system"/>
              </a:rPr>
              <a:t>ακετοίνη</a:t>
            </a:r>
            <a:r>
              <a:rPr lang="el-GR" dirty="0">
                <a:solidFill>
                  <a:srgbClr val="3A3A3A"/>
                </a:solidFill>
                <a:latin typeface="-apple-system"/>
              </a:rPr>
              <a:t>, μετατρέπεται σε </a:t>
            </a:r>
            <a:r>
              <a:rPr lang="el-GR" dirty="0" err="1">
                <a:solidFill>
                  <a:srgbClr val="3A3A3A"/>
                </a:solidFill>
                <a:latin typeface="-apple-system"/>
              </a:rPr>
              <a:t>διακετύλιο</a:t>
            </a:r>
            <a:r>
              <a:rPr lang="el-GR" dirty="0">
                <a:solidFill>
                  <a:srgbClr val="3A3A3A"/>
                </a:solidFill>
                <a:latin typeface="-apple-system"/>
              </a:rPr>
              <a:t> παρουσία </a:t>
            </a:r>
            <a:r>
              <a:rPr lang="en-US" dirty="0">
                <a:solidFill>
                  <a:srgbClr val="3A3A3A"/>
                </a:solidFill>
                <a:latin typeface="-apple-system"/>
              </a:rPr>
              <a:t> ∝- naphthol</a:t>
            </a:r>
            <a:r>
              <a:rPr lang="el-GR" dirty="0">
                <a:solidFill>
                  <a:srgbClr val="3A3A3A"/>
                </a:solidFill>
                <a:latin typeface="-apple-system"/>
              </a:rPr>
              <a:t> και </a:t>
            </a:r>
            <a:r>
              <a:rPr lang="en-US" dirty="0">
                <a:solidFill>
                  <a:srgbClr val="3A3A3A"/>
                </a:solidFill>
                <a:latin typeface="-apple-system"/>
              </a:rPr>
              <a:t> 40% KOH</a:t>
            </a:r>
            <a:r>
              <a:rPr lang="el-GR" dirty="0">
                <a:solidFill>
                  <a:srgbClr val="3A3A3A"/>
                </a:solidFill>
                <a:latin typeface="-apple-system"/>
              </a:rPr>
              <a:t> (αντιδραστήριο</a:t>
            </a:r>
            <a:r>
              <a:rPr lang="en-US" dirty="0">
                <a:solidFill>
                  <a:srgbClr val="3A3A3A"/>
                </a:solidFill>
                <a:latin typeface="-apple-system"/>
              </a:rPr>
              <a:t> </a:t>
            </a:r>
            <a:r>
              <a:rPr lang="en-US" dirty="0" err="1">
                <a:solidFill>
                  <a:srgbClr val="3A3A3A"/>
                </a:solidFill>
                <a:latin typeface="-apple-system"/>
              </a:rPr>
              <a:t>Barritt</a:t>
            </a:r>
            <a:r>
              <a:rPr lang="el-GR" dirty="0">
                <a:solidFill>
                  <a:srgbClr val="3A3A3A"/>
                </a:solidFill>
                <a:latin typeface="-apple-system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>
                <a:solidFill>
                  <a:srgbClr val="3A3A3A"/>
                </a:solidFill>
                <a:latin typeface="-apple-system"/>
              </a:rPr>
              <a:t>Το </a:t>
            </a:r>
            <a:r>
              <a:rPr lang="el-GR" dirty="0" err="1">
                <a:solidFill>
                  <a:srgbClr val="3A3A3A"/>
                </a:solidFill>
                <a:latin typeface="-apple-system"/>
              </a:rPr>
              <a:t>διακετύλιο</a:t>
            </a:r>
            <a:r>
              <a:rPr lang="el-GR" dirty="0">
                <a:solidFill>
                  <a:srgbClr val="3A3A3A"/>
                </a:solidFill>
                <a:latin typeface="-apple-system"/>
              </a:rPr>
              <a:t> και οι ενώσεις που περιέχουν </a:t>
            </a:r>
            <a:r>
              <a:rPr lang="el-GR" dirty="0" err="1">
                <a:solidFill>
                  <a:srgbClr val="3A3A3A"/>
                </a:solidFill>
                <a:latin typeface="-apple-system"/>
              </a:rPr>
              <a:t>γουανιδίνη</a:t>
            </a:r>
            <a:r>
              <a:rPr lang="el-GR" dirty="0">
                <a:solidFill>
                  <a:srgbClr val="3A3A3A"/>
                </a:solidFill>
                <a:latin typeface="-apple-system"/>
              </a:rPr>
              <a:t> και βρίσκονται στις πεπτόνες του ζωμού όπως η </a:t>
            </a:r>
            <a:r>
              <a:rPr lang="el-GR" dirty="0" err="1">
                <a:solidFill>
                  <a:srgbClr val="3A3A3A"/>
                </a:solidFill>
                <a:latin typeface="-apple-system"/>
              </a:rPr>
              <a:t>αργινίνη</a:t>
            </a:r>
            <a:r>
              <a:rPr lang="el-GR" dirty="0">
                <a:solidFill>
                  <a:srgbClr val="3A3A3A"/>
                </a:solidFill>
                <a:latin typeface="-apple-system"/>
              </a:rPr>
              <a:t>, αντιδρούν για να σχηματίσουν ένα πολυμερές με έντονο κόκκινο χρώμα. </a:t>
            </a:r>
            <a:endParaRPr lang="el-GR" dirty="0"/>
          </a:p>
        </p:txBody>
      </p:sp>
      <p:pic>
        <p:nvPicPr>
          <p:cNvPr id="5124" name="Picture 4" descr="Pin on bacteria">
            <a:extLst>
              <a:ext uri="{FF2B5EF4-FFF2-40B4-BE49-F238E27FC236}">
                <a16:creationId xmlns:a16="http://schemas.microsoft.com/office/drawing/2014/main" id="{F6445D32-5EDB-4971-B65F-07B6BE180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90" y="3212976"/>
            <a:ext cx="3027001" cy="223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0852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33A7746B-2390-4A8C-B9A9-5AFDD2CB8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45" y="85647"/>
            <a:ext cx="4409682" cy="1510308"/>
          </a:xfrm>
        </p:spPr>
        <p:txBody>
          <a:bodyPr>
            <a:normAutofit fontScale="90000"/>
          </a:bodyPr>
          <a:lstStyle/>
          <a:p>
            <a:r>
              <a:rPr lang="el-GR" sz="2700" b="1" dirty="0">
                <a:highlight>
                  <a:srgbClr val="FFFF00"/>
                </a:highlight>
              </a:rPr>
              <a:t>ΔΟΚΙΜΑΣΙΑ </a:t>
            </a:r>
            <a:r>
              <a:rPr lang="en-US" sz="2700" b="1" dirty="0">
                <a:highlight>
                  <a:srgbClr val="FFFF00"/>
                </a:highlight>
              </a:rPr>
              <a:t>O</a:t>
            </a:r>
            <a:r>
              <a:rPr lang="el-GR" sz="2700" b="1" dirty="0">
                <a:highlight>
                  <a:srgbClr val="FFFF00"/>
                </a:highlight>
              </a:rPr>
              <a:t>-</a:t>
            </a:r>
            <a:r>
              <a:rPr lang="en-US" sz="2700" b="1" dirty="0">
                <a:highlight>
                  <a:srgbClr val="FFFF00"/>
                </a:highlight>
              </a:rPr>
              <a:t>NPG </a:t>
            </a:r>
            <a:r>
              <a:rPr lang="en-US" sz="2700" dirty="0">
                <a:highlight>
                  <a:srgbClr val="FFFF00"/>
                </a:highlight>
              </a:rPr>
              <a:t>(o-nitrophenyl-b-</a:t>
            </a:r>
            <a:r>
              <a:rPr lang="en-US" sz="2700" dirty="0" err="1">
                <a:highlight>
                  <a:srgbClr val="FFFF00"/>
                </a:highlight>
              </a:rPr>
              <a:t>galactopyranoside</a:t>
            </a:r>
            <a:r>
              <a:rPr lang="en-US" sz="2700" dirty="0"/>
              <a:t>) 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199BE620-EBF9-4BE9-8AEE-FE5A4F1C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39</a:t>
            </a:fld>
            <a:endParaRPr lang="el-GR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0228CF5-5577-4E17-B70E-5F006563E56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1521" y="980728"/>
            <a:ext cx="4176464" cy="6048672"/>
          </a:xfrm>
        </p:spPr>
        <p:txBody>
          <a:bodyPr>
            <a:normAutofit fontScale="62500" lnSpcReduction="20000"/>
          </a:bodyPr>
          <a:lstStyle/>
          <a:p>
            <a:r>
              <a:rPr lang="el-GR" dirty="0" err="1"/>
              <a:t>Έλέγχει</a:t>
            </a:r>
            <a:r>
              <a:rPr lang="el-GR" dirty="0"/>
              <a:t> την παρουσία του ενζύμου β-</a:t>
            </a:r>
            <a:r>
              <a:rPr lang="el-GR" dirty="0" err="1"/>
              <a:t>γαλακτοζιδάση</a:t>
            </a:r>
            <a:r>
              <a:rPr lang="el-GR" dirty="0"/>
              <a:t>, το οποίο μαζί με το ένζυμο </a:t>
            </a:r>
            <a:r>
              <a:rPr lang="el-GR" dirty="0" err="1"/>
              <a:t>περμεάση</a:t>
            </a:r>
            <a:r>
              <a:rPr lang="el-GR" dirty="0"/>
              <a:t> προκαλεί την διάσπαση της λακτόζης σε γλυκόζη και γαλακτόζη</a:t>
            </a:r>
          </a:p>
          <a:p>
            <a:r>
              <a:rPr lang="el-GR" dirty="0"/>
              <a:t>Η ικανότητα των βακτηρίων να ζυμώνουν λακτόζη εξαρτάται από δύο ένζυμα, την </a:t>
            </a:r>
            <a:r>
              <a:rPr lang="el-GR" dirty="0" err="1"/>
              <a:t>περμεάση</a:t>
            </a:r>
            <a:r>
              <a:rPr lang="el-GR" dirty="0"/>
              <a:t> και την β-</a:t>
            </a:r>
            <a:r>
              <a:rPr lang="el-GR" dirty="0" err="1"/>
              <a:t>γαλακτοσιδάση</a:t>
            </a:r>
            <a:r>
              <a:rPr lang="el-GR" dirty="0"/>
              <a:t>. </a:t>
            </a:r>
          </a:p>
          <a:p>
            <a:r>
              <a:rPr lang="el-GR" dirty="0"/>
              <a:t>Η </a:t>
            </a:r>
            <a:r>
              <a:rPr lang="el-GR" dirty="0" err="1"/>
              <a:t>περμεάση</a:t>
            </a:r>
            <a:r>
              <a:rPr lang="el-GR" dirty="0"/>
              <a:t> επιτρέπει στη λακτόζη να εισέλθει στο </a:t>
            </a:r>
            <a:r>
              <a:rPr lang="el-GR" dirty="0" err="1"/>
              <a:t>βακτηριακό</a:t>
            </a:r>
            <a:r>
              <a:rPr lang="el-GR" dirty="0"/>
              <a:t> κυτταρικό τοίχωμα, όπου στη συνέχεια </a:t>
            </a:r>
            <a:r>
              <a:rPr lang="el-GR" dirty="0" err="1"/>
              <a:t>υδρολύεται</a:t>
            </a:r>
            <a:r>
              <a:rPr lang="el-GR" dirty="0"/>
              <a:t> σε γλυκόζη και γαλακτόζη με την β-</a:t>
            </a:r>
            <a:r>
              <a:rPr lang="el-GR" dirty="0" err="1"/>
              <a:t>γαλακτοσιδάση</a:t>
            </a:r>
            <a:r>
              <a:rPr lang="el-GR" dirty="0"/>
              <a:t>. Το ένζυμο  β-</a:t>
            </a:r>
            <a:r>
              <a:rPr lang="el-GR" dirty="0" err="1"/>
              <a:t>γαλακτοσιδάση</a:t>
            </a:r>
            <a:r>
              <a:rPr lang="el-GR" dirty="0"/>
              <a:t>, το προϊόν του γονιδίου </a:t>
            </a:r>
            <a:r>
              <a:rPr lang="el-GR" i="1" dirty="0" err="1"/>
              <a:t>lacZ</a:t>
            </a:r>
            <a:r>
              <a:rPr lang="el-GR" i="1" dirty="0"/>
              <a:t>,</a:t>
            </a:r>
            <a:r>
              <a:rPr lang="el-GR" dirty="0"/>
              <a:t>  σπάει τον β-</a:t>
            </a:r>
            <a:r>
              <a:rPr lang="el-GR" dirty="0" err="1"/>
              <a:t>γαλακτοζιδικό</a:t>
            </a:r>
            <a:r>
              <a:rPr lang="el-GR" dirty="0"/>
              <a:t> δεσμό για την απελευθέρωση των μονοσακχαριτών, της γαλακτόζης και γλυκόζης. Η γλυκόζη και η γαλακτόζη μπορούν στη συνέχεια να </a:t>
            </a:r>
            <a:r>
              <a:rPr lang="el-GR" dirty="0" err="1"/>
              <a:t>μεταβολιστούν</a:t>
            </a:r>
            <a:r>
              <a:rPr lang="el-GR" dirty="0"/>
              <a:t> από τα βακτήρια. </a:t>
            </a:r>
          </a:p>
          <a:p>
            <a:r>
              <a:rPr lang="el-GR" dirty="0"/>
              <a:t>Μια ένωση γνωστή ως ONPG (</a:t>
            </a:r>
            <a:r>
              <a:rPr lang="el-GR" i="1" dirty="0"/>
              <a:t>o</a:t>
            </a:r>
            <a:r>
              <a:rPr lang="el-GR" dirty="0"/>
              <a:t>-</a:t>
            </a:r>
            <a:r>
              <a:rPr lang="el-GR" dirty="0" err="1"/>
              <a:t>nitrophenol</a:t>
            </a:r>
            <a:r>
              <a:rPr lang="el-GR" dirty="0"/>
              <a:t>-β-d-</a:t>
            </a:r>
            <a:r>
              <a:rPr lang="el-GR" dirty="0" err="1"/>
              <a:t>galactopyranoside</a:t>
            </a:r>
            <a:r>
              <a:rPr lang="el-GR" dirty="0"/>
              <a:t>) έχει μια δομή που μιμείται τη λακτόζη (ανάλογο της λακτόζης) και μπορεί να διασπαστεί από την  β-</a:t>
            </a:r>
            <a:r>
              <a:rPr lang="el-GR" dirty="0" err="1"/>
              <a:t>γαλακτοσιδάση</a:t>
            </a:r>
            <a:r>
              <a:rPr lang="el-GR" dirty="0"/>
              <a:t>.   Αυτό το υπόστρωμα είναι ικανό να διεισδύσει στο </a:t>
            </a:r>
            <a:r>
              <a:rPr lang="el-GR" dirty="0" err="1"/>
              <a:t>βακτηριακό</a:t>
            </a:r>
            <a:r>
              <a:rPr lang="el-GR" dirty="0"/>
              <a:t> κύτταρο χωρίς την παρουσία </a:t>
            </a:r>
            <a:r>
              <a:rPr lang="el-GR" dirty="0" err="1"/>
              <a:t>περμεάσης</a:t>
            </a:r>
            <a:r>
              <a:rPr lang="el-GR" dirty="0"/>
              <a:t>.</a:t>
            </a:r>
          </a:p>
        </p:txBody>
      </p:sp>
      <p:pic>
        <p:nvPicPr>
          <p:cNvPr id="1026" name="Picture 2" descr="O-Nitrophenyl-β-D-Galactopyranoside (ONPG) Test">
            <a:extLst>
              <a:ext uri="{FF2B5EF4-FFF2-40B4-BE49-F238E27FC236}">
                <a16:creationId xmlns:a16="http://schemas.microsoft.com/office/drawing/2014/main" id="{E3D52A47-17A5-45EF-BF7F-8E1FBCFD4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218" y="492579"/>
            <a:ext cx="4203337" cy="220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3B05FC7F-B9F9-4679-B883-D435A678F250}"/>
              </a:ext>
            </a:extLst>
          </p:cNvPr>
          <p:cNvSpPr/>
          <p:nvPr/>
        </p:nvSpPr>
        <p:spPr>
          <a:xfrm>
            <a:off x="4620886" y="2852936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dirty="0"/>
              <a:t> Όταν το ONPG, μια άχρωμη ένωση, διασπάται παρουσία του ενζύμου  β-</a:t>
            </a:r>
            <a:r>
              <a:rPr lang="el-GR" dirty="0" err="1"/>
              <a:t>γαλακτοσιδάση</a:t>
            </a:r>
            <a:r>
              <a:rPr lang="el-GR" dirty="0"/>
              <a:t>,  η </a:t>
            </a:r>
            <a:r>
              <a:rPr lang="el-GR" i="1" dirty="0"/>
              <a:t>o</a:t>
            </a:r>
            <a:r>
              <a:rPr lang="el-GR" dirty="0"/>
              <a:t> -</a:t>
            </a:r>
            <a:r>
              <a:rPr lang="el-GR" dirty="0" err="1"/>
              <a:t>νιτροφαινόλη</a:t>
            </a:r>
            <a:r>
              <a:rPr lang="el-GR" dirty="0"/>
              <a:t> (ONP), μια κίτρινη ένωση, απελευθερώνεται (θετικό τεστ). </a:t>
            </a:r>
          </a:p>
          <a:p>
            <a:endParaRPr lang="el-GR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rgbClr val="000000"/>
                </a:solidFill>
                <a:latin typeface="Verdana" panose="020B0604030504040204" pitchFamily="34" charset="0"/>
              </a:rPr>
              <a:t>Escherichia coli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 (ATCC25922) – ONPG positive, yellow color development</a:t>
            </a:r>
            <a:endParaRPr lang="en-US" dirty="0">
              <a:solidFill>
                <a:srgbClr val="0A0A0A"/>
              </a:solidFill>
              <a:latin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i="1" dirty="0">
                <a:solidFill>
                  <a:srgbClr val="000000"/>
                </a:solidFill>
                <a:latin typeface="Verdana" panose="020B0604030504040204" pitchFamily="34" charset="0"/>
              </a:rPr>
              <a:t>Proteus mirabilis</a:t>
            </a:r>
            <a:r>
              <a:rPr lang="en-US" dirty="0">
                <a:solidFill>
                  <a:srgbClr val="000000"/>
                </a:solidFill>
                <a:latin typeface="Verdana" panose="020B0604030504040204" pitchFamily="34" charset="0"/>
              </a:rPr>
              <a:t> (ATCC 12453) – ONPG negative, no color development</a:t>
            </a:r>
            <a:endParaRPr lang="en-US" b="0" i="0" dirty="0">
              <a:solidFill>
                <a:srgbClr val="0A0A0A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31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F3A57FFF-2A3A-435E-B6B1-11160F69C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86" y="809905"/>
            <a:ext cx="7778292" cy="57985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6FF473-D2FC-4455-8F39-8DB6A8413764}"/>
              </a:ext>
            </a:extLst>
          </p:cNvPr>
          <p:cNvSpPr txBox="1"/>
          <p:nvPr/>
        </p:nvSpPr>
        <p:spPr>
          <a:xfrm>
            <a:off x="2411760" y="125004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ΕΝΟΦΘΑΛΜΙΣΜΟΣ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3808FD-69A7-44D7-BE9D-4EEE97BBFEE2}"/>
              </a:ext>
            </a:extLst>
          </p:cNvPr>
          <p:cNvSpPr txBox="1"/>
          <p:nvPr/>
        </p:nvSpPr>
        <p:spPr>
          <a:xfrm>
            <a:off x="2627784" y="29249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ΕΠΩΑΣΗ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E68885-F365-4924-80E5-9B1CE16D2205}"/>
              </a:ext>
            </a:extLst>
          </p:cNvPr>
          <p:cNvSpPr txBox="1"/>
          <p:nvPr/>
        </p:nvSpPr>
        <p:spPr>
          <a:xfrm>
            <a:off x="899592" y="566124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ΑΠΟΜΟΝΩΣΗ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C92D88-5C40-4F90-B7EA-BB526D9FF169}"/>
              </a:ext>
            </a:extLst>
          </p:cNvPr>
          <p:cNvSpPr txBox="1"/>
          <p:nvPr/>
        </p:nvSpPr>
        <p:spPr>
          <a:xfrm>
            <a:off x="5724128" y="266230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ΤΑΥΤΟΠΟΙΗΣΗ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12044E-E033-4A31-B8F1-D37A75F88DEF}"/>
              </a:ext>
            </a:extLst>
          </p:cNvPr>
          <p:cNvSpPr txBox="1"/>
          <p:nvPr/>
        </p:nvSpPr>
        <p:spPr>
          <a:xfrm>
            <a:off x="6300192" y="485986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ΕΛΕΓΧΟΣ</a:t>
            </a:r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12833DB7-E26E-494D-854A-4636F1EB6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4</a:t>
            </a:fld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3EAC4B-BF2E-4090-B41A-96A032613A4E}"/>
              </a:ext>
            </a:extLst>
          </p:cNvPr>
          <p:cNvSpPr txBox="1"/>
          <p:nvPr/>
        </p:nvSpPr>
        <p:spPr>
          <a:xfrm>
            <a:off x="603504" y="260648"/>
            <a:ext cx="7572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ΟΙ 5 ΑΠΑΡΑΙΤΗΤΕΣ ΕΝΕΡΓΕΙΕΣ ΓΙΑ ΤΗΝ ΤΑΥΤΟΠΟΙΗΣΗ ΒΑΚΤΗΡΙΩΝ</a:t>
            </a:r>
          </a:p>
        </p:txBody>
      </p:sp>
    </p:spTree>
    <p:extLst>
      <p:ext uri="{BB962C8B-B14F-4D97-AF65-F5344CB8AC3E}">
        <p14:creationId xmlns:p14="http://schemas.microsoft.com/office/powerpoint/2010/main" val="42545350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31D31CD9-0E5D-4E6B-8B7B-11D24E71D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40</a:t>
            </a:fld>
            <a:endParaRPr lang="el-GR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7BBA780A-31E2-45BA-A3C5-F011C571F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628800"/>
            <a:ext cx="8229600" cy="1470025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Διαγράμματα ροής για την ταυτοποίηση μικροοργανισμών</a:t>
            </a:r>
            <a:br>
              <a:rPr lang="el-GR" b="1" dirty="0"/>
            </a:br>
            <a:endParaRPr lang="el-GR" dirty="0"/>
          </a:p>
        </p:txBody>
      </p:sp>
      <p:pic>
        <p:nvPicPr>
          <p:cNvPr id="3074" name="Picture 2" descr="DIAGRAM] Diagram Dichotomous Key Flowchart FULL Version HD Quality Key  Flowchart - CCLDLOWVOLTAGE.TOUTPOURLAFRANCE.FR">
            <a:extLst>
              <a:ext uri="{FF2B5EF4-FFF2-40B4-BE49-F238E27FC236}">
                <a16:creationId xmlns:a16="http://schemas.microsoft.com/office/drawing/2014/main" id="{71E082DA-E41A-4945-91B9-E2CEB0724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98825"/>
            <a:ext cx="5004048" cy="363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3480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004C64A-65E6-4037-90A4-A3016B5C5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844824"/>
            <a:ext cx="7702741" cy="3503329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DC781342-FCDA-42D9-B623-51B610592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41</a:t>
            </a:fld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71A6F-7080-493F-B0E1-062C4808B9D5}"/>
              </a:ext>
            </a:extLst>
          </p:cNvPr>
          <p:cNvSpPr txBox="1"/>
          <p:nvPr/>
        </p:nvSpPr>
        <p:spPr>
          <a:xfrm>
            <a:off x="395536" y="404664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/>
              <a:t>Διαγράμματα ροής για την ταυτοποίηση μικροοργανισμών</a:t>
            </a:r>
          </a:p>
        </p:txBody>
      </p:sp>
    </p:spTree>
    <p:extLst>
      <p:ext uri="{BB962C8B-B14F-4D97-AF65-F5344CB8AC3E}">
        <p14:creationId xmlns:p14="http://schemas.microsoft.com/office/powerpoint/2010/main" val="1877827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93CCC05-AA00-4E67-86F9-18238B751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12" y="764704"/>
            <a:ext cx="7313272" cy="5051928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7E53DE30-2141-49D8-928E-2FC1AE084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985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95556811-5A0D-4A5A-967E-E6C07DFC6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43</a:t>
            </a:fld>
            <a:endParaRPr lang="el-GR"/>
          </a:p>
        </p:txBody>
      </p:sp>
      <p:pic>
        <p:nvPicPr>
          <p:cNvPr id="3" name="Picture 2" descr="DIAGRAM] Diagram Dichotomous Key Flowchart FULL Version HD Quality Key  Flowchart - CCLDLOWVOLTAGE.TOUTPOURLAFRANCE.FR">
            <a:extLst>
              <a:ext uri="{FF2B5EF4-FFF2-40B4-BE49-F238E27FC236}">
                <a16:creationId xmlns:a16="http://schemas.microsoft.com/office/drawing/2014/main" id="{68BC344E-169C-43F7-AF72-4196E998A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93676"/>
            <a:ext cx="773965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57D332-E9F7-4598-AA8B-F15675187F53}"/>
              </a:ext>
            </a:extLst>
          </p:cNvPr>
          <p:cNvSpPr txBox="1"/>
          <p:nvPr/>
        </p:nvSpPr>
        <p:spPr>
          <a:xfrm>
            <a:off x="1403648" y="548680"/>
            <a:ext cx="66967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b="1" dirty="0"/>
              <a:t>Διάγραμμα ροής για την ταυτοποίηση </a:t>
            </a:r>
            <a:r>
              <a:rPr lang="el-GR" b="1" dirty="0" err="1"/>
              <a:t>Εντεροβακτηρίων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4946770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8CA0A174-856E-4AF1-8684-5ABD1EFC2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44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E1F1FD80-D56D-4EFB-B1DD-7827DBFC1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21888" y="726472"/>
            <a:ext cx="6311020" cy="55710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0D541C-11E9-409D-828B-9FD5B80CCA78}"/>
              </a:ext>
            </a:extLst>
          </p:cNvPr>
          <p:cNvSpPr txBox="1"/>
          <p:nvPr/>
        </p:nvSpPr>
        <p:spPr>
          <a:xfrm>
            <a:off x="395536" y="332656"/>
            <a:ext cx="2972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/>
              <a:t>Διάγραμμα ταυτοποίησης με βιοχημικά τεστ </a:t>
            </a:r>
            <a:r>
              <a:rPr lang="en-US" sz="2000" b="1" dirty="0"/>
              <a:t>GRAM </a:t>
            </a:r>
            <a:r>
              <a:rPr lang="el-GR" sz="2000" b="1" dirty="0"/>
              <a:t>αρνητικών </a:t>
            </a:r>
            <a:r>
              <a:rPr lang="el-GR" sz="2000" b="1" dirty="0" err="1"/>
              <a:t>βάκιλων</a:t>
            </a:r>
            <a:endParaRPr lang="el-GR" sz="2000" b="1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5CFC156-4099-4E7B-9810-E6ECB9C79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8840"/>
            <a:ext cx="3605789" cy="364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860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B68B7DC5-3F50-401E-A4AC-7B6DA3650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45</a:t>
            </a:fld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60759D-9915-4392-AD51-7E5066D37D47}"/>
              </a:ext>
            </a:extLst>
          </p:cNvPr>
          <p:cNvSpPr txBox="1"/>
          <p:nvPr/>
        </p:nvSpPr>
        <p:spPr>
          <a:xfrm>
            <a:off x="156166" y="1484784"/>
            <a:ext cx="2664296" cy="230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/>
              <a:t>Διάγραμμα ταυτοποίησης με βιοχημικά τεστ </a:t>
            </a:r>
            <a:r>
              <a:rPr lang="en-US" sz="2400" b="1" dirty="0"/>
              <a:t>GRAM </a:t>
            </a:r>
            <a:r>
              <a:rPr lang="el-GR" sz="2400" b="1" dirty="0"/>
              <a:t>αρνητικών κόκκων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1A2EB8D-91A7-491A-B60A-56D9FAAA2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848" y="2204864"/>
            <a:ext cx="4240113" cy="3872473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7429C7F2-0D47-4035-A177-462F1D6D6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716" y="2132856"/>
            <a:ext cx="201930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35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79C01B48-8017-4474-BECD-9EDC3C45E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46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C42CE2A-7184-471A-8EC7-310C82C59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92227" y="133430"/>
            <a:ext cx="6034237" cy="6576701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A15268F9-FC5A-4D73-9A79-89443C2A4D36}"/>
              </a:ext>
            </a:extLst>
          </p:cNvPr>
          <p:cNvSpPr/>
          <p:nvPr/>
        </p:nvSpPr>
        <p:spPr>
          <a:xfrm>
            <a:off x="146304" y="1556792"/>
            <a:ext cx="23762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Διάγραμμα ταυτοποίησης με βιοχημικά τεστ </a:t>
            </a:r>
            <a:r>
              <a:rPr lang="en-US" b="1" dirty="0"/>
              <a:t>GRAM </a:t>
            </a:r>
            <a:r>
              <a:rPr lang="el-GR" b="1" dirty="0"/>
              <a:t>θετικών κόκκων</a:t>
            </a:r>
          </a:p>
        </p:txBody>
      </p:sp>
    </p:spTree>
    <p:extLst>
      <p:ext uri="{BB962C8B-B14F-4D97-AF65-F5344CB8AC3E}">
        <p14:creationId xmlns:p14="http://schemas.microsoft.com/office/powerpoint/2010/main" val="6595713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52F9F28F-234B-445A-86F3-CE988484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47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580F8E2-6B8F-4C40-8EB1-7A4FB5D09C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46644" y="-214007"/>
            <a:ext cx="5213029" cy="6738403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EB1E75E2-6EF4-46C3-8707-CFB4AD14E595}"/>
              </a:ext>
            </a:extLst>
          </p:cNvPr>
          <p:cNvSpPr/>
          <p:nvPr/>
        </p:nvSpPr>
        <p:spPr>
          <a:xfrm>
            <a:off x="146304" y="1556792"/>
            <a:ext cx="2553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/>
              <a:t>Διάγραμμα ταυτοποίησης με βιοχημικά τεστ </a:t>
            </a:r>
            <a:r>
              <a:rPr lang="en-US" b="1" dirty="0"/>
              <a:t>GRAM </a:t>
            </a:r>
            <a:r>
              <a:rPr lang="el-GR" b="1" dirty="0"/>
              <a:t>θετικών </a:t>
            </a:r>
            <a:r>
              <a:rPr lang="el-GR" b="1" dirty="0" err="1"/>
              <a:t>βάκιλων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6897808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7FCA1277-A80A-4C9C-B66F-567CB5A81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48</a:t>
            </a:fld>
            <a:endParaRPr lang="el-GR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71DDA163-F8A2-4811-BC6E-5B4D8D929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0"/>
            <a:ext cx="585153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3D39AF-2AB7-440E-8820-7D7B065E1D55}"/>
              </a:ext>
            </a:extLst>
          </p:cNvPr>
          <p:cNvSpPr txBox="1"/>
          <p:nvPr/>
        </p:nvSpPr>
        <p:spPr>
          <a:xfrm>
            <a:off x="146304" y="836712"/>
            <a:ext cx="2481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Αποτελέσματα Βιοχημικών τεστ διαφόρων μικροοργανισμών </a:t>
            </a:r>
          </a:p>
        </p:txBody>
      </p:sp>
    </p:spTree>
    <p:extLst>
      <p:ext uri="{BB962C8B-B14F-4D97-AF65-F5344CB8AC3E}">
        <p14:creationId xmlns:p14="http://schemas.microsoft.com/office/powerpoint/2010/main" val="1854504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91AAEF6C-E3DA-4F54-9835-741552749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49</a:t>
            </a:fld>
            <a:endParaRPr lang="el-GR"/>
          </a:p>
        </p:txBody>
      </p:sp>
      <p:sp>
        <p:nvSpPr>
          <p:cNvPr id="4" name="Τίτλος 3">
            <a:extLst>
              <a:ext uri="{FF2B5EF4-FFF2-40B4-BE49-F238E27FC236}">
                <a16:creationId xmlns:a16="http://schemas.microsoft.com/office/drawing/2014/main" id="{49A78067-46AD-4367-B369-D52C87173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164" y="1445013"/>
            <a:ext cx="8363272" cy="1995078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ΣΥΣΤΗΜΑΤΑ ΤΑΧΕΙΑΣ ΒΙΟΧΗΜΙΚΗΣ ΤΑΥΤΟΠΟΙΗΣΗΣ ΒΑΚΤΗΡΙΩΝ ΚΑΙ ΜΥΚΗΤΩΝ</a:t>
            </a:r>
            <a:br>
              <a:rPr lang="el-GR" b="1" dirty="0"/>
            </a:b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864E2C2-2B42-4DCE-8825-AB9D8DE7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852936"/>
            <a:ext cx="3528392" cy="363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52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4468093-C7CB-450C-A6FD-D08705107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-259765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Βιοχημικά τεστ: </a:t>
            </a:r>
            <a:r>
              <a:rPr lang="el-GR" b="1" u="sng" dirty="0"/>
              <a:t>Βιοχημική ταυτοποίηση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F8F5A44B-501D-4439-A888-3CCCF49EC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5</a:t>
            </a:fld>
            <a:endParaRPr lang="el-GR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DFCD4D0-81A2-47EC-BCF7-C2F4D470319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59632" y="4628989"/>
            <a:ext cx="6439744" cy="1872208"/>
          </a:xfrm>
        </p:spPr>
        <p:txBody>
          <a:bodyPr>
            <a:normAutofit fontScale="85000" lnSpcReduction="20000"/>
          </a:bodyPr>
          <a:lstStyle/>
          <a:p>
            <a:r>
              <a:rPr lang="el-GR" dirty="0"/>
              <a:t>Η </a:t>
            </a:r>
            <a:r>
              <a:rPr lang="el-GR" dirty="0" err="1"/>
              <a:t>ενζυμική</a:t>
            </a:r>
            <a:r>
              <a:rPr lang="el-GR" dirty="0"/>
              <a:t> δραστηριότητα των μικροοργανισμών χρησιμοποιείται ευρέως για την διαφοροποίηση τους</a:t>
            </a:r>
          </a:p>
          <a:p>
            <a:r>
              <a:rPr lang="el-GR" dirty="0"/>
              <a:t>Ακόμη και στενά συγγενικά βακτήρια μπορούν να διακριθούν σε διακριτά είδη με την υποβολή τους σε βιοχημικές δοκιμασίες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2599379-B13B-4731-8065-24639EA8E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10" y="1052736"/>
            <a:ext cx="7115894" cy="354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79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4FCF20B-F4FD-4E76-B491-CE873B3C3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78" y="764704"/>
            <a:ext cx="7116262" cy="4849777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8090FFBC-551A-4AA2-84BE-50CE783E0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602766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AD0F376-7872-4C82-91FC-35D08EC3E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219" y="1844824"/>
            <a:ext cx="7448034" cy="38884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2B4F88-6F77-4B13-8D19-206E0AAD33C5}"/>
              </a:ext>
            </a:extLst>
          </p:cNvPr>
          <p:cNvSpPr txBox="1"/>
          <p:nvPr/>
        </p:nvSpPr>
        <p:spPr>
          <a:xfrm>
            <a:off x="467544" y="509406"/>
            <a:ext cx="7416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Τα Εμπορικά </a:t>
            </a:r>
            <a:r>
              <a:rPr lang="el-GR" b="1" dirty="0" err="1"/>
              <a:t>κιτ</a:t>
            </a:r>
            <a:r>
              <a:rPr lang="el-GR" b="1" dirty="0"/>
              <a:t> με έτοιμα </a:t>
            </a:r>
            <a:r>
              <a:rPr lang="el-GR" b="1" dirty="0" err="1"/>
              <a:t>προτυποποιημένα</a:t>
            </a:r>
            <a:r>
              <a:rPr lang="el-GR" b="1" dirty="0"/>
              <a:t> βιοχημικά τεστ για ταυτοποίηση μικροοργανισμών συνήθως έχουν την παρακάτω αρχή μεθόδου:</a:t>
            </a:r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E1BE1E43-A65B-42FB-9D94-DDE5E61A5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49482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B49C68E-CE37-4D97-9073-C25472426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52736"/>
            <a:ext cx="7251289" cy="3837983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C20A6771-C83B-4493-A132-08AF256D3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42814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E85F756C-21EE-44E1-877E-96B754A0B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988840"/>
            <a:ext cx="7030866" cy="382109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C21425A5-FB0F-4237-A00B-C4C98C826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692696"/>
            <a:ext cx="4404575" cy="888460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D9D8CD5C-13FC-4A14-BC28-288C1BC1B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57586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E3DBEC5-804B-4132-ABB5-E08F653AC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93" y="620689"/>
            <a:ext cx="7255967" cy="5016490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290ED0AC-D39A-4C85-A068-D38567FE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83107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6544FAD0-3C1C-460B-B356-C298078E3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332656"/>
            <a:ext cx="8362950" cy="1228725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455E5FC7-E157-4670-83F1-BA36FED8B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988840"/>
            <a:ext cx="7597472" cy="3626423"/>
          </a:xfrm>
          <a:prstGeom prst="rect">
            <a:avLst/>
          </a:prstGeom>
        </p:spPr>
      </p:pic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056F39C6-9884-424F-B609-5C935ACB3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47284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08415585-5FC4-4825-8B7B-D2AE644D6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01" y="548680"/>
            <a:ext cx="7142798" cy="5347347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A0EBD6A-4897-4B92-BF16-42F63BFDB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72516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F4BC2A7A-A62B-4F05-B5CD-A58553084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764704"/>
            <a:ext cx="6836451" cy="5039188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9ECF3AB6-35AB-4A72-A3A7-182CD581B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289897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F914A86-B29C-4E36-93BE-4534248D0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08" y="932234"/>
            <a:ext cx="6593983" cy="4993532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E44061E3-D56A-457B-A714-DC48BA2D6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3652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3BB0956-521D-4947-A87F-B7C26ADF4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620688"/>
            <a:ext cx="7283787" cy="5352489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F49B1AB-6AB4-4AF0-B90F-094B0C2F4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89461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0"/>
            <a:ext cx="480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9219" name="Picture 5" descr="24-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28600"/>
            <a:ext cx="5033962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C7EAF9-9FFC-48A9-8EEB-51A7ADAF7D75}"/>
              </a:ext>
            </a:extLst>
          </p:cNvPr>
          <p:cNvSpPr txBox="1"/>
          <p:nvPr/>
        </p:nvSpPr>
        <p:spPr>
          <a:xfrm>
            <a:off x="298218" y="297499"/>
            <a:ext cx="348169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Τα βιοχημικά τεστ γίνονται σε ειδικά θρεπτικά υποστρώματα (στερεά ή υγρά)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Ελέγχεται η ικανότητα του μικροοργανισμού να </a:t>
            </a:r>
            <a:r>
              <a:rPr lang="el-GR" dirty="0" err="1"/>
              <a:t>μεταβολίζει</a:t>
            </a:r>
            <a:r>
              <a:rPr lang="el-GR" dirty="0"/>
              <a:t> τα θρεπτικά υποστρώματα λόγω των ενζύμων που διαθέτει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Η ανάπτυξη και ο μεταβολισμός των μικροοργανισμών προκαλεί χρωματικές αλλαγές που είναι ορατές και υποδηλώνουν «θετική αντίδραση»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Θετική αντίδραση σημαίνει ότι έχει προκληθεί από έναν συγκεκριμένο μικροοργανισμό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l-GR" dirty="0"/>
              <a:t>Επιτυγχάνεται με αυτό τον τρόπο ταυτοποίηση του μικροοργανισμού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696DBAA3-90EA-40D3-A4F3-8A67FE985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5946789-2691-4E4E-AC94-771DBF7C3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20688"/>
            <a:ext cx="7532720" cy="5329791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CDC64DC9-52BB-49AF-A014-1D5DEC704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28286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F601F5C-42E1-4556-8A30-FAA01455B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008" y="971144"/>
            <a:ext cx="6593983" cy="4915711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64F1015B-0C18-4F13-92BF-98B58995F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69646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5818D55-9922-406E-AA37-6A9103C4C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87" y="1003570"/>
            <a:ext cx="6568225" cy="4850860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5CE625BE-FD72-493A-8F99-F046C1FFB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30368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4915C8E-1147-434A-BBAE-96B7533A2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639" y="917848"/>
            <a:ext cx="6790721" cy="5022304"/>
          </a:xfrm>
          <a:prstGeom prst="rect">
            <a:avLst/>
          </a:prstGeom>
        </p:spPr>
      </p:pic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A49C7B54-FCC9-47BC-B86E-29BCC629C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1191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2D29A1AF-EBE7-410C-BF17-AA34B2C28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u="sng" dirty="0"/>
              <a:t>Παράδειγμα</a:t>
            </a:r>
            <a:r>
              <a:rPr lang="el-GR" dirty="0"/>
              <a:t>: ταυτοποίηση επιλεγμένων γενών </a:t>
            </a:r>
            <a:r>
              <a:rPr lang="el-GR" dirty="0" err="1"/>
              <a:t>εντεροβακτηρίων</a:t>
            </a:r>
            <a:endParaRPr lang="el-GR" dirty="0"/>
          </a:p>
        </p:txBody>
      </p:sp>
      <p:sp>
        <p:nvSpPr>
          <p:cNvPr id="2" name="Θέση αριθμού διαφάνειας 1">
            <a:extLst>
              <a:ext uri="{FF2B5EF4-FFF2-40B4-BE49-F238E27FC236}">
                <a16:creationId xmlns:a16="http://schemas.microsoft.com/office/drawing/2014/main" id="{D6D2581E-C7D6-4F60-802D-28E2236A3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7</a:t>
            </a:fld>
            <a:endParaRPr lang="el-GR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AA049504-6A51-43F2-9D33-DD0CD82E9EB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07487" y="1638300"/>
            <a:ext cx="7772400" cy="457200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Όλα τα μέλη της Οικογένειας των </a:t>
            </a:r>
            <a:r>
              <a:rPr lang="en-US" i="1" dirty="0"/>
              <a:t>Enterobacteriaceae</a:t>
            </a:r>
            <a:r>
              <a:rPr lang="en-US" dirty="0"/>
              <a:t> </a:t>
            </a:r>
            <a:r>
              <a:rPr lang="el-GR" dirty="0"/>
              <a:t>είναι </a:t>
            </a:r>
            <a:r>
              <a:rPr lang="el-GR" dirty="0" err="1"/>
              <a:t>οξειδάση</a:t>
            </a:r>
            <a:r>
              <a:rPr lang="el-GR" dirty="0"/>
              <a:t> αρνητικά </a:t>
            </a:r>
          </a:p>
          <a:p>
            <a:r>
              <a:rPr lang="el-GR" dirty="0"/>
              <a:t>Στην οικογένεια ανήκουν τα γένη </a:t>
            </a:r>
            <a:r>
              <a:rPr lang="en-US" i="1" dirty="0"/>
              <a:t>Escherichia, Enterobacter, Shigella, Citrobacter, Salmonella</a:t>
            </a:r>
          </a:p>
          <a:p>
            <a:r>
              <a:rPr lang="el-GR" dirty="0"/>
              <a:t>Τα </a:t>
            </a:r>
            <a:r>
              <a:rPr lang="en-US" i="1" dirty="0"/>
              <a:t>Escherichia, Enterobacter</a:t>
            </a:r>
            <a:r>
              <a:rPr lang="el-GR" i="1" dirty="0"/>
              <a:t>, </a:t>
            </a:r>
            <a:r>
              <a:rPr lang="en-US" i="1" dirty="0"/>
              <a:t>Citrobacter</a:t>
            </a:r>
            <a:r>
              <a:rPr lang="el-GR" i="1" dirty="0"/>
              <a:t> </a:t>
            </a:r>
            <a:r>
              <a:rPr lang="el-GR" dirty="0"/>
              <a:t>μπορούν και ζυμώνουν την λακτόζη με παραγωγή </a:t>
            </a:r>
            <a:r>
              <a:rPr lang="el-GR" dirty="0" err="1"/>
              <a:t>οξέως</a:t>
            </a:r>
            <a:r>
              <a:rPr lang="el-GR" dirty="0"/>
              <a:t> και αερίου και μπορούν να διακριθούν από τα </a:t>
            </a:r>
            <a:r>
              <a:rPr lang="en-US" i="1" dirty="0"/>
              <a:t>Salmonella</a:t>
            </a:r>
            <a:r>
              <a:rPr lang="el-GR" i="1" dirty="0"/>
              <a:t> </a:t>
            </a:r>
            <a:r>
              <a:rPr lang="el-GR" dirty="0"/>
              <a:t>και</a:t>
            </a:r>
            <a:r>
              <a:rPr lang="el-GR" i="1" dirty="0"/>
              <a:t> </a:t>
            </a:r>
            <a:r>
              <a:rPr lang="en-US" i="1" dirty="0"/>
              <a:t>Shigella</a:t>
            </a:r>
            <a:r>
              <a:rPr lang="el-GR" i="1" dirty="0"/>
              <a:t> </a:t>
            </a:r>
            <a:r>
              <a:rPr lang="el-GR" dirty="0"/>
              <a:t>που δεν ζυμώνουν την λακτόζη</a:t>
            </a:r>
          </a:p>
          <a:p>
            <a:r>
              <a:rPr lang="el-GR" dirty="0"/>
              <a:t>Τα γένη μπορούν να διακριθούν περαιτέρω βιοχημικές δοκιμασίες όπως φαίνεται στο επόμενο διάγραμμα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79589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BA106D-7CB0-4AD1-A51B-17477FF56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7" y="-99392"/>
            <a:ext cx="9008545" cy="986860"/>
          </a:xfrm>
        </p:spPr>
        <p:txBody>
          <a:bodyPr>
            <a:normAutofit fontScale="90000"/>
          </a:bodyPr>
          <a:lstStyle/>
          <a:p>
            <a:r>
              <a:rPr lang="el-GR" dirty="0"/>
              <a:t>Διάκριση </a:t>
            </a:r>
            <a:r>
              <a:rPr lang="el-GR" dirty="0" err="1"/>
              <a:t>εντεροβακτηρίων</a:t>
            </a:r>
            <a:r>
              <a:rPr lang="el-GR" dirty="0"/>
              <a:t> με βιοχημικά τεστ</a:t>
            </a:r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96ABC5E7-B610-4956-84F9-30EB4DD10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8</a:t>
            </a:fld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6EFA924-DF61-48C4-9213-6A8C3AD622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45" y="1276024"/>
            <a:ext cx="8586814" cy="5391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25D4BB-4C04-49CA-95AF-99E215D1EFB7}"/>
              </a:ext>
            </a:extLst>
          </p:cNvPr>
          <p:cNvSpPr txBox="1"/>
          <p:nvPr/>
        </p:nvSpPr>
        <p:spPr>
          <a:xfrm>
            <a:off x="3347864" y="1628800"/>
            <a:ext cx="18002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Μπορούν να ζυμώσουν την λακτόζη;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205FE8-C11C-4649-80DD-714535BEB6B7}"/>
              </a:ext>
            </a:extLst>
          </p:cNvPr>
          <p:cNvSpPr txBox="1"/>
          <p:nvPr/>
        </p:nvSpPr>
        <p:spPr>
          <a:xfrm>
            <a:off x="5004048" y="3138925"/>
            <a:ext cx="237626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Μπορούν να </a:t>
            </a:r>
            <a:r>
              <a:rPr lang="el-GR" sz="1400" b="1" dirty="0" err="1"/>
              <a:t>μεταβολίσουν</a:t>
            </a:r>
            <a:r>
              <a:rPr lang="el-GR" sz="1400" b="1" dirty="0"/>
              <a:t> κιτρικό οξύ ως μοναδική πηγή άνθρακα;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92CEE5-76D4-40CD-BE91-4AAEF835DAAE}"/>
              </a:ext>
            </a:extLst>
          </p:cNvPr>
          <p:cNvSpPr txBox="1"/>
          <p:nvPr/>
        </p:nvSpPr>
        <p:spPr>
          <a:xfrm>
            <a:off x="1259632" y="3134286"/>
            <a:ext cx="18002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b="1" dirty="0"/>
              <a:t>Μπορούν να παράγουν υδρόθειο;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966462-486A-4B8D-BD84-CD169997C43B}"/>
              </a:ext>
            </a:extLst>
          </p:cNvPr>
          <p:cNvSpPr txBox="1"/>
          <p:nvPr/>
        </p:nvSpPr>
        <p:spPr>
          <a:xfrm>
            <a:off x="3851920" y="4474325"/>
            <a:ext cx="18002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/>
              <a:t>Μπορούν να </a:t>
            </a:r>
            <a:r>
              <a:rPr lang="el-GR" sz="1600" b="1" dirty="0" err="1"/>
              <a:t>μεταβολίσουν</a:t>
            </a:r>
            <a:r>
              <a:rPr lang="el-GR" sz="1600" b="1" dirty="0"/>
              <a:t> την </a:t>
            </a:r>
            <a:r>
              <a:rPr lang="el-GR" sz="1600" b="1" dirty="0" err="1"/>
              <a:t>σορβιτόλη</a:t>
            </a:r>
            <a:r>
              <a:rPr lang="el-GR" b="1" dirty="0"/>
              <a:t>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BB9876-A49D-4510-9D21-7A65E9F734FD}"/>
              </a:ext>
            </a:extLst>
          </p:cNvPr>
          <p:cNvSpPr txBox="1"/>
          <p:nvPr/>
        </p:nvSpPr>
        <p:spPr>
          <a:xfrm>
            <a:off x="6480212" y="4514860"/>
            <a:ext cx="1800200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/>
              <a:t>Μπορούν να παράγουν </a:t>
            </a:r>
            <a:r>
              <a:rPr lang="el-GR" sz="1600" b="1" dirty="0" err="1"/>
              <a:t>ακετοίνη</a:t>
            </a:r>
            <a:r>
              <a:rPr lang="el-GR" b="1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978204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Υπότιτλος 5">
            <a:extLst>
              <a:ext uri="{FF2B5EF4-FFF2-40B4-BE49-F238E27FC236}">
                <a16:creationId xmlns:a16="http://schemas.microsoft.com/office/drawing/2014/main" id="{D2F9496F-B221-417E-9A54-4BB3470AC3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84" y="3200400"/>
            <a:ext cx="7128792" cy="3657600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TSI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SIM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dirty="0"/>
              <a:t>Δοκιμή </a:t>
            </a:r>
            <a:r>
              <a:rPr lang="el-GR" dirty="0" err="1"/>
              <a:t>ζελατινάσης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Test </a:t>
            </a:r>
            <a:r>
              <a:rPr lang="el-GR" dirty="0"/>
              <a:t>αναγωγής κιτρικών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Test </a:t>
            </a:r>
            <a:r>
              <a:rPr lang="el-GR" dirty="0"/>
              <a:t>αναγωγής νιτρικών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dirty="0"/>
              <a:t>Τεστ </a:t>
            </a:r>
            <a:r>
              <a:rPr lang="en-US" dirty="0" err="1"/>
              <a:t>Dnase</a:t>
            </a:r>
            <a:endParaRPr lang="el-G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dirty="0"/>
              <a:t>Τεστ </a:t>
            </a:r>
            <a:r>
              <a:rPr lang="el-GR" dirty="0" err="1"/>
              <a:t>καταλάσης</a:t>
            </a:r>
            <a:endParaRPr lang="el-G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dirty="0"/>
              <a:t>Τεστ </a:t>
            </a:r>
            <a:r>
              <a:rPr lang="el-GR" dirty="0" err="1"/>
              <a:t>ουρεάσης</a:t>
            </a:r>
            <a:endParaRPr lang="el-G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dirty="0"/>
              <a:t>τεστ </a:t>
            </a:r>
            <a:r>
              <a:rPr lang="el-GR" dirty="0" err="1"/>
              <a:t>κοαγκουλάσης</a:t>
            </a:r>
            <a:endParaRPr lang="el-G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dirty="0"/>
              <a:t>Τεστ </a:t>
            </a:r>
            <a:r>
              <a:rPr lang="el-GR" dirty="0" err="1"/>
              <a:t>οξειδάσης</a:t>
            </a:r>
            <a:endParaRPr lang="el-GR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dirty="0"/>
              <a:t>Τεστ </a:t>
            </a:r>
            <a:r>
              <a:rPr lang="en-US" dirty="0"/>
              <a:t>IMVIC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l-GR" dirty="0"/>
              <a:t>Δοκιμή </a:t>
            </a:r>
            <a:r>
              <a:rPr lang="en-US" dirty="0"/>
              <a:t>ONPG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l-GR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3" name="Θέση αριθμού διαφάνειας 2">
            <a:extLst>
              <a:ext uri="{FF2B5EF4-FFF2-40B4-BE49-F238E27FC236}">
                <a16:creationId xmlns:a16="http://schemas.microsoft.com/office/drawing/2014/main" id="{650217C9-61ED-42BA-AA3E-0047EE1C0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0D3A4-4D67-4D03-A4A1-E797DCE22BC4}" type="slidenum">
              <a:rPr lang="el-GR" smtClean="0"/>
              <a:pPr/>
              <a:t>9</a:t>
            </a:fld>
            <a:endParaRPr lang="el-GR"/>
          </a:p>
        </p:txBody>
      </p:sp>
      <p:sp>
        <p:nvSpPr>
          <p:cNvPr id="5" name="Τίτλος 4">
            <a:extLst>
              <a:ext uri="{FF2B5EF4-FFF2-40B4-BE49-F238E27FC236}">
                <a16:creationId xmlns:a16="http://schemas.microsoft.com/office/drawing/2014/main" id="{FCB46008-5C5A-4A18-9497-0A99EA9A07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ΒΙΟΧΗΜΙΚΑ ΤΕΣΤ</a:t>
            </a:r>
          </a:p>
        </p:txBody>
      </p:sp>
    </p:spTree>
    <p:extLst>
      <p:ext uri="{BB962C8B-B14F-4D97-AF65-F5344CB8AC3E}">
        <p14:creationId xmlns:p14="http://schemas.microsoft.com/office/powerpoint/2010/main" val="384279975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ικαιοσύνη">
  <a:themeElements>
    <a:clrScheme name="Δικαιοσύνη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Δικαιοσύνη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Δικαιοσύνη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8534</TotalTime>
  <Words>2533</Words>
  <Application>Microsoft Office PowerPoint</Application>
  <PresentationFormat>Προβολή στην οθόνη (4:3)</PresentationFormat>
  <Paragraphs>353</Paragraphs>
  <Slides>63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63</vt:i4>
      </vt:variant>
    </vt:vector>
  </HeadingPairs>
  <TitlesOfParts>
    <vt:vector size="77" baseType="lpstr">
      <vt:lpstr>-apple-system</vt:lpstr>
      <vt:lpstr>Arial</vt:lpstr>
      <vt:lpstr>Calibri</vt:lpstr>
      <vt:lpstr>Cambria</vt:lpstr>
      <vt:lpstr>Century Gothic</vt:lpstr>
      <vt:lpstr>Franklin Gothic Book</vt:lpstr>
      <vt:lpstr>inherit</vt:lpstr>
      <vt:lpstr>Perpetua</vt:lpstr>
      <vt:lpstr>Times New Roman</vt:lpstr>
      <vt:lpstr>Times NR Greek MT</vt:lpstr>
      <vt:lpstr>Verdana</vt:lpstr>
      <vt:lpstr>Wingdings</vt:lpstr>
      <vt:lpstr>Wingdings 2</vt:lpstr>
      <vt:lpstr>Δικαιοσύνη</vt:lpstr>
      <vt:lpstr>Βιοχημικά Τεστ και Ταυτοποίηση βακτηρίων</vt:lpstr>
      <vt:lpstr>ΤΑΥΤΟΠΟΙΗΣΗ ΜΙΚΡΟΟΡΓΑΝΙΣΜΟΎ</vt:lpstr>
      <vt:lpstr>Παρουσίαση του PowerPoint</vt:lpstr>
      <vt:lpstr>Παρουσίαση του PowerPoint</vt:lpstr>
      <vt:lpstr>Βιοχημικά τεστ: Βιοχημική ταυτοποίηση</vt:lpstr>
      <vt:lpstr>Παρουσίαση του PowerPoint</vt:lpstr>
      <vt:lpstr>Παράδειγμα: ταυτοποίηση επιλεγμένων γενών εντεροβακτηρίων</vt:lpstr>
      <vt:lpstr>Διάκριση εντεροβακτηρίων με βιοχημικά τεστ</vt:lpstr>
      <vt:lpstr>ΒΙΟΧΗΜΙΚΑ ΤΕΣΤ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Αποτελεσματα βιοχημικού τεστ  TSI=Triple Sugar Iron</vt:lpstr>
      <vt:lpstr>Παρουσίαση του PowerPoint</vt:lpstr>
      <vt:lpstr>Παρουσίαση του PowerPoint</vt:lpstr>
      <vt:lpstr>Τεστ SIM (Sulphur Indole Motility)</vt:lpstr>
      <vt:lpstr>Δοκιμή παραγωγής υδρόθειου</vt:lpstr>
      <vt:lpstr>ΔΟΚΙΜΗ ΠΑΡΑΓΩΓΗΣ ΙΝΔΟΛΗΣ</vt:lpstr>
      <vt:lpstr>ΔΟΚΙΜΗ ΚΙΝΗΤΙΚΟΤΗΤΑΣ (MOTILITY)</vt:lpstr>
      <vt:lpstr>Αποτελέσματα SIM</vt:lpstr>
      <vt:lpstr>Τεστ Ζελατινάσης (Gelatinase)</vt:lpstr>
      <vt:lpstr>Τεστ  αναγωγής Νιτρικών</vt:lpstr>
      <vt:lpstr>Τεστ  αναγωγής Νιτρικών (σε Nitrate broth)</vt:lpstr>
      <vt:lpstr>Τεστ αναγωγής κιτρικών (Simmons citrate agar)</vt:lpstr>
      <vt:lpstr>Συστατικά Simmons Citrate agar</vt:lpstr>
      <vt:lpstr>Χρωματικές αλλαγές στο τεστ κιτρικών </vt:lpstr>
      <vt:lpstr>Τεστ Dnase: ελέγχει την παρουσία ενός ενζύμου που υδρολύει το DNA</vt:lpstr>
      <vt:lpstr>Αποτελέσματα τεστ DNase</vt:lpstr>
      <vt:lpstr>ΔΟΚΙΜΗ ΚΑΤΑΛΑΣΗΣ</vt:lpstr>
      <vt:lpstr>Παρουσίαση του PowerPoint</vt:lpstr>
      <vt:lpstr>Δοκιμή ουρεάσης</vt:lpstr>
      <vt:lpstr>ΔΟΚΙΜΗ ΚΟΑΓΚΟΥΛΑΣΗΣ (ΠΗΚΤΑΣΗΣ)</vt:lpstr>
      <vt:lpstr>ΔΟΚΙΜΗ ΟΞΕΙΔΑΣΗΣ</vt:lpstr>
      <vt:lpstr>Κατάταξη των gram αρνητικών βακίλων με βάση το τεστ οξειδάσης</vt:lpstr>
      <vt:lpstr>IMViC test (Indole, Methyl Red, Voges-Proskauer test, Citrate)</vt:lpstr>
      <vt:lpstr>Methyl Red test</vt:lpstr>
      <vt:lpstr>Voges-Proskauer (VP) test</vt:lpstr>
      <vt:lpstr>ΔΟΚΙΜΑΣΙΑ O-NPG (o-nitrophenyl-b-galactopyranoside)  </vt:lpstr>
      <vt:lpstr>Διαγράμματα ροής για την ταυτοποίηση μικροοργανισμών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ΣΥΣΤΗΜΑΤΑ ΤΑΧΕΙΑΣ ΒΙΟΧΗΜΙΚΗΣ ΤΑΥΤΟΠΟΙΗΣΗΣ ΒΑΚΤΗΡΙΩΝ ΚΑΙ ΜΥΚΗΤΩΝ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ΜΠΑΤΡΙΝΟΥ ΑΝΘΙΜΙΑ</cp:lastModifiedBy>
  <cp:revision>86</cp:revision>
  <dcterms:created xsi:type="dcterms:W3CDTF">2012-06-07T06:09:07Z</dcterms:created>
  <dcterms:modified xsi:type="dcterms:W3CDTF">2020-12-01T10:26:47Z</dcterms:modified>
</cp:coreProperties>
</file>