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4" r:id="rId17"/>
    <p:sldId id="270" r:id="rId18"/>
    <p:sldId id="272" r:id="rId19"/>
    <p:sldId id="275" r:id="rId20"/>
    <p:sldId id="273" r:id="rId21"/>
    <p:sldId id="271" r:id="rId22"/>
    <p:sldId id="268" r:id="rId23"/>
    <p:sldId id="269" r:id="rId24"/>
    <p:sldId id="277" r:id="rId25"/>
    <p:sldId id="280" r:id="rId26"/>
    <p:sldId id="278" r:id="rId27"/>
    <p:sldId id="279" r:id="rId28"/>
    <p:sldId id="281" r:id="rId29"/>
    <p:sldId id="282" r:id="rId30"/>
    <p:sldId id="283" r:id="rId31"/>
    <p:sldId id="284" r:id="rId32"/>
    <p:sldId id="285" r:id="rId33"/>
    <p:sldId id="286"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snapToGrid="0">
      <p:cViewPr varScale="1">
        <p:scale>
          <a:sx n="81" d="100"/>
          <a:sy n="81" d="100"/>
        </p:scale>
        <p:origin x="7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505E-BB55-4650-848A-FF663F583B3C}"/>
              </a:ext>
            </a:extLst>
          </p:cNvPr>
          <p:cNvSpPr txBox="1">
            <a:spLocks noGrp="1"/>
          </p:cNvSpPr>
          <p:nvPr>
            <p:ph type="ctrTitle"/>
          </p:nvPr>
        </p:nvSpPr>
        <p:spPr>
          <a:xfrm>
            <a:off x="2589215" y="2514600"/>
            <a:ext cx="8915400" cy="2262783"/>
          </a:xfrm>
        </p:spPr>
        <p:txBody>
          <a:bodyPr anchor="b"/>
          <a:lstStyle>
            <a:lvl1pPr>
              <a:defRPr sz="5400"/>
            </a:lvl1pPr>
          </a:lstStyle>
          <a:p>
            <a:pPr lvl="0"/>
            <a:r>
              <a:rPr lang="el-GR"/>
              <a:t>Κάντε κλικ για να επεξεργαστείτε τον τίτλο υποδείγματος</a:t>
            </a:r>
            <a:endParaRPr lang="en-US"/>
          </a:p>
        </p:txBody>
      </p:sp>
      <p:sp>
        <p:nvSpPr>
          <p:cNvPr id="3" name="Subtitle 2">
            <a:extLst>
              <a:ext uri="{FF2B5EF4-FFF2-40B4-BE49-F238E27FC236}">
                <a16:creationId xmlns:a16="http://schemas.microsoft.com/office/drawing/2014/main" id="{7B78322F-5DF1-4BE4-A3A1-1665C27013DD}"/>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l-GR"/>
              <a:t>Κάντε κλικ για να επεξεργαστείτε τον υπότιτλο του υποδείγματος</a:t>
            </a:r>
            <a:endParaRPr lang="en-US"/>
          </a:p>
        </p:txBody>
      </p:sp>
      <p:sp>
        <p:nvSpPr>
          <p:cNvPr id="4" name="Date Placeholder 3">
            <a:extLst>
              <a:ext uri="{FF2B5EF4-FFF2-40B4-BE49-F238E27FC236}">
                <a16:creationId xmlns:a16="http://schemas.microsoft.com/office/drawing/2014/main" id="{C02CAB55-1689-4218-BF9F-B9783FE07236}"/>
              </a:ext>
            </a:extLst>
          </p:cNvPr>
          <p:cNvSpPr txBox="1">
            <a:spLocks noGrp="1"/>
          </p:cNvSpPr>
          <p:nvPr>
            <p:ph type="dt" sz="half" idx="7"/>
          </p:nvPr>
        </p:nvSpPr>
        <p:spPr/>
        <p:txBody>
          <a:bodyPr/>
          <a:lstStyle>
            <a:lvl1pPr>
              <a:defRPr/>
            </a:lvl1pPr>
          </a:lstStyle>
          <a:p>
            <a:pPr lvl="0"/>
            <a:fld id="{14683F73-06DC-42BC-AA2F-E73B63996ED1}" type="datetime1">
              <a:rPr lang="en-US"/>
              <a:pPr lvl="0"/>
              <a:t>4/25/2023</a:t>
            </a:fld>
            <a:endParaRPr lang="en-US"/>
          </a:p>
        </p:txBody>
      </p:sp>
      <p:sp>
        <p:nvSpPr>
          <p:cNvPr id="5" name="Footer Placeholder 4">
            <a:extLst>
              <a:ext uri="{FF2B5EF4-FFF2-40B4-BE49-F238E27FC236}">
                <a16:creationId xmlns:a16="http://schemas.microsoft.com/office/drawing/2014/main" id="{28C1B4F5-FB71-4A95-B6FC-B2482B77CEB8}"/>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DF9C9465-2BB2-4B89-A530-5F0AB830F9AC}"/>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FF9AAF1-DF10-4F05-A503-54F0DF3FF722}"/>
              </a:ext>
            </a:extLst>
          </p:cNvPr>
          <p:cNvSpPr txBox="1">
            <a:spLocks noGrp="1"/>
          </p:cNvSpPr>
          <p:nvPr>
            <p:ph type="sldNum" sz="quarter" idx="8"/>
          </p:nvPr>
        </p:nvSpPr>
        <p:spPr>
          <a:xfrm>
            <a:off x="531815" y="4529544"/>
            <a:ext cx="779763" cy="365129"/>
          </a:xfrm>
        </p:spPr>
        <p:txBody>
          <a:bodyPr/>
          <a:lstStyle>
            <a:lvl1pPr>
              <a:defRPr/>
            </a:lvl1pPr>
          </a:lstStyle>
          <a:p>
            <a:pPr lvl="0"/>
            <a:fld id="{D97CF7AD-4844-40B1-8B84-FDEA39441246}" type="slidenum">
              <a:t>‹#›</a:t>
            </a:fld>
            <a:endParaRPr lang="en-US"/>
          </a:p>
        </p:txBody>
      </p:sp>
    </p:spTree>
    <p:extLst>
      <p:ext uri="{BB962C8B-B14F-4D97-AF65-F5344CB8AC3E}">
        <p14:creationId xmlns:p14="http://schemas.microsoft.com/office/powerpoint/2010/main" val="11398585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FFD2-DDC0-406F-9157-01EAA51E1066}"/>
              </a:ext>
            </a:extLst>
          </p:cNvPr>
          <p:cNvSpPr txBox="1">
            <a:spLocks noGrp="1"/>
          </p:cNvSpPr>
          <p:nvPr>
            <p:ph type="title"/>
          </p:nvPr>
        </p:nvSpPr>
        <p:spPr>
          <a:xfrm>
            <a:off x="2589215" y="609603"/>
            <a:ext cx="8915400" cy="311704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1B3A402C-2F86-4ED6-BCE9-F13B71E28448}"/>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AE6EBF74-BF23-46F1-80C9-38DAC85AC539}"/>
              </a:ext>
            </a:extLst>
          </p:cNvPr>
          <p:cNvSpPr txBox="1">
            <a:spLocks noGrp="1"/>
          </p:cNvSpPr>
          <p:nvPr>
            <p:ph type="dt" sz="half" idx="7"/>
          </p:nvPr>
        </p:nvSpPr>
        <p:spPr/>
        <p:txBody>
          <a:bodyPr/>
          <a:lstStyle>
            <a:lvl1pPr>
              <a:defRPr/>
            </a:lvl1pPr>
          </a:lstStyle>
          <a:p>
            <a:pPr lvl="0"/>
            <a:fld id="{91D852A6-5FF4-4BE6-A669-4B60EB516185}" type="datetime1">
              <a:rPr lang="en-US"/>
              <a:pPr lvl="0"/>
              <a:t>4/25/2023</a:t>
            </a:fld>
            <a:endParaRPr lang="en-US"/>
          </a:p>
        </p:txBody>
      </p:sp>
      <p:sp>
        <p:nvSpPr>
          <p:cNvPr id="5" name="Footer Placeholder 4">
            <a:extLst>
              <a:ext uri="{FF2B5EF4-FFF2-40B4-BE49-F238E27FC236}">
                <a16:creationId xmlns:a16="http://schemas.microsoft.com/office/drawing/2014/main" id="{5B97E4EE-A1D8-4C55-9824-33E542EC2741}"/>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B3663EB3-72E4-48A3-8BDD-E62C19435BF3}"/>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335E4196-D959-40E2-AE65-2C6FC01F529F}"/>
              </a:ext>
            </a:extLst>
          </p:cNvPr>
          <p:cNvSpPr txBox="1">
            <a:spLocks noGrp="1"/>
          </p:cNvSpPr>
          <p:nvPr>
            <p:ph type="sldNum" sz="quarter" idx="8"/>
          </p:nvPr>
        </p:nvSpPr>
        <p:spPr>
          <a:xfrm>
            <a:off x="531815" y="3244135"/>
            <a:ext cx="779763" cy="365129"/>
          </a:xfrm>
        </p:spPr>
        <p:txBody>
          <a:bodyPr/>
          <a:lstStyle>
            <a:lvl1pPr>
              <a:defRPr/>
            </a:lvl1pPr>
          </a:lstStyle>
          <a:p>
            <a:pPr lvl="0"/>
            <a:fld id="{38AEBB50-4A66-450D-8DF7-A75B8AC47D06}" type="slidenum">
              <a:t>‹#›</a:t>
            </a:fld>
            <a:endParaRPr lang="en-US"/>
          </a:p>
        </p:txBody>
      </p:sp>
    </p:spTree>
    <p:extLst>
      <p:ext uri="{BB962C8B-B14F-4D97-AF65-F5344CB8AC3E}">
        <p14:creationId xmlns:p14="http://schemas.microsoft.com/office/powerpoint/2010/main" val="131656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39DC-3CDE-480A-877C-680FDB93EC0F}"/>
              </a:ext>
            </a:extLst>
          </p:cNvPr>
          <p:cNvSpPr txBox="1">
            <a:spLocks noGrp="1"/>
          </p:cNvSpPr>
          <p:nvPr>
            <p:ph type="title"/>
          </p:nvPr>
        </p:nvSpPr>
        <p:spPr>
          <a:xfrm>
            <a:off x="2849947" y="609603"/>
            <a:ext cx="8393926" cy="289560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234030F7-D436-40AC-9E9B-14FBA152DA00}"/>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l-GR"/>
              <a:t>Στυλ κειμένου υποδείγματος</a:t>
            </a:r>
          </a:p>
        </p:txBody>
      </p:sp>
      <p:sp>
        <p:nvSpPr>
          <p:cNvPr id="4" name="Text Placeholder 2">
            <a:extLst>
              <a:ext uri="{FF2B5EF4-FFF2-40B4-BE49-F238E27FC236}">
                <a16:creationId xmlns:a16="http://schemas.microsoft.com/office/drawing/2014/main" id="{0531329B-2C30-4110-AF7E-2BBE32EBD1C6}"/>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l-GR"/>
              <a:t>Στυλ κειμένου υποδείγματος</a:t>
            </a:r>
          </a:p>
        </p:txBody>
      </p:sp>
      <p:sp>
        <p:nvSpPr>
          <p:cNvPr id="5" name="Date Placeholder 3">
            <a:extLst>
              <a:ext uri="{FF2B5EF4-FFF2-40B4-BE49-F238E27FC236}">
                <a16:creationId xmlns:a16="http://schemas.microsoft.com/office/drawing/2014/main" id="{BF8BF1A5-2EA2-4822-9764-8E96129487E6}"/>
              </a:ext>
            </a:extLst>
          </p:cNvPr>
          <p:cNvSpPr txBox="1">
            <a:spLocks noGrp="1"/>
          </p:cNvSpPr>
          <p:nvPr>
            <p:ph type="dt" sz="half" idx="7"/>
          </p:nvPr>
        </p:nvSpPr>
        <p:spPr/>
        <p:txBody>
          <a:bodyPr/>
          <a:lstStyle>
            <a:lvl1pPr>
              <a:defRPr/>
            </a:lvl1pPr>
          </a:lstStyle>
          <a:p>
            <a:pPr lvl="0"/>
            <a:fld id="{28F7C716-DE8B-4DA0-9C09-7A0C1E956ED9}" type="datetime1">
              <a:rPr lang="en-US"/>
              <a:pPr lvl="0"/>
              <a:t>4/25/2023</a:t>
            </a:fld>
            <a:endParaRPr lang="en-US"/>
          </a:p>
        </p:txBody>
      </p:sp>
      <p:sp>
        <p:nvSpPr>
          <p:cNvPr id="6" name="Footer Placeholder 4">
            <a:extLst>
              <a:ext uri="{FF2B5EF4-FFF2-40B4-BE49-F238E27FC236}">
                <a16:creationId xmlns:a16="http://schemas.microsoft.com/office/drawing/2014/main" id="{2A736BC2-CDC2-45EF-A045-54CF3F47FD9E}"/>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E059E0D8-1D29-4BCD-ACC0-17DD46AB0C18}"/>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008E9FF8-EE02-4080-B471-972CE16EF6A7}"/>
              </a:ext>
            </a:extLst>
          </p:cNvPr>
          <p:cNvSpPr txBox="1">
            <a:spLocks noGrp="1"/>
          </p:cNvSpPr>
          <p:nvPr>
            <p:ph type="sldNum" sz="quarter" idx="8"/>
          </p:nvPr>
        </p:nvSpPr>
        <p:spPr>
          <a:xfrm>
            <a:off x="531815" y="3244135"/>
            <a:ext cx="779763" cy="365129"/>
          </a:xfrm>
        </p:spPr>
        <p:txBody>
          <a:bodyPr/>
          <a:lstStyle>
            <a:lvl1pPr>
              <a:defRPr/>
            </a:lvl1pPr>
          </a:lstStyle>
          <a:p>
            <a:pPr lvl="0"/>
            <a:fld id="{697405CB-57EE-4A06-BC73-D6BBBC551E61}" type="slidenum">
              <a:t>‹#›</a:t>
            </a:fld>
            <a:endParaRPr lang="en-US"/>
          </a:p>
        </p:txBody>
      </p:sp>
      <p:sp>
        <p:nvSpPr>
          <p:cNvPr id="9" name="TextBox 13">
            <a:extLst>
              <a:ext uri="{FF2B5EF4-FFF2-40B4-BE49-F238E27FC236}">
                <a16:creationId xmlns:a16="http://schemas.microsoft.com/office/drawing/2014/main" id="{EBC4E9A3-B506-4499-8EC8-6AF2CEA94F73}"/>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3198EC94-0FDE-4EFB-9675-67C835E275F1}"/>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21395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E762-52D4-4229-B69F-18C87E8744AE}"/>
              </a:ext>
            </a:extLst>
          </p:cNvPr>
          <p:cNvSpPr txBox="1">
            <a:spLocks noGrp="1"/>
          </p:cNvSpPr>
          <p:nvPr>
            <p:ph type="title"/>
          </p:nvPr>
        </p:nvSpPr>
        <p:spPr>
          <a:xfrm>
            <a:off x="2589215" y="2438403"/>
            <a:ext cx="8915400" cy="2724847"/>
          </a:xfrm>
        </p:spPr>
        <p:txBody>
          <a:bodyPr anchor="b"/>
          <a:lstStyle>
            <a:lvl1pPr>
              <a:defRPr sz="4800"/>
            </a:lvl1pPr>
          </a:lstStyle>
          <a:p>
            <a:pPr lvl="0"/>
            <a:r>
              <a:rPr lang="el-GR"/>
              <a:t>Κάντε κλικ για να επεξεργαστείτε τον τίτλο υποδείγματος</a:t>
            </a:r>
            <a:endParaRPr lang="en-US"/>
          </a:p>
        </p:txBody>
      </p:sp>
      <p:sp>
        <p:nvSpPr>
          <p:cNvPr id="3" name="Text Placeholder 3">
            <a:extLst>
              <a:ext uri="{FF2B5EF4-FFF2-40B4-BE49-F238E27FC236}">
                <a16:creationId xmlns:a16="http://schemas.microsoft.com/office/drawing/2014/main" id="{056E4B0A-A889-41B5-94BD-8E4F7D79791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4" name="Date Placeholder 4">
            <a:extLst>
              <a:ext uri="{FF2B5EF4-FFF2-40B4-BE49-F238E27FC236}">
                <a16:creationId xmlns:a16="http://schemas.microsoft.com/office/drawing/2014/main" id="{2E0F377F-87F5-4D0A-A4D6-6CA6B53AF1B3}"/>
              </a:ext>
            </a:extLst>
          </p:cNvPr>
          <p:cNvSpPr txBox="1">
            <a:spLocks noGrp="1"/>
          </p:cNvSpPr>
          <p:nvPr>
            <p:ph type="dt" sz="half" idx="7"/>
          </p:nvPr>
        </p:nvSpPr>
        <p:spPr/>
        <p:txBody>
          <a:bodyPr/>
          <a:lstStyle>
            <a:lvl1pPr>
              <a:defRPr/>
            </a:lvl1pPr>
          </a:lstStyle>
          <a:p>
            <a:pPr lvl="0"/>
            <a:fld id="{2B6A496E-F470-4E41-A221-9DEADBC644B0}" type="datetime1">
              <a:rPr lang="en-US"/>
              <a:pPr lvl="0"/>
              <a:t>4/25/2023</a:t>
            </a:fld>
            <a:endParaRPr lang="en-US"/>
          </a:p>
        </p:txBody>
      </p:sp>
      <p:sp>
        <p:nvSpPr>
          <p:cNvPr id="5" name="Footer Placeholder 5">
            <a:extLst>
              <a:ext uri="{FF2B5EF4-FFF2-40B4-BE49-F238E27FC236}">
                <a16:creationId xmlns:a16="http://schemas.microsoft.com/office/drawing/2014/main" id="{A3441496-CEFC-484F-B170-F5F4F7237BF7}"/>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406B7DFE-F2D4-47CD-BB36-5D2B9EB2C9C1}"/>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6">
            <a:extLst>
              <a:ext uri="{FF2B5EF4-FFF2-40B4-BE49-F238E27FC236}">
                <a16:creationId xmlns:a16="http://schemas.microsoft.com/office/drawing/2014/main" id="{E5AEB272-7845-4AC7-B92A-BCD1ECF2C143}"/>
              </a:ext>
            </a:extLst>
          </p:cNvPr>
          <p:cNvSpPr txBox="1">
            <a:spLocks noGrp="1"/>
          </p:cNvSpPr>
          <p:nvPr>
            <p:ph type="sldNum" sz="quarter" idx="8"/>
          </p:nvPr>
        </p:nvSpPr>
        <p:spPr>
          <a:xfrm>
            <a:off x="531815" y="4983086"/>
            <a:ext cx="779763" cy="365129"/>
          </a:xfrm>
        </p:spPr>
        <p:txBody>
          <a:bodyPr/>
          <a:lstStyle>
            <a:lvl1pPr>
              <a:defRPr/>
            </a:lvl1pPr>
          </a:lstStyle>
          <a:p>
            <a:pPr lvl="0"/>
            <a:fld id="{490EE515-45A8-41A7-B29E-E610E72F7D65}" type="slidenum">
              <a:t>‹#›</a:t>
            </a:fld>
            <a:endParaRPr lang="en-US"/>
          </a:p>
        </p:txBody>
      </p:sp>
    </p:spTree>
    <p:extLst>
      <p:ext uri="{BB962C8B-B14F-4D97-AF65-F5344CB8AC3E}">
        <p14:creationId xmlns:p14="http://schemas.microsoft.com/office/powerpoint/2010/main" val="269065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64E8-8278-4957-8F16-44D76314498C}"/>
              </a:ext>
            </a:extLst>
          </p:cNvPr>
          <p:cNvSpPr txBox="1">
            <a:spLocks noGrp="1"/>
          </p:cNvSpPr>
          <p:nvPr>
            <p:ph type="title"/>
          </p:nvPr>
        </p:nvSpPr>
        <p:spPr>
          <a:xfrm>
            <a:off x="2849947" y="609603"/>
            <a:ext cx="8393926" cy="289560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13C1FFBD-9931-4AED-A332-3098C850B6A0}"/>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l-GR"/>
              <a:t>Στυλ κειμένου υποδείγματος</a:t>
            </a:r>
          </a:p>
        </p:txBody>
      </p:sp>
      <p:sp>
        <p:nvSpPr>
          <p:cNvPr id="4" name="Text Placeholder 3">
            <a:extLst>
              <a:ext uri="{FF2B5EF4-FFF2-40B4-BE49-F238E27FC236}">
                <a16:creationId xmlns:a16="http://schemas.microsoft.com/office/drawing/2014/main" id="{059BDE56-BAB8-47FB-A6F5-C560F1CD6AD0}"/>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15545256-F7AB-4F2D-B7F6-22F1651D0672}"/>
              </a:ext>
            </a:extLst>
          </p:cNvPr>
          <p:cNvSpPr txBox="1">
            <a:spLocks noGrp="1"/>
          </p:cNvSpPr>
          <p:nvPr>
            <p:ph type="dt" sz="half" idx="7"/>
          </p:nvPr>
        </p:nvSpPr>
        <p:spPr/>
        <p:txBody>
          <a:bodyPr/>
          <a:lstStyle>
            <a:lvl1pPr>
              <a:defRPr/>
            </a:lvl1pPr>
          </a:lstStyle>
          <a:p>
            <a:pPr lvl="0"/>
            <a:fld id="{F57895DA-B9B9-4C7C-AC5A-C45E874FDE58}" type="datetime1">
              <a:rPr lang="en-US"/>
              <a:pPr lvl="0"/>
              <a:t>4/25/2023</a:t>
            </a:fld>
            <a:endParaRPr lang="en-US"/>
          </a:p>
        </p:txBody>
      </p:sp>
      <p:sp>
        <p:nvSpPr>
          <p:cNvPr id="6" name="Footer Placeholder 5">
            <a:extLst>
              <a:ext uri="{FF2B5EF4-FFF2-40B4-BE49-F238E27FC236}">
                <a16:creationId xmlns:a16="http://schemas.microsoft.com/office/drawing/2014/main" id="{D5DBE5FA-873B-45DB-9299-37DE3470FD6B}"/>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052642D3-50D5-417A-A550-67A3E610774A}"/>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2795CA56-D2ED-4DDB-9D67-7E22AE1F1B78}"/>
              </a:ext>
            </a:extLst>
          </p:cNvPr>
          <p:cNvSpPr txBox="1">
            <a:spLocks noGrp="1"/>
          </p:cNvSpPr>
          <p:nvPr>
            <p:ph type="sldNum" sz="quarter" idx="8"/>
          </p:nvPr>
        </p:nvSpPr>
        <p:spPr>
          <a:xfrm>
            <a:off x="531815" y="4983086"/>
            <a:ext cx="779763" cy="365129"/>
          </a:xfrm>
        </p:spPr>
        <p:txBody>
          <a:bodyPr/>
          <a:lstStyle>
            <a:lvl1pPr>
              <a:defRPr/>
            </a:lvl1pPr>
          </a:lstStyle>
          <a:p>
            <a:pPr lvl="0"/>
            <a:fld id="{9D03A3E9-C5BA-466E-8360-0EACFDB28760}" type="slidenum">
              <a:t>‹#›</a:t>
            </a:fld>
            <a:endParaRPr lang="en-US"/>
          </a:p>
        </p:txBody>
      </p:sp>
      <p:sp>
        <p:nvSpPr>
          <p:cNvPr id="9" name="TextBox 16">
            <a:extLst>
              <a:ext uri="{FF2B5EF4-FFF2-40B4-BE49-F238E27FC236}">
                <a16:creationId xmlns:a16="http://schemas.microsoft.com/office/drawing/2014/main" id="{A5E730CA-4A47-4F1E-90D0-24C5DD080672}"/>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F955E28F-2CF7-482A-BAE7-E57BFBE9907F}"/>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40443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8B6B-1C66-4A2A-B56E-007691167225}"/>
              </a:ext>
            </a:extLst>
          </p:cNvPr>
          <p:cNvSpPr txBox="1">
            <a:spLocks noGrp="1"/>
          </p:cNvSpPr>
          <p:nvPr>
            <p:ph type="title"/>
          </p:nvPr>
        </p:nvSpPr>
        <p:spPr>
          <a:xfrm>
            <a:off x="2589215" y="627406"/>
            <a:ext cx="8915400" cy="2880021"/>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0B7956D6-BE99-444B-AA98-D27835998A39}"/>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l-GR"/>
              <a:t>Στυλ κειμένου υποδείγματος</a:t>
            </a:r>
          </a:p>
        </p:txBody>
      </p:sp>
      <p:sp>
        <p:nvSpPr>
          <p:cNvPr id="4" name="Text Placeholder 3">
            <a:extLst>
              <a:ext uri="{FF2B5EF4-FFF2-40B4-BE49-F238E27FC236}">
                <a16:creationId xmlns:a16="http://schemas.microsoft.com/office/drawing/2014/main" id="{AF981C25-4E38-4DB1-BDD3-FAC616959E86}"/>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6C62A682-EC61-4A92-878F-01216E5DAEEE}"/>
              </a:ext>
            </a:extLst>
          </p:cNvPr>
          <p:cNvSpPr txBox="1">
            <a:spLocks noGrp="1"/>
          </p:cNvSpPr>
          <p:nvPr>
            <p:ph type="dt" sz="half" idx="7"/>
          </p:nvPr>
        </p:nvSpPr>
        <p:spPr/>
        <p:txBody>
          <a:bodyPr/>
          <a:lstStyle>
            <a:lvl1pPr>
              <a:defRPr/>
            </a:lvl1pPr>
          </a:lstStyle>
          <a:p>
            <a:pPr lvl="0"/>
            <a:fld id="{EBE32CEB-FA2A-4838-9C96-068F921E0964}" type="datetime1">
              <a:rPr lang="en-US"/>
              <a:pPr lvl="0"/>
              <a:t>4/25/2023</a:t>
            </a:fld>
            <a:endParaRPr lang="en-US"/>
          </a:p>
        </p:txBody>
      </p:sp>
      <p:sp>
        <p:nvSpPr>
          <p:cNvPr id="6" name="Footer Placeholder 5">
            <a:extLst>
              <a:ext uri="{FF2B5EF4-FFF2-40B4-BE49-F238E27FC236}">
                <a16:creationId xmlns:a16="http://schemas.microsoft.com/office/drawing/2014/main" id="{FF2F0963-5879-4FFE-86D8-061769833743}"/>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95C9E174-2ADB-4513-9F11-B555A1A11E0F}"/>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670FE5C6-4B33-45B4-9E26-43BAEE3F84DD}"/>
              </a:ext>
            </a:extLst>
          </p:cNvPr>
          <p:cNvSpPr txBox="1">
            <a:spLocks noGrp="1"/>
          </p:cNvSpPr>
          <p:nvPr>
            <p:ph type="sldNum" sz="quarter" idx="8"/>
          </p:nvPr>
        </p:nvSpPr>
        <p:spPr>
          <a:xfrm>
            <a:off x="531815" y="4983086"/>
            <a:ext cx="779763" cy="365129"/>
          </a:xfrm>
        </p:spPr>
        <p:txBody>
          <a:bodyPr/>
          <a:lstStyle>
            <a:lvl1pPr>
              <a:defRPr/>
            </a:lvl1pPr>
          </a:lstStyle>
          <a:p>
            <a:pPr lvl="0"/>
            <a:fld id="{93D5F4C9-4266-4019-8B5D-7CC52FC18E8A}" type="slidenum">
              <a:t>‹#›</a:t>
            </a:fld>
            <a:endParaRPr lang="en-US"/>
          </a:p>
        </p:txBody>
      </p:sp>
    </p:spTree>
    <p:extLst>
      <p:ext uri="{BB962C8B-B14F-4D97-AF65-F5344CB8AC3E}">
        <p14:creationId xmlns:p14="http://schemas.microsoft.com/office/powerpoint/2010/main" val="23342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A4B8-2CB1-4169-99E8-2D2DF040DBA6}"/>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65A4665A-C88A-4A77-B814-E6FD7DA6A5F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19F1C5E8-BE75-4556-8949-01C96DB08C49}"/>
              </a:ext>
            </a:extLst>
          </p:cNvPr>
          <p:cNvSpPr txBox="1">
            <a:spLocks noGrp="1"/>
          </p:cNvSpPr>
          <p:nvPr>
            <p:ph type="dt" sz="half" idx="7"/>
          </p:nvPr>
        </p:nvSpPr>
        <p:spPr/>
        <p:txBody>
          <a:bodyPr/>
          <a:lstStyle>
            <a:lvl1pPr>
              <a:defRPr/>
            </a:lvl1pPr>
          </a:lstStyle>
          <a:p>
            <a:pPr lvl="0"/>
            <a:fld id="{482C1E12-EF08-4048-9F32-B45F39B9DA8C}" type="datetime1">
              <a:rPr lang="en-US"/>
              <a:pPr lvl="0"/>
              <a:t>4/25/2023</a:t>
            </a:fld>
            <a:endParaRPr lang="en-US"/>
          </a:p>
        </p:txBody>
      </p:sp>
      <p:sp>
        <p:nvSpPr>
          <p:cNvPr id="5" name="Footer Placeholder 4">
            <a:extLst>
              <a:ext uri="{FF2B5EF4-FFF2-40B4-BE49-F238E27FC236}">
                <a16:creationId xmlns:a16="http://schemas.microsoft.com/office/drawing/2014/main" id="{B34C5EF4-42D2-4DDA-B111-B4E1C5D045B2}"/>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7A540516-EA46-4A8A-8E9C-5FD849729087}"/>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B4F3C6D-AB2E-4642-97F9-67D5E6DA3D92}"/>
              </a:ext>
            </a:extLst>
          </p:cNvPr>
          <p:cNvSpPr txBox="1">
            <a:spLocks noGrp="1"/>
          </p:cNvSpPr>
          <p:nvPr>
            <p:ph type="sldNum" sz="quarter" idx="8"/>
          </p:nvPr>
        </p:nvSpPr>
        <p:spPr/>
        <p:txBody>
          <a:bodyPr/>
          <a:lstStyle>
            <a:lvl1pPr>
              <a:defRPr/>
            </a:lvl1pPr>
          </a:lstStyle>
          <a:p>
            <a:pPr lvl="0"/>
            <a:fld id="{395CFDDC-DC02-4D56-900E-41CA0BB665A2}" type="slidenum">
              <a:t>‹#›</a:t>
            </a:fld>
            <a:endParaRPr lang="en-US"/>
          </a:p>
        </p:txBody>
      </p:sp>
    </p:spTree>
    <p:extLst>
      <p:ext uri="{BB962C8B-B14F-4D97-AF65-F5344CB8AC3E}">
        <p14:creationId xmlns:p14="http://schemas.microsoft.com/office/powerpoint/2010/main" val="370746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FDE85-8D7E-4989-BAB0-FACD382740B7}"/>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B0097E20-1CCE-4E45-8ABD-3EAB92F135F0}"/>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5F4BF0AD-DAD0-4324-BF70-8130AE418A28}"/>
              </a:ext>
            </a:extLst>
          </p:cNvPr>
          <p:cNvSpPr txBox="1">
            <a:spLocks noGrp="1"/>
          </p:cNvSpPr>
          <p:nvPr>
            <p:ph type="dt" sz="half" idx="7"/>
          </p:nvPr>
        </p:nvSpPr>
        <p:spPr/>
        <p:txBody>
          <a:bodyPr/>
          <a:lstStyle>
            <a:lvl1pPr>
              <a:defRPr/>
            </a:lvl1pPr>
          </a:lstStyle>
          <a:p>
            <a:pPr lvl="0"/>
            <a:fld id="{6B5451E4-8CC1-45CA-A3A5-4294740A877B}" type="datetime1">
              <a:rPr lang="en-US"/>
              <a:pPr lvl="0"/>
              <a:t>4/25/2023</a:t>
            </a:fld>
            <a:endParaRPr lang="en-US"/>
          </a:p>
        </p:txBody>
      </p:sp>
      <p:sp>
        <p:nvSpPr>
          <p:cNvPr id="5" name="Footer Placeholder 4">
            <a:extLst>
              <a:ext uri="{FF2B5EF4-FFF2-40B4-BE49-F238E27FC236}">
                <a16:creationId xmlns:a16="http://schemas.microsoft.com/office/drawing/2014/main" id="{5AFE50C0-D845-4A72-ABCE-AAAB38779F38}"/>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41BFAFDB-F51A-47D0-8652-79B381E6EF7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0FEBE81-A250-4A0C-888A-6DB78C41FA26}"/>
              </a:ext>
            </a:extLst>
          </p:cNvPr>
          <p:cNvSpPr txBox="1">
            <a:spLocks noGrp="1"/>
          </p:cNvSpPr>
          <p:nvPr>
            <p:ph type="sldNum" sz="quarter" idx="8"/>
          </p:nvPr>
        </p:nvSpPr>
        <p:spPr/>
        <p:txBody>
          <a:bodyPr/>
          <a:lstStyle>
            <a:lvl1pPr>
              <a:defRPr/>
            </a:lvl1pPr>
          </a:lstStyle>
          <a:p>
            <a:pPr lvl="0"/>
            <a:fld id="{3BEE817A-02B1-405B-B041-640B408BC764}" type="slidenum">
              <a:t>‹#›</a:t>
            </a:fld>
            <a:endParaRPr lang="en-US"/>
          </a:p>
        </p:txBody>
      </p:sp>
    </p:spTree>
    <p:extLst>
      <p:ext uri="{BB962C8B-B14F-4D97-AF65-F5344CB8AC3E}">
        <p14:creationId xmlns:p14="http://schemas.microsoft.com/office/powerpoint/2010/main" val="142738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C599-207D-4656-BA03-69FCE142B0B5}"/>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C3472465-8130-4F4D-8CA3-20E3315546C9}"/>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90352779-0D8B-4FAC-9B55-2A2D39447EE4}"/>
              </a:ext>
            </a:extLst>
          </p:cNvPr>
          <p:cNvSpPr txBox="1">
            <a:spLocks noGrp="1"/>
          </p:cNvSpPr>
          <p:nvPr>
            <p:ph type="dt" sz="half" idx="7"/>
          </p:nvPr>
        </p:nvSpPr>
        <p:spPr/>
        <p:txBody>
          <a:bodyPr/>
          <a:lstStyle>
            <a:lvl1pPr>
              <a:defRPr/>
            </a:lvl1pPr>
          </a:lstStyle>
          <a:p>
            <a:pPr lvl="0"/>
            <a:fld id="{E1F219E4-5F7E-4077-99FF-F3B34868C5E4}" type="datetime1">
              <a:rPr lang="en-US"/>
              <a:pPr lvl="0"/>
              <a:t>4/25/2023</a:t>
            </a:fld>
            <a:endParaRPr lang="en-US"/>
          </a:p>
        </p:txBody>
      </p:sp>
      <p:sp>
        <p:nvSpPr>
          <p:cNvPr id="5" name="Footer Placeholder 4">
            <a:extLst>
              <a:ext uri="{FF2B5EF4-FFF2-40B4-BE49-F238E27FC236}">
                <a16:creationId xmlns:a16="http://schemas.microsoft.com/office/drawing/2014/main" id="{44D491C2-EE80-46BC-919C-E03562C2DA07}"/>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D2FE0857-9666-4EB3-B1BB-0D4EC61D975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16A52896-3A69-4F9D-916F-7F7EFBD3E641}"/>
              </a:ext>
            </a:extLst>
          </p:cNvPr>
          <p:cNvSpPr txBox="1">
            <a:spLocks noGrp="1"/>
          </p:cNvSpPr>
          <p:nvPr>
            <p:ph type="sldNum" sz="quarter" idx="8"/>
          </p:nvPr>
        </p:nvSpPr>
        <p:spPr/>
        <p:txBody>
          <a:bodyPr/>
          <a:lstStyle>
            <a:lvl1pPr>
              <a:defRPr/>
            </a:lvl1pPr>
          </a:lstStyle>
          <a:p>
            <a:pPr lvl="0"/>
            <a:fld id="{01A3A893-7E8A-4CDB-A6FF-3DF33403BD0A}" type="slidenum">
              <a:t>‹#›</a:t>
            </a:fld>
            <a:endParaRPr lang="en-US"/>
          </a:p>
        </p:txBody>
      </p:sp>
    </p:spTree>
    <p:extLst>
      <p:ext uri="{BB962C8B-B14F-4D97-AF65-F5344CB8AC3E}">
        <p14:creationId xmlns:p14="http://schemas.microsoft.com/office/powerpoint/2010/main" val="8038948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9B24-9CCE-447C-B9EE-7122D46BF296}"/>
              </a:ext>
            </a:extLst>
          </p:cNvPr>
          <p:cNvSpPr txBox="1">
            <a:spLocks noGrp="1"/>
          </p:cNvSpPr>
          <p:nvPr>
            <p:ph type="title"/>
          </p:nvPr>
        </p:nvSpPr>
        <p:spPr>
          <a:xfrm>
            <a:off x="2589215" y="2058753"/>
            <a:ext cx="8915400" cy="1468800"/>
          </a:xfrm>
        </p:spPr>
        <p:txBody>
          <a:bodyPr anchor="b"/>
          <a:lstStyle>
            <a:lvl1pPr>
              <a:defRPr sz="4000"/>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FCBE5ED8-DC28-4257-BC51-37728AE9D7F9}"/>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33C21C20-85F8-471B-8727-1AB8B090FEE1}"/>
              </a:ext>
            </a:extLst>
          </p:cNvPr>
          <p:cNvSpPr txBox="1">
            <a:spLocks noGrp="1"/>
          </p:cNvSpPr>
          <p:nvPr>
            <p:ph type="dt" sz="half" idx="7"/>
          </p:nvPr>
        </p:nvSpPr>
        <p:spPr/>
        <p:txBody>
          <a:bodyPr/>
          <a:lstStyle>
            <a:lvl1pPr>
              <a:defRPr/>
            </a:lvl1pPr>
          </a:lstStyle>
          <a:p>
            <a:pPr lvl="0"/>
            <a:fld id="{E23F4B2D-4020-4155-93C2-3699FEAE4CA9}" type="datetime1">
              <a:rPr lang="en-US"/>
              <a:pPr lvl="0"/>
              <a:t>4/25/2023</a:t>
            </a:fld>
            <a:endParaRPr lang="en-US"/>
          </a:p>
        </p:txBody>
      </p:sp>
      <p:sp>
        <p:nvSpPr>
          <p:cNvPr id="5" name="Footer Placeholder 4">
            <a:extLst>
              <a:ext uri="{FF2B5EF4-FFF2-40B4-BE49-F238E27FC236}">
                <a16:creationId xmlns:a16="http://schemas.microsoft.com/office/drawing/2014/main" id="{86B41FCD-8F78-4BE5-AF2C-4BCB8F386976}"/>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C88B6DF2-3477-4321-A35C-A099AA35EB9A}"/>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A10C096A-564F-4F41-A129-B1F7A4C6A377}"/>
              </a:ext>
            </a:extLst>
          </p:cNvPr>
          <p:cNvSpPr txBox="1">
            <a:spLocks noGrp="1"/>
          </p:cNvSpPr>
          <p:nvPr>
            <p:ph type="sldNum" sz="quarter" idx="8"/>
          </p:nvPr>
        </p:nvSpPr>
        <p:spPr>
          <a:xfrm>
            <a:off x="531815" y="3244135"/>
            <a:ext cx="779763" cy="365129"/>
          </a:xfrm>
        </p:spPr>
        <p:txBody>
          <a:bodyPr/>
          <a:lstStyle>
            <a:lvl1pPr>
              <a:defRPr/>
            </a:lvl1pPr>
          </a:lstStyle>
          <a:p>
            <a:pPr lvl="0"/>
            <a:fld id="{F99030C8-175A-4B85-82E1-B547CADF7C12}" type="slidenum">
              <a:t>‹#›</a:t>
            </a:fld>
            <a:endParaRPr lang="en-US"/>
          </a:p>
        </p:txBody>
      </p:sp>
    </p:spTree>
    <p:extLst>
      <p:ext uri="{BB962C8B-B14F-4D97-AF65-F5344CB8AC3E}">
        <p14:creationId xmlns:p14="http://schemas.microsoft.com/office/powerpoint/2010/main" val="57454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09D58FD7-3203-4BC5-BC56-0102E55AF3AE}"/>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AEE40127-637B-487F-B1CE-7E5D5F36EAF3}"/>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a:extLst>
              <a:ext uri="{FF2B5EF4-FFF2-40B4-BE49-F238E27FC236}">
                <a16:creationId xmlns:a16="http://schemas.microsoft.com/office/drawing/2014/main" id="{274AD740-CB21-4CE9-9DFC-DEDC267786E8}"/>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a:extLst>
              <a:ext uri="{FF2B5EF4-FFF2-40B4-BE49-F238E27FC236}">
                <a16:creationId xmlns:a16="http://schemas.microsoft.com/office/drawing/2014/main" id="{90C7DFA1-07C5-4D3A-879C-A5D409DC4AC4}"/>
              </a:ext>
            </a:extLst>
          </p:cNvPr>
          <p:cNvSpPr txBox="1">
            <a:spLocks noGrp="1"/>
          </p:cNvSpPr>
          <p:nvPr>
            <p:ph type="dt" sz="half" idx="7"/>
          </p:nvPr>
        </p:nvSpPr>
        <p:spPr/>
        <p:txBody>
          <a:bodyPr/>
          <a:lstStyle>
            <a:lvl1pPr>
              <a:defRPr/>
            </a:lvl1pPr>
          </a:lstStyle>
          <a:p>
            <a:pPr lvl="0"/>
            <a:fld id="{62DFEDEF-2BC9-44FA-A70F-AEF78EA88FC3}" type="datetime1">
              <a:rPr lang="en-US"/>
              <a:pPr lvl="0"/>
              <a:t>4/25/2023</a:t>
            </a:fld>
            <a:endParaRPr lang="en-US"/>
          </a:p>
        </p:txBody>
      </p:sp>
      <p:sp>
        <p:nvSpPr>
          <p:cNvPr id="6" name="Footer Placeholder 5">
            <a:extLst>
              <a:ext uri="{FF2B5EF4-FFF2-40B4-BE49-F238E27FC236}">
                <a16:creationId xmlns:a16="http://schemas.microsoft.com/office/drawing/2014/main" id="{3DA14460-8D60-4766-8662-A4CC76EABA96}"/>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819F50AE-49AE-4F3E-B43D-A3016F870A7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E9C83E0B-0C3C-475E-BCCD-976A3885EE16}"/>
              </a:ext>
            </a:extLst>
          </p:cNvPr>
          <p:cNvSpPr txBox="1">
            <a:spLocks noGrp="1"/>
          </p:cNvSpPr>
          <p:nvPr>
            <p:ph type="sldNum" sz="quarter" idx="8"/>
          </p:nvPr>
        </p:nvSpPr>
        <p:spPr/>
        <p:txBody>
          <a:bodyPr/>
          <a:lstStyle>
            <a:lvl1pPr>
              <a:defRPr/>
            </a:lvl1pPr>
          </a:lstStyle>
          <a:p>
            <a:pPr lvl="0"/>
            <a:fld id="{5A3ED4E1-0AEF-4E83-996C-CC7F5B1E33C8}" type="slidenum">
              <a:t>‹#›</a:t>
            </a:fld>
            <a:endParaRPr lang="en-US"/>
          </a:p>
        </p:txBody>
      </p:sp>
    </p:spTree>
    <p:extLst>
      <p:ext uri="{BB962C8B-B14F-4D97-AF65-F5344CB8AC3E}">
        <p14:creationId xmlns:p14="http://schemas.microsoft.com/office/powerpoint/2010/main" val="312644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884A00-8C26-45CD-A0F7-32068F4F4965}"/>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D5CF31FB-596E-4696-9CFE-A969EAD90466}"/>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0E8FE2C0-1695-42A0-8961-55C1CE8FC04C}"/>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a:extLst>
              <a:ext uri="{FF2B5EF4-FFF2-40B4-BE49-F238E27FC236}">
                <a16:creationId xmlns:a16="http://schemas.microsoft.com/office/drawing/2014/main" id="{0D727428-61D8-4C0E-AEE9-2CB2C4E85E3D}"/>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59F569FD-BC16-4C88-B38F-7B17F239F5A7}"/>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a:extLst>
              <a:ext uri="{FF2B5EF4-FFF2-40B4-BE49-F238E27FC236}">
                <a16:creationId xmlns:a16="http://schemas.microsoft.com/office/drawing/2014/main" id="{F6FC4CE3-D02B-4ED2-91BA-F7736BECE7AB}"/>
              </a:ext>
            </a:extLst>
          </p:cNvPr>
          <p:cNvSpPr txBox="1">
            <a:spLocks noGrp="1"/>
          </p:cNvSpPr>
          <p:nvPr>
            <p:ph type="dt" sz="half" idx="7"/>
          </p:nvPr>
        </p:nvSpPr>
        <p:spPr/>
        <p:txBody>
          <a:bodyPr/>
          <a:lstStyle>
            <a:lvl1pPr>
              <a:defRPr/>
            </a:lvl1pPr>
          </a:lstStyle>
          <a:p>
            <a:pPr lvl="0"/>
            <a:fld id="{2F9DCCA0-7FA5-4437-A947-6868E0EFC20F}" type="datetime1">
              <a:rPr lang="en-US"/>
              <a:pPr lvl="0"/>
              <a:t>4/25/2023</a:t>
            </a:fld>
            <a:endParaRPr lang="en-US"/>
          </a:p>
        </p:txBody>
      </p:sp>
      <p:sp>
        <p:nvSpPr>
          <p:cNvPr id="8" name="Footer Placeholder 7">
            <a:extLst>
              <a:ext uri="{FF2B5EF4-FFF2-40B4-BE49-F238E27FC236}">
                <a16:creationId xmlns:a16="http://schemas.microsoft.com/office/drawing/2014/main" id="{43CEFB9C-8968-40B7-9BBE-F05F079AF77B}"/>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300BD131-DC92-4017-9B5B-E297A478662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Slide Number Placeholder 5">
            <a:extLst>
              <a:ext uri="{FF2B5EF4-FFF2-40B4-BE49-F238E27FC236}">
                <a16:creationId xmlns:a16="http://schemas.microsoft.com/office/drawing/2014/main" id="{0CF54D3C-6E9E-40C3-AA83-29A5C1DFD8D4}"/>
              </a:ext>
            </a:extLst>
          </p:cNvPr>
          <p:cNvSpPr txBox="1">
            <a:spLocks noGrp="1"/>
          </p:cNvSpPr>
          <p:nvPr>
            <p:ph type="sldNum" sz="quarter" idx="8"/>
          </p:nvPr>
        </p:nvSpPr>
        <p:spPr/>
        <p:txBody>
          <a:bodyPr/>
          <a:lstStyle>
            <a:lvl1pPr>
              <a:defRPr/>
            </a:lvl1pPr>
          </a:lstStyle>
          <a:p>
            <a:pPr lvl="0"/>
            <a:fld id="{B829C770-23E9-4F38-8E6B-79602CF7E8AF}" type="slidenum">
              <a:t>‹#›</a:t>
            </a:fld>
            <a:endParaRPr lang="en-US"/>
          </a:p>
        </p:txBody>
      </p:sp>
    </p:spTree>
    <p:extLst>
      <p:ext uri="{BB962C8B-B14F-4D97-AF65-F5344CB8AC3E}">
        <p14:creationId xmlns:p14="http://schemas.microsoft.com/office/powerpoint/2010/main" val="40134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D8A2-2934-4776-9940-3E1FFB03ED11}"/>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0E308620-51D9-4124-AA03-E4A29E352D0A}"/>
              </a:ext>
            </a:extLst>
          </p:cNvPr>
          <p:cNvSpPr txBox="1">
            <a:spLocks noGrp="1"/>
          </p:cNvSpPr>
          <p:nvPr>
            <p:ph type="dt" sz="half" idx="7"/>
          </p:nvPr>
        </p:nvSpPr>
        <p:spPr/>
        <p:txBody>
          <a:bodyPr/>
          <a:lstStyle>
            <a:lvl1pPr>
              <a:defRPr/>
            </a:lvl1pPr>
          </a:lstStyle>
          <a:p>
            <a:pPr lvl="0"/>
            <a:fld id="{A0289922-93ED-451E-B4DF-079AE7B277D6}" type="datetime1">
              <a:rPr lang="en-US"/>
              <a:pPr lvl="0"/>
              <a:t>4/25/2023</a:t>
            </a:fld>
            <a:endParaRPr lang="en-US"/>
          </a:p>
        </p:txBody>
      </p:sp>
      <p:sp>
        <p:nvSpPr>
          <p:cNvPr id="4" name="Footer Placeholder 3">
            <a:extLst>
              <a:ext uri="{FF2B5EF4-FFF2-40B4-BE49-F238E27FC236}">
                <a16:creationId xmlns:a16="http://schemas.microsoft.com/office/drawing/2014/main" id="{38B1D5E5-23A9-42E5-B74E-C5D24FC152E6}"/>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11FBD187-0C0B-4131-9950-AFB08E686E2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Slide Number Placeholder 4">
            <a:extLst>
              <a:ext uri="{FF2B5EF4-FFF2-40B4-BE49-F238E27FC236}">
                <a16:creationId xmlns:a16="http://schemas.microsoft.com/office/drawing/2014/main" id="{0F88CF46-1BED-419D-8A7B-DFE08F99A0EB}"/>
              </a:ext>
            </a:extLst>
          </p:cNvPr>
          <p:cNvSpPr txBox="1">
            <a:spLocks noGrp="1"/>
          </p:cNvSpPr>
          <p:nvPr>
            <p:ph type="sldNum" sz="quarter" idx="8"/>
          </p:nvPr>
        </p:nvSpPr>
        <p:spPr/>
        <p:txBody>
          <a:bodyPr/>
          <a:lstStyle>
            <a:lvl1pPr>
              <a:defRPr/>
            </a:lvl1pPr>
          </a:lstStyle>
          <a:p>
            <a:pPr lvl="0"/>
            <a:fld id="{64076C88-8B29-49C9-96F0-3ABF67DD29A7}" type="slidenum">
              <a:t>‹#›</a:t>
            </a:fld>
            <a:endParaRPr lang="en-US"/>
          </a:p>
        </p:txBody>
      </p:sp>
    </p:spTree>
    <p:extLst>
      <p:ext uri="{BB962C8B-B14F-4D97-AF65-F5344CB8AC3E}">
        <p14:creationId xmlns:p14="http://schemas.microsoft.com/office/powerpoint/2010/main" val="195799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BE620-F2E5-4745-AE67-227715B66DE3}"/>
              </a:ext>
            </a:extLst>
          </p:cNvPr>
          <p:cNvSpPr txBox="1">
            <a:spLocks noGrp="1"/>
          </p:cNvSpPr>
          <p:nvPr>
            <p:ph type="dt" sz="half" idx="7"/>
          </p:nvPr>
        </p:nvSpPr>
        <p:spPr/>
        <p:txBody>
          <a:bodyPr/>
          <a:lstStyle>
            <a:lvl1pPr>
              <a:defRPr/>
            </a:lvl1pPr>
          </a:lstStyle>
          <a:p>
            <a:pPr lvl="0"/>
            <a:fld id="{174D577D-905E-41DA-B83F-3E434AA57C81}" type="datetime1">
              <a:rPr lang="en-US"/>
              <a:pPr lvl="0"/>
              <a:t>4/25/2023</a:t>
            </a:fld>
            <a:endParaRPr lang="en-US"/>
          </a:p>
        </p:txBody>
      </p:sp>
      <p:sp>
        <p:nvSpPr>
          <p:cNvPr id="3" name="Footer Placeholder 2">
            <a:extLst>
              <a:ext uri="{FF2B5EF4-FFF2-40B4-BE49-F238E27FC236}">
                <a16:creationId xmlns:a16="http://schemas.microsoft.com/office/drawing/2014/main" id="{D613B639-5FEE-4062-95B6-68A6400EBF27}"/>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9EE4EF49-9FEA-4B3A-B222-5E84776E456D}"/>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 name="Slide Number Placeholder 3">
            <a:extLst>
              <a:ext uri="{FF2B5EF4-FFF2-40B4-BE49-F238E27FC236}">
                <a16:creationId xmlns:a16="http://schemas.microsoft.com/office/drawing/2014/main" id="{3AF90981-E2F2-4E61-B7C5-B3DA904BB348}"/>
              </a:ext>
            </a:extLst>
          </p:cNvPr>
          <p:cNvSpPr txBox="1">
            <a:spLocks noGrp="1"/>
          </p:cNvSpPr>
          <p:nvPr>
            <p:ph type="sldNum" sz="quarter" idx="8"/>
          </p:nvPr>
        </p:nvSpPr>
        <p:spPr/>
        <p:txBody>
          <a:bodyPr/>
          <a:lstStyle>
            <a:lvl1pPr>
              <a:defRPr/>
            </a:lvl1pPr>
          </a:lstStyle>
          <a:p>
            <a:pPr lvl="0"/>
            <a:fld id="{55C45341-A452-49BF-9FA8-E088080A3C8D}" type="slidenum">
              <a:t>‹#›</a:t>
            </a:fld>
            <a:endParaRPr lang="en-US"/>
          </a:p>
        </p:txBody>
      </p:sp>
    </p:spTree>
    <p:extLst>
      <p:ext uri="{BB962C8B-B14F-4D97-AF65-F5344CB8AC3E}">
        <p14:creationId xmlns:p14="http://schemas.microsoft.com/office/powerpoint/2010/main" val="5865552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E67C-DA4D-4370-A3E2-ED484FD65870}"/>
              </a:ext>
            </a:extLst>
          </p:cNvPr>
          <p:cNvSpPr txBox="1">
            <a:spLocks noGrp="1"/>
          </p:cNvSpPr>
          <p:nvPr>
            <p:ph type="title"/>
          </p:nvPr>
        </p:nvSpPr>
        <p:spPr>
          <a:xfrm>
            <a:off x="2589215" y="446090"/>
            <a:ext cx="3505196" cy="976314"/>
          </a:xfrm>
        </p:spPr>
        <p:txBody>
          <a:bodyPr anchor="b"/>
          <a:lstStyle>
            <a:lvl1pPr>
              <a:defRPr sz="2000"/>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D9289E71-3679-4516-8A47-BF83DBEC3D04}"/>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9731A300-DFE9-4064-9E03-613E81286855}"/>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890AFE06-F72A-4D4F-8B07-1AD4E581F6BD}"/>
              </a:ext>
            </a:extLst>
          </p:cNvPr>
          <p:cNvSpPr txBox="1">
            <a:spLocks noGrp="1"/>
          </p:cNvSpPr>
          <p:nvPr>
            <p:ph type="dt" sz="half" idx="7"/>
          </p:nvPr>
        </p:nvSpPr>
        <p:spPr/>
        <p:txBody>
          <a:bodyPr/>
          <a:lstStyle>
            <a:lvl1pPr>
              <a:defRPr/>
            </a:lvl1pPr>
          </a:lstStyle>
          <a:p>
            <a:pPr lvl="0"/>
            <a:fld id="{19E484DA-5073-4FC8-A591-0C7117C0DBB9}" type="datetime1">
              <a:rPr lang="en-US"/>
              <a:pPr lvl="0"/>
              <a:t>4/25/2023</a:t>
            </a:fld>
            <a:endParaRPr lang="en-US"/>
          </a:p>
        </p:txBody>
      </p:sp>
      <p:sp>
        <p:nvSpPr>
          <p:cNvPr id="6" name="Footer Placeholder 5">
            <a:extLst>
              <a:ext uri="{FF2B5EF4-FFF2-40B4-BE49-F238E27FC236}">
                <a16:creationId xmlns:a16="http://schemas.microsoft.com/office/drawing/2014/main" id="{5E977A76-563C-4FFC-B55F-0520F207B397}"/>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C6E2F198-ADE5-4A0E-B820-98AC31314F79}"/>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A42AB880-BF24-43D5-9311-6800C95FF4A4}"/>
              </a:ext>
            </a:extLst>
          </p:cNvPr>
          <p:cNvSpPr txBox="1">
            <a:spLocks noGrp="1"/>
          </p:cNvSpPr>
          <p:nvPr>
            <p:ph type="sldNum" sz="quarter" idx="8"/>
          </p:nvPr>
        </p:nvSpPr>
        <p:spPr/>
        <p:txBody>
          <a:bodyPr/>
          <a:lstStyle>
            <a:lvl1pPr>
              <a:defRPr/>
            </a:lvl1pPr>
          </a:lstStyle>
          <a:p>
            <a:pPr lvl="0"/>
            <a:fld id="{9630CC56-8D78-432D-B579-1182315BAE98}" type="slidenum">
              <a:t>‹#›</a:t>
            </a:fld>
            <a:endParaRPr lang="en-US"/>
          </a:p>
        </p:txBody>
      </p:sp>
    </p:spTree>
    <p:extLst>
      <p:ext uri="{BB962C8B-B14F-4D97-AF65-F5344CB8AC3E}">
        <p14:creationId xmlns:p14="http://schemas.microsoft.com/office/powerpoint/2010/main" val="42634528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9243-784F-4E41-B39D-980DEBE14E1B}"/>
              </a:ext>
            </a:extLst>
          </p:cNvPr>
          <p:cNvSpPr txBox="1">
            <a:spLocks noGrp="1"/>
          </p:cNvSpPr>
          <p:nvPr>
            <p:ph type="title"/>
          </p:nvPr>
        </p:nvSpPr>
        <p:spPr>
          <a:xfrm>
            <a:off x="2589215" y="4800600"/>
            <a:ext cx="8915400" cy="566735"/>
          </a:xfrm>
        </p:spPr>
        <p:txBody>
          <a:bodyPr anchor="b"/>
          <a:lstStyle>
            <a:lvl1pPr>
              <a:defRPr sz="2400"/>
            </a:lvl1pPr>
          </a:lstStyle>
          <a:p>
            <a:pPr lvl="0"/>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2B03FD5B-DFD9-4F31-B82B-3F0FA6263563}"/>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723D95D3-BA61-4A9B-96DC-B6C391EC783A}"/>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F0EA79C-033A-4AE3-8C0A-2EBE7483CE43}"/>
              </a:ext>
            </a:extLst>
          </p:cNvPr>
          <p:cNvSpPr txBox="1">
            <a:spLocks noGrp="1"/>
          </p:cNvSpPr>
          <p:nvPr>
            <p:ph type="dt" sz="half" idx="7"/>
          </p:nvPr>
        </p:nvSpPr>
        <p:spPr/>
        <p:txBody>
          <a:bodyPr/>
          <a:lstStyle>
            <a:lvl1pPr>
              <a:defRPr/>
            </a:lvl1pPr>
          </a:lstStyle>
          <a:p>
            <a:pPr lvl="0"/>
            <a:fld id="{A5E6EB7D-63F6-45A1-B622-83269C5CE126}" type="datetime1">
              <a:rPr lang="en-US"/>
              <a:pPr lvl="0"/>
              <a:t>4/25/2023</a:t>
            </a:fld>
            <a:endParaRPr lang="en-US"/>
          </a:p>
        </p:txBody>
      </p:sp>
      <p:sp>
        <p:nvSpPr>
          <p:cNvPr id="6" name="Footer Placeholder 5">
            <a:extLst>
              <a:ext uri="{FF2B5EF4-FFF2-40B4-BE49-F238E27FC236}">
                <a16:creationId xmlns:a16="http://schemas.microsoft.com/office/drawing/2014/main" id="{ECD0166F-97B3-4B97-A74D-774C5FD66847}"/>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20AF9FA5-D413-46EB-9826-E44B209287DC}"/>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1C288B03-ADC7-4BBF-8697-914FE52B4DB2}"/>
              </a:ext>
            </a:extLst>
          </p:cNvPr>
          <p:cNvSpPr txBox="1">
            <a:spLocks noGrp="1"/>
          </p:cNvSpPr>
          <p:nvPr>
            <p:ph type="sldNum" sz="quarter" idx="8"/>
          </p:nvPr>
        </p:nvSpPr>
        <p:spPr>
          <a:xfrm>
            <a:off x="531815" y="4983086"/>
            <a:ext cx="779763" cy="365129"/>
          </a:xfrm>
        </p:spPr>
        <p:txBody>
          <a:bodyPr/>
          <a:lstStyle>
            <a:lvl1pPr>
              <a:defRPr/>
            </a:lvl1pPr>
          </a:lstStyle>
          <a:p>
            <a:pPr lvl="0"/>
            <a:fld id="{B97B8034-9AEE-4F7E-B0D9-4156D31226F5}" type="slidenum">
              <a:t>‹#›</a:t>
            </a:fld>
            <a:endParaRPr lang="en-US"/>
          </a:p>
        </p:txBody>
      </p:sp>
    </p:spTree>
    <p:extLst>
      <p:ext uri="{BB962C8B-B14F-4D97-AF65-F5344CB8AC3E}">
        <p14:creationId xmlns:p14="http://schemas.microsoft.com/office/powerpoint/2010/main" val="223846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1672CEF4-2BF8-4BA2-BB23-41F0D8DE5F36}"/>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198C51A0-7FF8-4A01-B365-8593D000558D}"/>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Freeform 12">
              <a:extLst>
                <a:ext uri="{FF2B5EF4-FFF2-40B4-BE49-F238E27FC236}">
                  <a16:creationId xmlns:a16="http://schemas.microsoft.com/office/drawing/2014/main" id="{D94E0B02-94C1-4DE2-8B4E-03F44008E3A4}"/>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 name="Freeform 13">
              <a:extLst>
                <a:ext uri="{FF2B5EF4-FFF2-40B4-BE49-F238E27FC236}">
                  <a16:creationId xmlns:a16="http://schemas.microsoft.com/office/drawing/2014/main" id="{849CA34E-4004-4B3D-9B9A-F1D120E21A5C}"/>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Freeform 14">
              <a:extLst>
                <a:ext uri="{FF2B5EF4-FFF2-40B4-BE49-F238E27FC236}">
                  <a16:creationId xmlns:a16="http://schemas.microsoft.com/office/drawing/2014/main" id="{13C6CB16-709D-4D58-8358-A589E1040407}"/>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Freeform 15">
              <a:extLst>
                <a:ext uri="{FF2B5EF4-FFF2-40B4-BE49-F238E27FC236}">
                  <a16:creationId xmlns:a16="http://schemas.microsoft.com/office/drawing/2014/main" id="{75039F7A-7681-4070-8AFD-9D7C7C78E821}"/>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Freeform 16">
              <a:extLst>
                <a:ext uri="{FF2B5EF4-FFF2-40B4-BE49-F238E27FC236}">
                  <a16:creationId xmlns:a16="http://schemas.microsoft.com/office/drawing/2014/main" id="{B88C4F5B-529E-459A-A4B4-EB0D7C7C3AFA}"/>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9" name="Freeform 17">
              <a:extLst>
                <a:ext uri="{FF2B5EF4-FFF2-40B4-BE49-F238E27FC236}">
                  <a16:creationId xmlns:a16="http://schemas.microsoft.com/office/drawing/2014/main" id="{503E1BC0-13CC-4230-BAD2-0D2F3447A295}"/>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Freeform 18">
              <a:extLst>
                <a:ext uri="{FF2B5EF4-FFF2-40B4-BE49-F238E27FC236}">
                  <a16:creationId xmlns:a16="http://schemas.microsoft.com/office/drawing/2014/main" id="{884E0D0B-5296-43C5-A819-EB517E850399}"/>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1" name="Freeform 19">
              <a:extLst>
                <a:ext uri="{FF2B5EF4-FFF2-40B4-BE49-F238E27FC236}">
                  <a16:creationId xmlns:a16="http://schemas.microsoft.com/office/drawing/2014/main" id="{68EF80B8-B11C-48AF-AD11-EC280E407A17}"/>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2" name="Freeform 20">
              <a:extLst>
                <a:ext uri="{FF2B5EF4-FFF2-40B4-BE49-F238E27FC236}">
                  <a16:creationId xmlns:a16="http://schemas.microsoft.com/office/drawing/2014/main" id="{A07D142A-9995-4A19-BBD4-164B62F8560A}"/>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3" name="Freeform 21">
              <a:extLst>
                <a:ext uri="{FF2B5EF4-FFF2-40B4-BE49-F238E27FC236}">
                  <a16:creationId xmlns:a16="http://schemas.microsoft.com/office/drawing/2014/main" id="{480A2F44-2486-4CE1-9517-1FDAE1A7015C}"/>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4" name="Freeform 22">
              <a:extLst>
                <a:ext uri="{FF2B5EF4-FFF2-40B4-BE49-F238E27FC236}">
                  <a16:creationId xmlns:a16="http://schemas.microsoft.com/office/drawing/2014/main" id="{952A1DC4-7B25-4884-949F-7C8182D44894}"/>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grpSp>
      <p:grpSp>
        <p:nvGrpSpPr>
          <p:cNvPr id="15" name="Group 9">
            <a:extLst>
              <a:ext uri="{FF2B5EF4-FFF2-40B4-BE49-F238E27FC236}">
                <a16:creationId xmlns:a16="http://schemas.microsoft.com/office/drawing/2014/main" id="{FB3680CB-8017-43D8-B0D7-E6E1E4EC4C61}"/>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06C45F13-9C81-4B89-B0B0-A6FEF9624CC6}"/>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7" name="Freeform 28">
              <a:extLst>
                <a:ext uri="{FF2B5EF4-FFF2-40B4-BE49-F238E27FC236}">
                  <a16:creationId xmlns:a16="http://schemas.microsoft.com/office/drawing/2014/main" id="{618FB124-9E0D-43AE-8754-17A569536F61}"/>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8" name="Freeform 29">
              <a:extLst>
                <a:ext uri="{FF2B5EF4-FFF2-40B4-BE49-F238E27FC236}">
                  <a16:creationId xmlns:a16="http://schemas.microsoft.com/office/drawing/2014/main" id="{902DC6B2-59BC-45F9-B598-4C0C20AC295F}"/>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9" name="Freeform 30">
              <a:extLst>
                <a:ext uri="{FF2B5EF4-FFF2-40B4-BE49-F238E27FC236}">
                  <a16:creationId xmlns:a16="http://schemas.microsoft.com/office/drawing/2014/main" id="{90CBA2DB-55A4-4B52-B792-D25DE0CD5DD5}"/>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0" name="Freeform 31">
              <a:extLst>
                <a:ext uri="{FF2B5EF4-FFF2-40B4-BE49-F238E27FC236}">
                  <a16:creationId xmlns:a16="http://schemas.microsoft.com/office/drawing/2014/main" id="{BB4951A2-6DC3-4157-A511-9F09F18D6FD0}"/>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1" name="Freeform 32">
              <a:extLst>
                <a:ext uri="{FF2B5EF4-FFF2-40B4-BE49-F238E27FC236}">
                  <a16:creationId xmlns:a16="http://schemas.microsoft.com/office/drawing/2014/main" id="{84C9DCCA-7BD5-4A56-8F4C-D87D8DA3ED63}"/>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2" name="Freeform 33">
              <a:extLst>
                <a:ext uri="{FF2B5EF4-FFF2-40B4-BE49-F238E27FC236}">
                  <a16:creationId xmlns:a16="http://schemas.microsoft.com/office/drawing/2014/main" id="{40C6A4A4-7C50-4D29-A2A8-F8C3C7EE1F0A}"/>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3" name="Freeform 34">
              <a:extLst>
                <a:ext uri="{FF2B5EF4-FFF2-40B4-BE49-F238E27FC236}">
                  <a16:creationId xmlns:a16="http://schemas.microsoft.com/office/drawing/2014/main" id="{F8A5FE5F-7490-4CAA-8943-D3C1FC7D9FC5}"/>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4" name="Freeform 35">
              <a:extLst>
                <a:ext uri="{FF2B5EF4-FFF2-40B4-BE49-F238E27FC236}">
                  <a16:creationId xmlns:a16="http://schemas.microsoft.com/office/drawing/2014/main" id="{FE197FF9-D762-4FA7-9EA4-57ABB8F7DCB6}"/>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5" name="Freeform 36">
              <a:extLst>
                <a:ext uri="{FF2B5EF4-FFF2-40B4-BE49-F238E27FC236}">
                  <a16:creationId xmlns:a16="http://schemas.microsoft.com/office/drawing/2014/main" id="{E056AC58-FB5B-4EC7-9B17-8EE64ED684AC}"/>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6" name="Freeform 37">
              <a:extLst>
                <a:ext uri="{FF2B5EF4-FFF2-40B4-BE49-F238E27FC236}">
                  <a16:creationId xmlns:a16="http://schemas.microsoft.com/office/drawing/2014/main" id="{2F380D01-B31C-45CB-AE38-101A0E1B255C}"/>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7" name="Freeform 38">
              <a:extLst>
                <a:ext uri="{FF2B5EF4-FFF2-40B4-BE49-F238E27FC236}">
                  <a16:creationId xmlns:a16="http://schemas.microsoft.com/office/drawing/2014/main" id="{9C3A880C-7F46-46EF-BC08-BC19451641BF}"/>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grpSp>
      <p:sp>
        <p:nvSpPr>
          <p:cNvPr id="28" name="Rectangle 6">
            <a:extLst>
              <a:ext uri="{FF2B5EF4-FFF2-40B4-BE49-F238E27FC236}">
                <a16:creationId xmlns:a16="http://schemas.microsoft.com/office/drawing/2014/main" id="{4E873820-9C51-4ED5-826E-33A1D16C96F3}"/>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9" name="Title Placeholder 1">
            <a:extLst>
              <a:ext uri="{FF2B5EF4-FFF2-40B4-BE49-F238E27FC236}">
                <a16:creationId xmlns:a16="http://schemas.microsoft.com/office/drawing/2014/main" id="{A5BC6EC0-0ACC-463A-9D30-7D6F7742D359}"/>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l-GR"/>
              <a:t>Κάντε κλικ για να επεξεργαστείτε τον τίτλο υποδείγματος</a:t>
            </a:r>
            <a:endParaRPr lang="en-US"/>
          </a:p>
        </p:txBody>
      </p:sp>
      <p:sp>
        <p:nvSpPr>
          <p:cNvPr id="30" name="Text Placeholder 2">
            <a:extLst>
              <a:ext uri="{FF2B5EF4-FFF2-40B4-BE49-F238E27FC236}">
                <a16:creationId xmlns:a16="http://schemas.microsoft.com/office/drawing/2014/main" id="{3504974C-4444-4439-93F6-FB60BD906970}"/>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31" name="Date Placeholder 3">
            <a:extLst>
              <a:ext uri="{FF2B5EF4-FFF2-40B4-BE49-F238E27FC236}">
                <a16:creationId xmlns:a16="http://schemas.microsoft.com/office/drawing/2014/main" id="{C067BA0A-EF84-47B2-AE4E-F788908B6AE1}"/>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CEF08BF2-28C5-45D0-8EF4-9A4334BFEF00}" type="datetime1">
              <a:rPr lang="en-US"/>
              <a:pPr lvl="0"/>
              <a:t>4/25/2023</a:t>
            </a:fld>
            <a:endParaRPr lang="en-US"/>
          </a:p>
        </p:txBody>
      </p:sp>
      <p:sp>
        <p:nvSpPr>
          <p:cNvPr id="32" name="Footer Placeholder 4">
            <a:extLst>
              <a:ext uri="{FF2B5EF4-FFF2-40B4-BE49-F238E27FC236}">
                <a16:creationId xmlns:a16="http://schemas.microsoft.com/office/drawing/2014/main" id="{2CF222AA-D7A9-4CFC-8321-F3504C460236}"/>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8AB91D1F-6705-4FE2-9EF6-E95DF5373E2A}"/>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9D66D3A3-C095-479E-8CF3-A9259002E1A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l-GR"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l-GR"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l-GR"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C2BE6-C0AC-42F0-BBC6-BABB8A40B804}"/>
              </a:ext>
            </a:extLst>
          </p:cNvPr>
          <p:cNvSpPr txBox="1">
            <a:spLocks noGrp="1"/>
          </p:cNvSpPr>
          <p:nvPr>
            <p:ph type="ctrTitle"/>
          </p:nvPr>
        </p:nvSpPr>
        <p:spPr>
          <a:xfrm>
            <a:off x="1966819" y="1138684"/>
            <a:ext cx="9537786" cy="3638690"/>
          </a:xfrm>
        </p:spPr>
        <p:txBody>
          <a:bodyPr/>
          <a:lstStyle/>
          <a:p>
            <a:pPr lvl="0"/>
            <a:r>
              <a:rPr lang="el-GR"/>
              <a:t>Ο ρόλος του τεχνολόγου ακτινοθεραπείας στην αντινοθεραπευτική διαδικασία</a:t>
            </a:r>
          </a:p>
        </p:txBody>
      </p:sp>
      <p:sp>
        <p:nvSpPr>
          <p:cNvPr id="3" name="Υπότιτλος 2">
            <a:extLst>
              <a:ext uri="{FF2B5EF4-FFF2-40B4-BE49-F238E27FC236}">
                <a16:creationId xmlns:a16="http://schemas.microsoft.com/office/drawing/2014/main" id="{66EE7DFF-84F1-4470-AC9A-85057DF523BE}"/>
              </a:ext>
            </a:extLst>
          </p:cNvPr>
          <p:cNvSpPr txBox="1">
            <a:spLocks noGrp="1"/>
          </p:cNvSpPr>
          <p:nvPr>
            <p:ph type="subTitle" idx="1"/>
          </p:nvPr>
        </p:nvSpPr>
        <p:spPr/>
        <p:txBody>
          <a:bodyPr/>
          <a:lstStyle/>
          <a:p>
            <a:pPr lvl="0">
              <a:lnSpc>
                <a:spcPct val="90000"/>
              </a:lnSpc>
            </a:pPr>
            <a:r>
              <a:rPr lang="el-GR"/>
              <a:t>Μπαλαφούτα  Μυρσίνη </a:t>
            </a:r>
          </a:p>
          <a:p>
            <a:pPr lvl="0">
              <a:lnSpc>
                <a:spcPct val="90000"/>
              </a:lnSpc>
            </a:pPr>
            <a:r>
              <a:rPr lang="el-GR"/>
              <a:t>Ακτινοθεραπευτής Ογκολόγος </a:t>
            </a:r>
          </a:p>
          <a:p>
            <a:pPr lvl="0">
              <a:lnSpc>
                <a:spcPct val="90000"/>
              </a:lnSpc>
            </a:pPr>
            <a:r>
              <a:rPr lang="el-GR"/>
              <a:t>Επικ. Καθηγήτρια ΠΑΔΑ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C0D61D-7A2B-4FBC-B025-06B933005899}"/>
              </a:ext>
            </a:extLst>
          </p:cNvPr>
          <p:cNvSpPr txBox="1">
            <a:spLocks noGrp="1"/>
          </p:cNvSpPr>
          <p:nvPr>
            <p:ph type="title"/>
          </p:nvPr>
        </p:nvSpPr>
        <p:spPr>
          <a:xfrm>
            <a:off x="1696825" y="103695"/>
            <a:ext cx="9982985" cy="1234911"/>
          </a:xfrm>
        </p:spPr>
        <p:txBody>
          <a:bodyPr/>
          <a:lstStyle/>
          <a:p>
            <a:pPr lvl="0"/>
            <a:r>
              <a:rPr lang="el-GR" dirty="0"/>
              <a:t>5</a:t>
            </a:r>
            <a:r>
              <a:rPr lang="el-GR" baseline="30000" dirty="0"/>
              <a:t>ο</a:t>
            </a:r>
            <a:r>
              <a:rPr lang="el-GR" dirty="0"/>
              <a:t> στάδιο</a:t>
            </a:r>
            <a:r>
              <a:rPr lang="en-US" dirty="0"/>
              <a:t>:</a:t>
            </a:r>
            <a:r>
              <a:rPr lang="el-GR" dirty="0"/>
              <a:t> Γεωμετρική επιβεβαίωση της θέσης θεραπείας</a:t>
            </a:r>
            <a:r>
              <a:rPr lang="el-GR" b="1" u="sng" dirty="0"/>
              <a:t> </a:t>
            </a:r>
            <a:endParaRPr lang="el-GR" dirty="0"/>
          </a:p>
        </p:txBody>
      </p:sp>
      <p:sp>
        <p:nvSpPr>
          <p:cNvPr id="3" name="Θέση περιεχομένου 2">
            <a:extLst>
              <a:ext uri="{FF2B5EF4-FFF2-40B4-BE49-F238E27FC236}">
                <a16:creationId xmlns:a16="http://schemas.microsoft.com/office/drawing/2014/main" id="{13DD9812-6E64-4F23-A51D-06C42DC4FFAB}"/>
              </a:ext>
            </a:extLst>
          </p:cNvPr>
          <p:cNvSpPr txBox="1">
            <a:spLocks noGrp="1"/>
          </p:cNvSpPr>
          <p:nvPr>
            <p:ph idx="1"/>
          </p:nvPr>
        </p:nvSpPr>
        <p:spPr>
          <a:xfrm>
            <a:off x="1224948" y="1483742"/>
            <a:ext cx="10279657" cy="4427479"/>
          </a:xfrm>
        </p:spPr>
        <p:txBody>
          <a:bodyPr/>
          <a:lstStyle/>
          <a:p>
            <a:pPr lvl="0" algn="just"/>
            <a:r>
              <a:rPr lang="el-GR" sz="2400" dirty="0"/>
              <a:t>Η γεωμετρική επιβεβαίωση της θέσης θεραπείας πραγματοποιείται </a:t>
            </a:r>
            <a:r>
              <a:rPr lang="el-GR" sz="2400" b="1" dirty="0"/>
              <a:t>στον γραμμικό επιταχυντή, πριν την καθημερινή συνεδρία</a:t>
            </a:r>
            <a:r>
              <a:rPr lang="el-GR" sz="2400" dirty="0"/>
              <a:t>. Η επιβεβαίωση πραγματοποιείται με τη λήψη </a:t>
            </a:r>
            <a:r>
              <a:rPr lang="el-GR" sz="2400" b="1" dirty="0"/>
              <a:t>2</a:t>
            </a:r>
            <a:r>
              <a:rPr lang="en-US" sz="2400" b="1" dirty="0"/>
              <a:t>D portal images </a:t>
            </a:r>
            <a:r>
              <a:rPr lang="el-GR" sz="2400" dirty="0"/>
              <a:t>του πεδίου ακτινοβόλησης, με τη λήψη 2</a:t>
            </a:r>
            <a:r>
              <a:rPr lang="en-US" sz="2400" dirty="0"/>
              <a:t>D </a:t>
            </a:r>
            <a:r>
              <a:rPr lang="el-GR" sz="2400" dirty="0"/>
              <a:t>ακτινογραφιών της περιοχής ενδιαφέροντος </a:t>
            </a:r>
            <a:r>
              <a:rPr lang="el-GR" sz="2400" b="1" dirty="0"/>
              <a:t>ή με τη λήψη 3</a:t>
            </a:r>
            <a:r>
              <a:rPr lang="en-US" sz="2400" b="1" dirty="0"/>
              <a:t>D</a:t>
            </a:r>
            <a:r>
              <a:rPr lang="el-GR" sz="2400" b="1" dirty="0"/>
              <a:t>/</a:t>
            </a:r>
            <a:r>
              <a:rPr lang="en-US" sz="2400" b="1" dirty="0"/>
              <a:t>CBCT </a:t>
            </a:r>
            <a:r>
              <a:rPr lang="el-GR" sz="2400" b="1" dirty="0" err="1"/>
              <a:t>τομογραφικών</a:t>
            </a:r>
            <a:r>
              <a:rPr lang="el-GR" sz="2400" b="1" dirty="0"/>
              <a:t> δεδομένων</a:t>
            </a:r>
            <a:r>
              <a:rPr lang="el-GR" sz="2400" dirty="0"/>
              <a:t>. Η λήψη </a:t>
            </a:r>
            <a:r>
              <a:rPr lang="el-GR" sz="2400" dirty="0" err="1"/>
              <a:t>τομογραφικών</a:t>
            </a:r>
            <a:r>
              <a:rPr lang="el-GR" sz="2400" dirty="0"/>
              <a:t> δεδομένων παρέχει τη δυνατότητα επανασχεδιασμού του πλάνου θεραπείας μέσω σύντηξης (</a:t>
            </a:r>
            <a:r>
              <a:rPr lang="en-US" sz="2400" dirty="0"/>
              <a:t>image registration</a:t>
            </a:r>
            <a:r>
              <a:rPr lang="el-GR" sz="2400" dirty="0"/>
              <a:t>) των </a:t>
            </a:r>
            <a:r>
              <a:rPr lang="en-US" sz="2400" dirty="0"/>
              <a:t>CT </a:t>
            </a:r>
            <a:r>
              <a:rPr lang="el-GR" sz="2400" dirty="0"/>
              <a:t>δεδομένων εξομοίωσης.</a:t>
            </a:r>
          </a:p>
          <a:p>
            <a:pPr lvl="0"/>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58408-244F-420E-8FA7-343BFE88D543}"/>
              </a:ext>
            </a:extLst>
          </p:cNvPr>
          <p:cNvSpPr txBox="1">
            <a:spLocks noGrp="1"/>
          </p:cNvSpPr>
          <p:nvPr>
            <p:ph type="title"/>
          </p:nvPr>
        </p:nvSpPr>
        <p:spPr/>
        <p:txBody>
          <a:bodyPr/>
          <a:lstStyle/>
          <a:p>
            <a:pPr lvl="0"/>
            <a:r>
              <a:rPr lang="el-GR" dirty="0"/>
              <a:t>6</a:t>
            </a:r>
            <a:r>
              <a:rPr lang="el-GR" baseline="30000" dirty="0"/>
              <a:t>ο</a:t>
            </a:r>
            <a:r>
              <a:rPr lang="el-GR" dirty="0"/>
              <a:t> στάδιο</a:t>
            </a:r>
            <a:r>
              <a:rPr lang="en-US" dirty="0"/>
              <a:t>: </a:t>
            </a:r>
            <a:r>
              <a:rPr lang="el-GR" dirty="0"/>
              <a:t>Ακτινοθεραπευτική συνεδρία</a:t>
            </a:r>
          </a:p>
        </p:txBody>
      </p:sp>
      <p:sp>
        <p:nvSpPr>
          <p:cNvPr id="3" name="Θέση περιεχομένου 2">
            <a:extLst>
              <a:ext uri="{FF2B5EF4-FFF2-40B4-BE49-F238E27FC236}">
                <a16:creationId xmlns:a16="http://schemas.microsoft.com/office/drawing/2014/main" id="{9F079C06-12D4-44B3-AE6D-C3BA91492387}"/>
              </a:ext>
            </a:extLst>
          </p:cNvPr>
          <p:cNvSpPr txBox="1">
            <a:spLocks noGrp="1"/>
          </p:cNvSpPr>
          <p:nvPr>
            <p:ph idx="1"/>
          </p:nvPr>
        </p:nvSpPr>
        <p:spPr/>
        <p:txBody>
          <a:bodyPr/>
          <a:lstStyle/>
          <a:p>
            <a:pPr lvl="0"/>
            <a:r>
              <a:rPr lang="el-GR" sz="2400" dirty="0"/>
              <a:t> Η καθημερινή ακτινοθεραπευτική συνεδρία, πέραν της ακτινοβόλησης, μπορεί να περιλαμβάνει </a:t>
            </a:r>
            <a:r>
              <a:rPr lang="en-US" sz="2400" dirty="0"/>
              <a:t>in</a:t>
            </a:r>
            <a:r>
              <a:rPr lang="el-GR" sz="2400" dirty="0"/>
              <a:t>-</a:t>
            </a:r>
            <a:r>
              <a:rPr lang="en-US" sz="2400" dirty="0"/>
              <a:t>vivo</a:t>
            </a:r>
            <a:r>
              <a:rPr lang="el-GR" sz="2400" dirty="0"/>
              <a:t> μέτρηση της δόσης σε συγκεκριμένα ανατομικά σημεία ενδιαφέροντος, με τη χρήση διόδων.</a:t>
            </a:r>
          </a:p>
          <a:p>
            <a:pPr lvl="0"/>
            <a:r>
              <a:rPr lang="el-GR" sz="2400" dirty="0"/>
              <a:t>Καταγράφονται στοιχεία που αφορούν την κλινική κατάσταση του ασθενούς και τα οποία θα εκτιμηθούν από τον υπεύθυνο ακτινοθεραπευτή προκειμένου να αποφασισθούν πιθανές αλλαγές στο πλάνο θεραπείας.</a:t>
            </a:r>
          </a:p>
          <a:p>
            <a:pPr lvl="0"/>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743DD-087F-4AE0-BE3D-88819DE9B366}"/>
              </a:ext>
            </a:extLst>
          </p:cNvPr>
          <p:cNvSpPr txBox="1">
            <a:spLocks noGrp="1"/>
          </p:cNvSpPr>
          <p:nvPr>
            <p:ph type="title"/>
          </p:nvPr>
        </p:nvSpPr>
        <p:spPr/>
        <p:txBody>
          <a:bodyPr/>
          <a:lstStyle/>
          <a:p>
            <a:pPr lvl="0"/>
            <a:r>
              <a:rPr lang="el-GR" dirty="0"/>
              <a:t>7</a:t>
            </a:r>
            <a:r>
              <a:rPr lang="el-GR" baseline="30000" dirty="0"/>
              <a:t>ο</a:t>
            </a:r>
            <a:r>
              <a:rPr lang="el-GR" dirty="0"/>
              <a:t> στάδιο</a:t>
            </a:r>
            <a:r>
              <a:rPr lang="en-US" dirty="0"/>
              <a:t>:</a:t>
            </a:r>
            <a:r>
              <a:rPr lang="el-GR" dirty="0"/>
              <a:t> Έλεγχος ποιότητας</a:t>
            </a:r>
          </a:p>
        </p:txBody>
      </p:sp>
      <p:sp>
        <p:nvSpPr>
          <p:cNvPr id="3" name="Θέση περιεχομένου 2">
            <a:extLst>
              <a:ext uri="{FF2B5EF4-FFF2-40B4-BE49-F238E27FC236}">
                <a16:creationId xmlns:a16="http://schemas.microsoft.com/office/drawing/2014/main" id="{0471887D-BFE6-4791-A9B1-1CD73B1D2419}"/>
              </a:ext>
            </a:extLst>
          </p:cNvPr>
          <p:cNvSpPr txBox="1">
            <a:spLocks noGrp="1"/>
          </p:cNvSpPr>
          <p:nvPr>
            <p:ph idx="1"/>
          </p:nvPr>
        </p:nvSpPr>
        <p:spPr>
          <a:xfrm>
            <a:off x="1276712" y="2133596"/>
            <a:ext cx="10227902" cy="3777624"/>
          </a:xfrm>
        </p:spPr>
        <p:txBody>
          <a:bodyPr/>
          <a:lstStyle/>
          <a:p>
            <a:pPr lvl="0" algn="just"/>
            <a:r>
              <a:rPr lang="el-GR" sz="2400" dirty="0"/>
              <a:t>Ο έλεγχος ποιότητας είναι απαραίτητος για την εξασφάλιση της ορθής λειτουργίας των μηχανημάτων και εφαρμογής του πλάνου θεραπείας, μειώνοντας την </a:t>
            </a:r>
            <a:r>
              <a:rPr lang="el-GR" sz="2400" dirty="0" err="1"/>
              <a:t>υπο</a:t>
            </a:r>
            <a:r>
              <a:rPr lang="el-GR" sz="2400" dirty="0"/>
              <a:t>-ακτινοβόληση του όγκου-στόχου και </a:t>
            </a:r>
            <a:r>
              <a:rPr lang="el-GR" sz="2400" dirty="0" err="1"/>
              <a:t>υπερ</a:t>
            </a:r>
            <a:r>
              <a:rPr lang="el-GR" sz="2400" dirty="0"/>
              <a:t>-ακτινοβόληση των παρακείμενων φυσιολογικών ιστών και οργάνων υψηλού κινδύνου. Ο ΤΑΑ είναι υπεύθυνος για τον καθημερινό έλεγχο της γεωμετρίας του απεικονιστικού (</a:t>
            </a:r>
            <a:r>
              <a:rPr lang="en-US" sz="2400" dirty="0"/>
              <a:t>MV portal imager</a:t>
            </a:r>
            <a:r>
              <a:rPr lang="el-GR" sz="2400" dirty="0"/>
              <a:t> και </a:t>
            </a:r>
            <a:r>
              <a:rPr lang="en-US" sz="2400" dirty="0"/>
              <a:t>KV</a:t>
            </a:r>
            <a:r>
              <a:rPr lang="el-GR" sz="2400" dirty="0"/>
              <a:t> ακτινογραφικού/</a:t>
            </a:r>
            <a:r>
              <a:rPr lang="el-GR" sz="2400" dirty="0" err="1"/>
              <a:t>τομογραφικού</a:t>
            </a:r>
            <a:r>
              <a:rPr lang="el-GR" sz="2400" dirty="0"/>
              <a:t>) συστήματος του γραμμικού επιταχυντή και της γεωμετρίας των απεικονιστικών συστημάτων εξομοίωσης.</a:t>
            </a:r>
          </a:p>
          <a:p>
            <a:pPr lvl="0"/>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Θέση περιεχομένου 3">
            <a:extLst>
              <a:ext uri="{FF2B5EF4-FFF2-40B4-BE49-F238E27FC236}">
                <a16:creationId xmlns:a16="http://schemas.microsoft.com/office/drawing/2014/main" id="{D3A25EC1-52E0-4397-818C-0D1ADBC9B06C}"/>
              </a:ext>
            </a:extLst>
          </p:cNvPr>
          <p:cNvPicPr>
            <a:picLocks noGrp="1" noChangeAspect="1"/>
          </p:cNvPicPr>
          <p:nvPr>
            <p:ph idx="1"/>
          </p:nvPr>
        </p:nvPicPr>
        <p:blipFill>
          <a:blip r:embed="rId2"/>
          <a:stretch>
            <a:fillRect/>
          </a:stretch>
        </p:blipFill>
        <p:spPr>
          <a:xfrm>
            <a:off x="1949573" y="0"/>
            <a:ext cx="819509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7ECF8F4D-579A-4858-82B4-B4C0A879D2B9}"/>
              </a:ext>
            </a:extLst>
          </p:cNvPr>
          <p:cNvSpPr txBox="1">
            <a:spLocks noGrp="1"/>
          </p:cNvSpPr>
          <p:nvPr>
            <p:ph idx="1"/>
          </p:nvPr>
        </p:nvSpPr>
        <p:spPr>
          <a:xfrm>
            <a:off x="1242203" y="1242203"/>
            <a:ext cx="10262411" cy="4669017"/>
          </a:xfrm>
        </p:spPr>
        <p:txBody>
          <a:bodyPr/>
          <a:lstStyle/>
          <a:p>
            <a:pPr lvl="0" algn="just"/>
            <a:r>
              <a:rPr lang="el-GR" sz="2400" b="1" dirty="0"/>
              <a:t>Η τοποθέτηση του ασθενούς </a:t>
            </a:r>
            <a:r>
              <a:rPr lang="el-GR" sz="2400" dirty="0"/>
              <a:t>κατά την εξομοίωση </a:t>
            </a:r>
            <a:r>
              <a:rPr lang="el-GR" sz="2400" b="1" dirty="0"/>
              <a:t>έχει καθοριστικό ρόλο </a:t>
            </a:r>
            <a:r>
              <a:rPr lang="el-GR" sz="2400" dirty="0"/>
              <a:t>για όλη τη διάρκεια της ακτινοθεραπείας. Ο ρόλος του ΤΑΑ στο στάδιο αυτό είναι σημαντικός διότι καθορίζει τη </a:t>
            </a:r>
            <a:r>
              <a:rPr lang="el-GR" sz="2400" dirty="0">
                <a:solidFill>
                  <a:srgbClr val="FF0000"/>
                </a:solidFill>
              </a:rPr>
              <a:t>γεωμετρία της θέσης θεραπείας</a:t>
            </a:r>
            <a:r>
              <a:rPr lang="el-GR" sz="2400" dirty="0"/>
              <a:t> και αυτή με τη σειρά της οριοθετεί και το πλάνο θεραπείας. </a:t>
            </a:r>
          </a:p>
          <a:p>
            <a:pPr lvl="0" algn="just"/>
            <a:r>
              <a:rPr lang="el-GR" sz="2400" dirty="0"/>
              <a:t>Επιπλέον, ο ΤΑΑ πρέπει να επιλέξει </a:t>
            </a:r>
            <a:r>
              <a:rPr lang="el-GR" sz="2400" dirty="0">
                <a:solidFill>
                  <a:srgbClr val="FF0000"/>
                </a:solidFill>
              </a:rPr>
              <a:t>τα κατάλληλα συστήματα ακινητοποίησης</a:t>
            </a:r>
            <a:r>
              <a:rPr lang="el-GR" sz="2400" dirty="0"/>
              <a:t> και να τα χρησιμοποιήσει με τρόπο που να εξασφαλίζεται η άνετη θέση του ασθενούς και η επαναληψιμότητα της θέσης θεραπείας.</a:t>
            </a:r>
          </a:p>
          <a:p>
            <a:pPr lvl="0"/>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BCC335-0D5F-4687-8B75-FD865DF80309}"/>
              </a:ext>
            </a:extLst>
          </p:cNvPr>
          <p:cNvSpPr txBox="1">
            <a:spLocks noGrp="1"/>
          </p:cNvSpPr>
          <p:nvPr>
            <p:ph type="title"/>
          </p:nvPr>
        </p:nvSpPr>
        <p:spPr>
          <a:xfrm>
            <a:off x="1811545" y="241538"/>
            <a:ext cx="9693060" cy="1190448"/>
          </a:xfrm>
        </p:spPr>
        <p:txBody>
          <a:bodyPr>
            <a:normAutofit fontScale="90000"/>
          </a:bodyPr>
          <a:lstStyle/>
          <a:p>
            <a:pPr lvl="0"/>
            <a:r>
              <a:rPr lang="el-GR" sz="2900"/>
              <a:t>Συστήματα ακινητοποίησης για θώρακα-μαστό , πύελο , κεφαλή-τράχηλο, και κρανίο.</a:t>
            </a:r>
            <a:br>
              <a:rPr lang="el-GR" sz="2900"/>
            </a:br>
            <a:endParaRPr lang="el-GR" sz="2900"/>
          </a:p>
        </p:txBody>
      </p:sp>
      <p:pic>
        <p:nvPicPr>
          <p:cNvPr id="3" name="Θέση περιεχομένου 3">
            <a:extLst>
              <a:ext uri="{FF2B5EF4-FFF2-40B4-BE49-F238E27FC236}">
                <a16:creationId xmlns:a16="http://schemas.microsoft.com/office/drawing/2014/main" id="{E2B9D124-F42C-42D1-9ADA-67AE30060358}"/>
              </a:ext>
            </a:extLst>
          </p:cNvPr>
          <p:cNvPicPr>
            <a:picLocks noGrp="1" noChangeAspect="1"/>
          </p:cNvPicPr>
          <p:nvPr>
            <p:ph idx="1"/>
          </p:nvPr>
        </p:nvPicPr>
        <p:blipFill>
          <a:blip r:embed="rId2"/>
          <a:srcRect/>
          <a:stretch>
            <a:fillRect/>
          </a:stretch>
        </p:blipFill>
        <p:spPr>
          <a:xfrm>
            <a:off x="828135" y="1742535"/>
            <a:ext cx="3243532" cy="2415396"/>
          </a:xfrm>
        </p:spPr>
      </p:pic>
      <p:pic>
        <p:nvPicPr>
          <p:cNvPr id="4" name="Εικόνα 4">
            <a:extLst>
              <a:ext uri="{FF2B5EF4-FFF2-40B4-BE49-F238E27FC236}">
                <a16:creationId xmlns:a16="http://schemas.microsoft.com/office/drawing/2014/main" id="{09E332A6-D358-40D5-98C3-4F3424A6C3D6}"/>
              </a:ext>
            </a:extLst>
          </p:cNvPr>
          <p:cNvPicPr>
            <a:picLocks noChangeAspect="1"/>
          </p:cNvPicPr>
          <p:nvPr/>
        </p:nvPicPr>
        <p:blipFill>
          <a:blip r:embed="rId3"/>
          <a:srcRect/>
          <a:stretch>
            <a:fillRect/>
          </a:stretch>
        </p:blipFill>
        <p:spPr>
          <a:xfrm>
            <a:off x="5555409" y="1904996"/>
            <a:ext cx="3899138" cy="2613803"/>
          </a:xfrm>
          <a:prstGeom prst="rect">
            <a:avLst/>
          </a:prstGeom>
          <a:noFill/>
          <a:ln cap="flat">
            <a:noFill/>
          </a:ln>
        </p:spPr>
      </p:pic>
      <p:pic>
        <p:nvPicPr>
          <p:cNvPr id="5" name="Picture 2">
            <a:extLst>
              <a:ext uri="{FF2B5EF4-FFF2-40B4-BE49-F238E27FC236}">
                <a16:creationId xmlns:a16="http://schemas.microsoft.com/office/drawing/2014/main" id="{F30D899C-F2A9-42AA-A531-AAA8470C8008}"/>
              </a:ext>
            </a:extLst>
          </p:cNvPr>
          <p:cNvPicPr>
            <a:picLocks noChangeAspect="1"/>
          </p:cNvPicPr>
          <p:nvPr/>
        </p:nvPicPr>
        <p:blipFill>
          <a:blip r:embed="rId4"/>
          <a:stretch>
            <a:fillRect/>
          </a:stretch>
        </p:blipFill>
        <p:spPr>
          <a:xfrm>
            <a:off x="1115092" y="4244196"/>
            <a:ext cx="4681856" cy="2613803"/>
          </a:xfrm>
          <a:prstGeom prst="rect">
            <a:avLst/>
          </a:prstGeom>
          <a:noFill/>
          <a:ln cap="flat">
            <a:noFill/>
          </a:ln>
        </p:spPr>
      </p:pic>
      <p:pic>
        <p:nvPicPr>
          <p:cNvPr id="6" name="Εικόνα 6">
            <a:extLst>
              <a:ext uri="{FF2B5EF4-FFF2-40B4-BE49-F238E27FC236}">
                <a16:creationId xmlns:a16="http://schemas.microsoft.com/office/drawing/2014/main" id="{1DB2D44C-937B-40AA-AEE4-FA7216004EEC}"/>
              </a:ext>
            </a:extLst>
          </p:cNvPr>
          <p:cNvPicPr>
            <a:picLocks noChangeAspect="1"/>
          </p:cNvPicPr>
          <p:nvPr/>
        </p:nvPicPr>
        <p:blipFill>
          <a:blip r:embed="rId5"/>
          <a:srcRect t="7396" b="7955"/>
          <a:stretch>
            <a:fillRect/>
          </a:stretch>
        </p:blipFill>
        <p:spPr>
          <a:xfrm>
            <a:off x="6745857" y="4157932"/>
            <a:ext cx="4331046" cy="2613803"/>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74E73262-0E97-45AD-8B32-5DD321B167D9}"/>
              </a:ext>
            </a:extLst>
          </p:cNvPr>
          <p:cNvSpPr txBox="1">
            <a:spLocks noGrp="1"/>
          </p:cNvSpPr>
          <p:nvPr>
            <p:ph idx="1"/>
          </p:nvPr>
        </p:nvSpPr>
        <p:spPr>
          <a:xfrm>
            <a:off x="1638303" y="2116351"/>
            <a:ext cx="8915400" cy="3777624"/>
          </a:xfrm>
        </p:spPr>
        <p:txBody>
          <a:bodyPr/>
          <a:lstStyle/>
          <a:p>
            <a:pPr lvl="0" algn="just"/>
            <a:r>
              <a:rPr lang="el-GR" sz="2400" dirty="0"/>
              <a:t>Για να επιτευχθεί η επαναληψιμότητα της γεωμετρίας θεραπείας </a:t>
            </a:r>
            <a:r>
              <a:rPr lang="el-GR" sz="2400" dirty="0">
                <a:solidFill>
                  <a:srgbClr val="FF0000"/>
                </a:solidFill>
              </a:rPr>
              <a:t>γίνεται χρήση δεικτών (</a:t>
            </a:r>
            <a:r>
              <a:rPr lang="en-US" sz="2400" dirty="0">
                <a:solidFill>
                  <a:srgbClr val="FF0000"/>
                </a:solidFill>
              </a:rPr>
              <a:t>markers</a:t>
            </a:r>
            <a:r>
              <a:rPr lang="el-GR" sz="2400" dirty="0">
                <a:solidFill>
                  <a:srgbClr val="FF0000"/>
                </a:solidFill>
              </a:rPr>
              <a:t>). </a:t>
            </a:r>
            <a:r>
              <a:rPr lang="el-GR" sz="2400" dirty="0"/>
              <a:t>Οι δείκτες ορίζουν ένα σύστημα συντεταγμένων που αντιστοιχεί σε αυτό του ισοκέντρου θεραπείας ή αναφοράς. Οι δείκτες είναι είτε δερματικοί ιχνηθέτες (</a:t>
            </a:r>
            <a:r>
              <a:rPr lang="en-US" sz="2400" dirty="0"/>
              <a:t>skin markers</a:t>
            </a:r>
            <a:r>
              <a:rPr lang="el-GR" sz="2400" dirty="0"/>
              <a:t>) ή σχεδιάζονται πάνω στις μάσκες ακινητοποίησης. </a:t>
            </a:r>
          </a:p>
          <a:p>
            <a:pPr lvl="0" algn="just"/>
            <a:endParaRPr lang="el-GR" sz="2400" dirty="0"/>
          </a:p>
          <a:p>
            <a:pPr lvl="0"/>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642F3-8145-479C-B6AD-9670CA7E9F09}"/>
              </a:ext>
            </a:extLst>
          </p:cNvPr>
          <p:cNvSpPr txBox="1">
            <a:spLocks noGrp="1"/>
          </p:cNvSpPr>
          <p:nvPr>
            <p:ph type="title"/>
          </p:nvPr>
        </p:nvSpPr>
        <p:spPr>
          <a:xfrm>
            <a:off x="1708035" y="624105"/>
            <a:ext cx="9796579" cy="1280891"/>
          </a:xfrm>
        </p:spPr>
        <p:txBody>
          <a:bodyPr>
            <a:normAutofit fontScale="90000"/>
          </a:bodyPr>
          <a:lstStyle/>
          <a:p>
            <a:pPr lvl="0"/>
            <a:r>
              <a:rPr lang="el-GR" sz="2500" dirty="0"/>
              <a:t>Δημιουργία δερματικών </a:t>
            </a:r>
            <a:r>
              <a:rPr lang="en-US" sz="2500" dirty="0"/>
              <a:t>tattoos</a:t>
            </a:r>
            <a:r>
              <a:rPr lang="el-GR" sz="2500" dirty="0"/>
              <a:t> για την επαναλήψιμη τοποθέτηση στη γεωμετρία θεραπείας.</a:t>
            </a:r>
            <a:br>
              <a:rPr lang="el-GR" sz="2900" dirty="0"/>
            </a:br>
            <a:endParaRPr lang="el-GR" sz="2900" dirty="0"/>
          </a:p>
        </p:txBody>
      </p:sp>
      <p:pic>
        <p:nvPicPr>
          <p:cNvPr id="3" name="Θέση περιεχομένου 3" descr="Αποτέλεσμα εικόνας για radiotherapy tattoos">
            <a:extLst>
              <a:ext uri="{FF2B5EF4-FFF2-40B4-BE49-F238E27FC236}">
                <a16:creationId xmlns:a16="http://schemas.microsoft.com/office/drawing/2014/main" id="{82206360-5BF6-47CC-B3DF-B4F9045C9EE5}"/>
              </a:ext>
            </a:extLst>
          </p:cNvPr>
          <p:cNvPicPr>
            <a:picLocks noGrp="1" noChangeAspect="1"/>
          </p:cNvPicPr>
          <p:nvPr>
            <p:ph idx="1"/>
          </p:nvPr>
        </p:nvPicPr>
        <p:blipFill>
          <a:blip r:embed="rId2"/>
          <a:srcRect/>
          <a:stretch>
            <a:fillRect/>
          </a:stretch>
        </p:blipFill>
        <p:spPr>
          <a:xfrm>
            <a:off x="366235" y="2258266"/>
            <a:ext cx="5080004" cy="3390896"/>
          </a:xfrm>
        </p:spPr>
      </p:pic>
      <p:pic>
        <p:nvPicPr>
          <p:cNvPr id="4" name="Εικόνα 4" descr="Σχετική εικόνα">
            <a:extLst>
              <a:ext uri="{FF2B5EF4-FFF2-40B4-BE49-F238E27FC236}">
                <a16:creationId xmlns:a16="http://schemas.microsoft.com/office/drawing/2014/main" id="{70CDBBF7-9FBF-495C-885E-537830923DF1}"/>
              </a:ext>
            </a:extLst>
          </p:cNvPr>
          <p:cNvPicPr>
            <a:picLocks noChangeAspect="1"/>
          </p:cNvPicPr>
          <p:nvPr/>
        </p:nvPicPr>
        <p:blipFill>
          <a:blip r:embed="rId3"/>
          <a:srcRect/>
          <a:stretch>
            <a:fillRect/>
          </a:stretch>
        </p:blipFill>
        <p:spPr>
          <a:xfrm>
            <a:off x="6918386" y="2449906"/>
            <a:ext cx="3778373" cy="3199266"/>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207DA-0051-4A71-ADFF-4CF936675A70}"/>
              </a:ext>
            </a:extLst>
          </p:cNvPr>
          <p:cNvSpPr txBox="1">
            <a:spLocks noGrp="1"/>
          </p:cNvSpPr>
          <p:nvPr>
            <p:ph type="title"/>
          </p:nvPr>
        </p:nvSpPr>
        <p:spPr>
          <a:xfrm>
            <a:off x="1380222" y="345057"/>
            <a:ext cx="10124383" cy="1559938"/>
          </a:xfrm>
        </p:spPr>
        <p:txBody>
          <a:bodyPr/>
          <a:lstStyle/>
          <a:p>
            <a:pPr lvl="0"/>
            <a:r>
              <a:rPr lang="el-GR" sz="2400"/>
              <a:t>Κατά τη διάρκεια της λήψης των απεικονιστικών δεδομένων,  στα σημεία των δερματικών δεικτών τοποθετούνται ακτινοσκιεροί ιχνηθέτες-δείκτες (</a:t>
            </a:r>
            <a:r>
              <a:rPr lang="en-US" sz="2400"/>
              <a:t>radiopaque markers</a:t>
            </a:r>
            <a:r>
              <a:rPr lang="el-GR" sz="2400"/>
              <a:t>) που χρησιμοποιούνται για τον σχεδιασμό θεραπείας </a:t>
            </a:r>
          </a:p>
        </p:txBody>
      </p:sp>
      <p:pic>
        <p:nvPicPr>
          <p:cNvPr id="3" name="Θέση περιεχομένου 3" descr="Αποτέλεσμα εικόνας για radiotherapy tattoos">
            <a:extLst>
              <a:ext uri="{FF2B5EF4-FFF2-40B4-BE49-F238E27FC236}">
                <a16:creationId xmlns:a16="http://schemas.microsoft.com/office/drawing/2014/main" id="{FB9260A8-8CDA-4A98-A40D-0BF571C4CECA}"/>
              </a:ext>
            </a:extLst>
          </p:cNvPr>
          <p:cNvPicPr>
            <a:picLocks noGrp="1" noChangeAspect="1"/>
          </p:cNvPicPr>
          <p:nvPr>
            <p:ph idx="1"/>
          </p:nvPr>
        </p:nvPicPr>
        <p:blipFill>
          <a:blip r:embed="rId2"/>
          <a:srcRect/>
          <a:stretch>
            <a:fillRect/>
          </a:stretch>
        </p:blipFill>
        <p:spPr>
          <a:xfrm>
            <a:off x="1742535" y="1904996"/>
            <a:ext cx="3519580" cy="4607945"/>
          </a:xfrm>
        </p:spPr>
      </p:pic>
      <p:pic>
        <p:nvPicPr>
          <p:cNvPr id="4" name="Εικόνα 4" descr="Αποτέλεσμα εικόνας για radiotherapy skin markers">
            <a:extLst>
              <a:ext uri="{FF2B5EF4-FFF2-40B4-BE49-F238E27FC236}">
                <a16:creationId xmlns:a16="http://schemas.microsoft.com/office/drawing/2014/main" id="{2D41053F-737E-4E4B-A6E1-33023F4D93DF}"/>
              </a:ext>
            </a:extLst>
          </p:cNvPr>
          <p:cNvPicPr>
            <a:picLocks noChangeAspect="1"/>
          </p:cNvPicPr>
          <p:nvPr/>
        </p:nvPicPr>
        <p:blipFill>
          <a:blip r:embed="rId3"/>
          <a:srcRect/>
          <a:stretch>
            <a:fillRect/>
          </a:stretch>
        </p:blipFill>
        <p:spPr>
          <a:xfrm>
            <a:off x="5262115" y="1904996"/>
            <a:ext cx="6504319" cy="4607945"/>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799BCF-56CE-4785-9C68-6461F6C15069}"/>
              </a:ext>
            </a:extLst>
          </p:cNvPr>
          <p:cNvSpPr txBox="1">
            <a:spLocks noGrp="1"/>
          </p:cNvSpPr>
          <p:nvPr>
            <p:ph type="title"/>
          </p:nvPr>
        </p:nvSpPr>
        <p:spPr>
          <a:xfrm>
            <a:off x="1173193" y="313556"/>
            <a:ext cx="5055077" cy="4707011"/>
          </a:xfrm>
        </p:spPr>
        <p:txBody>
          <a:bodyPr>
            <a:normAutofit fontScale="90000"/>
          </a:bodyPr>
          <a:lstStyle/>
          <a:p>
            <a:pPr lvl="0" algn="just"/>
            <a:r>
              <a:rPr lang="el-GR" sz="2200"/>
              <a:t>Σύστημα σχεδιασμού θεραπείας (</a:t>
            </a:r>
            <a:r>
              <a:rPr lang="en-US" sz="2200"/>
              <a:t>TPS</a:t>
            </a:r>
            <a:r>
              <a:rPr lang="el-GR" sz="2200"/>
              <a:t>) όπου απεικονίζονται οι εγκάρσιες τομές της αξονικής τομογραφίας εξομοίωσης, προσθιοπίσθια και πλάγια ψηφιακά ανακατασκευασμένες ακτινογραφίες (</a:t>
            </a:r>
            <a:r>
              <a:rPr lang="en-US" sz="2200"/>
              <a:t>DRR</a:t>
            </a:r>
            <a:r>
              <a:rPr lang="el-GR" sz="2200"/>
              <a:t>) και τρισδιάστατη ανασύνθεση της ανατομίας ενδιαφέροντος. Στις εγκάρσιες τομές και στην 3</a:t>
            </a:r>
            <a:r>
              <a:rPr lang="en-US" sz="2200"/>
              <a:t>D</a:t>
            </a:r>
            <a:r>
              <a:rPr lang="el-GR" sz="2200"/>
              <a:t> ανασύνθεση επιπροβάλλονται οι δέσμες που θα χρησιμοποιηθούν, ενώ στις </a:t>
            </a:r>
            <a:r>
              <a:rPr lang="en-US" sz="2200"/>
              <a:t>DRRs </a:t>
            </a:r>
            <a:r>
              <a:rPr lang="el-GR" sz="2200"/>
              <a:t>επιπροβάλλονται τα πεδία ακτινοβόλησης.</a:t>
            </a:r>
            <a:br>
              <a:rPr lang="el-GR" sz="2900"/>
            </a:br>
            <a:r>
              <a:rPr lang="el-GR" sz="2900"/>
              <a:t> </a:t>
            </a:r>
            <a:br>
              <a:rPr lang="el-GR" sz="2900"/>
            </a:br>
            <a:endParaRPr lang="el-GR" sz="2900"/>
          </a:p>
        </p:txBody>
      </p:sp>
      <p:pic>
        <p:nvPicPr>
          <p:cNvPr id="3" name="Θέση περιεχομένου 3">
            <a:extLst>
              <a:ext uri="{FF2B5EF4-FFF2-40B4-BE49-F238E27FC236}">
                <a16:creationId xmlns:a16="http://schemas.microsoft.com/office/drawing/2014/main" id="{449827EA-E38E-4D13-92A2-0EEEEADF02E6}"/>
              </a:ext>
            </a:extLst>
          </p:cNvPr>
          <p:cNvPicPr>
            <a:picLocks noGrp="1" noChangeAspect="1"/>
          </p:cNvPicPr>
          <p:nvPr>
            <p:ph idx="1"/>
          </p:nvPr>
        </p:nvPicPr>
        <p:blipFill>
          <a:blip r:embed="rId2"/>
          <a:srcRect l="1138" r="2253"/>
          <a:stretch>
            <a:fillRect/>
          </a:stretch>
        </p:blipFill>
        <p:spPr>
          <a:xfrm>
            <a:off x="6228271" y="313556"/>
            <a:ext cx="5486400" cy="593102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2DE5351B-6600-4E6A-A4C5-38E72E0E2037}"/>
              </a:ext>
            </a:extLst>
          </p:cNvPr>
          <p:cNvSpPr txBox="1">
            <a:spLocks noGrp="1"/>
          </p:cNvSpPr>
          <p:nvPr>
            <p:ph idx="1"/>
          </p:nvPr>
        </p:nvSpPr>
        <p:spPr/>
        <p:txBody>
          <a:bodyPr/>
          <a:lstStyle/>
          <a:p>
            <a:pPr lvl="0"/>
            <a:r>
              <a:rPr lang="el-GR" sz="2400"/>
              <a:t>Ο ΤΑΑ αποτελεί τον επαγγελματία υγείας  που έρχεται σε καθημερινή επαφή με τους ασθενείς σε ένα τμήμα ακτινοθεραπείας καθ’όλη τη διάρκεια της ακτινοθεραπευτικής διαδικασίας. Ο ρόλος του   είναι πολυσχιδής και πολύπλευρος </a:t>
            </a:r>
          </a:p>
          <a:p>
            <a:pPr lvl="0"/>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D8645-1277-4101-B84C-BB7EC332D03A}"/>
              </a:ext>
            </a:extLst>
          </p:cNvPr>
          <p:cNvSpPr txBox="1">
            <a:spLocks noGrp="1"/>
          </p:cNvSpPr>
          <p:nvPr>
            <p:ph type="title"/>
          </p:nvPr>
        </p:nvSpPr>
        <p:spPr/>
        <p:txBody>
          <a:bodyPr/>
          <a:lstStyle/>
          <a:p>
            <a:pPr lvl="0"/>
            <a:r>
              <a:rPr lang="el-GR"/>
              <a:t>Σύστημα κλασσικού </a:t>
            </a:r>
            <a:r>
              <a:rPr lang="en-US"/>
              <a:t>C</a:t>
            </a:r>
            <a:r>
              <a:rPr lang="el-GR"/>
              <a:t>-</a:t>
            </a:r>
            <a:r>
              <a:rPr lang="en-US"/>
              <a:t>arm </a:t>
            </a:r>
            <a:r>
              <a:rPr lang="el-GR"/>
              <a:t>εξομοιωτή.</a:t>
            </a:r>
            <a:br>
              <a:rPr lang="el-GR"/>
            </a:br>
            <a:endParaRPr lang="el-GR"/>
          </a:p>
        </p:txBody>
      </p:sp>
      <p:pic>
        <p:nvPicPr>
          <p:cNvPr id="3" name="Θέση περιεχομένου 3">
            <a:extLst>
              <a:ext uri="{FF2B5EF4-FFF2-40B4-BE49-F238E27FC236}">
                <a16:creationId xmlns:a16="http://schemas.microsoft.com/office/drawing/2014/main" id="{14BBEFFE-63AF-485C-AF2F-2AAD3F49D8C1}"/>
              </a:ext>
            </a:extLst>
          </p:cNvPr>
          <p:cNvPicPr>
            <a:picLocks noGrp="1" noChangeAspect="1"/>
          </p:cNvPicPr>
          <p:nvPr>
            <p:ph idx="1"/>
          </p:nvPr>
        </p:nvPicPr>
        <p:blipFill>
          <a:blip r:embed="rId2"/>
          <a:srcRect l="27730" t="28611" r="13266" b="12778"/>
          <a:stretch>
            <a:fillRect/>
          </a:stretch>
        </p:blipFill>
        <p:spPr>
          <a:xfrm>
            <a:off x="3846136" y="1809481"/>
            <a:ext cx="4280296" cy="442441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5766C0-8CC1-41DE-B41F-812FBE7AABA1}"/>
              </a:ext>
            </a:extLst>
          </p:cNvPr>
          <p:cNvSpPr txBox="1">
            <a:spLocks noGrp="1"/>
          </p:cNvSpPr>
          <p:nvPr>
            <p:ph type="title"/>
          </p:nvPr>
        </p:nvSpPr>
        <p:spPr>
          <a:xfrm>
            <a:off x="6935641" y="1846054"/>
            <a:ext cx="4568973" cy="4744528"/>
          </a:xfrm>
        </p:spPr>
        <p:txBody>
          <a:bodyPr/>
          <a:lstStyle/>
          <a:p>
            <a:pPr lvl="0" algn="just"/>
            <a:r>
              <a:rPr lang="el-GR" sz="2400"/>
              <a:t>Επιβεβαίωση της θέσης θεραπείας με τη χρήση </a:t>
            </a:r>
            <a:r>
              <a:rPr lang="en-US" sz="2400"/>
              <a:t>portal imager</a:t>
            </a:r>
            <a:r>
              <a:rPr lang="el-GR" sz="2400"/>
              <a:t>. Απεικονίζεται το ληφθέν πεδίο (έσω μαστικό), η αντίστοιχη ψηφιακά ανακατασκευασμένη </a:t>
            </a:r>
            <a:r>
              <a:rPr lang="en-US" sz="2400"/>
              <a:t>DRR </a:t>
            </a:r>
            <a:r>
              <a:rPr lang="el-GR" sz="2400"/>
              <a:t>από τα </a:t>
            </a:r>
            <a:r>
              <a:rPr lang="en-US" sz="2400"/>
              <a:t>CT</a:t>
            </a:r>
            <a:r>
              <a:rPr lang="el-GR" sz="2400"/>
              <a:t> δεδομένα εξομοίωσης, και η σύγχρονη απεικόνιση αυτών για να επιτευχθεί η ευθυγράμμισή των.</a:t>
            </a:r>
            <a:br>
              <a:rPr lang="el-GR" sz="2400"/>
            </a:br>
            <a:endParaRPr lang="el-GR" sz="2400"/>
          </a:p>
        </p:txBody>
      </p:sp>
      <p:pic>
        <p:nvPicPr>
          <p:cNvPr id="3" name="Θέση περιεχομένου 3">
            <a:extLst>
              <a:ext uri="{FF2B5EF4-FFF2-40B4-BE49-F238E27FC236}">
                <a16:creationId xmlns:a16="http://schemas.microsoft.com/office/drawing/2014/main" id="{FCDFE577-F115-4ADB-AE51-95B7E77407F5}"/>
              </a:ext>
            </a:extLst>
          </p:cNvPr>
          <p:cNvPicPr>
            <a:picLocks noGrp="1" noChangeAspect="1"/>
          </p:cNvPicPr>
          <p:nvPr>
            <p:ph idx="1"/>
          </p:nvPr>
        </p:nvPicPr>
        <p:blipFill>
          <a:blip r:embed="rId2"/>
          <a:srcRect/>
          <a:stretch>
            <a:fillRect/>
          </a:stretch>
        </p:blipFill>
        <p:spPr>
          <a:xfrm>
            <a:off x="431322" y="931654"/>
            <a:ext cx="6280026" cy="57969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EE68C-F1A0-4666-8DD4-348A6468540C}"/>
              </a:ext>
            </a:extLst>
          </p:cNvPr>
          <p:cNvSpPr txBox="1">
            <a:spLocks noGrp="1"/>
          </p:cNvSpPr>
          <p:nvPr>
            <p:ph type="title"/>
          </p:nvPr>
        </p:nvSpPr>
        <p:spPr>
          <a:xfrm>
            <a:off x="1640159" y="0"/>
            <a:ext cx="9832972" cy="2053084"/>
          </a:xfrm>
        </p:spPr>
        <p:txBody>
          <a:bodyPr/>
          <a:lstStyle/>
          <a:p>
            <a:pPr lvl="0"/>
            <a:r>
              <a:rPr lang="el-GR" sz="2200"/>
              <a:t>Επιβεβαίωση θέση θεραπείας μέσω 2</a:t>
            </a:r>
            <a:r>
              <a:rPr lang="en-US" sz="2200"/>
              <a:t>D </a:t>
            </a:r>
            <a:r>
              <a:rPr lang="el-GR" sz="2200"/>
              <a:t>ακτινογραφικής απεικόνισης. Γίνεται λήψη προσθιοπίσθιων και πλάγιων ακτινογραφιών (αριστερός μαστός (α), κρανίο (β)).  Απεικονίζονται οι ληφθείσες ακτινογραφίες, οι αντίστοιχες ψηφιακά ανακατασκευασμένες </a:t>
            </a:r>
            <a:r>
              <a:rPr lang="en-US" sz="2200"/>
              <a:t>DRRs</a:t>
            </a:r>
            <a:r>
              <a:rPr lang="el-GR" sz="2200"/>
              <a:t> και η συμπροβολή αυτών ώστε να επιτευχθεί η ευθυγράμμιση αυτών.</a:t>
            </a:r>
          </a:p>
        </p:txBody>
      </p:sp>
      <p:pic>
        <p:nvPicPr>
          <p:cNvPr id="3" name="Θέση περιεχομένου 3">
            <a:extLst>
              <a:ext uri="{FF2B5EF4-FFF2-40B4-BE49-F238E27FC236}">
                <a16:creationId xmlns:a16="http://schemas.microsoft.com/office/drawing/2014/main" id="{59D8916D-6B6B-4BE4-86B4-1D5F1B7149C4}"/>
              </a:ext>
            </a:extLst>
          </p:cNvPr>
          <p:cNvPicPr>
            <a:picLocks noGrp="1" noChangeAspect="1"/>
          </p:cNvPicPr>
          <p:nvPr>
            <p:ph idx="1"/>
          </p:nvPr>
        </p:nvPicPr>
        <p:blipFill>
          <a:blip r:embed="rId2"/>
          <a:srcRect b="16500"/>
          <a:stretch>
            <a:fillRect/>
          </a:stretch>
        </p:blipFill>
        <p:spPr>
          <a:xfrm>
            <a:off x="408316" y="2053084"/>
            <a:ext cx="5469145" cy="4321838"/>
          </a:xfrm>
        </p:spPr>
      </p:pic>
      <p:pic>
        <p:nvPicPr>
          <p:cNvPr id="4" name="Εικόνα 4">
            <a:extLst>
              <a:ext uri="{FF2B5EF4-FFF2-40B4-BE49-F238E27FC236}">
                <a16:creationId xmlns:a16="http://schemas.microsoft.com/office/drawing/2014/main" id="{CCFD9542-FC55-450E-BEE9-5E3F146AD24A}"/>
              </a:ext>
            </a:extLst>
          </p:cNvPr>
          <p:cNvPicPr>
            <a:picLocks noChangeAspect="1"/>
          </p:cNvPicPr>
          <p:nvPr/>
        </p:nvPicPr>
        <p:blipFill>
          <a:blip r:embed="rId3"/>
          <a:srcRect b="16500"/>
          <a:stretch>
            <a:fillRect/>
          </a:stretch>
        </p:blipFill>
        <p:spPr>
          <a:xfrm>
            <a:off x="6349044" y="2053084"/>
            <a:ext cx="5124087" cy="4321838"/>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Θέση περιεχομένου 4">
            <a:extLst>
              <a:ext uri="{FF2B5EF4-FFF2-40B4-BE49-F238E27FC236}">
                <a16:creationId xmlns:a16="http://schemas.microsoft.com/office/drawing/2014/main" id="{21541385-5679-47C7-AE00-8D386FCCD044}"/>
              </a:ext>
            </a:extLst>
          </p:cNvPr>
          <p:cNvSpPr txBox="1">
            <a:spLocks noGrp="1"/>
          </p:cNvSpPr>
          <p:nvPr>
            <p:ph type="body" idx="2"/>
          </p:nvPr>
        </p:nvSpPr>
        <p:spPr>
          <a:xfrm>
            <a:off x="7105436" y="446090"/>
            <a:ext cx="4399169" cy="5414967"/>
          </a:xfrm>
        </p:spPr>
        <p:txBody>
          <a:bodyPr anchor="ctr"/>
          <a:lstStyle/>
          <a:p>
            <a:pPr marL="342900" lvl="0" indent="-342900">
              <a:buChar char=""/>
            </a:pPr>
            <a:r>
              <a:rPr lang="el-GR" sz="2400" dirty="0">
                <a:solidFill>
                  <a:srgbClr val="FF0000"/>
                </a:solidFill>
              </a:rPr>
              <a:t>Επιβεβαίωση θέση θεραπείας μέσω λήψης </a:t>
            </a:r>
            <a:r>
              <a:rPr lang="en-US" sz="2400" dirty="0">
                <a:solidFill>
                  <a:srgbClr val="FF0000"/>
                </a:solidFill>
              </a:rPr>
              <a:t>CBCT </a:t>
            </a:r>
            <a:r>
              <a:rPr lang="el-GR" sz="2400" dirty="0" err="1"/>
              <a:t>τομογραφικών</a:t>
            </a:r>
            <a:r>
              <a:rPr lang="el-GR" sz="2400" dirty="0"/>
              <a:t> δεδομένων. Οι εγκάρσιες, στεφανιαίες και οβελιαίες τομές των </a:t>
            </a:r>
            <a:r>
              <a:rPr lang="en-US" sz="2400" dirty="0"/>
              <a:t>CBCT</a:t>
            </a:r>
            <a:r>
              <a:rPr lang="el-GR" sz="2400" dirty="0"/>
              <a:t> δεδομένων </a:t>
            </a:r>
            <a:r>
              <a:rPr lang="el-GR" sz="2400" dirty="0" err="1"/>
              <a:t>επιπροβάλλονται</a:t>
            </a:r>
            <a:r>
              <a:rPr lang="el-GR" sz="2400" dirty="0"/>
              <a:t> με τις αντίστοιχες της </a:t>
            </a:r>
            <a:r>
              <a:rPr lang="en-US" sz="2400" dirty="0"/>
              <a:t>CT </a:t>
            </a:r>
            <a:r>
              <a:rPr lang="el-GR" sz="2400" dirty="0"/>
              <a:t>εξομοίωσης. Είναι δυνατή η χειροκίνητη ή αυτόματη ευθυγράμμιση των </a:t>
            </a:r>
            <a:r>
              <a:rPr lang="en-US" sz="2400" dirty="0"/>
              <a:t>CT </a:t>
            </a:r>
            <a:r>
              <a:rPr lang="el-GR" sz="2400" dirty="0"/>
              <a:t>και </a:t>
            </a:r>
            <a:r>
              <a:rPr lang="en-US" sz="2400" dirty="0"/>
              <a:t>CBCT</a:t>
            </a:r>
            <a:r>
              <a:rPr lang="el-GR" sz="2400" dirty="0"/>
              <a:t> δεδομένων.</a:t>
            </a:r>
          </a:p>
          <a:p>
            <a:pPr marL="342900" lvl="0" indent="-342900">
              <a:buChar char=""/>
            </a:pPr>
            <a:endParaRPr lang="el-GR" sz="1800" dirty="0"/>
          </a:p>
        </p:txBody>
      </p:sp>
      <p:sp>
        <p:nvSpPr>
          <p:cNvPr id="3" name="Θέση κειμένου 5">
            <a:extLst>
              <a:ext uri="{FF2B5EF4-FFF2-40B4-BE49-F238E27FC236}">
                <a16:creationId xmlns:a16="http://schemas.microsoft.com/office/drawing/2014/main" id="{FECC0A8E-A985-4867-80F0-FD6D985E6C89}"/>
              </a:ext>
            </a:extLst>
          </p:cNvPr>
          <p:cNvSpPr txBox="1">
            <a:spLocks noGrp="1"/>
          </p:cNvSpPr>
          <p:nvPr>
            <p:ph idx="1"/>
          </p:nvPr>
        </p:nvSpPr>
        <p:spPr>
          <a:xfrm>
            <a:off x="687391" y="586596"/>
            <a:ext cx="5920447" cy="5538155"/>
          </a:xfrm>
        </p:spPr>
        <p:txBody>
          <a:bodyPr anchor="t"/>
          <a:lstStyle/>
          <a:p>
            <a:pPr marL="0" lvl="0" indent="0">
              <a:buNone/>
            </a:pPr>
            <a:r>
              <a:rPr lang="el-GR" sz="2000" b="1"/>
              <a:t>                      </a:t>
            </a:r>
            <a:r>
              <a:rPr lang="el-GR" sz="2000" b="1" u="sng"/>
              <a:t>3 </a:t>
            </a:r>
            <a:r>
              <a:rPr lang="en-US" sz="2000" b="1" u="sng"/>
              <a:t>D  </a:t>
            </a:r>
            <a:r>
              <a:rPr lang="el-GR" sz="2000" b="1" u="sng"/>
              <a:t>απεικόνιση</a:t>
            </a:r>
          </a:p>
        </p:txBody>
      </p:sp>
      <p:pic>
        <p:nvPicPr>
          <p:cNvPr id="4" name="Εικόνα 6">
            <a:extLst>
              <a:ext uri="{FF2B5EF4-FFF2-40B4-BE49-F238E27FC236}">
                <a16:creationId xmlns:a16="http://schemas.microsoft.com/office/drawing/2014/main" id="{BEAC77FE-9F53-453E-BC57-032D21B497EA}"/>
              </a:ext>
            </a:extLst>
          </p:cNvPr>
          <p:cNvPicPr>
            <a:picLocks noChangeAspect="1"/>
          </p:cNvPicPr>
          <p:nvPr/>
        </p:nvPicPr>
        <p:blipFill>
          <a:blip r:embed="rId2"/>
          <a:srcRect l="4093" t="19107" r="5370" b="21693"/>
          <a:stretch>
            <a:fillRect/>
          </a:stretch>
        </p:blipFill>
        <p:spPr>
          <a:xfrm>
            <a:off x="189783" y="1272396"/>
            <a:ext cx="6728603" cy="4744528"/>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8664AC-5267-4B43-8AD5-1971C7356F06}"/>
              </a:ext>
            </a:extLst>
          </p:cNvPr>
          <p:cNvSpPr txBox="1">
            <a:spLocks noGrp="1"/>
          </p:cNvSpPr>
          <p:nvPr>
            <p:ph type="title"/>
          </p:nvPr>
        </p:nvSpPr>
        <p:spPr>
          <a:xfrm>
            <a:off x="1616531" y="624105"/>
            <a:ext cx="9888083" cy="1280891"/>
          </a:xfrm>
        </p:spPr>
        <p:txBody>
          <a:bodyPr/>
          <a:lstStyle/>
          <a:p>
            <a:pPr lvl="0"/>
            <a:r>
              <a:rPr lang="el-GR" b="1"/>
              <a:t>ρόλος του ΤΑΑ στην εκτέλεση της ακτινοθεραπευτικής συνεδρίας</a:t>
            </a:r>
            <a:endParaRPr lang="el-GR"/>
          </a:p>
        </p:txBody>
      </p:sp>
      <p:sp>
        <p:nvSpPr>
          <p:cNvPr id="3" name="Θέση περιεχομένου 2">
            <a:extLst>
              <a:ext uri="{FF2B5EF4-FFF2-40B4-BE49-F238E27FC236}">
                <a16:creationId xmlns:a16="http://schemas.microsoft.com/office/drawing/2014/main" id="{667A9DF7-694F-4D28-926D-1C84F133F42D}"/>
              </a:ext>
            </a:extLst>
          </p:cNvPr>
          <p:cNvSpPr txBox="1">
            <a:spLocks noGrp="1"/>
          </p:cNvSpPr>
          <p:nvPr>
            <p:ph idx="1"/>
          </p:nvPr>
        </p:nvSpPr>
        <p:spPr>
          <a:xfrm>
            <a:off x="1175653" y="2133596"/>
            <a:ext cx="10328961" cy="3777624"/>
          </a:xfrm>
        </p:spPr>
        <p:txBody>
          <a:bodyPr/>
          <a:lstStyle/>
          <a:p>
            <a:pPr lvl="0"/>
            <a:r>
              <a:rPr lang="el-GR" sz="2000" dirty="0">
                <a:solidFill>
                  <a:srgbClr val="FF0000"/>
                </a:solidFill>
              </a:rPr>
              <a:t>καταγράφει στοιχεία που αφορούν την κλινική κατάσταση του ασθενούς</a:t>
            </a:r>
            <a:r>
              <a:rPr lang="el-GR" sz="2000" dirty="0"/>
              <a:t> και τα καταχωρεί στον ηλεκτρονικό φάκελό του. </a:t>
            </a:r>
          </a:p>
          <a:p>
            <a:pPr lvl="0"/>
            <a:r>
              <a:rPr lang="el-GR" sz="2000" dirty="0"/>
              <a:t>Ο υπεύθυνος ιατρός Ακτινοθεραπευτής αξιολογεί τα στοιχεία που καταγράφονται στον φάκελο του ασθενούς και επιλέγει εάν χρειάζεται να προβεί σε αλλαγές στο πλάνο θεραπείας.</a:t>
            </a:r>
          </a:p>
          <a:p>
            <a:pPr lvl="0"/>
            <a:r>
              <a:rPr lang="el-GR" sz="2000" dirty="0">
                <a:solidFill>
                  <a:srgbClr val="FF0000"/>
                </a:solidFill>
              </a:rPr>
              <a:t>Ο ΤΑΑ ενημερώνει τον ασθενή για τη διαδικασία και είναι υπεύθυνος για την επαναλήψιμη τοποθέτηση των διόδων, την καταγραφή των μετρήσεων και την αποθήκευσή των.  </a:t>
            </a:r>
          </a:p>
          <a:p>
            <a:pPr lvl="0"/>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BA00E-3D84-47EB-B75C-3751D05C33EE}"/>
              </a:ext>
            </a:extLst>
          </p:cNvPr>
          <p:cNvSpPr txBox="1">
            <a:spLocks noGrp="1"/>
          </p:cNvSpPr>
          <p:nvPr>
            <p:ph type="title"/>
          </p:nvPr>
        </p:nvSpPr>
        <p:spPr>
          <a:xfrm>
            <a:off x="1143000" y="624105"/>
            <a:ext cx="10629900" cy="1280891"/>
          </a:xfrm>
        </p:spPr>
        <p:txBody>
          <a:bodyPr/>
          <a:lstStyle/>
          <a:p>
            <a:pPr lvl="0"/>
            <a:r>
              <a:rPr lang="el-GR" b="1"/>
              <a:t>ρόλος του ΤΑΑ στον έλεγχο ποιότητας των απεικονιστικών συστημάτων</a:t>
            </a:r>
            <a:endParaRPr lang="el-GR"/>
          </a:p>
        </p:txBody>
      </p:sp>
      <p:sp>
        <p:nvSpPr>
          <p:cNvPr id="3" name="Θέση περιεχομένου 2">
            <a:extLst>
              <a:ext uri="{FF2B5EF4-FFF2-40B4-BE49-F238E27FC236}">
                <a16:creationId xmlns:a16="http://schemas.microsoft.com/office/drawing/2014/main" id="{B4D30956-D1F0-4E2E-802C-96CF67180A68}"/>
              </a:ext>
            </a:extLst>
          </p:cNvPr>
          <p:cNvSpPr txBox="1">
            <a:spLocks noGrp="1"/>
          </p:cNvSpPr>
          <p:nvPr>
            <p:ph idx="1"/>
          </p:nvPr>
        </p:nvSpPr>
        <p:spPr>
          <a:xfrm>
            <a:off x="1420584" y="2133596"/>
            <a:ext cx="10084030" cy="3777624"/>
          </a:xfrm>
        </p:spPr>
        <p:txBody>
          <a:bodyPr/>
          <a:lstStyle/>
          <a:p>
            <a:pPr lvl="0"/>
            <a:r>
              <a:rPr lang="el-GR" sz="2000" dirty="0"/>
              <a:t>Η σύγχρονη ακτινοθεραπευτική διαδικασία είναι </a:t>
            </a:r>
            <a:r>
              <a:rPr lang="el-GR" sz="2000" dirty="0">
                <a:solidFill>
                  <a:srgbClr val="FF0000"/>
                </a:solidFill>
              </a:rPr>
              <a:t>απεικονιστικά κατευθυνόμενη </a:t>
            </a:r>
            <a:r>
              <a:rPr lang="el-GR" sz="2000" dirty="0"/>
              <a:t>(</a:t>
            </a:r>
            <a:r>
              <a:rPr lang="en-US" sz="2000" dirty="0"/>
              <a:t>Image</a:t>
            </a:r>
            <a:r>
              <a:rPr lang="el-GR" sz="2000" dirty="0"/>
              <a:t>-</a:t>
            </a:r>
            <a:r>
              <a:rPr lang="en-US" sz="2000" dirty="0"/>
              <a:t>Guided Radiotherapy Treatment</a:t>
            </a:r>
            <a:r>
              <a:rPr lang="el-GR" sz="2000" dirty="0"/>
              <a:t>–</a:t>
            </a:r>
            <a:r>
              <a:rPr lang="en-US" sz="2000" dirty="0"/>
              <a:t>IGRT</a:t>
            </a:r>
            <a:r>
              <a:rPr lang="el-GR" sz="2000" dirty="0"/>
              <a:t>). Αυτό σημαίνει πως ο έλεγχος ποιότητας των απεικονιστικών συστημάτων τμήματος ακτινοθεραπείας είναι απαραίτητος. </a:t>
            </a:r>
          </a:p>
          <a:p>
            <a:pPr lvl="0"/>
            <a:r>
              <a:rPr lang="el-GR" sz="2000" dirty="0"/>
              <a:t>Ο ΤΑΑ, όντας </a:t>
            </a:r>
            <a:r>
              <a:rPr lang="el-GR" sz="2000" dirty="0">
                <a:solidFill>
                  <a:srgbClr val="FF0000"/>
                </a:solidFill>
              </a:rPr>
              <a:t>υπεύθυνος για τη λήψη των απεικονιστικών δεδομένων πριν (εξομοίωση) και κατά τη διάρκεια (έλεγχος γεωμετρίας θεραπείας) της ακτινοθεραπείας, είναι υπεύθυνος για την πραγματοποίηση ελέγχων που επηρεάζουν την ακρίβεια της ακτινοθεραπείας.</a:t>
            </a:r>
          </a:p>
          <a:p>
            <a:pPr lvl="0"/>
            <a:r>
              <a:rPr lang="el-GR" sz="2000" dirty="0"/>
              <a:t>Οι </a:t>
            </a:r>
            <a:r>
              <a:rPr lang="el-GR" sz="2000" dirty="0">
                <a:solidFill>
                  <a:srgbClr val="FF0000"/>
                </a:solidFill>
              </a:rPr>
              <a:t>έλεγχοι ποιότητας</a:t>
            </a:r>
            <a:r>
              <a:rPr lang="el-GR" sz="2000" dirty="0"/>
              <a:t> αφορούν τον κλασσικό εξομοιωτή, τον αξονικό τομογράφο εξομοιωτή, τον </a:t>
            </a:r>
            <a:r>
              <a:rPr lang="en-US" sz="2000" dirty="0"/>
              <a:t>portal imager </a:t>
            </a:r>
            <a:r>
              <a:rPr lang="el-GR" sz="2000" dirty="0"/>
              <a:t>και το ακτινογραφικό/ακτινοσκοπικό απεικονιστικό σύστημα που είναι ενσωματωμένο στον γραμμικό επιταχυντή.</a:t>
            </a:r>
          </a:p>
          <a:p>
            <a:pPr lvl="0"/>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D1F990-A17A-4969-891C-75C935F9CECA}"/>
              </a:ext>
            </a:extLst>
          </p:cNvPr>
          <p:cNvSpPr txBox="1">
            <a:spLocks noGrp="1"/>
          </p:cNvSpPr>
          <p:nvPr>
            <p:ph type="title"/>
          </p:nvPr>
        </p:nvSpPr>
        <p:spPr>
          <a:xfrm>
            <a:off x="1845131" y="624105"/>
            <a:ext cx="9659483" cy="1280891"/>
          </a:xfrm>
        </p:spPr>
        <p:txBody>
          <a:bodyPr/>
          <a:lstStyle/>
          <a:p>
            <a:pPr lvl="0"/>
            <a:r>
              <a:rPr lang="el-GR"/>
              <a:t>Έλεγχοι στον κλασσικό εξομοιωτή</a:t>
            </a:r>
          </a:p>
        </p:txBody>
      </p:sp>
      <p:sp>
        <p:nvSpPr>
          <p:cNvPr id="3" name="Θέση περιεχομένου 2">
            <a:extLst>
              <a:ext uri="{FF2B5EF4-FFF2-40B4-BE49-F238E27FC236}">
                <a16:creationId xmlns:a16="http://schemas.microsoft.com/office/drawing/2014/main" id="{FCBA82BC-732D-4E4B-9FEE-8FC3C0A7B0F0}"/>
              </a:ext>
            </a:extLst>
          </p:cNvPr>
          <p:cNvSpPr txBox="1">
            <a:spLocks noGrp="1"/>
          </p:cNvSpPr>
          <p:nvPr>
            <p:ph idx="1"/>
          </p:nvPr>
        </p:nvSpPr>
        <p:spPr>
          <a:xfrm>
            <a:off x="538846" y="2046226"/>
            <a:ext cx="6582911" cy="3777624"/>
          </a:xfrm>
        </p:spPr>
        <p:txBody>
          <a:bodyPr/>
          <a:lstStyle/>
          <a:p>
            <a:pPr lvl="0"/>
            <a:r>
              <a:rPr lang="el-GR" sz="2000" dirty="0"/>
              <a:t>Είναι ο </a:t>
            </a:r>
            <a:r>
              <a:rPr lang="el-GR" sz="2000" b="1" dirty="0"/>
              <a:t>έλεγχος του συστήματος </a:t>
            </a:r>
            <a:r>
              <a:rPr lang="en-US" sz="2000" b="1" dirty="0"/>
              <a:t>laser</a:t>
            </a:r>
            <a:r>
              <a:rPr lang="el-GR" sz="2000" b="1" dirty="0"/>
              <a:t> (επιτοίχια και οροφής), ο έλεγχος των διαστάσεων του ακτινογραφικού/ακτινοσκοπικού πεδίου, ο έλεγχος του ακτινοθεραπευτικού πεδίου</a:t>
            </a:r>
            <a:r>
              <a:rPr lang="el-GR" sz="2000" dirty="0"/>
              <a:t>, το οποίο ορίζεται με το ορθογώνιο σύστημα των</a:t>
            </a:r>
          </a:p>
          <a:p>
            <a:pPr marL="0" lvl="0" indent="0">
              <a:buNone/>
            </a:pPr>
            <a:r>
              <a:rPr lang="el-GR" sz="2000" dirty="0"/>
              <a:t> ακτινοσκιερών συρμάτων </a:t>
            </a:r>
            <a:r>
              <a:rPr lang="el-GR" sz="2000" b="1" dirty="0"/>
              <a:t>και ο έλεγχος σύμπτωσης φωτεινού και πραγματικού πεδίου.</a:t>
            </a:r>
          </a:p>
        </p:txBody>
      </p:sp>
      <p:pic>
        <p:nvPicPr>
          <p:cNvPr id="4" name="Εικόνα 3" descr="Αποτέλεσμα εικόνας για radiotherapy conventional simulator">
            <a:extLst>
              <a:ext uri="{FF2B5EF4-FFF2-40B4-BE49-F238E27FC236}">
                <a16:creationId xmlns:a16="http://schemas.microsoft.com/office/drawing/2014/main" id="{D971012C-FC49-410A-93D3-75E3E249511B}"/>
              </a:ext>
            </a:extLst>
          </p:cNvPr>
          <p:cNvPicPr>
            <a:picLocks noChangeAspect="1"/>
          </p:cNvPicPr>
          <p:nvPr/>
        </p:nvPicPr>
        <p:blipFill>
          <a:blip r:embed="rId2"/>
          <a:srcRect/>
          <a:stretch>
            <a:fillRect/>
          </a:stretch>
        </p:blipFill>
        <p:spPr>
          <a:xfrm>
            <a:off x="7350358" y="2133596"/>
            <a:ext cx="4497156" cy="3690253"/>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FD2D93-C6FE-40CD-86F2-C4725CC36BE5}"/>
              </a:ext>
            </a:extLst>
          </p:cNvPr>
          <p:cNvSpPr txBox="1">
            <a:spLocks noGrp="1"/>
          </p:cNvSpPr>
          <p:nvPr>
            <p:ph type="title"/>
          </p:nvPr>
        </p:nvSpPr>
        <p:spPr/>
        <p:txBody>
          <a:bodyPr/>
          <a:lstStyle/>
          <a:p>
            <a:pPr lvl="0"/>
            <a:r>
              <a:rPr lang="el-GR"/>
              <a:t>Έλεγχοι στο σύστημα </a:t>
            </a:r>
            <a:r>
              <a:rPr lang="en-US"/>
              <a:t>CT </a:t>
            </a:r>
            <a:endParaRPr lang="el-GR"/>
          </a:p>
        </p:txBody>
      </p:sp>
      <p:sp>
        <p:nvSpPr>
          <p:cNvPr id="3" name="Θέση περιεχομένου 2">
            <a:extLst>
              <a:ext uri="{FF2B5EF4-FFF2-40B4-BE49-F238E27FC236}">
                <a16:creationId xmlns:a16="http://schemas.microsoft.com/office/drawing/2014/main" id="{118FE42D-C45A-4557-84A2-C472C1309678}"/>
              </a:ext>
            </a:extLst>
          </p:cNvPr>
          <p:cNvSpPr txBox="1">
            <a:spLocks noGrp="1"/>
          </p:cNvSpPr>
          <p:nvPr>
            <p:ph idx="1"/>
          </p:nvPr>
        </p:nvSpPr>
        <p:spPr>
          <a:xfrm>
            <a:off x="1191984" y="2133596"/>
            <a:ext cx="10312630" cy="3777624"/>
          </a:xfrm>
        </p:spPr>
        <p:txBody>
          <a:bodyPr/>
          <a:lstStyle/>
          <a:p>
            <a:pPr lvl="0"/>
            <a:r>
              <a:rPr lang="el-GR" sz="2400" dirty="0"/>
              <a:t>περιλαμβάνουν το σύστημα </a:t>
            </a:r>
            <a:r>
              <a:rPr lang="en-US" sz="2400" dirty="0"/>
              <a:t>laser</a:t>
            </a:r>
            <a:r>
              <a:rPr lang="el-GR" sz="2400" dirty="0"/>
              <a:t> του αξονικού τομογράφου, τον έλεγχο της τράπεζας (</a:t>
            </a:r>
            <a:r>
              <a:rPr lang="el-GR" sz="2400" dirty="0" err="1"/>
              <a:t>επιπεδότητα</a:t>
            </a:r>
            <a:r>
              <a:rPr lang="el-GR" sz="2400" dirty="0"/>
              <a:t>, ακρίβεια μετακίνησης κατά μήκος του Ζ άξονα και καθ’ ύψος), και τον έλεγχο της απόστασης μεταξύ των </a:t>
            </a:r>
            <a:r>
              <a:rPr lang="en-US" sz="2400" dirty="0"/>
              <a:t>laser</a:t>
            </a:r>
            <a:r>
              <a:rPr lang="el-GR" sz="2400" dirty="0"/>
              <a:t> του αξονικού και των εξωτερικών </a:t>
            </a:r>
            <a:r>
              <a:rPr lang="en-US" sz="2400" dirty="0"/>
              <a:t>laser</a:t>
            </a:r>
            <a:r>
              <a:rPr lang="el-GR" sz="2400" dirty="0"/>
              <a:t> (επιτοίχια και οροφής) . </a:t>
            </a:r>
            <a:endParaRPr lang="en-US" sz="2400" dirty="0"/>
          </a:p>
          <a:p>
            <a:pPr lvl="0"/>
            <a:r>
              <a:rPr lang="el-GR" sz="2400" dirty="0"/>
              <a:t>Οι παραπάνω έλεγχοι πραγματοποιούνται με τη </a:t>
            </a:r>
            <a:r>
              <a:rPr lang="el-GR" sz="2400" b="1" dirty="0"/>
              <a:t>χρήση ειδικού  ομοιώματος.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7D749-1535-459E-B1BC-C7161BBDB3BE}"/>
              </a:ext>
            </a:extLst>
          </p:cNvPr>
          <p:cNvSpPr txBox="1">
            <a:spLocks noGrp="1"/>
          </p:cNvSpPr>
          <p:nvPr>
            <p:ph type="title"/>
          </p:nvPr>
        </p:nvSpPr>
        <p:spPr/>
        <p:txBody>
          <a:bodyPr/>
          <a:lstStyle/>
          <a:p>
            <a:pPr lvl="0"/>
            <a:r>
              <a:rPr lang="en-US" b="1"/>
              <a:t>Portal Imager</a:t>
            </a:r>
            <a:br>
              <a:rPr lang="el-GR"/>
            </a:br>
            <a:endParaRPr lang="el-GR"/>
          </a:p>
        </p:txBody>
      </p:sp>
      <p:sp>
        <p:nvSpPr>
          <p:cNvPr id="3" name="Θέση περιεχομένου 2">
            <a:extLst>
              <a:ext uri="{FF2B5EF4-FFF2-40B4-BE49-F238E27FC236}">
                <a16:creationId xmlns:a16="http://schemas.microsoft.com/office/drawing/2014/main" id="{08ABF12A-3166-4AF0-8E0B-D50816D180BE}"/>
              </a:ext>
            </a:extLst>
          </p:cNvPr>
          <p:cNvSpPr txBox="1">
            <a:spLocks noGrp="1"/>
          </p:cNvSpPr>
          <p:nvPr>
            <p:ph idx="1"/>
          </p:nvPr>
        </p:nvSpPr>
        <p:spPr>
          <a:xfrm>
            <a:off x="1306284" y="1273631"/>
            <a:ext cx="10198330" cy="4637589"/>
          </a:xfrm>
        </p:spPr>
        <p:txBody>
          <a:bodyPr/>
          <a:lstStyle/>
          <a:p>
            <a:pPr lvl="0" algn="just"/>
            <a:r>
              <a:rPr lang="el-GR" sz="2400" dirty="0"/>
              <a:t>Οι έλεγχοι που αφορούν τον </a:t>
            </a:r>
            <a:r>
              <a:rPr lang="en-US" sz="2400" dirty="0"/>
              <a:t>portal imager </a:t>
            </a:r>
            <a:r>
              <a:rPr lang="el-GR" sz="2400" dirty="0"/>
              <a:t>(δέσμη ακτίνων </a:t>
            </a:r>
            <a:r>
              <a:rPr lang="en-US" sz="2400" dirty="0"/>
              <a:t>MV</a:t>
            </a:r>
            <a:r>
              <a:rPr lang="el-GR" sz="2400" dirty="0"/>
              <a:t>) </a:t>
            </a:r>
            <a:r>
              <a:rPr lang="el-GR" sz="2400" b="1" dirty="0"/>
              <a:t>είναι ο έλεγχος της σύμπτωσης του ισοκέντρου απεικόνισης με το ισόκεντρο του γραμμικού επιταχυντή,</a:t>
            </a:r>
            <a:r>
              <a:rPr lang="el-GR" sz="2400" dirty="0"/>
              <a:t> και ο έλεγχος του λογισμικού ευθυγράμμισης 2</a:t>
            </a:r>
            <a:r>
              <a:rPr lang="en-US" sz="2400" dirty="0"/>
              <a:t>D</a:t>
            </a:r>
            <a:r>
              <a:rPr lang="el-GR" sz="2400" dirty="0"/>
              <a:t> ακτινογραφικών προβολών για την επιβεβαίωση της θέσης θεραπείας</a:t>
            </a:r>
          </a:p>
        </p:txBody>
      </p:sp>
      <p:pic>
        <p:nvPicPr>
          <p:cNvPr id="4" name="Εικόνα 3">
            <a:extLst>
              <a:ext uri="{FF2B5EF4-FFF2-40B4-BE49-F238E27FC236}">
                <a16:creationId xmlns:a16="http://schemas.microsoft.com/office/drawing/2014/main" id="{2A9AB1F8-50E7-4681-A88C-38434A4890D2}"/>
              </a:ext>
            </a:extLst>
          </p:cNvPr>
          <p:cNvPicPr>
            <a:picLocks noChangeAspect="1"/>
          </p:cNvPicPr>
          <p:nvPr/>
        </p:nvPicPr>
        <p:blipFill>
          <a:blip r:embed="rId2"/>
          <a:srcRect l="24999" r="20385" b="6793"/>
          <a:stretch>
            <a:fillRect/>
          </a:stretch>
        </p:blipFill>
        <p:spPr>
          <a:xfrm>
            <a:off x="1583868" y="3429000"/>
            <a:ext cx="3265715" cy="3429000"/>
          </a:xfrm>
          <a:prstGeom prst="rect">
            <a:avLst/>
          </a:prstGeom>
          <a:noFill/>
          <a:ln cap="flat">
            <a:noFill/>
          </a:ln>
        </p:spPr>
      </p:pic>
      <p:pic>
        <p:nvPicPr>
          <p:cNvPr id="5" name="Εικόνα 4">
            <a:extLst>
              <a:ext uri="{FF2B5EF4-FFF2-40B4-BE49-F238E27FC236}">
                <a16:creationId xmlns:a16="http://schemas.microsoft.com/office/drawing/2014/main" id="{C2FD30C2-8F4D-4081-B8D1-6930238F7EFD}"/>
              </a:ext>
            </a:extLst>
          </p:cNvPr>
          <p:cNvPicPr>
            <a:picLocks noChangeAspect="1"/>
          </p:cNvPicPr>
          <p:nvPr/>
        </p:nvPicPr>
        <p:blipFill>
          <a:blip r:embed="rId3"/>
          <a:srcRect l="50741"/>
          <a:stretch>
            <a:fillRect/>
          </a:stretch>
        </p:blipFill>
        <p:spPr>
          <a:xfrm>
            <a:off x="6547753" y="3233053"/>
            <a:ext cx="2920776" cy="3624946"/>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7BB375-74FE-43C5-A078-A680613A94F7}"/>
              </a:ext>
            </a:extLst>
          </p:cNvPr>
          <p:cNvSpPr txBox="1">
            <a:spLocks noGrp="1"/>
          </p:cNvSpPr>
          <p:nvPr>
            <p:ph type="title"/>
          </p:nvPr>
        </p:nvSpPr>
        <p:spPr/>
        <p:txBody>
          <a:bodyPr/>
          <a:lstStyle/>
          <a:p>
            <a:pPr lvl="0"/>
            <a:r>
              <a:rPr lang="en-US" b="1"/>
              <a:t>kV</a:t>
            </a:r>
            <a:r>
              <a:rPr lang="el-GR" b="1"/>
              <a:t> απεικονιστικό σύστημα</a:t>
            </a:r>
            <a:br>
              <a:rPr lang="el-GR"/>
            </a:br>
            <a:endParaRPr lang="el-GR"/>
          </a:p>
        </p:txBody>
      </p:sp>
      <p:sp>
        <p:nvSpPr>
          <p:cNvPr id="3" name="Θέση περιεχομένου 2">
            <a:extLst>
              <a:ext uri="{FF2B5EF4-FFF2-40B4-BE49-F238E27FC236}">
                <a16:creationId xmlns:a16="http://schemas.microsoft.com/office/drawing/2014/main" id="{8D1AE9B5-4600-486B-A808-E2DE185BA9E4}"/>
              </a:ext>
            </a:extLst>
          </p:cNvPr>
          <p:cNvSpPr txBox="1">
            <a:spLocks noGrp="1"/>
          </p:cNvSpPr>
          <p:nvPr>
            <p:ph idx="1"/>
          </p:nvPr>
        </p:nvSpPr>
        <p:spPr>
          <a:xfrm>
            <a:off x="1534884" y="2133596"/>
            <a:ext cx="9969730" cy="3777624"/>
          </a:xfrm>
        </p:spPr>
        <p:txBody>
          <a:bodyPr/>
          <a:lstStyle/>
          <a:p>
            <a:pPr lvl="0"/>
            <a:r>
              <a:rPr lang="el-GR" sz="2400" dirty="0"/>
              <a:t>είναι ο έλεγχος της σύμπτωσης </a:t>
            </a:r>
            <a:r>
              <a:rPr lang="el-GR" sz="2400" b="1" dirty="0"/>
              <a:t>του ισοκέντρου του απεικονιστικού συστήματος με το ισόκεντρο του γραμμικού επιταχυντή.</a:t>
            </a:r>
          </a:p>
          <a:p>
            <a:pPr lvl="0"/>
            <a:r>
              <a:rPr lang="el-GR" sz="2400" dirty="0"/>
              <a:t> ο έλεγχος </a:t>
            </a:r>
            <a:r>
              <a:rPr lang="el-GR" sz="2400" b="1" dirty="0"/>
              <a:t>των διαστάσεων του ακτινογραφικού πεδίου  και ο έλεγχος του λογισμικού ευθυγράμμισης 2</a:t>
            </a:r>
            <a:r>
              <a:rPr lang="en-US" sz="2400" b="1" dirty="0"/>
              <a:t>D</a:t>
            </a:r>
            <a:r>
              <a:rPr lang="el-GR" sz="2400" b="1" dirty="0"/>
              <a:t> ακτινογραφικών </a:t>
            </a:r>
            <a:r>
              <a:rPr lang="el-GR" sz="2400" dirty="0"/>
              <a:t>προβολών και 3</a:t>
            </a:r>
            <a:r>
              <a:rPr lang="en-US" sz="2400" dirty="0"/>
              <a:t>D </a:t>
            </a:r>
            <a:r>
              <a:rPr lang="el-GR" sz="2400" dirty="0" err="1"/>
              <a:t>τομογραφικών</a:t>
            </a:r>
            <a:r>
              <a:rPr lang="el-GR" sz="2400" dirty="0"/>
              <a:t> δεδομένων.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7FEDDB6F-4443-4210-8EFD-FFD65A7C2802}"/>
              </a:ext>
            </a:extLst>
          </p:cNvPr>
          <p:cNvSpPr txBox="1">
            <a:spLocks noGrp="1"/>
          </p:cNvSpPr>
          <p:nvPr>
            <p:ph idx="1"/>
          </p:nvPr>
        </p:nvSpPr>
        <p:spPr>
          <a:xfrm>
            <a:off x="1293958" y="500332"/>
            <a:ext cx="9903125" cy="6124751"/>
          </a:xfrm>
        </p:spPr>
        <p:txBody>
          <a:bodyPr/>
          <a:lstStyle/>
          <a:p>
            <a:pPr lvl="0"/>
            <a:r>
              <a:rPr lang="el-GR" dirty="0"/>
              <a:t>1. Ενεργεί ως σύνδεσμος με τους ακτινοφυσικούς, τους ιατρούς ακτινοθεραπευτές και το νοσηλευτικό προσωπικό του τμήματος.</a:t>
            </a:r>
          </a:p>
          <a:p>
            <a:pPr lvl="0"/>
            <a:r>
              <a:rPr lang="el-GR" dirty="0"/>
              <a:t>2. Είναι υπεύθυνος για το απεικονιστικό σκέλος της ακτινοθεραπευτικής διαδικασίας (κλασσική εξομοίωση, </a:t>
            </a:r>
            <a:r>
              <a:rPr lang="en-US" dirty="0"/>
              <a:t>CT </a:t>
            </a:r>
            <a:r>
              <a:rPr lang="el-GR" dirty="0"/>
              <a:t>ή </a:t>
            </a:r>
            <a:r>
              <a:rPr lang="en-US" dirty="0"/>
              <a:t>PET</a:t>
            </a:r>
            <a:r>
              <a:rPr lang="el-GR" dirty="0"/>
              <a:t>/</a:t>
            </a:r>
            <a:r>
              <a:rPr lang="en-US" dirty="0"/>
              <a:t>CT </a:t>
            </a:r>
            <a:r>
              <a:rPr lang="el-GR" dirty="0"/>
              <a:t>εξομοίωση, απεικονιστική επιβεβαίωση θέσης θεραπείας).</a:t>
            </a:r>
          </a:p>
          <a:p>
            <a:pPr lvl="0"/>
            <a:r>
              <a:rPr lang="el-GR" dirty="0"/>
              <a:t>3. Συνεργάζεται με τους ιατρούς ακτινοθεραπευτές για τεχνικά ζητήματα που αφορούν το πλάνο θεραπείας χρησιμοποιώντας πληροφορίες για την κλινική κατάσταση του ασθενούς.</a:t>
            </a:r>
          </a:p>
          <a:p>
            <a:pPr lvl="0"/>
            <a:r>
              <a:rPr lang="el-GR" dirty="0"/>
              <a:t>4. Είναι υπεύθυνος για την προετοιμασία ή κατασκευή συστημάτων ακινητοποίησης, συστημάτων που εξασφαλίζουν την ασφαλή, ακριβή και επαναλήψιμη ακτινοβόληση του ασθενούς στη θέση θεραπείας.</a:t>
            </a:r>
          </a:p>
          <a:p>
            <a:pPr lvl="0"/>
            <a:r>
              <a:rPr lang="el-GR" dirty="0"/>
              <a:t>5. Καταγράφει και σημειώνει δεδομένα που αφορούν τον εξοπλισμό που χρησιμοποιείται στις ακτινοθεραπευτικές συνεδρίες.</a:t>
            </a:r>
          </a:p>
          <a:p>
            <a:pPr lvl="0"/>
            <a:r>
              <a:rPr lang="el-GR" dirty="0"/>
              <a:t>6. Πραγματοποιεί τις καθημερινές ακτινοθεραπευτικές συνεδρίες, οι οποίες περιλαμβάνουν την απεικονιστική επιβεβαίωση της θέσης θεραπείας και την ακτινοβόληση βάσει του πλάνου θεραπείας.</a:t>
            </a:r>
          </a:p>
          <a:p>
            <a:pPr lvl="0"/>
            <a:r>
              <a:rPr lang="el-GR" dirty="0"/>
              <a:t>7. Παρατηρεί και καταγράφει τις αντιδράσεις των ασθενών κατά την καθημερινή τους συνεδρία, και στη συνέχεια τις συζητά με τον υπεύθυνο ιατρό ακτινοθεραπευτή ώστε να εξασφαλίζεται η απρόσκοπτη εφαρμογή του πλάνου θεραπείας.</a:t>
            </a:r>
          </a:p>
          <a:p>
            <a:pPr lvl="0"/>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περιεχομένου 11">
            <a:extLst>
              <a:ext uri="{FF2B5EF4-FFF2-40B4-BE49-F238E27FC236}">
                <a16:creationId xmlns:a16="http://schemas.microsoft.com/office/drawing/2014/main" id="{A475643F-12C3-459B-A8B8-62476A94AC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774" t="9865" b="15625"/>
          <a:stretch/>
        </p:blipFill>
        <p:spPr>
          <a:xfrm>
            <a:off x="4366727" y="1460573"/>
            <a:ext cx="3433665" cy="3611883"/>
          </a:xfrm>
        </p:spPr>
      </p:pic>
    </p:spTree>
    <p:extLst>
      <p:ext uri="{BB962C8B-B14F-4D97-AF65-F5344CB8AC3E}">
        <p14:creationId xmlns:p14="http://schemas.microsoft.com/office/powerpoint/2010/main" val="238751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1A3C0079-2D7D-4203-BFED-5DC01969FF4D}"/>
              </a:ext>
            </a:extLst>
          </p:cNvPr>
          <p:cNvSpPr txBox="1">
            <a:spLocks noGrp="1"/>
          </p:cNvSpPr>
          <p:nvPr>
            <p:ph idx="1"/>
          </p:nvPr>
        </p:nvSpPr>
        <p:spPr>
          <a:xfrm>
            <a:off x="1708026" y="810880"/>
            <a:ext cx="9796579" cy="5100340"/>
          </a:xfrm>
        </p:spPr>
        <p:txBody>
          <a:bodyPr/>
          <a:lstStyle/>
          <a:p>
            <a:pPr lvl="0"/>
            <a:r>
              <a:rPr lang="el-GR" sz="2000"/>
              <a:t>8. Εφαρμόζει τους κανόνες ακτινοπροστασίας που αφορούν τον ασθενή, τον ίδιο και τους υπόλοιπους εργαζόμενους στο τμήμα.</a:t>
            </a:r>
          </a:p>
          <a:p>
            <a:pPr lvl="0"/>
            <a:r>
              <a:rPr lang="el-GR" sz="2000"/>
              <a:t>9. Πραγματοποιεί ελέγχους ποιότητας των απεικονιστικών συστημάτων του τμήματος ακτινοθεραπείας.</a:t>
            </a:r>
          </a:p>
          <a:p>
            <a:pPr lvl="0"/>
            <a:r>
              <a:rPr lang="el-GR" sz="2000"/>
              <a:t>10. Βασικό μέλημα του ΤΑΑ είναι η εκπαίδευση νέων φοιτητών ή νεότερων ΤΑΑ.  Επίσης, πρέπει να παρακολουθεί και να ενημερώνεται για τις εξελίξεις στην επιστήμη της ακτινοθεραπείας και των τεχνικών που εφαρμόζονται.</a:t>
            </a:r>
          </a:p>
          <a:p>
            <a:pPr lvl="0"/>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116112-664A-450D-A356-DA5534DBF295}"/>
              </a:ext>
            </a:extLst>
          </p:cNvPr>
          <p:cNvSpPr txBox="1">
            <a:spLocks noGrp="1"/>
          </p:cNvSpPr>
          <p:nvPr>
            <p:ph type="title"/>
          </p:nvPr>
        </p:nvSpPr>
        <p:spPr/>
        <p:txBody>
          <a:bodyPr/>
          <a:lstStyle/>
          <a:p>
            <a:pPr lvl="0"/>
            <a:r>
              <a:rPr lang="el-GR"/>
              <a:t>Στάδια της ακτινοθεραπευτικής διαδικασίας</a:t>
            </a:r>
          </a:p>
        </p:txBody>
      </p:sp>
      <p:sp>
        <p:nvSpPr>
          <p:cNvPr id="3" name="Θέση περιεχομένου 2">
            <a:extLst>
              <a:ext uri="{FF2B5EF4-FFF2-40B4-BE49-F238E27FC236}">
                <a16:creationId xmlns:a16="http://schemas.microsoft.com/office/drawing/2014/main" id="{FA5D13A3-8A52-4C11-BA43-0CF6E9C8529F}"/>
              </a:ext>
            </a:extLst>
          </p:cNvPr>
          <p:cNvSpPr txBox="1">
            <a:spLocks noGrp="1"/>
          </p:cNvSpPr>
          <p:nvPr>
            <p:ph idx="1"/>
          </p:nvPr>
        </p:nvSpPr>
        <p:spPr>
          <a:xfrm>
            <a:off x="1380222" y="1904996"/>
            <a:ext cx="10124383" cy="4006224"/>
          </a:xfrm>
        </p:spPr>
        <p:txBody>
          <a:bodyPr/>
          <a:lstStyle/>
          <a:p>
            <a:pPr marL="0" lvl="0" indent="0">
              <a:lnSpc>
                <a:spcPct val="90000"/>
              </a:lnSpc>
              <a:buNone/>
            </a:pPr>
            <a:r>
              <a:rPr lang="el-GR" sz="2200" b="1" u="sng"/>
              <a:t>επτά (7) βασικά στάδια</a:t>
            </a:r>
            <a:r>
              <a:rPr lang="en-US" sz="2200"/>
              <a:t>: </a:t>
            </a:r>
          </a:p>
          <a:p>
            <a:pPr lvl="0">
              <a:lnSpc>
                <a:spcPct val="90000"/>
              </a:lnSpc>
            </a:pPr>
            <a:r>
              <a:rPr lang="el-GR" sz="2200"/>
              <a:t> την </a:t>
            </a:r>
            <a:r>
              <a:rPr lang="el-GR" sz="2200" b="1"/>
              <a:t>εξομοίωση</a:t>
            </a:r>
            <a:r>
              <a:rPr lang="el-GR" sz="2200"/>
              <a:t> (κλασσικός εξομοιωτής, αξονικός τομογράφος εξομοιωτής), </a:t>
            </a:r>
            <a:endParaRPr lang="en-US" sz="2200"/>
          </a:p>
          <a:p>
            <a:pPr lvl="0">
              <a:lnSpc>
                <a:spcPct val="90000"/>
              </a:lnSpc>
            </a:pPr>
            <a:r>
              <a:rPr lang="el-GR" sz="2200"/>
              <a:t>τον </a:t>
            </a:r>
            <a:r>
              <a:rPr lang="el-GR" sz="2200" b="1"/>
              <a:t>σχεδιασμό πλάνου θεραπείας</a:t>
            </a:r>
            <a:r>
              <a:rPr lang="el-GR" sz="2200"/>
              <a:t>, </a:t>
            </a:r>
            <a:endParaRPr lang="en-US" sz="2200"/>
          </a:p>
          <a:p>
            <a:pPr lvl="0">
              <a:lnSpc>
                <a:spcPct val="90000"/>
              </a:lnSpc>
            </a:pPr>
            <a:r>
              <a:rPr lang="el-GR" sz="2200"/>
              <a:t>τη </a:t>
            </a:r>
            <a:r>
              <a:rPr lang="el-GR" sz="2200" b="1"/>
              <a:t>δοσιμετρική επιβεβαίωση του πλάνου θεραπείας</a:t>
            </a:r>
            <a:r>
              <a:rPr lang="el-GR" sz="2200"/>
              <a:t>, </a:t>
            </a:r>
            <a:endParaRPr lang="en-US" sz="2200"/>
          </a:p>
          <a:p>
            <a:pPr lvl="0">
              <a:lnSpc>
                <a:spcPct val="90000"/>
              </a:lnSpc>
            </a:pPr>
            <a:r>
              <a:rPr lang="el-GR" sz="2200"/>
              <a:t>τη </a:t>
            </a:r>
            <a:r>
              <a:rPr lang="el-GR" sz="2200" b="1"/>
              <a:t>γεωμετρική επιβεβαίωση του πλάνου θεραπείας</a:t>
            </a:r>
            <a:r>
              <a:rPr lang="el-GR" sz="2200"/>
              <a:t>, τη </a:t>
            </a:r>
            <a:r>
              <a:rPr lang="el-GR" sz="2200" b="1"/>
              <a:t>γεωμετρική επιβεβαίωση της θέσης θεραπείας</a:t>
            </a:r>
            <a:r>
              <a:rPr lang="el-GR" sz="2200"/>
              <a:t>,</a:t>
            </a:r>
            <a:endParaRPr lang="en-US" sz="2200"/>
          </a:p>
          <a:p>
            <a:pPr lvl="0">
              <a:lnSpc>
                <a:spcPct val="90000"/>
              </a:lnSpc>
            </a:pPr>
            <a:r>
              <a:rPr lang="el-GR" sz="2200"/>
              <a:t> την </a:t>
            </a:r>
            <a:r>
              <a:rPr lang="el-GR" sz="2200" b="1"/>
              <a:t>εκτέλεση της ακτινοθεραπευτικής συνεδρίας</a:t>
            </a:r>
            <a:r>
              <a:rPr lang="el-GR" sz="2200"/>
              <a:t> και τον </a:t>
            </a:r>
            <a:endParaRPr lang="en-US" sz="2200" b="1"/>
          </a:p>
          <a:p>
            <a:pPr lvl="0">
              <a:lnSpc>
                <a:spcPct val="90000"/>
              </a:lnSpc>
            </a:pPr>
            <a:r>
              <a:rPr lang="el-GR" sz="2200" b="1"/>
              <a:t>έλεγχο ποιότητας</a:t>
            </a:r>
            <a:r>
              <a:rPr lang="el-GR" sz="2200"/>
              <a:t> του γραμμικού επιταχυντή και των συνοδών απεικονιστικών συστημάτων.</a:t>
            </a:r>
          </a:p>
          <a:p>
            <a:pPr lvl="0">
              <a:lnSpc>
                <a:spcPct val="90000"/>
              </a:lnSpc>
            </a:pPr>
            <a:endParaRPr lang="el-G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BA83EC-BD4B-4C86-B785-F1F08A9939A0}"/>
              </a:ext>
            </a:extLst>
          </p:cNvPr>
          <p:cNvSpPr txBox="1">
            <a:spLocks noGrp="1"/>
          </p:cNvSpPr>
          <p:nvPr>
            <p:ph type="title"/>
          </p:nvPr>
        </p:nvSpPr>
        <p:spPr/>
        <p:txBody>
          <a:bodyPr/>
          <a:lstStyle/>
          <a:p>
            <a:pPr lvl="0"/>
            <a:r>
              <a:rPr lang="el-GR" dirty="0"/>
              <a:t>1</a:t>
            </a:r>
            <a:r>
              <a:rPr lang="el-GR" baseline="30000" dirty="0"/>
              <a:t>ο</a:t>
            </a:r>
            <a:r>
              <a:rPr lang="el-GR" dirty="0"/>
              <a:t> στάδιο</a:t>
            </a:r>
            <a:r>
              <a:rPr lang="en-US" dirty="0"/>
              <a:t>:</a:t>
            </a:r>
            <a:r>
              <a:rPr lang="el-GR" dirty="0"/>
              <a:t> Εξομοίωση</a:t>
            </a:r>
          </a:p>
        </p:txBody>
      </p:sp>
      <p:sp>
        <p:nvSpPr>
          <p:cNvPr id="3" name="Θέση περιεχομένου 2">
            <a:extLst>
              <a:ext uri="{FF2B5EF4-FFF2-40B4-BE49-F238E27FC236}">
                <a16:creationId xmlns:a16="http://schemas.microsoft.com/office/drawing/2014/main" id="{192CD5AC-5EAD-41AB-B7A5-D129A08021C0}"/>
              </a:ext>
            </a:extLst>
          </p:cNvPr>
          <p:cNvSpPr txBox="1">
            <a:spLocks noGrp="1"/>
          </p:cNvSpPr>
          <p:nvPr>
            <p:ph idx="1"/>
          </p:nvPr>
        </p:nvSpPr>
        <p:spPr>
          <a:xfrm>
            <a:off x="1035173" y="1904996"/>
            <a:ext cx="10469441" cy="4006224"/>
          </a:xfrm>
        </p:spPr>
        <p:txBody>
          <a:bodyPr>
            <a:normAutofit lnSpcReduction="10000"/>
          </a:bodyPr>
          <a:lstStyle/>
          <a:p>
            <a:pPr lvl="0" algn="just">
              <a:lnSpc>
                <a:spcPct val="90000"/>
              </a:lnSpc>
            </a:pPr>
            <a:r>
              <a:rPr lang="el-GR" sz="2000" u="sng" dirty="0"/>
              <a:t>Κατά την εξομοίωση</a:t>
            </a:r>
            <a:r>
              <a:rPr lang="en-US" sz="2000" dirty="0"/>
              <a:t>: </a:t>
            </a:r>
            <a:r>
              <a:rPr lang="el-GR" sz="2000" dirty="0"/>
              <a:t> ορίζεται η γεωμετρία της θεραπείας (θέση ασθενούς, σύστημα ακινητοποίησης) καθώς και το ισόκεντρο αναφοράς / θεραπείας. Η εξομοίωση πραγματοποιείται είτε σε κλασσικό σύστημα </a:t>
            </a:r>
            <a:r>
              <a:rPr lang="en-US" sz="2000" dirty="0"/>
              <a:t>C</a:t>
            </a:r>
            <a:r>
              <a:rPr lang="el-GR" sz="2000" dirty="0"/>
              <a:t>–</a:t>
            </a:r>
            <a:r>
              <a:rPr lang="en-US" sz="2000" dirty="0"/>
              <a:t>arm</a:t>
            </a:r>
            <a:r>
              <a:rPr lang="el-GR" sz="2000" dirty="0"/>
              <a:t> εξομοιωτή ή/και σε αξονικό τομογράφο εξομοιωτή. </a:t>
            </a:r>
          </a:p>
          <a:p>
            <a:pPr lvl="0" algn="just">
              <a:lnSpc>
                <a:spcPct val="90000"/>
              </a:lnSpc>
            </a:pPr>
            <a:r>
              <a:rPr lang="el-GR" sz="2000" dirty="0"/>
              <a:t>Καθορίζεται το σύστημα ακινητοποίησης που θα χρησιμοποιηθεί και ορίζεται το ισόκεντρο αναφοράς ή/και θεραπείας. </a:t>
            </a:r>
          </a:p>
          <a:p>
            <a:pPr lvl="0" algn="just">
              <a:lnSpc>
                <a:spcPct val="90000"/>
              </a:lnSpc>
            </a:pPr>
            <a:r>
              <a:rPr lang="el-GR" sz="2000" dirty="0"/>
              <a:t>Το ισόκεντρο θεραπείας, το οποίο συνήθως εντοπίζεται εντός του όγκου-στόχου, είναι το σημείο γύρω από το οποίο θα περιστρέφεται η κεφαλή του γραμμικού επιταχυντή (κλασσική εξομοίωση). </a:t>
            </a:r>
          </a:p>
          <a:p>
            <a:pPr lvl="0" algn="just">
              <a:lnSpc>
                <a:spcPct val="90000"/>
              </a:lnSpc>
            </a:pPr>
            <a:r>
              <a:rPr lang="el-GR" sz="2000" dirty="0"/>
              <a:t>Στην περίπτωση της </a:t>
            </a:r>
            <a:r>
              <a:rPr lang="en-US" sz="2000" dirty="0"/>
              <a:t>CT</a:t>
            </a:r>
            <a:r>
              <a:rPr lang="el-GR" sz="2000" dirty="0"/>
              <a:t> εξομοίωσης, ορίζεται ισόκεντρο αναφοράς που είναι ένα σημείο πλησίον του κλινικού ισοκέντρου, που επιτρέπει την επαναληψιμότητα στην αναπαραγωγή της θέσης θεραπείας. Η γεωμετρική σχέση μεταξύ του κλινικού ισοκέντρου και του ισοκέντρου αναφοράς καθορίζεται κατά το στάδιο του σχεδιασμού θεραπείας.</a:t>
            </a:r>
          </a:p>
          <a:p>
            <a:pPr lvl="0">
              <a:lnSpc>
                <a:spcPct val="90000"/>
              </a:lnSpc>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F901A7-8A7C-4020-8626-15283F60027C}"/>
              </a:ext>
            </a:extLst>
          </p:cNvPr>
          <p:cNvSpPr txBox="1">
            <a:spLocks noGrp="1"/>
          </p:cNvSpPr>
          <p:nvPr>
            <p:ph type="title"/>
          </p:nvPr>
        </p:nvSpPr>
        <p:spPr/>
        <p:txBody>
          <a:bodyPr/>
          <a:lstStyle/>
          <a:p>
            <a:pPr lvl="0"/>
            <a:r>
              <a:rPr lang="el-GR" dirty="0"/>
              <a:t>2</a:t>
            </a:r>
            <a:r>
              <a:rPr lang="el-GR" baseline="30000" dirty="0"/>
              <a:t>ο</a:t>
            </a:r>
            <a:r>
              <a:rPr lang="el-GR" dirty="0"/>
              <a:t> στάδιο</a:t>
            </a:r>
            <a:r>
              <a:rPr lang="en-US" dirty="0"/>
              <a:t>:</a:t>
            </a:r>
            <a:r>
              <a:rPr lang="el-GR" b="1" dirty="0"/>
              <a:t> </a:t>
            </a:r>
            <a:r>
              <a:rPr lang="el-GR" dirty="0"/>
              <a:t>Σχεδιασμός πλάνου ακτινοθεραπείας </a:t>
            </a:r>
          </a:p>
        </p:txBody>
      </p:sp>
      <p:sp>
        <p:nvSpPr>
          <p:cNvPr id="3" name="Θέση περιεχομένου 2">
            <a:extLst>
              <a:ext uri="{FF2B5EF4-FFF2-40B4-BE49-F238E27FC236}">
                <a16:creationId xmlns:a16="http://schemas.microsoft.com/office/drawing/2014/main" id="{F8213B80-164E-4367-BC96-C4B3C34921E2}"/>
              </a:ext>
            </a:extLst>
          </p:cNvPr>
          <p:cNvSpPr txBox="1">
            <a:spLocks noGrp="1"/>
          </p:cNvSpPr>
          <p:nvPr>
            <p:ph idx="1"/>
          </p:nvPr>
        </p:nvSpPr>
        <p:spPr>
          <a:xfrm>
            <a:off x="1155938" y="1904996"/>
            <a:ext cx="10348676" cy="4564812"/>
          </a:xfrm>
        </p:spPr>
        <p:txBody>
          <a:bodyPr/>
          <a:lstStyle/>
          <a:p>
            <a:pPr lvl="0" algn="just"/>
            <a:r>
              <a:rPr lang="el-GR" sz="2400" dirty="0"/>
              <a:t>Το στάδιο αυτό περιλαμβάνει τον   καθορισμό</a:t>
            </a:r>
            <a:r>
              <a:rPr lang="el-GR" dirty="0"/>
              <a:t>, </a:t>
            </a:r>
            <a:r>
              <a:rPr lang="el-GR" sz="2400" dirty="0"/>
              <a:t>από τον ακτινοθεραπευτή ογκολόγο, του όγκου-στόχου και των ανατομικών δομών που δεν πρέπει να ακτινοβοληθούν ή για τα οποία η δόση δεν πρέπει να υπερβεί συγκεκριμένο ανώτατο όριο (</a:t>
            </a:r>
            <a:r>
              <a:rPr lang="en-US" sz="2400" dirty="0"/>
              <a:t>organs</a:t>
            </a:r>
            <a:r>
              <a:rPr lang="el-GR" sz="2400" dirty="0"/>
              <a:t>-</a:t>
            </a:r>
            <a:r>
              <a:rPr lang="en-US" sz="2400" dirty="0"/>
              <a:t>at</a:t>
            </a:r>
            <a:r>
              <a:rPr lang="el-GR" sz="2400" dirty="0"/>
              <a:t>-</a:t>
            </a:r>
            <a:r>
              <a:rPr lang="en-US" sz="2400" dirty="0"/>
              <a:t>risk</a:t>
            </a:r>
            <a:r>
              <a:rPr lang="el-GR" sz="2400" dirty="0"/>
              <a:t> - </a:t>
            </a:r>
            <a:r>
              <a:rPr lang="en-US" sz="2400" dirty="0"/>
              <a:t>OAR</a:t>
            </a:r>
            <a:r>
              <a:rPr lang="el-GR" sz="2400" dirty="0"/>
              <a:t>) και τον σχεδιασμό του πλάνου θεραπείας σε σύστημα σχεδιασμού καθώς και  η μεταφορά των δεδομένων θεραπείας των ασθενών στα μηχανήματα θεραπείας από τον ακτινοφυσικό.</a:t>
            </a:r>
          </a:p>
          <a:p>
            <a:pPr lvl="0"/>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1D6A5-A172-4669-B3C3-2CDF2D0E2A4C}"/>
              </a:ext>
            </a:extLst>
          </p:cNvPr>
          <p:cNvSpPr txBox="1">
            <a:spLocks noGrp="1"/>
          </p:cNvSpPr>
          <p:nvPr>
            <p:ph type="title"/>
          </p:nvPr>
        </p:nvSpPr>
        <p:spPr>
          <a:xfrm>
            <a:off x="1781667" y="624105"/>
            <a:ext cx="9722948" cy="1280891"/>
          </a:xfrm>
        </p:spPr>
        <p:txBody>
          <a:bodyPr>
            <a:normAutofit fontScale="90000"/>
          </a:bodyPr>
          <a:lstStyle/>
          <a:p>
            <a:pPr lvl="0"/>
            <a:r>
              <a:rPr lang="el-GR" dirty="0"/>
              <a:t>3</a:t>
            </a:r>
            <a:r>
              <a:rPr lang="el-GR" baseline="30000" dirty="0"/>
              <a:t>ο</a:t>
            </a:r>
            <a:r>
              <a:rPr lang="el-GR" dirty="0"/>
              <a:t> στάδιο</a:t>
            </a:r>
            <a:r>
              <a:rPr lang="en-US" dirty="0"/>
              <a:t>:</a:t>
            </a:r>
            <a:r>
              <a:rPr lang="el-GR" dirty="0" err="1"/>
              <a:t>Δοσιμετρική</a:t>
            </a:r>
            <a:r>
              <a:rPr lang="el-GR" dirty="0"/>
              <a:t> επιβεβαίωση/επαλήθευση του πλάνου θεραπείας</a:t>
            </a:r>
          </a:p>
        </p:txBody>
      </p:sp>
      <p:sp>
        <p:nvSpPr>
          <p:cNvPr id="3" name="Θέση περιεχομένου 2">
            <a:extLst>
              <a:ext uri="{FF2B5EF4-FFF2-40B4-BE49-F238E27FC236}">
                <a16:creationId xmlns:a16="http://schemas.microsoft.com/office/drawing/2014/main" id="{0100607F-5716-4926-B123-5AADE3652E3F}"/>
              </a:ext>
            </a:extLst>
          </p:cNvPr>
          <p:cNvSpPr txBox="1">
            <a:spLocks noGrp="1"/>
          </p:cNvSpPr>
          <p:nvPr>
            <p:ph idx="1"/>
          </p:nvPr>
        </p:nvSpPr>
        <p:spPr>
          <a:xfrm>
            <a:off x="966155" y="1904996"/>
            <a:ext cx="10538450" cy="4006224"/>
          </a:xfrm>
        </p:spPr>
        <p:txBody>
          <a:bodyPr/>
          <a:lstStyle/>
          <a:p>
            <a:pPr lvl="0"/>
            <a:r>
              <a:rPr lang="el-GR" sz="2400" dirty="0"/>
              <a:t> Η </a:t>
            </a:r>
            <a:r>
              <a:rPr lang="el-GR" sz="2400" dirty="0" err="1"/>
              <a:t>δοσιμετρική</a:t>
            </a:r>
            <a:r>
              <a:rPr lang="el-GR" sz="2400" dirty="0"/>
              <a:t> επιβεβαίωση του πλάνου θεραπείας πραγματοποιείται είτε </a:t>
            </a:r>
            <a:r>
              <a:rPr lang="el-GR" sz="2400" b="1" dirty="0"/>
              <a:t>με ακτινοβόληση ειδικού συστήματος καταγραφής δόσης </a:t>
            </a:r>
            <a:r>
              <a:rPr lang="el-GR" sz="2400" dirty="0"/>
              <a:t>είτε/και με ακτινοβόληση του </a:t>
            </a:r>
            <a:r>
              <a:rPr lang="en-US" sz="2400" b="1" dirty="0"/>
              <a:t>MV portal imager </a:t>
            </a:r>
            <a:r>
              <a:rPr lang="el-GR" sz="2400" dirty="0"/>
              <a:t>και, στη συνέχεια, ανάλυση των κατανομών δόσης και σύγκριση αυτών με τις αντίστοιχες που δημιουργούνται από το λογισμικό σχεδιασμού πλάνου θεραπείας.</a:t>
            </a:r>
          </a:p>
          <a:p>
            <a:pPr lvl="0"/>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1A2F2A-1BB0-45D8-BA9D-2B3A923D0AA8}"/>
              </a:ext>
            </a:extLst>
          </p:cNvPr>
          <p:cNvSpPr txBox="1">
            <a:spLocks noGrp="1"/>
          </p:cNvSpPr>
          <p:nvPr>
            <p:ph type="title"/>
          </p:nvPr>
        </p:nvSpPr>
        <p:spPr>
          <a:xfrm>
            <a:off x="1989057" y="624105"/>
            <a:ext cx="9515558" cy="1280891"/>
          </a:xfrm>
        </p:spPr>
        <p:txBody>
          <a:bodyPr/>
          <a:lstStyle/>
          <a:p>
            <a:pPr lvl="0"/>
            <a:r>
              <a:rPr lang="el-GR" dirty="0"/>
              <a:t>4</a:t>
            </a:r>
            <a:r>
              <a:rPr lang="el-GR" baseline="30000" dirty="0"/>
              <a:t>ο</a:t>
            </a:r>
            <a:r>
              <a:rPr lang="el-GR" dirty="0"/>
              <a:t> στάδιο</a:t>
            </a:r>
            <a:r>
              <a:rPr lang="en-US" dirty="0"/>
              <a:t>: </a:t>
            </a:r>
            <a:r>
              <a:rPr lang="el-GR" dirty="0"/>
              <a:t>Γεωμετρική επιβεβαίωση του πλάνου θεραπείας.</a:t>
            </a:r>
          </a:p>
        </p:txBody>
      </p:sp>
      <p:sp>
        <p:nvSpPr>
          <p:cNvPr id="3" name="Θέση περιεχομένου 2">
            <a:extLst>
              <a:ext uri="{FF2B5EF4-FFF2-40B4-BE49-F238E27FC236}">
                <a16:creationId xmlns:a16="http://schemas.microsoft.com/office/drawing/2014/main" id="{2329101B-7FFB-4C0B-A895-ED8DD5921B8D}"/>
              </a:ext>
            </a:extLst>
          </p:cNvPr>
          <p:cNvSpPr txBox="1">
            <a:spLocks noGrp="1"/>
          </p:cNvSpPr>
          <p:nvPr>
            <p:ph idx="1"/>
          </p:nvPr>
        </p:nvSpPr>
        <p:spPr>
          <a:xfrm>
            <a:off x="1276712" y="2053084"/>
            <a:ext cx="10227902" cy="3858137"/>
          </a:xfrm>
        </p:spPr>
        <p:txBody>
          <a:bodyPr/>
          <a:lstStyle/>
          <a:p>
            <a:pPr lvl="0" algn="just"/>
            <a:r>
              <a:rPr lang="el-GR" sz="2400" dirty="0"/>
              <a:t>Η γεωμετρική επιβεβαίωση του πλάνου θεραπείας πραγματοποιείται στον κλασσικό εξομοιωτή, εάν αυτός είναι εγκατεστημένος στο τμήμα. Στην περίπτωση των </a:t>
            </a:r>
            <a:r>
              <a:rPr lang="en-US" sz="2400" dirty="0"/>
              <a:t>IMRT</a:t>
            </a:r>
            <a:r>
              <a:rPr lang="el-GR" sz="2400" dirty="0"/>
              <a:t>/</a:t>
            </a:r>
            <a:r>
              <a:rPr lang="en-US" sz="2400" dirty="0"/>
              <a:t>VMAT</a:t>
            </a:r>
            <a:r>
              <a:rPr lang="el-GR" sz="2400" dirty="0"/>
              <a:t> θεραπειών, κατά τις οποίες η ακτινοβόληση είναι συνεχής με σύγχρονη περιστροφή του γραμμικού επιταχυντή, η γεωμετρική επιβεβαίωση στον κλασσικό εξομοιωτή δεν έχει τη σημασία που έχει όταν η θεραπεία δίδεται με τη χρήση στατικών πεδίων.</a:t>
            </a:r>
          </a:p>
          <a:p>
            <a:pPr lvl="0"/>
            <a:endParaRPr lang="el-GR" dirty="0"/>
          </a:p>
        </p:txBody>
      </p:sp>
    </p:spTree>
  </p:cSld>
  <p:clrMapOvr>
    <a:masterClrMapping/>
  </p:clrMapOvr>
</p:sld>
</file>

<file path=ppt/theme/theme1.xml><?xml version="1.0" encoding="utf-8"?>
<a:theme xmlns:a="http://schemas.openxmlformats.org/drawingml/2006/main" name="Θρόισμ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C36C6E9C9FE2DB4CA55E510EA5ADA588" ma:contentTypeVersion="2" ma:contentTypeDescription="Δημιουργία νέου εγγράφου" ma:contentTypeScope="" ma:versionID="7ad75d10373f6ed75d340573bd57e4c4">
  <xsd:schema xmlns:xsd="http://www.w3.org/2001/XMLSchema" xmlns:xs="http://www.w3.org/2001/XMLSchema" xmlns:p="http://schemas.microsoft.com/office/2006/metadata/properties" xmlns:ns2="b113f721-a666-4f71-9032-1a6dc9b37b6d" targetNamespace="http://schemas.microsoft.com/office/2006/metadata/properties" ma:root="true" ma:fieldsID="b5456465ebd63a08eb0f3307fd4be416" ns2:_="">
    <xsd:import namespace="b113f721-a666-4f71-9032-1a6dc9b37b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3f721-a666-4f71-9032-1a6dc9b37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C95C1-2ECC-4BE0-9EF7-492F3C1EDC18}">
  <ds:schemaRefs>
    <ds:schemaRef ds:uri="http://schemas.microsoft.com/sharepoint/v3/contenttype/forms"/>
  </ds:schemaRefs>
</ds:datastoreItem>
</file>

<file path=customXml/itemProps2.xml><?xml version="1.0" encoding="utf-8"?>
<ds:datastoreItem xmlns:ds="http://schemas.openxmlformats.org/officeDocument/2006/customXml" ds:itemID="{63DB2178-B9B2-4562-A217-20A01AA0BF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DE2426-9047-4D10-B810-395D3D942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3f721-a666-4f71-9032-1a6dc9b37b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231</TotalTime>
  <Words>1682</Words>
  <Application>Microsoft Office PowerPoint</Application>
  <PresentationFormat>Ευρεία οθόνη</PresentationFormat>
  <Paragraphs>72</Paragraphs>
  <Slides>30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Arial</vt:lpstr>
      <vt:lpstr>Calibri</vt:lpstr>
      <vt:lpstr>Century Gothic</vt:lpstr>
      <vt:lpstr>Wingdings 3</vt:lpstr>
      <vt:lpstr>Θρόισμα</vt:lpstr>
      <vt:lpstr>Ο ρόλος του τεχνολόγου ακτινοθεραπείας στην αντινοθεραπευτική διαδικασία</vt:lpstr>
      <vt:lpstr>Παρουσίαση του PowerPoint</vt:lpstr>
      <vt:lpstr>Παρουσίαση του PowerPoint</vt:lpstr>
      <vt:lpstr>Παρουσίαση του PowerPoint</vt:lpstr>
      <vt:lpstr>Στάδια της ακτινοθεραπευτικής διαδικασίας</vt:lpstr>
      <vt:lpstr>1ο στάδιο: Εξομοίωση</vt:lpstr>
      <vt:lpstr>2ο στάδιο: Σχεδιασμός πλάνου ακτινοθεραπείας </vt:lpstr>
      <vt:lpstr>3ο στάδιο:Δοσιμετρική επιβεβαίωση/επαλήθευση του πλάνου θεραπείας</vt:lpstr>
      <vt:lpstr>4ο στάδιο: Γεωμετρική επιβεβαίωση του πλάνου θεραπείας.</vt:lpstr>
      <vt:lpstr>5ο στάδιο: Γεωμετρική επιβεβαίωση της θέσης θεραπείας </vt:lpstr>
      <vt:lpstr>6ο στάδιο: Ακτινοθεραπευτική συνεδρία</vt:lpstr>
      <vt:lpstr>7ο στάδιο: Έλεγχος ποιότητας</vt:lpstr>
      <vt:lpstr>Παρουσίαση του PowerPoint</vt:lpstr>
      <vt:lpstr>Παρουσίαση του PowerPoint</vt:lpstr>
      <vt:lpstr>Συστήματα ακινητοποίησης για θώρακα-μαστό , πύελο , κεφαλή-τράχηλο, και κρανίο. </vt:lpstr>
      <vt:lpstr>Παρουσίαση του PowerPoint</vt:lpstr>
      <vt:lpstr>Δημιουργία δερματικών tattoos για την επαναλήψιμη τοποθέτηση στη γεωμετρία θεραπείας. </vt:lpstr>
      <vt:lpstr>Κατά τη διάρκεια της λήψης των απεικονιστικών δεδομένων,  στα σημεία των δερματικών δεικτών τοποθετούνται ακτινοσκιεροί ιχνηθέτες-δείκτες (radiopaque markers) που χρησιμοποιούνται για τον σχεδιασμό θεραπείας </vt:lpstr>
      <vt:lpstr>Σύστημα σχεδιασμού θεραπείας (TPS) όπου απεικονίζονται οι εγκάρσιες τομές της αξονικής τομογραφίας εξομοίωσης, προσθιοπίσθια και πλάγια ψηφιακά ανακατασκευασμένες ακτινογραφίες (DRR) και τρισδιάστατη ανασύνθεση της ανατομίας ενδιαφέροντος. Στις εγκάρσιες τομές και στην 3D ανασύνθεση επιπροβάλλονται οι δέσμες που θα χρησιμοποιηθούν, ενώ στις DRRs επιπροβάλλονται τα πεδία ακτινοβόλησης.   </vt:lpstr>
      <vt:lpstr>Σύστημα κλασσικού C-arm εξομοιωτή. </vt:lpstr>
      <vt:lpstr>Επιβεβαίωση της θέσης θεραπείας με τη χρήση portal imager. Απεικονίζεται το ληφθέν πεδίο (έσω μαστικό), η αντίστοιχη ψηφιακά ανακατασκευασμένη DRR από τα CT δεδομένα εξομοίωσης, και η σύγχρονη απεικόνιση αυτών για να επιτευχθεί η ευθυγράμμισή των. </vt:lpstr>
      <vt:lpstr>Επιβεβαίωση θέση θεραπείας μέσω 2D ακτινογραφικής απεικόνισης. Γίνεται λήψη προσθιοπίσθιων και πλάγιων ακτινογραφιών (αριστερός μαστός (α), κρανίο (β)).  Απεικονίζονται οι ληφθείσες ακτινογραφίες, οι αντίστοιχες ψηφιακά ανακατασκευασμένες DRRs και η συμπροβολή αυτών ώστε να επιτευχθεί η ευθυγράμμιση αυτών.</vt:lpstr>
      <vt:lpstr>Παρουσίαση του PowerPoint</vt:lpstr>
      <vt:lpstr>ρόλος του ΤΑΑ στην εκτέλεση της ακτινοθεραπευτικής συνεδρίας</vt:lpstr>
      <vt:lpstr>ρόλος του ΤΑΑ στον έλεγχο ποιότητας των απεικονιστικών συστημάτων</vt:lpstr>
      <vt:lpstr>Έλεγχοι στον κλασσικό εξομοιωτή</vt:lpstr>
      <vt:lpstr>Έλεγχοι στο σύστημα CT </vt:lpstr>
      <vt:lpstr>Portal Imager </vt:lpstr>
      <vt:lpstr>kV απεικονιστικό σύστημα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ρόλος του τεχνολόγου ακτινοθεραπείας στην αντινοθεραπευτική διαδικασία</dc:title>
  <dc:creator>Seamy Jojo</dc:creator>
  <cp:lastModifiedBy>UNIWA</cp:lastModifiedBy>
  <cp:revision>16</cp:revision>
  <dcterms:created xsi:type="dcterms:W3CDTF">2020-04-13T12:31:46Z</dcterms:created>
  <dcterms:modified xsi:type="dcterms:W3CDTF">2023-04-25T09:30:39Z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0x010100C36C6E9C9FE2DB4CA55E510EA5ADA588</vt:lpwstr>
  </property>
</Properties>
</file>