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9" r:id="rId3"/>
    <p:sldId id="268"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varScale="1">
        <p:scale>
          <a:sx n="54" d="100"/>
          <a:sy n="54" d="100"/>
        </p:scale>
        <p:origin x="57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Στρογγυλεμένο ορθογώνιο"/>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Τίτλος"/>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l-GR" smtClean="0"/>
              <a:t>Kλικ για επεξεργασία του τίτλου</a:t>
            </a:r>
            <a:endParaRPr kumimoji="0" lang="en-US"/>
          </a:p>
        </p:txBody>
      </p:sp>
      <p:sp>
        <p:nvSpPr>
          <p:cNvPr id="20" name="19 - Υπότιτλος"/>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19" name="18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11" name="10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02920" y="530352"/>
            <a:ext cx="8183880" cy="4187952"/>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533404"/>
            <a:ext cx="1981200" cy="5257799"/>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533400" y="533402"/>
            <a:ext cx="5943600" cy="525780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a:xfrm>
            <a:off x="502920" y="530352"/>
            <a:ext cx="8183880" cy="4187952"/>
          </a:xfrm>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14" name="13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υλεμένο ορθογώνιο"/>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02920" y="4983480"/>
            <a:ext cx="8183880" cy="1051560"/>
          </a:xfrm>
        </p:spPr>
        <p:txBody>
          <a:bodyPr anchor="b"/>
          <a:lstStyle>
            <a:lvl1pPr>
              <a:defRPr b="1"/>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5" name="14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Στρογγύλεμα μίας γωνίας ορθογωνίου"/>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l-GR" smtClean="0"/>
              <a:t>Kλικ για επεξεργασία του τίτλου</a:t>
            </a:r>
            <a:endParaRPr kumimoji="0" lang="en-US"/>
          </a:p>
        </p:txBody>
      </p:sp>
      <p:sp>
        <p:nvSpPr>
          <p:cNvPr id="4" name="3 - Θέση κειμένου"/>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55409B4C-8844-48F6-83BC-13DD2363F5F1}" type="datetimeFigureOut">
              <a:rPr lang="el-GR" smtClean="0"/>
              <a:t>3/11/2021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08C24A58-BDED-4106-8521-1894840A4F96}" type="slidenum">
              <a:rPr lang="el-GR" smtClean="0"/>
              <a:t>‹#›</a:t>
            </a:fld>
            <a:endParaRPr lang="el-GR"/>
          </a:p>
        </p:txBody>
      </p:sp>
      <p:sp>
        <p:nvSpPr>
          <p:cNvPr id="3" name="2 - Θέση εικόνας"/>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 Στρογγυλεμένο ορθογώνιο"/>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Στρογγυλεμένο ορθογώνιο"/>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 Θέση τίτλου"/>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l-GR" smtClean="0"/>
              <a:t>Kλικ για επεξεργασία του τίτλου</a:t>
            </a:r>
            <a:endParaRPr kumimoji="0" lang="en-US"/>
          </a:p>
        </p:txBody>
      </p:sp>
      <p:sp>
        <p:nvSpPr>
          <p:cNvPr id="4" name="3 - Θέση κειμένου"/>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5" name="24 - Θέση ημερομηνίας"/>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5409B4C-8844-48F6-83BC-13DD2363F5F1}" type="datetimeFigureOut">
              <a:rPr lang="el-GR" smtClean="0"/>
              <a:t>3/11/2021</a:t>
            </a:fld>
            <a:endParaRPr lang="el-GR"/>
          </a:p>
        </p:txBody>
      </p:sp>
      <p:sp>
        <p:nvSpPr>
          <p:cNvPr id="18" name="17 - Θέση υποσέλιδου"/>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l-GR"/>
          </a:p>
        </p:txBody>
      </p:sp>
      <p:sp>
        <p:nvSpPr>
          <p:cNvPr id="5" name="4 - Θέση αριθμού διαφάνειας"/>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08C24A58-BDED-4106-8521-1894840A4F96}"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a:bodyPr>
          <a:lstStyle/>
          <a:p>
            <a:pPr algn="ctr"/>
            <a:r>
              <a:rPr lang="el-GR" dirty="0" smtClean="0"/>
              <a:t>Παιδαγωγική του παιδικού τραγουδιού</a:t>
            </a:r>
            <a:r>
              <a:rPr lang="el-GR" dirty="0" smtClean="0"/>
              <a:t> </a:t>
            </a:r>
            <a:endParaRPr lang="el-GR" dirty="0"/>
          </a:p>
        </p:txBody>
      </p:sp>
      <p:sp>
        <p:nvSpPr>
          <p:cNvPr id="3" name="2 - Υπότιτλος"/>
          <p:cNvSpPr>
            <a:spLocks noGrp="1"/>
          </p:cNvSpPr>
          <p:nvPr>
            <p:ph type="subTitle" idx="1"/>
          </p:nvPr>
        </p:nvSpPr>
        <p:spPr>
          <a:xfrm>
            <a:off x="722376" y="3733800"/>
            <a:ext cx="7772400" cy="1752600"/>
          </a:xfrm>
        </p:spPr>
        <p:txBody>
          <a:bodyPr>
            <a:normAutofit fontScale="92500" lnSpcReduction="10000"/>
          </a:bodyPr>
          <a:lstStyle/>
          <a:p>
            <a:pPr algn="ctr"/>
            <a:endParaRPr lang="el-GR" b="1" dirty="0" smtClean="0"/>
          </a:p>
          <a:p>
            <a:pPr algn="ctr"/>
            <a:r>
              <a:rPr lang="el-GR" b="1" dirty="0" smtClean="0"/>
              <a:t>Παιδί και τραγούδι</a:t>
            </a:r>
          </a:p>
          <a:p>
            <a:pPr algn="ctr"/>
            <a:endParaRPr lang="el-GR" b="1" dirty="0" smtClean="0"/>
          </a:p>
          <a:p>
            <a:pPr algn="ctr"/>
            <a:r>
              <a:rPr lang="el-GR" b="1" dirty="0" smtClean="0"/>
              <a:t>Βιβλίο: Εξερευνώντας τη μουσική και την κίνηση </a:t>
            </a:r>
          </a:p>
          <a:p>
            <a:pPr algn="ctr"/>
            <a:endParaRPr lang="el-GR" dirty="0" smtClean="0"/>
          </a:p>
          <a:p>
            <a:pPr algn="ctr"/>
            <a:r>
              <a:rPr lang="el-GR" dirty="0" smtClean="0"/>
              <a:t>σελ.123 -130</a:t>
            </a:r>
            <a:endParaRPr lang="el-GR" dirty="0"/>
          </a:p>
        </p:txBody>
      </p:sp>
      <p:pic>
        <p:nvPicPr>
          <p:cNvPr id="52225" name="Picture 1" descr="C:\Users\George Kakridis\Documents\ΤΕΙ\Τηλεδιασκέψεις\creative movement\images (2).jpg"/>
          <p:cNvPicPr>
            <a:picLocks noChangeAspect="1" noChangeArrowheads="1"/>
          </p:cNvPicPr>
          <p:nvPr/>
        </p:nvPicPr>
        <p:blipFill>
          <a:blip r:embed="rId2" cstate="print"/>
          <a:srcRect/>
          <a:stretch>
            <a:fillRect/>
          </a:stretch>
        </p:blipFill>
        <p:spPr bwMode="auto">
          <a:xfrm>
            <a:off x="457200" y="685800"/>
            <a:ext cx="2619375" cy="1752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1"/>
          <p:cNvSpPr>
            <a:spLocks noChangeArrowheads="1"/>
          </p:cNvSpPr>
          <p:nvPr/>
        </p:nvSpPr>
        <p:spPr bwMode="auto">
          <a:xfrm>
            <a:off x="1371600" y="899011"/>
            <a:ext cx="63246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Παράδειγμα διδασκαλίας </a:t>
            </a:r>
            <a:r>
              <a:rPr kumimoji="0" lang="el-GR" sz="1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τραγουδιού</a:t>
            </a:r>
            <a:r>
              <a:rPr kumimoji="0" lang="el-G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μέσα από δημιουργικές επαναλήψεις</a:t>
            </a: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 name="2 - Ορθογώνιο"/>
          <p:cNvSpPr/>
          <p:nvPr/>
        </p:nvSpPr>
        <p:spPr>
          <a:xfrm>
            <a:off x="1143000" y="1447800"/>
            <a:ext cx="6934200" cy="646331"/>
          </a:xfrm>
          <a:prstGeom prst="rect">
            <a:avLst/>
          </a:prstGeom>
        </p:spPr>
        <p:txBody>
          <a:bodyPr wrap="square">
            <a:spAutoFit/>
          </a:bodyPr>
          <a:lstStyle/>
          <a:p>
            <a:pPr lvl="0" algn="just"/>
            <a:r>
              <a:rPr lang="el-GR" sz="1200" dirty="0" smtClean="0"/>
              <a:t>Ο/η </a:t>
            </a:r>
            <a:r>
              <a:rPr lang="el-GR" sz="1200" dirty="0"/>
              <a:t>παιδαγωγός </a:t>
            </a:r>
            <a:r>
              <a:rPr lang="el-GR" sz="1200" dirty="0" smtClean="0"/>
              <a:t>τραγουδά </a:t>
            </a:r>
            <a:r>
              <a:rPr lang="el-GR" sz="1200" dirty="0"/>
              <a:t>το παρακάτω τραγούδι στα παιδιά.  Για να κερδίσει το ενδιαφέρον τους μπορεί να ζωντανέψει το τραγούδι κρατώντας ένα μικρό πάνινο κοτοπουλάκι ή να συνοδεύει το τραγούδι με παντομίμα.  </a:t>
            </a:r>
          </a:p>
        </p:txBody>
      </p:sp>
      <p:pic>
        <p:nvPicPr>
          <p:cNvPr id="4" name="3 - Εικόνα" descr="ανυπόμονος"/>
          <p:cNvPicPr/>
          <p:nvPr/>
        </p:nvPicPr>
        <p:blipFill>
          <a:blip r:embed="rId2" cstate="print"/>
          <a:srcRect r="667" b="28232"/>
          <a:stretch>
            <a:fillRect/>
          </a:stretch>
        </p:blipFill>
        <p:spPr bwMode="auto">
          <a:xfrm>
            <a:off x="838200" y="2209801"/>
            <a:ext cx="7239000" cy="365759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Ορθογώνιο"/>
          <p:cNvSpPr/>
          <p:nvPr/>
        </p:nvSpPr>
        <p:spPr>
          <a:xfrm>
            <a:off x="990600" y="889844"/>
            <a:ext cx="7162800" cy="3108543"/>
          </a:xfrm>
          <a:prstGeom prst="rect">
            <a:avLst/>
          </a:prstGeom>
        </p:spPr>
        <p:txBody>
          <a:bodyPr wrap="square">
            <a:spAutoFit/>
          </a:bodyPr>
          <a:lstStyle/>
          <a:p>
            <a:pPr lvl="0" algn="just">
              <a:buFont typeface="Arial" pitchFamily="34" charset="0"/>
              <a:buChar char="•"/>
            </a:pPr>
            <a:r>
              <a:rPr lang="el-GR" sz="1400" dirty="0" smtClean="0"/>
              <a:t> Τα παιδιά σε κύκλο. Η παιδαγωγός τραγουδά. Στη συνέχεια καλεί τα παιδιά να τραγουδήσουν μαζί της το τραγούδι φράση – φράση. Μαθαίνει στα παιδιά να περιμένουν τη σειρά τους λέγοντας «τώρα εγώ», «τώρα εσείς». Όταν τραγουδούν τα παιδιά δεν τραγουδά μαζί τους για δύο λόγους: πρώτον για να ακούει πώς τα πάνε και δεύτερον για να μη στηρίζονται τα παιδιά στη δική της φωνή και να θυμούνται τη μελωδία. </a:t>
            </a:r>
            <a:endParaRPr lang="el-GR" sz="1400" dirty="0"/>
          </a:p>
          <a:p>
            <a:pPr lvl="0" algn="just"/>
            <a:endParaRPr lang="el-GR" sz="1400" dirty="0"/>
          </a:p>
          <a:p>
            <a:pPr lvl="0" algn="just">
              <a:buFont typeface="Arial" pitchFamily="34" charset="0"/>
              <a:buChar char="•"/>
            </a:pPr>
            <a:r>
              <a:rPr lang="el-GR" sz="1400" dirty="0" smtClean="0"/>
              <a:t>Τα παιδιά σηκώνονται και συνοδεύουν </a:t>
            </a:r>
            <a:r>
              <a:rPr lang="el-GR" sz="1400" dirty="0"/>
              <a:t>το τραγούδι της παιδαγωγού με κινήσεις όπως: παλαμάκια, περπάτημα, απλές κινητικές φόρμες, ελεύθερη κίνηση, παντομίμα κ.ά</a:t>
            </a:r>
            <a:r>
              <a:rPr lang="el-GR" sz="1400" dirty="0" smtClean="0"/>
              <a:t>.</a:t>
            </a:r>
          </a:p>
          <a:p>
            <a:pPr lvl="0" algn="just"/>
            <a:endParaRPr lang="el-GR" sz="1400" dirty="0"/>
          </a:p>
          <a:p>
            <a:pPr lvl="0" algn="just">
              <a:buFont typeface="Arial" pitchFamily="34" charset="0"/>
              <a:buChar char="•"/>
            </a:pPr>
            <a:endParaRPr lang="el-GR" sz="1400" dirty="0"/>
          </a:p>
          <a:p>
            <a:pPr lvl="0" algn="just">
              <a:buFont typeface="Arial" pitchFamily="34" charset="0"/>
              <a:buChar char="•"/>
            </a:pPr>
            <a:r>
              <a:rPr lang="el-GR" sz="1400" dirty="0" smtClean="0"/>
              <a:t>Τα </a:t>
            </a:r>
            <a:r>
              <a:rPr lang="el-GR" sz="1400" dirty="0"/>
              <a:t>παιδιά παίρνουν οργανάκια και παίζοντας ένα </a:t>
            </a:r>
            <a:r>
              <a:rPr lang="el-GR" sz="1400" dirty="0" err="1"/>
              <a:t>οστινάτο</a:t>
            </a:r>
            <a:r>
              <a:rPr lang="el-GR" sz="1400" dirty="0"/>
              <a:t> (ρυθμικό μοτίβο), συνοδεύουν το τραγούδι της παιδαγωγού π.χ.</a:t>
            </a:r>
          </a:p>
        </p:txBody>
      </p:sp>
      <p:pic>
        <p:nvPicPr>
          <p:cNvPr id="6" name="5 - Εικόνα" descr="rythm"/>
          <p:cNvPicPr/>
          <p:nvPr/>
        </p:nvPicPr>
        <p:blipFill>
          <a:blip r:embed="rId2" cstate="print"/>
          <a:srcRect/>
          <a:stretch>
            <a:fillRect/>
          </a:stretch>
        </p:blipFill>
        <p:spPr bwMode="auto">
          <a:xfrm>
            <a:off x="1524000" y="4648200"/>
            <a:ext cx="5715000" cy="533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685800" y="1143000"/>
            <a:ext cx="7467600" cy="3600986"/>
          </a:xfrm>
          <a:prstGeom prst="rect">
            <a:avLst/>
          </a:prstGeom>
        </p:spPr>
        <p:txBody>
          <a:bodyPr wrap="square">
            <a:spAutoFit/>
          </a:bodyPr>
          <a:lstStyle/>
          <a:p>
            <a:pPr algn="just">
              <a:buFont typeface="Arial" pitchFamily="34" charset="0"/>
              <a:buChar char="•"/>
            </a:pPr>
            <a:r>
              <a:rPr lang="el-GR" dirty="0" smtClean="0"/>
              <a:t> </a:t>
            </a:r>
            <a:r>
              <a:rPr lang="el-GR" sz="1400" dirty="0"/>
              <a:t>Συζητούν με την παιδαγωγό για το αν  μπορούν να τραγουδήσουν το κομμάτι δυνατά και ζωηρά ή απαλά.  Βάζουν τους δικούς τους χρωματισμούς</a:t>
            </a:r>
            <a:r>
              <a:rPr lang="el-GR" sz="1400" dirty="0" smtClean="0"/>
              <a:t>.</a:t>
            </a:r>
            <a:endParaRPr lang="en-US" sz="1400" dirty="0" smtClean="0"/>
          </a:p>
          <a:p>
            <a:pPr algn="just">
              <a:buFont typeface="Arial" pitchFamily="34" charset="0"/>
              <a:buChar char="•"/>
            </a:pPr>
            <a:endParaRPr lang="el-GR" sz="1400" dirty="0"/>
          </a:p>
          <a:p>
            <a:pPr algn="just">
              <a:buFont typeface="Arial" pitchFamily="34" charset="0"/>
              <a:buChar char="•"/>
            </a:pPr>
            <a:r>
              <a:rPr lang="el-GR" sz="1400" dirty="0" smtClean="0"/>
              <a:t> Συζητούν </a:t>
            </a:r>
            <a:r>
              <a:rPr lang="el-GR" sz="1400" dirty="0"/>
              <a:t>με την παιδαγωγό για τον αν πρέπει να τραγουδήσουν το κομμάτι αργά ή γρήγορα.  </a:t>
            </a:r>
            <a:r>
              <a:rPr lang="el-GR" sz="1400" dirty="0" smtClean="0"/>
              <a:t>Παίζουν δημιουργικά με διαφορετικά </a:t>
            </a:r>
            <a:r>
              <a:rPr lang="en-US" sz="1400" dirty="0" smtClean="0"/>
              <a:t>tempi!!!</a:t>
            </a:r>
            <a:r>
              <a:rPr lang="en-US" sz="1400" dirty="0"/>
              <a:t> </a:t>
            </a:r>
            <a:r>
              <a:rPr lang="el-GR" sz="1400" dirty="0" smtClean="0"/>
              <a:t>Δηλαδή το δοκιμάζουν αργά και ύστερα γρήγορα κι αποφασίζουν πιο </a:t>
            </a:r>
            <a:r>
              <a:rPr lang="en-US" sz="1400" dirty="0" smtClean="0"/>
              <a:t>tempo </a:t>
            </a:r>
            <a:r>
              <a:rPr lang="el-GR" sz="1400" dirty="0" smtClean="0"/>
              <a:t>ταιριάζει καλύτερα στο τραγούδι.</a:t>
            </a:r>
            <a:endParaRPr lang="en-US" sz="1400" dirty="0" smtClean="0"/>
          </a:p>
          <a:p>
            <a:pPr algn="just">
              <a:buFont typeface="Arial" pitchFamily="34" charset="0"/>
              <a:buChar char="•"/>
            </a:pPr>
            <a:endParaRPr lang="el-GR" sz="1400" dirty="0"/>
          </a:p>
          <a:p>
            <a:pPr algn="just">
              <a:buFont typeface="Arial" pitchFamily="34" charset="0"/>
              <a:buChar char="•"/>
            </a:pPr>
            <a:r>
              <a:rPr lang="el-GR" sz="1400" dirty="0" smtClean="0"/>
              <a:t> Πριν </a:t>
            </a:r>
            <a:r>
              <a:rPr lang="el-GR" sz="1400" dirty="0"/>
              <a:t>ξεκινήσουν το τραγούδι η παιδαγωγός </a:t>
            </a:r>
            <a:r>
              <a:rPr lang="el-GR" sz="1400" dirty="0" smtClean="0"/>
              <a:t>δίνει τον τόνο και το </a:t>
            </a:r>
            <a:r>
              <a:rPr lang="en-US" sz="1400" dirty="0" smtClean="0"/>
              <a:t>tempo </a:t>
            </a:r>
            <a:r>
              <a:rPr lang="el-GR" sz="1400" dirty="0" smtClean="0"/>
              <a:t>δηλαδή τραγουδά την </a:t>
            </a:r>
            <a:r>
              <a:rPr lang="el-GR" sz="1400" dirty="0"/>
              <a:t>πρώτη νότα του </a:t>
            </a:r>
            <a:r>
              <a:rPr lang="el-GR" sz="1400" dirty="0" smtClean="0"/>
              <a:t>κομματιού ή μια φράση σιγανά. Τραγουδούν το τραγούδι μαζί με την παιδαγωγό . </a:t>
            </a:r>
            <a:endParaRPr lang="en-US" sz="1400" dirty="0" smtClean="0"/>
          </a:p>
          <a:p>
            <a:pPr algn="just"/>
            <a:endParaRPr lang="el-GR" sz="1400" dirty="0"/>
          </a:p>
          <a:p>
            <a:pPr algn="just">
              <a:buFont typeface="Arial" pitchFamily="34" charset="0"/>
              <a:buChar char="•"/>
            </a:pPr>
            <a:r>
              <a:rPr lang="en-US" sz="1400" dirty="0"/>
              <a:t> </a:t>
            </a:r>
            <a:r>
              <a:rPr lang="el-GR" sz="1400" dirty="0"/>
              <a:t>Τραγουδούν </a:t>
            </a:r>
            <a:r>
              <a:rPr lang="el-GR" sz="1400" dirty="0" smtClean="0"/>
              <a:t>ολόκληρο το </a:t>
            </a:r>
            <a:r>
              <a:rPr lang="el-GR" sz="1400" dirty="0"/>
              <a:t>τραγούδι ή σε αρχικό στάδιο μια μόνο στροφή του, ενώ η παιδαγωγός παίζει σε κάποιο όργανο μόνο τη </a:t>
            </a:r>
            <a:r>
              <a:rPr lang="el-GR" sz="1400" dirty="0" smtClean="0"/>
              <a:t>μελωδία</a:t>
            </a:r>
            <a:r>
              <a:rPr lang="en-US" sz="1400" dirty="0"/>
              <a:t> </a:t>
            </a:r>
            <a:r>
              <a:rPr lang="el-GR" sz="1400" dirty="0" smtClean="0"/>
              <a:t>ή τα ακομπανιαμέντα (συγχορδίες).</a:t>
            </a:r>
            <a:endParaRPr lang="en-US" sz="1400" dirty="0" smtClean="0"/>
          </a:p>
          <a:p>
            <a:pPr algn="just">
              <a:buFont typeface="Arial" pitchFamily="34" charset="0"/>
              <a:buChar char="•"/>
            </a:pPr>
            <a:endParaRPr lang="el-GR" sz="1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533400" y="1143000"/>
            <a:ext cx="8001000" cy="4093428"/>
          </a:xfrm>
          <a:prstGeom prst="rect">
            <a:avLst/>
          </a:prstGeom>
        </p:spPr>
        <p:txBody>
          <a:bodyPr wrap="square">
            <a:spAutoFit/>
          </a:bodyPr>
          <a:lstStyle/>
          <a:p>
            <a:pPr algn="just"/>
            <a:r>
              <a:rPr lang="el-GR" sz="1200" dirty="0" smtClean="0"/>
              <a:t> </a:t>
            </a:r>
          </a:p>
          <a:p>
            <a:pPr algn="just"/>
            <a:endParaRPr lang="el-GR" sz="1200" dirty="0" smtClean="0"/>
          </a:p>
          <a:p>
            <a:pPr algn="just">
              <a:buFont typeface="Arial" pitchFamily="34" charset="0"/>
              <a:buChar char="•"/>
            </a:pPr>
            <a:endParaRPr lang="el-GR" sz="1200" dirty="0"/>
          </a:p>
          <a:p>
            <a:pPr algn="just">
              <a:buFont typeface="Arial" pitchFamily="34" charset="0"/>
              <a:buChar char="•"/>
            </a:pPr>
            <a:r>
              <a:rPr lang="el-GR" sz="1200" dirty="0" smtClean="0"/>
              <a:t> </a:t>
            </a:r>
            <a:r>
              <a:rPr lang="el-GR" sz="1400" dirty="0"/>
              <a:t>Οι επαναλήψεις δε χρειάζεται να γίνονται όλες στο ίδιο μάθημα.  Ένα τραγούδι μπορεί να τελειοποιείται σιγά-σιγά σε περισσότερα του ενός μαθήματα.  Προσοχή πρέπει να δίνεται από τον παιδαγωγό το τραγούδι να τραγουδιέται πάντα στην ίδια κλίμακα και στο ίδιο </a:t>
            </a:r>
            <a:r>
              <a:rPr lang="en-US" sz="1400" dirty="0"/>
              <a:t>tempo</a:t>
            </a:r>
            <a:r>
              <a:rPr lang="el-GR" sz="1400" dirty="0"/>
              <a:t> για να διευκολύνεται η μάθηση.  </a:t>
            </a:r>
          </a:p>
          <a:p>
            <a:pPr algn="just">
              <a:buFont typeface="Arial" pitchFamily="34" charset="0"/>
              <a:buChar char="•"/>
            </a:pPr>
            <a:endParaRPr lang="el-GR" sz="1400" dirty="0"/>
          </a:p>
          <a:p>
            <a:pPr algn="just">
              <a:buFont typeface="Arial" pitchFamily="34" charset="0"/>
              <a:buChar char="•"/>
            </a:pPr>
            <a:r>
              <a:rPr lang="el-GR" sz="1400" dirty="0"/>
              <a:t> Όπως αναφέρθηκε, η φωνή του παιδαγωγού αποτελεί το καταλληλότερο μοντέλο για μίμηση.  Γι’ αυτό ο παιδαγωγός πρέπει να έχει φροντίσει από πριν να γνωρίζει ο ίδιος πολύ καλά τη μελωδία, τα λόγια, τη ρυθμική και μελωδική γραμμή του κομματιού, τη μουσική του φόρμα, έτσι ώστε να το αποδώσει όσο γίνεται πιο εκφραστικά και σωστά και να το μεταδώσει στα παιδιά με όλη του την ομορφιά και τη λεπτομέρεια. </a:t>
            </a:r>
          </a:p>
          <a:p>
            <a:pPr algn="just">
              <a:buFont typeface="Arial" pitchFamily="34" charset="0"/>
              <a:buChar char="•"/>
            </a:pPr>
            <a:endParaRPr lang="el-GR" sz="1400" dirty="0"/>
          </a:p>
          <a:p>
            <a:pPr algn="just">
              <a:buFont typeface="Arial" pitchFamily="34" charset="0"/>
              <a:buChar char="•"/>
            </a:pPr>
            <a:r>
              <a:rPr lang="el-GR" sz="1400" dirty="0"/>
              <a:t> Επίσης, ιδιαίτερη μέριμνα πρέπει να δοθεί και στη χρήση της σωστής αναπνοής.  Ο παιδαγωγός φροντίζει να γίνεται φανερός ο χρόνος και ο τρόπος που εισπνέει και εκπνέει τόσο στη αρχή όσο και κατά τη διάρκεια του κομματιού.  Η συντονισμένη και χαλαρή αναπνοή συντελεί στην εκφραστικότερη απόδοση του τραγουδιού καθώς και στην προστασία των φωνητικών χορδών.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1600200"/>
            <a:ext cx="5791200" cy="2585323"/>
          </a:xfrm>
          <a:prstGeom prst="rect">
            <a:avLst/>
          </a:prstGeom>
          <a:noFill/>
        </p:spPr>
        <p:txBody>
          <a:bodyPr wrap="square" rtlCol="0">
            <a:spAutoFit/>
          </a:bodyPr>
          <a:lstStyle/>
          <a:p>
            <a:r>
              <a:rPr lang="el-GR" dirty="0" smtClean="0"/>
              <a:t>Εξάσκηση σε ένα κομμάτι πάνω στους μουσικούς όρους:</a:t>
            </a:r>
          </a:p>
          <a:p>
            <a:pPr marL="285750" indent="-285750">
              <a:buFont typeface="Wingdings" panose="05000000000000000000" pitchFamily="2" charset="2"/>
              <a:buChar char="q"/>
            </a:pPr>
            <a:r>
              <a:rPr lang="el-GR" dirty="0" smtClean="0"/>
              <a:t>Ρυθμός (ισχυρά – ασθενή μέρη)</a:t>
            </a:r>
          </a:p>
          <a:p>
            <a:pPr marL="285750" indent="-285750">
              <a:buFont typeface="Wingdings" panose="05000000000000000000" pitchFamily="2" charset="2"/>
              <a:buChar char="q"/>
            </a:pPr>
            <a:r>
              <a:rPr lang="el-GR" dirty="0" smtClean="0"/>
              <a:t>Ρυθμική αγωγή ή </a:t>
            </a:r>
            <a:r>
              <a:rPr lang="en-US" dirty="0" smtClean="0"/>
              <a:t>tempo (</a:t>
            </a:r>
            <a:r>
              <a:rPr lang="el-GR" dirty="0" smtClean="0"/>
              <a:t>διαβαθμίσεις)</a:t>
            </a:r>
          </a:p>
          <a:p>
            <a:pPr marL="285750" indent="-285750">
              <a:buFont typeface="Wingdings" panose="05000000000000000000" pitchFamily="2" charset="2"/>
              <a:buChar char="q"/>
            </a:pPr>
            <a:r>
              <a:rPr lang="el-GR" dirty="0" smtClean="0"/>
              <a:t>Αναπνοές – μουσικές φράσεις</a:t>
            </a:r>
          </a:p>
          <a:p>
            <a:pPr marL="285750" indent="-285750">
              <a:buFont typeface="Wingdings" panose="05000000000000000000" pitchFamily="2" charset="2"/>
              <a:buChar char="q"/>
            </a:pPr>
            <a:r>
              <a:rPr lang="el-GR" dirty="0" smtClean="0"/>
              <a:t>Χρωματισμοί – δυναμική – ένταση</a:t>
            </a:r>
          </a:p>
          <a:p>
            <a:pPr marL="285750" indent="-285750">
              <a:buFont typeface="Wingdings" panose="05000000000000000000" pitchFamily="2" charset="2"/>
              <a:buChar char="q"/>
            </a:pPr>
            <a:r>
              <a:rPr lang="el-GR" dirty="0" smtClean="0"/>
              <a:t>Προσωδία </a:t>
            </a:r>
            <a:r>
              <a:rPr lang="en-US" dirty="0" smtClean="0"/>
              <a:t>(staccato – legato)</a:t>
            </a:r>
            <a:endParaRPr lang="el-GR" dirty="0" smtClean="0"/>
          </a:p>
          <a:p>
            <a:pPr marL="285750" indent="-285750">
              <a:buFont typeface="Wingdings" panose="05000000000000000000" pitchFamily="2" charset="2"/>
              <a:buChar char="q"/>
            </a:pPr>
            <a:r>
              <a:rPr lang="el-GR" dirty="0" smtClean="0"/>
              <a:t>Τονικότητα (μείζονα – ελάσσονα), τονική και δεσπόζουσα</a:t>
            </a:r>
            <a:endParaRPr lang="el-GR" dirty="0"/>
          </a:p>
        </p:txBody>
      </p:sp>
    </p:spTree>
    <p:extLst>
      <p:ext uri="{BB962C8B-B14F-4D97-AF65-F5344CB8AC3E}">
        <p14:creationId xmlns:p14="http://schemas.microsoft.com/office/powerpoint/2010/main" val="1636547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p:cNvPicPr>
            <a:picLocks noChangeAspect="1"/>
          </p:cNvPicPr>
          <p:nvPr/>
        </p:nvPicPr>
        <p:blipFill>
          <a:blip r:embed="rId2"/>
          <a:stretch>
            <a:fillRect/>
          </a:stretch>
        </p:blipFill>
        <p:spPr>
          <a:xfrm>
            <a:off x="685800" y="533400"/>
            <a:ext cx="7696200" cy="5852667"/>
          </a:xfrm>
          <a:prstGeom prst="rect">
            <a:avLst/>
          </a:prstGeom>
        </p:spPr>
      </p:pic>
    </p:spTree>
    <p:extLst>
      <p:ext uri="{BB962C8B-B14F-4D97-AF65-F5344CB8AC3E}">
        <p14:creationId xmlns:p14="http://schemas.microsoft.com/office/powerpoint/2010/main" val="2377253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685800" y="851812"/>
            <a:ext cx="7467600" cy="504753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l-GR"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Διδασκαλία τραγουδιού</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Τι πρέπει να έχουμε υπόψη μας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Γενικά:</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Το τραγούδι κατέχει κεντρική θέση στη σκέψη και στις μεθόδους όλων των μουσικοπαιδαγωγών.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Πριν το παιδί ασχοληθεί με κάποιο όργανο θα πρέπει ήδη να έχει εξασκήσει το αυτί του κι να έχει αποκτήσει ένα πλούσιο ρεπερτόριο μελωδιών τις οποίες να μπορεί να αναπαράγει με τη φωνή του.  </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Εκτός από τον κεντρικό ρόλο που παίζει το τραγούδι στην καλλιέργεια του αυτιού και της μουσικότητας, παρέχει και πλήθος άλλα οφέλη στην γενικότερη αγωγή του παιδιού.  Το τραγούδι με τη δύναμη της μελωδίας, αλλά και το περιεχόμενο του στίχου ευαισθητοποιεί τα παιδιά σε ποικίλα θέματα όπως η αγάπη, η φιλία, το θάρρος, το φιλότιμο, τη φροντίδα για όλα τα πλάσματα και τη φύση κ.ά.  Η δύναμη της μελωδίας να επηρεάζει το συναίσθημα και να φτάνει ως τα βάθη της ψυχής σε συνδυασμό με το λόγο που απευθύνεται στη διάνοια, δημιουργούν ένα απαράμιλλο παιδαγωγικό εργαλείο που μπορεί να σμιλεύσει τις παιδικές ψυχές.</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Ο </a:t>
            </a:r>
            <a:r>
              <a:rPr kumimoji="0" lang="en-US"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Kodaly</a:t>
            </a: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διατείνεται πως πρέπει οι παιδαγωγοί να είναι πολύ προσεκτικοί στην επιλογή των τραγουδιών.  Μόνο το άριστο πρέπει να προσφέρεται στα παιδιά.  </a:t>
            </a:r>
          </a:p>
          <a:p>
            <a:pPr marL="0" marR="0" lvl="0" indent="0" algn="just" defTabSz="914400" rtl="0" eaLnBrk="0" fontAlgn="base" latinLnBrk="0" hangingPunct="0">
              <a:lnSpc>
                <a:spcPct val="100000"/>
              </a:lnSpc>
              <a:spcBef>
                <a:spcPct val="0"/>
              </a:spcBef>
              <a:spcAft>
                <a:spcPct val="0"/>
              </a:spcAft>
              <a:buClrTx/>
              <a:buSzTx/>
              <a:buFontTx/>
              <a:buChar char="•"/>
              <a:tabLst/>
            </a:pPr>
            <a:r>
              <a:rPr lang="el-GR" sz="1400" dirty="0">
                <a:latin typeface="Calibri" pitchFamily="34" charset="0"/>
                <a:ea typeface="Calibri" pitchFamily="34" charset="0"/>
                <a:cs typeface="Times New Roman" pitchFamily="18" charset="0"/>
              </a:rPr>
              <a:t> </a:t>
            </a: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Για την επιλογή του παιδικού ρεπερτορίου, ο παιδαγωγός μπορεί αρχικά να στραφεί προς την παράδοση της χώρας του και αν αντλήσει από αυτή πλούσιο υλικό όπως, παιδικά τραγούδια, ταχταρίσματα, </a:t>
            </a:r>
            <a:r>
              <a:rPr kumimoji="0" lang="el-GR" sz="14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λαχνίσματα</a:t>
            </a:r>
            <a:r>
              <a:rPr kumimoji="0" lang="el-GR" sz="1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προσευχές, και παραδοσιακά τραγούδια. Επίσης, ο παιδαγωγός μπορεί να αντλήσει υλικό από την έντεχνη μουσική και μελοποιημένη ποίηση της χώρας του και των άλλων χωρών, από την παραδοσιακή μουσική άλλων χωρών καθώς και από τα αριστουργήματα της κλασσικής μουσικής όλων των εποχών και χωρών.</a:t>
            </a:r>
          </a:p>
          <a:p>
            <a:pPr marL="0" marR="0" lvl="0" indent="0" algn="just" defTabSz="914400" rtl="0" eaLnBrk="0" fontAlgn="base" latinLnBrk="0" hangingPunct="0">
              <a:lnSpc>
                <a:spcPct val="100000"/>
              </a:lnSpc>
              <a:spcBef>
                <a:spcPct val="0"/>
              </a:spcBef>
              <a:spcAft>
                <a:spcPct val="0"/>
              </a:spcAft>
              <a:buClrTx/>
              <a:buSzTx/>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90600" y="1066800"/>
            <a:ext cx="7010400" cy="5047536"/>
          </a:xfrm>
          <a:prstGeom prst="rect">
            <a:avLst/>
          </a:prstGeom>
        </p:spPr>
        <p:txBody>
          <a:bodyPr wrap="square">
            <a:spAutoFit/>
          </a:bodyPr>
          <a:lstStyle/>
          <a:p>
            <a:pPr algn="just"/>
            <a:r>
              <a:rPr lang="el-GR" sz="1400" dirty="0" smtClean="0"/>
              <a:t>	</a:t>
            </a:r>
            <a:r>
              <a:rPr lang="el-GR" sz="1400" b="1" dirty="0"/>
              <a:t>Επιλογή τονικού εύρους μελωδιών και </a:t>
            </a:r>
            <a:r>
              <a:rPr lang="el-GR" sz="1400" b="1" dirty="0" smtClean="0"/>
              <a:t>τραγουδιών</a:t>
            </a:r>
          </a:p>
          <a:p>
            <a:pPr algn="just"/>
            <a:endParaRPr lang="el-GR" sz="1400" dirty="0"/>
          </a:p>
          <a:p>
            <a:pPr algn="just"/>
            <a:r>
              <a:rPr lang="el-GR" sz="1400" dirty="0" smtClean="0"/>
              <a:t>Σημείο </a:t>
            </a:r>
            <a:r>
              <a:rPr lang="el-GR" sz="1400" dirty="0"/>
              <a:t>σύγκλισης όλων των μουσικοπαιδαγωγών είναι ότι το τονικό εύρος πρέπει αρχικά να είναι μικρό (λίγες νότες), και σιγά-σιγά να επεκτείνεται σε </a:t>
            </a:r>
            <a:r>
              <a:rPr lang="el-GR" sz="1400" dirty="0" smtClean="0"/>
              <a:t>περισσότερες. </a:t>
            </a:r>
            <a:r>
              <a:rPr lang="el-GR" sz="1400" dirty="0" smtClean="0">
                <a:solidFill>
                  <a:srgbClr val="FF0000"/>
                </a:solidFill>
              </a:rPr>
              <a:t>Αυτή η παρατήρηση αφορά τα τραγούδια που επιλέγονται για τραγούδι κι όχι για ακρόαση!!!!</a:t>
            </a:r>
          </a:p>
          <a:p>
            <a:pPr algn="just"/>
            <a:endParaRPr lang="el-GR" sz="1400" dirty="0" smtClean="0">
              <a:solidFill>
                <a:srgbClr val="FF0000"/>
              </a:solidFill>
            </a:endParaRPr>
          </a:p>
          <a:p>
            <a:pPr algn="just">
              <a:buFont typeface="Arial" pitchFamily="34" charset="0"/>
              <a:buChar char="•"/>
            </a:pPr>
            <a:r>
              <a:rPr lang="el-GR" sz="1400" dirty="0"/>
              <a:t> </a:t>
            </a:r>
            <a:r>
              <a:rPr lang="el-GR" sz="1400" dirty="0" smtClean="0"/>
              <a:t>Στα </a:t>
            </a:r>
            <a:r>
              <a:rPr lang="el-GR" sz="1400" dirty="0"/>
              <a:t>τρίχρονα παιδιά ξεκινά από τη νότα ρε, πάνω από το μεσαίο ντο, και φτάνει ως το λα ή το σι ύφεση.  Καθώς τα παιδιά μεγαλώνουν κι η φωνή τους εξασκείται προσθέτουμε κι άλλες νότες εωσότου φθάσουν στην ηλικία των πέντε ως έξι χρόνων να τραγουδούν ολόκληρη την οκτάβα, ξεκινώντας από το μεσαίο ντο.  Ωστόσο υπάρχουν μεγάλες </a:t>
            </a:r>
            <a:r>
              <a:rPr lang="el-GR" sz="1400" dirty="0" err="1"/>
              <a:t>διατομικές</a:t>
            </a:r>
            <a:r>
              <a:rPr lang="el-GR" sz="1400" dirty="0"/>
              <a:t> διαφορές ανάμεσα στα παιδιά όσον αφορά στο εύρος της φωνής τους. </a:t>
            </a:r>
            <a:endParaRPr lang="el-GR" sz="1400" dirty="0" smtClean="0"/>
          </a:p>
          <a:p>
            <a:pPr algn="just"/>
            <a:endParaRPr lang="el-GR" sz="1400" dirty="0" smtClean="0"/>
          </a:p>
          <a:p>
            <a:pPr algn="just">
              <a:buFont typeface="Arial" pitchFamily="34" charset="0"/>
              <a:buChar char="•"/>
            </a:pPr>
            <a:r>
              <a:rPr lang="el-GR" sz="1400" dirty="0"/>
              <a:t> </a:t>
            </a:r>
            <a:r>
              <a:rPr lang="el-GR" sz="1400" dirty="0" smtClean="0"/>
              <a:t>Επίσης </a:t>
            </a:r>
            <a:r>
              <a:rPr lang="el-GR" sz="1400" dirty="0"/>
              <a:t>καλό είναι να αποφεύγονται τραγούδια και μελωδίες που περιέχουν μεγάλα διαστήματα (μεγάλα πηδήματα ανάμεσα στις νότες).</a:t>
            </a:r>
          </a:p>
          <a:p>
            <a:pPr algn="just"/>
            <a:endParaRPr lang="el-GR" sz="1400" dirty="0" smtClean="0"/>
          </a:p>
          <a:p>
            <a:pPr algn="just">
              <a:buFont typeface="Arial" pitchFamily="34" charset="0"/>
              <a:buChar char="•"/>
            </a:pPr>
            <a:r>
              <a:rPr lang="el-GR" sz="1400" dirty="0" smtClean="0"/>
              <a:t> </a:t>
            </a:r>
            <a:r>
              <a:rPr lang="el-GR" sz="1400" dirty="0"/>
              <a:t>Τα τραγούδια πρέπει να επαναλαμβάνονται αρκετές φορές στα παιδιά έτσι ώστε να τους εντυπώνονται.  Τα παιδιά, ιδιαίτερα τα μικρότερα, αγαπούν την επανάληψη.  Η επανάληψη τα βοηθά να σταθεροποιήσουν τις γνώσεις τους και να νιώσουν εμπιστοσύνη στον εαυτό τους.  Οι επαναλήψεις όμως δεν πρέπει να είναι πανομοιότυπες και μηχανικές, αλλά να γίνονται ελκυστικές μέσα από την ευρηματικότητα του δασκάλου.</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457200" y="685800"/>
            <a:ext cx="8229600" cy="51090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 typeface="Wingdings" pitchFamily="2" charset="2"/>
              <a:buChar char="v"/>
              <a:tabLst/>
            </a:pP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Αποφασίστε από πριν τους επιδιωκόμενους παιδαγωγικούς στόχους για τους οποίους διδάσκεται ένα τραγούδι π.χ.</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pPr>
            <a:r>
              <a:rPr lang="el-GR" sz="1400" dirty="0" smtClean="0">
                <a:latin typeface="Arial" pitchFamily="34" charset="0"/>
                <a:ea typeface="Times New Roman" pitchFamily="18" charset="0"/>
                <a:cs typeface="Arial" pitchFamily="34" charset="0"/>
              </a:rPr>
              <a:t>Για την καλλιέργεια της φωνής </a:t>
            </a:r>
            <a:r>
              <a:rPr lang="el-GR" sz="1400" dirty="0">
                <a:latin typeface="Arial" pitchFamily="34" charset="0"/>
                <a:ea typeface="Times New Roman" pitchFamily="18" charset="0"/>
                <a:cs typeface="Arial" pitchFamily="34" charset="0"/>
              </a:rPr>
              <a:t>ή </a:t>
            </a:r>
            <a:r>
              <a:rPr lang="el-GR" sz="1400" dirty="0" smtClean="0">
                <a:latin typeface="Arial" pitchFamily="34" charset="0"/>
                <a:ea typeface="Times New Roman" pitchFamily="18" charset="0"/>
                <a:cs typeface="Arial" pitchFamily="34" charset="0"/>
              </a:rPr>
              <a:t>της ακρόασης</a:t>
            </a:r>
            <a:endParaRPr lang="el-GR" sz="1400" dirty="0">
              <a:latin typeface="Arial" pitchFamily="34" charset="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pPr>
            <a:r>
              <a:rPr lang="el-GR" sz="1400" dirty="0">
                <a:latin typeface="Arial" pitchFamily="34" charset="0"/>
                <a:ea typeface="Times New Roman" pitchFamily="18" charset="0"/>
                <a:cs typeface="Arial" pitchFamily="34" charset="0"/>
              </a:rPr>
              <a:t>Για την καλλιέργεια του </a:t>
            </a:r>
            <a:r>
              <a:rPr lang="el-GR" sz="1400" dirty="0" smtClean="0">
                <a:latin typeface="Arial" pitchFamily="34" charset="0"/>
                <a:ea typeface="Times New Roman" pitchFamily="18" charset="0"/>
                <a:cs typeface="Arial" pitchFamily="34" charset="0"/>
              </a:rPr>
              <a:t>ρυθμού</a:t>
            </a:r>
            <a:endParaRPr lang="el-GR" sz="1400" dirty="0">
              <a:latin typeface="Arial" pitchFamily="34" charset="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pPr>
            <a:r>
              <a:rPr lang="el-GR" sz="1400" dirty="0">
                <a:latin typeface="Arial" pitchFamily="34" charset="0"/>
                <a:ea typeface="Times New Roman" pitchFamily="18" charset="0"/>
                <a:cs typeface="Arial" pitchFamily="34" charset="0"/>
              </a:rPr>
              <a:t>Για δημιουργική κίνηση ή κινητική </a:t>
            </a:r>
            <a:r>
              <a:rPr lang="el-GR" sz="1400" dirty="0" smtClean="0">
                <a:latin typeface="Arial" pitchFamily="34" charset="0"/>
                <a:ea typeface="Times New Roman" pitchFamily="18" charset="0"/>
                <a:cs typeface="Arial" pitchFamily="34" charset="0"/>
              </a:rPr>
              <a:t>φόρμα</a:t>
            </a:r>
          </a:p>
          <a:p>
            <a:pPr lvl="0" indent="457200" algn="just" eaLnBrk="0" fontAlgn="base" hangingPunct="0">
              <a:spcBef>
                <a:spcPct val="0"/>
              </a:spcBef>
              <a:spcAft>
                <a:spcPct val="0"/>
              </a:spcAft>
              <a:buFontTx/>
              <a:buChar char="•"/>
            </a:pPr>
            <a:r>
              <a:rPr lang="el-GR" sz="1400" dirty="0" smtClean="0">
                <a:latin typeface="Arial" pitchFamily="34" charset="0"/>
                <a:ea typeface="Times New Roman" pitchFamily="18" charset="0"/>
                <a:cs typeface="Arial" pitchFamily="34" charset="0"/>
              </a:rPr>
              <a:t>Για ευαισθητοποίηση σε κάποια θέματα π.χ. φιλία</a:t>
            </a:r>
          </a:p>
          <a:p>
            <a:pPr marL="0" marR="0" lvl="0" indent="457200" algn="just" defTabSz="914400" rtl="0" eaLnBrk="0" fontAlgn="base" latinLnBrk="0" hangingPunct="0">
              <a:lnSpc>
                <a:spcPct val="100000"/>
              </a:lnSpc>
              <a:spcBef>
                <a:spcPct val="0"/>
              </a:spcBef>
              <a:spcAft>
                <a:spcPct val="0"/>
              </a:spcAft>
              <a:buClrTx/>
              <a:buSzTx/>
              <a:buFontTx/>
              <a:buChar char="•"/>
              <a:tabLst/>
            </a:pPr>
            <a:endParaRPr lang="el-GR" sz="1400" dirty="0">
              <a:latin typeface="Arial" pitchFamily="34" charset="0"/>
              <a:ea typeface="Times New Roman" pitchFamily="18" charset="0"/>
              <a:cs typeface="Arial" pitchFamily="34" charset="0"/>
            </a:endParaRPr>
          </a:p>
          <a:p>
            <a:pPr indent="457200" algn="just" eaLnBrk="0" fontAlgn="base" hangingPunct="0">
              <a:spcBef>
                <a:spcPct val="0"/>
              </a:spcBef>
              <a:spcAft>
                <a:spcPct val="0"/>
              </a:spcAft>
            </a:pPr>
            <a:r>
              <a:rPr lang="el-GR" sz="1400" dirty="0" smtClean="0">
                <a:latin typeface="Arial" pitchFamily="34" charset="0"/>
                <a:ea typeface="Times New Roman" pitchFamily="18" charset="0"/>
                <a:cs typeface="Arial" pitchFamily="34" charset="0"/>
              </a:rPr>
              <a:t>Μη </a:t>
            </a:r>
            <a:r>
              <a:rPr lang="el-GR" sz="1400" dirty="0">
                <a:latin typeface="Arial" pitchFamily="34" charset="0"/>
                <a:ea typeface="Times New Roman" pitchFamily="18" charset="0"/>
                <a:cs typeface="Arial" pitchFamily="34" charset="0"/>
              </a:rPr>
              <a:t>συνδυάζεται πολλαπλούς στόχους στις μικρές ηλικίες γιατί μεγαλώνει η δυσκολία. Για παράδειγμα μη συνδυάζετε το τραγούδι με ταυτόχρονη κίνηση</a:t>
            </a:r>
            <a:r>
              <a:rPr lang="el-GR" sz="1400" dirty="0" smtClean="0">
                <a:latin typeface="Arial" pitchFamily="34" charset="0"/>
                <a:ea typeface="Times New Roman" pitchFamily="18" charset="0"/>
                <a:cs typeface="Arial" pitchFamily="34" charset="0"/>
              </a:rPr>
              <a:t>.</a:t>
            </a:r>
          </a:p>
          <a:p>
            <a:pPr indent="457200" algn="just" eaLnBrk="0" fontAlgn="base" hangingPunct="0">
              <a:spcBef>
                <a:spcPct val="0"/>
              </a:spcBef>
              <a:spcAft>
                <a:spcPct val="0"/>
              </a:spcAft>
            </a:pPr>
            <a:endParaRPr lang="el-GR" sz="1400" dirty="0" smtClean="0">
              <a:latin typeface="Arial" pitchFamily="34" charset="0"/>
              <a:ea typeface="Times New Roman" pitchFamily="18" charset="0"/>
              <a:cs typeface="Arial" pitchFamily="34" charset="0"/>
            </a:endParaRPr>
          </a:p>
          <a:p>
            <a:pPr indent="457200" algn="just" eaLnBrk="0" fontAlgn="base" hangingPunct="0">
              <a:spcBef>
                <a:spcPct val="0"/>
              </a:spcBef>
              <a:spcAft>
                <a:spcPct val="0"/>
              </a:spcAft>
              <a:buFont typeface="Wingdings" pitchFamily="2" charset="2"/>
              <a:buChar char="v"/>
            </a:pPr>
            <a:r>
              <a:rPr lang="el-GR" sz="1400" dirty="0" smtClean="0">
                <a:latin typeface="Arial" pitchFamily="34" charset="0"/>
                <a:ea typeface="Times New Roman" pitchFamily="18" charset="0"/>
                <a:cs typeface="Arial" pitchFamily="34" charset="0"/>
              </a:rPr>
              <a:t>Συνδυάστε στο μάθημα την επανάληψη τραγουδιών που τα παιδιά έχουν μάθει καλά με την παρουσίαση καινούριων. Τα παιδιά επιθυμούν την επανάληψη αγαπημένων τραγουδιών. Η επανάληψη στηρίζει την εμπιστοσύνη στις μουσικές τους ικανότητες. Τα καινούρια τραγούδια διευρύνουν τις μουσικές ικανότητες των παιδιών και αυξάνουν το ενδιαφέρον τους, κάνοντας το μάθημα πιο ελκυστικό!!</a:t>
            </a:r>
          </a:p>
          <a:p>
            <a:pPr indent="457200" algn="just" eaLnBrk="0" fontAlgn="base" hangingPunct="0">
              <a:spcBef>
                <a:spcPct val="0"/>
              </a:spcBef>
              <a:spcAft>
                <a:spcPct val="0"/>
              </a:spcAft>
              <a:buFont typeface="Wingdings" pitchFamily="2" charset="2"/>
              <a:buChar char="v"/>
            </a:pPr>
            <a:endParaRPr lang="el-GR" sz="1400" dirty="0">
              <a:latin typeface="Arial" pitchFamily="34" charset="0"/>
              <a:ea typeface="Times New Roman" pitchFamily="18" charset="0"/>
              <a:cs typeface="Arial" pitchFamily="34" charset="0"/>
            </a:endParaRPr>
          </a:p>
          <a:p>
            <a:pPr indent="457200" algn="just" eaLnBrk="0" fontAlgn="base" hangingPunct="0">
              <a:spcBef>
                <a:spcPct val="0"/>
              </a:spcBef>
              <a:spcAft>
                <a:spcPct val="0"/>
              </a:spcAft>
              <a:buFont typeface="Wingdings" pitchFamily="2" charset="2"/>
              <a:buChar char="v"/>
            </a:pPr>
            <a:r>
              <a:rPr lang="el-GR" sz="1400" dirty="0" smtClean="0">
                <a:latin typeface="Arial" pitchFamily="34" charset="0"/>
                <a:ea typeface="Times New Roman" pitchFamily="18" charset="0"/>
                <a:cs typeface="Arial" pitchFamily="34" charset="0"/>
              </a:rPr>
              <a:t> Μη περιμένετε από τα νήπια να καθίσουν ακίνητα και να σας προσέχουν για πολύ ώρα. Συνδυάστε το τραγούδι με άλλες δραστηριότητες π.χ.</a:t>
            </a:r>
          </a:p>
          <a:p>
            <a:pPr indent="457200" algn="just" eaLnBrk="0" fontAlgn="base" hangingPunct="0">
              <a:spcBef>
                <a:spcPct val="0"/>
              </a:spcBef>
              <a:spcAft>
                <a:spcPct val="0"/>
              </a:spcAft>
              <a:buFont typeface="Arial" pitchFamily="34" charset="0"/>
              <a:buChar char="•"/>
            </a:pPr>
            <a:r>
              <a:rPr lang="el-GR" sz="1400" dirty="0" smtClean="0">
                <a:latin typeface="Arial" pitchFamily="34" charset="0"/>
                <a:ea typeface="Times New Roman" pitchFamily="18" charset="0"/>
                <a:cs typeface="Arial" pitchFamily="34" charset="0"/>
              </a:rPr>
              <a:t>Τραγούδι καλωσορίσματος</a:t>
            </a:r>
          </a:p>
          <a:p>
            <a:pPr indent="457200" algn="just" eaLnBrk="0" fontAlgn="base" hangingPunct="0">
              <a:spcBef>
                <a:spcPct val="0"/>
              </a:spcBef>
              <a:spcAft>
                <a:spcPct val="0"/>
              </a:spcAft>
              <a:buFont typeface="Arial" pitchFamily="34" charset="0"/>
              <a:buChar char="•"/>
            </a:pPr>
            <a:r>
              <a:rPr lang="el-GR" sz="1400" dirty="0" smtClean="0">
                <a:latin typeface="Arial" pitchFamily="34" charset="0"/>
                <a:ea typeface="Times New Roman" pitchFamily="18" charset="0"/>
                <a:cs typeface="Arial" pitchFamily="34" charset="0"/>
              </a:rPr>
              <a:t>Διδασκαλία νέου τραγουδιού ή επανάληψη γνωστών τραγουδιών για εμπέδωση</a:t>
            </a:r>
          </a:p>
          <a:p>
            <a:pPr indent="457200" algn="just" eaLnBrk="0" fontAlgn="base" hangingPunct="0">
              <a:spcBef>
                <a:spcPct val="0"/>
              </a:spcBef>
              <a:spcAft>
                <a:spcPct val="0"/>
              </a:spcAft>
              <a:buFont typeface="Arial" pitchFamily="34" charset="0"/>
              <a:buChar char="•"/>
            </a:pPr>
            <a:r>
              <a:rPr lang="el-GR" sz="1400" dirty="0" smtClean="0">
                <a:latin typeface="Arial" pitchFamily="34" charset="0"/>
                <a:ea typeface="Times New Roman" pitchFamily="18" charset="0"/>
                <a:cs typeface="Arial" pitchFamily="34" charset="0"/>
              </a:rPr>
              <a:t>Χτύπημα κρουστών στο ρυθμό του τραγουδιού</a:t>
            </a:r>
          </a:p>
          <a:p>
            <a:pPr indent="457200" algn="just" eaLnBrk="0" fontAlgn="base" hangingPunct="0">
              <a:spcBef>
                <a:spcPct val="0"/>
              </a:spcBef>
              <a:spcAft>
                <a:spcPct val="0"/>
              </a:spcAft>
              <a:buFont typeface="Arial" pitchFamily="34" charset="0"/>
              <a:buChar char="•"/>
            </a:pPr>
            <a:r>
              <a:rPr lang="el-GR" sz="1400" dirty="0" smtClean="0">
                <a:latin typeface="Arial" pitchFamily="34" charset="0"/>
                <a:ea typeface="Times New Roman" pitchFamily="18" charset="0"/>
                <a:cs typeface="Arial" pitchFamily="34" charset="0"/>
              </a:rPr>
              <a:t>Ελεύθερη κίνηση στο χώρο</a:t>
            </a:r>
            <a:endParaRPr lang="el-GR" sz="1400" dirty="0">
              <a:latin typeface="Arial" pitchFamily="34" charset="0"/>
              <a:ea typeface="Times New Roman" pitchFamily="18"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1"/>
          <p:cNvSpPr>
            <a:spLocks noChangeArrowheads="1"/>
          </p:cNvSpPr>
          <p:nvPr/>
        </p:nvSpPr>
        <p:spPr bwMode="auto">
          <a:xfrm>
            <a:off x="1828800" y="1161874"/>
            <a:ext cx="51054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Μη στεναχωριέστε αν κάποια παιδιά δε συμμετέχουν εμφανώς. Σίγουρα απορροφούν πολλά με το δικό τους ρυθμό και τρόπο. Είναι πολύ πιθανό όταν βρίσκονται μόνα τους στο σπίτι να τραγουδούν τα τραγούδια και να κινούνται στο ρυθμό. Μη τα πιέζετε να συμμετάσχουν, δώστε τους το χρόνο που χρειάζονται!!</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l-GR"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l-GR" dirty="0" smtClean="0">
                <a:latin typeface="Calibri" pitchFamily="34" charset="0"/>
                <a:cs typeface="Times New Roman" pitchFamily="18" charset="0"/>
              </a:rPr>
              <a:t>Επίσης μην εστιάζεται στα λάθη αλλά ενισχύστε τα σωστά!!! Επαναλάβετε πολλές φορές ώστε να μπορέσουν να κατανοήσουν τη μελωδία και το ρυθμό του τραγουδιού!</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1"/>
          <p:cNvSpPr>
            <a:spLocks noChangeArrowheads="1"/>
          </p:cNvSpPr>
          <p:nvPr/>
        </p:nvSpPr>
        <p:spPr bwMode="auto">
          <a:xfrm>
            <a:off x="533400" y="869432"/>
            <a:ext cx="8153400" cy="43550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Παράδειγμα διδασκαλίας </a:t>
            </a:r>
            <a:r>
              <a:rPr kumimoji="0" lang="el-GR"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μελωδίας</a:t>
            </a:r>
            <a:r>
              <a:rPr kumimoji="0" lang="el-G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δίχως λόγια</a:t>
            </a:r>
          </a:p>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Σύμφωνα με τον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Gordon</a:t>
            </a: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μια μελωδία πρέπει να τραγουδιέται στα παιδιά από </a:t>
            </a:r>
            <a:r>
              <a:rPr kumimoji="0" lang="el-G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ανθρώπινη φωνή</a:t>
            </a: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και χωρίς οργανική συνοδεία.  Με αυτό τον τρόπο τα παιδιά εστιάζουν την προσοχή τους στη μελωδική γραμμή.   Ο </a:t>
            </a: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Gordon</a:t>
            </a: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συστήνει η μελωδία να τραγουδιέται από τον παιδαγωγό με ουδέτερες συλλαβές όπως λα-λα ή </a:t>
            </a:r>
            <a:r>
              <a:rPr kumimoji="0" lang="el-GR"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παμ</a:t>
            </a: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l-GR"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παμ</a:t>
            </a: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ή και με συνδυασμό ουδέτερων συλλαβών, χωρίς τη χρήση λέξεων.  Τα λόγια αποσπούν την προσοχή του παιδιού από τη μελωδία και καθυστερούν την ανάπτυξη της εσωτερικής ακοής.  Αυτό συμβαίνει γιατί τα παιδιά μεγαλώνουν σε περιβάλλοντα πλουσιότερα σε λεκτικά ερεθίσματα κι έτσι τείνουν να εστιάζουν περισσότερο στο περιεχόμενο των λόγων κι όχι στα μουσικά στοιχεία, με αποτέλεσμα να μην προοδεύουν μουσικά.</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μελωδία σε πρώτο στάδιο τραγουδιέται ολόκληρη, δημιουργώντας έτσι ένα ευρύτερο πλαίσιο κατανόησης της.  Στη συνέχεια, αποσπούνται από αυτή μελωδικά μοτίβα, τα οποία ο παιδαγωγός τραγουδά στα παιδιά.  Με αυτό τον τρόπο τα παιδιά χτίζουν το μελωδικό τους ρεπερτόριο με τρόπο ανάλογο με αυτό της απόκτησης της γλώσσας.  Στόχος στις μικρές ηλικίες είναι η έκθεση στους μουσικούς ήχους και η απορρόφησή τους.  Δεν ζητάμε από τα παιδιά να αναπαράγουν τα μελωδικά μοτίβα.  Απλώς τα ενθαρρύνουμε να ανταποκριθούν όταν αυτά θέλουν.  Αρχικά οι αναπαραγωγή των μοτίβων θα είναι ανακριβής.  Με την έκθεση του παιδιού σε επαναλήψεις και με το πέρασμα του χρόνου θα καταστεί πιο ακριβής.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l-GR"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Ο/η  παιδαγωγός πριν τραγουδήσει στα παιδιά ένα μοτίβο ή μια φράση, παίρνει βαθιά εισπνοή.  Προσπαθεί να έχει επαφή με τα παιδιά κοιτώντας τα στα μάτια.</a:t>
            </a:r>
            <a:endParaRPr kumimoji="0" lang="el-GR"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Gordon"/>
          <p:cNvPicPr/>
          <p:nvPr/>
        </p:nvPicPr>
        <p:blipFill>
          <a:blip r:embed="rId2" cstate="print"/>
          <a:srcRect/>
          <a:stretch>
            <a:fillRect/>
          </a:stretch>
        </p:blipFill>
        <p:spPr bwMode="auto">
          <a:xfrm>
            <a:off x="3124200" y="1066800"/>
            <a:ext cx="5410200" cy="2209800"/>
          </a:xfrm>
          <a:prstGeom prst="rect">
            <a:avLst/>
          </a:prstGeom>
          <a:noFill/>
          <a:ln w="9525">
            <a:noFill/>
            <a:miter lim="800000"/>
            <a:headEnd/>
            <a:tailEnd/>
          </a:ln>
        </p:spPr>
      </p:pic>
      <p:sp>
        <p:nvSpPr>
          <p:cNvPr id="69635" name="Rectangle 3"/>
          <p:cNvSpPr>
            <a:spLocks noChangeArrowheads="1"/>
          </p:cNvSpPr>
          <p:nvPr/>
        </p:nvSpPr>
        <p:spPr bwMode="auto">
          <a:xfrm>
            <a:off x="457200" y="3343617"/>
            <a:ext cx="8229600" cy="28161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tabLst/>
            </a:pPr>
            <a:r>
              <a:rPr kumimoji="0" lang="el-G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Δραστηριότητες:</a:t>
            </a:r>
          </a:p>
          <a:p>
            <a:pPr marL="0" marR="0" lvl="0" indent="457200" algn="l" defTabSz="914400" rtl="0" eaLnBrk="1" fontAlgn="base" latinLnBrk="0" hangingPunct="1">
              <a:lnSpc>
                <a:spcPct val="100000"/>
              </a:lnSpc>
              <a:spcBef>
                <a:spcPct val="0"/>
              </a:spcBef>
              <a:spcAft>
                <a:spcPct val="0"/>
              </a:spcAft>
              <a:buClrTx/>
              <a:buSzTx/>
              <a:tabLst/>
            </a:pPr>
            <a:endParaRPr kumimoji="0" lang="el-G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indent="457200" algn="just" fontAlgn="base">
              <a:spcBef>
                <a:spcPct val="0"/>
              </a:spcBef>
              <a:spcAft>
                <a:spcPct val="0"/>
              </a:spcAft>
              <a:buFont typeface="Arial" pitchFamily="34" charset="0"/>
              <a:buChar char="•"/>
            </a:pPr>
            <a:r>
              <a:rPr lang="el-GR" sz="1200" dirty="0" smtClean="0">
                <a:latin typeface="Arial" pitchFamily="34" charset="0"/>
                <a:ea typeface="Times New Roman" pitchFamily="18" charset="0"/>
                <a:cs typeface="Arial" pitchFamily="34" charset="0"/>
              </a:rPr>
              <a:t>Ο/ η </a:t>
            </a:r>
            <a:r>
              <a:rPr lang="el-GR" sz="1200" dirty="0">
                <a:latin typeface="Arial" pitchFamily="34" charset="0"/>
                <a:ea typeface="Times New Roman" pitchFamily="18" charset="0"/>
                <a:cs typeface="Arial" pitchFamily="34" charset="0"/>
              </a:rPr>
              <a:t>παιδαγωγός </a:t>
            </a:r>
            <a:r>
              <a:rPr lang="el-GR" sz="1200" dirty="0" smtClean="0">
                <a:latin typeface="Arial" pitchFamily="34" charset="0"/>
                <a:ea typeface="Times New Roman" pitchFamily="18" charset="0"/>
                <a:cs typeface="Arial" pitchFamily="34" charset="0"/>
              </a:rPr>
              <a:t>καλεί τα παιδιά να καθίσουν σε κύκλο κοντά της. </a:t>
            </a:r>
            <a:r>
              <a:rPr lang="el-GR" sz="1200" dirty="0">
                <a:latin typeface="Arial" pitchFamily="34" charset="0"/>
                <a:ea typeface="Times New Roman" pitchFamily="18" charset="0"/>
                <a:cs typeface="Arial" pitchFamily="34" charset="0"/>
              </a:rPr>
              <a:t>Τ</a:t>
            </a:r>
            <a:r>
              <a:rPr lang="el-GR" sz="1200" dirty="0" smtClean="0">
                <a:latin typeface="Arial" pitchFamily="34" charset="0"/>
                <a:ea typeface="Times New Roman" pitchFamily="18" charset="0"/>
                <a:cs typeface="Arial" pitchFamily="34" charset="0"/>
              </a:rPr>
              <a:t>ραγουδά πρώτα ολόκληρη τη μελωδία στα παιδιά. Στη συνέχεια τις </a:t>
            </a:r>
            <a:r>
              <a:rPr lang="el-GR" sz="1200" dirty="0">
                <a:latin typeface="Arial" pitchFamily="34" charset="0"/>
                <a:ea typeface="Times New Roman" pitchFamily="18" charset="0"/>
                <a:cs typeface="Arial" pitchFamily="34" charset="0"/>
              </a:rPr>
              <a:t>μελωδικές φράσεις από τη μελωδία.  Πριν από κάθε φράση εισπνέει βαθιά και εξασφαλίζει οπτική επαφή με τα παιδιά.  Ανάμεσα στις φράσεις αφήνει κενό χρόνο.  Είναι ο χρόνος που χρειάζονται τα παιδιά για να κατανοήσουν την αλλαγή της φράσης.</a:t>
            </a:r>
          </a:p>
          <a:p>
            <a:pPr marL="0" marR="0" lvl="0" indent="457200" algn="just" defTabSz="914400" rtl="0" eaLnBrk="1" fontAlgn="base" latinLnBrk="0" hangingPunct="1">
              <a:lnSpc>
                <a:spcPct val="100000"/>
              </a:lnSpc>
              <a:spcBef>
                <a:spcPct val="0"/>
              </a:spcBef>
              <a:spcAft>
                <a:spcPct val="0"/>
              </a:spcAft>
              <a:buClrTx/>
              <a:buSzTx/>
              <a:tabLst/>
            </a:pPr>
            <a:endParaRPr lang="el-GR" sz="900" dirty="0" smtClean="0">
              <a:latin typeface="Arial" pitchFamily="34" charset="0"/>
              <a:cs typeface="Arial" pitchFamily="34" charset="0"/>
            </a:endParaRPr>
          </a:p>
          <a:p>
            <a:pPr marL="0" marR="0" lvl="0" indent="45720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Τα παιδιά ακολουθούν ελεύθερα την παιδαγωγό στο χώρο όσο εκείνη τραγουδά ολόκληρη τη μελωδία και χορεύει στο ρυθμό.</a:t>
            </a:r>
          </a:p>
          <a:p>
            <a:pPr marL="0" marR="0" lvl="0" indent="457200" algn="just" defTabSz="914400" rtl="0" eaLnBrk="1" fontAlgn="base" latinLnBrk="0" hangingPunct="1">
              <a:lnSpc>
                <a:spcPct val="100000"/>
              </a:lnSpc>
              <a:spcBef>
                <a:spcPct val="0"/>
              </a:spcBef>
              <a:spcAft>
                <a:spcPct val="0"/>
              </a:spcAft>
              <a:buClrTx/>
              <a:buSzTx/>
              <a:buFont typeface="Arial" pitchFamily="34" charset="0"/>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Η παιδαγωγός και κάθε παιδί κρατούν από ένα αραχνοΰφαντο φουλάρι.  Η παιδαγωγός χορεύει με το φουλάρι και στο τελείωμα κάθε φράσης το πετά ψηλά.  Στη συνέχεια το πιάνει και κάνει το ίδιο ως το τέλος της μελωδίας.  Τα παιδιά μιμούνται τις κινήσεις της.</a:t>
            </a:r>
          </a:p>
          <a:p>
            <a:pPr marL="0" marR="0" lvl="0" indent="457200" algn="l" defTabSz="914400" rtl="0" eaLnBrk="0" fontAlgn="base" latinLnBrk="0" hangingPunct="0">
              <a:lnSpc>
                <a:spcPct val="100000"/>
              </a:lnSpc>
              <a:spcBef>
                <a:spcPct val="0"/>
              </a:spcBef>
              <a:spcAft>
                <a:spcPct val="0"/>
              </a:spcAft>
              <a:buClrTx/>
              <a:buSzTx/>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9636" name="Rectangle 4"/>
          <p:cNvSpPr>
            <a:spLocks noChangeArrowheads="1"/>
          </p:cNvSpPr>
          <p:nvPr/>
        </p:nvSpPr>
        <p:spPr bwMode="auto">
          <a:xfrm>
            <a:off x="0" y="10287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l-GR"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69637" name="Rectangle 5"/>
          <p:cNvSpPr>
            <a:spLocks noChangeArrowheads="1"/>
          </p:cNvSpPr>
          <p:nvPr/>
        </p:nvSpPr>
        <p:spPr bwMode="auto">
          <a:xfrm>
            <a:off x="0" y="20955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pic>
        <p:nvPicPr>
          <p:cNvPr id="69638" name="Picture 6" descr="C:\Users\George Kakridis\Documents\ΤΕΙ\Τηλεδιασκέψεις\creative movement\images (3).jpg"/>
          <p:cNvPicPr>
            <a:picLocks noChangeAspect="1" noChangeArrowheads="1"/>
          </p:cNvPicPr>
          <p:nvPr/>
        </p:nvPicPr>
        <p:blipFill>
          <a:blip r:embed="rId3" cstate="print"/>
          <a:srcRect/>
          <a:stretch>
            <a:fillRect/>
          </a:stretch>
        </p:blipFill>
        <p:spPr bwMode="auto">
          <a:xfrm>
            <a:off x="533400" y="990600"/>
            <a:ext cx="2466975" cy="184785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Άποψη">
  <a:themeElements>
    <a:clrScheme name="Άποψη">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Άποψη">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Άποψη">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151</TotalTime>
  <Words>1474</Words>
  <Application>Microsoft Office PowerPoint</Application>
  <PresentationFormat>Προβολή στην οθόνη (4:3)</PresentationFormat>
  <Paragraphs>87</Paragraphs>
  <Slides>13</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13</vt:i4>
      </vt:variant>
    </vt:vector>
  </HeadingPairs>
  <TitlesOfParts>
    <vt:vector size="20" baseType="lpstr">
      <vt:lpstr>Arial</vt:lpstr>
      <vt:lpstr>Calibri</vt:lpstr>
      <vt:lpstr>Times New Roman</vt:lpstr>
      <vt:lpstr>Verdana</vt:lpstr>
      <vt:lpstr>Wingdings</vt:lpstr>
      <vt:lpstr>Wingdings 2</vt:lpstr>
      <vt:lpstr>Άποψη</vt:lpstr>
      <vt:lpstr>Παιδαγωγική του παιδικού τραγουδιού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ΘΕΩΡΙΑ Ρυθμός και κίνηση </dc:title>
  <dc:creator>George Kakridis</dc:creator>
  <cp:lastModifiedBy>Λογαριασμός Microsoft</cp:lastModifiedBy>
  <cp:revision>38</cp:revision>
  <dcterms:created xsi:type="dcterms:W3CDTF">2020-04-07T11:36:18Z</dcterms:created>
  <dcterms:modified xsi:type="dcterms:W3CDTF">2021-11-03T20:49:13Z</dcterms:modified>
</cp:coreProperties>
</file>