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395" r:id="rId2"/>
    <p:sldId id="369" r:id="rId3"/>
    <p:sldId id="370" r:id="rId4"/>
    <p:sldId id="378" r:id="rId5"/>
    <p:sldId id="379" r:id="rId6"/>
    <p:sldId id="386" r:id="rId7"/>
    <p:sldId id="380" r:id="rId8"/>
    <p:sldId id="381" r:id="rId9"/>
    <p:sldId id="382" r:id="rId10"/>
    <p:sldId id="387" r:id="rId11"/>
    <p:sldId id="383" r:id="rId12"/>
    <p:sldId id="384" r:id="rId13"/>
    <p:sldId id="388" r:id="rId14"/>
    <p:sldId id="371" r:id="rId15"/>
    <p:sldId id="372" r:id="rId16"/>
    <p:sldId id="373" r:id="rId17"/>
    <p:sldId id="389" r:id="rId18"/>
    <p:sldId id="390" r:id="rId19"/>
    <p:sldId id="374" r:id="rId20"/>
    <p:sldId id="376" r:id="rId21"/>
    <p:sldId id="391" r:id="rId22"/>
    <p:sldId id="396" r:id="rId23"/>
    <p:sldId id="400" r:id="rId24"/>
    <p:sldId id="401" r:id="rId25"/>
    <p:sldId id="393" r:id="rId26"/>
    <p:sldId id="394" r:id="rId27"/>
    <p:sldId id="402" r:id="rId28"/>
    <p:sldId id="406" r:id="rId29"/>
    <p:sldId id="407" r:id="rId30"/>
    <p:sldId id="392" r:id="rId31"/>
    <p:sldId id="403" r:id="rId32"/>
    <p:sldId id="404" r:id="rId33"/>
    <p:sldId id="405" r:id="rId34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08E78C4-134C-1CEF-C8BA-A13AAB5A5E43}" name="Giannopoulos, George" initials="GG" userId="S::KU45810@kingston.ac.uk::e9653b03-57c0-43b2-8e4b-ce72a91323b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.J. Baker" initials="JLB" lastIdx="11" clrIdx="0"/>
  <p:cmAuthor id="1" name="Kelly Damron" initials="KD" lastIdx="1" clrIdx="1"/>
  <p:cmAuthor id="2" name="Roberta Sherman" initials="RS" lastIdx="5" clrIdx="2"/>
  <p:cmAuthor id="3" name="Roberta Sherman" initials="RS [2]" lastIdx="1" clrIdx="3"/>
  <p:cmAuthor id="4" name="Roberta Sherman" initials="RS [3]" lastIdx="1" clrIdx="4"/>
  <p:cmAuthor id="5" name="Roberta Sherman" initials="RS [4]" lastIdx="1" clrIdx="5"/>
  <p:cmAuthor id="6" name="Roberta Sherman" initials="RS [5]" lastIdx="1" clrIdx="6"/>
  <p:cmAuthor id="7" name="Roberta Sherman" initials="RS [6]" lastIdx="1" clrIdx="7"/>
  <p:cmAuthor id="8" name="Roberta Sherman" initials="RS [7]" lastIdx="1" clrIdx="8"/>
  <p:cmAuthor id="9" name="Roberta Sherman" initials="RS [8]" lastIdx="1" clrIdx="9"/>
  <p:cmAuthor id="10" name="Roberta Sherman" initials="RS [9]" lastIdx="1" clrIdx="10"/>
  <p:cmAuthor id="11" name="Alisa G Brink" initials="AGB" lastIdx="24" clrIdx="11"/>
  <p:cmAuthor id="12" name="kitty wilson" initials="kw" lastIdx="4" clrIdx="12"/>
  <p:cmAuthor id="13" name="L.J. Baker" initials="" lastIdx="13" clrIdx="1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44B"/>
    <a:srgbClr val="0090B2"/>
    <a:srgbClr val="EA492C"/>
    <a:srgbClr val="BE7A00"/>
    <a:srgbClr val="6CAC43"/>
    <a:srgbClr val="418DA9"/>
    <a:srgbClr val="3EB211"/>
    <a:srgbClr val="009609"/>
    <a:srgbClr val="0099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41" autoAdjust="0"/>
    <p:restoredTop sz="82898" autoAdjust="0"/>
  </p:normalViewPr>
  <p:slideViewPr>
    <p:cSldViewPr>
      <p:cViewPr varScale="1">
        <p:scale>
          <a:sx n="63" d="100"/>
          <a:sy n="63" d="100"/>
        </p:scale>
        <p:origin x="1316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5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814" y="-84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8/10/relationships/authors" Target="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1992E3D9-DB14-4C5F-BA97-872279E3897B}" type="datetimeFigureOut">
              <a:rPr lang="en-US" smtClean="0"/>
              <a:pPr/>
              <a:t>11/7/2023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C1AAACD1-33AC-4B34-96DB-8379C8FDE1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2974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DFA8B49-EF9D-4ECC-B401-711EC6052369}" type="datetimeFigureOut">
              <a:rPr lang="en-US"/>
              <a:pPr>
                <a:defRPr/>
              </a:pPr>
              <a:t>11/7/2023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48D9F8B-532E-41A3-A86F-14F41D46FB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417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317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l-GR"/>
              <a:t>14-</a:t>
            </a:r>
            <a:fld id="{160E7457-C2D8-40A1-892A-0DEFEEA935E5}" type="slidenum">
              <a:rPr lang="en-US" altLang="el-GR" smtClean="0"/>
              <a:pPr>
                <a:defRPr/>
              </a:pPr>
              <a:t>6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605435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8D9F8B-532E-41A3-A86F-14F41D46FB3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224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8D9F8B-532E-41A3-A86F-14F41D46FB3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263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8D9F8B-532E-41A3-A86F-14F41D46FB35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732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2A19B-5AD3-42A7-AA60-491E2B4D01D6}" type="datetimeFigureOut">
              <a:rPr lang="en-US" smtClean="0"/>
              <a:pPr/>
              <a:t>11/7/2023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1-</a:t>
            </a:r>
            <a:fld id="{8B535B0F-A4C7-4091-A6A1-DA602153C88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775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2A19B-5AD3-42A7-AA60-491E2B4D01D6}" type="datetimeFigureOut">
              <a:rPr lang="en-US" smtClean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1-</a:t>
            </a:r>
            <a:fld id="{134D20F2-2302-4234-99DE-175F4FC0B42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55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2A19B-5AD3-42A7-AA60-491E2B4D01D6}" type="datetimeFigureOut">
              <a:rPr lang="en-US" smtClean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1-</a:t>
            </a:r>
            <a:fld id="{3B915B98-3AAE-4953-9329-A124690EF9E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12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2A19B-5AD3-42A7-AA60-491E2B4D01D6}" type="datetimeFigureOut">
              <a:rPr lang="en-US" smtClean="0"/>
              <a:pPr/>
              <a:t>11/7/2023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1-</a:t>
            </a:r>
            <a:fld id="{4A63A9E6-31F9-4D85-8CCE-C75CA336923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19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2A19B-5AD3-42A7-AA60-491E2B4D01D6}" type="datetimeFigureOut">
              <a:rPr lang="en-US" smtClean="0"/>
              <a:pPr/>
              <a:t>11/7/2023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1-</a:t>
            </a:r>
            <a:fld id="{48057BF6-3D54-4464-9F2D-976F8BBBD5C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89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2A19B-5AD3-42A7-AA60-491E2B4D01D6}" type="datetimeFigureOut">
              <a:rPr lang="en-US" smtClean="0"/>
              <a:pPr/>
              <a:t>11/7/2023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1-</a:t>
            </a:r>
            <a:fld id="{D40C99F7-9416-4842-B2D7-5C0319A3D26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404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2A19B-5AD3-42A7-AA60-491E2B4D01D6}" type="datetimeFigureOut">
              <a:rPr lang="en-US" smtClean="0"/>
              <a:pPr/>
              <a:t>11/7/2023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1-</a:t>
            </a:r>
            <a:fld id="{8F269899-3C86-4102-ADE6-3E5662B2ACF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93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89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2A19B-5AD3-42A7-AA60-491E2B4D01D6}" type="datetimeFigureOut">
              <a:rPr lang="en-US" smtClean="0"/>
              <a:pPr/>
              <a:t>11/7/2023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1-</a:t>
            </a:r>
            <a:fld id="{17C985CA-0CE4-427D-AF3E-FBCE8DD5B4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99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2A19B-5AD3-42A7-AA60-491E2B4D01D6}" type="datetimeFigureOut">
              <a:rPr lang="en-US" smtClean="0"/>
              <a:pPr/>
              <a:t>11/7/2023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1-</a:t>
            </a:r>
            <a:fld id="{8EC4ECE6-DA36-4F77-81C2-D313DB1DF3D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421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2A19B-5AD3-42A7-AA60-491E2B4D01D6}" type="datetimeFigureOut">
              <a:rPr lang="en-US" smtClean="0"/>
              <a:pPr/>
              <a:t>11/7/2023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1-</a:t>
            </a:r>
            <a:fld id="{7E14E21B-7946-44C3-A2A5-4479F5A3F2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388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2A19B-5AD3-42A7-AA60-491E2B4D01D6}" type="datetimeFigureOut">
              <a:rPr lang="en-US" smtClean="0"/>
              <a:pPr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1-</a:t>
            </a:r>
            <a:fld id="{78FB9264-51D5-44EC-9835-3EAD0DCFD8A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347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2A19B-5AD3-42A7-AA60-491E2B4D01D6}" type="datetimeFigureOut">
              <a:rPr lang="en-US" smtClean="0"/>
              <a:pPr/>
              <a:t>11/7/2023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1-</a:t>
            </a:r>
            <a:fld id="{9FD4179F-7215-4C9D-AD46-39D95609068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0896600" y="4800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2781300" y="6400412"/>
            <a:ext cx="358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2018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1290943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09600" y="2438400"/>
            <a:ext cx="8229600" cy="1630362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l-GR" sz="3600" dirty="0"/>
            </a:br>
            <a:br>
              <a:rPr lang="el-GR" sz="3600" dirty="0"/>
            </a:br>
            <a:r>
              <a:rPr lang="el-GR" sz="3600" b="1" dirty="0"/>
              <a:t>ΧΡΗΜΑΤΟΟΙΚΟΝΟΜΙΚΕΣ ΚΑΤΑΣΤΑΣΕΙΣ</a:t>
            </a:r>
            <a:br>
              <a:rPr lang="el-GR" sz="3600" b="1" dirty="0"/>
            </a:br>
            <a:br>
              <a:rPr lang="el-GR" sz="3600" b="1" dirty="0"/>
            </a:br>
            <a:r>
              <a:rPr lang="el-GR" sz="3600" b="1" dirty="0">
                <a:solidFill>
                  <a:srgbClr val="00B050"/>
                </a:solidFill>
              </a:rPr>
              <a:t>ΚΑΤΑΣΤΑΣΗ ΑΠΟΤΕΛΕΣΜΑΤΩΝ ΧΡΗΣΗΣ (ΚΑΧ)</a:t>
            </a:r>
            <a:endParaRPr lang="en-US" sz="3600" b="1" dirty="0">
              <a:solidFill>
                <a:srgbClr val="00B05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1-</a:t>
            </a:r>
            <a:fld id="{3E0658BC-C369-4A38-A2FF-12F3BE7A39AC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E3107-1E81-1FDD-9CFB-2889B5488B37}"/>
              </a:ext>
            </a:extLst>
          </p:cNvPr>
          <p:cNvSpPr txBox="1">
            <a:spLocks/>
          </p:cNvSpPr>
          <p:nvPr/>
        </p:nvSpPr>
        <p:spPr>
          <a:xfrm>
            <a:off x="27432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l-GR" sz="3600" b="1" dirty="0">
                <a:solidFill>
                  <a:srgbClr val="0070C0"/>
                </a:solidFill>
              </a:rPr>
              <a:t>ΑΡΧΕΣ ΧΡΗΜΑΤΟΟΙΚΟΝΟΜΙΚΗΣ ΛΟΓΙΣΤΙΚΗΣ</a:t>
            </a:r>
            <a:br>
              <a:rPr lang="el-GR" sz="3600" dirty="0"/>
            </a:b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30900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B107D-2C51-4743-ADC5-78EB0B4E1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505" y="106190"/>
            <a:ext cx="8771021" cy="711951"/>
          </a:xfrm>
        </p:spPr>
        <p:txBody>
          <a:bodyPr/>
          <a:lstStyle/>
          <a:p>
            <a:r>
              <a:rPr lang="el-GR" b="1"/>
              <a:t>Ορισμός εξόδου (</a:t>
            </a:r>
            <a:r>
              <a:rPr lang="en-US" b="1"/>
              <a:t>expense)</a:t>
            </a:r>
            <a:endParaRPr lang="el-GR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CF9B-EFDE-4A4B-9AB4-55267763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53" y="986590"/>
            <a:ext cx="8963526" cy="5765220"/>
          </a:xfrm>
        </p:spPr>
        <p:txBody>
          <a:bodyPr>
            <a:normAutofit fontScale="92500" lnSpcReduction="10000"/>
          </a:bodyPr>
          <a:lstStyle/>
          <a:p>
            <a:r>
              <a:rPr lang="el-GR" sz="2800" dirty="0"/>
              <a:t>Έξοδο είναι η </a:t>
            </a:r>
            <a:r>
              <a:rPr lang="el-GR" sz="2800" dirty="0">
                <a:highlight>
                  <a:srgbClr val="FFFF00"/>
                </a:highlight>
              </a:rPr>
              <a:t>απαιτούμενη θυσία </a:t>
            </a:r>
            <a:r>
              <a:rPr lang="el-GR" sz="2800" dirty="0"/>
              <a:t>για την επίτευξη εσόδων, </a:t>
            </a:r>
            <a:r>
              <a:rPr lang="el-GR" sz="2800" dirty="0">
                <a:highlight>
                  <a:srgbClr val="FFFF00"/>
                </a:highlight>
              </a:rPr>
              <a:t>με τη μορφή μείωσης των περιουσιακών στοιχείων (πόρων) </a:t>
            </a:r>
            <a:r>
              <a:rPr lang="el-GR" sz="2800" dirty="0"/>
              <a:t>ή αύξησης των υποχρεώσεων κατά τη διάρκεια μιας περιόδου</a:t>
            </a:r>
          </a:p>
          <a:p>
            <a:r>
              <a:rPr lang="el-GR" sz="2800" dirty="0"/>
              <a:t>Το έξοδο οδηγεί σε μείωση της καθαρής θέσης (ΚΘ)</a:t>
            </a:r>
          </a:p>
          <a:p>
            <a:pPr marL="722313">
              <a:buFont typeface="Wingdings" panose="05000000000000000000" pitchFamily="2" charset="2"/>
              <a:buChar char="§"/>
            </a:pPr>
            <a:r>
              <a:rPr lang="el-GR" sz="2800" dirty="0"/>
              <a:t>δεν είναι έξοδο η μείωση ΚΘ από διανομές στους ιδιοκτήτες (μέρισμα ή επιστροφή κεφαλαίου)</a:t>
            </a:r>
          </a:p>
          <a:p>
            <a:r>
              <a:rPr lang="el-GR" sz="2800" dirty="0"/>
              <a:t>η μείωση στοιχείων του Ε της οντότητας προέρχεται από ανάλωση ή χρησιμοποίησή τους (π.χ. κόστος </a:t>
            </a:r>
            <a:r>
              <a:rPr lang="el-GR" sz="2800" dirty="0" err="1"/>
              <a:t>πωληθέντων</a:t>
            </a:r>
            <a:r>
              <a:rPr lang="el-GR" sz="2800" dirty="0"/>
              <a:t> εμπορευμάτων)</a:t>
            </a:r>
          </a:p>
          <a:p>
            <a:r>
              <a:rPr lang="el-GR" sz="2800" dirty="0"/>
              <a:t>Η αύξηση Υ προέρχεται από χρήση πόρων τρίτων (τόκοι δανείου, αναλωθείσα ενέργεια, καθαριότητα…)</a:t>
            </a:r>
          </a:p>
          <a:p>
            <a:pPr marL="722313">
              <a:buFont typeface="Wingdings" panose="05000000000000000000" pitchFamily="2" charset="2"/>
              <a:buChar char="§"/>
            </a:pP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319672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CF9B-EFDE-4A4B-9AB4-55267763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402" y="216568"/>
            <a:ext cx="8936610" cy="6400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3000" b="1" dirty="0"/>
              <a:t>Παραδείγματα εξόδων</a:t>
            </a:r>
          </a:p>
          <a:p>
            <a:r>
              <a:rPr lang="el-GR" sz="2700" dirty="0"/>
              <a:t>Κόστος </a:t>
            </a:r>
            <a:r>
              <a:rPr lang="el-GR" sz="2700" dirty="0" err="1"/>
              <a:t>πωληθέντων</a:t>
            </a:r>
            <a:r>
              <a:rPr lang="el-GR" sz="2700" dirty="0"/>
              <a:t> εμπορευμάτων ή προϊόντων</a:t>
            </a:r>
          </a:p>
          <a:p>
            <a:r>
              <a:rPr lang="el-GR" sz="2700" dirty="0"/>
              <a:t>Μισθοδοσίας προσωπικού</a:t>
            </a:r>
          </a:p>
          <a:p>
            <a:r>
              <a:rPr lang="el-GR" sz="2700" dirty="0"/>
              <a:t>Έξοδα διαφήμισης, συντήρησης, καθαριότητας</a:t>
            </a:r>
          </a:p>
          <a:p>
            <a:r>
              <a:rPr lang="el-GR" sz="2700" dirty="0"/>
              <a:t>Ενοίκια κτηρίων στέγασης της οντότητας</a:t>
            </a:r>
          </a:p>
          <a:p>
            <a:r>
              <a:rPr lang="el-GR" sz="2700" dirty="0"/>
              <a:t>Τόκοι </a:t>
            </a:r>
            <a:r>
              <a:rPr lang="el-GR" sz="2700" dirty="0" err="1"/>
              <a:t>ληφθέντων</a:t>
            </a:r>
            <a:r>
              <a:rPr lang="el-GR" sz="2700" dirty="0"/>
              <a:t> δανείων</a:t>
            </a:r>
          </a:p>
          <a:p>
            <a:pPr marL="0" indent="0">
              <a:buNone/>
            </a:pPr>
            <a:r>
              <a:rPr lang="el-GR" sz="2700" dirty="0"/>
              <a:t>Προσοχή:</a:t>
            </a:r>
          </a:p>
          <a:p>
            <a:r>
              <a:rPr lang="el-GR" sz="2700" dirty="0">
                <a:highlight>
                  <a:srgbClr val="FFFF00"/>
                </a:highlight>
              </a:rPr>
              <a:t>Δεν είναι έξοδα (είναι ζημιές) αρνητικά στοιχεία εισοδήματος που δεν συνιστούν </a:t>
            </a:r>
            <a:r>
              <a:rPr lang="el-GR" sz="2700" u="sng" dirty="0">
                <a:highlight>
                  <a:srgbClr val="FFFF00"/>
                </a:highlight>
              </a:rPr>
              <a:t>συνήθη δραστηριότητα</a:t>
            </a:r>
            <a:r>
              <a:rPr lang="el-GR" sz="2700" dirty="0">
                <a:highlight>
                  <a:srgbClr val="FFFF00"/>
                </a:highlight>
              </a:rPr>
              <a:t> αλλά εμπίπτουν στην </a:t>
            </a:r>
            <a:r>
              <a:rPr lang="el-GR" sz="2700" dirty="0" err="1">
                <a:highlight>
                  <a:srgbClr val="FFFF00"/>
                </a:highlight>
              </a:rPr>
              <a:t>επενδ</a:t>
            </a:r>
            <a:r>
              <a:rPr lang="el-GR" sz="2700" dirty="0">
                <a:highlight>
                  <a:srgbClr val="FFFF00"/>
                </a:highlight>
              </a:rPr>
              <a:t>/</a:t>
            </a:r>
            <a:r>
              <a:rPr lang="el-GR" sz="2700" dirty="0" err="1">
                <a:highlight>
                  <a:srgbClr val="FFFF00"/>
                </a:highlight>
              </a:rPr>
              <a:t>κή</a:t>
            </a:r>
            <a:r>
              <a:rPr lang="el-GR" sz="2700" dirty="0">
                <a:highlight>
                  <a:srgbClr val="FFFF00"/>
                </a:highlight>
              </a:rPr>
              <a:t> </a:t>
            </a:r>
            <a:r>
              <a:rPr lang="el-GR" sz="2700" dirty="0" err="1">
                <a:highlight>
                  <a:srgbClr val="FFFF00"/>
                </a:highlight>
              </a:rPr>
              <a:t>δραστ</a:t>
            </a:r>
            <a:r>
              <a:rPr lang="el-GR" sz="2700" dirty="0">
                <a:highlight>
                  <a:srgbClr val="FFFF00"/>
                </a:highlight>
              </a:rPr>
              <a:t>/τα</a:t>
            </a:r>
            <a:r>
              <a:rPr lang="el-GR" sz="2700" dirty="0"/>
              <a:t>:</a:t>
            </a:r>
          </a:p>
          <a:p>
            <a:pPr marL="631825">
              <a:buFont typeface="Wingdings" panose="05000000000000000000" pitchFamily="2" charset="2"/>
              <a:buChar char="§"/>
            </a:pPr>
            <a:r>
              <a:rPr lang="el-GR" sz="2700" dirty="0">
                <a:highlight>
                  <a:srgbClr val="FFFF00"/>
                </a:highlight>
              </a:rPr>
              <a:t>ζημιά καταστροφής ή </a:t>
            </a:r>
            <a:r>
              <a:rPr lang="el-GR" sz="2700" dirty="0" err="1">
                <a:highlight>
                  <a:srgbClr val="FFFF00"/>
                </a:highlight>
              </a:rPr>
              <a:t>απομείωσης</a:t>
            </a:r>
            <a:r>
              <a:rPr lang="el-GR" sz="2700" dirty="0">
                <a:highlight>
                  <a:srgbClr val="FFFF00"/>
                </a:highlight>
              </a:rPr>
              <a:t> παγίων</a:t>
            </a:r>
          </a:p>
          <a:p>
            <a:pPr marL="631825">
              <a:buFont typeface="Wingdings" panose="05000000000000000000" pitchFamily="2" charset="2"/>
              <a:buChar char="§"/>
            </a:pPr>
            <a:r>
              <a:rPr lang="el-GR" sz="2700" dirty="0">
                <a:highlight>
                  <a:srgbClr val="FFFF00"/>
                </a:highlight>
              </a:rPr>
              <a:t>ζημιά από πώληση παγίου σε τιμή &lt; του κόστους </a:t>
            </a:r>
          </a:p>
        </p:txBody>
      </p:sp>
    </p:spTree>
    <p:extLst>
      <p:ext uri="{BB962C8B-B14F-4D97-AF65-F5344CB8AC3E}">
        <p14:creationId xmlns:p14="http://schemas.microsoft.com/office/powerpoint/2010/main" val="912048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B107D-2C51-4743-ADC5-78EB0B4E1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5857"/>
          </a:xfrm>
        </p:spPr>
        <p:txBody>
          <a:bodyPr/>
          <a:lstStyle/>
          <a:p>
            <a:r>
              <a:rPr lang="el-GR" b="1"/>
              <a:t>Κέρδος </a:t>
            </a:r>
            <a:r>
              <a:rPr lang="en-US" b="1"/>
              <a:t>(gain)</a:t>
            </a:r>
            <a:endParaRPr lang="el-GR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CF9B-EFDE-4A4B-9AB4-55267763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411" y="950496"/>
            <a:ext cx="8855242" cy="5632866"/>
          </a:xfrm>
        </p:spPr>
        <p:txBody>
          <a:bodyPr>
            <a:normAutofit lnSpcReduction="10000"/>
          </a:bodyPr>
          <a:lstStyle/>
          <a:p>
            <a:r>
              <a:rPr lang="el-GR" sz="2700" dirty="0">
                <a:highlight>
                  <a:srgbClr val="FFFF00"/>
                </a:highlight>
              </a:rPr>
              <a:t>Αύξηση στα οικονομικά οφέλη </a:t>
            </a:r>
            <a:r>
              <a:rPr lang="el-GR" sz="2700" dirty="0"/>
              <a:t>που πληροί τον ορισμό του εισοδήματος αλλά δεν είναι έσοδο. Τα κέρδη οδηγούν σε καθαρή αύξηση της καθαρής θέσης, με τη μορφή μείωσης των υποχρεώσεων ή αύξησης των περιουσιακών στοιχείων</a:t>
            </a:r>
            <a:endParaRPr lang="en-US" sz="2700" dirty="0"/>
          </a:p>
          <a:p>
            <a:pPr marL="836613" indent="-457200">
              <a:buFont typeface="Wingdings" panose="05000000000000000000" pitchFamily="2" charset="2"/>
              <a:buChar char="§"/>
            </a:pPr>
            <a:r>
              <a:rPr lang="el-GR" sz="2700" dirty="0"/>
              <a:t>Τα κέρδη δεν περιλαμβάνουν αυξήσεις της ΚΘ από συνεισφορές των ιδιοκτητών της οντότητας </a:t>
            </a:r>
            <a:endParaRPr lang="en-US" sz="2700" dirty="0"/>
          </a:p>
          <a:p>
            <a:r>
              <a:rPr lang="el-GR" sz="2700" dirty="0"/>
              <a:t>Παράδειγμα: κέρδη πώλησης παγίων ή συμμετοχών σε τιμή μεγαλύτερη της λογιστικής τους αξίας (κόστος)</a:t>
            </a:r>
          </a:p>
          <a:p>
            <a:pPr marL="722313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Quiz: </a:t>
            </a:r>
            <a:r>
              <a:rPr kumimoji="0" lang="el-GR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οικόπεδο κόστους κτήσης 100 πωλήθηκε αντί 120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</a:t>
            </a:r>
            <a:r>
              <a:rPr kumimoji="0" lang="el-GR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Τι προκύπτει από τη συναλλαγή;</a:t>
            </a:r>
            <a:endParaRPr lang="el-GR" sz="2700" dirty="0"/>
          </a:p>
          <a:p>
            <a:endParaRPr lang="el-GR" sz="2800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172117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B107D-2C51-4743-ADC5-78EB0B4E1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5857"/>
          </a:xfrm>
        </p:spPr>
        <p:txBody>
          <a:bodyPr/>
          <a:lstStyle/>
          <a:p>
            <a:r>
              <a:rPr lang="el-GR" b="1" dirty="0"/>
              <a:t>Ζημιά (</a:t>
            </a:r>
            <a:r>
              <a:rPr lang="en-US" b="1" dirty="0"/>
              <a:t>loss)</a:t>
            </a:r>
            <a:r>
              <a:rPr lang="el-GR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CF9B-EFDE-4A4B-9AB4-55267763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411" y="950496"/>
            <a:ext cx="8855242" cy="5632866"/>
          </a:xfrm>
        </p:spPr>
        <p:txBody>
          <a:bodyPr>
            <a:normAutofit lnSpcReduction="10000"/>
          </a:bodyPr>
          <a:lstStyle/>
          <a:p>
            <a:r>
              <a:rPr lang="el-GR" sz="2800" dirty="0">
                <a:highlight>
                  <a:srgbClr val="FFFF00"/>
                </a:highlight>
              </a:rPr>
              <a:t>Η μείωση στα οικονομικά οφέλη </a:t>
            </a:r>
            <a:r>
              <a:rPr lang="el-GR" sz="2800" dirty="0"/>
              <a:t>που οδηγεί σε μείωση της καθαρής θέσης, με τη μορφή αύξησης των υποχρεώσεων ή </a:t>
            </a:r>
            <a:r>
              <a:rPr lang="el-GR" sz="2800" dirty="0">
                <a:highlight>
                  <a:srgbClr val="FFFF00"/>
                </a:highlight>
              </a:rPr>
              <a:t>μείωσης των περιουσιακών στοιχείων</a:t>
            </a:r>
            <a:endParaRPr lang="en-US" sz="2800" dirty="0">
              <a:highlight>
                <a:srgbClr val="FFFF00"/>
              </a:highlight>
            </a:endParaRPr>
          </a:p>
          <a:p>
            <a:pPr marL="836613" indent="-457200">
              <a:buFont typeface="Wingdings" panose="05000000000000000000" pitchFamily="2" charset="2"/>
              <a:buChar char="§"/>
            </a:pPr>
            <a:r>
              <a:rPr lang="el-GR" sz="2800" dirty="0"/>
              <a:t>οι ζημιές δεν περιλαμβάνουν μειώσεις της ΚΘ από διανομές στους ιδιοκτήτες (μέρισμα ή επιστροφή κεφαλαίου)</a:t>
            </a:r>
            <a:endParaRPr lang="en-US" sz="2800" dirty="0"/>
          </a:p>
          <a:p>
            <a:r>
              <a:rPr lang="el-GR" sz="2800" dirty="0"/>
              <a:t>Παράδειγμα: ζημίες πώλησης παγίων ή συμμετοχών σε τιμή μικρότερη της λογιστικής τους αξίας, ή ζημίες καταστροφής ή </a:t>
            </a:r>
            <a:r>
              <a:rPr lang="el-GR" sz="2800" dirty="0" err="1"/>
              <a:t>απομείωσης</a:t>
            </a:r>
            <a:r>
              <a:rPr lang="el-GR" sz="2800" dirty="0"/>
              <a:t> παγίων</a:t>
            </a:r>
          </a:p>
          <a:p>
            <a:pPr marL="722313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Quiz: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οικόπεδο κόστους κτήσης 100 πωλήθηκε αντί 70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Τι προκύπτει από τη συναλλαγή;</a:t>
            </a:r>
            <a:endParaRPr lang="el-GR" sz="2800" dirty="0"/>
          </a:p>
          <a:p>
            <a:endParaRPr lang="el-GR" sz="2800" dirty="0"/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422875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CF9B-EFDE-4A4B-9AB4-55267763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85800"/>
            <a:ext cx="8979568" cy="61000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l-GR" sz="2800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l-GR" sz="2800" b="1" dirty="0">
                <a:highlight>
                  <a:srgbClr val="FFFF00"/>
                </a:highlight>
              </a:rPr>
              <a:t>Λογιστικά γεγονότα είναι</a:t>
            </a:r>
            <a:r>
              <a:rPr lang="en-US" sz="2800" b="1" dirty="0">
                <a:highlight>
                  <a:srgbClr val="FFFF00"/>
                </a:highlight>
              </a:rPr>
              <a:t>:</a:t>
            </a:r>
            <a:endParaRPr lang="el-GR" sz="2800" dirty="0">
              <a:highlight>
                <a:srgbClr val="FFFF00"/>
              </a:highlight>
            </a:endParaRPr>
          </a:p>
          <a:p>
            <a:r>
              <a:rPr lang="el-GR" sz="2800" dirty="0"/>
              <a:t>οι </a:t>
            </a:r>
            <a:r>
              <a:rPr lang="el-GR" sz="2800" b="1" dirty="0">
                <a:solidFill>
                  <a:srgbClr val="00B0F0"/>
                </a:solidFill>
              </a:rPr>
              <a:t>συναλλαγές</a:t>
            </a:r>
            <a:r>
              <a:rPr lang="el-GR" sz="2800" dirty="0"/>
              <a:t> και τα </a:t>
            </a:r>
            <a:r>
              <a:rPr lang="el-GR" sz="2800" b="1" dirty="0">
                <a:solidFill>
                  <a:srgbClr val="00B0F0"/>
                </a:solidFill>
              </a:rPr>
              <a:t>γεγονότα</a:t>
            </a:r>
            <a:r>
              <a:rPr lang="el-GR" sz="2800" dirty="0"/>
              <a:t> που αναγνωρίζονται βάσει των λογιστικών κανόνων που ισχύουν</a:t>
            </a:r>
          </a:p>
          <a:p>
            <a:pPr lvl="1"/>
            <a:r>
              <a:rPr lang="el-GR" sz="2500" b="1" dirty="0">
                <a:solidFill>
                  <a:srgbClr val="00B0F0"/>
                </a:solidFill>
              </a:rPr>
              <a:t>Συναλλαγή</a:t>
            </a:r>
          </a:p>
          <a:p>
            <a:pPr marL="457200" lvl="1" indent="0">
              <a:buNone/>
            </a:pPr>
            <a:r>
              <a:rPr lang="el-GR" sz="2700" dirty="0"/>
              <a:t>Η ανταλλαγή αγαθών ή υπηρεσιών μεταξύ της οντότητας και τρίτου</a:t>
            </a:r>
          </a:p>
          <a:p>
            <a:pPr lvl="1"/>
            <a:r>
              <a:rPr lang="el-GR" sz="2800" b="1" dirty="0">
                <a:solidFill>
                  <a:srgbClr val="00B0F0"/>
                </a:solidFill>
              </a:rPr>
              <a:t>Γεγονός</a:t>
            </a:r>
          </a:p>
          <a:p>
            <a:pPr marL="0" indent="0">
              <a:buNone/>
            </a:pPr>
            <a:r>
              <a:rPr lang="el-GR" sz="2700" dirty="0"/>
              <a:t>    Συμβάν που επηρεάζει την  χρηματοοικονομική θέση </a:t>
            </a:r>
          </a:p>
          <a:p>
            <a:pPr marL="0" indent="0">
              <a:buNone/>
            </a:pPr>
            <a:r>
              <a:rPr lang="el-GR" sz="2700" dirty="0"/>
              <a:t>    της οντότητας αλλά δεν είναι συναλλαγή, π.χ.</a:t>
            </a:r>
          </a:p>
          <a:p>
            <a:pPr marL="941388" lvl="1" indent="-276225">
              <a:buFont typeface="Wingdings" panose="05000000000000000000" pitchFamily="2" charset="2"/>
              <a:buChar char="§"/>
            </a:pPr>
            <a:r>
              <a:rPr lang="el-GR" sz="2300" dirty="0"/>
              <a:t>Καταστροφή παγίου ή </a:t>
            </a:r>
            <a:r>
              <a:rPr lang="el-GR" sz="2300" dirty="0" err="1"/>
              <a:t>απομείωση</a:t>
            </a:r>
            <a:r>
              <a:rPr lang="el-GR" sz="2300" dirty="0"/>
              <a:t> παγίου</a:t>
            </a:r>
          </a:p>
          <a:p>
            <a:pPr marL="941388" lvl="1" indent="-276225">
              <a:buFont typeface="Wingdings" panose="05000000000000000000" pitchFamily="2" charset="2"/>
              <a:buChar char="§"/>
            </a:pPr>
            <a:r>
              <a:rPr lang="el-GR" sz="2300" dirty="0"/>
              <a:t>Μεταβολή της συναλλαγματικής ισοτιμίας ξένου νομίσματος με αποτέλεσμα να αλλάζει η (τρέχουσα) αξία περιουσιακού στοιχείου σε ευρώ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FDBB04-59B7-4B72-2024-893741BB3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102671"/>
            <a:ext cx="8229600" cy="675857"/>
          </a:xfrm>
        </p:spPr>
        <p:txBody>
          <a:bodyPr/>
          <a:lstStyle/>
          <a:p>
            <a:r>
              <a:rPr lang="el-GR" b="1" dirty="0"/>
              <a:t>Λογιστικά γεγονότα</a:t>
            </a: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6424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CF9B-EFDE-4A4B-9AB4-55267763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663" y="457200"/>
            <a:ext cx="8578516" cy="5668963"/>
          </a:xfrm>
        </p:spPr>
        <p:txBody>
          <a:bodyPr/>
          <a:lstStyle/>
          <a:p>
            <a:pPr marL="0" indent="0">
              <a:buNone/>
            </a:pPr>
            <a:r>
              <a:rPr lang="el-GR" sz="2800" b="1" dirty="0">
                <a:highlight>
                  <a:srgbClr val="FFFF00"/>
                </a:highlight>
              </a:rPr>
              <a:t>Εξωτερικά</a:t>
            </a:r>
            <a:r>
              <a:rPr lang="el-GR" sz="2800" b="1" dirty="0"/>
              <a:t> λογιστικά γεγονότα</a:t>
            </a:r>
          </a:p>
          <a:p>
            <a:r>
              <a:rPr lang="el-GR" sz="2800" dirty="0"/>
              <a:t>συναλλαγές με τρίτους και γεγονότα στο εξωτερικό περιβάλλον (αγορές, πωλήσεις, φορολογικά πρόστιμα, αλλαγή συναλλαγματικής ισοτιμίας, μεταβολή επιτοκίων, κλπ.)</a:t>
            </a:r>
          </a:p>
          <a:p>
            <a:endParaRPr lang="el-GR" sz="2800" dirty="0"/>
          </a:p>
          <a:p>
            <a:pPr marL="0" indent="0">
              <a:buNone/>
            </a:pPr>
            <a:r>
              <a:rPr lang="el-GR" sz="2800" b="1" dirty="0">
                <a:highlight>
                  <a:srgbClr val="FFFF00"/>
                </a:highlight>
              </a:rPr>
              <a:t>Εσωτερικά</a:t>
            </a:r>
            <a:r>
              <a:rPr lang="el-GR" sz="2800" b="1" dirty="0"/>
              <a:t> λογιστικά γεγονότα</a:t>
            </a:r>
          </a:p>
          <a:p>
            <a:r>
              <a:rPr lang="el-GR" sz="2800" dirty="0"/>
              <a:t>γεγονότα εντός της επιχείρησης (ανάλωση υλών, χρήση μηχανημάτων, παροχή εργασίας από εργαζόμενους </a:t>
            </a:r>
            <a:r>
              <a:rPr lang="el-GR" sz="2800" dirty="0" err="1"/>
              <a:t>κλπ</a:t>
            </a:r>
            <a:r>
              <a:rPr lang="en-US" sz="2800" dirty="0"/>
              <a:t>.</a:t>
            </a:r>
            <a:r>
              <a:rPr lang="el-GR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514211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B107D-2C51-4743-ADC5-78EB0B4E1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8" y="274638"/>
            <a:ext cx="8674768" cy="748046"/>
          </a:xfrm>
        </p:spPr>
        <p:txBody>
          <a:bodyPr>
            <a:normAutofit fontScale="90000"/>
          </a:bodyPr>
          <a:lstStyle/>
          <a:p>
            <a:r>
              <a:rPr lang="el-GR" dirty="0"/>
              <a:t>Ταμειακά και μη ταμειακά </a:t>
            </a:r>
            <a:r>
              <a:rPr lang="el-GR" dirty="0" err="1"/>
              <a:t>λογ</a:t>
            </a:r>
            <a:r>
              <a:rPr lang="el-GR" dirty="0"/>
              <a:t>/</a:t>
            </a:r>
            <a:r>
              <a:rPr lang="el-GR" dirty="0" err="1"/>
              <a:t>κά</a:t>
            </a:r>
            <a:r>
              <a:rPr lang="el-GR" dirty="0"/>
              <a:t> γεγονότα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CF9B-EFDE-4A4B-9AB4-55267763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8" y="1022684"/>
            <a:ext cx="8566484" cy="51034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800" b="1" dirty="0">
                <a:highlight>
                  <a:srgbClr val="FFFF00"/>
                </a:highlight>
              </a:rPr>
              <a:t>Ταμειακά</a:t>
            </a:r>
            <a:r>
              <a:rPr lang="el-GR" sz="2800" b="1" dirty="0"/>
              <a:t> λογιστικά γεγονότα (συναλλαγές):</a:t>
            </a:r>
          </a:p>
          <a:p>
            <a:r>
              <a:rPr lang="el-GR" sz="2800" dirty="0"/>
              <a:t>Τα γεγονότα (συναλλαγές) που διακανονίζονται ταμειακά (</a:t>
            </a:r>
            <a:r>
              <a:rPr lang="el-GR" sz="2800" dirty="0">
                <a:highlight>
                  <a:srgbClr val="FFFF00"/>
                </a:highlight>
              </a:rPr>
              <a:t>εισπράττονται ή πληρώνονται) άμεσα με την αναγνώριση του γεγονότος</a:t>
            </a:r>
          </a:p>
          <a:p>
            <a:pPr marL="0" indent="0">
              <a:buNone/>
            </a:pPr>
            <a:r>
              <a:rPr lang="el-GR" sz="2800" b="1" dirty="0">
                <a:highlight>
                  <a:srgbClr val="FFFF00"/>
                </a:highlight>
              </a:rPr>
              <a:t>Μη ταμειακά </a:t>
            </a:r>
            <a:r>
              <a:rPr lang="el-GR" sz="2800" b="1" dirty="0"/>
              <a:t>ή συμψηφιστικά λογιστικά γεγονότα</a:t>
            </a:r>
          </a:p>
          <a:p>
            <a:r>
              <a:rPr lang="el-GR" sz="2800" dirty="0"/>
              <a:t>Τα γεγονότα (συναλλαγές) με πίστωση, δηλαδή αυτά που διακανονίζονται ταμειακά </a:t>
            </a:r>
            <a:r>
              <a:rPr lang="el-GR" sz="2800" dirty="0">
                <a:highlight>
                  <a:srgbClr val="FFFF00"/>
                </a:highlight>
              </a:rPr>
              <a:t>(εισπράττονται ή πληρώνονται) σε άλλο (μελλοντικό χρόνο)</a:t>
            </a:r>
          </a:p>
        </p:txBody>
      </p:sp>
    </p:spTree>
    <p:extLst>
      <p:ext uri="{BB962C8B-B14F-4D97-AF65-F5344CB8AC3E}">
        <p14:creationId xmlns:p14="http://schemas.microsoft.com/office/powerpoint/2010/main" val="2029614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B107D-2C51-4743-ADC5-78EB0B4E1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2" y="154319"/>
            <a:ext cx="8229600" cy="1205249"/>
          </a:xfrm>
        </p:spPr>
        <p:txBody>
          <a:bodyPr/>
          <a:lstStyle/>
          <a:p>
            <a:r>
              <a:rPr lang="el-GR" b="1"/>
              <a:t>Θεμελιώδεις λογιστικές παραδοχές</a:t>
            </a:r>
            <a:r>
              <a:rPr lang="en-US" b="1"/>
              <a:t> (fundamental assumptions)</a:t>
            </a:r>
            <a:endParaRPr lang="el-GR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CF9B-EFDE-4A4B-9AB4-55267763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53" y="1407691"/>
            <a:ext cx="8819147" cy="519973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sz="2800" b="1" dirty="0">
                <a:solidFill>
                  <a:srgbClr val="3333FF"/>
                </a:solidFill>
              </a:rPr>
              <a:t>Ισχύουν στη σύνταξη των </a:t>
            </a:r>
            <a:r>
              <a:rPr lang="el-GR" sz="2800" b="1" dirty="0" err="1">
                <a:solidFill>
                  <a:srgbClr val="3333FF"/>
                </a:solidFill>
              </a:rPr>
              <a:t>Χρημ</a:t>
            </a:r>
            <a:r>
              <a:rPr lang="el-GR" sz="2800" b="1" dirty="0">
                <a:solidFill>
                  <a:srgbClr val="3333FF"/>
                </a:solidFill>
              </a:rPr>
              <a:t>/</a:t>
            </a:r>
            <a:r>
              <a:rPr lang="el-GR" sz="2800" b="1" dirty="0" err="1">
                <a:solidFill>
                  <a:srgbClr val="3333FF"/>
                </a:solidFill>
              </a:rPr>
              <a:t>κών</a:t>
            </a:r>
            <a:r>
              <a:rPr lang="el-GR" sz="2800" b="1" dirty="0">
                <a:solidFill>
                  <a:srgbClr val="3333FF"/>
                </a:solidFill>
              </a:rPr>
              <a:t> </a:t>
            </a:r>
            <a:r>
              <a:rPr lang="el-GR" sz="2800" b="1" dirty="0" err="1">
                <a:solidFill>
                  <a:srgbClr val="3333FF"/>
                </a:solidFill>
              </a:rPr>
              <a:t>Κατ</a:t>
            </a:r>
            <a:r>
              <a:rPr lang="el-GR" sz="2800" b="1" dirty="0">
                <a:solidFill>
                  <a:srgbClr val="3333FF"/>
                </a:solidFill>
              </a:rPr>
              <a:t>/</a:t>
            </a:r>
            <a:r>
              <a:rPr lang="el-GR" sz="2800" b="1" dirty="0" err="1">
                <a:solidFill>
                  <a:srgbClr val="3333FF"/>
                </a:solidFill>
              </a:rPr>
              <a:t>σεων</a:t>
            </a:r>
            <a:endParaRPr lang="el-GR" sz="2800" b="1" dirty="0">
              <a:solidFill>
                <a:srgbClr val="3333FF"/>
              </a:solidFill>
            </a:endParaRPr>
          </a:p>
          <a:p>
            <a:pPr marL="0" indent="0">
              <a:buNone/>
            </a:pPr>
            <a:r>
              <a:rPr lang="el-GR" sz="2800" b="1" dirty="0"/>
              <a:t>Α) Αρχή δουλευμένου (</a:t>
            </a:r>
            <a:r>
              <a:rPr lang="en-US" sz="2800" b="1" dirty="0"/>
              <a:t>accruals principle)</a:t>
            </a:r>
            <a:endParaRPr lang="el-GR" sz="2800" b="1" dirty="0"/>
          </a:p>
          <a:p>
            <a:r>
              <a:rPr lang="el-GR" sz="2700" dirty="0"/>
              <a:t>Οι επιπτώσεις συναλλαγών και γεγονότων </a:t>
            </a:r>
            <a:r>
              <a:rPr lang="el-GR" sz="2700" dirty="0">
                <a:solidFill>
                  <a:srgbClr val="0070C0"/>
                </a:solidFill>
                <a:highlight>
                  <a:srgbClr val="FFFF00"/>
                </a:highlight>
              </a:rPr>
              <a:t>αναγνωρίζονται στην περίοδο στην οποία προκύπτουν / συμβαίνουν</a:t>
            </a:r>
            <a:r>
              <a:rPr lang="el-GR" sz="2700" dirty="0">
                <a:highlight>
                  <a:srgbClr val="FFFF00"/>
                </a:highlight>
              </a:rPr>
              <a:t>, και όχι στην περίοδο στην οποία διακανονίζονται ταμειακά </a:t>
            </a:r>
            <a:r>
              <a:rPr lang="el-GR" sz="2700" dirty="0"/>
              <a:t>(αν υπάρχει διαφορά)</a:t>
            </a:r>
          </a:p>
          <a:p>
            <a:pPr marL="0" indent="0">
              <a:buNone/>
            </a:pPr>
            <a:r>
              <a:rPr lang="el-GR" sz="2800" b="1" dirty="0"/>
              <a:t>Παράδειγμα</a:t>
            </a:r>
          </a:p>
          <a:p>
            <a:r>
              <a:rPr lang="el-GR" sz="2700" dirty="0"/>
              <a:t>Στην χρήση 20Χ0 προσφέρθηκε υπηρεσία αξίας 500 ευρώ, ποσό που θα εισπραχθεί στο 20Χ1</a:t>
            </a:r>
          </a:p>
          <a:p>
            <a:pPr marL="625475" lvl="1" indent="-360363">
              <a:buFont typeface="Wingdings" panose="05000000000000000000" pitchFamily="2" charset="2"/>
              <a:buChar char="§"/>
            </a:pPr>
            <a:r>
              <a:rPr lang="el-GR" sz="2700" dirty="0"/>
              <a:t>πότε αναγνωρίζεται το έσοδο βάσει αρχής δουλευμένου και βάσει ταμειακής βάσης;</a:t>
            </a: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451832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CF9B-EFDE-4A4B-9AB4-55267763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33126"/>
            <a:ext cx="8470232" cy="5955632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Β) συνέχιση επιχειρηματικής δραστηριότητας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Η επιχείρηση έχει τη βούληση και τη δυνατότητα, στις διαμορφούμενες οικονομικές συνθήκες, να συνεχίσει τη δραστηριότητά της στο προσεχές μέλλον και τουλάχιστον στο επόμενο δωδεκάμηνο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722313"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Αν δεν ισχύει η παραδοχή, αλλάζει ο τρόπος επιμέτρησης περιουσιακών στοιχείων και υποχρεώσεων στο τέλος του έτους (επιμέτρηση στην καθαρή ρευστοποιήσιμη αξία)</a:t>
            </a:r>
          </a:p>
          <a:p>
            <a:pPr marL="722313"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l-GR" sz="2800">
                <a:solidFill>
                  <a:prstClr val="black"/>
                </a:solidFill>
                <a:latin typeface="Arial"/>
              </a:rPr>
              <a:t>Είναι προχωρημένο θέμα (</a:t>
            </a:r>
            <a:r>
              <a:rPr lang="el-GR" sz="2800">
                <a:solidFill>
                  <a:srgbClr val="FF0000"/>
                </a:solidFill>
                <a:latin typeface="Arial"/>
              </a:rPr>
              <a:t>κ</a:t>
            </a:r>
            <a:r>
              <a:rPr kumimoji="0" lang="el-GR" sz="2800" b="0" i="0" u="none" strike="noStrike" kern="1200" cap="none" spc="0" normalizeH="0" baseline="0" noProof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αλύπτεται</a:t>
            </a:r>
            <a:r>
              <a:rPr kumimoji="0" lang="el-GR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σε άλλο μάθημα</a:t>
            </a:r>
            <a:r>
              <a:rPr kumimoji="0" lang="el-GR" sz="2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  <a:p>
            <a:endParaRPr lang="el-GR" sz="2800"/>
          </a:p>
        </p:txBody>
      </p:sp>
    </p:spTree>
    <p:extLst>
      <p:ext uri="{BB962C8B-B14F-4D97-AF65-F5344CB8AC3E}">
        <p14:creationId xmlns:p14="http://schemas.microsoft.com/office/powerpoint/2010/main" val="3787711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CF9B-EFDE-4A4B-9AB4-55267763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77516"/>
            <a:ext cx="8446168" cy="5548647"/>
          </a:xfrm>
        </p:spPr>
        <p:txBody>
          <a:bodyPr/>
          <a:lstStyle/>
          <a:p>
            <a:pPr marL="0" indent="0">
              <a:buNone/>
            </a:pPr>
            <a:r>
              <a:rPr lang="el-GR" sz="2800" b="1" dirty="0"/>
              <a:t>Ταμειακή βάση Λογιστικής</a:t>
            </a:r>
          </a:p>
          <a:p>
            <a:r>
              <a:rPr lang="el-GR" sz="2800" dirty="0"/>
              <a:t>Τα έσοδα και έξοδα αναγνωρίζονται όταν εισπράττονται ή πληρώνονται, αντίστοιχα</a:t>
            </a:r>
          </a:p>
          <a:p>
            <a:r>
              <a:rPr lang="el-GR" sz="2800" dirty="0"/>
              <a:t>Παραβιάζει την αρχή του δουλευμένου</a:t>
            </a:r>
          </a:p>
          <a:p>
            <a:r>
              <a:rPr lang="el-GR" sz="2800" dirty="0"/>
              <a:t>Ακολουθείται μόνο στη σύνταξη της Κατάστασης Ταμειακών Ροών (</a:t>
            </a:r>
            <a:r>
              <a:rPr lang="el-GR" sz="2800" dirty="0">
                <a:solidFill>
                  <a:srgbClr val="FF0000"/>
                </a:solidFill>
              </a:rPr>
              <a:t>εξετάζεται σε  μάθημα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l-GR" sz="2800" dirty="0">
                <a:solidFill>
                  <a:srgbClr val="FF0000"/>
                </a:solidFill>
              </a:rPr>
              <a:t>επόμενου εξαμήνου</a:t>
            </a:r>
            <a:r>
              <a:rPr lang="el-GR" sz="2800" dirty="0"/>
              <a:t>)</a:t>
            </a:r>
          </a:p>
          <a:p>
            <a:r>
              <a:rPr lang="el-GR" sz="2800" dirty="0"/>
              <a:t>Έχει μεγάλη σημασία για την εξέταση της ρευστότητας της επιχείρησης (ικανότητα κάλυψης των υποχρεώσεων, όταν αυτές καθίστανται ληξιπρόθεσμες)</a:t>
            </a:r>
          </a:p>
        </p:txBody>
      </p:sp>
    </p:spTree>
    <p:extLst>
      <p:ext uri="{BB962C8B-B14F-4D97-AF65-F5344CB8AC3E}">
        <p14:creationId xmlns:p14="http://schemas.microsoft.com/office/powerpoint/2010/main" val="3459584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59EE-A4B9-4D83-9A9F-60975D8D8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dirty="0">
                <a:solidFill>
                  <a:srgbClr val="0090B2"/>
                </a:solidFill>
              </a:rPr>
              <a:t>ΕΝΟΤΗΤΑ 4</a:t>
            </a:r>
            <a:br>
              <a:rPr lang="el-GR" sz="3200" dirty="0">
                <a:solidFill>
                  <a:srgbClr val="0090B2"/>
                </a:solidFill>
              </a:rPr>
            </a:br>
            <a:r>
              <a:rPr lang="el-GR" sz="3200" dirty="0">
                <a:solidFill>
                  <a:srgbClr val="0090B2"/>
                </a:solidFill>
              </a:rPr>
              <a:t>ΚΑΤΑΣΤΑΣΗ ΑΠΟΤΕΛΕΣΜΑΤΩΝ ΧΡΗΣΗΣ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603BE-0B66-48CE-8D7A-9D26C8A5B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3584"/>
            <a:ext cx="8229600" cy="4882579"/>
          </a:xfrm>
        </p:spPr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el-GR" sz="2800" b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Θεματολογία:</a:t>
            </a:r>
          </a:p>
          <a:p>
            <a:pPr marL="450850" lvl="0" indent="-450850">
              <a:lnSpc>
                <a:spcPct val="107000"/>
              </a:lnSpc>
              <a:buFont typeface="+mj-lt"/>
              <a:buAutoNum type="arabicPeriod"/>
            </a:pPr>
            <a:r>
              <a:rPr lang="el-GR" sz="280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Ορισμός &amp; περιεχόμενο ΚΑΧ</a:t>
            </a:r>
            <a:endParaRPr lang="en-GB" sz="2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850" lvl="0" indent="-450850">
              <a:lnSpc>
                <a:spcPct val="107000"/>
              </a:lnSpc>
              <a:buFont typeface="+mj-lt"/>
              <a:buAutoNum type="arabicPeriod"/>
            </a:pPr>
            <a:r>
              <a:rPr lang="el-GR" sz="280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Δραστηριότητες επιχείρησης</a:t>
            </a:r>
            <a:endParaRPr lang="en-GB" sz="2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850" lvl="0" indent="-450850">
              <a:lnSpc>
                <a:spcPct val="107000"/>
              </a:lnSpc>
              <a:buFont typeface="+mj-lt"/>
              <a:buAutoNum type="arabicPeriod"/>
            </a:pPr>
            <a:r>
              <a:rPr lang="el-GR" sz="280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Ορισμοί: έσοδα, έξοδα, κέρδη, ζημιές</a:t>
            </a:r>
            <a:endParaRPr lang="en-GB" sz="2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850" lvl="0" indent="-450850">
              <a:lnSpc>
                <a:spcPct val="107000"/>
              </a:lnSpc>
              <a:buFont typeface="+mj-lt"/>
              <a:buAutoNum type="arabicPeriod"/>
            </a:pPr>
            <a:r>
              <a:rPr lang="el-GR" sz="280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Είδη λογιστικών γεγονότων</a:t>
            </a:r>
            <a:endParaRPr lang="en-GB" sz="2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850" lvl="0" indent="-450850">
              <a:lnSpc>
                <a:spcPct val="107000"/>
              </a:lnSpc>
              <a:buFont typeface="+mj-lt"/>
              <a:buAutoNum type="arabicPeriod"/>
            </a:pPr>
            <a:r>
              <a:rPr lang="el-GR" sz="280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Θεμελιώδεις λογιστικές παραδοχές</a:t>
            </a:r>
            <a:endParaRPr lang="en-GB" sz="2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850" lvl="0" indent="-450850">
              <a:lnSpc>
                <a:spcPct val="107000"/>
              </a:lnSpc>
              <a:buFont typeface="+mj-lt"/>
              <a:buAutoNum type="arabicPeriod"/>
            </a:pPr>
            <a:r>
              <a:rPr lang="el-GR" sz="280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Έξοδα κατ’ είδος και κατά λειτουργία</a:t>
            </a:r>
            <a:endParaRPr lang="en-GB" sz="2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850" lvl="0" indent="-450850">
              <a:lnSpc>
                <a:spcPct val="107000"/>
              </a:lnSpc>
              <a:buFont typeface="+mj-lt"/>
              <a:buAutoNum type="arabicPeriod"/>
            </a:pPr>
            <a:r>
              <a:rPr lang="el-GR" sz="280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Κατηγορίες λειτουργικών για ταξινόμηση εξόδων</a:t>
            </a:r>
            <a:endParaRPr lang="en-GB" sz="2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850" lvl="0" indent="-4508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l-GR" sz="280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Κατηγορίες αποτελεσμάτων της ΚΑΧ</a:t>
            </a:r>
            <a:endParaRPr lang="el-GR" sz="280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3786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B107D-2C51-4743-ADC5-78EB0B4E1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695" y="274638"/>
            <a:ext cx="8578515" cy="1325562"/>
          </a:xfrm>
        </p:spPr>
        <p:txBody>
          <a:bodyPr/>
          <a:lstStyle/>
          <a:p>
            <a:r>
              <a:rPr lang="el-GR" b="1"/>
              <a:t>Διακρίσεις – Ταξινόμηση εξόδων</a:t>
            </a:r>
            <a:br>
              <a:rPr lang="el-GR" b="1"/>
            </a:br>
            <a:r>
              <a:rPr lang="el-GR" b="1"/>
              <a:t>Λειτουργικής Δραστηριότητας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CF9B-EFDE-4A4B-9AB4-55267763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78514" cy="49831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3200" b="1"/>
              <a:t>Σημείωση</a:t>
            </a:r>
            <a:r>
              <a:rPr lang="el-GR" sz="3200"/>
              <a:t>: Η ανάλυση </a:t>
            </a:r>
            <a:r>
              <a:rPr lang="el-GR" sz="3200" u="sng"/>
              <a:t>δεν αφορά </a:t>
            </a:r>
            <a:r>
              <a:rPr lang="el-GR" sz="3200"/>
              <a:t>την επενδυτική και χρηματοδοτική δραστηριότητα </a:t>
            </a:r>
            <a:endParaRPr lang="el-GR" sz="3200" b="1"/>
          </a:p>
          <a:p>
            <a:pPr marL="0" indent="0">
              <a:buNone/>
            </a:pPr>
            <a:r>
              <a:rPr lang="el-GR" sz="3200" b="1"/>
              <a:t>Α) Έξοδα κατ’ είδος</a:t>
            </a:r>
          </a:p>
          <a:p>
            <a:r>
              <a:rPr lang="el-GR" sz="2800"/>
              <a:t>Η ταξινόμηση / συγκέντρωση των επιμέρους συναλλαγών εξόδων με βάση το γενεσιουργό αίτιο που τα δημιουργεί</a:t>
            </a:r>
          </a:p>
          <a:p>
            <a:pPr marL="722313">
              <a:buFont typeface="Wingdings" panose="05000000000000000000" pitchFamily="2" charset="2"/>
              <a:buChar char="§"/>
            </a:pPr>
            <a:r>
              <a:rPr lang="el-GR" sz="2800" b="1"/>
              <a:t>Παραδείγματα</a:t>
            </a:r>
            <a:r>
              <a:rPr lang="el-GR" sz="2800"/>
              <a:t>: μισθοδοσία, συντήρηση, καθαριότητα, ασφάλιστρα, διαφημίσεις, αναλώσεις υλικών, κόστος </a:t>
            </a:r>
            <a:r>
              <a:rPr lang="el-GR" sz="2800" err="1"/>
              <a:t>πωληθέντων</a:t>
            </a:r>
            <a:r>
              <a:rPr lang="el-GR" sz="2800"/>
              <a:t> αγαθών, κλπ.</a:t>
            </a:r>
          </a:p>
        </p:txBody>
      </p:sp>
    </p:spTree>
    <p:extLst>
      <p:ext uri="{BB962C8B-B14F-4D97-AF65-F5344CB8AC3E}">
        <p14:creationId xmlns:p14="http://schemas.microsoft.com/office/powerpoint/2010/main" val="2045884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CF9B-EFDE-4A4B-9AB4-55267763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726" y="324854"/>
            <a:ext cx="8867273" cy="599110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sz="3200" b="1" dirty="0"/>
              <a:t>Β) Έξοδα κατά λειτουργία </a:t>
            </a:r>
            <a:r>
              <a:rPr lang="el-GR" sz="2000" b="1" dirty="0">
                <a:solidFill>
                  <a:srgbClr val="FF0000"/>
                </a:solidFill>
              </a:rPr>
              <a:t>(θέμα προχωρημένης)</a:t>
            </a:r>
            <a:endParaRPr lang="el-GR" sz="3200" b="1" dirty="0">
              <a:solidFill>
                <a:srgbClr val="FF0000"/>
              </a:solidFill>
            </a:endParaRPr>
          </a:p>
          <a:p>
            <a:r>
              <a:rPr lang="el-GR" sz="2800" dirty="0"/>
              <a:t>Η ταξινόμηση / συγκέντρωση των επιμέρους συναλλαγών εξόδων με βάση τη δραστηριότητα χάριν της οποίας γίνονται</a:t>
            </a:r>
          </a:p>
          <a:p>
            <a:pPr marL="0" indent="0">
              <a:buNone/>
            </a:pPr>
            <a:r>
              <a:rPr lang="el-GR" sz="3200" b="1" dirty="0"/>
              <a:t>Λειτουργίες για ταξινόμηση εξόδων</a:t>
            </a:r>
          </a:p>
          <a:p>
            <a:r>
              <a:rPr lang="el-GR" sz="2800" dirty="0"/>
              <a:t>Η ταξινόμηση αφορά τα έξοδα της Λειτουργικής Δραστηριότητας σε τρεις επιμέρους λειτουργίες:</a:t>
            </a:r>
          </a:p>
          <a:p>
            <a:pPr marL="722313" indent="-361950">
              <a:buNone/>
            </a:pPr>
            <a:r>
              <a:rPr lang="el-GR" sz="2800" dirty="0"/>
              <a:t>α) Λειτουργία αγοράς (ή παραγωγής) &amp; πώλησης αγαθών</a:t>
            </a:r>
          </a:p>
          <a:p>
            <a:pPr marL="722313" indent="-361950">
              <a:buNone/>
            </a:pPr>
            <a:r>
              <a:rPr lang="el-GR" sz="2800" dirty="0"/>
              <a:t>β) Λειτουργία Διοίκησης</a:t>
            </a:r>
          </a:p>
          <a:p>
            <a:pPr marL="722313" indent="-361950">
              <a:buNone/>
            </a:pPr>
            <a:r>
              <a:rPr lang="el-GR" sz="2800" dirty="0"/>
              <a:t>γ) Λειτουργία Διάθεσης [υποστηρίζει τις πωλήσεις]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805285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CF9B-EFDE-4A4B-9AB4-55267763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78" y="433137"/>
            <a:ext cx="8891337" cy="6172200"/>
          </a:xfrm>
        </p:spPr>
        <p:txBody>
          <a:bodyPr>
            <a:normAutofit fontScale="92500"/>
          </a:bodyPr>
          <a:lstStyle/>
          <a:p>
            <a:pPr marL="358775" indent="-358775">
              <a:buNone/>
            </a:pPr>
            <a:r>
              <a:rPr lang="el-GR" sz="2800" b="1" dirty="0">
                <a:solidFill>
                  <a:srgbClr val="FF0000"/>
                </a:solidFill>
              </a:rPr>
              <a:t>(θέμα προχωρημένης)</a:t>
            </a:r>
            <a:endParaRPr lang="el-GR" sz="2800" b="1" dirty="0"/>
          </a:p>
          <a:p>
            <a:pPr marL="358775" indent="-358775">
              <a:buNone/>
            </a:pPr>
            <a:r>
              <a:rPr lang="el-GR" sz="2800" b="1" dirty="0"/>
              <a:t>Ι) Έξοδα αγοράς (ή παραγωγής) αγαθών που πωλήθηκαν   </a:t>
            </a:r>
            <a:r>
              <a:rPr lang="el-GR" sz="2800" dirty="0"/>
              <a:t>Αφορούν το κόστος αγοράς ή παραγωγής (για βιομηχανικές επιχειρήσεις) των </a:t>
            </a:r>
            <a:r>
              <a:rPr lang="el-GR" sz="2800" dirty="0" err="1"/>
              <a:t>πωληθέντων</a:t>
            </a:r>
            <a:r>
              <a:rPr lang="el-GR" sz="2800" dirty="0"/>
              <a:t> αγαθών</a:t>
            </a:r>
          </a:p>
          <a:p>
            <a:pPr marL="722313">
              <a:buFont typeface="Wingdings" panose="05000000000000000000" pitchFamily="2" charset="2"/>
              <a:buChar char="§"/>
            </a:pPr>
            <a:r>
              <a:rPr lang="el-GR" sz="2800" dirty="0"/>
              <a:t>εμφανίζονται σε μία γραμμή ως «Κόστος </a:t>
            </a:r>
            <a:r>
              <a:rPr lang="el-GR" sz="2800" dirty="0" err="1"/>
              <a:t>πωληθέντων</a:t>
            </a:r>
            <a:r>
              <a:rPr lang="el-GR" sz="2800" dirty="0"/>
              <a:t>», κάτω από τα έσοδα πωλήσεων</a:t>
            </a:r>
          </a:p>
          <a:p>
            <a:pPr marL="0" indent="0">
              <a:buNone/>
            </a:pPr>
            <a:r>
              <a:rPr lang="el-GR" sz="2800" b="1" dirty="0"/>
              <a:t>ΙΙ) Έξοδα Λειτουργίας Διοίκησης</a:t>
            </a:r>
          </a:p>
          <a:p>
            <a:r>
              <a:rPr lang="el-GR" sz="2700" dirty="0"/>
              <a:t>Αφορούν έξοδα της (ανώτερης) διοίκησης, ενδεικτικά:</a:t>
            </a:r>
          </a:p>
          <a:p>
            <a:pPr marL="722313">
              <a:buFont typeface="Wingdings" panose="05000000000000000000" pitchFamily="2" charset="2"/>
              <a:buChar char="§"/>
            </a:pPr>
            <a:r>
              <a:rPr lang="el-GR" sz="2700" dirty="0"/>
              <a:t>μισθοί στελεχών και διοικητικών υπαλλήλων</a:t>
            </a:r>
          </a:p>
          <a:p>
            <a:pPr marL="722313">
              <a:buFont typeface="Wingdings" panose="05000000000000000000" pitchFamily="2" charset="2"/>
              <a:buChar char="§"/>
            </a:pPr>
            <a:r>
              <a:rPr lang="el-GR" sz="2700" dirty="0"/>
              <a:t>έξοδα στέγασης γραφείων διοίκησης (ενοίκια, φωτισμός, καθαριότητα, κλπ.),</a:t>
            </a:r>
          </a:p>
          <a:p>
            <a:pPr marL="722313">
              <a:buFont typeface="Wingdings" panose="05000000000000000000" pitchFamily="2" charset="2"/>
              <a:buChar char="§"/>
            </a:pPr>
            <a:r>
              <a:rPr lang="el-GR" sz="2700" dirty="0"/>
              <a:t>μεταφορικά, τηλεπικοινωνίες, κλπ.</a:t>
            </a:r>
          </a:p>
          <a:p>
            <a:pPr marL="0" indent="0">
              <a:buNone/>
            </a:pPr>
            <a:endParaRPr lang="el-GR" sz="2700" dirty="0"/>
          </a:p>
        </p:txBody>
      </p:sp>
    </p:spTree>
    <p:extLst>
      <p:ext uri="{BB962C8B-B14F-4D97-AF65-F5344CB8AC3E}">
        <p14:creationId xmlns:p14="http://schemas.microsoft.com/office/powerpoint/2010/main" val="35050189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CF9B-EFDE-4A4B-9AB4-55267763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79" y="276726"/>
            <a:ext cx="8867274" cy="6328611"/>
          </a:xfrm>
        </p:spPr>
        <p:txBody>
          <a:bodyPr/>
          <a:lstStyle/>
          <a:p>
            <a:pPr marL="0" indent="0">
              <a:buNone/>
            </a:pPr>
            <a:r>
              <a:rPr lang="el-GR" sz="2000" b="1" dirty="0">
                <a:solidFill>
                  <a:srgbClr val="FF0000"/>
                </a:solidFill>
              </a:rPr>
              <a:t>(θέμα προχωρημένης)</a:t>
            </a:r>
            <a:endParaRPr lang="el-GR" sz="2000" b="1" dirty="0"/>
          </a:p>
          <a:p>
            <a:pPr marL="0" indent="0">
              <a:buNone/>
            </a:pPr>
            <a:r>
              <a:rPr lang="el-GR" sz="2800" b="1" dirty="0"/>
              <a:t>ΙΙΙ) Έξοδα λειτουργίας διάθεσης</a:t>
            </a:r>
            <a:endParaRPr lang="el-GR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sz="2800" b="1" dirty="0"/>
          </a:p>
          <a:p>
            <a:r>
              <a:rPr lang="el-GR" sz="2700" dirty="0"/>
              <a:t>Αφορούν έξοδα που γίνονται για να καταστεί δυνατή η πώληση αγαθών και υπηρεσιών, όπως:</a:t>
            </a:r>
          </a:p>
          <a:p>
            <a:pPr marL="722313">
              <a:buFont typeface="Wingdings" panose="05000000000000000000" pitchFamily="2" charset="2"/>
              <a:buChar char="§"/>
            </a:pPr>
            <a:r>
              <a:rPr lang="el-GR" sz="2700" dirty="0"/>
              <a:t>Διαφημίσεις</a:t>
            </a:r>
          </a:p>
          <a:p>
            <a:pPr marL="722313">
              <a:buFont typeface="Wingdings" panose="05000000000000000000" pitchFamily="2" charset="2"/>
              <a:buChar char="§"/>
            </a:pPr>
            <a:r>
              <a:rPr lang="el-GR" sz="2700" dirty="0"/>
              <a:t>Μισθοί και έξοδα κίνησης πωλητών</a:t>
            </a:r>
          </a:p>
          <a:p>
            <a:pPr marL="722313">
              <a:buFont typeface="Wingdings" panose="05000000000000000000" pitchFamily="2" charset="2"/>
              <a:buChar char="§"/>
            </a:pPr>
            <a:r>
              <a:rPr lang="el-GR" sz="2700" dirty="0"/>
              <a:t>Προμήθειες πωλήσεων, </a:t>
            </a:r>
            <a:r>
              <a:rPr lang="el-GR" sz="2700" dirty="0" err="1"/>
              <a:t>κλπ</a:t>
            </a:r>
            <a:endParaRPr lang="el-GR" sz="2700" dirty="0"/>
          </a:p>
        </p:txBody>
      </p:sp>
    </p:spTree>
    <p:extLst>
      <p:ext uri="{BB962C8B-B14F-4D97-AF65-F5344CB8AC3E}">
        <p14:creationId xmlns:p14="http://schemas.microsoft.com/office/powerpoint/2010/main" val="33428192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1A3027F-419D-46DC-815A-E6B409F514A3}"/>
              </a:ext>
            </a:extLst>
          </p:cNvPr>
          <p:cNvGraphicFramePr>
            <a:graphicFrameLocks noGrp="1"/>
          </p:cNvGraphicFramePr>
          <p:nvPr/>
        </p:nvGraphicFramePr>
        <p:xfrm>
          <a:off x="382771" y="803590"/>
          <a:ext cx="8556693" cy="5794621"/>
        </p:xfrm>
        <a:graphic>
          <a:graphicData uri="http://schemas.openxmlformats.org/drawingml/2006/table">
            <a:tbl>
              <a:tblPr/>
              <a:tblGrid>
                <a:gridCol w="545726">
                  <a:extLst>
                    <a:ext uri="{9D8B030D-6E8A-4147-A177-3AD203B41FA5}">
                      <a16:colId xmlns:a16="http://schemas.microsoft.com/office/drawing/2014/main" val="2351815144"/>
                    </a:ext>
                  </a:extLst>
                </a:gridCol>
                <a:gridCol w="1070461">
                  <a:extLst>
                    <a:ext uri="{9D8B030D-6E8A-4147-A177-3AD203B41FA5}">
                      <a16:colId xmlns:a16="http://schemas.microsoft.com/office/drawing/2014/main" val="119829716"/>
                    </a:ext>
                  </a:extLst>
                </a:gridCol>
                <a:gridCol w="1263952">
                  <a:extLst>
                    <a:ext uri="{9D8B030D-6E8A-4147-A177-3AD203B41FA5}">
                      <a16:colId xmlns:a16="http://schemas.microsoft.com/office/drawing/2014/main" val="1480295032"/>
                    </a:ext>
                  </a:extLst>
                </a:gridCol>
                <a:gridCol w="296263">
                  <a:extLst>
                    <a:ext uri="{9D8B030D-6E8A-4147-A177-3AD203B41FA5}">
                      <a16:colId xmlns:a16="http://schemas.microsoft.com/office/drawing/2014/main" val="4249861846"/>
                    </a:ext>
                  </a:extLst>
                </a:gridCol>
                <a:gridCol w="755619">
                  <a:extLst>
                    <a:ext uri="{9D8B030D-6E8A-4147-A177-3AD203B41FA5}">
                      <a16:colId xmlns:a16="http://schemas.microsoft.com/office/drawing/2014/main" val="3221002234"/>
                    </a:ext>
                  </a:extLst>
                </a:gridCol>
                <a:gridCol w="587704">
                  <a:extLst>
                    <a:ext uri="{9D8B030D-6E8A-4147-A177-3AD203B41FA5}">
                      <a16:colId xmlns:a16="http://schemas.microsoft.com/office/drawing/2014/main" val="2111283885"/>
                    </a:ext>
                  </a:extLst>
                </a:gridCol>
                <a:gridCol w="1116420">
                  <a:extLst>
                    <a:ext uri="{9D8B030D-6E8A-4147-A177-3AD203B41FA5}">
                      <a16:colId xmlns:a16="http://schemas.microsoft.com/office/drawing/2014/main" val="1738832946"/>
                    </a:ext>
                  </a:extLst>
                </a:gridCol>
                <a:gridCol w="457786">
                  <a:extLst>
                    <a:ext uri="{9D8B030D-6E8A-4147-A177-3AD203B41FA5}">
                      <a16:colId xmlns:a16="http://schemas.microsoft.com/office/drawing/2014/main" val="1833795869"/>
                    </a:ext>
                  </a:extLst>
                </a:gridCol>
                <a:gridCol w="587704">
                  <a:extLst>
                    <a:ext uri="{9D8B030D-6E8A-4147-A177-3AD203B41FA5}">
                      <a16:colId xmlns:a16="http://schemas.microsoft.com/office/drawing/2014/main" val="2312462055"/>
                    </a:ext>
                  </a:extLst>
                </a:gridCol>
                <a:gridCol w="727635">
                  <a:extLst>
                    <a:ext uri="{9D8B030D-6E8A-4147-A177-3AD203B41FA5}">
                      <a16:colId xmlns:a16="http://schemas.microsoft.com/office/drawing/2014/main" val="3439400781"/>
                    </a:ext>
                  </a:extLst>
                </a:gridCol>
                <a:gridCol w="1147423">
                  <a:extLst>
                    <a:ext uri="{9D8B030D-6E8A-4147-A177-3AD203B41FA5}">
                      <a16:colId xmlns:a16="http://schemas.microsoft.com/office/drawing/2014/main" val="3884273009"/>
                    </a:ext>
                  </a:extLst>
                </a:gridCol>
              </a:tblGrid>
              <a:tr h="405711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l-G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Η επιχείρηση σε δραστηριότητες και λειτουργίες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01831851"/>
                  </a:ext>
                </a:extLst>
              </a:tr>
              <a:tr h="231875"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6993819"/>
                  </a:ext>
                </a:extLst>
              </a:tr>
              <a:tr h="405711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8407124"/>
                  </a:ext>
                </a:extLst>
              </a:tr>
              <a:tr h="801897">
                <a:tc gridSpan="3"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Λειτουργικές δραστηριότητες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Επενδυτικές δραστηριότητες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Χρηματοδοτικές δραστηριότητες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5242490"/>
                  </a:ext>
                </a:extLst>
              </a:tr>
              <a:tr h="197170"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528731"/>
                  </a:ext>
                </a:extLst>
              </a:tr>
              <a:tr h="767954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l" fontAlgn="ctr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Αγορά ή παραγωγή &amp; πώληση (ΚΠ)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4" gridSpan="4"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Αγορά και πώληση μετοχών και επενδύσεων</a:t>
                      </a:r>
                    </a:p>
                    <a:p>
                      <a:pPr algn="l" fontAlgn="b"/>
                      <a:r>
                        <a:rPr lang="el-G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Αγορά και πώληση παγίων</a:t>
                      </a:r>
                    </a:p>
                    <a:p>
                      <a:pPr algn="l" fontAlgn="b"/>
                      <a:endParaRPr lang="el-GR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el-GR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el-GR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b"/>
                      <a:endParaRPr lang="el-GR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Δάνεια χρηματοδότησης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l-G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l-G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0042489"/>
                  </a:ext>
                </a:extLst>
              </a:tr>
              <a:tr h="792374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 vMerge="1">
                  <a:txBody>
                    <a:bodyPr/>
                    <a:lstStyle/>
                    <a:p>
                      <a:pPr algn="l" fontAlgn="b"/>
                      <a:endParaRPr lang="el-GR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l-GR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l-GR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l-GR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4274157"/>
                  </a:ext>
                </a:extLst>
              </a:tr>
              <a:tr h="215746"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 vMerge="1">
                  <a:txBody>
                    <a:bodyPr/>
                    <a:lstStyle/>
                    <a:p>
                      <a:pPr algn="l" fontAlgn="b"/>
                      <a:endParaRPr lang="el-G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l-G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7376915"/>
                  </a:ext>
                </a:extLst>
              </a:tr>
              <a:tr h="509548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l" fontAlgn="ctr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Διοίκηση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 vMerge="1"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l-GR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l-GR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l-GR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002171"/>
                  </a:ext>
                </a:extLst>
              </a:tr>
              <a:tr h="405711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6498095"/>
                  </a:ext>
                </a:extLst>
              </a:tr>
              <a:tr h="178261"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9233787"/>
                  </a:ext>
                </a:extLst>
              </a:tr>
              <a:tr h="405711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l" fontAlgn="ctr"/>
                      <a:r>
                        <a:rPr lang="el-G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Διάθεση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64986"/>
                  </a:ext>
                </a:extLst>
              </a:tr>
              <a:tr h="375234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14489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88297DE-5DE5-4813-A041-D61E07A3697E}"/>
              </a:ext>
            </a:extLst>
          </p:cNvPr>
          <p:cNvSpPr txBox="1"/>
          <p:nvPr/>
        </p:nvSpPr>
        <p:spPr>
          <a:xfrm>
            <a:off x="240632" y="207334"/>
            <a:ext cx="869883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600" b="1" dirty="0">
                <a:solidFill>
                  <a:srgbClr val="339933"/>
                </a:solidFill>
              </a:rPr>
              <a:t>Σχηματική σύνοψη δραστηριοτήτων και λειτουργιών</a:t>
            </a:r>
          </a:p>
        </p:txBody>
      </p:sp>
    </p:spTree>
    <p:extLst>
      <p:ext uri="{BB962C8B-B14F-4D97-AF65-F5344CB8AC3E}">
        <p14:creationId xmlns:p14="http://schemas.microsoft.com/office/powerpoint/2010/main" val="31087349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B107D-2C51-4743-ADC5-78EB0B4E1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1951"/>
          </a:xfrm>
        </p:spPr>
        <p:txBody>
          <a:bodyPr/>
          <a:lstStyle/>
          <a:p>
            <a:r>
              <a:rPr lang="el-GR" b="1" dirty="0"/>
              <a:t>Κατηγορίες αποτελεσμάτων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CF9B-EFDE-4A4B-9AB4-55267763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446168" cy="4983163"/>
          </a:xfrm>
        </p:spPr>
        <p:txBody>
          <a:bodyPr/>
          <a:lstStyle/>
          <a:p>
            <a:r>
              <a:rPr lang="el-GR" sz="2800" dirty="0"/>
              <a:t>Η ΚΑΧ μπορεί να παρουσιάζει, κατά σειρά, τις παρακάτω κατηγορίες αποτελεσμάτων:</a:t>
            </a:r>
          </a:p>
          <a:p>
            <a:pPr marL="901700" indent="-541338">
              <a:buFont typeface="+mj-lt"/>
              <a:buAutoNum type="arabicPeriod"/>
            </a:pPr>
            <a:r>
              <a:rPr lang="el-GR" sz="2800" b="1" dirty="0">
                <a:solidFill>
                  <a:srgbClr val="00B0F0"/>
                </a:solidFill>
              </a:rPr>
              <a:t>Μικτό κέρδος</a:t>
            </a:r>
          </a:p>
          <a:p>
            <a:pPr marL="901700" indent="-541338">
              <a:buFont typeface="+mj-lt"/>
              <a:buAutoNum type="arabicPeriod"/>
            </a:pPr>
            <a:r>
              <a:rPr lang="el-GR" sz="2800" b="1" dirty="0">
                <a:solidFill>
                  <a:srgbClr val="00B0F0"/>
                </a:solidFill>
              </a:rPr>
              <a:t>Λειτουργικό αποτέλεσμα (κέρδος ή ζημιά)</a:t>
            </a:r>
          </a:p>
          <a:p>
            <a:pPr marL="901700" indent="-541338">
              <a:buFont typeface="+mj-lt"/>
              <a:buAutoNum type="arabicPeriod"/>
            </a:pPr>
            <a:r>
              <a:rPr lang="el-GR" sz="2800" b="1" dirty="0">
                <a:solidFill>
                  <a:srgbClr val="00B0F0"/>
                </a:solidFill>
              </a:rPr>
              <a:t>Κέρδη / ζημιές προ τόκων και φόρων</a:t>
            </a:r>
          </a:p>
          <a:p>
            <a:pPr marL="901700" indent="-541338">
              <a:buFont typeface="+mj-lt"/>
              <a:buAutoNum type="arabicPeriod"/>
            </a:pPr>
            <a:r>
              <a:rPr lang="el-GR" sz="2800" b="1" dirty="0">
                <a:solidFill>
                  <a:srgbClr val="00B0F0"/>
                </a:solidFill>
              </a:rPr>
              <a:t>Κέρδη / ζημιές προ φόρων</a:t>
            </a:r>
          </a:p>
          <a:p>
            <a:pPr marL="901700" indent="-541338">
              <a:buFont typeface="+mj-lt"/>
              <a:buAutoNum type="arabicPeriod"/>
            </a:pPr>
            <a:r>
              <a:rPr lang="el-GR" sz="2800" b="1" dirty="0">
                <a:solidFill>
                  <a:srgbClr val="00B0F0"/>
                </a:solidFill>
              </a:rPr>
              <a:t>Καθαρά κέρδη / ζημιές</a:t>
            </a:r>
          </a:p>
        </p:txBody>
      </p:sp>
    </p:spTree>
    <p:extLst>
      <p:ext uri="{BB962C8B-B14F-4D97-AF65-F5344CB8AC3E}">
        <p14:creationId xmlns:p14="http://schemas.microsoft.com/office/powerpoint/2010/main" val="31831736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CF9B-EFDE-4A4B-9AB4-55267763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481263"/>
            <a:ext cx="8554453" cy="60037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sz="2800" b="1"/>
              <a:t>1. Μικτό κέρδος ή ζημιά</a:t>
            </a:r>
          </a:p>
          <a:p>
            <a:r>
              <a:rPr lang="el-GR" sz="2800"/>
              <a:t>Το αποτέλεσμα μετά την αφαίρεση από τα έσοδα πωλήσεων του κόστους </a:t>
            </a:r>
            <a:r>
              <a:rPr lang="el-GR" sz="2800" err="1"/>
              <a:t>πωληθέντων</a:t>
            </a:r>
            <a:r>
              <a:rPr lang="el-GR" sz="2800"/>
              <a:t> αγαθών</a:t>
            </a:r>
          </a:p>
          <a:p>
            <a:pPr marL="625475">
              <a:buFont typeface="Wingdings" panose="05000000000000000000" pitchFamily="2" charset="2"/>
              <a:buChar char="§"/>
            </a:pPr>
            <a:r>
              <a:rPr lang="el-GR" sz="2800"/>
              <a:t>το ποσό που απομένει για την κάλυψη των λοιπών εξόδων και για κέρδος για τους μετόχους</a:t>
            </a:r>
          </a:p>
          <a:p>
            <a:pPr marL="0" indent="0">
              <a:buNone/>
            </a:pPr>
            <a:r>
              <a:rPr lang="el-GR" sz="2800" b="1"/>
              <a:t>2. Λειτουργικό αποτέλεσμα</a:t>
            </a:r>
          </a:p>
          <a:p>
            <a:r>
              <a:rPr lang="el-GR" sz="2800"/>
              <a:t>Το αποτέλεσμα μετά την αφαίρεση από το μικτό κέρδος / ζημία των λοιπών λειτουργικών εξόδων: </a:t>
            </a:r>
          </a:p>
          <a:p>
            <a:pPr marL="722313">
              <a:buFont typeface="Wingdings" panose="05000000000000000000" pitchFamily="2" charset="2"/>
              <a:buChar char="§"/>
            </a:pPr>
            <a:r>
              <a:rPr lang="el-GR" sz="2800"/>
              <a:t>διοίκησης (π.χ. μισθοδοσία, ενοίκια, ασφάλιστρα, αποσβέσεις, κλπ.)</a:t>
            </a:r>
          </a:p>
          <a:p>
            <a:pPr marL="722313">
              <a:buFont typeface="Wingdings" panose="05000000000000000000" pitchFamily="2" charset="2"/>
              <a:buChar char="§"/>
            </a:pPr>
            <a:r>
              <a:rPr lang="el-GR" sz="2800"/>
              <a:t>Διάθεσης (π.χ. έξοδα διαφήμισης, μισθοδοσία, ενοίκια, αποσβέσεις, κλπ.)</a:t>
            </a:r>
          </a:p>
          <a:p>
            <a:endParaRPr lang="el-GR" sz="2800"/>
          </a:p>
        </p:txBody>
      </p:sp>
    </p:spTree>
    <p:extLst>
      <p:ext uri="{BB962C8B-B14F-4D97-AF65-F5344CB8AC3E}">
        <p14:creationId xmlns:p14="http://schemas.microsoft.com/office/powerpoint/2010/main" val="29800378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CF9B-EFDE-4A4B-9AB4-55267763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671" y="481263"/>
            <a:ext cx="8775982" cy="600375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sz="2800" b="1"/>
              <a:t>3. Κέρδη προ τόκων</a:t>
            </a:r>
          </a:p>
          <a:p>
            <a:r>
              <a:rPr lang="el-GR" sz="2700"/>
              <a:t>Το αποτέλεσμα που προκύπτει όταν στο λειτουργικό αποτέλεσμα (υπό 2) προστεθούν τα έσοδα (κέρδη) και αφαιρεθούν τα έξοδα (ζημιές) της επενδυτικής δραστηριότητας</a:t>
            </a:r>
          </a:p>
          <a:p>
            <a:pPr marL="722313">
              <a:buFont typeface="Wingdings" panose="05000000000000000000" pitchFamily="2" charset="2"/>
              <a:buChar char="§"/>
            </a:pPr>
            <a:r>
              <a:rPr lang="el-GR" sz="2700"/>
              <a:t>παράδειγμα: κέρδη και ζημιές πώλησης ή καταστροφής παγίων, έσοδα από μερίσματα, κλπ. </a:t>
            </a:r>
          </a:p>
          <a:p>
            <a:pPr marL="0" indent="0">
              <a:buNone/>
            </a:pPr>
            <a:r>
              <a:rPr lang="el-GR" sz="2700" b="1"/>
              <a:t>4. Κέρδη προ φόρων</a:t>
            </a:r>
          </a:p>
          <a:p>
            <a:r>
              <a:rPr lang="el-GR" sz="2700"/>
              <a:t>Το αποτέλεσμα μετά την αφαίρεση των τόκων δανείων από τα κέρδη προ τόκων (υπό </a:t>
            </a:r>
            <a:r>
              <a:rPr lang="el-GR" sz="2700" err="1"/>
              <a:t>νο</a:t>
            </a:r>
            <a:r>
              <a:rPr lang="el-GR" sz="2700"/>
              <a:t>. 3)</a:t>
            </a:r>
          </a:p>
          <a:p>
            <a:pPr marL="0" indent="0">
              <a:buNone/>
            </a:pPr>
            <a:r>
              <a:rPr lang="el-GR" sz="2700" b="1"/>
              <a:t>5. Καθαρά κέρδη / ζημιές</a:t>
            </a:r>
          </a:p>
          <a:p>
            <a:r>
              <a:rPr lang="el-GR" sz="2700"/>
              <a:t>Το αποτέλεσμα μετά την αφαίρεση από τα κέρδη προ φόρων (υπό </a:t>
            </a:r>
            <a:r>
              <a:rPr lang="el-GR" sz="2700" err="1"/>
              <a:t>νο</a:t>
            </a:r>
            <a:r>
              <a:rPr lang="el-GR" sz="2700"/>
              <a:t>. 4) του φόρου εισοδήματος </a:t>
            </a:r>
          </a:p>
          <a:p>
            <a:endParaRPr lang="el-GR" sz="2800"/>
          </a:p>
        </p:txBody>
      </p:sp>
    </p:spTree>
    <p:extLst>
      <p:ext uri="{BB962C8B-B14F-4D97-AF65-F5344CB8AC3E}">
        <p14:creationId xmlns:p14="http://schemas.microsoft.com/office/powerpoint/2010/main" val="10000222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CF9B-EFDE-4A4B-9AB4-55267763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671" y="481263"/>
            <a:ext cx="8775982" cy="600375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sz="2800" b="1"/>
              <a:t>3. Κέρδη προ τόκων</a:t>
            </a:r>
          </a:p>
          <a:p>
            <a:r>
              <a:rPr lang="el-GR" sz="2700"/>
              <a:t>Το αποτέλεσμα που προκύπτει όταν στο λειτουργικό αποτέλεσμα (υπό 2) προστεθούν τα έσοδα (κέρδη) και αφαιρεθούν τα έξοδα (ζημιές) της επενδυτικής δραστηριότητας</a:t>
            </a:r>
          </a:p>
          <a:p>
            <a:pPr marL="722313">
              <a:buFont typeface="Wingdings" panose="05000000000000000000" pitchFamily="2" charset="2"/>
              <a:buChar char="§"/>
            </a:pPr>
            <a:r>
              <a:rPr lang="el-GR" sz="2700"/>
              <a:t>παράδειγμα: κέρδη και ζημιές πώλησης ή καταστροφής παγίων, έσοδα από μερίσματα, κλπ. </a:t>
            </a:r>
          </a:p>
          <a:p>
            <a:pPr marL="0" indent="0">
              <a:buNone/>
            </a:pPr>
            <a:r>
              <a:rPr lang="el-GR" sz="2700" b="1"/>
              <a:t>4. Κέρδη προ φόρων</a:t>
            </a:r>
          </a:p>
          <a:p>
            <a:r>
              <a:rPr lang="el-GR" sz="2700"/>
              <a:t>Το αποτέλεσμα μετά την αφαίρεση των τόκων δανείων από τα κέρδη προ τόκων (υπό </a:t>
            </a:r>
            <a:r>
              <a:rPr lang="el-GR" sz="2700" err="1"/>
              <a:t>νο</a:t>
            </a:r>
            <a:r>
              <a:rPr lang="el-GR" sz="2700"/>
              <a:t>. 3)</a:t>
            </a:r>
          </a:p>
          <a:p>
            <a:pPr marL="0" indent="0">
              <a:buNone/>
            </a:pPr>
            <a:r>
              <a:rPr lang="el-GR" sz="2700" b="1"/>
              <a:t>5. Καθαρά κέρδη / ζημιές</a:t>
            </a:r>
          </a:p>
          <a:p>
            <a:r>
              <a:rPr lang="el-GR" sz="2700"/>
              <a:t>Το αποτέλεσμα μετά την αφαίρεση από τα κέρδη προ φόρων (υπό </a:t>
            </a:r>
            <a:r>
              <a:rPr lang="el-GR" sz="2700" err="1"/>
              <a:t>νο</a:t>
            </a:r>
            <a:r>
              <a:rPr lang="el-GR" sz="2700"/>
              <a:t>. 4) του φόρου εισοδήματος </a:t>
            </a:r>
          </a:p>
          <a:p>
            <a:endParaRPr lang="el-GR" sz="2800"/>
          </a:p>
        </p:txBody>
      </p:sp>
    </p:spTree>
    <p:extLst>
      <p:ext uri="{BB962C8B-B14F-4D97-AF65-F5344CB8AC3E}">
        <p14:creationId xmlns:p14="http://schemas.microsoft.com/office/powerpoint/2010/main" val="4584152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014F1-6D2C-404E-8DE4-59DFE034A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6354"/>
            <a:ext cx="8229600" cy="457199"/>
          </a:xfrm>
        </p:spPr>
        <p:txBody>
          <a:bodyPr>
            <a:normAutofit fontScale="90000"/>
          </a:bodyPr>
          <a:lstStyle/>
          <a:p>
            <a:r>
              <a:rPr lang="el-GR" dirty="0"/>
              <a:t>Άσκησης κατανόησης </a:t>
            </a:r>
            <a:r>
              <a:rPr lang="el-GR" dirty="0">
                <a:solidFill>
                  <a:srgbClr val="FF000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excel file)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27CDE-BD3D-4F8E-B8A8-CD88F278E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21895"/>
            <a:ext cx="8229600" cy="10347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Με βάση τα παρακάτω δεδομένα, να καταρτιστεί ΚΑΧ κατ’ είδος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F8E5904-66C8-41EC-BE9F-4DAAA7C96C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675559"/>
              </p:ext>
            </p:extLst>
          </p:nvPr>
        </p:nvGraphicFramePr>
        <p:xfrm>
          <a:off x="565484" y="1891047"/>
          <a:ext cx="6148137" cy="4702260"/>
        </p:xfrm>
        <a:graphic>
          <a:graphicData uri="http://schemas.openxmlformats.org/drawingml/2006/table">
            <a:tbl>
              <a:tblPr/>
              <a:tblGrid>
                <a:gridCol w="4906468">
                  <a:extLst>
                    <a:ext uri="{9D8B030D-6E8A-4147-A177-3AD203B41FA5}">
                      <a16:colId xmlns:a16="http://schemas.microsoft.com/office/drawing/2014/main" val="3909562084"/>
                    </a:ext>
                  </a:extLst>
                </a:gridCol>
                <a:gridCol w="1241669">
                  <a:extLst>
                    <a:ext uri="{9D8B030D-6E8A-4147-A177-3AD203B41FA5}">
                      <a16:colId xmlns:a16="http://schemas.microsoft.com/office/drawing/2014/main" val="3559394648"/>
                    </a:ext>
                  </a:extLst>
                </a:gridCol>
              </a:tblGrid>
              <a:tr h="391855">
                <a:tc>
                  <a:txBody>
                    <a:bodyPr/>
                    <a:lstStyle/>
                    <a:p>
                      <a:pPr algn="l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Πωλήσεις (κύκλος εργασιών)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7045137"/>
                  </a:ext>
                </a:extLst>
              </a:tr>
              <a:tr h="391855">
                <a:tc>
                  <a:txBody>
                    <a:bodyPr/>
                    <a:lstStyle/>
                    <a:p>
                      <a:pPr algn="l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Κόστος </a:t>
                      </a:r>
                      <a:r>
                        <a:rPr lang="el-GR" sz="2400" b="0" i="0" u="none" strike="noStrike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πωληθέντων</a:t>
                      </a:r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301328"/>
                  </a:ext>
                </a:extLst>
              </a:tr>
              <a:tr h="391855">
                <a:tc>
                  <a:txBody>
                    <a:bodyPr/>
                    <a:lstStyle/>
                    <a:p>
                      <a:pPr algn="l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Έξοδα μισθοδοσίας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0529953"/>
                  </a:ext>
                </a:extLst>
              </a:tr>
              <a:tr h="391855">
                <a:tc>
                  <a:txBody>
                    <a:bodyPr/>
                    <a:lstStyle/>
                    <a:p>
                      <a:pPr algn="l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Έξοδα συντήρησης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007989"/>
                  </a:ext>
                </a:extLst>
              </a:tr>
              <a:tr h="391855">
                <a:tc>
                  <a:txBody>
                    <a:bodyPr/>
                    <a:lstStyle/>
                    <a:p>
                      <a:pPr algn="l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Έξοδα διαφήμισης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552831"/>
                  </a:ext>
                </a:extLst>
              </a:tr>
              <a:tr h="391855">
                <a:tc>
                  <a:txBody>
                    <a:bodyPr/>
                    <a:lstStyle/>
                    <a:p>
                      <a:pPr algn="l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Έξοδα ενοικίων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5069391"/>
                  </a:ext>
                </a:extLst>
              </a:tr>
              <a:tr h="391855">
                <a:tc>
                  <a:txBody>
                    <a:bodyPr/>
                    <a:lstStyle/>
                    <a:p>
                      <a:pPr algn="l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Ασφάλιστρα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77838"/>
                  </a:ext>
                </a:extLst>
              </a:tr>
              <a:tr h="391855">
                <a:tc>
                  <a:txBody>
                    <a:bodyPr/>
                    <a:lstStyle/>
                    <a:p>
                      <a:pPr algn="l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Έξοδα κίνησης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4551585"/>
                  </a:ext>
                </a:extLst>
              </a:tr>
              <a:tr h="391855">
                <a:tc>
                  <a:txBody>
                    <a:bodyPr/>
                    <a:lstStyle/>
                    <a:p>
                      <a:pPr algn="l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Ζημιές από καταστροφή παγίων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410810"/>
                  </a:ext>
                </a:extLst>
              </a:tr>
              <a:tr h="391855">
                <a:tc>
                  <a:txBody>
                    <a:bodyPr/>
                    <a:lstStyle/>
                    <a:p>
                      <a:pPr algn="l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Κέρδος πώλησης οικοπέδου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806275"/>
                  </a:ext>
                </a:extLst>
              </a:tr>
              <a:tr h="391855">
                <a:tc>
                  <a:txBody>
                    <a:bodyPr/>
                    <a:lstStyle/>
                    <a:p>
                      <a:pPr algn="l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Τόκοι - έξοδο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479789"/>
                  </a:ext>
                </a:extLst>
              </a:tr>
              <a:tr h="391855">
                <a:tc>
                  <a:txBody>
                    <a:bodyPr/>
                    <a:lstStyle/>
                    <a:p>
                      <a:pPr algn="l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Φόρος (έξοδο) με συντελεστή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71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1739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B107D-2C51-4743-ADC5-78EB0B4E1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79" y="160337"/>
            <a:ext cx="8999621" cy="717968"/>
          </a:xfrm>
        </p:spPr>
        <p:txBody>
          <a:bodyPr>
            <a:normAutofit fontScale="90000"/>
          </a:bodyPr>
          <a:lstStyle/>
          <a:p>
            <a:r>
              <a:rPr lang="el-GR" sz="3000" dirty="0">
                <a:solidFill>
                  <a:srgbClr val="0090B2"/>
                </a:solidFill>
              </a:rPr>
              <a:t>Ορισμός Κατάστασης Αποτελεσμάτων Χρήσης-ΚΑΧ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CF9B-EFDE-4A4B-9AB4-55267763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695" y="902739"/>
            <a:ext cx="8662737" cy="5414211"/>
          </a:xfrm>
        </p:spPr>
        <p:txBody>
          <a:bodyPr>
            <a:normAutofit fontScale="92500"/>
          </a:bodyPr>
          <a:lstStyle/>
          <a:p>
            <a:r>
              <a:rPr lang="el-GR" sz="2700" dirty="0"/>
              <a:t>Η ΚΑΧ συγκεντρώνει και </a:t>
            </a:r>
            <a:r>
              <a:rPr lang="el-GR" sz="2700" dirty="0">
                <a:highlight>
                  <a:srgbClr val="FFFF00"/>
                </a:highlight>
              </a:rPr>
              <a:t>παρουσιάζει για μία περίοδο (έτος, εξάμηνο, μήνας, </a:t>
            </a:r>
            <a:r>
              <a:rPr lang="el-GR" sz="2700" dirty="0" err="1">
                <a:highlight>
                  <a:srgbClr val="FFFF00"/>
                </a:highlight>
              </a:rPr>
              <a:t>κλπ</a:t>
            </a:r>
            <a:r>
              <a:rPr lang="el-GR" sz="2700" dirty="0">
                <a:highlight>
                  <a:srgbClr val="FFFF00"/>
                </a:highlight>
              </a:rPr>
              <a:t>) το αποτέλεσμα (κέρδος ή ζημιά) </a:t>
            </a:r>
            <a:r>
              <a:rPr lang="el-GR" sz="2700" dirty="0"/>
              <a:t>από τη λειτουργία της επιχείρησης, δηλαδή από συναλλαγές και γεγονότα με τρίτους (όχι μετόχους – ιδιοκτήτες)</a:t>
            </a:r>
          </a:p>
          <a:p>
            <a:r>
              <a:rPr lang="el-GR" sz="2700" dirty="0"/>
              <a:t>Το αποτέλεσμα (κέρδος ή ζημιά) είναι το αλγεβρικό </a:t>
            </a:r>
            <a:r>
              <a:rPr lang="el-GR" sz="2700" b="1" dirty="0"/>
              <a:t>άθροισμα εσόδων, κερδών, εξόδων και ζημιών:</a:t>
            </a:r>
            <a:r>
              <a:rPr lang="en-US" sz="2700" b="1" dirty="0"/>
              <a:t> </a:t>
            </a:r>
            <a:r>
              <a:rPr lang="el-GR" sz="2700" b="1" dirty="0"/>
              <a:t>      </a:t>
            </a:r>
          </a:p>
          <a:p>
            <a:pPr marL="631825" indent="-273050">
              <a:buFont typeface="Wingdings" panose="05000000000000000000" pitchFamily="2" charset="2"/>
              <a:buChar char="§"/>
            </a:pPr>
            <a:r>
              <a:rPr lang="el-GR" sz="2700" b="1" dirty="0">
                <a:solidFill>
                  <a:srgbClr val="00B0F0"/>
                </a:solidFill>
              </a:rPr>
              <a:t>συν τα έσοδα και κέρδη</a:t>
            </a:r>
            <a:r>
              <a:rPr lang="el-GR" sz="2700" b="1" dirty="0">
                <a:solidFill>
                  <a:srgbClr val="FF0000"/>
                </a:solidFill>
              </a:rPr>
              <a:t>, πλην τα έξοδα και ζημιές</a:t>
            </a:r>
          </a:p>
          <a:p>
            <a:r>
              <a:rPr lang="el-GR" sz="2700" dirty="0"/>
              <a:t>Τα διάφορα έσοδα, κέρδη, έξοδα και ζημιές της ΚΑΧ αντανακλούν μεταβολές στοιχείων του ισολογισμού, στη διάρκεια μιας περιόδου</a:t>
            </a:r>
          </a:p>
        </p:txBody>
      </p:sp>
    </p:spTree>
    <p:extLst>
      <p:ext uri="{BB962C8B-B14F-4D97-AF65-F5344CB8AC3E}">
        <p14:creationId xmlns:p14="http://schemas.microsoft.com/office/powerpoint/2010/main" val="10902797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B107D-2C51-4743-ADC5-78EB0B4E1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579604"/>
          </a:xfrm>
        </p:spPr>
        <p:txBody>
          <a:bodyPr/>
          <a:lstStyle/>
          <a:p>
            <a:r>
              <a:rPr lang="el-GR" dirty="0"/>
              <a:t>Κατάσταση αποτελεσμάτων κατ’ είδος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60CD6A3-2721-4C3A-A2AF-DBED0FB1C9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322097"/>
              </p:ext>
            </p:extLst>
          </p:nvPr>
        </p:nvGraphicFramePr>
        <p:xfrm>
          <a:off x="-5080" y="457200"/>
          <a:ext cx="8991600" cy="6480810"/>
        </p:xfrm>
        <a:graphic>
          <a:graphicData uri="http://schemas.openxmlformats.org/drawingml/2006/table">
            <a:tbl>
              <a:tblPr/>
              <a:tblGrid>
                <a:gridCol w="680037">
                  <a:extLst>
                    <a:ext uri="{9D8B030D-6E8A-4147-A177-3AD203B41FA5}">
                      <a16:colId xmlns:a16="http://schemas.microsoft.com/office/drawing/2014/main" val="1767327275"/>
                    </a:ext>
                  </a:extLst>
                </a:gridCol>
                <a:gridCol w="6261970">
                  <a:extLst>
                    <a:ext uri="{9D8B030D-6E8A-4147-A177-3AD203B41FA5}">
                      <a16:colId xmlns:a16="http://schemas.microsoft.com/office/drawing/2014/main" val="3771045464"/>
                    </a:ext>
                  </a:extLst>
                </a:gridCol>
                <a:gridCol w="878398">
                  <a:extLst>
                    <a:ext uri="{9D8B030D-6E8A-4147-A177-3AD203B41FA5}">
                      <a16:colId xmlns:a16="http://schemas.microsoft.com/office/drawing/2014/main" val="1646900715"/>
                    </a:ext>
                  </a:extLst>
                </a:gridCol>
                <a:gridCol w="149060">
                  <a:extLst>
                    <a:ext uri="{9D8B030D-6E8A-4147-A177-3AD203B41FA5}">
                      <a16:colId xmlns:a16="http://schemas.microsoft.com/office/drawing/2014/main" val="2859916698"/>
                    </a:ext>
                  </a:extLst>
                </a:gridCol>
                <a:gridCol w="1022135">
                  <a:extLst>
                    <a:ext uri="{9D8B030D-6E8A-4147-A177-3AD203B41FA5}">
                      <a16:colId xmlns:a16="http://schemas.microsoft.com/office/drawing/2014/main" val="2969212250"/>
                    </a:ext>
                  </a:extLst>
                </a:gridCol>
              </a:tblGrid>
              <a:tr h="286186"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Πωλήσεις (κύκλος εργασιών)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897616"/>
                  </a:ext>
                </a:extLst>
              </a:tr>
              <a:tr h="286186">
                <a:tc>
                  <a:txBody>
                    <a:bodyPr/>
                    <a:lstStyle/>
                    <a:p>
                      <a:pPr algn="l" fontAlgn="b"/>
                      <a:r>
                        <a:rPr lang="el-G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Μείον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Κόστος </a:t>
                      </a:r>
                      <a:r>
                        <a:rPr lang="el-GR" sz="2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πωληθέντων</a:t>
                      </a:r>
                      <a:endParaRPr lang="el-GR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-2.300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3839315"/>
                  </a:ext>
                </a:extLst>
              </a:tr>
              <a:tr h="286186">
                <a:tc>
                  <a:txBody>
                    <a:bodyPr/>
                    <a:lstStyle/>
                    <a:p>
                      <a:pPr algn="l" fontAlgn="b"/>
                      <a:endParaRPr lang="el-GR" sz="23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3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Μικτό Κέρδος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l-GR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l-GR" sz="23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5.700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843222"/>
                  </a:ext>
                </a:extLst>
              </a:tr>
              <a:tr h="286186">
                <a:tc>
                  <a:txBody>
                    <a:bodyPr/>
                    <a:lstStyle/>
                    <a:p>
                      <a:pPr algn="l" fontAlgn="b"/>
                      <a:r>
                        <a:rPr lang="el-G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Μείον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Έξοδα μισθοδοσίας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029242"/>
                  </a:ext>
                </a:extLst>
              </a:tr>
              <a:tr h="286186"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Έξοδα συντήρησης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533757"/>
                  </a:ext>
                </a:extLst>
              </a:tr>
              <a:tr h="286186"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Έξοδα διαφήμισης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8874449"/>
                  </a:ext>
                </a:extLst>
              </a:tr>
              <a:tr h="286186"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Έξοδα ενοικίων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2732057"/>
                  </a:ext>
                </a:extLst>
              </a:tr>
              <a:tr h="286186"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Ασφάλιστρα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4512241"/>
                  </a:ext>
                </a:extLst>
              </a:tr>
              <a:tr h="286186"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Έξοδα κίνησης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2764862"/>
                  </a:ext>
                </a:extLst>
              </a:tr>
              <a:tr h="286186">
                <a:tc>
                  <a:txBody>
                    <a:bodyPr/>
                    <a:lstStyle/>
                    <a:p>
                      <a:pPr algn="l" fontAlgn="b"/>
                      <a:endParaRPr lang="el-GR" sz="23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3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Λειτουργικό αποτέλεσμα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3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2.600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6118280"/>
                  </a:ext>
                </a:extLst>
              </a:tr>
              <a:tr h="286186">
                <a:tc>
                  <a:txBody>
                    <a:bodyPr/>
                    <a:lstStyle/>
                    <a:p>
                      <a:pPr algn="l" fontAlgn="b"/>
                      <a:r>
                        <a:rPr lang="el-G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Πλέον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l-G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Μείον</a:t>
                      </a:r>
                      <a:r>
                        <a:rPr lang="el-G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έσοδα &amp; έξοδα, κέρδη &amp; ζημιές από επενδυτική </a:t>
                      </a:r>
                      <a:r>
                        <a:rPr lang="el-G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δραστηρ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l-GR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172932"/>
                  </a:ext>
                </a:extLst>
              </a:tr>
              <a:tr h="286186"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Ζημιές από καταστροφή παγίων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359374"/>
                  </a:ext>
                </a:extLst>
              </a:tr>
              <a:tr h="286186"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Κέρδος πώλησης οικοπέδου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4583888"/>
                  </a:ext>
                </a:extLst>
              </a:tr>
              <a:tr h="286186">
                <a:tc>
                  <a:txBody>
                    <a:bodyPr/>
                    <a:lstStyle/>
                    <a:p>
                      <a:pPr algn="l" fontAlgn="b"/>
                      <a:endParaRPr lang="el-GR" sz="23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3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Κέρδη προ τόκων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3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2.800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372374"/>
                  </a:ext>
                </a:extLst>
              </a:tr>
              <a:tr h="286186"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Τόκοι - έξοδο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088066"/>
                  </a:ext>
                </a:extLst>
              </a:tr>
              <a:tr h="286186">
                <a:tc>
                  <a:txBody>
                    <a:bodyPr/>
                    <a:lstStyle/>
                    <a:p>
                      <a:pPr algn="l" fontAlgn="b"/>
                      <a:endParaRPr lang="el-GR" sz="23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3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Κέρδη προ φόρων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3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2.500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2735227"/>
                  </a:ext>
                </a:extLst>
              </a:tr>
              <a:tr h="286186"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Φόρος (έξοδο) με συντελεστή </a:t>
                      </a:r>
                      <a:r>
                        <a:rPr lang="en-US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US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el-GR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951572"/>
                  </a:ext>
                </a:extLst>
              </a:tr>
              <a:tr h="286186">
                <a:tc>
                  <a:txBody>
                    <a:bodyPr/>
                    <a:lstStyle/>
                    <a:p>
                      <a:pPr algn="l" fontAlgn="b"/>
                      <a:endParaRPr lang="el-GR" sz="23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3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Καθαρό αποτέλεσμα (κέρδος)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300" b="1" i="0" u="none" strike="noStrike" dirty="0">
                          <a:solidFill>
                            <a:srgbClr val="00B0F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1.</a:t>
                      </a:r>
                      <a:r>
                        <a:rPr lang="en-US" sz="2300" b="1" i="0" u="none" strike="noStrike" dirty="0">
                          <a:solidFill>
                            <a:srgbClr val="00B0F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l-GR" sz="2300" b="1" i="0" u="none" strike="noStrike" dirty="0">
                          <a:solidFill>
                            <a:srgbClr val="00B0F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740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21286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77F0542-22FE-4AD1-8F3A-6A6484A188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873282"/>
              </p:ext>
            </p:extLst>
          </p:nvPr>
        </p:nvGraphicFramePr>
        <p:xfrm>
          <a:off x="324853" y="360946"/>
          <a:ext cx="7652084" cy="6087984"/>
        </p:xfrm>
        <a:graphic>
          <a:graphicData uri="http://schemas.openxmlformats.org/drawingml/2006/table">
            <a:tbl>
              <a:tblPr/>
              <a:tblGrid>
                <a:gridCol w="6564578">
                  <a:extLst>
                    <a:ext uri="{9D8B030D-6E8A-4147-A177-3AD203B41FA5}">
                      <a16:colId xmlns:a16="http://schemas.microsoft.com/office/drawing/2014/main" val="279881749"/>
                    </a:ext>
                  </a:extLst>
                </a:gridCol>
                <a:gridCol w="1087506">
                  <a:extLst>
                    <a:ext uri="{9D8B030D-6E8A-4147-A177-3AD203B41FA5}">
                      <a16:colId xmlns:a16="http://schemas.microsoft.com/office/drawing/2014/main" val="20373857"/>
                    </a:ext>
                  </a:extLst>
                </a:gridCol>
              </a:tblGrid>
              <a:tr h="434856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ΚΑΧ κατά λειτουργία  </a:t>
                      </a:r>
                      <a:r>
                        <a:rPr lang="el-GR" sz="2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(θέμα προχωρημένης)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9904409"/>
                  </a:ext>
                </a:extLst>
              </a:tr>
              <a:tr h="434856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Πωλήσεις (κύκλος εργασιών)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0608905"/>
                  </a:ext>
                </a:extLst>
              </a:tr>
              <a:tr h="434856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Κόστος </a:t>
                      </a:r>
                      <a:r>
                        <a:rPr lang="el-GR" sz="2600" b="0" i="0" u="none" strike="noStrike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πωληθέντων</a:t>
                      </a:r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6814186"/>
                  </a:ext>
                </a:extLst>
              </a:tr>
              <a:tr h="434856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Μικτό κέρδος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3741228"/>
                  </a:ext>
                </a:extLst>
              </a:tr>
              <a:tr h="434856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Έξοδα διοίκησης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-1.040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9605824"/>
                  </a:ext>
                </a:extLst>
              </a:tr>
              <a:tr h="434856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Έξοδα διάθεσης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-2.060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5392788"/>
                  </a:ext>
                </a:extLst>
              </a:tr>
              <a:tr h="434856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Λειτουργικό αποτέλεσμα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382516"/>
                  </a:ext>
                </a:extLst>
              </a:tr>
              <a:tr h="434856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Ζημιές από καταστροφή παγίων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6395360"/>
                  </a:ext>
                </a:extLst>
              </a:tr>
              <a:tr h="434856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Κέρδος πώλησης οικοπέδου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77940"/>
                  </a:ext>
                </a:extLst>
              </a:tr>
              <a:tr h="434856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Κέρδη προ τόκων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815952"/>
                  </a:ext>
                </a:extLst>
              </a:tr>
              <a:tr h="434856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Τόκοι - έξοδο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8866337"/>
                  </a:ext>
                </a:extLst>
              </a:tr>
              <a:tr h="434856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Κέρδη προ φόρων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8375756"/>
                  </a:ext>
                </a:extLst>
              </a:tr>
              <a:tr h="434856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Φόρος (έξοδο) με συντελεστή 22%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1493616"/>
                  </a:ext>
                </a:extLst>
              </a:tr>
              <a:tr h="434856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Καθαρό αποτέλεσμα (κέρδος)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0285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5369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55E60-AA30-4054-9FD3-90C8647C8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8658" y="199231"/>
            <a:ext cx="9906000" cy="663825"/>
          </a:xfrm>
        </p:spPr>
        <p:txBody>
          <a:bodyPr>
            <a:normAutofit/>
          </a:bodyPr>
          <a:lstStyle/>
          <a:p>
            <a:r>
              <a:rPr lang="el-GR" sz="2700" b="1" dirty="0"/>
              <a:t>Καθαρά κέρδη (ΚΑΧ) και Κέρδη εις Νέο (</a:t>
            </a:r>
            <a:r>
              <a:rPr lang="el-GR" sz="2700" b="1" dirty="0" err="1"/>
              <a:t>Ισολ</a:t>
            </a:r>
            <a:r>
              <a:rPr lang="el-GR" sz="2700" b="1" dirty="0"/>
              <a:t>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9D132-5822-410D-A2A5-74C57DC15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475" y="4632153"/>
            <a:ext cx="8831178" cy="1720521"/>
          </a:xfrm>
        </p:spPr>
        <p:txBody>
          <a:bodyPr>
            <a:normAutofit fontScale="92500" lnSpcReduction="20000"/>
          </a:bodyPr>
          <a:lstStyle/>
          <a:p>
            <a:r>
              <a:rPr lang="el-GR" sz="2700" dirty="0"/>
              <a:t>Στο τέλος του έτους, τα </a:t>
            </a:r>
            <a:r>
              <a:rPr lang="el-GR" sz="2700" dirty="0">
                <a:highlight>
                  <a:srgbClr val="FFFF00"/>
                </a:highlight>
              </a:rPr>
              <a:t>Καθαρά Κέρδη (ΚΚ), </a:t>
            </a:r>
            <a:r>
              <a:rPr lang="el-GR" sz="2700" dirty="0"/>
              <a:t>που αντιπροσωπεύουν επιτευχθείσες ήδη αυξήσεις του καθαρού ενεργητικού, </a:t>
            </a:r>
            <a:r>
              <a:rPr lang="el-GR" sz="2700" dirty="0">
                <a:highlight>
                  <a:srgbClr val="FFFF00"/>
                </a:highlight>
              </a:rPr>
              <a:t>προσαυξάνουν τα Κέρδη εις Νέο (ΚΝ)</a:t>
            </a:r>
          </a:p>
          <a:p>
            <a:pPr marL="0" indent="0">
              <a:buNone/>
            </a:pPr>
            <a:r>
              <a:rPr lang="el-GR" sz="2700" dirty="0"/>
              <a:t>   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7B9FB3E-F55F-453D-B7ED-467E2BA9B1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30729"/>
              </p:ext>
            </p:extLst>
          </p:nvPr>
        </p:nvGraphicFramePr>
        <p:xfrm>
          <a:off x="794080" y="1192671"/>
          <a:ext cx="7820524" cy="1358024"/>
        </p:xfrm>
        <a:graphic>
          <a:graphicData uri="http://schemas.openxmlformats.org/drawingml/2006/table">
            <a:tbl>
              <a:tblPr/>
              <a:tblGrid>
                <a:gridCol w="684296">
                  <a:extLst>
                    <a:ext uri="{9D8B030D-6E8A-4147-A177-3AD203B41FA5}">
                      <a16:colId xmlns:a16="http://schemas.microsoft.com/office/drawing/2014/main" val="2289375112"/>
                    </a:ext>
                  </a:extLst>
                </a:gridCol>
                <a:gridCol w="684296">
                  <a:extLst>
                    <a:ext uri="{9D8B030D-6E8A-4147-A177-3AD203B41FA5}">
                      <a16:colId xmlns:a16="http://schemas.microsoft.com/office/drawing/2014/main" val="1861729868"/>
                    </a:ext>
                  </a:extLst>
                </a:gridCol>
                <a:gridCol w="628654">
                  <a:extLst>
                    <a:ext uri="{9D8B030D-6E8A-4147-A177-3AD203B41FA5}">
                      <a16:colId xmlns:a16="http://schemas.microsoft.com/office/drawing/2014/main" val="950102940"/>
                    </a:ext>
                  </a:extLst>
                </a:gridCol>
                <a:gridCol w="553453">
                  <a:extLst>
                    <a:ext uri="{9D8B030D-6E8A-4147-A177-3AD203B41FA5}">
                      <a16:colId xmlns:a16="http://schemas.microsoft.com/office/drawing/2014/main" val="3560859839"/>
                    </a:ext>
                  </a:extLst>
                </a:gridCol>
                <a:gridCol w="1001124">
                  <a:extLst>
                    <a:ext uri="{9D8B030D-6E8A-4147-A177-3AD203B41FA5}">
                      <a16:colId xmlns:a16="http://schemas.microsoft.com/office/drawing/2014/main" val="2623428293"/>
                    </a:ext>
                  </a:extLst>
                </a:gridCol>
                <a:gridCol w="521368">
                  <a:extLst>
                    <a:ext uri="{9D8B030D-6E8A-4147-A177-3AD203B41FA5}">
                      <a16:colId xmlns:a16="http://schemas.microsoft.com/office/drawing/2014/main" val="4122353682"/>
                    </a:ext>
                  </a:extLst>
                </a:gridCol>
                <a:gridCol w="1918540">
                  <a:extLst>
                    <a:ext uri="{9D8B030D-6E8A-4147-A177-3AD203B41FA5}">
                      <a16:colId xmlns:a16="http://schemas.microsoft.com/office/drawing/2014/main" val="3501645629"/>
                    </a:ext>
                  </a:extLst>
                </a:gridCol>
                <a:gridCol w="505326">
                  <a:extLst>
                    <a:ext uri="{9D8B030D-6E8A-4147-A177-3AD203B41FA5}">
                      <a16:colId xmlns:a16="http://schemas.microsoft.com/office/drawing/2014/main" val="4285989278"/>
                    </a:ext>
                  </a:extLst>
                </a:gridCol>
                <a:gridCol w="1323467">
                  <a:extLst>
                    <a:ext uri="{9D8B030D-6E8A-4147-A177-3AD203B41FA5}">
                      <a16:colId xmlns:a16="http://schemas.microsoft.com/office/drawing/2014/main" val="182043130"/>
                    </a:ext>
                  </a:extLst>
                </a:gridCol>
              </a:tblGrid>
              <a:tr h="679012"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Ε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=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Υ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ΚΘ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675975"/>
                  </a:ext>
                </a:extLst>
              </a:tr>
              <a:tr h="679012"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Ε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=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Υ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ΜΚ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Αποθ</a:t>
                      </a:r>
                      <a:r>
                        <a:rPr lang="el-GR" sz="3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/</a:t>
                      </a:r>
                      <a:r>
                        <a:rPr lang="el-GR" sz="3200" b="0" i="0" u="none" strike="noStrike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κά</a:t>
                      </a:r>
                      <a:endParaRPr lang="el-GR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3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</a:rPr>
                        <a:t>ΚΝ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0798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31994E9-A0D1-43C4-9BAF-9B19923E7A1A}"/>
              </a:ext>
            </a:extLst>
          </p:cNvPr>
          <p:cNvCxnSpPr/>
          <p:nvPr/>
        </p:nvCxnSpPr>
        <p:spPr>
          <a:xfrm flipV="1">
            <a:off x="6588219" y="2538663"/>
            <a:ext cx="1027770" cy="996366"/>
          </a:xfrm>
          <a:prstGeom prst="straightConnector1">
            <a:avLst/>
          </a:prstGeom>
          <a:ln w="63500">
            <a:solidFill>
              <a:srgbClr val="3333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6DEE7E2E-99B6-49A1-94B3-17E3791C55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486669"/>
              </p:ext>
            </p:extLst>
          </p:nvPr>
        </p:nvGraphicFramePr>
        <p:xfrm>
          <a:off x="3128963" y="3209925"/>
          <a:ext cx="3567112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2438400" imgH="482438" progId="Excel.Sheet.12">
                  <p:embed/>
                </p:oleObj>
              </mc:Choice>
              <mc:Fallback>
                <p:oleObj name="Worksheet" r:id="rId2" imgW="2438400" imgH="482438" progId="Excel.Sheet.12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6DEE7E2E-99B6-49A1-94B3-17E3791C55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128963" y="3209925"/>
                        <a:ext cx="3567112" cy="706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54224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6603F-DD49-46BF-A63D-B9D6C50D0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0831"/>
          </a:xfrm>
        </p:spPr>
        <p:txBody>
          <a:bodyPr/>
          <a:lstStyle/>
          <a:p>
            <a:r>
              <a:rPr lang="el-GR"/>
              <a:t>Εκτεταμένη Λογιστική Ισότητα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E1BDB-81E3-4C76-A040-9FF0AB840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109" y="1105470"/>
            <a:ext cx="8964891" cy="5477892"/>
          </a:xfrm>
        </p:spPr>
        <p:txBody>
          <a:bodyPr/>
          <a:lstStyle/>
          <a:p>
            <a:r>
              <a:rPr lang="en-US" sz="3200" dirty="0"/>
              <a:t>E</a:t>
            </a:r>
            <a:r>
              <a:rPr lang="el-GR" sz="3200" baseline="-14000" dirty="0"/>
              <a:t>0</a:t>
            </a:r>
            <a:r>
              <a:rPr lang="en-US" sz="3200" dirty="0"/>
              <a:t> = </a:t>
            </a:r>
            <a:r>
              <a:rPr lang="el-GR" sz="3200" dirty="0"/>
              <a:t>ΚΘ</a:t>
            </a:r>
            <a:r>
              <a:rPr lang="el-GR" sz="3200" baseline="-14000" dirty="0"/>
              <a:t>0</a:t>
            </a:r>
            <a:r>
              <a:rPr lang="el-GR" sz="3200" dirty="0"/>
              <a:t> + Υ</a:t>
            </a:r>
            <a:r>
              <a:rPr lang="el-GR" sz="3200" baseline="-14000" dirty="0"/>
              <a:t>0</a:t>
            </a:r>
            <a:endParaRPr lang="el-GR" sz="3200" dirty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</a:t>
            </a:r>
            <a:r>
              <a:rPr kumimoji="0" lang="el-GR" sz="3200" b="0" i="0" u="none" strike="noStrike" kern="1200" cap="none" spc="0" normalizeH="0" baseline="-14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</a:t>
            </a: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ΚΘ</a:t>
            </a:r>
            <a:r>
              <a:rPr kumimoji="0" lang="el-GR" sz="3200" b="0" i="0" u="none" strike="noStrike" kern="1200" cap="none" spc="0" normalizeH="0" baseline="-14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+ Υ</a:t>
            </a:r>
            <a:r>
              <a:rPr kumimoji="0" lang="el-GR" sz="3200" b="0" i="0" u="none" strike="noStrike" kern="1200" cap="none" spc="0" normalizeH="0" baseline="-14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r>
              <a:rPr lang="en-US" sz="3200" dirty="0"/>
              <a:t>E</a:t>
            </a:r>
            <a:r>
              <a:rPr lang="el-GR" sz="3600" baseline="-14000" dirty="0"/>
              <a:t>1</a:t>
            </a:r>
            <a:r>
              <a:rPr lang="en-US" sz="3200" dirty="0"/>
              <a:t> = </a:t>
            </a:r>
            <a:r>
              <a:rPr lang="el-GR" sz="3200" dirty="0"/>
              <a:t>ΚΘ</a:t>
            </a:r>
            <a:r>
              <a:rPr lang="el-GR" sz="3600" baseline="-14000" dirty="0"/>
              <a:t>0</a:t>
            </a:r>
            <a:r>
              <a:rPr lang="el-GR" sz="3200" dirty="0"/>
              <a:t> + ΚΚ</a:t>
            </a:r>
            <a:r>
              <a:rPr lang="el-GR" sz="3200" baseline="-14000" dirty="0"/>
              <a:t>0-1 </a:t>
            </a:r>
            <a:r>
              <a:rPr lang="el-GR" sz="3200" dirty="0"/>
              <a:t>+ Υ</a:t>
            </a:r>
            <a:r>
              <a:rPr lang="el-GR" sz="3600" baseline="-14000" dirty="0"/>
              <a:t>1</a:t>
            </a:r>
            <a:endParaRPr lang="el-GR" sz="3200" dirty="0"/>
          </a:p>
          <a:p>
            <a:r>
              <a:rPr lang="en-US" sz="3200" dirty="0">
                <a:solidFill>
                  <a:srgbClr val="3333FF"/>
                </a:solidFill>
              </a:rPr>
              <a:t>E</a:t>
            </a:r>
            <a:r>
              <a:rPr lang="el-GR" sz="3200" baseline="-14000" dirty="0">
                <a:solidFill>
                  <a:srgbClr val="3333FF"/>
                </a:solidFill>
              </a:rPr>
              <a:t>1</a:t>
            </a:r>
            <a:r>
              <a:rPr lang="en-US" sz="3200" dirty="0"/>
              <a:t> = </a:t>
            </a:r>
            <a:r>
              <a:rPr lang="el-GR" sz="3200" dirty="0">
                <a:solidFill>
                  <a:srgbClr val="3333FF"/>
                </a:solidFill>
              </a:rPr>
              <a:t>ΚΘ</a:t>
            </a:r>
            <a:r>
              <a:rPr lang="el-GR" sz="3200" baseline="-14000" dirty="0">
                <a:solidFill>
                  <a:srgbClr val="3333FF"/>
                </a:solidFill>
              </a:rPr>
              <a:t>0</a:t>
            </a:r>
            <a:r>
              <a:rPr lang="el-GR" sz="3200" dirty="0"/>
              <a:t> + (</a:t>
            </a:r>
            <a:r>
              <a:rPr lang="el-GR" sz="3200" dirty="0" err="1">
                <a:solidFill>
                  <a:srgbClr val="FF0000"/>
                </a:solidFill>
              </a:rPr>
              <a:t>Εσ</a:t>
            </a:r>
            <a:r>
              <a:rPr lang="el-GR" sz="1200" dirty="0">
                <a:solidFill>
                  <a:srgbClr val="FF0000"/>
                </a:solidFill>
              </a:rPr>
              <a:t> </a:t>
            </a:r>
            <a:r>
              <a:rPr lang="el-GR" sz="3200" baseline="-14000" dirty="0">
                <a:solidFill>
                  <a:srgbClr val="FF0000"/>
                </a:solidFill>
              </a:rPr>
              <a:t>0-1</a:t>
            </a:r>
            <a:r>
              <a:rPr lang="el-GR" sz="3200" dirty="0">
                <a:solidFill>
                  <a:srgbClr val="FF0000"/>
                </a:solidFill>
              </a:rPr>
              <a:t> </a:t>
            </a:r>
            <a:r>
              <a:rPr lang="el-GR" sz="3200" dirty="0"/>
              <a:t>- </a:t>
            </a:r>
            <a:r>
              <a:rPr lang="el-GR" sz="3200" dirty="0">
                <a:solidFill>
                  <a:srgbClr val="FF0000"/>
                </a:solidFill>
              </a:rPr>
              <a:t>Εξ</a:t>
            </a:r>
            <a:r>
              <a:rPr lang="el-GR" sz="1200" dirty="0">
                <a:solidFill>
                  <a:srgbClr val="FF0000"/>
                </a:solidFill>
              </a:rPr>
              <a:t> </a:t>
            </a:r>
            <a:r>
              <a:rPr lang="el-GR" sz="3200" baseline="-14000" dirty="0">
                <a:solidFill>
                  <a:srgbClr val="FF0000"/>
                </a:solidFill>
              </a:rPr>
              <a:t>0-1</a:t>
            </a:r>
            <a:r>
              <a:rPr lang="el-GR" sz="3200" dirty="0"/>
              <a:t>) + </a:t>
            </a:r>
            <a:r>
              <a:rPr lang="el-GR" sz="3200" dirty="0">
                <a:solidFill>
                  <a:srgbClr val="3333FF"/>
                </a:solidFill>
              </a:rPr>
              <a:t>Υ</a:t>
            </a:r>
            <a:r>
              <a:rPr lang="el-GR" sz="3200" baseline="-14000" dirty="0">
                <a:solidFill>
                  <a:srgbClr val="3333FF"/>
                </a:solidFill>
              </a:rPr>
              <a:t>1</a:t>
            </a:r>
          </a:p>
          <a:p>
            <a:pPr marL="0" indent="0">
              <a:buNone/>
            </a:pPr>
            <a:r>
              <a:rPr lang="el-GR" sz="3200" dirty="0">
                <a:latin typeface="+mj-lt"/>
              </a:rPr>
              <a:t>Σημείωση:</a:t>
            </a:r>
          </a:p>
          <a:p>
            <a:r>
              <a:rPr lang="el-GR" sz="3200" dirty="0">
                <a:solidFill>
                  <a:srgbClr val="3333FF"/>
                </a:solidFill>
                <a:latin typeface="+mj-lt"/>
              </a:rPr>
              <a:t>Ε, ΚΘ και Υ 				      </a:t>
            </a:r>
            <a:r>
              <a:rPr lang="el-GR" sz="3200" dirty="0">
                <a:latin typeface="+mj-lt"/>
              </a:rPr>
              <a:t>→Ισολογισμός</a:t>
            </a:r>
          </a:p>
          <a:p>
            <a:r>
              <a:rPr lang="el-GR" sz="3200" dirty="0">
                <a:solidFill>
                  <a:srgbClr val="FF0000"/>
                </a:solidFill>
                <a:latin typeface="+mj-lt"/>
              </a:rPr>
              <a:t>+ </a:t>
            </a:r>
            <a:r>
              <a:rPr lang="el-GR" sz="3200" dirty="0" err="1">
                <a:solidFill>
                  <a:srgbClr val="FF0000"/>
                </a:solidFill>
                <a:latin typeface="+mj-lt"/>
              </a:rPr>
              <a:t>Εσ</a:t>
            </a:r>
            <a:r>
              <a:rPr lang="el-GR" sz="3200" dirty="0">
                <a:solidFill>
                  <a:srgbClr val="FF0000"/>
                </a:solidFill>
                <a:latin typeface="+mj-lt"/>
              </a:rPr>
              <a:t> (+ κέρδη) και - Εξ (- ζημιές)</a:t>
            </a:r>
            <a:r>
              <a:rPr lang="el-GR" sz="3200" dirty="0">
                <a:latin typeface="+mj-lt"/>
              </a:rPr>
              <a:t>→ ΚΑΧ</a:t>
            </a: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673741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B107D-2C51-4743-ADC5-78EB0B4E1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57056"/>
            <a:ext cx="8229600" cy="457199"/>
          </a:xfrm>
        </p:spPr>
        <p:txBody>
          <a:bodyPr>
            <a:normAutofit fontScale="90000"/>
          </a:bodyPr>
          <a:lstStyle/>
          <a:p>
            <a:r>
              <a:rPr lang="el-GR" dirty="0"/>
              <a:t>Παράδειγμα ΚΑΧ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005B0C-F6ED-4D69-B3B3-4729185A7A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247507"/>
              </p:ext>
            </p:extLst>
          </p:nvPr>
        </p:nvGraphicFramePr>
        <p:xfrm>
          <a:off x="457200" y="228600"/>
          <a:ext cx="7760368" cy="6086475"/>
        </p:xfrm>
        <a:graphic>
          <a:graphicData uri="http://schemas.openxmlformats.org/drawingml/2006/table">
            <a:tbl>
              <a:tblPr/>
              <a:tblGrid>
                <a:gridCol w="5426242">
                  <a:extLst>
                    <a:ext uri="{9D8B030D-6E8A-4147-A177-3AD203B41FA5}">
                      <a16:colId xmlns:a16="http://schemas.microsoft.com/office/drawing/2014/main" val="880083605"/>
                    </a:ext>
                  </a:extLst>
                </a:gridCol>
                <a:gridCol w="1034943">
                  <a:extLst>
                    <a:ext uri="{9D8B030D-6E8A-4147-A177-3AD203B41FA5}">
                      <a16:colId xmlns:a16="http://schemas.microsoft.com/office/drawing/2014/main" val="2657353324"/>
                    </a:ext>
                  </a:extLst>
                </a:gridCol>
                <a:gridCol w="214352">
                  <a:extLst>
                    <a:ext uri="{9D8B030D-6E8A-4147-A177-3AD203B41FA5}">
                      <a16:colId xmlns:a16="http://schemas.microsoft.com/office/drawing/2014/main" val="1657975035"/>
                    </a:ext>
                  </a:extLst>
                </a:gridCol>
                <a:gridCol w="1084831">
                  <a:extLst>
                    <a:ext uri="{9D8B030D-6E8A-4147-A177-3AD203B41FA5}">
                      <a16:colId xmlns:a16="http://schemas.microsoft.com/office/drawing/2014/main" val="3403895711"/>
                    </a:ext>
                  </a:extLst>
                </a:gridCol>
              </a:tblGrid>
              <a:tr h="390564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Πωλήσεις (κύκλος εργασιών)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6376637"/>
                  </a:ext>
                </a:extLst>
              </a:tr>
              <a:tr h="390564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Έξοδα μισθοδοσίας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565649"/>
                  </a:ext>
                </a:extLst>
              </a:tr>
              <a:tr h="390564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Έξοδα συντήρησης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1709859"/>
                  </a:ext>
                </a:extLst>
              </a:tr>
              <a:tr h="390564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Έξοδα ενοικίων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1227726"/>
                  </a:ext>
                </a:extLst>
              </a:tr>
              <a:tr h="390564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Ανάλωση υλικών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8704345"/>
                  </a:ext>
                </a:extLst>
              </a:tr>
              <a:tr h="390564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Ασφάλιστρα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0075785"/>
                  </a:ext>
                </a:extLst>
              </a:tr>
              <a:tr h="390564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Έξοδα κίνησης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90728"/>
                  </a:ext>
                </a:extLst>
              </a:tr>
              <a:tr h="390564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Λειτουργικό αποτέλεσμα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0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8441944"/>
                  </a:ext>
                </a:extLst>
              </a:tr>
              <a:tr h="390564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Ζημιές από καταστροφή παγίων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138542"/>
                  </a:ext>
                </a:extLst>
              </a:tr>
              <a:tr h="390564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Κέρδος πώλησης οικοπέδου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0794542"/>
                  </a:ext>
                </a:extLst>
              </a:tr>
              <a:tr h="390564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Κέρδη προ φόρων και τόκων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0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1.200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643831"/>
                  </a:ext>
                </a:extLst>
              </a:tr>
              <a:tr h="390564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Τόκοι -έξοδο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1847373"/>
                  </a:ext>
                </a:extLst>
              </a:tr>
              <a:tr h="390564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Κέρδη προ φόρων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0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8641016"/>
                  </a:ext>
                </a:extLst>
              </a:tr>
              <a:tr h="39056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Φόρος (έξοδο) με συντελεστή 22%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166748"/>
                  </a:ext>
                </a:extLst>
              </a:tr>
              <a:tr h="390564">
                <a:tc>
                  <a:txBody>
                    <a:bodyPr/>
                    <a:lstStyle/>
                    <a:p>
                      <a:pPr algn="l" fontAlgn="b"/>
                      <a:r>
                        <a:rPr lang="el-GR" sz="26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Καθαρό αποτέλεσμα (κέρδος)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2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6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546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180508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3D1A0BB-4DDD-4E2F-B40C-FD6FBDEF0949}"/>
              </a:ext>
            </a:extLst>
          </p:cNvPr>
          <p:cNvSpPr txBox="1"/>
          <p:nvPr/>
        </p:nvSpPr>
        <p:spPr>
          <a:xfrm>
            <a:off x="304800" y="6315075"/>
            <a:ext cx="8722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Το πρόσημο (-) μπορεί να μην εμφανίζεται, η αφαίρεση γίνεται</a:t>
            </a:r>
          </a:p>
        </p:txBody>
      </p:sp>
    </p:spTree>
    <p:extLst>
      <p:ext uri="{BB962C8B-B14F-4D97-AF65-F5344CB8AC3E}">
        <p14:creationId xmlns:p14="http://schemas.microsoft.com/office/powerpoint/2010/main" val="311342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B107D-2C51-4743-ADC5-78EB0B4E1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170941"/>
            <a:ext cx="8458199" cy="554921"/>
          </a:xfrm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0090B2"/>
                </a:solidFill>
              </a:rPr>
              <a:t>Είδη δραστηριοτήτων μιας οντότητας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CF9B-EFDE-4A4B-9AB4-55267763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975" y="725862"/>
            <a:ext cx="8855614" cy="570321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sz="2800" b="1" dirty="0"/>
              <a:t>Α) Λειτουργικές δραστηριότητες (</a:t>
            </a:r>
            <a:r>
              <a:rPr lang="en-US" sz="2800" b="1" dirty="0"/>
              <a:t>operating act.)</a:t>
            </a:r>
            <a:endParaRPr lang="el-GR" sz="2800" b="1" dirty="0"/>
          </a:p>
          <a:p>
            <a:r>
              <a:rPr lang="el-GR" sz="2700" b="1" dirty="0">
                <a:latin typeface="+mj-lt"/>
                <a:ea typeface="Calibri" panose="020F0502020204030204" pitchFamily="34" charset="0"/>
              </a:rPr>
              <a:t>Οι</a:t>
            </a:r>
            <a:r>
              <a:rPr lang="el-GR" sz="2700" b="1" dirty="0">
                <a:solidFill>
                  <a:srgbClr val="0090B2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el-GR" sz="2700" b="1" dirty="0">
                <a:latin typeface="+mj-lt"/>
                <a:ea typeface="Calibri" panose="020F0502020204030204" pitchFamily="34" charset="0"/>
              </a:rPr>
              <a:t>συνήθεις </a:t>
            </a:r>
            <a:r>
              <a:rPr lang="el-GR" sz="2700" b="1" dirty="0">
                <a:solidFill>
                  <a:srgbClr val="0090B2"/>
                </a:solidFill>
                <a:latin typeface="+mj-lt"/>
                <a:ea typeface="Calibri" panose="020F0502020204030204" pitchFamily="34" charset="0"/>
              </a:rPr>
              <a:t>κύριες</a:t>
            </a:r>
            <a:r>
              <a:rPr lang="el-GR" sz="2700" dirty="0">
                <a:latin typeface="+mj-lt"/>
                <a:ea typeface="Calibri" panose="020F0502020204030204" pitchFamily="34" charset="0"/>
              </a:rPr>
              <a:t> εμπορικές δραστηριότητες </a:t>
            </a:r>
            <a:r>
              <a:rPr lang="en-US" sz="2700" dirty="0">
                <a:latin typeface="+mj-lt"/>
                <a:ea typeface="Calibri" panose="020F0502020204030204" pitchFamily="34" charset="0"/>
              </a:rPr>
              <a:t>(ordinary activities</a:t>
            </a:r>
            <a:r>
              <a:rPr lang="el-GR" sz="2700" dirty="0">
                <a:latin typeface="+mj-lt"/>
                <a:ea typeface="Calibri" panose="020F0502020204030204" pitchFamily="34" charset="0"/>
              </a:rPr>
              <a:t>) που παράγουν έσοδα (και έξοδα) και άλλες </a:t>
            </a:r>
            <a:r>
              <a:rPr lang="el-GR" sz="2700" dirty="0">
                <a:solidFill>
                  <a:srgbClr val="00B050"/>
                </a:solidFill>
                <a:latin typeface="+mj-lt"/>
                <a:ea typeface="Calibri" panose="020F0502020204030204" pitchFamily="34" charset="0"/>
              </a:rPr>
              <a:t>δευτερεύουσες</a:t>
            </a:r>
            <a:r>
              <a:rPr lang="el-GR" sz="2700" dirty="0">
                <a:latin typeface="+mj-lt"/>
                <a:ea typeface="Calibri" panose="020F0502020204030204" pitchFamily="34" charset="0"/>
              </a:rPr>
              <a:t> δραστηριότητες που δεν κατατάσσονται στις επενδυτικές ή χρηματοδοτικές δραστηριότητες</a:t>
            </a:r>
          </a:p>
          <a:p>
            <a:r>
              <a:rPr lang="el-GR" sz="2700" b="1" dirty="0">
                <a:latin typeface="+mj-lt"/>
              </a:rPr>
              <a:t>Συνήθη έσοδα</a:t>
            </a:r>
            <a:r>
              <a:rPr lang="el-GR" sz="2700" dirty="0">
                <a:latin typeface="+mj-lt"/>
              </a:rPr>
              <a:t>: έσοδα </a:t>
            </a:r>
            <a:r>
              <a:rPr lang="el-GR" sz="2700" dirty="0">
                <a:solidFill>
                  <a:srgbClr val="00B0F0"/>
                </a:solidFill>
                <a:latin typeface="+mj-lt"/>
              </a:rPr>
              <a:t>από κύριες εμπορικές δραστηριότητες (όπως πωλήσεις αγαθών και υπηρεσιών)</a:t>
            </a:r>
            <a:r>
              <a:rPr lang="el-GR" sz="2700" dirty="0">
                <a:latin typeface="+mj-lt"/>
              </a:rPr>
              <a:t>, έσοδα από δευτερεύουσες (βοηθητικές, παρεμπίπτουσες δραστηριότητες), όπως ενοίκια κάποιου ακινήτου ή έσοδα πάρκινγκ</a:t>
            </a:r>
          </a:p>
          <a:p>
            <a:r>
              <a:rPr lang="el-GR" sz="2700" b="1" dirty="0">
                <a:latin typeface="+mj-lt"/>
              </a:rPr>
              <a:t>Συνήθη έξοδα</a:t>
            </a:r>
            <a:r>
              <a:rPr lang="el-GR" sz="2700" dirty="0">
                <a:latin typeface="+mj-lt"/>
              </a:rPr>
              <a:t>: </a:t>
            </a:r>
            <a:r>
              <a:rPr lang="el-GR" sz="2700" dirty="0">
                <a:solidFill>
                  <a:srgbClr val="00B0F0"/>
                </a:solidFill>
                <a:latin typeface="+mj-lt"/>
              </a:rPr>
              <a:t>κόστος </a:t>
            </a:r>
            <a:r>
              <a:rPr lang="el-GR" sz="2700" dirty="0" err="1">
                <a:solidFill>
                  <a:srgbClr val="00B0F0"/>
                </a:solidFill>
                <a:latin typeface="+mj-lt"/>
              </a:rPr>
              <a:t>πωληθέντων</a:t>
            </a:r>
            <a:r>
              <a:rPr lang="el-GR" sz="2700" dirty="0">
                <a:solidFill>
                  <a:srgbClr val="00B0F0"/>
                </a:solidFill>
                <a:latin typeface="+mj-lt"/>
              </a:rPr>
              <a:t> εμπορευμάτων</a:t>
            </a:r>
            <a:r>
              <a:rPr lang="el-GR" sz="2700" dirty="0">
                <a:latin typeface="+mj-lt"/>
              </a:rPr>
              <a:t>, μισθοδοσία, ασφάλιστρα, ενοίκια, έξοδα κίνησης, κλπ., καθώς και ο φόρος εισοδήματος της επιχείρησης</a:t>
            </a:r>
          </a:p>
        </p:txBody>
      </p:sp>
    </p:spTree>
    <p:extLst>
      <p:ext uri="{BB962C8B-B14F-4D97-AF65-F5344CB8AC3E}">
        <p14:creationId xmlns:p14="http://schemas.microsoft.com/office/powerpoint/2010/main" val="2721081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B107D-2C51-4743-ADC5-78EB0B4E1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667"/>
          </a:xfrm>
        </p:spPr>
        <p:txBody>
          <a:bodyPr/>
          <a:lstStyle/>
          <a:p>
            <a:r>
              <a:rPr lang="el-GR"/>
              <a:t>Δραστηριότητες της οντότητας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CF9B-EFDE-4A4B-9AB4-55267763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69" y="926428"/>
            <a:ext cx="8771020" cy="58112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700" b="1" dirty="0">
                <a:latin typeface="+mj-lt"/>
              </a:rPr>
              <a:t>Β</a:t>
            </a:r>
            <a:r>
              <a:rPr lang="el-GR" sz="2700" b="1" dirty="0"/>
              <a:t>) Επενδυτικές </a:t>
            </a:r>
            <a:r>
              <a:rPr lang="el-GR" sz="2700" b="1" dirty="0" err="1"/>
              <a:t>δραστ</a:t>
            </a:r>
            <a:r>
              <a:rPr lang="el-GR" sz="2700" b="1" dirty="0"/>
              <a:t>/</a:t>
            </a:r>
            <a:r>
              <a:rPr lang="el-GR" sz="2700" b="1" dirty="0" err="1"/>
              <a:t>τητες</a:t>
            </a:r>
            <a:r>
              <a:rPr lang="el-GR" sz="2700" b="1" dirty="0"/>
              <a:t> (</a:t>
            </a:r>
            <a:r>
              <a:rPr lang="en-US" sz="2700" b="1" dirty="0"/>
              <a:t>Investing activities</a:t>
            </a:r>
            <a:r>
              <a:rPr lang="el-GR" sz="2700" b="1" dirty="0"/>
              <a:t>):</a:t>
            </a:r>
          </a:p>
          <a:p>
            <a:r>
              <a:rPr lang="el-GR" sz="2700" dirty="0">
                <a:latin typeface="+mj-lt"/>
              </a:rPr>
              <a:t>Η απόκτηση και διάθεση μη </a:t>
            </a:r>
            <a:r>
              <a:rPr lang="el-GR" sz="2700" dirty="0" err="1">
                <a:latin typeface="+mj-lt"/>
              </a:rPr>
              <a:t>κυκλοφορούντων</a:t>
            </a:r>
            <a:r>
              <a:rPr lang="el-GR" sz="2700" dirty="0">
                <a:latin typeface="+mj-lt"/>
              </a:rPr>
              <a:t> (πάγιων, π.χ. κτήρια, μηχανήματα) περιουσιακών στοιχείων [</a:t>
            </a:r>
            <a:r>
              <a:rPr lang="el-GR" sz="2700" dirty="0">
                <a:solidFill>
                  <a:srgbClr val="FF0000"/>
                </a:solidFill>
                <a:latin typeface="+mj-lt"/>
              </a:rPr>
              <a:t>και άλλων επενδύσεων που δεν περιλαμβάνονται στα διαθέσιμα και ταμειακά ισοδύναμα</a:t>
            </a:r>
            <a:r>
              <a:rPr lang="en-US" sz="2700" dirty="0">
                <a:solidFill>
                  <a:srgbClr val="FF0000"/>
                </a:solidFill>
                <a:latin typeface="+mj-lt"/>
              </a:rPr>
              <a:t> – </a:t>
            </a:r>
            <a:r>
              <a:rPr lang="el-GR" sz="2700" dirty="0">
                <a:solidFill>
                  <a:srgbClr val="FF0000"/>
                </a:solidFill>
                <a:latin typeface="+mj-lt"/>
              </a:rPr>
              <a:t>είναι λεπτομέρεια για άλλο μάθημα</a:t>
            </a:r>
            <a:r>
              <a:rPr lang="en-US" sz="2700" dirty="0">
                <a:latin typeface="+mj-lt"/>
              </a:rPr>
              <a:t>]</a:t>
            </a:r>
            <a:endParaRPr lang="el-GR" sz="2700" dirty="0">
              <a:latin typeface="+mj-lt"/>
            </a:endParaRPr>
          </a:p>
          <a:p>
            <a:r>
              <a:rPr lang="el-GR" sz="2700" b="1" dirty="0">
                <a:latin typeface="+mj-lt"/>
              </a:rPr>
              <a:t>Κέρδη – έσοδα</a:t>
            </a:r>
            <a:r>
              <a:rPr lang="el-GR" sz="2700" dirty="0">
                <a:latin typeface="+mj-lt"/>
              </a:rPr>
              <a:t>: </a:t>
            </a:r>
            <a:r>
              <a:rPr lang="el-GR" sz="2700" dirty="0">
                <a:highlight>
                  <a:srgbClr val="FFFF00"/>
                </a:highlight>
                <a:latin typeface="+mj-lt"/>
              </a:rPr>
              <a:t>κέρδη πώλησης παγίων, ή επενδύσεων, μερίσματα από επενδύσεις στο κεφάλαιο άλλων επιχειρήσεων.</a:t>
            </a:r>
          </a:p>
          <a:p>
            <a:r>
              <a:rPr lang="el-GR" sz="2700" b="1" dirty="0">
                <a:latin typeface="+mj-lt"/>
              </a:rPr>
              <a:t>Ζημιές - έξοδα:</a:t>
            </a:r>
            <a:r>
              <a:rPr lang="el-GR" sz="2700" dirty="0">
                <a:latin typeface="+mj-lt"/>
              </a:rPr>
              <a:t> </a:t>
            </a:r>
            <a:r>
              <a:rPr lang="el-GR" sz="2700" dirty="0">
                <a:highlight>
                  <a:srgbClr val="FFFF00"/>
                </a:highlight>
                <a:latin typeface="+mj-lt"/>
              </a:rPr>
              <a:t>ζημιές από πώληση ή καταστροφή παγίων, ζημιές από πώληση επενδύσεων, ζημιές από </a:t>
            </a:r>
            <a:r>
              <a:rPr lang="el-GR" sz="2700" dirty="0" err="1">
                <a:highlight>
                  <a:srgbClr val="FFFF00"/>
                </a:highlight>
                <a:latin typeface="+mj-lt"/>
              </a:rPr>
              <a:t>απομείωση</a:t>
            </a:r>
            <a:r>
              <a:rPr lang="el-GR" sz="2700" dirty="0">
                <a:highlight>
                  <a:srgbClr val="FFFF00"/>
                </a:highlight>
                <a:latin typeface="+mj-lt"/>
              </a:rPr>
              <a:t> παγίων ή επενδύσεων </a:t>
            </a:r>
            <a:r>
              <a:rPr lang="el-GR" sz="2700" dirty="0">
                <a:latin typeface="+mj-lt"/>
              </a:rPr>
              <a:t>(π.χ. στο κεφάλαιο άλλων επιχειρήσεων)</a:t>
            </a:r>
            <a:endParaRPr lang="el-GR" sz="27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0601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CF9B-EFDE-4A4B-9AB4-55267763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663" y="600534"/>
            <a:ext cx="8783053" cy="5656931"/>
          </a:xfrm>
        </p:spPr>
        <p:txBody>
          <a:bodyPr/>
          <a:lstStyle/>
          <a:p>
            <a:pPr marL="0" indent="0">
              <a:buNone/>
            </a:pPr>
            <a:r>
              <a:rPr lang="el-GR" sz="2800" b="1" dirty="0"/>
              <a:t>Γ) Χρηματοδοτικές δραστηριότητες</a:t>
            </a:r>
          </a:p>
          <a:p>
            <a:r>
              <a:rPr lang="el-GR" sz="2800" dirty="0"/>
              <a:t>Οι ΧΔ συνδέονται με τη χρηματοδότηση της επιχείρησης που γίνεται </a:t>
            </a:r>
            <a:r>
              <a:rPr lang="el-GR" sz="2800" b="1" dirty="0"/>
              <a:t>είτε</a:t>
            </a:r>
            <a:r>
              <a:rPr lang="el-GR" sz="2800" dirty="0"/>
              <a:t> από τους μετόχους </a:t>
            </a:r>
            <a:r>
              <a:rPr lang="el-GR" sz="2800" b="1" dirty="0"/>
              <a:t>είτε</a:t>
            </a:r>
            <a:r>
              <a:rPr lang="el-GR" sz="2800" dirty="0"/>
              <a:t> από δάνεια</a:t>
            </a:r>
          </a:p>
          <a:p>
            <a:r>
              <a:rPr lang="el-GR" sz="2800" dirty="0"/>
              <a:t>Οι χρηματοδοτικές συναλλαγές με μετόχους (αύξηση ή μείωση κεφαλαίου και η καταβολή μερίσματος στους μετόχους της επιχείρησης) δεν δημιουργούν αποτέλεσμα στην ΚΑΧ (έσοδο, έξοδο, </a:t>
            </a:r>
            <a:r>
              <a:rPr lang="el-GR" sz="2800" dirty="0" err="1"/>
              <a:t>κλπ</a:t>
            </a:r>
            <a:r>
              <a:rPr lang="el-GR" sz="2800" dirty="0"/>
              <a:t>)</a:t>
            </a:r>
          </a:p>
          <a:p>
            <a:r>
              <a:rPr lang="el-GR" sz="2800" dirty="0">
                <a:highlight>
                  <a:srgbClr val="FFFF00"/>
                </a:highlight>
              </a:rPr>
              <a:t>Η χρηματοδότηση μέσω δανεισμού δημιουργεί το έξοδο  των (χρεωστικών) τόκων</a:t>
            </a:r>
          </a:p>
        </p:txBody>
      </p:sp>
    </p:spTree>
    <p:extLst>
      <p:ext uri="{BB962C8B-B14F-4D97-AF65-F5344CB8AC3E}">
        <p14:creationId xmlns:p14="http://schemas.microsoft.com/office/powerpoint/2010/main" val="2432461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B107D-2C51-4743-ADC5-78EB0B4E1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505" y="274638"/>
            <a:ext cx="8771021" cy="711951"/>
          </a:xfrm>
        </p:spPr>
        <p:txBody>
          <a:bodyPr/>
          <a:lstStyle/>
          <a:p>
            <a:r>
              <a:rPr lang="el-GR" b="1"/>
              <a:t>Ορισμός εσόδου</a:t>
            </a:r>
            <a:r>
              <a:rPr lang="en-US" b="1"/>
              <a:t> (revenue)</a:t>
            </a:r>
            <a:endParaRPr lang="el-GR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CF9B-EFDE-4A4B-9AB4-55267763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47" y="986590"/>
            <a:ext cx="8602579" cy="5426242"/>
          </a:xfrm>
        </p:spPr>
        <p:txBody>
          <a:bodyPr>
            <a:normAutofit/>
          </a:bodyPr>
          <a:lstStyle/>
          <a:p>
            <a:r>
              <a:rPr lang="el-GR" sz="2800" dirty="0"/>
              <a:t>Η μεικτή (ακαθάριστη) </a:t>
            </a:r>
            <a:r>
              <a:rPr lang="el-GR" sz="2800" dirty="0">
                <a:highlight>
                  <a:srgbClr val="FFFF00"/>
                </a:highlight>
              </a:rPr>
              <a:t>εισροή ωφελειών (στοιχείων Ε)</a:t>
            </a:r>
            <a:r>
              <a:rPr lang="el-GR" sz="2800" dirty="0"/>
              <a:t> στη διάρκεια μιας περιόδου από </a:t>
            </a:r>
            <a:r>
              <a:rPr lang="el-GR" sz="2800" dirty="0">
                <a:highlight>
                  <a:srgbClr val="FFFF00"/>
                </a:highlight>
              </a:rPr>
              <a:t>συνήθεις δραστηριότητες</a:t>
            </a:r>
            <a:r>
              <a:rPr lang="el-GR" sz="2800" dirty="0"/>
              <a:t>, που αυξάνει την καθαρή θέση, εκτός των αυξήσεων της καθαρής θέσης που προέρχονται από συνεισφορές των ιδιοκτητών της οντότητας</a:t>
            </a:r>
          </a:p>
          <a:p>
            <a:pPr marL="722313">
              <a:buFont typeface="Wingdings" panose="05000000000000000000" pitchFamily="2" charset="2"/>
              <a:buChar char="§"/>
            </a:pPr>
            <a:r>
              <a:rPr lang="el-GR" sz="2800" dirty="0"/>
              <a:t>Ακαθάριστη εισροή: δεν έχει αφαιρεθεί το σχετικό άμεσο κόστος</a:t>
            </a:r>
          </a:p>
          <a:p>
            <a:pPr marL="722313">
              <a:buFont typeface="Wingdings" panose="05000000000000000000" pitchFamily="2" charset="2"/>
              <a:buChar char="§"/>
            </a:pPr>
            <a:r>
              <a:rPr lang="en-US" sz="2800" dirty="0"/>
              <a:t>Quiz: </a:t>
            </a:r>
            <a:r>
              <a:rPr lang="el-GR" sz="2800" dirty="0"/>
              <a:t>σε πώληση εμπορευμάτων κόστους 100 αντί 120, ποιο είναι το έσοδο;</a:t>
            </a:r>
          </a:p>
        </p:txBody>
      </p:sp>
    </p:spTree>
    <p:extLst>
      <p:ext uri="{BB962C8B-B14F-4D97-AF65-F5344CB8AC3E}">
        <p14:creationId xmlns:p14="http://schemas.microsoft.com/office/powerpoint/2010/main" val="2026100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CF9B-EFDE-4A4B-9AB4-552677639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632" y="421106"/>
            <a:ext cx="8686800" cy="5705058"/>
          </a:xfrm>
        </p:spPr>
        <p:txBody>
          <a:bodyPr/>
          <a:lstStyle/>
          <a:p>
            <a:pPr marL="0" indent="0">
              <a:buNone/>
            </a:pPr>
            <a:r>
              <a:rPr lang="el-GR" sz="3200" b="1"/>
              <a:t>Συνήθεις περιπτώσεις εσόδων</a:t>
            </a:r>
          </a:p>
          <a:p>
            <a:r>
              <a:rPr lang="el-GR" sz="2800"/>
              <a:t>Έσοδα από πώληση αγαθών (εμπορευμάτων ή προϊόντων)</a:t>
            </a:r>
          </a:p>
          <a:p>
            <a:r>
              <a:rPr lang="el-GR" sz="2800"/>
              <a:t>Έσοδα από παροχή διαφόρων υπηρεσιών (τηλεπικοινωνίες, υγείας, εκπαίδευσης, καθαριότητας, παραγωγής φασόν, </a:t>
            </a:r>
            <a:r>
              <a:rPr lang="el-GR" sz="2800" err="1"/>
              <a:t>κλπ</a:t>
            </a:r>
            <a:r>
              <a:rPr lang="el-GR" sz="2800"/>
              <a:t>)</a:t>
            </a:r>
          </a:p>
          <a:p>
            <a:r>
              <a:rPr lang="el-GR" sz="2800"/>
              <a:t>Έσοδα από τόκους καταθέσεων ή επενδύσεων (π.χ. σε ομόλογα άλλων επιχειρήσεων)</a:t>
            </a:r>
          </a:p>
          <a:p>
            <a:r>
              <a:rPr lang="el-GR" sz="2800"/>
              <a:t>Έσοδα μερισμάτων από συμμετοχή στο κεφάλαιο άλλων επιχειρήσεων</a:t>
            </a:r>
          </a:p>
        </p:txBody>
      </p:sp>
    </p:spTree>
    <p:extLst>
      <p:ext uri="{BB962C8B-B14F-4D97-AF65-F5344CB8AC3E}">
        <p14:creationId xmlns:p14="http://schemas.microsoft.com/office/powerpoint/2010/main" val="391884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4004</TotalTime>
  <Words>2360</Words>
  <Application>Microsoft Office PowerPoint</Application>
  <PresentationFormat>On-screen Show (4:3)</PresentationFormat>
  <Paragraphs>346</Paragraphs>
  <Slides>33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Calibri</vt:lpstr>
      <vt:lpstr>Times New Roman</vt:lpstr>
      <vt:lpstr>Verdana</vt:lpstr>
      <vt:lpstr>Wingdings</vt:lpstr>
      <vt:lpstr>Office Theme</vt:lpstr>
      <vt:lpstr>Worksheet</vt:lpstr>
      <vt:lpstr>  ΧΡΗΜΑΤΟΟΙΚΟΝΟΜΙΚΕΣ ΚΑΤΑΣΤΑΣΕΙΣ  ΚΑΤΑΣΤΑΣΗ ΑΠΟΤΕΛΕΣΜΑΤΩΝ ΧΡΗΣΗΣ (ΚΑΧ)</vt:lpstr>
      <vt:lpstr>ΕΝΟΤΗΤΑ 4 ΚΑΤΑΣΤΑΣΗ ΑΠΟΤΕΛΕΣΜΑΤΩΝ ΧΡΗΣΗΣ</vt:lpstr>
      <vt:lpstr>Ορισμός Κατάστασης Αποτελεσμάτων Χρήσης-ΚΑΧ</vt:lpstr>
      <vt:lpstr>Παράδειγμα ΚΑΧ </vt:lpstr>
      <vt:lpstr>Είδη δραστηριοτήτων μιας οντότητας</vt:lpstr>
      <vt:lpstr>Δραστηριότητες της οντότητας</vt:lpstr>
      <vt:lpstr>PowerPoint Presentation</vt:lpstr>
      <vt:lpstr>Ορισμός εσόδου (revenue)</vt:lpstr>
      <vt:lpstr>PowerPoint Presentation</vt:lpstr>
      <vt:lpstr>Ορισμός εξόδου (expense)</vt:lpstr>
      <vt:lpstr>PowerPoint Presentation</vt:lpstr>
      <vt:lpstr>Κέρδος (gain)</vt:lpstr>
      <vt:lpstr>Ζημιά (loss) </vt:lpstr>
      <vt:lpstr>Λογιστικά γεγονότα </vt:lpstr>
      <vt:lpstr>PowerPoint Presentation</vt:lpstr>
      <vt:lpstr>Ταμειακά και μη ταμειακά λογ/κά γεγονότα</vt:lpstr>
      <vt:lpstr>Θεμελιώδεις λογιστικές παραδοχές (fundamental assumptions)</vt:lpstr>
      <vt:lpstr>PowerPoint Presentation</vt:lpstr>
      <vt:lpstr>PowerPoint Presentation</vt:lpstr>
      <vt:lpstr>Διακρίσεις – Ταξινόμηση εξόδων Λειτουργικής Δραστηριότητας</vt:lpstr>
      <vt:lpstr>PowerPoint Presentation</vt:lpstr>
      <vt:lpstr>PowerPoint Presentation</vt:lpstr>
      <vt:lpstr>PowerPoint Presentation</vt:lpstr>
      <vt:lpstr>PowerPoint Presentation</vt:lpstr>
      <vt:lpstr>Κατηγορίες αποτελεσμάτων</vt:lpstr>
      <vt:lpstr>PowerPoint Presentation</vt:lpstr>
      <vt:lpstr>PowerPoint Presentation</vt:lpstr>
      <vt:lpstr>PowerPoint Presentation</vt:lpstr>
      <vt:lpstr>Άσκησης κατανόησης (excel file)</vt:lpstr>
      <vt:lpstr>Κατάσταση αποτελεσμάτων κατ’ είδος</vt:lpstr>
      <vt:lpstr>PowerPoint Presentation</vt:lpstr>
      <vt:lpstr>Καθαρά κέρδη (ΚΑΧ) και Κέρδη εις Νέο (Ισολ.)</vt:lpstr>
      <vt:lpstr>Εκτεταμένη Λογιστική Ισότητα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 and the Business Environment</dc:title>
  <dc:creator>Rand</dc:creator>
  <cp:lastModifiedBy>Giannopoulos, George</cp:lastModifiedBy>
  <cp:revision>389</cp:revision>
  <cp:lastPrinted>2023-11-06T22:54:10Z</cp:lastPrinted>
  <dcterms:created xsi:type="dcterms:W3CDTF">2012-09-19T01:39:45Z</dcterms:created>
  <dcterms:modified xsi:type="dcterms:W3CDTF">2023-11-06T23:28:01Z</dcterms:modified>
</cp:coreProperties>
</file>