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5" r:id="rId2"/>
    <p:sldId id="307" r:id="rId3"/>
    <p:sldId id="308" r:id="rId4"/>
    <p:sldId id="309" r:id="rId5"/>
    <p:sldId id="296" r:id="rId6"/>
    <p:sldId id="297" r:id="rId7"/>
    <p:sldId id="300" r:id="rId8"/>
    <p:sldId id="303" r:id="rId9"/>
    <p:sldId id="304" r:id="rId10"/>
    <p:sldId id="298" r:id="rId11"/>
    <p:sldId id="299" r:id="rId12"/>
    <p:sldId id="301" r:id="rId13"/>
    <p:sldId id="344" r:id="rId14"/>
    <p:sldId id="306" r:id="rId15"/>
    <p:sldId id="302" r:id="rId16"/>
    <p:sldId id="310" r:id="rId17"/>
    <p:sldId id="271" r:id="rId18"/>
    <p:sldId id="311" r:id="rId19"/>
    <p:sldId id="316" r:id="rId20"/>
    <p:sldId id="312" r:id="rId21"/>
    <p:sldId id="313" r:id="rId22"/>
    <p:sldId id="314" r:id="rId23"/>
    <p:sldId id="319" r:id="rId24"/>
    <p:sldId id="317" r:id="rId25"/>
    <p:sldId id="350" r:id="rId26"/>
    <p:sldId id="324" r:id="rId27"/>
    <p:sldId id="320" r:id="rId28"/>
    <p:sldId id="351" r:id="rId29"/>
    <p:sldId id="328" r:id="rId30"/>
    <p:sldId id="330" r:id="rId31"/>
    <p:sldId id="331" r:id="rId32"/>
    <p:sldId id="332" r:id="rId33"/>
    <p:sldId id="333" r:id="rId34"/>
    <p:sldId id="349" r:id="rId35"/>
    <p:sldId id="346" r:id="rId36"/>
    <p:sldId id="347" r:id="rId37"/>
    <p:sldId id="345" r:id="rId38"/>
    <p:sldId id="336" r:id="rId39"/>
    <p:sldId id="337" r:id="rId40"/>
    <p:sldId id="327" r:id="rId41"/>
    <p:sldId id="338" r:id="rId42"/>
    <p:sldId id="334" r:id="rId43"/>
    <p:sldId id="352" r:id="rId44"/>
    <p:sldId id="341" r:id="rId45"/>
    <p:sldId id="343" r:id="rId4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5179" autoAdjust="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B6D368-3963-4F91-8E89-EBFE82E3283E}" type="doc">
      <dgm:prSet loTypeId="urn:microsoft.com/office/officeart/2005/8/layout/hChevron3" loCatId="process" qsTypeId="urn:microsoft.com/office/officeart/2005/8/quickstyle/simple1" qsCatId="simple" csTypeId="urn:microsoft.com/office/officeart/2005/8/colors/accent4_5" csCatId="accent4" phldr="1"/>
      <dgm:spPr/>
    </dgm:pt>
    <dgm:pt modelId="{BCD7616D-F974-4D24-9D9B-2B043AC6787E}">
      <dgm:prSet phldrT="[Κείμενο]" custT="1"/>
      <dgm:spPr>
        <a:solidFill>
          <a:srgbClr val="0070C0">
            <a:alpha val="63333"/>
          </a:srgbClr>
        </a:solidFill>
      </dgm:spPr>
      <dgm:t>
        <a:bodyPr/>
        <a:lstStyle/>
        <a:p>
          <a:r>
            <a:rPr lang="en-US" sz="2000" dirty="0"/>
            <a:t>% of fertilization,</a:t>
          </a:r>
          <a:r>
            <a:rPr lang="el-GR" sz="2000" dirty="0"/>
            <a:t> </a:t>
          </a:r>
          <a:endParaRPr lang="en-US" sz="2000" dirty="0"/>
        </a:p>
        <a:p>
          <a:r>
            <a:rPr lang="en-US" sz="2000" dirty="0"/>
            <a:t>%  of  blastocyst development</a:t>
          </a:r>
          <a:endParaRPr lang="el-GR" sz="2000" dirty="0"/>
        </a:p>
      </dgm:t>
    </dgm:pt>
    <dgm:pt modelId="{9EE528D2-3728-4CA5-9BBD-50B1243CA2BA}" type="parTrans" cxnId="{5469B38B-D088-44DC-A1D8-13889BC826C2}">
      <dgm:prSet/>
      <dgm:spPr/>
      <dgm:t>
        <a:bodyPr/>
        <a:lstStyle/>
        <a:p>
          <a:endParaRPr lang="el-GR"/>
        </a:p>
      </dgm:t>
    </dgm:pt>
    <dgm:pt modelId="{090FD5BC-9841-489B-B598-A309B1272BAC}" type="sibTrans" cxnId="{5469B38B-D088-44DC-A1D8-13889BC826C2}">
      <dgm:prSet/>
      <dgm:spPr/>
      <dgm:t>
        <a:bodyPr/>
        <a:lstStyle/>
        <a:p>
          <a:endParaRPr lang="el-GR"/>
        </a:p>
      </dgm:t>
    </dgm:pt>
    <dgm:pt modelId="{EA8DD50F-9A6F-4560-8089-4CF613A1BCC5}">
      <dgm:prSet phldrT="[Κείμενο]" custT="1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en-US" sz="2000" dirty="0"/>
            <a:t>%  of pregnancy</a:t>
          </a:r>
        </a:p>
        <a:p>
          <a:r>
            <a:rPr lang="en-US" sz="2000" dirty="0"/>
            <a:t>%  of  abortion</a:t>
          </a:r>
          <a:endParaRPr lang="el-GR" sz="2000" dirty="0"/>
        </a:p>
      </dgm:t>
    </dgm:pt>
    <dgm:pt modelId="{62BD2B35-4A66-46D9-A6DE-409DF65AAFF7}" type="parTrans" cxnId="{2D043ECB-5CD5-478B-820C-E2936598DAB1}">
      <dgm:prSet/>
      <dgm:spPr/>
      <dgm:t>
        <a:bodyPr/>
        <a:lstStyle/>
        <a:p>
          <a:endParaRPr lang="el-GR"/>
        </a:p>
      </dgm:t>
    </dgm:pt>
    <dgm:pt modelId="{1AEF97CE-6EA9-4B5D-826E-1506BA68F5CC}" type="sibTrans" cxnId="{2D043ECB-5CD5-478B-820C-E2936598DAB1}">
      <dgm:prSet/>
      <dgm:spPr/>
      <dgm:t>
        <a:bodyPr/>
        <a:lstStyle/>
        <a:p>
          <a:endParaRPr lang="el-GR"/>
        </a:p>
      </dgm:t>
    </dgm:pt>
    <dgm:pt modelId="{F1D7FE83-E8B5-4303-A599-20B2980CF13D}">
      <dgm:prSet phldrT="[Κείμενο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2000" dirty="0"/>
            <a:t>Temperature,</a:t>
          </a:r>
        </a:p>
        <a:p>
          <a:r>
            <a:rPr lang="en-US" sz="2000" dirty="0"/>
            <a:t>CO</a:t>
          </a:r>
          <a:r>
            <a:rPr lang="en-US" sz="2000" baseline="-25000" dirty="0"/>
            <a:t>2 </a:t>
          </a:r>
          <a:r>
            <a:rPr lang="en-US" sz="2000" baseline="0" dirty="0"/>
            <a:t> , VOC,</a:t>
          </a:r>
        </a:p>
        <a:p>
          <a:r>
            <a:rPr lang="en-US" sz="2000" dirty="0"/>
            <a:t>Presence of particles</a:t>
          </a:r>
          <a:endParaRPr lang="el-GR" sz="2000" dirty="0"/>
        </a:p>
      </dgm:t>
    </dgm:pt>
    <dgm:pt modelId="{EB55536A-EC8A-4DE1-8835-1F03F7F4AF9C}" type="sibTrans" cxnId="{76464B5D-B5D0-4F14-9314-BB8DF30B0874}">
      <dgm:prSet/>
      <dgm:spPr/>
      <dgm:t>
        <a:bodyPr/>
        <a:lstStyle/>
        <a:p>
          <a:endParaRPr lang="el-GR"/>
        </a:p>
      </dgm:t>
    </dgm:pt>
    <dgm:pt modelId="{5223C3EE-BA04-439E-846B-2ADF7C1E0F47}" type="parTrans" cxnId="{76464B5D-B5D0-4F14-9314-BB8DF30B0874}">
      <dgm:prSet/>
      <dgm:spPr/>
      <dgm:t>
        <a:bodyPr/>
        <a:lstStyle/>
        <a:p>
          <a:endParaRPr lang="el-GR"/>
        </a:p>
      </dgm:t>
    </dgm:pt>
    <dgm:pt modelId="{8217D149-9E18-4FCB-A09F-680FCCE63B6C}">
      <dgm:prSet phldrT="[Κείμενο]" custT="1"/>
      <dgm:spPr>
        <a:solidFill>
          <a:srgbClr val="FFFF00">
            <a:alpha val="76667"/>
          </a:srgbClr>
        </a:solidFill>
      </dgm:spPr>
      <dgm:t>
        <a:bodyPr/>
        <a:lstStyle/>
        <a:p>
          <a:r>
            <a:rPr lang="en-US" sz="2000" b="1" dirty="0" err="1">
              <a:solidFill>
                <a:schemeClr val="bg1">
                  <a:lumMod val="95000"/>
                  <a:lumOff val="5000"/>
                </a:schemeClr>
              </a:solidFill>
            </a:rPr>
            <a:t>Morphokinetic</a:t>
          </a:r>
          <a:r>
            <a:rPr lang="en-US" sz="2000" b="1" dirty="0">
              <a:solidFill>
                <a:schemeClr val="bg1">
                  <a:lumMod val="95000"/>
                  <a:lumOff val="5000"/>
                </a:schemeClr>
              </a:solidFill>
            </a:rPr>
            <a:t>  parameters</a:t>
          </a:r>
          <a:endParaRPr lang="el-GR" sz="20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329C2E7-95D0-4D4C-A1A2-41CE2E6AE8DD}" type="parTrans" cxnId="{757938DF-D109-4158-B1A2-B5B190F33D3C}">
      <dgm:prSet/>
      <dgm:spPr/>
      <dgm:t>
        <a:bodyPr/>
        <a:lstStyle/>
        <a:p>
          <a:endParaRPr lang="el-GR"/>
        </a:p>
      </dgm:t>
    </dgm:pt>
    <dgm:pt modelId="{D6127209-B258-4FD2-8989-9A0B4230BDAD}" type="sibTrans" cxnId="{757938DF-D109-4158-B1A2-B5B190F33D3C}">
      <dgm:prSet/>
      <dgm:spPr/>
      <dgm:t>
        <a:bodyPr/>
        <a:lstStyle/>
        <a:p>
          <a:endParaRPr lang="el-GR"/>
        </a:p>
      </dgm:t>
    </dgm:pt>
    <dgm:pt modelId="{19A7154F-E2BB-4FF9-8FB7-FA50C03D7E26}" type="pres">
      <dgm:prSet presAssocID="{ECB6D368-3963-4F91-8E89-EBFE82E3283E}" presName="Name0" presStyleCnt="0">
        <dgm:presLayoutVars>
          <dgm:dir/>
          <dgm:resizeHandles val="exact"/>
        </dgm:presLayoutVars>
      </dgm:prSet>
      <dgm:spPr/>
    </dgm:pt>
    <dgm:pt modelId="{924430C8-A846-4B93-ABF7-31261B656D07}" type="pres">
      <dgm:prSet presAssocID="{F1D7FE83-E8B5-4303-A599-20B2980CF13D}" presName="parTxOnly" presStyleLbl="node1" presStyleIdx="0" presStyleCnt="4" custLinFactNeighborX="2968" custLinFactNeighborY="-17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901D8A-5293-4305-B07C-C5C6841CEDF0}" type="pres">
      <dgm:prSet presAssocID="{EB55536A-EC8A-4DE1-8835-1F03F7F4AF9C}" presName="parSpace" presStyleCnt="0"/>
      <dgm:spPr/>
    </dgm:pt>
    <dgm:pt modelId="{3F4AB486-8F48-454A-9C87-857F72990C5E}" type="pres">
      <dgm:prSet presAssocID="{8217D149-9E18-4FCB-A09F-680FCCE63B6C}" presName="parTxOnly" presStyleLbl="node1" presStyleIdx="1" presStyleCnt="4" custLinFactNeighborX="-572" custLinFactNeighborY="-18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B1DF8B-97DA-49B7-9DE1-DEAD40927030}" type="pres">
      <dgm:prSet presAssocID="{D6127209-B258-4FD2-8989-9A0B4230BDAD}" presName="parSpace" presStyleCnt="0"/>
      <dgm:spPr/>
    </dgm:pt>
    <dgm:pt modelId="{60AD319D-B86E-4394-BF7C-2A9ADD5E2220}" type="pres">
      <dgm:prSet presAssocID="{BCD7616D-F974-4D24-9D9B-2B043AC6787E}" presName="parTxOnly" presStyleLbl="node1" presStyleIdx="2" presStyleCnt="4" custLinFactNeighborY="-18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7A3FDF6-43C8-4D0C-94FA-5F49FF152673}" type="pres">
      <dgm:prSet presAssocID="{090FD5BC-9841-489B-B598-A309B1272BAC}" presName="parSpace" presStyleCnt="0"/>
      <dgm:spPr/>
    </dgm:pt>
    <dgm:pt modelId="{7508E4A7-B167-47E0-8A51-E1FAF6D0598D}" type="pres">
      <dgm:prSet presAssocID="{EA8DD50F-9A6F-4560-8089-4CF613A1BCC5}" presName="parTxOnly" presStyleLbl="node1" presStyleIdx="3" presStyleCnt="4" custLinFactNeighborX="499" custLinFactNeighborY="-18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6464B5D-B5D0-4F14-9314-BB8DF30B0874}" srcId="{ECB6D368-3963-4F91-8E89-EBFE82E3283E}" destId="{F1D7FE83-E8B5-4303-A599-20B2980CF13D}" srcOrd="0" destOrd="0" parTransId="{5223C3EE-BA04-439E-846B-2ADF7C1E0F47}" sibTransId="{EB55536A-EC8A-4DE1-8835-1F03F7F4AF9C}"/>
    <dgm:cxn modelId="{757938DF-D109-4158-B1A2-B5B190F33D3C}" srcId="{ECB6D368-3963-4F91-8E89-EBFE82E3283E}" destId="{8217D149-9E18-4FCB-A09F-680FCCE63B6C}" srcOrd="1" destOrd="0" parTransId="{B329C2E7-95D0-4D4C-A1A2-41CE2E6AE8DD}" sibTransId="{D6127209-B258-4FD2-8989-9A0B4230BDAD}"/>
    <dgm:cxn modelId="{E28E8533-CA06-4576-AAF2-5EF48432F23E}" type="presOf" srcId="{8217D149-9E18-4FCB-A09F-680FCCE63B6C}" destId="{3F4AB486-8F48-454A-9C87-857F72990C5E}" srcOrd="0" destOrd="0" presId="urn:microsoft.com/office/officeart/2005/8/layout/hChevron3"/>
    <dgm:cxn modelId="{5469B38B-D088-44DC-A1D8-13889BC826C2}" srcId="{ECB6D368-3963-4F91-8E89-EBFE82E3283E}" destId="{BCD7616D-F974-4D24-9D9B-2B043AC6787E}" srcOrd="2" destOrd="0" parTransId="{9EE528D2-3728-4CA5-9BBD-50B1243CA2BA}" sibTransId="{090FD5BC-9841-489B-B598-A309B1272BAC}"/>
    <dgm:cxn modelId="{8623E495-3F58-47A4-BB91-58F0EE16B49D}" type="presOf" srcId="{EA8DD50F-9A6F-4560-8089-4CF613A1BCC5}" destId="{7508E4A7-B167-47E0-8A51-E1FAF6D0598D}" srcOrd="0" destOrd="0" presId="urn:microsoft.com/office/officeart/2005/8/layout/hChevron3"/>
    <dgm:cxn modelId="{B1B88D24-55AF-4CEF-9DF9-A0F56214C3F3}" type="presOf" srcId="{BCD7616D-F974-4D24-9D9B-2B043AC6787E}" destId="{60AD319D-B86E-4394-BF7C-2A9ADD5E2220}" srcOrd="0" destOrd="0" presId="urn:microsoft.com/office/officeart/2005/8/layout/hChevron3"/>
    <dgm:cxn modelId="{F9DAF731-3BA6-4AE3-84A7-BA2B20B9255A}" type="presOf" srcId="{F1D7FE83-E8B5-4303-A599-20B2980CF13D}" destId="{924430C8-A846-4B93-ABF7-31261B656D07}" srcOrd="0" destOrd="0" presId="urn:microsoft.com/office/officeart/2005/8/layout/hChevron3"/>
    <dgm:cxn modelId="{2D043ECB-5CD5-478B-820C-E2936598DAB1}" srcId="{ECB6D368-3963-4F91-8E89-EBFE82E3283E}" destId="{EA8DD50F-9A6F-4560-8089-4CF613A1BCC5}" srcOrd="3" destOrd="0" parTransId="{62BD2B35-4A66-46D9-A6DE-409DF65AAFF7}" sibTransId="{1AEF97CE-6EA9-4B5D-826E-1506BA68F5CC}"/>
    <dgm:cxn modelId="{1BD52500-B953-4371-BB40-91CEC71AA578}" type="presOf" srcId="{ECB6D368-3963-4F91-8E89-EBFE82E3283E}" destId="{19A7154F-E2BB-4FF9-8FB7-FA50C03D7E26}" srcOrd="0" destOrd="0" presId="urn:microsoft.com/office/officeart/2005/8/layout/hChevron3"/>
    <dgm:cxn modelId="{E1418E48-F906-4B67-ADDB-3451DBD1B51A}" type="presParOf" srcId="{19A7154F-E2BB-4FF9-8FB7-FA50C03D7E26}" destId="{924430C8-A846-4B93-ABF7-31261B656D07}" srcOrd="0" destOrd="0" presId="urn:microsoft.com/office/officeart/2005/8/layout/hChevron3"/>
    <dgm:cxn modelId="{78BA6B30-0549-46D4-AF15-05392DDCA386}" type="presParOf" srcId="{19A7154F-E2BB-4FF9-8FB7-FA50C03D7E26}" destId="{06901D8A-5293-4305-B07C-C5C6841CEDF0}" srcOrd="1" destOrd="0" presId="urn:microsoft.com/office/officeart/2005/8/layout/hChevron3"/>
    <dgm:cxn modelId="{EB26C312-514C-4C33-AB1A-00A749251C79}" type="presParOf" srcId="{19A7154F-E2BB-4FF9-8FB7-FA50C03D7E26}" destId="{3F4AB486-8F48-454A-9C87-857F72990C5E}" srcOrd="2" destOrd="0" presId="urn:microsoft.com/office/officeart/2005/8/layout/hChevron3"/>
    <dgm:cxn modelId="{4A0D7460-FFE5-4371-AFE0-CE2497F9B6A5}" type="presParOf" srcId="{19A7154F-E2BB-4FF9-8FB7-FA50C03D7E26}" destId="{8BB1DF8B-97DA-49B7-9DE1-DEAD40927030}" srcOrd="3" destOrd="0" presId="urn:microsoft.com/office/officeart/2005/8/layout/hChevron3"/>
    <dgm:cxn modelId="{21ABD820-6E74-410E-9A03-5235A094A795}" type="presParOf" srcId="{19A7154F-E2BB-4FF9-8FB7-FA50C03D7E26}" destId="{60AD319D-B86E-4394-BF7C-2A9ADD5E2220}" srcOrd="4" destOrd="0" presId="urn:microsoft.com/office/officeart/2005/8/layout/hChevron3"/>
    <dgm:cxn modelId="{B7269572-C538-4DA7-BC73-D637D260724D}" type="presParOf" srcId="{19A7154F-E2BB-4FF9-8FB7-FA50C03D7E26}" destId="{47A3FDF6-43C8-4D0C-94FA-5F49FF152673}" srcOrd="5" destOrd="0" presId="urn:microsoft.com/office/officeart/2005/8/layout/hChevron3"/>
    <dgm:cxn modelId="{E13922D2-46D4-4601-B550-3CD1B441B85B}" type="presParOf" srcId="{19A7154F-E2BB-4FF9-8FB7-FA50C03D7E26}" destId="{7508E4A7-B167-47E0-8A51-E1FAF6D0598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430C8-A846-4B93-ABF7-31261B656D07}">
      <dsp:nvSpPr>
        <dsp:cNvPr id="0" name=""/>
        <dsp:cNvSpPr/>
      </dsp:nvSpPr>
      <dsp:spPr>
        <a:xfrm>
          <a:off x="20853" y="1553227"/>
          <a:ext cx="3007949" cy="1203179"/>
        </a:xfrm>
        <a:prstGeom prst="homePlate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Temperature,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</a:t>
          </a:r>
          <a:r>
            <a:rPr lang="en-US" sz="2000" kern="1200" baseline="-25000" dirty="0"/>
            <a:t>2 </a:t>
          </a:r>
          <a:r>
            <a:rPr lang="en-US" sz="2000" kern="1200" baseline="0" dirty="0"/>
            <a:t> , VOC,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Presence of particles</a:t>
          </a:r>
          <a:endParaRPr lang="el-GR" sz="2000" kern="1200" dirty="0"/>
        </a:p>
      </dsp:txBody>
      <dsp:txXfrm>
        <a:off x="20853" y="1553227"/>
        <a:ext cx="2707154" cy="1203179"/>
      </dsp:txXfrm>
    </dsp:sp>
    <dsp:sp modelId="{3F4AB486-8F48-454A-9C87-857F72990C5E}">
      <dsp:nvSpPr>
        <dsp:cNvPr id="0" name=""/>
        <dsp:cNvSpPr/>
      </dsp:nvSpPr>
      <dsp:spPr>
        <a:xfrm>
          <a:off x="2405916" y="1551495"/>
          <a:ext cx="3007949" cy="1203179"/>
        </a:xfrm>
        <a:prstGeom prst="chevron">
          <a:avLst/>
        </a:prstGeom>
        <a:solidFill>
          <a:srgbClr val="FFFF00">
            <a:alpha val="7666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bg1">
                  <a:lumMod val="95000"/>
                  <a:lumOff val="5000"/>
                </a:schemeClr>
              </a:solidFill>
            </a:rPr>
            <a:t>Morphokinetic</a:t>
          </a:r>
          <a:r>
            <a:rPr lang="en-US" sz="2000" b="1" kern="1200" dirty="0">
              <a:solidFill>
                <a:schemeClr val="bg1">
                  <a:lumMod val="95000"/>
                  <a:lumOff val="5000"/>
                </a:schemeClr>
              </a:solidFill>
            </a:rPr>
            <a:t>  parameters</a:t>
          </a:r>
          <a:endParaRPr lang="el-GR" sz="20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007506" y="1551495"/>
        <a:ext cx="1804770" cy="1203179"/>
      </dsp:txXfrm>
    </dsp:sp>
    <dsp:sp modelId="{60AD319D-B86E-4394-BF7C-2A9ADD5E2220}">
      <dsp:nvSpPr>
        <dsp:cNvPr id="0" name=""/>
        <dsp:cNvSpPr/>
      </dsp:nvSpPr>
      <dsp:spPr>
        <a:xfrm>
          <a:off x="4815717" y="1551495"/>
          <a:ext cx="3007949" cy="1203179"/>
        </a:xfrm>
        <a:prstGeom prst="chevron">
          <a:avLst/>
        </a:prstGeom>
        <a:solidFill>
          <a:srgbClr val="0070C0">
            <a:alpha val="63333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% of fertilization,</a:t>
          </a:r>
          <a:r>
            <a:rPr lang="el-GR" sz="2000" kern="1200" dirty="0"/>
            <a:t> 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%  of  blastocyst development</a:t>
          </a:r>
          <a:endParaRPr lang="el-GR" sz="2000" kern="1200" dirty="0"/>
        </a:p>
      </dsp:txBody>
      <dsp:txXfrm>
        <a:off x="5417307" y="1551495"/>
        <a:ext cx="1804770" cy="1203179"/>
      </dsp:txXfrm>
    </dsp:sp>
    <dsp:sp modelId="{7508E4A7-B167-47E0-8A51-E1FAF6D0598D}">
      <dsp:nvSpPr>
        <dsp:cNvPr id="0" name=""/>
        <dsp:cNvSpPr/>
      </dsp:nvSpPr>
      <dsp:spPr>
        <a:xfrm>
          <a:off x="7225075" y="1551495"/>
          <a:ext cx="3007949" cy="1203179"/>
        </a:xfrm>
        <a:prstGeom prst="chevron">
          <a:avLst/>
        </a:prstGeom>
        <a:solidFill>
          <a:srgbClr val="00206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%  of pregnancy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%  of  abortion</a:t>
          </a:r>
          <a:endParaRPr lang="el-GR" sz="2000" kern="1200" dirty="0"/>
        </a:p>
      </dsp:txBody>
      <dsp:txXfrm>
        <a:off x="7826665" y="1551495"/>
        <a:ext cx="1804770" cy="1203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45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18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1985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099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6068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4411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890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3949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739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952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28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03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741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62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334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0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523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4652995-E75B-43B0-B018-DC784BFA3854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299FE4E-7538-4858-8DAE-660EF7A6F6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010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rep.bioscientifica.com/view/journals/rep/154/2/REP-17-0004.xml#bib38" TargetMode="External"/><Relationship Id="rId2" Type="http://schemas.openxmlformats.org/officeDocument/2006/relationships/hyperlink" Target="https://rep.bioscientifica.com/view/journals/rep/154/2/REP-17-0004.xml#bib12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p.bioscientifica.com/view/journals/rep/154/2/REP-17-0004.xml#bib115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0622" y="195791"/>
            <a:ext cx="11830756" cy="353434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TIME  LAPSE  EMBRYO  MONITORING</a:t>
            </a:r>
            <a:br>
              <a:rPr lang="en-US" sz="5400" b="1" dirty="0">
                <a:solidFill>
                  <a:srgbClr val="FFFF00"/>
                </a:solidFill>
              </a:rPr>
            </a:br>
            <a:r>
              <a:rPr lang="en-US" sz="5400" b="1" dirty="0">
                <a:solidFill>
                  <a:srgbClr val="FFFF00"/>
                </a:solidFill>
              </a:rPr>
              <a:t>WHAT  IS  ITS  VALUE ?</a:t>
            </a:r>
            <a:endParaRPr lang="el-GR" sz="5400" b="1" dirty="0">
              <a:solidFill>
                <a:srgbClr val="FFFF00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681743" y="4154312"/>
            <a:ext cx="10514012" cy="195114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900" b="1" dirty="0">
                <a:solidFill>
                  <a:srgbClr val="FFFF00"/>
                </a:solidFill>
              </a:rPr>
              <a:t>ANASTASIOS  ARGYRIOU</a:t>
            </a:r>
          </a:p>
          <a:p>
            <a:pPr algn="ctr"/>
            <a:endParaRPr lang="en-US" sz="3200" b="1" dirty="0">
              <a:solidFill>
                <a:srgbClr val="FFFF00"/>
              </a:solidFill>
            </a:endParaRPr>
          </a:p>
          <a:p>
            <a:pPr algn="ctr"/>
            <a:r>
              <a:rPr lang="en-US" sz="2600" b="1" dirty="0">
                <a:solidFill>
                  <a:srgbClr val="FFFF00"/>
                </a:solidFill>
              </a:rPr>
              <a:t>BIOLOGIST  OF  REPRODUCTION  MSc, PhD</a:t>
            </a:r>
          </a:p>
          <a:p>
            <a:pPr algn="ctr"/>
            <a:r>
              <a:rPr lang="en-US" sz="2600" b="1" dirty="0">
                <a:solidFill>
                  <a:srgbClr val="FFFF00"/>
                </a:solidFill>
              </a:rPr>
              <a:t>SENIOR  CLINICAL  EMBRYOLOGIST</a:t>
            </a:r>
            <a:endParaRPr lang="el-GR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27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1254" y="197555"/>
            <a:ext cx="10634133" cy="1600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TIME LAPSE MONITORING SYSTEM IN A 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IVF  LABORATORY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21254" y="2151278"/>
            <a:ext cx="4708702" cy="419307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Continuous viewing on embryo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Embryo monitored from inside a specific incubator equipped with a photography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Creates archives used to select embryo(s) for embryo transfer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7" name="Θέση εικόνας 6"/>
          <p:cNvSpPr>
            <a:spLocks noGrp="1"/>
          </p:cNvSpPr>
          <p:nvPr>
            <p:ph type="pic" idx="1"/>
          </p:nvPr>
        </p:nvSpPr>
        <p:spPr>
          <a:xfrm>
            <a:off x="5926666" y="2506132"/>
            <a:ext cx="5428721" cy="3944761"/>
          </a:xfrm>
        </p:spPr>
      </p:sp>
      <p:pic>
        <p:nvPicPr>
          <p:cNvPr id="8" name="Picture 8" descr="Αποτέλεσμα εικόνας για embryoscope p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566" y="2926423"/>
            <a:ext cx="2996920" cy="3104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36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05481"/>
            <a:ext cx="10515600" cy="98954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TIME LAPSE MONITORING SYSTEMS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9100" y="1396646"/>
            <a:ext cx="10233800" cy="530895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Primo Vision </a:t>
            </a:r>
            <a:r>
              <a:rPr lang="en-US" dirty="0"/>
              <a:t>(Bright field, embryo culture in multi-well dishes)</a:t>
            </a:r>
          </a:p>
          <a:p>
            <a:endParaRPr lang="en-US" dirty="0"/>
          </a:p>
          <a:p>
            <a:r>
              <a:rPr lang="en-US" b="1" dirty="0" err="1">
                <a:solidFill>
                  <a:srgbClr val="FFFF00"/>
                </a:solidFill>
              </a:rPr>
              <a:t>Embryoscope</a:t>
            </a:r>
            <a:r>
              <a:rPr lang="en-US" dirty="0"/>
              <a:t> (Bright field, self contained incubation up to 12 cultured embryos)</a:t>
            </a:r>
          </a:p>
          <a:p>
            <a:endParaRPr lang="en-US" dirty="0"/>
          </a:p>
          <a:p>
            <a:r>
              <a:rPr lang="en-US" b="1" dirty="0" err="1">
                <a:solidFill>
                  <a:srgbClr val="FFFF00"/>
                </a:solidFill>
              </a:rPr>
              <a:t>Eeva</a:t>
            </a:r>
            <a:r>
              <a:rPr lang="en-US" dirty="0"/>
              <a:t> (Dark field, automatic embryo prediction software, accurate observations of the </a:t>
            </a:r>
            <a:r>
              <a:rPr lang="en-US" dirty="0" err="1"/>
              <a:t>blastomere</a:t>
            </a:r>
            <a:r>
              <a:rPr lang="en-US" dirty="0"/>
              <a:t> membranes, less information for intracellular morphology and low ability to follow embryos with increasing number  of cells)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systems incorporate a digital inverted microscope that takes a picture of the embryos at 5-20 min. intervals. </a:t>
            </a:r>
          </a:p>
          <a:p>
            <a:pPr marL="0" indent="0">
              <a:buNone/>
            </a:pPr>
            <a:r>
              <a:rPr lang="en-US" dirty="0"/>
              <a:t>The images are processed by custom image acquisition and then, displayed on a computer screen. </a:t>
            </a:r>
          </a:p>
          <a:p>
            <a:pPr marL="0" indent="0">
              <a:buNone/>
            </a:pPr>
            <a:r>
              <a:rPr lang="en-US" dirty="0"/>
              <a:t>The pictures taken at preset intervals are then connected into short films that can be fast forwarded for detailed analysis.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755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DIFFERENT  TYPES  OF  TIME  LAPSE MONITORING   SYSTEMS </a:t>
            </a:r>
            <a:endParaRPr lang="el-GR" sz="40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C:\Users\User\Desktop\geri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33806"/>
            <a:ext cx="2928926" cy="1613912"/>
          </a:xfrm>
          <a:prstGeom prst="rect">
            <a:avLst/>
          </a:prstGeom>
          <a:noFill/>
        </p:spPr>
      </p:pic>
      <p:pic>
        <p:nvPicPr>
          <p:cNvPr id="4" name="Picture 5" descr="C:\Users\User\Desktop\MIRI-TL6-IVF-incubator_2048x20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779" y="3990835"/>
            <a:ext cx="2571768" cy="2143164"/>
          </a:xfrm>
          <a:prstGeom prst="rect">
            <a:avLst/>
          </a:prstGeom>
          <a:noFill/>
        </p:spPr>
      </p:pic>
      <p:pic>
        <p:nvPicPr>
          <p:cNvPr id="5" name="Picture 4" descr="C:\Users\User\Desktop\embryoscope_the-worlds-most-used_2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8240" y="2033806"/>
            <a:ext cx="3440289" cy="1785950"/>
          </a:xfrm>
          <a:prstGeom prst="rect">
            <a:avLst/>
          </a:prstGeom>
          <a:noFill/>
        </p:spPr>
      </p:pic>
      <p:pic>
        <p:nvPicPr>
          <p:cNvPr id="6" name="Picture 10" descr="C:\Documents and Settings\ivflab\Desktop\timelapseFOR TURKRY\PHOTOS\turkeytalk\wow\primo-vision-evo-in-your-incubat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5916" y="4162874"/>
            <a:ext cx="2084935" cy="1712926"/>
          </a:xfrm>
          <a:prstGeom prst="rect">
            <a:avLst/>
          </a:prstGeom>
          <a:noFill/>
          <a:effectLst>
            <a:outerShdw blurRad="50800" dist="50800" dir="5400000" sx="25000" sy="25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Image result for eva timelapse incubator"/>
          <p:cNvPicPr>
            <a:picLocks noChangeAspect="1" noChangeArrowheads="1"/>
          </p:cNvPicPr>
          <p:nvPr/>
        </p:nvPicPr>
        <p:blipFill>
          <a:blip r:embed="rId6"/>
          <a:srcRect l="9754" r="6877" b="24119"/>
          <a:stretch>
            <a:fillRect/>
          </a:stretch>
        </p:blipFill>
        <p:spPr bwMode="auto">
          <a:xfrm>
            <a:off x="4770595" y="2509158"/>
            <a:ext cx="3143272" cy="2963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21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ÎÏÎ¿ÏÎ­Î»ÎµÏÎ¼Î± ÎµÎ¹ÎºÏÎ½Î±Ï Î³Î¹Î± time lapse embryo monitoring system EMBRYO SCOPE VI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17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90" y="387010"/>
            <a:ext cx="10185042" cy="8970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ADVANTAGES OF A TIME LAPSE MONITORING SYSTEM</a:t>
            </a:r>
            <a:endParaRPr lang="el-GR" dirty="0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7529687" y="1980934"/>
            <a:ext cx="3702757" cy="3964517"/>
          </a:xfrm>
        </p:spPr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90" y="2057399"/>
            <a:ext cx="5323944" cy="43772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Contributes  to the maintenance of stable culture conditions and a better evaluation of the development of the embryos, no removal from the incubator (uninterrupted culture)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Offers very important information concerning the development, the mitotic divisions and the </a:t>
            </a:r>
            <a:r>
              <a:rPr lang="en-US" sz="2400" dirty="0" err="1">
                <a:solidFill>
                  <a:schemeClr val="tx1"/>
                </a:solidFill>
              </a:rPr>
              <a:t>morphokinetic</a:t>
            </a:r>
            <a:r>
              <a:rPr lang="en-US" sz="2400" dirty="0">
                <a:solidFill>
                  <a:schemeClr val="tx1"/>
                </a:solidFill>
              </a:rPr>
              <a:t> parameters of the embryos</a:t>
            </a:r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5" name="Picture 8" descr="http://www.astec-bio.com/global/ivf/img/img_big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687" y="1980935"/>
            <a:ext cx="3702757" cy="3964517"/>
          </a:xfrm>
          <a:prstGeom prst="rect">
            <a:avLst/>
          </a:prstGeom>
          <a:noFill/>
        </p:spPr>
      </p:pic>
      <p:pic>
        <p:nvPicPr>
          <p:cNvPr id="6" name="Picture 6" descr="Αποτέλεσμα εικόνων για do not disturb"/>
          <p:cNvPicPr>
            <a:picLocks noChangeAspect="1" noChangeArrowheads="1"/>
          </p:cNvPicPr>
          <p:nvPr/>
        </p:nvPicPr>
        <p:blipFill>
          <a:blip r:embed="rId3" cstate="print"/>
          <a:srcRect l="15504" t="3721" r="16589" b="4651"/>
          <a:stretch>
            <a:fillRect/>
          </a:stretch>
        </p:blipFill>
        <p:spPr bwMode="auto">
          <a:xfrm>
            <a:off x="8746965" y="3692014"/>
            <a:ext cx="821183" cy="1108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082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6089" y="53799"/>
            <a:ext cx="11469511" cy="110243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COMPARISON BETWEEN THE CONVENTIONAL  OBSERVATION  AND  THE  TIME  LAPSE  MONITORING  SYSTEM </a:t>
            </a:r>
            <a:endParaRPr lang="el-GR" sz="32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In vitro culture of embryos&#10;Conventional observationâs&#10;â¢ Maturity&#10;â¢ Fertilization&#10;â¢ Fragmentation&#10;â¢ Cleavage rate/Blastoc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09" y="1156231"/>
            <a:ext cx="8444089" cy="37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15_How_can_you_benefit_from_time-lapse_blog_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8898" y="5034845"/>
            <a:ext cx="8087710" cy="1682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483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INDICATIONS FOR  TIME  LAPSE  MONITORING  SYSTEM</a:t>
            </a:r>
            <a:endParaRPr lang="el-GR" sz="32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Older patients with high number of oocytes</a:t>
            </a:r>
          </a:p>
          <a:p>
            <a:r>
              <a:rPr lang="en-US" dirty="0"/>
              <a:t>Previous unsuccessful IVF patients</a:t>
            </a:r>
          </a:p>
          <a:p>
            <a:r>
              <a:rPr lang="en-US" dirty="0"/>
              <a:t>Previous successful patients (for  single Embryo Transfer )</a:t>
            </a:r>
          </a:p>
          <a:p>
            <a:r>
              <a:rPr lang="en-US" dirty="0"/>
              <a:t>Good prognosis patients ( day 2/3, not blastocyst ET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Benefits:</a:t>
            </a:r>
          </a:p>
          <a:p>
            <a:r>
              <a:rPr lang="en-US" dirty="0"/>
              <a:t>Confidence of transferring fewer embryos</a:t>
            </a:r>
          </a:p>
          <a:p>
            <a:r>
              <a:rPr lang="en-US" dirty="0"/>
              <a:t>Satisfied patients with greater information given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88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layer.slideplayer.com/35/10475730/data/images/img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12" y="1484488"/>
            <a:ext cx="6295671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76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28511" y="1561746"/>
            <a:ext cx="10515600" cy="3800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TIME  LAPSE  MONITORING  SYSTEM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/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means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/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00B050"/>
                </a:solidFill>
              </a:rPr>
              <a:t>USE  OF  MORHOKINETICS</a:t>
            </a:r>
            <a:r>
              <a:rPr lang="en-US" sz="4000" b="1" dirty="0">
                <a:solidFill>
                  <a:srgbClr val="FFFF00"/>
                </a:solidFill>
              </a:rPr>
              <a:t/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/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for a better choice of an </a:t>
            </a:r>
            <a:r>
              <a:rPr lang="en-US" sz="4000" b="1" dirty="0" err="1">
                <a:solidFill>
                  <a:srgbClr val="FFFF00"/>
                </a:solidFill>
              </a:rPr>
              <a:t>embryotransfer</a:t>
            </a:r>
            <a:endParaRPr lang="el-G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23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5622" y="195792"/>
            <a:ext cx="10515600" cy="91051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“KINETICS”  IN  A  CELL  CYCLE</a:t>
            </a:r>
            <a:endParaRPr lang="el-GR" sz="4000" dirty="0"/>
          </a:p>
        </p:txBody>
      </p:sp>
      <p:pic>
        <p:nvPicPr>
          <p:cNvPr id="3" name="Picture 2" descr="Time lapse observation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6" y="1106311"/>
            <a:ext cx="9031112" cy="554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0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INTRODUCTION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88064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800" dirty="0"/>
              <a:t> Fundamental parameters for achieving: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a successful on</a:t>
            </a:r>
            <a:r>
              <a:rPr lang="el-GR" sz="2800" dirty="0"/>
              <a:t>  </a:t>
            </a:r>
            <a:r>
              <a:rPr lang="en-US" sz="2800" dirty="0"/>
              <a:t>going pregnancy </a:t>
            </a:r>
          </a:p>
          <a:p>
            <a:pPr lvl="1"/>
            <a:r>
              <a:rPr lang="en-US" sz="2800" dirty="0"/>
              <a:t>the birth of a healthy baby,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 during the course of IVF for infertility treatment, are: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                                a receptive endometrium  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                                                        +  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            a genetically and metabolically normal embryo  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                                                        +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    an appropriate synchronization</a:t>
            </a:r>
            <a:r>
              <a:rPr lang="el-GR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of their communication</a:t>
            </a:r>
          </a:p>
          <a:p>
            <a:pPr marL="457200" lvl="1" indent="0" algn="ctr">
              <a:buNone/>
            </a:pPr>
            <a:endParaRPr lang="en-US" sz="2800" dirty="0"/>
          </a:p>
          <a:p>
            <a:pPr marL="457200" lvl="1" indent="0" algn="ctr">
              <a:buNone/>
            </a:pPr>
            <a:endParaRPr lang="en-US" sz="2800" dirty="0"/>
          </a:p>
          <a:p>
            <a:pPr marL="457200" lvl="1" indent="0" algn="ctr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35480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9100" y="105480"/>
            <a:ext cx="10515600" cy="87665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MORPHOKINETICS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0000" y="1061155"/>
            <a:ext cx="10233800" cy="56331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Definition:</a:t>
            </a:r>
          </a:p>
          <a:p>
            <a:r>
              <a:rPr lang="en-US" dirty="0">
                <a:solidFill>
                  <a:schemeClr val="tx1"/>
                </a:solidFill>
              </a:rPr>
              <a:t>an analysis of  </a:t>
            </a:r>
            <a:r>
              <a:rPr lang="en-US" dirty="0">
                <a:solidFill>
                  <a:srgbClr val="FFFF00"/>
                </a:solidFill>
              </a:rPr>
              <a:t>the dynamics of cleavage divisions and processes </a:t>
            </a:r>
            <a:r>
              <a:rPr lang="en-US" dirty="0"/>
              <a:t>such as compaction and cavitation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r>
              <a:rPr lang="en-US" dirty="0"/>
              <a:t>a link between </a:t>
            </a:r>
            <a:r>
              <a:rPr lang="en-US" dirty="0">
                <a:solidFill>
                  <a:srgbClr val="FFFF00"/>
                </a:solidFill>
              </a:rPr>
              <a:t>the cellular divisions and the well precisely predetermined time of space that they occur during the embryonic development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they have provided both embryologists and clinicians with </a:t>
            </a:r>
            <a:r>
              <a:rPr lang="en-US" dirty="0">
                <a:solidFill>
                  <a:srgbClr val="FFFF00"/>
                </a:solidFill>
              </a:rPr>
              <a:t>a new set of data embryonic </a:t>
            </a:r>
            <a:r>
              <a:rPr lang="en-US" dirty="0" err="1">
                <a:solidFill>
                  <a:srgbClr val="FFFF00"/>
                </a:solidFill>
              </a:rPr>
              <a:t>behaviour</a:t>
            </a:r>
            <a:r>
              <a:rPr lang="en-US" dirty="0">
                <a:solidFill>
                  <a:srgbClr val="FFFF00"/>
                </a:solidFill>
              </a:rPr>
              <a:t> during preimplantation development and its association with embryo quality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correlation with: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n-US" dirty="0"/>
              <a:t>  </a:t>
            </a:r>
            <a:r>
              <a:rPr lang="en-US" dirty="0">
                <a:solidFill>
                  <a:srgbClr val="FFFF00"/>
                </a:solidFill>
              </a:rPr>
              <a:t>the implantation capacity of the embryos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  -  the pregnancy rate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  -  the abortion rate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5930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645" y="1"/>
            <a:ext cx="11571111" cy="58702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MORPHOKINETIC PARAMETERS AND EMBRYONIC DEVELOPMENT</a:t>
            </a:r>
            <a:endParaRPr lang="el-GR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1" descr="I:\FACTORIES\VITROLIFE (PRIMO VISION)\PROSPECTUS\Time lapse capture fram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117" t="970" b="50566"/>
          <a:stretch>
            <a:fillRect/>
          </a:stretch>
        </p:blipFill>
        <p:spPr bwMode="auto">
          <a:xfrm>
            <a:off x="836089" y="587023"/>
            <a:ext cx="4989689" cy="3036712"/>
          </a:xfrm>
          <a:prstGeom prst="rect">
            <a:avLst/>
          </a:prstGeom>
          <a:noFill/>
        </p:spPr>
      </p:pic>
      <p:pic>
        <p:nvPicPr>
          <p:cNvPr id="5" name="Picture 6" descr="kris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088" y="3714044"/>
            <a:ext cx="4989689" cy="3059289"/>
          </a:xfrm>
          <a:prstGeom prst="rect">
            <a:avLst/>
          </a:prstGeom>
        </p:spPr>
      </p:pic>
      <p:pic>
        <p:nvPicPr>
          <p:cNvPr id="6" name="Picture 2" descr="C:\Users\kroustallo\Desktop\iolife presentations\TIME LAPSE\morphokinetic parameter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5200" y="587023"/>
            <a:ext cx="5215467" cy="6186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5910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38578" y="179690"/>
            <a:ext cx="10013244" cy="4863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GARTNER’S HYPE CYCLE AND TIME LAPSE MONITORING SYSTEM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74133" y="1520245"/>
            <a:ext cx="4775200" cy="459709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Starting point: moment of technological innovation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Expectations rise rapidly leading to a peak in visibility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Followed by a negative hype period where the technology does not live up to expectations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technology matures and its potential is better understood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technology reaches the plateau of productivity </a:t>
            </a:r>
            <a:endParaRPr lang="el-GR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kroustallo\Desktop\iolife presentations\TIME LAPSE\gartners hype cycl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55733" y="876780"/>
            <a:ext cx="6076950" cy="2814688"/>
          </a:xfrm>
          <a:prstGeom prst="rect">
            <a:avLst/>
          </a:prstGeom>
          <a:noFill/>
        </p:spPr>
      </p:pic>
      <p:pic>
        <p:nvPicPr>
          <p:cNvPr id="6" name="Picture 2" descr="Any questions?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33" y="3902204"/>
            <a:ext cx="6076950" cy="277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66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49955" y="94191"/>
            <a:ext cx="11604977" cy="842787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rgbClr val="FFFF00"/>
                </a:solidFill>
              </a:rPr>
              <a:t>BASIC RESEARCH DISCOVERY OF TIME LAPSE MARKERS  </a:t>
            </a:r>
            <a:endParaRPr lang="el-GR" sz="34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35543" y="936978"/>
            <a:ext cx="10233800" cy="4351338"/>
          </a:xfrm>
        </p:spPr>
        <p:txBody>
          <a:bodyPr/>
          <a:lstStyle/>
          <a:p>
            <a:pPr marL="0" indent="0" defTabSz="457200">
              <a:spcBef>
                <a:spcPct val="20000"/>
              </a:spcBef>
              <a:buClr>
                <a:srgbClr val="E06A22"/>
              </a:buClr>
              <a:buNone/>
            </a:pPr>
            <a:r>
              <a:rPr lang="en-US" altLang="el-GR" dirty="0">
                <a:cs typeface="Arial" charset="0"/>
              </a:rPr>
              <a:t>Cell division time-intervals (</a:t>
            </a:r>
            <a:r>
              <a:rPr lang="ja-JP" altLang="en-US" dirty="0">
                <a:cs typeface="Arial" charset="0"/>
              </a:rPr>
              <a:t>“</a:t>
            </a:r>
            <a:r>
              <a:rPr lang="en-US" altLang="ja-JP" dirty="0">
                <a:cs typeface="Arial" charset="0"/>
              </a:rPr>
              <a:t>P1, P2, P3</a:t>
            </a:r>
            <a:r>
              <a:rPr lang="ja-JP" altLang="en-US" dirty="0">
                <a:cs typeface="Arial" charset="0"/>
              </a:rPr>
              <a:t>”</a:t>
            </a:r>
            <a:r>
              <a:rPr lang="en-US" altLang="ja-JP" dirty="0">
                <a:cs typeface="Arial" charset="0"/>
              </a:rPr>
              <a:t>) predict successful development to the blastocyst stage:</a:t>
            </a:r>
          </a:p>
          <a:p>
            <a:pPr defTabSz="457200">
              <a:spcBef>
                <a:spcPct val="20000"/>
              </a:spcBef>
              <a:buClr>
                <a:srgbClr val="E06A22"/>
              </a:buClr>
              <a:buFontTx/>
              <a:buChar char="•"/>
            </a:pPr>
            <a:r>
              <a:rPr lang="en-US" altLang="el-GR" dirty="0">
                <a:solidFill>
                  <a:srgbClr val="FFFF00"/>
                </a:solidFill>
                <a:cs typeface="Arial" charset="0"/>
              </a:rPr>
              <a:t>Distinct timing window </a:t>
            </a:r>
            <a:r>
              <a:rPr lang="en-US" altLang="el-GR" dirty="0">
                <a:cs typeface="Arial" charset="0"/>
              </a:rPr>
              <a:t>(Wong et al. Nature Biotechnology, 2010) </a:t>
            </a:r>
          </a:p>
          <a:p>
            <a:pPr defTabSz="457200">
              <a:spcBef>
                <a:spcPct val="20000"/>
              </a:spcBef>
              <a:buClr>
                <a:srgbClr val="E06A22"/>
              </a:buClr>
              <a:buFontTx/>
              <a:buChar char="•"/>
            </a:pPr>
            <a:r>
              <a:rPr lang="en-US" altLang="el-GR" dirty="0">
                <a:solidFill>
                  <a:srgbClr val="FFFF00"/>
                </a:solidFill>
                <a:cs typeface="Arial" charset="0"/>
              </a:rPr>
              <a:t>Reflect underlying molecular health </a:t>
            </a:r>
            <a:r>
              <a:rPr lang="en-US" altLang="el-GR" dirty="0">
                <a:cs typeface="Arial" charset="0"/>
              </a:rPr>
              <a:t>(Wong et al. Nature Biotechnology, 2010) </a:t>
            </a:r>
          </a:p>
          <a:p>
            <a:pPr defTabSz="457200">
              <a:spcBef>
                <a:spcPct val="20000"/>
              </a:spcBef>
              <a:buClr>
                <a:srgbClr val="E06A22"/>
              </a:buClr>
              <a:buFontTx/>
              <a:buChar char="•"/>
            </a:pPr>
            <a:r>
              <a:rPr lang="en-US" altLang="el-GR" dirty="0">
                <a:solidFill>
                  <a:srgbClr val="FFFF00"/>
                </a:solidFill>
                <a:cs typeface="Arial" charset="0"/>
              </a:rPr>
              <a:t>Later correlated to implantation and blastocyst quality </a:t>
            </a:r>
            <a:r>
              <a:rPr lang="en-US" altLang="el-GR" dirty="0">
                <a:cs typeface="Arial" charset="0"/>
              </a:rPr>
              <a:t>(</a:t>
            </a:r>
            <a:r>
              <a:rPr lang="en-US" altLang="el-GR" dirty="0" err="1">
                <a:cs typeface="Arial" charset="0"/>
              </a:rPr>
              <a:t>Meseguer</a:t>
            </a:r>
            <a:r>
              <a:rPr lang="en-US" altLang="el-GR" dirty="0">
                <a:cs typeface="Arial" charset="0"/>
              </a:rPr>
              <a:t> et al. Human Reprod.,2011; Hashimoto et al. Fertility &amp; Sterility, 2012; Cruz et al. RBH Online, 2012)</a:t>
            </a:r>
            <a:r>
              <a:rPr lang="en-US" altLang="el-GR" baseline="30000" dirty="0">
                <a:cs typeface="Arial" charset="0"/>
              </a:rPr>
              <a:t> </a:t>
            </a:r>
          </a:p>
          <a:p>
            <a:pPr defTabSz="457200">
              <a:spcBef>
                <a:spcPct val="20000"/>
              </a:spcBef>
              <a:buClr>
                <a:srgbClr val="E06A22"/>
              </a:buClr>
              <a:buFontTx/>
              <a:buChar char="•"/>
            </a:pPr>
            <a:r>
              <a:rPr lang="en-US" altLang="el-GR" dirty="0">
                <a:solidFill>
                  <a:srgbClr val="FFFF00"/>
                </a:solidFill>
                <a:cs typeface="Arial" charset="0"/>
              </a:rPr>
              <a:t>Most recently examined for aneuploidy </a:t>
            </a:r>
            <a:r>
              <a:rPr lang="en-US" altLang="el-GR" dirty="0">
                <a:cs typeface="Arial" charset="0"/>
              </a:rPr>
              <a:t>(Chavez et al. Nature Communications, 2012)</a:t>
            </a:r>
            <a:endParaRPr lang="el-GR" dirty="0"/>
          </a:p>
        </p:txBody>
      </p:sp>
      <p:pic>
        <p:nvPicPr>
          <p:cNvPr id="4" name="Picture 4" descr="cytokinesis 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5288316"/>
            <a:ext cx="8342488" cy="14416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405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959557"/>
            <a:ext cx="10515600" cy="731132"/>
          </a:xfrm>
        </p:spPr>
        <p:txBody>
          <a:bodyPr>
            <a:noAutofit/>
          </a:bodyPr>
          <a:lstStyle/>
          <a:p>
            <a:pPr algn="ctr"/>
            <a:r>
              <a:rPr lang="en-US" altLang="el-GR" sz="3200" b="1" dirty="0">
                <a:solidFill>
                  <a:srgbClr val="FFFF00"/>
                </a:solidFill>
              </a:rPr>
              <a:t>Non-invasive imaging of human embryos before</a:t>
            </a:r>
            <a:br>
              <a:rPr lang="en-US" altLang="el-GR" sz="3200" b="1" dirty="0">
                <a:solidFill>
                  <a:srgbClr val="FFFF00"/>
                </a:solidFill>
              </a:rPr>
            </a:br>
            <a:r>
              <a:rPr lang="en-US" altLang="el-GR" sz="3200" b="1" dirty="0">
                <a:solidFill>
                  <a:srgbClr val="FFFF00"/>
                </a:solidFill>
              </a:rPr>
              <a:t>embryonic genome activation predicts </a:t>
            </a:r>
            <a:br>
              <a:rPr lang="en-US" altLang="el-GR" sz="3200" b="1" dirty="0">
                <a:solidFill>
                  <a:srgbClr val="FFFF00"/>
                </a:solidFill>
              </a:rPr>
            </a:br>
            <a:r>
              <a:rPr lang="en-US" altLang="el-GR" sz="3200" b="1" dirty="0">
                <a:solidFill>
                  <a:srgbClr val="FFFF00"/>
                </a:solidFill>
              </a:rPr>
              <a:t>development to the blastocyst stage.  </a:t>
            </a:r>
            <a:br>
              <a:rPr lang="en-US" altLang="el-GR" sz="3200" b="1" dirty="0">
                <a:solidFill>
                  <a:srgbClr val="FFFF00"/>
                </a:solidFill>
              </a:rPr>
            </a:br>
            <a:r>
              <a:rPr lang="en-US" altLang="el-GR" sz="3200" b="1" i="1" dirty="0">
                <a:solidFill>
                  <a:srgbClr val="FFFF00"/>
                </a:solidFill>
              </a:rPr>
              <a:t>( Wong et al. , 2010.)</a:t>
            </a:r>
            <a:r>
              <a:rPr lang="en-US" altLang="el-GR" sz="3200" b="1" dirty="0">
                <a:solidFill>
                  <a:srgbClr val="FFFF00"/>
                </a:solidFill>
              </a:rPr>
              <a:t/>
            </a:r>
            <a:br>
              <a:rPr lang="en-US" altLang="el-GR" sz="3200" b="1" dirty="0">
                <a:solidFill>
                  <a:srgbClr val="FFFF00"/>
                </a:solidFill>
              </a:rPr>
            </a:br>
            <a:endParaRPr lang="el-GR" sz="32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7023" y="2077156"/>
            <a:ext cx="11040534" cy="4673599"/>
          </a:xfrm>
        </p:spPr>
        <p:txBody>
          <a:bodyPr>
            <a:normAutofit/>
          </a:bodyPr>
          <a:lstStyle/>
          <a:p>
            <a:r>
              <a:rPr lang="en-US" altLang="el-GR" dirty="0"/>
              <a:t>100 out of 242 thawed human zygotes imaged until blastocyst formation (day 5,6).</a:t>
            </a:r>
            <a:r>
              <a:rPr lang="en-US" altLang="el-GR" u="sng" dirty="0"/>
              <a:t> </a:t>
            </a:r>
          </a:p>
          <a:p>
            <a:r>
              <a:rPr lang="en-US" altLang="el-GR" u="sng" dirty="0">
                <a:solidFill>
                  <a:schemeClr val="tx1"/>
                </a:solidFill>
              </a:rPr>
              <a:t>Events predicting blastocyst formation:</a:t>
            </a:r>
            <a:endParaRPr lang="en-US" alt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l-GR" dirty="0"/>
              <a:t>   1.  duration of first cytokinesis (14.3</a:t>
            </a:r>
            <a:r>
              <a:rPr lang="en-US" altLang="el-GR" u="sng" dirty="0"/>
              <a:t>+</a:t>
            </a:r>
            <a:r>
              <a:rPr lang="en-US" altLang="el-GR" dirty="0"/>
              <a:t>6 min.)</a:t>
            </a:r>
          </a:p>
          <a:p>
            <a:pPr marL="0" indent="0">
              <a:buNone/>
            </a:pPr>
            <a:r>
              <a:rPr lang="en-US" altLang="el-GR" dirty="0"/>
              <a:t>   2.  time between 1st and 2nd mitosis (11.1</a:t>
            </a:r>
            <a:r>
              <a:rPr lang="en-US" altLang="el-GR" u="sng" dirty="0"/>
              <a:t>+</a:t>
            </a:r>
            <a:r>
              <a:rPr lang="en-US" altLang="el-GR" dirty="0"/>
              <a:t>2.2 h)</a:t>
            </a:r>
          </a:p>
          <a:p>
            <a:pPr marL="0" indent="0">
              <a:buNone/>
            </a:pPr>
            <a:r>
              <a:rPr lang="en-US" altLang="el-GR" dirty="0"/>
              <a:t>   3.  time between 2nd and 3rd mitosis (1.0</a:t>
            </a:r>
            <a:r>
              <a:rPr lang="en-US" altLang="el-GR" u="sng" dirty="0"/>
              <a:t>+</a:t>
            </a:r>
            <a:r>
              <a:rPr lang="en-US" altLang="el-GR" dirty="0"/>
              <a:t>1.6 h)</a:t>
            </a:r>
          </a:p>
          <a:p>
            <a:r>
              <a:rPr lang="en-US" altLang="el-GR" u="sng" dirty="0">
                <a:solidFill>
                  <a:schemeClr val="tx1"/>
                </a:solidFill>
              </a:rPr>
              <a:t>Conclusion:</a:t>
            </a:r>
          </a:p>
          <a:p>
            <a:pPr marL="0" indent="0">
              <a:buNone/>
            </a:pPr>
            <a:r>
              <a:rPr lang="en-US" altLang="el-GR" dirty="0"/>
              <a:t>   </a:t>
            </a:r>
            <a:r>
              <a:rPr lang="en-US" altLang="el-GR" b="1" dirty="0">
                <a:solidFill>
                  <a:srgbClr val="FFFF00"/>
                </a:solidFill>
              </a:rPr>
              <a:t>Events predicting blastocyst formation occur prior to embryonic</a:t>
            </a:r>
          </a:p>
          <a:p>
            <a:pPr marL="0" indent="0">
              <a:buNone/>
            </a:pPr>
            <a:r>
              <a:rPr lang="en-US" altLang="el-GR" b="1" dirty="0">
                <a:solidFill>
                  <a:srgbClr val="FFFF00"/>
                </a:solidFill>
              </a:rPr>
              <a:t>   genome activation.</a:t>
            </a:r>
          </a:p>
          <a:p>
            <a:endParaRPr lang="en-US" altLang="el-GR" u="sng" dirty="0"/>
          </a:p>
          <a:p>
            <a:endParaRPr lang="en-US" altLang="el-GR" dirty="0"/>
          </a:p>
          <a:p>
            <a:endParaRPr lang="en-US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756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8667" y="112889"/>
            <a:ext cx="11311465" cy="1862667"/>
          </a:xfrm>
        </p:spPr>
        <p:txBody>
          <a:bodyPr>
            <a:noAutofit/>
          </a:bodyPr>
          <a:lstStyle/>
          <a:p>
            <a:pPr algn="ctr"/>
            <a:r>
              <a:rPr lang="en-US" altLang="el-GR" sz="3600" b="1" dirty="0">
                <a:solidFill>
                  <a:srgbClr val="FFFF00"/>
                </a:solidFill>
              </a:rPr>
              <a:t>The use of </a:t>
            </a:r>
            <a:r>
              <a:rPr lang="en-US" altLang="el-GR" sz="3600" b="1" dirty="0" err="1">
                <a:solidFill>
                  <a:srgbClr val="FFFF00"/>
                </a:solidFill>
              </a:rPr>
              <a:t>morphokinetics</a:t>
            </a:r>
            <a:r>
              <a:rPr lang="en-US" altLang="el-GR" sz="3600" b="1" dirty="0">
                <a:solidFill>
                  <a:srgbClr val="FFFF00"/>
                </a:solidFill>
              </a:rPr>
              <a:t> as a predictor </a:t>
            </a:r>
            <a:br>
              <a:rPr lang="en-US" altLang="el-GR" sz="3600" b="1" dirty="0">
                <a:solidFill>
                  <a:srgbClr val="FFFF00"/>
                </a:solidFill>
              </a:rPr>
            </a:br>
            <a:r>
              <a:rPr lang="en-US" altLang="el-GR" sz="3600" b="1" dirty="0">
                <a:solidFill>
                  <a:srgbClr val="FFFF00"/>
                </a:solidFill>
              </a:rPr>
              <a:t>of  embryo implantation.  </a:t>
            </a:r>
            <a:br>
              <a:rPr lang="en-US" altLang="el-GR" sz="3600" b="1" dirty="0">
                <a:solidFill>
                  <a:srgbClr val="FFFF00"/>
                </a:solidFill>
              </a:rPr>
            </a:br>
            <a:r>
              <a:rPr lang="en-US" altLang="el-GR" sz="3600" b="1" i="1" dirty="0">
                <a:solidFill>
                  <a:srgbClr val="FFFF00"/>
                </a:solidFill>
              </a:rPr>
              <a:t>(</a:t>
            </a:r>
            <a:r>
              <a:rPr lang="en-US" altLang="el-GR" sz="3600" b="1" i="1" dirty="0" err="1">
                <a:solidFill>
                  <a:srgbClr val="FFFF00"/>
                </a:solidFill>
              </a:rPr>
              <a:t>Meseguer</a:t>
            </a:r>
            <a:r>
              <a:rPr lang="en-US" altLang="el-GR" sz="3600" b="1" i="1" dirty="0">
                <a:solidFill>
                  <a:srgbClr val="FFFF00"/>
                </a:solidFill>
              </a:rPr>
              <a:t> et al., 2011.)</a:t>
            </a:r>
            <a:r>
              <a:rPr lang="en-US" altLang="el-GR" sz="2400" b="1" dirty="0">
                <a:solidFill>
                  <a:srgbClr val="FFFF00"/>
                </a:solidFill>
              </a:rPr>
              <a:t/>
            </a:r>
            <a:br>
              <a:rPr lang="en-US" altLang="el-GR" sz="2400" b="1" dirty="0">
                <a:solidFill>
                  <a:srgbClr val="FFFF00"/>
                </a:solidFill>
              </a:rPr>
            </a:br>
            <a:endParaRPr lang="el-GR" sz="24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48356" y="1873955"/>
            <a:ext cx="6084711" cy="4617155"/>
          </a:xfrm>
        </p:spPr>
        <p:txBody>
          <a:bodyPr>
            <a:normAutofit/>
          </a:bodyPr>
          <a:lstStyle/>
          <a:p>
            <a:r>
              <a:rPr lang="en-US" sz="2000" u="sng" dirty="0"/>
              <a:t>Findings: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l-GR" sz="2000" b="1" u="sng" dirty="0">
                <a:solidFill>
                  <a:srgbClr val="FFFF00"/>
                </a:solidFill>
              </a:rPr>
              <a:t>Events significantly correlated with implantation:</a:t>
            </a:r>
            <a:endParaRPr lang="en-US" altLang="el-GR" sz="2000" b="1" dirty="0">
              <a:solidFill>
                <a:srgbClr val="FFFF00"/>
              </a:solidFill>
            </a:endParaRPr>
          </a:p>
          <a:p>
            <a:r>
              <a:rPr lang="en-US" altLang="el-GR" sz="2000" dirty="0"/>
              <a:t>   1.  time of division to 5 cells post ICSI (48.8 - 56.6 h)</a:t>
            </a:r>
          </a:p>
          <a:p>
            <a:r>
              <a:rPr lang="en-US" altLang="el-GR" sz="2000" dirty="0"/>
              <a:t>   2.  time between division to 2 cells and 3 cells (</a:t>
            </a:r>
            <a:r>
              <a:rPr lang="en-US" altLang="el-GR" sz="2000" u="sng" dirty="0"/>
              <a:t>&lt;</a:t>
            </a:r>
            <a:r>
              <a:rPr lang="en-US" altLang="el-GR" sz="2000" dirty="0"/>
              <a:t> 11.9 h)</a:t>
            </a:r>
          </a:p>
          <a:p>
            <a:r>
              <a:rPr lang="en-US" altLang="el-GR" sz="2000" dirty="0"/>
              <a:t>   3.  time between division to 3 cells and 4 cells (</a:t>
            </a:r>
            <a:r>
              <a:rPr lang="en-US" altLang="el-GR" sz="2000" u="sng" dirty="0"/>
              <a:t>&lt;</a:t>
            </a:r>
            <a:r>
              <a:rPr lang="en-US" altLang="el-GR" sz="2000" dirty="0"/>
              <a:t> 0.76 h)</a:t>
            </a:r>
          </a:p>
          <a:p>
            <a:endParaRPr lang="en-US" alt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l-GR" sz="2000" b="1" u="sng" dirty="0">
                <a:solidFill>
                  <a:srgbClr val="FFFF00"/>
                </a:solidFill>
              </a:rPr>
              <a:t>Events largely precluding implantation:</a:t>
            </a:r>
            <a:endParaRPr lang="en-US" altLang="el-GR" sz="2000" b="1" dirty="0">
              <a:solidFill>
                <a:srgbClr val="FFFF00"/>
              </a:solidFill>
            </a:endParaRPr>
          </a:p>
          <a:p>
            <a:r>
              <a:rPr lang="en-US" altLang="el-GR" sz="2000" dirty="0"/>
              <a:t>   1.  </a:t>
            </a:r>
            <a:r>
              <a:rPr lang="en-US" altLang="el-GR" sz="2000" dirty="0" err="1"/>
              <a:t>multinucleation</a:t>
            </a:r>
            <a:r>
              <a:rPr lang="en-US" altLang="el-GR" sz="2000" dirty="0"/>
              <a:t> at 4 cell stage</a:t>
            </a:r>
          </a:p>
          <a:p>
            <a:r>
              <a:rPr lang="en-US" altLang="el-GR" sz="2000" dirty="0"/>
              <a:t>   2.  uneven </a:t>
            </a:r>
            <a:r>
              <a:rPr lang="en-US" altLang="el-GR" sz="2000" dirty="0" err="1"/>
              <a:t>blastomere</a:t>
            </a:r>
            <a:r>
              <a:rPr lang="en-US" altLang="el-GR" sz="2000" dirty="0"/>
              <a:t> size at 2 cell stage</a:t>
            </a:r>
          </a:p>
          <a:p>
            <a:r>
              <a:rPr lang="en-US" altLang="el-GR" sz="2000" dirty="0"/>
              <a:t>   3.  abrupt cell division to 3 or more cells.</a:t>
            </a:r>
            <a:endParaRPr lang="en-US" altLang="el-GR" sz="2000" u="sng" dirty="0"/>
          </a:p>
          <a:p>
            <a:endParaRPr lang="el-GR" dirty="0"/>
          </a:p>
        </p:txBody>
      </p:sp>
      <p:pic>
        <p:nvPicPr>
          <p:cNvPr id="5" name="Picture 2" descr="Abnormal cell division &amp; aneuploidy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70" y="2314222"/>
            <a:ext cx="5008562" cy="350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93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Morphokinetics</a:t>
            </a:r>
            <a:r>
              <a:rPr lang="en-US" sz="3600" b="1" dirty="0">
                <a:solidFill>
                  <a:srgbClr val="FFFF00"/>
                </a:solidFill>
              </a:rPr>
              <a:t>: Predicting development to blastocyst, expansion and implantation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i="1" dirty="0">
                <a:solidFill>
                  <a:srgbClr val="FFFF00"/>
                </a:solidFill>
              </a:rPr>
              <a:t>( Dal Canto et al., 2012)</a:t>
            </a:r>
            <a:endParaRPr lang="el-GR" sz="3600" b="1" i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620331"/>
          </a:xfrm>
        </p:spPr>
        <p:txBody>
          <a:bodyPr>
            <a:normAutofit/>
          </a:bodyPr>
          <a:lstStyle/>
          <a:p>
            <a:r>
              <a:rPr lang="en-US" altLang="el-GR" b="1" dirty="0">
                <a:solidFill>
                  <a:schemeClr val="tx1"/>
                </a:solidFill>
              </a:rPr>
              <a:t>Embryos reaching the blastocyst stage </a:t>
            </a:r>
            <a:r>
              <a:rPr lang="en-US" altLang="el-GR" b="1" u="sng" dirty="0">
                <a:solidFill>
                  <a:srgbClr val="FFFF00"/>
                </a:solidFill>
              </a:rPr>
              <a:t>without blastocoel expansion on day 5</a:t>
            </a:r>
            <a:r>
              <a:rPr lang="en-US" altLang="el-GR" b="1" dirty="0">
                <a:solidFill>
                  <a:srgbClr val="FFFF00"/>
                </a:solidFill>
              </a:rPr>
              <a:t> </a:t>
            </a:r>
            <a:r>
              <a:rPr lang="en-US" altLang="el-GR" b="1" dirty="0">
                <a:solidFill>
                  <a:schemeClr val="tx1"/>
                </a:solidFill>
              </a:rPr>
              <a:t>associated with </a:t>
            </a:r>
            <a:r>
              <a:rPr lang="en-US" altLang="el-GR" b="1" u="sng" dirty="0">
                <a:solidFill>
                  <a:srgbClr val="FFFF00"/>
                </a:solidFill>
              </a:rPr>
              <a:t>progressive cleavage delay </a:t>
            </a:r>
          </a:p>
          <a:p>
            <a:pPr marL="0" indent="0">
              <a:buNone/>
            </a:pPr>
            <a:endParaRPr lang="en-US" altLang="el-GR" b="1" u="sng" dirty="0">
              <a:solidFill>
                <a:schemeClr val="tx1"/>
              </a:solidFill>
            </a:endParaRPr>
          </a:p>
          <a:p>
            <a:r>
              <a:rPr lang="en-US" altLang="el-GR" b="1" u="sng" dirty="0">
                <a:solidFill>
                  <a:schemeClr val="tx1"/>
                </a:solidFill>
              </a:rPr>
              <a:t>Implantation: </a:t>
            </a:r>
          </a:p>
          <a:p>
            <a:pPr marL="0" indent="0">
              <a:buNone/>
            </a:pPr>
            <a:r>
              <a:rPr lang="en-US" altLang="el-GR" b="1" dirty="0">
                <a:solidFill>
                  <a:schemeClr val="tx1"/>
                </a:solidFill>
              </a:rPr>
              <a:t>   - YES           8 cell  at  54.9 ±2 h</a:t>
            </a:r>
          </a:p>
          <a:p>
            <a:pPr marL="0" indent="0">
              <a:buNone/>
            </a:pPr>
            <a:r>
              <a:rPr lang="en-US" altLang="el-GR" b="1" dirty="0">
                <a:solidFill>
                  <a:schemeClr val="tx1"/>
                </a:solidFill>
              </a:rPr>
              <a:t>   - NO            8 cell  at  58.0 ±7 h,      p=0.035</a:t>
            </a:r>
          </a:p>
          <a:p>
            <a:pPr marL="0" indent="0">
              <a:buNone/>
            </a:pPr>
            <a:r>
              <a:rPr lang="en-US" altLang="el-GR" b="1" u="sng" dirty="0">
                <a:solidFill>
                  <a:schemeClr val="tx1"/>
                </a:solidFill>
              </a:rPr>
              <a:t>  </a:t>
            </a:r>
            <a:endParaRPr lang="en-US" altLang="el-GR" b="1" u="sng" dirty="0">
              <a:solidFill>
                <a:srgbClr val="FFFF00"/>
              </a:solidFill>
            </a:endParaRPr>
          </a:p>
          <a:p>
            <a:r>
              <a:rPr lang="en-US" altLang="el-GR" b="1" u="sng" dirty="0">
                <a:solidFill>
                  <a:schemeClr val="tx1"/>
                </a:solidFill>
              </a:rPr>
              <a:t>Conclusion:</a:t>
            </a:r>
            <a:r>
              <a:rPr lang="en-US" altLang="el-GR" dirty="0">
                <a:solidFill>
                  <a:srgbClr val="FF0000"/>
                </a:solidFill>
              </a:rPr>
              <a:t> </a:t>
            </a:r>
            <a:r>
              <a:rPr lang="en-US" altLang="el-GR" b="1" dirty="0">
                <a:solidFill>
                  <a:srgbClr val="FFFF00"/>
                </a:solidFill>
              </a:rPr>
              <a:t>Conventional static observations on day 2 (42-44 h) and day 3 (66-68 h) are </a:t>
            </a:r>
            <a:r>
              <a:rPr lang="en-US" altLang="el-GR" b="1" u="sng" dirty="0">
                <a:solidFill>
                  <a:srgbClr val="FFFF00"/>
                </a:solidFill>
              </a:rPr>
              <a:t>inappropriate for accurate evaluation</a:t>
            </a:r>
          </a:p>
          <a:p>
            <a:pPr marL="0" indent="0">
              <a:buNone/>
            </a:pPr>
            <a:endParaRPr lang="en-US" altLang="el-GR" b="1" u="sng" dirty="0">
              <a:solidFill>
                <a:srgbClr val="FFFF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3194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8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MORPHOKINETICS IN BIBLIOGRAPHY</a:t>
            </a:r>
            <a:endParaRPr lang="el-GR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Time lapse observations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44" y="1444979"/>
            <a:ext cx="8218311" cy="512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33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280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KID  Score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(Known Implantation Data)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63644" y="1671401"/>
            <a:ext cx="5348534" cy="4351338"/>
          </a:xfrm>
        </p:spPr>
        <p:txBody>
          <a:bodyPr/>
          <a:lstStyle/>
          <a:p>
            <a:r>
              <a:rPr lang="en-US" sz="2400" dirty="0"/>
              <a:t>Auxiliary tool designed in order to help embryologists to make decisions about the embryo selection for </a:t>
            </a:r>
            <a:r>
              <a:rPr lang="en-US" sz="2400" dirty="0" err="1"/>
              <a:t>embryotransfer</a:t>
            </a:r>
            <a:r>
              <a:rPr lang="en-US" sz="2400" dirty="0"/>
              <a:t>, cryopreservation or rejection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19840" y="1671401"/>
            <a:ext cx="5033960" cy="4505562"/>
          </a:xfrm>
        </p:spPr>
        <p:txBody>
          <a:bodyPr/>
          <a:lstStyle/>
          <a:p>
            <a:r>
              <a:rPr lang="en-US" sz="2400" dirty="0"/>
              <a:t>The creation of the algorithm KID score is based on this study, by analyzing retrospectively the </a:t>
            </a:r>
            <a:r>
              <a:rPr lang="en-US" sz="2400" dirty="0" err="1"/>
              <a:t>mophokinetic</a:t>
            </a:r>
            <a:r>
              <a:rPr lang="en-US" sz="2400" dirty="0"/>
              <a:t> parameters of a great number of embryos in IVF cycles with </a:t>
            </a:r>
            <a:r>
              <a:rPr lang="en-US" sz="2400" dirty="0" err="1"/>
              <a:t>sET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l-GR" sz="2400" dirty="0"/>
          </a:p>
          <a:p>
            <a:endParaRPr lang="el-GR" dirty="0"/>
          </a:p>
        </p:txBody>
      </p:sp>
      <p:pic>
        <p:nvPicPr>
          <p:cNvPr id="6" name="Picture 2" descr="KIDScore™ D3 &amp; D5 decision support tool "/>
          <p:cNvPicPr>
            <a:picLocks noChangeAspect="1" noChangeArrowheads="1"/>
          </p:cNvPicPr>
          <p:nvPr/>
        </p:nvPicPr>
        <p:blipFill>
          <a:blip r:embed="rId2"/>
          <a:srcRect t="39499" b="32793"/>
          <a:stretch>
            <a:fillRect/>
          </a:stretch>
        </p:blipFill>
        <p:spPr bwMode="auto">
          <a:xfrm>
            <a:off x="599650" y="4233333"/>
            <a:ext cx="5112528" cy="1707120"/>
          </a:xfrm>
          <a:prstGeom prst="rect">
            <a:avLst/>
          </a:prstGeom>
          <a:noFill/>
        </p:spPr>
      </p:pic>
      <p:pic>
        <p:nvPicPr>
          <p:cNvPr id="7" name="Picture 2" descr="C:\Users\User\Desktop\pgs tl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2227" y="3939822"/>
            <a:ext cx="4701573" cy="233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708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TIME LAPSE AND PREIMPLANTATION GENETIC TESTING FOR ANEUPLOIDIES (PGT)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0000" y="2232025"/>
            <a:ext cx="10233800" cy="4351338"/>
          </a:xfrm>
        </p:spPr>
        <p:txBody>
          <a:bodyPr/>
          <a:lstStyle/>
          <a:p>
            <a:r>
              <a:rPr lang="en-US" dirty="0"/>
              <a:t>Follow-up of the embryonic development and selection of the best time for the embryo biopsy</a:t>
            </a:r>
          </a:p>
          <a:p>
            <a:endParaRPr lang="en-US" dirty="0"/>
          </a:p>
          <a:p>
            <a:r>
              <a:rPr lang="en-US" dirty="0"/>
              <a:t>Correlation between the embryo quality and the result of the biopsy: </a:t>
            </a:r>
            <a:r>
              <a:rPr lang="en-US" b="1" dirty="0">
                <a:solidFill>
                  <a:srgbClr val="FFFF00"/>
                </a:solidFill>
              </a:rPr>
              <a:t>selection of genetically normal embryos with the best </a:t>
            </a:r>
            <a:r>
              <a:rPr lang="en-US" b="1" dirty="0" err="1">
                <a:solidFill>
                  <a:srgbClr val="FFFF00"/>
                </a:solidFill>
              </a:rPr>
              <a:t>morphokinetic</a:t>
            </a:r>
            <a:r>
              <a:rPr lang="en-US" b="1" dirty="0">
                <a:solidFill>
                  <a:srgbClr val="FFFF00"/>
                </a:solidFill>
              </a:rPr>
              <a:t> parameters</a:t>
            </a:r>
            <a:endParaRPr lang="el-G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4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3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INTRODUCTION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9100" y="1328912"/>
            <a:ext cx="10233800" cy="53089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Critical steps limiting success rates in the laboratory phase:</a:t>
            </a:r>
          </a:p>
          <a:p>
            <a:r>
              <a:rPr lang="en-US" b="1" dirty="0">
                <a:solidFill>
                  <a:srgbClr val="FFFF00"/>
                </a:solidFill>
              </a:rPr>
              <a:t>embryo  culture</a:t>
            </a:r>
          </a:p>
          <a:p>
            <a:r>
              <a:rPr lang="en-US" b="1" dirty="0">
                <a:solidFill>
                  <a:srgbClr val="FFFF00"/>
                </a:solidFill>
              </a:rPr>
              <a:t>proper  evaluation of the available embryos</a:t>
            </a: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/>
              <a:t>But, although there are evident correlations, embryo morphology is not always a robust and absolute indicator for </a:t>
            </a:r>
            <a:r>
              <a:rPr lang="en-US" b="1" dirty="0">
                <a:solidFill>
                  <a:srgbClr val="FFFF00"/>
                </a:solidFill>
              </a:rPr>
              <a:t>implantation potential, </a:t>
            </a:r>
            <a:r>
              <a:rPr lang="en-US" dirty="0">
                <a:solidFill>
                  <a:schemeClr val="tx1"/>
                </a:solidFill>
              </a:rPr>
              <a:t>since: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best looking blastocyst fails to produce a pregnancy, or</a:t>
            </a:r>
          </a:p>
          <a:p>
            <a:r>
              <a:rPr lang="en-US" dirty="0">
                <a:solidFill>
                  <a:schemeClr val="tx1"/>
                </a:solidFill>
              </a:rPr>
              <a:t>a morphologically suboptimal embryo can develop into a healthy baby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Finally, only 35% of all cycles result in a pregnancy (</a:t>
            </a:r>
            <a:r>
              <a:rPr lang="en-US" dirty="0" err="1">
                <a:solidFill>
                  <a:schemeClr val="tx1"/>
                </a:solidFill>
              </a:rPr>
              <a:t>Calhaz</a:t>
            </a:r>
            <a:r>
              <a:rPr lang="en-US" dirty="0">
                <a:solidFill>
                  <a:schemeClr val="tx1"/>
                </a:solidFill>
              </a:rPr>
              <a:t>-Jorge et al., 2016)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4940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35" y="203201"/>
            <a:ext cx="10494256" cy="86924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TIME – LAPSE WINDOW CORRELATED TO ANEUPLOIDY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“Based on the current data set, it appears that </a:t>
            </a:r>
            <a:r>
              <a:rPr lang="en-US" sz="2000" dirty="0" err="1">
                <a:solidFill>
                  <a:srgbClr val="FFFF00"/>
                </a:solidFill>
              </a:rPr>
              <a:t>morphokinetic</a:t>
            </a:r>
            <a:r>
              <a:rPr lang="en-US" sz="2000" dirty="0">
                <a:solidFill>
                  <a:srgbClr val="FFFF00"/>
                </a:solidFill>
              </a:rPr>
              <a:t> data do not have the precision to replace molecular techniques used in PGS for identifying </a:t>
            </a:r>
            <a:r>
              <a:rPr lang="en-US" sz="2000" dirty="0" err="1">
                <a:solidFill>
                  <a:srgbClr val="FFFF00"/>
                </a:solidFill>
              </a:rPr>
              <a:t>euploid</a:t>
            </a:r>
            <a:r>
              <a:rPr lang="en-US" sz="2000" dirty="0">
                <a:solidFill>
                  <a:srgbClr val="FFFF00"/>
                </a:solidFill>
              </a:rPr>
              <a:t> embryos.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This is evidenced by the significant overlap in kinetics between </a:t>
            </a:r>
            <a:r>
              <a:rPr lang="en-US" sz="2000" dirty="0" err="1">
                <a:solidFill>
                  <a:schemeClr val="tx1"/>
                </a:solidFill>
              </a:rPr>
              <a:t>euploid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dirty="0" err="1">
                <a:solidFill>
                  <a:schemeClr val="tx1"/>
                </a:solidFill>
              </a:rPr>
              <a:t>aneuploid</a:t>
            </a:r>
            <a:r>
              <a:rPr lang="en-US" sz="2000" dirty="0">
                <a:solidFill>
                  <a:schemeClr val="tx1"/>
                </a:solidFill>
              </a:rPr>
              <a:t> embryos and the only moderate predictive ability of our own as well as other existing models.” 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l-GR" sz="20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5" name="Picture 2" descr="C:\Users\User\Desktop\pgs tl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3940" y="2057400"/>
            <a:ext cx="5915851" cy="3524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1111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178168" cy="807156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TIME – LAPSE WINDOW CORRELATED TO ANEUPLOIDY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380015"/>
            <a:ext cx="3652025" cy="302542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“It is worth noting that despite the correlation between some kinetic markers and embryo ploidy status, </a:t>
            </a:r>
            <a:r>
              <a:rPr lang="en-US" sz="2400" dirty="0">
                <a:solidFill>
                  <a:srgbClr val="FFFF00"/>
                </a:solidFill>
              </a:rPr>
              <a:t>TLM cannot be used as a substitute for PGT-A to accurately select </a:t>
            </a:r>
            <a:r>
              <a:rPr lang="en-US" sz="2400" dirty="0" err="1">
                <a:solidFill>
                  <a:srgbClr val="FFFF00"/>
                </a:solidFill>
              </a:rPr>
              <a:t>euploid</a:t>
            </a:r>
            <a:r>
              <a:rPr lang="en-US" sz="2400" dirty="0">
                <a:solidFill>
                  <a:srgbClr val="FFFF00"/>
                </a:solidFill>
              </a:rPr>
              <a:t> embryos</a:t>
            </a:r>
            <a:r>
              <a:rPr lang="en-US" sz="2400" dirty="0">
                <a:solidFill>
                  <a:schemeClr val="tx1"/>
                </a:solidFill>
              </a:rPr>
              <a:t>.” 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l-GR" sz="24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5" name="Picture 2" descr="C:\Users\User\Desktop\pgs tl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45756" y="2380015"/>
            <a:ext cx="6172200" cy="2374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5727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79778"/>
            <a:ext cx="10515600" cy="886178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TIME – LAPSE WINDOW CORRELATED TO ANEUPLOIDY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87690"/>
            <a:ext cx="3652025" cy="381158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“Despite their poor ability to discriminate ploidy, </a:t>
            </a:r>
            <a:r>
              <a:rPr lang="en-US" sz="2400" dirty="0" err="1">
                <a:solidFill>
                  <a:srgbClr val="FFFF00"/>
                </a:solidFill>
              </a:rPr>
              <a:t>morphokinetics</a:t>
            </a:r>
            <a:r>
              <a:rPr lang="en-US" sz="2400" dirty="0">
                <a:solidFill>
                  <a:srgbClr val="FFFF00"/>
                </a:solidFill>
              </a:rPr>
              <a:t> may be useful as and adjunct to PGS in selecting those PGS-screened </a:t>
            </a:r>
            <a:r>
              <a:rPr lang="en-US" sz="2400" dirty="0" err="1">
                <a:solidFill>
                  <a:srgbClr val="FFFF00"/>
                </a:solidFill>
              </a:rPr>
              <a:t>euploid</a:t>
            </a:r>
            <a:r>
              <a:rPr lang="en-US" sz="2400" dirty="0">
                <a:solidFill>
                  <a:srgbClr val="FFFF00"/>
                </a:solidFill>
              </a:rPr>
              <a:t> embryos </a:t>
            </a:r>
            <a:r>
              <a:rPr lang="en-US" sz="2400" dirty="0">
                <a:solidFill>
                  <a:schemeClr val="tx1"/>
                </a:solidFill>
              </a:rPr>
              <a:t>with the best chances of implantation and live birth; however, further study is needed. “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l-GR" sz="24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5" name="Picture 2" descr="C:\Users\User\Desktop\pgta t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3188" y="2668603"/>
            <a:ext cx="6172200" cy="2649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707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0600" y="161926"/>
            <a:ext cx="10515600" cy="10911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TIME – LAPSE WINDOW CORRELATED TO ANEUPLOIDY</a:t>
            </a:r>
            <a:endParaRPr lang="el-GR" sz="4000" dirty="0"/>
          </a:p>
        </p:txBody>
      </p:sp>
      <p:pic>
        <p:nvPicPr>
          <p:cNvPr id="4" name="Picture 2" descr="Implantation is linked to exact&#10;timing events&#10;Herrero, 2010&#10;Event PN appear PN fading* 1st&#10;division* 2nd&#10;division* 3rd&#10;div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8432800" cy="51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822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TODAY…..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Different studies have created </a:t>
            </a:r>
            <a:r>
              <a:rPr lang="en-US" b="1" dirty="0">
                <a:solidFill>
                  <a:srgbClr val="FFFF00"/>
                </a:solidFill>
              </a:rPr>
              <a:t>algorithms that allow for effective embryo assessment</a:t>
            </a:r>
            <a:endParaRPr lang="el-G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99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4489" y="101600"/>
            <a:ext cx="11616267" cy="158908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HOW TO PREDICT THE ABILITY TO ACHIEVE A BLASTOCYST STAGE? 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(Cruz et al, 2012; </a:t>
            </a:r>
            <a:r>
              <a:rPr lang="en-US" sz="2400" b="1" dirty="0" err="1">
                <a:solidFill>
                  <a:srgbClr val="FFFF00"/>
                </a:solidFill>
              </a:rPr>
              <a:t>Motato</a:t>
            </a:r>
            <a:r>
              <a:rPr lang="en-US" sz="2400" b="1" dirty="0">
                <a:solidFill>
                  <a:srgbClr val="FFFF00"/>
                </a:solidFill>
              </a:rPr>
              <a:t> et al, 2016;  Yang et al, 2015</a:t>
            </a:r>
            <a:r>
              <a:rPr lang="el-GR" sz="2400" b="1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5122" name="Picture 2" descr="Fig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66" y="1949803"/>
            <a:ext cx="9279467" cy="481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90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9333" y="0"/>
            <a:ext cx="11853334" cy="203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Going further…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HOW TO PREDICT WHICH EMBRYO WILL SUCCESSFULLY IMPLANT?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2700" b="1" dirty="0">
                <a:solidFill>
                  <a:srgbClr val="FFFF00"/>
                </a:solidFill>
              </a:rPr>
              <a:t>(</a:t>
            </a:r>
            <a:r>
              <a:rPr lang="en-US" sz="2700" b="1" dirty="0" err="1">
                <a:solidFill>
                  <a:srgbClr val="FFFF00"/>
                </a:solidFill>
              </a:rPr>
              <a:t>Meseguer</a:t>
            </a:r>
            <a:r>
              <a:rPr lang="en-US" sz="2700" b="1" dirty="0">
                <a:solidFill>
                  <a:srgbClr val="FFFF00"/>
                </a:solidFill>
              </a:rPr>
              <a:t> et al, 2011; Liu et al, 2016; </a:t>
            </a:r>
            <a:r>
              <a:rPr lang="en-US" sz="2700" b="1" dirty="0" err="1">
                <a:solidFill>
                  <a:srgbClr val="FFFF00"/>
                </a:solidFill>
              </a:rPr>
              <a:t>Motato</a:t>
            </a:r>
            <a:r>
              <a:rPr lang="en-US" sz="2700" b="1" dirty="0">
                <a:solidFill>
                  <a:srgbClr val="FFFF00"/>
                </a:solidFill>
              </a:rPr>
              <a:t> et al, 2016)</a:t>
            </a:r>
            <a:endParaRPr lang="el-GR" sz="27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Fig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55" y="2223913"/>
            <a:ext cx="8647289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62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5778" y="101600"/>
            <a:ext cx="11717865" cy="18287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 Going deeper…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/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HOW TO PREDICT PLOIDY OF DEVELOPING EMBRYOS?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2700" b="1" dirty="0">
                <a:solidFill>
                  <a:srgbClr val="FFFF00"/>
                </a:solidFill>
              </a:rPr>
              <a:t>(</a:t>
            </a:r>
            <a:r>
              <a:rPr lang="en-US" sz="2700" b="1" dirty="0" err="1">
                <a:solidFill>
                  <a:srgbClr val="FFFF00"/>
                </a:solidFill>
              </a:rPr>
              <a:t>Basile</a:t>
            </a:r>
            <a:r>
              <a:rPr lang="en-US" sz="2700" b="1" dirty="0">
                <a:solidFill>
                  <a:srgbClr val="FFFF00"/>
                </a:solidFill>
              </a:rPr>
              <a:t> et al, 2014; Del Carmen Nogales, 2016; Campbell et al, 2013a)</a:t>
            </a:r>
            <a:endParaRPr lang="el-GR" sz="27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ÎÏÎ¿ÏÎ­Î»ÎµÏÎ¼Î± ÎµÎ¹ÎºÏÎ½Î±Ï Î³Î¹Î± time lapse embryo monitoring system EMBRYO SCOPE VIDE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22" y="2314221"/>
            <a:ext cx="9189155" cy="40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39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9100" y="128058"/>
            <a:ext cx="10515600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TIME LAPSE MONITORING SYSTEM AND QUALITY CONTROL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0000" y="1467555"/>
            <a:ext cx="10233800" cy="505742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3100" b="1" u="sng" dirty="0">
                <a:cs typeface="Modulus regular"/>
              </a:rPr>
              <a:t>Ultimate goal of an IVF program:</a:t>
            </a:r>
            <a:r>
              <a:rPr lang="en-US" sz="3100" b="1" dirty="0">
                <a:cs typeface="Modulus regular"/>
              </a:rPr>
              <a:t>  </a:t>
            </a:r>
            <a:r>
              <a:rPr lang="en-US" sz="3100" dirty="0">
                <a:cs typeface="Modulus regular"/>
              </a:rPr>
              <a:t>a high live birth rate of </a:t>
            </a:r>
            <a:r>
              <a:rPr lang="en-US" sz="3100" b="1" dirty="0">
                <a:solidFill>
                  <a:srgbClr val="FFFF00"/>
                </a:solidFill>
                <a:cs typeface="Modulus regular"/>
              </a:rPr>
              <a:t>healthy singletons</a:t>
            </a:r>
          </a:p>
          <a:p>
            <a:pPr marL="0" indent="0">
              <a:buNone/>
              <a:defRPr/>
            </a:pPr>
            <a:r>
              <a:rPr lang="en-US" sz="3100" b="1" dirty="0">
                <a:solidFill>
                  <a:srgbClr val="FFFF00"/>
                </a:solidFill>
                <a:cs typeface="Modulus regular"/>
              </a:rPr>
              <a:t> </a:t>
            </a:r>
          </a:p>
          <a:p>
            <a:pPr>
              <a:defRPr/>
            </a:pPr>
            <a:r>
              <a:rPr lang="en-US" sz="3100" b="1" u="sng" dirty="0">
                <a:cs typeface="Modulus regular"/>
              </a:rPr>
              <a:t>Success:</a:t>
            </a:r>
            <a:r>
              <a:rPr lang="en-US" sz="3100" dirty="0">
                <a:cs typeface="Modulus regular"/>
              </a:rPr>
              <a:t>  depends, in part, on a </a:t>
            </a:r>
            <a:r>
              <a:rPr lang="en-US" sz="3100" b="1" dirty="0">
                <a:solidFill>
                  <a:srgbClr val="FFFF00"/>
                </a:solidFill>
                <a:cs typeface="Modulus regular"/>
              </a:rPr>
              <a:t>culture system </a:t>
            </a:r>
            <a:r>
              <a:rPr lang="en-US" sz="3100" dirty="0">
                <a:cs typeface="Modulus regular"/>
              </a:rPr>
              <a:t>that supports the development of healthy embryos</a:t>
            </a:r>
          </a:p>
          <a:p>
            <a:pPr marL="0" indent="0">
              <a:buNone/>
              <a:defRPr/>
            </a:pPr>
            <a:endParaRPr lang="en-US" sz="3100" dirty="0">
              <a:cs typeface="Modulus regular"/>
            </a:endParaRPr>
          </a:p>
          <a:p>
            <a:pPr>
              <a:defRPr/>
            </a:pPr>
            <a:r>
              <a:rPr lang="en-US" sz="3100" b="1" u="sng" dirty="0">
                <a:cs typeface="Modulus regular"/>
              </a:rPr>
              <a:t>Optimal culture conditions: </a:t>
            </a:r>
            <a:r>
              <a:rPr lang="en-US" sz="3100" dirty="0">
                <a:cs typeface="Modulus regular"/>
              </a:rPr>
              <a:t> the product of a good </a:t>
            </a:r>
            <a:r>
              <a:rPr lang="en-US" sz="3100" b="1" dirty="0">
                <a:solidFill>
                  <a:srgbClr val="FFFF00"/>
                </a:solidFill>
                <a:cs typeface="Modulus regular"/>
              </a:rPr>
              <a:t>quality control system</a:t>
            </a:r>
            <a:r>
              <a:rPr lang="en-US" sz="3100" dirty="0">
                <a:ea typeface="ＭＳ Ｐゴシック" charset="0"/>
                <a:cs typeface="Modulus regular"/>
              </a:rPr>
              <a:t>, </a:t>
            </a:r>
          </a:p>
          <a:p>
            <a:pPr marL="0" indent="0">
              <a:buNone/>
              <a:defRPr/>
            </a:pPr>
            <a:r>
              <a:rPr lang="en-US" sz="3100" dirty="0">
                <a:ea typeface="ＭＳ Ｐゴシック" charset="0"/>
                <a:cs typeface="Modulus regular"/>
              </a:rPr>
              <a:t>    (stable environment, detection of prematurely embryo-toxic conditions)</a:t>
            </a:r>
          </a:p>
          <a:p>
            <a:pPr marL="0" indent="0">
              <a:buNone/>
              <a:defRPr/>
            </a:pPr>
            <a:endParaRPr lang="en-US" sz="3100" dirty="0">
              <a:ea typeface="ＭＳ Ｐゴシック" charset="0"/>
              <a:cs typeface="Modulus regular"/>
            </a:endParaRPr>
          </a:p>
          <a:p>
            <a:pPr>
              <a:defRPr/>
            </a:pPr>
            <a:r>
              <a:rPr lang="en-US" sz="3100" b="1" u="sng" dirty="0">
                <a:cs typeface="Modulus regular"/>
              </a:rPr>
              <a:t>Time Lapse System:</a:t>
            </a:r>
            <a:r>
              <a:rPr lang="en-US" sz="3100" b="1" dirty="0">
                <a:cs typeface="Modulus regular"/>
              </a:rPr>
              <a:t>  </a:t>
            </a:r>
            <a:r>
              <a:rPr lang="en-US" sz="3100" b="1" dirty="0">
                <a:solidFill>
                  <a:srgbClr val="FFFF00"/>
                </a:solidFill>
                <a:cs typeface="Modulus regular"/>
              </a:rPr>
              <a:t>test and compare new culture media</a:t>
            </a:r>
          </a:p>
          <a:p>
            <a:pPr marL="0" indent="0">
              <a:buNone/>
              <a:defRPr/>
            </a:pPr>
            <a:r>
              <a:rPr lang="en-US" sz="3100" b="1" dirty="0">
                <a:solidFill>
                  <a:srgbClr val="FFFF00"/>
                </a:solidFill>
                <a:cs typeface="Modulus regular"/>
              </a:rPr>
              <a:t> </a:t>
            </a:r>
          </a:p>
          <a:p>
            <a:pPr>
              <a:defRPr/>
            </a:pPr>
            <a:r>
              <a:rPr lang="en-US" sz="3100" b="1" u="sng" dirty="0">
                <a:solidFill>
                  <a:schemeClr val="tx1"/>
                </a:solidFill>
                <a:ea typeface="ＭＳ Ｐゴシック" charset="0"/>
                <a:cs typeface="Modulus regular"/>
              </a:rPr>
              <a:t>%  of  survival:   </a:t>
            </a:r>
            <a:r>
              <a:rPr lang="en-US" sz="3100" b="1" dirty="0">
                <a:solidFill>
                  <a:srgbClr val="FFFF00"/>
                </a:solidFill>
                <a:ea typeface="ＭＳ Ｐゴシック" charset="0"/>
                <a:cs typeface="Modulus regular"/>
              </a:rPr>
              <a:t>thawed and PGT tested embryos</a:t>
            </a:r>
          </a:p>
          <a:p>
            <a:pPr marL="0" indent="0">
              <a:buNone/>
              <a:defRPr/>
            </a:pPr>
            <a:endParaRPr lang="en-US" sz="3100" b="1" dirty="0">
              <a:solidFill>
                <a:srgbClr val="FFFF00"/>
              </a:solidFill>
              <a:ea typeface="ＭＳ Ｐゴシック" charset="0"/>
              <a:cs typeface="Modulus regular"/>
            </a:endParaRPr>
          </a:p>
          <a:p>
            <a:pPr>
              <a:defRPr/>
            </a:pPr>
            <a:r>
              <a:rPr lang="en-US" sz="3100" b="1" dirty="0">
                <a:solidFill>
                  <a:srgbClr val="FFFF00"/>
                </a:solidFill>
                <a:ea typeface="ＭＳ Ｐゴシック" charset="0"/>
                <a:cs typeface="Modulus regular"/>
              </a:rPr>
              <a:t>Internal Quality Control</a:t>
            </a:r>
            <a:r>
              <a:rPr lang="en-US" sz="3100" b="1" dirty="0">
                <a:solidFill>
                  <a:schemeClr val="tx1"/>
                </a:solidFill>
                <a:ea typeface="ＭＳ Ｐゴシック" charset="0"/>
                <a:cs typeface="Modulus regular"/>
              </a:rPr>
              <a:t>  </a:t>
            </a:r>
            <a:r>
              <a:rPr lang="en-US" sz="3100" dirty="0">
                <a:solidFill>
                  <a:schemeClr val="tx1"/>
                </a:solidFill>
                <a:ea typeface="ＭＳ Ｐゴシック" charset="0"/>
                <a:cs typeface="Modulus regular"/>
              </a:rPr>
              <a:t>among Clinical Embryologists</a:t>
            </a:r>
          </a:p>
          <a:p>
            <a:pPr marL="0" indent="0">
              <a:buNone/>
              <a:defRPr/>
            </a:pPr>
            <a:r>
              <a:rPr lang="en-US" sz="2400" b="1" dirty="0">
                <a:ea typeface="ＭＳ Ｐゴシック" charset="0"/>
                <a:cs typeface="Modulus regular"/>
              </a:rPr>
              <a:t> 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1" descr="C:\Users\User\Desktop\petr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1390" y="5370534"/>
            <a:ext cx="3257550" cy="1417736"/>
          </a:xfrm>
          <a:prstGeom prst="rect">
            <a:avLst/>
          </a:prstGeom>
          <a:noFill/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922142" y="5486795"/>
            <a:ext cx="1028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400" dirty="0"/>
              <a:t>VOC’s</a:t>
            </a: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8552158" y="5749219"/>
            <a:ext cx="398463" cy="2095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589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TIME LAPSE MONITORING SYSTEM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An effective tool for the Embryology laboratory</a:t>
            </a:r>
            <a:endParaRPr lang="el-GR" sz="3600" dirty="0"/>
          </a:p>
        </p:txBody>
      </p:sp>
      <p:graphicFrame>
        <p:nvGraphicFramePr>
          <p:cNvPr id="4" name="7 - Διάγραμμα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215639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86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9100" y="173215"/>
            <a:ext cx="10515600" cy="6847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INTRODUCTION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0000" y="993422"/>
            <a:ext cx="10233800" cy="57121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err="1">
                <a:solidFill>
                  <a:srgbClr val="FFFF00"/>
                </a:solidFill>
              </a:rPr>
              <a:t>Morhological</a:t>
            </a:r>
            <a:r>
              <a:rPr lang="en-US" sz="2600" dirty="0">
                <a:solidFill>
                  <a:srgbClr val="FFFF00"/>
                </a:solidFill>
              </a:rPr>
              <a:t> evaluation of the embryos at specific time points </a:t>
            </a:r>
            <a:r>
              <a:rPr lang="en-US" sz="2600" dirty="0"/>
              <a:t>has been the method of choice for embryo selection for decades (Cummins et al., 1986, Edwards et al., 1981).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Morphological evaluation started with the strategy of measuring single features, such as:</a:t>
            </a:r>
          </a:p>
          <a:p>
            <a:r>
              <a:rPr lang="en-US" sz="2600" dirty="0">
                <a:solidFill>
                  <a:srgbClr val="FFFF00"/>
                </a:solidFill>
              </a:rPr>
              <a:t>pronuclear size and alignment </a:t>
            </a:r>
            <a:r>
              <a:rPr lang="en-US" sz="2600" dirty="0"/>
              <a:t>(</a:t>
            </a:r>
            <a:r>
              <a:rPr lang="en-US" sz="2600" dirty="0" err="1"/>
              <a:t>Sadowy</a:t>
            </a:r>
            <a:r>
              <a:rPr lang="en-US" sz="2600" dirty="0"/>
              <a:t> et al., 1998)</a:t>
            </a:r>
          </a:p>
          <a:p>
            <a:r>
              <a:rPr lang="en-US" sz="2600" dirty="0" err="1">
                <a:solidFill>
                  <a:srgbClr val="FFFF00"/>
                </a:solidFill>
              </a:rPr>
              <a:t>multinucleation</a:t>
            </a:r>
            <a:r>
              <a:rPr lang="en-US" sz="2600" dirty="0">
                <a:solidFill>
                  <a:srgbClr val="FFFF00"/>
                </a:solidFill>
              </a:rPr>
              <a:t> in early cleavage stages </a:t>
            </a:r>
            <a:r>
              <a:rPr lang="en-US" sz="2600" dirty="0"/>
              <a:t>(</a:t>
            </a:r>
            <a:r>
              <a:rPr lang="en-US" sz="2600" dirty="0" err="1"/>
              <a:t>Alikani</a:t>
            </a:r>
            <a:r>
              <a:rPr lang="en-US" sz="2600" dirty="0"/>
              <a:t> et al., 2000)</a:t>
            </a:r>
          </a:p>
          <a:p>
            <a:r>
              <a:rPr lang="en-US" sz="2600" dirty="0" err="1">
                <a:solidFill>
                  <a:srgbClr val="FFFF00"/>
                </a:solidFill>
              </a:rPr>
              <a:t>blastomere</a:t>
            </a:r>
            <a:r>
              <a:rPr lang="en-US" sz="2600" dirty="0">
                <a:solidFill>
                  <a:srgbClr val="FFFF00"/>
                </a:solidFill>
              </a:rPr>
              <a:t> fragmentation </a:t>
            </a:r>
            <a:r>
              <a:rPr lang="en-US" sz="2600" dirty="0"/>
              <a:t>(</a:t>
            </a:r>
            <a:r>
              <a:rPr lang="en-US" sz="2600" dirty="0" err="1"/>
              <a:t>Alikani</a:t>
            </a:r>
            <a:r>
              <a:rPr lang="en-US" sz="2600" dirty="0"/>
              <a:t> et al., 1999)</a:t>
            </a:r>
          </a:p>
          <a:p>
            <a:r>
              <a:rPr lang="en-US" sz="2600" dirty="0">
                <a:solidFill>
                  <a:srgbClr val="FFFF00"/>
                </a:solidFill>
              </a:rPr>
              <a:t>blastocyst morphology </a:t>
            </a:r>
            <a:r>
              <a:rPr lang="en-US" sz="2600" dirty="0"/>
              <a:t>(Gardner et al., 2000)</a:t>
            </a:r>
          </a:p>
          <a:p>
            <a:r>
              <a:rPr lang="en-US" sz="2600" dirty="0">
                <a:solidFill>
                  <a:srgbClr val="FFFF00"/>
                </a:solidFill>
              </a:rPr>
              <a:t>timing of cleavages </a:t>
            </a:r>
            <a:r>
              <a:rPr lang="en-US" sz="2600" dirty="0"/>
              <a:t>(Johnson, 2002)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Mid-eighties: </a:t>
            </a:r>
            <a:r>
              <a:rPr lang="en-US" sz="2600" dirty="0">
                <a:solidFill>
                  <a:srgbClr val="FFFF00"/>
                </a:solidFill>
              </a:rPr>
              <a:t>embryos with early first and second cleavages had implantation rates well above 30% </a:t>
            </a:r>
            <a:endParaRPr lang="el-GR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16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9100" y="82904"/>
            <a:ext cx="10515600" cy="7411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CONCLUSIONS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0000" y="970844"/>
            <a:ext cx="10233800" cy="5791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In-vitro culture of embryos and the in-process decision-making of whether to transfer, cryopreserve or discard embryos, is the most crucial and challenging task in Human Assisted Reproduction. Although the first time-lapse analysis of the developing mammalian embryo was published in 1929 (Lewis and Gregory, 1929), a further 80 years passed until the first routine clinical use of time-lapse in the human IVF laboratory (</a:t>
            </a:r>
            <a:r>
              <a:rPr lang="en-US" dirty="0" err="1"/>
              <a:t>Meseguer</a:t>
            </a:r>
            <a:r>
              <a:rPr lang="en-US" dirty="0"/>
              <a:t> et al., 2011)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n-US" dirty="0"/>
              <a:t>Time-lapse analysis, coupled with morphology, significantly </a:t>
            </a:r>
            <a:r>
              <a:rPr lang="en-US" dirty="0">
                <a:solidFill>
                  <a:srgbClr val="FFFF00"/>
                </a:solidFill>
              </a:rPr>
              <a:t>improved implantation and clinical pregnancy</a:t>
            </a:r>
            <a:r>
              <a:rPr lang="en-US" dirty="0"/>
              <a:t> in multi-center trials using algorithms.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Time-lapse analysis provides a unique opportunity to </a:t>
            </a:r>
            <a:r>
              <a:rPr lang="en-US" dirty="0">
                <a:solidFill>
                  <a:srgbClr val="FFFF00"/>
                </a:solidFill>
              </a:rPr>
              <a:t>de-select embryos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that show abnormalities of cleavage, </a:t>
            </a:r>
            <a:r>
              <a:rPr lang="en-US" dirty="0" err="1"/>
              <a:t>syngamy</a:t>
            </a:r>
            <a:r>
              <a:rPr lang="en-US" dirty="0"/>
              <a:t>  and/or  cytokinesis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compared to static evaluation.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8616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9100" y="139348"/>
            <a:ext cx="10515600" cy="10121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CONCLUSIONS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0000" y="1151468"/>
            <a:ext cx="10233800" cy="52380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Revolution on the way of evaluation of the embryo development: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- easily incorporated into the IVF laboratory</a:t>
            </a:r>
          </a:p>
          <a:p>
            <a:pPr marL="0" indent="0">
              <a:buNone/>
            </a:pPr>
            <a:r>
              <a:rPr lang="en-US" dirty="0"/>
              <a:t>   - single step culture media – uninterrupted culture</a:t>
            </a:r>
          </a:p>
          <a:p>
            <a:pPr marL="0" indent="0">
              <a:buNone/>
            </a:pPr>
            <a:r>
              <a:rPr lang="en-US" dirty="0"/>
              <a:t>   - potential to standardize embryo assessment</a:t>
            </a:r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 err="1"/>
              <a:t>morphokinetics</a:t>
            </a:r>
            <a:r>
              <a:rPr lang="en-US" dirty="0"/>
              <a:t> / KID score</a:t>
            </a:r>
          </a:p>
          <a:p>
            <a:pPr marL="0" indent="0">
              <a:buNone/>
            </a:pPr>
            <a:r>
              <a:rPr lang="en-US" dirty="0"/>
              <a:t>   - exclude embryos with direct / abnormal cleavage, sub-optimal</a:t>
            </a:r>
          </a:p>
          <a:p>
            <a:pPr marL="0" indent="0">
              <a:buNone/>
            </a:pPr>
            <a:r>
              <a:rPr lang="en-US" dirty="0"/>
              <a:t>     development, </a:t>
            </a:r>
            <a:r>
              <a:rPr lang="en-US" dirty="0" err="1"/>
              <a:t>gragmentation</a:t>
            </a:r>
            <a:r>
              <a:rPr lang="en-US" dirty="0"/>
              <a:t>, </a:t>
            </a:r>
            <a:r>
              <a:rPr lang="en-US" dirty="0" err="1"/>
              <a:t>multinucleation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- improved embryo selection may increase the pregnancy rate and </a:t>
            </a:r>
          </a:p>
          <a:p>
            <a:pPr marL="0" indent="0">
              <a:buNone/>
            </a:pPr>
            <a:r>
              <a:rPr lang="en-US" dirty="0"/>
              <a:t>     decrease the abortion rate</a:t>
            </a:r>
          </a:p>
          <a:p>
            <a:pPr marL="0" indent="0">
              <a:buNone/>
            </a:pPr>
            <a:r>
              <a:rPr lang="en-US" dirty="0"/>
              <a:t>   - low probability of mitotic mistakes leading to high mosaicism rate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5277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9100" y="98022"/>
            <a:ext cx="10515600" cy="7034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CONCLUSIONS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0000" y="936978"/>
            <a:ext cx="10233800" cy="5813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Quality control tool for Embryology laboratory: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control of good function of culture systems (media – incubators)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- control of any change and new equipment inside the laboratory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- timely detection of possible problems makes easier their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resolution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dirty="0"/>
              <a:t>- </a:t>
            </a:r>
            <a:r>
              <a:rPr lang="en-US" dirty="0">
                <a:solidFill>
                  <a:schemeClr val="tx1"/>
                </a:solidFill>
              </a:rPr>
              <a:t>the selection of embryos through time-lapse technology should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not be considered as a replacement for PGS. However, it does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represent an excellent selection tool for good prognosis patients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who are not indicated for PGS</a:t>
            </a:r>
            <a:br>
              <a:rPr lang="en-US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2420512" y="4073100"/>
            <a:ext cx="7339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  <a:p>
            <a:pPr algn="ctr"/>
            <a:endParaRPr lang="en-US" sz="2400" b="1" dirty="0">
              <a:solidFill>
                <a:srgbClr val="FFFF00"/>
              </a:solidFill>
            </a:endParaRPr>
          </a:p>
          <a:p>
            <a:pPr algn="ctr"/>
            <a:endParaRPr lang="en-US" sz="2400" b="1" dirty="0">
              <a:solidFill>
                <a:srgbClr val="FFFF00"/>
              </a:solidFill>
            </a:endParaRPr>
          </a:p>
          <a:p>
            <a:pPr algn="ctr"/>
            <a:endParaRPr lang="en-US" sz="24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Time Lapse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and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PGT</a:t>
            </a:r>
          </a:p>
          <a:p>
            <a:pPr algn="ctr"/>
            <a:endParaRPr lang="el-GR" sz="24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Better together</a:t>
            </a:r>
            <a:endParaRPr lang="el-GR" sz="2400" b="1" dirty="0">
              <a:solidFill>
                <a:srgbClr val="FFFF00"/>
              </a:solidFill>
            </a:endParaRPr>
          </a:p>
          <a:p>
            <a:pPr algn="ctr"/>
            <a:endParaRPr lang="el-GR" sz="2400" b="1" dirty="0">
              <a:solidFill>
                <a:srgbClr val="7030A0"/>
              </a:solidFill>
            </a:endParaRPr>
          </a:p>
        </p:txBody>
      </p:sp>
      <p:sp>
        <p:nvSpPr>
          <p:cNvPr id="5" name="Down Arrow 7"/>
          <p:cNvSpPr/>
          <p:nvPr/>
        </p:nvSpPr>
        <p:spPr>
          <a:xfrm>
            <a:off x="6005689" y="5937956"/>
            <a:ext cx="158044" cy="45155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123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5467" y="90311"/>
            <a:ext cx="11887200" cy="9031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CHALLENGES AND PERSPECTIVES OF THE MORPHOKINETIC MODELS</a:t>
            </a:r>
            <a:endParaRPr lang="el-GR" sz="32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0000" y="993422"/>
            <a:ext cx="10233800" cy="5768622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last decade has brought </a:t>
            </a:r>
            <a:r>
              <a:rPr lang="en-US" sz="2400" dirty="0">
                <a:solidFill>
                  <a:srgbClr val="FFFF00"/>
                </a:solidFill>
              </a:rPr>
              <a:t>a great advancement in the embryo-safe time-lapse imaging technique and use of predictive algorithms based on </a:t>
            </a:r>
            <a:r>
              <a:rPr lang="en-US" sz="2400" dirty="0" err="1">
                <a:solidFill>
                  <a:srgbClr val="FFFF00"/>
                </a:solidFill>
              </a:rPr>
              <a:t>morphokinetics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/>
              <a:t> </a:t>
            </a:r>
            <a:r>
              <a:rPr lang="en-US" sz="2400" dirty="0">
                <a:solidFill>
                  <a:schemeClr val="tx1"/>
                </a:solidFill>
              </a:rPr>
              <a:t>However, we are still at the beginning of our journey leading to the establishment of a universal, clinical </a:t>
            </a:r>
            <a:r>
              <a:rPr lang="en-US" sz="2400" dirty="0" err="1">
                <a:solidFill>
                  <a:schemeClr val="tx1"/>
                </a:solidFill>
              </a:rPr>
              <a:t>morphokinetic</a:t>
            </a:r>
            <a:r>
              <a:rPr lang="en-US" sz="2400" dirty="0">
                <a:solidFill>
                  <a:schemeClr val="tx1"/>
                </a:solidFill>
              </a:rPr>
              <a:t> algorithm for embryo selection. We have taken the first step: </a:t>
            </a:r>
            <a:r>
              <a:rPr lang="en-US" sz="2400" dirty="0">
                <a:solidFill>
                  <a:srgbClr val="FFFF00"/>
                </a:solidFill>
              </a:rPr>
              <a:t>we have created algorithms that allow for effective embryo assessment in individual laboratories</a:t>
            </a:r>
            <a:r>
              <a:rPr lang="en-US" sz="2400" dirty="0"/>
              <a:t>. </a:t>
            </a:r>
            <a:r>
              <a:rPr lang="en-US" sz="2400" dirty="0">
                <a:solidFill>
                  <a:schemeClr val="tx1"/>
                </a:solidFill>
              </a:rPr>
              <a:t>Therefore we need to make another step forward and focus our efforts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FF00"/>
                </a:solidFill>
              </a:rPr>
              <a:t>on creation of an algorithm that would be effective in different clinics and that would take into consideration differences in IVF procedures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(hormonal stimulation procedures, fertilization methods, culture media, etc.).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Additionally, in order to maximize the predictive power of the reproductive outcome models, we should be continuing an intensive search for new biomarkers of embryonic quality. We should explore </a:t>
            </a:r>
            <a:r>
              <a:rPr lang="en-US" sz="2400" dirty="0">
                <a:solidFill>
                  <a:srgbClr val="FFFF00"/>
                </a:solidFill>
              </a:rPr>
              <a:t>the possibility of combining time-lapse information with data provided by other diagnostic methods, such as genetic diagnostics, transcriptomics, proteomics or metabolomics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Yang </a:t>
            </a:r>
            <a:r>
              <a:rPr lang="en-US" sz="2400" i="1" dirty="0">
                <a:solidFill>
                  <a:schemeClr val="tx1"/>
                </a:solidFill>
                <a:hlinkClick r:id="rId2"/>
              </a:rPr>
              <a:t>et al.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 2014</a:t>
            </a:r>
            <a:r>
              <a:rPr lang="en-US" sz="2400" dirty="0">
                <a:solidFill>
                  <a:schemeClr val="tx1"/>
                </a:solidFill>
              </a:rPr>
              <a:t>, 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Dominguez </a:t>
            </a:r>
            <a:r>
              <a:rPr lang="en-US" sz="2400" i="1" dirty="0">
                <a:solidFill>
                  <a:schemeClr val="tx1"/>
                </a:solidFill>
                <a:hlinkClick r:id="rId3"/>
              </a:rPr>
              <a:t>et al.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 2015</a:t>
            </a:r>
            <a:r>
              <a:rPr lang="en-US" sz="2400" dirty="0">
                <a:solidFill>
                  <a:schemeClr val="tx1"/>
                </a:solidFill>
              </a:rPr>
              <a:t>, </a:t>
            </a:r>
            <a:r>
              <a:rPr lang="en-US" sz="2400" dirty="0" err="1">
                <a:solidFill>
                  <a:schemeClr val="tx1"/>
                </a:solidFill>
                <a:hlinkClick r:id="rId4"/>
              </a:rPr>
              <a:t>Tejera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 </a:t>
            </a:r>
            <a:r>
              <a:rPr lang="en-US" sz="2400" i="1" dirty="0">
                <a:solidFill>
                  <a:schemeClr val="tx1"/>
                </a:solidFill>
                <a:hlinkClick r:id="rId4"/>
              </a:rPr>
              <a:t>et al.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 2016</a:t>
            </a:r>
            <a:r>
              <a:rPr lang="en-US" sz="2400" dirty="0">
                <a:solidFill>
                  <a:schemeClr val="tx1"/>
                </a:solidFill>
              </a:rPr>
              <a:t>).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39904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7" y="105481"/>
            <a:ext cx="11616266" cy="11362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“ The journey is the most important and not the destination “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( “ ITHAKI” , K. </a:t>
            </a:r>
            <a:r>
              <a:rPr lang="en-US" sz="3600" b="1" dirty="0" err="1">
                <a:solidFill>
                  <a:srgbClr val="FFFF00"/>
                </a:solidFill>
              </a:rPr>
              <a:t>Kavafis</a:t>
            </a:r>
            <a:r>
              <a:rPr lang="en-US" sz="3600" b="1" dirty="0">
                <a:solidFill>
                  <a:srgbClr val="FFFF00"/>
                </a:solidFill>
              </a:rPr>
              <a:t> )</a:t>
            </a:r>
            <a:endParaRPr lang="el-GR" sz="36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Διαφάνεια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5600" y="1241779"/>
            <a:ext cx="8940800" cy="5334001"/>
          </a:xfrm>
        </p:spPr>
      </p:pic>
    </p:spTree>
    <p:extLst>
      <p:ext uri="{BB962C8B-B14F-4D97-AF65-F5344CB8AC3E}">
        <p14:creationId xmlns:p14="http://schemas.microsoft.com/office/powerpoint/2010/main" val="2790929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sisted Reproductive Technolo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3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9100" y="338666"/>
            <a:ext cx="10515600" cy="979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/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WHAT IS TIME LAPSE PHOTOGRAPHY?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Invented around 1932, Walt Disney was first to use it</a:t>
            </a:r>
          </a:p>
          <a:p>
            <a:r>
              <a:rPr lang="en-US" dirty="0"/>
              <a:t>Time Lapse is where a camera takes a sequence of images of a subject with an interval of time between each image</a:t>
            </a:r>
          </a:p>
          <a:p>
            <a:r>
              <a:rPr lang="en-US" dirty="0"/>
              <a:t>A cinematography technique considered as stop motion animation, involving a standard movie camera</a:t>
            </a:r>
          </a:p>
          <a:p>
            <a:r>
              <a:rPr lang="en-US" dirty="0"/>
              <a:t>The interval time varies from a second to a day or more and it is opposite of high speed photography</a:t>
            </a:r>
          </a:p>
          <a:p>
            <a:r>
              <a:rPr lang="en-US" dirty="0"/>
              <a:t>Follow up each activity and identify the exact time spent on each activity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834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ANDANTAGES OF TIME LAPSE PHOTOGRAPHY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Gives us benefits of time and motion studies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Enables workers and supervisors of all level involved in problem solving process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Incorporates knowledge and experience in future jobs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wasted work to contribute to more productive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41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9100" y="116770"/>
            <a:ext cx="10515600" cy="106856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THE SHORT HISTORY OF TIME LAPSE MINITORING</a:t>
            </a:r>
            <a:endParaRPr lang="el-GR" sz="36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0000" y="1385357"/>
            <a:ext cx="10233800" cy="5252509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Payne (1997): </a:t>
            </a:r>
            <a:r>
              <a:rPr lang="en-US" dirty="0"/>
              <a:t>preliminary observations on polar body extrusion and pronuclear formation in human oocytes using time lapse cinematography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>
                <a:solidFill>
                  <a:srgbClr val="FFFF00"/>
                </a:solidFill>
              </a:rPr>
              <a:t>Pribenszky</a:t>
            </a:r>
            <a:r>
              <a:rPr lang="en-US" b="1" dirty="0">
                <a:solidFill>
                  <a:srgbClr val="FFFF00"/>
                </a:solidFill>
              </a:rPr>
              <a:t> (2010): </a:t>
            </a:r>
            <a:r>
              <a:rPr lang="en-US" dirty="0"/>
              <a:t>pregnancy achieved by transfer of a single blastocyst selected by time lapse monitoring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Wong (2010): </a:t>
            </a:r>
            <a:r>
              <a:rPr lang="en-US" dirty="0"/>
              <a:t>non-invasive imaging of human embryos before embryonic genome activation predicts development to blastocyst stage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>
                <a:solidFill>
                  <a:srgbClr val="FFFF00"/>
                </a:solidFill>
              </a:rPr>
              <a:t>Meseguer</a:t>
            </a:r>
            <a:r>
              <a:rPr lang="en-US" b="1" dirty="0">
                <a:solidFill>
                  <a:srgbClr val="FFFF00"/>
                </a:solidFill>
              </a:rPr>
              <a:t> (2011): </a:t>
            </a:r>
            <a:r>
              <a:rPr lang="en-US" dirty="0"/>
              <a:t>the use of </a:t>
            </a:r>
            <a:r>
              <a:rPr lang="en-US" dirty="0" err="1"/>
              <a:t>morhokinetics</a:t>
            </a:r>
            <a:r>
              <a:rPr lang="en-US" dirty="0"/>
              <a:t> as a predictor of embryo implantation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589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8167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CULTURE AND EVALUATION OF THE EMBRYOS IN THE LABORATORY UNTIL TODAY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49067" y="1325562"/>
            <a:ext cx="10233800" cy="5532437"/>
          </a:xfrm>
        </p:spPr>
        <p:txBody>
          <a:bodyPr/>
          <a:lstStyle/>
          <a:p>
            <a:r>
              <a:rPr lang="en-US" dirty="0"/>
              <a:t>Embryo culture in sterile dishes, using  suitable culture media in incubators, under controlled culture conditions (temperature, pH, </a:t>
            </a:r>
            <a:r>
              <a:rPr lang="en-US" dirty="0" err="1"/>
              <a:t>gaz</a:t>
            </a:r>
            <a:r>
              <a:rPr lang="en-US" dirty="0"/>
              <a:t> mixture)</a:t>
            </a:r>
          </a:p>
          <a:p>
            <a:r>
              <a:rPr lang="en-US" dirty="0"/>
              <a:t>Evaluation of the embryo development </a:t>
            </a:r>
            <a:r>
              <a:rPr lang="en-US" dirty="0">
                <a:solidFill>
                  <a:srgbClr val="FFFF00"/>
                </a:solidFill>
              </a:rPr>
              <a:t>outside of the incubator </a:t>
            </a:r>
            <a:r>
              <a:rPr lang="en-US" dirty="0"/>
              <a:t>and observation of morphological parameters under an inverted microscope</a:t>
            </a:r>
          </a:p>
          <a:p>
            <a:endParaRPr lang="el-GR" dirty="0"/>
          </a:p>
        </p:txBody>
      </p:sp>
      <p:pic>
        <p:nvPicPr>
          <p:cNvPr id="1026" name="Picture 2" descr="slide1 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33" y="3793067"/>
            <a:ext cx="6333067" cy="29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31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BUT, PROBLEMS…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removal of the embryos from the incubator causes: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Disturbance of culture conditions</a:t>
            </a:r>
          </a:p>
          <a:p>
            <a:r>
              <a:rPr lang="en-US" dirty="0"/>
              <a:t>Stress of the embryos</a:t>
            </a:r>
          </a:p>
          <a:p>
            <a:r>
              <a:rPr lang="en-US" dirty="0"/>
              <a:t>Focused evaluation on the embryo morphology and the stage of embryo development</a:t>
            </a:r>
          </a:p>
          <a:p>
            <a:r>
              <a:rPr lang="en-US" dirty="0"/>
              <a:t>Dispersed observations on the embryos: loss of numerous information concerning their development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5132638"/>
      </p:ext>
    </p:extLst>
  </p:cSld>
  <p:clrMapOvr>
    <a:masterClrMapping/>
  </p:clrMapOvr>
</p:sld>
</file>

<file path=ppt/theme/theme1.xml><?xml version="1.0" encoding="utf-8"?>
<a:theme xmlns:a="http://schemas.openxmlformats.org/drawingml/2006/main" name="Βάθος">
  <a:themeElements>
    <a:clrScheme name="Βάθος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Βάθος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άθος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Βάθος</Template>
  <TotalTime>2109</TotalTime>
  <Words>2474</Words>
  <Application>Microsoft Office PowerPoint</Application>
  <PresentationFormat>Ευρεία οθόνη</PresentationFormat>
  <Paragraphs>254</Paragraphs>
  <Slides>45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3" baseType="lpstr">
      <vt:lpstr>MS PGothic</vt:lpstr>
      <vt:lpstr>MS PGothic</vt:lpstr>
      <vt:lpstr>Arial</vt:lpstr>
      <vt:lpstr>Calibri</vt:lpstr>
      <vt:lpstr>Corbel</vt:lpstr>
      <vt:lpstr>HGｺﾞｼｯｸM</vt:lpstr>
      <vt:lpstr>Modulus regular</vt:lpstr>
      <vt:lpstr>Βάθος</vt:lpstr>
      <vt:lpstr>TIME  LAPSE  EMBRYO  MONITORING WHAT  IS  ITS  VALUE ?</vt:lpstr>
      <vt:lpstr>INTRODUCTION</vt:lpstr>
      <vt:lpstr>INTRODUCTION</vt:lpstr>
      <vt:lpstr>INTRODUCTION</vt:lpstr>
      <vt:lpstr> WHAT IS TIME LAPSE PHOTOGRAPHY?</vt:lpstr>
      <vt:lpstr>ANDANTAGES OF TIME LAPSE PHOTOGRAPHY</vt:lpstr>
      <vt:lpstr>THE SHORT HISTORY OF TIME LAPSE MINITORING</vt:lpstr>
      <vt:lpstr>CULTURE AND EVALUATION OF THE EMBRYOS IN THE LABORATORY UNTIL TODAY</vt:lpstr>
      <vt:lpstr>BUT, PROBLEMS…</vt:lpstr>
      <vt:lpstr>TIME LAPSE MONITORING SYSTEM IN A  IVF  LABORATORY</vt:lpstr>
      <vt:lpstr>TIME LAPSE MONITORING SYSTEMS</vt:lpstr>
      <vt:lpstr>DIFFERENT  TYPES  OF  TIME  LAPSE MONITORING   SYSTEMS </vt:lpstr>
      <vt:lpstr>Παρουσίαση του PowerPoint</vt:lpstr>
      <vt:lpstr>ADVANTAGES OF A TIME LAPSE MONITORING SYSTEM</vt:lpstr>
      <vt:lpstr>COMPARISON BETWEEN THE CONVENTIONAL  OBSERVATION  AND  THE  TIME  LAPSE  MONITORING  SYSTEM </vt:lpstr>
      <vt:lpstr>INDICATIONS FOR  TIME  LAPSE  MONITORING  SYSTEM</vt:lpstr>
      <vt:lpstr>Παρουσίαση του PowerPoint</vt:lpstr>
      <vt:lpstr>TIME  LAPSE  MONITORING  SYSTEM  means  USE  OF  MORHOKINETICS  for a better choice of an embryotransfer</vt:lpstr>
      <vt:lpstr>“KINETICS”  IN  A  CELL  CYCLE</vt:lpstr>
      <vt:lpstr>MORPHOKINETICS</vt:lpstr>
      <vt:lpstr>MORPHOKINETIC PARAMETERS AND EMBRYONIC DEVELOPMENT</vt:lpstr>
      <vt:lpstr>GARTNER’S HYPE CYCLE AND TIME LAPSE MONITORING SYSTEM</vt:lpstr>
      <vt:lpstr>BASIC RESEARCH DISCOVERY OF TIME LAPSE MARKERS  </vt:lpstr>
      <vt:lpstr>Non-invasive imaging of human embryos before embryonic genome activation predicts  development to the blastocyst stage.   ( Wong et al. , 2010.) </vt:lpstr>
      <vt:lpstr>The use of morphokinetics as a predictor  of  embryo implantation.   (Meseguer et al., 2011.) </vt:lpstr>
      <vt:lpstr>Morphokinetics: Predicting development to blastocyst, expansion and implantation ( Dal Canto et al., 2012)</vt:lpstr>
      <vt:lpstr>MORPHOKINETICS IN BIBLIOGRAPHY</vt:lpstr>
      <vt:lpstr>KID  Score (Known Implantation Data)</vt:lpstr>
      <vt:lpstr>TIME LAPSE AND PREIMPLANTATION GENETIC TESTING FOR ANEUPLOIDIES (PGT)</vt:lpstr>
      <vt:lpstr>TIME – LAPSE WINDOW CORRELATED TO ANEUPLOIDY</vt:lpstr>
      <vt:lpstr>TIME – LAPSE WINDOW CORRELATED TO ANEUPLOIDY</vt:lpstr>
      <vt:lpstr>TIME – LAPSE WINDOW CORRELATED TO ANEUPLOIDY</vt:lpstr>
      <vt:lpstr>TIME – LAPSE WINDOW CORRELATED TO ANEUPLOIDY</vt:lpstr>
      <vt:lpstr>TODAY…..</vt:lpstr>
      <vt:lpstr>HOW TO PREDICT THE ABILITY TO ACHIEVE A BLASTOCYST STAGE?  (Cruz et al, 2012; Motato et al, 2016;  Yang et al, 2015)</vt:lpstr>
      <vt:lpstr>Going further…  HOW TO PREDICT WHICH EMBRYO WILL SUCCESSFULLY IMPLANT? (Meseguer et al, 2011; Liu et al, 2016; Motato et al, 2016)</vt:lpstr>
      <vt:lpstr> Going deeper…  HOW TO PREDICT PLOIDY OF DEVELOPING EMBRYOS? (Basile et al, 2014; Del Carmen Nogales, 2016; Campbell et al, 2013a)</vt:lpstr>
      <vt:lpstr>TIME LAPSE MONITORING SYSTEM AND QUALITY CONTROL</vt:lpstr>
      <vt:lpstr>TIME LAPSE MONITORING SYSTEM An effective tool for the Embryology laboratory</vt:lpstr>
      <vt:lpstr>CONCLUSIONS</vt:lpstr>
      <vt:lpstr>CONCLUSIONS</vt:lpstr>
      <vt:lpstr>CONCLUSIONS</vt:lpstr>
      <vt:lpstr>CHALLENGES AND PERSPECTIVES OF THE MORPHOKINETIC MODELS</vt:lpstr>
      <vt:lpstr>“ The journey is the most important and not the destination “ ( “ ITHAKI” , K. Kavafis )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 argyriou</dc:creator>
  <cp:lastModifiedBy>ΣΟΦΙΑ ΜΠΕΖΑΝΤΕ</cp:lastModifiedBy>
  <cp:revision>169</cp:revision>
  <dcterms:created xsi:type="dcterms:W3CDTF">2019-01-16T13:42:22Z</dcterms:created>
  <dcterms:modified xsi:type="dcterms:W3CDTF">2023-01-16T10:39:09Z</dcterms:modified>
</cp:coreProperties>
</file>