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</p:sldIdLst>
  <p:sldSz cx="10693400" cy="7556500"/>
  <p:notesSz cx="10693400" cy="75565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387" y="11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27658" y="603503"/>
            <a:ext cx="8038083" cy="629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5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8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FFFF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10/14/2024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07846" y="0"/>
            <a:ext cx="10079990" cy="7559040"/>
          </a:xfrm>
          <a:custGeom>
            <a:avLst/>
            <a:gdLst/>
            <a:ahLst/>
            <a:cxnLst/>
            <a:rect l="l" t="t" r="r" b="b"/>
            <a:pathLst>
              <a:path w="10079990" h="7559040">
                <a:moveTo>
                  <a:pt x="10079736" y="0"/>
                </a:moveTo>
                <a:lnTo>
                  <a:pt x="0" y="0"/>
                </a:lnTo>
                <a:lnTo>
                  <a:pt x="0" y="7559040"/>
                </a:lnTo>
                <a:lnTo>
                  <a:pt x="10079736" y="7559040"/>
                </a:lnTo>
                <a:lnTo>
                  <a:pt x="10079736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92529" y="-36575"/>
            <a:ext cx="8308340" cy="1911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5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22300" y="1423416"/>
            <a:ext cx="9279890" cy="429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FFFF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27545"/>
            <a:ext cx="3421888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image" Target="../media/image49.png"/><Relationship Id="rId16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5" Type="http://schemas.openxmlformats.org/officeDocument/2006/relationships/image" Target="../media/image6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12" Type="http://schemas.openxmlformats.org/officeDocument/2006/relationships/image" Target="../media/image84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5" Type="http://schemas.openxmlformats.org/officeDocument/2006/relationships/image" Target="../media/image77.png"/><Relationship Id="rId10" Type="http://schemas.openxmlformats.org/officeDocument/2006/relationships/image" Target="../media/image82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100.png"/><Relationship Id="rId3" Type="http://schemas.openxmlformats.org/officeDocument/2006/relationships/image" Target="../media/image91.png"/><Relationship Id="rId7" Type="http://schemas.openxmlformats.org/officeDocument/2006/relationships/image" Target="../media/image94.png"/><Relationship Id="rId12" Type="http://schemas.openxmlformats.org/officeDocument/2006/relationships/image" Target="../media/image99.png"/><Relationship Id="rId2" Type="http://schemas.openxmlformats.org/officeDocument/2006/relationships/image" Target="../media/image90.png"/><Relationship Id="rId16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98.png"/><Relationship Id="rId5" Type="http://schemas.openxmlformats.org/officeDocument/2006/relationships/image" Target="../media/image93.png"/><Relationship Id="rId15" Type="http://schemas.openxmlformats.org/officeDocument/2006/relationships/image" Target="../media/image102.png"/><Relationship Id="rId10" Type="http://schemas.openxmlformats.org/officeDocument/2006/relationships/image" Target="../media/image97.png"/><Relationship Id="rId4" Type="http://schemas.openxmlformats.org/officeDocument/2006/relationships/image" Target="../media/image92.png"/><Relationship Id="rId9" Type="http://schemas.openxmlformats.org/officeDocument/2006/relationships/image" Target="../media/image96.png"/><Relationship Id="rId14" Type="http://schemas.openxmlformats.org/officeDocument/2006/relationships/image" Target="../media/image10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13" Type="http://schemas.openxmlformats.org/officeDocument/2006/relationships/image" Target="../media/image116.png"/><Relationship Id="rId3" Type="http://schemas.openxmlformats.org/officeDocument/2006/relationships/image" Target="../media/image106.png"/><Relationship Id="rId7" Type="http://schemas.openxmlformats.org/officeDocument/2006/relationships/image" Target="../media/image110.png"/><Relationship Id="rId12" Type="http://schemas.openxmlformats.org/officeDocument/2006/relationships/image" Target="../media/image115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11" Type="http://schemas.openxmlformats.org/officeDocument/2006/relationships/image" Target="../media/image114.png"/><Relationship Id="rId5" Type="http://schemas.openxmlformats.org/officeDocument/2006/relationships/image" Target="../media/image108.png"/><Relationship Id="rId15" Type="http://schemas.openxmlformats.org/officeDocument/2006/relationships/image" Target="../media/image118.png"/><Relationship Id="rId10" Type="http://schemas.openxmlformats.org/officeDocument/2006/relationships/image" Target="../media/image113.png"/><Relationship Id="rId4" Type="http://schemas.openxmlformats.org/officeDocument/2006/relationships/image" Target="../media/image107.png"/><Relationship Id="rId9" Type="http://schemas.openxmlformats.org/officeDocument/2006/relationships/image" Target="../media/image112.png"/><Relationship Id="rId14" Type="http://schemas.openxmlformats.org/officeDocument/2006/relationships/image" Target="../media/image11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13" Type="http://schemas.openxmlformats.org/officeDocument/2006/relationships/image" Target="../media/image130.png"/><Relationship Id="rId3" Type="http://schemas.openxmlformats.org/officeDocument/2006/relationships/image" Target="../media/image120.png"/><Relationship Id="rId7" Type="http://schemas.openxmlformats.org/officeDocument/2006/relationships/image" Target="../media/image124.png"/><Relationship Id="rId12" Type="http://schemas.openxmlformats.org/officeDocument/2006/relationships/image" Target="../media/image129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11" Type="http://schemas.openxmlformats.org/officeDocument/2006/relationships/image" Target="../media/image128.png"/><Relationship Id="rId5" Type="http://schemas.openxmlformats.org/officeDocument/2006/relationships/image" Target="../media/image122.png"/><Relationship Id="rId10" Type="http://schemas.openxmlformats.org/officeDocument/2006/relationships/image" Target="../media/image127.png"/><Relationship Id="rId4" Type="http://schemas.openxmlformats.org/officeDocument/2006/relationships/image" Target="../media/image121.png"/><Relationship Id="rId9" Type="http://schemas.openxmlformats.org/officeDocument/2006/relationships/image" Target="../media/image126.png"/><Relationship Id="rId14" Type="http://schemas.openxmlformats.org/officeDocument/2006/relationships/image" Target="../media/image1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6.png"/><Relationship Id="rId5" Type="http://schemas.openxmlformats.org/officeDocument/2006/relationships/image" Target="../media/image135.png"/><Relationship Id="rId4" Type="http://schemas.openxmlformats.org/officeDocument/2006/relationships/image" Target="../media/image1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7" Type="http://schemas.openxmlformats.org/officeDocument/2006/relationships/image" Target="../media/image144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3.png"/><Relationship Id="rId5" Type="http://schemas.openxmlformats.org/officeDocument/2006/relationships/image" Target="../media/image142.png"/><Relationship Id="rId4" Type="http://schemas.openxmlformats.org/officeDocument/2006/relationships/image" Target="../media/image14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jpg"/><Relationship Id="rId2" Type="http://schemas.openxmlformats.org/officeDocument/2006/relationships/image" Target="../media/image145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jpg"/><Relationship Id="rId2" Type="http://schemas.openxmlformats.org/officeDocument/2006/relationships/image" Target="../media/image15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2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jpg"/><Relationship Id="rId2" Type="http://schemas.openxmlformats.org/officeDocument/2006/relationships/image" Target="../media/image153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image" Target="../media/image15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image" Target="../media/image15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5.png"/><Relationship Id="rId4" Type="http://schemas.openxmlformats.org/officeDocument/2006/relationships/image" Target="../media/image16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1.png"/><Relationship Id="rId4" Type="http://schemas.openxmlformats.org/officeDocument/2006/relationships/image" Target="../media/image17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png"/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4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8.png"/><Relationship Id="rId13" Type="http://schemas.openxmlformats.org/officeDocument/2006/relationships/image" Target="../media/image182.png"/><Relationship Id="rId3" Type="http://schemas.openxmlformats.org/officeDocument/2006/relationships/image" Target="../media/image176.png"/><Relationship Id="rId7" Type="http://schemas.openxmlformats.org/officeDocument/2006/relationships/image" Target="../media/image177.png"/><Relationship Id="rId12" Type="http://schemas.openxmlformats.org/officeDocument/2006/relationships/image" Target="../media/image181.png"/><Relationship Id="rId17" Type="http://schemas.openxmlformats.org/officeDocument/2006/relationships/image" Target="../media/image127.png"/><Relationship Id="rId2" Type="http://schemas.openxmlformats.org/officeDocument/2006/relationships/image" Target="../media/image175.png"/><Relationship Id="rId16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11" Type="http://schemas.openxmlformats.org/officeDocument/2006/relationships/image" Target="../media/image180.png"/><Relationship Id="rId5" Type="http://schemas.openxmlformats.org/officeDocument/2006/relationships/image" Target="../media/image113.png"/><Relationship Id="rId15" Type="http://schemas.openxmlformats.org/officeDocument/2006/relationships/image" Target="../media/image184.png"/><Relationship Id="rId10" Type="http://schemas.openxmlformats.org/officeDocument/2006/relationships/image" Target="../media/image179.png"/><Relationship Id="rId4" Type="http://schemas.openxmlformats.org/officeDocument/2006/relationships/image" Target="../media/image108.png"/><Relationship Id="rId9" Type="http://schemas.openxmlformats.org/officeDocument/2006/relationships/image" Target="../media/image117.png"/><Relationship Id="rId14" Type="http://schemas.openxmlformats.org/officeDocument/2006/relationships/image" Target="../media/image18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png"/><Relationship Id="rId2" Type="http://schemas.openxmlformats.org/officeDocument/2006/relationships/image" Target="../media/image1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7.jpg"/><Relationship Id="rId5" Type="http://schemas.openxmlformats.org/officeDocument/2006/relationships/image" Target="../media/image186.png"/><Relationship Id="rId4" Type="http://schemas.openxmlformats.org/officeDocument/2006/relationships/image" Target="../media/image1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png"/><Relationship Id="rId2" Type="http://schemas.openxmlformats.org/officeDocument/2006/relationships/image" Target="../media/image18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0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2.jp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4.jpg"/><Relationship Id="rId2" Type="http://schemas.openxmlformats.org/officeDocument/2006/relationships/image" Target="../media/image19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5.jp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7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jpg"/><Relationship Id="rId2" Type="http://schemas.openxmlformats.org/officeDocument/2006/relationships/image" Target="../media/image19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0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1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2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3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4.jp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6.jpg"/><Relationship Id="rId2" Type="http://schemas.openxmlformats.org/officeDocument/2006/relationships/image" Target="../media/image20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8.jpg"/><Relationship Id="rId4" Type="http://schemas.openxmlformats.org/officeDocument/2006/relationships/image" Target="../media/image207.jp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jpg"/><Relationship Id="rId2" Type="http://schemas.openxmlformats.org/officeDocument/2006/relationships/image" Target="../media/image20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9.jpg"/><Relationship Id="rId2" Type="http://schemas.openxmlformats.org/officeDocument/2006/relationships/image" Target="../media/image2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2.jp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3.jp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4.jpg"/><Relationship Id="rId2" Type="http://schemas.openxmlformats.org/officeDocument/2006/relationships/image" Target="../media/image210.jp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6.jpg"/><Relationship Id="rId2" Type="http://schemas.openxmlformats.org/officeDocument/2006/relationships/image" Target="../media/image2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7.jp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8.jp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9.jpg"/><Relationship Id="rId2" Type="http://schemas.openxmlformats.org/officeDocument/2006/relationships/image" Target="../media/image210.jp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jpg"/><Relationship Id="rId2" Type="http://schemas.openxmlformats.org/officeDocument/2006/relationships/image" Target="../media/image219.jp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1.jp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2.jpg"/><Relationship Id="rId2" Type="http://schemas.openxmlformats.org/officeDocument/2006/relationships/image" Target="../media/image210.jp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3.jpg"/><Relationship Id="rId2" Type="http://schemas.openxmlformats.org/officeDocument/2006/relationships/image" Target="../media/image22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4.jp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5.jpg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6.jp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8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9.jp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89380" y="5315711"/>
            <a:ext cx="2284730" cy="6343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  <a:tabLst>
                <a:tab pos="1225550" algn="l"/>
              </a:tabLst>
            </a:pPr>
            <a:r>
              <a:rPr sz="2000" b="1" spc="-15" dirty="0">
                <a:latin typeface="Arial"/>
                <a:cs typeface="Arial"/>
              </a:rPr>
              <a:t>Πα</a:t>
            </a:r>
            <a:r>
              <a:rPr sz="2000" b="1" spc="-5" dirty="0">
                <a:latin typeface="Arial"/>
                <a:cs typeface="Arial"/>
              </a:rPr>
              <a:t>π</a:t>
            </a:r>
            <a:r>
              <a:rPr sz="2000" b="1" spc="-50" dirty="0">
                <a:latin typeface="Arial"/>
                <a:cs typeface="Arial"/>
              </a:rPr>
              <a:t>π</a:t>
            </a:r>
            <a:r>
              <a:rPr sz="2000" b="1" spc="-5" dirty="0">
                <a:latin typeface="Arial"/>
                <a:cs typeface="Arial"/>
              </a:rPr>
              <a:t>άς</a:t>
            </a:r>
            <a:r>
              <a:rPr sz="2000" b="1" dirty="0">
                <a:latin typeface="Arial"/>
                <a:cs typeface="Arial"/>
              </a:rPr>
              <a:t>	</a:t>
            </a:r>
            <a:r>
              <a:rPr sz="2000" b="1" spc="-20" dirty="0">
                <a:latin typeface="Arial"/>
                <a:cs typeface="Arial"/>
              </a:rPr>
              <a:t>Χρ</a:t>
            </a:r>
            <a:r>
              <a:rPr sz="2000" b="1" dirty="0">
                <a:latin typeface="Arial"/>
                <a:cs typeface="Arial"/>
              </a:rPr>
              <a:t>ή</a:t>
            </a:r>
            <a:r>
              <a:rPr sz="2000" b="1" spc="-10" dirty="0">
                <a:latin typeface="Arial"/>
                <a:cs typeface="Arial"/>
              </a:rPr>
              <a:t>σ</a:t>
            </a:r>
            <a:r>
              <a:rPr sz="2000" b="1" spc="-55" dirty="0">
                <a:latin typeface="Arial"/>
                <a:cs typeface="Arial"/>
              </a:rPr>
              <a:t>τ</a:t>
            </a:r>
            <a:r>
              <a:rPr sz="2000" b="1" dirty="0">
                <a:latin typeface="Arial"/>
                <a:cs typeface="Arial"/>
              </a:rPr>
              <a:t>ο</a:t>
            </a:r>
            <a:r>
              <a:rPr sz="2000" b="1" spc="-5" dirty="0">
                <a:latin typeface="Arial"/>
                <a:cs typeface="Arial"/>
              </a:rPr>
              <a:t>ς  </a:t>
            </a:r>
            <a:r>
              <a:rPr sz="2000" b="1" spc="-10" dirty="0">
                <a:latin typeface="Arial"/>
                <a:cs typeface="Arial"/>
              </a:rPr>
              <a:t>Καθηγητής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86332" y="2758441"/>
            <a:ext cx="7928609" cy="764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850" spc="-5" dirty="0"/>
              <a:t>ΜΟΡΙΑ</a:t>
            </a:r>
            <a:r>
              <a:rPr sz="4850" spc="-15" dirty="0"/>
              <a:t> </a:t>
            </a:r>
            <a:r>
              <a:rPr sz="4850" spc="-5" dirty="0"/>
              <a:t>–</a:t>
            </a:r>
            <a:r>
              <a:rPr sz="4850" spc="-10" dirty="0"/>
              <a:t> </a:t>
            </a:r>
            <a:r>
              <a:rPr sz="4850" spc="-5" dirty="0"/>
              <a:t>ΧΗΜΙΚΟΙ</a:t>
            </a:r>
            <a:r>
              <a:rPr sz="4850" spc="25" dirty="0"/>
              <a:t> </a:t>
            </a:r>
            <a:r>
              <a:rPr sz="4850" spc="-5" dirty="0"/>
              <a:t>ΔΕΣΜΟΙ</a:t>
            </a:r>
            <a:endParaRPr sz="485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5543" rIns="0" bIns="0" rtlCol="0">
            <a:spAutoFit/>
          </a:bodyPr>
          <a:lstStyle/>
          <a:p>
            <a:pPr marL="1705610" marR="5080" indent="-542925">
              <a:lnSpc>
                <a:spcPct val="101099"/>
              </a:lnSpc>
              <a:spcBef>
                <a:spcPts val="80"/>
              </a:spcBef>
            </a:pPr>
            <a:r>
              <a:rPr sz="3500" spc="10" dirty="0">
                <a:solidFill>
                  <a:srgbClr val="FF3300"/>
                </a:solidFill>
              </a:rPr>
              <a:t>ΟΜΟΙΟΠΟΛΙΚΟΣ</a:t>
            </a:r>
            <a:r>
              <a:rPr sz="3500" spc="40" dirty="0">
                <a:solidFill>
                  <a:srgbClr val="FF3300"/>
                </a:solidFill>
              </a:rPr>
              <a:t> </a:t>
            </a:r>
            <a:r>
              <a:rPr sz="3500" spc="15" dirty="0">
                <a:solidFill>
                  <a:srgbClr val="FF3300"/>
                </a:solidFill>
              </a:rPr>
              <a:t>ΔΕΣΜΟΣ</a:t>
            </a:r>
            <a:r>
              <a:rPr sz="3500" spc="25" dirty="0">
                <a:solidFill>
                  <a:srgbClr val="FF3300"/>
                </a:solidFill>
              </a:rPr>
              <a:t> </a:t>
            </a:r>
            <a:r>
              <a:rPr sz="3500" spc="15" dirty="0">
                <a:solidFill>
                  <a:srgbClr val="FF3300"/>
                </a:solidFill>
              </a:rPr>
              <a:t>ή </a:t>
            </a:r>
            <a:r>
              <a:rPr sz="3500" spc="-960" dirty="0">
                <a:solidFill>
                  <a:srgbClr val="FF3300"/>
                </a:solidFill>
              </a:rPr>
              <a:t> </a:t>
            </a:r>
            <a:r>
              <a:rPr sz="3500" spc="10" dirty="0">
                <a:solidFill>
                  <a:srgbClr val="FF3300"/>
                </a:solidFill>
              </a:rPr>
              <a:t>ΟΜΟΣΘΕΝΗΣ</a:t>
            </a:r>
            <a:r>
              <a:rPr sz="3500" spc="60" dirty="0">
                <a:solidFill>
                  <a:srgbClr val="FF3300"/>
                </a:solidFill>
              </a:rPr>
              <a:t> </a:t>
            </a:r>
            <a:r>
              <a:rPr sz="3500" spc="15" dirty="0">
                <a:solidFill>
                  <a:srgbClr val="FF3300"/>
                </a:solidFill>
              </a:rPr>
              <a:t>ΔΕΣΜΟΣ</a:t>
            </a:r>
            <a:endParaRPr sz="3500"/>
          </a:p>
        </p:txBody>
      </p:sp>
      <p:grpSp>
        <p:nvGrpSpPr>
          <p:cNvPr id="3" name="object 3"/>
          <p:cNvGrpSpPr/>
          <p:nvPr/>
        </p:nvGrpSpPr>
        <p:grpSpPr>
          <a:xfrm>
            <a:off x="4078223" y="3780028"/>
            <a:ext cx="1667510" cy="1896110"/>
            <a:chOff x="4078223" y="3780028"/>
            <a:chExt cx="1667510" cy="1896110"/>
          </a:xfrm>
        </p:grpSpPr>
        <p:sp>
          <p:nvSpPr>
            <p:cNvPr id="4" name="object 4"/>
            <p:cNvSpPr/>
            <p:nvPr/>
          </p:nvSpPr>
          <p:spPr>
            <a:xfrm>
              <a:off x="4078223" y="3780028"/>
              <a:ext cx="1667510" cy="1896110"/>
            </a:xfrm>
            <a:custGeom>
              <a:avLst/>
              <a:gdLst/>
              <a:ahLst/>
              <a:cxnLst/>
              <a:rect l="l" t="t" r="r" b="b"/>
              <a:pathLst>
                <a:path w="1667510" h="1896110">
                  <a:moveTo>
                    <a:pt x="1667255" y="0"/>
                  </a:moveTo>
                  <a:lnTo>
                    <a:pt x="0" y="0"/>
                  </a:lnTo>
                  <a:lnTo>
                    <a:pt x="0" y="1895856"/>
                  </a:lnTo>
                  <a:lnTo>
                    <a:pt x="1667255" y="1895856"/>
                  </a:lnTo>
                  <a:lnTo>
                    <a:pt x="16672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26991" y="4688332"/>
              <a:ext cx="121920" cy="15544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288535" y="4764532"/>
              <a:ext cx="411480" cy="0"/>
            </a:xfrm>
            <a:custGeom>
              <a:avLst/>
              <a:gdLst/>
              <a:ahLst/>
              <a:cxnLst/>
              <a:rect l="l" t="t" r="r" b="b"/>
              <a:pathLst>
                <a:path w="411479">
                  <a:moveTo>
                    <a:pt x="0" y="0"/>
                  </a:moveTo>
                  <a:lnTo>
                    <a:pt x="411479" y="0"/>
                  </a:lnTo>
                </a:path>
              </a:pathLst>
            </a:custGeom>
            <a:ln w="213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42687" y="4685284"/>
              <a:ext cx="146303" cy="16459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931663" y="4764532"/>
              <a:ext cx="411480" cy="0"/>
            </a:xfrm>
            <a:custGeom>
              <a:avLst/>
              <a:gdLst/>
              <a:ahLst/>
              <a:cxnLst/>
              <a:rect l="l" t="t" r="r" b="b"/>
              <a:pathLst>
                <a:path w="411479">
                  <a:moveTo>
                    <a:pt x="0" y="0"/>
                  </a:moveTo>
                  <a:lnTo>
                    <a:pt x="411480" y="0"/>
                  </a:lnTo>
                </a:path>
              </a:pathLst>
            </a:custGeom>
            <a:ln w="213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85815" y="4688332"/>
              <a:ext cx="121920" cy="15544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446775" y="4258564"/>
              <a:ext cx="0" cy="396240"/>
            </a:xfrm>
            <a:custGeom>
              <a:avLst/>
              <a:gdLst/>
              <a:ahLst/>
              <a:cxnLst/>
              <a:rect l="l" t="t" r="r" b="b"/>
              <a:pathLst>
                <a:path h="396239">
                  <a:moveTo>
                    <a:pt x="0" y="396240"/>
                  </a:moveTo>
                  <a:lnTo>
                    <a:pt x="0" y="0"/>
                  </a:lnTo>
                </a:path>
              </a:pathLst>
            </a:custGeom>
            <a:ln w="213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73623" y="4057396"/>
              <a:ext cx="146303" cy="16459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446775" y="4886452"/>
              <a:ext cx="0" cy="393700"/>
            </a:xfrm>
            <a:custGeom>
              <a:avLst/>
              <a:gdLst/>
              <a:ahLst/>
              <a:cxnLst/>
              <a:rect l="l" t="t" r="r" b="b"/>
              <a:pathLst>
                <a:path h="393700">
                  <a:moveTo>
                    <a:pt x="0" y="0"/>
                  </a:moveTo>
                  <a:lnTo>
                    <a:pt x="0" y="393192"/>
                  </a:lnTo>
                </a:path>
              </a:pathLst>
            </a:custGeom>
            <a:ln w="213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96967" y="4490212"/>
              <a:ext cx="73152" cy="7315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58511" y="4490212"/>
              <a:ext cx="73151" cy="7315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93919" y="4950460"/>
              <a:ext cx="67055" cy="7010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46319" y="4950460"/>
              <a:ext cx="67055" cy="7010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52287" y="3816604"/>
              <a:ext cx="67056" cy="7010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507735" y="3816604"/>
              <a:ext cx="67055" cy="7010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306567" y="5544820"/>
              <a:ext cx="88392" cy="8839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504687" y="5544820"/>
              <a:ext cx="85344" cy="8839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602223" y="3941572"/>
              <a:ext cx="100584" cy="10058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602223" y="4164076"/>
              <a:ext cx="100584" cy="100584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163311" y="4167124"/>
              <a:ext cx="82296" cy="82296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163311" y="3981196"/>
              <a:ext cx="82296" cy="8229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209031" y="5185156"/>
              <a:ext cx="73151" cy="73151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209031" y="5346700"/>
              <a:ext cx="73151" cy="73151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586983" y="5151628"/>
              <a:ext cx="73151" cy="7315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586983" y="5316220"/>
              <a:ext cx="73151" cy="73152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571743" y="4633468"/>
              <a:ext cx="73151" cy="73151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571743" y="4798060"/>
              <a:ext cx="73151" cy="73151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73623" y="5316220"/>
              <a:ext cx="146303" cy="164592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673100" y="6028944"/>
            <a:ext cx="9359265" cy="12376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99300"/>
              </a:lnSpc>
              <a:spcBef>
                <a:spcPts val="105"/>
              </a:spcBef>
            </a:pPr>
            <a:r>
              <a:rPr sz="2000" b="1" spc="-60" dirty="0">
                <a:solidFill>
                  <a:srgbClr val="FFFFFF"/>
                </a:solidFill>
                <a:latin typeface="Arial"/>
                <a:cs typeface="Arial"/>
              </a:rPr>
              <a:t>Τότε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όμως θα 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υπήρχαν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συνολικά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26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στις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εξωτερικές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στιβάδες.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Δηλαδή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2e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περισσότερα.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Επομένως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το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μόριο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 διαθέτει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διπλό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δεσμό,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δηλαδή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τα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2e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αντιστοιχούν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σε 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διπλό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δεσμό. </a:t>
            </a:r>
            <a:r>
              <a:rPr sz="2000" b="1" spc="-75" dirty="0">
                <a:solidFill>
                  <a:srgbClr val="FFFFFF"/>
                </a:solidFill>
                <a:latin typeface="Arial"/>
                <a:cs typeface="Arial"/>
              </a:rPr>
              <a:t>Το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μοναδικό περιφερειακό άτομο</a:t>
            </a:r>
            <a:r>
              <a:rPr sz="2000" b="1" spc="5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που 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μπορεί 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να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σχηματίσει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διπλό</a:t>
            </a:r>
            <a:r>
              <a:rPr sz="20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δεσμό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είναι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το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Ο,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διότι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διαθέτει</a:t>
            </a:r>
            <a:r>
              <a:rPr sz="20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2e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μονήρη.</a:t>
            </a:r>
            <a:endParaRPr sz="20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706372" y="1661160"/>
            <a:ext cx="6747509" cy="14293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68935">
              <a:lnSpc>
                <a:spcPct val="100000"/>
              </a:lnSpc>
              <a:spcBef>
                <a:spcPts val="90"/>
              </a:spcBef>
            </a:pPr>
            <a:r>
              <a:rPr sz="2000" b="1" spc="5" dirty="0">
                <a:solidFill>
                  <a:srgbClr val="FFFF00"/>
                </a:solidFill>
                <a:latin typeface="Arial"/>
                <a:cs typeface="Arial"/>
              </a:rPr>
              <a:t>Πως</a:t>
            </a:r>
            <a:r>
              <a:rPr sz="2000" b="1" spc="-6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00"/>
                </a:solidFill>
                <a:latin typeface="Arial"/>
                <a:cs typeface="Arial"/>
              </a:rPr>
              <a:t>σχεδιάζουμε</a:t>
            </a:r>
            <a:r>
              <a:rPr sz="2000" b="1" spc="-3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τη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δομή</a:t>
            </a:r>
            <a:r>
              <a:rPr sz="2000" b="1" spc="-2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40" dirty="0">
                <a:solidFill>
                  <a:srgbClr val="FFFF00"/>
                </a:solidFill>
                <a:latin typeface="Arial"/>
                <a:cs typeface="Arial"/>
              </a:rPr>
              <a:t>κατά 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Lewis</a:t>
            </a:r>
            <a:r>
              <a:rPr sz="2000" b="1" spc="-6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μιας 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ένωσης;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335"/>
              </a:spcBef>
            </a:pPr>
            <a:r>
              <a:rPr sz="2000" b="1" spc="-80" dirty="0">
                <a:solidFill>
                  <a:srgbClr val="FFFFFF"/>
                </a:solidFill>
                <a:latin typeface="Arial"/>
                <a:cs typeface="Arial"/>
              </a:rPr>
              <a:t>Αν</a:t>
            </a:r>
            <a:r>
              <a:rPr sz="2000" b="1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οι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δεσμοί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στο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μόριο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 ήταν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όλοι</a:t>
            </a: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απλοί,</a:t>
            </a:r>
            <a:r>
              <a:rPr sz="20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ο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ηλεκτρονικός </a:t>
            </a:r>
            <a:r>
              <a:rPr sz="2000" b="1" spc="-5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τύπος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40" dirty="0">
                <a:solidFill>
                  <a:srgbClr val="FFFFFF"/>
                </a:solidFill>
                <a:latin typeface="Arial"/>
                <a:cs typeface="Arial"/>
              </a:rPr>
              <a:t>κατά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Lewis</a:t>
            </a:r>
            <a:r>
              <a:rPr sz="20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θα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 ήταν.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5543" rIns="0" bIns="0" rtlCol="0">
            <a:spAutoFit/>
          </a:bodyPr>
          <a:lstStyle/>
          <a:p>
            <a:pPr marL="1705610" marR="5080" indent="-542925">
              <a:lnSpc>
                <a:spcPct val="101099"/>
              </a:lnSpc>
              <a:spcBef>
                <a:spcPts val="80"/>
              </a:spcBef>
            </a:pPr>
            <a:r>
              <a:rPr sz="3500" spc="10" dirty="0">
                <a:solidFill>
                  <a:srgbClr val="FF3300"/>
                </a:solidFill>
              </a:rPr>
              <a:t>ΟΜΟΙΟΠΟΛΙΚΟΣ</a:t>
            </a:r>
            <a:r>
              <a:rPr sz="3500" spc="40" dirty="0">
                <a:solidFill>
                  <a:srgbClr val="FF3300"/>
                </a:solidFill>
              </a:rPr>
              <a:t> </a:t>
            </a:r>
            <a:r>
              <a:rPr sz="3500" spc="15" dirty="0">
                <a:solidFill>
                  <a:srgbClr val="FF3300"/>
                </a:solidFill>
              </a:rPr>
              <a:t>ΔΕΣΜΟΣ</a:t>
            </a:r>
            <a:r>
              <a:rPr sz="3500" spc="25" dirty="0">
                <a:solidFill>
                  <a:srgbClr val="FF3300"/>
                </a:solidFill>
              </a:rPr>
              <a:t> </a:t>
            </a:r>
            <a:r>
              <a:rPr sz="3500" spc="15" dirty="0">
                <a:solidFill>
                  <a:srgbClr val="FF3300"/>
                </a:solidFill>
              </a:rPr>
              <a:t>ή </a:t>
            </a:r>
            <a:r>
              <a:rPr sz="3500" spc="-960" dirty="0">
                <a:solidFill>
                  <a:srgbClr val="FF3300"/>
                </a:solidFill>
              </a:rPr>
              <a:t> </a:t>
            </a:r>
            <a:r>
              <a:rPr sz="3500" spc="10" dirty="0">
                <a:solidFill>
                  <a:srgbClr val="FF3300"/>
                </a:solidFill>
              </a:rPr>
              <a:t>ΟΜΟΣΘΕΝΗΣ</a:t>
            </a:r>
            <a:r>
              <a:rPr sz="3500" spc="60" dirty="0">
                <a:solidFill>
                  <a:srgbClr val="FF3300"/>
                </a:solidFill>
              </a:rPr>
              <a:t> </a:t>
            </a:r>
            <a:r>
              <a:rPr sz="3500" spc="15" dirty="0">
                <a:solidFill>
                  <a:srgbClr val="FF3300"/>
                </a:solidFill>
              </a:rPr>
              <a:t>ΔΕΣΜΟΣ</a:t>
            </a:r>
            <a:endParaRPr sz="3500"/>
          </a:p>
        </p:txBody>
      </p:sp>
      <p:sp>
        <p:nvSpPr>
          <p:cNvPr id="3" name="object 3"/>
          <p:cNvSpPr txBox="1"/>
          <p:nvPr/>
        </p:nvSpPr>
        <p:spPr>
          <a:xfrm>
            <a:off x="1706372" y="3090672"/>
            <a:ext cx="615505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Επομένως</a:t>
            </a:r>
            <a:r>
              <a:rPr sz="20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ο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 ηλεκτρονικός</a:t>
            </a:r>
            <a:r>
              <a:rPr sz="20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τύπος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40" dirty="0">
                <a:solidFill>
                  <a:srgbClr val="FFFFFF"/>
                </a:solidFill>
                <a:latin typeface="Arial"/>
                <a:cs typeface="Arial"/>
              </a:rPr>
              <a:t>κατά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Lewis</a:t>
            </a:r>
            <a:r>
              <a:rPr sz="20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είναι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60520" y="4188459"/>
            <a:ext cx="1652270" cy="1902460"/>
          </a:xfrm>
          <a:custGeom>
            <a:avLst/>
            <a:gdLst/>
            <a:ahLst/>
            <a:cxnLst/>
            <a:rect l="l" t="t" r="r" b="b"/>
            <a:pathLst>
              <a:path w="1652270" h="1902460">
                <a:moveTo>
                  <a:pt x="1652016" y="0"/>
                </a:moveTo>
                <a:lnTo>
                  <a:pt x="0" y="0"/>
                </a:lnTo>
                <a:lnTo>
                  <a:pt x="0" y="1901952"/>
                </a:lnTo>
                <a:lnTo>
                  <a:pt x="1652016" y="1901952"/>
                </a:lnTo>
                <a:lnTo>
                  <a:pt x="16520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194047" y="5017008"/>
            <a:ext cx="167005" cy="2819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1650" b="1" spc="20" dirty="0">
                <a:latin typeface="Arial"/>
                <a:cs typeface="Arial"/>
              </a:rPr>
              <a:t>H</a:t>
            </a:r>
            <a:endParaRPr sz="16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28032" y="5017008"/>
            <a:ext cx="179070" cy="2819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1650" b="1" spc="20" dirty="0">
                <a:latin typeface="Arial"/>
                <a:cs typeface="Arial"/>
              </a:rPr>
              <a:t>O</a:t>
            </a:r>
            <a:endParaRPr sz="165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373879" y="5163820"/>
            <a:ext cx="421005" cy="0"/>
          </a:xfrm>
          <a:custGeom>
            <a:avLst/>
            <a:gdLst/>
            <a:ahLst/>
            <a:cxnLst/>
            <a:rect l="l" t="t" r="r" b="b"/>
            <a:pathLst>
              <a:path w="421004">
                <a:moveTo>
                  <a:pt x="0" y="0"/>
                </a:moveTo>
                <a:lnTo>
                  <a:pt x="420624" y="0"/>
                </a:lnTo>
              </a:path>
            </a:pathLst>
          </a:custGeom>
          <a:ln w="213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474208" y="5017008"/>
            <a:ext cx="167005" cy="2819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1650" b="1" spc="20" dirty="0">
                <a:latin typeface="Arial"/>
                <a:cs typeface="Arial"/>
              </a:rPr>
              <a:t>N</a:t>
            </a:r>
            <a:endParaRPr sz="165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029200" y="5163820"/>
            <a:ext cx="417830" cy="0"/>
          </a:xfrm>
          <a:custGeom>
            <a:avLst/>
            <a:gdLst/>
            <a:ahLst/>
            <a:cxnLst/>
            <a:rect l="l" t="t" r="r" b="b"/>
            <a:pathLst>
              <a:path w="417829">
                <a:moveTo>
                  <a:pt x="0" y="0"/>
                </a:moveTo>
                <a:lnTo>
                  <a:pt x="417575" y="0"/>
                </a:lnTo>
              </a:path>
            </a:pathLst>
          </a:custGeom>
          <a:ln w="213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428488" y="4376928"/>
            <a:ext cx="179070" cy="2819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1650" b="1" spc="20" dirty="0">
                <a:latin typeface="Arial"/>
                <a:cs typeface="Arial"/>
              </a:rPr>
              <a:t>O</a:t>
            </a:r>
            <a:endParaRPr sz="165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474208" y="4648708"/>
            <a:ext cx="79375" cy="402590"/>
          </a:xfrm>
          <a:custGeom>
            <a:avLst/>
            <a:gdLst/>
            <a:ahLst/>
            <a:cxnLst/>
            <a:rect l="l" t="t" r="r" b="b"/>
            <a:pathLst>
              <a:path w="79375" h="402589">
                <a:moveTo>
                  <a:pt x="79247" y="402336"/>
                </a:moveTo>
                <a:lnTo>
                  <a:pt x="79247" y="0"/>
                </a:lnTo>
              </a:path>
              <a:path w="79375" h="402589">
                <a:moveTo>
                  <a:pt x="0" y="402336"/>
                </a:moveTo>
                <a:lnTo>
                  <a:pt x="0" y="0"/>
                </a:lnTo>
              </a:path>
            </a:pathLst>
          </a:custGeom>
          <a:ln w="213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468111" y="5657088"/>
            <a:ext cx="179070" cy="2819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1650" b="1" spc="20" dirty="0">
                <a:latin typeface="Arial"/>
                <a:cs typeface="Arial"/>
              </a:rPr>
              <a:t>O</a:t>
            </a:r>
            <a:endParaRPr sz="165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785359" y="4231132"/>
            <a:ext cx="984885" cy="1816735"/>
            <a:chOff x="4785359" y="4231132"/>
            <a:chExt cx="984885" cy="1816735"/>
          </a:xfrm>
        </p:grpSpPr>
        <p:sp>
          <p:nvSpPr>
            <p:cNvPr id="14" name="object 14"/>
            <p:cNvSpPr/>
            <p:nvPr/>
          </p:nvSpPr>
          <p:spPr>
            <a:xfrm>
              <a:off x="5553455" y="5288788"/>
              <a:ext cx="0" cy="399415"/>
            </a:xfrm>
            <a:custGeom>
              <a:avLst/>
              <a:gdLst/>
              <a:ahLst/>
              <a:cxnLst/>
              <a:rect l="l" t="t" r="r" b="b"/>
              <a:pathLst>
                <a:path h="399414">
                  <a:moveTo>
                    <a:pt x="0" y="0"/>
                  </a:moveTo>
                  <a:lnTo>
                    <a:pt x="0" y="399288"/>
                  </a:lnTo>
                </a:path>
              </a:pathLst>
            </a:custGeom>
            <a:ln w="213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91455" y="4886452"/>
              <a:ext cx="73152" cy="7010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52999" y="4886452"/>
              <a:ext cx="73151" cy="7010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85359" y="5352796"/>
              <a:ext cx="70103" cy="7010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40807" y="5352796"/>
              <a:ext cx="70103" cy="7010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73623" y="4231132"/>
              <a:ext cx="70103" cy="7010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32119" y="4231132"/>
              <a:ext cx="70103" cy="7010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10199" y="5959348"/>
              <a:ext cx="88391" cy="8839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11367" y="5959348"/>
              <a:ext cx="88392" cy="8839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09615" y="5590540"/>
              <a:ext cx="76200" cy="7315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309615" y="5758180"/>
              <a:ext cx="76200" cy="73151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693663" y="5557012"/>
              <a:ext cx="76200" cy="7620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693663" y="5724652"/>
              <a:ext cx="76200" cy="7315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663183" y="4404868"/>
              <a:ext cx="73151" cy="73151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663183" y="4572508"/>
              <a:ext cx="73151" cy="73152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831596" y="6345935"/>
            <a:ext cx="875982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4330065" algn="l"/>
              </a:tabLst>
            </a:pP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Στον</a:t>
            </a:r>
            <a:r>
              <a:rPr sz="20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παραπάνω</a:t>
            </a:r>
            <a:r>
              <a:rPr sz="20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ηλεκτρονικό</a:t>
            </a:r>
            <a:r>
              <a:rPr sz="20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τύπο	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ο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αριθμός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των</a:t>
            </a:r>
            <a:r>
              <a:rPr sz="20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εξωτερικών</a:t>
            </a:r>
            <a:r>
              <a:rPr sz="20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είναι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24.</a:t>
            </a:r>
            <a:endParaRPr sz="20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986788" y="1898904"/>
            <a:ext cx="619760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5" dirty="0">
                <a:solidFill>
                  <a:srgbClr val="FFFF00"/>
                </a:solidFill>
                <a:latin typeface="Arial"/>
                <a:cs typeface="Arial"/>
              </a:rPr>
              <a:t>Πως</a:t>
            </a:r>
            <a:r>
              <a:rPr sz="2000" b="1" spc="-6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00"/>
                </a:solidFill>
                <a:latin typeface="Arial"/>
                <a:cs typeface="Arial"/>
              </a:rPr>
              <a:t>σχεδιάζουμε</a:t>
            </a:r>
            <a:r>
              <a:rPr sz="2000" b="1" spc="-3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τη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δομή</a:t>
            </a:r>
            <a:r>
              <a:rPr sz="2000" b="1" spc="-2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40" dirty="0">
                <a:solidFill>
                  <a:srgbClr val="FFFF00"/>
                </a:solidFill>
                <a:latin typeface="Arial"/>
                <a:cs typeface="Arial"/>
              </a:rPr>
              <a:t>κατά 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Lewis</a:t>
            </a:r>
            <a:r>
              <a:rPr sz="2000" b="1" spc="-6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μιας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ένωσης;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5543" rIns="0" bIns="0" rtlCol="0">
            <a:spAutoFit/>
          </a:bodyPr>
          <a:lstStyle/>
          <a:p>
            <a:pPr marL="1705610" marR="5080" indent="-542925">
              <a:lnSpc>
                <a:spcPct val="101099"/>
              </a:lnSpc>
              <a:spcBef>
                <a:spcPts val="80"/>
              </a:spcBef>
            </a:pPr>
            <a:r>
              <a:rPr sz="3500" spc="10" dirty="0">
                <a:solidFill>
                  <a:srgbClr val="FF3300"/>
                </a:solidFill>
              </a:rPr>
              <a:t>ΟΜΟΙΟΠΟΛΙΚΟΣ</a:t>
            </a:r>
            <a:r>
              <a:rPr sz="3500" spc="40" dirty="0">
                <a:solidFill>
                  <a:srgbClr val="FF3300"/>
                </a:solidFill>
              </a:rPr>
              <a:t> </a:t>
            </a:r>
            <a:r>
              <a:rPr sz="3500" spc="15" dirty="0">
                <a:solidFill>
                  <a:srgbClr val="FF3300"/>
                </a:solidFill>
              </a:rPr>
              <a:t>ΔΕΣΜΟΣ</a:t>
            </a:r>
            <a:r>
              <a:rPr sz="3500" spc="25" dirty="0">
                <a:solidFill>
                  <a:srgbClr val="FF3300"/>
                </a:solidFill>
              </a:rPr>
              <a:t> </a:t>
            </a:r>
            <a:r>
              <a:rPr sz="3500" spc="15" dirty="0">
                <a:solidFill>
                  <a:srgbClr val="FF3300"/>
                </a:solidFill>
              </a:rPr>
              <a:t>ή </a:t>
            </a:r>
            <a:r>
              <a:rPr sz="3500" spc="-960" dirty="0">
                <a:solidFill>
                  <a:srgbClr val="FF3300"/>
                </a:solidFill>
              </a:rPr>
              <a:t> </a:t>
            </a:r>
            <a:r>
              <a:rPr sz="3500" spc="10" dirty="0">
                <a:solidFill>
                  <a:srgbClr val="FF3300"/>
                </a:solidFill>
              </a:rPr>
              <a:t>ΟΜΟΣΘΕΝΗΣ</a:t>
            </a:r>
            <a:r>
              <a:rPr sz="3500" spc="60" dirty="0">
                <a:solidFill>
                  <a:srgbClr val="FF3300"/>
                </a:solidFill>
              </a:rPr>
              <a:t> </a:t>
            </a:r>
            <a:r>
              <a:rPr sz="3500" spc="15" dirty="0">
                <a:solidFill>
                  <a:srgbClr val="FF3300"/>
                </a:solidFill>
              </a:rPr>
              <a:t>ΔΕΣΜΟΣ</a:t>
            </a:r>
            <a:endParaRPr sz="3500"/>
          </a:p>
        </p:txBody>
      </p:sp>
      <p:sp>
        <p:nvSpPr>
          <p:cNvPr id="3" name="object 3"/>
          <p:cNvSpPr txBox="1"/>
          <p:nvPr/>
        </p:nvSpPr>
        <p:spPr>
          <a:xfrm>
            <a:off x="1046988" y="1789175"/>
            <a:ext cx="7319645" cy="32188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732790">
              <a:lnSpc>
                <a:spcPct val="100000"/>
              </a:lnSpc>
              <a:spcBef>
                <a:spcPts val="90"/>
              </a:spcBef>
            </a:pPr>
            <a:r>
              <a:rPr sz="2000" b="1" spc="5" dirty="0">
                <a:solidFill>
                  <a:srgbClr val="FFFF00"/>
                </a:solidFill>
                <a:latin typeface="Arial"/>
                <a:cs typeface="Arial"/>
              </a:rPr>
              <a:t>Πως</a:t>
            </a:r>
            <a:r>
              <a:rPr sz="2000" b="1" spc="-6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σχεδιάζουμε</a:t>
            </a:r>
            <a:r>
              <a:rPr sz="2000" b="1" spc="-3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τη</a:t>
            </a:r>
            <a:r>
              <a:rPr sz="2000" b="1" spc="-2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δομή</a:t>
            </a:r>
            <a:r>
              <a:rPr sz="2000" b="1" spc="-2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κατά</a:t>
            </a:r>
            <a:r>
              <a:rPr sz="2000" b="1" spc="-1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Lewis</a:t>
            </a:r>
            <a:r>
              <a:rPr sz="2000" b="1" spc="-6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μιας 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ένωσης;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450">
              <a:latin typeface="Arial"/>
              <a:cs typeface="Arial"/>
            </a:endParaRPr>
          </a:p>
          <a:p>
            <a:pPr marL="592455">
              <a:lnSpc>
                <a:spcPct val="100000"/>
              </a:lnSpc>
              <a:tabLst>
                <a:tab pos="6280150" algn="l"/>
              </a:tabLst>
            </a:pPr>
            <a:r>
              <a:rPr sz="2000" b="1" spc="-10" dirty="0">
                <a:solidFill>
                  <a:srgbClr val="BF0000"/>
                </a:solidFill>
                <a:latin typeface="Arial"/>
                <a:cs typeface="Arial"/>
              </a:rPr>
              <a:t>Να</a:t>
            </a:r>
            <a:r>
              <a:rPr sz="2000" b="1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BF0000"/>
                </a:solidFill>
                <a:latin typeface="Arial"/>
                <a:cs typeface="Arial"/>
              </a:rPr>
              <a:t>σχεδιαστεί</a:t>
            </a:r>
            <a:r>
              <a:rPr sz="2000" b="1" spc="-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BF0000"/>
                </a:solidFill>
                <a:latin typeface="Arial"/>
                <a:cs typeface="Arial"/>
              </a:rPr>
              <a:t>η</a:t>
            </a:r>
            <a:r>
              <a:rPr sz="2000" b="1" spc="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BF0000"/>
                </a:solidFill>
                <a:latin typeface="Arial"/>
                <a:cs typeface="Arial"/>
              </a:rPr>
              <a:t>ηλεκτρονική</a:t>
            </a:r>
            <a:r>
              <a:rPr sz="2000" b="1" spc="-6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BF0000"/>
                </a:solidFill>
                <a:latin typeface="Arial"/>
                <a:cs typeface="Arial"/>
              </a:rPr>
              <a:t>δομή</a:t>
            </a:r>
            <a:r>
              <a:rPr sz="2000" b="1" spc="-40" dirty="0">
                <a:solidFill>
                  <a:srgbClr val="BF0000"/>
                </a:solidFill>
                <a:latin typeface="Arial"/>
                <a:cs typeface="Arial"/>
              </a:rPr>
              <a:t> κατά</a:t>
            </a:r>
            <a:r>
              <a:rPr sz="2000" b="1" spc="-1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BF0000"/>
                </a:solidFill>
                <a:latin typeface="Arial"/>
                <a:cs typeface="Arial"/>
              </a:rPr>
              <a:t>Lewis	</a:t>
            </a:r>
            <a:r>
              <a:rPr sz="2000" b="1" spc="-20" dirty="0">
                <a:solidFill>
                  <a:srgbClr val="BF0000"/>
                </a:solidFill>
                <a:latin typeface="Arial"/>
                <a:cs typeface="Arial"/>
              </a:rPr>
              <a:t>του</a:t>
            </a:r>
            <a:r>
              <a:rPr sz="2000" b="1" spc="-8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BF0000"/>
                </a:solidFill>
                <a:latin typeface="Arial"/>
                <a:cs typeface="Arial"/>
              </a:rPr>
              <a:t>CO</a:t>
            </a:r>
            <a:r>
              <a:rPr sz="1950" b="1" baseline="-21367" dirty="0">
                <a:solidFill>
                  <a:srgbClr val="BF0000"/>
                </a:solidFill>
                <a:latin typeface="Arial"/>
                <a:cs typeface="Arial"/>
              </a:rPr>
              <a:t>2</a:t>
            </a:r>
            <a:endParaRPr sz="1950" baseline="-21367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500">
              <a:latin typeface="Arial"/>
              <a:cs typeface="Arial"/>
            </a:endParaRPr>
          </a:p>
          <a:p>
            <a:pPr marL="863600" indent="-271780">
              <a:lnSpc>
                <a:spcPct val="100000"/>
              </a:lnSpc>
              <a:spcBef>
                <a:spcPts val="1610"/>
              </a:spcBef>
              <a:buSzPct val="153846"/>
              <a:buFont typeface="Wingdings"/>
              <a:buChar char=""/>
              <a:tabLst>
                <a:tab pos="864235" algn="l"/>
                <a:tab pos="2567305" algn="l"/>
              </a:tabLst>
            </a:pPr>
            <a:r>
              <a:rPr sz="1950" b="1" baseline="-21367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C:</a:t>
            </a:r>
            <a:r>
              <a:rPr sz="20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1s</a:t>
            </a:r>
            <a:r>
              <a:rPr sz="1950" b="1" spc="-7" baseline="2564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2s</a:t>
            </a:r>
            <a:r>
              <a:rPr sz="1950" b="1" spc="-7" baseline="25641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2p</a:t>
            </a:r>
            <a:r>
              <a:rPr sz="1950" b="1" spc="-7" baseline="25641" dirty="0">
                <a:solidFill>
                  <a:srgbClr val="FF0000"/>
                </a:solidFill>
                <a:latin typeface="Arial"/>
                <a:cs typeface="Arial"/>
              </a:rPr>
              <a:t>2	</a:t>
            </a:r>
            <a:r>
              <a:rPr sz="1950" b="1" spc="7" baseline="-21367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O:</a:t>
            </a:r>
            <a:r>
              <a:rPr sz="20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1s</a:t>
            </a:r>
            <a:r>
              <a:rPr sz="1950" b="1" spc="-7" baseline="2564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2s</a:t>
            </a:r>
            <a:r>
              <a:rPr sz="1950" b="1" spc="-7" baseline="25641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2p</a:t>
            </a:r>
            <a:r>
              <a:rPr sz="1950" b="1" spc="-7" baseline="25641" dirty="0">
                <a:solidFill>
                  <a:srgbClr val="FF0000"/>
                </a:solidFill>
                <a:latin typeface="Arial"/>
                <a:cs typeface="Arial"/>
              </a:rPr>
              <a:t>4</a:t>
            </a:r>
            <a:endParaRPr sz="1950" baseline="25641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250">
              <a:latin typeface="Arial"/>
              <a:cs typeface="Arial"/>
            </a:endParaRPr>
          </a:p>
          <a:p>
            <a:pPr marL="239395" indent="-201930">
              <a:lnSpc>
                <a:spcPct val="100000"/>
              </a:lnSpc>
              <a:buSzPct val="95000"/>
              <a:buFont typeface="Wingdings"/>
              <a:buChar char=""/>
              <a:tabLst>
                <a:tab pos="240029" algn="l"/>
              </a:tabLst>
            </a:pP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Αριθμός</a:t>
            </a:r>
            <a:r>
              <a:rPr sz="2000" b="1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εξωτερικών</a:t>
            </a:r>
            <a:r>
              <a:rPr sz="20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στιβάδων=</a:t>
            </a: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1Χ4(C)+2Χ6(Ο)=16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FFFFFF"/>
              </a:buClr>
              <a:buFont typeface="Wingdings"/>
              <a:buChar char=""/>
            </a:pPr>
            <a:endParaRPr sz="2750">
              <a:latin typeface="Arial"/>
              <a:cs typeface="Arial"/>
            </a:endParaRPr>
          </a:p>
          <a:p>
            <a:pPr marL="239395" indent="-201930">
              <a:lnSpc>
                <a:spcPct val="100000"/>
              </a:lnSpc>
              <a:buSzPct val="95000"/>
              <a:buFont typeface="Wingdings"/>
              <a:buChar char=""/>
              <a:tabLst>
                <a:tab pos="240029" algn="l"/>
              </a:tabLst>
            </a:pP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Κεντρικό</a:t>
            </a:r>
            <a:r>
              <a:rPr sz="20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άτομο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ο</a:t>
            </a:r>
            <a:r>
              <a:rPr sz="2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5543" rIns="0" bIns="0" rtlCol="0">
            <a:spAutoFit/>
          </a:bodyPr>
          <a:lstStyle/>
          <a:p>
            <a:pPr marL="1705610" marR="5080" indent="-542925">
              <a:lnSpc>
                <a:spcPct val="101099"/>
              </a:lnSpc>
              <a:spcBef>
                <a:spcPts val="80"/>
              </a:spcBef>
            </a:pPr>
            <a:r>
              <a:rPr sz="3500" spc="10" dirty="0">
                <a:solidFill>
                  <a:srgbClr val="FF3300"/>
                </a:solidFill>
              </a:rPr>
              <a:t>ΟΜΟΙΟΠΟΛΙΚΟΣ</a:t>
            </a:r>
            <a:r>
              <a:rPr sz="3500" spc="40" dirty="0">
                <a:solidFill>
                  <a:srgbClr val="FF3300"/>
                </a:solidFill>
              </a:rPr>
              <a:t> </a:t>
            </a:r>
            <a:r>
              <a:rPr sz="3500" spc="15" dirty="0">
                <a:solidFill>
                  <a:srgbClr val="FF3300"/>
                </a:solidFill>
              </a:rPr>
              <a:t>ΔΕΣΜΟΣ</a:t>
            </a:r>
            <a:r>
              <a:rPr sz="3500" spc="25" dirty="0">
                <a:solidFill>
                  <a:srgbClr val="FF3300"/>
                </a:solidFill>
              </a:rPr>
              <a:t> </a:t>
            </a:r>
            <a:r>
              <a:rPr sz="3500" spc="15" dirty="0">
                <a:solidFill>
                  <a:srgbClr val="FF3300"/>
                </a:solidFill>
              </a:rPr>
              <a:t>ή </a:t>
            </a:r>
            <a:r>
              <a:rPr sz="3500" spc="-960" dirty="0">
                <a:solidFill>
                  <a:srgbClr val="FF3300"/>
                </a:solidFill>
              </a:rPr>
              <a:t> </a:t>
            </a:r>
            <a:r>
              <a:rPr sz="3500" spc="10" dirty="0">
                <a:solidFill>
                  <a:srgbClr val="FF3300"/>
                </a:solidFill>
              </a:rPr>
              <a:t>ΟΜΟΣΘΕΝΗΣ</a:t>
            </a:r>
            <a:r>
              <a:rPr sz="3500" spc="60" dirty="0">
                <a:solidFill>
                  <a:srgbClr val="FF3300"/>
                </a:solidFill>
              </a:rPr>
              <a:t> </a:t>
            </a:r>
            <a:r>
              <a:rPr sz="3500" spc="15" dirty="0">
                <a:solidFill>
                  <a:srgbClr val="FF3300"/>
                </a:solidFill>
              </a:rPr>
              <a:t>ΔΕΣΜΟΣ</a:t>
            </a:r>
            <a:endParaRPr sz="3500"/>
          </a:p>
        </p:txBody>
      </p:sp>
      <p:sp>
        <p:nvSpPr>
          <p:cNvPr id="3" name="object 3"/>
          <p:cNvSpPr txBox="1"/>
          <p:nvPr/>
        </p:nvSpPr>
        <p:spPr>
          <a:xfrm>
            <a:off x="752348" y="5074920"/>
            <a:ext cx="9358630" cy="15424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99500"/>
              </a:lnSpc>
              <a:spcBef>
                <a:spcPts val="105"/>
              </a:spcBef>
            </a:pPr>
            <a:r>
              <a:rPr sz="2000" b="1" spc="-60" dirty="0">
                <a:solidFill>
                  <a:srgbClr val="FFFFFF"/>
                </a:solidFill>
                <a:latin typeface="Arial"/>
                <a:cs typeface="Arial"/>
              </a:rPr>
              <a:t>Τότε</a:t>
            </a:r>
            <a:r>
              <a:rPr sz="20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όμως θα 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υπήρχαν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συνολικά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20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στις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εξωτερικές στιβάδες.</a:t>
            </a:r>
            <a:r>
              <a:rPr sz="2000" b="1" spc="5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Δηλαδή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υπάρχουν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4e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περισσότερα.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Επομένως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το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μόριο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 διαθέτει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 ή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δύο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διπλούς 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δεσμούς</a:t>
            </a:r>
            <a:r>
              <a:rPr sz="2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ή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έναν</a:t>
            </a:r>
            <a:r>
              <a:rPr sz="20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τριπλό.</a:t>
            </a:r>
            <a:endParaRPr sz="2000">
              <a:latin typeface="Arial"/>
              <a:cs typeface="Arial"/>
            </a:endParaRPr>
          </a:p>
          <a:p>
            <a:pPr marL="12700" marR="5080" algn="just">
              <a:lnSpc>
                <a:spcPts val="2400"/>
              </a:lnSpc>
              <a:spcBef>
                <a:spcPts val="55"/>
              </a:spcBef>
            </a:pPr>
            <a:r>
              <a:rPr sz="2000" b="1" spc="-65" dirty="0">
                <a:solidFill>
                  <a:srgbClr val="FFFFFF"/>
                </a:solidFill>
                <a:latin typeface="Arial"/>
                <a:cs typeface="Arial"/>
              </a:rPr>
              <a:t>Τα</a:t>
            </a:r>
            <a:r>
              <a:rPr sz="20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περιφερειακά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 άτομα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του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Ο,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έχοντας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δύο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μονήρη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 e,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μπορούν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να 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σχηματίσουν</a:t>
            </a:r>
            <a:r>
              <a:rPr sz="2000" b="1" spc="4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μόνον</a:t>
            </a:r>
            <a:r>
              <a:rPr sz="20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διπλό</a:t>
            </a: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δεσμό.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0844" y="1661160"/>
            <a:ext cx="8159750" cy="14293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41630" algn="ctr">
              <a:lnSpc>
                <a:spcPct val="100000"/>
              </a:lnSpc>
              <a:spcBef>
                <a:spcPts val="90"/>
              </a:spcBef>
            </a:pPr>
            <a:r>
              <a:rPr sz="2000" b="1" spc="5" dirty="0">
                <a:solidFill>
                  <a:srgbClr val="FFFF00"/>
                </a:solidFill>
                <a:latin typeface="Arial"/>
                <a:cs typeface="Arial"/>
              </a:rPr>
              <a:t>Πως</a:t>
            </a:r>
            <a:r>
              <a:rPr sz="2000" b="1" spc="-6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00"/>
                </a:solidFill>
                <a:latin typeface="Arial"/>
                <a:cs typeface="Arial"/>
              </a:rPr>
              <a:t>σχεδιάζουμε</a:t>
            </a:r>
            <a:r>
              <a:rPr sz="2000" b="1" spc="-3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τη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δομή</a:t>
            </a:r>
            <a:r>
              <a:rPr sz="2000" b="1" spc="-2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40" dirty="0">
                <a:solidFill>
                  <a:srgbClr val="FFFF00"/>
                </a:solidFill>
                <a:latin typeface="Arial"/>
                <a:cs typeface="Arial"/>
              </a:rPr>
              <a:t>κατά 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Lewis</a:t>
            </a:r>
            <a:r>
              <a:rPr sz="2000" b="1" spc="-6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μιας 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ένωσης;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335"/>
              </a:spcBef>
            </a:pPr>
            <a:r>
              <a:rPr sz="2000" b="1" spc="-80" dirty="0">
                <a:solidFill>
                  <a:srgbClr val="FFFFFF"/>
                </a:solidFill>
                <a:latin typeface="Arial"/>
                <a:cs typeface="Arial"/>
              </a:rPr>
              <a:t>Αν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οι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δεσμοί 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στο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μόριο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ήταν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όλοι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απλοί,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ο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ηλεκτρονικός τύπος </a:t>
            </a:r>
            <a:r>
              <a:rPr sz="2000" b="1" spc="-40" dirty="0">
                <a:solidFill>
                  <a:srgbClr val="FFFFFF"/>
                </a:solidFill>
                <a:latin typeface="Arial"/>
                <a:cs typeface="Arial"/>
              </a:rPr>
              <a:t>κατά </a:t>
            </a:r>
            <a:r>
              <a:rPr sz="2000" b="1" spc="-5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Lewis</a:t>
            </a:r>
            <a:r>
              <a:rPr sz="20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θα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ήταν.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919728" y="3856228"/>
            <a:ext cx="2527300" cy="795655"/>
            <a:chOff x="3919728" y="3856228"/>
            <a:chExt cx="2527300" cy="795655"/>
          </a:xfrm>
        </p:grpSpPr>
        <p:sp>
          <p:nvSpPr>
            <p:cNvPr id="6" name="object 6"/>
            <p:cNvSpPr/>
            <p:nvPr/>
          </p:nvSpPr>
          <p:spPr>
            <a:xfrm>
              <a:off x="3919728" y="3856228"/>
              <a:ext cx="2527300" cy="795655"/>
            </a:xfrm>
            <a:custGeom>
              <a:avLst/>
              <a:gdLst/>
              <a:ahLst/>
              <a:cxnLst/>
              <a:rect l="l" t="t" r="r" b="b"/>
              <a:pathLst>
                <a:path w="2527300" h="795654">
                  <a:moveTo>
                    <a:pt x="2526792" y="0"/>
                  </a:moveTo>
                  <a:lnTo>
                    <a:pt x="0" y="0"/>
                  </a:lnTo>
                  <a:lnTo>
                    <a:pt x="0" y="795528"/>
                  </a:lnTo>
                  <a:lnTo>
                    <a:pt x="2526792" y="795528"/>
                  </a:lnTo>
                  <a:lnTo>
                    <a:pt x="25267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64152" y="4161028"/>
              <a:ext cx="195072" cy="21031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514088" y="4261612"/>
              <a:ext cx="542925" cy="0"/>
            </a:xfrm>
            <a:custGeom>
              <a:avLst/>
              <a:gdLst/>
              <a:ahLst/>
              <a:cxnLst/>
              <a:rect l="l" t="t" r="r" b="b"/>
              <a:pathLst>
                <a:path w="542925">
                  <a:moveTo>
                    <a:pt x="0" y="0"/>
                  </a:moveTo>
                  <a:lnTo>
                    <a:pt x="542544" y="0"/>
                  </a:lnTo>
                </a:path>
              </a:pathLst>
            </a:custGeom>
            <a:ln w="2743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14544" y="4161028"/>
              <a:ext cx="173736" cy="21031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343144" y="4261612"/>
              <a:ext cx="546100" cy="0"/>
            </a:xfrm>
            <a:custGeom>
              <a:avLst/>
              <a:gdLst/>
              <a:ahLst/>
              <a:cxnLst/>
              <a:rect l="l" t="t" r="r" b="b"/>
              <a:pathLst>
                <a:path w="546100">
                  <a:moveTo>
                    <a:pt x="0" y="0"/>
                  </a:moveTo>
                  <a:lnTo>
                    <a:pt x="545591" y="0"/>
                  </a:lnTo>
                </a:path>
              </a:pathLst>
            </a:custGeom>
            <a:ln w="2743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74920" y="4484116"/>
              <a:ext cx="91439" cy="9143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82184" y="4484116"/>
              <a:ext cx="91439" cy="9143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91784" y="3914140"/>
              <a:ext cx="91439" cy="9143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99048" y="3914140"/>
              <a:ext cx="91439" cy="9143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32248" y="3959860"/>
              <a:ext cx="91439" cy="9143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239512" y="3959860"/>
              <a:ext cx="91439" cy="9143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916168" y="4505452"/>
              <a:ext cx="91440" cy="9144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123432" y="4505452"/>
              <a:ext cx="91439" cy="9144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209288" y="4462780"/>
              <a:ext cx="94487" cy="9143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419600" y="4462780"/>
              <a:ext cx="91439" cy="9143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69664" y="3917188"/>
              <a:ext cx="91439" cy="9143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76928" y="3917188"/>
              <a:ext cx="91439" cy="9143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291072" y="4100068"/>
              <a:ext cx="97536" cy="97536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291072" y="4316476"/>
              <a:ext cx="97536" cy="9753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974592" y="4078732"/>
              <a:ext cx="97536" cy="97535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974592" y="4295140"/>
              <a:ext cx="97536" cy="97536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46648" y="4161028"/>
              <a:ext cx="195072" cy="21031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5543" rIns="0" bIns="0" rtlCol="0">
            <a:spAutoFit/>
          </a:bodyPr>
          <a:lstStyle/>
          <a:p>
            <a:pPr marL="1705610" marR="5080" indent="-542925">
              <a:lnSpc>
                <a:spcPct val="101099"/>
              </a:lnSpc>
              <a:spcBef>
                <a:spcPts val="80"/>
              </a:spcBef>
            </a:pPr>
            <a:r>
              <a:rPr sz="3500" spc="10" dirty="0">
                <a:solidFill>
                  <a:srgbClr val="FF3300"/>
                </a:solidFill>
              </a:rPr>
              <a:t>ΟΜΟΙΟΠΟΛΙΚΟΣ</a:t>
            </a:r>
            <a:r>
              <a:rPr sz="3500" spc="40" dirty="0">
                <a:solidFill>
                  <a:srgbClr val="FF3300"/>
                </a:solidFill>
              </a:rPr>
              <a:t> </a:t>
            </a:r>
            <a:r>
              <a:rPr sz="3500" spc="15" dirty="0">
                <a:solidFill>
                  <a:srgbClr val="FF3300"/>
                </a:solidFill>
              </a:rPr>
              <a:t>ΔΕΣΜΟΣ</a:t>
            </a:r>
            <a:r>
              <a:rPr sz="3500" spc="25" dirty="0">
                <a:solidFill>
                  <a:srgbClr val="FF3300"/>
                </a:solidFill>
              </a:rPr>
              <a:t> </a:t>
            </a:r>
            <a:r>
              <a:rPr sz="3500" spc="15" dirty="0">
                <a:solidFill>
                  <a:srgbClr val="FF3300"/>
                </a:solidFill>
              </a:rPr>
              <a:t>ή </a:t>
            </a:r>
            <a:r>
              <a:rPr sz="3500" spc="-960" dirty="0">
                <a:solidFill>
                  <a:srgbClr val="FF3300"/>
                </a:solidFill>
              </a:rPr>
              <a:t> </a:t>
            </a:r>
            <a:r>
              <a:rPr sz="3500" spc="10" dirty="0">
                <a:solidFill>
                  <a:srgbClr val="FF3300"/>
                </a:solidFill>
              </a:rPr>
              <a:t>ΟΜΟΣΘΕΝΗΣ</a:t>
            </a:r>
            <a:r>
              <a:rPr sz="3500" spc="60" dirty="0">
                <a:solidFill>
                  <a:srgbClr val="FF3300"/>
                </a:solidFill>
              </a:rPr>
              <a:t> </a:t>
            </a:r>
            <a:r>
              <a:rPr sz="3500" spc="15" dirty="0">
                <a:solidFill>
                  <a:srgbClr val="FF3300"/>
                </a:solidFill>
              </a:rPr>
              <a:t>ΔΕΣΜΟΣ</a:t>
            </a:r>
            <a:endParaRPr sz="3500"/>
          </a:p>
        </p:txBody>
      </p:sp>
      <p:sp>
        <p:nvSpPr>
          <p:cNvPr id="3" name="object 3"/>
          <p:cNvSpPr txBox="1"/>
          <p:nvPr/>
        </p:nvSpPr>
        <p:spPr>
          <a:xfrm>
            <a:off x="831596" y="6345935"/>
            <a:ext cx="875982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4330065" algn="l"/>
              </a:tabLst>
            </a:pP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Στον</a:t>
            </a:r>
            <a:r>
              <a:rPr sz="20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παραπάνω</a:t>
            </a:r>
            <a:r>
              <a:rPr sz="20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ηλεκτρονικό</a:t>
            </a:r>
            <a:r>
              <a:rPr sz="20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τύπο	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ο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αριθμός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των</a:t>
            </a:r>
            <a:r>
              <a:rPr sz="20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εξωτερικών</a:t>
            </a:r>
            <a:r>
              <a:rPr sz="20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είναι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16.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27123" y="1898904"/>
            <a:ext cx="6557009" cy="11245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72110">
              <a:lnSpc>
                <a:spcPct val="100000"/>
              </a:lnSpc>
              <a:spcBef>
                <a:spcPts val="90"/>
              </a:spcBef>
            </a:pPr>
            <a:r>
              <a:rPr sz="2000" b="1" spc="5" dirty="0">
                <a:solidFill>
                  <a:srgbClr val="FFFF00"/>
                </a:solidFill>
                <a:latin typeface="Arial"/>
                <a:cs typeface="Arial"/>
              </a:rPr>
              <a:t>Πως</a:t>
            </a:r>
            <a:r>
              <a:rPr sz="2000" b="1" spc="-6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00"/>
                </a:solidFill>
                <a:latin typeface="Arial"/>
                <a:cs typeface="Arial"/>
              </a:rPr>
              <a:t>σχεδιάζουμε</a:t>
            </a:r>
            <a:r>
              <a:rPr sz="2000" b="1" spc="-3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τη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δομή</a:t>
            </a:r>
            <a:r>
              <a:rPr sz="2000" b="1" spc="-2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40" dirty="0">
                <a:solidFill>
                  <a:srgbClr val="FFFF00"/>
                </a:solidFill>
                <a:latin typeface="Arial"/>
                <a:cs typeface="Arial"/>
              </a:rPr>
              <a:t>κατά 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Lewis</a:t>
            </a:r>
            <a:r>
              <a:rPr sz="2000" b="1" spc="-6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μιας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ένωσης;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35"/>
              </a:spcBef>
            </a:pP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Επομένως</a:t>
            </a:r>
            <a:r>
              <a:rPr sz="20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ο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ηλεκτρονικός</a:t>
            </a:r>
            <a:r>
              <a:rPr sz="20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τύπος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40" dirty="0">
                <a:solidFill>
                  <a:srgbClr val="FFFFFF"/>
                </a:solidFill>
                <a:latin typeface="Arial"/>
                <a:cs typeface="Arial"/>
              </a:rPr>
              <a:t>κατά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Lewis</a:t>
            </a:r>
            <a:r>
              <a:rPr sz="20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είναι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761232" y="3938523"/>
            <a:ext cx="3023870" cy="1109980"/>
            <a:chOff x="3761232" y="3938523"/>
            <a:chExt cx="3023870" cy="1109980"/>
          </a:xfrm>
        </p:grpSpPr>
        <p:sp>
          <p:nvSpPr>
            <p:cNvPr id="6" name="object 6"/>
            <p:cNvSpPr/>
            <p:nvPr/>
          </p:nvSpPr>
          <p:spPr>
            <a:xfrm>
              <a:off x="3761232" y="3938523"/>
              <a:ext cx="3023870" cy="1109980"/>
            </a:xfrm>
            <a:custGeom>
              <a:avLst/>
              <a:gdLst/>
              <a:ahLst/>
              <a:cxnLst/>
              <a:rect l="l" t="t" r="r" b="b"/>
              <a:pathLst>
                <a:path w="3023870" h="1109979">
                  <a:moveTo>
                    <a:pt x="3023616" y="0"/>
                  </a:moveTo>
                  <a:lnTo>
                    <a:pt x="0" y="0"/>
                  </a:lnTo>
                  <a:lnTo>
                    <a:pt x="0" y="1109471"/>
                  </a:lnTo>
                  <a:lnTo>
                    <a:pt x="3023616" y="1109471"/>
                  </a:lnTo>
                  <a:lnTo>
                    <a:pt x="30236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71544" y="4359147"/>
              <a:ext cx="268224" cy="30175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322064" y="4435347"/>
              <a:ext cx="759460" cy="140335"/>
            </a:xfrm>
            <a:custGeom>
              <a:avLst/>
              <a:gdLst/>
              <a:ahLst/>
              <a:cxnLst/>
              <a:rect l="l" t="t" r="r" b="b"/>
              <a:pathLst>
                <a:path w="759460" h="140335">
                  <a:moveTo>
                    <a:pt x="0" y="0"/>
                  </a:moveTo>
                  <a:lnTo>
                    <a:pt x="758951" y="0"/>
                  </a:lnTo>
                </a:path>
                <a:path w="759460" h="140335">
                  <a:moveTo>
                    <a:pt x="0" y="140207"/>
                  </a:moveTo>
                  <a:lnTo>
                    <a:pt x="758951" y="140207"/>
                  </a:lnTo>
                </a:path>
              </a:pathLst>
            </a:custGeom>
            <a:ln w="365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63312" y="4359147"/>
              <a:ext cx="246887" cy="292607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483352" y="4435347"/>
              <a:ext cx="765175" cy="140335"/>
            </a:xfrm>
            <a:custGeom>
              <a:avLst/>
              <a:gdLst/>
              <a:ahLst/>
              <a:cxnLst/>
              <a:rect l="l" t="t" r="r" b="b"/>
              <a:pathLst>
                <a:path w="765175" h="140335">
                  <a:moveTo>
                    <a:pt x="0" y="0"/>
                  </a:moveTo>
                  <a:lnTo>
                    <a:pt x="765048" y="0"/>
                  </a:lnTo>
                </a:path>
                <a:path w="765175" h="140335">
                  <a:moveTo>
                    <a:pt x="0" y="140207"/>
                  </a:moveTo>
                  <a:lnTo>
                    <a:pt x="765048" y="140207"/>
                  </a:lnTo>
                </a:path>
              </a:pathLst>
            </a:custGeom>
            <a:ln w="365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51448" y="4014723"/>
              <a:ext cx="128015" cy="13106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41008" y="4014723"/>
              <a:ext cx="131064" cy="13106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84976" y="4843779"/>
              <a:ext cx="131063" cy="12801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77583" y="4843779"/>
              <a:ext cx="128016" cy="12801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898392" y="4785867"/>
              <a:ext cx="128016" cy="12801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187952" y="4785867"/>
              <a:ext cx="131063" cy="12801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837432" y="4020819"/>
              <a:ext cx="131063" cy="13106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130040" y="4020819"/>
              <a:ext cx="131063" cy="13106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30696" y="4359147"/>
              <a:ext cx="268224" cy="30175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5543" rIns="0" bIns="0" rtlCol="0">
            <a:spAutoFit/>
          </a:bodyPr>
          <a:lstStyle/>
          <a:p>
            <a:pPr marL="1705610" marR="5080" indent="-542925">
              <a:lnSpc>
                <a:spcPct val="101099"/>
              </a:lnSpc>
              <a:spcBef>
                <a:spcPts val="80"/>
              </a:spcBef>
            </a:pPr>
            <a:r>
              <a:rPr sz="3500" spc="10" dirty="0">
                <a:solidFill>
                  <a:srgbClr val="FF3300"/>
                </a:solidFill>
              </a:rPr>
              <a:t>ΟΜΟΙΟΠΟΛΙΚΟΣ</a:t>
            </a:r>
            <a:r>
              <a:rPr sz="3500" spc="40" dirty="0">
                <a:solidFill>
                  <a:srgbClr val="FF3300"/>
                </a:solidFill>
              </a:rPr>
              <a:t> </a:t>
            </a:r>
            <a:r>
              <a:rPr sz="3500" spc="15" dirty="0">
                <a:solidFill>
                  <a:srgbClr val="FF3300"/>
                </a:solidFill>
              </a:rPr>
              <a:t>ΔΕΣΜΟΣ</a:t>
            </a:r>
            <a:r>
              <a:rPr sz="3500" spc="25" dirty="0">
                <a:solidFill>
                  <a:srgbClr val="FF3300"/>
                </a:solidFill>
              </a:rPr>
              <a:t> </a:t>
            </a:r>
            <a:r>
              <a:rPr sz="3500" spc="15" dirty="0">
                <a:solidFill>
                  <a:srgbClr val="FF3300"/>
                </a:solidFill>
              </a:rPr>
              <a:t>ή </a:t>
            </a:r>
            <a:r>
              <a:rPr sz="3500" spc="-960" dirty="0">
                <a:solidFill>
                  <a:srgbClr val="FF3300"/>
                </a:solidFill>
              </a:rPr>
              <a:t> </a:t>
            </a:r>
            <a:r>
              <a:rPr sz="3500" spc="10" dirty="0">
                <a:solidFill>
                  <a:srgbClr val="FF3300"/>
                </a:solidFill>
              </a:rPr>
              <a:t>ΟΜΟΣΘΕΝΗΣ</a:t>
            </a:r>
            <a:r>
              <a:rPr sz="3500" spc="60" dirty="0">
                <a:solidFill>
                  <a:srgbClr val="FF3300"/>
                </a:solidFill>
              </a:rPr>
              <a:t> </a:t>
            </a:r>
            <a:r>
              <a:rPr sz="3500" spc="15" dirty="0">
                <a:solidFill>
                  <a:srgbClr val="FF3300"/>
                </a:solidFill>
              </a:rPr>
              <a:t>ΔΕΣΜΟΣ</a:t>
            </a:r>
            <a:endParaRPr sz="3500"/>
          </a:p>
        </p:txBody>
      </p:sp>
      <p:sp>
        <p:nvSpPr>
          <p:cNvPr id="3" name="object 3"/>
          <p:cNvSpPr txBox="1"/>
          <p:nvPr/>
        </p:nvSpPr>
        <p:spPr>
          <a:xfrm>
            <a:off x="1627123" y="1789175"/>
            <a:ext cx="6736715" cy="9969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52400">
              <a:lnSpc>
                <a:spcPct val="100000"/>
              </a:lnSpc>
              <a:spcBef>
                <a:spcPts val="90"/>
              </a:spcBef>
            </a:pPr>
            <a:r>
              <a:rPr sz="2000" b="1" spc="5" dirty="0">
                <a:solidFill>
                  <a:srgbClr val="FFFF00"/>
                </a:solidFill>
                <a:latin typeface="Arial"/>
                <a:cs typeface="Arial"/>
              </a:rPr>
              <a:t>Πως</a:t>
            </a:r>
            <a:r>
              <a:rPr sz="2000" b="1" spc="-6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σχεδιάζουμε</a:t>
            </a:r>
            <a:r>
              <a:rPr sz="2000" b="1" spc="-3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τη</a:t>
            </a:r>
            <a:r>
              <a:rPr sz="2000" b="1" spc="-2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δομή</a:t>
            </a:r>
            <a:r>
              <a:rPr sz="2000" b="1" spc="-2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κατά</a:t>
            </a:r>
            <a:r>
              <a:rPr sz="2000" b="1" spc="-1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Lewis</a:t>
            </a:r>
            <a:r>
              <a:rPr sz="2000" b="1" spc="-6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μιας 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ένωσης;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5699760" algn="l"/>
              </a:tabLst>
            </a:pPr>
            <a:r>
              <a:rPr sz="2000" b="1" spc="-10" dirty="0">
                <a:solidFill>
                  <a:srgbClr val="BF0000"/>
                </a:solidFill>
                <a:latin typeface="Arial"/>
                <a:cs typeface="Arial"/>
              </a:rPr>
              <a:t>Να</a:t>
            </a:r>
            <a:r>
              <a:rPr sz="2000" b="1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BF0000"/>
                </a:solidFill>
                <a:latin typeface="Arial"/>
                <a:cs typeface="Arial"/>
              </a:rPr>
              <a:t>σχεδιαστεί</a:t>
            </a:r>
            <a:r>
              <a:rPr sz="2000" b="1" spc="-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BF0000"/>
                </a:solidFill>
                <a:latin typeface="Arial"/>
                <a:cs typeface="Arial"/>
              </a:rPr>
              <a:t>η</a:t>
            </a:r>
            <a:r>
              <a:rPr sz="2000" b="1" spc="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BF0000"/>
                </a:solidFill>
                <a:latin typeface="Arial"/>
                <a:cs typeface="Arial"/>
              </a:rPr>
              <a:t>ηλεκτρονική</a:t>
            </a:r>
            <a:r>
              <a:rPr sz="2000" b="1" spc="-6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BF0000"/>
                </a:solidFill>
                <a:latin typeface="Arial"/>
                <a:cs typeface="Arial"/>
              </a:rPr>
              <a:t>δομή</a:t>
            </a:r>
            <a:r>
              <a:rPr sz="2000" b="1" spc="-40" dirty="0">
                <a:solidFill>
                  <a:srgbClr val="BF0000"/>
                </a:solidFill>
                <a:latin typeface="Arial"/>
                <a:cs typeface="Arial"/>
              </a:rPr>
              <a:t> κατά</a:t>
            </a:r>
            <a:r>
              <a:rPr sz="2000" b="1" spc="-1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BF0000"/>
                </a:solidFill>
                <a:latin typeface="Arial"/>
                <a:cs typeface="Arial"/>
              </a:rPr>
              <a:t>Lewis	</a:t>
            </a:r>
            <a:r>
              <a:rPr sz="2000" b="1" spc="-20" dirty="0">
                <a:solidFill>
                  <a:srgbClr val="BF0000"/>
                </a:solidFill>
                <a:latin typeface="Arial"/>
                <a:cs typeface="Arial"/>
              </a:rPr>
              <a:t>του</a:t>
            </a:r>
            <a:r>
              <a:rPr sz="2000" b="1" spc="-10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BF0000"/>
                </a:solidFill>
                <a:latin typeface="Arial"/>
                <a:cs typeface="Arial"/>
              </a:rPr>
              <a:t>HCN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34288" y="3331463"/>
            <a:ext cx="7573009" cy="16764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946785" indent="-342265">
              <a:lnSpc>
                <a:spcPct val="100000"/>
              </a:lnSpc>
              <a:spcBef>
                <a:spcPts val="90"/>
              </a:spcBef>
              <a:buSzPct val="153846"/>
              <a:buFont typeface="Wingdings"/>
              <a:buChar char=""/>
              <a:tabLst>
                <a:tab pos="946785" algn="l"/>
                <a:tab pos="947419" algn="l"/>
                <a:tab pos="2449195" algn="l"/>
                <a:tab pos="4152900" algn="l"/>
              </a:tabLst>
            </a:pPr>
            <a:r>
              <a:rPr sz="1950" b="1" baseline="-21367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H: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1s</a:t>
            </a:r>
            <a:r>
              <a:rPr sz="1950" b="1" spc="-7" baseline="25641" dirty="0">
                <a:solidFill>
                  <a:srgbClr val="FF0000"/>
                </a:solidFill>
                <a:latin typeface="Arial"/>
                <a:cs typeface="Arial"/>
              </a:rPr>
              <a:t>1	</a:t>
            </a:r>
            <a:r>
              <a:rPr sz="1950" b="1" baseline="-21367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C: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1s</a:t>
            </a:r>
            <a:r>
              <a:rPr sz="1950" b="1" spc="-7" baseline="2564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2s</a:t>
            </a:r>
            <a:r>
              <a:rPr sz="1950" b="1" spc="-7" baseline="25641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2p</a:t>
            </a:r>
            <a:r>
              <a:rPr sz="1950" b="1" spc="-7" baseline="25641" dirty="0">
                <a:solidFill>
                  <a:srgbClr val="FF0000"/>
                </a:solidFill>
                <a:latin typeface="Arial"/>
                <a:cs typeface="Arial"/>
              </a:rPr>
              <a:t>2	</a:t>
            </a:r>
            <a:r>
              <a:rPr sz="1950" b="1" baseline="-21367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N:</a:t>
            </a:r>
            <a:r>
              <a:rPr sz="20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1s</a:t>
            </a:r>
            <a:r>
              <a:rPr sz="1950" b="1" spc="-7" baseline="2564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2s</a:t>
            </a:r>
            <a:r>
              <a:rPr sz="1950" b="1" spc="-7" baseline="25641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2p</a:t>
            </a:r>
            <a:r>
              <a:rPr sz="1950" b="1" spc="-7" baseline="25641" dirty="0">
                <a:solidFill>
                  <a:srgbClr val="FF0000"/>
                </a:solidFill>
                <a:latin typeface="Arial"/>
                <a:cs typeface="Arial"/>
              </a:rPr>
              <a:t>3</a:t>
            </a:r>
            <a:endParaRPr sz="1950" baseline="25641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250">
              <a:latin typeface="Arial"/>
              <a:cs typeface="Arial"/>
            </a:endParaRPr>
          </a:p>
          <a:p>
            <a:pPr marL="252095" indent="-201930">
              <a:lnSpc>
                <a:spcPct val="100000"/>
              </a:lnSpc>
              <a:buSzPct val="95000"/>
              <a:buFont typeface="Wingdings"/>
              <a:buChar char=""/>
              <a:tabLst>
                <a:tab pos="252729" algn="l"/>
              </a:tabLst>
            </a:pP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Αριθμός</a:t>
            </a:r>
            <a:r>
              <a:rPr sz="2000" b="1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εξωτερικών</a:t>
            </a:r>
            <a:r>
              <a:rPr sz="20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στιβάδων=</a:t>
            </a:r>
            <a:r>
              <a:rPr sz="20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1x1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(H)+1Χ4(C)+1Χ5(N)=10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FFFFFF"/>
              </a:buClr>
              <a:buFont typeface="Wingdings"/>
              <a:buChar char=""/>
            </a:pPr>
            <a:endParaRPr sz="2750">
              <a:latin typeface="Arial"/>
              <a:cs typeface="Arial"/>
            </a:endParaRPr>
          </a:p>
          <a:p>
            <a:pPr marL="252095" indent="-201930">
              <a:lnSpc>
                <a:spcPct val="100000"/>
              </a:lnSpc>
              <a:buSzPct val="95000"/>
              <a:buFont typeface="Wingdings"/>
              <a:buChar char=""/>
              <a:tabLst>
                <a:tab pos="252729" algn="l"/>
                <a:tab pos="5944235" algn="l"/>
              </a:tabLst>
            </a:pP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Κεντρικό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άτομο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 ο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 C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(είναι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ηλεκτροθετικότερος	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του</a:t>
            </a:r>
            <a:r>
              <a:rPr sz="20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Ν)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5543" rIns="0" bIns="0" rtlCol="0">
            <a:spAutoFit/>
          </a:bodyPr>
          <a:lstStyle/>
          <a:p>
            <a:pPr marL="1705610" marR="5080" indent="-542925">
              <a:lnSpc>
                <a:spcPct val="101099"/>
              </a:lnSpc>
              <a:spcBef>
                <a:spcPts val="80"/>
              </a:spcBef>
            </a:pPr>
            <a:r>
              <a:rPr sz="3500" spc="10" dirty="0">
                <a:solidFill>
                  <a:srgbClr val="FF3300"/>
                </a:solidFill>
              </a:rPr>
              <a:t>ΟΜΟΙΟΠΟΛΙΚΟΣ</a:t>
            </a:r>
            <a:r>
              <a:rPr sz="3500" spc="40" dirty="0">
                <a:solidFill>
                  <a:srgbClr val="FF3300"/>
                </a:solidFill>
              </a:rPr>
              <a:t> </a:t>
            </a:r>
            <a:r>
              <a:rPr sz="3500" spc="15" dirty="0">
                <a:solidFill>
                  <a:srgbClr val="FF3300"/>
                </a:solidFill>
              </a:rPr>
              <a:t>ΔΕΣΜΟΣ</a:t>
            </a:r>
            <a:r>
              <a:rPr sz="3500" spc="25" dirty="0">
                <a:solidFill>
                  <a:srgbClr val="FF3300"/>
                </a:solidFill>
              </a:rPr>
              <a:t> </a:t>
            </a:r>
            <a:r>
              <a:rPr sz="3500" spc="15" dirty="0">
                <a:solidFill>
                  <a:srgbClr val="FF3300"/>
                </a:solidFill>
              </a:rPr>
              <a:t>ή </a:t>
            </a:r>
            <a:r>
              <a:rPr sz="3500" spc="-960" dirty="0">
                <a:solidFill>
                  <a:srgbClr val="FF3300"/>
                </a:solidFill>
              </a:rPr>
              <a:t> </a:t>
            </a:r>
            <a:r>
              <a:rPr sz="3500" spc="10" dirty="0">
                <a:solidFill>
                  <a:srgbClr val="FF3300"/>
                </a:solidFill>
              </a:rPr>
              <a:t>ΟΜΟΣΘΕΝΗΣ</a:t>
            </a:r>
            <a:r>
              <a:rPr sz="3500" spc="60" dirty="0">
                <a:solidFill>
                  <a:srgbClr val="FF3300"/>
                </a:solidFill>
              </a:rPr>
              <a:t> </a:t>
            </a:r>
            <a:r>
              <a:rPr sz="3500" spc="15" dirty="0">
                <a:solidFill>
                  <a:srgbClr val="FF3300"/>
                </a:solidFill>
              </a:rPr>
              <a:t>ΔΕΣΜΟΣ</a:t>
            </a:r>
            <a:endParaRPr sz="3500"/>
          </a:p>
        </p:txBody>
      </p:sp>
      <p:sp>
        <p:nvSpPr>
          <p:cNvPr id="3" name="object 3"/>
          <p:cNvSpPr txBox="1"/>
          <p:nvPr/>
        </p:nvSpPr>
        <p:spPr>
          <a:xfrm>
            <a:off x="752348" y="5074920"/>
            <a:ext cx="9358630" cy="12376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99500"/>
              </a:lnSpc>
              <a:spcBef>
                <a:spcPts val="105"/>
              </a:spcBef>
            </a:pPr>
            <a:r>
              <a:rPr sz="2000" b="1" spc="-60" dirty="0">
                <a:solidFill>
                  <a:srgbClr val="FFFFFF"/>
                </a:solidFill>
                <a:latin typeface="Arial"/>
                <a:cs typeface="Arial"/>
              </a:rPr>
              <a:t>Τότε</a:t>
            </a:r>
            <a:r>
              <a:rPr sz="20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όμως θα 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υπήρχαν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συνολικά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14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στις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εξωτερικές στιβάδες.</a:t>
            </a:r>
            <a:r>
              <a:rPr sz="2000" b="1" spc="5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Δηλαδή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υπάρχουν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6e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περισσότερα.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Επομένως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το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μόριο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 διαθέτει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 ή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δύο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διπλούς 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δεσμούς</a:t>
            </a:r>
            <a:r>
              <a:rPr sz="2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ή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έναν</a:t>
            </a:r>
            <a:r>
              <a:rPr sz="20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τριπλό.</a:t>
            </a:r>
            <a:endParaRPr sz="2000">
              <a:latin typeface="Arial"/>
              <a:cs typeface="Arial"/>
            </a:endParaRPr>
          </a:p>
          <a:p>
            <a:pPr marL="12700" algn="just">
              <a:lnSpc>
                <a:spcPts val="2375"/>
              </a:lnSpc>
            </a:pPr>
            <a:r>
              <a:rPr sz="2000" b="1" spc="-75" dirty="0">
                <a:solidFill>
                  <a:srgbClr val="FFFFFF"/>
                </a:solidFill>
                <a:latin typeface="Arial"/>
                <a:cs typeface="Arial"/>
              </a:rPr>
              <a:t>Το</a:t>
            </a:r>
            <a:r>
              <a:rPr sz="2000" b="1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περιφερειακό</a:t>
            </a:r>
            <a:r>
              <a:rPr sz="2000" b="1" spc="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άτομο</a:t>
            </a:r>
            <a:r>
              <a:rPr sz="2000" b="1" spc="7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του</a:t>
            </a:r>
            <a:r>
              <a:rPr sz="2000" b="1" spc="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Ν,</a:t>
            </a:r>
            <a:r>
              <a:rPr sz="2000" b="1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έχοντας</a:t>
            </a:r>
            <a:r>
              <a:rPr sz="2000" b="1" spc="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τρία</a:t>
            </a:r>
            <a:r>
              <a:rPr sz="2000" b="1" spc="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μονήρη</a:t>
            </a:r>
            <a:r>
              <a:rPr sz="2000" b="1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e,</a:t>
            </a:r>
            <a:r>
              <a:rPr sz="2000" b="1" spc="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μπορεί</a:t>
            </a:r>
            <a:r>
              <a:rPr sz="2000" b="1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να</a:t>
            </a:r>
            <a:r>
              <a:rPr sz="2000" b="1" spc="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σχηματίσει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98667" y="6589776"/>
            <a:ext cx="451294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173480" algn="l"/>
                <a:tab pos="1737360" algn="l"/>
                <a:tab pos="2724785" algn="l"/>
                <a:tab pos="3173095" algn="l"/>
              </a:tabLst>
            </a:pP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μ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ο</a:t>
            </a:r>
            <a:r>
              <a:rPr sz="2000" b="1" spc="10" dirty="0">
                <a:solidFill>
                  <a:srgbClr val="FFFFFF"/>
                </a:solidFill>
                <a:latin typeface="Arial"/>
                <a:cs typeface="Arial"/>
              </a:rPr>
              <a:t>ν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ή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ρε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ς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δε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ν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μ</a:t>
            </a:r>
            <a:r>
              <a:rPr sz="2000" b="1" spc="-75" dirty="0">
                <a:solidFill>
                  <a:srgbClr val="FFFFFF"/>
                </a:solidFill>
                <a:latin typeface="Arial"/>
                <a:cs typeface="Arial"/>
              </a:rPr>
              <a:t>π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ο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ρε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ί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000" b="1" spc="10" dirty="0">
                <a:solidFill>
                  <a:srgbClr val="FFFFFF"/>
                </a:solidFill>
                <a:latin typeface="Arial"/>
                <a:cs typeface="Arial"/>
              </a:rPr>
              <a:t>ν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α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σ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χ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η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ματ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ί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σ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ε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ι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2348" y="6288025"/>
            <a:ext cx="4573905" cy="9328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2390"/>
              </a:lnSpc>
              <a:spcBef>
                <a:spcPts val="90"/>
              </a:spcBef>
            </a:pP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και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διπλό</a:t>
            </a:r>
            <a:r>
              <a:rPr sz="20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και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τριπλό</a:t>
            </a:r>
            <a:r>
              <a:rPr sz="20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δεσμό.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ts val="2380"/>
              </a:lnSpc>
              <a:spcBef>
                <a:spcPts val="85"/>
              </a:spcBef>
              <a:tabLst>
                <a:tab pos="871855" algn="l"/>
                <a:tab pos="1280160" algn="l"/>
                <a:tab pos="2155190" algn="l"/>
                <a:tab pos="2709545" algn="l"/>
                <a:tab pos="3191510" algn="l"/>
                <a:tab pos="4279265" algn="l"/>
              </a:tabLst>
            </a:pP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Ό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μ</a:t>
            </a:r>
            <a:r>
              <a:rPr sz="2000" b="1" spc="30" dirty="0">
                <a:solidFill>
                  <a:srgbClr val="FFFFFF"/>
                </a:solidFill>
                <a:latin typeface="Arial"/>
                <a:cs typeface="Arial"/>
              </a:rPr>
              <a:t>ω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ς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000" b="1" spc="-80" dirty="0">
                <a:solidFill>
                  <a:srgbClr val="FFFFFF"/>
                </a:solidFill>
                <a:latin typeface="Arial"/>
                <a:cs typeface="Arial"/>
              </a:rPr>
              <a:t>τ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ο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ά</a:t>
            </a:r>
            <a:r>
              <a:rPr sz="2000" b="1" spc="-55" dirty="0">
                <a:solidFill>
                  <a:srgbClr val="FFFFFF"/>
                </a:solidFill>
                <a:latin typeface="Arial"/>
                <a:cs typeface="Arial"/>
              </a:rPr>
              <a:t>τ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ο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μο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000" b="1" spc="-80" dirty="0">
                <a:solidFill>
                  <a:srgbClr val="FFFFFF"/>
                </a:solidFill>
                <a:latin typeface="Arial"/>
                <a:cs typeface="Arial"/>
              </a:rPr>
              <a:t>τ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ο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υ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Η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έ</a:t>
            </a:r>
            <a:r>
              <a:rPr sz="2000" b="1" spc="-75" dirty="0">
                <a:solidFill>
                  <a:srgbClr val="FFFFFF"/>
                </a:solidFill>
                <a:latin typeface="Arial"/>
                <a:cs typeface="Arial"/>
              </a:rPr>
              <a:t>χ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ο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ν</a:t>
            </a:r>
            <a:r>
              <a:rPr sz="2000" b="1" spc="-55" dirty="0">
                <a:solidFill>
                  <a:srgbClr val="FFFFFF"/>
                </a:solidFill>
                <a:latin typeface="Arial"/>
                <a:cs typeface="Arial"/>
              </a:rPr>
              <a:t>τ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ας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  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πολλαπλό</a:t>
            </a:r>
            <a:r>
              <a:rPr sz="2000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δεσμό.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0844" y="1661160"/>
            <a:ext cx="8159750" cy="14293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41630" algn="ctr">
              <a:lnSpc>
                <a:spcPct val="100000"/>
              </a:lnSpc>
              <a:spcBef>
                <a:spcPts val="90"/>
              </a:spcBef>
            </a:pPr>
            <a:r>
              <a:rPr sz="2000" b="1" spc="5" dirty="0">
                <a:solidFill>
                  <a:srgbClr val="FFFF00"/>
                </a:solidFill>
                <a:latin typeface="Arial"/>
                <a:cs typeface="Arial"/>
              </a:rPr>
              <a:t>Πως</a:t>
            </a:r>
            <a:r>
              <a:rPr sz="2000" b="1" spc="-6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00"/>
                </a:solidFill>
                <a:latin typeface="Arial"/>
                <a:cs typeface="Arial"/>
              </a:rPr>
              <a:t>σχεδιάζουμε</a:t>
            </a:r>
            <a:r>
              <a:rPr sz="2000" b="1" spc="-3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τη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δομή</a:t>
            </a:r>
            <a:r>
              <a:rPr sz="2000" b="1" spc="-2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40" dirty="0">
                <a:solidFill>
                  <a:srgbClr val="FFFF00"/>
                </a:solidFill>
                <a:latin typeface="Arial"/>
                <a:cs typeface="Arial"/>
              </a:rPr>
              <a:t>κατά 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Lewis</a:t>
            </a:r>
            <a:r>
              <a:rPr sz="2000" b="1" spc="-6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μιας 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ένωσης;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335"/>
              </a:spcBef>
            </a:pPr>
            <a:r>
              <a:rPr sz="2000" b="1" spc="-80" dirty="0">
                <a:solidFill>
                  <a:srgbClr val="FFFFFF"/>
                </a:solidFill>
                <a:latin typeface="Arial"/>
                <a:cs typeface="Arial"/>
              </a:rPr>
              <a:t>Αν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οι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δεσμοί 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στο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μόριο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ήταν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όλοι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απλοί,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ο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ηλεκτρονικός τύπος </a:t>
            </a:r>
            <a:r>
              <a:rPr sz="2000" b="1" spc="-40" dirty="0">
                <a:solidFill>
                  <a:srgbClr val="FFFFFF"/>
                </a:solidFill>
                <a:latin typeface="Arial"/>
                <a:cs typeface="Arial"/>
              </a:rPr>
              <a:t>κατά </a:t>
            </a:r>
            <a:r>
              <a:rPr sz="2000" b="1" spc="-5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Lewis</a:t>
            </a:r>
            <a:r>
              <a:rPr sz="20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θα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ήταν.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998976" y="3780028"/>
            <a:ext cx="2414270" cy="871855"/>
            <a:chOff x="3998976" y="3780028"/>
            <a:chExt cx="2414270" cy="871855"/>
          </a:xfrm>
        </p:grpSpPr>
        <p:sp>
          <p:nvSpPr>
            <p:cNvPr id="8" name="object 8"/>
            <p:cNvSpPr/>
            <p:nvPr/>
          </p:nvSpPr>
          <p:spPr>
            <a:xfrm>
              <a:off x="3998976" y="3780028"/>
              <a:ext cx="2414270" cy="871855"/>
            </a:xfrm>
            <a:custGeom>
              <a:avLst/>
              <a:gdLst/>
              <a:ahLst/>
              <a:cxnLst/>
              <a:rect l="l" t="t" r="r" b="b"/>
              <a:pathLst>
                <a:path w="2414270" h="871854">
                  <a:moveTo>
                    <a:pt x="2414016" y="0"/>
                  </a:moveTo>
                  <a:lnTo>
                    <a:pt x="0" y="0"/>
                  </a:lnTo>
                  <a:lnTo>
                    <a:pt x="0" y="871728"/>
                  </a:lnTo>
                  <a:lnTo>
                    <a:pt x="2414016" y="871728"/>
                  </a:lnTo>
                  <a:lnTo>
                    <a:pt x="24140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72128" y="4167124"/>
              <a:ext cx="182879" cy="22860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312920" y="4276852"/>
              <a:ext cx="619125" cy="0"/>
            </a:xfrm>
            <a:custGeom>
              <a:avLst/>
              <a:gdLst/>
              <a:ahLst/>
              <a:cxnLst/>
              <a:rect l="l" t="t" r="r" b="b"/>
              <a:pathLst>
                <a:path w="619125">
                  <a:moveTo>
                    <a:pt x="0" y="0"/>
                  </a:moveTo>
                  <a:lnTo>
                    <a:pt x="618743" y="0"/>
                  </a:lnTo>
                </a:path>
              </a:pathLst>
            </a:custGeom>
            <a:ln w="304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92624" y="4164076"/>
              <a:ext cx="198120" cy="22860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248656" y="4276852"/>
              <a:ext cx="622300" cy="0"/>
            </a:xfrm>
            <a:custGeom>
              <a:avLst/>
              <a:gdLst/>
              <a:ahLst/>
              <a:cxnLst/>
              <a:rect l="l" t="t" r="r" b="b"/>
              <a:pathLst>
                <a:path w="622300">
                  <a:moveTo>
                    <a:pt x="0" y="0"/>
                  </a:moveTo>
                  <a:lnTo>
                    <a:pt x="621792" y="0"/>
                  </a:lnTo>
                </a:path>
              </a:pathLst>
            </a:custGeom>
            <a:ln w="304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70704" y="3837940"/>
              <a:ext cx="106680" cy="10363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08448" y="3837940"/>
              <a:ext cx="106679" cy="10363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01184" y="4487164"/>
              <a:ext cx="100583" cy="10058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29784" y="4487164"/>
              <a:ext cx="100583" cy="10058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45352" y="4084828"/>
              <a:ext cx="106680" cy="10668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45352" y="4325620"/>
              <a:ext cx="106680" cy="10972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824727" y="3929380"/>
              <a:ext cx="103632" cy="10668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062472" y="3929380"/>
              <a:ext cx="103631" cy="10668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846064" y="4462780"/>
              <a:ext cx="106680" cy="103631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083808" y="4462780"/>
              <a:ext cx="106679" cy="10363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931408" y="4167124"/>
              <a:ext cx="182879" cy="2286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5543" rIns="0" bIns="0" rtlCol="0">
            <a:spAutoFit/>
          </a:bodyPr>
          <a:lstStyle/>
          <a:p>
            <a:pPr marL="1705610" marR="5080" indent="-542925">
              <a:lnSpc>
                <a:spcPct val="101099"/>
              </a:lnSpc>
              <a:spcBef>
                <a:spcPts val="80"/>
              </a:spcBef>
            </a:pPr>
            <a:r>
              <a:rPr sz="3500" spc="10" dirty="0">
                <a:solidFill>
                  <a:srgbClr val="FF3300"/>
                </a:solidFill>
              </a:rPr>
              <a:t>ΟΜΟΙΟΠΟΛΙΚΟΣ</a:t>
            </a:r>
            <a:r>
              <a:rPr sz="3500" spc="40" dirty="0">
                <a:solidFill>
                  <a:srgbClr val="FF3300"/>
                </a:solidFill>
              </a:rPr>
              <a:t> </a:t>
            </a:r>
            <a:r>
              <a:rPr sz="3500" spc="15" dirty="0">
                <a:solidFill>
                  <a:srgbClr val="FF3300"/>
                </a:solidFill>
              </a:rPr>
              <a:t>ΔΕΣΜΟΣ</a:t>
            </a:r>
            <a:r>
              <a:rPr sz="3500" spc="25" dirty="0">
                <a:solidFill>
                  <a:srgbClr val="FF3300"/>
                </a:solidFill>
              </a:rPr>
              <a:t> </a:t>
            </a:r>
            <a:r>
              <a:rPr sz="3500" spc="15" dirty="0">
                <a:solidFill>
                  <a:srgbClr val="FF3300"/>
                </a:solidFill>
              </a:rPr>
              <a:t>ή </a:t>
            </a:r>
            <a:r>
              <a:rPr sz="3500" spc="-960" dirty="0">
                <a:solidFill>
                  <a:srgbClr val="FF3300"/>
                </a:solidFill>
              </a:rPr>
              <a:t> </a:t>
            </a:r>
            <a:r>
              <a:rPr sz="3500" spc="10" dirty="0">
                <a:solidFill>
                  <a:srgbClr val="FF3300"/>
                </a:solidFill>
              </a:rPr>
              <a:t>ΟΜΟΣΘΕΝΗΣ</a:t>
            </a:r>
            <a:r>
              <a:rPr sz="3500" spc="60" dirty="0">
                <a:solidFill>
                  <a:srgbClr val="FF3300"/>
                </a:solidFill>
              </a:rPr>
              <a:t> </a:t>
            </a:r>
            <a:r>
              <a:rPr sz="3500" spc="15" dirty="0">
                <a:solidFill>
                  <a:srgbClr val="FF3300"/>
                </a:solidFill>
              </a:rPr>
              <a:t>ΔΕΣΜΟΣ</a:t>
            </a:r>
            <a:endParaRPr sz="3500"/>
          </a:p>
        </p:txBody>
      </p:sp>
      <p:sp>
        <p:nvSpPr>
          <p:cNvPr id="3" name="object 3"/>
          <p:cNvSpPr txBox="1"/>
          <p:nvPr/>
        </p:nvSpPr>
        <p:spPr>
          <a:xfrm>
            <a:off x="831596" y="6345935"/>
            <a:ext cx="875982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4330065" algn="l"/>
              </a:tabLst>
            </a:pP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Στον</a:t>
            </a:r>
            <a:r>
              <a:rPr sz="20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παραπάνω</a:t>
            </a:r>
            <a:r>
              <a:rPr sz="20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ηλεκτρονικό</a:t>
            </a:r>
            <a:r>
              <a:rPr sz="20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τύπο	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ο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αριθμός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των</a:t>
            </a:r>
            <a:r>
              <a:rPr sz="20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εξωτερικών</a:t>
            </a:r>
            <a:r>
              <a:rPr sz="20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είναι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10.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27123" y="1898904"/>
            <a:ext cx="6557009" cy="11245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72110">
              <a:lnSpc>
                <a:spcPct val="100000"/>
              </a:lnSpc>
              <a:spcBef>
                <a:spcPts val="90"/>
              </a:spcBef>
            </a:pPr>
            <a:r>
              <a:rPr sz="2000" b="1" spc="5" dirty="0">
                <a:solidFill>
                  <a:srgbClr val="FFFF00"/>
                </a:solidFill>
                <a:latin typeface="Arial"/>
                <a:cs typeface="Arial"/>
              </a:rPr>
              <a:t>Πως</a:t>
            </a:r>
            <a:r>
              <a:rPr sz="2000" b="1" spc="-6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00"/>
                </a:solidFill>
                <a:latin typeface="Arial"/>
                <a:cs typeface="Arial"/>
              </a:rPr>
              <a:t>σχεδιάζουμε</a:t>
            </a:r>
            <a:r>
              <a:rPr sz="2000" b="1" spc="-3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τη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δομή</a:t>
            </a:r>
            <a:r>
              <a:rPr sz="2000" b="1" spc="-2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40" dirty="0">
                <a:solidFill>
                  <a:srgbClr val="FFFF00"/>
                </a:solidFill>
                <a:latin typeface="Arial"/>
                <a:cs typeface="Arial"/>
              </a:rPr>
              <a:t>κατά 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Lewis</a:t>
            </a:r>
            <a:r>
              <a:rPr sz="2000" b="1" spc="-6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μιας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ένωσης;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35"/>
              </a:spcBef>
            </a:pP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Επομένως</a:t>
            </a:r>
            <a:r>
              <a:rPr sz="20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ο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ηλεκτρονικό</a:t>
            </a:r>
            <a:r>
              <a:rPr sz="20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τύπος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40" dirty="0">
                <a:solidFill>
                  <a:srgbClr val="FFFFFF"/>
                </a:solidFill>
                <a:latin typeface="Arial"/>
                <a:cs typeface="Arial"/>
              </a:rPr>
              <a:t>κατά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Lewis</a:t>
            </a:r>
            <a:r>
              <a:rPr sz="20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είναι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840479" y="3938523"/>
            <a:ext cx="3063240" cy="634365"/>
            <a:chOff x="3840479" y="3938523"/>
            <a:chExt cx="3063240" cy="634365"/>
          </a:xfrm>
        </p:grpSpPr>
        <p:sp>
          <p:nvSpPr>
            <p:cNvPr id="6" name="object 6"/>
            <p:cNvSpPr/>
            <p:nvPr/>
          </p:nvSpPr>
          <p:spPr>
            <a:xfrm>
              <a:off x="3840479" y="3938523"/>
              <a:ext cx="3063240" cy="634365"/>
            </a:xfrm>
            <a:custGeom>
              <a:avLst/>
              <a:gdLst/>
              <a:ahLst/>
              <a:cxnLst/>
              <a:rect l="l" t="t" r="r" b="b"/>
              <a:pathLst>
                <a:path w="3063240" h="634364">
                  <a:moveTo>
                    <a:pt x="3063239" y="0"/>
                  </a:moveTo>
                  <a:lnTo>
                    <a:pt x="0" y="0"/>
                  </a:lnTo>
                  <a:lnTo>
                    <a:pt x="0" y="633983"/>
                  </a:lnTo>
                  <a:lnTo>
                    <a:pt x="3063239" y="633983"/>
                  </a:lnTo>
                  <a:lnTo>
                    <a:pt x="30632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31919" y="4121403"/>
              <a:ext cx="228600" cy="28346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236719" y="4255515"/>
              <a:ext cx="786765" cy="0"/>
            </a:xfrm>
            <a:custGeom>
              <a:avLst/>
              <a:gdLst/>
              <a:ahLst/>
              <a:cxnLst/>
              <a:rect l="l" t="t" r="r" b="b"/>
              <a:pathLst>
                <a:path w="786764">
                  <a:moveTo>
                    <a:pt x="0" y="0"/>
                  </a:moveTo>
                  <a:lnTo>
                    <a:pt x="786383" y="0"/>
                  </a:lnTo>
                </a:path>
              </a:pathLst>
            </a:custGeom>
            <a:ln w="365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05399" y="4115307"/>
              <a:ext cx="246887" cy="292607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425439" y="4115307"/>
              <a:ext cx="789940" cy="280670"/>
            </a:xfrm>
            <a:custGeom>
              <a:avLst/>
              <a:gdLst/>
              <a:ahLst/>
              <a:cxnLst/>
              <a:rect l="l" t="t" r="r" b="b"/>
              <a:pathLst>
                <a:path w="789939" h="280670">
                  <a:moveTo>
                    <a:pt x="0" y="0"/>
                  </a:moveTo>
                  <a:lnTo>
                    <a:pt x="789432" y="0"/>
                  </a:lnTo>
                </a:path>
                <a:path w="789939" h="280670">
                  <a:moveTo>
                    <a:pt x="0" y="140207"/>
                  </a:moveTo>
                  <a:lnTo>
                    <a:pt x="789432" y="140207"/>
                  </a:lnTo>
                </a:path>
                <a:path w="789939" h="280670">
                  <a:moveTo>
                    <a:pt x="0" y="280415"/>
                  </a:moveTo>
                  <a:lnTo>
                    <a:pt x="789432" y="280415"/>
                  </a:lnTo>
                </a:path>
              </a:pathLst>
            </a:custGeom>
            <a:ln w="365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90359" y="4011675"/>
              <a:ext cx="134112" cy="13716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90359" y="4319523"/>
              <a:ext cx="134112" cy="13411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94119" y="4121403"/>
              <a:ext cx="228600" cy="28346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5543" rIns="0" bIns="0" rtlCol="0">
            <a:spAutoFit/>
          </a:bodyPr>
          <a:lstStyle/>
          <a:p>
            <a:pPr marL="1705610" marR="5080" indent="-542925">
              <a:lnSpc>
                <a:spcPct val="101099"/>
              </a:lnSpc>
              <a:spcBef>
                <a:spcPts val="80"/>
              </a:spcBef>
            </a:pPr>
            <a:r>
              <a:rPr sz="3500" spc="10" dirty="0">
                <a:solidFill>
                  <a:srgbClr val="FF3300"/>
                </a:solidFill>
              </a:rPr>
              <a:t>ΟΜΟΙΟΠΟΛΙΚΟΣ</a:t>
            </a:r>
            <a:r>
              <a:rPr sz="3500" spc="40" dirty="0">
                <a:solidFill>
                  <a:srgbClr val="FF3300"/>
                </a:solidFill>
              </a:rPr>
              <a:t> </a:t>
            </a:r>
            <a:r>
              <a:rPr sz="3500" spc="15" dirty="0">
                <a:solidFill>
                  <a:srgbClr val="FF3300"/>
                </a:solidFill>
              </a:rPr>
              <a:t>ΔΕΣΜΟΣ</a:t>
            </a:r>
            <a:r>
              <a:rPr sz="3500" spc="25" dirty="0">
                <a:solidFill>
                  <a:srgbClr val="FF3300"/>
                </a:solidFill>
              </a:rPr>
              <a:t> </a:t>
            </a:r>
            <a:r>
              <a:rPr sz="3500" spc="15" dirty="0">
                <a:solidFill>
                  <a:srgbClr val="FF3300"/>
                </a:solidFill>
              </a:rPr>
              <a:t>ή </a:t>
            </a:r>
            <a:r>
              <a:rPr sz="3500" spc="-960" dirty="0">
                <a:solidFill>
                  <a:srgbClr val="FF3300"/>
                </a:solidFill>
              </a:rPr>
              <a:t> </a:t>
            </a:r>
            <a:r>
              <a:rPr sz="3500" spc="10" dirty="0">
                <a:solidFill>
                  <a:srgbClr val="FF3300"/>
                </a:solidFill>
              </a:rPr>
              <a:t>ΟΜΟΣΘΕΝΗΣ</a:t>
            </a:r>
            <a:r>
              <a:rPr sz="3500" spc="60" dirty="0">
                <a:solidFill>
                  <a:srgbClr val="FF3300"/>
                </a:solidFill>
              </a:rPr>
              <a:t> </a:t>
            </a:r>
            <a:r>
              <a:rPr sz="3500" spc="15" dirty="0">
                <a:solidFill>
                  <a:srgbClr val="FF3300"/>
                </a:solidFill>
              </a:rPr>
              <a:t>ΔΕΣΜΟΣ</a:t>
            </a:r>
            <a:endParaRPr sz="3500"/>
          </a:p>
        </p:txBody>
      </p:sp>
      <p:sp>
        <p:nvSpPr>
          <p:cNvPr id="3" name="object 3"/>
          <p:cNvSpPr txBox="1"/>
          <p:nvPr/>
        </p:nvSpPr>
        <p:spPr>
          <a:xfrm>
            <a:off x="1589024" y="1789175"/>
            <a:ext cx="6891020" cy="9969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7810">
              <a:lnSpc>
                <a:spcPct val="100000"/>
              </a:lnSpc>
              <a:spcBef>
                <a:spcPts val="90"/>
              </a:spcBef>
            </a:pPr>
            <a:r>
              <a:rPr sz="2000" b="1" spc="5" dirty="0">
                <a:solidFill>
                  <a:srgbClr val="FFFF00"/>
                </a:solidFill>
                <a:latin typeface="Arial"/>
                <a:cs typeface="Arial"/>
              </a:rPr>
              <a:t>Πως</a:t>
            </a:r>
            <a:r>
              <a:rPr sz="2000" b="1" spc="-5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σχεδιάζουμε</a:t>
            </a:r>
            <a:r>
              <a:rPr sz="2000" b="1" spc="-3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τη</a:t>
            </a:r>
            <a:r>
              <a:rPr sz="2000" b="1" spc="-2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δομή</a:t>
            </a:r>
            <a:r>
              <a:rPr sz="2000" b="1" spc="-1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κατά</a:t>
            </a:r>
            <a:r>
              <a:rPr sz="2000" b="1" spc="-1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Lewis</a:t>
            </a:r>
            <a:r>
              <a:rPr sz="2000" b="1" spc="-6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ενός</a:t>
            </a:r>
            <a:r>
              <a:rPr sz="2000" b="1" spc="-2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ιόντος;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45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tabLst>
                <a:tab pos="5737860" algn="l"/>
              </a:tabLst>
            </a:pPr>
            <a:r>
              <a:rPr sz="2000" b="1" spc="-10" dirty="0">
                <a:solidFill>
                  <a:srgbClr val="BF0000"/>
                </a:solidFill>
                <a:latin typeface="Arial"/>
                <a:cs typeface="Arial"/>
              </a:rPr>
              <a:t>Να</a:t>
            </a:r>
            <a:r>
              <a:rPr sz="2000" b="1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BF0000"/>
                </a:solidFill>
                <a:latin typeface="Arial"/>
                <a:cs typeface="Arial"/>
              </a:rPr>
              <a:t>σχεδιαστεί</a:t>
            </a:r>
            <a:r>
              <a:rPr sz="2000" b="1" spc="-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BF0000"/>
                </a:solidFill>
                <a:latin typeface="Arial"/>
                <a:cs typeface="Arial"/>
              </a:rPr>
              <a:t>η</a:t>
            </a:r>
            <a:r>
              <a:rPr sz="2000" b="1" spc="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BF0000"/>
                </a:solidFill>
                <a:latin typeface="Arial"/>
                <a:cs typeface="Arial"/>
              </a:rPr>
              <a:t>ηλεκτρονική</a:t>
            </a:r>
            <a:r>
              <a:rPr sz="2000" b="1" spc="-6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BF0000"/>
                </a:solidFill>
                <a:latin typeface="Arial"/>
                <a:cs typeface="Arial"/>
              </a:rPr>
              <a:t>δομή</a:t>
            </a:r>
            <a:r>
              <a:rPr sz="2000" b="1" spc="-40" dirty="0">
                <a:solidFill>
                  <a:srgbClr val="BF0000"/>
                </a:solidFill>
                <a:latin typeface="Arial"/>
                <a:cs typeface="Arial"/>
              </a:rPr>
              <a:t> κατά</a:t>
            </a:r>
            <a:r>
              <a:rPr sz="2000" b="1" spc="-1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BF0000"/>
                </a:solidFill>
                <a:latin typeface="Arial"/>
                <a:cs typeface="Arial"/>
              </a:rPr>
              <a:t>Lewis	</a:t>
            </a:r>
            <a:r>
              <a:rPr sz="2000" b="1" spc="-20" dirty="0">
                <a:solidFill>
                  <a:srgbClr val="BF0000"/>
                </a:solidFill>
                <a:latin typeface="Arial"/>
                <a:cs typeface="Arial"/>
              </a:rPr>
              <a:t>του</a:t>
            </a:r>
            <a:r>
              <a:rPr sz="2000" b="1" spc="-8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BF0000"/>
                </a:solidFill>
                <a:latin typeface="Arial"/>
                <a:cs typeface="Arial"/>
              </a:rPr>
              <a:t>CO</a:t>
            </a:r>
            <a:r>
              <a:rPr sz="1950" b="1" spc="7" baseline="-21367" dirty="0">
                <a:solidFill>
                  <a:srgbClr val="BF0000"/>
                </a:solidFill>
                <a:latin typeface="Arial"/>
                <a:cs typeface="Arial"/>
              </a:rPr>
              <a:t>3</a:t>
            </a:r>
            <a:r>
              <a:rPr sz="1950" b="1" spc="7" baseline="25641" dirty="0">
                <a:solidFill>
                  <a:srgbClr val="BF0000"/>
                </a:solidFill>
                <a:latin typeface="Arial"/>
                <a:cs typeface="Arial"/>
              </a:rPr>
              <a:t>2-</a:t>
            </a:r>
            <a:endParaRPr sz="1950" baseline="25641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0330" y="3249168"/>
            <a:ext cx="8190865" cy="39014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949325" marR="43180">
              <a:lnSpc>
                <a:spcPct val="100000"/>
              </a:lnSpc>
              <a:spcBef>
                <a:spcPts val="90"/>
              </a:spcBef>
              <a:tabLst>
                <a:tab pos="1290320" algn="l"/>
                <a:tab pos="1845310" algn="l"/>
                <a:tab pos="2860040" algn="l"/>
                <a:tab pos="3408679" algn="l"/>
                <a:tab pos="4039870" algn="l"/>
                <a:tab pos="5170805" algn="l"/>
                <a:tab pos="6060440" algn="l"/>
                <a:tab pos="6749415" algn="l"/>
                <a:tab pos="7593965" algn="l"/>
              </a:tabLst>
            </a:pP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Ο	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σχ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εδ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ια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σ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μ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ό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ς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000" b="1" spc="-55" dirty="0">
                <a:solidFill>
                  <a:srgbClr val="FFFFFF"/>
                </a:solidFill>
                <a:latin typeface="Arial"/>
                <a:cs typeface="Arial"/>
              </a:rPr>
              <a:t>τ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ο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υ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η</a:t>
            </a:r>
            <a:r>
              <a:rPr sz="2000" b="1" spc="10" dirty="0">
                <a:solidFill>
                  <a:srgbClr val="FFFFFF"/>
                </a:solidFill>
                <a:latin typeface="Arial"/>
                <a:cs typeface="Arial"/>
              </a:rPr>
              <a:t>λ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ε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κ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τ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ρ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ο</a:t>
            </a:r>
            <a:r>
              <a:rPr sz="2000" b="1" spc="10" dirty="0">
                <a:solidFill>
                  <a:srgbClr val="FFFFFF"/>
                </a:solidFill>
                <a:latin typeface="Arial"/>
                <a:cs typeface="Arial"/>
              </a:rPr>
              <a:t>ν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ι</a:t>
            </a:r>
            <a:r>
              <a:rPr sz="2000" b="1" spc="-85" dirty="0">
                <a:solidFill>
                  <a:srgbClr val="FFFFFF"/>
                </a:solidFill>
                <a:latin typeface="Arial"/>
                <a:cs typeface="Arial"/>
              </a:rPr>
              <a:t>κ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ο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ύ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τ</a:t>
            </a:r>
            <a:r>
              <a:rPr sz="2000" b="1" spc="-40" dirty="0">
                <a:solidFill>
                  <a:srgbClr val="FFFFFF"/>
                </a:solidFill>
                <a:latin typeface="Arial"/>
                <a:cs typeface="Arial"/>
              </a:rPr>
              <a:t>ύ</a:t>
            </a: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π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ο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υ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000" b="1" spc="-85" dirty="0">
                <a:solidFill>
                  <a:srgbClr val="FFFFFF"/>
                </a:solidFill>
                <a:latin typeface="Arial"/>
                <a:cs typeface="Arial"/>
              </a:rPr>
              <a:t>κ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α</a:t>
            </a:r>
            <a:r>
              <a:rPr sz="2000" b="1" spc="-55" dirty="0">
                <a:solidFill>
                  <a:srgbClr val="FFFFFF"/>
                </a:solidFill>
                <a:latin typeface="Arial"/>
                <a:cs typeface="Arial"/>
              </a:rPr>
              <a:t>τ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ά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	L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000" b="1" spc="-40" dirty="0">
                <a:solidFill>
                  <a:srgbClr val="FFFFFF"/>
                </a:solidFill>
                <a:latin typeface="Arial"/>
                <a:cs typeface="Arial"/>
              </a:rPr>
              <a:t>ε</a:t>
            </a:r>
            <a:r>
              <a:rPr sz="2000" b="1" spc="10" dirty="0">
                <a:solidFill>
                  <a:srgbClr val="FFFFFF"/>
                </a:solidFill>
                <a:latin typeface="Arial"/>
                <a:cs typeface="Arial"/>
              </a:rPr>
              <a:t>ν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ό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ς 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ιόντος	ακλουθεί</a:t>
            </a: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την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ίδια	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διαδικασία.</a:t>
            </a:r>
            <a:endParaRPr sz="2000">
              <a:latin typeface="Arial"/>
              <a:cs typeface="Arial"/>
            </a:endParaRPr>
          </a:p>
          <a:p>
            <a:pPr marL="949325" marR="45720">
              <a:lnSpc>
                <a:spcPts val="2380"/>
              </a:lnSpc>
              <a:spcBef>
                <a:spcPts val="70"/>
              </a:spcBef>
              <a:tabLst>
                <a:tab pos="2323465" algn="l"/>
                <a:tab pos="3799204" algn="l"/>
                <a:tab pos="4639945" algn="l"/>
                <a:tab pos="5770880" algn="l"/>
                <a:tab pos="6441440" algn="l"/>
                <a:tab pos="7675880" algn="l"/>
              </a:tabLst>
            </a:pP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Πρ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ο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σ</a:t>
            </a:r>
            <a:r>
              <a:rPr sz="2000" b="1" spc="-70" dirty="0">
                <a:solidFill>
                  <a:srgbClr val="FFFFFF"/>
                </a:solidFill>
                <a:latin typeface="Arial"/>
                <a:cs typeface="Arial"/>
              </a:rPr>
              <a:t>ο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χ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ή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χ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ρε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ιά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ζ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ε</a:t>
            </a:r>
            <a:r>
              <a:rPr sz="2000" b="1" spc="-55" dirty="0">
                <a:solidFill>
                  <a:srgbClr val="FFFFFF"/>
                </a:solidFill>
                <a:latin typeface="Arial"/>
                <a:cs typeface="Arial"/>
              </a:rPr>
              <a:t>τ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αι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σ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τ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η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ν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εύρε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ση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000" b="1" spc="-55" dirty="0">
                <a:solidFill>
                  <a:srgbClr val="FFFFFF"/>
                </a:solidFill>
                <a:latin typeface="Arial"/>
                <a:cs typeface="Arial"/>
              </a:rPr>
              <a:t>τ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ο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υ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α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ρ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ι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θ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μ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ο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ύ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000" b="1" spc="-80" dirty="0">
                <a:solidFill>
                  <a:srgbClr val="FFFFFF"/>
                </a:solidFill>
                <a:latin typeface="Arial"/>
                <a:cs typeface="Arial"/>
              </a:rPr>
              <a:t>τ</a:t>
            </a:r>
            <a:r>
              <a:rPr sz="2000" b="1" spc="10" dirty="0">
                <a:solidFill>
                  <a:srgbClr val="FFFFFF"/>
                </a:solidFill>
                <a:latin typeface="Arial"/>
                <a:cs typeface="Arial"/>
              </a:rPr>
              <a:t>ω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ν 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εξωτερικών</a:t>
            </a:r>
            <a:r>
              <a:rPr sz="20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ηλεκτρονίων</a:t>
            </a:r>
            <a:r>
              <a:rPr sz="2000" spc="-5" dirty="0">
                <a:latin typeface="Arial MT"/>
                <a:cs typeface="Arial MT"/>
              </a:rPr>
              <a:t>.</a:t>
            </a: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000">
              <a:latin typeface="Arial MT"/>
              <a:cs typeface="Arial MT"/>
            </a:endParaRPr>
          </a:p>
          <a:p>
            <a:pPr marL="1528445" indent="-342265">
              <a:lnSpc>
                <a:spcPct val="100000"/>
              </a:lnSpc>
              <a:buSzPct val="153846"/>
              <a:buFont typeface="Wingdings"/>
              <a:buChar char=""/>
              <a:tabLst>
                <a:tab pos="1528445" algn="l"/>
                <a:tab pos="1529080" algn="l"/>
                <a:tab pos="3232150" algn="l"/>
              </a:tabLst>
            </a:pPr>
            <a:r>
              <a:rPr sz="1950" b="1" baseline="-21367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C:</a:t>
            </a:r>
            <a:r>
              <a:rPr sz="20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1s</a:t>
            </a:r>
            <a:r>
              <a:rPr sz="1950" b="1" spc="-7" baseline="2564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2s</a:t>
            </a:r>
            <a:r>
              <a:rPr sz="1950" b="1" spc="-7" baseline="25641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2p</a:t>
            </a:r>
            <a:r>
              <a:rPr sz="1950" b="1" spc="-7" baseline="25641" dirty="0">
                <a:solidFill>
                  <a:srgbClr val="FF0000"/>
                </a:solidFill>
                <a:latin typeface="Arial"/>
                <a:cs typeface="Arial"/>
              </a:rPr>
              <a:t>2	</a:t>
            </a:r>
            <a:r>
              <a:rPr sz="1950" b="1" spc="7" baseline="-21367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Ο:</a:t>
            </a:r>
            <a:r>
              <a:rPr sz="20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1s</a:t>
            </a:r>
            <a:r>
              <a:rPr sz="1950" b="1" spc="-7" baseline="2564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2s</a:t>
            </a:r>
            <a:r>
              <a:rPr sz="1950" b="1" spc="-7" baseline="25641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2p</a:t>
            </a:r>
            <a:r>
              <a:rPr sz="1950" b="1" spc="-7" baseline="25641" dirty="0">
                <a:solidFill>
                  <a:srgbClr val="FF0000"/>
                </a:solidFill>
                <a:latin typeface="Arial"/>
                <a:cs typeface="Arial"/>
              </a:rPr>
              <a:t>4</a:t>
            </a:r>
            <a:endParaRPr sz="1950" baseline="25641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500">
              <a:latin typeface="Arial"/>
              <a:cs typeface="Arial"/>
            </a:endParaRPr>
          </a:p>
          <a:p>
            <a:pPr marL="38100" marR="374015">
              <a:lnSpc>
                <a:spcPct val="100000"/>
              </a:lnSpc>
              <a:spcBef>
                <a:spcPts val="1610"/>
              </a:spcBef>
              <a:buSzPct val="95000"/>
              <a:buFont typeface="Wingdings"/>
              <a:buChar char=""/>
              <a:tabLst>
                <a:tab pos="240029" algn="l"/>
              </a:tabLst>
            </a:pP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Αριθμός</a:t>
            </a:r>
            <a:r>
              <a:rPr sz="2000" b="1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εξωτερικών</a:t>
            </a:r>
            <a:r>
              <a:rPr sz="20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στιβάδων=</a:t>
            </a:r>
            <a:r>
              <a:rPr sz="20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1Χ4(C)+3Χ6(Ο)</a:t>
            </a:r>
            <a:r>
              <a:rPr sz="20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99"/>
                </a:solidFill>
                <a:latin typeface="Arial"/>
                <a:cs typeface="Arial"/>
              </a:rPr>
              <a:t>+</a:t>
            </a:r>
            <a:r>
              <a:rPr sz="2000" b="1" spc="1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99"/>
                </a:solidFill>
                <a:latin typeface="Arial"/>
                <a:cs typeface="Arial"/>
              </a:rPr>
              <a:t>2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99"/>
                </a:solidFill>
                <a:latin typeface="Arial"/>
                <a:cs typeface="Arial"/>
              </a:rPr>
              <a:t>(λόγω</a:t>
            </a:r>
            <a:r>
              <a:rPr sz="2000" b="1" spc="-5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000099"/>
                </a:solidFill>
                <a:latin typeface="Arial"/>
                <a:cs typeface="Arial"/>
              </a:rPr>
              <a:t>του </a:t>
            </a:r>
            <a:r>
              <a:rPr sz="2000" b="1" spc="-54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000099"/>
                </a:solidFill>
                <a:latin typeface="Arial"/>
                <a:cs typeface="Arial"/>
              </a:rPr>
              <a:t>φορτίου</a:t>
            </a:r>
            <a:r>
              <a:rPr sz="2000" b="1" spc="-6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000099"/>
                </a:solidFill>
                <a:latin typeface="Arial"/>
                <a:cs typeface="Arial"/>
              </a:rPr>
              <a:t>του</a:t>
            </a:r>
            <a:r>
              <a:rPr sz="2000" b="1" spc="-3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0099"/>
                </a:solidFill>
                <a:latin typeface="Arial"/>
                <a:cs typeface="Arial"/>
              </a:rPr>
              <a:t>ιόντος)</a:t>
            </a:r>
            <a:r>
              <a:rPr sz="2000" b="1" spc="-5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=24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FFFFFF"/>
              </a:buClr>
              <a:buFont typeface="Wingdings"/>
              <a:buChar char=""/>
            </a:pPr>
            <a:endParaRPr sz="2850">
              <a:latin typeface="Arial"/>
              <a:cs typeface="Arial"/>
            </a:endParaRPr>
          </a:p>
          <a:p>
            <a:pPr marL="913130" lvl="1" indent="-202565">
              <a:lnSpc>
                <a:spcPct val="100000"/>
              </a:lnSpc>
              <a:buSzPct val="95000"/>
              <a:buFont typeface="Wingdings"/>
              <a:buChar char=""/>
              <a:tabLst>
                <a:tab pos="913765" algn="l"/>
              </a:tabLst>
            </a:pP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Κεντρικό</a:t>
            </a:r>
            <a:r>
              <a:rPr sz="20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άτομο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ο</a:t>
            </a:r>
            <a:r>
              <a:rPr sz="2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5543" rIns="0" bIns="0" rtlCol="0">
            <a:spAutoFit/>
          </a:bodyPr>
          <a:lstStyle/>
          <a:p>
            <a:pPr marL="1705610" marR="5080" indent="-542925">
              <a:lnSpc>
                <a:spcPct val="101099"/>
              </a:lnSpc>
              <a:spcBef>
                <a:spcPts val="80"/>
              </a:spcBef>
            </a:pPr>
            <a:r>
              <a:rPr sz="3500" spc="10" dirty="0">
                <a:solidFill>
                  <a:srgbClr val="FF3300"/>
                </a:solidFill>
              </a:rPr>
              <a:t>ΟΜΟΙΟΠΟΛΙΚΟΣ</a:t>
            </a:r>
            <a:r>
              <a:rPr sz="3500" spc="40" dirty="0">
                <a:solidFill>
                  <a:srgbClr val="FF3300"/>
                </a:solidFill>
              </a:rPr>
              <a:t> </a:t>
            </a:r>
            <a:r>
              <a:rPr sz="3500" spc="15" dirty="0">
                <a:solidFill>
                  <a:srgbClr val="FF3300"/>
                </a:solidFill>
              </a:rPr>
              <a:t>ΔΕΣΜΟΣ</a:t>
            </a:r>
            <a:r>
              <a:rPr sz="3500" spc="25" dirty="0">
                <a:solidFill>
                  <a:srgbClr val="FF3300"/>
                </a:solidFill>
              </a:rPr>
              <a:t> </a:t>
            </a:r>
            <a:r>
              <a:rPr sz="3500" spc="15" dirty="0">
                <a:solidFill>
                  <a:srgbClr val="FF3300"/>
                </a:solidFill>
              </a:rPr>
              <a:t>ή </a:t>
            </a:r>
            <a:r>
              <a:rPr sz="3500" spc="-960" dirty="0">
                <a:solidFill>
                  <a:srgbClr val="FF3300"/>
                </a:solidFill>
              </a:rPr>
              <a:t> </a:t>
            </a:r>
            <a:r>
              <a:rPr sz="3500" spc="10" dirty="0">
                <a:solidFill>
                  <a:srgbClr val="FF3300"/>
                </a:solidFill>
              </a:rPr>
              <a:t>ΟΜΟΣΘΕΝΗΣ</a:t>
            </a:r>
            <a:r>
              <a:rPr sz="3500" spc="60" dirty="0">
                <a:solidFill>
                  <a:srgbClr val="FF3300"/>
                </a:solidFill>
              </a:rPr>
              <a:t> </a:t>
            </a:r>
            <a:r>
              <a:rPr sz="3500" spc="15" dirty="0">
                <a:solidFill>
                  <a:srgbClr val="FF3300"/>
                </a:solidFill>
              </a:rPr>
              <a:t>ΔΕΣΜΟΣ</a:t>
            </a:r>
            <a:endParaRPr sz="3500"/>
          </a:p>
        </p:txBody>
      </p:sp>
      <p:sp>
        <p:nvSpPr>
          <p:cNvPr id="3" name="object 3"/>
          <p:cNvSpPr txBox="1"/>
          <p:nvPr/>
        </p:nvSpPr>
        <p:spPr>
          <a:xfrm>
            <a:off x="1627123" y="1898904"/>
            <a:ext cx="6868159" cy="14293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72110">
              <a:lnSpc>
                <a:spcPct val="100000"/>
              </a:lnSpc>
              <a:spcBef>
                <a:spcPts val="90"/>
              </a:spcBef>
            </a:pPr>
            <a:r>
              <a:rPr sz="2000" b="1" spc="5" dirty="0">
                <a:solidFill>
                  <a:srgbClr val="FFFF00"/>
                </a:solidFill>
                <a:latin typeface="Arial"/>
                <a:cs typeface="Arial"/>
              </a:rPr>
              <a:t>Πως</a:t>
            </a:r>
            <a:r>
              <a:rPr sz="2000" b="1" spc="-6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00"/>
                </a:solidFill>
                <a:latin typeface="Arial"/>
                <a:cs typeface="Arial"/>
              </a:rPr>
              <a:t>σχεδιάζουμε</a:t>
            </a:r>
            <a:r>
              <a:rPr sz="2000" b="1" spc="-3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τη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δομή</a:t>
            </a:r>
            <a:r>
              <a:rPr sz="2000" b="1" spc="-2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40" dirty="0">
                <a:solidFill>
                  <a:srgbClr val="FFFF00"/>
                </a:solidFill>
                <a:latin typeface="Arial"/>
                <a:cs typeface="Arial"/>
              </a:rPr>
              <a:t>κατά 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Lewis</a:t>
            </a:r>
            <a:r>
              <a:rPr sz="2000" b="1" spc="-6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μιας 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ένωσης;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335"/>
              </a:spcBef>
              <a:tabLst>
                <a:tab pos="2059305" algn="l"/>
              </a:tabLst>
            </a:pP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Ακολουθώντας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τη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διαδικασία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των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προηγουμένων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παραδειγμάτων	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ο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ηλεκτρονικός</a:t>
            </a:r>
            <a:r>
              <a:rPr sz="20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τύπος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40" dirty="0">
                <a:solidFill>
                  <a:srgbClr val="FFFFFF"/>
                </a:solidFill>
                <a:latin typeface="Arial"/>
                <a:cs typeface="Arial"/>
              </a:rPr>
              <a:t>κατά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Lewis</a:t>
            </a:r>
            <a:r>
              <a:rPr sz="20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είναι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681984" y="4093971"/>
            <a:ext cx="2301240" cy="1914525"/>
            <a:chOff x="3681984" y="4093971"/>
            <a:chExt cx="2301240" cy="1914525"/>
          </a:xfrm>
        </p:grpSpPr>
        <p:sp>
          <p:nvSpPr>
            <p:cNvPr id="5" name="object 5"/>
            <p:cNvSpPr/>
            <p:nvPr/>
          </p:nvSpPr>
          <p:spPr>
            <a:xfrm>
              <a:off x="3681984" y="4093971"/>
              <a:ext cx="2301240" cy="1914525"/>
            </a:xfrm>
            <a:custGeom>
              <a:avLst/>
              <a:gdLst/>
              <a:ahLst/>
              <a:cxnLst/>
              <a:rect l="l" t="t" r="r" b="b"/>
              <a:pathLst>
                <a:path w="2301240" h="1914525">
                  <a:moveTo>
                    <a:pt x="2301240" y="0"/>
                  </a:moveTo>
                  <a:lnTo>
                    <a:pt x="0" y="0"/>
                  </a:lnTo>
                  <a:lnTo>
                    <a:pt x="0" y="1914143"/>
                  </a:lnTo>
                  <a:lnTo>
                    <a:pt x="2301240" y="1914143"/>
                  </a:lnTo>
                  <a:lnTo>
                    <a:pt x="23012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87824" y="5014467"/>
              <a:ext cx="128015" cy="15544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718304" y="5209539"/>
              <a:ext cx="73660" cy="378460"/>
            </a:xfrm>
            <a:custGeom>
              <a:avLst/>
              <a:gdLst/>
              <a:ahLst/>
              <a:cxnLst/>
              <a:rect l="l" t="t" r="r" b="b"/>
              <a:pathLst>
                <a:path w="73660" h="378460">
                  <a:moveTo>
                    <a:pt x="73151" y="0"/>
                  </a:moveTo>
                  <a:lnTo>
                    <a:pt x="73151" y="377952"/>
                  </a:lnTo>
                </a:path>
                <a:path w="73660" h="378460">
                  <a:moveTo>
                    <a:pt x="0" y="0"/>
                  </a:moveTo>
                  <a:lnTo>
                    <a:pt x="0" y="377952"/>
                  </a:lnTo>
                </a:path>
              </a:pathLst>
            </a:custGeom>
            <a:ln w="182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81728" y="5621019"/>
              <a:ext cx="137160" cy="15544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328160" y="4846827"/>
              <a:ext cx="332740" cy="189230"/>
            </a:xfrm>
            <a:custGeom>
              <a:avLst/>
              <a:gdLst/>
              <a:ahLst/>
              <a:cxnLst/>
              <a:rect l="l" t="t" r="r" b="b"/>
              <a:pathLst>
                <a:path w="332739" h="189229">
                  <a:moveTo>
                    <a:pt x="332231" y="188976"/>
                  </a:moveTo>
                  <a:lnTo>
                    <a:pt x="0" y="0"/>
                  </a:lnTo>
                </a:path>
              </a:pathLst>
            </a:custGeom>
            <a:ln w="182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57472" y="4712715"/>
              <a:ext cx="137160" cy="15544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849368" y="4846827"/>
              <a:ext cx="329565" cy="189230"/>
            </a:xfrm>
            <a:custGeom>
              <a:avLst/>
              <a:gdLst/>
              <a:ahLst/>
              <a:cxnLst/>
              <a:rect l="l" t="t" r="r" b="b"/>
              <a:pathLst>
                <a:path w="329564" h="189229">
                  <a:moveTo>
                    <a:pt x="0" y="188976"/>
                  </a:moveTo>
                  <a:lnTo>
                    <a:pt x="329184" y="0"/>
                  </a:lnTo>
                </a:path>
              </a:pathLst>
            </a:custGeom>
            <a:ln w="182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724656" y="4383531"/>
              <a:ext cx="1823085" cy="1576070"/>
            </a:xfrm>
            <a:custGeom>
              <a:avLst/>
              <a:gdLst/>
              <a:ahLst/>
              <a:cxnLst/>
              <a:rect l="l" t="t" r="r" b="b"/>
              <a:pathLst>
                <a:path w="1823085" h="1576070">
                  <a:moveTo>
                    <a:pt x="1722120" y="0"/>
                  </a:moveTo>
                  <a:lnTo>
                    <a:pt x="1822704" y="0"/>
                  </a:lnTo>
                </a:path>
                <a:path w="1823085" h="1576070">
                  <a:moveTo>
                    <a:pt x="1822704" y="0"/>
                  </a:moveTo>
                  <a:lnTo>
                    <a:pt x="1822704" y="1575816"/>
                  </a:lnTo>
                </a:path>
                <a:path w="1823085" h="1576070">
                  <a:moveTo>
                    <a:pt x="1822704" y="1575816"/>
                  </a:moveTo>
                  <a:lnTo>
                    <a:pt x="1722120" y="1575816"/>
                  </a:lnTo>
                </a:path>
                <a:path w="1823085" h="1576070">
                  <a:moveTo>
                    <a:pt x="100584" y="1575816"/>
                  </a:moveTo>
                  <a:lnTo>
                    <a:pt x="0" y="1575816"/>
                  </a:lnTo>
                </a:path>
                <a:path w="1823085" h="1576070">
                  <a:moveTo>
                    <a:pt x="0" y="1575816"/>
                  </a:moveTo>
                  <a:lnTo>
                    <a:pt x="0" y="0"/>
                  </a:lnTo>
                </a:path>
                <a:path w="1823085" h="1576070">
                  <a:moveTo>
                    <a:pt x="0" y="0"/>
                  </a:moveTo>
                  <a:lnTo>
                    <a:pt x="100584" y="0"/>
                  </a:lnTo>
                </a:path>
              </a:pathLst>
            </a:custGeom>
            <a:ln w="182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63312" y="4545075"/>
              <a:ext cx="67055" cy="6705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15712" y="4545075"/>
              <a:ext cx="70103" cy="6705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09032" y="4968747"/>
              <a:ext cx="67055" cy="7010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61432" y="4968747"/>
              <a:ext cx="70103" cy="7010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130040" y="4529835"/>
              <a:ext cx="70104" cy="6705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285488" y="4529835"/>
              <a:ext cx="67056" cy="6705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45280" y="4926075"/>
              <a:ext cx="70104" cy="6705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00728" y="4926075"/>
              <a:ext cx="67056" cy="67056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376672" y="4648707"/>
              <a:ext cx="70103" cy="7010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376672" y="4804155"/>
              <a:ext cx="70103" cy="70104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053840" y="4648707"/>
              <a:ext cx="70104" cy="7010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053840" y="4804155"/>
              <a:ext cx="70104" cy="7010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858512" y="5557011"/>
              <a:ext cx="70103" cy="7010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858512" y="5715507"/>
              <a:ext cx="70103" cy="70104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556760" y="5557011"/>
              <a:ext cx="70103" cy="7010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556760" y="5715507"/>
              <a:ext cx="70103" cy="70104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09032" y="4712715"/>
              <a:ext cx="137160" cy="155448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745480" y="4179315"/>
              <a:ext cx="192024" cy="1645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69996" y="637032"/>
            <a:ext cx="4166235" cy="5632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0" spc="10" dirty="0">
                <a:solidFill>
                  <a:srgbClr val="FF3300"/>
                </a:solidFill>
              </a:rPr>
              <a:t>ΙΟΝΤΙΚΟΣ</a:t>
            </a:r>
            <a:r>
              <a:rPr sz="3500" spc="-40" dirty="0">
                <a:solidFill>
                  <a:srgbClr val="FF3300"/>
                </a:solidFill>
              </a:rPr>
              <a:t> </a:t>
            </a:r>
            <a:r>
              <a:rPr sz="3500" spc="15" dirty="0">
                <a:solidFill>
                  <a:srgbClr val="FF3300"/>
                </a:solidFill>
              </a:rPr>
              <a:t>ΔΕΣΜΟΣ</a:t>
            </a:r>
            <a:endParaRPr sz="3500"/>
          </a:p>
        </p:txBody>
      </p:sp>
      <p:sp>
        <p:nvSpPr>
          <p:cNvPr id="3" name="object 3"/>
          <p:cNvSpPr txBox="1"/>
          <p:nvPr/>
        </p:nvSpPr>
        <p:spPr>
          <a:xfrm>
            <a:off x="2710688" y="1743456"/>
            <a:ext cx="5684520" cy="17830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82550" algn="ctr">
              <a:lnSpc>
                <a:spcPct val="100000"/>
              </a:lnSpc>
              <a:spcBef>
                <a:spcPts val="90"/>
              </a:spcBef>
            </a:pPr>
            <a:r>
              <a:rPr sz="2000" b="1" spc="-20" dirty="0">
                <a:solidFill>
                  <a:srgbClr val="FFFF00"/>
                </a:solidFill>
                <a:latin typeface="Arial"/>
                <a:cs typeface="Arial"/>
              </a:rPr>
              <a:t>ΠΑΡΑΔΕΙΓΜΑ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90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</a:pP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Na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(1s</a:t>
            </a:r>
            <a:r>
              <a:rPr sz="1950" b="1" spc="-7" baseline="2564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2s</a:t>
            </a:r>
            <a:r>
              <a:rPr sz="1950" b="1" spc="-7" baseline="2564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2p</a:t>
            </a:r>
            <a:r>
              <a:rPr sz="1950" b="1" spc="-7" baseline="25641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3s)</a:t>
            </a:r>
            <a:r>
              <a:rPr sz="20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→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Na</a:t>
            </a:r>
            <a:r>
              <a:rPr sz="1950" b="1" spc="-7" baseline="25641" dirty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r>
              <a:rPr sz="1950" b="1" spc="277" baseline="2564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(1s</a:t>
            </a:r>
            <a:r>
              <a:rPr sz="1950" b="1" spc="-7" baseline="2564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2s</a:t>
            </a:r>
            <a:r>
              <a:rPr sz="1950" b="1" spc="-7" baseline="2564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2p</a:t>
            </a:r>
            <a:r>
              <a:rPr sz="1950" b="1" spc="-7" baseline="25641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r>
              <a:rPr sz="20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8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e+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Cl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(1s</a:t>
            </a:r>
            <a:r>
              <a:rPr sz="1950" b="1" spc="-7" baseline="2564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2s</a:t>
            </a:r>
            <a:r>
              <a:rPr sz="1950" b="1" spc="-7" baseline="2564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2p</a:t>
            </a:r>
            <a:r>
              <a:rPr sz="1950" b="1" spc="-7" baseline="25641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3s</a:t>
            </a:r>
            <a:r>
              <a:rPr sz="1950" b="1" spc="-7" baseline="2564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3p</a:t>
            </a:r>
            <a:r>
              <a:rPr sz="1950" b="1" spc="-7" baseline="25641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r>
              <a:rPr sz="20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→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Cl</a:t>
            </a:r>
            <a:r>
              <a:rPr sz="1950" b="1" spc="-7" baseline="25641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950" b="1" spc="277" baseline="2564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(1s</a:t>
            </a:r>
            <a:r>
              <a:rPr sz="1950" b="1" spc="-7" baseline="2564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2s</a:t>
            </a:r>
            <a:r>
              <a:rPr sz="1950" b="1" spc="-7" baseline="2564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2p</a:t>
            </a:r>
            <a:r>
              <a:rPr sz="1950" b="1" spc="-7" baseline="25641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3s</a:t>
            </a:r>
            <a:r>
              <a:rPr sz="1950" b="1" spc="-7" baseline="2564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3p</a:t>
            </a:r>
            <a:r>
              <a:rPr sz="1950" b="1" spc="-7" baseline="25641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52472" y="4572508"/>
            <a:ext cx="4453128" cy="267004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183628" y="4916423"/>
            <a:ext cx="60198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NaCl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5543" rIns="0" bIns="0" rtlCol="0">
            <a:spAutoFit/>
          </a:bodyPr>
          <a:lstStyle/>
          <a:p>
            <a:pPr marL="1705610" marR="5080" indent="-542925">
              <a:lnSpc>
                <a:spcPct val="101099"/>
              </a:lnSpc>
              <a:spcBef>
                <a:spcPts val="80"/>
              </a:spcBef>
            </a:pPr>
            <a:r>
              <a:rPr sz="3500" spc="10" dirty="0">
                <a:solidFill>
                  <a:srgbClr val="FF3300"/>
                </a:solidFill>
              </a:rPr>
              <a:t>ΟΜΟΙΟΠΟΛΙΚΟΣ</a:t>
            </a:r>
            <a:r>
              <a:rPr sz="3500" spc="40" dirty="0">
                <a:solidFill>
                  <a:srgbClr val="FF3300"/>
                </a:solidFill>
              </a:rPr>
              <a:t> </a:t>
            </a:r>
            <a:r>
              <a:rPr sz="3500" spc="15" dirty="0">
                <a:solidFill>
                  <a:srgbClr val="FF3300"/>
                </a:solidFill>
              </a:rPr>
              <a:t>ΔΕΣΜΟΣ</a:t>
            </a:r>
            <a:r>
              <a:rPr sz="3500" spc="25" dirty="0">
                <a:solidFill>
                  <a:srgbClr val="FF3300"/>
                </a:solidFill>
              </a:rPr>
              <a:t> </a:t>
            </a:r>
            <a:r>
              <a:rPr sz="3500" spc="15" dirty="0">
                <a:solidFill>
                  <a:srgbClr val="FF3300"/>
                </a:solidFill>
              </a:rPr>
              <a:t>ή </a:t>
            </a:r>
            <a:r>
              <a:rPr sz="3500" spc="-960" dirty="0">
                <a:solidFill>
                  <a:srgbClr val="FF3300"/>
                </a:solidFill>
              </a:rPr>
              <a:t> </a:t>
            </a:r>
            <a:r>
              <a:rPr sz="3500" spc="10" dirty="0">
                <a:solidFill>
                  <a:srgbClr val="FF3300"/>
                </a:solidFill>
              </a:rPr>
              <a:t>ΟΜΟΣΘΕΝΗΣ</a:t>
            </a:r>
            <a:r>
              <a:rPr sz="3500" spc="60" dirty="0">
                <a:solidFill>
                  <a:srgbClr val="FF3300"/>
                </a:solidFill>
              </a:rPr>
              <a:t> </a:t>
            </a:r>
            <a:r>
              <a:rPr sz="3500" spc="15" dirty="0">
                <a:solidFill>
                  <a:srgbClr val="FF3300"/>
                </a:solidFill>
              </a:rPr>
              <a:t>ΔΕΣΜΟΣ</a:t>
            </a:r>
            <a:endParaRPr sz="3500"/>
          </a:p>
        </p:txBody>
      </p:sp>
      <p:sp>
        <p:nvSpPr>
          <p:cNvPr id="3" name="object 3"/>
          <p:cNvSpPr txBox="1"/>
          <p:nvPr/>
        </p:nvSpPr>
        <p:spPr>
          <a:xfrm>
            <a:off x="1576324" y="1789175"/>
            <a:ext cx="6848475" cy="17894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70510">
              <a:lnSpc>
                <a:spcPct val="100000"/>
              </a:lnSpc>
              <a:spcBef>
                <a:spcPts val="90"/>
              </a:spcBef>
            </a:pPr>
            <a:r>
              <a:rPr sz="2000" b="1" spc="5" dirty="0">
                <a:solidFill>
                  <a:srgbClr val="FFFF00"/>
                </a:solidFill>
                <a:latin typeface="Arial"/>
                <a:cs typeface="Arial"/>
              </a:rPr>
              <a:t>Πως</a:t>
            </a:r>
            <a:r>
              <a:rPr sz="2000" b="1" spc="-5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σχεδιάζουμε</a:t>
            </a:r>
            <a:r>
              <a:rPr sz="2000" b="1" spc="-3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τη</a:t>
            </a:r>
            <a:r>
              <a:rPr sz="2000" b="1" spc="-2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δομή</a:t>
            </a:r>
            <a:r>
              <a:rPr sz="2000" b="1" spc="-1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κατά</a:t>
            </a:r>
            <a:r>
              <a:rPr sz="2000" b="1" spc="-1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Lewis</a:t>
            </a:r>
            <a:r>
              <a:rPr sz="2000" b="1" spc="-6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ενός</a:t>
            </a:r>
            <a:r>
              <a:rPr sz="2000" b="1" spc="-2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ιόντος;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450">
              <a:latin typeface="Arial"/>
              <a:cs typeface="Arial"/>
            </a:endParaRPr>
          </a:p>
          <a:p>
            <a:pPr marL="63500">
              <a:lnSpc>
                <a:spcPct val="100000"/>
              </a:lnSpc>
              <a:tabLst>
                <a:tab pos="5750560" algn="l"/>
              </a:tabLst>
            </a:pPr>
            <a:r>
              <a:rPr sz="2000" b="1" spc="-10" dirty="0">
                <a:solidFill>
                  <a:srgbClr val="BF0000"/>
                </a:solidFill>
                <a:latin typeface="Arial"/>
                <a:cs typeface="Arial"/>
              </a:rPr>
              <a:t>Να</a:t>
            </a:r>
            <a:r>
              <a:rPr sz="2000" b="1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BF0000"/>
                </a:solidFill>
                <a:latin typeface="Arial"/>
                <a:cs typeface="Arial"/>
              </a:rPr>
              <a:t>σχεδιαστεί</a:t>
            </a:r>
            <a:r>
              <a:rPr sz="2000" b="1" spc="-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BF0000"/>
                </a:solidFill>
                <a:latin typeface="Arial"/>
                <a:cs typeface="Arial"/>
              </a:rPr>
              <a:t>η</a:t>
            </a:r>
            <a:r>
              <a:rPr sz="2000" b="1" spc="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BF0000"/>
                </a:solidFill>
                <a:latin typeface="Arial"/>
                <a:cs typeface="Arial"/>
              </a:rPr>
              <a:t>ηλεκτρονική</a:t>
            </a:r>
            <a:r>
              <a:rPr sz="2000" b="1" spc="-6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BF0000"/>
                </a:solidFill>
                <a:latin typeface="Arial"/>
                <a:cs typeface="Arial"/>
              </a:rPr>
              <a:t>δομή</a:t>
            </a:r>
            <a:r>
              <a:rPr sz="2000" b="1" spc="-40" dirty="0">
                <a:solidFill>
                  <a:srgbClr val="BF0000"/>
                </a:solidFill>
                <a:latin typeface="Arial"/>
                <a:cs typeface="Arial"/>
              </a:rPr>
              <a:t> κατά</a:t>
            </a:r>
            <a:r>
              <a:rPr sz="2000" b="1" spc="-1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BF0000"/>
                </a:solidFill>
                <a:latin typeface="Arial"/>
                <a:cs typeface="Arial"/>
              </a:rPr>
              <a:t>Lewis	</a:t>
            </a:r>
            <a:r>
              <a:rPr sz="2000" b="1" spc="-20" dirty="0">
                <a:solidFill>
                  <a:srgbClr val="BF0000"/>
                </a:solidFill>
                <a:latin typeface="Arial"/>
                <a:cs typeface="Arial"/>
              </a:rPr>
              <a:t>του</a:t>
            </a:r>
            <a:r>
              <a:rPr sz="2000" b="1" spc="-8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BF0000"/>
                </a:solidFill>
                <a:latin typeface="Arial"/>
                <a:cs typeface="Arial"/>
              </a:rPr>
              <a:t>NH</a:t>
            </a:r>
            <a:r>
              <a:rPr sz="1950" b="1" baseline="-21367" dirty="0">
                <a:solidFill>
                  <a:srgbClr val="BF0000"/>
                </a:solidFill>
                <a:latin typeface="Arial"/>
                <a:cs typeface="Arial"/>
              </a:rPr>
              <a:t>4</a:t>
            </a:r>
            <a:r>
              <a:rPr sz="1950" b="1" baseline="25641" dirty="0">
                <a:solidFill>
                  <a:srgbClr val="BF0000"/>
                </a:solidFill>
                <a:latin typeface="Arial"/>
                <a:cs typeface="Arial"/>
              </a:rPr>
              <a:t>+</a:t>
            </a:r>
            <a:endParaRPr sz="1950" baseline="25641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300">
              <a:latin typeface="Arial"/>
              <a:cs typeface="Arial"/>
            </a:endParaRPr>
          </a:p>
          <a:p>
            <a:pPr marL="721360" indent="-341630">
              <a:lnSpc>
                <a:spcPct val="100000"/>
              </a:lnSpc>
              <a:buSzPct val="153846"/>
              <a:buFont typeface="Wingdings"/>
              <a:buChar char=""/>
              <a:tabLst>
                <a:tab pos="721360" algn="l"/>
                <a:tab pos="721995" algn="l"/>
                <a:tab pos="2425065" algn="l"/>
              </a:tabLst>
            </a:pPr>
            <a:r>
              <a:rPr sz="1950" b="1" baseline="-21367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N:</a:t>
            </a:r>
            <a:r>
              <a:rPr sz="20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1s</a:t>
            </a:r>
            <a:r>
              <a:rPr sz="1950" b="1" spc="-7" baseline="2564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2s</a:t>
            </a:r>
            <a:r>
              <a:rPr sz="1950" b="1" spc="-7" baseline="25641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2p</a:t>
            </a:r>
            <a:r>
              <a:rPr sz="1950" b="1" spc="-7" baseline="25641" dirty="0">
                <a:solidFill>
                  <a:srgbClr val="FF0000"/>
                </a:solidFill>
                <a:latin typeface="Arial"/>
                <a:cs typeface="Arial"/>
              </a:rPr>
              <a:t>3	</a:t>
            </a:r>
            <a:r>
              <a:rPr sz="1950" b="1" baseline="-21367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H:</a:t>
            </a:r>
            <a:r>
              <a:rPr sz="20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1s</a:t>
            </a:r>
            <a:r>
              <a:rPr sz="1950" b="1" spc="-7" baseline="25641" dirty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endParaRPr sz="1950" baseline="25641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3100" y="4520183"/>
            <a:ext cx="7719695" cy="16795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  <a:buSzPct val="95000"/>
              <a:buFont typeface="Wingdings"/>
              <a:buChar char=""/>
              <a:tabLst>
                <a:tab pos="214629" algn="l"/>
              </a:tabLst>
            </a:pP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Αριθμός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εξωτερικών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στιβάδων=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1Χ5(N)+4Χ1(H) </a:t>
            </a:r>
            <a:r>
              <a:rPr sz="2000" b="1" spc="-5" dirty="0">
                <a:solidFill>
                  <a:srgbClr val="000099"/>
                </a:solidFill>
                <a:latin typeface="Arial"/>
                <a:cs typeface="Arial"/>
              </a:rPr>
              <a:t>- 1 (λόγω </a:t>
            </a:r>
            <a:r>
              <a:rPr sz="2000" b="1" spc="-20" dirty="0">
                <a:solidFill>
                  <a:srgbClr val="000099"/>
                </a:solidFill>
                <a:latin typeface="Arial"/>
                <a:cs typeface="Arial"/>
              </a:rPr>
              <a:t>του </a:t>
            </a:r>
            <a:r>
              <a:rPr sz="2000" b="1" spc="-55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000099"/>
                </a:solidFill>
                <a:latin typeface="Arial"/>
                <a:cs typeface="Arial"/>
              </a:rPr>
              <a:t>φορτίου</a:t>
            </a:r>
            <a:r>
              <a:rPr sz="2000" b="1" spc="-6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000099"/>
                </a:solidFill>
                <a:latin typeface="Arial"/>
                <a:cs typeface="Arial"/>
              </a:rPr>
              <a:t>του</a:t>
            </a:r>
            <a:r>
              <a:rPr sz="2000" b="1" spc="-3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0099"/>
                </a:solidFill>
                <a:latin typeface="Arial"/>
                <a:cs typeface="Arial"/>
              </a:rPr>
              <a:t>ιόντος)</a:t>
            </a:r>
            <a:r>
              <a:rPr sz="2000" b="1" spc="-5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=8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Wingdings"/>
              <a:buChar char=""/>
            </a:pP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FFFFFF"/>
              </a:buClr>
              <a:buFont typeface="Wingdings"/>
              <a:buChar char=""/>
            </a:pPr>
            <a:endParaRPr sz="2850">
              <a:latin typeface="Arial"/>
              <a:cs typeface="Arial"/>
            </a:endParaRPr>
          </a:p>
          <a:p>
            <a:pPr marL="372745" lvl="1" indent="-202565">
              <a:lnSpc>
                <a:spcPct val="100000"/>
              </a:lnSpc>
              <a:buSzPct val="95000"/>
              <a:buFont typeface="Wingdings"/>
              <a:buChar char=""/>
              <a:tabLst>
                <a:tab pos="373380" algn="l"/>
              </a:tabLst>
            </a:pP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Κεντρικό</a:t>
            </a:r>
            <a:r>
              <a:rPr sz="20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άτομο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το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Ν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5543" rIns="0" bIns="0" rtlCol="0">
            <a:spAutoFit/>
          </a:bodyPr>
          <a:lstStyle/>
          <a:p>
            <a:pPr marL="1705610" marR="5080" indent="-542925">
              <a:lnSpc>
                <a:spcPct val="101099"/>
              </a:lnSpc>
              <a:spcBef>
                <a:spcPts val="80"/>
              </a:spcBef>
            </a:pPr>
            <a:r>
              <a:rPr sz="3500" spc="10" dirty="0">
                <a:solidFill>
                  <a:srgbClr val="FF3300"/>
                </a:solidFill>
              </a:rPr>
              <a:t>ΟΜΟΙΟΠΟΛΙΚΟΣ</a:t>
            </a:r>
            <a:r>
              <a:rPr sz="3500" spc="40" dirty="0">
                <a:solidFill>
                  <a:srgbClr val="FF3300"/>
                </a:solidFill>
              </a:rPr>
              <a:t> </a:t>
            </a:r>
            <a:r>
              <a:rPr sz="3500" spc="15" dirty="0">
                <a:solidFill>
                  <a:srgbClr val="FF3300"/>
                </a:solidFill>
              </a:rPr>
              <a:t>ΔΕΣΜΟΣ</a:t>
            </a:r>
            <a:r>
              <a:rPr sz="3500" spc="25" dirty="0">
                <a:solidFill>
                  <a:srgbClr val="FF3300"/>
                </a:solidFill>
              </a:rPr>
              <a:t> </a:t>
            </a:r>
            <a:r>
              <a:rPr sz="3500" spc="15" dirty="0">
                <a:solidFill>
                  <a:srgbClr val="FF3300"/>
                </a:solidFill>
              </a:rPr>
              <a:t>ή </a:t>
            </a:r>
            <a:r>
              <a:rPr sz="3500" spc="-960" dirty="0">
                <a:solidFill>
                  <a:srgbClr val="FF3300"/>
                </a:solidFill>
              </a:rPr>
              <a:t> </a:t>
            </a:r>
            <a:r>
              <a:rPr sz="3500" spc="10" dirty="0">
                <a:solidFill>
                  <a:srgbClr val="FF3300"/>
                </a:solidFill>
              </a:rPr>
              <a:t>ΟΜΟΣΘΕΝΗΣ</a:t>
            </a:r>
            <a:r>
              <a:rPr sz="3500" spc="60" dirty="0">
                <a:solidFill>
                  <a:srgbClr val="FF3300"/>
                </a:solidFill>
              </a:rPr>
              <a:t> </a:t>
            </a:r>
            <a:r>
              <a:rPr sz="3500" spc="15" dirty="0">
                <a:solidFill>
                  <a:srgbClr val="FF3300"/>
                </a:solidFill>
              </a:rPr>
              <a:t>ΔΕΣΜΟΣ</a:t>
            </a:r>
            <a:endParaRPr sz="3500"/>
          </a:p>
        </p:txBody>
      </p:sp>
      <p:sp>
        <p:nvSpPr>
          <p:cNvPr id="3" name="object 3"/>
          <p:cNvSpPr txBox="1"/>
          <p:nvPr/>
        </p:nvSpPr>
        <p:spPr>
          <a:xfrm>
            <a:off x="1627123" y="1898904"/>
            <a:ext cx="6868159" cy="14293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72110">
              <a:lnSpc>
                <a:spcPct val="100000"/>
              </a:lnSpc>
              <a:spcBef>
                <a:spcPts val="90"/>
              </a:spcBef>
            </a:pPr>
            <a:r>
              <a:rPr sz="2000" b="1" spc="5" dirty="0">
                <a:solidFill>
                  <a:srgbClr val="FFFF00"/>
                </a:solidFill>
                <a:latin typeface="Arial"/>
                <a:cs typeface="Arial"/>
              </a:rPr>
              <a:t>Πως</a:t>
            </a:r>
            <a:r>
              <a:rPr sz="2000" b="1" spc="-6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00"/>
                </a:solidFill>
                <a:latin typeface="Arial"/>
                <a:cs typeface="Arial"/>
              </a:rPr>
              <a:t>σχεδιάζουμε</a:t>
            </a:r>
            <a:r>
              <a:rPr sz="2000" b="1" spc="-3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τη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δομή</a:t>
            </a:r>
            <a:r>
              <a:rPr sz="2000" b="1" spc="-2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40" dirty="0">
                <a:solidFill>
                  <a:srgbClr val="FFFF00"/>
                </a:solidFill>
                <a:latin typeface="Arial"/>
                <a:cs typeface="Arial"/>
              </a:rPr>
              <a:t>κατά 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Lewis</a:t>
            </a:r>
            <a:r>
              <a:rPr sz="2000" b="1" spc="-6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μιας 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ένωσης;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335"/>
              </a:spcBef>
              <a:tabLst>
                <a:tab pos="2059305" algn="l"/>
              </a:tabLst>
            </a:pP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Ακολουθώντας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τη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διαδικασία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των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προηγουμένων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παραδειγμάτων	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ο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ηλεκτρονικός</a:t>
            </a:r>
            <a:r>
              <a:rPr sz="20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τύπος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40" dirty="0">
                <a:solidFill>
                  <a:srgbClr val="FFFFFF"/>
                </a:solidFill>
                <a:latin typeface="Arial"/>
                <a:cs typeface="Arial"/>
              </a:rPr>
              <a:t>κατά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Lewis</a:t>
            </a:r>
            <a:r>
              <a:rPr sz="20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είναι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998976" y="4017771"/>
            <a:ext cx="2146300" cy="1865630"/>
            <a:chOff x="3998976" y="4017771"/>
            <a:chExt cx="2146300" cy="1865630"/>
          </a:xfrm>
        </p:grpSpPr>
        <p:sp>
          <p:nvSpPr>
            <p:cNvPr id="5" name="object 5"/>
            <p:cNvSpPr/>
            <p:nvPr/>
          </p:nvSpPr>
          <p:spPr>
            <a:xfrm>
              <a:off x="3998976" y="4017771"/>
              <a:ext cx="2146300" cy="1865630"/>
            </a:xfrm>
            <a:custGeom>
              <a:avLst/>
              <a:gdLst/>
              <a:ahLst/>
              <a:cxnLst/>
              <a:rect l="l" t="t" r="r" b="b"/>
              <a:pathLst>
                <a:path w="2146300" h="1865629">
                  <a:moveTo>
                    <a:pt x="2145792" y="0"/>
                  </a:moveTo>
                  <a:lnTo>
                    <a:pt x="0" y="0"/>
                  </a:lnTo>
                  <a:lnTo>
                    <a:pt x="0" y="1865376"/>
                  </a:lnTo>
                  <a:lnTo>
                    <a:pt x="2145792" y="1865376"/>
                  </a:lnTo>
                  <a:lnTo>
                    <a:pt x="21457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18888" y="4898643"/>
              <a:ext cx="121920" cy="15544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879848" y="5096763"/>
              <a:ext cx="0" cy="399415"/>
            </a:xfrm>
            <a:custGeom>
              <a:avLst/>
              <a:gdLst/>
              <a:ahLst/>
              <a:cxnLst/>
              <a:rect l="l" t="t" r="r" b="b"/>
              <a:pathLst>
                <a:path h="399414">
                  <a:moveTo>
                    <a:pt x="0" y="0"/>
                  </a:moveTo>
                  <a:lnTo>
                    <a:pt x="0" y="399288"/>
                  </a:lnTo>
                </a:path>
              </a:pathLst>
            </a:custGeom>
            <a:ln w="213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18888" y="5532627"/>
              <a:ext cx="121920" cy="15544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349496" y="4974843"/>
              <a:ext cx="426720" cy="0"/>
            </a:xfrm>
            <a:custGeom>
              <a:avLst/>
              <a:gdLst/>
              <a:ahLst/>
              <a:cxnLst/>
              <a:rect l="l" t="t" r="r" b="b"/>
              <a:pathLst>
                <a:path w="426720">
                  <a:moveTo>
                    <a:pt x="426719" y="0"/>
                  </a:moveTo>
                  <a:lnTo>
                    <a:pt x="0" y="0"/>
                  </a:lnTo>
                </a:path>
              </a:pathLst>
            </a:custGeom>
            <a:ln w="213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87952" y="4898643"/>
              <a:ext cx="121920" cy="15544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980432" y="4974843"/>
              <a:ext cx="426720" cy="0"/>
            </a:xfrm>
            <a:custGeom>
              <a:avLst/>
              <a:gdLst/>
              <a:ahLst/>
              <a:cxnLst/>
              <a:rect l="l" t="t" r="r" b="b"/>
              <a:pathLst>
                <a:path w="426720">
                  <a:moveTo>
                    <a:pt x="0" y="0"/>
                  </a:moveTo>
                  <a:lnTo>
                    <a:pt x="426719" y="0"/>
                  </a:lnTo>
                </a:path>
              </a:pathLst>
            </a:custGeom>
            <a:ln w="213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52872" y="4898643"/>
              <a:ext cx="121920" cy="15544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879848" y="4465827"/>
              <a:ext cx="0" cy="396240"/>
            </a:xfrm>
            <a:custGeom>
              <a:avLst/>
              <a:gdLst/>
              <a:ahLst/>
              <a:cxnLst/>
              <a:rect l="l" t="t" r="r" b="b"/>
              <a:pathLst>
                <a:path h="396239">
                  <a:moveTo>
                    <a:pt x="0" y="396240"/>
                  </a:moveTo>
                  <a:lnTo>
                    <a:pt x="0" y="0"/>
                  </a:lnTo>
                </a:path>
              </a:pathLst>
            </a:custGeom>
            <a:ln w="213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047744" y="4252467"/>
              <a:ext cx="1706880" cy="1579245"/>
            </a:xfrm>
            <a:custGeom>
              <a:avLst/>
              <a:gdLst/>
              <a:ahLst/>
              <a:cxnLst/>
              <a:rect l="l" t="t" r="r" b="b"/>
              <a:pathLst>
                <a:path w="1706879" h="1579245">
                  <a:moveTo>
                    <a:pt x="1606295" y="0"/>
                  </a:moveTo>
                  <a:lnTo>
                    <a:pt x="1706879" y="0"/>
                  </a:lnTo>
                </a:path>
                <a:path w="1706879" h="1579245">
                  <a:moveTo>
                    <a:pt x="1706879" y="0"/>
                  </a:moveTo>
                  <a:lnTo>
                    <a:pt x="1706879" y="1578864"/>
                  </a:lnTo>
                </a:path>
                <a:path w="1706879" h="1579245">
                  <a:moveTo>
                    <a:pt x="1706879" y="1578864"/>
                  </a:moveTo>
                  <a:lnTo>
                    <a:pt x="1606295" y="1578864"/>
                  </a:lnTo>
                </a:path>
                <a:path w="1706879" h="1579245">
                  <a:moveTo>
                    <a:pt x="97535" y="1578864"/>
                  </a:moveTo>
                  <a:lnTo>
                    <a:pt x="0" y="1578864"/>
                  </a:lnTo>
                </a:path>
                <a:path w="1706879" h="1579245">
                  <a:moveTo>
                    <a:pt x="0" y="1578864"/>
                  </a:moveTo>
                  <a:lnTo>
                    <a:pt x="0" y="0"/>
                  </a:lnTo>
                </a:path>
                <a:path w="1706879" h="1579245">
                  <a:moveTo>
                    <a:pt x="0" y="0"/>
                  </a:moveTo>
                  <a:lnTo>
                    <a:pt x="97535" y="0"/>
                  </a:lnTo>
                </a:path>
              </a:pathLst>
            </a:custGeom>
            <a:ln w="213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18888" y="4267707"/>
              <a:ext cx="121920" cy="15544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64936" y="4124451"/>
              <a:ext cx="131063" cy="13716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5543" rIns="0" bIns="0" rtlCol="0">
            <a:spAutoFit/>
          </a:bodyPr>
          <a:lstStyle/>
          <a:p>
            <a:pPr marL="3074035" marR="5080" indent="-2853055">
              <a:lnSpc>
                <a:spcPct val="101099"/>
              </a:lnSpc>
              <a:spcBef>
                <a:spcPts val="80"/>
              </a:spcBef>
            </a:pPr>
            <a:r>
              <a:rPr sz="3500" spc="10" dirty="0">
                <a:solidFill>
                  <a:srgbClr val="FF3300"/>
                </a:solidFill>
              </a:rPr>
              <a:t>ΕΞΑΙΡΕΣΕΙΣ</a:t>
            </a:r>
            <a:r>
              <a:rPr sz="3500" spc="85" dirty="0">
                <a:solidFill>
                  <a:srgbClr val="FF3300"/>
                </a:solidFill>
              </a:rPr>
              <a:t> </a:t>
            </a:r>
            <a:r>
              <a:rPr sz="3500" dirty="0">
                <a:solidFill>
                  <a:srgbClr val="FF3300"/>
                </a:solidFill>
              </a:rPr>
              <a:t>ΑΠΟ</a:t>
            </a:r>
            <a:r>
              <a:rPr sz="3500" spc="35" dirty="0">
                <a:solidFill>
                  <a:srgbClr val="FF3300"/>
                </a:solidFill>
              </a:rPr>
              <a:t> </a:t>
            </a:r>
            <a:r>
              <a:rPr sz="3500" spc="15" dirty="0">
                <a:solidFill>
                  <a:srgbClr val="FF3300"/>
                </a:solidFill>
              </a:rPr>
              <a:t>ΤΟΝ</a:t>
            </a:r>
            <a:r>
              <a:rPr sz="3500" spc="-5" dirty="0">
                <a:solidFill>
                  <a:srgbClr val="FF3300"/>
                </a:solidFill>
              </a:rPr>
              <a:t> </a:t>
            </a:r>
            <a:r>
              <a:rPr sz="3500" spc="10" dirty="0">
                <a:solidFill>
                  <a:srgbClr val="FF3300"/>
                </a:solidFill>
              </a:rPr>
              <a:t>ΚΑΝΟΝΑ</a:t>
            </a:r>
            <a:r>
              <a:rPr sz="3500" spc="60" dirty="0">
                <a:solidFill>
                  <a:srgbClr val="FF3300"/>
                </a:solidFill>
              </a:rPr>
              <a:t> </a:t>
            </a:r>
            <a:r>
              <a:rPr sz="3500" spc="10" dirty="0">
                <a:solidFill>
                  <a:srgbClr val="FF3300"/>
                </a:solidFill>
              </a:rPr>
              <a:t>ΤΗΣ </a:t>
            </a:r>
            <a:r>
              <a:rPr sz="3500" spc="-960" dirty="0">
                <a:solidFill>
                  <a:srgbClr val="FF3300"/>
                </a:solidFill>
              </a:rPr>
              <a:t> </a:t>
            </a:r>
            <a:r>
              <a:rPr sz="3500" dirty="0">
                <a:solidFill>
                  <a:srgbClr val="FF3300"/>
                </a:solidFill>
              </a:rPr>
              <a:t>ΟΚΤΑΔΑΣ</a:t>
            </a:r>
            <a:endParaRPr sz="3500"/>
          </a:p>
        </p:txBody>
      </p:sp>
      <p:sp>
        <p:nvSpPr>
          <p:cNvPr id="3" name="object 3"/>
          <p:cNvSpPr txBox="1"/>
          <p:nvPr/>
        </p:nvSpPr>
        <p:spPr>
          <a:xfrm>
            <a:off x="673100" y="1510588"/>
            <a:ext cx="8347075" cy="2296160"/>
          </a:xfrm>
          <a:prstGeom prst="rect">
            <a:avLst/>
          </a:prstGeom>
        </p:spPr>
        <p:txBody>
          <a:bodyPr vert="horz" wrap="square" lIns="0" tIns="161925" rIns="0" bIns="0" rtlCol="0">
            <a:spAutoFit/>
          </a:bodyPr>
          <a:lstStyle/>
          <a:p>
            <a:pPr marL="101600" indent="-89535" algn="just">
              <a:lnSpc>
                <a:spcPct val="100000"/>
              </a:lnSpc>
              <a:spcBef>
                <a:spcPts val="1275"/>
              </a:spcBef>
              <a:buSzPct val="95000"/>
              <a:buFont typeface="Arial MT"/>
              <a:buChar char="•"/>
              <a:tabLst>
                <a:tab pos="102235" algn="l"/>
              </a:tabLst>
            </a:pPr>
            <a:r>
              <a:rPr sz="2000" b="1" spc="-65" dirty="0">
                <a:solidFill>
                  <a:srgbClr val="FFFFFF"/>
                </a:solidFill>
                <a:latin typeface="Arial"/>
                <a:cs typeface="Arial"/>
              </a:rPr>
              <a:t>Τα</a:t>
            </a:r>
            <a:r>
              <a:rPr sz="2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άτομα</a:t>
            </a:r>
            <a:r>
              <a:rPr sz="20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Η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και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Ηe</a:t>
            </a:r>
            <a:endParaRPr sz="2000">
              <a:latin typeface="Arial"/>
              <a:cs typeface="Arial"/>
            </a:endParaRPr>
          </a:p>
          <a:p>
            <a:pPr marL="12700" marR="5080" algn="just">
              <a:lnSpc>
                <a:spcPct val="99500"/>
              </a:lnSpc>
              <a:spcBef>
                <a:spcPts val="1190"/>
              </a:spcBef>
              <a:buSzPct val="95000"/>
              <a:buFont typeface="Arial MT"/>
              <a:buChar char="•"/>
              <a:tabLst>
                <a:tab pos="102235" algn="l"/>
              </a:tabLst>
            </a:pPr>
            <a:r>
              <a:rPr sz="2000" b="1" spc="-65" dirty="0">
                <a:solidFill>
                  <a:srgbClr val="FFFFFF"/>
                </a:solidFill>
                <a:latin typeface="Arial"/>
                <a:cs typeface="Arial"/>
              </a:rPr>
              <a:t>Τα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στοιχεία μεταπτώσεως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που βρίσκονται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στην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3η ,4η ,5η ,6η 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και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7η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περίοδο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 του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περιοδικού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πίνακα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μπορούν</a:t>
            </a:r>
            <a:r>
              <a:rPr sz="20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να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έχουν</a:t>
            </a:r>
            <a:r>
              <a:rPr sz="20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περισσότερα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από </a:t>
            </a:r>
            <a:r>
              <a:rPr sz="2000" b="1" spc="-5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οκτώ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ηλεκτρόνια</a:t>
            </a:r>
            <a:r>
              <a:rPr sz="20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σθένους</a:t>
            </a:r>
            <a:r>
              <a:rPr sz="20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λόγω</a:t>
            </a:r>
            <a:r>
              <a:rPr sz="20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των</a:t>
            </a:r>
            <a:r>
              <a:rPr sz="20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άδειων</a:t>
            </a:r>
            <a:r>
              <a:rPr sz="2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ατομικών</a:t>
            </a:r>
            <a:r>
              <a:rPr sz="20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τροχιακών.</a:t>
            </a:r>
            <a:endParaRPr sz="2000">
              <a:latin typeface="Arial"/>
              <a:cs typeface="Arial"/>
            </a:endParaRPr>
          </a:p>
          <a:p>
            <a:pPr marL="12700" marR="245110">
              <a:lnSpc>
                <a:spcPts val="2380"/>
              </a:lnSpc>
              <a:spcBef>
                <a:spcPts val="1270"/>
              </a:spcBef>
              <a:buSzPct val="95000"/>
              <a:buFont typeface="Arial MT"/>
              <a:buChar char="•"/>
              <a:tabLst>
                <a:tab pos="102235" algn="l"/>
                <a:tab pos="5941060" algn="l"/>
              </a:tabLst>
            </a:pP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Επίσης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λόγω</a:t>
            </a:r>
            <a:r>
              <a:rPr sz="20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του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φαινομένου</a:t>
            </a:r>
            <a:r>
              <a:rPr sz="20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του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υβριδισμού,	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το</a:t>
            </a: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κεντρικό</a:t>
            </a: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άτομο </a:t>
            </a:r>
            <a:r>
              <a:rPr sz="2000" b="1" spc="-5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μπορεί</a:t>
            </a: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να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περιέχει</a:t>
            </a: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περισσότερα</a:t>
            </a:r>
            <a:r>
              <a:rPr sz="20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από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 οκτώ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ηλεκτρόνια</a:t>
            </a:r>
            <a:r>
              <a:rPr sz="20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σθένους.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7700" y="4520183"/>
            <a:ext cx="8032115" cy="15208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4965">
              <a:lnSpc>
                <a:spcPct val="100000"/>
              </a:lnSpc>
              <a:spcBef>
                <a:spcPts val="90"/>
              </a:spcBef>
              <a:tabLst>
                <a:tab pos="6042025" algn="l"/>
              </a:tabLst>
            </a:pPr>
            <a:r>
              <a:rPr sz="2000" b="1" spc="-10" dirty="0">
                <a:solidFill>
                  <a:srgbClr val="BF0000"/>
                </a:solidFill>
                <a:latin typeface="Arial"/>
                <a:cs typeface="Arial"/>
              </a:rPr>
              <a:t>Να</a:t>
            </a:r>
            <a:r>
              <a:rPr sz="2000" b="1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BF0000"/>
                </a:solidFill>
                <a:latin typeface="Arial"/>
                <a:cs typeface="Arial"/>
              </a:rPr>
              <a:t>σχεδιαστεί</a:t>
            </a:r>
            <a:r>
              <a:rPr sz="2000" b="1" spc="-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BF0000"/>
                </a:solidFill>
                <a:latin typeface="Arial"/>
                <a:cs typeface="Arial"/>
              </a:rPr>
              <a:t>η</a:t>
            </a:r>
            <a:r>
              <a:rPr sz="2000" b="1" spc="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BF0000"/>
                </a:solidFill>
                <a:latin typeface="Arial"/>
                <a:cs typeface="Arial"/>
              </a:rPr>
              <a:t>ηλεκτρονική</a:t>
            </a:r>
            <a:r>
              <a:rPr sz="2000" b="1" spc="-6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BF0000"/>
                </a:solidFill>
                <a:latin typeface="Arial"/>
                <a:cs typeface="Arial"/>
              </a:rPr>
              <a:t>δομή</a:t>
            </a:r>
            <a:r>
              <a:rPr sz="2000" b="1" spc="-40" dirty="0">
                <a:solidFill>
                  <a:srgbClr val="BF0000"/>
                </a:solidFill>
                <a:latin typeface="Arial"/>
                <a:cs typeface="Arial"/>
              </a:rPr>
              <a:t> κατά</a:t>
            </a:r>
            <a:r>
              <a:rPr sz="2000" b="1" spc="-1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BF0000"/>
                </a:solidFill>
                <a:latin typeface="Arial"/>
                <a:cs typeface="Arial"/>
              </a:rPr>
              <a:t>Lewis	</a:t>
            </a:r>
            <a:r>
              <a:rPr sz="2000" b="1" spc="-20" dirty="0">
                <a:solidFill>
                  <a:srgbClr val="BF0000"/>
                </a:solidFill>
                <a:latin typeface="Arial"/>
                <a:cs typeface="Arial"/>
              </a:rPr>
              <a:t>του</a:t>
            </a:r>
            <a:r>
              <a:rPr sz="2000" b="1" spc="-8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BF0000"/>
                </a:solidFill>
                <a:latin typeface="Arial"/>
                <a:cs typeface="Arial"/>
              </a:rPr>
              <a:t>IBr</a:t>
            </a:r>
            <a:r>
              <a:rPr sz="1950" b="1" baseline="-21367" dirty="0">
                <a:solidFill>
                  <a:srgbClr val="BF0000"/>
                </a:solidFill>
                <a:latin typeface="Arial"/>
                <a:cs typeface="Arial"/>
              </a:rPr>
              <a:t>2</a:t>
            </a:r>
            <a:r>
              <a:rPr sz="1950" b="1" baseline="25641" dirty="0">
                <a:solidFill>
                  <a:srgbClr val="BF0000"/>
                </a:solidFill>
                <a:latin typeface="Arial"/>
                <a:cs typeface="Arial"/>
              </a:rPr>
              <a:t>-</a:t>
            </a:r>
            <a:endParaRPr sz="1950" baseline="25641">
              <a:latin typeface="Arial"/>
              <a:cs typeface="Arial"/>
            </a:endParaRPr>
          </a:p>
          <a:p>
            <a:pPr marL="340995" marR="33655" indent="-340995">
              <a:lnSpc>
                <a:spcPct val="100000"/>
              </a:lnSpc>
              <a:spcBef>
                <a:spcPts val="1970"/>
              </a:spcBef>
              <a:buSzPct val="153846"/>
              <a:buFont typeface="Wingdings"/>
              <a:buChar char=""/>
              <a:tabLst>
                <a:tab pos="340995" algn="l"/>
                <a:tab pos="1571625" algn="l"/>
                <a:tab pos="3148330" algn="l"/>
              </a:tabLst>
            </a:pPr>
            <a:r>
              <a:rPr sz="1950" b="1" spc="7" baseline="-21367" dirty="0">
                <a:solidFill>
                  <a:srgbClr val="FFFFFF"/>
                </a:solidFill>
                <a:latin typeface="Arial"/>
                <a:cs typeface="Arial"/>
              </a:rPr>
              <a:t>53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I: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[Kr]4d</a:t>
            </a:r>
            <a:r>
              <a:rPr sz="1950" b="1" spc="-7" baseline="25641" dirty="0">
                <a:solidFill>
                  <a:srgbClr val="FFFFFF"/>
                </a:solidFill>
                <a:latin typeface="Arial"/>
                <a:cs typeface="Arial"/>
              </a:rPr>
              <a:t>10</a:t>
            </a:r>
            <a:r>
              <a:rPr sz="1950" b="1" spc="277" baseline="2564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5s</a:t>
            </a:r>
            <a:r>
              <a:rPr sz="1950" b="1" spc="-7" baseline="25641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5p</a:t>
            </a:r>
            <a:r>
              <a:rPr sz="1950" b="1" spc="-7" baseline="25641" dirty="0">
                <a:solidFill>
                  <a:srgbClr val="FF0000"/>
                </a:solidFill>
                <a:latin typeface="Arial"/>
                <a:cs typeface="Arial"/>
              </a:rPr>
              <a:t>5	</a:t>
            </a:r>
            <a:r>
              <a:rPr sz="1950" b="1" baseline="-21367" dirty="0">
                <a:solidFill>
                  <a:srgbClr val="FFFFFF"/>
                </a:solidFill>
                <a:latin typeface="Arial"/>
                <a:cs typeface="Arial"/>
              </a:rPr>
              <a:t>35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Br:</a:t>
            </a:r>
            <a:r>
              <a:rPr sz="20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[Ar]3d</a:t>
            </a:r>
            <a:r>
              <a:rPr sz="1950" b="1" spc="-15" baseline="25641" dirty="0">
                <a:solidFill>
                  <a:srgbClr val="FFFFFF"/>
                </a:solidFill>
                <a:latin typeface="Arial"/>
                <a:cs typeface="Arial"/>
              </a:rPr>
              <a:t>10</a:t>
            </a:r>
            <a:r>
              <a:rPr sz="1950" b="1" spc="300" baseline="2564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4s</a:t>
            </a:r>
            <a:r>
              <a:rPr sz="1950" b="1" spc="-7" baseline="25641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4p</a:t>
            </a:r>
            <a:r>
              <a:rPr sz="1950" b="1" spc="-7" baseline="25641" dirty="0">
                <a:solidFill>
                  <a:srgbClr val="FF0000"/>
                </a:solidFill>
                <a:latin typeface="Arial"/>
                <a:cs typeface="Arial"/>
              </a:rPr>
              <a:t>5</a:t>
            </a:r>
            <a:endParaRPr sz="1950" baseline="25641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250">
              <a:latin typeface="Arial"/>
              <a:cs typeface="Arial"/>
            </a:endParaRPr>
          </a:p>
          <a:p>
            <a:pPr marL="239395" indent="-201930">
              <a:lnSpc>
                <a:spcPct val="100000"/>
              </a:lnSpc>
              <a:buSzPct val="95000"/>
              <a:buFont typeface="Wingdings"/>
              <a:buChar char=""/>
              <a:tabLst>
                <a:tab pos="240029" algn="l"/>
              </a:tabLst>
            </a:pP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Αριθμός</a:t>
            </a:r>
            <a:r>
              <a:rPr sz="2000" b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εξωτερικών</a:t>
            </a:r>
            <a:r>
              <a:rPr sz="20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στιβάδων=</a:t>
            </a:r>
            <a:r>
              <a:rPr sz="20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1Χ7(I)+2Χ7(Br)</a:t>
            </a:r>
            <a:r>
              <a:rPr sz="2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r>
              <a:rPr sz="20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(φορτίο)=22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69339" y="6821423"/>
            <a:ext cx="255651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13995" indent="-201930">
              <a:lnSpc>
                <a:spcPct val="100000"/>
              </a:lnSpc>
              <a:spcBef>
                <a:spcPts val="90"/>
              </a:spcBef>
              <a:buSzPct val="95000"/>
              <a:buFont typeface="Wingdings"/>
              <a:buChar char=""/>
              <a:tabLst>
                <a:tab pos="214629" algn="l"/>
              </a:tabLst>
            </a:pP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Κεντρικό</a:t>
            </a:r>
            <a:r>
              <a:rPr sz="20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άτομο</a:t>
            </a:r>
            <a:r>
              <a:rPr sz="2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το</a:t>
            </a:r>
            <a:r>
              <a:rPr sz="2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Ι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27123" y="2694431"/>
            <a:ext cx="6868159" cy="6343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  <a:tabLst>
                <a:tab pos="2059305" algn="l"/>
              </a:tabLst>
            </a:pP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Ακολουθώντας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τη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διαδικασία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των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προηγουμένων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παραδειγμάτων	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ο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ηλεκτρονικός</a:t>
            </a:r>
            <a:r>
              <a:rPr sz="20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τύπος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40" dirty="0">
                <a:solidFill>
                  <a:srgbClr val="FFFFFF"/>
                </a:solidFill>
                <a:latin typeface="Arial"/>
                <a:cs typeface="Arial"/>
              </a:rPr>
              <a:t>κατά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Lewis</a:t>
            </a:r>
            <a:r>
              <a:rPr sz="20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είναι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602735" y="4093971"/>
            <a:ext cx="2874645" cy="1432560"/>
            <a:chOff x="3602735" y="4093971"/>
            <a:chExt cx="2874645" cy="1432560"/>
          </a:xfrm>
        </p:grpSpPr>
        <p:sp>
          <p:nvSpPr>
            <p:cNvPr id="4" name="object 4"/>
            <p:cNvSpPr/>
            <p:nvPr/>
          </p:nvSpPr>
          <p:spPr>
            <a:xfrm>
              <a:off x="3602735" y="4093971"/>
              <a:ext cx="2874645" cy="1432560"/>
            </a:xfrm>
            <a:custGeom>
              <a:avLst/>
              <a:gdLst/>
              <a:ahLst/>
              <a:cxnLst/>
              <a:rect l="l" t="t" r="r" b="b"/>
              <a:pathLst>
                <a:path w="2874645" h="1432560">
                  <a:moveTo>
                    <a:pt x="2874264" y="0"/>
                  </a:moveTo>
                  <a:lnTo>
                    <a:pt x="0" y="0"/>
                  </a:lnTo>
                  <a:lnTo>
                    <a:pt x="0" y="1432559"/>
                  </a:lnTo>
                  <a:lnTo>
                    <a:pt x="2874264" y="1432559"/>
                  </a:lnTo>
                  <a:lnTo>
                    <a:pt x="28742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85943" y="4654803"/>
              <a:ext cx="33527" cy="17373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276343" y="4740147"/>
              <a:ext cx="561340" cy="0"/>
            </a:xfrm>
            <a:custGeom>
              <a:avLst/>
              <a:gdLst/>
              <a:ahLst/>
              <a:cxnLst/>
              <a:rect l="l" t="t" r="r" b="b"/>
              <a:pathLst>
                <a:path w="561339">
                  <a:moveTo>
                    <a:pt x="560831" y="0"/>
                  </a:moveTo>
                  <a:lnTo>
                    <a:pt x="0" y="0"/>
                  </a:lnTo>
                </a:path>
              </a:pathLst>
            </a:custGeom>
            <a:ln w="2438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74591" y="4654803"/>
              <a:ext cx="256032" cy="17373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968239" y="4740147"/>
              <a:ext cx="542925" cy="0"/>
            </a:xfrm>
            <a:custGeom>
              <a:avLst/>
              <a:gdLst/>
              <a:ahLst/>
              <a:cxnLst/>
              <a:rect l="l" t="t" r="r" b="b"/>
              <a:pathLst>
                <a:path w="542925">
                  <a:moveTo>
                    <a:pt x="0" y="0"/>
                  </a:moveTo>
                  <a:lnTo>
                    <a:pt x="542544" y="0"/>
                  </a:lnTo>
                </a:path>
              </a:pathLst>
            </a:custGeom>
            <a:ln w="2438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50407" y="4359147"/>
              <a:ext cx="82295" cy="8229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33287" y="4359147"/>
              <a:ext cx="82296" cy="8229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32119" y="4993131"/>
              <a:ext cx="82295" cy="8229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15000" y="4993131"/>
              <a:ext cx="82296" cy="8229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54879" y="4956555"/>
              <a:ext cx="79248" cy="8229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937759" y="4956555"/>
              <a:ext cx="79248" cy="8229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974591" y="4938267"/>
              <a:ext cx="82296" cy="8229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157471" y="4938267"/>
              <a:ext cx="82295" cy="8229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938015" y="4359147"/>
              <a:ext cx="82296" cy="8229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120895" y="4359147"/>
              <a:ext cx="82295" cy="8229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31407" y="4609083"/>
              <a:ext cx="82295" cy="8229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931407" y="4798059"/>
              <a:ext cx="82295" cy="8229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76471" y="4609083"/>
              <a:ext cx="82295" cy="8229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76471" y="4798059"/>
              <a:ext cx="82295" cy="8229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727447" y="4386579"/>
              <a:ext cx="85343" cy="8229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632959" y="4548123"/>
              <a:ext cx="85343" cy="8534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940807" y="4386579"/>
              <a:ext cx="85343" cy="82295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035295" y="4548123"/>
              <a:ext cx="85343" cy="85343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3654551" y="4292091"/>
              <a:ext cx="2554605" cy="1176655"/>
            </a:xfrm>
            <a:custGeom>
              <a:avLst/>
              <a:gdLst/>
              <a:ahLst/>
              <a:cxnLst/>
              <a:rect l="l" t="t" r="r" b="b"/>
              <a:pathLst>
                <a:path w="2554604" h="1176654">
                  <a:moveTo>
                    <a:pt x="2478024" y="0"/>
                  </a:moveTo>
                  <a:lnTo>
                    <a:pt x="2554224" y="0"/>
                  </a:lnTo>
                </a:path>
                <a:path w="2554604" h="1176654">
                  <a:moveTo>
                    <a:pt x="2554224" y="0"/>
                  </a:moveTo>
                  <a:lnTo>
                    <a:pt x="2554224" y="1176528"/>
                  </a:lnTo>
                </a:path>
                <a:path w="2554604" h="1176654">
                  <a:moveTo>
                    <a:pt x="2554224" y="1176528"/>
                  </a:moveTo>
                  <a:lnTo>
                    <a:pt x="2478024" y="1176528"/>
                  </a:lnTo>
                </a:path>
                <a:path w="2554604" h="1176654">
                  <a:moveTo>
                    <a:pt x="73151" y="1176528"/>
                  </a:moveTo>
                  <a:lnTo>
                    <a:pt x="0" y="1176528"/>
                  </a:lnTo>
                </a:path>
                <a:path w="2554604" h="1176654">
                  <a:moveTo>
                    <a:pt x="0" y="1176528"/>
                  </a:moveTo>
                  <a:lnTo>
                    <a:pt x="0" y="0"/>
                  </a:lnTo>
                </a:path>
                <a:path w="2554604" h="1176654">
                  <a:moveTo>
                    <a:pt x="0" y="0"/>
                  </a:moveTo>
                  <a:lnTo>
                    <a:pt x="73151" y="0"/>
                  </a:lnTo>
                </a:path>
              </a:pathLst>
            </a:custGeom>
            <a:ln w="2438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59551" y="4654803"/>
              <a:ext cx="256032" cy="173736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339839" y="4313427"/>
              <a:ext cx="79248" cy="27431"/>
            </a:xfrm>
            <a:prstGeom prst="rect">
              <a:avLst/>
            </a:prstGeom>
          </p:spPr>
        </p:pic>
      </p:grp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5543" rIns="0" bIns="0" rtlCol="0">
            <a:spAutoFit/>
          </a:bodyPr>
          <a:lstStyle/>
          <a:p>
            <a:pPr marL="3074035" marR="5080" indent="-2853055">
              <a:lnSpc>
                <a:spcPct val="101099"/>
              </a:lnSpc>
              <a:spcBef>
                <a:spcPts val="80"/>
              </a:spcBef>
            </a:pPr>
            <a:r>
              <a:rPr sz="3500" spc="10" dirty="0">
                <a:solidFill>
                  <a:srgbClr val="FF3300"/>
                </a:solidFill>
              </a:rPr>
              <a:t>ΕΞΑΙΡΕΣΕΙΣ</a:t>
            </a:r>
            <a:r>
              <a:rPr sz="3500" spc="85" dirty="0">
                <a:solidFill>
                  <a:srgbClr val="FF3300"/>
                </a:solidFill>
              </a:rPr>
              <a:t> </a:t>
            </a:r>
            <a:r>
              <a:rPr sz="3500" dirty="0">
                <a:solidFill>
                  <a:srgbClr val="FF3300"/>
                </a:solidFill>
              </a:rPr>
              <a:t>ΑΠΟ</a:t>
            </a:r>
            <a:r>
              <a:rPr sz="3500" spc="35" dirty="0">
                <a:solidFill>
                  <a:srgbClr val="FF3300"/>
                </a:solidFill>
              </a:rPr>
              <a:t> </a:t>
            </a:r>
            <a:r>
              <a:rPr sz="3500" spc="15" dirty="0">
                <a:solidFill>
                  <a:srgbClr val="FF3300"/>
                </a:solidFill>
              </a:rPr>
              <a:t>ΤΟΝ</a:t>
            </a:r>
            <a:r>
              <a:rPr sz="3500" spc="-5" dirty="0">
                <a:solidFill>
                  <a:srgbClr val="FF3300"/>
                </a:solidFill>
              </a:rPr>
              <a:t> </a:t>
            </a:r>
            <a:r>
              <a:rPr sz="3500" spc="10" dirty="0">
                <a:solidFill>
                  <a:srgbClr val="FF3300"/>
                </a:solidFill>
              </a:rPr>
              <a:t>ΚΑΝΟΝΑ</a:t>
            </a:r>
            <a:r>
              <a:rPr sz="3500" spc="60" dirty="0">
                <a:solidFill>
                  <a:srgbClr val="FF3300"/>
                </a:solidFill>
              </a:rPr>
              <a:t> </a:t>
            </a:r>
            <a:r>
              <a:rPr sz="3500" spc="10" dirty="0">
                <a:solidFill>
                  <a:srgbClr val="FF3300"/>
                </a:solidFill>
              </a:rPr>
              <a:t>ΤΗΣ </a:t>
            </a:r>
            <a:r>
              <a:rPr sz="3500" spc="-960" dirty="0">
                <a:solidFill>
                  <a:srgbClr val="FF3300"/>
                </a:solidFill>
              </a:rPr>
              <a:t> </a:t>
            </a:r>
            <a:r>
              <a:rPr sz="3500" dirty="0">
                <a:solidFill>
                  <a:srgbClr val="FF3300"/>
                </a:solidFill>
              </a:rPr>
              <a:t>ΟΚΤΑΔΑΣ</a:t>
            </a:r>
            <a:endParaRPr sz="3500"/>
          </a:p>
        </p:txBody>
      </p:sp>
      <p:sp>
        <p:nvSpPr>
          <p:cNvPr id="31" name="object 31"/>
          <p:cNvSpPr txBox="1"/>
          <p:nvPr/>
        </p:nvSpPr>
        <p:spPr>
          <a:xfrm>
            <a:off x="1281683" y="1898904"/>
            <a:ext cx="674052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  <a:tabLst>
                <a:tab pos="5725160" algn="l"/>
              </a:tabLst>
            </a:pPr>
            <a:r>
              <a:rPr sz="2000" b="1" spc="-10" dirty="0">
                <a:solidFill>
                  <a:srgbClr val="BF0000"/>
                </a:solidFill>
                <a:latin typeface="Arial"/>
                <a:cs typeface="Arial"/>
              </a:rPr>
              <a:t>Να</a:t>
            </a:r>
            <a:r>
              <a:rPr sz="2000" b="1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BF0000"/>
                </a:solidFill>
                <a:latin typeface="Arial"/>
                <a:cs typeface="Arial"/>
              </a:rPr>
              <a:t>σχεδιαστεί</a:t>
            </a:r>
            <a:r>
              <a:rPr sz="2000" b="1" spc="-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BF0000"/>
                </a:solidFill>
                <a:latin typeface="Arial"/>
                <a:cs typeface="Arial"/>
              </a:rPr>
              <a:t>η</a:t>
            </a:r>
            <a:r>
              <a:rPr sz="2000" b="1" spc="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BF0000"/>
                </a:solidFill>
                <a:latin typeface="Arial"/>
                <a:cs typeface="Arial"/>
              </a:rPr>
              <a:t>ηλεκτρονική</a:t>
            </a:r>
            <a:r>
              <a:rPr sz="2000" b="1" spc="-6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BF0000"/>
                </a:solidFill>
                <a:latin typeface="Arial"/>
                <a:cs typeface="Arial"/>
              </a:rPr>
              <a:t>δομή</a:t>
            </a:r>
            <a:r>
              <a:rPr sz="2000" b="1" spc="-40" dirty="0">
                <a:solidFill>
                  <a:srgbClr val="BF0000"/>
                </a:solidFill>
                <a:latin typeface="Arial"/>
                <a:cs typeface="Arial"/>
              </a:rPr>
              <a:t> κατά</a:t>
            </a:r>
            <a:r>
              <a:rPr sz="2000" b="1" spc="-1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BF0000"/>
                </a:solidFill>
                <a:latin typeface="Arial"/>
                <a:cs typeface="Arial"/>
              </a:rPr>
              <a:t>Lewis	</a:t>
            </a:r>
            <a:r>
              <a:rPr sz="2000" b="1" spc="-20" dirty="0">
                <a:solidFill>
                  <a:srgbClr val="BF0000"/>
                </a:solidFill>
                <a:latin typeface="Arial"/>
                <a:cs typeface="Arial"/>
              </a:rPr>
              <a:t>του</a:t>
            </a:r>
            <a:r>
              <a:rPr sz="2000" b="1" spc="-9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BF0000"/>
                </a:solidFill>
                <a:latin typeface="Arial"/>
                <a:cs typeface="Arial"/>
              </a:rPr>
              <a:t>IBr</a:t>
            </a:r>
            <a:r>
              <a:rPr sz="1950" b="1" baseline="-21367" dirty="0">
                <a:solidFill>
                  <a:srgbClr val="BF0000"/>
                </a:solidFill>
                <a:latin typeface="Arial"/>
                <a:cs typeface="Arial"/>
              </a:rPr>
              <a:t>2</a:t>
            </a:r>
            <a:r>
              <a:rPr sz="1950" b="1" baseline="25641" dirty="0">
                <a:solidFill>
                  <a:srgbClr val="BF0000"/>
                </a:solidFill>
                <a:latin typeface="Arial"/>
                <a:cs typeface="Arial"/>
              </a:rPr>
              <a:t>-</a:t>
            </a:r>
            <a:endParaRPr sz="1950" baseline="25641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5543" rIns="0" bIns="0" rtlCol="0">
            <a:spAutoFit/>
          </a:bodyPr>
          <a:lstStyle/>
          <a:p>
            <a:pPr marL="3074035" marR="5080" indent="-2853055">
              <a:lnSpc>
                <a:spcPct val="101099"/>
              </a:lnSpc>
              <a:spcBef>
                <a:spcPts val="80"/>
              </a:spcBef>
            </a:pPr>
            <a:r>
              <a:rPr sz="3500" spc="10" dirty="0">
                <a:solidFill>
                  <a:srgbClr val="FF3300"/>
                </a:solidFill>
              </a:rPr>
              <a:t>ΕΞΑΙΡΕΣΕΙΣ</a:t>
            </a:r>
            <a:r>
              <a:rPr sz="3500" spc="85" dirty="0">
                <a:solidFill>
                  <a:srgbClr val="FF3300"/>
                </a:solidFill>
              </a:rPr>
              <a:t> </a:t>
            </a:r>
            <a:r>
              <a:rPr sz="3500" dirty="0">
                <a:solidFill>
                  <a:srgbClr val="FF3300"/>
                </a:solidFill>
              </a:rPr>
              <a:t>ΑΠΟ</a:t>
            </a:r>
            <a:r>
              <a:rPr sz="3500" spc="35" dirty="0">
                <a:solidFill>
                  <a:srgbClr val="FF3300"/>
                </a:solidFill>
              </a:rPr>
              <a:t> </a:t>
            </a:r>
            <a:r>
              <a:rPr sz="3500" spc="15" dirty="0">
                <a:solidFill>
                  <a:srgbClr val="FF3300"/>
                </a:solidFill>
              </a:rPr>
              <a:t>ΤΟΝ</a:t>
            </a:r>
            <a:r>
              <a:rPr sz="3500" spc="-5" dirty="0">
                <a:solidFill>
                  <a:srgbClr val="FF3300"/>
                </a:solidFill>
              </a:rPr>
              <a:t> </a:t>
            </a:r>
            <a:r>
              <a:rPr sz="3500" spc="10" dirty="0">
                <a:solidFill>
                  <a:srgbClr val="FF3300"/>
                </a:solidFill>
              </a:rPr>
              <a:t>ΚΑΝΟΝΑ</a:t>
            </a:r>
            <a:r>
              <a:rPr sz="3500" spc="60" dirty="0">
                <a:solidFill>
                  <a:srgbClr val="FF3300"/>
                </a:solidFill>
              </a:rPr>
              <a:t> </a:t>
            </a:r>
            <a:r>
              <a:rPr sz="3500" spc="10" dirty="0">
                <a:solidFill>
                  <a:srgbClr val="FF3300"/>
                </a:solidFill>
              </a:rPr>
              <a:t>ΤΗΣ </a:t>
            </a:r>
            <a:r>
              <a:rPr sz="3500" spc="-960" dirty="0">
                <a:solidFill>
                  <a:srgbClr val="FF3300"/>
                </a:solidFill>
              </a:rPr>
              <a:t> </a:t>
            </a:r>
            <a:r>
              <a:rPr sz="3500" dirty="0">
                <a:solidFill>
                  <a:srgbClr val="FF3300"/>
                </a:solidFill>
              </a:rPr>
              <a:t>ΟΚΤΑΔΑΣ</a:t>
            </a:r>
            <a:endParaRPr sz="3500"/>
          </a:p>
        </p:txBody>
      </p:sp>
      <p:grpSp>
        <p:nvGrpSpPr>
          <p:cNvPr id="3" name="object 3"/>
          <p:cNvGrpSpPr/>
          <p:nvPr/>
        </p:nvGrpSpPr>
        <p:grpSpPr>
          <a:xfrm>
            <a:off x="3206495" y="6239765"/>
            <a:ext cx="2633980" cy="817244"/>
            <a:chOff x="3206495" y="6239765"/>
            <a:chExt cx="2633980" cy="817244"/>
          </a:xfrm>
        </p:grpSpPr>
        <p:sp>
          <p:nvSpPr>
            <p:cNvPr id="4" name="object 4"/>
            <p:cNvSpPr/>
            <p:nvPr/>
          </p:nvSpPr>
          <p:spPr>
            <a:xfrm>
              <a:off x="3206495" y="6239765"/>
              <a:ext cx="2633980" cy="817244"/>
            </a:xfrm>
            <a:custGeom>
              <a:avLst/>
              <a:gdLst/>
              <a:ahLst/>
              <a:cxnLst/>
              <a:rect l="l" t="t" r="r" b="b"/>
              <a:pathLst>
                <a:path w="2633979" h="817245">
                  <a:moveTo>
                    <a:pt x="2633472" y="0"/>
                  </a:moveTo>
                  <a:lnTo>
                    <a:pt x="0" y="0"/>
                  </a:lnTo>
                  <a:lnTo>
                    <a:pt x="0" y="816862"/>
                  </a:lnTo>
                  <a:lnTo>
                    <a:pt x="2633472" y="816862"/>
                  </a:lnTo>
                  <a:lnTo>
                    <a:pt x="26334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59479" y="6501891"/>
              <a:ext cx="201167" cy="24688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727703" y="6614667"/>
              <a:ext cx="597535" cy="0"/>
            </a:xfrm>
            <a:custGeom>
              <a:avLst/>
              <a:gdLst/>
              <a:ahLst/>
              <a:cxnLst/>
              <a:rect l="l" t="t" r="r" b="b"/>
              <a:pathLst>
                <a:path w="597535">
                  <a:moveTo>
                    <a:pt x="0" y="0"/>
                  </a:moveTo>
                  <a:lnTo>
                    <a:pt x="597408" y="0"/>
                  </a:lnTo>
                </a:path>
              </a:pathLst>
            </a:custGeom>
            <a:ln w="3047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86071" y="6507987"/>
              <a:ext cx="356615" cy="21945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803647" y="6614667"/>
              <a:ext cx="628015" cy="0"/>
            </a:xfrm>
            <a:custGeom>
              <a:avLst/>
              <a:gdLst/>
              <a:ahLst/>
              <a:cxnLst/>
              <a:rect l="l" t="t" r="r" b="b"/>
              <a:pathLst>
                <a:path w="628014">
                  <a:moveTo>
                    <a:pt x="0" y="0"/>
                  </a:moveTo>
                  <a:lnTo>
                    <a:pt x="627888" y="0"/>
                  </a:lnTo>
                </a:path>
              </a:pathLst>
            </a:custGeom>
            <a:ln w="3047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70503" y="6608571"/>
              <a:ext cx="70104" cy="7010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64407" y="6450075"/>
              <a:ext cx="70103" cy="7010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02807" y="6687819"/>
              <a:ext cx="79247" cy="7924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699760" y="6514083"/>
              <a:ext cx="76200" cy="7620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435095" y="6294627"/>
              <a:ext cx="76200" cy="7620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602735" y="6294627"/>
              <a:ext cx="76200" cy="7620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389375" y="6910323"/>
              <a:ext cx="85344" cy="8534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581399" y="6910323"/>
              <a:ext cx="85344" cy="8534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462016" y="6297675"/>
              <a:ext cx="73151" cy="7315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629655" y="6297675"/>
              <a:ext cx="73152" cy="7315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391911" y="6837172"/>
              <a:ext cx="79248" cy="7924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568695" y="6837172"/>
              <a:ext cx="79248" cy="7924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492495" y="6507987"/>
              <a:ext cx="149351" cy="219456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673100" y="1661160"/>
            <a:ext cx="8396605" cy="12376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99300"/>
              </a:lnSpc>
              <a:spcBef>
                <a:spcPts val="105"/>
              </a:spcBef>
              <a:buSzPct val="95000"/>
              <a:buFont typeface="Arial MT"/>
              <a:buChar char="•"/>
              <a:tabLst>
                <a:tab pos="102235" algn="l"/>
              </a:tabLst>
            </a:pPr>
            <a:r>
              <a:rPr sz="2000" b="1" spc="-65" dirty="0">
                <a:solidFill>
                  <a:srgbClr val="FFFFFF"/>
                </a:solidFill>
                <a:latin typeface="Arial"/>
                <a:cs typeface="Arial"/>
              </a:rPr>
              <a:t>Τα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άτομα</a:t>
            </a:r>
            <a:r>
              <a:rPr sz="20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όπως</a:t>
            </a:r>
            <a:r>
              <a:rPr sz="20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το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βόριο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(Β)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και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το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βηρύλλιο</a:t>
            </a:r>
            <a:r>
              <a:rPr sz="20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(Be)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που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έχουν</a:t>
            </a:r>
            <a:r>
              <a:rPr sz="20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λιγότερα </a:t>
            </a:r>
            <a:r>
              <a:rPr sz="2000" b="1" spc="-5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από τέσσερα ηλεκτρόνια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στη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στοιβάδα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σθένους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τους ακόμα 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και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αν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χρησιμοποιήσουν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όλα 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τα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ηλεκτρόνια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τους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δεν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είναι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δυνατό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να 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ικανοποιήσουν</a:t>
            </a:r>
            <a:r>
              <a:rPr sz="20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τον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κανόνα</a:t>
            </a: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της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οκτάδας</a:t>
            </a:r>
            <a:endParaRPr sz="20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95730" y="4599432"/>
            <a:ext cx="6686550" cy="11220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13995" indent="-201930">
              <a:lnSpc>
                <a:spcPct val="100000"/>
              </a:lnSpc>
              <a:spcBef>
                <a:spcPts val="90"/>
              </a:spcBef>
              <a:buSzPct val="95000"/>
              <a:buFont typeface="Wingdings"/>
              <a:buChar char=""/>
              <a:tabLst>
                <a:tab pos="214629" algn="l"/>
              </a:tabLst>
            </a:pP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Αριθμός</a:t>
            </a:r>
            <a:r>
              <a:rPr sz="2000" b="1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εξωτερικών</a:t>
            </a:r>
            <a:r>
              <a:rPr sz="20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στιβάδων=</a:t>
            </a:r>
            <a:r>
              <a:rPr sz="20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1Χ2(Be)+2Χ7(F)</a:t>
            </a:r>
            <a:r>
              <a:rPr sz="2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=16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Wingdings"/>
              <a:buChar char=""/>
            </a:pPr>
            <a:endParaRPr sz="2200">
              <a:latin typeface="Arial"/>
              <a:cs typeface="Arial"/>
            </a:endParaRPr>
          </a:p>
          <a:p>
            <a:pPr marL="570865" lvl="1" indent="-202565">
              <a:lnSpc>
                <a:spcPct val="100000"/>
              </a:lnSpc>
              <a:spcBef>
                <a:spcPts val="1310"/>
              </a:spcBef>
              <a:buSzPct val="95000"/>
              <a:buFont typeface="Wingdings"/>
              <a:buChar char=""/>
              <a:tabLst>
                <a:tab pos="571500" algn="l"/>
              </a:tabLst>
            </a:pP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Κεντρικό</a:t>
            </a:r>
            <a:r>
              <a:rPr sz="20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άτομο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το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endParaRPr sz="20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85444" y="3249168"/>
            <a:ext cx="6811645" cy="88709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  <a:tabLst>
                <a:tab pos="5725160" algn="l"/>
              </a:tabLst>
            </a:pPr>
            <a:r>
              <a:rPr sz="2000" b="1" spc="-10" dirty="0">
                <a:solidFill>
                  <a:srgbClr val="BF0000"/>
                </a:solidFill>
                <a:latin typeface="Arial"/>
                <a:cs typeface="Arial"/>
              </a:rPr>
              <a:t>Να</a:t>
            </a:r>
            <a:r>
              <a:rPr sz="2000" b="1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BF0000"/>
                </a:solidFill>
                <a:latin typeface="Arial"/>
                <a:cs typeface="Arial"/>
              </a:rPr>
              <a:t>σχεδιαστεί</a:t>
            </a:r>
            <a:r>
              <a:rPr sz="2000" b="1" spc="-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BF0000"/>
                </a:solidFill>
                <a:latin typeface="Arial"/>
                <a:cs typeface="Arial"/>
              </a:rPr>
              <a:t>η</a:t>
            </a:r>
            <a:r>
              <a:rPr sz="2000" b="1" spc="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BF0000"/>
                </a:solidFill>
                <a:latin typeface="Arial"/>
                <a:cs typeface="Arial"/>
              </a:rPr>
              <a:t>ηλεκτρονική</a:t>
            </a:r>
            <a:r>
              <a:rPr sz="2000" b="1" spc="-6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BF0000"/>
                </a:solidFill>
                <a:latin typeface="Arial"/>
                <a:cs typeface="Arial"/>
              </a:rPr>
              <a:t>δομή</a:t>
            </a:r>
            <a:r>
              <a:rPr sz="2000" b="1" spc="-40" dirty="0">
                <a:solidFill>
                  <a:srgbClr val="BF0000"/>
                </a:solidFill>
                <a:latin typeface="Arial"/>
                <a:cs typeface="Arial"/>
              </a:rPr>
              <a:t> κατά</a:t>
            </a:r>
            <a:r>
              <a:rPr sz="2000" b="1" spc="-1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BF0000"/>
                </a:solidFill>
                <a:latin typeface="Arial"/>
                <a:cs typeface="Arial"/>
              </a:rPr>
              <a:t>Lewis	</a:t>
            </a:r>
            <a:r>
              <a:rPr sz="2000" b="1" spc="-20" dirty="0">
                <a:solidFill>
                  <a:srgbClr val="BF0000"/>
                </a:solidFill>
                <a:latin typeface="Arial"/>
                <a:cs typeface="Arial"/>
              </a:rPr>
              <a:t>του</a:t>
            </a:r>
            <a:r>
              <a:rPr sz="2000" b="1" spc="-9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BF0000"/>
                </a:solidFill>
                <a:latin typeface="Arial"/>
                <a:cs typeface="Arial"/>
              </a:rPr>
              <a:t>BeF</a:t>
            </a:r>
            <a:r>
              <a:rPr sz="1950" b="1" spc="-7" baseline="-21367" dirty="0">
                <a:solidFill>
                  <a:srgbClr val="BF0000"/>
                </a:solidFill>
                <a:latin typeface="Arial"/>
                <a:cs typeface="Arial"/>
              </a:rPr>
              <a:t>2</a:t>
            </a:r>
            <a:endParaRPr sz="1950" baseline="-21367">
              <a:latin typeface="Arial"/>
              <a:cs typeface="Arial"/>
            </a:endParaRPr>
          </a:p>
          <a:p>
            <a:pPr marL="1095375" indent="-341630">
              <a:lnSpc>
                <a:spcPct val="100000"/>
              </a:lnSpc>
              <a:spcBef>
                <a:spcPts val="1989"/>
              </a:spcBef>
              <a:buSzPct val="153846"/>
              <a:buFont typeface="Wingdings"/>
              <a:buChar char=""/>
              <a:tabLst>
                <a:tab pos="1095375" algn="l"/>
                <a:tab pos="1096010" algn="l"/>
              </a:tabLst>
            </a:pPr>
            <a:r>
              <a:rPr sz="1950" b="1" spc="-7" baseline="-21367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Be: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1s</a:t>
            </a:r>
            <a:r>
              <a:rPr sz="1950" b="1" spc="-7" baseline="2564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950" b="1" spc="254" baseline="2564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2s</a:t>
            </a:r>
            <a:r>
              <a:rPr sz="1950" b="1" spc="-7" baseline="25641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1950" b="1" spc="277" baseline="2564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950" b="1" baseline="-21367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F:</a:t>
            </a: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1s</a:t>
            </a:r>
            <a:r>
              <a:rPr sz="1950" b="1" spc="-7" baseline="2564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950" b="1" spc="247" baseline="2564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2s</a:t>
            </a:r>
            <a:r>
              <a:rPr sz="1950" b="1" spc="-7" baseline="25641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2p</a:t>
            </a:r>
            <a:r>
              <a:rPr sz="1950" b="1" spc="-7" baseline="25641" dirty="0">
                <a:solidFill>
                  <a:srgbClr val="FF0000"/>
                </a:solidFill>
                <a:latin typeface="Arial"/>
                <a:cs typeface="Arial"/>
              </a:rPr>
              <a:t>5</a:t>
            </a:r>
            <a:endParaRPr sz="1950" baseline="25641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998976" y="5922771"/>
            <a:ext cx="2609215" cy="1350645"/>
            <a:chOff x="3998976" y="5922771"/>
            <a:chExt cx="2609215" cy="1350645"/>
          </a:xfrm>
        </p:grpSpPr>
        <p:sp>
          <p:nvSpPr>
            <p:cNvPr id="3" name="object 3"/>
            <p:cNvSpPr/>
            <p:nvPr/>
          </p:nvSpPr>
          <p:spPr>
            <a:xfrm>
              <a:off x="3998976" y="5922771"/>
              <a:ext cx="2609215" cy="1350645"/>
            </a:xfrm>
            <a:custGeom>
              <a:avLst/>
              <a:gdLst/>
              <a:ahLst/>
              <a:cxnLst/>
              <a:rect l="l" t="t" r="r" b="b"/>
              <a:pathLst>
                <a:path w="2609215" h="1350645">
                  <a:moveTo>
                    <a:pt x="2609087" y="0"/>
                  </a:moveTo>
                  <a:lnTo>
                    <a:pt x="0" y="0"/>
                  </a:lnTo>
                  <a:lnTo>
                    <a:pt x="0" y="1350264"/>
                  </a:lnTo>
                  <a:lnTo>
                    <a:pt x="2609087" y="1350264"/>
                  </a:lnTo>
                  <a:lnTo>
                    <a:pt x="26090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03810" y="6970140"/>
              <a:ext cx="81914" cy="8839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99263" y="6970140"/>
              <a:ext cx="81914" cy="88392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4401311" y="6211796"/>
            <a:ext cx="468630" cy="7829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495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endParaRPr sz="49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95415" y="6276175"/>
            <a:ext cx="425450" cy="6616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4150" b="1" spc="1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415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213288" y="6143561"/>
            <a:ext cx="2105025" cy="587375"/>
            <a:chOff x="4213288" y="6143561"/>
            <a:chExt cx="2105025" cy="587375"/>
          </a:xfrm>
        </p:grpSpPr>
        <p:sp>
          <p:nvSpPr>
            <p:cNvPr id="9" name="object 9"/>
            <p:cNvSpPr/>
            <p:nvPr/>
          </p:nvSpPr>
          <p:spPr>
            <a:xfrm>
              <a:off x="4937950" y="6515988"/>
              <a:ext cx="977265" cy="189230"/>
            </a:xfrm>
            <a:custGeom>
              <a:avLst/>
              <a:gdLst/>
              <a:ahLst/>
              <a:cxnLst/>
              <a:rect l="l" t="t" r="r" b="b"/>
              <a:pathLst>
                <a:path w="977264" h="189229">
                  <a:moveTo>
                    <a:pt x="0" y="0"/>
                  </a:moveTo>
                  <a:lnTo>
                    <a:pt x="976884" y="0"/>
                  </a:lnTo>
                </a:path>
                <a:path w="977264" h="189229">
                  <a:moveTo>
                    <a:pt x="0" y="189166"/>
                  </a:moveTo>
                  <a:lnTo>
                    <a:pt x="976884" y="189166"/>
                  </a:lnTo>
                </a:path>
              </a:pathLst>
            </a:custGeom>
            <a:ln w="5044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47235" y="6143561"/>
              <a:ext cx="81914" cy="8210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42497" y="6143561"/>
              <a:ext cx="82105" cy="8210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13288" y="6616763"/>
              <a:ext cx="81914" cy="8210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47041" y="6143561"/>
              <a:ext cx="75628" cy="8210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42494" y="6143561"/>
              <a:ext cx="75628" cy="82105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647700" y="368808"/>
            <a:ext cx="8679815" cy="192658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619500" marR="30480" indent="-2853055">
              <a:lnSpc>
                <a:spcPct val="101099"/>
              </a:lnSpc>
              <a:spcBef>
                <a:spcPts val="80"/>
              </a:spcBef>
            </a:pPr>
            <a:r>
              <a:rPr sz="3500" b="1" spc="10" dirty="0">
                <a:solidFill>
                  <a:srgbClr val="FF3300"/>
                </a:solidFill>
                <a:latin typeface="Arial"/>
                <a:cs typeface="Arial"/>
              </a:rPr>
              <a:t>ΕΞΑΙΡΕΣΕΙΣ</a:t>
            </a:r>
            <a:r>
              <a:rPr sz="3500" b="1" spc="8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3500" b="1" dirty="0">
                <a:solidFill>
                  <a:srgbClr val="FF3300"/>
                </a:solidFill>
                <a:latin typeface="Arial"/>
                <a:cs typeface="Arial"/>
              </a:rPr>
              <a:t>ΑΠΟ</a:t>
            </a:r>
            <a:r>
              <a:rPr sz="3500" b="1" spc="3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3500" b="1" spc="15" dirty="0">
                <a:solidFill>
                  <a:srgbClr val="FF3300"/>
                </a:solidFill>
                <a:latin typeface="Arial"/>
                <a:cs typeface="Arial"/>
              </a:rPr>
              <a:t>ΤΟΝ</a:t>
            </a:r>
            <a:r>
              <a:rPr sz="3500" b="1" spc="-1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3500" b="1" spc="10" dirty="0">
                <a:solidFill>
                  <a:srgbClr val="FF3300"/>
                </a:solidFill>
                <a:latin typeface="Arial"/>
                <a:cs typeface="Arial"/>
              </a:rPr>
              <a:t>ΚΑΝΟΝΑ</a:t>
            </a:r>
            <a:r>
              <a:rPr sz="3500" b="1" spc="6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3500" b="1" spc="10" dirty="0">
                <a:solidFill>
                  <a:srgbClr val="FF3300"/>
                </a:solidFill>
                <a:latin typeface="Arial"/>
                <a:cs typeface="Arial"/>
              </a:rPr>
              <a:t>ΤΗΣ </a:t>
            </a:r>
            <a:r>
              <a:rPr sz="3500" b="1" spc="-96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3500" b="1" dirty="0">
                <a:solidFill>
                  <a:srgbClr val="FF3300"/>
                </a:solidFill>
                <a:latin typeface="Arial"/>
                <a:cs typeface="Arial"/>
              </a:rPr>
              <a:t>ΟΚΤΑΔΑΣ</a:t>
            </a:r>
            <a:endParaRPr sz="3500">
              <a:latin typeface="Arial"/>
              <a:cs typeface="Arial"/>
            </a:endParaRPr>
          </a:p>
          <a:p>
            <a:pPr marL="38100" marR="880744">
              <a:lnSpc>
                <a:spcPct val="100000"/>
              </a:lnSpc>
              <a:spcBef>
                <a:spcPts val="1689"/>
              </a:spcBef>
              <a:buSzPct val="95000"/>
              <a:buFont typeface="Arial MT"/>
              <a:buChar char="•"/>
              <a:tabLst>
                <a:tab pos="127635" algn="l"/>
              </a:tabLst>
            </a:pP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Ο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κανόνας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της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οκτάδας δεν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ισχύει 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στα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μόρια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που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έχουν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περιττό </a:t>
            </a:r>
            <a:r>
              <a:rPr sz="2000" b="1" spc="-5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συνολικό</a:t>
            </a:r>
            <a:r>
              <a:rPr sz="20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αριθμό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ηλεκτρονίων</a:t>
            </a:r>
            <a:r>
              <a:rPr sz="20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σθένους</a:t>
            </a:r>
            <a:r>
              <a:rPr sz="20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(πχ</a:t>
            </a: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ΝΟ,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ΝΟ</a:t>
            </a:r>
            <a:r>
              <a:rPr sz="1950" b="1" spc="-7" baseline="-21367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601724" y="3806951"/>
            <a:ext cx="214820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79095" indent="-341630">
              <a:lnSpc>
                <a:spcPct val="100000"/>
              </a:lnSpc>
              <a:spcBef>
                <a:spcPts val="90"/>
              </a:spcBef>
              <a:buSzPct val="153846"/>
              <a:buFont typeface="Wingdings"/>
              <a:buChar char=""/>
              <a:tabLst>
                <a:tab pos="379095" algn="l"/>
                <a:tab pos="379730" algn="l"/>
              </a:tabLst>
            </a:pPr>
            <a:r>
              <a:rPr sz="1950" b="1" baseline="-21367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N:</a:t>
            </a:r>
            <a:r>
              <a:rPr sz="20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1s</a:t>
            </a:r>
            <a:r>
              <a:rPr sz="1950" b="1" spc="-7" baseline="2564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950" b="1" spc="232" baseline="2564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2s</a:t>
            </a:r>
            <a:r>
              <a:rPr sz="1950" b="1" spc="-7" baseline="25641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1950" b="1" spc="540" baseline="2564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2p</a:t>
            </a:r>
            <a:r>
              <a:rPr sz="1950" b="1" baseline="25641" dirty="0">
                <a:solidFill>
                  <a:srgbClr val="FF0000"/>
                </a:solidFill>
                <a:latin typeface="Arial"/>
                <a:cs typeface="Arial"/>
              </a:rPr>
              <a:t>3</a:t>
            </a:r>
            <a:endParaRPr sz="1950" baseline="25641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881628" y="3806951"/>
            <a:ext cx="172720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1950" b="1" spc="7" baseline="-21367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O:</a:t>
            </a:r>
            <a:r>
              <a:rPr sz="20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1s</a:t>
            </a:r>
            <a:r>
              <a:rPr sz="1950" b="1" spc="-7" baseline="2564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950" b="1" spc="254" baseline="2564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2s</a:t>
            </a:r>
            <a:r>
              <a:rPr sz="1950" b="1" spc="-7" baseline="25641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2p</a:t>
            </a:r>
            <a:r>
              <a:rPr sz="1950" b="1" spc="-7" baseline="25641" dirty="0">
                <a:solidFill>
                  <a:srgbClr val="FF0000"/>
                </a:solidFill>
                <a:latin typeface="Arial"/>
                <a:cs typeface="Arial"/>
              </a:rPr>
              <a:t>4</a:t>
            </a:r>
            <a:endParaRPr sz="1950" baseline="25641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95730" y="4599432"/>
            <a:ext cx="6570345" cy="11220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13995" indent="-201930">
              <a:lnSpc>
                <a:spcPct val="100000"/>
              </a:lnSpc>
              <a:spcBef>
                <a:spcPts val="90"/>
              </a:spcBef>
              <a:buSzPct val="95000"/>
              <a:buFont typeface="Wingdings"/>
              <a:buChar char=""/>
              <a:tabLst>
                <a:tab pos="214629" algn="l"/>
              </a:tabLst>
            </a:pP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Αριθμός</a:t>
            </a:r>
            <a:r>
              <a:rPr sz="2000" b="1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εξωτερικών</a:t>
            </a:r>
            <a:r>
              <a:rPr sz="20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στιβάδων=</a:t>
            </a:r>
            <a:r>
              <a:rPr sz="20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1Χ5(N)+1Χ6(O)</a:t>
            </a:r>
            <a:r>
              <a:rPr sz="20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5" dirty="0">
                <a:solidFill>
                  <a:srgbClr val="FFFFFF"/>
                </a:solidFill>
                <a:latin typeface="Arial"/>
                <a:cs typeface="Arial"/>
              </a:rPr>
              <a:t>=11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Wingdings"/>
              <a:buChar char=""/>
            </a:pPr>
            <a:endParaRPr sz="2200">
              <a:latin typeface="Arial"/>
              <a:cs typeface="Arial"/>
            </a:endParaRPr>
          </a:p>
          <a:p>
            <a:pPr marL="570865" lvl="1" indent="-202565">
              <a:lnSpc>
                <a:spcPct val="100000"/>
              </a:lnSpc>
              <a:spcBef>
                <a:spcPts val="1310"/>
              </a:spcBef>
              <a:buSzPct val="95000"/>
              <a:buFont typeface="Wingdings"/>
              <a:buChar char=""/>
              <a:tabLst>
                <a:tab pos="571500" algn="l"/>
              </a:tabLst>
            </a:pP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Κεντρικό</a:t>
            </a:r>
            <a:r>
              <a:rPr sz="20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άτομο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το</a:t>
            </a:r>
            <a:r>
              <a:rPr sz="2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2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10844" y="2694431"/>
            <a:ext cx="656844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5699760" algn="l"/>
              </a:tabLst>
            </a:pPr>
            <a:r>
              <a:rPr sz="2000" b="1" spc="-10" dirty="0">
                <a:solidFill>
                  <a:srgbClr val="BF0000"/>
                </a:solidFill>
                <a:latin typeface="Arial"/>
                <a:cs typeface="Arial"/>
              </a:rPr>
              <a:t>Να</a:t>
            </a:r>
            <a:r>
              <a:rPr sz="2000" b="1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BF0000"/>
                </a:solidFill>
                <a:latin typeface="Arial"/>
                <a:cs typeface="Arial"/>
              </a:rPr>
              <a:t>σχεδιαστεί</a:t>
            </a:r>
            <a:r>
              <a:rPr sz="2000" b="1" spc="-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BF0000"/>
                </a:solidFill>
                <a:latin typeface="Arial"/>
                <a:cs typeface="Arial"/>
              </a:rPr>
              <a:t>η</a:t>
            </a:r>
            <a:r>
              <a:rPr sz="2000" b="1" spc="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BF0000"/>
                </a:solidFill>
                <a:latin typeface="Arial"/>
                <a:cs typeface="Arial"/>
              </a:rPr>
              <a:t>ηλεκτρονική</a:t>
            </a:r>
            <a:r>
              <a:rPr sz="2000" b="1" spc="-6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BF0000"/>
                </a:solidFill>
                <a:latin typeface="Arial"/>
                <a:cs typeface="Arial"/>
              </a:rPr>
              <a:t>δομή</a:t>
            </a:r>
            <a:r>
              <a:rPr sz="2000" b="1" spc="-40" dirty="0">
                <a:solidFill>
                  <a:srgbClr val="BF0000"/>
                </a:solidFill>
                <a:latin typeface="Arial"/>
                <a:cs typeface="Arial"/>
              </a:rPr>
              <a:t> κατά</a:t>
            </a:r>
            <a:r>
              <a:rPr sz="2000" b="1" spc="-1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BF0000"/>
                </a:solidFill>
                <a:latin typeface="Arial"/>
                <a:cs typeface="Arial"/>
              </a:rPr>
              <a:t>Lewis	</a:t>
            </a:r>
            <a:r>
              <a:rPr sz="2000" b="1" spc="-20" dirty="0">
                <a:solidFill>
                  <a:srgbClr val="BF0000"/>
                </a:solidFill>
                <a:latin typeface="Arial"/>
                <a:cs typeface="Arial"/>
              </a:rPr>
              <a:t>του</a:t>
            </a:r>
            <a:r>
              <a:rPr sz="2000" b="1" spc="-11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BF0000"/>
                </a:solidFill>
                <a:latin typeface="Arial"/>
                <a:cs typeface="Arial"/>
              </a:rPr>
              <a:t>NO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0692" y="335279"/>
            <a:ext cx="6776720" cy="5632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0" spc="10" dirty="0">
                <a:solidFill>
                  <a:srgbClr val="FF3300"/>
                </a:solidFill>
              </a:rPr>
              <a:t>ΣΥΝΤΟΝΙΣΜΟΣ</a:t>
            </a:r>
            <a:r>
              <a:rPr sz="3500" spc="65" dirty="0">
                <a:solidFill>
                  <a:srgbClr val="FF3300"/>
                </a:solidFill>
              </a:rPr>
              <a:t> </a:t>
            </a:r>
            <a:r>
              <a:rPr sz="3500" spc="15" dirty="0">
                <a:solidFill>
                  <a:srgbClr val="FF3300"/>
                </a:solidFill>
              </a:rPr>
              <a:t>ή</a:t>
            </a:r>
            <a:r>
              <a:rPr sz="3500" spc="-20" dirty="0">
                <a:solidFill>
                  <a:srgbClr val="FF3300"/>
                </a:solidFill>
              </a:rPr>
              <a:t> </a:t>
            </a:r>
            <a:r>
              <a:rPr sz="3500" spc="10" dirty="0">
                <a:solidFill>
                  <a:srgbClr val="FF3300"/>
                </a:solidFill>
              </a:rPr>
              <a:t>ΜΕΣΟΜΕΡΕΙΑ</a:t>
            </a:r>
            <a:endParaRPr sz="3500"/>
          </a:p>
        </p:txBody>
      </p:sp>
      <p:grpSp>
        <p:nvGrpSpPr>
          <p:cNvPr id="3" name="object 3"/>
          <p:cNvGrpSpPr/>
          <p:nvPr/>
        </p:nvGrpSpPr>
        <p:grpSpPr>
          <a:xfrm>
            <a:off x="2651760" y="3700779"/>
            <a:ext cx="2139950" cy="1203960"/>
            <a:chOff x="2651760" y="3700779"/>
            <a:chExt cx="2139950" cy="1203960"/>
          </a:xfrm>
        </p:grpSpPr>
        <p:sp>
          <p:nvSpPr>
            <p:cNvPr id="4" name="object 4"/>
            <p:cNvSpPr/>
            <p:nvPr/>
          </p:nvSpPr>
          <p:spPr>
            <a:xfrm>
              <a:off x="2651760" y="3700779"/>
              <a:ext cx="2139950" cy="1203960"/>
            </a:xfrm>
            <a:custGeom>
              <a:avLst/>
              <a:gdLst/>
              <a:ahLst/>
              <a:cxnLst/>
              <a:rect l="l" t="t" r="r" b="b"/>
              <a:pathLst>
                <a:path w="2139950" h="1203960">
                  <a:moveTo>
                    <a:pt x="2139695" y="0"/>
                  </a:moveTo>
                  <a:lnTo>
                    <a:pt x="0" y="0"/>
                  </a:lnTo>
                  <a:lnTo>
                    <a:pt x="0" y="1203960"/>
                  </a:lnTo>
                  <a:lnTo>
                    <a:pt x="2139695" y="1203960"/>
                  </a:lnTo>
                  <a:lnTo>
                    <a:pt x="21396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98848" y="4584699"/>
              <a:ext cx="52069" cy="161925"/>
            </a:xfrm>
            <a:custGeom>
              <a:avLst/>
              <a:gdLst/>
              <a:ahLst/>
              <a:cxnLst/>
              <a:rect l="l" t="t" r="r" b="b"/>
              <a:pathLst>
                <a:path w="52070" h="161925">
                  <a:moveTo>
                    <a:pt x="48768" y="137160"/>
                  </a:moveTo>
                  <a:lnTo>
                    <a:pt x="46672" y="128206"/>
                  </a:lnTo>
                  <a:lnTo>
                    <a:pt x="41148" y="120396"/>
                  </a:lnTo>
                  <a:lnTo>
                    <a:pt x="33337" y="114871"/>
                  </a:lnTo>
                  <a:lnTo>
                    <a:pt x="24384" y="112776"/>
                  </a:lnTo>
                  <a:lnTo>
                    <a:pt x="14135" y="114871"/>
                  </a:lnTo>
                  <a:lnTo>
                    <a:pt x="6477" y="120396"/>
                  </a:lnTo>
                  <a:lnTo>
                    <a:pt x="1663" y="128206"/>
                  </a:lnTo>
                  <a:lnTo>
                    <a:pt x="0" y="137160"/>
                  </a:lnTo>
                  <a:lnTo>
                    <a:pt x="1663" y="147408"/>
                  </a:lnTo>
                  <a:lnTo>
                    <a:pt x="6477" y="155067"/>
                  </a:lnTo>
                  <a:lnTo>
                    <a:pt x="14135" y="159880"/>
                  </a:lnTo>
                  <a:lnTo>
                    <a:pt x="24384" y="161544"/>
                  </a:lnTo>
                  <a:lnTo>
                    <a:pt x="33324" y="159880"/>
                  </a:lnTo>
                  <a:lnTo>
                    <a:pt x="41135" y="155067"/>
                  </a:lnTo>
                  <a:lnTo>
                    <a:pt x="46659" y="147408"/>
                  </a:lnTo>
                  <a:lnTo>
                    <a:pt x="48768" y="137160"/>
                  </a:lnTo>
                  <a:close/>
                </a:path>
                <a:path w="52070" h="161925">
                  <a:moveTo>
                    <a:pt x="51816" y="24384"/>
                  </a:moveTo>
                  <a:lnTo>
                    <a:pt x="49720" y="15430"/>
                  </a:lnTo>
                  <a:lnTo>
                    <a:pt x="44196" y="7620"/>
                  </a:lnTo>
                  <a:lnTo>
                    <a:pt x="36385" y="2095"/>
                  </a:lnTo>
                  <a:lnTo>
                    <a:pt x="27432" y="0"/>
                  </a:lnTo>
                  <a:lnTo>
                    <a:pt x="17183" y="2095"/>
                  </a:lnTo>
                  <a:lnTo>
                    <a:pt x="9525" y="7620"/>
                  </a:lnTo>
                  <a:lnTo>
                    <a:pt x="4711" y="15430"/>
                  </a:lnTo>
                  <a:lnTo>
                    <a:pt x="3048" y="24384"/>
                  </a:lnTo>
                  <a:lnTo>
                    <a:pt x="4711" y="34632"/>
                  </a:lnTo>
                  <a:lnTo>
                    <a:pt x="9525" y="42291"/>
                  </a:lnTo>
                  <a:lnTo>
                    <a:pt x="17183" y="47104"/>
                  </a:lnTo>
                  <a:lnTo>
                    <a:pt x="27432" y="48768"/>
                  </a:lnTo>
                  <a:lnTo>
                    <a:pt x="36372" y="47104"/>
                  </a:lnTo>
                  <a:lnTo>
                    <a:pt x="44183" y="42291"/>
                  </a:lnTo>
                  <a:lnTo>
                    <a:pt x="49720" y="34632"/>
                  </a:lnTo>
                  <a:lnTo>
                    <a:pt x="51816" y="24384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60648" y="3853179"/>
              <a:ext cx="173736" cy="21945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794760" y="4081779"/>
              <a:ext cx="463550" cy="478790"/>
            </a:xfrm>
            <a:custGeom>
              <a:avLst/>
              <a:gdLst/>
              <a:ahLst/>
              <a:cxnLst/>
              <a:rect l="l" t="t" r="r" b="b"/>
              <a:pathLst>
                <a:path w="463550" h="478789">
                  <a:moveTo>
                    <a:pt x="79248" y="0"/>
                  </a:moveTo>
                  <a:lnTo>
                    <a:pt x="463295" y="402336"/>
                  </a:lnTo>
                </a:path>
                <a:path w="463550" h="478789">
                  <a:moveTo>
                    <a:pt x="0" y="76200"/>
                  </a:moveTo>
                  <a:lnTo>
                    <a:pt x="384048" y="478536"/>
                  </a:lnTo>
                </a:path>
              </a:pathLst>
            </a:custGeom>
            <a:ln w="2743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30624" y="4538979"/>
              <a:ext cx="207263" cy="21945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014472" y="4057395"/>
              <a:ext cx="597535" cy="421005"/>
            </a:xfrm>
            <a:custGeom>
              <a:avLst/>
              <a:gdLst/>
              <a:ahLst/>
              <a:cxnLst/>
              <a:rect l="l" t="t" r="r" b="b"/>
              <a:pathLst>
                <a:path w="597535" h="421004">
                  <a:moveTo>
                    <a:pt x="597407" y="0"/>
                  </a:moveTo>
                  <a:lnTo>
                    <a:pt x="0" y="420623"/>
                  </a:lnTo>
                </a:path>
              </a:pathLst>
            </a:custGeom>
            <a:ln w="2743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709672" y="3755643"/>
              <a:ext cx="1740535" cy="1085215"/>
            </a:xfrm>
            <a:custGeom>
              <a:avLst/>
              <a:gdLst/>
              <a:ahLst/>
              <a:cxnLst/>
              <a:rect l="l" t="t" r="r" b="b"/>
              <a:pathLst>
                <a:path w="1740535" h="1085214">
                  <a:moveTo>
                    <a:pt x="48768" y="880872"/>
                  </a:moveTo>
                  <a:lnTo>
                    <a:pt x="47091" y="870165"/>
                  </a:lnTo>
                  <a:lnTo>
                    <a:pt x="42291" y="861441"/>
                  </a:lnTo>
                  <a:lnTo>
                    <a:pt x="34620" y="855586"/>
                  </a:lnTo>
                  <a:lnTo>
                    <a:pt x="24384" y="853440"/>
                  </a:lnTo>
                  <a:lnTo>
                    <a:pt x="14135" y="855586"/>
                  </a:lnTo>
                  <a:lnTo>
                    <a:pt x="6477" y="861441"/>
                  </a:lnTo>
                  <a:lnTo>
                    <a:pt x="1663" y="870165"/>
                  </a:lnTo>
                  <a:lnTo>
                    <a:pt x="0" y="880872"/>
                  </a:lnTo>
                  <a:lnTo>
                    <a:pt x="1663" y="889825"/>
                  </a:lnTo>
                  <a:lnTo>
                    <a:pt x="6477" y="897636"/>
                  </a:lnTo>
                  <a:lnTo>
                    <a:pt x="14135" y="903160"/>
                  </a:lnTo>
                  <a:lnTo>
                    <a:pt x="24384" y="905256"/>
                  </a:lnTo>
                  <a:lnTo>
                    <a:pt x="34620" y="903160"/>
                  </a:lnTo>
                  <a:lnTo>
                    <a:pt x="42291" y="897636"/>
                  </a:lnTo>
                  <a:lnTo>
                    <a:pt x="47091" y="889825"/>
                  </a:lnTo>
                  <a:lnTo>
                    <a:pt x="48768" y="880872"/>
                  </a:lnTo>
                  <a:close/>
                </a:path>
                <a:path w="1740535" h="1085214">
                  <a:moveTo>
                    <a:pt x="54864" y="768096"/>
                  </a:moveTo>
                  <a:lnTo>
                    <a:pt x="52768" y="757859"/>
                  </a:lnTo>
                  <a:lnTo>
                    <a:pt x="47244" y="750189"/>
                  </a:lnTo>
                  <a:lnTo>
                    <a:pt x="39433" y="745388"/>
                  </a:lnTo>
                  <a:lnTo>
                    <a:pt x="30480" y="743712"/>
                  </a:lnTo>
                  <a:lnTo>
                    <a:pt x="20231" y="745388"/>
                  </a:lnTo>
                  <a:lnTo>
                    <a:pt x="12573" y="750189"/>
                  </a:lnTo>
                  <a:lnTo>
                    <a:pt x="7759" y="757859"/>
                  </a:lnTo>
                  <a:lnTo>
                    <a:pt x="6096" y="768096"/>
                  </a:lnTo>
                  <a:lnTo>
                    <a:pt x="7759" y="777049"/>
                  </a:lnTo>
                  <a:lnTo>
                    <a:pt x="12573" y="784860"/>
                  </a:lnTo>
                  <a:lnTo>
                    <a:pt x="20231" y="790384"/>
                  </a:lnTo>
                  <a:lnTo>
                    <a:pt x="30480" y="792480"/>
                  </a:lnTo>
                  <a:lnTo>
                    <a:pt x="39433" y="790384"/>
                  </a:lnTo>
                  <a:lnTo>
                    <a:pt x="47244" y="784860"/>
                  </a:lnTo>
                  <a:lnTo>
                    <a:pt x="52768" y="777049"/>
                  </a:lnTo>
                  <a:lnTo>
                    <a:pt x="54864" y="768096"/>
                  </a:lnTo>
                  <a:close/>
                </a:path>
                <a:path w="1740535" h="1085214">
                  <a:moveTo>
                    <a:pt x="155448" y="993648"/>
                  </a:moveTo>
                  <a:lnTo>
                    <a:pt x="153301" y="983411"/>
                  </a:lnTo>
                  <a:lnTo>
                    <a:pt x="147447" y="975741"/>
                  </a:lnTo>
                  <a:lnTo>
                    <a:pt x="138722" y="970940"/>
                  </a:lnTo>
                  <a:lnTo>
                    <a:pt x="128016" y="969264"/>
                  </a:lnTo>
                  <a:lnTo>
                    <a:pt x="119062" y="970940"/>
                  </a:lnTo>
                  <a:lnTo>
                    <a:pt x="111252" y="975741"/>
                  </a:lnTo>
                  <a:lnTo>
                    <a:pt x="105727" y="983411"/>
                  </a:lnTo>
                  <a:lnTo>
                    <a:pt x="103632" y="993648"/>
                  </a:lnTo>
                  <a:lnTo>
                    <a:pt x="105714" y="1002601"/>
                  </a:lnTo>
                  <a:lnTo>
                    <a:pt x="111239" y="1010412"/>
                  </a:lnTo>
                  <a:lnTo>
                    <a:pt x="119049" y="1015936"/>
                  </a:lnTo>
                  <a:lnTo>
                    <a:pt x="128016" y="1018032"/>
                  </a:lnTo>
                  <a:lnTo>
                    <a:pt x="138722" y="1015936"/>
                  </a:lnTo>
                  <a:lnTo>
                    <a:pt x="147447" y="1010412"/>
                  </a:lnTo>
                  <a:lnTo>
                    <a:pt x="153301" y="1002601"/>
                  </a:lnTo>
                  <a:lnTo>
                    <a:pt x="155448" y="993648"/>
                  </a:lnTo>
                  <a:close/>
                </a:path>
                <a:path w="1740535" h="1085214">
                  <a:moveTo>
                    <a:pt x="265176" y="993648"/>
                  </a:moveTo>
                  <a:lnTo>
                    <a:pt x="263499" y="983411"/>
                  </a:lnTo>
                  <a:lnTo>
                    <a:pt x="258699" y="975741"/>
                  </a:lnTo>
                  <a:lnTo>
                    <a:pt x="251028" y="970940"/>
                  </a:lnTo>
                  <a:lnTo>
                    <a:pt x="240792" y="969264"/>
                  </a:lnTo>
                  <a:lnTo>
                    <a:pt x="231838" y="970940"/>
                  </a:lnTo>
                  <a:lnTo>
                    <a:pt x="224028" y="975741"/>
                  </a:lnTo>
                  <a:lnTo>
                    <a:pt x="218503" y="983411"/>
                  </a:lnTo>
                  <a:lnTo>
                    <a:pt x="216408" y="993648"/>
                  </a:lnTo>
                  <a:lnTo>
                    <a:pt x="218503" y="1002601"/>
                  </a:lnTo>
                  <a:lnTo>
                    <a:pt x="224028" y="1010412"/>
                  </a:lnTo>
                  <a:lnTo>
                    <a:pt x="231838" y="1015936"/>
                  </a:lnTo>
                  <a:lnTo>
                    <a:pt x="240792" y="1018032"/>
                  </a:lnTo>
                  <a:lnTo>
                    <a:pt x="251028" y="1015936"/>
                  </a:lnTo>
                  <a:lnTo>
                    <a:pt x="258699" y="1010412"/>
                  </a:lnTo>
                  <a:lnTo>
                    <a:pt x="263499" y="1002601"/>
                  </a:lnTo>
                  <a:lnTo>
                    <a:pt x="265176" y="993648"/>
                  </a:lnTo>
                  <a:close/>
                </a:path>
                <a:path w="1740535" h="1085214">
                  <a:moveTo>
                    <a:pt x="374904" y="801624"/>
                  </a:moveTo>
                  <a:lnTo>
                    <a:pt x="372808" y="790917"/>
                  </a:lnTo>
                  <a:lnTo>
                    <a:pt x="367284" y="782193"/>
                  </a:lnTo>
                  <a:lnTo>
                    <a:pt x="359473" y="776338"/>
                  </a:lnTo>
                  <a:lnTo>
                    <a:pt x="350520" y="774192"/>
                  </a:lnTo>
                  <a:lnTo>
                    <a:pt x="340271" y="776338"/>
                  </a:lnTo>
                  <a:lnTo>
                    <a:pt x="332600" y="782193"/>
                  </a:lnTo>
                  <a:lnTo>
                    <a:pt x="327799" y="790917"/>
                  </a:lnTo>
                  <a:lnTo>
                    <a:pt x="326136" y="801624"/>
                  </a:lnTo>
                  <a:lnTo>
                    <a:pt x="327799" y="810577"/>
                  </a:lnTo>
                  <a:lnTo>
                    <a:pt x="332613" y="818388"/>
                  </a:lnTo>
                  <a:lnTo>
                    <a:pt x="340271" y="823912"/>
                  </a:lnTo>
                  <a:lnTo>
                    <a:pt x="350520" y="826008"/>
                  </a:lnTo>
                  <a:lnTo>
                    <a:pt x="359473" y="823925"/>
                  </a:lnTo>
                  <a:lnTo>
                    <a:pt x="367284" y="818400"/>
                  </a:lnTo>
                  <a:lnTo>
                    <a:pt x="372808" y="810590"/>
                  </a:lnTo>
                  <a:lnTo>
                    <a:pt x="374904" y="801624"/>
                  </a:lnTo>
                  <a:close/>
                </a:path>
                <a:path w="1740535" h="1085214">
                  <a:moveTo>
                    <a:pt x="381000" y="911352"/>
                  </a:moveTo>
                  <a:lnTo>
                    <a:pt x="378853" y="902398"/>
                  </a:lnTo>
                  <a:lnTo>
                    <a:pt x="372999" y="894588"/>
                  </a:lnTo>
                  <a:lnTo>
                    <a:pt x="364274" y="889063"/>
                  </a:lnTo>
                  <a:lnTo>
                    <a:pt x="353568" y="886968"/>
                  </a:lnTo>
                  <a:lnTo>
                    <a:pt x="344614" y="889063"/>
                  </a:lnTo>
                  <a:lnTo>
                    <a:pt x="336804" y="894588"/>
                  </a:lnTo>
                  <a:lnTo>
                    <a:pt x="331279" y="902398"/>
                  </a:lnTo>
                  <a:lnTo>
                    <a:pt x="329184" y="911352"/>
                  </a:lnTo>
                  <a:lnTo>
                    <a:pt x="331279" y="922070"/>
                  </a:lnTo>
                  <a:lnTo>
                    <a:pt x="336804" y="930783"/>
                  </a:lnTo>
                  <a:lnTo>
                    <a:pt x="344614" y="936650"/>
                  </a:lnTo>
                  <a:lnTo>
                    <a:pt x="353568" y="938784"/>
                  </a:lnTo>
                  <a:lnTo>
                    <a:pt x="364274" y="936650"/>
                  </a:lnTo>
                  <a:lnTo>
                    <a:pt x="372999" y="930783"/>
                  </a:lnTo>
                  <a:lnTo>
                    <a:pt x="378853" y="922070"/>
                  </a:lnTo>
                  <a:lnTo>
                    <a:pt x="381000" y="911352"/>
                  </a:lnTo>
                  <a:close/>
                </a:path>
                <a:path w="1740535" h="1085214">
                  <a:moveTo>
                    <a:pt x="984504" y="24384"/>
                  </a:moveTo>
                  <a:lnTo>
                    <a:pt x="982827" y="14147"/>
                  </a:lnTo>
                  <a:lnTo>
                    <a:pt x="978027" y="6477"/>
                  </a:lnTo>
                  <a:lnTo>
                    <a:pt x="970356" y="1676"/>
                  </a:lnTo>
                  <a:lnTo>
                    <a:pt x="960120" y="0"/>
                  </a:lnTo>
                  <a:lnTo>
                    <a:pt x="951166" y="1676"/>
                  </a:lnTo>
                  <a:lnTo>
                    <a:pt x="943356" y="6477"/>
                  </a:lnTo>
                  <a:lnTo>
                    <a:pt x="937831" y="14147"/>
                  </a:lnTo>
                  <a:lnTo>
                    <a:pt x="935736" y="24384"/>
                  </a:lnTo>
                  <a:lnTo>
                    <a:pt x="937831" y="34632"/>
                  </a:lnTo>
                  <a:lnTo>
                    <a:pt x="943356" y="42291"/>
                  </a:lnTo>
                  <a:lnTo>
                    <a:pt x="951166" y="47104"/>
                  </a:lnTo>
                  <a:lnTo>
                    <a:pt x="960120" y="48768"/>
                  </a:lnTo>
                  <a:lnTo>
                    <a:pt x="970356" y="47104"/>
                  </a:lnTo>
                  <a:lnTo>
                    <a:pt x="978027" y="42291"/>
                  </a:lnTo>
                  <a:lnTo>
                    <a:pt x="982827" y="34632"/>
                  </a:lnTo>
                  <a:lnTo>
                    <a:pt x="984504" y="24384"/>
                  </a:lnTo>
                  <a:close/>
                </a:path>
                <a:path w="1740535" h="1085214">
                  <a:moveTo>
                    <a:pt x="1097280" y="27432"/>
                  </a:moveTo>
                  <a:lnTo>
                    <a:pt x="1095603" y="17195"/>
                  </a:lnTo>
                  <a:lnTo>
                    <a:pt x="1090803" y="9525"/>
                  </a:lnTo>
                  <a:lnTo>
                    <a:pt x="1083132" y="4724"/>
                  </a:lnTo>
                  <a:lnTo>
                    <a:pt x="1072896" y="3048"/>
                  </a:lnTo>
                  <a:lnTo>
                    <a:pt x="1062647" y="4724"/>
                  </a:lnTo>
                  <a:lnTo>
                    <a:pt x="1054989" y="9525"/>
                  </a:lnTo>
                  <a:lnTo>
                    <a:pt x="1050175" y="17195"/>
                  </a:lnTo>
                  <a:lnTo>
                    <a:pt x="1048512" y="27432"/>
                  </a:lnTo>
                  <a:lnTo>
                    <a:pt x="1050175" y="36385"/>
                  </a:lnTo>
                  <a:lnTo>
                    <a:pt x="1054989" y="44196"/>
                  </a:lnTo>
                  <a:lnTo>
                    <a:pt x="1062647" y="49720"/>
                  </a:lnTo>
                  <a:lnTo>
                    <a:pt x="1072896" y="51816"/>
                  </a:lnTo>
                  <a:lnTo>
                    <a:pt x="1083132" y="49720"/>
                  </a:lnTo>
                  <a:lnTo>
                    <a:pt x="1090803" y="44196"/>
                  </a:lnTo>
                  <a:lnTo>
                    <a:pt x="1095603" y="36385"/>
                  </a:lnTo>
                  <a:lnTo>
                    <a:pt x="1097280" y="27432"/>
                  </a:lnTo>
                  <a:close/>
                </a:path>
                <a:path w="1740535" h="1085214">
                  <a:moveTo>
                    <a:pt x="1627632" y="1060704"/>
                  </a:moveTo>
                  <a:lnTo>
                    <a:pt x="1625955" y="1051750"/>
                  </a:lnTo>
                  <a:lnTo>
                    <a:pt x="1621155" y="1043940"/>
                  </a:lnTo>
                  <a:lnTo>
                    <a:pt x="1613484" y="1038415"/>
                  </a:lnTo>
                  <a:lnTo>
                    <a:pt x="1603248" y="1036320"/>
                  </a:lnTo>
                  <a:lnTo>
                    <a:pt x="1592999" y="1038415"/>
                  </a:lnTo>
                  <a:lnTo>
                    <a:pt x="1585341" y="1043940"/>
                  </a:lnTo>
                  <a:lnTo>
                    <a:pt x="1580527" y="1051750"/>
                  </a:lnTo>
                  <a:lnTo>
                    <a:pt x="1578864" y="1060704"/>
                  </a:lnTo>
                  <a:lnTo>
                    <a:pt x="1580527" y="1070952"/>
                  </a:lnTo>
                  <a:lnTo>
                    <a:pt x="1585341" y="1078611"/>
                  </a:lnTo>
                  <a:lnTo>
                    <a:pt x="1592999" y="1083424"/>
                  </a:lnTo>
                  <a:lnTo>
                    <a:pt x="1603248" y="1085088"/>
                  </a:lnTo>
                  <a:lnTo>
                    <a:pt x="1613484" y="1083424"/>
                  </a:lnTo>
                  <a:lnTo>
                    <a:pt x="1621155" y="1078611"/>
                  </a:lnTo>
                  <a:lnTo>
                    <a:pt x="1625955" y="1070952"/>
                  </a:lnTo>
                  <a:lnTo>
                    <a:pt x="1627632" y="1060704"/>
                  </a:lnTo>
                  <a:close/>
                </a:path>
                <a:path w="1740535" h="1085214">
                  <a:moveTo>
                    <a:pt x="1740408" y="1060704"/>
                  </a:moveTo>
                  <a:lnTo>
                    <a:pt x="1738312" y="1051750"/>
                  </a:lnTo>
                  <a:lnTo>
                    <a:pt x="1732788" y="1043940"/>
                  </a:lnTo>
                  <a:lnTo>
                    <a:pt x="1724977" y="1038415"/>
                  </a:lnTo>
                  <a:lnTo>
                    <a:pt x="1716024" y="1036320"/>
                  </a:lnTo>
                  <a:lnTo>
                    <a:pt x="1705775" y="1038415"/>
                  </a:lnTo>
                  <a:lnTo>
                    <a:pt x="1698117" y="1043940"/>
                  </a:lnTo>
                  <a:lnTo>
                    <a:pt x="1693303" y="1051750"/>
                  </a:lnTo>
                  <a:lnTo>
                    <a:pt x="1691640" y="1060704"/>
                  </a:lnTo>
                  <a:lnTo>
                    <a:pt x="1693303" y="1070952"/>
                  </a:lnTo>
                  <a:lnTo>
                    <a:pt x="1698117" y="1078611"/>
                  </a:lnTo>
                  <a:lnTo>
                    <a:pt x="1705775" y="1083424"/>
                  </a:lnTo>
                  <a:lnTo>
                    <a:pt x="1716024" y="1085088"/>
                  </a:lnTo>
                  <a:lnTo>
                    <a:pt x="1724964" y="1083424"/>
                  </a:lnTo>
                  <a:lnTo>
                    <a:pt x="1732775" y="1078611"/>
                  </a:lnTo>
                  <a:lnTo>
                    <a:pt x="1738299" y="1070952"/>
                  </a:lnTo>
                  <a:lnTo>
                    <a:pt x="1740408" y="1060704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70632" y="4468875"/>
              <a:ext cx="207263" cy="219456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593851" y="5474208"/>
            <a:ext cx="9197975" cy="12376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291465">
              <a:lnSpc>
                <a:spcPct val="100000"/>
              </a:lnSpc>
              <a:spcBef>
                <a:spcPts val="90"/>
              </a:spcBef>
              <a:tabLst>
                <a:tab pos="667385" algn="l"/>
              </a:tabLst>
            </a:pPr>
            <a:r>
              <a:rPr sz="2000" b="1" spc="-45" dirty="0">
                <a:solidFill>
                  <a:srgbClr val="FFFFFF"/>
                </a:solidFill>
                <a:latin typeface="Arial"/>
                <a:cs typeface="Arial"/>
              </a:rPr>
              <a:t>Τότε	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θα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υπήρχε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ένας</a:t>
            </a:r>
            <a:r>
              <a:rPr sz="20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απλός</a:t>
            </a:r>
            <a:r>
              <a:rPr sz="20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και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ένας</a:t>
            </a: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διπλός</a:t>
            </a:r>
            <a:r>
              <a:rPr sz="20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δεσμός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με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διαφορετικά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μήκη. </a:t>
            </a:r>
            <a:r>
              <a:rPr sz="2000" b="1" spc="-5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Όμως</a:t>
            </a:r>
            <a:r>
              <a:rPr sz="20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αποδείχτηκε</a:t>
            </a:r>
            <a:r>
              <a:rPr sz="20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πειραματικά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ότι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οι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δύο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δεσμοί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είναι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απλοί.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ts val="2380"/>
              </a:lnSpc>
              <a:spcBef>
                <a:spcPts val="70"/>
              </a:spcBef>
              <a:tabLst>
                <a:tab pos="1713230" algn="l"/>
                <a:tab pos="2084705" algn="l"/>
                <a:tab pos="4096385" algn="l"/>
                <a:tab pos="5919470" algn="l"/>
                <a:tab pos="6870065" algn="l"/>
                <a:tab pos="7501255" algn="l"/>
                <a:tab pos="8778240" algn="l"/>
              </a:tabLst>
            </a:pP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Ε</a:t>
            </a: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π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ομ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έ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ν</a:t>
            </a:r>
            <a:r>
              <a:rPr sz="2000" b="1" spc="10" dirty="0">
                <a:solidFill>
                  <a:srgbClr val="FFFFFF"/>
                </a:solidFill>
                <a:latin typeface="Arial"/>
                <a:cs typeface="Arial"/>
              </a:rPr>
              <a:t>ω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ς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ο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	π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ρ</a:t>
            </a:r>
            <a:r>
              <a:rPr sz="2000" b="1" spc="-45" dirty="0">
                <a:solidFill>
                  <a:srgbClr val="FFFFFF"/>
                </a:solidFill>
                <a:latin typeface="Arial"/>
                <a:cs typeface="Arial"/>
              </a:rPr>
              <a:t>ο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τ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ε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ι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ν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ό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μ</a:t>
            </a:r>
            <a:r>
              <a:rPr sz="2000" b="1" spc="-40" dirty="0">
                <a:solidFill>
                  <a:srgbClr val="FFFFFF"/>
                </a:solidFill>
                <a:latin typeface="Arial"/>
                <a:cs typeface="Arial"/>
              </a:rPr>
              <a:t>ε</a:t>
            </a:r>
            <a:r>
              <a:rPr sz="2000" b="1" spc="10" dirty="0">
                <a:solidFill>
                  <a:srgbClr val="FFFFFF"/>
                </a:solidFill>
                <a:latin typeface="Arial"/>
                <a:cs typeface="Arial"/>
              </a:rPr>
              <a:t>ν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ο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ς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η</a:t>
            </a:r>
            <a:r>
              <a:rPr sz="2000" b="1" spc="10" dirty="0">
                <a:solidFill>
                  <a:srgbClr val="FFFFFF"/>
                </a:solidFill>
                <a:latin typeface="Arial"/>
                <a:cs typeface="Arial"/>
              </a:rPr>
              <a:t>λ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εκ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τ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ρ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ο</a:t>
            </a:r>
            <a:r>
              <a:rPr sz="2000" b="1" spc="10" dirty="0">
                <a:solidFill>
                  <a:srgbClr val="FFFFFF"/>
                </a:solidFill>
                <a:latin typeface="Arial"/>
                <a:cs typeface="Arial"/>
              </a:rPr>
              <a:t>ν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ι</a:t>
            </a:r>
            <a:r>
              <a:rPr sz="2000" b="1" spc="-85" dirty="0">
                <a:solidFill>
                  <a:srgbClr val="FFFFFF"/>
                </a:solidFill>
                <a:latin typeface="Arial"/>
                <a:cs typeface="Arial"/>
              </a:rPr>
              <a:t>κ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ό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ς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τ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ύ</a:t>
            </a: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π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ο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ς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δ</a:t>
            </a:r>
            <a:r>
              <a:rPr sz="2000" b="1" spc="-40" dirty="0">
                <a:solidFill>
                  <a:srgbClr val="FFFFFF"/>
                </a:solidFill>
                <a:latin typeface="Arial"/>
                <a:cs typeface="Arial"/>
              </a:rPr>
              <a:t>ε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ν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α</a:t>
            </a:r>
            <a:r>
              <a:rPr sz="2000" b="1" spc="-75" dirty="0">
                <a:solidFill>
                  <a:srgbClr val="FFFFFF"/>
                </a:solidFill>
                <a:latin typeface="Arial"/>
                <a:cs typeface="Arial"/>
              </a:rPr>
              <a:t>π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ο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δ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ί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δε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ι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τ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η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ν 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πραγματικότητα.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39648" y="1106424"/>
            <a:ext cx="9072245" cy="199643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400" marR="17780">
              <a:lnSpc>
                <a:spcPct val="100000"/>
              </a:lnSpc>
              <a:spcBef>
                <a:spcPts val="90"/>
              </a:spcBef>
              <a:tabLst>
                <a:tab pos="6712584" algn="l"/>
              </a:tabLst>
            </a:pP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Υπάρχει</a:t>
            </a: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ένας</a:t>
            </a: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αριθμός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μορίων</a:t>
            </a:r>
            <a:r>
              <a:rPr sz="20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και</a:t>
            </a:r>
            <a:r>
              <a:rPr sz="200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ιόντων,</a:t>
            </a:r>
            <a:r>
              <a:rPr sz="20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για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τα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 οποία</a:t>
            </a:r>
            <a:r>
              <a:rPr sz="20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μια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δομή</a:t>
            </a:r>
            <a:r>
              <a:rPr sz="20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Lewis</a:t>
            </a:r>
            <a:r>
              <a:rPr sz="20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από </a:t>
            </a:r>
            <a:r>
              <a:rPr sz="2000" b="1" spc="-5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μόνη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της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 δεν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αποδίδει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σωστά</a:t>
            </a:r>
            <a:r>
              <a:rPr sz="20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τις</a:t>
            </a:r>
            <a:r>
              <a:rPr sz="20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πραγματικές</a:t>
            </a:r>
            <a:r>
              <a:rPr sz="20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σχέσεις	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στο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μόριο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ή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το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ιόν.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>
              <a:latin typeface="Arial"/>
              <a:cs typeface="Arial"/>
            </a:endParaRPr>
          </a:p>
          <a:p>
            <a:pPr marR="1165860" algn="ctr">
              <a:lnSpc>
                <a:spcPct val="100000"/>
              </a:lnSpc>
            </a:pPr>
            <a:r>
              <a:rPr sz="2000" b="1" spc="-35" dirty="0">
                <a:solidFill>
                  <a:srgbClr val="FFFF00"/>
                </a:solidFill>
                <a:latin typeface="Arial"/>
                <a:cs typeface="Arial"/>
              </a:rPr>
              <a:t>ΠΑΡΑΔΕΙΓΜΑ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750">
              <a:latin typeface="Arial"/>
              <a:cs typeface="Arial"/>
            </a:endParaRPr>
          </a:p>
          <a:p>
            <a:pPr marL="579755">
              <a:lnSpc>
                <a:spcPct val="100000"/>
              </a:lnSpc>
            </a:pPr>
            <a:r>
              <a:rPr sz="2000" b="1" spc="-80" dirty="0">
                <a:solidFill>
                  <a:srgbClr val="FFFFFF"/>
                </a:solidFill>
                <a:latin typeface="Arial"/>
                <a:cs typeface="Arial"/>
              </a:rPr>
              <a:t>Αν</a:t>
            </a:r>
            <a:r>
              <a:rPr sz="2000" b="1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δεχτούμε</a:t>
            </a:r>
            <a:r>
              <a:rPr sz="20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ότι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ο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ηλεκτρονικός</a:t>
            </a:r>
            <a:r>
              <a:rPr sz="20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τύπος</a:t>
            </a:r>
            <a:r>
              <a:rPr sz="20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του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SO</a:t>
            </a:r>
            <a:r>
              <a:rPr sz="1950" b="1" spc="-7" baseline="-21367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950" b="1" spc="262" baseline="-2136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είναι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ο: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250179" y="3889247"/>
            <a:ext cx="31940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3000" b="1" baseline="-16666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300" b="1" dirty="0">
                <a:solidFill>
                  <a:srgbClr val="FFFFFF"/>
                </a:solidFill>
                <a:latin typeface="Arial"/>
                <a:cs typeface="Arial"/>
              </a:rPr>
              <a:t>η</a:t>
            </a:r>
            <a:endParaRPr sz="13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659628" y="3965447"/>
            <a:ext cx="219202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η</a:t>
            </a:r>
            <a:r>
              <a:rPr sz="2000" b="1" spc="10" dirty="0">
                <a:solidFill>
                  <a:srgbClr val="FFFFFF"/>
                </a:solidFill>
                <a:latin typeface="Arial"/>
                <a:cs typeface="Arial"/>
              </a:rPr>
              <a:t>λ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εκ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τ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ρ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ο</a:t>
            </a:r>
            <a:r>
              <a:rPr sz="2000" b="1" spc="10" dirty="0">
                <a:solidFill>
                  <a:srgbClr val="FFFFFF"/>
                </a:solidFill>
                <a:latin typeface="Arial"/>
                <a:cs typeface="Arial"/>
              </a:rPr>
              <a:t>ν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ι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κ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ή</a:t>
            </a:r>
            <a:r>
              <a:rPr sz="20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δ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ο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μή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0692" y="335279"/>
            <a:ext cx="6776720" cy="5632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0" spc="10" dirty="0">
                <a:solidFill>
                  <a:srgbClr val="FF3300"/>
                </a:solidFill>
              </a:rPr>
              <a:t>ΣΥΝΤΟΝΙΣΜΟΣ</a:t>
            </a:r>
            <a:r>
              <a:rPr sz="3500" spc="65" dirty="0">
                <a:solidFill>
                  <a:srgbClr val="FF3300"/>
                </a:solidFill>
              </a:rPr>
              <a:t> </a:t>
            </a:r>
            <a:r>
              <a:rPr sz="3500" spc="15" dirty="0">
                <a:solidFill>
                  <a:srgbClr val="FF3300"/>
                </a:solidFill>
              </a:rPr>
              <a:t>ή</a:t>
            </a:r>
            <a:r>
              <a:rPr sz="3500" spc="-20" dirty="0">
                <a:solidFill>
                  <a:srgbClr val="FF3300"/>
                </a:solidFill>
              </a:rPr>
              <a:t> </a:t>
            </a:r>
            <a:r>
              <a:rPr sz="3500" spc="10" dirty="0">
                <a:solidFill>
                  <a:srgbClr val="FF3300"/>
                </a:solidFill>
              </a:rPr>
              <a:t>ΜΕΣΟΜΕΡΕΙΑ</a:t>
            </a:r>
            <a:endParaRPr sz="3500"/>
          </a:p>
        </p:txBody>
      </p:sp>
      <p:grpSp>
        <p:nvGrpSpPr>
          <p:cNvPr id="3" name="object 3"/>
          <p:cNvGrpSpPr/>
          <p:nvPr/>
        </p:nvGrpSpPr>
        <p:grpSpPr>
          <a:xfrm>
            <a:off x="2414016" y="3780028"/>
            <a:ext cx="1582420" cy="887094"/>
            <a:chOff x="2414016" y="3780028"/>
            <a:chExt cx="1582420" cy="887094"/>
          </a:xfrm>
        </p:grpSpPr>
        <p:sp>
          <p:nvSpPr>
            <p:cNvPr id="4" name="object 4"/>
            <p:cNvSpPr/>
            <p:nvPr/>
          </p:nvSpPr>
          <p:spPr>
            <a:xfrm>
              <a:off x="2414016" y="3780028"/>
              <a:ext cx="1582420" cy="887094"/>
            </a:xfrm>
            <a:custGeom>
              <a:avLst/>
              <a:gdLst/>
              <a:ahLst/>
              <a:cxnLst/>
              <a:rect l="l" t="t" r="r" b="b"/>
              <a:pathLst>
                <a:path w="1582420" h="887095">
                  <a:moveTo>
                    <a:pt x="1581911" y="0"/>
                  </a:moveTo>
                  <a:lnTo>
                    <a:pt x="0" y="0"/>
                  </a:lnTo>
                  <a:lnTo>
                    <a:pt x="0" y="886968"/>
                  </a:lnTo>
                  <a:lnTo>
                    <a:pt x="1581911" y="886968"/>
                  </a:lnTo>
                  <a:lnTo>
                    <a:pt x="15819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776472" y="4432300"/>
              <a:ext cx="40005" cy="119380"/>
            </a:xfrm>
            <a:custGeom>
              <a:avLst/>
              <a:gdLst/>
              <a:ahLst/>
              <a:cxnLst/>
              <a:rect l="l" t="t" r="r" b="b"/>
              <a:pathLst>
                <a:path w="40004" h="119379">
                  <a:moveTo>
                    <a:pt x="36576" y="100584"/>
                  </a:moveTo>
                  <a:lnTo>
                    <a:pt x="35001" y="93878"/>
                  </a:lnTo>
                  <a:lnTo>
                    <a:pt x="30861" y="88011"/>
                  </a:lnTo>
                  <a:lnTo>
                    <a:pt x="24993" y="83870"/>
                  </a:lnTo>
                  <a:lnTo>
                    <a:pt x="18288" y="82296"/>
                  </a:lnTo>
                  <a:lnTo>
                    <a:pt x="11569" y="83870"/>
                  </a:lnTo>
                  <a:lnTo>
                    <a:pt x="5715" y="88011"/>
                  </a:lnTo>
                  <a:lnTo>
                    <a:pt x="1562" y="93878"/>
                  </a:lnTo>
                  <a:lnTo>
                    <a:pt x="0" y="100584"/>
                  </a:lnTo>
                  <a:lnTo>
                    <a:pt x="1562" y="107302"/>
                  </a:lnTo>
                  <a:lnTo>
                    <a:pt x="5715" y="113157"/>
                  </a:lnTo>
                  <a:lnTo>
                    <a:pt x="11569" y="117309"/>
                  </a:lnTo>
                  <a:lnTo>
                    <a:pt x="18288" y="118872"/>
                  </a:lnTo>
                  <a:lnTo>
                    <a:pt x="24993" y="117309"/>
                  </a:lnTo>
                  <a:lnTo>
                    <a:pt x="30848" y="113157"/>
                  </a:lnTo>
                  <a:lnTo>
                    <a:pt x="35001" y="107302"/>
                  </a:lnTo>
                  <a:lnTo>
                    <a:pt x="36576" y="100584"/>
                  </a:lnTo>
                  <a:close/>
                </a:path>
                <a:path w="40004" h="119379">
                  <a:moveTo>
                    <a:pt x="39624" y="18288"/>
                  </a:moveTo>
                  <a:lnTo>
                    <a:pt x="38049" y="10287"/>
                  </a:lnTo>
                  <a:lnTo>
                    <a:pt x="33909" y="4572"/>
                  </a:lnTo>
                  <a:lnTo>
                    <a:pt x="28041" y="1143"/>
                  </a:lnTo>
                  <a:lnTo>
                    <a:pt x="21336" y="0"/>
                  </a:lnTo>
                  <a:lnTo>
                    <a:pt x="13322" y="1143"/>
                  </a:lnTo>
                  <a:lnTo>
                    <a:pt x="7620" y="4572"/>
                  </a:lnTo>
                  <a:lnTo>
                    <a:pt x="4191" y="10287"/>
                  </a:lnTo>
                  <a:lnTo>
                    <a:pt x="3048" y="18288"/>
                  </a:lnTo>
                  <a:lnTo>
                    <a:pt x="4191" y="25006"/>
                  </a:lnTo>
                  <a:lnTo>
                    <a:pt x="7620" y="30861"/>
                  </a:lnTo>
                  <a:lnTo>
                    <a:pt x="13335" y="35013"/>
                  </a:lnTo>
                  <a:lnTo>
                    <a:pt x="21336" y="36576"/>
                  </a:lnTo>
                  <a:lnTo>
                    <a:pt x="28041" y="35013"/>
                  </a:lnTo>
                  <a:lnTo>
                    <a:pt x="33909" y="30861"/>
                  </a:lnTo>
                  <a:lnTo>
                    <a:pt x="38049" y="25006"/>
                  </a:lnTo>
                  <a:lnTo>
                    <a:pt x="39624" y="18288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57728" y="3886708"/>
              <a:ext cx="131063" cy="17373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258312" y="4060444"/>
              <a:ext cx="341630" cy="350520"/>
            </a:xfrm>
            <a:custGeom>
              <a:avLst/>
              <a:gdLst/>
              <a:ahLst/>
              <a:cxnLst/>
              <a:rect l="l" t="t" r="r" b="b"/>
              <a:pathLst>
                <a:path w="341629" h="350520">
                  <a:moveTo>
                    <a:pt x="57912" y="0"/>
                  </a:moveTo>
                  <a:lnTo>
                    <a:pt x="341375" y="295655"/>
                  </a:lnTo>
                </a:path>
                <a:path w="341629" h="350520">
                  <a:moveTo>
                    <a:pt x="0" y="54863"/>
                  </a:moveTo>
                  <a:lnTo>
                    <a:pt x="283463" y="350519"/>
                  </a:lnTo>
                </a:path>
              </a:pathLst>
            </a:custGeom>
            <a:ln w="2133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78352" y="4392676"/>
              <a:ext cx="155448" cy="17373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679192" y="4042156"/>
              <a:ext cx="441959" cy="311150"/>
            </a:xfrm>
            <a:custGeom>
              <a:avLst/>
              <a:gdLst/>
              <a:ahLst/>
              <a:cxnLst/>
              <a:rect l="l" t="t" r="r" b="b"/>
              <a:pathLst>
                <a:path w="441960" h="311150">
                  <a:moveTo>
                    <a:pt x="441959" y="0"/>
                  </a:moveTo>
                  <a:lnTo>
                    <a:pt x="0" y="310896"/>
                  </a:lnTo>
                </a:path>
              </a:pathLst>
            </a:custGeom>
            <a:ln w="2133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456688" y="3819652"/>
              <a:ext cx="1283335" cy="802005"/>
            </a:xfrm>
            <a:custGeom>
              <a:avLst/>
              <a:gdLst/>
              <a:ahLst/>
              <a:cxnLst/>
              <a:rect l="l" t="t" r="r" b="b"/>
              <a:pathLst>
                <a:path w="1283335" h="802004">
                  <a:moveTo>
                    <a:pt x="36576" y="649224"/>
                  </a:moveTo>
                  <a:lnTo>
                    <a:pt x="35001" y="642518"/>
                  </a:lnTo>
                  <a:lnTo>
                    <a:pt x="30861" y="636651"/>
                  </a:lnTo>
                  <a:lnTo>
                    <a:pt x="24993" y="632510"/>
                  </a:lnTo>
                  <a:lnTo>
                    <a:pt x="18288" y="630936"/>
                  </a:lnTo>
                  <a:lnTo>
                    <a:pt x="10287" y="632510"/>
                  </a:lnTo>
                  <a:lnTo>
                    <a:pt x="4572" y="636651"/>
                  </a:lnTo>
                  <a:lnTo>
                    <a:pt x="1143" y="642518"/>
                  </a:lnTo>
                  <a:lnTo>
                    <a:pt x="0" y="649224"/>
                  </a:lnTo>
                  <a:lnTo>
                    <a:pt x="1143" y="655942"/>
                  </a:lnTo>
                  <a:lnTo>
                    <a:pt x="4572" y="661797"/>
                  </a:lnTo>
                  <a:lnTo>
                    <a:pt x="10287" y="665949"/>
                  </a:lnTo>
                  <a:lnTo>
                    <a:pt x="18288" y="667512"/>
                  </a:lnTo>
                  <a:lnTo>
                    <a:pt x="24993" y="665949"/>
                  </a:lnTo>
                  <a:lnTo>
                    <a:pt x="30861" y="661797"/>
                  </a:lnTo>
                  <a:lnTo>
                    <a:pt x="35001" y="655942"/>
                  </a:lnTo>
                  <a:lnTo>
                    <a:pt x="36576" y="649224"/>
                  </a:lnTo>
                  <a:close/>
                </a:path>
                <a:path w="1283335" h="802004">
                  <a:moveTo>
                    <a:pt x="39624" y="566928"/>
                  </a:moveTo>
                  <a:lnTo>
                    <a:pt x="38481" y="558927"/>
                  </a:lnTo>
                  <a:lnTo>
                    <a:pt x="35052" y="553224"/>
                  </a:lnTo>
                  <a:lnTo>
                    <a:pt x="29337" y="549783"/>
                  </a:lnTo>
                  <a:lnTo>
                    <a:pt x="21336" y="548640"/>
                  </a:lnTo>
                  <a:lnTo>
                    <a:pt x="14617" y="549783"/>
                  </a:lnTo>
                  <a:lnTo>
                    <a:pt x="8763" y="553224"/>
                  </a:lnTo>
                  <a:lnTo>
                    <a:pt x="4610" y="558927"/>
                  </a:lnTo>
                  <a:lnTo>
                    <a:pt x="3048" y="566928"/>
                  </a:lnTo>
                  <a:lnTo>
                    <a:pt x="4610" y="573646"/>
                  </a:lnTo>
                  <a:lnTo>
                    <a:pt x="8763" y="579513"/>
                  </a:lnTo>
                  <a:lnTo>
                    <a:pt x="14617" y="583653"/>
                  </a:lnTo>
                  <a:lnTo>
                    <a:pt x="21336" y="585216"/>
                  </a:lnTo>
                  <a:lnTo>
                    <a:pt x="29337" y="583653"/>
                  </a:lnTo>
                  <a:lnTo>
                    <a:pt x="35052" y="579513"/>
                  </a:lnTo>
                  <a:lnTo>
                    <a:pt x="38481" y="573646"/>
                  </a:lnTo>
                  <a:lnTo>
                    <a:pt x="39624" y="566928"/>
                  </a:lnTo>
                  <a:close/>
                </a:path>
                <a:path w="1283335" h="802004">
                  <a:moveTo>
                    <a:pt x="112776" y="734568"/>
                  </a:moveTo>
                  <a:lnTo>
                    <a:pt x="111201" y="726097"/>
                  </a:lnTo>
                  <a:lnTo>
                    <a:pt x="107061" y="719328"/>
                  </a:lnTo>
                  <a:lnTo>
                    <a:pt x="101193" y="714857"/>
                  </a:lnTo>
                  <a:lnTo>
                    <a:pt x="94488" y="713232"/>
                  </a:lnTo>
                  <a:lnTo>
                    <a:pt x="87769" y="714857"/>
                  </a:lnTo>
                  <a:lnTo>
                    <a:pt x="81915" y="719328"/>
                  </a:lnTo>
                  <a:lnTo>
                    <a:pt x="77762" y="726097"/>
                  </a:lnTo>
                  <a:lnTo>
                    <a:pt x="76200" y="734568"/>
                  </a:lnTo>
                  <a:lnTo>
                    <a:pt x="77762" y="741286"/>
                  </a:lnTo>
                  <a:lnTo>
                    <a:pt x="81915" y="747141"/>
                  </a:lnTo>
                  <a:lnTo>
                    <a:pt x="87769" y="751293"/>
                  </a:lnTo>
                  <a:lnTo>
                    <a:pt x="94488" y="752856"/>
                  </a:lnTo>
                  <a:lnTo>
                    <a:pt x="101193" y="751293"/>
                  </a:lnTo>
                  <a:lnTo>
                    <a:pt x="107061" y="747141"/>
                  </a:lnTo>
                  <a:lnTo>
                    <a:pt x="111201" y="741286"/>
                  </a:lnTo>
                  <a:lnTo>
                    <a:pt x="112776" y="734568"/>
                  </a:lnTo>
                  <a:close/>
                </a:path>
                <a:path w="1283335" h="802004">
                  <a:moveTo>
                    <a:pt x="195072" y="734568"/>
                  </a:moveTo>
                  <a:lnTo>
                    <a:pt x="193929" y="726097"/>
                  </a:lnTo>
                  <a:lnTo>
                    <a:pt x="190500" y="719328"/>
                  </a:lnTo>
                  <a:lnTo>
                    <a:pt x="184785" y="714857"/>
                  </a:lnTo>
                  <a:lnTo>
                    <a:pt x="176784" y="713232"/>
                  </a:lnTo>
                  <a:lnTo>
                    <a:pt x="170065" y="714857"/>
                  </a:lnTo>
                  <a:lnTo>
                    <a:pt x="164211" y="719328"/>
                  </a:lnTo>
                  <a:lnTo>
                    <a:pt x="160058" y="726097"/>
                  </a:lnTo>
                  <a:lnTo>
                    <a:pt x="158496" y="734568"/>
                  </a:lnTo>
                  <a:lnTo>
                    <a:pt x="160058" y="741286"/>
                  </a:lnTo>
                  <a:lnTo>
                    <a:pt x="164211" y="747141"/>
                  </a:lnTo>
                  <a:lnTo>
                    <a:pt x="170065" y="751293"/>
                  </a:lnTo>
                  <a:lnTo>
                    <a:pt x="176784" y="752856"/>
                  </a:lnTo>
                  <a:lnTo>
                    <a:pt x="184785" y="751293"/>
                  </a:lnTo>
                  <a:lnTo>
                    <a:pt x="190500" y="747141"/>
                  </a:lnTo>
                  <a:lnTo>
                    <a:pt x="193929" y="741286"/>
                  </a:lnTo>
                  <a:lnTo>
                    <a:pt x="195072" y="734568"/>
                  </a:lnTo>
                  <a:close/>
                </a:path>
                <a:path w="1283335" h="802004">
                  <a:moveTo>
                    <a:pt x="277368" y="591312"/>
                  </a:moveTo>
                  <a:lnTo>
                    <a:pt x="275793" y="583311"/>
                  </a:lnTo>
                  <a:lnTo>
                    <a:pt x="271653" y="577596"/>
                  </a:lnTo>
                  <a:lnTo>
                    <a:pt x="265785" y="574167"/>
                  </a:lnTo>
                  <a:lnTo>
                    <a:pt x="259080" y="573024"/>
                  </a:lnTo>
                  <a:lnTo>
                    <a:pt x="251079" y="574167"/>
                  </a:lnTo>
                  <a:lnTo>
                    <a:pt x="245364" y="577596"/>
                  </a:lnTo>
                  <a:lnTo>
                    <a:pt x="241935" y="583311"/>
                  </a:lnTo>
                  <a:lnTo>
                    <a:pt x="240792" y="591312"/>
                  </a:lnTo>
                  <a:lnTo>
                    <a:pt x="241935" y="598030"/>
                  </a:lnTo>
                  <a:lnTo>
                    <a:pt x="245364" y="603885"/>
                  </a:lnTo>
                  <a:lnTo>
                    <a:pt x="251079" y="608037"/>
                  </a:lnTo>
                  <a:lnTo>
                    <a:pt x="259080" y="609600"/>
                  </a:lnTo>
                  <a:lnTo>
                    <a:pt x="265785" y="608037"/>
                  </a:lnTo>
                  <a:lnTo>
                    <a:pt x="271653" y="603885"/>
                  </a:lnTo>
                  <a:lnTo>
                    <a:pt x="275793" y="598030"/>
                  </a:lnTo>
                  <a:lnTo>
                    <a:pt x="277368" y="591312"/>
                  </a:lnTo>
                  <a:close/>
                </a:path>
                <a:path w="1283335" h="802004">
                  <a:moveTo>
                    <a:pt x="280416" y="673608"/>
                  </a:moveTo>
                  <a:lnTo>
                    <a:pt x="278841" y="666902"/>
                  </a:lnTo>
                  <a:lnTo>
                    <a:pt x="274701" y="661035"/>
                  </a:lnTo>
                  <a:lnTo>
                    <a:pt x="268833" y="656894"/>
                  </a:lnTo>
                  <a:lnTo>
                    <a:pt x="262128" y="655320"/>
                  </a:lnTo>
                  <a:lnTo>
                    <a:pt x="254127" y="656894"/>
                  </a:lnTo>
                  <a:lnTo>
                    <a:pt x="248412" y="661035"/>
                  </a:lnTo>
                  <a:lnTo>
                    <a:pt x="244983" y="666902"/>
                  </a:lnTo>
                  <a:lnTo>
                    <a:pt x="243840" y="673608"/>
                  </a:lnTo>
                  <a:lnTo>
                    <a:pt x="244983" y="680326"/>
                  </a:lnTo>
                  <a:lnTo>
                    <a:pt x="248412" y="686193"/>
                  </a:lnTo>
                  <a:lnTo>
                    <a:pt x="254127" y="690333"/>
                  </a:lnTo>
                  <a:lnTo>
                    <a:pt x="262128" y="691896"/>
                  </a:lnTo>
                  <a:lnTo>
                    <a:pt x="268833" y="690333"/>
                  </a:lnTo>
                  <a:lnTo>
                    <a:pt x="274701" y="686193"/>
                  </a:lnTo>
                  <a:lnTo>
                    <a:pt x="278841" y="680326"/>
                  </a:lnTo>
                  <a:lnTo>
                    <a:pt x="280416" y="673608"/>
                  </a:lnTo>
                  <a:close/>
                </a:path>
                <a:path w="1283335" h="802004">
                  <a:moveTo>
                    <a:pt x="728472" y="18288"/>
                  </a:moveTo>
                  <a:lnTo>
                    <a:pt x="726846" y="11582"/>
                  </a:lnTo>
                  <a:lnTo>
                    <a:pt x="722376" y="5727"/>
                  </a:lnTo>
                  <a:lnTo>
                    <a:pt x="715606" y="1574"/>
                  </a:lnTo>
                  <a:lnTo>
                    <a:pt x="707136" y="0"/>
                  </a:lnTo>
                  <a:lnTo>
                    <a:pt x="700417" y="1574"/>
                  </a:lnTo>
                  <a:lnTo>
                    <a:pt x="694563" y="5715"/>
                  </a:lnTo>
                  <a:lnTo>
                    <a:pt x="690410" y="11582"/>
                  </a:lnTo>
                  <a:lnTo>
                    <a:pt x="688848" y="18288"/>
                  </a:lnTo>
                  <a:lnTo>
                    <a:pt x="690410" y="25006"/>
                  </a:lnTo>
                  <a:lnTo>
                    <a:pt x="694563" y="30861"/>
                  </a:lnTo>
                  <a:lnTo>
                    <a:pt x="700417" y="35013"/>
                  </a:lnTo>
                  <a:lnTo>
                    <a:pt x="707136" y="36576"/>
                  </a:lnTo>
                  <a:lnTo>
                    <a:pt x="715606" y="35013"/>
                  </a:lnTo>
                  <a:lnTo>
                    <a:pt x="722376" y="30861"/>
                  </a:lnTo>
                  <a:lnTo>
                    <a:pt x="726846" y="25006"/>
                  </a:lnTo>
                  <a:lnTo>
                    <a:pt x="728472" y="18288"/>
                  </a:lnTo>
                  <a:close/>
                </a:path>
                <a:path w="1283335" h="802004">
                  <a:moveTo>
                    <a:pt x="810755" y="21336"/>
                  </a:moveTo>
                  <a:lnTo>
                    <a:pt x="809193" y="13335"/>
                  </a:lnTo>
                  <a:lnTo>
                    <a:pt x="805040" y="7620"/>
                  </a:lnTo>
                  <a:lnTo>
                    <a:pt x="799185" y="4191"/>
                  </a:lnTo>
                  <a:lnTo>
                    <a:pt x="792480" y="3048"/>
                  </a:lnTo>
                  <a:lnTo>
                    <a:pt x="784479" y="4203"/>
                  </a:lnTo>
                  <a:lnTo>
                    <a:pt x="778764" y="7620"/>
                  </a:lnTo>
                  <a:lnTo>
                    <a:pt x="775335" y="13335"/>
                  </a:lnTo>
                  <a:lnTo>
                    <a:pt x="774192" y="21336"/>
                  </a:lnTo>
                  <a:lnTo>
                    <a:pt x="775335" y="28054"/>
                  </a:lnTo>
                  <a:lnTo>
                    <a:pt x="778764" y="33909"/>
                  </a:lnTo>
                  <a:lnTo>
                    <a:pt x="784479" y="38061"/>
                  </a:lnTo>
                  <a:lnTo>
                    <a:pt x="792480" y="39624"/>
                  </a:lnTo>
                  <a:lnTo>
                    <a:pt x="799185" y="38061"/>
                  </a:lnTo>
                  <a:lnTo>
                    <a:pt x="805040" y="33909"/>
                  </a:lnTo>
                  <a:lnTo>
                    <a:pt x="809193" y="28054"/>
                  </a:lnTo>
                  <a:lnTo>
                    <a:pt x="810755" y="21336"/>
                  </a:lnTo>
                  <a:close/>
                </a:path>
                <a:path w="1283335" h="802004">
                  <a:moveTo>
                    <a:pt x="1200912" y="783336"/>
                  </a:moveTo>
                  <a:lnTo>
                    <a:pt x="1199756" y="775335"/>
                  </a:lnTo>
                  <a:lnTo>
                    <a:pt x="1196340" y="769620"/>
                  </a:lnTo>
                  <a:lnTo>
                    <a:pt x="1190625" y="766191"/>
                  </a:lnTo>
                  <a:lnTo>
                    <a:pt x="1182624" y="765048"/>
                  </a:lnTo>
                  <a:lnTo>
                    <a:pt x="1175905" y="766191"/>
                  </a:lnTo>
                  <a:lnTo>
                    <a:pt x="1170051" y="769620"/>
                  </a:lnTo>
                  <a:lnTo>
                    <a:pt x="1165898" y="775335"/>
                  </a:lnTo>
                  <a:lnTo>
                    <a:pt x="1164336" y="783336"/>
                  </a:lnTo>
                  <a:lnTo>
                    <a:pt x="1165898" y="790054"/>
                  </a:lnTo>
                  <a:lnTo>
                    <a:pt x="1170051" y="795909"/>
                  </a:lnTo>
                  <a:lnTo>
                    <a:pt x="1175905" y="800061"/>
                  </a:lnTo>
                  <a:lnTo>
                    <a:pt x="1182624" y="801624"/>
                  </a:lnTo>
                  <a:lnTo>
                    <a:pt x="1190625" y="800061"/>
                  </a:lnTo>
                  <a:lnTo>
                    <a:pt x="1196340" y="795909"/>
                  </a:lnTo>
                  <a:lnTo>
                    <a:pt x="1199769" y="790054"/>
                  </a:lnTo>
                  <a:lnTo>
                    <a:pt x="1200912" y="783336"/>
                  </a:lnTo>
                  <a:close/>
                </a:path>
                <a:path w="1283335" h="802004">
                  <a:moveTo>
                    <a:pt x="1283208" y="783336"/>
                  </a:moveTo>
                  <a:lnTo>
                    <a:pt x="1282065" y="775335"/>
                  </a:lnTo>
                  <a:lnTo>
                    <a:pt x="1278636" y="769620"/>
                  </a:lnTo>
                  <a:lnTo>
                    <a:pt x="1272921" y="766191"/>
                  </a:lnTo>
                  <a:lnTo>
                    <a:pt x="1264920" y="765048"/>
                  </a:lnTo>
                  <a:lnTo>
                    <a:pt x="1258201" y="766191"/>
                  </a:lnTo>
                  <a:lnTo>
                    <a:pt x="1252347" y="769620"/>
                  </a:lnTo>
                  <a:lnTo>
                    <a:pt x="1248194" y="775335"/>
                  </a:lnTo>
                  <a:lnTo>
                    <a:pt x="1246632" y="783336"/>
                  </a:lnTo>
                  <a:lnTo>
                    <a:pt x="1248194" y="790054"/>
                  </a:lnTo>
                  <a:lnTo>
                    <a:pt x="1252347" y="795909"/>
                  </a:lnTo>
                  <a:lnTo>
                    <a:pt x="1258201" y="800061"/>
                  </a:lnTo>
                  <a:lnTo>
                    <a:pt x="1264920" y="801624"/>
                  </a:lnTo>
                  <a:lnTo>
                    <a:pt x="1272921" y="800061"/>
                  </a:lnTo>
                  <a:lnTo>
                    <a:pt x="1278636" y="795909"/>
                  </a:lnTo>
                  <a:lnTo>
                    <a:pt x="1282065" y="790054"/>
                  </a:lnTo>
                  <a:lnTo>
                    <a:pt x="1283208" y="783336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02408" y="4340860"/>
              <a:ext cx="155448" cy="173736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5288279" y="3621532"/>
            <a:ext cx="1624965" cy="932815"/>
            <a:chOff x="5288279" y="3621532"/>
            <a:chExt cx="1624965" cy="932815"/>
          </a:xfrm>
        </p:grpSpPr>
        <p:sp>
          <p:nvSpPr>
            <p:cNvPr id="13" name="object 13"/>
            <p:cNvSpPr/>
            <p:nvPr/>
          </p:nvSpPr>
          <p:spPr>
            <a:xfrm>
              <a:off x="5288279" y="3621532"/>
              <a:ext cx="1624965" cy="932815"/>
            </a:xfrm>
            <a:custGeom>
              <a:avLst/>
              <a:gdLst/>
              <a:ahLst/>
              <a:cxnLst/>
              <a:rect l="l" t="t" r="r" b="b"/>
              <a:pathLst>
                <a:path w="1624965" h="932814">
                  <a:moveTo>
                    <a:pt x="1624583" y="0"/>
                  </a:moveTo>
                  <a:lnTo>
                    <a:pt x="0" y="0"/>
                  </a:lnTo>
                  <a:lnTo>
                    <a:pt x="0" y="932688"/>
                  </a:lnTo>
                  <a:lnTo>
                    <a:pt x="1624583" y="932688"/>
                  </a:lnTo>
                  <a:lnTo>
                    <a:pt x="16245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08191" y="3734308"/>
              <a:ext cx="134112" cy="173736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6269735" y="3911092"/>
              <a:ext cx="299085" cy="295910"/>
            </a:xfrm>
            <a:custGeom>
              <a:avLst/>
              <a:gdLst/>
              <a:ahLst/>
              <a:cxnLst/>
              <a:rect l="l" t="t" r="r" b="b"/>
              <a:pathLst>
                <a:path w="299084" h="295910">
                  <a:moveTo>
                    <a:pt x="0" y="0"/>
                  </a:moveTo>
                  <a:lnTo>
                    <a:pt x="298704" y="295656"/>
                  </a:lnTo>
                </a:path>
              </a:pathLst>
            </a:custGeom>
            <a:ln w="2133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80631" y="4215892"/>
              <a:ext cx="158496" cy="173736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596127" y="3856228"/>
              <a:ext cx="502920" cy="405765"/>
            </a:xfrm>
            <a:custGeom>
              <a:avLst/>
              <a:gdLst/>
              <a:ahLst/>
              <a:cxnLst/>
              <a:rect l="l" t="t" r="r" b="b"/>
              <a:pathLst>
                <a:path w="502920" h="405764">
                  <a:moveTo>
                    <a:pt x="502920" y="79248"/>
                  </a:moveTo>
                  <a:lnTo>
                    <a:pt x="57912" y="405384"/>
                  </a:lnTo>
                </a:path>
                <a:path w="502920" h="405764">
                  <a:moveTo>
                    <a:pt x="445008" y="0"/>
                  </a:moveTo>
                  <a:lnTo>
                    <a:pt x="0" y="329184"/>
                  </a:lnTo>
                </a:path>
              </a:pathLst>
            </a:custGeom>
            <a:ln w="2133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330952" y="3664203"/>
              <a:ext cx="1530350" cy="838200"/>
            </a:xfrm>
            <a:custGeom>
              <a:avLst/>
              <a:gdLst/>
              <a:ahLst/>
              <a:cxnLst/>
              <a:rect l="l" t="t" r="r" b="b"/>
              <a:pathLst>
                <a:path w="1530350" h="838200">
                  <a:moveTo>
                    <a:pt x="39624" y="624852"/>
                  </a:moveTo>
                  <a:lnTo>
                    <a:pt x="37998" y="616851"/>
                  </a:lnTo>
                  <a:lnTo>
                    <a:pt x="33528" y="611124"/>
                  </a:lnTo>
                  <a:lnTo>
                    <a:pt x="26758" y="607695"/>
                  </a:lnTo>
                  <a:lnTo>
                    <a:pt x="18288" y="606552"/>
                  </a:lnTo>
                  <a:lnTo>
                    <a:pt x="11569" y="607695"/>
                  </a:lnTo>
                  <a:lnTo>
                    <a:pt x="5715" y="611124"/>
                  </a:lnTo>
                  <a:lnTo>
                    <a:pt x="1562" y="616851"/>
                  </a:lnTo>
                  <a:lnTo>
                    <a:pt x="0" y="624852"/>
                  </a:lnTo>
                  <a:lnTo>
                    <a:pt x="1562" y="631558"/>
                  </a:lnTo>
                  <a:lnTo>
                    <a:pt x="5715" y="637413"/>
                  </a:lnTo>
                  <a:lnTo>
                    <a:pt x="11569" y="641565"/>
                  </a:lnTo>
                  <a:lnTo>
                    <a:pt x="18288" y="643128"/>
                  </a:lnTo>
                  <a:lnTo>
                    <a:pt x="26758" y="641565"/>
                  </a:lnTo>
                  <a:lnTo>
                    <a:pt x="33528" y="637425"/>
                  </a:lnTo>
                  <a:lnTo>
                    <a:pt x="37998" y="631558"/>
                  </a:lnTo>
                  <a:lnTo>
                    <a:pt x="39624" y="624852"/>
                  </a:lnTo>
                  <a:close/>
                </a:path>
                <a:path w="1530350" h="838200">
                  <a:moveTo>
                    <a:pt x="42672" y="710184"/>
                  </a:moveTo>
                  <a:lnTo>
                    <a:pt x="41097" y="702183"/>
                  </a:lnTo>
                  <a:lnTo>
                    <a:pt x="36957" y="696468"/>
                  </a:lnTo>
                  <a:lnTo>
                    <a:pt x="31089" y="693039"/>
                  </a:lnTo>
                  <a:lnTo>
                    <a:pt x="24384" y="691896"/>
                  </a:lnTo>
                  <a:lnTo>
                    <a:pt x="16370" y="693039"/>
                  </a:lnTo>
                  <a:lnTo>
                    <a:pt x="10655" y="696468"/>
                  </a:lnTo>
                  <a:lnTo>
                    <a:pt x="7239" y="702183"/>
                  </a:lnTo>
                  <a:lnTo>
                    <a:pt x="6096" y="710184"/>
                  </a:lnTo>
                  <a:lnTo>
                    <a:pt x="7239" y="716902"/>
                  </a:lnTo>
                  <a:lnTo>
                    <a:pt x="10668" y="722757"/>
                  </a:lnTo>
                  <a:lnTo>
                    <a:pt x="16383" y="726909"/>
                  </a:lnTo>
                  <a:lnTo>
                    <a:pt x="24384" y="728472"/>
                  </a:lnTo>
                  <a:lnTo>
                    <a:pt x="31089" y="726909"/>
                  </a:lnTo>
                  <a:lnTo>
                    <a:pt x="36944" y="722757"/>
                  </a:lnTo>
                  <a:lnTo>
                    <a:pt x="41097" y="716902"/>
                  </a:lnTo>
                  <a:lnTo>
                    <a:pt x="42672" y="710184"/>
                  </a:lnTo>
                  <a:close/>
                </a:path>
                <a:path w="1530350" h="838200">
                  <a:moveTo>
                    <a:pt x="134112" y="819912"/>
                  </a:moveTo>
                  <a:lnTo>
                    <a:pt x="132537" y="813206"/>
                  </a:lnTo>
                  <a:lnTo>
                    <a:pt x="128397" y="807339"/>
                  </a:lnTo>
                  <a:lnTo>
                    <a:pt x="122529" y="803198"/>
                  </a:lnTo>
                  <a:lnTo>
                    <a:pt x="115824" y="801624"/>
                  </a:lnTo>
                  <a:lnTo>
                    <a:pt x="107810" y="803198"/>
                  </a:lnTo>
                  <a:lnTo>
                    <a:pt x="102095" y="807339"/>
                  </a:lnTo>
                  <a:lnTo>
                    <a:pt x="98679" y="813206"/>
                  </a:lnTo>
                  <a:lnTo>
                    <a:pt x="97536" y="819912"/>
                  </a:lnTo>
                  <a:lnTo>
                    <a:pt x="98679" y="826630"/>
                  </a:lnTo>
                  <a:lnTo>
                    <a:pt x="102108" y="832497"/>
                  </a:lnTo>
                  <a:lnTo>
                    <a:pt x="107823" y="836637"/>
                  </a:lnTo>
                  <a:lnTo>
                    <a:pt x="115824" y="838200"/>
                  </a:lnTo>
                  <a:lnTo>
                    <a:pt x="122529" y="836637"/>
                  </a:lnTo>
                  <a:lnTo>
                    <a:pt x="128397" y="832497"/>
                  </a:lnTo>
                  <a:lnTo>
                    <a:pt x="132537" y="826630"/>
                  </a:lnTo>
                  <a:lnTo>
                    <a:pt x="134112" y="819912"/>
                  </a:lnTo>
                  <a:close/>
                </a:path>
                <a:path w="1530350" h="838200">
                  <a:moveTo>
                    <a:pt x="219456" y="819912"/>
                  </a:moveTo>
                  <a:lnTo>
                    <a:pt x="217881" y="813206"/>
                  </a:lnTo>
                  <a:lnTo>
                    <a:pt x="213741" y="807339"/>
                  </a:lnTo>
                  <a:lnTo>
                    <a:pt x="207873" y="803198"/>
                  </a:lnTo>
                  <a:lnTo>
                    <a:pt x="201168" y="801624"/>
                  </a:lnTo>
                  <a:lnTo>
                    <a:pt x="193154" y="803198"/>
                  </a:lnTo>
                  <a:lnTo>
                    <a:pt x="187452" y="807339"/>
                  </a:lnTo>
                  <a:lnTo>
                    <a:pt x="184023" y="813206"/>
                  </a:lnTo>
                  <a:lnTo>
                    <a:pt x="182880" y="819912"/>
                  </a:lnTo>
                  <a:lnTo>
                    <a:pt x="184023" y="826630"/>
                  </a:lnTo>
                  <a:lnTo>
                    <a:pt x="187452" y="832497"/>
                  </a:lnTo>
                  <a:lnTo>
                    <a:pt x="193167" y="836637"/>
                  </a:lnTo>
                  <a:lnTo>
                    <a:pt x="201168" y="838200"/>
                  </a:lnTo>
                  <a:lnTo>
                    <a:pt x="207873" y="836637"/>
                  </a:lnTo>
                  <a:lnTo>
                    <a:pt x="213741" y="832497"/>
                  </a:lnTo>
                  <a:lnTo>
                    <a:pt x="217881" y="826630"/>
                  </a:lnTo>
                  <a:lnTo>
                    <a:pt x="219456" y="819912"/>
                  </a:lnTo>
                  <a:close/>
                </a:path>
                <a:path w="1530350" h="838200">
                  <a:moveTo>
                    <a:pt x="798576" y="21336"/>
                  </a:moveTo>
                  <a:lnTo>
                    <a:pt x="797420" y="12865"/>
                  </a:lnTo>
                  <a:lnTo>
                    <a:pt x="794004" y="6096"/>
                  </a:lnTo>
                  <a:lnTo>
                    <a:pt x="788289" y="1625"/>
                  </a:lnTo>
                  <a:lnTo>
                    <a:pt x="780288" y="0"/>
                  </a:lnTo>
                  <a:lnTo>
                    <a:pt x="773569" y="1625"/>
                  </a:lnTo>
                  <a:lnTo>
                    <a:pt x="767715" y="6096"/>
                  </a:lnTo>
                  <a:lnTo>
                    <a:pt x="763562" y="12865"/>
                  </a:lnTo>
                  <a:lnTo>
                    <a:pt x="762000" y="21336"/>
                  </a:lnTo>
                  <a:lnTo>
                    <a:pt x="763562" y="28054"/>
                  </a:lnTo>
                  <a:lnTo>
                    <a:pt x="767715" y="33909"/>
                  </a:lnTo>
                  <a:lnTo>
                    <a:pt x="773569" y="38061"/>
                  </a:lnTo>
                  <a:lnTo>
                    <a:pt x="780288" y="39624"/>
                  </a:lnTo>
                  <a:lnTo>
                    <a:pt x="788289" y="38061"/>
                  </a:lnTo>
                  <a:lnTo>
                    <a:pt x="794004" y="33909"/>
                  </a:lnTo>
                  <a:lnTo>
                    <a:pt x="797433" y="28054"/>
                  </a:lnTo>
                  <a:lnTo>
                    <a:pt x="798576" y="21336"/>
                  </a:lnTo>
                  <a:close/>
                </a:path>
                <a:path w="1530350" h="838200">
                  <a:moveTo>
                    <a:pt x="883920" y="21336"/>
                  </a:moveTo>
                  <a:lnTo>
                    <a:pt x="882777" y="12865"/>
                  </a:lnTo>
                  <a:lnTo>
                    <a:pt x="879348" y="6096"/>
                  </a:lnTo>
                  <a:lnTo>
                    <a:pt x="873633" y="1625"/>
                  </a:lnTo>
                  <a:lnTo>
                    <a:pt x="865632" y="0"/>
                  </a:lnTo>
                  <a:lnTo>
                    <a:pt x="858913" y="1625"/>
                  </a:lnTo>
                  <a:lnTo>
                    <a:pt x="853059" y="6096"/>
                  </a:lnTo>
                  <a:lnTo>
                    <a:pt x="848906" y="12865"/>
                  </a:lnTo>
                  <a:lnTo>
                    <a:pt x="847344" y="21336"/>
                  </a:lnTo>
                  <a:lnTo>
                    <a:pt x="848906" y="28054"/>
                  </a:lnTo>
                  <a:lnTo>
                    <a:pt x="853059" y="33909"/>
                  </a:lnTo>
                  <a:lnTo>
                    <a:pt x="858913" y="38061"/>
                  </a:lnTo>
                  <a:lnTo>
                    <a:pt x="865632" y="39624"/>
                  </a:lnTo>
                  <a:lnTo>
                    <a:pt x="873633" y="38061"/>
                  </a:lnTo>
                  <a:lnTo>
                    <a:pt x="879348" y="33909"/>
                  </a:lnTo>
                  <a:lnTo>
                    <a:pt x="882777" y="28054"/>
                  </a:lnTo>
                  <a:lnTo>
                    <a:pt x="883920" y="21336"/>
                  </a:lnTo>
                  <a:close/>
                </a:path>
                <a:path w="1530350" h="838200">
                  <a:moveTo>
                    <a:pt x="1182624" y="627888"/>
                  </a:moveTo>
                  <a:lnTo>
                    <a:pt x="1181049" y="621182"/>
                  </a:lnTo>
                  <a:lnTo>
                    <a:pt x="1176909" y="615327"/>
                  </a:lnTo>
                  <a:lnTo>
                    <a:pt x="1171041" y="611174"/>
                  </a:lnTo>
                  <a:lnTo>
                    <a:pt x="1164336" y="609600"/>
                  </a:lnTo>
                  <a:lnTo>
                    <a:pt x="1157617" y="611174"/>
                  </a:lnTo>
                  <a:lnTo>
                    <a:pt x="1151763" y="615315"/>
                  </a:lnTo>
                  <a:lnTo>
                    <a:pt x="1147610" y="621182"/>
                  </a:lnTo>
                  <a:lnTo>
                    <a:pt x="1146048" y="627888"/>
                  </a:lnTo>
                  <a:lnTo>
                    <a:pt x="1147610" y="634606"/>
                  </a:lnTo>
                  <a:lnTo>
                    <a:pt x="1151763" y="640461"/>
                  </a:lnTo>
                  <a:lnTo>
                    <a:pt x="1157617" y="644613"/>
                  </a:lnTo>
                  <a:lnTo>
                    <a:pt x="1164336" y="646176"/>
                  </a:lnTo>
                  <a:lnTo>
                    <a:pt x="1171041" y="644613"/>
                  </a:lnTo>
                  <a:lnTo>
                    <a:pt x="1176909" y="640461"/>
                  </a:lnTo>
                  <a:lnTo>
                    <a:pt x="1181049" y="634606"/>
                  </a:lnTo>
                  <a:lnTo>
                    <a:pt x="1182624" y="627888"/>
                  </a:lnTo>
                  <a:close/>
                </a:path>
                <a:path w="1530350" h="838200">
                  <a:moveTo>
                    <a:pt x="1216152" y="707136"/>
                  </a:moveTo>
                  <a:lnTo>
                    <a:pt x="1214996" y="698665"/>
                  </a:lnTo>
                  <a:lnTo>
                    <a:pt x="1211567" y="691896"/>
                  </a:lnTo>
                  <a:lnTo>
                    <a:pt x="1205865" y="687425"/>
                  </a:lnTo>
                  <a:lnTo>
                    <a:pt x="1197864" y="685800"/>
                  </a:lnTo>
                  <a:lnTo>
                    <a:pt x="1191145" y="687425"/>
                  </a:lnTo>
                  <a:lnTo>
                    <a:pt x="1185278" y="691896"/>
                  </a:lnTo>
                  <a:lnTo>
                    <a:pt x="1181138" y="698665"/>
                  </a:lnTo>
                  <a:lnTo>
                    <a:pt x="1179576" y="707136"/>
                  </a:lnTo>
                  <a:lnTo>
                    <a:pt x="1181138" y="713854"/>
                  </a:lnTo>
                  <a:lnTo>
                    <a:pt x="1185278" y="719709"/>
                  </a:lnTo>
                  <a:lnTo>
                    <a:pt x="1191145" y="723861"/>
                  </a:lnTo>
                  <a:lnTo>
                    <a:pt x="1197864" y="725424"/>
                  </a:lnTo>
                  <a:lnTo>
                    <a:pt x="1205865" y="723861"/>
                  </a:lnTo>
                  <a:lnTo>
                    <a:pt x="1211567" y="719709"/>
                  </a:lnTo>
                  <a:lnTo>
                    <a:pt x="1214996" y="713854"/>
                  </a:lnTo>
                  <a:lnTo>
                    <a:pt x="1216152" y="707136"/>
                  </a:lnTo>
                  <a:close/>
                </a:path>
                <a:path w="1530350" h="838200">
                  <a:moveTo>
                    <a:pt x="1310640" y="801624"/>
                  </a:moveTo>
                  <a:lnTo>
                    <a:pt x="1309065" y="794918"/>
                  </a:lnTo>
                  <a:lnTo>
                    <a:pt x="1304925" y="789051"/>
                  </a:lnTo>
                  <a:lnTo>
                    <a:pt x="1299057" y="784910"/>
                  </a:lnTo>
                  <a:lnTo>
                    <a:pt x="1292352" y="783336"/>
                  </a:lnTo>
                  <a:lnTo>
                    <a:pt x="1285633" y="784910"/>
                  </a:lnTo>
                  <a:lnTo>
                    <a:pt x="1279779" y="789051"/>
                  </a:lnTo>
                  <a:lnTo>
                    <a:pt x="1275626" y="794918"/>
                  </a:lnTo>
                  <a:lnTo>
                    <a:pt x="1274064" y="801624"/>
                  </a:lnTo>
                  <a:lnTo>
                    <a:pt x="1275626" y="810107"/>
                  </a:lnTo>
                  <a:lnTo>
                    <a:pt x="1279779" y="816864"/>
                  </a:lnTo>
                  <a:lnTo>
                    <a:pt x="1285633" y="821347"/>
                  </a:lnTo>
                  <a:lnTo>
                    <a:pt x="1292352" y="822960"/>
                  </a:lnTo>
                  <a:lnTo>
                    <a:pt x="1299057" y="821347"/>
                  </a:lnTo>
                  <a:lnTo>
                    <a:pt x="1304925" y="816864"/>
                  </a:lnTo>
                  <a:lnTo>
                    <a:pt x="1309065" y="810107"/>
                  </a:lnTo>
                  <a:lnTo>
                    <a:pt x="1310640" y="801624"/>
                  </a:lnTo>
                  <a:close/>
                </a:path>
                <a:path w="1530350" h="838200">
                  <a:moveTo>
                    <a:pt x="1395984" y="801624"/>
                  </a:moveTo>
                  <a:lnTo>
                    <a:pt x="1394409" y="794918"/>
                  </a:lnTo>
                  <a:lnTo>
                    <a:pt x="1390256" y="789051"/>
                  </a:lnTo>
                  <a:lnTo>
                    <a:pt x="1384401" y="784910"/>
                  </a:lnTo>
                  <a:lnTo>
                    <a:pt x="1377696" y="783336"/>
                  </a:lnTo>
                  <a:lnTo>
                    <a:pt x="1369695" y="784910"/>
                  </a:lnTo>
                  <a:lnTo>
                    <a:pt x="1363980" y="789051"/>
                  </a:lnTo>
                  <a:lnTo>
                    <a:pt x="1360551" y="794918"/>
                  </a:lnTo>
                  <a:lnTo>
                    <a:pt x="1359408" y="801624"/>
                  </a:lnTo>
                  <a:lnTo>
                    <a:pt x="1360551" y="810107"/>
                  </a:lnTo>
                  <a:lnTo>
                    <a:pt x="1363980" y="816864"/>
                  </a:lnTo>
                  <a:lnTo>
                    <a:pt x="1369695" y="821347"/>
                  </a:lnTo>
                  <a:lnTo>
                    <a:pt x="1377696" y="822960"/>
                  </a:lnTo>
                  <a:lnTo>
                    <a:pt x="1384401" y="821347"/>
                  </a:lnTo>
                  <a:lnTo>
                    <a:pt x="1390269" y="816864"/>
                  </a:lnTo>
                  <a:lnTo>
                    <a:pt x="1394409" y="810107"/>
                  </a:lnTo>
                  <a:lnTo>
                    <a:pt x="1395984" y="801624"/>
                  </a:lnTo>
                  <a:close/>
                </a:path>
                <a:path w="1530350" h="838200">
                  <a:moveTo>
                    <a:pt x="1517904" y="624852"/>
                  </a:moveTo>
                  <a:lnTo>
                    <a:pt x="1516329" y="618134"/>
                  </a:lnTo>
                  <a:lnTo>
                    <a:pt x="1512176" y="612279"/>
                  </a:lnTo>
                  <a:lnTo>
                    <a:pt x="1506321" y="608126"/>
                  </a:lnTo>
                  <a:lnTo>
                    <a:pt x="1499616" y="606552"/>
                  </a:lnTo>
                  <a:lnTo>
                    <a:pt x="1491615" y="608126"/>
                  </a:lnTo>
                  <a:lnTo>
                    <a:pt x="1485900" y="612279"/>
                  </a:lnTo>
                  <a:lnTo>
                    <a:pt x="1482471" y="618134"/>
                  </a:lnTo>
                  <a:lnTo>
                    <a:pt x="1481328" y="624852"/>
                  </a:lnTo>
                  <a:lnTo>
                    <a:pt x="1482471" y="631558"/>
                  </a:lnTo>
                  <a:lnTo>
                    <a:pt x="1485900" y="637413"/>
                  </a:lnTo>
                  <a:lnTo>
                    <a:pt x="1491615" y="641565"/>
                  </a:lnTo>
                  <a:lnTo>
                    <a:pt x="1499616" y="643128"/>
                  </a:lnTo>
                  <a:lnTo>
                    <a:pt x="1506321" y="641565"/>
                  </a:lnTo>
                  <a:lnTo>
                    <a:pt x="1512189" y="637425"/>
                  </a:lnTo>
                  <a:lnTo>
                    <a:pt x="1516329" y="631558"/>
                  </a:lnTo>
                  <a:lnTo>
                    <a:pt x="1517904" y="624852"/>
                  </a:lnTo>
                  <a:close/>
                </a:path>
                <a:path w="1530350" h="838200">
                  <a:moveTo>
                    <a:pt x="1530096" y="710184"/>
                  </a:moveTo>
                  <a:lnTo>
                    <a:pt x="1528521" y="701713"/>
                  </a:lnTo>
                  <a:lnTo>
                    <a:pt x="1524381" y="694944"/>
                  </a:lnTo>
                  <a:lnTo>
                    <a:pt x="1518513" y="690473"/>
                  </a:lnTo>
                  <a:lnTo>
                    <a:pt x="1511808" y="688848"/>
                  </a:lnTo>
                  <a:lnTo>
                    <a:pt x="1503807" y="690473"/>
                  </a:lnTo>
                  <a:lnTo>
                    <a:pt x="1498092" y="694944"/>
                  </a:lnTo>
                  <a:lnTo>
                    <a:pt x="1494663" y="701713"/>
                  </a:lnTo>
                  <a:lnTo>
                    <a:pt x="1493520" y="710184"/>
                  </a:lnTo>
                  <a:lnTo>
                    <a:pt x="1494663" y="716902"/>
                  </a:lnTo>
                  <a:lnTo>
                    <a:pt x="1498092" y="722757"/>
                  </a:lnTo>
                  <a:lnTo>
                    <a:pt x="1503807" y="726909"/>
                  </a:lnTo>
                  <a:lnTo>
                    <a:pt x="1511808" y="728472"/>
                  </a:lnTo>
                  <a:lnTo>
                    <a:pt x="1518513" y="726909"/>
                  </a:lnTo>
                  <a:lnTo>
                    <a:pt x="1524381" y="722757"/>
                  </a:lnTo>
                  <a:lnTo>
                    <a:pt x="1528521" y="716902"/>
                  </a:lnTo>
                  <a:lnTo>
                    <a:pt x="1530096" y="710184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43727" y="4215892"/>
              <a:ext cx="158496" cy="173736"/>
            </a:xfrm>
            <a:prstGeom prst="rect">
              <a:avLst/>
            </a:prstGeom>
          </p:spPr>
        </p:pic>
      </p:grpSp>
      <p:grpSp>
        <p:nvGrpSpPr>
          <p:cNvPr id="20" name="object 20"/>
          <p:cNvGrpSpPr/>
          <p:nvPr/>
        </p:nvGrpSpPr>
        <p:grpSpPr>
          <a:xfrm>
            <a:off x="4171188" y="3927855"/>
            <a:ext cx="841375" cy="73660"/>
            <a:chOff x="4171188" y="3927855"/>
            <a:chExt cx="841375" cy="73660"/>
          </a:xfrm>
        </p:grpSpPr>
        <p:sp>
          <p:nvSpPr>
            <p:cNvPr id="21" name="object 21"/>
            <p:cNvSpPr/>
            <p:nvPr/>
          </p:nvSpPr>
          <p:spPr>
            <a:xfrm>
              <a:off x="4294632" y="3959859"/>
              <a:ext cx="597535" cy="9525"/>
            </a:xfrm>
            <a:custGeom>
              <a:avLst/>
              <a:gdLst/>
              <a:ahLst/>
              <a:cxnLst/>
              <a:rect l="l" t="t" r="r" b="b"/>
              <a:pathLst>
                <a:path w="597535" h="9525">
                  <a:moveTo>
                    <a:pt x="597408" y="0"/>
                  </a:moveTo>
                  <a:lnTo>
                    <a:pt x="0" y="0"/>
                  </a:lnTo>
                  <a:lnTo>
                    <a:pt x="0" y="9144"/>
                  </a:lnTo>
                  <a:lnTo>
                    <a:pt x="597408" y="9144"/>
                  </a:lnTo>
                  <a:lnTo>
                    <a:pt x="597408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69180" y="3927855"/>
              <a:ext cx="143256" cy="70104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71188" y="3927855"/>
              <a:ext cx="143256" cy="73152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3212083" y="5233415"/>
            <a:ext cx="240030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dirty="0">
                <a:solidFill>
                  <a:srgbClr val="BF0000"/>
                </a:solidFill>
                <a:latin typeface="Arial"/>
                <a:cs typeface="Arial"/>
              </a:rPr>
              <a:t>Δομές</a:t>
            </a:r>
            <a:r>
              <a:rPr sz="2000" b="1" spc="-11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BF0000"/>
                </a:solidFill>
                <a:latin typeface="Arial"/>
                <a:cs typeface="Arial"/>
              </a:rPr>
              <a:t>συντονισμού</a:t>
            </a:r>
            <a:endParaRPr sz="20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127248" y="6081267"/>
            <a:ext cx="1984375" cy="1073150"/>
          </a:xfrm>
          <a:custGeom>
            <a:avLst/>
            <a:gdLst/>
            <a:ahLst/>
            <a:cxnLst/>
            <a:rect l="l" t="t" r="r" b="b"/>
            <a:pathLst>
              <a:path w="1984375" h="1073150">
                <a:moveTo>
                  <a:pt x="1984248" y="0"/>
                </a:moveTo>
                <a:lnTo>
                  <a:pt x="0" y="0"/>
                </a:lnTo>
                <a:lnTo>
                  <a:pt x="0" y="1072895"/>
                </a:lnTo>
                <a:lnTo>
                  <a:pt x="1984248" y="1072895"/>
                </a:lnTo>
                <a:lnTo>
                  <a:pt x="19842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4008120" y="6187212"/>
            <a:ext cx="191135" cy="41020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2500" spc="10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307079" y="6671271"/>
            <a:ext cx="222250" cy="3486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2100" spc="10" dirty="0">
                <a:solidFill>
                  <a:srgbClr val="FF0000"/>
                </a:solidFill>
                <a:latin typeface="Arial MT"/>
                <a:cs typeface="Arial MT"/>
              </a:rPr>
              <a:t>O</a:t>
            </a:r>
            <a:endParaRPr sz="2100">
              <a:latin typeface="Arial MT"/>
              <a:cs typeface="Arial MT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511867" y="6481508"/>
            <a:ext cx="490855" cy="339725"/>
          </a:xfrm>
          <a:custGeom>
            <a:avLst/>
            <a:gdLst/>
            <a:ahLst/>
            <a:cxnLst/>
            <a:rect l="l" t="t" r="r" b="b"/>
            <a:pathLst>
              <a:path w="490854" h="339725">
                <a:moveTo>
                  <a:pt x="439102" y="0"/>
                </a:moveTo>
                <a:lnTo>
                  <a:pt x="0" y="252983"/>
                </a:lnTo>
              </a:path>
              <a:path w="490854" h="339725">
                <a:moveTo>
                  <a:pt x="112204" y="301180"/>
                </a:moveTo>
                <a:lnTo>
                  <a:pt x="48006" y="339470"/>
                </a:lnTo>
              </a:path>
              <a:path w="490854" h="339725">
                <a:moveTo>
                  <a:pt x="237172" y="230695"/>
                </a:moveTo>
                <a:lnTo>
                  <a:pt x="173164" y="265937"/>
                </a:lnTo>
              </a:path>
              <a:path w="490854" h="339725">
                <a:moveTo>
                  <a:pt x="362331" y="156971"/>
                </a:moveTo>
                <a:lnTo>
                  <a:pt x="301371" y="192214"/>
                </a:lnTo>
              </a:path>
              <a:path w="490854" h="339725">
                <a:moveTo>
                  <a:pt x="490537" y="83248"/>
                </a:moveTo>
                <a:lnTo>
                  <a:pt x="426339" y="121729"/>
                </a:lnTo>
              </a:path>
            </a:pathLst>
          </a:custGeom>
          <a:ln w="2563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4675632" y="6671271"/>
            <a:ext cx="222250" cy="3486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2100" spc="10" dirty="0">
                <a:solidFill>
                  <a:srgbClr val="FF0000"/>
                </a:solidFill>
                <a:latin typeface="Arial MT"/>
                <a:cs typeface="Arial MT"/>
              </a:rPr>
              <a:t>O</a:t>
            </a:r>
            <a:endParaRPr sz="2100">
              <a:latin typeface="Arial MT"/>
              <a:cs typeface="Arial MT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3239452" y="6193282"/>
            <a:ext cx="1757045" cy="848994"/>
            <a:chOff x="3239452" y="6193282"/>
            <a:chExt cx="1757045" cy="848994"/>
          </a:xfrm>
        </p:grpSpPr>
        <p:sp>
          <p:nvSpPr>
            <p:cNvPr id="31" name="object 31"/>
            <p:cNvSpPr/>
            <p:nvPr/>
          </p:nvSpPr>
          <p:spPr>
            <a:xfrm>
              <a:off x="4181855" y="6475222"/>
              <a:ext cx="497205" cy="342900"/>
            </a:xfrm>
            <a:custGeom>
              <a:avLst/>
              <a:gdLst/>
              <a:ahLst/>
              <a:cxnLst/>
              <a:rect l="l" t="t" r="r" b="b"/>
              <a:pathLst>
                <a:path w="497204" h="342900">
                  <a:moveTo>
                    <a:pt x="51244" y="0"/>
                  </a:moveTo>
                  <a:lnTo>
                    <a:pt x="496824" y="259270"/>
                  </a:lnTo>
                </a:path>
                <a:path w="497204" h="342900">
                  <a:moveTo>
                    <a:pt x="384619" y="307466"/>
                  </a:moveTo>
                  <a:lnTo>
                    <a:pt x="448818" y="342709"/>
                  </a:lnTo>
                </a:path>
                <a:path w="497204" h="342900">
                  <a:moveTo>
                    <a:pt x="256413" y="233743"/>
                  </a:moveTo>
                  <a:lnTo>
                    <a:pt x="320611" y="268985"/>
                  </a:lnTo>
                </a:path>
                <a:path w="497204" h="342900">
                  <a:moveTo>
                    <a:pt x="128206" y="160019"/>
                  </a:moveTo>
                  <a:lnTo>
                    <a:pt x="192405" y="195262"/>
                  </a:lnTo>
                </a:path>
                <a:path w="497204" h="342900">
                  <a:moveTo>
                    <a:pt x="0" y="86486"/>
                  </a:moveTo>
                  <a:lnTo>
                    <a:pt x="64198" y="121729"/>
                  </a:lnTo>
                </a:path>
              </a:pathLst>
            </a:custGeom>
            <a:ln w="2563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239452" y="6193281"/>
              <a:ext cx="1757045" cy="848994"/>
            </a:xfrm>
            <a:custGeom>
              <a:avLst/>
              <a:gdLst/>
              <a:ahLst/>
              <a:cxnLst/>
              <a:rect l="l" t="t" r="r" b="b"/>
              <a:pathLst>
                <a:path w="1757045" h="848995">
                  <a:moveTo>
                    <a:pt x="41719" y="616648"/>
                  </a:moveTo>
                  <a:lnTo>
                    <a:pt x="40068" y="608482"/>
                  </a:lnTo>
                  <a:lnTo>
                    <a:pt x="35598" y="601814"/>
                  </a:lnTo>
                  <a:lnTo>
                    <a:pt x="28930" y="597344"/>
                  </a:lnTo>
                  <a:lnTo>
                    <a:pt x="20751" y="595693"/>
                  </a:lnTo>
                  <a:lnTo>
                    <a:pt x="12687" y="597331"/>
                  </a:lnTo>
                  <a:lnTo>
                    <a:pt x="6096" y="601789"/>
                  </a:lnTo>
                  <a:lnTo>
                    <a:pt x="1625" y="608393"/>
                  </a:lnTo>
                  <a:lnTo>
                    <a:pt x="0" y="616458"/>
                  </a:lnTo>
                  <a:lnTo>
                    <a:pt x="1638" y="624636"/>
                  </a:lnTo>
                  <a:lnTo>
                    <a:pt x="6108" y="631304"/>
                  </a:lnTo>
                  <a:lnTo>
                    <a:pt x="12776" y="635774"/>
                  </a:lnTo>
                  <a:lnTo>
                    <a:pt x="20955" y="637413"/>
                  </a:lnTo>
                  <a:lnTo>
                    <a:pt x="29019" y="635787"/>
                  </a:lnTo>
                  <a:lnTo>
                    <a:pt x="35623" y="631329"/>
                  </a:lnTo>
                  <a:lnTo>
                    <a:pt x="40081" y="624725"/>
                  </a:lnTo>
                  <a:lnTo>
                    <a:pt x="41719" y="616648"/>
                  </a:lnTo>
                  <a:close/>
                </a:path>
                <a:path w="1757045" h="848995">
                  <a:moveTo>
                    <a:pt x="44767" y="715899"/>
                  </a:moveTo>
                  <a:lnTo>
                    <a:pt x="43154" y="707732"/>
                  </a:lnTo>
                  <a:lnTo>
                    <a:pt x="38735" y="701065"/>
                  </a:lnTo>
                  <a:lnTo>
                    <a:pt x="32143" y="696595"/>
                  </a:lnTo>
                  <a:lnTo>
                    <a:pt x="23990" y="694944"/>
                  </a:lnTo>
                  <a:lnTo>
                    <a:pt x="15849" y="696582"/>
                  </a:lnTo>
                  <a:lnTo>
                    <a:pt x="9258" y="701040"/>
                  </a:lnTo>
                  <a:lnTo>
                    <a:pt x="4838" y="707644"/>
                  </a:lnTo>
                  <a:lnTo>
                    <a:pt x="3238" y="715708"/>
                  </a:lnTo>
                  <a:lnTo>
                    <a:pt x="4838" y="723887"/>
                  </a:lnTo>
                  <a:lnTo>
                    <a:pt x="9258" y="730554"/>
                  </a:lnTo>
                  <a:lnTo>
                    <a:pt x="15849" y="735025"/>
                  </a:lnTo>
                  <a:lnTo>
                    <a:pt x="23990" y="736663"/>
                  </a:lnTo>
                  <a:lnTo>
                    <a:pt x="32143" y="735037"/>
                  </a:lnTo>
                  <a:lnTo>
                    <a:pt x="38735" y="730567"/>
                  </a:lnTo>
                  <a:lnTo>
                    <a:pt x="43154" y="723976"/>
                  </a:lnTo>
                  <a:lnTo>
                    <a:pt x="44767" y="715899"/>
                  </a:lnTo>
                  <a:close/>
                </a:path>
                <a:path w="1757045" h="848995">
                  <a:moveTo>
                    <a:pt x="163449" y="827913"/>
                  </a:moveTo>
                  <a:lnTo>
                    <a:pt x="161798" y="819848"/>
                  </a:lnTo>
                  <a:lnTo>
                    <a:pt x="157327" y="813257"/>
                  </a:lnTo>
                  <a:lnTo>
                    <a:pt x="150660" y="808786"/>
                  </a:lnTo>
                  <a:lnTo>
                    <a:pt x="142494" y="807161"/>
                  </a:lnTo>
                  <a:lnTo>
                    <a:pt x="134416" y="808786"/>
                  </a:lnTo>
                  <a:lnTo>
                    <a:pt x="127825" y="813257"/>
                  </a:lnTo>
                  <a:lnTo>
                    <a:pt x="123355" y="819848"/>
                  </a:lnTo>
                  <a:lnTo>
                    <a:pt x="121729" y="827913"/>
                  </a:lnTo>
                  <a:lnTo>
                    <a:pt x="123367" y="835990"/>
                  </a:lnTo>
                  <a:lnTo>
                    <a:pt x="127838" y="842581"/>
                  </a:lnTo>
                  <a:lnTo>
                    <a:pt x="134505" y="847051"/>
                  </a:lnTo>
                  <a:lnTo>
                    <a:pt x="142684" y="848677"/>
                  </a:lnTo>
                  <a:lnTo>
                    <a:pt x="150749" y="847051"/>
                  </a:lnTo>
                  <a:lnTo>
                    <a:pt x="157353" y="842581"/>
                  </a:lnTo>
                  <a:lnTo>
                    <a:pt x="161810" y="835990"/>
                  </a:lnTo>
                  <a:lnTo>
                    <a:pt x="163449" y="827913"/>
                  </a:lnTo>
                  <a:close/>
                </a:path>
                <a:path w="1757045" h="848995">
                  <a:moveTo>
                    <a:pt x="262890" y="827913"/>
                  </a:moveTo>
                  <a:lnTo>
                    <a:pt x="261239" y="819848"/>
                  </a:lnTo>
                  <a:lnTo>
                    <a:pt x="256768" y="813257"/>
                  </a:lnTo>
                  <a:lnTo>
                    <a:pt x="250101" y="808786"/>
                  </a:lnTo>
                  <a:lnTo>
                    <a:pt x="241935" y="807161"/>
                  </a:lnTo>
                  <a:lnTo>
                    <a:pt x="233857" y="808786"/>
                  </a:lnTo>
                  <a:lnTo>
                    <a:pt x="227266" y="813257"/>
                  </a:lnTo>
                  <a:lnTo>
                    <a:pt x="222796" y="819848"/>
                  </a:lnTo>
                  <a:lnTo>
                    <a:pt x="221170" y="827913"/>
                  </a:lnTo>
                  <a:lnTo>
                    <a:pt x="222808" y="835990"/>
                  </a:lnTo>
                  <a:lnTo>
                    <a:pt x="227279" y="842581"/>
                  </a:lnTo>
                  <a:lnTo>
                    <a:pt x="233946" y="847051"/>
                  </a:lnTo>
                  <a:lnTo>
                    <a:pt x="242125" y="848677"/>
                  </a:lnTo>
                  <a:lnTo>
                    <a:pt x="250190" y="847051"/>
                  </a:lnTo>
                  <a:lnTo>
                    <a:pt x="256794" y="842581"/>
                  </a:lnTo>
                  <a:lnTo>
                    <a:pt x="261251" y="835990"/>
                  </a:lnTo>
                  <a:lnTo>
                    <a:pt x="262890" y="827913"/>
                  </a:lnTo>
                  <a:close/>
                </a:path>
                <a:path w="1757045" h="848995">
                  <a:moveTo>
                    <a:pt x="810958" y="19240"/>
                  </a:moveTo>
                  <a:lnTo>
                    <a:pt x="809447" y="11823"/>
                  </a:lnTo>
                  <a:lnTo>
                    <a:pt x="805332" y="5702"/>
                  </a:lnTo>
                  <a:lnTo>
                    <a:pt x="799223" y="1536"/>
                  </a:lnTo>
                  <a:lnTo>
                    <a:pt x="791718" y="0"/>
                  </a:lnTo>
                  <a:lnTo>
                    <a:pt x="784199" y="1536"/>
                  </a:lnTo>
                  <a:lnTo>
                    <a:pt x="778090" y="5702"/>
                  </a:lnTo>
                  <a:lnTo>
                    <a:pt x="773976" y="11823"/>
                  </a:lnTo>
                  <a:lnTo>
                    <a:pt x="772477" y="19240"/>
                  </a:lnTo>
                  <a:lnTo>
                    <a:pt x="773976" y="26670"/>
                  </a:lnTo>
                  <a:lnTo>
                    <a:pt x="778090" y="32791"/>
                  </a:lnTo>
                  <a:lnTo>
                    <a:pt x="784199" y="36957"/>
                  </a:lnTo>
                  <a:lnTo>
                    <a:pt x="791718" y="38481"/>
                  </a:lnTo>
                  <a:lnTo>
                    <a:pt x="799223" y="36957"/>
                  </a:lnTo>
                  <a:lnTo>
                    <a:pt x="805332" y="32791"/>
                  </a:lnTo>
                  <a:lnTo>
                    <a:pt x="809447" y="26670"/>
                  </a:lnTo>
                  <a:lnTo>
                    <a:pt x="810958" y="19240"/>
                  </a:lnTo>
                  <a:close/>
                </a:path>
                <a:path w="1757045" h="848995">
                  <a:moveTo>
                    <a:pt x="903922" y="19240"/>
                  </a:moveTo>
                  <a:lnTo>
                    <a:pt x="902411" y="11823"/>
                  </a:lnTo>
                  <a:lnTo>
                    <a:pt x="898296" y="5702"/>
                  </a:lnTo>
                  <a:lnTo>
                    <a:pt x="892187" y="1536"/>
                  </a:lnTo>
                  <a:lnTo>
                    <a:pt x="884682" y="0"/>
                  </a:lnTo>
                  <a:lnTo>
                    <a:pt x="877163" y="1536"/>
                  </a:lnTo>
                  <a:lnTo>
                    <a:pt x="871054" y="5702"/>
                  </a:lnTo>
                  <a:lnTo>
                    <a:pt x="866940" y="11823"/>
                  </a:lnTo>
                  <a:lnTo>
                    <a:pt x="865441" y="19240"/>
                  </a:lnTo>
                  <a:lnTo>
                    <a:pt x="866940" y="26670"/>
                  </a:lnTo>
                  <a:lnTo>
                    <a:pt x="871054" y="32791"/>
                  </a:lnTo>
                  <a:lnTo>
                    <a:pt x="877163" y="36957"/>
                  </a:lnTo>
                  <a:lnTo>
                    <a:pt x="884682" y="38481"/>
                  </a:lnTo>
                  <a:lnTo>
                    <a:pt x="892187" y="36957"/>
                  </a:lnTo>
                  <a:lnTo>
                    <a:pt x="898296" y="32791"/>
                  </a:lnTo>
                  <a:lnTo>
                    <a:pt x="902411" y="26670"/>
                  </a:lnTo>
                  <a:lnTo>
                    <a:pt x="903922" y="19240"/>
                  </a:lnTo>
                  <a:close/>
                </a:path>
                <a:path w="1757045" h="848995">
                  <a:moveTo>
                    <a:pt x="1519428" y="803910"/>
                  </a:moveTo>
                  <a:lnTo>
                    <a:pt x="1517281" y="792746"/>
                  </a:lnTo>
                  <a:lnTo>
                    <a:pt x="1511439" y="783602"/>
                  </a:lnTo>
                  <a:lnTo>
                    <a:pt x="1502791" y="777417"/>
                  </a:lnTo>
                  <a:lnTo>
                    <a:pt x="1492186" y="775144"/>
                  </a:lnTo>
                  <a:lnTo>
                    <a:pt x="1481569" y="777417"/>
                  </a:lnTo>
                  <a:lnTo>
                    <a:pt x="1472920" y="783602"/>
                  </a:lnTo>
                  <a:lnTo>
                    <a:pt x="1467078" y="792746"/>
                  </a:lnTo>
                  <a:lnTo>
                    <a:pt x="1464945" y="803910"/>
                  </a:lnTo>
                  <a:lnTo>
                    <a:pt x="1467078" y="815086"/>
                  </a:lnTo>
                  <a:lnTo>
                    <a:pt x="1472920" y="824230"/>
                  </a:lnTo>
                  <a:lnTo>
                    <a:pt x="1481569" y="830414"/>
                  </a:lnTo>
                  <a:lnTo>
                    <a:pt x="1492186" y="832675"/>
                  </a:lnTo>
                  <a:lnTo>
                    <a:pt x="1502791" y="830414"/>
                  </a:lnTo>
                  <a:lnTo>
                    <a:pt x="1511439" y="824230"/>
                  </a:lnTo>
                  <a:lnTo>
                    <a:pt x="1517281" y="815086"/>
                  </a:lnTo>
                  <a:lnTo>
                    <a:pt x="1519428" y="803910"/>
                  </a:lnTo>
                  <a:close/>
                </a:path>
                <a:path w="1757045" h="848995">
                  <a:moveTo>
                    <a:pt x="1654111" y="803910"/>
                  </a:moveTo>
                  <a:lnTo>
                    <a:pt x="1651965" y="792746"/>
                  </a:lnTo>
                  <a:lnTo>
                    <a:pt x="1646123" y="783602"/>
                  </a:lnTo>
                  <a:lnTo>
                    <a:pt x="1637474" y="777417"/>
                  </a:lnTo>
                  <a:lnTo>
                    <a:pt x="1626870" y="775144"/>
                  </a:lnTo>
                  <a:lnTo>
                    <a:pt x="1616252" y="777417"/>
                  </a:lnTo>
                  <a:lnTo>
                    <a:pt x="1607604" y="783602"/>
                  </a:lnTo>
                  <a:lnTo>
                    <a:pt x="1601762" y="792746"/>
                  </a:lnTo>
                  <a:lnTo>
                    <a:pt x="1599628" y="803910"/>
                  </a:lnTo>
                  <a:lnTo>
                    <a:pt x="1601762" y="815086"/>
                  </a:lnTo>
                  <a:lnTo>
                    <a:pt x="1607604" y="824230"/>
                  </a:lnTo>
                  <a:lnTo>
                    <a:pt x="1616252" y="830414"/>
                  </a:lnTo>
                  <a:lnTo>
                    <a:pt x="1626870" y="832675"/>
                  </a:lnTo>
                  <a:lnTo>
                    <a:pt x="1637474" y="830414"/>
                  </a:lnTo>
                  <a:lnTo>
                    <a:pt x="1646123" y="824230"/>
                  </a:lnTo>
                  <a:lnTo>
                    <a:pt x="1651965" y="815086"/>
                  </a:lnTo>
                  <a:lnTo>
                    <a:pt x="1654111" y="803910"/>
                  </a:lnTo>
                  <a:close/>
                </a:path>
                <a:path w="1757045" h="848995">
                  <a:moveTo>
                    <a:pt x="1753362" y="616648"/>
                  </a:moveTo>
                  <a:lnTo>
                    <a:pt x="1751711" y="608482"/>
                  </a:lnTo>
                  <a:lnTo>
                    <a:pt x="1747240" y="601814"/>
                  </a:lnTo>
                  <a:lnTo>
                    <a:pt x="1740573" y="597344"/>
                  </a:lnTo>
                  <a:lnTo>
                    <a:pt x="1732407" y="595693"/>
                  </a:lnTo>
                  <a:lnTo>
                    <a:pt x="1724329" y="597331"/>
                  </a:lnTo>
                  <a:lnTo>
                    <a:pt x="1717738" y="601789"/>
                  </a:lnTo>
                  <a:lnTo>
                    <a:pt x="1713268" y="608393"/>
                  </a:lnTo>
                  <a:lnTo>
                    <a:pt x="1711642" y="616458"/>
                  </a:lnTo>
                  <a:lnTo>
                    <a:pt x="1713280" y="624636"/>
                  </a:lnTo>
                  <a:lnTo>
                    <a:pt x="1717751" y="631304"/>
                  </a:lnTo>
                  <a:lnTo>
                    <a:pt x="1724418" y="635774"/>
                  </a:lnTo>
                  <a:lnTo>
                    <a:pt x="1732597" y="637413"/>
                  </a:lnTo>
                  <a:lnTo>
                    <a:pt x="1740662" y="635787"/>
                  </a:lnTo>
                  <a:lnTo>
                    <a:pt x="1747266" y="631329"/>
                  </a:lnTo>
                  <a:lnTo>
                    <a:pt x="1751723" y="624725"/>
                  </a:lnTo>
                  <a:lnTo>
                    <a:pt x="1753362" y="616648"/>
                  </a:lnTo>
                  <a:close/>
                </a:path>
                <a:path w="1757045" h="848995">
                  <a:moveTo>
                    <a:pt x="1756600" y="715899"/>
                  </a:moveTo>
                  <a:lnTo>
                    <a:pt x="1754949" y="707732"/>
                  </a:lnTo>
                  <a:lnTo>
                    <a:pt x="1750479" y="701065"/>
                  </a:lnTo>
                  <a:lnTo>
                    <a:pt x="1743811" y="696595"/>
                  </a:lnTo>
                  <a:lnTo>
                    <a:pt x="1735645" y="694944"/>
                  </a:lnTo>
                  <a:lnTo>
                    <a:pt x="1727568" y="696582"/>
                  </a:lnTo>
                  <a:lnTo>
                    <a:pt x="1720977" y="701040"/>
                  </a:lnTo>
                  <a:lnTo>
                    <a:pt x="1716506" y="707644"/>
                  </a:lnTo>
                  <a:lnTo>
                    <a:pt x="1714881" y="715708"/>
                  </a:lnTo>
                  <a:lnTo>
                    <a:pt x="1716519" y="723887"/>
                  </a:lnTo>
                  <a:lnTo>
                    <a:pt x="1720989" y="730554"/>
                  </a:lnTo>
                  <a:lnTo>
                    <a:pt x="1727657" y="735025"/>
                  </a:lnTo>
                  <a:lnTo>
                    <a:pt x="1735836" y="736663"/>
                  </a:lnTo>
                  <a:lnTo>
                    <a:pt x="1743900" y="735037"/>
                  </a:lnTo>
                  <a:lnTo>
                    <a:pt x="1750491" y="730567"/>
                  </a:lnTo>
                  <a:lnTo>
                    <a:pt x="1754962" y="723976"/>
                  </a:lnTo>
                  <a:lnTo>
                    <a:pt x="1756600" y="71589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596900" y="1267968"/>
            <a:ext cx="8772525" cy="935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8900" marR="55880" algn="just">
              <a:lnSpc>
                <a:spcPct val="99500"/>
              </a:lnSpc>
              <a:spcBef>
                <a:spcPts val="105"/>
              </a:spcBef>
            </a:pPr>
            <a:r>
              <a:rPr sz="2000" b="1" spc="-75" dirty="0">
                <a:solidFill>
                  <a:srgbClr val="FFFFFF"/>
                </a:solidFill>
                <a:latin typeface="Arial"/>
                <a:cs typeface="Arial"/>
              </a:rPr>
              <a:t>Το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μειονέκτημα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εξαλείφεται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αν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δεχτούμε 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και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μια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δεύτερη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ηλεκτρονική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δομή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και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θεωρήσουμε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ότι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η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πραγματική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δομή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του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 SO</a:t>
            </a:r>
            <a:r>
              <a:rPr sz="1950" b="1" spc="-22" baseline="-21367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950" b="1" spc="-15" baseline="-2136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είναι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 μια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ενδιάμεση</a:t>
            </a: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κατάσταση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ανάμεσα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στις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δύο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 δομές</a:t>
            </a:r>
            <a:r>
              <a:rPr sz="20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(δομές</a:t>
            </a:r>
            <a:r>
              <a:rPr sz="20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συντονισμού).</a:t>
            </a:r>
            <a:endParaRPr sz="20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991859" y="5870447"/>
            <a:ext cx="2756535" cy="6343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Ενδιάμεση 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κατάσταση </a:t>
            </a:r>
            <a:r>
              <a:rPr sz="2000" b="1" spc="-5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BF0000"/>
                </a:solidFill>
                <a:latin typeface="Arial"/>
                <a:cs typeface="Arial"/>
              </a:rPr>
              <a:t>(Υβρίδιο</a:t>
            </a:r>
            <a:r>
              <a:rPr sz="2000" b="1" spc="-114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BF0000"/>
                </a:solidFill>
                <a:latin typeface="Arial"/>
                <a:cs typeface="Arial"/>
              </a:rPr>
              <a:t>συντονισμού)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2173223" y="2509011"/>
            <a:ext cx="1628139" cy="929640"/>
            <a:chOff x="2173223" y="2509011"/>
            <a:chExt cx="1628139" cy="929640"/>
          </a:xfrm>
        </p:grpSpPr>
        <p:sp>
          <p:nvSpPr>
            <p:cNvPr id="36" name="object 36"/>
            <p:cNvSpPr/>
            <p:nvPr/>
          </p:nvSpPr>
          <p:spPr>
            <a:xfrm>
              <a:off x="2173223" y="2509011"/>
              <a:ext cx="1628139" cy="929640"/>
            </a:xfrm>
            <a:custGeom>
              <a:avLst/>
              <a:gdLst/>
              <a:ahLst/>
              <a:cxnLst/>
              <a:rect l="l" t="t" r="r" b="b"/>
              <a:pathLst>
                <a:path w="1628139" h="929639">
                  <a:moveTo>
                    <a:pt x="1627631" y="0"/>
                  </a:moveTo>
                  <a:lnTo>
                    <a:pt x="0" y="0"/>
                  </a:lnTo>
                  <a:lnTo>
                    <a:pt x="0" y="929639"/>
                  </a:lnTo>
                  <a:lnTo>
                    <a:pt x="1627631" y="929639"/>
                  </a:lnTo>
                  <a:lnTo>
                    <a:pt x="16276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96183" y="2618739"/>
              <a:ext cx="134112" cy="173736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3157727" y="2795523"/>
              <a:ext cx="299085" cy="299085"/>
            </a:xfrm>
            <a:custGeom>
              <a:avLst/>
              <a:gdLst/>
              <a:ahLst/>
              <a:cxnLst/>
              <a:rect l="l" t="t" r="r" b="b"/>
              <a:pathLst>
                <a:path w="299085" h="299085">
                  <a:moveTo>
                    <a:pt x="0" y="0"/>
                  </a:moveTo>
                  <a:lnTo>
                    <a:pt x="298704" y="298703"/>
                  </a:lnTo>
                </a:path>
              </a:pathLst>
            </a:custGeom>
            <a:ln w="2133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68623" y="3100323"/>
              <a:ext cx="158496" cy="173736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2484119" y="2740659"/>
              <a:ext cx="502920" cy="408940"/>
            </a:xfrm>
            <a:custGeom>
              <a:avLst/>
              <a:gdLst/>
              <a:ahLst/>
              <a:cxnLst/>
              <a:rect l="l" t="t" r="r" b="b"/>
              <a:pathLst>
                <a:path w="502919" h="408939">
                  <a:moveTo>
                    <a:pt x="502919" y="79248"/>
                  </a:moveTo>
                  <a:lnTo>
                    <a:pt x="57912" y="408431"/>
                  </a:lnTo>
                </a:path>
                <a:path w="502919" h="408939">
                  <a:moveTo>
                    <a:pt x="445007" y="0"/>
                  </a:moveTo>
                  <a:lnTo>
                    <a:pt x="0" y="329184"/>
                  </a:lnTo>
                </a:path>
              </a:pathLst>
            </a:custGeom>
            <a:ln w="2133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218944" y="2551683"/>
              <a:ext cx="1530350" cy="838200"/>
            </a:xfrm>
            <a:custGeom>
              <a:avLst/>
              <a:gdLst/>
              <a:ahLst/>
              <a:cxnLst/>
              <a:rect l="l" t="t" r="r" b="b"/>
              <a:pathLst>
                <a:path w="1530350" h="838200">
                  <a:moveTo>
                    <a:pt x="36576" y="621792"/>
                  </a:moveTo>
                  <a:lnTo>
                    <a:pt x="35001" y="615086"/>
                  </a:lnTo>
                  <a:lnTo>
                    <a:pt x="30861" y="609231"/>
                  </a:lnTo>
                  <a:lnTo>
                    <a:pt x="24993" y="605078"/>
                  </a:lnTo>
                  <a:lnTo>
                    <a:pt x="18288" y="603504"/>
                  </a:lnTo>
                  <a:lnTo>
                    <a:pt x="11569" y="605078"/>
                  </a:lnTo>
                  <a:lnTo>
                    <a:pt x="5715" y="609219"/>
                  </a:lnTo>
                  <a:lnTo>
                    <a:pt x="1562" y="615086"/>
                  </a:lnTo>
                  <a:lnTo>
                    <a:pt x="0" y="621792"/>
                  </a:lnTo>
                  <a:lnTo>
                    <a:pt x="1562" y="629805"/>
                  </a:lnTo>
                  <a:lnTo>
                    <a:pt x="5715" y="635520"/>
                  </a:lnTo>
                  <a:lnTo>
                    <a:pt x="11569" y="638937"/>
                  </a:lnTo>
                  <a:lnTo>
                    <a:pt x="18288" y="640080"/>
                  </a:lnTo>
                  <a:lnTo>
                    <a:pt x="24993" y="638937"/>
                  </a:lnTo>
                  <a:lnTo>
                    <a:pt x="30861" y="635508"/>
                  </a:lnTo>
                  <a:lnTo>
                    <a:pt x="35001" y="629793"/>
                  </a:lnTo>
                  <a:lnTo>
                    <a:pt x="36576" y="621792"/>
                  </a:lnTo>
                  <a:close/>
                </a:path>
                <a:path w="1530350" h="838200">
                  <a:moveTo>
                    <a:pt x="42672" y="707136"/>
                  </a:moveTo>
                  <a:lnTo>
                    <a:pt x="41097" y="700430"/>
                  </a:lnTo>
                  <a:lnTo>
                    <a:pt x="36957" y="694563"/>
                  </a:lnTo>
                  <a:lnTo>
                    <a:pt x="31089" y="690422"/>
                  </a:lnTo>
                  <a:lnTo>
                    <a:pt x="24384" y="688848"/>
                  </a:lnTo>
                  <a:lnTo>
                    <a:pt x="15900" y="690422"/>
                  </a:lnTo>
                  <a:lnTo>
                    <a:pt x="9144" y="694563"/>
                  </a:lnTo>
                  <a:lnTo>
                    <a:pt x="4660" y="700430"/>
                  </a:lnTo>
                  <a:lnTo>
                    <a:pt x="3048" y="707136"/>
                  </a:lnTo>
                  <a:lnTo>
                    <a:pt x="4660" y="713854"/>
                  </a:lnTo>
                  <a:lnTo>
                    <a:pt x="9144" y="719709"/>
                  </a:lnTo>
                  <a:lnTo>
                    <a:pt x="15900" y="723861"/>
                  </a:lnTo>
                  <a:lnTo>
                    <a:pt x="24384" y="725424"/>
                  </a:lnTo>
                  <a:lnTo>
                    <a:pt x="31089" y="723861"/>
                  </a:lnTo>
                  <a:lnTo>
                    <a:pt x="36957" y="719721"/>
                  </a:lnTo>
                  <a:lnTo>
                    <a:pt x="41097" y="713854"/>
                  </a:lnTo>
                  <a:lnTo>
                    <a:pt x="42672" y="707136"/>
                  </a:lnTo>
                  <a:close/>
                </a:path>
                <a:path w="1530350" h="838200">
                  <a:moveTo>
                    <a:pt x="134112" y="816864"/>
                  </a:moveTo>
                  <a:lnTo>
                    <a:pt x="132537" y="810158"/>
                  </a:lnTo>
                  <a:lnTo>
                    <a:pt x="128397" y="804291"/>
                  </a:lnTo>
                  <a:lnTo>
                    <a:pt x="122529" y="800150"/>
                  </a:lnTo>
                  <a:lnTo>
                    <a:pt x="115824" y="798576"/>
                  </a:lnTo>
                  <a:lnTo>
                    <a:pt x="107340" y="800150"/>
                  </a:lnTo>
                  <a:lnTo>
                    <a:pt x="100584" y="804291"/>
                  </a:lnTo>
                  <a:lnTo>
                    <a:pt x="96100" y="810158"/>
                  </a:lnTo>
                  <a:lnTo>
                    <a:pt x="94488" y="816864"/>
                  </a:lnTo>
                  <a:lnTo>
                    <a:pt x="96100" y="825347"/>
                  </a:lnTo>
                  <a:lnTo>
                    <a:pt x="100584" y="832104"/>
                  </a:lnTo>
                  <a:lnTo>
                    <a:pt x="107340" y="836587"/>
                  </a:lnTo>
                  <a:lnTo>
                    <a:pt x="115824" y="838200"/>
                  </a:lnTo>
                  <a:lnTo>
                    <a:pt x="122529" y="836587"/>
                  </a:lnTo>
                  <a:lnTo>
                    <a:pt x="128397" y="832116"/>
                  </a:lnTo>
                  <a:lnTo>
                    <a:pt x="132537" y="825347"/>
                  </a:lnTo>
                  <a:lnTo>
                    <a:pt x="134112" y="816864"/>
                  </a:lnTo>
                  <a:close/>
                </a:path>
                <a:path w="1530350" h="838200">
                  <a:moveTo>
                    <a:pt x="219456" y="816864"/>
                  </a:moveTo>
                  <a:lnTo>
                    <a:pt x="217830" y="810158"/>
                  </a:lnTo>
                  <a:lnTo>
                    <a:pt x="213360" y="804291"/>
                  </a:lnTo>
                  <a:lnTo>
                    <a:pt x="206590" y="800150"/>
                  </a:lnTo>
                  <a:lnTo>
                    <a:pt x="198120" y="798576"/>
                  </a:lnTo>
                  <a:lnTo>
                    <a:pt x="191401" y="800150"/>
                  </a:lnTo>
                  <a:lnTo>
                    <a:pt x="185534" y="804291"/>
                  </a:lnTo>
                  <a:lnTo>
                    <a:pt x="181394" y="810158"/>
                  </a:lnTo>
                  <a:lnTo>
                    <a:pt x="179832" y="816864"/>
                  </a:lnTo>
                  <a:lnTo>
                    <a:pt x="181394" y="825347"/>
                  </a:lnTo>
                  <a:lnTo>
                    <a:pt x="185534" y="832104"/>
                  </a:lnTo>
                  <a:lnTo>
                    <a:pt x="191401" y="836587"/>
                  </a:lnTo>
                  <a:lnTo>
                    <a:pt x="198120" y="838200"/>
                  </a:lnTo>
                  <a:lnTo>
                    <a:pt x="206590" y="836587"/>
                  </a:lnTo>
                  <a:lnTo>
                    <a:pt x="213360" y="832116"/>
                  </a:lnTo>
                  <a:lnTo>
                    <a:pt x="217830" y="825347"/>
                  </a:lnTo>
                  <a:lnTo>
                    <a:pt x="219456" y="816864"/>
                  </a:lnTo>
                  <a:close/>
                </a:path>
                <a:path w="1530350" h="838200">
                  <a:moveTo>
                    <a:pt x="798576" y="18288"/>
                  </a:moveTo>
                  <a:lnTo>
                    <a:pt x="797001" y="10287"/>
                  </a:lnTo>
                  <a:lnTo>
                    <a:pt x="792861" y="4572"/>
                  </a:lnTo>
                  <a:lnTo>
                    <a:pt x="786993" y="1143"/>
                  </a:lnTo>
                  <a:lnTo>
                    <a:pt x="780288" y="0"/>
                  </a:lnTo>
                  <a:lnTo>
                    <a:pt x="772287" y="1155"/>
                  </a:lnTo>
                  <a:lnTo>
                    <a:pt x="766572" y="4584"/>
                  </a:lnTo>
                  <a:lnTo>
                    <a:pt x="763143" y="10287"/>
                  </a:lnTo>
                  <a:lnTo>
                    <a:pt x="762000" y="18288"/>
                  </a:lnTo>
                  <a:lnTo>
                    <a:pt x="763143" y="25006"/>
                  </a:lnTo>
                  <a:lnTo>
                    <a:pt x="766572" y="30861"/>
                  </a:lnTo>
                  <a:lnTo>
                    <a:pt x="772287" y="35013"/>
                  </a:lnTo>
                  <a:lnTo>
                    <a:pt x="780288" y="36576"/>
                  </a:lnTo>
                  <a:lnTo>
                    <a:pt x="786993" y="35013"/>
                  </a:lnTo>
                  <a:lnTo>
                    <a:pt x="792861" y="30861"/>
                  </a:lnTo>
                  <a:lnTo>
                    <a:pt x="797001" y="25006"/>
                  </a:lnTo>
                  <a:lnTo>
                    <a:pt x="798576" y="18288"/>
                  </a:lnTo>
                  <a:close/>
                </a:path>
                <a:path w="1530350" h="838200">
                  <a:moveTo>
                    <a:pt x="883920" y="18288"/>
                  </a:moveTo>
                  <a:lnTo>
                    <a:pt x="882345" y="10287"/>
                  </a:lnTo>
                  <a:lnTo>
                    <a:pt x="878205" y="4572"/>
                  </a:lnTo>
                  <a:lnTo>
                    <a:pt x="872337" y="1143"/>
                  </a:lnTo>
                  <a:lnTo>
                    <a:pt x="865632" y="0"/>
                  </a:lnTo>
                  <a:lnTo>
                    <a:pt x="857148" y="1155"/>
                  </a:lnTo>
                  <a:lnTo>
                    <a:pt x="850379" y="4584"/>
                  </a:lnTo>
                  <a:lnTo>
                    <a:pt x="845908" y="10287"/>
                  </a:lnTo>
                  <a:lnTo>
                    <a:pt x="844296" y="18288"/>
                  </a:lnTo>
                  <a:lnTo>
                    <a:pt x="845908" y="25006"/>
                  </a:lnTo>
                  <a:lnTo>
                    <a:pt x="850379" y="30861"/>
                  </a:lnTo>
                  <a:lnTo>
                    <a:pt x="857148" y="35013"/>
                  </a:lnTo>
                  <a:lnTo>
                    <a:pt x="865632" y="36576"/>
                  </a:lnTo>
                  <a:lnTo>
                    <a:pt x="872337" y="35013"/>
                  </a:lnTo>
                  <a:lnTo>
                    <a:pt x="878205" y="30861"/>
                  </a:lnTo>
                  <a:lnTo>
                    <a:pt x="882345" y="25006"/>
                  </a:lnTo>
                  <a:lnTo>
                    <a:pt x="883920" y="18288"/>
                  </a:lnTo>
                  <a:close/>
                </a:path>
                <a:path w="1530350" h="838200">
                  <a:moveTo>
                    <a:pt x="1182624" y="624840"/>
                  </a:moveTo>
                  <a:lnTo>
                    <a:pt x="1181049" y="618134"/>
                  </a:lnTo>
                  <a:lnTo>
                    <a:pt x="1176909" y="612267"/>
                  </a:lnTo>
                  <a:lnTo>
                    <a:pt x="1171041" y="608126"/>
                  </a:lnTo>
                  <a:lnTo>
                    <a:pt x="1164336" y="606552"/>
                  </a:lnTo>
                  <a:lnTo>
                    <a:pt x="1155852" y="608126"/>
                  </a:lnTo>
                  <a:lnTo>
                    <a:pt x="1149096" y="612267"/>
                  </a:lnTo>
                  <a:lnTo>
                    <a:pt x="1144612" y="618134"/>
                  </a:lnTo>
                  <a:lnTo>
                    <a:pt x="1143000" y="624840"/>
                  </a:lnTo>
                  <a:lnTo>
                    <a:pt x="1144612" y="632853"/>
                  </a:lnTo>
                  <a:lnTo>
                    <a:pt x="1149096" y="638568"/>
                  </a:lnTo>
                  <a:lnTo>
                    <a:pt x="1155852" y="641985"/>
                  </a:lnTo>
                  <a:lnTo>
                    <a:pt x="1164336" y="643128"/>
                  </a:lnTo>
                  <a:lnTo>
                    <a:pt x="1171041" y="641985"/>
                  </a:lnTo>
                  <a:lnTo>
                    <a:pt x="1176909" y="638556"/>
                  </a:lnTo>
                  <a:lnTo>
                    <a:pt x="1181049" y="632841"/>
                  </a:lnTo>
                  <a:lnTo>
                    <a:pt x="1182624" y="624840"/>
                  </a:lnTo>
                  <a:close/>
                </a:path>
                <a:path w="1530350" h="838200">
                  <a:moveTo>
                    <a:pt x="1216152" y="704088"/>
                  </a:moveTo>
                  <a:lnTo>
                    <a:pt x="1214577" y="696087"/>
                  </a:lnTo>
                  <a:lnTo>
                    <a:pt x="1210437" y="690372"/>
                  </a:lnTo>
                  <a:lnTo>
                    <a:pt x="1204569" y="686943"/>
                  </a:lnTo>
                  <a:lnTo>
                    <a:pt x="1197864" y="685800"/>
                  </a:lnTo>
                  <a:lnTo>
                    <a:pt x="1189850" y="686955"/>
                  </a:lnTo>
                  <a:lnTo>
                    <a:pt x="1184148" y="690384"/>
                  </a:lnTo>
                  <a:lnTo>
                    <a:pt x="1180719" y="696087"/>
                  </a:lnTo>
                  <a:lnTo>
                    <a:pt x="1179576" y="704088"/>
                  </a:lnTo>
                  <a:lnTo>
                    <a:pt x="1180719" y="710806"/>
                  </a:lnTo>
                  <a:lnTo>
                    <a:pt x="1184148" y="716661"/>
                  </a:lnTo>
                  <a:lnTo>
                    <a:pt x="1189863" y="720813"/>
                  </a:lnTo>
                  <a:lnTo>
                    <a:pt x="1197864" y="722376"/>
                  </a:lnTo>
                  <a:lnTo>
                    <a:pt x="1204569" y="720813"/>
                  </a:lnTo>
                  <a:lnTo>
                    <a:pt x="1210437" y="716661"/>
                  </a:lnTo>
                  <a:lnTo>
                    <a:pt x="1214577" y="710806"/>
                  </a:lnTo>
                  <a:lnTo>
                    <a:pt x="1216152" y="704088"/>
                  </a:lnTo>
                  <a:close/>
                </a:path>
                <a:path w="1530350" h="838200">
                  <a:moveTo>
                    <a:pt x="1310640" y="801624"/>
                  </a:moveTo>
                  <a:lnTo>
                    <a:pt x="1309065" y="793623"/>
                  </a:lnTo>
                  <a:lnTo>
                    <a:pt x="1304925" y="787908"/>
                  </a:lnTo>
                  <a:lnTo>
                    <a:pt x="1299057" y="784479"/>
                  </a:lnTo>
                  <a:lnTo>
                    <a:pt x="1292352" y="783336"/>
                  </a:lnTo>
                  <a:lnTo>
                    <a:pt x="1283868" y="784491"/>
                  </a:lnTo>
                  <a:lnTo>
                    <a:pt x="1277112" y="787920"/>
                  </a:lnTo>
                  <a:lnTo>
                    <a:pt x="1272628" y="793623"/>
                  </a:lnTo>
                  <a:lnTo>
                    <a:pt x="1271016" y="801624"/>
                  </a:lnTo>
                  <a:lnTo>
                    <a:pt x="1272628" y="808342"/>
                  </a:lnTo>
                  <a:lnTo>
                    <a:pt x="1277112" y="814197"/>
                  </a:lnTo>
                  <a:lnTo>
                    <a:pt x="1283868" y="818349"/>
                  </a:lnTo>
                  <a:lnTo>
                    <a:pt x="1292352" y="819912"/>
                  </a:lnTo>
                  <a:lnTo>
                    <a:pt x="1299057" y="818349"/>
                  </a:lnTo>
                  <a:lnTo>
                    <a:pt x="1304912" y="814209"/>
                  </a:lnTo>
                  <a:lnTo>
                    <a:pt x="1309065" y="808342"/>
                  </a:lnTo>
                  <a:lnTo>
                    <a:pt x="1310640" y="801624"/>
                  </a:lnTo>
                  <a:close/>
                </a:path>
                <a:path w="1530350" h="838200">
                  <a:moveTo>
                    <a:pt x="1395984" y="801624"/>
                  </a:moveTo>
                  <a:lnTo>
                    <a:pt x="1394409" y="793623"/>
                  </a:lnTo>
                  <a:lnTo>
                    <a:pt x="1390269" y="787908"/>
                  </a:lnTo>
                  <a:lnTo>
                    <a:pt x="1384401" y="784479"/>
                  </a:lnTo>
                  <a:lnTo>
                    <a:pt x="1377696" y="783336"/>
                  </a:lnTo>
                  <a:lnTo>
                    <a:pt x="1369212" y="784491"/>
                  </a:lnTo>
                  <a:lnTo>
                    <a:pt x="1362456" y="787920"/>
                  </a:lnTo>
                  <a:lnTo>
                    <a:pt x="1357972" y="793623"/>
                  </a:lnTo>
                  <a:lnTo>
                    <a:pt x="1356360" y="801624"/>
                  </a:lnTo>
                  <a:lnTo>
                    <a:pt x="1357972" y="808342"/>
                  </a:lnTo>
                  <a:lnTo>
                    <a:pt x="1362443" y="814197"/>
                  </a:lnTo>
                  <a:lnTo>
                    <a:pt x="1369212" y="818349"/>
                  </a:lnTo>
                  <a:lnTo>
                    <a:pt x="1377696" y="819912"/>
                  </a:lnTo>
                  <a:lnTo>
                    <a:pt x="1384401" y="818349"/>
                  </a:lnTo>
                  <a:lnTo>
                    <a:pt x="1390269" y="814209"/>
                  </a:lnTo>
                  <a:lnTo>
                    <a:pt x="1394409" y="808342"/>
                  </a:lnTo>
                  <a:lnTo>
                    <a:pt x="1395984" y="801624"/>
                  </a:lnTo>
                  <a:close/>
                </a:path>
                <a:path w="1530350" h="838200">
                  <a:moveTo>
                    <a:pt x="1517904" y="621792"/>
                  </a:moveTo>
                  <a:lnTo>
                    <a:pt x="1516329" y="615086"/>
                  </a:lnTo>
                  <a:lnTo>
                    <a:pt x="1512189" y="609231"/>
                  </a:lnTo>
                  <a:lnTo>
                    <a:pt x="1506321" y="605078"/>
                  </a:lnTo>
                  <a:lnTo>
                    <a:pt x="1499616" y="603504"/>
                  </a:lnTo>
                  <a:lnTo>
                    <a:pt x="1491132" y="605078"/>
                  </a:lnTo>
                  <a:lnTo>
                    <a:pt x="1484376" y="609219"/>
                  </a:lnTo>
                  <a:lnTo>
                    <a:pt x="1479892" y="615086"/>
                  </a:lnTo>
                  <a:lnTo>
                    <a:pt x="1478280" y="621792"/>
                  </a:lnTo>
                  <a:lnTo>
                    <a:pt x="1479892" y="629805"/>
                  </a:lnTo>
                  <a:lnTo>
                    <a:pt x="1484363" y="635520"/>
                  </a:lnTo>
                  <a:lnTo>
                    <a:pt x="1491132" y="638937"/>
                  </a:lnTo>
                  <a:lnTo>
                    <a:pt x="1499616" y="640080"/>
                  </a:lnTo>
                  <a:lnTo>
                    <a:pt x="1506321" y="638937"/>
                  </a:lnTo>
                  <a:lnTo>
                    <a:pt x="1512176" y="635508"/>
                  </a:lnTo>
                  <a:lnTo>
                    <a:pt x="1516329" y="629793"/>
                  </a:lnTo>
                  <a:lnTo>
                    <a:pt x="1517904" y="621792"/>
                  </a:lnTo>
                  <a:close/>
                </a:path>
                <a:path w="1530350" h="838200">
                  <a:moveTo>
                    <a:pt x="1530096" y="707136"/>
                  </a:moveTo>
                  <a:lnTo>
                    <a:pt x="1528521" y="699135"/>
                  </a:lnTo>
                  <a:lnTo>
                    <a:pt x="1524381" y="693420"/>
                  </a:lnTo>
                  <a:lnTo>
                    <a:pt x="1518513" y="689991"/>
                  </a:lnTo>
                  <a:lnTo>
                    <a:pt x="1511808" y="688848"/>
                  </a:lnTo>
                  <a:lnTo>
                    <a:pt x="1503324" y="690003"/>
                  </a:lnTo>
                  <a:lnTo>
                    <a:pt x="1496568" y="693432"/>
                  </a:lnTo>
                  <a:lnTo>
                    <a:pt x="1492084" y="699135"/>
                  </a:lnTo>
                  <a:lnTo>
                    <a:pt x="1490472" y="707136"/>
                  </a:lnTo>
                  <a:lnTo>
                    <a:pt x="1492084" y="713854"/>
                  </a:lnTo>
                  <a:lnTo>
                    <a:pt x="1496555" y="719709"/>
                  </a:lnTo>
                  <a:lnTo>
                    <a:pt x="1503324" y="723861"/>
                  </a:lnTo>
                  <a:lnTo>
                    <a:pt x="1511808" y="725424"/>
                  </a:lnTo>
                  <a:lnTo>
                    <a:pt x="1518513" y="723861"/>
                  </a:lnTo>
                  <a:lnTo>
                    <a:pt x="1524381" y="719721"/>
                  </a:lnTo>
                  <a:lnTo>
                    <a:pt x="1528521" y="713854"/>
                  </a:lnTo>
                  <a:lnTo>
                    <a:pt x="1530096" y="707136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31719" y="3100323"/>
              <a:ext cx="158495" cy="173736"/>
            </a:xfrm>
            <a:prstGeom prst="rect">
              <a:avLst/>
            </a:prstGeom>
          </p:spPr>
        </p:pic>
      </p:grpSp>
      <p:sp>
        <p:nvSpPr>
          <p:cNvPr id="43" name="object 43"/>
          <p:cNvSpPr txBox="1"/>
          <p:nvPr/>
        </p:nvSpPr>
        <p:spPr>
          <a:xfrm>
            <a:off x="4536947" y="2855975"/>
            <a:ext cx="31940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3000" b="1" baseline="-16666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300" b="1" dirty="0">
                <a:solidFill>
                  <a:srgbClr val="FFFFFF"/>
                </a:solidFill>
                <a:latin typeface="Arial"/>
                <a:cs typeface="Arial"/>
              </a:rPr>
              <a:t>η</a:t>
            </a:r>
            <a:endParaRPr sz="13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946396" y="2932175"/>
            <a:ext cx="219202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η</a:t>
            </a:r>
            <a:r>
              <a:rPr sz="2000" b="1" spc="10" dirty="0">
                <a:solidFill>
                  <a:srgbClr val="FFFFFF"/>
                </a:solidFill>
                <a:latin typeface="Arial"/>
                <a:cs typeface="Arial"/>
              </a:rPr>
              <a:t>λ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εκ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τ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ρ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ο</a:t>
            </a:r>
            <a:r>
              <a:rPr sz="2000" b="1" spc="10" dirty="0">
                <a:solidFill>
                  <a:srgbClr val="FFFFFF"/>
                </a:solidFill>
                <a:latin typeface="Arial"/>
                <a:cs typeface="Arial"/>
              </a:rPr>
              <a:t>ν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ι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κ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ή</a:t>
            </a:r>
            <a:r>
              <a:rPr sz="20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δ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ο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μή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13051" y="637032"/>
            <a:ext cx="7075805" cy="5632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5328285" algn="l"/>
              </a:tabLst>
            </a:pPr>
            <a:r>
              <a:rPr sz="3500" spc="15" dirty="0"/>
              <a:t>ΠΟΛΩΜΕΝΟΙ</a:t>
            </a:r>
            <a:r>
              <a:rPr sz="3500" spc="55" dirty="0"/>
              <a:t> </a:t>
            </a:r>
            <a:r>
              <a:rPr sz="3500" spc="15" dirty="0"/>
              <a:t>–</a:t>
            </a:r>
            <a:r>
              <a:rPr sz="3500" spc="-10" dirty="0"/>
              <a:t> </a:t>
            </a:r>
            <a:r>
              <a:rPr sz="3500" spc="5" dirty="0"/>
              <a:t>ΑΠΟΛΟΙ	</a:t>
            </a:r>
            <a:r>
              <a:rPr sz="3500" spc="10" dirty="0"/>
              <a:t>ΔΕΣΜΟΙ</a:t>
            </a:r>
            <a:endParaRPr sz="3500"/>
          </a:p>
        </p:txBody>
      </p:sp>
      <p:sp>
        <p:nvSpPr>
          <p:cNvPr id="3" name="object 3"/>
          <p:cNvSpPr txBox="1"/>
          <p:nvPr/>
        </p:nvSpPr>
        <p:spPr>
          <a:xfrm>
            <a:off x="898652" y="2395729"/>
            <a:ext cx="227965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b="1" spc="5" dirty="0">
                <a:solidFill>
                  <a:srgbClr val="FFFFFF"/>
                </a:solidFill>
                <a:latin typeface="Arial"/>
                <a:cs typeface="Arial"/>
              </a:rPr>
              <a:t>Η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25919" y="2395729"/>
            <a:ext cx="227965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b="1" spc="5" dirty="0">
                <a:solidFill>
                  <a:srgbClr val="FFFFFF"/>
                </a:solidFill>
                <a:latin typeface="Arial"/>
                <a:cs typeface="Arial"/>
              </a:rPr>
              <a:t>Η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79116" y="2395729"/>
            <a:ext cx="227965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b="1" spc="5" dirty="0">
                <a:solidFill>
                  <a:srgbClr val="FFFFFF"/>
                </a:solidFill>
                <a:latin typeface="Arial"/>
                <a:cs typeface="Arial"/>
              </a:rPr>
              <a:t>Η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32579" y="1848307"/>
            <a:ext cx="1152525" cy="909319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35"/>
              </a:spcBef>
              <a:tabLst>
                <a:tab pos="868680" algn="l"/>
              </a:tabLst>
            </a:pPr>
            <a:r>
              <a:rPr sz="2200" spc="-490" dirty="0">
                <a:solidFill>
                  <a:srgbClr val="FFFFFF"/>
                </a:solidFill>
                <a:latin typeface="Arial MT"/>
                <a:cs typeface="Arial MT"/>
              </a:rPr>
              <a:t>δ+	δ-</a:t>
            </a:r>
            <a:endParaRPr sz="2200">
              <a:latin typeface="Arial MT"/>
              <a:cs typeface="Arial MT"/>
            </a:endParaRPr>
          </a:p>
          <a:p>
            <a:pPr marR="5080" algn="r">
              <a:lnSpc>
                <a:spcPct val="100000"/>
              </a:lnSpc>
              <a:spcBef>
                <a:spcPts val="840"/>
              </a:spcBef>
            </a:pP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Cl</a:t>
            </a:r>
            <a:endParaRPr sz="2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43000" y="2588260"/>
            <a:ext cx="871855" cy="0"/>
          </a:xfrm>
          <a:custGeom>
            <a:avLst/>
            <a:gdLst/>
            <a:ahLst/>
            <a:cxnLst/>
            <a:rect l="l" t="t" r="r" b="b"/>
            <a:pathLst>
              <a:path w="871855">
                <a:moveTo>
                  <a:pt x="0" y="0"/>
                </a:moveTo>
                <a:lnTo>
                  <a:pt x="871727" y="0"/>
                </a:lnTo>
              </a:path>
            </a:pathLst>
          </a:custGeom>
          <a:ln w="914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15967" y="2588260"/>
            <a:ext cx="637540" cy="0"/>
          </a:xfrm>
          <a:custGeom>
            <a:avLst/>
            <a:gdLst/>
            <a:ahLst/>
            <a:cxnLst/>
            <a:rect l="l" t="t" r="r" b="b"/>
            <a:pathLst>
              <a:path w="637539">
                <a:moveTo>
                  <a:pt x="0" y="0"/>
                </a:moveTo>
                <a:lnTo>
                  <a:pt x="637032" y="0"/>
                </a:lnTo>
              </a:path>
            </a:pathLst>
          </a:custGeom>
          <a:ln w="914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73100" y="3727703"/>
            <a:ext cx="1949450" cy="935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99500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Ο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μ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ο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ι</a:t>
            </a: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οπ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ο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λ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ι</a:t>
            </a:r>
            <a:r>
              <a:rPr sz="2000" b="1" spc="-85" dirty="0">
                <a:solidFill>
                  <a:srgbClr val="FFFFFF"/>
                </a:solidFill>
                <a:latin typeface="Arial"/>
                <a:cs typeface="Arial"/>
              </a:rPr>
              <a:t>κ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ό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ς</a:t>
            </a:r>
            <a:r>
              <a:rPr sz="20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ή  ομοσθενής μη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π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ο</a:t>
            </a:r>
            <a:r>
              <a:rPr sz="2000" b="1" spc="10" dirty="0">
                <a:solidFill>
                  <a:srgbClr val="FFFFFF"/>
                </a:solidFill>
                <a:latin typeface="Arial"/>
                <a:cs typeface="Arial"/>
              </a:rPr>
              <a:t>λ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ι</a:t>
            </a:r>
            <a:r>
              <a:rPr sz="2000" b="1" spc="-85" dirty="0">
                <a:solidFill>
                  <a:srgbClr val="FFFFFF"/>
                </a:solidFill>
                <a:latin typeface="Arial"/>
                <a:cs typeface="Arial"/>
              </a:rPr>
              <a:t>κ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ό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ς</a:t>
            </a:r>
            <a:r>
              <a:rPr sz="20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δε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σμ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ό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ς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417319" y="2746755"/>
            <a:ext cx="82550" cy="716280"/>
          </a:xfrm>
          <a:custGeom>
            <a:avLst/>
            <a:gdLst/>
            <a:ahLst/>
            <a:cxnLst/>
            <a:rect l="l" t="t" r="r" b="b"/>
            <a:pathLst>
              <a:path w="82550" h="716279">
                <a:moveTo>
                  <a:pt x="45720" y="70104"/>
                </a:moveTo>
                <a:lnTo>
                  <a:pt x="36576" y="70104"/>
                </a:lnTo>
                <a:lnTo>
                  <a:pt x="36576" y="716280"/>
                </a:lnTo>
                <a:lnTo>
                  <a:pt x="45720" y="716280"/>
                </a:lnTo>
                <a:lnTo>
                  <a:pt x="45720" y="70104"/>
                </a:lnTo>
                <a:close/>
              </a:path>
              <a:path w="82550" h="716279">
                <a:moveTo>
                  <a:pt x="42671" y="0"/>
                </a:moveTo>
                <a:lnTo>
                  <a:pt x="0" y="82296"/>
                </a:lnTo>
                <a:lnTo>
                  <a:pt x="36576" y="82296"/>
                </a:lnTo>
                <a:lnTo>
                  <a:pt x="36576" y="70104"/>
                </a:lnTo>
                <a:lnTo>
                  <a:pt x="76425" y="70104"/>
                </a:lnTo>
                <a:lnTo>
                  <a:pt x="42671" y="0"/>
                </a:lnTo>
                <a:close/>
              </a:path>
              <a:path w="82550" h="716279">
                <a:moveTo>
                  <a:pt x="76425" y="70104"/>
                </a:moveTo>
                <a:lnTo>
                  <a:pt x="45720" y="70104"/>
                </a:lnTo>
                <a:lnTo>
                  <a:pt x="45720" y="82296"/>
                </a:lnTo>
                <a:lnTo>
                  <a:pt x="82296" y="82296"/>
                </a:lnTo>
                <a:lnTo>
                  <a:pt x="76425" y="7010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93335" y="3142995"/>
            <a:ext cx="82550" cy="716280"/>
          </a:xfrm>
          <a:custGeom>
            <a:avLst/>
            <a:gdLst/>
            <a:ahLst/>
            <a:cxnLst/>
            <a:rect l="l" t="t" r="r" b="b"/>
            <a:pathLst>
              <a:path w="82550" h="716279">
                <a:moveTo>
                  <a:pt x="45719" y="70103"/>
                </a:moveTo>
                <a:lnTo>
                  <a:pt x="36575" y="70103"/>
                </a:lnTo>
                <a:lnTo>
                  <a:pt x="36575" y="716279"/>
                </a:lnTo>
                <a:lnTo>
                  <a:pt x="45719" y="716279"/>
                </a:lnTo>
                <a:lnTo>
                  <a:pt x="45719" y="70103"/>
                </a:lnTo>
                <a:close/>
              </a:path>
              <a:path w="82550" h="716279">
                <a:moveTo>
                  <a:pt x="42672" y="0"/>
                </a:moveTo>
                <a:lnTo>
                  <a:pt x="0" y="85343"/>
                </a:lnTo>
                <a:lnTo>
                  <a:pt x="36575" y="85343"/>
                </a:lnTo>
                <a:lnTo>
                  <a:pt x="36575" y="70103"/>
                </a:lnTo>
                <a:lnTo>
                  <a:pt x="75220" y="70103"/>
                </a:lnTo>
                <a:lnTo>
                  <a:pt x="42672" y="0"/>
                </a:lnTo>
                <a:close/>
              </a:path>
              <a:path w="82550" h="716279">
                <a:moveTo>
                  <a:pt x="75220" y="70103"/>
                </a:moveTo>
                <a:lnTo>
                  <a:pt x="45719" y="70103"/>
                </a:lnTo>
                <a:lnTo>
                  <a:pt x="45719" y="85343"/>
                </a:lnTo>
                <a:lnTo>
                  <a:pt x="82296" y="85343"/>
                </a:lnTo>
                <a:lnTo>
                  <a:pt x="75220" y="7010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849115" y="3806951"/>
            <a:ext cx="1949450" cy="935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99500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Ο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μ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ο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ι</a:t>
            </a: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οπ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ο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λ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ι</a:t>
            </a:r>
            <a:r>
              <a:rPr sz="2000" b="1" spc="-85" dirty="0">
                <a:solidFill>
                  <a:srgbClr val="FFFFFF"/>
                </a:solidFill>
                <a:latin typeface="Arial"/>
                <a:cs typeface="Arial"/>
              </a:rPr>
              <a:t>κ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ό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ς</a:t>
            </a:r>
            <a:r>
              <a:rPr sz="20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ή  ομοσθενής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π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ο</a:t>
            </a:r>
            <a:r>
              <a:rPr sz="2000" b="1" spc="10" dirty="0">
                <a:solidFill>
                  <a:srgbClr val="FFFFFF"/>
                </a:solidFill>
                <a:latin typeface="Arial"/>
                <a:cs typeface="Arial"/>
              </a:rPr>
              <a:t>λ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ι</a:t>
            </a:r>
            <a:r>
              <a:rPr sz="2000" b="1" spc="-85" dirty="0">
                <a:solidFill>
                  <a:srgbClr val="FFFFFF"/>
                </a:solidFill>
                <a:latin typeface="Arial"/>
                <a:cs typeface="Arial"/>
              </a:rPr>
              <a:t>κ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ό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ς</a:t>
            </a:r>
            <a:r>
              <a:rPr sz="20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δε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σμ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ό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ς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71620" y="5321865"/>
            <a:ext cx="2237740" cy="986790"/>
          </a:xfrm>
          <a:prstGeom prst="rect">
            <a:avLst/>
          </a:prstGeom>
        </p:spPr>
        <p:txBody>
          <a:bodyPr vert="horz" wrap="square" lIns="0" tIns="1638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90"/>
              </a:spcBef>
            </a:pP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Διπολική</a:t>
            </a:r>
            <a:r>
              <a:rPr sz="2000" b="1" spc="-9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00"/>
                </a:solidFill>
                <a:latin typeface="Arial"/>
                <a:cs typeface="Arial"/>
              </a:rPr>
              <a:t>ροπή</a:t>
            </a:r>
            <a:r>
              <a:rPr sz="2000" b="1" spc="-6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(μ)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335"/>
              </a:spcBef>
            </a:pPr>
            <a:r>
              <a:rPr sz="2200" b="1" dirty="0">
                <a:solidFill>
                  <a:srgbClr val="000099"/>
                </a:solidFill>
                <a:latin typeface="Arial"/>
                <a:cs typeface="Arial"/>
              </a:rPr>
              <a:t>μ=δr</a:t>
            </a:r>
            <a:endParaRPr sz="22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160520" y="2862579"/>
            <a:ext cx="871855" cy="85725"/>
          </a:xfrm>
          <a:custGeom>
            <a:avLst/>
            <a:gdLst/>
            <a:ahLst/>
            <a:cxnLst/>
            <a:rect l="l" t="t" r="r" b="b"/>
            <a:pathLst>
              <a:path w="871854" h="85725">
                <a:moveTo>
                  <a:pt x="786383" y="0"/>
                </a:moveTo>
                <a:lnTo>
                  <a:pt x="786383" y="85344"/>
                </a:lnTo>
                <a:lnTo>
                  <a:pt x="859535" y="48768"/>
                </a:lnTo>
                <a:lnTo>
                  <a:pt x="801624" y="48768"/>
                </a:lnTo>
                <a:lnTo>
                  <a:pt x="801624" y="36575"/>
                </a:lnTo>
                <a:lnTo>
                  <a:pt x="859535" y="36575"/>
                </a:lnTo>
                <a:lnTo>
                  <a:pt x="786383" y="0"/>
                </a:lnTo>
                <a:close/>
              </a:path>
              <a:path w="871854" h="85725">
                <a:moveTo>
                  <a:pt x="786383" y="36575"/>
                </a:moveTo>
                <a:lnTo>
                  <a:pt x="0" y="36575"/>
                </a:lnTo>
                <a:lnTo>
                  <a:pt x="0" y="48768"/>
                </a:lnTo>
                <a:lnTo>
                  <a:pt x="786383" y="48768"/>
                </a:lnTo>
                <a:lnTo>
                  <a:pt x="786383" y="36575"/>
                </a:lnTo>
                <a:close/>
              </a:path>
              <a:path w="871854" h="85725">
                <a:moveTo>
                  <a:pt x="859535" y="36575"/>
                </a:moveTo>
                <a:lnTo>
                  <a:pt x="801624" y="36575"/>
                </a:lnTo>
                <a:lnTo>
                  <a:pt x="801624" y="48768"/>
                </a:lnTo>
                <a:lnTo>
                  <a:pt x="859535" y="48768"/>
                </a:lnTo>
                <a:lnTo>
                  <a:pt x="871727" y="42672"/>
                </a:lnTo>
                <a:lnTo>
                  <a:pt x="859535" y="36575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275579" y="2694431"/>
            <a:ext cx="17145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855" dirty="0">
                <a:solidFill>
                  <a:srgbClr val="000099"/>
                </a:solidFill>
                <a:latin typeface="Arial MT"/>
                <a:cs typeface="Arial MT"/>
              </a:rPr>
              <a:t>μ</a:t>
            </a:r>
            <a:endParaRPr sz="2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6396" y="423672"/>
            <a:ext cx="8294370" cy="19119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459865">
              <a:lnSpc>
                <a:spcPct val="100000"/>
              </a:lnSpc>
              <a:spcBef>
                <a:spcPts val="95"/>
              </a:spcBef>
            </a:pPr>
            <a:r>
              <a:rPr sz="3100" spc="-5" dirty="0">
                <a:solidFill>
                  <a:srgbClr val="FF3300"/>
                </a:solidFill>
              </a:rPr>
              <a:t>Η ΓΕΩΜΕΤΡΙΑ </a:t>
            </a:r>
            <a:r>
              <a:rPr sz="3100" spc="-10" dirty="0">
                <a:solidFill>
                  <a:srgbClr val="FF3300"/>
                </a:solidFill>
              </a:rPr>
              <a:t>ΤΩΝ ΜΟΡΙΩΝ </a:t>
            </a:r>
            <a:r>
              <a:rPr sz="3100" spc="-5" dirty="0">
                <a:solidFill>
                  <a:srgbClr val="FF3300"/>
                </a:solidFill>
              </a:rPr>
              <a:t> </a:t>
            </a:r>
            <a:r>
              <a:rPr sz="3100" spc="-10" dirty="0">
                <a:solidFill>
                  <a:srgbClr val="FF3300"/>
                </a:solidFill>
              </a:rPr>
              <a:t>ΘΕΩΡΙΑ</a:t>
            </a:r>
            <a:r>
              <a:rPr sz="3100" spc="-30" dirty="0">
                <a:solidFill>
                  <a:srgbClr val="FF3300"/>
                </a:solidFill>
              </a:rPr>
              <a:t> </a:t>
            </a:r>
            <a:r>
              <a:rPr sz="3100" spc="-25" dirty="0">
                <a:solidFill>
                  <a:srgbClr val="FF3300"/>
                </a:solidFill>
              </a:rPr>
              <a:t>ΑΠΩΣΗΣ</a:t>
            </a:r>
            <a:r>
              <a:rPr sz="3100" spc="65" dirty="0">
                <a:solidFill>
                  <a:srgbClr val="FF3300"/>
                </a:solidFill>
              </a:rPr>
              <a:t> </a:t>
            </a:r>
            <a:r>
              <a:rPr sz="3100" spc="-10" dirty="0">
                <a:solidFill>
                  <a:srgbClr val="FF3300"/>
                </a:solidFill>
              </a:rPr>
              <a:t>ΗΛΕΚΤΡΟΝΙΚΩΝ</a:t>
            </a:r>
            <a:r>
              <a:rPr sz="3100" spc="-25" dirty="0">
                <a:solidFill>
                  <a:srgbClr val="FF3300"/>
                </a:solidFill>
              </a:rPr>
              <a:t> </a:t>
            </a:r>
            <a:r>
              <a:rPr sz="3100" spc="-5" dirty="0">
                <a:solidFill>
                  <a:srgbClr val="FF3300"/>
                </a:solidFill>
              </a:rPr>
              <a:t>ΖΕΥΓΩΝ</a:t>
            </a:r>
            <a:endParaRPr sz="3100"/>
          </a:p>
          <a:p>
            <a:pPr marL="914400" marR="282575" indent="-628015">
              <a:lnSpc>
                <a:spcPts val="3720"/>
              </a:lnSpc>
              <a:spcBef>
                <a:spcPts val="75"/>
              </a:spcBef>
            </a:pPr>
            <a:r>
              <a:rPr sz="3100" spc="-5" dirty="0">
                <a:solidFill>
                  <a:srgbClr val="FF3300"/>
                </a:solidFill>
              </a:rPr>
              <a:t>ΤΗΣ </a:t>
            </a:r>
            <a:r>
              <a:rPr sz="3100" spc="-20" dirty="0">
                <a:solidFill>
                  <a:srgbClr val="FF3300"/>
                </a:solidFill>
              </a:rPr>
              <a:t>ΣΤΙΒΑΔΑΣ </a:t>
            </a:r>
            <a:r>
              <a:rPr sz="3100" spc="-10" dirty="0">
                <a:solidFill>
                  <a:srgbClr val="FF3300"/>
                </a:solidFill>
              </a:rPr>
              <a:t>ΣΘΕΝΟΥΣ </a:t>
            </a:r>
            <a:r>
              <a:rPr sz="3100" spc="-5" dirty="0">
                <a:solidFill>
                  <a:srgbClr val="FF3300"/>
                </a:solidFill>
              </a:rPr>
              <a:t>(</a:t>
            </a:r>
            <a:r>
              <a:rPr sz="3100" spc="-5" dirty="0">
                <a:solidFill>
                  <a:srgbClr val="FFFF00"/>
                </a:solidFill>
              </a:rPr>
              <a:t>V</a:t>
            </a:r>
            <a:r>
              <a:rPr sz="3100" spc="-5" dirty="0">
                <a:solidFill>
                  <a:srgbClr val="FF3300"/>
                </a:solidFill>
              </a:rPr>
              <a:t>alence- </a:t>
            </a:r>
            <a:r>
              <a:rPr sz="3100" spc="-5" dirty="0">
                <a:solidFill>
                  <a:srgbClr val="FFFF00"/>
                </a:solidFill>
              </a:rPr>
              <a:t>S</a:t>
            </a:r>
            <a:r>
              <a:rPr sz="3100" spc="-5" dirty="0">
                <a:solidFill>
                  <a:srgbClr val="FF3300"/>
                </a:solidFill>
              </a:rPr>
              <a:t>hell </a:t>
            </a:r>
            <a:r>
              <a:rPr sz="3100" spc="-850" dirty="0">
                <a:solidFill>
                  <a:srgbClr val="FF3300"/>
                </a:solidFill>
              </a:rPr>
              <a:t> </a:t>
            </a:r>
            <a:r>
              <a:rPr sz="3100" spc="-5" dirty="0">
                <a:solidFill>
                  <a:srgbClr val="FFFF00"/>
                </a:solidFill>
              </a:rPr>
              <a:t>E</a:t>
            </a:r>
            <a:r>
              <a:rPr sz="3100" spc="-5" dirty="0">
                <a:solidFill>
                  <a:srgbClr val="FF3300"/>
                </a:solidFill>
              </a:rPr>
              <a:t>lectron-</a:t>
            </a:r>
            <a:r>
              <a:rPr sz="3100" spc="-50" dirty="0">
                <a:solidFill>
                  <a:srgbClr val="FF3300"/>
                </a:solidFill>
              </a:rPr>
              <a:t> </a:t>
            </a:r>
            <a:r>
              <a:rPr sz="3100" spc="-5" dirty="0">
                <a:solidFill>
                  <a:srgbClr val="FFFF00"/>
                </a:solidFill>
              </a:rPr>
              <a:t>P</a:t>
            </a:r>
            <a:r>
              <a:rPr sz="3100" spc="-5" dirty="0">
                <a:solidFill>
                  <a:srgbClr val="FF3300"/>
                </a:solidFill>
              </a:rPr>
              <a:t>air</a:t>
            </a:r>
            <a:r>
              <a:rPr sz="3100" spc="-30" dirty="0">
                <a:solidFill>
                  <a:srgbClr val="FF3300"/>
                </a:solidFill>
              </a:rPr>
              <a:t> </a:t>
            </a:r>
            <a:r>
              <a:rPr sz="3100" spc="-5" dirty="0">
                <a:solidFill>
                  <a:srgbClr val="FFFF00"/>
                </a:solidFill>
              </a:rPr>
              <a:t>R</a:t>
            </a:r>
            <a:r>
              <a:rPr sz="3100" spc="-5" dirty="0">
                <a:solidFill>
                  <a:srgbClr val="FF3300"/>
                </a:solidFill>
              </a:rPr>
              <a:t>epulsion</a:t>
            </a:r>
            <a:r>
              <a:rPr sz="3100" spc="-60" dirty="0">
                <a:solidFill>
                  <a:srgbClr val="FF3300"/>
                </a:solidFill>
              </a:rPr>
              <a:t> </a:t>
            </a:r>
            <a:r>
              <a:rPr sz="3100" spc="-5" dirty="0">
                <a:solidFill>
                  <a:srgbClr val="FF3300"/>
                </a:solidFill>
              </a:rPr>
              <a:t>–</a:t>
            </a:r>
            <a:r>
              <a:rPr sz="3100" dirty="0">
                <a:solidFill>
                  <a:srgbClr val="FF3300"/>
                </a:solidFill>
              </a:rPr>
              <a:t> </a:t>
            </a:r>
            <a:r>
              <a:rPr sz="3100" spc="-5" dirty="0">
                <a:solidFill>
                  <a:srgbClr val="FFFF00"/>
                </a:solidFill>
              </a:rPr>
              <a:t>VSEPR</a:t>
            </a:r>
            <a:r>
              <a:rPr sz="3100" spc="-5" dirty="0">
                <a:solidFill>
                  <a:srgbClr val="FF3300"/>
                </a:solidFill>
              </a:rPr>
              <a:t>)</a:t>
            </a:r>
            <a:endParaRPr sz="3100"/>
          </a:p>
        </p:txBody>
      </p:sp>
      <p:sp>
        <p:nvSpPr>
          <p:cNvPr id="3" name="object 3"/>
          <p:cNvSpPr txBox="1"/>
          <p:nvPr/>
        </p:nvSpPr>
        <p:spPr>
          <a:xfrm>
            <a:off x="910844" y="2615184"/>
            <a:ext cx="8755380" cy="35502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46685" algn="ctr">
              <a:lnSpc>
                <a:spcPct val="100000"/>
              </a:lnSpc>
              <a:spcBef>
                <a:spcPts val="90"/>
              </a:spcBef>
            </a:pPr>
            <a:r>
              <a:rPr sz="2650" b="1" spc="-5" dirty="0">
                <a:solidFill>
                  <a:srgbClr val="FFFF00"/>
                </a:solidFill>
                <a:latin typeface="Arial"/>
                <a:cs typeface="Arial"/>
              </a:rPr>
              <a:t>Βασικές</a:t>
            </a:r>
            <a:r>
              <a:rPr sz="2650" b="1" spc="-5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650" b="1" spc="-10" dirty="0">
                <a:solidFill>
                  <a:srgbClr val="FFFF00"/>
                </a:solidFill>
                <a:latin typeface="Arial"/>
                <a:cs typeface="Arial"/>
              </a:rPr>
              <a:t>Αρχές</a:t>
            </a:r>
            <a:endParaRPr sz="26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4300">
              <a:latin typeface="Arial"/>
              <a:cs typeface="Arial"/>
            </a:endParaRPr>
          </a:p>
          <a:p>
            <a:pPr marL="685800" marR="5080" indent="-673735">
              <a:lnSpc>
                <a:spcPct val="100499"/>
              </a:lnSpc>
              <a:buFont typeface="Arial MT"/>
              <a:buChar char="•"/>
              <a:tabLst>
                <a:tab pos="685800" algn="l"/>
                <a:tab pos="686435" algn="l"/>
              </a:tabLst>
            </a:pPr>
            <a:r>
              <a:rPr sz="2200" b="1" spc="5" dirty="0">
                <a:solidFill>
                  <a:srgbClr val="FFFFFF"/>
                </a:solidFill>
                <a:latin typeface="Arial"/>
                <a:cs typeface="Arial"/>
              </a:rPr>
              <a:t>Η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γεωμετρική δομή των μορίων καθορίζεται αποκλειστικά </a:t>
            </a:r>
            <a:r>
              <a:rPr sz="22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από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την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απώθηση των ηλεκτρονικών </a:t>
            </a:r>
            <a:r>
              <a:rPr sz="2200" b="1" spc="5" dirty="0">
                <a:solidFill>
                  <a:srgbClr val="FFFFFF"/>
                </a:solidFill>
                <a:latin typeface="Arial"/>
                <a:cs typeface="Arial"/>
              </a:rPr>
              <a:t>ζευγών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της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στοιβάδας </a:t>
            </a:r>
            <a:r>
              <a:rPr sz="2200" b="1" spc="-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σθένους</a:t>
            </a:r>
            <a:r>
              <a:rPr sz="22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του</a:t>
            </a:r>
            <a:r>
              <a:rPr sz="22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FF00"/>
                </a:solidFill>
                <a:latin typeface="Arial"/>
                <a:cs typeface="Arial"/>
              </a:rPr>
              <a:t>κεντρικού </a:t>
            </a:r>
            <a:r>
              <a:rPr sz="2200" b="1" dirty="0">
                <a:solidFill>
                  <a:srgbClr val="FFFF00"/>
                </a:solidFill>
                <a:latin typeface="Arial"/>
                <a:cs typeface="Arial"/>
              </a:rPr>
              <a:t>ατόμου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του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μορίου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FFFFFF"/>
              </a:buClr>
              <a:buFont typeface="Arial MT"/>
              <a:buChar char="•"/>
            </a:pPr>
            <a:endParaRPr sz="3200">
              <a:latin typeface="Arial"/>
              <a:cs typeface="Arial"/>
            </a:endParaRPr>
          </a:p>
          <a:p>
            <a:pPr marL="685800" marR="443230" indent="-673735">
              <a:lnSpc>
                <a:spcPct val="100000"/>
              </a:lnSpc>
              <a:buFont typeface="Arial MT"/>
              <a:buChar char="•"/>
              <a:tabLst>
                <a:tab pos="685800" algn="l"/>
                <a:tab pos="686435" algn="l"/>
              </a:tabLst>
            </a:pPr>
            <a:r>
              <a:rPr sz="2200" b="1" spc="5" dirty="0">
                <a:solidFill>
                  <a:srgbClr val="FFFFFF"/>
                </a:solidFill>
                <a:latin typeface="Arial"/>
                <a:cs typeface="Arial"/>
              </a:rPr>
              <a:t>Οι</a:t>
            </a:r>
            <a:r>
              <a:rPr sz="22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τριπλοί</a:t>
            </a:r>
            <a:r>
              <a:rPr sz="22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δεσμοί</a:t>
            </a:r>
            <a:r>
              <a:rPr sz="22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προκαλούν</a:t>
            </a:r>
            <a:r>
              <a:rPr sz="22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5" dirty="0">
                <a:solidFill>
                  <a:srgbClr val="FFFFFF"/>
                </a:solidFill>
                <a:latin typeface="Arial"/>
                <a:cs typeface="Arial"/>
              </a:rPr>
              <a:t>μεγαλύτερη</a:t>
            </a:r>
            <a:r>
              <a:rPr sz="22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απώθηση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από </a:t>
            </a:r>
            <a:r>
              <a:rPr sz="2200" b="1" spc="-5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τους </a:t>
            </a:r>
            <a:r>
              <a:rPr sz="2200" b="1" spc="5" dirty="0">
                <a:solidFill>
                  <a:srgbClr val="FFFFFF"/>
                </a:solidFill>
                <a:latin typeface="Arial"/>
                <a:cs typeface="Arial"/>
              </a:rPr>
              <a:t>διπλούς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δεσμούς και οι διπλοί από τους </a:t>
            </a:r>
            <a:r>
              <a:rPr sz="2200" b="1" spc="5" dirty="0">
                <a:solidFill>
                  <a:srgbClr val="FFFFFF"/>
                </a:solidFill>
                <a:latin typeface="Arial"/>
                <a:cs typeface="Arial"/>
              </a:rPr>
              <a:t>απλούς </a:t>
            </a:r>
            <a:r>
              <a:rPr sz="22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δεσμούς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69996" y="384048"/>
            <a:ext cx="4166235" cy="5632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0" spc="10" dirty="0">
                <a:solidFill>
                  <a:srgbClr val="FF3300"/>
                </a:solidFill>
              </a:rPr>
              <a:t>ΙΟΝΤΙΚΟΣ</a:t>
            </a:r>
            <a:r>
              <a:rPr sz="3500" spc="-40" dirty="0">
                <a:solidFill>
                  <a:srgbClr val="FF3300"/>
                </a:solidFill>
              </a:rPr>
              <a:t> </a:t>
            </a:r>
            <a:r>
              <a:rPr sz="3500" spc="15" dirty="0">
                <a:solidFill>
                  <a:srgbClr val="FF3300"/>
                </a:solidFill>
              </a:rPr>
              <a:t>ΔΕΣΜΟΣ</a:t>
            </a:r>
            <a:endParaRPr sz="3500"/>
          </a:p>
        </p:txBody>
      </p:sp>
      <p:sp>
        <p:nvSpPr>
          <p:cNvPr id="3" name="object 3"/>
          <p:cNvSpPr txBox="1"/>
          <p:nvPr/>
        </p:nvSpPr>
        <p:spPr>
          <a:xfrm>
            <a:off x="660400" y="1200913"/>
            <a:ext cx="9120505" cy="58521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99415" algn="ctr">
              <a:lnSpc>
                <a:spcPct val="100000"/>
              </a:lnSpc>
              <a:spcBef>
                <a:spcPts val="105"/>
              </a:spcBef>
              <a:tabLst>
                <a:tab pos="1954530" algn="l"/>
              </a:tabLst>
            </a:pPr>
            <a:r>
              <a:rPr sz="2200" b="1" spc="-5" dirty="0">
                <a:solidFill>
                  <a:srgbClr val="FFFF00"/>
                </a:solidFill>
                <a:latin typeface="Arial"/>
                <a:cs typeface="Arial"/>
              </a:rPr>
              <a:t>ΕΝΕΡΓΕΙΑ	</a:t>
            </a:r>
            <a:r>
              <a:rPr sz="2200" b="1" spc="-10" dirty="0">
                <a:solidFill>
                  <a:srgbClr val="FFFF00"/>
                </a:solidFill>
                <a:latin typeface="Arial"/>
                <a:cs typeface="Arial"/>
              </a:rPr>
              <a:t>ΠΛΕΓΜΑΤΟΣ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850">
              <a:latin typeface="Arial"/>
              <a:cs typeface="Arial"/>
            </a:endParaRPr>
          </a:p>
          <a:p>
            <a:pPr marL="659130" marR="311785" algn="just">
              <a:lnSpc>
                <a:spcPct val="149000"/>
              </a:lnSpc>
            </a:pP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Είναι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η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ενέργεια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που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αποδίδεται,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όταν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 τα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ιόντα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 φέρνονται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από </a:t>
            </a:r>
            <a:r>
              <a:rPr sz="2000" b="1" spc="-5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άπειρη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απόσταση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στην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 απόσταση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που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έχουν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στο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κρυσταλλικό </a:t>
            </a:r>
            <a:r>
              <a:rPr sz="2000" b="1" spc="-5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πλέγμα,</a:t>
            </a:r>
            <a:r>
              <a:rPr sz="20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δηλαδή</a:t>
            </a: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είναι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η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εκλυόμενη</a:t>
            </a:r>
            <a:r>
              <a:rPr sz="20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ενέργεια</a:t>
            </a:r>
            <a:r>
              <a:rPr sz="20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κατά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την</a:t>
            </a:r>
            <a:r>
              <a:rPr sz="2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αντίδραση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400">
              <a:latin typeface="Arial"/>
              <a:cs typeface="Arial"/>
            </a:endParaRPr>
          </a:p>
          <a:p>
            <a:pPr marL="3622040">
              <a:lnSpc>
                <a:spcPts val="1789"/>
              </a:lnSpc>
              <a:tabLst>
                <a:tab pos="4215765" algn="l"/>
                <a:tab pos="4919980" algn="l"/>
              </a:tabLst>
            </a:pPr>
            <a:r>
              <a:rPr sz="2000" b="1" spc="2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950" b="1" spc="30" baseline="25641" dirty="0">
                <a:solidFill>
                  <a:srgbClr val="FFFFFF"/>
                </a:solidFill>
                <a:latin typeface="Arial"/>
                <a:cs typeface="Arial"/>
              </a:rPr>
              <a:t>+	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1950" b="1" spc="-15" baseline="25641" dirty="0">
                <a:solidFill>
                  <a:srgbClr val="FFFFFF"/>
                </a:solidFill>
                <a:latin typeface="Arial"/>
                <a:cs typeface="Arial"/>
              </a:rPr>
              <a:t>-	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→</a:t>
            </a:r>
            <a:r>
              <a:rPr sz="20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10" dirty="0">
                <a:solidFill>
                  <a:srgbClr val="FFFFFF"/>
                </a:solidFill>
                <a:latin typeface="Arial"/>
                <a:cs typeface="Arial"/>
              </a:rPr>
              <a:t>MX</a:t>
            </a:r>
            <a:endParaRPr sz="2000">
              <a:latin typeface="Arial"/>
              <a:cs typeface="Arial"/>
            </a:endParaRPr>
          </a:p>
          <a:p>
            <a:pPr marL="3935729">
              <a:lnSpc>
                <a:spcPts val="950"/>
              </a:lnSpc>
              <a:tabLst>
                <a:tab pos="4655185" algn="l"/>
                <a:tab pos="5627370" algn="l"/>
              </a:tabLst>
            </a:pPr>
            <a:r>
              <a:rPr sz="1300" b="1" spc="5" dirty="0">
                <a:solidFill>
                  <a:srgbClr val="FFFFFF"/>
                </a:solidFill>
                <a:latin typeface="Arial"/>
                <a:cs typeface="Arial"/>
              </a:rPr>
              <a:t>(g)	(g)	(s)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450">
              <a:latin typeface="Arial"/>
              <a:cs typeface="Arial"/>
            </a:endParaRPr>
          </a:p>
          <a:p>
            <a:pPr marL="3649345">
              <a:lnSpc>
                <a:spcPct val="100000"/>
              </a:lnSpc>
            </a:pPr>
            <a:r>
              <a:rPr sz="2000" b="1" spc="-30" dirty="0">
                <a:solidFill>
                  <a:srgbClr val="FFFF00"/>
                </a:solidFill>
                <a:latin typeface="Arial"/>
                <a:cs typeface="Arial"/>
              </a:rPr>
              <a:t>Απαρτίζεται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 από:</a:t>
            </a:r>
            <a:endParaRPr sz="2000">
              <a:latin typeface="Arial"/>
              <a:cs typeface="Arial"/>
            </a:endParaRPr>
          </a:p>
          <a:p>
            <a:pPr marL="25400" marR="720725">
              <a:lnSpc>
                <a:spcPct val="100000"/>
              </a:lnSpc>
              <a:spcBef>
                <a:spcPts val="1175"/>
              </a:spcBef>
              <a:buFont typeface="Arial MT"/>
              <a:buChar char="•"/>
              <a:tabLst>
                <a:tab pos="184150" algn="l"/>
              </a:tabLst>
            </a:pPr>
            <a:r>
              <a:rPr sz="2000" b="1" spc="-45" dirty="0">
                <a:solidFill>
                  <a:srgbClr val="FFFFFF"/>
                </a:solidFill>
                <a:latin typeface="Arial"/>
                <a:cs typeface="Arial"/>
              </a:rPr>
              <a:t>Την</a:t>
            </a:r>
            <a:r>
              <a:rPr sz="20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ενέργεια</a:t>
            </a:r>
            <a:r>
              <a:rPr sz="20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Coulomb</a:t>
            </a:r>
            <a:r>
              <a:rPr sz="20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(λόγω</a:t>
            </a:r>
            <a:r>
              <a:rPr sz="20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ηλεκτροστατικής</a:t>
            </a:r>
            <a:r>
              <a:rPr sz="20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αλληλεπίδρασης</a:t>
            </a:r>
            <a:r>
              <a:rPr sz="20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των </a:t>
            </a:r>
            <a:r>
              <a:rPr sz="2000" b="1" spc="-5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ιόντων)</a:t>
            </a:r>
            <a:endParaRPr sz="2000">
              <a:latin typeface="Arial"/>
              <a:cs typeface="Arial"/>
            </a:endParaRPr>
          </a:p>
          <a:p>
            <a:pPr marL="25400" marR="695960">
              <a:lnSpc>
                <a:spcPts val="2380"/>
              </a:lnSpc>
              <a:spcBef>
                <a:spcPts val="1275"/>
              </a:spcBef>
              <a:buFont typeface="Arial MT"/>
              <a:buChar char="•"/>
              <a:tabLst>
                <a:tab pos="114935" algn="l"/>
              </a:tabLst>
            </a:pPr>
            <a:r>
              <a:rPr sz="2000" b="1" spc="-45" dirty="0">
                <a:solidFill>
                  <a:srgbClr val="FFFFFF"/>
                </a:solidFill>
                <a:latin typeface="Arial"/>
                <a:cs typeface="Arial"/>
              </a:rPr>
              <a:t>Την</a:t>
            </a:r>
            <a:r>
              <a:rPr sz="20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ενέργεια</a:t>
            </a:r>
            <a:r>
              <a:rPr sz="20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απώσεων</a:t>
            </a:r>
            <a:r>
              <a:rPr sz="20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(λόγω</a:t>
            </a:r>
            <a:r>
              <a:rPr sz="20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αλληλοεισχώρησης</a:t>
            </a: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των</a:t>
            </a:r>
            <a:r>
              <a:rPr sz="20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ηλεκτρονικών </a:t>
            </a:r>
            <a:r>
              <a:rPr sz="2000" b="1" spc="-5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στιβάδων</a:t>
            </a:r>
            <a:r>
              <a:rPr sz="20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γειτονικών</a:t>
            </a:r>
            <a:r>
              <a:rPr sz="20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ιόντων)</a:t>
            </a:r>
            <a:endParaRPr sz="2000">
              <a:latin typeface="Arial"/>
              <a:cs typeface="Arial"/>
            </a:endParaRPr>
          </a:p>
          <a:p>
            <a:pPr marL="114300" indent="-89535">
              <a:lnSpc>
                <a:spcPct val="100000"/>
              </a:lnSpc>
              <a:spcBef>
                <a:spcPts val="1095"/>
              </a:spcBef>
              <a:buFont typeface="Arial MT"/>
              <a:buChar char="•"/>
              <a:tabLst>
                <a:tab pos="114935" algn="l"/>
              </a:tabLst>
            </a:pPr>
            <a:r>
              <a:rPr sz="2000" b="1" spc="-45" dirty="0">
                <a:solidFill>
                  <a:srgbClr val="FFFFFF"/>
                </a:solidFill>
                <a:latin typeface="Arial"/>
                <a:cs typeface="Arial"/>
              </a:rPr>
              <a:t>Την</a:t>
            </a:r>
            <a:r>
              <a:rPr sz="20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ενέργεια</a:t>
            </a:r>
            <a:r>
              <a:rPr sz="20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Van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der</a:t>
            </a:r>
            <a:r>
              <a:rPr sz="20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Waals</a:t>
            </a:r>
            <a:endParaRPr sz="2000">
              <a:latin typeface="Arial"/>
              <a:cs typeface="Arial"/>
            </a:endParaRPr>
          </a:p>
          <a:p>
            <a:pPr marL="114300" indent="-89535">
              <a:lnSpc>
                <a:spcPct val="100000"/>
              </a:lnSpc>
              <a:spcBef>
                <a:spcPts val="1175"/>
              </a:spcBef>
              <a:buFont typeface="Arial MT"/>
              <a:buChar char="•"/>
              <a:tabLst>
                <a:tab pos="114935" algn="l"/>
              </a:tabLst>
            </a:pPr>
            <a:r>
              <a:rPr sz="2000" b="1" spc="-45" dirty="0">
                <a:solidFill>
                  <a:srgbClr val="FFFFFF"/>
                </a:solidFill>
                <a:latin typeface="Arial"/>
                <a:cs typeface="Arial"/>
              </a:rPr>
              <a:t>Την</a:t>
            </a:r>
            <a:r>
              <a:rPr sz="20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ενέργεια</a:t>
            </a:r>
            <a:r>
              <a:rPr sz="20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μηδενικού</a:t>
            </a:r>
            <a:r>
              <a:rPr sz="20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σημείου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(λόγω</a:t>
            </a:r>
            <a:r>
              <a:rPr sz="20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της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ενέργειας</a:t>
            </a:r>
            <a:r>
              <a:rPr sz="20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δόνησης</a:t>
            </a: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των</a:t>
            </a:r>
            <a:r>
              <a:rPr sz="20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ιόντων)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670" marR="5080" indent="1459865">
              <a:lnSpc>
                <a:spcPct val="100000"/>
              </a:lnSpc>
              <a:spcBef>
                <a:spcPts val="95"/>
              </a:spcBef>
            </a:pPr>
            <a:r>
              <a:rPr sz="3100" spc="-5" dirty="0">
                <a:solidFill>
                  <a:srgbClr val="FF3300"/>
                </a:solidFill>
              </a:rPr>
              <a:t>Η ΓΕΩΜΕΤΡΙΑ </a:t>
            </a:r>
            <a:r>
              <a:rPr sz="3100" spc="-10" dirty="0">
                <a:solidFill>
                  <a:srgbClr val="FF3300"/>
                </a:solidFill>
              </a:rPr>
              <a:t>ΤΩΝ ΜΟΡΙΩΝ </a:t>
            </a:r>
            <a:r>
              <a:rPr sz="3100" spc="-5" dirty="0">
                <a:solidFill>
                  <a:srgbClr val="FF3300"/>
                </a:solidFill>
              </a:rPr>
              <a:t> </a:t>
            </a:r>
            <a:r>
              <a:rPr sz="3100" spc="-10" dirty="0">
                <a:solidFill>
                  <a:srgbClr val="FF3300"/>
                </a:solidFill>
              </a:rPr>
              <a:t>ΘΕΩΡΙΑ</a:t>
            </a:r>
            <a:r>
              <a:rPr sz="3100" spc="-30" dirty="0">
                <a:solidFill>
                  <a:srgbClr val="FF3300"/>
                </a:solidFill>
              </a:rPr>
              <a:t> </a:t>
            </a:r>
            <a:r>
              <a:rPr sz="3100" spc="-25" dirty="0">
                <a:solidFill>
                  <a:srgbClr val="FF3300"/>
                </a:solidFill>
              </a:rPr>
              <a:t>ΑΠΩΣΗΣ</a:t>
            </a:r>
            <a:r>
              <a:rPr sz="3100" spc="65" dirty="0">
                <a:solidFill>
                  <a:srgbClr val="FF3300"/>
                </a:solidFill>
              </a:rPr>
              <a:t> </a:t>
            </a:r>
            <a:r>
              <a:rPr sz="3100" spc="-10" dirty="0">
                <a:solidFill>
                  <a:srgbClr val="FF3300"/>
                </a:solidFill>
              </a:rPr>
              <a:t>ΗΛΕΚΤΡΟΝΙΚΩΝ</a:t>
            </a:r>
            <a:r>
              <a:rPr sz="3100" spc="-25" dirty="0">
                <a:solidFill>
                  <a:srgbClr val="FF3300"/>
                </a:solidFill>
              </a:rPr>
              <a:t> </a:t>
            </a:r>
            <a:r>
              <a:rPr sz="3100" spc="-5" dirty="0">
                <a:solidFill>
                  <a:srgbClr val="FF3300"/>
                </a:solidFill>
              </a:rPr>
              <a:t>ΖΕΥΓΩΝ</a:t>
            </a:r>
            <a:endParaRPr sz="3100"/>
          </a:p>
          <a:p>
            <a:pPr marL="928369" marR="282575" indent="-628015">
              <a:lnSpc>
                <a:spcPts val="3720"/>
              </a:lnSpc>
              <a:spcBef>
                <a:spcPts val="75"/>
              </a:spcBef>
            </a:pPr>
            <a:r>
              <a:rPr sz="3100" spc="-5" dirty="0">
                <a:solidFill>
                  <a:srgbClr val="FF3300"/>
                </a:solidFill>
              </a:rPr>
              <a:t>ΤΗΣ </a:t>
            </a:r>
            <a:r>
              <a:rPr sz="3100" spc="-20" dirty="0">
                <a:solidFill>
                  <a:srgbClr val="FF3300"/>
                </a:solidFill>
              </a:rPr>
              <a:t>ΣΤΙΒΑΔΑΣ </a:t>
            </a:r>
            <a:r>
              <a:rPr sz="3100" spc="-10" dirty="0">
                <a:solidFill>
                  <a:srgbClr val="FF3300"/>
                </a:solidFill>
              </a:rPr>
              <a:t>ΣΘΕΝΟΥΣ </a:t>
            </a:r>
            <a:r>
              <a:rPr sz="3100" spc="-5" dirty="0">
                <a:solidFill>
                  <a:srgbClr val="FF3300"/>
                </a:solidFill>
              </a:rPr>
              <a:t>(</a:t>
            </a:r>
            <a:r>
              <a:rPr sz="3100" spc="-5" dirty="0">
                <a:solidFill>
                  <a:srgbClr val="FFFF00"/>
                </a:solidFill>
              </a:rPr>
              <a:t>V</a:t>
            </a:r>
            <a:r>
              <a:rPr sz="3100" spc="-5" dirty="0">
                <a:solidFill>
                  <a:srgbClr val="FF3300"/>
                </a:solidFill>
              </a:rPr>
              <a:t>alence- </a:t>
            </a:r>
            <a:r>
              <a:rPr sz="3100" spc="-5" dirty="0">
                <a:solidFill>
                  <a:srgbClr val="FFFF00"/>
                </a:solidFill>
              </a:rPr>
              <a:t>S</a:t>
            </a:r>
            <a:r>
              <a:rPr sz="3100" spc="-5" dirty="0">
                <a:solidFill>
                  <a:srgbClr val="FF3300"/>
                </a:solidFill>
              </a:rPr>
              <a:t>hell </a:t>
            </a:r>
            <a:r>
              <a:rPr sz="3100" spc="-850" dirty="0">
                <a:solidFill>
                  <a:srgbClr val="FF3300"/>
                </a:solidFill>
              </a:rPr>
              <a:t> </a:t>
            </a:r>
            <a:r>
              <a:rPr sz="3100" spc="-5" dirty="0">
                <a:solidFill>
                  <a:srgbClr val="FFFF00"/>
                </a:solidFill>
              </a:rPr>
              <a:t>E</a:t>
            </a:r>
            <a:r>
              <a:rPr sz="3100" spc="-5" dirty="0">
                <a:solidFill>
                  <a:srgbClr val="FF3300"/>
                </a:solidFill>
              </a:rPr>
              <a:t>lectron-</a:t>
            </a:r>
            <a:r>
              <a:rPr sz="3100" spc="-50" dirty="0">
                <a:solidFill>
                  <a:srgbClr val="FF3300"/>
                </a:solidFill>
              </a:rPr>
              <a:t> </a:t>
            </a:r>
            <a:r>
              <a:rPr sz="3100" spc="-5" dirty="0">
                <a:solidFill>
                  <a:srgbClr val="FFFF00"/>
                </a:solidFill>
              </a:rPr>
              <a:t>P</a:t>
            </a:r>
            <a:r>
              <a:rPr sz="3100" spc="-5" dirty="0">
                <a:solidFill>
                  <a:srgbClr val="FF3300"/>
                </a:solidFill>
              </a:rPr>
              <a:t>air</a:t>
            </a:r>
            <a:r>
              <a:rPr sz="3100" spc="-30" dirty="0">
                <a:solidFill>
                  <a:srgbClr val="FF3300"/>
                </a:solidFill>
              </a:rPr>
              <a:t> </a:t>
            </a:r>
            <a:r>
              <a:rPr sz="3100" spc="-5" dirty="0">
                <a:solidFill>
                  <a:srgbClr val="FFFF00"/>
                </a:solidFill>
              </a:rPr>
              <a:t>R</a:t>
            </a:r>
            <a:r>
              <a:rPr sz="3100" spc="-5" dirty="0">
                <a:solidFill>
                  <a:srgbClr val="FF3300"/>
                </a:solidFill>
              </a:rPr>
              <a:t>epulsion</a:t>
            </a:r>
            <a:r>
              <a:rPr sz="3100" spc="-60" dirty="0">
                <a:solidFill>
                  <a:srgbClr val="FF3300"/>
                </a:solidFill>
              </a:rPr>
              <a:t> </a:t>
            </a:r>
            <a:r>
              <a:rPr sz="3100" spc="-5" dirty="0">
                <a:solidFill>
                  <a:srgbClr val="FF3300"/>
                </a:solidFill>
              </a:rPr>
              <a:t>–</a:t>
            </a:r>
            <a:r>
              <a:rPr sz="3100" dirty="0">
                <a:solidFill>
                  <a:srgbClr val="FF3300"/>
                </a:solidFill>
              </a:rPr>
              <a:t> </a:t>
            </a:r>
            <a:r>
              <a:rPr sz="3100" spc="-5" dirty="0">
                <a:solidFill>
                  <a:srgbClr val="FFFF00"/>
                </a:solidFill>
              </a:rPr>
              <a:t>VSEPR</a:t>
            </a:r>
            <a:r>
              <a:rPr sz="3100" spc="-5" dirty="0">
                <a:solidFill>
                  <a:srgbClr val="FF3300"/>
                </a:solidFill>
              </a:rPr>
              <a:t>)</a:t>
            </a:r>
            <a:endParaRPr sz="3100"/>
          </a:p>
        </p:txBody>
      </p:sp>
      <p:sp>
        <p:nvSpPr>
          <p:cNvPr id="3" name="object 3"/>
          <p:cNvSpPr txBox="1"/>
          <p:nvPr/>
        </p:nvSpPr>
        <p:spPr>
          <a:xfrm>
            <a:off x="990090" y="2060449"/>
            <a:ext cx="8435340" cy="332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09245" algn="ctr">
              <a:lnSpc>
                <a:spcPct val="100000"/>
              </a:lnSpc>
              <a:spcBef>
                <a:spcPts val="105"/>
              </a:spcBef>
            </a:pPr>
            <a:r>
              <a:rPr sz="2200" b="1" spc="5" dirty="0">
                <a:solidFill>
                  <a:srgbClr val="FFFF00"/>
                </a:solidFill>
                <a:latin typeface="Arial"/>
                <a:cs typeface="Arial"/>
              </a:rPr>
              <a:t>Βασικές</a:t>
            </a:r>
            <a:r>
              <a:rPr sz="2200" b="1" spc="-11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FF00"/>
                </a:solidFill>
                <a:latin typeface="Arial"/>
                <a:cs typeface="Arial"/>
              </a:rPr>
              <a:t>Αρχές</a:t>
            </a:r>
            <a:endParaRPr sz="2200">
              <a:latin typeface="Arial"/>
              <a:cs typeface="Arial"/>
            </a:endParaRPr>
          </a:p>
          <a:p>
            <a:pPr marL="12700" marR="5080">
              <a:lnSpc>
                <a:spcPct val="148800"/>
              </a:lnSpc>
              <a:spcBef>
                <a:spcPts val="1935"/>
              </a:spcBef>
              <a:buSzPct val="95000"/>
              <a:buFont typeface="Arial MT"/>
              <a:buChar char="•"/>
              <a:tabLst>
                <a:tab pos="102235" algn="l"/>
              </a:tabLst>
            </a:pPr>
            <a:r>
              <a:rPr sz="2000" b="1" spc="-65" dirty="0">
                <a:solidFill>
                  <a:srgbClr val="FFFFFF"/>
                </a:solidFill>
                <a:latin typeface="Arial"/>
                <a:cs typeface="Arial"/>
              </a:rPr>
              <a:t>Τα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ασύζευκτα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ζεύγη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ηλεκτρονίων</a:t>
            </a:r>
            <a:r>
              <a:rPr sz="20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καταλαμβάνουν</a:t>
            </a:r>
            <a:r>
              <a:rPr sz="20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περισσότερο</a:t>
            </a: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χώρο </a:t>
            </a:r>
            <a:r>
              <a:rPr sz="2000" b="1" spc="-5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γύρω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από 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το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κεντρικό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άτομο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σε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σχέση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με 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τα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δεσμικά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ζεύγη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 ηλεκτρονίων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επειδή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έλκονται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μόνο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από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τον </a:t>
            </a:r>
            <a:r>
              <a:rPr sz="2000" b="1" spc="10" dirty="0">
                <a:solidFill>
                  <a:srgbClr val="FFFFFF"/>
                </a:solidFill>
                <a:latin typeface="Arial"/>
                <a:cs typeface="Arial"/>
              </a:rPr>
              <a:t>ένα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πυρήνα ενώ 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τα 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δεσμικά μοιράζονται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ανάμεσα σε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δύο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πυρήνες.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Συνεπώς, 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το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μέγεθος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της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απώθησης</a:t>
            </a:r>
            <a:r>
              <a:rPr sz="20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των</a:t>
            </a:r>
            <a:r>
              <a:rPr sz="20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ζευγών</a:t>
            </a:r>
            <a:r>
              <a:rPr sz="20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ακολουθεί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τη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σειρά: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2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00"/>
                </a:solidFill>
                <a:latin typeface="Arial"/>
                <a:cs typeface="Arial"/>
              </a:rPr>
              <a:t>ασύζευκτα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 ζεύγη</a:t>
            </a:r>
            <a:r>
              <a:rPr sz="2000" b="1" spc="-3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&gt;</a:t>
            </a:r>
            <a:r>
              <a:rPr sz="2000" b="1" spc="-1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1 </a:t>
            </a:r>
            <a:r>
              <a:rPr sz="2000" b="1" spc="-54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00"/>
                </a:solidFill>
                <a:latin typeface="Arial"/>
                <a:cs typeface="Arial"/>
              </a:rPr>
              <a:t>ασύζευκτο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35" dirty="0">
                <a:solidFill>
                  <a:srgbClr val="FFFF00"/>
                </a:solidFill>
                <a:latin typeface="Arial"/>
                <a:cs typeface="Arial"/>
              </a:rPr>
              <a:t>και</a:t>
            </a:r>
            <a:r>
              <a:rPr sz="2000" b="1" spc="-2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1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00"/>
                </a:solidFill>
                <a:latin typeface="Arial"/>
                <a:cs typeface="Arial"/>
              </a:rPr>
              <a:t>δεσμικό 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ζεύγος</a:t>
            </a:r>
            <a:r>
              <a:rPr sz="2000" b="1" spc="-4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&gt;</a:t>
            </a:r>
            <a:r>
              <a:rPr sz="2000" b="1" spc="-1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2</a:t>
            </a:r>
            <a:r>
              <a:rPr sz="2000" b="1" spc="-1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00"/>
                </a:solidFill>
                <a:latin typeface="Arial"/>
                <a:cs typeface="Arial"/>
              </a:rPr>
              <a:t>δεσμικά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ζεύγη</a:t>
            </a:r>
            <a:r>
              <a:rPr sz="2000" b="1" spc="-2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ηλεκτρονίων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670" marR="5080" indent="1459865">
              <a:lnSpc>
                <a:spcPct val="100000"/>
              </a:lnSpc>
              <a:spcBef>
                <a:spcPts val="95"/>
              </a:spcBef>
            </a:pPr>
            <a:r>
              <a:rPr sz="3100" spc="-5" dirty="0">
                <a:solidFill>
                  <a:srgbClr val="FF3300"/>
                </a:solidFill>
              </a:rPr>
              <a:t>Η ΓΕΩΜΕΤΡΙΑ </a:t>
            </a:r>
            <a:r>
              <a:rPr sz="3100" spc="-10" dirty="0">
                <a:solidFill>
                  <a:srgbClr val="FF3300"/>
                </a:solidFill>
              </a:rPr>
              <a:t>ΤΩΝ ΜΟΡΙΩΝ </a:t>
            </a:r>
            <a:r>
              <a:rPr sz="3100" spc="-5" dirty="0">
                <a:solidFill>
                  <a:srgbClr val="FF3300"/>
                </a:solidFill>
              </a:rPr>
              <a:t> </a:t>
            </a:r>
            <a:r>
              <a:rPr sz="3100" spc="-10" dirty="0">
                <a:solidFill>
                  <a:srgbClr val="FF3300"/>
                </a:solidFill>
              </a:rPr>
              <a:t>ΘΕΩΡΙΑ</a:t>
            </a:r>
            <a:r>
              <a:rPr sz="3100" spc="-30" dirty="0">
                <a:solidFill>
                  <a:srgbClr val="FF3300"/>
                </a:solidFill>
              </a:rPr>
              <a:t> </a:t>
            </a:r>
            <a:r>
              <a:rPr sz="3100" spc="-25" dirty="0">
                <a:solidFill>
                  <a:srgbClr val="FF3300"/>
                </a:solidFill>
              </a:rPr>
              <a:t>ΑΠΩΣΗΣ</a:t>
            </a:r>
            <a:r>
              <a:rPr sz="3100" spc="65" dirty="0">
                <a:solidFill>
                  <a:srgbClr val="FF3300"/>
                </a:solidFill>
              </a:rPr>
              <a:t> </a:t>
            </a:r>
            <a:r>
              <a:rPr sz="3100" spc="-10" dirty="0">
                <a:solidFill>
                  <a:srgbClr val="FF3300"/>
                </a:solidFill>
              </a:rPr>
              <a:t>ΗΛΕΚΤΡΟΝΙΚΩΝ</a:t>
            </a:r>
            <a:r>
              <a:rPr sz="3100" spc="-25" dirty="0">
                <a:solidFill>
                  <a:srgbClr val="FF3300"/>
                </a:solidFill>
              </a:rPr>
              <a:t> </a:t>
            </a:r>
            <a:r>
              <a:rPr sz="3100" spc="-5" dirty="0">
                <a:solidFill>
                  <a:srgbClr val="FF3300"/>
                </a:solidFill>
              </a:rPr>
              <a:t>ΖΕΥΓΩΝ</a:t>
            </a:r>
            <a:endParaRPr sz="3100"/>
          </a:p>
          <a:p>
            <a:pPr marL="928369" marR="282575" indent="-628015">
              <a:lnSpc>
                <a:spcPts val="3720"/>
              </a:lnSpc>
              <a:spcBef>
                <a:spcPts val="75"/>
              </a:spcBef>
            </a:pPr>
            <a:r>
              <a:rPr sz="3100" spc="-5" dirty="0">
                <a:solidFill>
                  <a:srgbClr val="FF3300"/>
                </a:solidFill>
              </a:rPr>
              <a:t>ΤΗΣ </a:t>
            </a:r>
            <a:r>
              <a:rPr sz="3100" spc="-20" dirty="0">
                <a:solidFill>
                  <a:srgbClr val="FF3300"/>
                </a:solidFill>
              </a:rPr>
              <a:t>ΣΤΙΒΑΔΑΣ </a:t>
            </a:r>
            <a:r>
              <a:rPr sz="3100" spc="-10" dirty="0">
                <a:solidFill>
                  <a:srgbClr val="FF3300"/>
                </a:solidFill>
              </a:rPr>
              <a:t>ΣΘΕΝΟΥΣ </a:t>
            </a:r>
            <a:r>
              <a:rPr sz="3100" spc="-5" dirty="0">
                <a:solidFill>
                  <a:srgbClr val="FF3300"/>
                </a:solidFill>
              </a:rPr>
              <a:t>(</a:t>
            </a:r>
            <a:r>
              <a:rPr sz="3100" spc="-5" dirty="0">
                <a:solidFill>
                  <a:srgbClr val="FFFF00"/>
                </a:solidFill>
              </a:rPr>
              <a:t>V</a:t>
            </a:r>
            <a:r>
              <a:rPr sz="3100" spc="-5" dirty="0">
                <a:solidFill>
                  <a:srgbClr val="FF3300"/>
                </a:solidFill>
              </a:rPr>
              <a:t>alence- </a:t>
            </a:r>
            <a:r>
              <a:rPr sz="3100" spc="-5" dirty="0">
                <a:solidFill>
                  <a:srgbClr val="FFFF00"/>
                </a:solidFill>
              </a:rPr>
              <a:t>S</a:t>
            </a:r>
            <a:r>
              <a:rPr sz="3100" spc="-5" dirty="0">
                <a:solidFill>
                  <a:srgbClr val="FF3300"/>
                </a:solidFill>
              </a:rPr>
              <a:t>hell </a:t>
            </a:r>
            <a:r>
              <a:rPr sz="3100" spc="-850" dirty="0">
                <a:solidFill>
                  <a:srgbClr val="FF3300"/>
                </a:solidFill>
              </a:rPr>
              <a:t> </a:t>
            </a:r>
            <a:r>
              <a:rPr sz="3100" spc="-5" dirty="0">
                <a:solidFill>
                  <a:srgbClr val="FFFF00"/>
                </a:solidFill>
              </a:rPr>
              <a:t>E</a:t>
            </a:r>
            <a:r>
              <a:rPr sz="3100" spc="-5" dirty="0">
                <a:solidFill>
                  <a:srgbClr val="FF3300"/>
                </a:solidFill>
              </a:rPr>
              <a:t>lectron-</a:t>
            </a:r>
            <a:r>
              <a:rPr sz="3100" spc="-50" dirty="0">
                <a:solidFill>
                  <a:srgbClr val="FF3300"/>
                </a:solidFill>
              </a:rPr>
              <a:t> </a:t>
            </a:r>
            <a:r>
              <a:rPr sz="3100" spc="-5" dirty="0">
                <a:solidFill>
                  <a:srgbClr val="FFFF00"/>
                </a:solidFill>
              </a:rPr>
              <a:t>P</a:t>
            </a:r>
            <a:r>
              <a:rPr sz="3100" spc="-5" dirty="0">
                <a:solidFill>
                  <a:srgbClr val="FF3300"/>
                </a:solidFill>
              </a:rPr>
              <a:t>air</a:t>
            </a:r>
            <a:r>
              <a:rPr sz="3100" spc="-30" dirty="0">
                <a:solidFill>
                  <a:srgbClr val="FF3300"/>
                </a:solidFill>
              </a:rPr>
              <a:t> </a:t>
            </a:r>
            <a:r>
              <a:rPr sz="3100" spc="-5" dirty="0">
                <a:solidFill>
                  <a:srgbClr val="FFFF00"/>
                </a:solidFill>
              </a:rPr>
              <a:t>R</a:t>
            </a:r>
            <a:r>
              <a:rPr sz="3100" spc="-5" dirty="0">
                <a:solidFill>
                  <a:srgbClr val="FF3300"/>
                </a:solidFill>
              </a:rPr>
              <a:t>epulsion</a:t>
            </a:r>
            <a:r>
              <a:rPr sz="3100" spc="-60" dirty="0">
                <a:solidFill>
                  <a:srgbClr val="FF3300"/>
                </a:solidFill>
              </a:rPr>
              <a:t> </a:t>
            </a:r>
            <a:r>
              <a:rPr sz="3100" spc="-5" dirty="0">
                <a:solidFill>
                  <a:srgbClr val="FF3300"/>
                </a:solidFill>
              </a:rPr>
              <a:t>–</a:t>
            </a:r>
            <a:r>
              <a:rPr sz="3100" dirty="0">
                <a:solidFill>
                  <a:srgbClr val="FF3300"/>
                </a:solidFill>
              </a:rPr>
              <a:t> </a:t>
            </a:r>
            <a:r>
              <a:rPr sz="3100" spc="-5" dirty="0">
                <a:solidFill>
                  <a:srgbClr val="FFFF00"/>
                </a:solidFill>
              </a:rPr>
              <a:t>VSEPR</a:t>
            </a:r>
            <a:r>
              <a:rPr sz="3100" spc="-5" dirty="0">
                <a:solidFill>
                  <a:srgbClr val="FF3300"/>
                </a:solidFill>
              </a:rPr>
              <a:t>)</a:t>
            </a:r>
            <a:endParaRPr sz="31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44767" y="5047996"/>
            <a:ext cx="2182367" cy="168249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363980" y="6979919"/>
            <a:ext cx="269367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2000" b="1" spc="-5" dirty="0">
                <a:solidFill>
                  <a:srgbClr val="BADFE2"/>
                </a:solidFill>
                <a:latin typeface="Arial"/>
                <a:cs typeface="Arial"/>
              </a:rPr>
              <a:t>Ιδανική</a:t>
            </a:r>
            <a:r>
              <a:rPr sz="2000" b="1" spc="-55" dirty="0">
                <a:solidFill>
                  <a:srgbClr val="BADFE2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BADFE2"/>
                </a:solidFill>
                <a:latin typeface="Arial"/>
                <a:cs typeface="Arial"/>
              </a:rPr>
              <a:t>γωνία</a:t>
            </a:r>
            <a:r>
              <a:rPr sz="2000" b="1" spc="-105" dirty="0">
                <a:solidFill>
                  <a:srgbClr val="BADFE2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BADFE2"/>
                </a:solidFill>
                <a:latin typeface="Arial"/>
                <a:cs typeface="Arial"/>
              </a:rPr>
              <a:t>109,28</a:t>
            </a:r>
            <a:r>
              <a:rPr sz="1950" b="1" spc="-15" baseline="25641" dirty="0">
                <a:solidFill>
                  <a:srgbClr val="BADFE2"/>
                </a:solidFill>
                <a:latin typeface="Arial"/>
                <a:cs typeface="Arial"/>
              </a:rPr>
              <a:t>ο</a:t>
            </a:r>
            <a:endParaRPr sz="1950" baseline="25641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24955" y="6979919"/>
            <a:ext cx="269367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2000" b="1" spc="-5" dirty="0">
                <a:solidFill>
                  <a:srgbClr val="BADFE2"/>
                </a:solidFill>
                <a:latin typeface="Arial"/>
                <a:cs typeface="Arial"/>
              </a:rPr>
              <a:t>Ιδανική</a:t>
            </a:r>
            <a:r>
              <a:rPr sz="2000" b="1" spc="-55" dirty="0">
                <a:solidFill>
                  <a:srgbClr val="BADFE2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BADFE2"/>
                </a:solidFill>
                <a:latin typeface="Arial"/>
                <a:cs typeface="Arial"/>
              </a:rPr>
              <a:t>γωνία</a:t>
            </a:r>
            <a:r>
              <a:rPr sz="2000" b="1" spc="-105" dirty="0">
                <a:solidFill>
                  <a:srgbClr val="BADFE2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BADFE2"/>
                </a:solidFill>
                <a:latin typeface="Arial"/>
                <a:cs typeface="Arial"/>
              </a:rPr>
              <a:t>109,28</a:t>
            </a:r>
            <a:r>
              <a:rPr sz="1950" b="1" spc="-15" baseline="25641" dirty="0">
                <a:solidFill>
                  <a:srgbClr val="BADFE2"/>
                </a:solidFill>
                <a:latin typeface="Arial"/>
                <a:cs typeface="Arial"/>
              </a:rPr>
              <a:t>ο</a:t>
            </a:r>
            <a:endParaRPr sz="1950" baseline="25641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59991" y="5127244"/>
            <a:ext cx="2435352" cy="169163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910844" y="2218944"/>
            <a:ext cx="8905240" cy="24225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R="589280" algn="ctr">
              <a:lnSpc>
                <a:spcPct val="100000"/>
              </a:lnSpc>
              <a:spcBef>
                <a:spcPts val="90"/>
              </a:spcBef>
            </a:pPr>
            <a:r>
              <a:rPr sz="2000" b="1" spc="-15" dirty="0">
                <a:solidFill>
                  <a:srgbClr val="FFFF00"/>
                </a:solidFill>
                <a:latin typeface="Arial"/>
                <a:cs typeface="Arial"/>
              </a:rPr>
              <a:t>Βα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σι</a:t>
            </a:r>
            <a:r>
              <a:rPr sz="2000" b="1" spc="-15" dirty="0">
                <a:solidFill>
                  <a:srgbClr val="FFFF00"/>
                </a:solidFill>
                <a:latin typeface="Arial"/>
                <a:cs typeface="Arial"/>
              </a:rPr>
              <a:t>κ</a:t>
            </a:r>
            <a:r>
              <a:rPr sz="2000" b="1" spc="30" dirty="0">
                <a:solidFill>
                  <a:srgbClr val="FFFF00"/>
                </a:solidFill>
                <a:latin typeface="Arial"/>
                <a:cs typeface="Arial"/>
              </a:rPr>
              <a:t>έ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ς</a:t>
            </a:r>
            <a:r>
              <a:rPr sz="2000" b="1" spc="-13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85" dirty="0">
                <a:solidFill>
                  <a:srgbClr val="FFFF00"/>
                </a:solidFill>
                <a:latin typeface="Arial"/>
                <a:cs typeface="Arial"/>
              </a:rPr>
              <a:t>Α</a:t>
            </a:r>
            <a:r>
              <a:rPr sz="2000" b="1" spc="-15" dirty="0">
                <a:solidFill>
                  <a:srgbClr val="FFFF00"/>
                </a:solidFill>
                <a:latin typeface="Arial"/>
                <a:cs typeface="Arial"/>
              </a:rPr>
              <a:t>ρ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χ</a:t>
            </a:r>
            <a:r>
              <a:rPr sz="2000" b="1" spc="30" dirty="0">
                <a:solidFill>
                  <a:srgbClr val="FFFF00"/>
                </a:solidFill>
                <a:latin typeface="Arial"/>
                <a:cs typeface="Arial"/>
              </a:rPr>
              <a:t>έ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ς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800">
              <a:latin typeface="Arial"/>
              <a:cs typeface="Arial"/>
            </a:endParaRPr>
          </a:p>
          <a:p>
            <a:pPr marL="685800" marR="5080" indent="-673735" algn="just">
              <a:lnSpc>
                <a:spcPct val="100499"/>
              </a:lnSpc>
            </a:pP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200" b="1" spc="5" dirty="0">
                <a:solidFill>
                  <a:srgbClr val="FFFFFF"/>
                </a:solidFill>
                <a:latin typeface="Arial"/>
                <a:cs typeface="Arial"/>
              </a:rPr>
              <a:t> Η</a:t>
            </a:r>
            <a:r>
              <a:rPr sz="22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παρουσία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των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 ασύζευκτων</a:t>
            </a:r>
            <a:r>
              <a:rPr sz="22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ζευγών</a:t>
            </a:r>
            <a:r>
              <a:rPr sz="22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στο</a:t>
            </a:r>
            <a:r>
              <a:rPr sz="22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κεντρικό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άτομο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 προκαλεί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ελαφρά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παραμόρφωση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της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γεωμετρικής δομής </a:t>
            </a: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του </a:t>
            </a:r>
            <a:r>
              <a:rPr sz="2200" b="1" spc="-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μορίου</a:t>
            </a:r>
            <a:r>
              <a:rPr sz="22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(distortion)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αλλάζοντας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 τις</a:t>
            </a:r>
            <a:r>
              <a:rPr sz="22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γωνίες</a:t>
            </a:r>
            <a:r>
              <a:rPr sz="22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ανάμεσα</a:t>
            </a:r>
            <a:r>
              <a:rPr sz="22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στους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άξονες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των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 δεσμών</a:t>
            </a:r>
            <a:r>
              <a:rPr sz="22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σε</a:t>
            </a:r>
            <a:r>
              <a:rPr sz="22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σχέση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με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την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ιδανική</a:t>
            </a:r>
            <a:r>
              <a:rPr sz="2200" b="1" spc="5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γεωμετρική </a:t>
            </a:r>
            <a:r>
              <a:rPr sz="22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δομή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670" marR="5080" indent="1459865">
              <a:lnSpc>
                <a:spcPct val="100000"/>
              </a:lnSpc>
              <a:spcBef>
                <a:spcPts val="95"/>
              </a:spcBef>
            </a:pPr>
            <a:r>
              <a:rPr sz="3100" spc="-5" dirty="0">
                <a:solidFill>
                  <a:srgbClr val="FF3300"/>
                </a:solidFill>
              </a:rPr>
              <a:t>Η ΓΕΩΜΕΤΡΙΑ </a:t>
            </a:r>
            <a:r>
              <a:rPr sz="3100" spc="-10" dirty="0">
                <a:solidFill>
                  <a:srgbClr val="FF3300"/>
                </a:solidFill>
              </a:rPr>
              <a:t>ΤΩΝ ΜΟΡΙΩΝ </a:t>
            </a:r>
            <a:r>
              <a:rPr sz="3100" spc="-5" dirty="0">
                <a:solidFill>
                  <a:srgbClr val="FF3300"/>
                </a:solidFill>
              </a:rPr>
              <a:t> </a:t>
            </a:r>
            <a:r>
              <a:rPr sz="3100" spc="-10" dirty="0">
                <a:solidFill>
                  <a:srgbClr val="FF3300"/>
                </a:solidFill>
              </a:rPr>
              <a:t>ΘΕΩΡΙΑ</a:t>
            </a:r>
            <a:r>
              <a:rPr sz="3100" spc="-30" dirty="0">
                <a:solidFill>
                  <a:srgbClr val="FF3300"/>
                </a:solidFill>
              </a:rPr>
              <a:t> </a:t>
            </a:r>
            <a:r>
              <a:rPr sz="3100" spc="-25" dirty="0">
                <a:solidFill>
                  <a:srgbClr val="FF3300"/>
                </a:solidFill>
              </a:rPr>
              <a:t>ΑΠΩΣΗΣ</a:t>
            </a:r>
            <a:r>
              <a:rPr sz="3100" spc="65" dirty="0">
                <a:solidFill>
                  <a:srgbClr val="FF3300"/>
                </a:solidFill>
              </a:rPr>
              <a:t> </a:t>
            </a:r>
            <a:r>
              <a:rPr sz="3100" spc="-10" dirty="0">
                <a:solidFill>
                  <a:srgbClr val="FF3300"/>
                </a:solidFill>
              </a:rPr>
              <a:t>ΗΛΕΚΤΡΟΝΙΚΩΝ</a:t>
            </a:r>
            <a:r>
              <a:rPr sz="3100" spc="-25" dirty="0">
                <a:solidFill>
                  <a:srgbClr val="FF3300"/>
                </a:solidFill>
              </a:rPr>
              <a:t> </a:t>
            </a:r>
            <a:r>
              <a:rPr sz="3100" spc="-5" dirty="0">
                <a:solidFill>
                  <a:srgbClr val="FF3300"/>
                </a:solidFill>
              </a:rPr>
              <a:t>ΖΕΥΓΩΝ</a:t>
            </a:r>
            <a:endParaRPr sz="3100"/>
          </a:p>
          <a:p>
            <a:pPr marL="928369" marR="282575" indent="-628015">
              <a:lnSpc>
                <a:spcPts val="3720"/>
              </a:lnSpc>
              <a:spcBef>
                <a:spcPts val="75"/>
              </a:spcBef>
            </a:pPr>
            <a:r>
              <a:rPr sz="3100" spc="-5" dirty="0">
                <a:solidFill>
                  <a:srgbClr val="FF3300"/>
                </a:solidFill>
              </a:rPr>
              <a:t>ΤΗΣ </a:t>
            </a:r>
            <a:r>
              <a:rPr sz="3100" spc="-20" dirty="0">
                <a:solidFill>
                  <a:srgbClr val="FF3300"/>
                </a:solidFill>
              </a:rPr>
              <a:t>ΣΤΙΒΑΔΑΣ </a:t>
            </a:r>
            <a:r>
              <a:rPr sz="3100" spc="-10" dirty="0">
                <a:solidFill>
                  <a:srgbClr val="FF3300"/>
                </a:solidFill>
              </a:rPr>
              <a:t>ΣΘΕΝΟΥΣ </a:t>
            </a:r>
            <a:r>
              <a:rPr sz="3100" spc="-5" dirty="0">
                <a:solidFill>
                  <a:srgbClr val="FF3300"/>
                </a:solidFill>
              </a:rPr>
              <a:t>(</a:t>
            </a:r>
            <a:r>
              <a:rPr sz="3100" spc="-5" dirty="0">
                <a:solidFill>
                  <a:srgbClr val="FFFF00"/>
                </a:solidFill>
              </a:rPr>
              <a:t>V</a:t>
            </a:r>
            <a:r>
              <a:rPr sz="3100" spc="-5" dirty="0">
                <a:solidFill>
                  <a:srgbClr val="FF3300"/>
                </a:solidFill>
              </a:rPr>
              <a:t>alence- </a:t>
            </a:r>
            <a:r>
              <a:rPr sz="3100" spc="-5" dirty="0">
                <a:solidFill>
                  <a:srgbClr val="FFFF00"/>
                </a:solidFill>
              </a:rPr>
              <a:t>S</a:t>
            </a:r>
            <a:r>
              <a:rPr sz="3100" spc="-5" dirty="0">
                <a:solidFill>
                  <a:srgbClr val="FF3300"/>
                </a:solidFill>
              </a:rPr>
              <a:t>hell </a:t>
            </a:r>
            <a:r>
              <a:rPr sz="3100" spc="-850" dirty="0">
                <a:solidFill>
                  <a:srgbClr val="FF3300"/>
                </a:solidFill>
              </a:rPr>
              <a:t> </a:t>
            </a:r>
            <a:r>
              <a:rPr sz="3100" spc="-5" dirty="0">
                <a:solidFill>
                  <a:srgbClr val="FFFF00"/>
                </a:solidFill>
              </a:rPr>
              <a:t>E</a:t>
            </a:r>
            <a:r>
              <a:rPr sz="3100" spc="-5" dirty="0">
                <a:solidFill>
                  <a:srgbClr val="FF3300"/>
                </a:solidFill>
              </a:rPr>
              <a:t>lectron-</a:t>
            </a:r>
            <a:r>
              <a:rPr sz="3100" spc="-50" dirty="0">
                <a:solidFill>
                  <a:srgbClr val="FF3300"/>
                </a:solidFill>
              </a:rPr>
              <a:t> </a:t>
            </a:r>
            <a:r>
              <a:rPr sz="3100" spc="-5" dirty="0">
                <a:solidFill>
                  <a:srgbClr val="FFFF00"/>
                </a:solidFill>
              </a:rPr>
              <a:t>P</a:t>
            </a:r>
            <a:r>
              <a:rPr sz="3100" spc="-5" dirty="0">
                <a:solidFill>
                  <a:srgbClr val="FF3300"/>
                </a:solidFill>
              </a:rPr>
              <a:t>air</a:t>
            </a:r>
            <a:r>
              <a:rPr sz="3100" spc="-30" dirty="0">
                <a:solidFill>
                  <a:srgbClr val="FF3300"/>
                </a:solidFill>
              </a:rPr>
              <a:t> </a:t>
            </a:r>
            <a:r>
              <a:rPr sz="3100" spc="-5" dirty="0">
                <a:solidFill>
                  <a:srgbClr val="FFFF00"/>
                </a:solidFill>
              </a:rPr>
              <a:t>R</a:t>
            </a:r>
            <a:r>
              <a:rPr sz="3100" spc="-5" dirty="0">
                <a:solidFill>
                  <a:srgbClr val="FF3300"/>
                </a:solidFill>
              </a:rPr>
              <a:t>epulsion</a:t>
            </a:r>
            <a:r>
              <a:rPr sz="3100" spc="-60" dirty="0">
                <a:solidFill>
                  <a:srgbClr val="FF3300"/>
                </a:solidFill>
              </a:rPr>
              <a:t> </a:t>
            </a:r>
            <a:r>
              <a:rPr sz="3100" spc="-5" dirty="0">
                <a:solidFill>
                  <a:srgbClr val="FF3300"/>
                </a:solidFill>
              </a:rPr>
              <a:t>–</a:t>
            </a:r>
            <a:r>
              <a:rPr sz="3100" dirty="0">
                <a:solidFill>
                  <a:srgbClr val="FF3300"/>
                </a:solidFill>
              </a:rPr>
              <a:t> </a:t>
            </a:r>
            <a:r>
              <a:rPr sz="3100" spc="-5" dirty="0">
                <a:solidFill>
                  <a:srgbClr val="FFFF00"/>
                </a:solidFill>
              </a:rPr>
              <a:t>VSEPR</a:t>
            </a:r>
            <a:r>
              <a:rPr sz="3100" spc="-5" dirty="0">
                <a:solidFill>
                  <a:srgbClr val="FF3300"/>
                </a:solidFill>
              </a:rPr>
              <a:t>)</a:t>
            </a:r>
            <a:endParaRPr sz="3100"/>
          </a:p>
        </p:txBody>
      </p:sp>
      <p:sp>
        <p:nvSpPr>
          <p:cNvPr id="3" name="object 3"/>
          <p:cNvSpPr txBox="1"/>
          <p:nvPr/>
        </p:nvSpPr>
        <p:spPr>
          <a:xfrm>
            <a:off x="673100" y="5120641"/>
            <a:ext cx="8486775" cy="187706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5080">
              <a:lnSpc>
                <a:spcPct val="90400"/>
              </a:lnSpc>
              <a:spcBef>
                <a:spcPts val="360"/>
              </a:spcBef>
            </a:pP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Υπό</a:t>
            </a:r>
            <a:r>
              <a:rPr sz="2200" b="1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την</a:t>
            </a:r>
            <a:r>
              <a:rPr sz="2200" b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επίδραση</a:t>
            </a:r>
            <a:r>
              <a:rPr sz="22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ισχυρά</a:t>
            </a:r>
            <a:r>
              <a:rPr sz="22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ηλεκτραρνητικών</a:t>
            </a:r>
            <a:r>
              <a:rPr sz="22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υποκαταστατών </a:t>
            </a:r>
            <a:r>
              <a:rPr sz="22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τα δεσμικά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ηλεκτρονικά </a:t>
            </a:r>
            <a:r>
              <a:rPr sz="2200" b="1" spc="5" dirty="0">
                <a:solidFill>
                  <a:srgbClr val="FFFFFF"/>
                </a:solidFill>
                <a:latin typeface="Arial"/>
                <a:cs typeface="Arial"/>
              </a:rPr>
              <a:t>ζεύγη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συστέλλονται και διεκδικούν </a:t>
            </a:r>
            <a:r>
              <a:rPr sz="2200" b="1" spc="5" dirty="0">
                <a:solidFill>
                  <a:srgbClr val="FFFFFF"/>
                </a:solidFill>
                <a:latin typeface="Arial"/>
                <a:cs typeface="Arial"/>
              </a:rPr>
              <a:t> λιγότερο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χώρο,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με </a:t>
            </a:r>
            <a:r>
              <a:rPr sz="2200" b="1" spc="5" dirty="0">
                <a:solidFill>
                  <a:srgbClr val="FFFFFF"/>
                </a:solidFill>
                <a:latin typeface="Arial"/>
                <a:cs typeface="Arial"/>
              </a:rPr>
              <a:t>αποτέλεσμα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τα υπόλοιπα δεσμικά και </a:t>
            </a:r>
            <a:r>
              <a:rPr sz="2200" b="1" spc="5" dirty="0">
                <a:solidFill>
                  <a:srgbClr val="FFFFFF"/>
                </a:solidFill>
                <a:latin typeface="Arial"/>
                <a:cs typeface="Arial"/>
              </a:rPr>
              <a:t> ελεύθερα ζεύγη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ηλεκτρονίων 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να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μπορούν 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να </a:t>
            </a:r>
            <a:r>
              <a:rPr sz="2200" b="1" spc="5" dirty="0">
                <a:solidFill>
                  <a:srgbClr val="FFFFFF"/>
                </a:solidFill>
                <a:latin typeface="Arial"/>
                <a:cs typeface="Arial"/>
              </a:rPr>
              <a:t>απλωθούν </a:t>
            </a:r>
            <a:r>
              <a:rPr sz="22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περισσότερο.</a:t>
            </a:r>
            <a:r>
              <a:rPr sz="22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Έτσι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 οι</a:t>
            </a:r>
            <a:r>
              <a:rPr sz="22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γωνίες</a:t>
            </a:r>
            <a:r>
              <a:rPr sz="22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δεσμών</a:t>
            </a:r>
            <a:r>
              <a:rPr sz="22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μικραίνουν</a:t>
            </a:r>
            <a:r>
              <a:rPr sz="22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όσο</a:t>
            </a:r>
            <a:r>
              <a:rPr sz="22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αυξάνει</a:t>
            </a:r>
            <a:r>
              <a:rPr sz="22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η </a:t>
            </a:r>
            <a:r>
              <a:rPr sz="2200" b="1" spc="-5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ηλεκτραρνητικότητα</a:t>
            </a:r>
            <a:r>
              <a:rPr sz="22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των</a:t>
            </a:r>
            <a:r>
              <a:rPr sz="22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υποκαταστατών.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27476" y="3569207"/>
            <a:ext cx="941069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2000" b="1" spc="-10" dirty="0">
                <a:solidFill>
                  <a:srgbClr val="0033CC"/>
                </a:solidFill>
                <a:latin typeface="Arial"/>
                <a:cs typeface="Arial"/>
              </a:rPr>
              <a:t>107,48</a:t>
            </a:r>
            <a:r>
              <a:rPr sz="1950" b="1" spc="-15" baseline="25641" dirty="0">
                <a:solidFill>
                  <a:srgbClr val="0033CC"/>
                </a:solidFill>
                <a:latin typeface="Arial"/>
                <a:cs typeface="Arial"/>
              </a:rPr>
              <a:t>0</a:t>
            </a:r>
            <a:endParaRPr sz="1950" baseline="25641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74691" y="3489959"/>
            <a:ext cx="941069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2000" b="1" spc="-10" dirty="0">
                <a:solidFill>
                  <a:srgbClr val="FF3300"/>
                </a:solidFill>
                <a:latin typeface="Arial"/>
                <a:cs typeface="Arial"/>
              </a:rPr>
              <a:t>102,30</a:t>
            </a:r>
            <a:r>
              <a:rPr sz="1950" b="1" spc="-15" baseline="25641" dirty="0">
                <a:solidFill>
                  <a:srgbClr val="FF3300"/>
                </a:solidFill>
                <a:latin typeface="Arial"/>
                <a:cs typeface="Arial"/>
              </a:rPr>
              <a:t>0</a:t>
            </a:r>
            <a:endParaRPr sz="1950" baseline="25641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52876" y="2139697"/>
            <a:ext cx="1969135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b="1" spc="-5" dirty="0">
                <a:solidFill>
                  <a:srgbClr val="FFFF00"/>
                </a:solidFill>
                <a:latin typeface="Arial"/>
                <a:cs typeface="Arial"/>
              </a:rPr>
              <a:t>Β</a:t>
            </a:r>
            <a:r>
              <a:rPr sz="2200" b="1" spc="5" dirty="0">
                <a:solidFill>
                  <a:srgbClr val="FFFF00"/>
                </a:solidFill>
                <a:latin typeface="Arial"/>
                <a:cs typeface="Arial"/>
              </a:rPr>
              <a:t>α</a:t>
            </a:r>
            <a:r>
              <a:rPr sz="2200" b="1" dirty="0">
                <a:solidFill>
                  <a:srgbClr val="FFFF00"/>
                </a:solidFill>
                <a:latin typeface="Arial"/>
                <a:cs typeface="Arial"/>
              </a:rPr>
              <a:t>σ</a:t>
            </a:r>
            <a:r>
              <a:rPr sz="2200" b="1" spc="5" dirty="0">
                <a:solidFill>
                  <a:srgbClr val="FFFF00"/>
                </a:solidFill>
                <a:latin typeface="Arial"/>
                <a:cs typeface="Arial"/>
              </a:rPr>
              <a:t>ι</a:t>
            </a:r>
            <a:r>
              <a:rPr sz="2200" b="1" spc="-10" dirty="0">
                <a:solidFill>
                  <a:srgbClr val="FFFF00"/>
                </a:solidFill>
                <a:latin typeface="Arial"/>
                <a:cs typeface="Arial"/>
              </a:rPr>
              <a:t>κ</a:t>
            </a:r>
            <a:r>
              <a:rPr sz="2200" b="1" spc="30" dirty="0">
                <a:solidFill>
                  <a:srgbClr val="FFFF00"/>
                </a:solidFill>
                <a:latin typeface="Arial"/>
                <a:cs typeface="Arial"/>
              </a:rPr>
              <a:t>έ</a:t>
            </a:r>
            <a:r>
              <a:rPr sz="2200" b="1" dirty="0">
                <a:solidFill>
                  <a:srgbClr val="FFFF00"/>
                </a:solidFill>
                <a:latin typeface="Arial"/>
                <a:cs typeface="Arial"/>
              </a:rPr>
              <a:t>ς</a:t>
            </a:r>
            <a:r>
              <a:rPr sz="2200" b="1" spc="-15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200" b="1" spc="-80" dirty="0">
                <a:solidFill>
                  <a:srgbClr val="FFFF00"/>
                </a:solidFill>
                <a:latin typeface="Arial"/>
                <a:cs typeface="Arial"/>
              </a:rPr>
              <a:t>Α</a:t>
            </a:r>
            <a:r>
              <a:rPr sz="2200" b="1" dirty="0">
                <a:solidFill>
                  <a:srgbClr val="FFFF00"/>
                </a:solidFill>
                <a:latin typeface="Arial"/>
                <a:cs typeface="Arial"/>
              </a:rPr>
              <a:t>ρχ</a:t>
            </a:r>
            <a:r>
              <a:rPr sz="2200" b="1" spc="60" dirty="0">
                <a:solidFill>
                  <a:srgbClr val="FFFF00"/>
                </a:solidFill>
                <a:latin typeface="Arial"/>
                <a:cs typeface="Arial"/>
              </a:rPr>
              <a:t>έ</a:t>
            </a:r>
            <a:r>
              <a:rPr sz="2200" b="1" dirty="0">
                <a:solidFill>
                  <a:srgbClr val="FFFF00"/>
                </a:solidFill>
                <a:latin typeface="Arial"/>
                <a:cs typeface="Arial"/>
              </a:rPr>
              <a:t>ς</a:t>
            </a:r>
            <a:endParaRPr sz="22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3712" y="2984500"/>
            <a:ext cx="2590800" cy="166725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83223" y="3063748"/>
            <a:ext cx="2962655" cy="1661159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38803" y="637032"/>
            <a:ext cx="3425190" cy="5632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0" b="1" spc="15" dirty="0">
                <a:solidFill>
                  <a:srgbClr val="FF3300"/>
                </a:solidFill>
                <a:latin typeface="Arial"/>
                <a:cs typeface="Arial"/>
              </a:rPr>
              <a:t>ΘΕΩΡΙΑ</a:t>
            </a:r>
            <a:r>
              <a:rPr sz="3500" b="1" spc="-3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3500" b="1" spc="15" dirty="0">
                <a:solidFill>
                  <a:srgbClr val="FF3300"/>
                </a:solidFill>
                <a:latin typeface="Arial"/>
                <a:cs typeface="Arial"/>
              </a:rPr>
              <a:t>VSEPR</a:t>
            </a:r>
            <a:endParaRPr sz="35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76983" y="2905251"/>
            <a:ext cx="4922520" cy="433730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544827" y="1423416"/>
            <a:ext cx="7674609" cy="935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995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Δυνατότητες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διευθέτησης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n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σημείων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(ηλεκτρονικών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ζευγών) 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πάνω</a:t>
            </a:r>
            <a:r>
              <a:rPr sz="20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στην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επιφάνεια</a:t>
            </a:r>
            <a:r>
              <a:rPr sz="20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μιας σφαίρας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(κεντρικό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άτομο),</a:t>
            </a: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έτσι</a:t>
            </a:r>
            <a:r>
              <a:rPr sz="20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ώστε </a:t>
            </a:r>
            <a:r>
              <a:rPr sz="2000" b="1" spc="-5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οι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μεταξύ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τους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αποστάσεις</a:t>
            </a:r>
            <a:r>
              <a:rPr sz="20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να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 είναι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οι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μεγαλύτερες</a:t>
            </a:r>
            <a:r>
              <a:rPr sz="20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δυνατές.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38803" y="637032"/>
            <a:ext cx="3425190" cy="5632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0" spc="15" dirty="0">
                <a:solidFill>
                  <a:srgbClr val="FF3300"/>
                </a:solidFill>
              </a:rPr>
              <a:t>ΘΕΩΡΙΑ</a:t>
            </a:r>
            <a:r>
              <a:rPr sz="3500" spc="-35" dirty="0">
                <a:solidFill>
                  <a:srgbClr val="FF3300"/>
                </a:solidFill>
              </a:rPr>
              <a:t> </a:t>
            </a:r>
            <a:r>
              <a:rPr sz="3500" spc="15" dirty="0">
                <a:solidFill>
                  <a:srgbClr val="FF3300"/>
                </a:solidFill>
              </a:rPr>
              <a:t>VSEPR</a:t>
            </a:r>
            <a:endParaRPr sz="3500"/>
          </a:p>
        </p:txBody>
      </p:sp>
      <p:sp>
        <p:nvSpPr>
          <p:cNvPr id="3" name="object 3"/>
          <p:cNvSpPr txBox="1"/>
          <p:nvPr/>
        </p:nvSpPr>
        <p:spPr>
          <a:xfrm>
            <a:off x="739648" y="1505712"/>
            <a:ext cx="8916035" cy="12376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 marR="17780">
              <a:lnSpc>
                <a:spcPct val="99300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ΟΙ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ιδανικές</a:t>
            </a: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γεωμετρίες</a:t>
            </a: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για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τα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μόρια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του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τύπου</a:t>
            </a:r>
            <a:r>
              <a:rPr sz="2000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ΑΧ</a:t>
            </a:r>
            <a:r>
              <a:rPr sz="1950" b="1" spc="-37" baseline="-21367" dirty="0">
                <a:solidFill>
                  <a:srgbClr val="FFFFFF"/>
                </a:solidFill>
                <a:latin typeface="Arial"/>
                <a:cs typeface="Arial"/>
              </a:rPr>
              <a:t>η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950" b="1" spc="-37" baseline="-21367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950" b="1" spc="112" baseline="-2136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000" b="1" spc="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45" dirty="0">
                <a:solidFill>
                  <a:srgbClr val="FFFFFF"/>
                </a:solidFill>
                <a:latin typeface="Arial"/>
                <a:cs typeface="Arial"/>
              </a:rPr>
              <a:t>Α=</a:t>
            </a:r>
            <a:r>
              <a:rPr sz="2000" b="1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κεντρικό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 άτομο, </a:t>
            </a:r>
            <a:r>
              <a:rPr sz="2000" b="1" spc="-5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Χ=υποκαταστάτης,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η= ο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αριθμός των 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υποκαταστατών,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Ε= ελεύθερα ζεύγη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 ηλεκτρονίων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του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κεντρικού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ατόμου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(ψευδοϋποκαταστάτες),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m=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ο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αριθμός </a:t>
            </a:r>
            <a:r>
              <a:rPr sz="2000" b="1" spc="-5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των</a:t>
            </a:r>
            <a:r>
              <a:rPr sz="20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ελευθέρων</a:t>
            </a:r>
            <a:r>
              <a:rPr sz="20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ζευγών</a:t>
            </a:r>
            <a:r>
              <a:rPr sz="20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ηλεκτρονίων</a:t>
            </a:r>
            <a:endParaRPr sz="20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890016" y="2969260"/>
          <a:ext cx="6189979" cy="45719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26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35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08888">
                <a:tc>
                  <a:txBody>
                    <a:bodyPr/>
                    <a:lstStyle/>
                    <a:p>
                      <a:pPr marL="164465" marR="151765" indent="-5715" algn="ctr">
                        <a:lnSpc>
                          <a:spcPct val="99500"/>
                        </a:lnSpc>
                        <a:spcBef>
                          <a:spcPts val="315"/>
                        </a:spcBef>
                      </a:pPr>
                      <a:r>
                        <a:rPr sz="2000" b="1" spc="-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Σύνολο </a:t>
                      </a:r>
                      <a:r>
                        <a:rPr sz="2000" b="1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2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υποκαταστατών </a:t>
                      </a:r>
                      <a:r>
                        <a:rPr sz="2000" b="1" spc="-3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και </a:t>
                      </a:r>
                      <a:r>
                        <a:rPr sz="2000" b="1" spc="-3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2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ψευδοϋποκαταστατών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b="1" spc="-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Γεωμετρία</a:t>
                      </a:r>
                      <a:r>
                        <a:rPr sz="2000" b="1" spc="-9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μορίου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0184"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Γραμμικό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3232"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Τριγωνικό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3232"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0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Τετραεδρικό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0183"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Τριγωνικό</a:t>
                      </a:r>
                      <a:r>
                        <a:rPr sz="2000" b="1" spc="-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διπυραμιδικό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6280"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0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Οκταεδρικό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7421371" y="3249168"/>
            <a:ext cx="2629535" cy="935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995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000099"/>
                </a:solidFill>
                <a:latin typeface="Arial"/>
                <a:cs typeface="Arial"/>
              </a:rPr>
              <a:t>Ο</a:t>
            </a:r>
            <a:r>
              <a:rPr sz="2000" b="1" spc="-4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000099"/>
                </a:solidFill>
                <a:latin typeface="Arial"/>
                <a:cs typeface="Arial"/>
              </a:rPr>
              <a:t>πολλαπλός</a:t>
            </a:r>
            <a:r>
              <a:rPr sz="2000" b="1" spc="-10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0099"/>
                </a:solidFill>
                <a:latin typeface="Arial"/>
                <a:cs typeface="Arial"/>
              </a:rPr>
              <a:t>δεσμός </a:t>
            </a:r>
            <a:r>
              <a:rPr sz="2000" b="1" spc="-54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000099"/>
                </a:solidFill>
                <a:latin typeface="Arial"/>
                <a:cs typeface="Arial"/>
              </a:rPr>
              <a:t>αντιμετωπίζεται </a:t>
            </a:r>
            <a:r>
              <a:rPr sz="2000" b="1" spc="10" dirty="0">
                <a:solidFill>
                  <a:srgbClr val="000099"/>
                </a:solidFill>
                <a:latin typeface="Arial"/>
                <a:cs typeface="Arial"/>
              </a:rPr>
              <a:t>ως </a:t>
            </a:r>
            <a:r>
              <a:rPr sz="2000" b="1" spc="1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000099"/>
                </a:solidFill>
                <a:latin typeface="Arial"/>
                <a:cs typeface="Arial"/>
              </a:rPr>
              <a:t>απλός.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38803" y="637032"/>
            <a:ext cx="3425190" cy="5632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0" spc="15" dirty="0">
                <a:solidFill>
                  <a:srgbClr val="FF3300"/>
                </a:solidFill>
              </a:rPr>
              <a:t>ΘΕΩΡΙΑ</a:t>
            </a:r>
            <a:r>
              <a:rPr sz="3500" spc="-35" dirty="0">
                <a:solidFill>
                  <a:srgbClr val="FF3300"/>
                </a:solidFill>
              </a:rPr>
              <a:t> </a:t>
            </a:r>
            <a:r>
              <a:rPr sz="3500" spc="15" dirty="0">
                <a:solidFill>
                  <a:srgbClr val="FF3300"/>
                </a:solidFill>
              </a:rPr>
              <a:t>VSEPR</a:t>
            </a:r>
            <a:endParaRPr sz="3500"/>
          </a:p>
        </p:txBody>
      </p:sp>
      <p:sp>
        <p:nvSpPr>
          <p:cNvPr id="3" name="object 3"/>
          <p:cNvSpPr txBox="1"/>
          <p:nvPr/>
        </p:nvSpPr>
        <p:spPr>
          <a:xfrm>
            <a:off x="3611371" y="1505712"/>
            <a:ext cx="231584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405890" algn="l"/>
              </a:tabLst>
            </a:pP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Γ</a:t>
            </a:r>
            <a:r>
              <a:rPr sz="2000" b="1" spc="-15" dirty="0">
                <a:solidFill>
                  <a:srgbClr val="FFFF00"/>
                </a:solidFill>
                <a:latin typeface="Arial"/>
                <a:cs typeface="Arial"/>
              </a:rPr>
              <a:t>ε</a:t>
            </a:r>
            <a:r>
              <a:rPr sz="2000" b="1" spc="30" dirty="0">
                <a:solidFill>
                  <a:srgbClr val="FFFF00"/>
                </a:solidFill>
                <a:latin typeface="Arial"/>
                <a:cs typeface="Arial"/>
              </a:rPr>
              <a:t>ω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μ</a:t>
            </a:r>
            <a:r>
              <a:rPr sz="2000" b="1" spc="-15" dirty="0">
                <a:solidFill>
                  <a:srgbClr val="FFFF00"/>
                </a:solidFill>
                <a:latin typeface="Arial"/>
                <a:cs typeface="Arial"/>
              </a:rPr>
              <a:t>ε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τ</a:t>
            </a:r>
            <a:r>
              <a:rPr sz="2000" b="1" spc="-15" dirty="0">
                <a:solidFill>
                  <a:srgbClr val="FFFF00"/>
                </a:solidFill>
                <a:latin typeface="Arial"/>
                <a:cs typeface="Arial"/>
              </a:rPr>
              <a:t>ρ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ία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	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μ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ο</a:t>
            </a:r>
            <a:r>
              <a:rPr sz="2000" b="1" spc="-15" dirty="0">
                <a:solidFill>
                  <a:srgbClr val="FFFF00"/>
                </a:solidFill>
                <a:latin typeface="Arial"/>
                <a:cs typeface="Arial"/>
              </a:rPr>
              <a:t>ρ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ί</a:t>
            </a:r>
            <a:r>
              <a:rPr sz="2000" b="1" spc="30" dirty="0">
                <a:solidFill>
                  <a:srgbClr val="FFFF00"/>
                </a:solidFill>
                <a:latin typeface="Arial"/>
                <a:cs typeface="Arial"/>
              </a:rPr>
              <a:t>ω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ν</a:t>
            </a:r>
            <a:endParaRPr sz="20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157984" y="2234692"/>
          <a:ext cx="7540624" cy="47030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17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8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08888">
                <a:tc>
                  <a:txBody>
                    <a:bodyPr/>
                    <a:lstStyle/>
                    <a:p>
                      <a:pPr marL="158115" marR="148590" indent="-5715" algn="ctr">
                        <a:lnSpc>
                          <a:spcPct val="99500"/>
                        </a:lnSpc>
                        <a:spcBef>
                          <a:spcPts val="315"/>
                        </a:spcBef>
                      </a:pPr>
                      <a:r>
                        <a:rPr sz="2000" b="1" spc="-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Σύνολο </a:t>
                      </a:r>
                      <a:r>
                        <a:rPr sz="2000" b="1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2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υποκαταστατών </a:t>
                      </a:r>
                      <a:r>
                        <a:rPr sz="2000" b="1" spc="-3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και </a:t>
                      </a:r>
                      <a:r>
                        <a:rPr sz="2000" b="1" spc="-3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2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ψευδοϋποκαταστατών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112395" marR="104139" indent="-635" algn="ctr">
                        <a:lnSpc>
                          <a:spcPct val="99500"/>
                        </a:lnSpc>
                        <a:spcBef>
                          <a:spcPts val="315"/>
                        </a:spcBef>
                      </a:pPr>
                      <a:r>
                        <a:rPr sz="2000" b="1" spc="-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Γεωμετρία </a:t>
                      </a:r>
                      <a:r>
                        <a:rPr sz="2000" b="1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η</a:t>
                      </a:r>
                      <a:r>
                        <a:rPr sz="2000" b="1" spc="1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λ</a:t>
                      </a:r>
                      <a:r>
                        <a:rPr sz="2000" b="1" spc="-1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εκ</a:t>
                      </a:r>
                      <a:r>
                        <a:rPr sz="2000" b="1" spc="-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τ</a:t>
                      </a:r>
                      <a:r>
                        <a:rPr sz="2000" b="1" spc="-1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ρ</a:t>
                      </a:r>
                      <a:r>
                        <a:rPr sz="2000" b="1" spc="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ο</a:t>
                      </a:r>
                      <a:r>
                        <a:rPr sz="2000" b="1" spc="1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ν</a:t>
                      </a:r>
                      <a:r>
                        <a:rPr sz="2000" b="1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ι</a:t>
                      </a:r>
                      <a:r>
                        <a:rPr sz="2000" b="1" spc="-10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κ</a:t>
                      </a:r>
                      <a:r>
                        <a:rPr sz="2000" b="1" spc="2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ώ</a:t>
                      </a:r>
                      <a:r>
                        <a:rPr sz="2000" b="1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ν  ζευγών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b="1" spc="-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Σχήμα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01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Γραμμικό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3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7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7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Τριγωνικό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04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7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7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Τετραεδρικό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12735" y="3463035"/>
            <a:ext cx="1648968" cy="51206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08976" y="4255515"/>
            <a:ext cx="1158240" cy="102412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08976" y="5602732"/>
            <a:ext cx="1078990" cy="1216152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38803" y="637032"/>
            <a:ext cx="3425190" cy="5632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0" spc="15" dirty="0">
                <a:solidFill>
                  <a:srgbClr val="FF3300"/>
                </a:solidFill>
              </a:rPr>
              <a:t>ΘΕΩΡΙΑ</a:t>
            </a:r>
            <a:r>
              <a:rPr sz="3500" spc="-35" dirty="0">
                <a:solidFill>
                  <a:srgbClr val="FF3300"/>
                </a:solidFill>
              </a:rPr>
              <a:t> </a:t>
            </a:r>
            <a:r>
              <a:rPr sz="3500" spc="15" dirty="0">
                <a:solidFill>
                  <a:srgbClr val="FF3300"/>
                </a:solidFill>
              </a:rPr>
              <a:t>VSEPR</a:t>
            </a:r>
            <a:endParaRPr sz="3500"/>
          </a:p>
        </p:txBody>
      </p:sp>
      <p:sp>
        <p:nvSpPr>
          <p:cNvPr id="3" name="object 3"/>
          <p:cNvSpPr txBox="1"/>
          <p:nvPr/>
        </p:nvSpPr>
        <p:spPr>
          <a:xfrm>
            <a:off x="3611371" y="1505712"/>
            <a:ext cx="231584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405890" algn="l"/>
              </a:tabLst>
            </a:pP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Γ</a:t>
            </a:r>
            <a:r>
              <a:rPr sz="2000" b="1" spc="-15" dirty="0">
                <a:solidFill>
                  <a:srgbClr val="FFFF00"/>
                </a:solidFill>
                <a:latin typeface="Arial"/>
                <a:cs typeface="Arial"/>
              </a:rPr>
              <a:t>ε</a:t>
            </a:r>
            <a:r>
              <a:rPr sz="2000" b="1" spc="30" dirty="0">
                <a:solidFill>
                  <a:srgbClr val="FFFF00"/>
                </a:solidFill>
                <a:latin typeface="Arial"/>
                <a:cs typeface="Arial"/>
              </a:rPr>
              <a:t>ω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μ</a:t>
            </a:r>
            <a:r>
              <a:rPr sz="2000" b="1" spc="-15" dirty="0">
                <a:solidFill>
                  <a:srgbClr val="FFFF00"/>
                </a:solidFill>
                <a:latin typeface="Arial"/>
                <a:cs typeface="Arial"/>
              </a:rPr>
              <a:t>ε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τ</a:t>
            </a:r>
            <a:r>
              <a:rPr sz="2000" b="1" spc="-15" dirty="0">
                <a:solidFill>
                  <a:srgbClr val="FFFF00"/>
                </a:solidFill>
                <a:latin typeface="Arial"/>
                <a:cs typeface="Arial"/>
              </a:rPr>
              <a:t>ρ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ία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	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μ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ο</a:t>
            </a:r>
            <a:r>
              <a:rPr sz="2000" b="1" spc="-15" dirty="0">
                <a:solidFill>
                  <a:srgbClr val="FFFF00"/>
                </a:solidFill>
                <a:latin typeface="Arial"/>
                <a:cs typeface="Arial"/>
              </a:rPr>
              <a:t>ρ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ί</a:t>
            </a:r>
            <a:r>
              <a:rPr sz="2000" b="1" spc="30" dirty="0">
                <a:solidFill>
                  <a:srgbClr val="FFFF00"/>
                </a:solidFill>
                <a:latin typeface="Arial"/>
                <a:cs typeface="Arial"/>
              </a:rPr>
              <a:t>ω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ν</a:t>
            </a:r>
            <a:endParaRPr sz="20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048512" y="2256028"/>
          <a:ext cx="7643494" cy="47183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56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35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35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05840">
                <a:tc>
                  <a:txBody>
                    <a:bodyPr/>
                    <a:lstStyle/>
                    <a:p>
                      <a:pPr marL="200660" marR="117475" indent="81915">
                        <a:lnSpc>
                          <a:spcPts val="2880"/>
                        </a:lnSpc>
                      </a:pPr>
                      <a:r>
                        <a:rPr sz="2000" b="1" spc="-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Σύνολο </a:t>
                      </a:r>
                      <a:r>
                        <a:rPr sz="2000" b="1" spc="-2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υποκαταστατών </a:t>
                      </a:r>
                      <a:r>
                        <a:rPr sz="2000" b="1" spc="-2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3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και</a:t>
                      </a:r>
                      <a:r>
                        <a:rPr sz="2000" b="1" spc="-2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ψευδοϋποκαταστατών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207010" marR="198755" indent="-635" algn="ctr">
                        <a:lnSpc>
                          <a:spcPct val="99500"/>
                        </a:lnSpc>
                        <a:spcBef>
                          <a:spcPts val="315"/>
                        </a:spcBef>
                      </a:pPr>
                      <a:r>
                        <a:rPr sz="2000" b="1" spc="-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Γεωμετρία </a:t>
                      </a:r>
                      <a:r>
                        <a:rPr sz="2000" b="1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η</a:t>
                      </a:r>
                      <a:r>
                        <a:rPr sz="2000" b="1" spc="1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λ</a:t>
                      </a:r>
                      <a:r>
                        <a:rPr sz="2000" b="1" spc="-1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εκ</a:t>
                      </a:r>
                      <a:r>
                        <a:rPr sz="2000" b="1" spc="-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τ</a:t>
                      </a:r>
                      <a:r>
                        <a:rPr sz="2000" b="1" spc="-1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ρ</a:t>
                      </a:r>
                      <a:r>
                        <a:rPr sz="2000" b="1" spc="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ο</a:t>
                      </a:r>
                      <a:r>
                        <a:rPr sz="2000" b="1" spc="1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ν</a:t>
                      </a:r>
                      <a:r>
                        <a:rPr sz="2000" b="1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ι</a:t>
                      </a:r>
                      <a:r>
                        <a:rPr sz="2000" b="1" spc="-10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κ</a:t>
                      </a:r>
                      <a:r>
                        <a:rPr sz="2000" b="1" spc="2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ώ</a:t>
                      </a:r>
                      <a:r>
                        <a:rPr sz="2000" b="1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ν  ζευγών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66421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b="1" spc="-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Σχήμα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562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30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850">
                        <a:latin typeface="Times New Roman"/>
                        <a:cs typeface="Times New Roman"/>
                      </a:endParaRPr>
                    </a:p>
                    <a:p>
                      <a:pPr marL="240665" marR="234950" indent="185420">
                        <a:lnSpc>
                          <a:spcPts val="2380"/>
                        </a:lnSpc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Τριγωνικό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δ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ι</a:t>
                      </a:r>
                      <a:r>
                        <a:rPr sz="20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π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υρ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αμι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δ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ι</a:t>
                      </a:r>
                      <a:r>
                        <a:rPr sz="2000" b="1" spc="-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κ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ό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562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30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3050">
                        <a:latin typeface="Times New Roman"/>
                        <a:cs typeface="Times New Roman"/>
                      </a:endParaRPr>
                    </a:p>
                    <a:p>
                      <a:pPr marL="353060">
                        <a:lnSpc>
                          <a:spcPct val="100000"/>
                        </a:lnSpc>
                      </a:pPr>
                      <a:r>
                        <a:rPr sz="20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Οκταεδρικό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81216" y="3380740"/>
            <a:ext cx="1868424" cy="152704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25056" y="5285740"/>
            <a:ext cx="1572768" cy="1700783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38803" y="637032"/>
            <a:ext cx="3425190" cy="5632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0" spc="15" dirty="0">
                <a:solidFill>
                  <a:srgbClr val="FF3300"/>
                </a:solidFill>
              </a:rPr>
              <a:t>ΘΕΩΡΙΑ</a:t>
            </a:r>
            <a:r>
              <a:rPr sz="3500" spc="-35" dirty="0">
                <a:solidFill>
                  <a:srgbClr val="FF3300"/>
                </a:solidFill>
              </a:rPr>
              <a:t> </a:t>
            </a:r>
            <a:r>
              <a:rPr sz="3500" spc="15" dirty="0">
                <a:solidFill>
                  <a:srgbClr val="FF3300"/>
                </a:solidFill>
              </a:rPr>
              <a:t>VSEPR</a:t>
            </a:r>
            <a:endParaRPr sz="3500"/>
          </a:p>
        </p:txBody>
      </p:sp>
      <p:sp>
        <p:nvSpPr>
          <p:cNvPr id="3" name="object 3"/>
          <p:cNvSpPr txBox="1"/>
          <p:nvPr/>
        </p:nvSpPr>
        <p:spPr>
          <a:xfrm>
            <a:off x="752348" y="1505712"/>
            <a:ext cx="8791575" cy="56267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45110" algn="ctr">
              <a:lnSpc>
                <a:spcPct val="100000"/>
              </a:lnSpc>
              <a:spcBef>
                <a:spcPts val="90"/>
              </a:spcBef>
            </a:pPr>
            <a:r>
              <a:rPr sz="2000" b="1" spc="-20" dirty="0">
                <a:solidFill>
                  <a:srgbClr val="FFFF00"/>
                </a:solidFill>
                <a:latin typeface="Arial"/>
                <a:cs typeface="Arial"/>
              </a:rPr>
              <a:t>ΚΑΝΟΝΕΣ</a:t>
            </a:r>
            <a:r>
              <a:rPr sz="2000" b="1" spc="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ΓΙΑ</a:t>
            </a:r>
            <a:r>
              <a:rPr sz="2000" b="1" spc="-1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ΤΗΝ</a:t>
            </a:r>
            <a:r>
              <a:rPr sz="2000" b="1" spc="-6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ΕΥΡΕΣΗ</a:t>
            </a:r>
            <a:r>
              <a:rPr sz="2000" b="1" spc="-4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ΤΗΣ</a:t>
            </a:r>
            <a:r>
              <a:rPr sz="2000" b="1" spc="-8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ΓΕΩΜΕΤΡΙΑΣ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900">
              <a:latin typeface="Arial"/>
              <a:cs typeface="Arial"/>
            </a:endParaRPr>
          </a:p>
          <a:p>
            <a:pPr marL="390525" indent="-37846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90525" algn="l"/>
                <a:tab pos="391160" algn="l"/>
              </a:tabLst>
            </a:pP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Βρίσκουμε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τον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ηλεκτρονικό</a:t>
            </a:r>
            <a:r>
              <a:rPr sz="20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τύπο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40" dirty="0">
                <a:solidFill>
                  <a:srgbClr val="FFFFFF"/>
                </a:solidFill>
                <a:latin typeface="Arial"/>
                <a:cs typeface="Arial"/>
              </a:rPr>
              <a:t>κατά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Lewis</a:t>
            </a:r>
            <a:endParaRPr sz="2000">
              <a:latin typeface="Arial"/>
              <a:cs typeface="Arial"/>
            </a:endParaRPr>
          </a:p>
          <a:p>
            <a:pPr marL="390525" marR="5080" indent="-378460">
              <a:lnSpc>
                <a:spcPct val="100000"/>
              </a:lnSpc>
              <a:spcBef>
                <a:spcPts val="1175"/>
              </a:spcBef>
              <a:buFont typeface="Arial MT"/>
              <a:buChar char="•"/>
              <a:tabLst>
                <a:tab pos="390525" algn="l"/>
                <a:tab pos="391160" algn="l"/>
              </a:tabLst>
            </a:pP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Μετράμε 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τα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δεσμικά 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και 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τα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ελεύθερα ζεύγη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ηλεκτρονίων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του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κεντρικού </a:t>
            </a:r>
            <a:r>
              <a:rPr sz="2000" b="1" spc="-5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ατόμου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(κάθε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 ελεύθερο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ζεύγος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αντιστοιχεί</a:t>
            </a:r>
            <a:r>
              <a:rPr sz="20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σε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έναν</a:t>
            </a:r>
            <a:r>
              <a:rPr sz="20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υποκαταστάτη)</a:t>
            </a:r>
            <a:endParaRPr sz="2000">
              <a:latin typeface="Arial"/>
              <a:cs typeface="Arial"/>
            </a:endParaRPr>
          </a:p>
          <a:p>
            <a:pPr marL="390525" indent="-378460">
              <a:lnSpc>
                <a:spcPct val="100000"/>
              </a:lnSpc>
              <a:spcBef>
                <a:spcPts val="1175"/>
              </a:spcBef>
              <a:buFont typeface="Arial MT"/>
              <a:buChar char="•"/>
              <a:tabLst>
                <a:tab pos="390525" algn="l"/>
                <a:tab pos="391160" algn="l"/>
              </a:tabLst>
            </a:pPr>
            <a:r>
              <a:rPr sz="2000" b="1" spc="10" dirty="0">
                <a:solidFill>
                  <a:srgbClr val="FFFFFF"/>
                </a:solidFill>
                <a:latin typeface="Arial"/>
                <a:cs typeface="Arial"/>
              </a:rPr>
              <a:t>Με</a:t>
            </a:r>
            <a:r>
              <a:rPr sz="20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βάση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τον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πίνακα,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βρίσκουμε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τη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γεωμετρία</a:t>
            </a:r>
            <a:endParaRPr sz="2000">
              <a:latin typeface="Arial"/>
              <a:cs typeface="Arial"/>
            </a:endParaRPr>
          </a:p>
          <a:p>
            <a:pPr marL="390525" indent="-378460">
              <a:lnSpc>
                <a:spcPct val="100000"/>
              </a:lnSpc>
              <a:spcBef>
                <a:spcPts val="1175"/>
              </a:spcBef>
              <a:buFont typeface="Arial MT"/>
              <a:buChar char="•"/>
              <a:tabLst>
                <a:tab pos="390525" algn="l"/>
                <a:tab pos="391160" algn="l"/>
              </a:tabLst>
            </a:pP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Όταν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υπάρχουν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ελεύθερα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 ζεύγη,</a:t>
            </a:r>
            <a:r>
              <a:rPr sz="20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οι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γωνίες</a:t>
            </a:r>
            <a:r>
              <a:rPr sz="20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των</a:t>
            </a:r>
            <a:r>
              <a:rPr sz="20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δεσμών</a:t>
            </a:r>
            <a:r>
              <a:rPr sz="20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μικραίνουν</a:t>
            </a:r>
            <a:endParaRPr sz="2000">
              <a:latin typeface="Arial"/>
              <a:cs typeface="Arial"/>
            </a:endParaRPr>
          </a:p>
          <a:p>
            <a:pPr marL="390525" marR="245745" indent="-378460">
              <a:lnSpc>
                <a:spcPct val="100000"/>
              </a:lnSpc>
              <a:spcBef>
                <a:spcPts val="1155"/>
              </a:spcBef>
              <a:buFont typeface="Arial MT"/>
              <a:buChar char="•"/>
              <a:tabLst>
                <a:tab pos="390525" algn="l"/>
                <a:tab pos="391160" algn="l"/>
              </a:tabLst>
            </a:pPr>
            <a:r>
              <a:rPr sz="2000" b="1" spc="-65" dirty="0">
                <a:solidFill>
                  <a:srgbClr val="FFFFFF"/>
                </a:solidFill>
                <a:latin typeface="Arial"/>
                <a:cs typeface="Arial"/>
              </a:rPr>
              <a:t>Τα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ελεύθερα ζεύγη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προτιμούν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να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καταλαμβάνουν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τις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πιο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ευρύχωρες </a:t>
            </a:r>
            <a:r>
              <a:rPr sz="2000" b="1" spc="-5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θέσεις</a:t>
            </a:r>
            <a:r>
              <a:rPr sz="20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γύρω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από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το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 κεντρικό</a:t>
            </a:r>
            <a:r>
              <a:rPr sz="20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άτομο</a:t>
            </a:r>
            <a:endParaRPr sz="2000">
              <a:latin typeface="Arial"/>
              <a:cs typeface="Arial"/>
            </a:endParaRPr>
          </a:p>
          <a:p>
            <a:pPr marL="390525" marR="274955" indent="-378460">
              <a:lnSpc>
                <a:spcPts val="2380"/>
              </a:lnSpc>
              <a:spcBef>
                <a:spcPts val="1270"/>
              </a:spcBef>
              <a:buFont typeface="Arial MT"/>
              <a:buChar char="•"/>
              <a:tabLst>
                <a:tab pos="390525" algn="l"/>
                <a:tab pos="391160" algn="l"/>
              </a:tabLst>
            </a:pPr>
            <a:r>
              <a:rPr sz="2000" b="1" spc="-80" dirty="0">
                <a:solidFill>
                  <a:srgbClr val="FFFFFF"/>
                </a:solidFill>
                <a:latin typeface="Arial"/>
                <a:cs typeface="Arial"/>
              </a:rPr>
              <a:t>Αν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όλες οι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θέσεις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είναι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ισοδύναμες, 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τα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ελεύθερα ζεύγη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θα είναι trans </a:t>
            </a:r>
            <a:r>
              <a:rPr sz="2000" b="1" spc="-5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μεταξύ</a:t>
            </a:r>
            <a:r>
              <a:rPr sz="2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τους</a:t>
            </a:r>
            <a:endParaRPr sz="2000">
              <a:latin typeface="Arial"/>
              <a:cs typeface="Arial"/>
            </a:endParaRPr>
          </a:p>
          <a:p>
            <a:pPr marL="390525" marR="502920" indent="-378460">
              <a:lnSpc>
                <a:spcPts val="2380"/>
              </a:lnSpc>
              <a:spcBef>
                <a:spcPts val="1190"/>
              </a:spcBef>
              <a:buFont typeface="Arial MT"/>
              <a:buChar char="•"/>
              <a:tabLst>
                <a:tab pos="390525" algn="l"/>
                <a:tab pos="391160" algn="l"/>
              </a:tabLst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Οι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πολλαπλοί</a:t>
            </a:r>
            <a:r>
              <a:rPr sz="20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δεσμοί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καταλαμβάνουν</a:t>
            </a:r>
            <a:r>
              <a:rPr sz="20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μεγαλύτερο</a:t>
            </a:r>
            <a:r>
              <a:rPr sz="20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χώρο</a:t>
            </a:r>
            <a:r>
              <a:rPr sz="2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από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 τους </a:t>
            </a:r>
            <a:r>
              <a:rPr sz="2000" b="1" spc="-5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απλούς.</a:t>
            </a:r>
            <a:endParaRPr sz="2000">
              <a:latin typeface="Arial"/>
              <a:cs typeface="Arial"/>
            </a:endParaRPr>
          </a:p>
          <a:p>
            <a:pPr marL="390525" indent="-378460">
              <a:lnSpc>
                <a:spcPct val="100000"/>
              </a:lnSpc>
              <a:spcBef>
                <a:spcPts val="1100"/>
              </a:spcBef>
              <a:buFont typeface="Arial MT"/>
              <a:buChar char="•"/>
              <a:tabLst>
                <a:tab pos="390525" algn="l"/>
                <a:tab pos="391160" algn="l"/>
              </a:tabLst>
            </a:pP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Ηλεκτραρνητικοί</a:t>
            </a:r>
            <a:r>
              <a:rPr sz="20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υποκαταστάτες</a:t>
            </a: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καταλαμβάνουν</a:t>
            </a:r>
            <a:r>
              <a:rPr sz="20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μικρότερο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χώρο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38803" y="637032"/>
            <a:ext cx="3425190" cy="5632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0" spc="15" dirty="0">
                <a:solidFill>
                  <a:srgbClr val="FF3300"/>
                </a:solidFill>
              </a:rPr>
              <a:t>ΘΕΩΡΙΑ</a:t>
            </a:r>
            <a:r>
              <a:rPr sz="3500" spc="-35" dirty="0">
                <a:solidFill>
                  <a:srgbClr val="FF3300"/>
                </a:solidFill>
              </a:rPr>
              <a:t> </a:t>
            </a:r>
            <a:r>
              <a:rPr sz="3500" spc="15" dirty="0">
                <a:solidFill>
                  <a:srgbClr val="FF3300"/>
                </a:solidFill>
              </a:rPr>
              <a:t>VSEPR</a:t>
            </a:r>
            <a:endParaRPr sz="3500"/>
          </a:p>
        </p:txBody>
      </p:sp>
      <p:sp>
        <p:nvSpPr>
          <p:cNvPr id="3" name="object 3"/>
          <p:cNvSpPr/>
          <p:nvPr/>
        </p:nvSpPr>
        <p:spPr>
          <a:xfrm>
            <a:off x="4954904" y="3811079"/>
            <a:ext cx="153035" cy="0"/>
          </a:xfrm>
          <a:custGeom>
            <a:avLst/>
            <a:gdLst/>
            <a:ahLst/>
            <a:cxnLst/>
            <a:rect l="l" t="t" r="r" b="b"/>
            <a:pathLst>
              <a:path w="153035">
                <a:moveTo>
                  <a:pt x="0" y="0"/>
                </a:moveTo>
                <a:lnTo>
                  <a:pt x="152590" y="0"/>
                </a:lnTo>
              </a:path>
            </a:pathLst>
          </a:custGeom>
          <a:ln w="1336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551741" y="3811079"/>
            <a:ext cx="52069" cy="0"/>
          </a:xfrm>
          <a:custGeom>
            <a:avLst/>
            <a:gdLst/>
            <a:ahLst/>
            <a:cxnLst/>
            <a:rect l="l" t="t" r="r" b="b"/>
            <a:pathLst>
              <a:path w="52070">
                <a:moveTo>
                  <a:pt x="0" y="0"/>
                </a:moveTo>
                <a:lnTo>
                  <a:pt x="52006" y="0"/>
                </a:lnTo>
              </a:path>
            </a:pathLst>
          </a:custGeom>
          <a:ln w="1336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4666472" y="3571224"/>
            <a:ext cx="60960" cy="58419"/>
            <a:chOff x="4666472" y="3571224"/>
            <a:chExt cx="60960" cy="58419"/>
          </a:xfrm>
        </p:grpSpPr>
        <p:sp>
          <p:nvSpPr>
            <p:cNvPr id="6" name="object 6"/>
            <p:cNvSpPr/>
            <p:nvPr/>
          </p:nvSpPr>
          <p:spPr>
            <a:xfrm>
              <a:off x="4673155" y="3577907"/>
              <a:ext cx="47625" cy="45085"/>
            </a:xfrm>
            <a:custGeom>
              <a:avLst/>
              <a:gdLst/>
              <a:ahLst/>
              <a:cxnLst/>
              <a:rect l="l" t="t" r="r" b="b"/>
              <a:pathLst>
                <a:path w="47625" h="45085">
                  <a:moveTo>
                    <a:pt x="23431" y="0"/>
                  </a:moveTo>
                  <a:lnTo>
                    <a:pt x="14305" y="1771"/>
                  </a:lnTo>
                  <a:lnTo>
                    <a:pt x="6858" y="6596"/>
                  </a:lnTo>
                  <a:lnTo>
                    <a:pt x="1839" y="13742"/>
                  </a:lnTo>
                  <a:lnTo>
                    <a:pt x="0" y="22478"/>
                  </a:lnTo>
                  <a:lnTo>
                    <a:pt x="1842" y="31215"/>
                  </a:lnTo>
                  <a:lnTo>
                    <a:pt x="6881" y="38361"/>
                  </a:lnTo>
                  <a:lnTo>
                    <a:pt x="14385" y="43186"/>
                  </a:lnTo>
                  <a:lnTo>
                    <a:pt x="23622" y="44957"/>
                  </a:lnTo>
                  <a:lnTo>
                    <a:pt x="32748" y="43186"/>
                  </a:lnTo>
                  <a:lnTo>
                    <a:pt x="40195" y="38361"/>
                  </a:lnTo>
                  <a:lnTo>
                    <a:pt x="45213" y="31215"/>
                  </a:lnTo>
                  <a:lnTo>
                    <a:pt x="47053" y="22478"/>
                  </a:lnTo>
                  <a:lnTo>
                    <a:pt x="45211" y="13742"/>
                  </a:lnTo>
                  <a:lnTo>
                    <a:pt x="40171" y="6596"/>
                  </a:lnTo>
                  <a:lnTo>
                    <a:pt x="32667" y="1771"/>
                  </a:lnTo>
                  <a:lnTo>
                    <a:pt x="2343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673155" y="3577907"/>
              <a:ext cx="47625" cy="45085"/>
            </a:xfrm>
            <a:custGeom>
              <a:avLst/>
              <a:gdLst/>
              <a:ahLst/>
              <a:cxnLst/>
              <a:rect l="l" t="t" r="r" b="b"/>
              <a:pathLst>
                <a:path w="47625" h="45085">
                  <a:moveTo>
                    <a:pt x="47053" y="22478"/>
                  </a:moveTo>
                  <a:lnTo>
                    <a:pt x="45211" y="13742"/>
                  </a:lnTo>
                  <a:lnTo>
                    <a:pt x="40171" y="6596"/>
                  </a:lnTo>
                  <a:lnTo>
                    <a:pt x="32667" y="1771"/>
                  </a:lnTo>
                  <a:lnTo>
                    <a:pt x="23431" y="0"/>
                  </a:lnTo>
                  <a:lnTo>
                    <a:pt x="14305" y="1771"/>
                  </a:lnTo>
                  <a:lnTo>
                    <a:pt x="6858" y="6596"/>
                  </a:lnTo>
                  <a:lnTo>
                    <a:pt x="1839" y="13742"/>
                  </a:lnTo>
                  <a:lnTo>
                    <a:pt x="0" y="22478"/>
                  </a:lnTo>
                  <a:lnTo>
                    <a:pt x="1842" y="31215"/>
                  </a:lnTo>
                  <a:lnTo>
                    <a:pt x="6881" y="38361"/>
                  </a:lnTo>
                  <a:lnTo>
                    <a:pt x="14385" y="43186"/>
                  </a:lnTo>
                  <a:lnTo>
                    <a:pt x="23622" y="44957"/>
                  </a:lnTo>
                  <a:lnTo>
                    <a:pt x="32748" y="43186"/>
                  </a:lnTo>
                  <a:lnTo>
                    <a:pt x="40195" y="38361"/>
                  </a:lnTo>
                  <a:lnTo>
                    <a:pt x="45213" y="31215"/>
                  </a:lnTo>
                  <a:lnTo>
                    <a:pt x="47053" y="22478"/>
                  </a:lnTo>
                  <a:close/>
                </a:path>
              </a:pathLst>
            </a:custGeom>
            <a:ln w="1336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4792202" y="3571224"/>
            <a:ext cx="60960" cy="58419"/>
            <a:chOff x="4792202" y="3571224"/>
            <a:chExt cx="60960" cy="58419"/>
          </a:xfrm>
        </p:grpSpPr>
        <p:sp>
          <p:nvSpPr>
            <p:cNvPr id="9" name="object 9"/>
            <p:cNvSpPr/>
            <p:nvPr/>
          </p:nvSpPr>
          <p:spPr>
            <a:xfrm>
              <a:off x="4798885" y="3577907"/>
              <a:ext cx="47625" cy="45085"/>
            </a:xfrm>
            <a:custGeom>
              <a:avLst/>
              <a:gdLst/>
              <a:ahLst/>
              <a:cxnLst/>
              <a:rect l="l" t="t" r="r" b="b"/>
              <a:pathLst>
                <a:path w="47625" h="45085">
                  <a:moveTo>
                    <a:pt x="23431" y="0"/>
                  </a:moveTo>
                  <a:lnTo>
                    <a:pt x="14305" y="1771"/>
                  </a:lnTo>
                  <a:lnTo>
                    <a:pt x="6858" y="6596"/>
                  </a:lnTo>
                  <a:lnTo>
                    <a:pt x="1839" y="13742"/>
                  </a:lnTo>
                  <a:lnTo>
                    <a:pt x="0" y="22478"/>
                  </a:lnTo>
                  <a:lnTo>
                    <a:pt x="1842" y="31215"/>
                  </a:lnTo>
                  <a:lnTo>
                    <a:pt x="6881" y="38361"/>
                  </a:lnTo>
                  <a:lnTo>
                    <a:pt x="14385" y="43186"/>
                  </a:lnTo>
                  <a:lnTo>
                    <a:pt x="23622" y="44957"/>
                  </a:lnTo>
                  <a:lnTo>
                    <a:pt x="32748" y="43186"/>
                  </a:lnTo>
                  <a:lnTo>
                    <a:pt x="40195" y="38361"/>
                  </a:lnTo>
                  <a:lnTo>
                    <a:pt x="45213" y="31215"/>
                  </a:lnTo>
                  <a:lnTo>
                    <a:pt x="47053" y="22478"/>
                  </a:lnTo>
                  <a:lnTo>
                    <a:pt x="45211" y="13742"/>
                  </a:lnTo>
                  <a:lnTo>
                    <a:pt x="40171" y="6596"/>
                  </a:lnTo>
                  <a:lnTo>
                    <a:pt x="32667" y="1771"/>
                  </a:lnTo>
                  <a:lnTo>
                    <a:pt x="2343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98885" y="3577907"/>
              <a:ext cx="47625" cy="45085"/>
            </a:xfrm>
            <a:custGeom>
              <a:avLst/>
              <a:gdLst/>
              <a:ahLst/>
              <a:cxnLst/>
              <a:rect l="l" t="t" r="r" b="b"/>
              <a:pathLst>
                <a:path w="47625" h="45085">
                  <a:moveTo>
                    <a:pt x="47053" y="22478"/>
                  </a:moveTo>
                  <a:lnTo>
                    <a:pt x="45211" y="13742"/>
                  </a:lnTo>
                  <a:lnTo>
                    <a:pt x="40171" y="6596"/>
                  </a:lnTo>
                  <a:lnTo>
                    <a:pt x="32667" y="1771"/>
                  </a:lnTo>
                  <a:lnTo>
                    <a:pt x="23431" y="0"/>
                  </a:lnTo>
                  <a:lnTo>
                    <a:pt x="14305" y="1771"/>
                  </a:lnTo>
                  <a:lnTo>
                    <a:pt x="6858" y="6596"/>
                  </a:lnTo>
                  <a:lnTo>
                    <a:pt x="1839" y="13742"/>
                  </a:lnTo>
                  <a:lnTo>
                    <a:pt x="0" y="22478"/>
                  </a:lnTo>
                  <a:lnTo>
                    <a:pt x="1842" y="31215"/>
                  </a:lnTo>
                  <a:lnTo>
                    <a:pt x="6881" y="38361"/>
                  </a:lnTo>
                  <a:lnTo>
                    <a:pt x="14385" y="43186"/>
                  </a:lnTo>
                  <a:lnTo>
                    <a:pt x="23622" y="44957"/>
                  </a:lnTo>
                  <a:lnTo>
                    <a:pt x="32748" y="43186"/>
                  </a:lnTo>
                  <a:lnTo>
                    <a:pt x="40195" y="38361"/>
                  </a:lnTo>
                  <a:lnTo>
                    <a:pt x="45213" y="31215"/>
                  </a:lnTo>
                  <a:lnTo>
                    <a:pt x="47053" y="22478"/>
                  </a:lnTo>
                  <a:close/>
                </a:path>
              </a:pathLst>
            </a:custGeom>
            <a:ln w="1336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4624562" y="4070715"/>
            <a:ext cx="60960" cy="60325"/>
            <a:chOff x="4624562" y="4070715"/>
            <a:chExt cx="60960" cy="60325"/>
          </a:xfrm>
        </p:grpSpPr>
        <p:sp>
          <p:nvSpPr>
            <p:cNvPr id="12" name="object 12"/>
            <p:cNvSpPr/>
            <p:nvPr/>
          </p:nvSpPr>
          <p:spPr>
            <a:xfrm>
              <a:off x="4631245" y="4077398"/>
              <a:ext cx="47625" cy="46990"/>
            </a:xfrm>
            <a:custGeom>
              <a:avLst/>
              <a:gdLst/>
              <a:ahLst/>
              <a:cxnLst/>
              <a:rect l="l" t="t" r="r" b="b"/>
              <a:pathLst>
                <a:path w="47625" h="46989">
                  <a:moveTo>
                    <a:pt x="23431" y="0"/>
                  </a:moveTo>
                  <a:lnTo>
                    <a:pt x="14305" y="1836"/>
                  </a:lnTo>
                  <a:lnTo>
                    <a:pt x="6858" y="6834"/>
                  </a:lnTo>
                  <a:lnTo>
                    <a:pt x="1839" y="14224"/>
                  </a:lnTo>
                  <a:lnTo>
                    <a:pt x="0" y="23240"/>
                  </a:lnTo>
                  <a:lnTo>
                    <a:pt x="1842" y="32257"/>
                  </a:lnTo>
                  <a:lnTo>
                    <a:pt x="6881" y="39647"/>
                  </a:lnTo>
                  <a:lnTo>
                    <a:pt x="14385" y="44645"/>
                  </a:lnTo>
                  <a:lnTo>
                    <a:pt x="23621" y="46481"/>
                  </a:lnTo>
                  <a:lnTo>
                    <a:pt x="32748" y="44645"/>
                  </a:lnTo>
                  <a:lnTo>
                    <a:pt x="40195" y="39647"/>
                  </a:lnTo>
                  <a:lnTo>
                    <a:pt x="45213" y="32257"/>
                  </a:lnTo>
                  <a:lnTo>
                    <a:pt x="47053" y="23240"/>
                  </a:lnTo>
                  <a:lnTo>
                    <a:pt x="45211" y="14224"/>
                  </a:lnTo>
                  <a:lnTo>
                    <a:pt x="40171" y="6834"/>
                  </a:lnTo>
                  <a:lnTo>
                    <a:pt x="32667" y="1836"/>
                  </a:lnTo>
                  <a:lnTo>
                    <a:pt x="2343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631245" y="4077398"/>
              <a:ext cx="47625" cy="46990"/>
            </a:xfrm>
            <a:custGeom>
              <a:avLst/>
              <a:gdLst/>
              <a:ahLst/>
              <a:cxnLst/>
              <a:rect l="l" t="t" r="r" b="b"/>
              <a:pathLst>
                <a:path w="47625" h="46989">
                  <a:moveTo>
                    <a:pt x="47053" y="23240"/>
                  </a:moveTo>
                  <a:lnTo>
                    <a:pt x="45211" y="14224"/>
                  </a:lnTo>
                  <a:lnTo>
                    <a:pt x="40171" y="6834"/>
                  </a:lnTo>
                  <a:lnTo>
                    <a:pt x="32667" y="1836"/>
                  </a:lnTo>
                  <a:lnTo>
                    <a:pt x="23431" y="0"/>
                  </a:lnTo>
                  <a:lnTo>
                    <a:pt x="14305" y="1836"/>
                  </a:lnTo>
                  <a:lnTo>
                    <a:pt x="6858" y="6834"/>
                  </a:lnTo>
                  <a:lnTo>
                    <a:pt x="1839" y="14224"/>
                  </a:lnTo>
                  <a:lnTo>
                    <a:pt x="0" y="23240"/>
                  </a:lnTo>
                  <a:lnTo>
                    <a:pt x="1842" y="32257"/>
                  </a:lnTo>
                  <a:lnTo>
                    <a:pt x="6881" y="39647"/>
                  </a:lnTo>
                  <a:lnTo>
                    <a:pt x="14385" y="44645"/>
                  </a:lnTo>
                  <a:lnTo>
                    <a:pt x="23621" y="46481"/>
                  </a:lnTo>
                  <a:lnTo>
                    <a:pt x="32748" y="44645"/>
                  </a:lnTo>
                  <a:lnTo>
                    <a:pt x="40195" y="39647"/>
                  </a:lnTo>
                  <a:lnTo>
                    <a:pt x="45213" y="32257"/>
                  </a:lnTo>
                  <a:lnTo>
                    <a:pt x="47053" y="23240"/>
                  </a:lnTo>
                  <a:close/>
                </a:path>
              </a:pathLst>
            </a:custGeom>
            <a:ln w="1336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4750292" y="4069001"/>
            <a:ext cx="60960" cy="60325"/>
            <a:chOff x="4750292" y="4069001"/>
            <a:chExt cx="60960" cy="60325"/>
          </a:xfrm>
        </p:grpSpPr>
        <p:sp>
          <p:nvSpPr>
            <p:cNvPr id="15" name="object 15"/>
            <p:cNvSpPr/>
            <p:nvPr/>
          </p:nvSpPr>
          <p:spPr>
            <a:xfrm>
              <a:off x="4756975" y="4075683"/>
              <a:ext cx="47625" cy="46990"/>
            </a:xfrm>
            <a:custGeom>
              <a:avLst/>
              <a:gdLst/>
              <a:ahLst/>
              <a:cxnLst/>
              <a:rect l="l" t="t" r="r" b="b"/>
              <a:pathLst>
                <a:path w="47625" h="46989">
                  <a:moveTo>
                    <a:pt x="23431" y="0"/>
                  </a:moveTo>
                  <a:lnTo>
                    <a:pt x="14305" y="1836"/>
                  </a:lnTo>
                  <a:lnTo>
                    <a:pt x="6858" y="6834"/>
                  </a:lnTo>
                  <a:lnTo>
                    <a:pt x="1839" y="14224"/>
                  </a:lnTo>
                  <a:lnTo>
                    <a:pt x="0" y="23240"/>
                  </a:lnTo>
                  <a:lnTo>
                    <a:pt x="1842" y="32367"/>
                  </a:lnTo>
                  <a:lnTo>
                    <a:pt x="6881" y="39814"/>
                  </a:lnTo>
                  <a:lnTo>
                    <a:pt x="14385" y="44832"/>
                  </a:lnTo>
                  <a:lnTo>
                    <a:pt x="23622" y="46672"/>
                  </a:lnTo>
                  <a:lnTo>
                    <a:pt x="32748" y="44835"/>
                  </a:lnTo>
                  <a:lnTo>
                    <a:pt x="40195" y="39838"/>
                  </a:lnTo>
                  <a:lnTo>
                    <a:pt x="45213" y="32447"/>
                  </a:lnTo>
                  <a:lnTo>
                    <a:pt x="47053" y="23431"/>
                  </a:lnTo>
                  <a:lnTo>
                    <a:pt x="45211" y="14305"/>
                  </a:lnTo>
                  <a:lnTo>
                    <a:pt x="40171" y="6858"/>
                  </a:lnTo>
                  <a:lnTo>
                    <a:pt x="32667" y="1839"/>
                  </a:lnTo>
                  <a:lnTo>
                    <a:pt x="2343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756975" y="4075683"/>
              <a:ext cx="47625" cy="46990"/>
            </a:xfrm>
            <a:custGeom>
              <a:avLst/>
              <a:gdLst/>
              <a:ahLst/>
              <a:cxnLst/>
              <a:rect l="l" t="t" r="r" b="b"/>
              <a:pathLst>
                <a:path w="47625" h="46989">
                  <a:moveTo>
                    <a:pt x="47053" y="23431"/>
                  </a:moveTo>
                  <a:lnTo>
                    <a:pt x="45211" y="14305"/>
                  </a:lnTo>
                  <a:lnTo>
                    <a:pt x="40171" y="6858"/>
                  </a:lnTo>
                  <a:lnTo>
                    <a:pt x="32667" y="1839"/>
                  </a:lnTo>
                  <a:lnTo>
                    <a:pt x="23431" y="0"/>
                  </a:lnTo>
                  <a:lnTo>
                    <a:pt x="14305" y="1836"/>
                  </a:lnTo>
                  <a:lnTo>
                    <a:pt x="6858" y="6834"/>
                  </a:lnTo>
                  <a:lnTo>
                    <a:pt x="1839" y="14224"/>
                  </a:lnTo>
                  <a:lnTo>
                    <a:pt x="0" y="23240"/>
                  </a:lnTo>
                  <a:lnTo>
                    <a:pt x="1842" y="32367"/>
                  </a:lnTo>
                  <a:lnTo>
                    <a:pt x="6881" y="39814"/>
                  </a:lnTo>
                  <a:lnTo>
                    <a:pt x="14385" y="44832"/>
                  </a:lnTo>
                  <a:lnTo>
                    <a:pt x="23622" y="46672"/>
                  </a:lnTo>
                  <a:lnTo>
                    <a:pt x="32748" y="44835"/>
                  </a:lnTo>
                  <a:lnTo>
                    <a:pt x="40195" y="39838"/>
                  </a:lnTo>
                  <a:lnTo>
                    <a:pt x="45213" y="32447"/>
                  </a:lnTo>
                  <a:lnTo>
                    <a:pt x="47053" y="23431"/>
                  </a:lnTo>
                  <a:close/>
                </a:path>
              </a:pathLst>
            </a:custGeom>
            <a:ln w="1336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4492165" y="3726101"/>
            <a:ext cx="59055" cy="60325"/>
            <a:chOff x="4492165" y="3726101"/>
            <a:chExt cx="59055" cy="60325"/>
          </a:xfrm>
        </p:grpSpPr>
        <p:sp>
          <p:nvSpPr>
            <p:cNvPr id="18" name="object 18"/>
            <p:cNvSpPr/>
            <p:nvPr/>
          </p:nvSpPr>
          <p:spPr>
            <a:xfrm>
              <a:off x="4498848" y="3732783"/>
              <a:ext cx="45720" cy="46990"/>
            </a:xfrm>
            <a:custGeom>
              <a:avLst/>
              <a:gdLst/>
              <a:ahLst/>
              <a:cxnLst/>
              <a:rect l="l" t="t" r="r" b="b"/>
              <a:pathLst>
                <a:path w="45720" h="46989">
                  <a:moveTo>
                    <a:pt x="22478" y="0"/>
                  </a:moveTo>
                  <a:lnTo>
                    <a:pt x="13742" y="1836"/>
                  </a:lnTo>
                  <a:lnTo>
                    <a:pt x="6596" y="6834"/>
                  </a:lnTo>
                  <a:lnTo>
                    <a:pt x="1771" y="14224"/>
                  </a:lnTo>
                  <a:lnTo>
                    <a:pt x="0" y="23240"/>
                  </a:lnTo>
                  <a:lnTo>
                    <a:pt x="1774" y="32367"/>
                  </a:lnTo>
                  <a:lnTo>
                    <a:pt x="6619" y="39814"/>
                  </a:lnTo>
                  <a:lnTo>
                    <a:pt x="13823" y="44832"/>
                  </a:lnTo>
                  <a:lnTo>
                    <a:pt x="22669" y="46672"/>
                  </a:lnTo>
                  <a:lnTo>
                    <a:pt x="31405" y="44835"/>
                  </a:lnTo>
                  <a:lnTo>
                    <a:pt x="38552" y="39838"/>
                  </a:lnTo>
                  <a:lnTo>
                    <a:pt x="43377" y="32447"/>
                  </a:lnTo>
                  <a:lnTo>
                    <a:pt x="45148" y="23431"/>
                  </a:lnTo>
                  <a:lnTo>
                    <a:pt x="43374" y="14305"/>
                  </a:lnTo>
                  <a:lnTo>
                    <a:pt x="38528" y="6858"/>
                  </a:lnTo>
                  <a:lnTo>
                    <a:pt x="31325" y="1839"/>
                  </a:lnTo>
                  <a:lnTo>
                    <a:pt x="2247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498848" y="3732783"/>
              <a:ext cx="45720" cy="46990"/>
            </a:xfrm>
            <a:custGeom>
              <a:avLst/>
              <a:gdLst/>
              <a:ahLst/>
              <a:cxnLst/>
              <a:rect l="l" t="t" r="r" b="b"/>
              <a:pathLst>
                <a:path w="45720" h="46989">
                  <a:moveTo>
                    <a:pt x="45148" y="23431"/>
                  </a:moveTo>
                  <a:lnTo>
                    <a:pt x="43374" y="14305"/>
                  </a:lnTo>
                  <a:lnTo>
                    <a:pt x="38528" y="6858"/>
                  </a:lnTo>
                  <a:lnTo>
                    <a:pt x="31325" y="1839"/>
                  </a:lnTo>
                  <a:lnTo>
                    <a:pt x="22478" y="0"/>
                  </a:lnTo>
                  <a:lnTo>
                    <a:pt x="13742" y="1836"/>
                  </a:lnTo>
                  <a:lnTo>
                    <a:pt x="6596" y="6834"/>
                  </a:lnTo>
                  <a:lnTo>
                    <a:pt x="1771" y="14224"/>
                  </a:lnTo>
                  <a:lnTo>
                    <a:pt x="0" y="23240"/>
                  </a:lnTo>
                  <a:lnTo>
                    <a:pt x="1774" y="32367"/>
                  </a:lnTo>
                  <a:lnTo>
                    <a:pt x="6619" y="39814"/>
                  </a:lnTo>
                  <a:lnTo>
                    <a:pt x="13823" y="44832"/>
                  </a:lnTo>
                  <a:lnTo>
                    <a:pt x="22669" y="46672"/>
                  </a:lnTo>
                  <a:lnTo>
                    <a:pt x="31405" y="44835"/>
                  </a:lnTo>
                  <a:lnTo>
                    <a:pt x="38552" y="39838"/>
                  </a:lnTo>
                  <a:lnTo>
                    <a:pt x="43377" y="32447"/>
                  </a:lnTo>
                  <a:lnTo>
                    <a:pt x="45148" y="23431"/>
                  </a:lnTo>
                  <a:close/>
                </a:path>
              </a:pathLst>
            </a:custGeom>
            <a:ln w="1336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4487021" y="3850878"/>
            <a:ext cx="59055" cy="60325"/>
            <a:chOff x="4487021" y="3850878"/>
            <a:chExt cx="59055" cy="60325"/>
          </a:xfrm>
        </p:grpSpPr>
        <p:sp>
          <p:nvSpPr>
            <p:cNvPr id="21" name="object 21"/>
            <p:cNvSpPr/>
            <p:nvPr/>
          </p:nvSpPr>
          <p:spPr>
            <a:xfrm>
              <a:off x="4493704" y="3857561"/>
              <a:ext cx="45720" cy="46990"/>
            </a:xfrm>
            <a:custGeom>
              <a:avLst/>
              <a:gdLst/>
              <a:ahLst/>
              <a:cxnLst/>
              <a:rect l="l" t="t" r="r" b="b"/>
              <a:pathLst>
                <a:path w="45720" h="46989">
                  <a:moveTo>
                    <a:pt x="22669" y="0"/>
                  </a:moveTo>
                  <a:lnTo>
                    <a:pt x="13823" y="1836"/>
                  </a:lnTo>
                  <a:lnTo>
                    <a:pt x="6619" y="6834"/>
                  </a:lnTo>
                  <a:lnTo>
                    <a:pt x="1774" y="14224"/>
                  </a:lnTo>
                  <a:lnTo>
                    <a:pt x="0" y="23240"/>
                  </a:lnTo>
                  <a:lnTo>
                    <a:pt x="1774" y="32367"/>
                  </a:lnTo>
                  <a:lnTo>
                    <a:pt x="6619" y="39814"/>
                  </a:lnTo>
                  <a:lnTo>
                    <a:pt x="13823" y="44832"/>
                  </a:lnTo>
                  <a:lnTo>
                    <a:pt x="22669" y="46672"/>
                  </a:lnTo>
                  <a:lnTo>
                    <a:pt x="31515" y="44835"/>
                  </a:lnTo>
                  <a:lnTo>
                    <a:pt x="38719" y="39838"/>
                  </a:lnTo>
                  <a:lnTo>
                    <a:pt x="43564" y="32447"/>
                  </a:lnTo>
                  <a:lnTo>
                    <a:pt x="45338" y="23431"/>
                  </a:lnTo>
                  <a:lnTo>
                    <a:pt x="43564" y="14305"/>
                  </a:lnTo>
                  <a:lnTo>
                    <a:pt x="38719" y="6858"/>
                  </a:lnTo>
                  <a:lnTo>
                    <a:pt x="31515" y="1839"/>
                  </a:lnTo>
                  <a:lnTo>
                    <a:pt x="2266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493704" y="3857561"/>
              <a:ext cx="45720" cy="46990"/>
            </a:xfrm>
            <a:custGeom>
              <a:avLst/>
              <a:gdLst/>
              <a:ahLst/>
              <a:cxnLst/>
              <a:rect l="l" t="t" r="r" b="b"/>
              <a:pathLst>
                <a:path w="45720" h="46989">
                  <a:moveTo>
                    <a:pt x="45338" y="23431"/>
                  </a:moveTo>
                  <a:lnTo>
                    <a:pt x="43564" y="14305"/>
                  </a:lnTo>
                  <a:lnTo>
                    <a:pt x="38719" y="6858"/>
                  </a:lnTo>
                  <a:lnTo>
                    <a:pt x="31515" y="1839"/>
                  </a:lnTo>
                  <a:lnTo>
                    <a:pt x="22669" y="0"/>
                  </a:lnTo>
                  <a:lnTo>
                    <a:pt x="13823" y="1836"/>
                  </a:lnTo>
                  <a:lnTo>
                    <a:pt x="6619" y="6834"/>
                  </a:lnTo>
                  <a:lnTo>
                    <a:pt x="1774" y="14224"/>
                  </a:lnTo>
                  <a:lnTo>
                    <a:pt x="0" y="23240"/>
                  </a:lnTo>
                  <a:lnTo>
                    <a:pt x="1774" y="32367"/>
                  </a:lnTo>
                  <a:lnTo>
                    <a:pt x="6619" y="39814"/>
                  </a:lnTo>
                  <a:lnTo>
                    <a:pt x="13823" y="44832"/>
                  </a:lnTo>
                  <a:lnTo>
                    <a:pt x="22669" y="46672"/>
                  </a:lnTo>
                  <a:lnTo>
                    <a:pt x="31515" y="44835"/>
                  </a:lnTo>
                  <a:lnTo>
                    <a:pt x="38719" y="39838"/>
                  </a:lnTo>
                  <a:lnTo>
                    <a:pt x="43564" y="32447"/>
                  </a:lnTo>
                  <a:lnTo>
                    <a:pt x="45338" y="23431"/>
                  </a:lnTo>
                  <a:close/>
                </a:path>
              </a:pathLst>
            </a:custGeom>
            <a:ln w="1336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6001115" y="3726101"/>
            <a:ext cx="59055" cy="60325"/>
            <a:chOff x="6001115" y="3726101"/>
            <a:chExt cx="59055" cy="60325"/>
          </a:xfrm>
        </p:grpSpPr>
        <p:sp>
          <p:nvSpPr>
            <p:cNvPr id="24" name="object 24"/>
            <p:cNvSpPr/>
            <p:nvPr/>
          </p:nvSpPr>
          <p:spPr>
            <a:xfrm>
              <a:off x="6007798" y="3732783"/>
              <a:ext cx="45720" cy="46990"/>
            </a:xfrm>
            <a:custGeom>
              <a:avLst/>
              <a:gdLst/>
              <a:ahLst/>
              <a:cxnLst/>
              <a:rect l="l" t="t" r="r" b="b"/>
              <a:pathLst>
                <a:path w="45720" h="46989">
                  <a:moveTo>
                    <a:pt x="22669" y="0"/>
                  </a:moveTo>
                  <a:lnTo>
                    <a:pt x="13823" y="1836"/>
                  </a:lnTo>
                  <a:lnTo>
                    <a:pt x="6619" y="6834"/>
                  </a:lnTo>
                  <a:lnTo>
                    <a:pt x="1774" y="14224"/>
                  </a:lnTo>
                  <a:lnTo>
                    <a:pt x="0" y="23240"/>
                  </a:lnTo>
                  <a:lnTo>
                    <a:pt x="1774" y="32367"/>
                  </a:lnTo>
                  <a:lnTo>
                    <a:pt x="6619" y="39814"/>
                  </a:lnTo>
                  <a:lnTo>
                    <a:pt x="13823" y="44832"/>
                  </a:lnTo>
                  <a:lnTo>
                    <a:pt x="22669" y="46672"/>
                  </a:lnTo>
                  <a:lnTo>
                    <a:pt x="31515" y="44835"/>
                  </a:lnTo>
                  <a:lnTo>
                    <a:pt x="38719" y="39838"/>
                  </a:lnTo>
                  <a:lnTo>
                    <a:pt x="43564" y="32447"/>
                  </a:lnTo>
                  <a:lnTo>
                    <a:pt x="45338" y="23431"/>
                  </a:lnTo>
                  <a:lnTo>
                    <a:pt x="43564" y="14305"/>
                  </a:lnTo>
                  <a:lnTo>
                    <a:pt x="38719" y="6858"/>
                  </a:lnTo>
                  <a:lnTo>
                    <a:pt x="31515" y="1839"/>
                  </a:lnTo>
                  <a:lnTo>
                    <a:pt x="2266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007798" y="3732783"/>
              <a:ext cx="45720" cy="46990"/>
            </a:xfrm>
            <a:custGeom>
              <a:avLst/>
              <a:gdLst/>
              <a:ahLst/>
              <a:cxnLst/>
              <a:rect l="l" t="t" r="r" b="b"/>
              <a:pathLst>
                <a:path w="45720" h="46989">
                  <a:moveTo>
                    <a:pt x="45338" y="23431"/>
                  </a:moveTo>
                  <a:lnTo>
                    <a:pt x="43564" y="14305"/>
                  </a:lnTo>
                  <a:lnTo>
                    <a:pt x="38719" y="6858"/>
                  </a:lnTo>
                  <a:lnTo>
                    <a:pt x="31515" y="1839"/>
                  </a:lnTo>
                  <a:lnTo>
                    <a:pt x="22669" y="0"/>
                  </a:lnTo>
                  <a:lnTo>
                    <a:pt x="13823" y="1836"/>
                  </a:lnTo>
                  <a:lnTo>
                    <a:pt x="6619" y="6834"/>
                  </a:lnTo>
                  <a:lnTo>
                    <a:pt x="1774" y="14224"/>
                  </a:lnTo>
                  <a:lnTo>
                    <a:pt x="0" y="23240"/>
                  </a:lnTo>
                  <a:lnTo>
                    <a:pt x="1774" y="32367"/>
                  </a:lnTo>
                  <a:lnTo>
                    <a:pt x="6619" y="39814"/>
                  </a:lnTo>
                  <a:lnTo>
                    <a:pt x="13823" y="44832"/>
                  </a:lnTo>
                  <a:lnTo>
                    <a:pt x="22669" y="46672"/>
                  </a:lnTo>
                  <a:lnTo>
                    <a:pt x="31515" y="44835"/>
                  </a:lnTo>
                  <a:lnTo>
                    <a:pt x="38719" y="39838"/>
                  </a:lnTo>
                  <a:lnTo>
                    <a:pt x="43564" y="32447"/>
                  </a:lnTo>
                  <a:lnTo>
                    <a:pt x="45338" y="23431"/>
                  </a:lnTo>
                  <a:close/>
                </a:path>
              </a:pathLst>
            </a:custGeom>
            <a:ln w="1336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5996162" y="3850878"/>
            <a:ext cx="59055" cy="60325"/>
            <a:chOff x="5996162" y="3850878"/>
            <a:chExt cx="59055" cy="60325"/>
          </a:xfrm>
        </p:grpSpPr>
        <p:sp>
          <p:nvSpPr>
            <p:cNvPr id="27" name="object 27"/>
            <p:cNvSpPr/>
            <p:nvPr/>
          </p:nvSpPr>
          <p:spPr>
            <a:xfrm>
              <a:off x="6002845" y="3857561"/>
              <a:ext cx="45720" cy="46990"/>
            </a:xfrm>
            <a:custGeom>
              <a:avLst/>
              <a:gdLst/>
              <a:ahLst/>
              <a:cxnLst/>
              <a:rect l="l" t="t" r="r" b="b"/>
              <a:pathLst>
                <a:path w="45720" h="46989">
                  <a:moveTo>
                    <a:pt x="22669" y="0"/>
                  </a:moveTo>
                  <a:lnTo>
                    <a:pt x="13823" y="1836"/>
                  </a:lnTo>
                  <a:lnTo>
                    <a:pt x="6619" y="6834"/>
                  </a:lnTo>
                  <a:lnTo>
                    <a:pt x="1774" y="14224"/>
                  </a:lnTo>
                  <a:lnTo>
                    <a:pt x="0" y="23240"/>
                  </a:lnTo>
                  <a:lnTo>
                    <a:pt x="1774" y="32367"/>
                  </a:lnTo>
                  <a:lnTo>
                    <a:pt x="6619" y="39814"/>
                  </a:lnTo>
                  <a:lnTo>
                    <a:pt x="13823" y="44832"/>
                  </a:lnTo>
                  <a:lnTo>
                    <a:pt x="22669" y="46672"/>
                  </a:lnTo>
                  <a:lnTo>
                    <a:pt x="31515" y="44835"/>
                  </a:lnTo>
                  <a:lnTo>
                    <a:pt x="38719" y="39838"/>
                  </a:lnTo>
                  <a:lnTo>
                    <a:pt x="43564" y="32447"/>
                  </a:lnTo>
                  <a:lnTo>
                    <a:pt x="45338" y="23431"/>
                  </a:lnTo>
                  <a:lnTo>
                    <a:pt x="43564" y="14305"/>
                  </a:lnTo>
                  <a:lnTo>
                    <a:pt x="38719" y="6858"/>
                  </a:lnTo>
                  <a:lnTo>
                    <a:pt x="31515" y="1839"/>
                  </a:lnTo>
                  <a:lnTo>
                    <a:pt x="2266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002845" y="3857561"/>
              <a:ext cx="45720" cy="46990"/>
            </a:xfrm>
            <a:custGeom>
              <a:avLst/>
              <a:gdLst/>
              <a:ahLst/>
              <a:cxnLst/>
              <a:rect l="l" t="t" r="r" b="b"/>
              <a:pathLst>
                <a:path w="45720" h="46989">
                  <a:moveTo>
                    <a:pt x="45338" y="23431"/>
                  </a:moveTo>
                  <a:lnTo>
                    <a:pt x="43564" y="14305"/>
                  </a:lnTo>
                  <a:lnTo>
                    <a:pt x="38719" y="6858"/>
                  </a:lnTo>
                  <a:lnTo>
                    <a:pt x="31515" y="1839"/>
                  </a:lnTo>
                  <a:lnTo>
                    <a:pt x="22669" y="0"/>
                  </a:lnTo>
                  <a:lnTo>
                    <a:pt x="13823" y="1836"/>
                  </a:lnTo>
                  <a:lnTo>
                    <a:pt x="6619" y="6834"/>
                  </a:lnTo>
                  <a:lnTo>
                    <a:pt x="1774" y="14224"/>
                  </a:lnTo>
                  <a:lnTo>
                    <a:pt x="0" y="23240"/>
                  </a:lnTo>
                  <a:lnTo>
                    <a:pt x="1774" y="32367"/>
                  </a:lnTo>
                  <a:lnTo>
                    <a:pt x="6619" y="39814"/>
                  </a:lnTo>
                  <a:lnTo>
                    <a:pt x="13823" y="44832"/>
                  </a:lnTo>
                  <a:lnTo>
                    <a:pt x="22669" y="46672"/>
                  </a:lnTo>
                  <a:lnTo>
                    <a:pt x="31515" y="44835"/>
                  </a:lnTo>
                  <a:lnTo>
                    <a:pt x="38719" y="39838"/>
                  </a:lnTo>
                  <a:lnTo>
                    <a:pt x="43564" y="32447"/>
                  </a:lnTo>
                  <a:lnTo>
                    <a:pt x="45338" y="23431"/>
                  </a:lnTo>
                  <a:close/>
                </a:path>
              </a:pathLst>
            </a:custGeom>
            <a:ln w="1336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5684314" y="3549698"/>
            <a:ext cx="59055" cy="58419"/>
            <a:chOff x="5684314" y="3549698"/>
            <a:chExt cx="59055" cy="58419"/>
          </a:xfrm>
        </p:grpSpPr>
        <p:sp>
          <p:nvSpPr>
            <p:cNvPr id="30" name="object 30"/>
            <p:cNvSpPr/>
            <p:nvPr/>
          </p:nvSpPr>
          <p:spPr>
            <a:xfrm>
              <a:off x="5690997" y="3556381"/>
              <a:ext cx="45720" cy="45085"/>
            </a:xfrm>
            <a:custGeom>
              <a:avLst/>
              <a:gdLst/>
              <a:ahLst/>
              <a:cxnLst/>
              <a:rect l="l" t="t" r="r" b="b"/>
              <a:pathLst>
                <a:path w="45720" h="45085">
                  <a:moveTo>
                    <a:pt x="22478" y="0"/>
                  </a:moveTo>
                  <a:lnTo>
                    <a:pt x="13742" y="1771"/>
                  </a:lnTo>
                  <a:lnTo>
                    <a:pt x="6596" y="6596"/>
                  </a:lnTo>
                  <a:lnTo>
                    <a:pt x="1771" y="13742"/>
                  </a:lnTo>
                  <a:lnTo>
                    <a:pt x="0" y="22479"/>
                  </a:lnTo>
                  <a:lnTo>
                    <a:pt x="1774" y="31215"/>
                  </a:lnTo>
                  <a:lnTo>
                    <a:pt x="6619" y="38361"/>
                  </a:lnTo>
                  <a:lnTo>
                    <a:pt x="13823" y="43186"/>
                  </a:lnTo>
                  <a:lnTo>
                    <a:pt x="22669" y="44958"/>
                  </a:lnTo>
                  <a:lnTo>
                    <a:pt x="31405" y="43186"/>
                  </a:lnTo>
                  <a:lnTo>
                    <a:pt x="38552" y="38361"/>
                  </a:lnTo>
                  <a:lnTo>
                    <a:pt x="43377" y="31215"/>
                  </a:lnTo>
                  <a:lnTo>
                    <a:pt x="45148" y="22479"/>
                  </a:lnTo>
                  <a:lnTo>
                    <a:pt x="43374" y="13742"/>
                  </a:lnTo>
                  <a:lnTo>
                    <a:pt x="38528" y="6596"/>
                  </a:lnTo>
                  <a:lnTo>
                    <a:pt x="31325" y="1771"/>
                  </a:lnTo>
                  <a:lnTo>
                    <a:pt x="2247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690997" y="3556381"/>
              <a:ext cx="45720" cy="45085"/>
            </a:xfrm>
            <a:custGeom>
              <a:avLst/>
              <a:gdLst/>
              <a:ahLst/>
              <a:cxnLst/>
              <a:rect l="l" t="t" r="r" b="b"/>
              <a:pathLst>
                <a:path w="45720" h="45085">
                  <a:moveTo>
                    <a:pt x="45148" y="22479"/>
                  </a:moveTo>
                  <a:lnTo>
                    <a:pt x="43374" y="13742"/>
                  </a:lnTo>
                  <a:lnTo>
                    <a:pt x="38528" y="6596"/>
                  </a:lnTo>
                  <a:lnTo>
                    <a:pt x="31325" y="1771"/>
                  </a:lnTo>
                  <a:lnTo>
                    <a:pt x="22478" y="0"/>
                  </a:lnTo>
                  <a:lnTo>
                    <a:pt x="13742" y="1771"/>
                  </a:lnTo>
                  <a:lnTo>
                    <a:pt x="6596" y="6596"/>
                  </a:lnTo>
                  <a:lnTo>
                    <a:pt x="1771" y="13742"/>
                  </a:lnTo>
                  <a:lnTo>
                    <a:pt x="0" y="22479"/>
                  </a:lnTo>
                  <a:lnTo>
                    <a:pt x="1774" y="31215"/>
                  </a:lnTo>
                  <a:lnTo>
                    <a:pt x="6619" y="38361"/>
                  </a:lnTo>
                  <a:lnTo>
                    <a:pt x="13823" y="43186"/>
                  </a:lnTo>
                  <a:lnTo>
                    <a:pt x="22669" y="44958"/>
                  </a:lnTo>
                  <a:lnTo>
                    <a:pt x="31405" y="43186"/>
                  </a:lnTo>
                  <a:lnTo>
                    <a:pt x="38552" y="38361"/>
                  </a:lnTo>
                  <a:lnTo>
                    <a:pt x="43377" y="31215"/>
                  </a:lnTo>
                  <a:lnTo>
                    <a:pt x="45148" y="22479"/>
                  </a:lnTo>
                  <a:close/>
                </a:path>
              </a:pathLst>
            </a:custGeom>
            <a:ln w="1336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5810044" y="3549698"/>
            <a:ext cx="59055" cy="58419"/>
            <a:chOff x="5810044" y="3549698"/>
            <a:chExt cx="59055" cy="58419"/>
          </a:xfrm>
        </p:grpSpPr>
        <p:sp>
          <p:nvSpPr>
            <p:cNvPr id="33" name="object 33"/>
            <p:cNvSpPr/>
            <p:nvPr/>
          </p:nvSpPr>
          <p:spPr>
            <a:xfrm>
              <a:off x="5816726" y="3556381"/>
              <a:ext cx="45720" cy="45085"/>
            </a:xfrm>
            <a:custGeom>
              <a:avLst/>
              <a:gdLst/>
              <a:ahLst/>
              <a:cxnLst/>
              <a:rect l="l" t="t" r="r" b="b"/>
              <a:pathLst>
                <a:path w="45720" h="45085">
                  <a:moveTo>
                    <a:pt x="22669" y="0"/>
                  </a:moveTo>
                  <a:lnTo>
                    <a:pt x="13823" y="1771"/>
                  </a:lnTo>
                  <a:lnTo>
                    <a:pt x="6619" y="6596"/>
                  </a:lnTo>
                  <a:lnTo>
                    <a:pt x="1774" y="13742"/>
                  </a:lnTo>
                  <a:lnTo>
                    <a:pt x="0" y="22479"/>
                  </a:lnTo>
                  <a:lnTo>
                    <a:pt x="1774" y="31215"/>
                  </a:lnTo>
                  <a:lnTo>
                    <a:pt x="6619" y="38361"/>
                  </a:lnTo>
                  <a:lnTo>
                    <a:pt x="13823" y="43186"/>
                  </a:lnTo>
                  <a:lnTo>
                    <a:pt x="22669" y="44958"/>
                  </a:lnTo>
                  <a:lnTo>
                    <a:pt x="31515" y="43186"/>
                  </a:lnTo>
                  <a:lnTo>
                    <a:pt x="38719" y="38361"/>
                  </a:lnTo>
                  <a:lnTo>
                    <a:pt x="43564" y="31215"/>
                  </a:lnTo>
                  <a:lnTo>
                    <a:pt x="45338" y="22479"/>
                  </a:lnTo>
                  <a:lnTo>
                    <a:pt x="43564" y="13742"/>
                  </a:lnTo>
                  <a:lnTo>
                    <a:pt x="38719" y="6596"/>
                  </a:lnTo>
                  <a:lnTo>
                    <a:pt x="31515" y="1771"/>
                  </a:lnTo>
                  <a:lnTo>
                    <a:pt x="2266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816726" y="3556381"/>
              <a:ext cx="45720" cy="45085"/>
            </a:xfrm>
            <a:custGeom>
              <a:avLst/>
              <a:gdLst/>
              <a:ahLst/>
              <a:cxnLst/>
              <a:rect l="l" t="t" r="r" b="b"/>
              <a:pathLst>
                <a:path w="45720" h="45085">
                  <a:moveTo>
                    <a:pt x="45338" y="22479"/>
                  </a:moveTo>
                  <a:lnTo>
                    <a:pt x="43564" y="13742"/>
                  </a:lnTo>
                  <a:lnTo>
                    <a:pt x="38719" y="6596"/>
                  </a:lnTo>
                  <a:lnTo>
                    <a:pt x="31515" y="1771"/>
                  </a:lnTo>
                  <a:lnTo>
                    <a:pt x="22669" y="0"/>
                  </a:lnTo>
                  <a:lnTo>
                    <a:pt x="13823" y="1771"/>
                  </a:lnTo>
                  <a:lnTo>
                    <a:pt x="6619" y="6596"/>
                  </a:lnTo>
                  <a:lnTo>
                    <a:pt x="1774" y="13742"/>
                  </a:lnTo>
                  <a:lnTo>
                    <a:pt x="0" y="22479"/>
                  </a:lnTo>
                  <a:lnTo>
                    <a:pt x="1774" y="31215"/>
                  </a:lnTo>
                  <a:lnTo>
                    <a:pt x="6619" y="38361"/>
                  </a:lnTo>
                  <a:lnTo>
                    <a:pt x="13823" y="43186"/>
                  </a:lnTo>
                  <a:lnTo>
                    <a:pt x="22669" y="44958"/>
                  </a:lnTo>
                  <a:lnTo>
                    <a:pt x="31515" y="43186"/>
                  </a:lnTo>
                  <a:lnTo>
                    <a:pt x="38719" y="38361"/>
                  </a:lnTo>
                  <a:lnTo>
                    <a:pt x="43564" y="31215"/>
                  </a:lnTo>
                  <a:lnTo>
                    <a:pt x="45338" y="22479"/>
                  </a:lnTo>
                  <a:close/>
                </a:path>
              </a:pathLst>
            </a:custGeom>
            <a:ln w="1336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5672503" y="4080621"/>
            <a:ext cx="60960" cy="58419"/>
            <a:chOff x="5672503" y="4080621"/>
            <a:chExt cx="60960" cy="58419"/>
          </a:xfrm>
        </p:grpSpPr>
        <p:sp>
          <p:nvSpPr>
            <p:cNvPr id="36" name="object 36"/>
            <p:cNvSpPr/>
            <p:nvPr/>
          </p:nvSpPr>
          <p:spPr>
            <a:xfrm>
              <a:off x="5679186" y="4087304"/>
              <a:ext cx="47625" cy="45085"/>
            </a:xfrm>
            <a:custGeom>
              <a:avLst/>
              <a:gdLst/>
              <a:ahLst/>
              <a:cxnLst/>
              <a:rect l="l" t="t" r="r" b="b"/>
              <a:pathLst>
                <a:path w="47625" h="45085">
                  <a:moveTo>
                    <a:pt x="23431" y="0"/>
                  </a:moveTo>
                  <a:lnTo>
                    <a:pt x="14305" y="1771"/>
                  </a:lnTo>
                  <a:lnTo>
                    <a:pt x="6858" y="6596"/>
                  </a:lnTo>
                  <a:lnTo>
                    <a:pt x="1839" y="13742"/>
                  </a:lnTo>
                  <a:lnTo>
                    <a:pt x="0" y="22479"/>
                  </a:lnTo>
                  <a:lnTo>
                    <a:pt x="1842" y="31215"/>
                  </a:lnTo>
                  <a:lnTo>
                    <a:pt x="6881" y="38361"/>
                  </a:lnTo>
                  <a:lnTo>
                    <a:pt x="14385" y="43186"/>
                  </a:lnTo>
                  <a:lnTo>
                    <a:pt x="23622" y="44958"/>
                  </a:lnTo>
                  <a:lnTo>
                    <a:pt x="32748" y="43186"/>
                  </a:lnTo>
                  <a:lnTo>
                    <a:pt x="40195" y="38361"/>
                  </a:lnTo>
                  <a:lnTo>
                    <a:pt x="45213" y="31215"/>
                  </a:lnTo>
                  <a:lnTo>
                    <a:pt x="47053" y="22479"/>
                  </a:lnTo>
                  <a:lnTo>
                    <a:pt x="45211" y="13742"/>
                  </a:lnTo>
                  <a:lnTo>
                    <a:pt x="40171" y="6596"/>
                  </a:lnTo>
                  <a:lnTo>
                    <a:pt x="32667" y="1771"/>
                  </a:lnTo>
                  <a:lnTo>
                    <a:pt x="2343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679186" y="4087304"/>
              <a:ext cx="47625" cy="45085"/>
            </a:xfrm>
            <a:custGeom>
              <a:avLst/>
              <a:gdLst/>
              <a:ahLst/>
              <a:cxnLst/>
              <a:rect l="l" t="t" r="r" b="b"/>
              <a:pathLst>
                <a:path w="47625" h="45085">
                  <a:moveTo>
                    <a:pt x="47053" y="22479"/>
                  </a:moveTo>
                  <a:lnTo>
                    <a:pt x="45211" y="13742"/>
                  </a:lnTo>
                  <a:lnTo>
                    <a:pt x="40171" y="6596"/>
                  </a:lnTo>
                  <a:lnTo>
                    <a:pt x="32667" y="1771"/>
                  </a:lnTo>
                  <a:lnTo>
                    <a:pt x="23431" y="0"/>
                  </a:lnTo>
                  <a:lnTo>
                    <a:pt x="14305" y="1771"/>
                  </a:lnTo>
                  <a:lnTo>
                    <a:pt x="6858" y="6596"/>
                  </a:lnTo>
                  <a:lnTo>
                    <a:pt x="1839" y="13742"/>
                  </a:lnTo>
                  <a:lnTo>
                    <a:pt x="0" y="22479"/>
                  </a:lnTo>
                  <a:lnTo>
                    <a:pt x="1842" y="31215"/>
                  </a:lnTo>
                  <a:lnTo>
                    <a:pt x="6881" y="38361"/>
                  </a:lnTo>
                  <a:lnTo>
                    <a:pt x="14385" y="43186"/>
                  </a:lnTo>
                  <a:lnTo>
                    <a:pt x="23622" y="44958"/>
                  </a:lnTo>
                  <a:lnTo>
                    <a:pt x="32748" y="43186"/>
                  </a:lnTo>
                  <a:lnTo>
                    <a:pt x="40195" y="38361"/>
                  </a:lnTo>
                  <a:lnTo>
                    <a:pt x="45213" y="31215"/>
                  </a:lnTo>
                  <a:lnTo>
                    <a:pt x="47053" y="22479"/>
                  </a:lnTo>
                  <a:close/>
                </a:path>
              </a:pathLst>
            </a:custGeom>
            <a:ln w="1336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5798233" y="4080621"/>
            <a:ext cx="60960" cy="58419"/>
            <a:chOff x="5798233" y="4080621"/>
            <a:chExt cx="60960" cy="58419"/>
          </a:xfrm>
        </p:grpSpPr>
        <p:sp>
          <p:nvSpPr>
            <p:cNvPr id="39" name="object 39"/>
            <p:cNvSpPr/>
            <p:nvPr/>
          </p:nvSpPr>
          <p:spPr>
            <a:xfrm>
              <a:off x="5804916" y="4087304"/>
              <a:ext cx="47625" cy="45085"/>
            </a:xfrm>
            <a:custGeom>
              <a:avLst/>
              <a:gdLst/>
              <a:ahLst/>
              <a:cxnLst/>
              <a:rect l="l" t="t" r="r" b="b"/>
              <a:pathLst>
                <a:path w="47625" h="45085">
                  <a:moveTo>
                    <a:pt x="23431" y="0"/>
                  </a:moveTo>
                  <a:lnTo>
                    <a:pt x="14305" y="1771"/>
                  </a:lnTo>
                  <a:lnTo>
                    <a:pt x="6858" y="6596"/>
                  </a:lnTo>
                  <a:lnTo>
                    <a:pt x="1839" y="13742"/>
                  </a:lnTo>
                  <a:lnTo>
                    <a:pt x="0" y="22479"/>
                  </a:lnTo>
                  <a:lnTo>
                    <a:pt x="1842" y="31215"/>
                  </a:lnTo>
                  <a:lnTo>
                    <a:pt x="6881" y="38361"/>
                  </a:lnTo>
                  <a:lnTo>
                    <a:pt x="14385" y="43186"/>
                  </a:lnTo>
                  <a:lnTo>
                    <a:pt x="23622" y="44958"/>
                  </a:lnTo>
                  <a:lnTo>
                    <a:pt x="32748" y="43186"/>
                  </a:lnTo>
                  <a:lnTo>
                    <a:pt x="40195" y="38361"/>
                  </a:lnTo>
                  <a:lnTo>
                    <a:pt x="45213" y="31215"/>
                  </a:lnTo>
                  <a:lnTo>
                    <a:pt x="47053" y="22479"/>
                  </a:lnTo>
                  <a:lnTo>
                    <a:pt x="45211" y="13742"/>
                  </a:lnTo>
                  <a:lnTo>
                    <a:pt x="40171" y="6596"/>
                  </a:lnTo>
                  <a:lnTo>
                    <a:pt x="32667" y="1771"/>
                  </a:lnTo>
                  <a:lnTo>
                    <a:pt x="2343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804916" y="4087304"/>
              <a:ext cx="47625" cy="45085"/>
            </a:xfrm>
            <a:custGeom>
              <a:avLst/>
              <a:gdLst/>
              <a:ahLst/>
              <a:cxnLst/>
              <a:rect l="l" t="t" r="r" b="b"/>
              <a:pathLst>
                <a:path w="47625" h="45085">
                  <a:moveTo>
                    <a:pt x="47053" y="22479"/>
                  </a:moveTo>
                  <a:lnTo>
                    <a:pt x="45211" y="13742"/>
                  </a:lnTo>
                  <a:lnTo>
                    <a:pt x="40171" y="6596"/>
                  </a:lnTo>
                  <a:lnTo>
                    <a:pt x="32667" y="1771"/>
                  </a:lnTo>
                  <a:lnTo>
                    <a:pt x="23431" y="0"/>
                  </a:lnTo>
                  <a:lnTo>
                    <a:pt x="14305" y="1771"/>
                  </a:lnTo>
                  <a:lnTo>
                    <a:pt x="6858" y="6596"/>
                  </a:lnTo>
                  <a:lnTo>
                    <a:pt x="1839" y="13742"/>
                  </a:lnTo>
                  <a:lnTo>
                    <a:pt x="0" y="22479"/>
                  </a:lnTo>
                  <a:lnTo>
                    <a:pt x="1842" y="31215"/>
                  </a:lnTo>
                  <a:lnTo>
                    <a:pt x="6881" y="38361"/>
                  </a:lnTo>
                  <a:lnTo>
                    <a:pt x="14385" y="43186"/>
                  </a:lnTo>
                  <a:lnTo>
                    <a:pt x="23622" y="44958"/>
                  </a:lnTo>
                  <a:lnTo>
                    <a:pt x="32748" y="43186"/>
                  </a:lnTo>
                  <a:lnTo>
                    <a:pt x="40195" y="38361"/>
                  </a:lnTo>
                  <a:lnTo>
                    <a:pt x="45213" y="31215"/>
                  </a:lnTo>
                  <a:lnTo>
                    <a:pt x="47053" y="22479"/>
                  </a:lnTo>
                  <a:close/>
                </a:path>
              </a:pathLst>
            </a:custGeom>
            <a:ln w="1336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4358132" y="1423416"/>
            <a:ext cx="2621915" cy="4279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650" b="1" spc="-65" dirty="0">
                <a:solidFill>
                  <a:srgbClr val="FFFF00"/>
                </a:solidFill>
                <a:latin typeface="Arial"/>
                <a:cs typeface="Arial"/>
              </a:rPr>
              <a:t>ΠΑΡΑΔΕΙΓΜΑΤΑ</a:t>
            </a:r>
            <a:endParaRPr sz="265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722876" y="2042747"/>
            <a:ext cx="2015489" cy="901700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391160">
              <a:lnSpc>
                <a:spcPct val="100000"/>
              </a:lnSpc>
              <a:spcBef>
                <a:spcPts val="850"/>
              </a:spcBef>
            </a:pPr>
            <a:r>
              <a:rPr sz="2650" b="1" spc="-10" dirty="0">
                <a:solidFill>
                  <a:srgbClr val="FFFFFF"/>
                </a:solidFill>
                <a:latin typeface="Arial"/>
                <a:cs typeface="Arial"/>
              </a:rPr>
              <a:t>1.</a:t>
            </a:r>
            <a:r>
              <a:rPr sz="265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50" b="1" spc="-10" dirty="0">
                <a:solidFill>
                  <a:srgbClr val="FFFFFF"/>
                </a:solidFill>
                <a:latin typeface="Arial"/>
                <a:cs typeface="Arial"/>
              </a:rPr>
              <a:t>BeCl</a:t>
            </a:r>
            <a:r>
              <a:rPr sz="2625" b="1" spc="-15" baseline="-20634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625" baseline="-20634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570"/>
              </a:spcBef>
              <a:tabLst>
                <a:tab pos="934085" algn="l"/>
                <a:tab pos="1583055" algn="l"/>
              </a:tabLst>
            </a:pP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δομές	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των	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Be,</a:t>
            </a:r>
            <a:endParaRPr sz="20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872731" y="2615183"/>
            <a:ext cx="299847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454025" algn="l"/>
                <a:tab pos="1188720" algn="l"/>
                <a:tab pos="2587625" algn="l"/>
              </a:tabLst>
            </a:pP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000" b="1" spc="-85" dirty="0">
                <a:solidFill>
                  <a:srgbClr val="FFFFFF"/>
                </a:solidFill>
                <a:latin typeface="Arial"/>
                <a:cs typeface="Arial"/>
              </a:rPr>
              <a:t>κ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αι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000" b="1" spc="10" dirty="0">
                <a:solidFill>
                  <a:srgbClr val="FFFFFF"/>
                </a:solidFill>
                <a:latin typeface="Arial"/>
                <a:cs typeface="Arial"/>
              </a:rPr>
              <a:t>γ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ρ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ά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φο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υ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με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000" b="1" spc="-80" dirty="0">
                <a:solidFill>
                  <a:srgbClr val="FFFFFF"/>
                </a:solidFill>
                <a:latin typeface="Arial"/>
                <a:cs typeface="Arial"/>
              </a:rPr>
              <a:t>τ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ο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ν</a:t>
            </a:r>
            <a:endParaRPr sz="20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73100" y="2615183"/>
            <a:ext cx="3912870" cy="6343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  <a:tabLst>
                <a:tab pos="411480" algn="l"/>
                <a:tab pos="1823085" algn="l"/>
                <a:tab pos="2326005" algn="l"/>
              </a:tabLst>
            </a:pP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Γ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ρ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ά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φο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υ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με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τι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ς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η</a:t>
            </a:r>
            <a:r>
              <a:rPr sz="2000" b="1" spc="10" dirty="0">
                <a:solidFill>
                  <a:srgbClr val="FFFFFF"/>
                </a:solidFill>
                <a:latin typeface="Arial"/>
                <a:cs typeface="Arial"/>
              </a:rPr>
              <a:t>λ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εκ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τ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ρ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ο</a:t>
            </a:r>
            <a:r>
              <a:rPr sz="2000" b="1" spc="10" dirty="0">
                <a:solidFill>
                  <a:srgbClr val="FFFFFF"/>
                </a:solidFill>
                <a:latin typeface="Arial"/>
                <a:cs typeface="Arial"/>
              </a:rPr>
              <a:t>ν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ι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κ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έ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ς 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ηλεκτρονικό</a:t>
            </a:r>
            <a:r>
              <a:rPr sz="20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τύπο</a:t>
            </a: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40" dirty="0">
                <a:solidFill>
                  <a:srgbClr val="FFFFFF"/>
                </a:solidFill>
                <a:latin typeface="Arial"/>
                <a:cs typeface="Arial"/>
              </a:rPr>
              <a:t>κατά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Lewis.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60400" y="3595938"/>
            <a:ext cx="9124315" cy="244538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3189" algn="ctr">
              <a:lnSpc>
                <a:spcPct val="100000"/>
              </a:lnSpc>
              <a:spcBef>
                <a:spcPts val="120"/>
              </a:spcBef>
              <a:tabLst>
                <a:tab pos="614045" algn="l"/>
              </a:tabLst>
            </a:pPr>
            <a:r>
              <a:rPr sz="2600" b="1" spc="10" dirty="0">
                <a:solidFill>
                  <a:srgbClr val="FF0000"/>
                </a:solidFill>
                <a:latin typeface="Arial"/>
                <a:cs typeface="Arial"/>
              </a:rPr>
              <a:t>Cl	</a:t>
            </a:r>
            <a:r>
              <a:rPr sz="2600" b="1" spc="25" dirty="0">
                <a:solidFill>
                  <a:srgbClr val="FF0000"/>
                </a:solidFill>
                <a:latin typeface="Arial"/>
                <a:cs typeface="Arial"/>
              </a:rPr>
              <a:t>Be</a:t>
            </a:r>
            <a:r>
              <a:rPr sz="2600" b="1" spc="-1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spc="10" dirty="0">
                <a:solidFill>
                  <a:srgbClr val="FF0000"/>
                </a:solidFill>
                <a:latin typeface="Arial"/>
                <a:cs typeface="Arial"/>
              </a:rPr>
              <a:t>Cl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305435" indent="-280670">
              <a:lnSpc>
                <a:spcPct val="100000"/>
              </a:lnSpc>
              <a:buAutoNum type="arabicPeriod" startAt="2"/>
              <a:tabLst>
                <a:tab pos="306070" algn="l"/>
                <a:tab pos="3629025" algn="l"/>
              </a:tabLst>
            </a:pP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Βρίσκουμε τον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αριθμό</a:t>
            </a:r>
            <a:r>
              <a:rPr sz="20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των	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υποκαταστατών</a:t>
            </a:r>
            <a:r>
              <a:rPr sz="20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και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ψευδοϋποκαταστατών.</a:t>
            </a:r>
            <a:endParaRPr sz="2000">
              <a:latin typeface="Arial"/>
              <a:cs typeface="Arial"/>
            </a:endParaRPr>
          </a:p>
          <a:p>
            <a:pPr marL="104139" marR="43180">
              <a:lnSpc>
                <a:spcPct val="100000"/>
              </a:lnSpc>
              <a:spcBef>
                <a:spcPts val="1970"/>
              </a:spcBef>
              <a:tabLst>
                <a:tab pos="6355080" algn="l"/>
              </a:tabLst>
            </a:pP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Υπάρχουν</a:t>
            </a: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μόνον</a:t>
            </a:r>
            <a:r>
              <a:rPr sz="20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δύο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υποκαταστάτες.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 Επομένως</a:t>
            </a:r>
            <a:r>
              <a:rPr sz="20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η	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ένωση</a:t>
            </a:r>
            <a:r>
              <a:rPr sz="20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είναι</a:t>
            </a: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του</a:t>
            </a:r>
            <a:r>
              <a:rPr sz="20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τύπου </a:t>
            </a:r>
            <a:r>
              <a:rPr sz="2000" b="1" spc="-5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30" dirty="0">
                <a:solidFill>
                  <a:srgbClr val="0033CC"/>
                </a:solidFill>
                <a:latin typeface="Arial"/>
                <a:cs typeface="Arial"/>
              </a:rPr>
              <a:t>ΑΧ</a:t>
            </a:r>
            <a:r>
              <a:rPr sz="1950" b="1" spc="-44" baseline="-21367" dirty="0">
                <a:solidFill>
                  <a:srgbClr val="0033CC"/>
                </a:solidFill>
                <a:latin typeface="Arial"/>
                <a:cs typeface="Arial"/>
              </a:rPr>
              <a:t>2</a:t>
            </a:r>
            <a:endParaRPr sz="1950" baseline="-21367">
              <a:latin typeface="Arial"/>
              <a:cs typeface="Arial"/>
            </a:endParaRPr>
          </a:p>
          <a:p>
            <a:pPr marL="384810" indent="-281305">
              <a:lnSpc>
                <a:spcPct val="100000"/>
              </a:lnSpc>
              <a:spcBef>
                <a:spcPts val="1460"/>
              </a:spcBef>
              <a:buAutoNum type="arabicPeriod" startAt="3"/>
              <a:tabLst>
                <a:tab pos="385445" algn="l"/>
                <a:tab pos="4400550" algn="l"/>
              </a:tabLst>
            </a:pPr>
            <a:r>
              <a:rPr sz="2000" b="1" spc="10" dirty="0">
                <a:solidFill>
                  <a:srgbClr val="FFFFFF"/>
                </a:solidFill>
                <a:latin typeface="Arial"/>
                <a:cs typeface="Arial"/>
              </a:rPr>
              <a:t>Με</a:t>
            </a:r>
            <a:r>
              <a:rPr sz="20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βάση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τον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πίνακα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η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ένωση</a:t>
            </a:r>
            <a:r>
              <a:rPr sz="20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θα	είναι</a:t>
            </a:r>
            <a:r>
              <a:rPr sz="20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33CC"/>
                </a:solidFill>
                <a:latin typeface="Arial"/>
                <a:cs typeface="Arial"/>
              </a:rPr>
              <a:t>γραμμική.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46" name="object 4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62471" y="6309867"/>
            <a:ext cx="3139439" cy="1246632"/>
          </a:xfrm>
          <a:prstGeom prst="rect">
            <a:avLst/>
          </a:prstGeom>
        </p:spPr>
      </p:pic>
      <p:pic>
        <p:nvPicPr>
          <p:cNvPr id="47" name="object 4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35223" y="6703059"/>
            <a:ext cx="484630" cy="310896"/>
          </a:xfrm>
          <a:prstGeom prst="rect">
            <a:avLst/>
          </a:prstGeom>
        </p:spPr>
      </p:pic>
      <p:sp>
        <p:nvSpPr>
          <p:cNvPr id="48" name="object 48"/>
          <p:cNvSpPr/>
          <p:nvPr/>
        </p:nvSpPr>
        <p:spPr>
          <a:xfrm>
            <a:off x="3502152" y="6849364"/>
            <a:ext cx="862965" cy="0"/>
          </a:xfrm>
          <a:custGeom>
            <a:avLst/>
            <a:gdLst/>
            <a:ahLst/>
            <a:cxnLst/>
            <a:rect l="l" t="t" r="r" b="b"/>
            <a:pathLst>
              <a:path w="862964">
                <a:moveTo>
                  <a:pt x="0" y="0"/>
                </a:moveTo>
                <a:lnTo>
                  <a:pt x="862584" y="0"/>
                </a:lnTo>
              </a:path>
            </a:pathLst>
          </a:custGeom>
          <a:ln w="3962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9" name="object 4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50079" y="6696964"/>
            <a:ext cx="368808" cy="310896"/>
          </a:xfrm>
          <a:prstGeom prst="rect">
            <a:avLst/>
          </a:prstGeom>
        </p:spPr>
      </p:pic>
      <p:sp>
        <p:nvSpPr>
          <p:cNvPr id="50" name="object 50"/>
          <p:cNvSpPr/>
          <p:nvPr/>
        </p:nvSpPr>
        <p:spPr>
          <a:xfrm>
            <a:off x="1917192" y="6849364"/>
            <a:ext cx="929640" cy="0"/>
          </a:xfrm>
          <a:custGeom>
            <a:avLst/>
            <a:gdLst/>
            <a:ahLst/>
            <a:cxnLst/>
            <a:rect l="l" t="t" r="r" b="b"/>
            <a:pathLst>
              <a:path w="929639">
                <a:moveTo>
                  <a:pt x="929639" y="0"/>
                </a:moveTo>
                <a:lnTo>
                  <a:pt x="0" y="0"/>
                </a:lnTo>
              </a:path>
            </a:pathLst>
          </a:custGeom>
          <a:ln w="3962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1" name="object 5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66088" y="6696964"/>
            <a:ext cx="368807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38803" y="637032"/>
            <a:ext cx="3425190" cy="5632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0" spc="15" dirty="0">
                <a:solidFill>
                  <a:srgbClr val="FF3300"/>
                </a:solidFill>
              </a:rPr>
              <a:t>ΘΕΩΡΙΑ</a:t>
            </a:r>
            <a:r>
              <a:rPr sz="3500" spc="-35" dirty="0">
                <a:solidFill>
                  <a:srgbClr val="FF3300"/>
                </a:solidFill>
              </a:rPr>
              <a:t> </a:t>
            </a:r>
            <a:r>
              <a:rPr sz="3500" spc="15" dirty="0">
                <a:solidFill>
                  <a:srgbClr val="FF3300"/>
                </a:solidFill>
              </a:rPr>
              <a:t>VSEPR</a:t>
            </a:r>
            <a:endParaRPr sz="3500"/>
          </a:p>
        </p:txBody>
      </p:sp>
      <p:grpSp>
        <p:nvGrpSpPr>
          <p:cNvPr id="3" name="object 3"/>
          <p:cNvGrpSpPr/>
          <p:nvPr/>
        </p:nvGrpSpPr>
        <p:grpSpPr>
          <a:xfrm>
            <a:off x="3809781" y="3446433"/>
            <a:ext cx="59055" cy="57150"/>
            <a:chOff x="3809781" y="3446433"/>
            <a:chExt cx="59055" cy="57150"/>
          </a:xfrm>
        </p:grpSpPr>
        <p:sp>
          <p:nvSpPr>
            <p:cNvPr id="4" name="object 4"/>
            <p:cNvSpPr/>
            <p:nvPr/>
          </p:nvSpPr>
          <p:spPr>
            <a:xfrm>
              <a:off x="3816477" y="3453129"/>
              <a:ext cx="45720" cy="43815"/>
            </a:xfrm>
            <a:custGeom>
              <a:avLst/>
              <a:gdLst/>
              <a:ahLst/>
              <a:cxnLst/>
              <a:rect l="l" t="t" r="r" b="b"/>
              <a:pathLst>
                <a:path w="45720" h="43814">
                  <a:moveTo>
                    <a:pt x="22478" y="0"/>
                  </a:moveTo>
                  <a:lnTo>
                    <a:pt x="13742" y="1732"/>
                  </a:lnTo>
                  <a:lnTo>
                    <a:pt x="6596" y="6429"/>
                  </a:lnTo>
                  <a:lnTo>
                    <a:pt x="1771" y="13340"/>
                  </a:lnTo>
                  <a:lnTo>
                    <a:pt x="0" y="21717"/>
                  </a:lnTo>
                  <a:lnTo>
                    <a:pt x="1774" y="30203"/>
                  </a:lnTo>
                  <a:lnTo>
                    <a:pt x="6619" y="37171"/>
                  </a:lnTo>
                  <a:lnTo>
                    <a:pt x="13823" y="41889"/>
                  </a:lnTo>
                  <a:lnTo>
                    <a:pt x="22669" y="43624"/>
                  </a:lnTo>
                  <a:lnTo>
                    <a:pt x="31405" y="41892"/>
                  </a:lnTo>
                  <a:lnTo>
                    <a:pt x="38552" y="37195"/>
                  </a:lnTo>
                  <a:lnTo>
                    <a:pt x="43377" y="30283"/>
                  </a:lnTo>
                  <a:lnTo>
                    <a:pt x="45148" y="21907"/>
                  </a:lnTo>
                  <a:lnTo>
                    <a:pt x="43374" y="13421"/>
                  </a:lnTo>
                  <a:lnTo>
                    <a:pt x="38528" y="6453"/>
                  </a:lnTo>
                  <a:lnTo>
                    <a:pt x="31325" y="1735"/>
                  </a:lnTo>
                  <a:lnTo>
                    <a:pt x="2247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816477" y="3453129"/>
              <a:ext cx="45720" cy="43815"/>
            </a:xfrm>
            <a:custGeom>
              <a:avLst/>
              <a:gdLst/>
              <a:ahLst/>
              <a:cxnLst/>
              <a:rect l="l" t="t" r="r" b="b"/>
              <a:pathLst>
                <a:path w="45720" h="43814">
                  <a:moveTo>
                    <a:pt x="45148" y="21907"/>
                  </a:moveTo>
                  <a:lnTo>
                    <a:pt x="43374" y="13421"/>
                  </a:lnTo>
                  <a:lnTo>
                    <a:pt x="38528" y="6453"/>
                  </a:lnTo>
                  <a:lnTo>
                    <a:pt x="31325" y="1735"/>
                  </a:lnTo>
                  <a:lnTo>
                    <a:pt x="22478" y="0"/>
                  </a:lnTo>
                  <a:lnTo>
                    <a:pt x="13742" y="1732"/>
                  </a:lnTo>
                  <a:lnTo>
                    <a:pt x="6596" y="6429"/>
                  </a:lnTo>
                  <a:lnTo>
                    <a:pt x="1771" y="13340"/>
                  </a:lnTo>
                  <a:lnTo>
                    <a:pt x="0" y="21717"/>
                  </a:lnTo>
                  <a:lnTo>
                    <a:pt x="1774" y="30203"/>
                  </a:lnTo>
                  <a:lnTo>
                    <a:pt x="6619" y="37171"/>
                  </a:lnTo>
                  <a:lnTo>
                    <a:pt x="13823" y="41889"/>
                  </a:lnTo>
                  <a:lnTo>
                    <a:pt x="22669" y="43624"/>
                  </a:lnTo>
                  <a:lnTo>
                    <a:pt x="31405" y="41892"/>
                  </a:lnTo>
                  <a:lnTo>
                    <a:pt x="38552" y="37195"/>
                  </a:lnTo>
                  <a:lnTo>
                    <a:pt x="43377" y="30283"/>
                  </a:lnTo>
                  <a:lnTo>
                    <a:pt x="45148" y="21907"/>
                  </a:lnTo>
                  <a:close/>
                </a:path>
              </a:pathLst>
            </a:custGeom>
            <a:ln w="133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3811495" y="3572163"/>
            <a:ext cx="59055" cy="59055"/>
            <a:chOff x="3811495" y="3572163"/>
            <a:chExt cx="59055" cy="59055"/>
          </a:xfrm>
        </p:grpSpPr>
        <p:sp>
          <p:nvSpPr>
            <p:cNvPr id="7" name="object 7"/>
            <p:cNvSpPr/>
            <p:nvPr/>
          </p:nvSpPr>
          <p:spPr>
            <a:xfrm>
              <a:off x="3818191" y="3578859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20">
                  <a:moveTo>
                    <a:pt x="22479" y="0"/>
                  </a:moveTo>
                  <a:lnTo>
                    <a:pt x="13742" y="1771"/>
                  </a:lnTo>
                  <a:lnTo>
                    <a:pt x="6596" y="6596"/>
                  </a:lnTo>
                  <a:lnTo>
                    <a:pt x="1771" y="13742"/>
                  </a:lnTo>
                  <a:lnTo>
                    <a:pt x="0" y="22478"/>
                  </a:lnTo>
                  <a:lnTo>
                    <a:pt x="1774" y="31325"/>
                  </a:lnTo>
                  <a:lnTo>
                    <a:pt x="6619" y="38528"/>
                  </a:lnTo>
                  <a:lnTo>
                    <a:pt x="13823" y="43374"/>
                  </a:lnTo>
                  <a:lnTo>
                    <a:pt x="22669" y="45148"/>
                  </a:lnTo>
                  <a:lnTo>
                    <a:pt x="31405" y="43377"/>
                  </a:lnTo>
                  <a:lnTo>
                    <a:pt x="38552" y="38552"/>
                  </a:lnTo>
                  <a:lnTo>
                    <a:pt x="43377" y="31405"/>
                  </a:lnTo>
                  <a:lnTo>
                    <a:pt x="45148" y="22669"/>
                  </a:lnTo>
                  <a:lnTo>
                    <a:pt x="43374" y="13823"/>
                  </a:lnTo>
                  <a:lnTo>
                    <a:pt x="38528" y="6619"/>
                  </a:lnTo>
                  <a:lnTo>
                    <a:pt x="31325" y="1774"/>
                  </a:lnTo>
                  <a:lnTo>
                    <a:pt x="2247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818191" y="3578859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20">
                  <a:moveTo>
                    <a:pt x="45148" y="22669"/>
                  </a:moveTo>
                  <a:lnTo>
                    <a:pt x="43374" y="13823"/>
                  </a:lnTo>
                  <a:lnTo>
                    <a:pt x="38528" y="6619"/>
                  </a:lnTo>
                  <a:lnTo>
                    <a:pt x="31325" y="1774"/>
                  </a:lnTo>
                  <a:lnTo>
                    <a:pt x="22479" y="0"/>
                  </a:lnTo>
                  <a:lnTo>
                    <a:pt x="13742" y="1771"/>
                  </a:lnTo>
                  <a:lnTo>
                    <a:pt x="6596" y="6596"/>
                  </a:lnTo>
                  <a:lnTo>
                    <a:pt x="1771" y="13742"/>
                  </a:lnTo>
                  <a:lnTo>
                    <a:pt x="0" y="22478"/>
                  </a:lnTo>
                  <a:lnTo>
                    <a:pt x="1774" y="31325"/>
                  </a:lnTo>
                  <a:lnTo>
                    <a:pt x="6619" y="38528"/>
                  </a:lnTo>
                  <a:lnTo>
                    <a:pt x="13823" y="43374"/>
                  </a:lnTo>
                  <a:lnTo>
                    <a:pt x="22669" y="45148"/>
                  </a:lnTo>
                  <a:lnTo>
                    <a:pt x="31405" y="43377"/>
                  </a:lnTo>
                  <a:lnTo>
                    <a:pt x="38552" y="38552"/>
                  </a:lnTo>
                  <a:lnTo>
                    <a:pt x="43377" y="31405"/>
                  </a:lnTo>
                  <a:lnTo>
                    <a:pt x="45148" y="22669"/>
                  </a:lnTo>
                  <a:close/>
                </a:path>
              </a:pathLst>
            </a:custGeom>
            <a:ln w="133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3915155" y="4126166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581025" y="0"/>
                </a:moveTo>
                <a:lnTo>
                  <a:pt x="0" y="0"/>
                </a:lnTo>
              </a:path>
            </a:pathLst>
          </a:custGeom>
          <a:ln w="1339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45545" y="4126166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834" y="0"/>
                </a:lnTo>
              </a:path>
            </a:pathLst>
          </a:custGeom>
          <a:ln w="1339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4029046" y="3610645"/>
            <a:ext cx="501015" cy="423545"/>
            <a:chOff x="4029046" y="3610645"/>
            <a:chExt cx="501015" cy="423545"/>
          </a:xfrm>
        </p:grpSpPr>
        <p:sp>
          <p:nvSpPr>
            <p:cNvPr id="12" name="object 12"/>
            <p:cNvSpPr/>
            <p:nvPr/>
          </p:nvSpPr>
          <p:spPr>
            <a:xfrm>
              <a:off x="4112704" y="3617341"/>
              <a:ext cx="410209" cy="410209"/>
            </a:xfrm>
            <a:custGeom>
              <a:avLst/>
              <a:gdLst/>
              <a:ahLst/>
              <a:cxnLst/>
              <a:rect l="l" t="t" r="r" b="b"/>
              <a:pathLst>
                <a:path w="410210" h="410210">
                  <a:moveTo>
                    <a:pt x="410146" y="410146"/>
                  </a:moveTo>
                  <a:lnTo>
                    <a:pt x="0" y="0"/>
                  </a:lnTo>
                </a:path>
              </a:pathLst>
            </a:custGeom>
            <a:ln w="133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035742" y="3766312"/>
              <a:ext cx="46990" cy="45720"/>
            </a:xfrm>
            <a:custGeom>
              <a:avLst/>
              <a:gdLst/>
              <a:ahLst/>
              <a:cxnLst/>
              <a:rect l="l" t="t" r="r" b="b"/>
              <a:pathLst>
                <a:path w="46989" h="45720">
                  <a:moveTo>
                    <a:pt x="23431" y="0"/>
                  </a:moveTo>
                  <a:lnTo>
                    <a:pt x="14305" y="1771"/>
                  </a:lnTo>
                  <a:lnTo>
                    <a:pt x="6858" y="6596"/>
                  </a:lnTo>
                  <a:lnTo>
                    <a:pt x="1839" y="13742"/>
                  </a:lnTo>
                  <a:lnTo>
                    <a:pt x="0" y="22478"/>
                  </a:lnTo>
                  <a:lnTo>
                    <a:pt x="1839" y="31325"/>
                  </a:lnTo>
                  <a:lnTo>
                    <a:pt x="6858" y="38528"/>
                  </a:lnTo>
                  <a:lnTo>
                    <a:pt x="14305" y="43374"/>
                  </a:lnTo>
                  <a:lnTo>
                    <a:pt x="23431" y="45148"/>
                  </a:lnTo>
                  <a:lnTo>
                    <a:pt x="32557" y="43377"/>
                  </a:lnTo>
                  <a:lnTo>
                    <a:pt x="40004" y="38552"/>
                  </a:lnTo>
                  <a:lnTo>
                    <a:pt x="45023" y="31405"/>
                  </a:lnTo>
                  <a:lnTo>
                    <a:pt x="46862" y="22669"/>
                  </a:lnTo>
                  <a:lnTo>
                    <a:pt x="45023" y="13823"/>
                  </a:lnTo>
                  <a:lnTo>
                    <a:pt x="40004" y="6619"/>
                  </a:lnTo>
                  <a:lnTo>
                    <a:pt x="32557" y="1774"/>
                  </a:lnTo>
                  <a:lnTo>
                    <a:pt x="2343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035742" y="3766312"/>
              <a:ext cx="46990" cy="45720"/>
            </a:xfrm>
            <a:custGeom>
              <a:avLst/>
              <a:gdLst/>
              <a:ahLst/>
              <a:cxnLst/>
              <a:rect l="l" t="t" r="r" b="b"/>
              <a:pathLst>
                <a:path w="46989" h="45720">
                  <a:moveTo>
                    <a:pt x="46862" y="22669"/>
                  </a:moveTo>
                  <a:lnTo>
                    <a:pt x="45023" y="13823"/>
                  </a:lnTo>
                  <a:lnTo>
                    <a:pt x="40004" y="6619"/>
                  </a:lnTo>
                  <a:lnTo>
                    <a:pt x="32557" y="1774"/>
                  </a:lnTo>
                  <a:lnTo>
                    <a:pt x="23431" y="0"/>
                  </a:lnTo>
                  <a:lnTo>
                    <a:pt x="14305" y="1771"/>
                  </a:lnTo>
                  <a:lnTo>
                    <a:pt x="6858" y="6596"/>
                  </a:lnTo>
                  <a:lnTo>
                    <a:pt x="1839" y="13742"/>
                  </a:lnTo>
                  <a:lnTo>
                    <a:pt x="0" y="22478"/>
                  </a:lnTo>
                  <a:lnTo>
                    <a:pt x="1839" y="31325"/>
                  </a:lnTo>
                  <a:lnTo>
                    <a:pt x="6858" y="38528"/>
                  </a:lnTo>
                  <a:lnTo>
                    <a:pt x="14305" y="43374"/>
                  </a:lnTo>
                  <a:lnTo>
                    <a:pt x="23431" y="45148"/>
                  </a:lnTo>
                  <a:lnTo>
                    <a:pt x="32557" y="43377"/>
                  </a:lnTo>
                  <a:lnTo>
                    <a:pt x="40004" y="38552"/>
                  </a:lnTo>
                  <a:lnTo>
                    <a:pt x="45023" y="31405"/>
                  </a:lnTo>
                  <a:lnTo>
                    <a:pt x="46862" y="22669"/>
                  </a:lnTo>
                  <a:close/>
                </a:path>
              </a:pathLst>
            </a:custGeom>
            <a:ln w="133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4711988" y="3670842"/>
            <a:ext cx="433705" cy="367030"/>
            <a:chOff x="4711988" y="3670842"/>
            <a:chExt cx="433705" cy="367030"/>
          </a:xfrm>
        </p:grpSpPr>
        <p:sp>
          <p:nvSpPr>
            <p:cNvPr id="16" name="object 16"/>
            <p:cNvSpPr/>
            <p:nvPr/>
          </p:nvSpPr>
          <p:spPr>
            <a:xfrm>
              <a:off x="4718684" y="3677539"/>
              <a:ext cx="353695" cy="353695"/>
            </a:xfrm>
            <a:custGeom>
              <a:avLst/>
              <a:gdLst/>
              <a:ahLst/>
              <a:cxnLst/>
              <a:rect l="l" t="t" r="r" b="b"/>
              <a:pathLst>
                <a:path w="353695" h="353695">
                  <a:moveTo>
                    <a:pt x="0" y="353187"/>
                  </a:moveTo>
                  <a:lnTo>
                    <a:pt x="353187" y="0"/>
                  </a:lnTo>
                </a:path>
              </a:pathLst>
            </a:custGeom>
            <a:ln w="133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093779" y="3756215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20">
                  <a:moveTo>
                    <a:pt x="22479" y="0"/>
                  </a:moveTo>
                  <a:lnTo>
                    <a:pt x="13742" y="1771"/>
                  </a:lnTo>
                  <a:lnTo>
                    <a:pt x="6596" y="6596"/>
                  </a:lnTo>
                  <a:lnTo>
                    <a:pt x="1771" y="13742"/>
                  </a:lnTo>
                  <a:lnTo>
                    <a:pt x="0" y="22479"/>
                  </a:lnTo>
                  <a:lnTo>
                    <a:pt x="1774" y="31325"/>
                  </a:lnTo>
                  <a:lnTo>
                    <a:pt x="6619" y="38528"/>
                  </a:lnTo>
                  <a:lnTo>
                    <a:pt x="13823" y="43374"/>
                  </a:lnTo>
                  <a:lnTo>
                    <a:pt x="22669" y="45148"/>
                  </a:lnTo>
                  <a:lnTo>
                    <a:pt x="31405" y="43377"/>
                  </a:lnTo>
                  <a:lnTo>
                    <a:pt x="38552" y="38552"/>
                  </a:lnTo>
                  <a:lnTo>
                    <a:pt x="43377" y="31405"/>
                  </a:lnTo>
                  <a:lnTo>
                    <a:pt x="45148" y="22669"/>
                  </a:lnTo>
                  <a:lnTo>
                    <a:pt x="43374" y="13823"/>
                  </a:lnTo>
                  <a:lnTo>
                    <a:pt x="38528" y="6619"/>
                  </a:lnTo>
                  <a:lnTo>
                    <a:pt x="31325" y="1774"/>
                  </a:lnTo>
                  <a:lnTo>
                    <a:pt x="2247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093779" y="3756215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20">
                  <a:moveTo>
                    <a:pt x="45148" y="22669"/>
                  </a:moveTo>
                  <a:lnTo>
                    <a:pt x="43374" y="13823"/>
                  </a:lnTo>
                  <a:lnTo>
                    <a:pt x="38528" y="6619"/>
                  </a:lnTo>
                  <a:lnTo>
                    <a:pt x="31325" y="1774"/>
                  </a:lnTo>
                  <a:lnTo>
                    <a:pt x="22479" y="0"/>
                  </a:lnTo>
                  <a:lnTo>
                    <a:pt x="13742" y="1771"/>
                  </a:lnTo>
                  <a:lnTo>
                    <a:pt x="6596" y="6596"/>
                  </a:lnTo>
                  <a:lnTo>
                    <a:pt x="1771" y="13742"/>
                  </a:lnTo>
                  <a:lnTo>
                    <a:pt x="0" y="22479"/>
                  </a:lnTo>
                  <a:lnTo>
                    <a:pt x="1774" y="31325"/>
                  </a:lnTo>
                  <a:lnTo>
                    <a:pt x="6619" y="38528"/>
                  </a:lnTo>
                  <a:lnTo>
                    <a:pt x="13823" y="43374"/>
                  </a:lnTo>
                  <a:lnTo>
                    <a:pt x="22669" y="45148"/>
                  </a:lnTo>
                  <a:lnTo>
                    <a:pt x="31405" y="43377"/>
                  </a:lnTo>
                  <a:lnTo>
                    <a:pt x="38552" y="38552"/>
                  </a:lnTo>
                  <a:lnTo>
                    <a:pt x="43377" y="31405"/>
                  </a:lnTo>
                  <a:lnTo>
                    <a:pt x="45148" y="22669"/>
                  </a:lnTo>
                  <a:close/>
                </a:path>
              </a:pathLst>
            </a:custGeom>
            <a:ln w="133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4096003" y="4615126"/>
            <a:ext cx="230504" cy="4273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600" b="1" spc="25" dirty="0">
                <a:solidFill>
                  <a:srgbClr val="FF0000"/>
                </a:solidFill>
                <a:latin typeface="Arial"/>
                <a:cs typeface="Arial"/>
              </a:rPr>
              <a:t>F</a:t>
            </a:r>
            <a:endParaRPr sz="26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295203" y="4268470"/>
            <a:ext cx="246379" cy="425450"/>
          </a:xfrm>
          <a:custGeom>
            <a:avLst/>
            <a:gdLst/>
            <a:ahLst/>
            <a:cxnLst/>
            <a:rect l="l" t="t" r="r" b="b"/>
            <a:pathLst>
              <a:path w="246379" h="425450">
                <a:moveTo>
                  <a:pt x="246125" y="0"/>
                </a:moveTo>
                <a:lnTo>
                  <a:pt x="0" y="425195"/>
                </a:lnTo>
              </a:path>
            </a:pathLst>
          </a:custGeom>
          <a:ln w="1339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077459" y="4487110"/>
            <a:ext cx="230504" cy="4273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600" b="1" spc="25" dirty="0">
                <a:solidFill>
                  <a:srgbClr val="FF0000"/>
                </a:solidFill>
                <a:latin typeface="Arial"/>
                <a:cs typeface="Arial"/>
              </a:rPr>
              <a:t>F</a:t>
            </a:r>
            <a:endParaRPr sz="26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3945416" y="3320894"/>
            <a:ext cx="60325" cy="59055"/>
            <a:chOff x="3945416" y="3320894"/>
            <a:chExt cx="60325" cy="59055"/>
          </a:xfrm>
        </p:grpSpPr>
        <p:sp>
          <p:nvSpPr>
            <p:cNvPr id="23" name="object 23"/>
            <p:cNvSpPr/>
            <p:nvPr/>
          </p:nvSpPr>
          <p:spPr>
            <a:xfrm>
              <a:off x="3952113" y="3327590"/>
              <a:ext cx="46990" cy="45720"/>
            </a:xfrm>
            <a:custGeom>
              <a:avLst/>
              <a:gdLst/>
              <a:ahLst/>
              <a:cxnLst/>
              <a:rect l="l" t="t" r="r" b="b"/>
              <a:pathLst>
                <a:path w="46989" h="45720">
                  <a:moveTo>
                    <a:pt x="23431" y="0"/>
                  </a:moveTo>
                  <a:lnTo>
                    <a:pt x="14305" y="1800"/>
                  </a:lnTo>
                  <a:lnTo>
                    <a:pt x="6858" y="6691"/>
                  </a:lnTo>
                  <a:lnTo>
                    <a:pt x="1839" y="13903"/>
                  </a:lnTo>
                  <a:lnTo>
                    <a:pt x="0" y="22669"/>
                  </a:lnTo>
                  <a:lnTo>
                    <a:pt x="1839" y="31435"/>
                  </a:lnTo>
                  <a:lnTo>
                    <a:pt x="6858" y="38647"/>
                  </a:lnTo>
                  <a:lnTo>
                    <a:pt x="14305" y="43538"/>
                  </a:lnTo>
                  <a:lnTo>
                    <a:pt x="23431" y="45338"/>
                  </a:lnTo>
                  <a:lnTo>
                    <a:pt x="32557" y="43538"/>
                  </a:lnTo>
                  <a:lnTo>
                    <a:pt x="40004" y="38647"/>
                  </a:lnTo>
                  <a:lnTo>
                    <a:pt x="45023" y="31435"/>
                  </a:lnTo>
                  <a:lnTo>
                    <a:pt x="46862" y="22669"/>
                  </a:lnTo>
                  <a:lnTo>
                    <a:pt x="45023" y="13903"/>
                  </a:lnTo>
                  <a:lnTo>
                    <a:pt x="40004" y="6691"/>
                  </a:lnTo>
                  <a:lnTo>
                    <a:pt x="32557" y="1800"/>
                  </a:lnTo>
                  <a:lnTo>
                    <a:pt x="2343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952113" y="3327590"/>
              <a:ext cx="46990" cy="45720"/>
            </a:xfrm>
            <a:custGeom>
              <a:avLst/>
              <a:gdLst/>
              <a:ahLst/>
              <a:cxnLst/>
              <a:rect l="l" t="t" r="r" b="b"/>
              <a:pathLst>
                <a:path w="46989" h="45720">
                  <a:moveTo>
                    <a:pt x="46862" y="22669"/>
                  </a:moveTo>
                  <a:lnTo>
                    <a:pt x="45023" y="13903"/>
                  </a:lnTo>
                  <a:lnTo>
                    <a:pt x="40004" y="6691"/>
                  </a:lnTo>
                  <a:lnTo>
                    <a:pt x="32557" y="1800"/>
                  </a:lnTo>
                  <a:lnTo>
                    <a:pt x="23431" y="0"/>
                  </a:lnTo>
                  <a:lnTo>
                    <a:pt x="14305" y="1800"/>
                  </a:lnTo>
                  <a:lnTo>
                    <a:pt x="6858" y="6691"/>
                  </a:lnTo>
                  <a:lnTo>
                    <a:pt x="1839" y="13903"/>
                  </a:lnTo>
                  <a:lnTo>
                    <a:pt x="0" y="22669"/>
                  </a:lnTo>
                  <a:lnTo>
                    <a:pt x="1839" y="31435"/>
                  </a:lnTo>
                  <a:lnTo>
                    <a:pt x="6858" y="38647"/>
                  </a:lnTo>
                  <a:lnTo>
                    <a:pt x="14305" y="43538"/>
                  </a:lnTo>
                  <a:lnTo>
                    <a:pt x="23431" y="45338"/>
                  </a:lnTo>
                  <a:lnTo>
                    <a:pt x="32557" y="43538"/>
                  </a:lnTo>
                  <a:lnTo>
                    <a:pt x="40004" y="38647"/>
                  </a:lnTo>
                  <a:lnTo>
                    <a:pt x="45023" y="31435"/>
                  </a:lnTo>
                  <a:lnTo>
                    <a:pt x="46862" y="22669"/>
                  </a:lnTo>
                  <a:close/>
                </a:path>
              </a:pathLst>
            </a:custGeom>
            <a:ln w="133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4070956" y="3320894"/>
            <a:ext cx="60325" cy="59055"/>
            <a:chOff x="4070956" y="3320894"/>
            <a:chExt cx="60325" cy="59055"/>
          </a:xfrm>
        </p:grpSpPr>
        <p:sp>
          <p:nvSpPr>
            <p:cNvPr id="26" name="object 26"/>
            <p:cNvSpPr/>
            <p:nvPr/>
          </p:nvSpPr>
          <p:spPr>
            <a:xfrm>
              <a:off x="4077652" y="3327590"/>
              <a:ext cx="46990" cy="45720"/>
            </a:xfrm>
            <a:custGeom>
              <a:avLst/>
              <a:gdLst/>
              <a:ahLst/>
              <a:cxnLst/>
              <a:rect l="l" t="t" r="r" b="b"/>
              <a:pathLst>
                <a:path w="46989" h="45720">
                  <a:moveTo>
                    <a:pt x="23431" y="0"/>
                  </a:moveTo>
                  <a:lnTo>
                    <a:pt x="14305" y="1800"/>
                  </a:lnTo>
                  <a:lnTo>
                    <a:pt x="6858" y="6691"/>
                  </a:lnTo>
                  <a:lnTo>
                    <a:pt x="1839" y="13903"/>
                  </a:lnTo>
                  <a:lnTo>
                    <a:pt x="0" y="22669"/>
                  </a:lnTo>
                  <a:lnTo>
                    <a:pt x="1839" y="31435"/>
                  </a:lnTo>
                  <a:lnTo>
                    <a:pt x="6858" y="38647"/>
                  </a:lnTo>
                  <a:lnTo>
                    <a:pt x="14305" y="43538"/>
                  </a:lnTo>
                  <a:lnTo>
                    <a:pt x="23431" y="45338"/>
                  </a:lnTo>
                  <a:lnTo>
                    <a:pt x="32557" y="43538"/>
                  </a:lnTo>
                  <a:lnTo>
                    <a:pt x="40004" y="38647"/>
                  </a:lnTo>
                  <a:lnTo>
                    <a:pt x="45023" y="31435"/>
                  </a:lnTo>
                  <a:lnTo>
                    <a:pt x="46862" y="22669"/>
                  </a:lnTo>
                  <a:lnTo>
                    <a:pt x="45023" y="13903"/>
                  </a:lnTo>
                  <a:lnTo>
                    <a:pt x="40004" y="6691"/>
                  </a:lnTo>
                  <a:lnTo>
                    <a:pt x="32557" y="1800"/>
                  </a:lnTo>
                  <a:lnTo>
                    <a:pt x="2343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077652" y="3327590"/>
              <a:ext cx="46990" cy="45720"/>
            </a:xfrm>
            <a:custGeom>
              <a:avLst/>
              <a:gdLst/>
              <a:ahLst/>
              <a:cxnLst/>
              <a:rect l="l" t="t" r="r" b="b"/>
              <a:pathLst>
                <a:path w="46989" h="45720">
                  <a:moveTo>
                    <a:pt x="46862" y="22669"/>
                  </a:moveTo>
                  <a:lnTo>
                    <a:pt x="45023" y="13903"/>
                  </a:lnTo>
                  <a:lnTo>
                    <a:pt x="40004" y="6691"/>
                  </a:lnTo>
                  <a:lnTo>
                    <a:pt x="32557" y="1800"/>
                  </a:lnTo>
                  <a:lnTo>
                    <a:pt x="23431" y="0"/>
                  </a:lnTo>
                  <a:lnTo>
                    <a:pt x="14305" y="1800"/>
                  </a:lnTo>
                  <a:lnTo>
                    <a:pt x="6858" y="6691"/>
                  </a:lnTo>
                  <a:lnTo>
                    <a:pt x="1839" y="13903"/>
                  </a:lnTo>
                  <a:lnTo>
                    <a:pt x="0" y="22669"/>
                  </a:lnTo>
                  <a:lnTo>
                    <a:pt x="1839" y="31435"/>
                  </a:lnTo>
                  <a:lnTo>
                    <a:pt x="6858" y="38647"/>
                  </a:lnTo>
                  <a:lnTo>
                    <a:pt x="14305" y="43538"/>
                  </a:lnTo>
                  <a:lnTo>
                    <a:pt x="23431" y="45338"/>
                  </a:lnTo>
                  <a:lnTo>
                    <a:pt x="32557" y="43538"/>
                  </a:lnTo>
                  <a:lnTo>
                    <a:pt x="40004" y="38647"/>
                  </a:lnTo>
                  <a:lnTo>
                    <a:pt x="45023" y="31435"/>
                  </a:lnTo>
                  <a:lnTo>
                    <a:pt x="46862" y="22669"/>
                  </a:lnTo>
                  <a:close/>
                </a:path>
              </a:pathLst>
            </a:custGeom>
            <a:ln w="133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3903507" y="3759615"/>
            <a:ext cx="60325" cy="59055"/>
            <a:chOff x="3903507" y="3759615"/>
            <a:chExt cx="60325" cy="59055"/>
          </a:xfrm>
        </p:grpSpPr>
        <p:sp>
          <p:nvSpPr>
            <p:cNvPr id="29" name="object 29"/>
            <p:cNvSpPr/>
            <p:nvPr/>
          </p:nvSpPr>
          <p:spPr>
            <a:xfrm>
              <a:off x="3910203" y="3766311"/>
              <a:ext cx="46990" cy="45720"/>
            </a:xfrm>
            <a:custGeom>
              <a:avLst/>
              <a:gdLst/>
              <a:ahLst/>
              <a:cxnLst/>
              <a:rect l="l" t="t" r="r" b="b"/>
              <a:pathLst>
                <a:path w="46989" h="45720">
                  <a:moveTo>
                    <a:pt x="23431" y="0"/>
                  </a:moveTo>
                  <a:lnTo>
                    <a:pt x="14305" y="1771"/>
                  </a:lnTo>
                  <a:lnTo>
                    <a:pt x="6858" y="6596"/>
                  </a:lnTo>
                  <a:lnTo>
                    <a:pt x="1839" y="13742"/>
                  </a:lnTo>
                  <a:lnTo>
                    <a:pt x="0" y="22478"/>
                  </a:lnTo>
                  <a:lnTo>
                    <a:pt x="1839" y="31325"/>
                  </a:lnTo>
                  <a:lnTo>
                    <a:pt x="6858" y="38528"/>
                  </a:lnTo>
                  <a:lnTo>
                    <a:pt x="14305" y="43374"/>
                  </a:lnTo>
                  <a:lnTo>
                    <a:pt x="23431" y="45148"/>
                  </a:lnTo>
                  <a:lnTo>
                    <a:pt x="32557" y="43377"/>
                  </a:lnTo>
                  <a:lnTo>
                    <a:pt x="40004" y="38552"/>
                  </a:lnTo>
                  <a:lnTo>
                    <a:pt x="45023" y="31405"/>
                  </a:lnTo>
                  <a:lnTo>
                    <a:pt x="46862" y="22669"/>
                  </a:lnTo>
                  <a:lnTo>
                    <a:pt x="45023" y="13823"/>
                  </a:lnTo>
                  <a:lnTo>
                    <a:pt x="40004" y="6619"/>
                  </a:lnTo>
                  <a:lnTo>
                    <a:pt x="32557" y="1774"/>
                  </a:lnTo>
                  <a:lnTo>
                    <a:pt x="2343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910203" y="3766311"/>
              <a:ext cx="46990" cy="45720"/>
            </a:xfrm>
            <a:custGeom>
              <a:avLst/>
              <a:gdLst/>
              <a:ahLst/>
              <a:cxnLst/>
              <a:rect l="l" t="t" r="r" b="b"/>
              <a:pathLst>
                <a:path w="46989" h="45720">
                  <a:moveTo>
                    <a:pt x="46862" y="22669"/>
                  </a:moveTo>
                  <a:lnTo>
                    <a:pt x="45023" y="13823"/>
                  </a:lnTo>
                  <a:lnTo>
                    <a:pt x="40004" y="6619"/>
                  </a:lnTo>
                  <a:lnTo>
                    <a:pt x="32557" y="1774"/>
                  </a:lnTo>
                  <a:lnTo>
                    <a:pt x="23431" y="0"/>
                  </a:lnTo>
                  <a:lnTo>
                    <a:pt x="14305" y="1771"/>
                  </a:lnTo>
                  <a:lnTo>
                    <a:pt x="6858" y="6596"/>
                  </a:lnTo>
                  <a:lnTo>
                    <a:pt x="1839" y="13742"/>
                  </a:lnTo>
                  <a:lnTo>
                    <a:pt x="0" y="22478"/>
                  </a:lnTo>
                  <a:lnTo>
                    <a:pt x="1839" y="31325"/>
                  </a:lnTo>
                  <a:lnTo>
                    <a:pt x="6858" y="38528"/>
                  </a:lnTo>
                  <a:lnTo>
                    <a:pt x="14305" y="43374"/>
                  </a:lnTo>
                  <a:lnTo>
                    <a:pt x="23431" y="45148"/>
                  </a:lnTo>
                  <a:lnTo>
                    <a:pt x="32557" y="43377"/>
                  </a:lnTo>
                  <a:lnTo>
                    <a:pt x="40004" y="38552"/>
                  </a:lnTo>
                  <a:lnTo>
                    <a:pt x="45023" y="31405"/>
                  </a:lnTo>
                  <a:lnTo>
                    <a:pt x="46862" y="22669"/>
                  </a:lnTo>
                  <a:close/>
                </a:path>
              </a:pathLst>
            </a:custGeom>
            <a:ln w="133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3705958" y="3906872"/>
            <a:ext cx="59055" cy="59055"/>
            <a:chOff x="3705958" y="3906872"/>
            <a:chExt cx="59055" cy="59055"/>
          </a:xfrm>
        </p:grpSpPr>
        <p:sp>
          <p:nvSpPr>
            <p:cNvPr id="32" name="object 32"/>
            <p:cNvSpPr/>
            <p:nvPr/>
          </p:nvSpPr>
          <p:spPr>
            <a:xfrm>
              <a:off x="3712654" y="3913568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20">
                  <a:moveTo>
                    <a:pt x="22479" y="0"/>
                  </a:moveTo>
                  <a:lnTo>
                    <a:pt x="13742" y="1771"/>
                  </a:lnTo>
                  <a:lnTo>
                    <a:pt x="6596" y="6596"/>
                  </a:lnTo>
                  <a:lnTo>
                    <a:pt x="1771" y="13742"/>
                  </a:lnTo>
                  <a:lnTo>
                    <a:pt x="0" y="22479"/>
                  </a:lnTo>
                  <a:lnTo>
                    <a:pt x="1774" y="31325"/>
                  </a:lnTo>
                  <a:lnTo>
                    <a:pt x="6619" y="38528"/>
                  </a:lnTo>
                  <a:lnTo>
                    <a:pt x="13823" y="43374"/>
                  </a:lnTo>
                  <a:lnTo>
                    <a:pt x="22669" y="45148"/>
                  </a:lnTo>
                  <a:lnTo>
                    <a:pt x="31405" y="43377"/>
                  </a:lnTo>
                  <a:lnTo>
                    <a:pt x="38552" y="38552"/>
                  </a:lnTo>
                  <a:lnTo>
                    <a:pt x="43377" y="31405"/>
                  </a:lnTo>
                  <a:lnTo>
                    <a:pt x="45148" y="22669"/>
                  </a:lnTo>
                  <a:lnTo>
                    <a:pt x="43374" y="13823"/>
                  </a:lnTo>
                  <a:lnTo>
                    <a:pt x="38528" y="6619"/>
                  </a:lnTo>
                  <a:lnTo>
                    <a:pt x="31325" y="1774"/>
                  </a:lnTo>
                  <a:lnTo>
                    <a:pt x="2247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712654" y="3913568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20">
                  <a:moveTo>
                    <a:pt x="45148" y="22669"/>
                  </a:moveTo>
                  <a:lnTo>
                    <a:pt x="43374" y="13823"/>
                  </a:lnTo>
                  <a:lnTo>
                    <a:pt x="38528" y="6619"/>
                  </a:lnTo>
                  <a:lnTo>
                    <a:pt x="31325" y="1774"/>
                  </a:lnTo>
                  <a:lnTo>
                    <a:pt x="22479" y="0"/>
                  </a:lnTo>
                  <a:lnTo>
                    <a:pt x="13742" y="1771"/>
                  </a:lnTo>
                  <a:lnTo>
                    <a:pt x="6596" y="6596"/>
                  </a:lnTo>
                  <a:lnTo>
                    <a:pt x="1771" y="13742"/>
                  </a:lnTo>
                  <a:lnTo>
                    <a:pt x="0" y="22479"/>
                  </a:lnTo>
                  <a:lnTo>
                    <a:pt x="1774" y="31325"/>
                  </a:lnTo>
                  <a:lnTo>
                    <a:pt x="6619" y="38528"/>
                  </a:lnTo>
                  <a:lnTo>
                    <a:pt x="13823" y="43374"/>
                  </a:lnTo>
                  <a:lnTo>
                    <a:pt x="22669" y="45148"/>
                  </a:lnTo>
                  <a:lnTo>
                    <a:pt x="31405" y="43377"/>
                  </a:lnTo>
                  <a:lnTo>
                    <a:pt x="38552" y="38552"/>
                  </a:lnTo>
                  <a:lnTo>
                    <a:pt x="43377" y="31405"/>
                  </a:lnTo>
                  <a:lnTo>
                    <a:pt x="45148" y="22669"/>
                  </a:lnTo>
                  <a:close/>
                </a:path>
              </a:pathLst>
            </a:custGeom>
            <a:ln w="133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3831497" y="3906872"/>
            <a:ext cx="59055" cy="59055"/>
            <a:chOff x="3831497" y="3906872"/>
            <a:chExt cx="59055" cy="59055"/>
          </a:xfrm>
        </p:grpSpPr>
        <p:sp>
          <p:nvSpPr>
            <p:cNvPr id="35" name="object 35"/>
            <p:cNvSpPr/>
            <p:nvPr/>
          </p:nvSpPr>
          <p:spPr>
            <a:xfrm>
              <a:off x="3838193" y="3913568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20">
                  <a:moveTo>
                    <a:pt x="22669" y="0"/>
                  </a:moveTo>
                  <a:lnTo>
                    <a:pt x="13823" y="1771"/>
                  </a:lnTo>
                  <a:lnTo>
                    <a:pt x="6619" y="6596"/>
                  </a:lnTo>
                  <a:lnTo>
                    <a:pt x="1774" y="13742"/>
                  </a:lnTo>
                  <a:lnTo>
                    <a:pt x="0" y="22479"/>
                  </a:lnTo>
                  <a:lnTo>
                    <a:pt x="1774" y="31325"/>
                  </a:lnTo>
                  <a:lnTo>
                    <a:pt x="6619" y="38528"/>
                  </a:lnTo>
                  <a:lnTo>
                    <a:pt x="13823" y="43374"/>
                  </a:lnTo>
                  <a:lnTo>
                    <a:pt x="22669" y="45148"/>
                  </a:lnTo>
                  <a:lnTo>
                    <a:pt x="31515" y="43377"/>
                  </a:lnTo>
                  <a:lnTo>
                    <a:pt x="38719" y="38552"/>
                  </a:lnTo>
                  <a:lnTo>
                    <a:pt x="43564" y="31405"/>
                  </a:lnTo>
                  <a:lnTo>
                    <a:pt x="45338" y="22669"/>
                  </a:lnTo>
                  <a:lnTo>
                    <a:pt x="43564" y="13823"/>
                  </a:lnTo>
                  <a:lnTo>
                    <a:pt x="38719" y="6619"/>
                  </a:lnTo>
                  <a:lnTo>
                    <a:pt x="31515" y="1774"/>
                  </a:lnTo>
                  <a:lnTo>
                    <a:pt x="2266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838193" y="3913568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20">
                  <a:moveTo>
                    <a:pt x="45338" y="22669"/>
                  </a:moveTo>
                  <a:lnTo>
                    <a:pt x="43564" y="13823"/>
                  </a:lnTo>
                  <a:lnTo>
                    <a:pt x="38719" y="6619"/>
                  </a:lnTo>
                  <a:lnTo>
                    <a:pt x="31515" y="1774"/>
                  </a:lnTo>
                  <a:lnTo>
                    <a:pt x="22669" y="0"/>
                  </a:lnTo>
                  <a:lnTo>
                    <a:pt x="13823" y="1771"/>
                  </a:lnTo>
                  <a:lnTo>
                    <a:pt x="6619" y="6596"/>
                  </a:lnTo>
                  <a:lnTo>
                    <a:pt x="1774" y="13742"/>
                  </a:lnTo>
                  <a:lnTo>
                    <a:pt x="0" y="22479"/>
                  </a:lnTo>
                  <a:lnTo>
                    <a:pt x="1774" y="31325"/>
                  </a:lnTo>
                  <a:lnTo>
                    <a:pt x="6619" y="38528"/>
                  </a:lnTo>
                  <a:lnTo>
                    <a:pt x="13823" y="43374"/>
                  </a:lnTo>
                  <a:lnTo>
                    <a:pt x="22669" y="45148"/>
                  </a:lnTo>
                  <a:lnTo>
                    <a:pt x="31515" y="43377"/>
                  </a:lnTo>
                  <a:lnTo>
                    <a:pt x="38719" y="38552"/>
                  </a:lnTo>
                  <a:lnTo>
                    <a:pt x="43564" y="31405"/>
                  </a:lnTo>
                  <a:lnTo>
                    <a:pt x="45338" y="22669"/>
                  </a:lnTo>
                  <a:close/>
                </a:path>
              </a:pathLst>
            </a:custGeom>
            <a:ln w="133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" name="object 37"/>
          <p:cNvGrpSpPr/>
          <p:nvPr/>
        </p:nvGrpSpPr>
        <p:grpSpPr>
          <a:xfrm>
            <a:off x="3684241" y="4313780"/>
            <a:ext cx="60325" cy="59055"/>
            <a:chOff x="3684241" y="4313780"/>
            <a:chExt cx="60325" cy="59055"/>
          </a:xfrm>
        </p:grpSpPr>
        <p:sp>
          <p:nvSpPr>
            <p:cNvPr id="38" name="object 38"/>
            <p:cNvSpPr/>
            <p:nvPr/>
          </p:nvSpPr>
          <p:spPr>
            <a:xfrm>
              <a:off x="3690937" y="4320476"/>
              <a:ext cx="46990" cy="45720"/>
            </a:xfrm>
            <a:custGeom>
              <a:avLst/>
              <a:gdLst/>
              <a:ahLst/>
              <a:cxnLst/>
              <a:rect l="l" t="t" r="r" b="b"/>
              <a:pathLst>
                <a:path w="46989" h="45720">
                  <a:moveTo>
                    <a:pt x="23431" y="0"/>
                  </a:moveTo>
                  <a:lnTo>
                    <a:pt x="14305" y="1771"/>
                  </a:lnTo>
                  <a:lnTo>
                    <a:pt x="6858" y="6596"/>
                  </a:lnTo>
                  <a:lnTo>
                    <a:pt x="1839" y="13742"/>
                  </a:lnTo>
                  <a:lnTo>
                    <a:pt x="0" y="22479"/>
                  </a:lnTo>
                  <a:lnTo>
                    <a:pt x="1839" y="31325"/>
                  </a:lnTo>
                  <a:lnTo>
                    <a:pt x="6858" y="38528"/>
                  </a:lnTo>
                  <a:lnTo>
                    <a:pt x="14305" y="43374"/>
                  </a:lnTo>
                  <a:lnTo>
                    <a:pt x="23431" y="45148"/>
                  </a:lnTo>
                  <a:lnTo>
                    <a:pt x="32557" y="43377"/>
                  </a:lnTo>
                  <a:lnTo>
                    <a:pt x="40004" y="38552"/>
                  </a:lnTo>
                  <a:lnTo>
                    <a:pt x="45023" y="31405"/>
                  </a:lnTo>
                  <a:lnTo>
                    <a:pt x="46862" y="22669"/>
                  </a:lnTo>
                  <a:lnTo>
                    <a:pt x="45023" y="13823"/>
                  </a:lnTo>
                  <a:lnTo>
                    <a:pt x="40004" y="6619"/>
                  </a:lnTo>
                  <a:lnTo>
                    <a:pt x="32557" y="1774"/>
                  </a:lnTo>
                  <a:lnTo>
                    <a:pt x="2343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690937" y="4320476"/>
              <a:ext cx="46990" cy="45720"/>
            </a:xfrm>
            <a:custGeom>
              <a:avLst/>
              <a:gdLst/>
              <a:ahLst/>
              <a:cxnLst/>
              <a:rect l="l" t="t" r="r" b="b"/>
              <a:pathLst>
                <a:path w="46989" h="45720">
                  <a:moveTo>
                    <a:pt x="46862" y="22669"/>
                  </a:moveTo>
                  <a:lnTo>
                    <a:pt x="45023" y="13823"/>
                  </a:lnTo>
                  <a:lnTo>
                    <a:pt x="40004" y="6619"/>
                  </a:lnTo>
                  <a:lnTo>
                    <a:pt x="32557" y="1774"/>
                  </a:lnTo>
                  <a:lnTo>
                    <a:pt x="23431" y="0"/>
                  </a:lnTo>
                  <a:lnTo>
                    <a:pt x="14305" y="1771"/>
                  </a:lnTo>
                  <a:lnTo>
                    <a:pt x="6858" y="6596"/>
                  </a:lnTo>
                  <a:lnTo>
                    <a:pt x="1839" y="13742"/>
                  </a:lnTo>
                  <a:lnTo>
                    <a:pt x="0" y="22479"/>
                  </a:lnTo>
                  <a:lnTo>
                    <a:pt x="1839" y="31325"/>
                  </a:lnTo>
                  <a:lnTo>
                    <a:pt x="6858" y="38528"/>
                  </a:lnTo>
                  <a:lnTo>
                    <a:pt x="14305" y="43374"/>
                  </a:lnTo>
                  <a:lnTo>
                    <a:pt x="23431" y="45148"/>
                  </a:lnTo>
                  <a:lnTo>
                    <a:pt x="32557" y="43377"/>
                  </a:lnTo>
                  <a:lnTo>
                    <a:pt x="40004" y="38552"/>
                  </a:lnTo>
                  <a:lnTo>
                    <a:pt x="45023" y="31405"/>
                  </a:lnTo>
                  <a:lnTo>
                    <a:pt x="46862" y="22669"/>
                  </a:lnTo>
                  <a:close/>
                </a:path>
              </a:pathLst>
            </a:custGeom>
            <a:ln w="133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" name="object 40"/>
          <p:cNvGrpSpPr/>
          <p:nvPr/>
        </p:nvGrpSpPr>
        <p:grpSpPr>
          <a:xfrm>
            <a:off x="3809781" y="4313780"/>
            <a:ext cx="60325" cy="59055"/>
            <a:chOff x="3809781" y="4313780"/>
            <a:chExt cx="60325" cy="59055"/>
          </a:xfrm>
        </p:grpSpPr>
        <p:sp>
          <p:nvSpPr>
            <p:cNvPr id="41" name="object 41"/>
            <p:cNvSpPr/>
            <p:nvPr/>
          </p:nvSpPr>
          <p:spPr>
            <a:xfrm>
              <a:off x="3816477" y="4320476"/>
              <a:ext cx="46990" cy="45720"/>
            </a:xfrm>
            <a:custGeom>
              <a:avLst/>
              <a:gdLst/>
              <a:ahLst/>
              <a:cxnLst/>
              <a:rect l="l" t="t" r="r" b="b"/>
              <a:pathLst>
                <a:path w="46989" h="45720">
                  <a:moveTo>
                    <a:pt x="23431" y="0"/>
                  </a:moveTo>
                  <a:lnTo>
                    <a:pt x="14305" y="1771"/>
                  </a:lnTo>
                  <a:lnTo>
                    <a:pt x="6858" y="6596"/>
                  </a:lnTo>
                  <a:lnTo>
                    <a:pt x="1839" y="13742"/>
                  </a:lnTo>
                  <a:lnTo>
                    <a:pt x="0" y="22479"/>
                  </a:lnTo>
                  <a:lnTo>
                    <a:pt x="1839" y="31325"/>
                  </a:lnTo>
                  <a:lnTo>
                    <a:pt x="6858" y="38528"/>
                  </a:lnTo>
                  <a:lnTo>
                    <a:pt x="14305" y="43374"/>
                  </a:lnTo>
                  <a:lnTo>
                    <a:pt x="23431" y="45148"/>
                  </a:lnTo>
                  <a:lnTo>
                    <a:pt x="32557" y="43377"/>
                  </a:lnTo>
                  <a:lnTo>
                    <a:pt x="40004" y="38552"/>
                  </a:lnTo>
                  <a:lnTo>
                    <a:pt x="45023" y="31405"/>
                  </a:lnTo>
                  <a:lnTo>
                    <a:pt x="46862" y="22669"/>
                  </a:lnTo>
                  <a:lnTo>
                    <a:pt x="45023" y="13823"/>
                  </a:lnTo>
                  <a:lnTo>
                    <a:pt x="40004" y="6619"/>
                  </a:lnTo>
                  <a:lnTo>
                    <a:pt x="32557" y="1774"/>
                  </a:lnTo>
                  <a:lnTo>
                    <a:pt x="2343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816477" y="4320476"/>
              <a:ext cx="46990" cy="45720"/>
            </a:xfrm>
            <a:custGeom>
              <a:avLst/>
              <a:gdLst/>
              <a:ahLst/>
              <a:cxnLst/>
              <a:rect l="l" t="t" r="r" b="b"/>
              <a:pathLst>
                <a:path w="46989" h="45720">
                  <a:moveTo>
                    <a:pt x="46862" y="22669"/>
                  </a:moveTo>
                  <a:lnTo>
                    <a:pt x="45023" y="13823"/>
                  </a:lnTo>
                  <a:lnTo>
                    <a:pt x="40004" y="6619"/>
                  </a:lnTo>
                  <a:lnTo>
                    <a:pt x="32557" y="1774"/>
                  </a:lnTo>
                  <a:lnTo>
                    <a:pt x="23431" y="0"/>
                  </a:lnTo>
                  <a:lnTo>
                    <a:pt x="14305" y="1771"/>
                  </a:lnTo>
                  <a:lnTo>
                    <a:pt x="6858" y="6596"/>
                  </a:lnTo>
                  <a:lnTo>
                    <a:pt x="1839" y="13742"/>
                  </a:lnTo>
                  <a:lnTo>
                    <a:pt x="0" y="22479"/>
                  </a:lnTo>
                  <a:lnTo>
                    <a:pt x="1839" y="31325"/>
                  </a:lnTo>
                  <a:lnTo>
                    <a:pt x="6858" y="38528"/>
                  </a:lnTo>
                  <a:lnTo>
                    <a:pt x="14305" y="43374"/>
                  </a:lnTo>
                  <a:lnTo>
                    <a:pt x="23431" y="45148"/>
                  </a:lnTo>
                  <a:lnTo>
                    <a:pt x="32557" y="43377"/>
                  </a:lnTo>
                  <a:lnTo>
                    <a:pt x="40004" y="38552"/>
                  </a:lnTo>
                  <a:lnTo>
                    <a:pt x="45023" y="31405"/>
                  </a:lnTo>
                  <a:lnTo>
                    <a:pt x="46862" y="22669"/>
                  </a:lnTo>
                  <a:close/>
                </a:path>
              </a:pathLst>
            </a:custGeom>
            <a:ln w="133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3" name="object 43"/>
          <p:cNvGrpSpPr/>
          <p:nvPr/>
        </p:nvGrpSpPr>
        <p:grpSpPr>
          <a:xfrm>
            <a:off x="4124487" y="5015201"/>
            <a:ext cx="59055" cy="59055"/>
            <a:chOff x="4124487" y="5015201"/>
            <a:chExt cx="59055" cy="59055"/>
          </a:xfrm>
        </p:grpSpPr>
        <p:sp>
          <p:nvSpPr>
            <p:cNvPr id="44" name="object 44"/>
            <p:cNvSpPr/>
            <p:nvPr/>
          </p:nvSpPr>
          <p:spPr>
            <a:xfrm>
              <a:off x="4131183" y="5021897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20">
                  <a:moveTo>
                    <a:pt x="22478" y="0"/>
                  </a:moveTo>
                  <a:lnTo>
                    <a:pt x="13742" y="1771"/>
                  </a:lnTo>
                  <a:lnTo>
                    <a:pt x="6596" y="6596"/>
                  </a:lnTo>
                  <a:lnTo>
                    <a:pt x="1771" y="13742"/>
                  </a:lnTo>
                  <a:lnTo>
                    <a:pt x="0" y="22478"/>
                  </a:lnTo>
                  <a:lnTo>
                    <a:pt x="1774" y="31325"/>
                  </a:lnTo>
                  <a:lnTo>
                    <a:pt x="6619" y="38528"/>
                  </a:lnTo>
                  <a:lnTo>
                    <a:pt x="13823" y="43374"/>
                  </a:lnTo>
                  <a:lnTo>
                    <a:pt x="22669" y="45148"/>
                  </a:lnTo>
                  <a:lnTo>
                    <a:pt x="31405" y="43377"/>
                  </a:lnTo>
                  <a:lnTo>
                    <a:pt x="38552" y="38552"/>
                  </a:lnTo>
                  <a:lnTo>
                    <a:pt x="43377" y="31405"/>
                  </a:lnTo>
                  <a:lnTo>
                    <a:pt x="45148" y="22669"/>
                  </a:lnTo>
                  <a:lnTo>
                    <a:pt x="43374" y="13823"/>
                  </a:lnTo>
                  <a:lnTo>
                    <a:pt x="38528" y="6619"/>
                  </a:lnTo>
                  <a:lnTo>
                    <a:pt x="31325" y="1774"/>
                  </a:lnTo>
                  <a:lnTo>
                    <a:pt x="2247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131183" y="5021897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20">
                  <a:moveTo>
                    <a:pt x="45148" y="22669"/>
                  </a:moveTo>
                  <a:lnTo>
                    <a:pt x="43374" y="13823"/>
                  </a:lnTo>
                  <a:lnTo>
                    <a:pt x="38528" y="6619"/>
                  </a:lnTo>
                  <a:lnTo>
                    <a:pt x="31325" y="1774"/>
                  </a:lnTo>
                  <a:lnTo>
                    <a:pt x="22478" y="0"/>
                  </a:lnTo>
                  <a:lnTo>
                    <a:pt x="13742" y="1771"/>
                  </a:lnTo>
                  <a:lnTo>
                    <a:pt x="6596" y="6596"/>
                  </a:lnTo>
                  <a:lnTo>
                    <a:pt x="1771" y="13742"/>
                  </a:lnTo>
                  <a:lnTo>
                    <a:pt x="0" y="22478"/>
                  </a:lnTo>
                  <a:lnTo>
                    <a:pt x="1774" y="31325"/>
                  </a:lnTo>
                  <a:lnTo>
                    <a:pt x="6619" y="38528"/>
                  </a:lnTo>
                  <a:lnTo>
                    <a:pt x="13823" y="43374"/>
                  </a:lnTo>
                  <a:lnTo>
                    <a:pt x="22669" y="45148"/>
                  </a:lnTo>
                  <a:lnTo>
                    <a:pt x="31405" y="43377"/>
                  </a:lnTo>
                  <a:lnTo>
                    <a:pt x="38552" y="38552"/>
                  </a:lnTo>
                  <a:lnTo>
                    <a:pt x="43377" y="31405"/>
                  </a:lnTo>
                  <a:lnTo>
                    <a:pt x="45148" y="22669"/>
                  </a:lnTo>
                  <a:close/>
                </a:path>
              </a:pathLst>
            </a:custGeom>
            <a:ln w="133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6" name="object 46"/>
          <p:cNvGrpSpPr/>
          <p:nvPr/>
        </p:nvGrpSpPr>
        <p:grpSpPr>
          <a:xfrm>
            <a:off x="4250026" y="5015201"/>
            <a:ext cx="59055" cy="59055"/>
            <a:chOff x="4250026" y="5015201"/>
            <a:chExt cx="59055" cy="59055"/>
          </a:xfrm>
        </p:grpSpPr>
        <p:sp>
          <p:nvSpPr>
            <p:cNvPr id="47" name="object 47"/>
            <p:cNvSpPr/>
            <p:nvPr/>
          </p:nvSpPr>
          <p:spPr>
            <a:xfrm>
              <a:off x="4256722" y="5021897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20">
                  <a:moveTo>
                    <a:pt x="22478" y="0"/>
                  </a:moveTo>
                  <a:lnTo>
                    <a:pt x="13742" y="1771"/>
                  </a:lnTo>
                  <a:lnTo>
                    <a:pt x="6596" y="6596"/>
                  </a:lnTo>
                  <a:lnTo>
                    <a:pt x="1771" y="13742"/>
                  </a:lnTo>
                  <a:lnTo>
                    <a:pt x="0" y="22478"/>
                  </a:lnTo>
                  <a:lnTo>
                    <a:pt x="1774" y="31325"/>
                  </a:lnTo>
                  <a:lnTo>
                    <a:pt x="6619" y="38528"/>
                  </a:lnTo>
                  <a:lnTo>
                    <a:pt x="13823" y="43374"/>
                  </a:lnTo>
                  <a:lnTo>
                    <a:pt x="22669" y="45148"/>
                  </a:lnTo>
                  <a:lnTo>
                    <a:pt x="31405" y="43377"/>
                  </a:lnTo>
                  <a:lnTo>
                    <a:pt x="38552" y="38552"/>
                  </a:lnTo>
                  <a:lnTo>
                    <a:pt x="43377" y="31405"/>
                  </a:lnTo>
                  <a:lnTo>
                    <a:pt x="45148" y="22669"/>
                  </a:lnTo>
                  <a:lnTo>
                    <a:pt x="43374" y="13823"/>
                  </a:lnTo>
                  <a:lnTo>
                    <a:pt x="38528" y="6619"/>
                  </a:lnTo>
                  <a:lnTo>
                    <a:pt x="31325" y="1774"/>
                  </a:lnTo>
                  <a:lnTo>
                    <a:pt x="2247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256722" y="5021897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20">
                  <a:moveTo>
                    <a:pt x="45148" y="22669"/>
                  </a:moveTo>
                  <a:lnTo>
                    <a:pt x="43374" y="13823"/>
                  </a:lnTo>
                  <a:lnTo>
                    <a:pt x="38528" y="6619"/>
                  </a:lnTo>
                  <a:lnTo>
                    <a:pt x="31325" y="1774"/>
                  </a:lnTo>
                  <a:lnTo>
                    <a:pt x="22478" y="0"/>
                  </a:lnTo>
                  <a:lnTo>
                    <a:pt x="13742" y="1771"/>
                  </a:lnTo>
                  <a:lnTo>
                    <a:pt x="6596" y="6596"/>
                  </a:lnTo>
                  <a:lnTo>
                    <a:pt x="1771" y="13742"/>
                  </a:lnTo>
                  <a:lnTo>
                    <a:pt x="0" y="22478"/>
                  </a:lnTo>
                  <a:lnTo>
                    <a:pt x="1774" y="31325"/>
                  </a:lnTo>
                  <a:lnTo>
                    <a:pt x="6619" y="38528"/>
                  </a:lnTo>
                  <a:lnTo>
                    <a:pt x="13823" y="43374"/>
                  </a:lnTo>
                  <a:lnTo>
                    <a:pt x="22669" y="45148"/>
                  </a:lnTo>
                  <a:lnTo>
                    <a:pt x="31405" y="43377"/>
                  </a:lnTo>
                  <a:lnTo>
                    <a:pt x="38552" y="38552"/>
                  </a:lnTo>
                  <a:lnTo>
                    <a:pt x="43377" y="31405"/>
                  </a:lnTo>
                  <a:lnTo>
                    <a:pt x="45148" y="22669"/>
                  </a:lnTo>
                  <a:close/>
                </a:path>
              </a:pathLst>
            </a:custGeom>
            <a:ln w="133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9" name="object 49"/>
          <p:cNvGrpSpPr/>
          <p:nvPr/>
        </p:nvGrpSpPr>
        <p:grpSpPr>
          <a:xfrm>
            <a:off x="5045173" y="4921475"/>
            <a:ext cx="59055" cy="59055"/>
            <a:chOff x="5045173" y="4921475"/>
            <a:chExt cx="59055" cy="59055"/>
          </a:xfrm>
        </p:grpSpPr>
        <p:sp>
          <p:nvSpPr>
            <p:cNvPr id="50" name="object 50"/>
            <p:cNvSpPr/>
            <p:nvPr/>
          </p:nvSpPr>
          <p:spPr>
            <a:xfrm>
              <a:off x="5051869" y="4928171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20">
                  <a:moveTo>
                    <a:pt x="22478" y="0"/>
                  </a:moveTo>
                  <a:lnTo>
                    <a:pt x="13742" y="1771"/>
                  </a:lnTo>
                  <a:lnTo>
                    <a:pt x="6596" y="6596"/>
                  </a:lnTo>
                  <a:lnTo>
                    <a:pt x="1771" y="13742"/>
                  </a:lnTo>
                  <a:lnTo>
                    <a:pt x="0" y="22479"/>
                  </a:lnTo>
                  <a:lnTo>
                    <a:pt x="1774" y="31325"/>
                  </a:lnTo>
                  <a:lnTo>
                    <a:pt x="6619" y="38528"/>
                  </a:lnTo>
                  <a:lnTo>
                    <a:pt x="13823" y="43374"/>
                  </a:lnTo>
                  <a:lnTo>
                    <a:pt x="22669" y="45148"/>
                  </a:lnTo>
                  <a:lnTo>
                    <a:pt x="31405" y="43377"/>
                  </a:lnTo>
                  <a:lnTo>
                    <a:pt x="38552" y="38552"/>
                  </a:lnTo>
                  <a:lnTo>
                    <a:pt x="43377" y="31405"/>
                  </a:lnTo>
                  <a:lnTo>
                    <a:pt x="45148" y="22669"/>
                  </a:lnTo>
                  <a:lnTo>
                    <a:pt x="43374" y="13823"/>
                  </a:lnTo>
                  <a:lnTo>
                    <a:pt x="38528" y="6619"/>
                  </a:lnTo>
                  <a:lnTo>
                    <a:pt x="31325" y="1774"/>
                  </a:lnTo>
                  <a:lnTo>
                    <a:pt x="2247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051869" y="4928171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20">
                  <a:moveTo>
                    <a:pt x="45148" y="22669"/>
                  </a:moveTo>
                  <a:lnTo>
                    <a:pt x="43374" y="13823"/>
                  </a:lnTo>
                  <a:lnTo>
                    <a:pt x="38528" y="6619"/>
                  </a:lnTo>
                  <a:lnTo>
                    <a:pt x="31325" y="1774"/>
                  </a:lnTo>
                  <a:lnTo>
                    <a:pt x="22478" y="0"/>
                  </a:lnTo>
                  <a:lnTo>
                    <a:pt x="13742" y="1771"/>
                  </a:lnTo>
                  <a:lnTo>
                    <a:pt x="6596" y="6596"/>
                  </a:lnTo>
                  <a:lnTo>
                    <a:pt x="1771" y="13742"/>
                  </a:lnTo>
                  <a:lnTo>
                    <a:pt x="0" y="22479"/>
                  </a:lnTo>
                  <a:lnTo>
                    <a:pt x="1774" y="31325"/>
                  </a:lnTo>
                  <a:lnTo>
                    <a:pt x="6619" y="38528"/>
                  </a:lnTo>
                  <a:lnTo>
                    <a:pt x="13823" y="43374"/>
                  </a:lnTo>
                  <a:lnTo>
                    <a:pt x="22669" y="45148"/>
                  </a:lnTo>
                  <a:lnTo>
                    <a:pt x="31405" y="43377"/>
                  </a:lnTo>
                  <a:lnTo>
                    <a:pt x="38552" y="38552"/>
                  </a:lnTo>
                  <a:lnTo>
                    <a:pt x="43377" y="31405"/>
                  </a:lnTo>
                  <a:lnTo>
                    <a:pt x="45148" y="22669"/>
                  </a:lnTo>
                  <a:close/>
                </a:path>
              </a:pathLst>
            </a:custGeom>
            <a:ln w="133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2" name="object 52"/>
          <p:cNvGrpSpPr/>
          <p:nvPr/>
        </p:nvGrpSpPr>
        <p:grpSpPr>
          <a:xfrm>
            <a:off x="5170713" y="4921475"/>
            <a:ext cx="59055" cy="59055"/>
            <a:chOff x="5170713" y="4921475"/>
            <a:chExt cx="59055" cy="59055"/>
          </a:xfrm>
        </p:grpSpPr>
        <p:sp>
          <p:nvSpPr>
            <p:cNvPr id="53" name="object 53"/>
            <p:cNvSpPr/>
            <p:nvPr/>
          </p:nvSpPr>
          <p:spPr>
            <a:xfrm>
              <a:off x="5177409" y="4928171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20">
                  <a:moveTo>
                    <a:pt x="22478" y="0"/>
                  </a:moveTo>
                  <a:lnTo>
                    <a:pt x="13742" y="1771"/>
                  </a:lnTo>
                  <a:lnTo>
                    <a:pt x="6596" y="6596"/>
                  </a:lnTo>
                  <a:lnTo>
                    <a:pt x="1771" y="13742"/>
                  </a:lnTo>
                  <a:lnTo>
                    <a:pt x="0" y="22479"/>
                  </a:lnTo>
                  <a:lnTo>
                    <a:pt x="1774" y="31325"/>
                  </a:lnTo>
                  <a:lnTo>
                    <a:pt x="6619" y="38528"/>
                  </a:lnTo>
                  <a:lnTo>
                    <a:pt x="13823" y="43374"/>
                  </a:lnTo>
                  <a:lnTo>
                    <a:pt x="22669" y="45148"/>
                  </a:lnTo>
                  <a:lnTo>
                    <a:pt x="31405" y="43377"/>
                  </a:lnTo>
                  <a:lnTo>
                    <a:pt x="38552" y="38552"/>
                  </a:lnTo>
                  <a:lnTo>
                    <a:pt x="43377" y="31405"/>
                  </a:lnTo>
                  <a:lnTo>
                    <a:pt x="45148" y="22669"/>
                  </a:lnTo>
                  <a:lnTo>
                    <a:pt x="43374" y="13823"/>
                  </a:lnTo>
                  <a:lnTo>
                    <a:pt x="38528" y="6619"/>
                  </a:lnTo>
                  <a:lnTo>
                    <a:pt x="31325" y="1774"/>
                  </a:lnTo>
                  <a:lnTo>
                    <a:pt x="2247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177409" y="4928171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20">
                  <a:moveTo>
                    <a:pt x="45148" y="22669"/>
                  </a:moveTo>
                  <a:lnTo>
                    <a:pt x="43374" y="13823"/>
                  </a:lnTo>
                  <a:lnTo>
                    <a:pt x="38528" y="6619"/>
                  </a:lnTo>
                  <a:lnTo>
                    <a:pt x="31325" y="1774"/>
                  </a:lnTo>
                  <a:lnTo>
                    <a:pt x="22478" y="0"/>
                  </a:lnTo>
                  <a:lnTo>
                    <a:pt x="13742" y="1771"/>
                  </a:lnTo>
                  <a:lnTo>
                    <a:pt x="6596" y="6596"/>
                  </a:lnTo>
                  <a:lnTo>
                    <a:pt x="1771" y="13742"/>
                  </a:lnTo>
                  <a:lnTo>
                    <a:pt x="0" y="22479"/>
                  </a:lnTo>
                  <a:lnTo>
                    <a:pt x="1774" y="31325"/>
                  </a:lnTo>
                  <a:lnTo>
                    <a:pt x="6619" y="38528"/>
                  </a:lnTo>
                  <a:lnTo>
                    <a:pt x="13823" y="43374"/>
                  </a:lnTo>
                  <a:lnTo>
                    <a:pt x="22669" y="45148"/>
                  </a:lnTo>
                  <a:lnTo>
                    <a:pt x="31405" y="43377"/>
                  </a:lnTo>
                  <a:lnTo>
                    <a:pt x="38552" y="38552"/>
                  </a:lnTo>
                  <a:lnTo>
                    <a:pt x="43377" y="31405"/>
                  </a:lnTo>
                  <a:lnTo>
                    <a:pt x="45148" y="22669"/>
                  </a:lnTo>
                  <a:close/>
                </a:path>
              </a:pathLst>
            </a:custGeom>
            <a:ln w="133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5" name="object 55"/>
          <p:cNvGrpSpPr/>
          <p:nvPr/>
        </p:nvGrpSpPr>
        <p:grpSpPr>
          <a:xfrm>
            <a:off x="5326351" y="4293587"/>
            <a:ext cx="60325" cy="59055"/>
            <a:chOff x="5326351" y="4293587"/>
            <a:chExt cx="60325" cy="59055"/>
          </a:xfrm>
        </p:grpSpPr>
        <p:sp>
          <p:nvSpPr>
            <p:cNvPr id="56" name="object 56"/>
            <p:cNvSpPr/>
            <p:nvPr/>
          </p:nvSpPr>
          <p:spPr>
            <a:xfrm>
              <a:off x="5333047" y="4300283"/>
              <a:ext cx="46990" cy="45720"/>
            </a:xfrm>
            <a:custGeom>
              <a:avLst/>
              <a:gdLst/>
              <a:ahLst/>
              <a:cxnLst/>
              <a:rect l="l" t="t" r="r" b="b"/>
              <a:pathLst>
                <a:path w="46989" h="45720">
                  <a:moveTo>
                    <a:pt x="23431" y="0"/>
                  </a:moveTo>
                  <a:lnTo>
                    <a:pt x="14305" y="1771"/>
                  </a:lnTo>
                  <a:lnTo>
                    <a:pt x="6858" y="6596"/>
                  </a:lnTo>
                  <a:lnTo>
                    <a:pt x="1839" y="13742"/>
                  </a:lnTo>
                  <a:lnTo>
                    <a:pt x="0" y="22478"/>
                  </a:lnTo>
                  <a:lnTo>
                    <a:pt x="1839" y="31325"/>
                  </a:lnTo>
                  <a:lnTo>
                    <a:pt x="6858" y="38528"/>
                  </a:lnTo>
                  <a:lnTo>
                    <a:pt x="14305" y="43374"/>
                  </a:lnTo>
                  <a:lnTo>
                    <a:pt x="23431" y="45148"/>
                  </a:lnTo>
                  <a:lnTo>
                    <a:pt x="32557" y="43377"/>
                  </a:lnTo>
                  <a:lnTo>
                    <a:pt x="40004" y="38552"/>
                  </a:lnTo>
                  <a:lnTo>
                    <a:pt x="45023" y="31405"/>
                  </a:lnTo>
                  <a:lnTo>
                    <a:pt x="46862" y="22669"/>
                  </a:lnTo>
                  <a:lnTo>
                    <a:pt x="45023" y="13823"/>
                  </a:lnTo>
                  <a:lnTo>
                    <a:pt x="40004" y="6619"/>
                  </a:lnTo>
                  <a:lnTo>
                    <a:pt x="32557" y="1774"/>
                  </a:lnTo>
                  <a:lnTo>
                    <a:pt x="2343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333047" y="4300283"/>
              <a:ext cx="46990" cy="45720"/>
            </a:xfrm>
            <a:custGeom>
              <a:avLst/>
              <a:gdLst/>
              <a:ahLst/>
              <a:cxnLst/>
              <a:rect l="l" t="t" r="r" b="b"/>
              <a:pathLst>
                <a:path w="46989" h="45720">
                  <a:moveTo>
                    <a:pt x="46862" y="22669"/>
                  </a:moveTo>
                  <a:lnTo>
                    <a:pt x="45023" y="13823"/>
                  </a:lnTo>
                  <a:lnTo>
                    <a:pt x="40004" y="6619"/>
                  </a:lnTo>
                  <a:lnTo>
                    <a:pt x="32557" y="1774"/>
                  </a:lnTo>
                  <a:lnTo>
                    <a:pt x="23431" y="0"/>
                  </a:lnTo>
                  <a:lnTo>
                    <a:pt x="14305" y="1771"/>
                  </a:lnTo>
                  <a:lnTo>
                    <a:pt x="6858" y="6596"/>
                  </a:lnTo>
                  <a:lnTo>
                    <a:pt x="1839" y="13742"/>
                  </a:lnTo>
                  <a:lnTo>
                    <a:pt x="0" y="22478"/>
                  </a:lnTo>
                  <a:lnTo>
                    <a:pt x="1839" y="31325"/>
                  </a:lnTo>
                  <a:lnTo>
                    <a:pt x="6858" y="38528"/>
                  </a:lnTo>
                  <a:lnTo>
                    <a:pt x="14305" y="43374"/>
                  </a:lnTo>
                  <a:lnTo>
                    <a:pt x="23431" y="45148"/>
                  </a:lnTo>
                  <a:lnTo>
                    <a:pt x="32557" y="43377"/>
                  </a:lnTo>
                  <a:lnTo>
                    <a:pt x="40004" y="38552"/>
                  </a:lnTo>
                  <a:lnTo>
                    <a:pt x="45023" y="31405"/>
                  </a:lnTo>
                  <a:lnTo>
                    <a:pt x="46862" y="22669"/>
                  </a:lnTo>
                  <a:close/>
                </a:path>
              </a:pathLst>
            </a:custGeom>
            <a:ln w="133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8" name="object 58"/>
          <p:cNvGrpSpPr/>
          <p:nvPr/>
        </p:nvGrpSpPr>
        <p:grpSpPr>
          <a:xfrm>
            <a:off x="5451890" y="4293587"/>
            <a:ext cx="60325" cy="59055"/>
            <a:chOff x="5451890" y="4293587"/>
            <a:chExt cx="60325" cy="59055"/>
          </a:xfrm>
        </p:grpSpPr>
        <p:sp>
          <p:nvSpPr>
            <p:cNvPr id="59" name="object 59"/>
            <p:cNvSpPr/>
            <p:nvPr/>
          </p:nvSpPr>
          <p:spPr>
            <a:xfrm>
              <a:off x="5458586" y="4300283"/>
              <a:ext cx="46990" cy="45720"/>
            </a:xfrm>
            <a:custGeom>
              <a:avLst/>
              <a:gdLst/>
              <a:ahLst/>
              <a:cxnLst/>
              <a:rect l="l" t="t" r="r" b="b"/>
              <a:pathLst>
                <a:path w="46989" h="45720">
                  <a:moveTo>
                    <a:pt x="23431" y="0"/>
                  </a:moveTo>
                  <a:lnTo>
                    <a:pt x="14305" y="1771"/>
                  </a:lnTo>
                  <a:lnTo>
                    <a:pt x="6858" y="6596"/>
                  </a:lnTo>
                  <a:lnTo>
                    <a:pt x="1839" y="13742"/>
                  </a:lnTo>
                  <a:lnTo>
                    <a:pt x="0" y="22478"/>
                  </a:lnTo>
                  <a:lnTo>
                    <a:pt x="1839" y="31325"/>
                  </a:lnTo>
                  <a:lnTo>
                    <a:pt x="6858" y="38528"/>
                  </a:lnTo>
                  <a:lnTo>
                    <a:pt x="14305" y="43374"/>
                  </a:lnTo>
                  <a:lnTo>
                    <a:pt x="23431" y="45148"/>
                  </a:lnTo>
                  <a:lnTo>
                    <a:pt x="32557" y="43377"/>
                  </a:lnTo>
                  <a:lnTo>
                    <a:pt x="40004" y="38552"/>
                  </a:lnTo>
                  <a:lnTo>
                    <a:pt x="45023" y="31405"/>
                  </a:lnTo>
                  <a:lnTo>
                    <a:pt x="46862" y="22669"/>
                  </a:lnTo>
                  <a:lnTo>
                    <a:pt x="45023" y="13823"/>
                  </a:lnTo>
                  <a:lnTo>
                    <a:pt x="40004" y="6619"/>
                  </a:lnTo>
                  <a:lnTo>
                    <a:pt x="32557" y="1774"/>
                  </a:lnTo>
                  <a:lnTo>
                    <a:pt x="2343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458586" y="4300283"/>
              <a:ext cx="46990" cy="45720"/>
            </a:xfrm>
            <a:custGeom>
              <a:avLst/>
              <a:gdLst/>
              <a:ahLst/>
              <a:cxnLst/>
              <a:rect l="l" t="t" r="r" b="b"/>
              <a:pathLst>
                <a:path w="46989" h="45720">
                  <a:moveTo>
                    <a:pt x="46862" y="22669"/>
                  </a:moveTo>
                  <a:lnTo>
                    <a:pt x="45023" y="13823"/>
                  </a:lnTo>
                  <a:lnTo>
                    <a:pt x="40004" y="6619"/>
                  </a:lnTo>
                  <a:lnTo>
                    <a:pt x="32557" y="1774"/>
                  </a:lnTo>
                  <a:lnTo>
                    <a:pt x="23431" y="0"/>
                  </a:lnTo>
                  <a:lnTo>
                    <a:pt x="14305" y="1771"/>
                  </a:lnTo>
                  <a:lnTo>
                    <a:pt x="6858" y="6596"/>
                  </a:lnTo>
                  <a:lnTo>
                    <a:pt x="1839" y="13742"/>
                  </a:lnTo>
                  <a:lnTo>
                    <a:pt x="0" y="22478"/>
                  </a:lnTo>
                  <a:lnTo>
                    <a:pt x="1839" y="31325"/>
                  </a:lnTo>
                  <a:lnTo>
                    <a:pt x="6858" y="38528"/>
                  </a:lnTo>
                  <a:lnTo>
                    <a:pt x="14305" y="43374"/>
                  </a:lnTo>
                  <a:lnTo>
                    <a:pt x="23431" y="45148"/>
                  </a:lnTo>
                  <a:lnTo>
                    <a:pt x="32557" y="43377"/>
                  </a:lnTo>
                  <a:lnTo>
                    <a:pt x="40004" y="38552"/>
                  </a:lnTo>
                  <a:lnTo>
                    <a:pt x="45023" y="31405"/>
                  </a:lnTo>
                  <a:lnTo>
                    <a:pt x="46862" y="22669"/>
                  </a:lnTo>
                  <a:close/>
                </a:path>
              </a:pathLst>
            </a:custGeom>
            <a:ln w="133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1" name="object 61"/>
          <p:cNvGrpSpPr/>
          <p:nvPr/>
        </p:nvGrpSpPr>
        <p:grpSpPr>
          <a:xfrm>
            <a:off x="5326351" y="3927065"/>
            <a:ext cx="60325" cy="59055"/>
            <a:chOff x="5326351" y="3927065"/>
            <a:chExt cx="60325" cy="59055"/>
          </a:xfrm>
        </p:grpSpPr>
        <p:sp>
          <p:nvSpPr>
            <p:cNvPr id="62" name="object 62"/>
            <p:cNvSpPr/>
            <p:nvPr/>
          </p:nvSpPr>
          <p:spPr>
            <a:xfrm>
              <a:off x="5333047" y="3933761"/>
              <a:ext cx="46990" cy="45720"/>
            </a:xfrm>
            <a:custGeom>
              <a:avLst/>
              <a:gdLst/>
              <a:ahLst/>
              <a:cxnLst/>
              <a:rect l="l" t="t" r="r" b="b"/>
              <a:pathLst>
                <a:path w="46989" h="45720">
                  <a:moveTo>
                    <a:pt x="23431" y="0"/>
                  </a:moveTo>
                  <a:lnTo>
                    <a:pt x="14305" y="1771"/>
                  </a:lnTo>
                  <a:lnTo>
                    <a:pt x="6858" y="6596"/>
                  </a:lnTo>
                  <a:lnTo>
                    <a:pt x="1839" y="13742"/>
                  </a:lnTo>
                  <a:lnTo>
                    <a:pt x="0" y="22478"/>
                  </a:lnTo>
                  <a:lnTo>
                    <a:pt x="1839" y="31325"/>
                  </a:lnTo>
                  <a:lnTo>
                    <a:pt x="6858" y="38528"/>
                  </a:lnTo>
                  <a:lnTo>
                    <a:pt x="14305" y="43374"/>
                  </a:lnTo>
                  <a:lnTo>
                    <a:pt x="23431" y="45148"/>
                  </a:lnTo>
                  <a:lnTo>
                    <a:pt x="32557" y="43377"/>
                  </a:lnTo>
                  <a:lnTo>
                    <a:pt x="40004" y="38552"/>
                  </a:lnTo>
                  <a:lnTo>
                    <a:pt x="45023" y="31405"/>
                  </a:lnTo>
                  <a:lnTo>
                    <a:pt x="46862" y="22669"/>
                  </a:lnTo>
                  <a:lnTo>
                    <a:pt x="45023" y="13823"/>
                  </a:lnTo>
                  <a:lnTo>
                    <a:pt x="40004" y="6619"/>
                  </a:lnTo>
                  <a:lnTo>
                    <a:pt x="32557" y="1774"/>
                  </a:lnTo>
                  <a:lnTo>
                    <a:pt x="2343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333047" y="3933761"/>
              <a:ext cx="46990" cy="45720"/>
            </a:xfrm>
            <a:custGeom>
              <a:avLst/>
              <a:gdLst/>
              <a:ahLst/>
              <a:cxnLst/>
              <a:rect l="l" t="t" r="r" b="b"/>
              <a:pathLst>
                <a:path w="46989" h="45720">
                  <a:moveTo>
                    <a:pt x="46862" y="22669"/>
                  </a:moveTo>
                  <a:lnTo>
                    <a:pt x="45023" y="13823"/>
                  </a:lnTo>
                  <a:lnTo>
                    <a:pt x="40004" y="6619"/>
                  </a:lnTo>
                  <a:lnTo>
                    <a:pt x="32557" y="1774"/>
                  </a:lnTo>
                  <a:lnTo>
                    <a:pt x="23431" y="0"/>
                  </a:lnTo>
                  <a:lnTo>
                    <a:pt x="14305" y="1771"/>
                  </a:lnTo>
                  <a:lnTo>
                    <a:pt x="6858" y="6596"/>
                  </a:lnTo>
                  <a:lnTo>
                    <a:pt x="1839" y="13742"/>
                  </a:lnTo>
                  <a:lnTo>
                    <a:pt x="0" y="22478"/>
                  </a:lnTo>
                  <a:lnTo>
                    <a:pt x="1839" y="31325"/>
                  </a:lnTo>
                  <a:lnTo>
                    <a:pt x="6858" y="38528"/>
                  </a:lnTo>
                  <a:lnTo>
                    <a:pt x="14305" y="43374"/>
                  </a:lnTo>
                  <a:lnTo>
                    <a:pt x="23431" y="45148"/>
                  </a:lnTo>
                  <a:lnTo>
                    <a:pt x="32557" y="43377"/>
                  </a:lnTo>
                  <a:lnTo>
                    <a:pt x="40004" y="38552"/>
                  </a:lnTo>
                  <a:lnTo>
                    <a:pt x="45023" y="31405"/>
                  </a:lnTo>
                  <a:lnTo>
                    <a:pt x="46862" y="22669"/>
                  </a:lnTo>
                  <a:close/>
                </a:path>
              </a:pathLst>
            </a:custGeom>
            <a:ln w="133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4" name="object 64"/>
          <p:cNvGrpSpPr/>
          <p:nvPr/>
        </p:nvGrpSpPr>
        <p:grpSpPr>
          <a:xfrm>
            <a:off x="5451890" y="3927065"/>
            <a:ext cx="60325" cy="59055"/>
            <a:chOff x="5451890" y="3927065"/>
            <a:chExt cx="60325" cy="59055"/>
          </a:xfrm>
        </p:grpSpPr>
        <p:sp>
          <p:nvSpPr>
            <p:cNvPr id="65" name="object 65"/>
            <p:cNvSpPr/>
            <p:nvPr/>
          </p:nvSpPr>
          <p:spPr>
            <a:xfrm>
              <a:off x="5458586" y="3933761"/>
              <a:ext cx="46990" cy="45720"/>
            </a:xfrm>
            <a:custGeom>
              <a:avLst/>
              <a:gdLst/>
              <a:ahLst/>
              <a:cxnLst/>
              <a:rect l="l" t="t" r="r" b="b"/>
              <a:pathLst>
                <a:path w="46989" h="45720">
                  <a:moveTo>
                    <a:pt x="23431" y="0"/>
                  </a:moveTo>
                  <a:lnTo>
                    <a:pt x="14305" y="1771"/>
                  </a:lnTo>
                  <a:lnTo>
                    <a:pt x="6858" y="6596"/>
                  </a:lnTo>
                  <a:lnTo>
                    <a:pt x="1839" y="13742"/>
                  </a:lnTo>
                  <a:lnTo>
                    <a:pt x="0" y="22478"/>
                  </a:lnTo>
                  <a:lnTo>
                    <a:pt x="1839" y="31325"/>
                  </a:lnTo>
                  <a:lnTo>
                    <a:pt x="6858" y="38528"/>
                  </a:lnTo>
                  <a:lnTo>
                    <a:pt x="14305" y="43374"/>
                  </a:lnTo>
                  <a:lnTo>
                    <a:pt x="23431" y="45148"/>
                  </a:lnTo>
                  <a:lnTo>
                    <a:pt x="32557" y="43377"/>
                  </a:lnTo>
                  <a:lnTo>
                    <a:pt x="40004" y="38552"/>
                  </a:lnTo>
                  <a:lnTo>
                    <a:pt x="45023" y="31405"/>
                  </a:lnTo>
                  <a:lnTo>
                    <a:pt x="46862" y="22669"/>
                  </a:lnTo>
                  <a:lnTo>
                    <a:pt x="45023" y="13823"/>
                  </a:lnTo>
                  <a:lnTo>
                    <a:pt x="40004" y="6619"/>
                  </a:lnTo>
                  <a:lnTo>
                    <a:pt x="32557" y="1774"/>
                  </a:lnTo>
                  <a:lnTo>
                    <a:pt x="2343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5458586" y="3933761"/>
              <a:ext cx="46990" cy="45720"/>
            </a:xfrm>
            <a:custGeom>
              <a:avLst/>
              <a:gdLst/>
              <a:ahLst/>
              <a:cxnLst/>
              <a:rect l="l" t="t" r="r" b="b"/>
              <a:pathLst>
                <a:path w="46989" h="45720">
                  <a:moveTo>
                    <a:pt x="46862" y="22669"/>
                  </a:moveTo>
                  <a:lnTo>
                    <a:pt x="45023" y="13823"/>
                  </a:lnTo>
                  <a:lnTo>
                    <a:pt x="40004" y="6619"/>
                  </a:lnTo>
                  <a:lnTo>
                    <a:pt x="32557" y="1774"/>
                  </a:lnTo>
                  <a:lnTo>
                    <a:pt x="23431" y="0"/>
                  </a:lnTo>
                  <a:lnTo>
                    <a:pt x="14305" y="1771"/>
                  </a:lnTo>
                  <a:lnTo>
                    <a:pt x="6858" y="6596"/>
                  </a:lnTo>
                  <a:lnTo>
                    <a:pt x="1839" y="13742"/>
                  </a:lnTo>
                  <a:lnTo>
                    <a:pt x="0" y="22478"/>
                  </a:lnTo>
                  <a:lnTo>
                    <a:pt x="1839" y="31325"/>
                  </a:lnTo>
                  <a:lnTo>
                    <a:pt x="6858" y="38528"/>
                  </a:lnTo>
                  <a:lnTo>
                    <a:pt x="14305" y="43374"/>
                  </a:lnTo>
                  <a:lnTo>
                    <a:pt x="23431" y="45148"/>
                  </a:lnTo>
                  <a:lnTo>
                    <a:pt x="32557" y="43377"/>
                  </a:lnTo>
                  <a:lnTo>
                    <a:pt x="40004" y="38552"/>
                  </a:lnTo>
                  <a:lnTo>
                    <a:pt x="45023" y="31405"/>
                  </a:lnTo>
                  <a:lnTo>
                    <a:pt x="46862" y="22669"/>
                  </a:lnTo>
                  <a:close/>
                </a:path>
              </a:pathLst>
            </a:custGeom>
            <a:ln w="133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7" name="object 67"/>
          <p:cNvGrpSpPr/>
          <p:nvPr/>
        </p:nvGrpSpPr>
        <p:grpSpPr>
          <a:xfrm>
            <a:off x="5096989" y="3309273"/>
            <a:ext cx="59055" cy="60325"/>
            <a:chOff x="5096989" y="3309273"/>
            <a:chExt cx="59055" cy="60325"/>
          </a:xfrm>
        </p:grpSpPr>
        <p:sp>
          <p:nvSpPr>
            <p:cNvPr id="68" name="object 68"/>
            <p:cNvSpPr/>
            <p:nvPr/>
          </p:nvSpPr>
          <p:spPr>
            <a:xfrm>
              <a:off x="5103685" y="3315970"/>
              <a:ext cx="45720" cy="46990"/>
            </a:xfrm>
            <a:custGeom>
              <a:avLst/>
              <a:gdLst/>
              <a:ahLst/>
              <a:cxnLst/>
              <a:rect l="l" t="t" r="r" b="b"/>
              <a:pathLst>
                <a:path w="45720" h="46989">
                  <a:moveTo>
                    <a:pt x="22669" y="0"/>
                  </a:moveTo>
                  <a:lnTo>
                    <a:pt x="13823" y="1866"/>
                  </a:lnTo>
                  <a:lnTo>
                    <a:pt x="6619" y="6929"/>
                  </a:lnTo>
                  <a:lnTo>
                    <a:pt x="1774" y="14385"/>
                  </a:lnTo>
                  <a:lnTo>
                    <a:pt x="0" y="23431"/>
                  </a:lnTo>
                  <a:lnTo>
                    <a:pt x="1774" y="32477"/>
                  </a:lnTo>
                  <a:lnTo>
                    <a:pt x="6619" y="39933"/>
                  </a:lnTo>
                  <a:lnTo>
                    <a:pt x="13823" y="44996"/>
                  </a:lnTo>
                  <a:lnTo>
                    <a:pt x="22669" y="46862"/>
                  </a:lnTo>
                  <a:lnTo>
                    <a:pt x="31515" y="44996"/>
                  </a:lnTo>
                  <a:lnTo>
                    <a:pt x="38719" y="39933"/>
                  </a:lnTo>
                  <a:lnTo>
                    <a:pt x="43564" y="32477"/>
                  </a:lnTo>
                  <a:lnTo>
                    <a:pt x="45338" y="23431"/>
                  </a:lnTo>
                  <a:lnTo>
                    <a:pt x="43564" y="14385"/>
                  </a:lnTo>
                  <a:lnTo>
                    <a:pt x="38719" y="6929"/>
                  </a:lnTo>
                  <a:lnTo>
                    <a:pt x="31515" y="1866"/>
                  </a:lnTo>
                  <a:lnTo>
                    <a:pt x="2266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5103685" y="3315970"/>
              <a:ext cx="45720" cy="46990"/>
            </a:xfrm>
            <a:custGeom>
              <a:avLst/>
              <a:gdLst/>
              <a:ahLst/>
              <a:cxnLst/>
              <a:rect l="l" t="t" r="r" b="b"/>
              <a:pathLst>
                <a:path w="45720" h="46989">
                  <a:moveTo>
                    <a:pt x="45338" y="23431"/>
                  </a:moveTo>
                  <a:lnTo>
                    <a:pt x="43564" y="14385"/>
                  </a:lnTo>
                  <a:lnTo>
                    <a:pt x="38719" y="6929"/>
                  </a:lnTo>
                  <a:lnTo>
                    <a:pt x="31515" y="1866"/>
                  </a:lnTo>
                  <a:lnTo>
                    <a:pt x="22669" y="0"/>
                  </a:lnTo>
                  <a:lnTo>
                    <a:pt x="13823" y="1866"/>
                  </a:lnTo>
                  <a:lnTo>
                    <a:pt x="6619" y="6929"/>
                  </a:lnTo>
                  <a:lnTo>
                    <a:pt x="1774" y="14385"/>
                  </a:lnTo>
                  <a:lnTo>
                    <a:pt x="0" y="23431"/>
                  </a:lnTo>
                  <a:lnTo>
                    <a:pt x="1774" y="32477"/>
                  </a:lnTo>
                  <a:lnTo>
                    <a:pt x="6619" y="39933"/>
                  </a:lnTo>
                  <a:lnTo>
                    <a:pt x="13823" y="44996"/>
                  </a:lnTo>
                  <a:lnTo>
                    <a:pt x="22669" y="46862"/>
                  </a:lnTo>
                  <a:lnTo>
                    <a:pt x="31515" y="44996"/>
                  </a:lnTo>
                  <a:lnTo>
                    <a:pt x="38719" y="39933"/>
                  </a:lnTo>
                  <a:lnTo>
                    <a:pt x="43564" y="32477"/>
                  </a:lnTo>
                  <a:lnTo>
                    <a:pt x="45338" y="23431"/>
                  </a:lnTo>
                  <a:close/>
                </a:path>
              </a:pathLst>
            </a:custGeom>
            <a:ln w="133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0" name="object 70"/>
          <p:cNvGrpSpPr/>
          <p:nvPr/>
        </p:nvGrpSpPr>
        <p:grpSpPr>
          <a:xfrm>
            <a:off x="5222528" y="3309273"/>
            <a:ext cx="59055" cy="60325"/>
            <a:chOff x="5222528" y="3309273"/>
            <a:chExt cx="59055" cy="60325"/>
          </a:xfrm>
        </p:grpSpPr>
        <p:sp>
          <p:nvSpPr>
            <p:cNvPr id="71" name="object 71"/>
            <p:cNvSpPr/>
            <p:nvPr/>
          </p:nvSpPr>
          <p:spPr>
            <a:xfrm>
              <a:off x="5229224" y="3315970"/>
              <a:ext cx="45720" cy="46990"/>
            </a:xfrm>
            <a:custGeom>
              <a:avLst/>
              <a:gdLst/>
              <a:ahLst/>
              <a:cxnLst/>
              <a:rect l="l" t="t" r="r" b="b"/>
              <a:pathLst>
                <a:path w="45720" h="46989">
                  <a:moveTo>
                    <a:pt x="22669" y="0"/>
                  </a:moveTo>
                  <a:lnTo>
                    <a:pt x="13823" y="1866"/>
                  </a:lnTo>
                  <a:lnTo>
                    <a:pt x="6619" y="6929"/>
                  </a:lnTo>
                  <a:lnTo>
                    <a:pt x="1774" y="14385"/>
                  </a:lnTo>
                  <a:lnTo>
                    <a:pt x="0" y="23431"/>
                  </a:lnTo>
                  <a:lnTo>
                    <a:pt x="1774" y="32477"/>
                  </a:lnTo>
                  <a:lnTo>
                    <a:pt x="6619" y="39933"/>
                  </a:lnTo>
                  <a:lnTo>
                    <a:pt x="13823" y="44996"/>
                  </a:lnTo>
                  <a:lnTo>
                    <a:pt x="22669" y="46862"/>
                  </a:lnTo>
                  <a:lnTo>
                    <a:pt x="31515" y="44996"/>
                  </a:lnTo>
                  <a:lnTo>
                    <a:pt x="38719" y="39933"/>
                  </a:lnTo>
                  <a:lnTo>
                    <a:pt x="43564" y="32477"/>
                  </a:lnTo>
                  <a:lnTo>
                    <a:pt x="45338" y="23431"/>
                  </a:lnTo>
                  <a:lnTo>
                    <a:pt x="43564" y="14385"/>
                  </a:lnTo>
                  <a:lnTo>
                    <a:pt x="38719" y="6929"/>
                  </a:lnTo>
                  <a:lnTo>
                    <a:pt x="31515" y="1866"/>
                  </a:lnTo>
                  <a:lnTo>
                    <a:pt x="2266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5229224" y="3315970"/>
              <a:ext cx="45720" cy="46990"/>
            </a:xfrm>
            <a:custGeom>
              <a:avLst/>
              <a:gdLst/>
              <a:ahLst/>
              <a:cxnLst/>
              <a:rect l="l" t="t" r="r" b="b"/>
              <a:pathLst>
                <a:path w="45720" h="46989">
                  <a:moveTo>
                    <a:pt x="45338" y="23431"/>
                  </a:moveTo>
                  <a:lnTo>
                    <a:pt x="43564" y="14385"/>
                  </a:lnTo>
                  <a:lnTo>
                    <a:pt x="38719" y="6929"/>
                  </a:lnTo>
                  <a:lnTo>
                    <a:pt x="31515" y="1866"/>
                  </a:lnTo>
                  <a:lnTo>
                    <a:pt x="22669" y="0"/>
                  </a:lnTo>
                  <a:lnTo>
                    <a:pt x="13823" y="1866"/>
                  </a:lnTo>
                  <a:lnTo>
                    <a:pt x="6619" y="6929"/>
                  </a:lnTo>
                  <a:lnTo>
                    <a:pt x="1774" y="14385"/>
                  </a:lnTo>
                  <a:lnTo>
                    <a:pt x="0" y="23431"/>
                  </a:lnTo>
                  <a:lnTo>
                    <a:pt x="1774" y="32477"/>
                  </a:lnTo>
                  <a:lnTo>
                    <a:pt x="6619" y="39933"/>
                  </a:lnTo>
                  <a:lnTo>
                    <a:pt x="13823" y="44996"/>
                  </a:lnTo>
                  <a:lnTo>
                    <a:pt x="22669" y="46862"/>
                  </a:lnTo>
                  <a:lnTo>
                    <a:pt x="31515" y="44996"/>
                  </a:lnTo>
                  <a:lnTo>
                    <a:pt x="38719" y="39933"/>
                  </a:lnTo>
                  <a:lnTo>
                    <a:pt x="43564" y="32477"/>
                  </a:lnTo>
                  <a:lnTo>
                    <a:pt x="45338" y="23431"/>
                  </a:lnTo>
                  <a:close/>
                </a:path>
              </a:pathLst>
            </a:custGeom>
            <a:ln w="133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3" name="object 73"/>
          <p:cNvGrpSpPr/>
          <p:nvPr/>
        </p:nvGrpSpPr>
        <p:grpSpPr>
          <a:xfrm>
            <a:off x="5212622" y="3749519"/>
            <a:ext cx="59055" cy="59055"/>
            <a:chOff x="5212622" y="3749519"/>
            <a:chExt cx="59055" cy="59055"/>
          </a:xfrm>
        </p:grpSpPr>
        <p:sp>
          <p:nvSpPr>
            <p:cNvPr id="74" name="object 74"/>
            <p:cNvSpPr/>
            <p:nvPr/>
          </p:nvSpPr>
          <p:spPr>
            <a:xfrm>
              <a:off x="5219318" y="3756215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20">
                  <a:moveTo>
                    <a:pt x="22478" y="0"/>
                  </a:moveTo>
                  <a:lnTo>
                    <a:pt x="13742" y="1771"/>
                  </a:lnTo>
                  <a:lnTo>
                    <a:pt x="6596" y="6596"/>
                  </a:lnTo>
                  <a:lnTo>
                    <a:pt x="1771" y="13742"/>
                  </a:lnTo>
                  <a:lnTo>
                    <a:pt x="0" y="22479"/>
                  </a:lnTo>
                  <a:lnTo>
                    <a:pt x="1774" y="31325"/>
                  </a:lnTo>
                  <a:lnTo>
                    <a:pt x="6619" y="38528"/>
                  </a:lnTo>
                  <a:lnTo>
                    <a:pt x="13823" y="43374"/>
                  </a:lnTo>
                  <a:lnTo>
                    <a:pt x="22669" y="45148"/>
                  </a:lnTo>
                  <a:lnTo>
                    <a:pt x="31405" y="43377"/>
                  </a:lnTo>
                  <a:lnTo>
                    <a:pt x="38552" y="38552"/>
                  </a:lnTo>
                  <a:lnTo>
                    <a:pt x="43377" y="31405"/>
                  </a:lnTo>
                  <a:lnTo>
                    <a:pt x="45148" y="22669"/>
                  </a:lnTo>
                  <a:lnTo>
                    <a:pt x="43374" y="13823"/>
                  </a:lnTo>
                  <a:lnTo>
                    <a:pt x="38528" y="6619"/>
                  </a:lnTo>
                  <a:lnTo>
                    <a:pt x="31325" y="1774"/>
                  </a:lnTo>
                  <a:lnTo>
                    <a:pt x="2247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5219318" y="3756215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20">
                  <a:moveTo>
                    <a:pt x="45148" y="22669"/>
                  </a:moveTo>
                  <a:lnTo>
                    <a:pt x="43374" y="13823"/>
                  </a:lnTo>
                  <a:lnTo>
                    <a:pt x="38528" y="6619"/>
                  </a:lnTo>
                  <a:lnTo>
                    <a:pt x="31325" y="1774"/>
                  </a:lnTo>
                  <a:lnTo>
                    <a:pt x="22478" y="0"/>
                  </a:lnTo>
                  <a:lnTo>
                    <a:pt x="13742" y="1771"/>
                  </a:lnTo>
                  <a:lnTo>
                    <a:pt x="6596" y="6596"/>
                  </a:lnTo>
                  <a:lnTo>
                    <a:pt x="1771" y="13742"/>
                  </a:lnTo>
                  <a:lnTo>
                    <a:pt x="0" y="22479"/>
                  </a:lnTo>
                  <a:lnTo>
                    <a:pt x="1774" y="31325"/>
                  </a:lnTo>
                  <a:lnTo>
                    <a:pt x="6619" y="38528"/>
                  </a:lnTo>
                  <a:lnTo>
                    <a:pt x="13823" y="43374"/>
                  </a:lnTo>
                  <a:lnTo>
                    <a:pt x="22669" y="45148"/>
                  </a:lnTo>
                  <a:lnTo>
                    <a:pt x="31405" y="43377"/>
                  </a:lnTo>
                  <a:lnTo>
                    <a:pt x="38552" y="38552"/>
                  </a:lnTo>
                  <a:lnTo>
                    <a:pt x="43377" y="31405"/>
                  </a:lnTo>
                  <a:lnTo>
                    <a:pt x="45148" y="22669"/>
                  </a:lnTo>
                  <a:close/>
                </a:path>
              </a:pathLst>
            </a:custGeom>
            <a:ln w="133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6" name="object 76"/>
          <p:cNvGrpSpPr/>
          <p:nvPr/>
        </p:nvGrpSpPr>
        <p:grpSpPr>
          <a:xfrm>
            <a:off x="3610517" y="4032412"/>
            <a:ext cx="59055" cy="59055"/>
            <a:chOff x="3610517" y="4032412"/>
            <a:chExt cx="59055" cy="59055"/>
          </a:xfrm>
        </p:grpSpPr>
        <p:sp>
          <p:nvSpPr>
            <p:cNvPr id="77" name="object 77"/>
            <p:cNvSpPr/>
            <p:nvPr/>
          </p:nvSpPr>
          <p:spPr>
            <a:xfrm>
              <a:off x="3617214" y="4039108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20">
                  <a:moveTo>
                    <a:pt x="22669" y="0"/>
                  </a:moveTo>
                  <a:lnTo>
                    <a:pt x="13823" y="1800"/>
                  </a:lnTo>
                  <a:lnTo>
                    <a:pt x="6619" y="6691"/>
                  </a:lnTo>
                  <a:lnTo>
                    <a:pt x="1774" y="13903"/>
                  </a:lnTo>
                  <a:lnTo>
                    <a:pt x="0" y="22669"/>
                  </a:lnTo>
                  <a:lnTo>
                    <a:pt x="1774" y="31435"/>
                  </a:lnTo>
                  <a:lnTo>
                    <a:pt x="6619" y="38647"/>
                  </a:lnTo>
                  <a:lnTo>
                    <a:pt x="13823" y="43538"/>
                  </a:lnTo>
                  <a:lnTo>
                    <a:pt x="22669" y="45338"/>
                  </a:lnTo>
                  <a:lnTo>
                    <a:pt x="31515" y="43538"/>
                  </a:lnTo>
                  <a:lnTo>
                    <a:pt x="38719" y="38647"/>
                  </a:lnTo>
                  <a:lnTo>
                    <a:pt x="43564" y="31435"/>
                  </a:lnTo>
                  <a:lnTo>
                    <a:pt x="45338" y="22669"/>
                  </a:lnTo>
                  <a:lnTo>
                    <a:pt x="43564" y="13903"/>
                  </a:lnTo>
                  <a:lnTo>
                    <a:pt x="38719" y="6691"/>
                  </a:lnTo>
                  <a:lnTo>
                    <a:pt x="31515" y="1800"/>
                  </a:lnTo>
                  <a:lnTo>
                    <a:pt x="2266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3617214" y="4039108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20">
                  <a:moveTo>
                    <a:pt x="45338" y="22669"/>
                  </a:moveTo>
                  <a:lnTo>
                    <a:pt x="43564" y="13903"/>
                  </a:lnTo>
                  <a:lnTo>
                    <a:pt x="38719" y="6691"/>
                  </a:lnTo>
                  <a:lnTo>
                    <a:pt x="31515" y="1800"/>
                  </a:lnTo>
                  <a:lnTo>
                    <a:pt x="22669" y="0"/>
                  </a:lnTo>
                  <a:lnTo>
                    <a:pt x="13823" y="1800"/>
                  </a:lnTo>
                  <a:lnTo>
                    <a:pt x="6619" y="6691"/>
                  </a:lnTo>
                  <a:lnTo>
                    <a:pt x="1774" y="13903"/>
                  </a:lnTo>
                  <a:lnTo>
                    <a:pt x="0" y="22669"/>
                  </a:lnTo>
                  <a:lnTo>
                    <a:pt x="1774" y="31435"/>
                  </a:lnTo>
                  <a:lnTo>
                    <a:pt x="6619" y="38647"/>
                  </a:lnTo>
                  <a:lnTo>
                    <a:pt x="13823" y="43538"/>
                  </a:lnTo>
                  <a:lnTo>
                    <a:pt x="22669" y="45338"/>
                  </a:lnTo>
                  <a:lnTo>
                    <a:pt x="31515" y="43538"/>
                  </a:lnTo>
                  <a:lnTo>
                    <a:pt x="38719" y="38647"/>
                  </a:lnTo>
                  <a:lnTo>
                    <a:pt x="43564" y="31435"/>
                  </a:lnTo>
                  <a:lnTo>
                    <a:pt x="45338" y="22669"/>
                  </a:lnTo>
                  <a:close/>
                </a:path>
              </a:pathLst>
            </a:custGeom>
            <a:ln w="133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9" name="object 79"/>
          <p:cNvGrpSpPr/>
          <p:nvPr/>
        </p:nvGrpSpPr>
        <p:grpSpPr>
          <a:xfrm>
            <a:off x="3612232" y="4157951"/>
            <a:ext cx="59055" cy="59055"/>
            <a:chOff x="3612232" y="4157951"/>
            <a:chExt cx="59055" cy="59055"/>
          </a:xfrm>
        </p:grpSpPr>
        <p:sp>
          <p:nvSpPr>
            <p:cNvPr id="80" name="object 80"/>
            <p:cNvSpPr/>
            <p:nvPr/>
          </p:nvSpPr>
          <p:spPr>
            <a:xfrm>
              <a:off x="3618928" y="4164647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20">
                  <a:moveTo>
                    <a:pt x="22479" y="0"/>
                  </a:moveTo>
                  <a:lnTo>
                    <a:pt x="13742" y="1800"/>
                  </a:lnTo>
                  <a:lnTo>
                    <a:pt x="6596" y="6691"/>
                  </a:lnTo>
                  <a:lnTo>
                    <a:pt x="1771" y="13903"/>
                  </a:lnTo>
                  <a:lnTo>
                    <a:pt x="0" y="22669"/>
                  </a:lnTo>
                  <a:lnTo>
                    <a:pt x="1774" y="31435"/>
                  </a:lnTo>
                  <a:lnTo>
                    <a:pt x="6619" y="38647"/>
                  </a:lnTo>
                  <a:lnTo>
                    <a:pt x="13823" y="43538"/>
                  </a:lnTo>
                  <a:lnTo>
                    <a:pt x="22669" y="45338"/>
                  </a:lnTo>
                  <a:lnTo>
                    <a:pt x="31405" y="43538"/>
                  </a:lnTo>
                  <a:lnTo>
                    <a:pt x="38552" y="38647"/>
                  </a:lnTo>
                  <a:lnTo>
                    <a:pt x="43377" y="31435"/>
                  </a:lnTo>
                  <a:lnTo>
                    <a:pt x="45148" y="22669"/>
                  </a:lnTo>
                  <a:lnTo>
                    <a:pt x="43374" y="13903"/>
                  </a:lnTo>
                  <a:lnTo>
                    <a:pt x="38528" y="6691"/>
                  </a:lnTo>
                  <a:lnTo>
                    <a:pt x="31325" y="1800"/>
                  </a:lnTo>
                  <a:lnTo>
                    <a:pt x="2247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3618928" y="4164647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20">
                  <a:moveTo>
                    <a:pt x="45148" y="22669"/>
                  </a:moveTo>
                  <a:lnTo>
                    <a:pt x="43374" y="13903"/>
                  </a:lnTo>
                  <a:lnTo>
                    <a:pt x="38528" y="6691"/>
                  </a:lnTo>
                  <a:lnTo>
                    <a:pt x="31325" y="1800"/>
                  </a:lnTo>
                  <a:lnTo>
                    <a:pt x="22479" y="0"/>
                  </a:lnTo>
                  <a:lnTo>
                    <a:pt x="13742" y="1800"/>
                  </a:lnTo>
                  <a:lnTo>
                    <a:pt x="6596" y="6691"/>
                  </a:lnTo>
                  <a:lnTo>
                    <a:pt x="1771" y="13903"/>
                  </a:lnTo>
                  <a:lnTo>
                    <a:pt x="0" y="22669"/>
                  </a:lnTo>
                  <a:lnTo>
                    <a:pt x="1774" y="31435"/>
                  </a:lnTo>
                  <a:lnTo>
                    <a:pt x="6619" y="38647"/>
                  </a:lnTo>
                  <a:lnTo>
                    <a:pt x="13823" y="43538"/>
                  </a:lnTo>
                  <a:lnTo>
                    <a:pt x="22669" y="45338"/>
                  </a:lnTo>
                  <a:lnTo>
                    <a:pt x="31405" y="43538"/>
                  </a:lnTo>
                  <a:lnTo>
                    <a:pt x="38552" y="38647"/>
                  </a:lnTo>
                  <a:lnTo>
                    <a:pt x="43377" y="31435"/>
                  </a:lnTo>
                  <a:lnTo>
                    <a:pt x="45148" y="22669"/>
                  </a:lnTo>
                  <a:close/>
                </a:path>
              </a:pathLst>
            </a:custGeom>
            <a:ln w="133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2" name="object 82"/>
          <p:cNvGrpSpPr/>
          <p:nvPr/>
        </p:nvGrpSpPr>
        <p:grpSpPr>
          <a:xfrm>
            <a:off x="3977230" y="4764122"/>
            <a:ext cx="59055" cy="59055"/>
            <a:chOff x="3977230" y="4764122"/>
            <a:chExt cx="59055" cy="59055"/>
          </a:xfrm>
        </p:grpSpPr>
        <p:sp>
          <p:nvSpPr>
            <p:cNvPr id="83" name="object 83"/>
            <p:cNvSpPr/>
            <p:nvPr/>
          </p:nvSpPr>
          <p:spPr>
            <a:xfrm>
              <a:off x="3983926" y="4770818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20">
                  <a:moveTo>
                    <a:pt x="22478" y="0"/>
                  </a:moveTo>
                  <a:lnTo>
                    <a:pt x="13742" y="1771"/>
                  </a:lnTo>
                  <a:lnTo>
                    <a:pt x="6596" y="6596"/>
                  </a:lnTo>
                  <a:lnTo>
                    <a:pt x="1771" y="13742"/>
                  </a:lnTo>
                  <a:lnTo>
                    <a:pt x="0" y="22479"/>
                  </a:lnTo>
                  <a:lnTo>
                    <a:pt x="1774" y="31325"/>
                  </a:lnTo>
                  <a:lnTo>
                    <a:pt x="6619" y="38528"/>
                  </a:lnTo>
                  <a:lnTo>
                    <a:pt x="13823" y="43374"/>
                  </a:lnTo>
                  <a:lnTo>
                    <a:pt x="22669" y="45148"/>
                  </a:lnTo>
                  <a:lnTo>
                    <a:pt x="31405" y="43377"/>
                  </a:lnTo>
                  <a:lnTo>
                    <a:pt x="38552" y="38552"/>
                  </a:lnTo>
                  <a:lnTo>
                    <a:pt x="43377" y="31405"/>
                  </a:lnTo>
                  <a:lnTo>
                    <a:pt x="45148" y="22669"/>
                  </a:lnTo>
                  <a:lnTo>
                    <a:pt x="43374" y="13823"/>
                  </a:lnTo>
                  <a:lnTo>
                    <a:pt x="38528" y="6619"/>
                  </a:lnTo>
                  <a:lnTo>
                    <a:pt x="31325" y="1774"/>
                  </a:lnTo>
                  <a:lnTo>
                    <a:pt x="2247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3983926" y="4770818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20">
                  <a:moveTo>
                    <a:pt x="45148" y="22669"/>
                  </a:moveTo>
                  <a:lnTo>
                    <a:pt x="43374" y="13823"/>
                  </a:lnTo>
                  <a:lnTo>
                    <a:pt x="38528" y="6619"/>
                  </a:lnTo>
                  <a:lnTo>
                    <a:pt x="31325" y="1774"/>
                  </a:lnTo>
                  <a:lnTo>
                    <a:pt x="22478" y="0"/>
                  </a:lnTo>
                  <a:lnTo>
                    <a:pt x="13742" y="1771"/>
                  </a:lnTo>
                  <a:lnTo>
                    <a:pt x="6596" y="6596"/>
                  </a:lnTo>
                  <a:lnTo>
                    <a:pt x="1771" y="13742"/>
                  </a:lnTo>
                  <a:lnTo>
                    <a:pt x="0" y="22479"/>
                  </a:lnTo>
                  <a:lnTo>
                    <a:pt x="1774" y="31325"/>
                  </a:lnTo>
                  <a:lnTo>
                    <a:pt x="6619" y="38528"/>
                  </a:lnTo>
                  <a:lnTo>
                    <a:pt x="13823" y="43374"/>
                  </a:lnTo>
                  <a:lnTo>
                    <a:pt x="22669" y="45148"/>
                  </a:lnTo>
                  <a:lnTo>
                    <a:pt x="31405" y="43377"/>
                  </a:lnTo>
                  <a:lnTo>
                    <a:pt x="38552" y="38552"/>
                  </a:lnTo>
                  <a:lnTo>
                    <a:pt x="43377" y="31405"/>
                  </a:lnTo>
                  <a:lnTo>
                    <a:pt x="45148" y="22669"/>
                  </a:lnTo>
                  <a:close/>
                </a:path>
              </a:pathLst>
            </a:custGeom>
            <a:ln w="133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5" name="object 85"/>
          <p:cNvGrpSpPr/>
          <p:nvPr/>
        </p:nvGrpSpPr>
        <p:grpSpPr>
          <a:xfrm>
            <a:off x="3978945" y="4889662"/>
            <a:ext cx="59055" cy="57150"/>
            <a:chOff x="3978945" y="4889662"/>
            <a:chExt cx="59055" cy="57150"/>
          </a:xfrm>
        </p:grpSpPr>
        <p:sp>
          <p:nvSpPr>
            <p:cNvPr id="86" name="object 86"/>
            <p:cNvSpPr/>
            <p:nvPr/>
          </p:nvSpPr>
          <p:spPr>
            <a:xfrm>
              <a:off x="3985641" y="4896358"/>
              <a:ext cx="45720" cy="43815"/>
            </a:xfrm>
            <a:custGeom>
              <a:avLst/>
              <a:gdLst/>
              <a:ahLst/>
              <a:cxnLst/>
              <a:rect l="l" t="t" r="r" b="b"/>
              <a:pathLst>
                <a:path w="45720" h="43814">
                  <a:moveTo>
                    <a:pt x="22479" y="0"/>
                  </a:moveTo>
                  <a:lnTo>
                    <a:pt x="13742" y="1732"/>
                  </a:lnTo>
                  <a:lnTo>
                    <a:pt x="6596" y="6429"/>
                  </a:lnTo>
                  <a:lnTo>
                    <a:pt x="1771" y="13340"/>
                  </a:lnTo>
                  <a:lnTo>
                    <a:pt x="0" y="21717"/>
                  </a:lnTo>
                  <a:lnTo>
                    <a:pt x="1774" y="30093"/>
                  </a:lnTo>
                  <a:lnTo>
                    <a:pt x="6619" y="37004"/>
                  </a:lnTo>
                  <a:lnTo>
                    <a:pt x="13823" y="41701"/>
                  </a:lnTo>
                  <a:lnTo>
                    <a:pt x="22669" y="43434"/>
                  </a:lnTo>
                  <a:lnTo>
                    <a:pt x="31405" y="41701"/>
                  </a:lnTo>
                  <a:lnTo>
                    <a:pt x="38552" y="37004"/>
                  </a:lnTo>
                  <a:lnTo>
                    <a:pt x="43377" y="30093"/>
                  </a:lnTo>
                  <a:lnTo>
                    <a:pt x="45148" y="21717"/>
                  </a:lnTo>
                  <a:lnTo>
                    <a:pt x="43374" y="13340"/>
                  </a:lnTo>
                  <a:lnTo>
                    <a:pt x="38528" y="6429"/>
                  </a:lnTo>
                  <a:lnTo>
                    <a:pt x="31325" y="1732"/>
                  </a:lnTo>
                  <a:lnTo>
                    <a:pt x="2247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3985641" y="4896358"/>
              <a:ext cx="45720" cy="43815"/>
            </a:xfrm>
            <a:custGeom>
              <a:avLst/>
              <a:gdLst/>
              <a:ahLst/>
              <a:cxnLst/>
              <a:rect l="l" t="t" r="r" b="b"/>
              <a:pathLst>
                <a:path w="45720" h="43814">
                  <a:moveTo>
                    <a:pt x="45148" y="21717"/>
                  </a:moveTo>
                  <a:lnTo>
                    <a:pt x="43374" y="13340"/>
                  </a:lnTo>
                  <a:lnTo>
                    <a:pt x="38528" y="6429"/>
                  </a:lnTo>
                  <a:lnTo>
                    <a:pt x="31325" y="1732"/>
                  </a:lnTo>
                  <a:lnTo>
                    <a:pt x="22479" y="0"/>
                  </a:lnTo>
                  <a:lnTo>
                    <a:pt x="13742" y="1732"/>
                  </a:lnTo>
                  <a:lnTo>
                    <a:pt x="6596" y="6429"/>
                  </a:lnTo>
                  <a:lnTo>
                    <a:pt x="1771" y="13340"/>
                  </a:lnTo>
                  <a:lnTo>
                    <a:pt x="0" y="21717"/>
                  </a:lnTo>
                  <a:lnTo>
                    <a:pt x="1774" y="30093"/>
                  </a:lnTo>
                  <a:lnTo>
                    <a:pt x="6619" y="37004"/>
                  </a:lnTo>
                  <a:lnTo>
                    <a:pt x="13823" y="41701"/>
                  </a:lnTo>
                  <a:lnTo>
                    <a:pt x="22669" y="43434"/>
                  </a:lnTo>
                  <a:lnTo>
                    <a:pt x="31405" y="41701"/>
                  </a:lnTo>
                  <a:lnTo>
                    <a:pt x="38552" y="37004"/>
                  </a:lnTo>
                  <a:lnTo>
                    <a:pt x="43377" y="30093"/>
                  </a:lnTo>
                  <a:lnTo>
                    <a:pt x="45148" y="21717"/>
                  </a:lnTo>
                  <a:close/>
                </a:path>
              </a:pathLst>
            </a:custGeom>
            <a:ln w="133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8" name="object 88"/>
          <p:cNvGrpSpPr/>
          <p:nvPr/>
        </p:nvGrpSpPr>
        <p:grpSpPr>
          <a:xfrm>
            <a:off x="4363945" y="4764122"/>
            <a:ext cx="59055" cy="59055"/>
            <a:chOff x="4363945" y="4764122"/>
            <a:chExt cx="59055" cy="59055"/>
          </a:xfrm>
        </p:grpSpPr>
        <p:sp>
          <p:nvSpPr>
            <p:cNvPr id="89" name="object 89"/>
            <p:cNvSpPr/>
            <p:nvPr/>
          </p:nvSpPr>
          <p:spPr>
            <a:xfrm>
              <a:off x="4370641" y="4770818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20">
                  <a:moveTo>
                    <a:pt x="22479" y="0"/>
                  </a:moveTo>
                  <a:lnTo>
                    <a:pt x="13742" y="1771"/>
                  </a:lnTo>
                  <a:lnTo>
                    <a:pt x="6596" y="6596"/>
                  </a:lnTo>
                  <a:lnTo>
                    <a:pt x="1771" y="13742"/>
                  </a:lnTo>
                  <a:lnTo>
                    <a:pt x="0" y="22479"/>
                  </a:lnTo>
                  <a:lnTo>
                    <a:pt x="1774" y="31325"/>
                  </a:lnTo>
                  <a:lnTo>
                    <a:pt x="6619" y="38528"/>
                  </a:lnTo>
                  <a:lnTo>
                    <a:pt x="13823" y="43374"/>
                  </a:lnTo>
                  <a:lnTo>
                    <a:pt x="22669" y="45148"/>
                  </a:lnTo>
                  <a:lnTo>
                    <a:pt x="31405" y="43377"/>
                  </a:lnTo>
                  <a:lnTo>
                    <a:pt x="38552" y="38552"/>
                  </a:lnTo>
                  <a:lnTo>
                    <a:pt x="43377" y="31405"/>
                  </a:lnTo>
                  <a:lnTo>
                    <a:pt x="45148" y="22669"/>
                  </a:lnTo>
                  <a:lnTo>
                    <a:pt x="43374" y="13823"/>
                  </a:lnTo>
                  <a:lnTo>
                    <a:pt x="38528" y="6619"/>
                  </a:lnTo>
                  <a:lnTo>
                    <a:pt x="31325" y="1774"/>
                  </a:lnTo>
                  <a:lnTo>
                    <a:pt x="2247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4370641" y="4770818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20">
                  <a:moveTo>
                    <a:pt x="45148" y="22669"/>
                  </a:moveTo>
                  <a:lnTo>
                    <a:pt x="43374" y="13823"/>
                  </a:lnTo>
                  <a:lnTo>
                    <a:pt x="38528" y="6619"/>
                  </a:lnTo>
                  <a:lnTo>
                    <a:pt x="31325" y="1774"/>
                  </a:lnTo>
                  <a:lnTo>
                    <a:pt x="22479" y="0"/>
                  </a:lnTo>
                  <a:lnTo>
                    <a:pt x="13742" y="1771"/>
                  </a:lnTo>
                  <a:lnTo>
                    <a:pt x="6596" y="6596"/>
                  </a:lnTo>
                  <a:lnTo>
                    <a:pt x="1771" y="13742"/>
                  </a:lnTo>
                  <a:lnTo>
                    <a:pt x="0" y="22479"/>
                  </a:lnTo>
                  <a:lnTo>
                    <a:pt x="1774" y="31325"/>
                  </a:lnTo>
                  <a:lnTo>
                    <a:pt x="6619" y="38528"/>
                  </a:lnTo>
                  <a:lnTo>
                    <a:pt x="13823" y="43374"/>
                  </a:lnTo>
                  <a:lnTo>
                    <a:pt x="22669" y="45148"/>
                  </a:lnTo>
                  <a:lnTo>
                    <a:pt x="31405" y="43377"/>
                  </a:lnTo>
                  <a:lnTo>
                    <a:pt x="38552" y="38552"/>
                  </a:lnTo>
                  <a:lnTo>
                    <a:pt x="43377" y="31405"/>
                  </a:lnTo>
                  <a:lnTo>
                    <a:pt x="45148" y="22669"/>
                  </a:lnTo>
                  <a:close/>
                </a:path>
              </a:pathLst>
            </a:custGeom>
            <a:ln w="133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1" name="object 91"/>
          <p:cNvGrpSpPr/>
          <p:nvPr/>
        </p:nvGrpSpPr>
        <p:grpSpPr>
          <a:xfrm>
            <a:off x="4365469" y="4889662"/>
            <a:ext cx="59055" cy="57150"/>
            <a:chOff x="4365469" y="4889662"/>
            <a:chExt cx="59055" cy="57150"/>
          </a:xfrm>
        </p:grpSpPr>
        <p:sp>
          <p:nvSpPr>
            <p:cNvPr id="92" name="object 92"/>
            <p:cNvSpPr/>
            <p:nvPr/>
          </p:nvSpPr>
          <p:spPr>
            <a:xfrm>
              <a:off x="4372165" y="4896358"/>
              <a:ext cx="45720" cy="43815"/>
            </a:xfrm>
            <a:custGeom>
              <a:avLst/>
              <a:gdLst/>
              <a:ahLst/>
              <a:cxnLst/>
              <a:rect l="l" t="t" r="r" b="b"/>
              <a:pathLst>
                <a:path w="45720" h="43814">
                  <a:moveTo>
                    <a:pt x="22669" y="0"/>
                  </a:moveTo>
                  <a:lnTo>
                    <a:pt x="13823" y="1732"/>
                  </a:lnTo>
                  <a:lnTo>
                    <a:pt x="6619" y="6429"/>
                  </a:lnTo>
                  <a:lnTo>
                    <a:pt x="1774" y="13340"/>
                  </a:lnTo>
                  <a:lnTo>
                    <a:pt x="0" y="21717"/>
                  </a:lnTo>
                  <a:lnTo>
                    <a:pt x="1774" y="30093"/>
                  </a:lnTo>
                  <a:lnTo>
                    <a:pt x="6619" y="37004"/>
                  </a:lnTo>
                  <a:lnTo>
                    <a:pt x="13823" y="41701"/>
                  </a:lnTo>
                  <a:lnTo>
                    <a:pt x="22669" y="43434"/>
                  </a:lnTo>
                  <a:lnTo>
                    <a:pt x="31515" y="41701"/>
                  </a:lnTo>
                  <a:lnTo>
                    <a:pt x="38719" y="37004"/>
                  </a:lnTo>
                  <a:lnTo>
                    <a:pt x="43564" y="30093"/>
                  </a:lnTo>
                  <a:lnTo>
                    <a:pt x="45338" y="21717"/>
                  </a:lnTo>
                  <a:lnTo>
                    <a:pt x="43564" y="13340"/>
                  </a:lnTo>
                  <a:lnTo>
                    <a:pt x="38719" y="6429"/>
                  </a:lnTo>
                  <a:lnTo>
                    <a:pt x="31515" y="1732"/>
                  </a:lnTo>
                  <a:lnTo>
                    <a:pt x="2266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4372165" y="4896358"/>
              <a:ext cx="45720" cy="43815"/>
            </a:xfrm>
            <a:custGeom>
              <a:avLst/>
              <a:gdLst/>
              <a:ahLst/>
              <a:cxnLst/>
              <a:rect l="l" t="t" r="r" b="b"/>
              <a:pathLst>
                <a:path w="45720" h="43814">
                  <a:moveTo>
                    <a:pt x="45338" y="21717"/>
                  </a:moveTo>
                  <a:lnTo>
                    <a:pt x="43564" y="13340"/>
                  </a:lnTo>
                  <a:lnTo>
                    <a:pt x="38719" y="6429"/>
                  </a:lnTo>
                  <a:lnTo>
                    <a:pt x="31515" y="1732"/>
                  </a:lnTo>
                  <a:lnTo>
                    <a:pt x="22669" y="0"/>
                  </a:lnTo>
                  <a:lnTo>
                    <a:pt x="13823" y="1732"/>
                  </a:lnTo>
                  <a:lnTo>
                    <a:pt x="6619" y="6429"/>
                  </a:lnTo>
                  <a:lnTo>
                    <a:pt x="1774" y="13340"/>
                  </a:lnTo>
                  <a:lnTo>
                    <a:pt x="0" y="21717"/>
                  </a:lnTo>
                  <a:lnTo>
                    <a:pt x="1774" y="30093"/>
                  </a:lnTo>
                  <a:lnTo>
                    <a:pt x="6619" y="37004"/>
                  </a:lnTo>
                  <a:lnTo>
                    <a:pt x="13823" y="41701"/>
                  </a:lnTo>
                  <a:lnTo>
                    <a:pt x="22669" y="43434"/>
                  </a:lnTo>
                  <a:lnTo>
                    <a:pt x="31515" y="41701"/>
                  </a:lnTo>
                  <a:lnTo>
                    <a:pt x="38719" y="37004"/>
                  </a:lnTo>
                  <a:lnTo>
                    <a:pt x="43564" y="30093"/>
                  </a:lnTo>
                  <a:lnTo>
                    <a:pt x="45338" y="21717"/>
                  </a:lnTo>
                  <a:close/>
                </a:path>
              </a:pathLst>
            </a:custGeom>
            <a:ln w="133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4" name="object 94"/>
          <p:cNvGrpSpPr/>
          <p:nvPr/>
        </p:nvGrpSpPr>
        <p:grpSpPr>
          <a:xfrm>
            <a:off x="4728752" y="4233389"/>
            <a:ext cx="361950" cy="454025"/>
            <a:chOff x="4728752" y="4233389"/>
            <a:chExt cx="361950" cy="454025"/>
          </a:xfrm>
        </p:grpSpPr>
        <p:sp>
          <p:nvSpPr>
            <p:cNvPr id="95" name="object 95"/>
            <p:cNvSpPr/>
            <p:nvPr/>
          </p:nvSpPr>
          <p:spPr>
            <a:xfrm>
              <a:off x="4735448" y="4240085"/>
              <a:ext cx="348615" cy="348615"/>
            </a:xfrm>
            <a:custGeom>
              <a:avLst/>
              <a:gdLst/>
              <a:ahLst/>
              <a:cxnLst/>
              <a:rect l="l" t="t" r="r" b="b"/>
              <a:pathLst>
                <a:path w="348614" h="348614">
                  <a:moveTo>
                    <a:pt x="0" y="0"/>
                  </a:moveTo>
                  <a:lnTo>
                    <a:pt x="348234" y="348233"/>
                  </a:lnTo>
                </a:path>
              </a:pathLst>
            </a:custGeom>
            <a:ln w="133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4956428" y="4635182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20">
                  <a:moveTo>
                    <a:pt x="22479" y="0"/>
                  </a:moveTo>
                  <a:lnTo>
                    <a:pt x="13742" y="1771"/>
                  </a:lnTo>
                  <a:lnTo>
                    <a:pt x="6596" y="6596"/>
                  </a:lnTo>
                  <a:lnTo>
                    <a:pt x="1771" y="13742"/>
                  </a:lnTo>
                  <a:lnTo>
                    <a:pt x="0" y="22478"/>
                  </a:lnTo>
                  <a:lnTo>
                    <a:pt x="1774" y="31325"/>
                  </a:lnTo>
                  <a:lnTo>
                    <a:pt x="6619" y="38528"/>
                  </a:lnTo>
                  <a:lnTo>
                    <a:pt x="13823" y="43374"/>
                  </a:lnTo>
                  <a:lnTo>
                    <a:pt x="22669" y="45148"/>
                  </a:lnTo>
                  <a:lnTo>
                    <a:pt x="31405" y="43377"/>
                  </a:lnTo>
                  <a:lnTo>
                    <a:pt x="38552" y="38552"/>
                  </a:lnTo>
                  <a:lnTo>
                    <a:pt x="43377" y="31405"/>
                  </a:lnTo>
                  <a:lnTo>
                    <a:pt x="45148" y="22669"/>
                  </a:lnTo>
                  <a:lnTo>
                    <a:pt x="43374" y="13823"/>
                  </a:lnTo>
                  <a:lnTo>
                    <a:pt x="38528" y="6619"/>
                  </a:lnTo>
                  <a:lnTo>
                    <a:pt x="31325" y="1774"/>
                  </a:lnTo>
                  <a:lnTo>
                    <a:pt x="2247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4956428" y="4635182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20">
                  <a:moveTo>
                    <a:pt x="45148" y="22669"/>
                  </a:moveTo>
                  <a:lnTo>
                    <a:pt x="43374" y="13823"/>
                  </a:lnTo>
                  <a:lnTo>
                    <a:pt x="38528" y="6619"/>
                  </a:lnTo>
                  <a:lnTo>
                    <a:pt x="31325" y="1774"/>
                  </a:lnTo>
                  <a:lnTo>
                    <a:pt x="22479" y="0"/>
                  </a:lnTo>
                  <a:lnTo>
                    <a:pt x="13742" y="1771"/>
                  </a:lnTo>
                  <a:lnTo>
                    <a:pt x="6596" y="6596"/>
                  </a:lnTo>
                  <a:lnTo>
                    <a:pt x="1771" y="13742"/>
                  </a:lnTo>
                  <a:lnTo>
                    <a:pt x="0" y="22478"/>
                  </a:lnTo>
                  <a:lnTo>
                    <a:pt x="1774" y="31325"/>
                  </a:lnTo>
                  <a:lnTo>
                    <a:pt x="6619" y="38528"/>
                  </a:lnTo>
                  <a:lnTo>
                    <a:pt x="13823" y="43374"/>
                  </a:lnTo>
                  <a:lnTo>
                    <a:pt x="22669" y="45148"/>
                  </a:lnTo>
                  <a:lnTo>
                    <a:pt x="31405" y="43377"/>
                  </a:lnTo>
                  <a:lnTo>
                    <a:pt x="38552" y="38552"/>
                  </a:lnTo>
                  <a:lnTo>
                    <a:pt x="43377" y="31405"/>
                  </a:lnTo>
                  <a:lnTo>
                    <a:pt x="45148" y="22669"/>
                  </a:lnTo>
                  <a:close/>
                </a:path>
              </a:pathLst>
            </a:custGeom>
            <a:ln w="133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8" name="object 98"/>
          <p:cNvGrpSpPr/>
          <p:nvPr/>
        </p:nvGrpSpPr>
        <p:grpSpPr>
          <a:xfrm>
            <a:off x="4951447" y="4754026"/>
            <a:ext cx="59055" cy="59055"/>
            <a:chOff x="4951447" y="4754026"/>
            <a:chExt cx="59055" cy="59055"/>
          </a:xfrm>
        </p:grpSpPr>
        <p:sp>
          <p:nvSpPr>
            <p:cNvPr id="99" name="object 99"/>
            <p:cNvSpPr/>
            <p:nvPr/>
          </p:nvSpPr>
          <p:spPr>
            <a:xfrm>
              <a:off x="4958143" y="4760722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20">
                  <a:moveTo>
                    <a:pt x="22479" y="0"/>
                  </a:moveTo>
                  <a:lnTo>
                    <a:pt x="13742" y="1771"/>
                  </a:lnTo>
                  <a:lnTo>
                    <a:pt x="6596" y="6596"/>
                  </a:lnTo>
                  <a:lnTo>
                    <a:pt x="1771" y="13742"/>
                  </a:lnTo>
                  <a:lnTo>
                    <a:pt x="0" y="22478"/>
                  </a:lnTo>
                  <a:lnTo>
                    <a:pt x="1774" y="31325"/>
                  </a:lnTo>
                  <a:lnTo>
                    <a:pt x="6619" y="38528"/>
                  </a:lnTo>
                  <a:lnTo>
                    <a:pt x="13823" y="43374"/>
                  </a:lnTo>
                  <a:lnTo>
                    <a:pt x="22669" y="45148"/>
                  </a:lnTo>
                  <a:lnTo>
                    <a:pt x="31405" y="43377"/>
                  </a:lnTo>
                  <a:lnTo>
                    <a:pt x="38552" y="38552"/>
                  </a:lnTo>
                  <a:lnTo>
                    <a:pt x="43377" y="31405"/>
                  </a:lnTo>
                  <a:lnTo>
                    <a:pt x="45148" y="22669"/>
                  </a:lnTo>
                  <a:lnTo>
                    <a:pt x="43374" y="13823"/>
                  </a:lnTo>
                  <a:lnTo>
                    <a:pt x="38528" y="6619"/>
                  </a:lnTo>
                  <a:lnTo>
                    <a:pt x="31325" y="1774"/>
                  </a:lnTo>
                  <a:lnTo>
                    <a:pt x="2247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4958143" y="4760722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20">
                  <a:moveTo>
                    <a:pt x="45148" y="22669"/>
                  </a:moveTo>
                  <a:lnTo>
                    <a:pt x="43374" y="13823"/>
                  </a:lnTo>
                  <a:lnTo>
                    <a:pt x="38528" y="6619"/>
                  </a:lnTo>
                  <a:lnTo>
                    <a:pt x="31325" y="1774"/>
                  </a:lnTo>
                  <a:lnTo>
                    <a:pt x="22479" y="0"/>
                  </a:lnTo>
                  <a:lnTo>
                    <a:pt x="13742" y="1771"/>
                  </a:lnTo>
                  <a:lnTo>
                    <a:pt x="6596" y="6596"/>
                  </a:lnTo>
                  <a:lnTo>
                    <a:pt x="1771" y="13742"/>
                  </a:lnTo>
                  <a:lnTo>
                    <a:pt x="0" y="22478"/>
                  </a:lnTo>
                  <a:lnTo>
                    <a:pt x="1774" y="31325"/>
                  </a:lnTo>
                  <a:lnTo>
                    <a:pt x="6619" y="38528"/>
                  </a:lnTo>
                  <a:lnTo>
                    <a:pt x="13823" y="43374"/>
                  </a:lnTo>
                  <a:lnTo>
                    <a:pt x="22669" y="45148"/>
                  </a:lnTo>
                  <a:lnTo>
                    <a:pt x="31405" y="43377"/>
                  </a:lnTo>
                  <a:lnTo>
                    <a:pt x="38552" y="38552"/>
                  </a:lnTo>
                  <a:lnTo>
                    <a:pt x="43377" y="31405"/>
                  </a:lnTo>
                  <a:lnTo>
                    <a:pt x="45148" y="22669"/>
                  </a:lnTo>
                  <a:close/>
                </a:path>
              </a:pathLst>
            </a:custGeom>
            <a:ln w="133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1" name="object 101"/>
          <p:cNvGrpSpPr/>
          <p:nvPr/>
        </p:nvGrpSpPr>
        <p:grpSpPr>
          <a:xfrm>
            <a:off x="5316445" y="4628486"/>
            <a:ext cx="59055" cy="59055"/>
            <a:chOff x="5316445" y="4628486"/>
            <a:chExt cx="59055" cy="59055"/>
          </a:xfrm>
        </p:grpSpPr>
        <p:sp>
          <p:nvSpPr>
            <p:cNvPr id="102" name="object 102"/>
            <p:cNvSpPr/>
            <p:nvPr/>
          </p:nvSpPr>
          <p:spPr>
            <a:xfrm>
              <a:off x="5323141" y="4635182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20">
                  <a:moveTo>
                    <a:pt x="22479" y="0"/>
                  </a:moveTo>
                  <a:lnTo>
                    <a:pt x="13742" y="1771"/>
                  </a:lnTo>
                  <a:lnTo>
                    <a:pt x="6596" y="6596"/>
                  </a:lnTo>
                  <a:lnTo>
                    <a:pt x="1771" y="13742"/>
                  </a:lnTo>
                  <a:lnTo>
                    <a:pt x="0" y="22478"/>
                  </a:lnTo>
                  <a:lnTo>
                    <a:pt x="1774" y="31325"/>
                  </a:lnTo>
                  <a:lnTo>
                    <a:pt x="6619" y="38528"/>
                  </a:lnTo>
                  <a:lnTo>
                    <a:pt x="13823" y="43374"/>
                  </a:lnTo>
                  <a:lnTo>
                    <a:pt x="22669" y="45148"/>
                  </a:lnTo>
                  <a:lnTo>
                    <a:pt x="31405" y="43377"/>
                  </a:lnTo>
                  <a:lnTo>
                    <a:pt x="38552" y="38552"/>
                  </a:lnTo>
                  <a:lnTo>
                    <a:pt x="43377" y="31405"/>
                  </a:lnTo>
                  <a:lnTo>
                    <a:pt x="45148" y="22669"/>
                  </a:lnTo>
                  <a:lnTo>
                    <a:pt x="43374" y="13823"/>
                  </a:lnTo>
                  <a:lnTo>
                    <a:pt x="38528" y="6619"/>
                  </a:lnTo>
                  <a:lnTo>
                    <a:pt x="31325" y="1774"/>
                  </a:lnTo>
                  <a:lnTo>
                    <a:pt x="2247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5323141" y="4635182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20">
                  <a:moveTo>
                    <a:pt x="45148" y="22669"/>
                  </a:moveTo>
                  <a:lnTo>
                    <a:pt x="43374" y="13823"/>
                  </a:lnTo>
                  <a:lnTo>
                    <a:pt x="38528" y="6619"/>
                  </a:lnTo>
                  <a:lnTo>
                    <a:pt x="31325" y="1774"/>
                  </a:lnTo>
                  <a:lnTo>
                    <a:pt x="22479" y="0"/>
                  </a:lnTo>
                  <a:lnTo>
                    <a:pt x="13742" y="1771"/>
                  </a:lnTo>
                  <a:lnTo>
                    <a:pt x="6596" y="6596"/>
                  </a:lnTo>
                  <a:lnTo>
                    <a:pt x="1771" y="13742"/>
                  </a:lnTo>
                  <a:lnTo>
                    <a:pt x="0" y="22478"/>
                  </a:lnTo>
                  <a:lnTo>
                    <a:pt x="1774" y="31325"/>
                  </a:lnTo>
                  <a:lnTo>
                    <a:pt x="6619" y="38528"/>
                  </a:lnTo>
                  <a:lnTo>
                    <a:pt x="13823" y="43374"/>
                  </a:lnTo>
                  <a:lnTo>
                    <a:pt x="22669" y="45148"/>
                  </a:lnTo>
                  <a:lnTo>
                    <a:pt x="31405" y="43377"/>
                  </a:lnTo>
                  <a:lnTo>
                    <a:pt x="38552" y="38552"/>
                  </a:lnTo>
                  <a:lnTo>
                    <a:pt x="43377" y="31405"/>
                  </a:lnTo>
                  <a:lnTo>
                    <a:pt x="45148" y="22669"/>
                  </a:lnTo>
                  <a:close/>
                </a:path>
              </a:pathLst>
            </a:custGeom>
            <a:ln w="133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4" name="object 104"/>
          <p:cNvGrpSpPr/>
          <p:nvPr/>
        </p:nvGrpSpPr>
        <p:grpSpPr>
          <a:xfrm>
            <a:off x="5317969" y="4754026"/>
            <a:ext cx="59055" cy="59055"/>
            <a:chOff x="5317969" y="4754026"/>
            <a:chExt cx="59055" cy="59055"/>
          </a:xfrm>
        </p:grpSpPr>
        <p:sp>
          <p:nvSpPr>
            <p:cNvPr id="105" name="object 105"/>
            <p:cNvSpPr/>
            <p:nvPr/>
          </p:nvSpPr>
          <p:spPr>
            <a:xfrm>
              <a:off x="5324665" y="4760722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20">
                  <a:moveTo>
                    <a:pt x="22669" y="0"/>
                  </a:moveTo>
                  <a:lnTo>
                    <a:pt x="13823" y="1771"/>
                  </a:lnTo>
                  <a:lnTo>
                    <a:pt x="6619" y="6596"/>
                  </a:lnTo>
                  <a:lnTo>
                    <a:pt x="1774" y="13742"/>
                  </a:lnTo>
                  <a:lnTo>
                    <a:pt x="0" y="22478"/>
                  </a:lnTo>
                  <a:lnTo>
                    <a:pt x="1774" y="31325"/>
                  </a:lnTo>
                  <a:lnTo>
                    <a:pt x="6619" y="38528"/>
                  </a:lnTo>
                  <a:lnTo>
                    <a:pt x="13823" y="43374"/>
                  </a:lnTo>
                  <a:lnTo>
                    <a:pt x="22669" y="45148"/>
                  </a:lnTo>
                  <a:lnTo>
                    <a:pt x="31515" y="43377"/>
                  </a:lnTo>
                  <a:lnTo>
                    <a:pt x="38719" y="38552"/>
                  </a:lnTo>
                  <a:lnTo>
                    <a:pt x="43564" y="31405"/>
                  </a:lnTo>
                  <a:lnTo>
                    <a:pt x="45338" y="22669"/>
                  </a:lnTo>
                  <a:lnTo>
                    <a:pt x="43564" y="13823"/>
                  </a:lnTo>
                  <a:lnTo>
                    <a:pt x="38719" y="6619"/>
                  </a:lnTo>
                  <a:lnTo>
                    <a:pt x="31515" y="1774"/>
                  </a:lnTo>
                  <a:lnTo>
                    <a:pt x="2266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5324665" y="4760722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20">
                  <a:moveTo>
                    <a:pt x="45338" y="22669"/>
                  </a:moveTo>
                  <a:lnTo>
                    <a:pt x="43564" y="13823"/>
                  </a:lnTo>
                  <a:lnTo>
                    <a:pt x="38719" y="6619"/>
                  </a:lnTo>
                  <a:lnTo>
                    <a:pt x="31515" y="1774"/>
                  </a:lnTo>
                  <a:lnTo>
                    <a:pt x="22669" y="0"/>
                  </a:lnTo>
                  <a:lnTo>
                    <a:pt x="13823" y="1771"/>
                  </a:lnTo>
                  <a:lnTo>
                    <a:pt x="6619" y="6596"/>
                  </a:lnTo>
                  <a:lnTo>
                    <a:pt x="1774" y="13742"/>
                  </a:lnTo>
                  <a:lnTo>
                    <a:pt x="0" y="22478"/>
                  </a:lnTo>
                  <a:lnTo>
                    <a:pt x="1774" y="31325"/>
                  </a:lnTo>
                  <a:lnTo>
                    <a:pt x="6619" y="38528"/>
                  </a:lnTo>
                  <a:lnTo>
                    <a:pt x="13823" y="43374"/>
                  </a:lnTo>
                  <a:lnTo>
                    <a:pt x="22669" y="45148"/>
                  </a:lnTo>
                  <a:lnTo>
                    <a:pt x="31515" y="43377"/>
                  </a:lnTo>
                  <a:lnTo>
                    <a:pt x="38719" y="38552"/>
                  </a:lnTo>
                  <a:lnTo>
                    <a:pt x="43564" y="31405"/>
                  </a:lnTo>
                  <a:lnTo>
                    <a:pt x="45338" y="22669"/>
                  </a:lnTo>
                  <a:close/>
                </a:path>
              </a:pathLst>
            </a:custGeom>
            <a:ln w="133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7" name="object 107"/>
          <p:cNvGrpSpPr/>
          <p:nvPr/>
        </p:nvGrpSpPr>
        <p:grpSpPr>
          <a:xfrm>
            <a:off x="5545616" y="4052604"/>
            <a:ext cx="60325" cy="59055"/>
            <a:chOff x="5545616" y="4052604"/>
            <a:chExt cx="60325" cy="59055"/>
          </a:xfrm>
        </p:grpSpPr>
        <p:sp>
          <p:nvSpPr>
            <p:cNvPr id="108" name="object 108"/>
            <p:cNvSpPr/>
            <p:nvPr/>
          </p:nvSpPr>
          <p:spPr>
            <a:xfrm>
              <a:off x="5552313" y="4059301"/>
              <a:ext cx="46990" cy="45720"/>
            </a:xfrm>
            <a:custGeom>
              <a:avLst/>
              <a:gdLst/>
              <a:ahLst/>
              <a:cxnLst/>
              <a:rect l="l" t="t" r="r" b="b"/>
              <a:pathLst>
                <a:path w="46989" h="45720">
                  <a:moveTo>
                    <a:pt x="23431" y="0"/>
                  </a:moveTo>
                  <a:lnTo>
                    <a:pt x="14305" y="1771"/>
                  </a:lnTo>
                  <a:lnTo>
                    <a:pt x="6858" y="6596"/>
                  </a:lnTo>
                  <a:lnTo>
                    <a:pt x="1839" y="13742"/>
                  </a:lnTo>
                  <a:lnTo>
                    <a:pt x="0" y="22478"/>
                  </a:lnTo>
                  <a:lnTo>
                    <a:pt x="1839" y="31325"/>
                  </a:lnTo>
                  <a:lnTo>
                    <a:pt x="6858" y="38528"/>
                  </a:lnTo>
                  <a:lnTo>
                    <a:pt x="14305" y="43374"/>
                  </a:lnTo>
                  <a:lnTo>
                    <a:pt x="23431" y="45148"/>
                  </a:lnTo>
                  <a:lnTo>
                    <a:pt x="32557" y="43377"/>
                  </a:lnTo>
                  <a:lnTo>
                    <a:pt x="40004" y="38552"/>
                  </a:lnTo>
                  <a:lnTo>
                    <a:pt x="45023" y="31405"/>
                  </a:lnTo>
                  <a:lnTo>
                    <a:pt x="46862" y="22669"/>
                  </a:lnTo>
                  <a:lnTo>
                    <a:pt x="45023" y="13823"/>
                  </a:lnTo>
                  <a:lnTo>
                    <a:pt x="40004" y="6619"/>
                  </a:lnTo>
                  <a:lnTo>
                    <a:pt x="32557" y="1774"/>
                  </a:lnTo>
                  <a:lnTo>
                    <a:pt x="2343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5552313" y="4059301"/>
              <a:ext cx="46990" cy="45720"/>
            </a:xfrm>
            <a:custGeom>
              <a:avLst/>
              <a:gdLst/>
              <a:ahLst/>
              <a:cxnLst/>
              <a:rect l="l" t="t" r="r" b="b"/>
              <a:pathLst>
                <a:path w="46989" h="45720">
                  <a:moveTo>
                    <a:pt x="46862" y="22669"/>
                  </a:moveTo>
                  <a:lnTo>
                    <a:pt x="45023" y="13823"/>
                  </a:lnTo>
                  <a:lnTo>
                    <a:pt x="40004" y="6619"/>
                  </a:lnTo>
                  <a:lnTo>
                    <a:pt x="32557" y="1774"/>
                  </a:lnTo>
                  <a:lnTo>
                    <a:pt x="23431" y="0"/>
                  </a:lnTo>
                  <a:lnTo>
                    <a:pt x="14305" y="1771"/>
                  </a:lnTo>
                  <a:lnTo>
                    <a:pt x="6858" y="6596"/>
                  </a:lnTo>
                  <a:lnTo>
                    <a:pt x="1839" y="13742"/>
                  </a:lnTo>
                  <a:lnTo>
                    <a:pt x="0" y="22478"/>
                  </a:lnTo>
                  <a:lnTo>
                    <a:pt x="1839" y="31325"/>
                  </a:lnTo>
                  <a:lnTo>
                    <a:pt x="6858" y="38528"/>
                  </a:lnTo>
                  <a:lnTo>
                    <a:pt x="14305" y="43374"/>
                  </a:lnTo>
                  <a:lnTo>
                    <a:pt x="23431" y="45148"/>
                  </a:lnTo>
                  <a:lnTo>
                    <a:pt x="32557" y="43377"/>
                  </a:lnTo>
                  <a:lnTo>
                    <a:pt x="40004" y="38552"/>
                  </a:lnTo>
                  <a:lnTo>
                    <a:pt x="45023" y="31405"/>
                  </a:lnTo>
                  <a:lnTo>
                    <a:pt x="46862" y="22669"/>
                  </a:lnTo>
                  <a:close/>
                </a:path>
              </a:pathLst>
            </a:custGeom>
            <a:ln w="133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0" name="object 110"/>
          <p:cNvGrpSpPr/>
          <p:nvPr/>
        </p:nvGrpSpPr>
        <p:grpSpPr>
          <a:xfrm>
            <a:off x="5547331" y="4178144"/>
            <a:ext cx="60325" cy="59055"/>
            <a:chOff x="5547331" y="4178144"/>
            <a:chExt cx="60325" cy="59055"/>
          </a:xfrm>
        </p:grpSpPr>
        <p:sp>
          <p:nvSpPr>
            <p:cNvPr id="111" name="object 111"/>
            <p:cNvSpPr/>
            <p:nvPr/>
          </p:nvSpPr>
          <p:spPr>
            <a:xfrm>
              <a:off x="5554027" y="4184840"/>
              <a:ext cx="46990" cy="45720"/>
            </a:xfrm>
            <a:custGeom>
              <a:avLst/>
              <a:gdLst/>
              <a:ahLst/>
              <a:cxnLst/>
              <a:rect l="l" t="t" r="r" b="b"/>
              <a:pathLst>
                <a:path w="46989" h="45720">
                  <a:moveTo>
                    <a:pt x="23431" y="0"/>
                  </a:moveTo>
                  <a:lnTo>
                    <a:pt x="14305" y="1771"/>
                  </a:lnTo>
                  <a:lnTo>
                    <a:pt x="6858" y="6596"/>
                  </a:lnTo>
                  <a:lnTo>
                    <a:pt x="1839" y="13742"/>
                  </a:lnTo>
                  <a:lnTo>
                    <a:pt x="0" y="22479"/>
                  </a:lnTo>
                  <a:lnTo>
                    <a:pt x="1839" y="31325"/>
                  </a:lnTo>
                  <a:lnTo>
                    <a:pt x="6858" y="38528"/>
                  </a:lnTo>
                  <a:lnTo>
                    <a:pt x="14305" y="43374"/>
                  </a:lnTo>
                  <a:lnTo>
                    <a:pt x="23431" y="45148"/>
                  </a:lnTo>
                  <a:lnTo>
                    <a:pt x="32557" y="43377"/>
                  </a:lnTo>
                  <a:lnTo>
                    <a:pt x="40004" y="38552"/>
                  </a:lnTo>
                  <a:lnTo>
                    <a:pt x="45023" y="31405"/>
                  </a:lnTo>
                  <a:lnTo>
                    <a:pt x="46862" y="22669"/>
                  </a:lnTo>
                  <a:lnTo>
                    <a:pt x="45023" y="13823"/>
                  </a:lnTo>
                  <a:lnTo>
                    <a:pt x="40004" y="6619"/>
                  </a:lnTo>
                  <a:lnTo>
                    <a:pt x="32557" y="1774"/>
                  </a:lnTo>
                  <a:lnTo>
                    <a:pt x="2343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5554027" y="4184840"/>
              <a:ext cx="46990" cy="45720"/>
            </a:xfrm>
            <a:custGeom>
              <a:avLst/>
              <a:gdLst/>
              <a:ahLst/>
              <a:cxnLst/>
              <a:rect l="l" t="t" r="r" b="b"/>
              <a:pathLst>
                <a:path w="46989" h="45720">
                  <a:moveTo>
                    <a:pt x="46862" y="22669"/>
                  </a:moveTo>
                  <a:lnTo>
                    <a:pt x="45023" y="13823"/>
                  </a:lnTo>
                  <a:lnTo>
                    <a:pt x="40004" y="6619"/>
                  </a:lnTo>
                  <a:lnTo>
                    <a:pt x="32557" y="1774"/>
                  </a:lnTo>
                  <a:lnTo>
                    <a:pt x="23431" y="0"/>
                  </a:lnTo>
                  <a:lnTo>
                    <a:pt x="14305" y="1771"/>
                  </a:lnTo>
                  <a:lnTo>
                    <a:pt x="6858" y="6596"/>
                  </a:lnTo>
                  <a:lnTo>
                    <a:pt x="1839" y="13742"/>
                  </a:lnTo>
                  <a:lnTo>
                    <a:pt x="0" y="22479"/>
                  </a:lnTo>
                  <a:lnTo>
                    <a:pt x="1839" y="31325"/>
                  </a:lnTo>
                  <a:lnTo>
                    <a:pt x="6858" y="38528"/>
                  </a:lnTo>
                  <a:lnTo>
                    <a:pt x="14305" y="43374"/>
                  </a:lnTo>
                  <a:lnTo>
                    <a:pt x="23431" y="45148"/>
                  </a:lnTo>
                  <a:lnTo>
                    <a:pt x="32557" y="43377"/>
                  </a:lnTo>
                  <a:lnTo>
                    <a:pt x="40004" y="38552"/>
                  </a:lnTo>
                  <a:lnTo>
                    <a:pt x="45023" y="31405"/>
                  </a:lnTo>
                  <a:lnTo>
                    <a:pt x="46862" y="22669"/>
                  </a:lnTo>
                  <a:close/>
                </a:path>
              </a:pathLst>
            </a:custGeom>
            <a:ln w="133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3" name="object 113"/>
          <p:cNvGrpSpPr/>
          <p:nvPr/>
        </p:nvGrpSpPr>
        <p:grpSpPr>
          <a:xfrm>
            <a:off x="5348258" y="3476723"/>
            <a:ext cx="59055" cy="60325"/>
            <a:chOff x="5348258" y="3476723"/>
            <a:chExt cx="59055" cy="60325"/>
          </a:xfrm>
        </p:grpSpPr>
        <p:sp>
          <p:nvSpPr>
            <p:cNvPr id="114" name="object 114"/>
            <p:cNvSpPr/>
            <p:nvPr/>
          </p:nvSpPr>
          <p:spPr>
            <a:xfrm>
              <a:off x="5354954" y="3483419"/>
              <a:ext cx="45720" cy="46990"/>
            </a:xfrm>
            <a:custGeom>
              <a:avLst/>
              <a:gdLst/>
              <a:ahLst/>
              <a:cxnLst/>
              <a:rect l="l" t="t" r="r" b="b"/>
              <a:pathLst>
                <a:path w="45720" h="46989">
                  <a:moveTo>
                    <a:pt x="22479" y="0"/>
                  </a:moveTo>
                  <a:lnTo>
                    <a:pt x="13742" y="1866"/>
                  </a:lnTo>
                  <a:lnTo>
                    <a:pt x="6596" y="6929"/>
                  </a:lnTo>
                  <a:lnTo>
                    <a:pt x="1771" y="14385"/>
                  </a:lnTo>
                  <a:lnTo>
                    <a:pt x="0" y="23431"/>
                  </a:lnTo>
                  <a:lnTo>
                    <a:pt x="1774" y="32477"/>
                  </a:lnTo>
                  <a:lnTo>
                    <a:pt x="6619" y="39933"/>
                  </a:lnTo>
                  <a:lnTo>
                    <a:pt x="13823" y="44996"/>
                  </a:lnTo>
                  <a:lnTo>
                    <a:pt x="22669" y="46862"/>
                  </a:lnTo>
                  <a:lnTo>
                    <a:pt x="31405" y="44996"/>
                  </a:lnTo>
                  <a:lnTo>
                    <a:pt x="38552" y="39933"/>
                  </a:lnTo>
                  <a:lnTo>
                    <a:pt x="43377" y="32477"/>
                  </a:lnTo>
                  <a:lnTo>
                    <a:pt x="45148" y="23431"/>
                  </a:lnTo>
                  <a:lnTo>
                    <a:pt x="43374" y="14385"/>
                  </a:lnTo>
                  <a:lnTo>
                    <a:pt x="38528" y="6929"/>
                  </a:lnTo>
                  <a:lnTo>
                    <a:pt x="31325" y="1866"/>
                  </a:lnTo>
                  <a:lnTo>
                    <a:pt x="2247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5354954" y="3483419"/>
              <a:ext cx="45720" cy="46990"/>
            </a:xfrm>
            <a:custGeom>
              <a:avLst/>
              <a:gdLst/>
              <a:ahLst/>
              <a:cxnLst/>
              <a:rect l="l" t="t" r="r" b="b"/>
              <a:pathLst>
                <a:path w="45720" h="46989">
                  <a:moveTo>
                    <a:pt x="45148" y="23431"/>
                  </a:moveTo>
                  <a:lnTo>
                    <a:pt x="43374" y="14385"/>
                  </a:lnTo>
                  <a:lnTo>
                    <a:pt x="38528" y="6929"/>
                  </a:lnTo>
                  <a:lnTo>
                    <a:pt x="31325" y="1866"/>
                  </a:lnTo>
                  <a:lnTo>
                    <a:pt x="22479" y="0"/>
                  </a:lnTo>
                  <a:lnTo>
                    <a:pt x="13742" y="1866"/>
                  </a:lnTo>
                  <a:lnTo>
                    <a:pt x="6596" y="6929"/>
                  </a:lnTo>
                  <a:lnTo>
                    <a:pt x="1771" y="14385"/>
                  </a:lnTo>
                  <a:lnTo>
                    <a:pt x="0" y="23431"/>
                  </a:lnTo>
                  <a:lnTo>
                    <a:pt x="1774" y="32477"/>
                  </a:lnTo>
                  <a:lnTo>
                    <a:pt x="6619" y="39933"/>
                  </a:lnTo>
                  <a:lnTo>
                    <a:pt x="13823" y="44996"/>
                  </a:lnTo>
                  <a:lnTo>
                    <a:pt x="22669" y="46862"/>
                  </a:lnTo>
                  <a:lnTo>
                    <a:pt x="31405" y="44996"/>
                  </a:lnTo>
                  <a:lnTo>
                    <a:pt x="38552" y="39933"/>
                  </a:lnTo>
                  <a:lnTo>
                    <a:pt x="43377" y="32477"/>
                  </a:lnTo>
                  <a:lnTo>
                    <a:pt x="45148" y="23431"/>
                  </a:lnTo>
                  <a:close/>
                </a:path>
              </a:pathLst>
            </a:custGeom>
            <a:ln w="133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6" name="object 116"/>
          <p:cNvGrpSpPr/>
          <p:nvPr/>
        </p:nvGrpSpPr>
        <p:grpSpPr>
          <a:xfrm>
            <a:off x="5349782" y="3602263"/>
            <a:ext cx="59055" cy="60325"/>
            <a:chOff x="5349782" y="3602263"/>
            <a:chExt cx="59055" cy="60325"/>
          </a:xfrm>
        </p:grpSpPr>
        <p:sp>
          <p:nvSpPr>
            <p:cNvPr id="117" name="object 117"/>
            <p:cNvSpPr/>
            <p:nvPr/>
          </p:nvSpPr>
          <p:spPr>
            <a:xfrm>
              <a:off x="5356478" y="3608959"/>
              <a:ext cx="45720" cy="46990"/>
            </a:xfrm>
            <a:custGeom>
              <a:avLst/>
              <a:gdLst/>
              <a:ahLst/>
              <a:cxnLst/>
              <a:rect l="l" t="t" r="r" b="b"/>
              <a:pathLst>
                <a:path w="45720" h="46989">
                  <a:moveTo>
                    <a:pt x="22669" y="0"/>
                  </a:moveTo>
                  <a:lnTo>
                    <a:pt x="13823" y="1866"/>
                  </a:lnTo>
                  <a:lnTo>
                    <a:pt x="6619" y="6929"/>
                  </a:lnTo>
                  <a:lnTo>
                    <a:pt x="1774" y="14385"/>
                  </a:lnTo>
                  <a:lnTo>
                    <a:pt x="0" y="23431"/>
                  </a:lnTo>
                  <a:lnTo>
                    <a:pt x="1774" y="32477"/>
                  </a:lnTo>
                  <a:lnTo>
                    <a:pt x="6619" y="39933"/>
                  </a:lnTo>
                  <a:lnTo>
                    <a:pt x="13823" y="44996"/>
                  </a:lnTo>
                  <a:lnTo>
                    <a:pt x="22669" y="46862"/>
                  </a:lnTo>
                  <a:lnTo>
                    <a:pt x="31515" y="44996"/>
                  </a:lnTo>
                  <a:lnTo>
                    <a:pt x="38719" y="39933"/>
                  </a:lnTo>
                  <a:lnTo>
                    <a:pt x="43564" y="32477"/>
                  </a:lnTo>
                  <a:lnTo>
                    <a:pt x="45338" y="23431"/>
                  </a:lnTo>
                  <a:lnTo>
                    <a:pt x="43564" y="14385"/>
                  </a:lnTo>
                  <a:lnTo>
                    <a:pt x="38719" y="6929"/>
                  </a:lnTo>
                  <a:lnTo>
                    <a:pt x="31515" y="1866"/>
                  </a:lnTo>
                  <a:lnTo>
                    <a:pt x="2266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5356478" y="3608959"/>
              <a:ext cx="45720" cy="46990"/>
            </a:xfrm>
            <a:custGeom>
              <a:avLst/>
              <a:gdLst/>
              <a:ahLst/>
              <a:cxnLst/>
              <a:rect l="l" t="t" r="r" b="b"/>
              <a:pathLst>
                <a:path w="45720" h="46989">
                  <a:moveTo>
                    <a:pt x="45338" y="23431"/>
                  </a:moveTo>
                  <a:lnTo>
                    <a:pt x="43564" y="14385"/>
                  </a:lnTo>
                  <a:lnTo>
                    <a:pt x="38719" y="6929"/>
                  </a:lnTo>
                  <a:lnTo>
                    <a:pt x="31515" y="1866"/>
                  </a:lnTo>
                  <a:lnTo>
                    <a:pt x="22669" y="0"/>
                  </a:lnTo>
                  <a:lnTo>
                    <a:pt x="13823" y="1866"/>
                  </a:lnTo>
                  <a:lnTo>
                    <a:pt x="6619" y="6929"/>
                  </a:lnTo>
                  <a:lnTo>
                    <a:pt x="1774" y="14385"/>
                  </a:lnTo>
                  <a:lnTo>
                    <a:pt x="0" y="23431"/>
                  </a:lnTo>
                  <a:lnTo>
                    <a:pt x="1774" y="32477"/>
                  </a:lnTo>
                  <a:lnTo>
                    <a:pt x="6619" y="39933"/>
                  </a:lnTo>
                  <a:lnTo>
                    <a:pt x="13823" y="44996"/>
                  </a:lnTo>
                  <a:lnTo>
                    <a:pt x="22669" y="46862"/>
                  </a:lnTo>
                  <a:lnTo>
                    <a:pt x="31515" y="44996"/>
                  </a:lnTo>
                  <a:lnTo>
                    <a:pt x="38719" y="39933"/>
                  </a:lnTo>
                  <a:lnTo>
                    <a:pt x="43564" y="32477"/>
                  </a:lnTo>
                  <a:lnTo>
                    <a:pt x="45338" y="23431"/>
                  </a:lnTo>
                  <a:close/>
                </a:path>
              </a:pathLst>
            </a:custGeom>
            <a:ln w="133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9" name="object 119"/>
          <p:cNvSpPr txBox="1"/>
          <p:nvPr/>
        </p:nvSpPr>
        <p:spPr>
          <a:xfrm>
            <a:off x="660400" y="1423416"/>
            <a:ext cx="9225280" cy="29152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710304">
              <a:lnSpc>
                <a:spcPct val="100000"/>
              </a:lnSpc>
              <a:spcBef>
                <a:spcPts val="90"/>
              </a:spcBef>
            </a:pPr>
            <a:r>
              <a:rPr sz="2650" b="1" spc="-65" dirty="0">
                <a:solidFill>
                  <a:srgbClr val="FFFF00"/>
                </a:solidFill>
                <a:latin typeface="Arial"/>
                <a:cs typeface="Arial"/>
              </a:rPr>
              <a:t>ΠΑΡΑΔΕΙΓΜΑΤΑ</a:t>
            </a:r>
            <a:endParaRPr sz="2650">
              <a:latin typeface="Arial"/>
              <a:cs typeface="Arial"/>
            </a:endParaRPr>
          </a:p>
          <a:p>
            <a:pPr marL="4460240">
              <a:lnSpc>
                <a:spcPct val="100000"/>
              </a:lnSpc>
              <a:spcBef>
                <a:spcPts val="1835"/>
              </a:spcBef>
            </a:pP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2.</a:t>
            </a:r>
            <a:r>
              <a:rPr sz="20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SF</a:t>
            </a:r>
            <a:r>
              <a:rPr sz="1950" b="1" spc="-7" baseline="-21367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1950" baseline="-21367">
              <a:latin typeface="Arial"/>
              <a:cs typeface="Arial"/>
            </a:endParaRPr>
          </a:p>
          <a:p>
            <a:pPr marL="25400" marR="17780">
              <a:lnSpc>
                <a:spcPct val="100000"/>
              </a:lnSpc>
              <a:spcBef>
                <a:spcPts val="1970"/>
              </a:spcBef>
              <a:tabLst>
                <a:tab pos="5974715" algn="l"/>
              </a:tabLst>
            </a:pP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1.</a:t>
            </a:r>
            <a:r>
              <a:rPr sz="200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Γράφουμε τις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ηλεκτρονικές</a:t>
            </a:r>
            <a:r>
              <a:rPr sz="20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δομές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των</a:t>
            </a:r>
            <a:r>
              <a:rPr sz="200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S,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000" b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και	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γράφουμε 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τον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ηλεκτρονικό </a:t>
            </a:r>
            <a:r>
              <a:rPr sz="2000" b="1" spc="-5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τύπο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40" dirty="0">
                <a:solidFill>
                  <a:srgbClr val="FFFFFF"/>
                </a:solidFill>
                <a:latin typeface="Arial"/>
                <a:cs typeface="Arial"/>
              </a:rPr>
              <a:t>κατά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Lewis.</a:t>
            </a:r>
            <a:endParaRPr sz="2000">
              <a:latin typeface="Arial"/>
              <a:cs typeface="Arial"/>
            </a:endParaRPr>
          </a:p>
          <a:p>
            <a:pPr marR="1301750" algn="ctr">
              <a:lnSpc>
                <a:spcPct val="100000"/>
              </a:lnSpc>
              <a:spcBef>
                <a:spcPts val="910"/>
              </a:spcBef>
              <a:tabLst>
                <a:tab pos="1148715" algn="l"/>
              </a:tabLst>
            </a:pPr>
            <a:r>
              <a:rPr sz="2600" b="1" spc="25" dirty="0">
                <a:solidFill>
                  <a:srgbClr val="FF0000"/>
                </a:solidFill>
                <a:latin typeface="Arial"/>
                <a:cs typeface="Arial"/>
              </a:rPr>
              <a:t>F	F</a:t>
            </a:r>
            <a:endParaRPr sz="2600">
              <a:latin typeface="Arial"/>
              <a:cs typeface="Arial"/>
            </a:endParaRPr>
          </a:p>
          <a:p>
            <a:pPr marR="1298575" algn="ctr">
              <a:lnSpc>
                <a:spcPct val="100000"/>
              </a:lnSpc>
              <a:spcBef>
                <a:spcPts val="1415"/>
              </a:spcBef>
              <a:tabLst>
                <a:tab pos="810260" algn="l"/>
                <a:tab pos="1627505" algn="l"/>
              </a:tabLst>
            </a:pPr>
            <a:r>
              <a:rPr sz="2600" b="1" spc="25" dirty="0">
                <a:solidFill>
                  <a:srgbClr val="FF0000"/>
                </a:solidFill>
                <a:latin typeface="Arial"/>
                <a:cs typeface="Arial"/>
              </a:rPr>
              <a:t>F	S	F</a:t>
            </a:r>
            <a:endParaRPr sz="2600">
              <a:latin typeface="Arial"/>
              <a:cs typeface="Arial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581151" y="5391911"/>
            <a:ext cx="8965565" cy="11918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0"/>
              </a:spcBef>
              <a:tabLst>
                <a:tab pos="3629025" algn="l"/>
              </a:tabLst>
            </a:pP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2.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Βρίσκουμε τον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αριθμό</a:t>
            </a:r>
            <a:r>
              <a:rPr sz="20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των	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υποκαταστατών</a:t>
            </a:r>
            <a:r>
              <a:rPr sz="20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και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ψευδοϋποκαταστατών.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00">
              <a:latin typeface="Arial"/>
              <a:cs typeface="Arial"/>
            </a:endParaRPr>
          </a:p>
          <a:p>
            <a:pPr marL="104139" marR="43180">
              <a:lnSpc>
                <a:spcPct val="100000"/>
              </a:lnSpc>
              <a:spcBef>
                <a:spcPts val="5"/>
              </a:spcBef>
              <a:tabLst>
                <a:tab pos="6196330" algn="l"/>
              </a:tabLst>
            </a:pP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Υπάρχουν</a:t>
            </a: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μόνον</a:t>
            </a:r>
            <a:r>
              <a:rPr sz="20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έξι</a:t>
            </a:r>
            <a:r>
              <a:rPr sz="20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υποκαταστάτες.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Επομένως</a:t>
            </a:r>
            <a:r>
              <a:rPr sz="2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η	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ένωση</a:t>
            </a:r>
            <a:r>
              <a:rPr sz="20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είναι</a:t>
            </a:r>
            <a:r>
              <a:rPr sz="20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του</a:t>
            </a:r>
            <a:r>
              <a:rPr sz="20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τύπου </a:t>
            </a:r>
            <a:r>
              <a:rPr sz="2000" b="1" spc="-5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30" dirty="0">
                <a:solidFill>
                  <a:srgbClr val="0033CC"/>
                </a:solidFill>
                <a:latin typeface="Arial"/>
                <a:cs typeface="Arial"/>
              </a:rPr>
              <a:t>ΑΧ</a:t>
            </a:r>
            <a:r>
              <a:rPr sz="1950" b="1" spc="-44" baseline="-21367" dirty="0">
                <a:solidFill>
                  <a:srgbClr val="0033CC"/>
                </a:solidFill>
                <a:latin typeface="Arial"/>
                <a:cs typeface="Arial"/>
              </a:rPr>
              <a:t>6</a:t>
            </a:r>
            <a:endParaRPr sz="1950" baseline="-21367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3143" rIns="0" bIns="0" rtlCol="0">
            <a:spAutoFit/>
          </a:bodyPr>
          <a:lstStyle/>
          <a:p>
            <a:pPr marL="1705610" marR="5080" indent="-542925">
              <a:lnSpc>
                <a:spcPct val="101099"/>
              </a:lnSpc>
              <a:spcBef>
                <a:spcPts val="80"/>
              </a:spcBef>
            </a:pPr>
            <a:r>
              <a:rPr sz="3500" spc="10" dirty="0">
                <a:solidFill>
                  <a:srgbClr val="FF3300"/>
                </a:solidFill>
              </a:rPr>
              <a:t>ΟΜΟΙΟΠΟΛΙΚΟΣ</a:t>
            </a:r>
            <a:r>
              <a:rPr sz="3500" spc="40" dirty="0">
                <a:solidFill>
                  <a:srgbClr val="FF3300"/>
                </a:solidFill>
              </a:rPr>
              <a:t> </a:t>
            </a:r>
            <a:r>
              <a:rPr sz="3500" spc="15" dirty="0">
                <a:solidFill>
                  <a:srgbClr val="FF3300"/>
                </a:solidFill>
              </a:rPr>
              <a:t>ΔΕΣΜΟΣ ή </a:t>
            </a:r>
            <a:r>
              <a:rPr sz="3500" spc="-960" dirty="0">
                <a:solidFill>
                  <a:srgbClr val="FF3300"/>
                </a:solidFill>
              </a:rPr>
              <a:t> </a:t>
            </a:r>
            <a:r>
              <a:rPr sz="3500" spc="10" dirty="0">
                <a:solidFill>
                  <a:srgbClr val="FF3300"/>
                </a:solidFill>
              </a:rPr>
              <a:t>ΟΜΟΣΘΕΝΗΣ</a:t>
            </a:r>
            <a:r>
              <a:rPr sz="3500" spc="60" dirty="0">
                <a:solidFill>
                  <a:srgbClr val="FF3300"/>
                </a:solidFill>
              </a:rPr>
              <a:t> </a:t>
            </a:r>
            <a:r>
              <a:rPr sz="3500" spc="15" dirty="0">
                <a:solidFill>
                  <a:srgbClr val="FF3300"/>
                </a:solidFill>
              </a:rPr>
              <a:t>ΔΕΣΜΟΣ</a:t>
            </a:r>
            <a:endParaRPr sz="3500"/>
          </a:p>
        </p:txBody>
      </p:sp>
      <p:sp>
        <p:nvSpPr>
          <p:cNvPr id="3" name="object 3"/>
          <p:cNvSpPr txBox="1"/>
          <p:nvPr/>
        </p:nvSpPr>
        <p:spPr>
          <a:xfrm>
            <a:off x="752348" y="1584960"/>
            <a:ext cx="8868410" cy="5360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25805" marR="945515" algn="just">
              <a:lnSpc>
                <a:spcPct val="995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Σε</a:t>
            </a:r>
            <a:r>
              <a:rPr sz="2000" b="1" spc="5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μια 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πρώτη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προσέγγιση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θα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εξετάσουμε 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τον 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ομοιοπολικό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ή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ομοσθενή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δεσμό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από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την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άποψη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της</a:t>
            </a:r>
            <a:r>
              <a:rPr sz="2000" b="1" spc="5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σωματιδιακής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 φύσης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των</a:t>
            </a:r>
            <a:r>
              <a:rPr sz="20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ηλεκτρονίων.</a:t>
            </a:r>
            <a:endParaRPr sz="2000">
              <a:latin typeface="Arial"/>
              <a:cs typeface="Arial"/>
            </a:endParaRPr>
          </a:p>
          <a:p>
            <a:pPr marL="33020" algn="ctr">
              <a:lnSpc>
                <a:spcPct val="100000"/>
              </a:lnSpc>
              <a:spcBef>
                <a:spcPts val="950"/>
              </a:spcBef>
              <a:tabLst>
                <a:tab pos="1282700" algn="l"/>
              </a:tabLst>
            </a:pPr>
            <a:r>
              <a:rPr sz="2200" b="1" dirty="0">
                <a:solidFill>
                  <a:srgbClr val="FFFF00"/>
                </a:solidFill>
                <a:latin typeface="Arial"/>
                <a:cs typeface="Arial"/>
              </a:rPr>
              <a:t>ΘΕΩΡΙΑ	</a:t>
            </a:r>
            <a:r>
              <a:rPr sz="2200" b="1" spc="10" dirty="0">
                <a:solidFill>
                  <a:srgbClr val="FFFF00"/>
                </a:solidFill>
                <a:latin typeface="Arial"/>
                <a:cs typeface="Arial"/>
              </a:rPr>
              <a:t>Lewis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200">
              <a:latin typeface="Arial"/>
              <a:cs typeface="Arial"/>
            </a:endParaRPr>
          </a:p>
          <a:p>
            <a:pPr marL="390525" marR="228600" indent="-378460" algn="just">
              <a:lnSpc>
                <a:spcPct val="100499"/>
              </a:lnSpc>
              <a:buFont typeface="Arial MT"/>
              <a:buChar char="•"/>
              <a:tabLst>
                <a:tab pos="391160" algn="l"/>
              </a:tabLst>
            </a:pP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Ένας </a:t>
            </a:r>
            <a:r>
              <a:rPr sz="2200" b="1" dirty="0">
                <a:solidFill>
                  <a:srgbClr val="000099"/>
                </a:solidFill>
                <a:latin typeface="Arial"/>
                <a:cs typeface="Arial"/>
              </a:rPr>
              <a:t>ομοιοπολικός ή </a:t>
            </a:r>
            <a:r>
              <a:rPr sz="2200" b="1" spc="-5" dirty="0">
                <a:solidFill>
                  <a:srgbClr val="000099"/>
                </a:solidFill>
                <a:latin typeface="Arial"/>
                <a:cs typeface="Arial"/>
              </a:rPr>
              <a:t>ομοσθενής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δεσμός σχηματίζεται μεταξύ </a:t>
            </a:r>
            <a:r>
              <a:rPr sz="2200" b="1" spc="-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5" dirty="0">
                <a:solidFill>
                  <a:srgbClr val="FFFFFF"/>
                </a:solidFill>
                <a:latin typeface="Arial"/>
                <a:cs typeface="Arial"/>
              </a:rPr>
              <a:t>δύο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ατόμων,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όταν τα άτομα </a:t>
            </a:r>
            <a:r>
              <a:rPr sz="2200" b="1" spc="5" dirty="0">
                <a:solidFill>
                  <a:srgbClr val="FFFFFF"/>
                </a:solidFill>
                <a:latin typeface="Arial"/>
                <a:cs typeface="Arial"/>
              </a:rPr>
              <a:t>αυτά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μοιράζονται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από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κοινού </a:t>
            </a:r>
            <a:r>
              <a:rPr sz="2200" b="1" spc="10" dirty="0">
                <a:solidFill>
                  <a:srgbClr val="FFFFFF"/>
                </a:solidFill>
                <a:latin typeface="Arial"/>
                <a:cs typeface="Arial"/>
              </a:rPr>
              <a:t>ένα </a:t>
            </a:r>
            <a:r>
              <a:rPr sz="2200" b="1" spc="-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5" dirty="0">
                <a:solidFill>
                  <a:srgbClr val="FFFFFF"/>
                </a:solidFill>
                <a:latin typeface="Arial"/>
                <a:cs typeface="Arial"/>
              </a:rPr>
              <a:t>ζεύγος</a:t>
            </a:r>
            <a:r>
              <a:rPr sz="22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ηλεκτρονίων.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FFFFFF"/>
              </a:buClr>
              <a:buFont typeface="Arial MT"/>
              <a:buChar char="•"/>
            </a:pPr>
            <a:endParaRPr sz="3200">
              <a:latin typeface="Arial"/>
              <a:cs typeface="Arial"/>
            </a:endParaRPr>
          </a:p>
          <a:p>
            <a:pPr marL="390525" marR="5080" indent="-378460">
              <a:lnSpc>
                <a:spcPct val="100200"/>
              </a:lnSpc>
              <a:buFont typeface="Arial MT"/>
              <a:buChar char="•"/>
              <a:tabLst>
                <a:tab pos="390525" algn="l"/>
                <a:tab pos="391160" algn="l"/>
                <a:tab pos="1350645" algn="l"/>
                <a:tab pos="3564254" algn="l"/>
                <a:tab pos="5535930" algn="l"/>
                <a:tab pos="6062980" algn="l"/>
                <a:tab pos="7788909" algn="l"/>
              </a:tabLst>
            </a:pP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Κατά τη </a:t>
            </a:r>
            <a:r>
              <a:rPr sz="2200" b="1" spc="5" dirty="0">
                <a:solidFill>
                  <a:srgbClr val="FFFFFF"/>
                </a:solidFill>
                <a:latin typeface="Arial"/>
                <a:cs typeface="Arial"/>
              </a:rPr>
              <a:t>δημιουργία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του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ομοιοπολικού ή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ομοσθενούς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δεσμού η </a:t>
            </a:r>
            <a:r>
              <a:rPr sz="22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εξωτερική στιβάδα καθενός από τα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συνδεόμενα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άτομα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αποκτά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 δομή</a:t>
            </a:r>
            <a:r>
              <a:rPr sz="220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ευγενούς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5" dirty="0">
                <a:solidFill>
                  <a:srgbClr val="FFFFFF"/>
                </a:solidFill>
                <a:latin typeface="Arial"/>
                <a:cs typeface="Arial"/>
              </a:rPr>
              <a:t>αερίου.</a:t>
            </a:r>
            <a:r>
              <a:rPr sz="22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20" dirty="0">
                <a:solidFill>
                  <a:srgbClr val="FFFFFF"/>
                </a:solidFill>
                <a:latin typeface="Arial"/>
                <a:cs typeface="Arial"/>
              </a:rPr>
              <a:t>Αυτό</a:t>
            </a:r>
            <a:r>
              <a:rPr sz="2200" b="1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σημαίνει	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ότι	κάθε</a:t>
            </a:r>
            <a:r>
              <a:rPr sz="22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άτομο</a:t>
            </a:r>
            <a:r>
              <a:rPr sz="22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15" dirty="0">
                <a:solidFill>
                  <a:srgbClr val="FFFFFF"/>
                </a:solidFill>
                <a:latin typeface="Arial"/>
                <a:cs typeface="Arial"/>
              </a:rPr>
              <a:t>έχει</a:t>
            </a:r>
            <a:r>
              <a:rPr sz="22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στην </a:t>
            </a:r>
            <a:r>
              <a:rPr sz="2200" b="1" spc="-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εξωτερική</a:t>
            </a:r>
            <a:r>
              <a:rPr sz="22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του</a:t>
            </a:r>
            <a:r>
              <a:rPr sz="22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στιβάδα	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οκτώ</a:t>
            </a:r>
            <a:r>
              <a:rPr sz="22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ηλεκτρόνια εκτός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από</a:t>
            </a: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το	</a:t>
            </a:r>
            <a:r>
              <a:rPr sz="2200" b="1" spc="5" dirty="0">
                <a:solidFill>
                  <a:srgbClr val="FFFFFF"/>
                </a:solidFill>
                <a:latin typeface="Arial"/>
                <a:cs typeface="Arial"/>
              </a:rPr>
              <a:t>Η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το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 οποίο	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αποκτά</a:t>
            </a:r>
            <a:r>
              <a:rPr sz="22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δομή</a:t>
            </a:r>
            <a:r>
              <a:rPr sz="2200" b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ευγενούς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5" dirty="0">
                <a:solidFill>
                  <a:srgbClr val="FFFFFF"/>
                </a:solidFill>
                <a:latin typeface="Arial"/>
                <a:cs typeface="Arial"/>
              </a:rPr>
              <a:t>αερίου	έχοντας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στην εξωτερική </a:t>
            </a:r>
            <a:r>
              <a:rPr sz="22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του</a:t>
            </a: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στιβάδα</a:t>
            </a:r>
            <a:r>
              <a:rPr sz="22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(Κ)</a:t>
            </a:r>
            <a:r>
              <a:rPr sz="22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5" dirty="0">
                <a:solidFill>
                  <a:srgbClr val="FFFFFF"/>
                </a:solidFill>
                <a:latin typeface="Arial"/>
                <a:cs typeface="Arial"/>
              </a:rPr>
              <a:t>δύο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ηλεκτρόνια.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38803" y="637032"/>
            <a:ext cx="3425190" cy="5632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0" spc="15" dirty="0">
                <a:solidFill>
                  <a:srgbClr val="FF3300"/>
                </a:solidFill>
              </a:rPr>
              <a:t>ΘΕΩΡΙΑ</a:t>
            </a:r>
            <a:r>
              <a:rPr sz="3500" spc="-35" dirty="0">
                <a:solidFill>
                  <a:srgbClr val="FF3300"/>
                </a:solidFill>
              </a:rPr>
              <a:t> </a:t>
            </a:r>
            <a:r>
              <a:rPr sz="3500" spc="15" dirty="0">
                <a:solidFill>
                  <a:srgbClr val="FF3300"/>
                </a:solidFill>
              </a:rPr>
              <a:t>VSEPR</a:t>
            </a:r>
            <a:endParaRPr sz="3500"/>
          </a:p>
        </p:txBody>
      </p:sp>
      <p:sp>
        <p:nvSpPr>
          <p:cNvPr id="3" name="object 3"/>
          <p:cNvSpPr txBox="1"/>
          <p:nvPr/>
        </p:nvSpPr>
        <p:spPr>
          <a:xfrm>
            <a:off x="660400" y="1423416"/>
            <a:ext cx="6391910" cy="1838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710304">
              <a:lnSpc>
                <a:spcPct val="100000"/>
              </a:lnSpc>
              <a:spcBef>
                <a:spcPts val="90"/>
              </a:spcBef>
            </a:pPr>
            <a:r>
              <a:rPr sz="2650" b="1" spc="-65" dirty="0">
                <a:solidFill>
                  <a:srgbClr val="FFFF00"/>
                </a:solidFill>
                <a:latin typeface="Arial"/>
                <a:cs typeface="Arial"/>
              </a:rPr>
              <a:t>ΠΑΡΑΔΕΙΓΜΑΤΑ</a:t>
            </a:r>
            <a:endParaRPr sz="2650">
              <a:latin typeface="Arial"/>
              <a:cs typeface="Arial"/>
            </a:endParaRPr>
          </a:p>
          <a:p>
            <a:pPr marL="281305" marR="1226820" indent="-281305" algn="r">
              <a:lnSpc>
                <a:spcPct val="100000"/>
              </a:lnSpc>
              <a:spcBef>
                <a:spcPts val="1835"/>
              </a:spcBef>
              <a:buAutoNum type="arabicPeriod" startAt="2"/>
              <a:tabLst>
                <a:tab pos="281305" algn="l"/>
              </a:tabLst>
            </a:pP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950" b="1" spc="15" baseline="-21367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1950" baseline="-21367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Arial"/>
              <a:buAutoNum type="arabicPeriod" startAt="2"/>
            </a:pPr>
            <a:endParaRPr sz="2500">
              <a:latin typeface="Arial"/>
              <a:cs typeface="Arial"/>
            </a:endParaRPr>
          </a:p>
          <a:p>
            <a:pPr marL="305435" indent="-280670">
              <a:lnSpc>
                <a:spcPct val="100000"/>
              </a:lnSpc>
              <a:spcBef>
                <a:spcPts val="1590"/>
              </a:spcBef>
              <a:buAutoNum type="arabicPeriod" startAt="2"/>
              <a:tabLst>
                <a:tab pos="306070" algn="l"/>
                <a:tab pos="4321175" algn="l"/>
              </a:tabLst>
            </a:pPr>
            <a:r>
              <a:rPr sz="2000" b="1" spc="10" dirty="0">
                <a:solidFill>
                  <a:srgbClr val="FFFFFF"/>
                </a:solidFill>
                <a:latin typeface="Arial"/>
                <a:cs typeface="Arial"/>
              </a:rPr>
              <a:t>Με</a:t>
            </a:r>
            <a:r>
              <a:rPr sz="20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βάση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τον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πίνακα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η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ένωση</a:t>
            </a:r>
            <a:r>
              <a:rPr sz="20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θα	είναι</a:t>
            </a:r>
            <a:r>
              <a:rPr sz="20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0033CC"/>
                </a:solidFill>
                <a:latin typeface="Arial"/>
                <a:cs typeface="Arial"/>
              </a:rPr>
              <a:t>οκταεδρική.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44767" y="3700779"/>
            <a:ext cx="3148584" cy="2319528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1935479" y="3938523"/>
            <a:ext cx="1826260" cy="2112645"/>
          </a:xfrm>
          <a:custGeom>
            <a:avLst/>
            <a:gdLst/>
            <a:ahLst/>
            <a:cxnLst/>
            <a:rect l="l" t="t" r="r" b="b"/>
            <a:pathLst>
              <a:path w="1826260" h="2112645">
                <a:moveTo>
                  <a:pt x="1825751" y="0"/>
                </a:moveTo>
                <a:lnTo>
                  <a:pt x="0" y="0"/>
                </a:lnTo>
                <a:lnTo>
                  <a:pt x="0" y="2112264"/>
                </a:lnTo>
                <a:lnTo>
                  <a:pt x="1825751" y="2112264"/>
                </a:lnTo>
                <a:lnTo>
                  <a:pt x="18257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758439" y="4803647"/>
            <a:ext cx="208279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300" b="1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endParaRPr sz="23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67583" y="3919727"/>
            <a:ext cx="191770" cy="3765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2300" b="1" dirty="0">
                <a:solidFill>
                  <a:srgbClr val="FF0000"/>
                </a:solidFill>
                <a:latin typeface="Arial"/>
                <a:cs typeface="Arial"/>
              </a:rPr>
              <a:t>F</a:t>
            </a:r>
            <a:endParaRPr sz="23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859023" y="4289044"/>
            <a:ext cx="0" cy="551815"/>
          </a:xfrm>
          <a:custGeom>
            <a:avLst/>
            <a:gdLst/>
            <a:ahLst/>
            <a:cxnLst/>
            <a:rect l="l" t="t" r="r" b="b"/>
            <a:pathLst>
              <a:path h="551814">
                <a:moveTo>
                  <a:pt x="0" y="551687"/>
                </a:moveTo>
                <a:lnTo>
                  <a:pt x="0" y="0"/>
                </a:lnTo>
              </a:path>
            </a:pathLst>
          </a:custGeom>
          <a:ln w="2743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767583" y="5684520"/>
            <a:ext cx="191770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300" b="1" dirty="0">
                <a:solidFill>
                  <a:srgbClr val="FF0000"/>
                </a:solidFill>
                <a:latin typeface="Arial"/>
                <a:cs typeface="Arial"/>
              </a:rPr>
              <a:t>F</a:t>
            </a:r>
            <a:endParaRPr sz="23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859023" y="5172964"/>
            <a:ext cx="0" cy="554990"/>
          </a:xfrm>
          <a:custGeom>
            <a:avLst/>
            <a:gdLst/>
            <a:ahLst/>
            <a:cxnLst/>
            <a:rect l="l" t="t" r="r" b="b"/>
            <a:pathLst>
              <a:path h="554989">
                <a:moveTo>
                  <a:pt x="0" y="0"/>
                </a:moveTo>
                <a:lnTo>
                  <a:pt x="0" y="554736"/>
                </a:lnTo>
              </a:path>
            </a:pathLst>
          </a:custGeom>
          <a:ln w="2743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987295" y="5160264"/>
            <a:ext cx="191770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300" b="1" dirty="0">
                <a:solidFill>
                  <a:srgbClr val="FF0000"/>
                </a:solidFill>
                <a:latin typeface="Arial"/>
                <a:cs typeface="Arial"/>
              </a:rPr>
              <a:t>F</a:t>
            </a:r>
            <a:endParaRPr sz="23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191511" y="5054091"/>
            <a:ext cx="521334" cy="314325"/>
            <a:chOff x="2191511" y="5054091"/>
            <a:chExt cx="521334" cy="314325"/>
          </a:xfrm>
        </p:grpSpPr>
        <p:sp>
          <p:nvSpPr>
            <p:cNvPr id="13" name="object 13"/>
            <p:cNvSpPr/>
            <p:nvPr/>
          </p:nvSpPr>
          <p:spPr>
            <a:xfrm>
              <a:off x="2234183" y="5069331"/>
              <a:ext cx="466725" cy="219710"/>
            </a:xfrm>
            <a:custGeom>
              <a:avLst/>
              <a:gdLst/>
              <a:ahLst/>
              <a:cxnLst/>
              <a:rect l="l" t="t" r="r" b="b"/>
              <a:pathLst>
                <a:path w="466725" h="219710">
                  <a:moveTo>
                    <a:pt x="466344" y="0"/>
                  </a:moveTo>
                  <a:lnTo>
                    <a:pt x="0" y="219456"/>
                  </a:lnTo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191511" y="5054091"/>
              <a:ext cx="521334" cy="314325"/>
            </a:xfrm>
            <a:custGeom>
              <a:avLst/>
              <a:gdLst/>
              <a:ahLst/>
              <a:cxnLst/>
              <a:rect l="l" t="t" r="r" b="b"/>
              <a:pathLst>
                <a:path w="521335" h="314325">
                  <a:moveTo>
                    <a:pt x="509015" y="0"/>
                  </a:moveTo>
                  <a:lnTo>
                    <a:pt x="0" y="155447"/>
                  </a:lnTo>
                  <a:lnTo>
                    <a:pt x="73151" y="313943"/>
                  </a:lnTo>
                  <a:lnTo>
                    <a:pt x="521207" y="27431"/>
                  </a:lnTo>
                  <a:lnTo>
                    <a:pt x="50901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529584" y="5242559"/>
            <a:ext cx="191770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300" b="1" dirty="0">
                <a:solidFill>
                  <a:srgbClr val="FF0000"/>
                </a:solidFill>
                <a:latin typeface="Arial"/>
                <a:cs typeface="Arial"/>
              </a:rPr>
              <a:t>F</a:t>
            </a:r>
            <a:endParaRPr sz="23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993135" y="5069332"/>
            <a:ext cx="527685" cy="363220"/>
            <a:chOff x="2993135" y="5069332"/>
            <a:chExt cx="527685" cy="363220"/>
          </a:xfrm>
        </p:grpSpPr>
        <p:sp>
          <p:nvSpPr>
            <p:cNvPr id="17" name="object 17"/>
            <p:cNvSpPr/>
            <p:nvPr/>
          </p:nvSpPr>
          <p:spPr>
            <a:xfrm>
              <a:off x="3005327" y="5087620"/>
              <a:ext cx="463550" cy="265430"/>
            </a:xfrm>
            <a:custGeom>
              <a:avLst/>
              <a:gdLst/>
              <a:ahLst/>
              <a:cxnLst/>
              <a:rect l="l" t="t" r="r" b="b"/>
              <a:pathLst>
                <a:path w="463550" h="265429">
                  <a:moveTo>
                    <a:pt x="463296" y="26517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993135" y="5069332"/>
              <a:ext cx="527685" cy="363220"/>
            </a:xfrm>
            <a:custGeom>
              <a:avLst/>
              <a:gdLst/>
              <a:ahLst/>
              <a:cxnLst/>
              <a:rect l="l" t="t" r="r" b="b"/>
              <a:pathLst>
                <a:path w="527685" h="363220">
                  <a:moveTo>
                    <a:pt x="15239" y="0"/>
                  </a:moveTo>
                  <a:lnTo>
                    <a:pt x="0" y="24384"/>
                  </a:lnTo>
                  <a:lnTo>
                    <a:pt x="438912" y="362712"/>
                  </a:lnTo>
                  <a:lnTo>
                    <a:pt x="527303" y="210312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2002535" y="4361688"/>
            <a:ext cx="191770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300" b="1" dirty="0">
                <a:solidFill>
                  <a:srgbClr val="FF0000"/>
                </a:solidFill>
                <a:latin typeface="Arial"/>
                <a:cs typeface="Arial"/>
              </a:rPr>
              <a:t>F</a:t>
            </a:r>
            <a:endParaRPr sz="230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2156460" y="4540504"/>
            <a:ext cx="573405" cy="400050"/>
            <a:chOff x="2156460" y="4540504"/>
            <a:chExt cx="573405" cy="400050"/>
          </a:xfrm>
        </p:grpSpPr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56460" y="4540504"/>
              <a:ext cx="505966" cy="368806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2697479" y="4898643"/>
              <a:ext cx="18415" cy="27940"/>
            </a:xfrm>
            <a:custGeom>
              <a:avLst/>
              <a:gdLst/>
              <a:ahLst/>
              <a:cxnLst/>
              <a:rect l="l" t="t" r="r" b="b"/>
              <a:pathLst>
                <a:path w="18414" h="27939">
                  <a:moveTo>
                    <a:pt x="0" y="27431"/>
                  </a:moveTo>
                  <a:lnTo>
                    <a:pt x="18287" y="0"/>
                  </a:lnTo>
                </a:path>
              </a:pathLst>
            </a:custGeom>
            <a:ln w="2743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3529584" y="4361688"/>
            <a:ext cx="191770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300" b="1" dirty="0">
                <a:solidFill>
                  <a:srgbClr val="FF0000"/>
                </a:solidFill>
                <a:latin typeface="Arial"/>
                <a:cs typeface="Arial"/>
              </a:rPr>
              <a:t>F</a:t>
            </a:r>
            <a:endParaRPr sz="230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2979420" y="4567936"/>
            <a:ext cx="530860" cy="378460"/>
            <a:chOff x="2979420" y="4567936"/>
            <a:chExt cx="530860" cy="378460"/>
          </a:xfrm>
        </p:grpSpPr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49524" y="4567936"/>
              <a:ext cx="460246" cy="344422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2993136" y="4901692"/>
              <a:ext cx="18415" cy="30480"/>
            </a:xfrm>
            <a:custGeom>
              <a:avLst/>
              <a:gdLst/>
              <a:ahLst/>
              <a:cxnLst/>
              <a:rect l="l" t="t" r="r" b="b"/>
              <a:pathLst>
                <a:path w="18414" h="30479">
                  <a:moveTo>
                    <a:pt x="0" y="0"/>
                  </a:moveTo>
                  <a:lnTo>
                    <a:pt x="18287" y="30479"/>
                  </a:lnTo>
                </a:path>
              </a:pathLst>
            </a:custGeom>
            <a:ln w="2743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38803" y="637032"/>
            <a:ext cx="3425190" cy="5632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0" spc="15" dirty="0">
                <a:solidFill>
                  <a:srgbClr val="FF3300"/>
                </a:solidFill>
              </a:rPr>
              <a:t>ΘΕΩΡΙΑ</a:t>
            </a:r>
            <a:r>
              <a:rPr sz="3500" spc="-35" dirty="0">
                <a:solidFill>
                  <a:srgbClr val="FF3300"/>
                </a:solidFill>
              </a:rPr>
              <a:t> </a:t>
            </a:r>
            <a:r>
              <a:rPr sz="3500" spc="15" dirty="0">
                <a:solidFill>
                  <a:srgbClr val="FF3300"/>
                </a:solidFill>
              </a:rPr>
              <a:t>VSEPR</a:t>
            </a:r>
            <a:endParaRPr sz="3500"/>
          </a:p>
        </p:txBody>
      </p:sp>
      <p:sp>
        <p:nvSpPr>
          <p:cNvPr id="3" name="object 3"/>
          <p:cNvSpPr txBox="1"/>
          <p:nvPr/>
        </p:nvSpPr>
        <p:spPr>
          <a:xfrm>
            <a:off x="4425188" y="1423416"/>
            <a:ext cx="197675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55" dirty="0">
                <a:solidFill>
                  <a:srgbClr val="FFFF00"/>
                </a:solidFill>
                <a:latin typeface="Arial"/>
                <a:cs typeface="Arial"/>
              </a:rPr>
              <a:t>ΠΑΡΑΔΕΙΓΜΑΤΑ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48532" y="4207964"/>
            <a:ext cx="267335" cy="4260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600" b="1" spc="25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55667" y="3826964"/>
            <a:ext cx="285750" cy="4260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600" b="1" spc="2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2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015549" y="4097020"/>
            <a:ext cx="462280" cy="267335"/>
          </a:xfrm>
          <a:custGeom>
            <a:avLst/>
            <a:gdLst/>
            <a:ahLst/>
            <a:cxnLst/>
            <a:rect l="l" t="t" r="r" b="b"/>
            <a:pathLst>
              <a:path w="462279" h="267335">
                <a:moveTo>
                  <a:pt x="0" y="250126"/>
                </a:moveTo>
                <a:lnTo>
                  <a:pt x="437007" y="0"/>
                </a:lnTo>
              </a:path>
              <a:path w="462279" h="267335">
                <a:moveTo>
                  <a:pt x="72009" y="266890"/>
                </a:moveTo>
                <a:lnTo>
                  <a:pt x="462152" y="43243"/>
                </a:lnTo>
              </a:path>
            </a:pathLst>
          </a:custGeom>
          <a:ln w="1336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5006721" y="4403915"/>
            <a:ext cx="1057910" cy="108585"/>
            <a:chOff x="5006721" y="4403915"/>
            <a:chExt cx="1057910" cy="108585"/>
          </a:xfrm>
        </p:grpSpPr>
        <p:sp>
          <p:nvSpPr>
            <p:cNvPr id="8" name="object 8"/>
            <p:cNvSpPr/>
            <p:nvPr/>
          </p:nvSpPr>
          <p:spPr>
            <a:xfrm>
              <a:off x="5006721" y="4403915"/>
              <a:ext cx="1057910" cy="108585"/>
            </a:xfrm>
            <a:custGeom>
              <a:avLst/>
              <a:gdLst/>
              <a:ahLst/>
              <a:cxnLst/>
              <a:rect l="l" t="t" r="r" b="b"/>
              <a:pathLst>
                <a:path w="1057910" h="108585">
                  <a:moveTo>
                    <a:pt x="207454" y="1524"/>
                  </a:moveTo>
                  <a:lnTo>
                    <a:pt x="0" y="55054"/>
                  </a:lnTo>
                  <a:lnTo>
                    <a:pt x="207454" y="108394"/>
                  </a:lnTo>
                  <a:lnTo>
                    <a:pt x="182308" y="55054"/>
                  </a:lnTo>
                  <a:lnTo>
                    <a:pt x="207454" y="1524"/>
                  </a:lnTo>
                  <a:close/>
                </a:path>
                <a:path w="1057910" h="108585">
                  <a:moveTo>
                    <a:pt x="1057846" y="55054"/>
                  </a:moveTo>
                  <a:lnTo>
                    <a:pt x="850392" y="0"/>
                  </a:lnTo>
                  <a:lnTo>
                    <a:pt x="875347" y="55054"/>
                  </a:lnTo>
                  <a:lnTo>
                    <a:pt x="850392" y="106680"/>
                  </a:lnTo>
                  <a:lnTo>
                    <a:pt x="1057846" y="55054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190744" y="4457255"/>
              <a:ext cx="688340" cy="0"/>
            </a:xfrm>
            <a:custGeom>
              <a:avLst/>
              <a:gdLst/>
              <a:ahLst/>
              <a:cxnLst/>
              <a:rect l="l" t="t" r="r" b="b"/>
              <a:pathLst>
                <a:path w="688339">
                  <a:moveTo>
                    <a:pt x="68808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189029" y="4452302"/>
              <a:ext cx="693420" cy="13335"/>
            </a:xfrm>
            <a:custGeom>
              <a:avLst/>
              <a:gdLst/>
              <a:ahLst/>
              <a:cxnLst/>
              <a:rect l="l" t="t" r="r" b="b"/>
              <a:pathLst>
                <a:path w="693420" h="13335">
                  <a:moveTo>
                    <a:pt x="693038" y="0"/>
                  </a:moveTo>
                  <a:lnTo>
                    <a:pt x="0" y="0"/>
                  </a:lnTo>
                  <a:lnTo>
                    <a:pt x="0" y="13335"/>
                  </a:lnTo>
                  <a:lnTo>
                    <a:pt x="693038" y="13335"/>
                  </a:lnTo>
                  <a:lnTo>
                    <a:pt x="693038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4007342" y="4550584"/>
            <a:ext cx="396875" cy="353695"/>
            <a:chOff x="4007342" y="4550584"/>
            <a:chExt cx="396875" cy="353695"/>
          </a:xfrm>
        </p:grpSpPr>
        <p:sp>
          <p:nvSpPr>
            <p:cNvPr id="12" name="object 12"/>
            <p:cNvSpPr/>
            <p:nvPr/>
          </p:nvSpPr>
          <p:spPr>
            <a:xfrm>
              <a:off x="4014025" y="4557268"/>
              <a:ext cx="341630" cy="340360"/>
            </a:xfrm>
            <a:custGeom>
              <a:avLst/>
              <a:gdLst/>
              <a:ahLst/>
              <a:cxnLst/>
              <a:rect l="l" t="t" r="r" b="b"/>
              <a:pathLst>
                <a:path w="341629" h="340360">
                  <a:moveTo>
                    <a:pt x="0" y="0"/>
                  </a:moveTo>
                  <a:lnTo>
                    <a:pt x="341375" y="340232"/>
                  </a:lnTo>
                </a:path>
              </a:pathLst>
            </a:custGeom>
            <a:ln w="1336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352163" y="4774057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20">
                  <a:moveTo>
                    <a:pt x="22478" y="0"/>
                  </a:moveTo>
                  <a:lnTo>
                    <a:pt x="13742" y="1771"/>
                  </a:lnTo>
                  <a:lnTo>
                    <a:pt x="6596" y="6596"/>
                  </a:lnTo>
                  <a:lnTo>
                    <a:pt x="1771" y="13742"/>
                  </a:lnTo>
                  <a:lnTo>
                    <a:pt x="0" y="22479"/>
                  </a:lnTo>
                  <a:lnTo>
                    <a:pt x="1774" y="31325"/>
                  </a:lnTo>
                  <a:lnTo>
                    <a:pt x="6619" y="38528"/>
                  </a:lnTo>
                  <a:lnTo>
                    <a:pt x="13823" y="43374"/>
                  </a:lnTo>
                  <a:lnTo>
                    <a:pt x="22669" y="45148"/>
                  </a:lnTo>
                  <a:lnTo>
                    <a:pt x="31405" y="43377"/>
                  </a:lnTo>
                  <a:lnTo>
                    <a:pt x="38552" y="38552"/>
                  </a:lnTo>
                  <a:lnTo>
                    <a:pt x="43377" y="31405"/>
                  </a:lnTo>
                  <a:lnTo>
                    <a:pt x="45148" y="22669"/>
                  </a:lnTo>
                  <a:lnTo>
                    <a:pt x="43374" y="13823"/>
                  </a:lnTo>
                  <a:lnTo>
                    <a:pt x="38528" y="6619"/>
                  </a:lnTo>
                  <a:lnTo>
                    <a:pt x="31325" y="1774"/>
                  </a:lnTo>
                  <a:lnTo>
                    <a:pt x="2247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352163" y="4774057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20">
                  <a:moveTo>
                    <a:pt x="45148" y="22669"/>
                  </a:moveTo>
                  <a:lnTo>
                    <a:pt x="43374" y="13823"/>
                  </a:lnTo>
                  <a:lnTo>
                    <a:pt x="38528" y="6619"/>
                  </a:lnTo>
                  <a:lnTo>
                    <a:pt x="31325" y="1774"/>
                  </a:lnTo>
                  <a:lnTo>
                    <a:pt x="22478" y="0"/>
                  </a:lnTo>
                  <a:lnTo>
                    <a:pt x="13742" y="1771"/>
                  </a:lnTo>
                  <a:lnTo>
                    <a:pt x="6596" y="6596"/>
                  </a:lnTo>
                  <a:lnTo>
                    <a:pt x="1771" y="13742"/>
                  </a:lnTo>
                  <a:lnTo>
                    <a:pt x="0" y="22479"/>
                  </a:lnTo>
                  <a:lnTo>
                    <a:pt x="1774" y="31325"/>
                  </a:lnTo>
                  <a:lnTo>
                    <a:pt x="6619" y="38528"/>
                  </a:lnTo>
                  <a:lnTo>
                    <a:pt x="13823" y="43374"/>
                  </a:lnTo>
                  <a:lnTo>
                    <a:pt x="22669" y="45148"/>
                  </a:lnTo>
                  <a:lnTo>
                    <a:pt x="31405" y="43377"/>
                  </a:lnTo>
                  <a:lnTo>
                    <a:pt x="38552" y="38552"/>
                  </a:lnTo>
                  <a:lnTo>
                    <a:pt x="43377" y="31405"/>
                  </a:lnTo>
                  <a:lnTo>
                    <a:pt x="45148" y="22669"/>
                  </a:lnTo>
                  <a:close/>
                </a:path>
              </a:pathLst>
            </a:custGeom>
            <a:ln w="1336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6333235" y="4220156"/>
            <a:ext cx="267335" cy="4260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600" b="1" spc="25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endParaRPr sz="26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025131" y="3814772"/>
            <a:ext cx="285750" cy="4260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600" b="1" spc="2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26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598539" y="4567364"/>
            <a:ext cx="377190" cy="340360"/>
          </a:xfrm>
          <a:custGeom>
            <a:avLst/>
            <a:gdLst/>
            <a:ahLst/>
            <a:cxnLst/>
            <a:rect l="l" t="t" r="r" b="b"/>
            <a:pathLst>
              <a:path w="377190" h="340360">
                <a:moveTo>
                  <a:pt x="0" y="0"/>
                </a:moveTo>
                <a:lnTo>
                  <a:pt x="341566" y="340233"/>
                </a:lnTo>
              </a:path>
              <a:path w="377190" h="340360">
                <a:moveTo>
                  <a:pt x="72008" y="0"/>
                </a:moveTo>
                <a:lnTo>
                  <a:pt x="376808" y="305181"/>
                </a:lnTo>
              </a:path>
            </a:pathLst>
          </a:custGeom>
          <a:ln w="1336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object 18"/>
          <p:cNvGrpSpPr/>
          <p:nvPr/>
        </p:nvGrpSpPr>
        <p:grpSpPr>
          <a:xfrm>
            <a:off x="4471018" y="4741539"/>
            <a:ext cx="295910" cy="237490"/>
            <a:chOff x="4471018" y="4741539"/>
            <a:chExt cx="295910" cy="237490"/>
          </a:xfrm>
        </p:grpSpPr>
        <p:sp>
          <p:nvSpPr>
            <p:cNvPr id="19" name="object 19"/>
            <p:cNvSpPr/>
            <p:nvPr/>
          </p:nvSpPr>
          <p:spPr>
            <a:xfrm>
              <a:off x="4534661" y="4747386"/>
              <a:ext cx="226060" cy="225425"/>
            </a:xfrm>
            <a:custGeom>
              <a:avLst/>
              <a:gdLst/>
              <a:ahLst/>
              <a:cxnLst/>
              <a:rect l="l" t="t" r="r" b="b"/>
              <a:pathLst>
                <a:path w="226060" h="225425">
                  <a:moveTo>
                    <a:pt x="225933" y="112585"/>
                  </a:moveTo>
                  <a:lnTo>
                    <a:pt x="217068" y="68794"/>
                  </a:lnTo>
                  <a:lnTo>
                    <a:pt x="192881" y="33004"/>
                  </a:lnTo>
                  <a:lnTo>
                    <a:pt x="156977" y="8858"/>
                  </a:lnTo>
                  <a:lnTo>
                    <a:pt x="112966" y="0"/>
                  </a:lnTo>
                  <a:lnTo>
                    <a:pt x="68955" y="8858"/>
                  </a:lnTo>
                  <a:lnTo>
                    <a:pt x="33051" y="33004"/>
                  </a:lnTo>
                  <a:lnTo>
                    <a:pt x="8864" y="68794"/>
                  </a:lnTo>
                  <a:lnTo>
                    <a:pt x="0" y="112585"/>
                  </a:lnTo>
                  <a:lnTo>
                    <a:pt x="8864" y="156376"/>
                  </a:lnTo>
                  <a:lnTo>
                    <a:pt x="33051" y="192166"/>
                  </a:lnTo>
                  <a:lnTo>
                    <a:pt x="68955" y="216312"/>
                  </a:lnTo>
                  <a:lnTo>
                    <a:pt x="112966" y="225170"/>
                  </a:lnTo>
                  <a:lnTo>
                    <a:pt x="156977" y="216312"/>
                  </a:lnTo>
                  <a:lnTo>
                    <a:pt x="192881" y="192166"/>
                  </a:lnTo>
                  <a:lnTo>
                    <a:pt x="217068" y="156376"/>
                  </a:lnTo>
                  <a:lnTo>
                    <a:pt x="225933" y="112585"/>
                  </a:lnTo>
                  <a:close/>
                </a:path>
                <a:path w="226060" h="225425">
                  <a:moveTo>
                    <a:pt x="50101" y="111823"/>
                  </a:moveTo>
                  <a:lnTo>
                    <a:pt x="173926" y="111823"/>
                  </a:lnTo>
                </a:path>
              </a:pathLst>
            </a:custGeom>
            <a:ln w="1169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477702" y="4774056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20">
                  <a:moveTo>
                    <a:pt x="22479" y="0"/>
                  </a:moveTo>
                  <a:lnTo>
                    <a:pt x="13742" y="1771"/>
                  </a:lnTo>
                  <a:lnTo>
                    <a:pt x="6596" y="6596"/>
                  </a:lnTo>
                  <a:lnTo>
                    <a:pt x="1771" y="13742"/>
                  </a:lnTo>
                  <a:lnTo>
                    <a:pt x="0" y="22479"/>
                  </a:lnTo>
                  <a:lnTo>
                    <a:pt x="1774" y="31325"/>
                  </a:lnTo>
                  <a:lnTo>
                    <a:pt x="6619" y="38528"/>
                  </a:lnTo>
                  <a:lnTo>
                    <a:pt x="13823" y="43374"/>
                  </a:lnTo>
                  <a:lnTo>
                    <a:pt x="22669" y="45148"/>
                  </a:lnTo>
                  <a:lnTo>
                    <a:pt x="31405" y="43377"/>
                  </a:lnTo>
                  <a:lnTo>
                    <a:pt x="38552" y="38552"/>
                  </a:lnTo>
                  <a:lnTo>
                    <a:pt x="43377" y="31405"/>
                  </a:lnTo>
                  <a:lnTo>
                    <a:pt x="45148" y="22669"/>
                  </a:lnTo>
                  <a:lnTo>
                    <a:pt x="43374" y="13823"/>
                  </a:lnTo>
                  <a:lnTo>
                    <a:pt x="38528" y="6619"/>
                  </a:lnTo>
                  <a:lnTo>
                    <a:pt x="31325" y="1774"/>
                  </a:lnTo>
                  <a:lnTo>
                    <a:pt x="2247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477702" y="4774056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20">
                  <a:moveTo>
                    <a:pt x="45148" y="22669"/>
                  </a:moveTo>
                  <a:lnTo>
                    <a:pt x="43374" y="13823"/>
                  </a:lnTo>
                  <a:lnTo>
                    <a:pt x="38528" y="6619"/>
                  </a:lnTo>
                  <a:lnTo>
                    <a:pt x="31325" y="1774"/>
                  </a:lnTo>
                  <a:lnTo>
                    <a:pt x="22479" y="0"/>
                  </a:lnTo>
                  <a:lnTo>
                    <a:pt x="13742" y="1771"/>
                  </a:lnTo>
                  <a:lnTo>
                    <a:pt x="6596" y="6596"/>
                  </a:lnTo>
                  <a:lnTo>
                    <a:pt x="1771" y="13742"/>
                  </a:lnTo>
                  <a:lnTo>
                    <a:pt x="0" y="22479"/>
                  </a:lnTo>
                  <a:lnTo>
                    <a:pt x="1774" y="31325"/>
                  </a:lnTo>
                  <a:lnTo>
                    <a:pt x="6619" y="38528"/>
                  </a:lnTo>
                  <a:lnTo>
                    <a:pt x="13823" y="43374"/>
                  </a:lnTo>
                  <a:lnTo>
                    <a:pt x="22669" y="45148"/>
                  </a:lnTo>
                  <a:lnTo>
                    <a:pt x="31405" y="43377"/>
                  </a:lnTo>
                  <a:lnTo>
                    <a:pt x="38552" y="38552"/>
                  </a:lnTo>
                  <a:lnTo>
                    <a:pt x="43377" y="31405"/>
                  </a:lnTo>
                  <a:lnTo>
                    <a:pt x="45148" y="22669"/>
                  </a:lnTo>
                  <a:close/>
                </a:path>
              </a:pathLst>
            </a:custGeom>
            <a:ln w="1336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4238228" y="5135991"/>
            <a:ext cx="59055" cy="58419"/>
            <a:chOff x="4238228" y="5135991"/>
            <a:chExt cx="59055" cy="58419"/>
          </a:xfrm>
        </p:grpSpPr>
        <p:sp>
          <p:nvSpPr>
            <p:cNvPr id="23" name="object 23"/>
            <p:cNvSpPr/>
            <p:nvPr/>
          </p:nvSpPr>
          <p:spPr>
            <a:xfrm>
              <a:off x="4244911" y="5142674"/>
              <a:ext cx="45720" cy="45085"/>
            </a:xfrm>
            <a:custGeom>
              <a:avLst/>
              <a:gdLst/>
              <a:ahLst/>
              <a:cxnLst/>
              <a:rect l="l" t="t" r="r" b="b"/>
              <a:pathLst>
                <a:path w="45720" h="45085">
                  <a:moveTo>
                    <a:pt x="22669" y="0"/>
                  </a:moveTo>
                  <a:lnTo>
                    <a:pt x="13823" y="1771"/>
                  </a:lnTo>
                  <a:lnTo>
                    <a:pt x="6619" y="6596"/>
                  </a:lnTo>
                  <a:lnTo>
                    <a:pt x="1774" y="13742"/>
                  </a:lnTo>
                  <a:lnTo>
                    <a:pt x="0" y="22479"/>
                  </a:lnTo>
                  <a:lnTo>
                    <a:pt x="1774" y="31215"/>
                  </a:lnTo>
                  <a:lnTo>
                    <a:pt x="6619" y="38361"/>
                  </a:lnTo>
                  <a:lnTo>
                    <a:pt x="13823" y="43186"/>
                  </a:lnTo>
                  <a:lnTo>
                    <a:pt x="22669" y="44957"/>
                  </a:lnTo>
                  <a:lnTo>
                    <a:pt x="31515" y="43186"/>
                  </a:lnTo>
                  <a:lnTo>
                    <a:pt x="38719" y="38361"/>
                  </a:lnTo>
                  <a:lnTo>
                    <a:pt x="43564" y="31215"/>
                  </a:lnTo>
                  <a:lnTo>
                    <a:pt x="45338" y="22479"/>
                  </a:lnTo>
                  <a:lnTo>
                    <a:pt x="43564" y="13742"/>
                  </a:lnTo>
                  <a:lnTo>
                    <a:pt x="38719" y="6596"/>
                  </a:lnTo>
                  <a:lnTo>
                    <a:pt x="31515" y="1771"/>
                  </a:lnTo>
                  <a:lnTo>
                    <a:pt x="2266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244911" y="5142674"/>
              <a:ext cx="45720" cy="45085"/>
            </a:xfrm>
            <a:custGeom>
              <a:avLst/>
              <a:gdLst/>
              <a:ahLst/>
              <a:cxnLst/>
              <a:rect l="l" t="t" r="r" b="b"/>
              <a:pathLst>
                <a:path w="45720" h="45085">
                  <a:moveTo>
                    <a:pt x="45338" y="22479"/>
                  </a:moveTo>
                  <a:lnTo>
                    <a:pt x="43564" y="13742"/>
                  </a:lnTo>
                  <a:lnTo>
                    <a:pt x="38719" y="6596"/>
                  </a:lnTo>
                  <a:lnTo>
                    <a:pt x="31515" y="1771"/>
                  </a:lnTo>
                  <a:lnTo>
                    <a:pt x="22669" y="0"/>
                  </a:lnTo>
                  <a:lnTo>
                    <a:pt x="13823" y="1771"/>
                  </a:lnTo>
                  <a:lnTo>
                    <a:pt x="6619" y="6596"/>
                  </a:lnTo>
                  <a:lnTo>
                    <a:pt x="1774" y="13742"/>
                  </a:lnTo>
                  <a:lnTo>
                    <a:pt x="0" y="22479"/>
                  </a:lnTo>
                  <a:lnTo>
                    <a:pt x="1774" y="31215"/>
                  </a:lnTo>
                  <a:lnTo>
                    <a:pt x="6619" y="38361"/>
                  </a:lnTo>
                  <a:lnTo>
                    <a:pt x="13823" y="43186"/>
                  </a:lnTo>
                  <a:lnTo>
                    <a:pt x="22669" y="44957"/>
                  </a:lnTo>
                  <a:lnTo>
                    <a:pt x="31515" y="43186"/>
                  </a:lnTo>
                  <a:lnTo>
                    <a:pt x="38719" y="38361"/>
                  </a:lnTo>
                  <a:lnTo>
                    <a:pt x="43564" y="31215"/>
                  </a:lnTo>
                  <a:lnTo>
                    <a:pt x="45338" y="22479"/>
                  </a:lnTo>
                  <a:close/>
                </a:path>
              </a:pathLst>
            </a:custGeom>
            <a:ln w="1336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4181459" y="5024167"/>
            <a:ext cx="59055" cy="59055"/>
            <a:chOff x="4181459" y="5024167"/>
            <a:chExt cx="59055" cy="59055"/>
          </a:xfrm>
        </p:grpSpPr>
        <p:sp>
          <p:nvSpPr>
            <p:cNvPr id="26" name="object 26"/>
            <p:cNvSpPr/>
            <p:nvPr/>
          </p:nvSpPr>
          <p:spPr>
            <a:xfrm>
              <a:off x="4188142" y="5030851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20">
                  <a:moveTo>
                    <a:pt x="22479" y="0"/>
                  </a:moveTo>
                  <a:lnTo>
                    <a:pt x="13742" y="1771"/>
                  </a:lnTo>
                  <a:lnTo>
                    <a:pt x="6596" y="6596"/>
                  </a:lnTo>
                  <a:lnTo>
                    <a:pt x="1771" y="13742"/>
                  </a:lnTo>
                  <a:lnTo>
                    <a:pt x="0" y="22479"/>
                  </a:lnTo>
                  <a:lnTo>
                    <a:pt x="1774" y="31325"/>
                  </a:lnTo>
                  <a:lnTo>
                    <a:pt x="6619" y="38528"/>
                  </a:lnTo>
                  <a:lnTo>
                    <a:pt x="13823" y="43374"/>
                  </a:lnTo>
                  <a:lnTo>
                    <a:pt x="22669" y="45148"/>
                  </a:lnTo>
                  <a:lnTo>
                    <a:pt x="31405" y="43377"/>
                  </a:lnTo>
                  <a:lnTo>
                    <a:pt x="38552" y="38552"/>
                  </a:lnTo>
                  <a:lnTo>
                    <a:pt x="43377" y="31405"/>
                  </a:lnTo>
                  <a:lnTo>
                    <a:pt x="45148" y="22669"/>
                  </a:lnTo>
                  <a:lnTo>
                    <a:pt x="43374" y="13823"/>
                  </a:lnTo>
                  <a:lnTo>
                    <a:pt x="38528" y="6619"/>
                  </a:lnTo>
                  <a:lnTo>
                    <a:pt x="31325" y="1774"/>
                  </a:lnTo>
                  <a:lnTo>
                    <a:pt x="2247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188142" y="5030851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20">
                  <a:moveTo>
                    <a:pt x="45148" y="22669"/>
                  </a:moveTo>
                  <a:lnTo>
                    <a:pt x="43374" y="13823"/>
                  </a:lnTo>
                  <a:lnTo>
                    <a:pt x="38528" y="6619"/>
                  </a:lnTo>
                  <a:lnTo>
                    <a:pt x="31325" y="1774"/>
                  </a:lnTo>
                  <a:lnTo>
                    <a:pt x="22479" y="0"/>
                  </a:lnTo>
                  <a:lnTo>
                    <a:pt x="13742" y="1771"/>
                  </a:lnTo>
                  <a:lnTo>
                    <a:pt x="6596" y="6596"/>
                  </a:lnTo>
                  <a:lnTo>
                    <a:pt x="1771" y="13742"/>
                  </a:lnTo>
                  <a:lnTo>
                    <a:pt x="0" y="22479"/>
                  </a:lnTo>
                  <a:lnTo>
                    <a:pt x="1774" y="31325"/>
                  </a:lnTo>
                  <a:lnTo>
                    <a:pt x="6619" y="38528"/>
                  </a:lnTo>
                  <a:lnTo>
                    <a:pt x="13823" y="43374"/>
                  </a:lnTo>
                  <a:lnTo>
                    <a:pt x="22669" y="45148"/>
                  </a:lnTo>
                  <a:lnTo>
                    <a:pt x="31405" y="43377"/>
                  </a:lnTo>
                  <a:lnTo>
                    <a:pt x="38552" y="38552"/>
                  </a:lnTo>
                  <a:lnTo>
                    <a:pt x="43377" y="31405"/>
                  </a:lnTo>
                  <a:lnTo>
                    <a:pt x="45148" y="22669"/>
                  </a:lnTo>
                  <a:close/>
                </a:path>
              </a:pathLst>
            </a:custGeom>
            <a:ln w="1336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4541313" y="5164375"/>
            <a:ext cx="60325" cy="58419"/>
            <a:chOff x="4541313" y="5164375"/>
            <a:chExt cx="60325" cy="58419"/>
          </a:xfrm>
        </p:grpSpPr>
        <p:sp>
          <p:nvSpPr>
            <p:cNvPr id="29" name="object 29"/>
            <p:cNvSpPr/>
            <p:nvPr/>
          </p:nvSpPr>
          <p:spPr>
            <a:xfrm>
              <a:off x="4547996" y="5171058"/>
              <a:ext cx="46990" cy="45085"/>
            </a:xfrm>
            <a:custGeom>
              <a:avLst/>
              <a:gdLst/>
              <a:ahLst/>
              <a:cxnLst/>
              <a:rect l="l" t="t" r="r" b="b"/>
              <a:pathLst>
                <a:path w="46989" h="45085">
                  <a:moveTo>
                    <a:pt x="23431" y="0"/>
                  </a:moveTo>
                  <a:lnTo>
                    <a:pt x="14305" y="1771"/>
                  </a:lnTo>
                  <a:lnTo>
                    <a:pt x="6858" y="6596"/>
                  </a:lnTo>
                  <a:lnTo>
                    <a:pt x="1839" y="13742"/>
                  </a:lnTo>
                  <a:lnTo>
                    <a:pt x="0" y="22479"/>
                  </a:lnTo>
                  <a:lnTo>
                    <a:pt x="1839" y="31215"/>
                  </a:lnTo>
                  <a:lnTo>
                    <a:pt x="6858" y="38361"/>
                  </a:lnTo>
                  <a:lnTo>
                    <a:pt x="14305" y="43186"/>
                  </a:lnTo>
                  <a:lnTo>
                    <a:pt x="23431" y="44958"/>
                  </a:lnTo>
                  <a:lnTo>
                    <a:pt x="32557" y="43186"/>
                  </a:lnTo>
                  <a:lnTo>
                    <a:pt x="40004" y="38361"/>
                  </a:lnTo>
                  <a:lnTo>
                    <a:pt x="45023" y="31215"/>
                  </a:lnTo>
                  <a:lnTo>
                    <a:pt x="46862" y="22479"/>
                  </a:lnTo>
                  <a:lnTo>
                    <a:pt x="45023" y="13742"/>
                  </a:lnTo>
                  <a:lnTo>
                    <a:pt x="40004" y="6596"/>
                  </a:lnTo>
                  <a:lnTo>
                    <a:pt x="32557" y="1771"/>
                  </a:lnTo>
                  <a:lnTo>
                    <a:pt x="2343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547996" y="5171058"/>
              <a:ext cx="46990" cy="45085"/>
            </a:xfrm>
            <a:custGeom>
              <a:avLst/>
              <a:gdLst/>
              <a:ahLst/>
              <a:cxnLst/>
              <a:rect l="l" t="t" r="r" b="b"/>
              <a:pathLst>
                <a:path w="46989" h="45085">
                  <a:moveTo>
                    <a:pt x="46862" y="22479"/>
                  </a:moveTo>
                  <a:lnTo>
                    <a:pt x="45023" y="13742"/>
                  </a:lnTo>
                  <a:lnTo>
                    <a:pt x="40004" y="6596"/>
                  </a:lnTo>
                  <a:lnTo>
                    <a:pt x="32557" y="1771"/>
                  </a:lnTo>
                  <a:lnTo>
                    <a:pt x="23431" y="0"/>
                  </a:lnTo>
                  <a:lnTo>
                    <a:pt x="14305" y="1771"/>
                  </a:lnTo>
                  <a:lnTo>
                    <a:pt x="6858" y="6596"/>
                  </a:lnTo>
                  <a:lnTo>
                    <a:pt x="1839" y="13742"/>
                  </a:lnTo>
                  <a:lnTo>
                    <a:pt x="0" y="22479"/>
                  </a:lnTo>
                  <a:lnTo>
                    <a:pt x="1839" y="31215"/>
                  </a:lnTo>
                  <a:lnTo>
                    <a:pt x="6858" y="38361"/>
                  </a:lnTo>
                  <a:lnTo>
                    <a:pt x="14305" y="43186"/>
                  </a:lnTo>
                  <a:lnTo>
                    <a:pt x="23431" y="44958"/>
                  </a:lnTo>
                  <a:lnTo>
                    <a:pt x="32557" y="43186"/>
                  </a:lnTo>
                  <a:lnTo>
                    <a:pt x="40004" y="38361"/>
                  </a:lnTo>
                  <a:lnTo>
                    <a:pt x="45023" y="31215"/>
                  </a:lnTo>
                  <a:lnTo>
                    <a:pt x="46862" y="22479"/>
                  </a:lnTo>
                  <a:close/>
                </a:path>
              </a:pathLst>
            </a:custGeom>
            <a:ln w="1336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4608179" y="5059219"/>
            <a:ext cx="60325" cy="59055"/>
            <a:chOff x="4608179" y="5059219"/>
            <a:chExt cx="60325" cy="59055"/>
          </a:xfrm>
        </p:grpSpPr>
        <p:sp>
          <p:nvSpPr>
            <p:cNvPr id="32" name="object 32"/>
            <p:cNvSpPr/>
            <p:nvPr/>
          </p:nvSpPr>
          <p:spPr>
            <a:xfrm>
              <a:off x="4614862" y="5065902"/>
              <a:ext cx="46990" cy="45720"/>
            </a:xfrm>
            <a:custGeom>
              <a:avLst/>
              <a:gdLst/>
              <a:ahLst/>
              <a:cxnLst/>
              <a:rect l="l" t="t" r="r" b="b"/>
              <a:pathLst>
                <a:path w="46989" h="45720">
                  <a:moveTo>
                    <a:pt x="23431" y="0"/>
                  </a:moveTo>
                  <a:lnTo>
                    <a:pt x="14305" y="1771"/>
                  </a:lnTo>
                  <a:lnTo>
                    <a:pt x="6858" y="6596"/>
                  </a:lnTo>
                  <a:lnTo>
                    <a:pt x="1839" y="13742"/>
                  </a:lnTo>
                  <a:lnTo>
                    <a:pt x="0" y="22479"/>
                  </a:lnTo>
                  <a:lnTo>
                    <a:pt x="1839" y="31325"/>
                  </a:lnTo>
                  <a:lnTo>
                    <a:pt x="6858" y="38528"/>
                  </a:lnTo>
                  <a:lnTo>
                    <a:pt x="14305" y="43374"/>
                  </a:lnTo>
                  <a:lnTo>
                    <a:pt x="23431" y="45148"/>
                  </a:lnTo>
                  <a:lnTo>
                    <a:pt x="32557" y="43377"/>
                  </a:lnTo>
                  <a:lnTo>
                    <a:pt x="40004" y="38552"/>
                  </a:lnTo>
                  <a:lnTo>
                    <a:pt x="45023" y="31405"/>
                  </a:lnTo>
                  <a:lnTo>
                    <a:pt x="46862" y="22669"/>
                  </a:lnTo>
                  <a:lnTo>
                    <a:pt x="45023" y="13823"/>
                  </a:lnTo>
                  <a:lnTo>
                    <a:pt x="40004" y="6619"/>
                  </a:lnTo>
                  <a:lnTo>
                    <a:pt x="32557" y="1774"/>
                  </a:lnTo>
                  <a:lnTo>
                    <a:pt x="2343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614862" y="5065902"/>
              <a:ext cx="46990" cy="45720"/>
            </a:xfrm>
            <a:custGeom>
              <a:avLst/>
              <a:gdLst/>
              <a:ahLst/>
              <a:cxnLst/>
              <a:rect l="l" t="t" r="r" b="b"/>
              <a:pathLst>
                <a:path w="46989" h="45720">
                  <a:moveTo>
                    <a:pt x="46862" y="22669"/>
                  </a:moveTo>
                  <a:lnTo>
                    <a:pt x="45023" y="13823"/>
                  </a:lnTo>
                  <a:lnTo>
                    <a:pt x="40004" y="6619"/>
                  </a:lnTo>
                  <a:lnTo>
                    <a:pt x="32557" y="1774"/>
                  </a:lnTo>
                  <a:lnTo>
                    <a:pt x="23431" y="0"/>
                  </a:lnTo>
                  <a:lnTo>
                    <a:pt x="14305" y="1771"/>
                  </a:lnTo>
                  <a:lnTo>
                    <a:pt x="6858" y="6596"/>
                  </a:lnTo>
                  <a:lnTo>
                    <a:pt x="1839" y="13742"/>
                  </a:lnTo>
                  <a:lnTo>
                    <a:pt x="0" y="22479"/>
                  </a:lnTo>
                  <a:lnTo>
                    <a:pt x="1839" y="31325"/>
                  </a:lnTo>
                  <a:lnTo>
                    <a:pt x="6858" y="38528"/>
                  </a:lnTo>
                  <a:lnTo>
                    <a:pt x="14305" y="43374"/>
                  </a:lnTo>
                  <a:lnTo>
                    <a:pt x="23431" y="45148"/>
                  </a:lnTo>
                  <a:lnTo>
                    <a:pt x="32557" y="43377"/>
                  </a:lnTo>
                  <a:lnTo>
                    <a:pt x="40004" y="38552"/>
                  </a:lnTo>
                  <a:lnTo>
                    <a:pt x="45023" y="31405"/>
                  </a:lnTo>
                  <a:lnTo>
                    <a:pt x="46862" y="22669"/>
                  </a:lnTo>
                  <a:close/>
                </a:path>
              </a:pathLst>
            </a:custGeom>
            <a:ln w="1336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3612245" y="4340462"/>
            <a:ext cx="59055" cy="58419"/>
            <a:chOff x="3612245" y="4340462"/>
            <a:chExt cx="59055" cy="58419"/>
          </a:xfrm>
        </p:grpSpPr>
        <p:sp>
          <p:nvSpPr>
            <p:cNvPr id="35" name="object 35"/>
            <p:cNvSpPr/>
            <p:nvPr/>
          </p:nvSpPr>
          <p:spPr>
            <a:xfrm>
              <a:off x="3618928" y="4347146"/>
              <a:ext cx="45720" cy="45085"/>
            </a:xfrm>
            <a:custGeom>
              <a:avLst/>
              <a:gdLst/>
              <a:ahLst/>
              <a:cxnLst/>
              <a:rect l="l" t="t" r="r" b="b"/>
              <a:pathLst>
                <a:path w="45720" h="45085">
                  <a:moveTo>
                    <a:pt x="22479" y="0"/>
                  </a:moveTo>
                  <a:lnTo>
                    <a:pt x="13742" y="1771"/>
                  </a:lnTo>
                  <a:lnTo>
                    <a:pt x="6596" y="6596"/>
                  </a:lnTo>
                  <a:lnTo>
                    <a:pt x="1771" y="13742"/>
                  </a:lnTo>
                  <a:lnTo>
                    <a:pt x="0" y="22479"/>
                  </a:lnTo>
                  <a:lnTo>
                    <a:pt x="1774" y="31215"/>
                  </a:lnTo>
                  <a:lnTo>
                    <a:pt x="6619" y="38361"/>
                  </a:lnTo>
                  <a:lnTo>
                    <a:pt x="13823" y="43186"/>
                  </a:lnTo>
                  <a:lnTo>
                    <a:pt x="22669" y="44958"/>
                  </a:lnTo>
                  <a:lnTo>
                    <a:pt x="31405" y="43186"/>
                  </a:lnTo>
                  <a:lnTo>
                    <a:pt x="38552" y="38361"/>
                  </a:lnTo>
                  <a:lnTo>
                    <a:pt x="43377" y="31215"/>
                  </a:lnTo>
                  <a:lnTo>
                    <a:pt x="45148" y="22479"/>
                  </a:lnTo>
                  <a:lnTo>
                    <a:pt x="43374" y="13742"/>
                  </a:lnTo>
                  <a:lnTo>
                    <a:pt x="38528" y="6596"/>
                  </a:lnTo>
                  <a:lnTo>
                    <a:pt x="31325" y="1771"/>
                  </a:lnTo>
                  <a:lnTo>
                    <a:pt x="2247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618928" y="4347146"/>
              <a:ext cx="45720" cy="45085"/>
            </a:xfrm>
            <a:custGeom>
              <a:avLst/>
              <a:gdLst/>
              <a:ahLst/>
              <a:cxnLst/>
              <a:rect l="l" t="t" r="r" b="b"/>
              <a:pathLst>
                <a:path w="45720" h="45085">
                  <a:moveTo>
                    <a:pt x="45148" y="22479"/>
                  </a:moveTo>
                  <a:lnTo>
                    <a:pt x="43374" y="13742"/>
                  </a:lnTo>
                  <a:lnTo>
                    <a:pt x="38528" y="6596"/>
                  </a:lnTo>
                  <a:lnTo>
                    <a:pt x="31325" y="1771"/>
                  </a:lnTo>
                  <a:lnTo>
                    <a:pt x="22479" y="0"/>
                  </a:lnTo>
                  <a:lnTo>
                    <a:pt x="13742" y="1771"/>
                  </a:lnTo>
                  <a:lnTo>
                    <a:pt x="6596" y="6596"/>
                  </a:lnTo>
                  <a:lnTo>
                    <a:pt x="1771" y="13742"/>
                  </a:lnTo>
                  <a:lnTo>
                    <a:pt x="0" y="22479"/>
                  </a:lnTo>
                  <a:lnTo>
                    <a:pt x="1774" y="31215"/>
                  </a:lnTo>
                  <a:lnTo>
                    <a:pt x="6619" y="38361"/>
                  </a:lnTo>
                  <a:lnTo>
                    <a:pt x="13823" y="43186"/>
                  </a:lnTo>
                  <a:lnTo>
                    <a:pt x="22669" y="44958"/>
                  </a:lnTo>
                  <a:lnTo>
                    <a:pt x="31405" y="43186"/>
                  </a:lnTo>
                  <a:lnTo>
                    <a:pt x="38552" y="38361"/>
                  </a:lnTo>
                  <a:lnTo>
                    <a:pt x="43377" y="31215"/>
                  </a:lnTo>
                  <a:lnTo>
                    <a:pt x="45148" y="22479"/>
                  </a:lnTo>
                  <a:close/>
                </a:path>
              </a:pathLst>
            </a:custGeom>
            <a:ln w="1336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" name="object 37"/>
          <p:cNvGrpSpPr/>
          <p:nvPr/>
        </p:nvGrpSpPr>
        <p:grpSpPr>
          <a:xfrm>
            <a:off x="3613959" y="4465621"/>
            <a:ext cx="59055" cy="58419"/>
            <a:chOff x="3613959" y="4465621"/>
            <a:chExt cx="59055" cy="58419"/>
          </a:xfrm>
        </p:grpSpPr>
        <p:sp>
          <p:nvSpPr>
            <p:cNvPr id="38" name="object 38"/>
            <p:cNvSpPr/>
            <p:nvPr/>
          </p:nvSpPr>
          <p:spPr>
            <a:xfrm>
              <a:off x="3620643" y="4472304"/>
              <a:ext cx="45720" cy="45085"/>
            </a:xfrm>
            <a:custGeom>
              <a:avLst/>
              <a:gdLst/>
              <a:ahLst/>
              <a:cxnLst/>
              <a:rect l="l" t="t" r="r" b="b"/>
              <a:pathLst>
                <a:path w="45720" h="45085">
                  <a:moveTo>
                    <a:pt x="22479" y="0"/>
                  </a:moveTo>
                  <a:lnTo>
                    <a:pt x="13742" y="1771"/>
                  </a:lnTo>
                  <a:lnTo>
                    <a:pt x="6596" y="6596"/>
                  </a:lnTo>
                  <a:lnTo>
                    <a:pt x="1771" y="13742"/>
                  </a:lnTo>
                  <a:lnTo>
                    <a:pt x="0" y="22479"/>
                  </a:lnTo>
                  <a:lnTo>
                    <a:pt x="1774" y="31215"/>
                  </a:lnTo>
                  <a:lnTo>
                    <a:pt x="6619" y="38361"/>
                  </a:lnTo>
                  <a:lnTo>
                    <a:pt x="13823" y="43186"/>
                  </a:lnTo>
                  <a:lnTo>
                    <a:pt x="22669" y="44958"/>
                  </a:lnTo>
                  <a:lnTo>
                    <a:pt x="31405" y="43186"/>
                  </a:lnTo>
                  <a:lnTo>
                    <a:pt x="38552" y="38361"/>
                  </a:lnTo>
                  <a:lnTo>
                    <a:pt x="43377" y="31215"/>
                  </a:lnTo>
                  <a:lnTo>
                    <a:pt x="45148" y="22479"/>
                  </a:lnTo>
                  <a:lnTo>
                    <a:pt x="43374" y="13742"/>
                  </a:lnTo>
                  <a:lnTo>
                    <a:pt x="38528" y="6596"/>
                  </a:lnTo>
                  <a:lnTo>
                    <a:pt x="31325" y="1771"/>
                  </a:lnTo>
                  <a:lnTo>
                    <a:pt x="2247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620643" y="4472304"/>
              <a:ext cx="45720" cy="45085"/>
            </a:xfrm>
            <a:custGeom>
              <a:avLst/>
              <a:gdLst/>
              <a:ahLst/>
              <a:cxnLst/>
              <a:rect l="l" t="t" r="r" b="b"/>
              <a:pathLst>
                <a:path w="45720" h="45085">
                  <a:moveTo>
                    <a:pt x="45148" y="22479"/>
                  </a:moveTo>
                  <a:lnTo>
                    <a:pt x="43374" y="13742"/>
                  </a:lnTo>
                  <a:lnTo>
                    <a:pt x="38528" y="6596"/>
                  </a:lnTo>
                  <a:lnTo>
                    <a:pt x="31325" y="1771"/>
                  </a:lnTo>
                  <a:lnTo>
                    <a:pt x="22479" y="0"/>
                  </a:lnTo>
                  <a:lnTo>
                    <a:pt x="13742" y="1771"/>
                  </a:lnTo>
                  <a:lnTo>
                    <a:pt x="6596" y="6596"/>
                  </a:lnTo>
                  <a:lnTo>
                    <a:pt x="1771" y="13742"/>
                  </a:lnTo>
                  <a:lnTo>
                    <a:pt x="0" y="22479"/>
                  </a:lnTo>
                  <a:lnTo>
                    <a:pt x="1774" y="31215"/>
                  </a:lnTo>
                  <a:lnTo>
                    <a:pt x="6619" y="38361"/>
                  </a:lnTo>
                  <a:lnTo>
                    <a:pt x="13823" y="43186"/>
                  </a:lnTo>
                  <a:lnTo>
                    <a:pt x="22669" y="44958"/>
                  </a:lnTo>
                  <a:lnTo>
                    <a:pt x="31405" y="43186"/>
                  </a:lnTo>
                  <a:lnTo>
                    <a:pt x="38552" y="38361"/>
                  </a:lnTo>
                  <a:lnTo>
                    <a:pt x="43377" y="31215"/>
                  </a:lnTo>
                  <a:lnTo>
                    <a:pt x="45148" y="22479"/>
                  </a:lnTo>
                  <a:close/>
                </a:path>
              </a:pathLst>
            </a:custGeom>
            <a:ln w="1336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" name="object 40"/>
          <p:cNvGrpSpPr/>
          <p:nvPr/>
        </p:nvGrpSpPr>
        <p:grpSpPr>
          <a:xfrm>
            <a:off x="6227048" y="4350368"/>
            <a:ext cx="60325" cy="59055"/>
            <a:chOff x="6227048" y="4350368"/>
            <a:chExt cx="60325" cy="59055"/>
          </a:xfrm>
        </p:grpSpPr>
        <p:sp>
          <p:nvSpPr>
            <p:cNvPr id="41" name="object 41"/>
            <p:cNvSpPr/>
            <p:nvPr/>
          </p:nvSpPr>
          <p:spPr>
            <a:xfrm>
              <a:off x="6233731" y="4357052"/>
              <a:ext cx="46990" cy="45720"/>
            </a:xfrm>
            <a:custGeom>
              <a:avLst/>
              <a:gdLst/>
              <a:ahLst/>
              <a:cxnLst/>
              <a:rect l="l" t="t" r="r" b="b"/>
              <a:pathLst>
                <a:path w="46989" h="45720">
                  <a:moveTo>
                    <a:pt x="23431" y="0"/>
                  </a:moveTo>
                  <a:lnTo>
                    <a:pt x="14305" y="1771"/>
                  </a:lnTo>
                  <a:lnTo>
                    <a:pt x="6858" y="6596"/>
                  </a:lnTo>
                  <a:lnTo>
                    <a:pt x="1839" y="13742"/>
                  </a:lnTo>
                  <a:lnTo>
                    <a:pt x="0" y="22479"/>
                  </a:lnTo>
                  <a:lnTo>
                    <a:pt x="1839" y="31325"/>
                  </a:lnTo>
                  <a:lnTo>
                    <a:pt x="6858" y="38528"/>
                  </a:lnTo>
                  <a:lnTo>
                    <a:pt x="14305" y="43374"/>
                  </a:lnTo>
                  <a:lnTo>
                    <a:pt x="23431" y="45148"/>
                  </a:lnTo>
                  <a:lnTo>
                    <a:pt x="32557" y="43377"/>
                  </a:lnTo>
                  <a:lnTo>
                    <a:pt x="40004" y="38552"/>
                  </a:lnTo>
                  <a:lnTo>
                    <a:pt x="45023" y="31405"/>
                  </a:lnTo>
                  <a:lnTo>
                    <a:pt x="46862" y="22669"/>
                  </a:lnTo>
                  <a:lnTo>
                    <a:pt x="45023" y="13823"/>
                  </a:lnTo>
                  <a:lnTo>
                    <a:pt x="40004" y="6619"/>
                  </a:lnTo>
                  <a:lnTo>
                    <a:pt x="32557" y="1774"/>
                  </a:lnTo>
                  <a:lnTo>
                    <a:pt x="2343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233731" y="4357052"/>
              <a:ext cx="46990" cy="45720"/>
            </a:xfrm>
            <a:custGeom>
              <a:avLst/>
              <a:gdLst/>
              <a:ahLst/>
              <a:cxnLst/>
              <a:rect l="l" t="t" r="r" b="b"/>
              <a:pathLst>
                <a:path w="46989" h="45720">
                  <a:moveTo>
                    <a:pt x="46862" y="22669"/>
                  </a:moveTo>
                  <a:lnTo>
                    <a:pt x="45023" y="13823"/>
                  </a:lnTo>
                  <a:lnTo>
                    <a:pt x="40004" y="6619"/>
                  </a:lnTo>
                  <a:lnTo>
                    <a:pt x="32557" y="1774"/>
                  </a:lnTo>
                  <a:lnTo>
                    <a:pt x="23431" y="0"/>
                  </a:lnTo>
                  <a:lnTo>
                    <a:pt x="14305" y="1771"/>
                  </a:lnTo>
                  <a:lnTo>
                    <a:pt x="6858" y="6596"/>
                  </a:lnTo>
                  <a:lnTo>
                    <a:pt x="1839" y="13742"/>
                  </a:lnTo>
                  <a:lnTo>
                    <a:pt x="0" y="22479"/>
                  </a:lnTo>
                  <a:lnTo>
                    <a:pt x="1839" y="31325"/>
                  </a:lnTo>
                  <a:lnTo>
                    <a:pt x="6858" y="38528"/>
                  </a:lnTo>
                  <a:lnTo>
                    <a:pt x="14305" y="43374"/>
                  </a:lnTo>
                  <a:lnTo>
                    <a:pt x="23431" y="45148"/>
                  </a:lnTo>
                  <a:lnTo>
                    <a:pt x="32557" y="43377"/>
                  </a:lnTo>
                  <a:lnTo>
                    <a:pt x="40004" y="38552"/>
                  </a:lnTo>
                  <a:lnTo>
                    <a:pt x="45023" y="31405"/>
                  </a:lnTo>
                  <a:lnTo>
                    <a:pt x="46862" y="22669"/>
                  </a:lnTo>
                  <a:close/>
                </a:path>
              </a:pathLst>
            </a:custGeom>
            <a:ln w="1336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3" name="object 43"/>
          <p:cNvGrpSpPr/>
          <p:nvPr/>
        </p:nvGrpSpPr>
        <p:grpSpPr>
          <a:xfrm>
            <a:off x="6228572" y="4475527"/>
            <a:ext cx="60960" cy="58419"/>
            <a:chOff x="6228572" y="4475527"/>
            <a:chExt cx="60960" cy="58419"/>
          </a:xfrm>
        </p:grpSpPr>
        <p:sp>
          <p:nvSpPr>
            <p:cNvPr id="44" name="object 44"/>
            <p:cNvSpPr/>
            <p:nvPr/>
          </p:nvSpPr>
          <p:spPr>
            <a:xfrm>
              <a:off x="6235255" y="4482210"/>
              <a:ext cx="47625" cy="45085"/>
            </a:xfrm>
            <a:custGeom>
              <a:avLst/>
              <a:gdLst/>
              <a:ahLst/>
              <a:cxnLst/>
              <a:rect l="l" t="t" r="r" b="b"/>
              <a:pathLst>
                <a:path w="47625" h="45085">
                  <a:moveTo>
                    <a:pt x="23431" y="0"/>
                  </a:moveTo>
                  <a:lnTo>
                    <a:pt x="14305" y="1771"/>
                  </a:lnTo>
                  <a:lnTo>
                    <a:pt x="6858" y="6596"/>
                  </a:lnTo>
                  <a:lnTo>
                    <a:pt x="1839" y="13742"/>
                  </a:lnTo>
                  <a:lnTo>
                    <a:pt x="0" y="22478"/>
                  </a:lnTo>
                  <a:lnTo>
                    <a:pt x="1842" y="31215"/>
                  </a:lnTo>
                  <a:lnTo>
                    <a:pt x="6881" y="38361"/>
                  </a:lnTo>
                  <a:lnTo>
                    <a:pt x="14385" y="43186"/>
                  </a:lnTo>
                  <a:lnTo>
                    <a:pt x="23622" y="44957"/>
                  </a:lnTo>
                  <a:lnTo>
                    <a:pt x="32748" y="43186"/>
                  </a:lnTo>
                  <a:lnTo>
                    <a:pt x="40195" y="38361"/>
                  </a:lnTo>
                  <a:lnTo>
                    <a:pt x="45213" y="31215"/>
                  </a:lnTo>
                  <a:lnTo>
                    <a:pt x="47053" y="22478"/>
                  </a:lnTo>
                  <a:lnTo>
                    <a:pt x="45211" y="13742"/>
                  </a:lnTo>
                  <a:lnTo>
                    <a:pt x="40171" y="6596"/>
                  </a:lnTo>
                  <a:lnTo>
                    <a:pt x="32667" y="1771"/>
                  </a:lnTo>
                  <a:lnTo>
                    <a:pt x="2343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235255" y="4482210"/>
              <a:ext cx="47625" cy="45085"/>
            </a:xfrm>
            <a:custGeom>
              <a:avLst/>
              <a:gdLst/>
              <a:ahLst/>
              <a:cxnLst/>
              <a:rect l="l" t="t" r="r" b="b"/>
              <a:pathLst>
                <a:path w="47625" h="45085">
                  <a:moveTo>
                    <a:pt x="47053" y="22478"/>
                  </a:moveTo>
                  <a:lnTo>
                    <a:pt x="45211" y="13742"/>
                  </a:lnTo>
                  <a:lnTo>
                    <a:pt x="40171" y="6596"/>
                  </a:lnTo>
                  <a:lnTo>
                    <a:pt x="32667" y="1771"/>
                  </a:lnTo>
                  <a:lnTo>
                    <a:pt x="23431" y="0"/>
                  </a:lnTo>
                  <a:lnTo>
                    <a:pt x="14305" y="1771"/>
                  </a:lnTo>
                  <a:lnTo>
                    <a:pt x="6858" y="6596"/>
                  </a:lnTo>
                  <a:lnTo>
                    <a:pt x="1839" y="13742"/>
                  </a:lnTo>
                  <a:lnTo>
                    <a:pt x="0" y="22478"/>
                  </a:lnTo>
                  <a:lnTo>
                    <a:pt x="1842" y="31215"/>
                  </a:lnTo>
                  <a:lnTo>
                    <a:pt x="6881" y="38361"/>
                  </a:lnTo>
                  <a:lnTo>
                    <a:pt x="14385" y="43186"/>
                  </a:lnTo>
                  <a:lnTo>
                    <a:pt x="23622" y="44957"/>
                  </a:lnTo>
                  <a:lnTo>
                    <a:pt x="32748" y="43186"/>
                  </a:lnTo>
                  <a:lnTo>
                    <a:pt x="40195" y="38361"/>
                  </a:lnTo>
                  <a:lnTo>
                    <a:pt x="45213" y="31215"/>
                  </a:lnTo>
                  <a:lnTo>
                    <a:pt x="47053" y="22478"/>
                  </a:lnTo>
                  <a:close/>
                </a:path>
              </a:pathLst>
            </a:custGeom>
            <a:ln w="1336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6" name="object 46"/>
          <p:cNvGrpSpPr/>
          <p:nvPr/>
        </p:nvGrpSpPr>
        <p:grpSpPr>
          <a:xfrm>
            <a:off x="4382246" y="3808396"/>
            <a:ext cx="152400" cy="143510"/>
            <a:chOff x="4382246" y="3808396"/>
            <a:chExt cx="152400" cy="143510"/>
          </a:xfrm>
        </p:grpSpPr>
        <p:sp>
          <p:nvSpPr>
            <p:cNvPr id="47" name="object 47"/>
            <p:cNvSpPr/>
            <p:nvPr/>
          </p:nvSpPr>
          <p:spPr>
            <a:xfrm>
              <a:off x="4480940" y="3815079"/>
              <a:ext cx="46990" cy="45720"/>
            </a:xfrm>
            <a:custGeom>
              <a:avLst/>
              <a:gdLst/>
              <a:ahLst/>
              <a:cxnLst/>
              <a:rect l="l" t="t" r="r" b="b"/>
              <a:pathLst>
                <a:path w="46989" h="45720">
                  <a:moveTo>
                    <a:pt x="23431" y="0"/>
                  </a:moveTo>
                  <a:lnTo>
                    <a:pt x="14305" y="1771"/>
                  </a:lnTo>
                  <a:lnTo>
                    <a:pt x="6858" y="6596"/>
                  </a:lnTo>
                  <a:lnTo>
                    <a:pt x="1839" y="13742"/>
                  </a:lnTo>
                  <a:lnTo>
                    <a:pt x="0" y="22479"/>
                  </a:lnTo>
                  <a:lnTo>
                    <a:pt x="1839" y="31325"/>
                  </a:lnTo>
                  <a:lnTo>
                    <a:pt x="6858" y="38528"/>
                  </a:lnTo>
                  <a:lnTo>
                    <a:pt x="14305" y="43374"/>
                  </a:lnTo>
                  <a:lnTo>
                    <a:pt x="23431" y="45148"/>
                  </a:lnTo>
                  <a:lnTo>
                    <a:pt x="32557" y="43377"/>
                  </a:lnTo>
                  <a:lnTo>
                    <a:pt x="40004" y="38552"/>
                  </a:lnTo>
                  <a:lnTo>
                    <a:pt x="45023" y="31405"/>
                  </a:lnTo>
                  <a:lnTo>
                    <a:pt x="46862" y="22669"/>
                  </a:lnTo>
                  <a:lnTo>
                    <a:pt x="45023" y="13823"/>
                  </a:lnTo>
                  <a:lnTo>
                    <a:pt x="40004" y="6619"/>
                  </a:lnTo>
                  <a:lnTo>
                    <a:pt x="32557" y="1774"/>
                  </a:lnTo>
                  <a:lnTo>
                    <a:pt x="2343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480940" y="3815079"/>
              <a:ext cx="46990" cy="45720"/>
            </a:xfrm>
            <a:custGeom>
              <a:avLst/>
              <a:gdLst/>
              <a:ahLst/>
              <a:cxnLst/>
              <a:rect l="l" t="t" r="r" b="b"/>
              <a:pathLst>
                <a:path w="46989" h="45720">
                  <a:moveTo>
                    <a:pt x="46862" y="22669"/>
                  </a:moveTo>
                  <a:lnTo>
                    <a:pt x="45023" y="13823"/>
                  </a:lnTo>
                  <a:lnTo>
                    <a:pt x="40004" y="6619"/>
                  </a:lnTo>
                  <a:lnTo>
                    <a:pt x="32557" y="1774"/>
                  </a:lnTo>
                  <a:lnTo>
                    <a:pt x="23431" y="0"/>
                  </a:lnTo>
                  <a:lnTo>
                    <a:pt x="14305" y="1771"/>
                  </a:lnTo>
                  <a:lnTo>
                    <a:pt x="6858" y="6596"/>
                  </a:lnTo>
                  <a:lnTo>
                    <a:pt x="1839" y="13742"/>
                  </a:lnTo>
                  <a:lnTo>
                    <a:pt x="0" y="22479"/>
                  </a:lnTo>
                  <a:lnTo>
                    <a:pt x="1839" y="31325"/>
                  </a:lnTo>
                  <a:lnTo>
                    <a:pt x="6858" y="38528"/>
                  </a:lnTo>
                  <a:lnTo>
                    <a:pt x="14305" y="43374"/>
                  </a:lnTo>
                  <a:lnTo>
                    <a:pt x="23431" y="45148"/>
                  </a:lnTo>
                  <a:lnTo>
                    <a:pt x="32557" y="43377"/>
                  </a:lnTo>
                  <a:lnTo>
                    <a:pt x="40004" y="38552"/>
                  </a:lnTo>
                  <a:lnTo>
                    <a:pt x="45023" y="31405"/>
                  </a:lnTo>
                  <a:lnTo>
                    <a:pt x="46862" y="22669"/>
                  </a:lnTo>
                  <a:close/>
                </a:path>
              </a:pathLst>
            </a:custGeom>
            <a:ln w="1336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388929" y="3900233"/>
              <a:ext cx="46990" cy="45085"/>
            </a:xfrm>
            <a:custGeom>
              <a:avLst/>
              <a:gdLst/>
              <a:ahLst/>
              <a:cxnLst/>
              <a:rect l="l" t="t" r="r" b="b"/>
              <a:pathLst>
                <a:path w="46989" h="45085">
                  <a:moveTo>
                    <a:pt x="23431" y="0"/>
                  </a:moveTo>
                  <a:lnTo>
                    <a:pt x="14305" y="1771"/>
                  </a:lnTo>
                  <a:lnTo>
                    <a:pt x="6858" y="6596"/>
                  </a:lnTo>
                  <a:lnTo>
                    <a:pt x="1839" y="13742"/>
                  </a:lnTo>
                  <a:lnTo>
                    <a:pt x="0" y="22478"/>
                  </a:lnTo>
                  <a:lnTo>
                    <a:pt x="1839" y="31215"/>
                  </a:lnTo>
                  <a:lnTo>
                    <a:pt x="6858" y="38361"/>
                  </a:lnTo>
                  <a:lnTo>
                    <a:pt x="14305" y="43186"/>
                  </a:lnTo>
                  <a:lnTo>
                    <a:pt x="23431" y="44957"/>
                  </a:lnTo>
                  <a:lnTo>
                    <a:pt x="32557" y="43186"/>
                  </a:lnTo>
                  <a:lnTo>
                    <a:pt x="40004" y="38361"/>
                  </a:lnTo>
                  <a:lnTo>
                    <a:pt x="45023" y="31215"/>
                  </a:lnTo>
                  <a:lnTo>
                    <a:pt x="46862" y="22478"/>
                  </a:lnTo>
                  <a:lnTo>
                    <a:pt x="45023" y="13742"/>
                  </a:lnTo>
                  <a:lnTo>
                    <a:pt x="40004" y="6596"/>
                  </a:lnTo>
                  <a:lnTo>
                    <a:pt x="32557" y="1771"/>
                  </a:lnTo>
                  <a:lnTo>
                    <a:pt x="2343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388929" y="3900233"/>
              <a:ext cx="46990" cy="45085"/>
            </a:xfrm>
            <a:custGeom>
              <a:avLst/>
              <a:gdLst/>
              <a:ahLst/>
              <a:cxnLst/>
              <a:rect l="l" t="t" r="r" b="b"/>
              <a:pathLst>
                <a:path w="46989" h="45085">
                  <a:moveTo>
                    <a:pt x="46862" y="22478"/>
                  </a:moveTo>
                  <a:lnTo>
                    <a:pt x="45023" y="13742"/>
                  </a:lnTo>
                  <a:lnTo>
                    <a:pt x="40004" y="6596"/>
                  </a:lnTo>
                  <a:lnTo>
                    <a:pt x="32557" y="1771"/>
                  </a:lnTo>
                  <a:lnTo>
                    <a:pt x="23431" y="0"/>
                  </a:lnTo>
                  <a:lnTo>
                    <a:pt x="14305" y="1771"/>
                  </a:lnTo>
                  <a:lnTo>
                    <a:pt x="6858" y="6596"/>
                  </a:lnTo>
                  <a:lnTo>
                    <a:pt x="1839" y="13742"/>
                  </a:lnTo>
                  <a:lnTo>
                    <a:pt x="0" y="22478"/>
                  </a:lnTo>
                  <a:lnTo>
                    <a:pt x="1839" y="31215"/>
                  </a:lnTo>
                  <a:lnTo>
                    <a:pt x="6858" y="38361"/>
                  </a:lnTo>
                  <a:lnTo>
                    <a:pt x="14305" y="43186"/>
                  </a:lnTo>
                  <a:lnTo>
                    <a:pt x="23431" y="44957"/>
                  </a:lnTo>
                  <a:lnTo>
                    <a:pt x="32557" y="43186"/>
                  </a:lnTo>
                  <a:lnTo>
                    <a:pt x="40004" y="38361"/>
                  </a:lnTo>
                  <a:lnTo>
                    <a:pt x="45023" y="31215"/>
                  </a:lnTo>
                  <a:lnTo>
                    <a:pt x="46862" y="22478"/>
                  </a:lnTo>
                  <a:close/>
                </a:path>
              </a:pathLst>
            </a:custGeom>
            <a:ln w="1336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1" name="object 51"/>
          <p:cNvGrpSpPr/>
          <p:nvPr/>
        </p:nvGrpSpPr>
        <p:grpSpPr>
          <a:xfrm>
            <a:off x="4651803" y="4081954"/>
            <a:ext cx="135890" cy="158750"/>
            <a:chOff x="4651803" y="4081954"/>
            <a:chExt cx="135890" cy="158750"/>
          </a:xfrm>
        </p:grpSpPr>
        <p:sp>
          <p:nvSpPr>
            <p:cNvPr id="52" name="object 52"/>
            <p:cNvSpPr/>
            <p:nvPr/>
          </p:nvSpPr>
          <p:spPr>
            <a:xfrm>
              <a:off x="4733734" y="4088638"/>
              <a:ext cx="46990" cy="45085"/>
            </a:xfrm>
            <a:custGeom>
              <a:avLst/>
              <a:gdLst/>
              <a:ahLst/>
              <a:cxnLst/>
              <a:rect l="l" t="t" r="r" b="b"/>
              <a:pathLst>
                <a:path w="46989" h="45085">
                  <a:moveTo>
                    <a:pt x="23431" y="0"/>
                  </a:moveTo>
                  <a:lnTo>
                    <a:pt x="14305" y="1771"/>
                  </a:lnTo>
                  <a:lnTo>
                    <a:pt x="6858" y="6596"/>
                  </a:lnTo>
                  <a:lnTo>
                    <a:pt x="1839" y="13742"/>
                  </a:lnTo>
                  <a:lnTo>
                    <a:pt x="0" y="22478"/>
                  </a:lnTo>
                  <a:lnTo>
                    <a:pt x="1839" y="31215"/>
                  </a:lnTo>
                  <a:lnTo>
                    <a:pt x="6858" y="38361"/>
                  </a:lnTo>
                  <a:lnTo>
                    <a:pt x="14305" y="43186"/>
                  </a:lnTo>
                  <a:lnTo>
                    <a:pt x="23431" y="44958"/>
                  </a:lnTo>
                  <a:lnTo>
                    <a:pt x="32557" y="43186"/>
                  </a:lnTo>
                  <a:lnTo>
                    <a:pt x="40004" y="38361"/>
                  </a:lnTo>
                  <a:lnTo>
                    <a:pt x="45023" y="31215"/>
                  </a:lnTo>
                  <a:lnTo>
                    <a:pt x="46862" y="22478"/>
                  </a:lnTo>
                  <a:lnTo>
                    <a:pt x="45023" y="13742"/>
                  </a:lnTo>
                  <a:lnTo>
                    <a:pt x="40004" y="6596"/>
                  </a:lnTo>
                  <a:lnTo>
                    <a:pt x="32557" y="1771"/>
                  </a:lnTo>
                  <a:lnTo>
                    <a:pt x="2343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733734" y="4088638"/>
              <a:ext cx="46990" cy="45085"/>
            </a:xfrm>
            <a:custGeom>
              <a:avLst/>
              <a:gdLst/>
              <a:ahLst/>
              <a:cxnLst/>
              <a:rect l="l" t="t" r="r" b="b"/>
              <a:pathLst>
                <a:path w="46989" h="45085">
                  <a:moveTo>
                    <a:pt x="46862" y="22478"/>
                  </a:moveTo>
                  <a:lnTo>
                    <a:pt x="45023" y="13742"/>
                  </a:lnTo>
                  <a:lnTo>
                    <a:pt x="40004" y="6596"/>
                  </a:lnTo>
                  <a:lnTo>
                    <a:pt x="32557" y="1771"/>
                  </a:lnTo>
                  <a:lnTo>
                    <a:pt x="23431" y="0"/>
                  </a:lnTo>
                  <a:lnTo>
                    <a:pt x="14305" y="1771"/>
                  </a:lnTo>
                  <a:lnTo>
                    <a:pt x="6858" y="6596"/>
                  </a:lnTo>
                  <a:lnTo>
                    <a:pt x="1839" y="13742"/>
                  </a:lnTo>
                  <a:lnTo>
                    <a:pt x="0" y="22478"/>
                  </a:lnTo>
                  <a:lnTo>
                    <a:pt x="1839" y="31215"/>
                  </a:lnTo>
                  <a:lnTo>
                    <a:pt x="6858" y="38361"/>
                  </a:lnTo>
                  <a:lnTo>
                    <a:pt x="14305" y="43186"/>
                  </a:lnTo>
                  <a:lnTo>
                    <a:pt x="23431" y="44958"/>
                  </a:lnTo>
                  <a:lnTo>
                    <a:pt x="32557" y="43186"/>
                  </a:lnTo>
                  <a:lnTo>
                    <a:pt x="40004" y="38361"/>
                  </a:lnTo>
                  <a:lnTo>
                    <a:pt x="45023" y="31215"/>
                  </a:lnTo>
                  <a:lnTo>
                    <a:pt x="46862" y="22478"/>
                  </a:lnTo>
                  <a:close/>
                </a:path>
              </a:pathLst>
            </a:custGeom>
            <a:ln w="1336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658487" y="4188650"/>
              <a:ext cx="46990" cy="45720"/>
            </a:xfrm>
            <a:custGeom>
              <a:avLst/>
              <a:gdLst/>
              <a:ahLst/>
              <a:cxnLst/>
              <a:rect l="l" t="t" r="r" b="b"/>
              <a:pathLst>
                <a:path w="46989" h="45720">
                  <a:moveTo>
                    <a:pt x="23431" y="0"/>
                  </a:moveTo>
                  <a:lnTo>
                    <a:pt x="14305" y="1771"/>
                  </a:lnTo>
                  <a:lnTo>
                    <a:pt x="6858" y="6596"/>
                  </a:lnTo>
                  <a:lnTo>
                    <a:pt x="1839" y="13742"/>
                  </a:lnTo>
                  <a:lnTo>
                    <a:pt x="0" y="22478"/>
                  </a:lnTo>
                  <a:lnTo>
                    <a:pt x="1839" y="31325"/>
                  </a:lnTo>
                  <a:lnTo>
                    <a:pt x="6858" y="38528"/>
                  </a:lnTo>
                  <a:lnTo>
                    <a:pt x="14305" y="43374"/>
                  </a:lnTo>
                  <a:lnTo>
                    <a:pt x="23431" y="45148"/>
                  </a:lnTo>
                  <a:lnTo>
                    <a:pt x="32557" y="43377"/>
                  </a:lnTo>
                  <a:lnTo>
                    <a:pt x="40004" y="38552"/>
                  </a:lnTo>
                  <a:lnTo>
                    <a:pt x="45023" y="31405"/>
                  </a:lnTo>
                  <a:lnTo>
                    <a:pt x="46862" y="22669"/>
                  </a:lnTo>
                  <a:lnTo>
                    <a:pt x="45023" y="13823"/>
                  </a:lnTo>
                  <a:lnTo>
                    <a:pt x="40004" y="6619"/>
                  </a:lnTo>
                  <a:lnTo>
                    <a:pt x="32557" y="1774"/>
                  </a:lnTo>
                  <a:lnTo>
                    <a:pt x="2343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4658487" y="4188650"/>
              <a:ext cx="46990" cy="45720"/>
            </a:xfrm>
            <a:custGeom>
              <a:avLst/>
              <a:gdLst/>
              <a:ahLst/>
              <a:cxnLst/>
              <a:rect l="l" t="t" r="r" b="b"/>
              <a:pathLst>
                <a:path w="46989" h="45720">
                  <a:moveTo>
                    <a:pt x="46862" y="22669"/>
                  </a:moveTo>
                  <a:lnTo>
                    <a:pt x="45023" y="13823"/>
                  </a:lnTo>
                  <a:lnTo>
                    <a:pt x="40004" y="6619"/>
                  </a:lnTo>
                  <a:lnTo>
                    <a:pt x="32557" y="1774"/>
                  </a:lnTo>
                  <a:lnTo>
                    <a:pt x="23431" y="0"/>
                  </a:lnTo>
                  <a:lnTo>
                    <a:pt x="14305" y="1771"/>
                  </a:lnTo>
                  <a:lnTo>
                    <a:pt x="6858" y="6596"/>
                  </a:lnTo>
                  <a:lnTo>
                    <a:pt x="1839" y="13742"/>
                  </a:lnTo>
                  <a:lnTo>
                    <a:pt x="0" y="22478"/>
                  </a:lnTo>
                  <a:lnTo>
                    <a:pt x="1839" y="31325"/>
                  </a:lnTo>
                  <a:lnTo>
                    <a:pt x="6858" y="38528"/>
                  </a:lnTo>
                  <a:lnTo>
                    <a:pt x="14305" y="43374"/>
                  </a:lnTo>
                  <a:lnTo>
                    <a:pt x="23431" y="45148"/>
                  </a:lnTo>
                  <a:lnTo>
                    <a:pt x="32557" y="43377"/>
                  </a:lnTo>
                  <a:lnTo>
                    <a:pt x="40004" y="38552"/>
                  </a:lnTo>
                  <a:lnTo>
                    <a:pt x="45023" y="31405"/>
                  </a:lnTo>
                  <a:lnTo>
                    <a:pt x="46862" y="22669"/>
                  </a:lnTo>
                  <a:close/>
                </a:path>
              </a:pathLst>
            </a:custGeom>
            <a:ln w="1336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6" name="object 56"/>
          <p:cNvGrpSpPr/>
          <p:nvPr/>
        </p:nvGrpSpPr>
        <p:grpSpPr>
          <a:xfrm>
            <a:off x="7085821" y="3818493"/>
            <a:ext cx="60325" cy="60325"/>
            <a:chOff x="7085821" y="3818493"/>
            <a:chExt cx="60325" cy="60325"/>
          </a:xfrm>
        </p:grpSpPr>
        <p:sp>
          <p:nvSpPr>
            <p:cNvPr id="57" name="object 57"/>
            <p:cNvSpPr/>
            <p:nvPr/>
          </p:nvSpPr>
          <p:spPr>
            <a:xfrm>
              <a:off x="7092505" y="3825176"/>
              <a:ext cx="46990" cy="46990"/>
            </a:xfrm>
            <a:custGeom>
              <a:avLst/>
              <a:gdLst/>
              <a:ahLst/>
              <a:cxnLst/>
              <a:rect l="l" t="t" r="r" b="b"/>
              <a:pathLst>
                <a:path w="46990" h="46989">
                  <a:moveTo>
                    <a:pt x="23431" y="0"/>
                  </a:moveTo>
                  <a:lnTo>
                    <a:pt x="14305" y="1836"/>
                  </a:lnTo>
                  <a:lnTo>
                    <a:pt x="6857" y="6834"/>
                  </a:lnTo>
                  <a:lnTo>
                    <a:pt x="1839" y="14224"/>
                  </a:lnTo>
                  <a:lnTo>
                    <a:pt x="0" y="23240"/>
                  </a:lnTo>
                  <a:lnTo>
                    <a:pt x="1839" y="32367"/>
                  </a:lnTo>
                  <a:lnTo>
                    <a:pt x="6857" y="39814"/>
                  </a:lnTo>
                  <a:lnTo>
                    <a:pt x="14305" y="44832"/>
                  </a:lnTo>
                  <a:lnTo>
                    <a:pt x="23431" y="46672"/>
                  </a:lnTo>
                  <a:lnTo>
                    <a:pt x="32557" y="44835"/>
                  </a:lnTo>
                  <a:lnTo>
                    <a:pt x="40004" y="39838"/>
                  </a:lnTo>
                  <a:lnTo>
                    <a:pt x="45023" y="32447"/>
                  </a:lnTo>
                  <a:lnTo>
                    <a:pt x="46862" y="23431"/>
                  </a:lnTo>
                  <a:lnTo>
                    <a:pt x="45023" y="14305"/>
                  </a:lnTo>
                  <a:lnTo>
                    <a:pt x="40004" y="6858"/>
                  </a:lnTo>
                  <a:lnTo>
                    <a:pt x="32557" y="1839"/>
                  </a:lnTo>
                  <a:lnTo>
                    <a:pt x="2343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7092505" y="3825176"/>
              <a:ext cx="46990" cy="46990"/>
            </a:xfrm>
            <a:custGeom>
              <a:avLst/>
              <a:gdLst/>
              <a:ahLst/>
              <a:cxnLst/>
              <a:rect l="l" t="t" r="r" b="b"/>
              <a:pathLst>
                <a:path w="46990" h="46989">
                  <a:moveTo>
                    <a:pt x="46862" y="23431"/>
                  </a:moveTo>
                  <a:lnTo>
                    <a:pt x="45023" y="14305"/>
                  </a:lnTo>
                  <a:lnTo>
                    <a:pt x="40004" y="6858"/>
                  </a:lnTo>
                  <a:lnTo>
                    <a:pt x="32557" y="1839"/>
                  </a:lnTo>
                  <a:lnTo>
                    <a:pt x="23431" y="0"/>
                  </a:lnTo>
                  <a:lnTo>
                    <a:pt x="14305" y="1836"/>
                  </a:lnTo>
                  <a:lnTo>
                    <a:pt x="6857" y="6834"/>
                  </a:lnTo>
                  <a:lnTo>
                    <a:pt x="1839" y="14224"/>
                  </a:lnTo>
                  <a:lnTo>
                    <a:pt x="0" y="23240"/>
                  </a:lnTo>
                  <a:lnTo>
                    <a:pt x="1839" y="32367"/>
                  </a:lnTo>
                  <a:lnTo>
                    <a:pt x="6857" y="39814"/>
                  </a:lnTo>
                  <a:lnTo>
                    <a:pt x="14305" y="44832"/>
                  </a:lnTo>
                  <a:lnTo>
                    <a:pt x="23431" y="46672"/>
                  </a:lnTo>
                  <a:lnTo>
                    <a:pt x="32557" y="44835"/>
                  </a:lnTo>
                  <a:lnTo>
                    <a:pt x="40004" y="39838"/>
                  </a:lnTo>
                  <a:lnTo>
                    <a:pt x="45023" y="32447"/>
                  </a:lnTo>
                  <a:lnTo>
                    <a:pt x="46862" y="23431"/>
                  </a:lnTo>
                  <a:close/>
                </a:path>
              </a:pathLst>
            </a:custGeom>
            <a:ln w="1336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9" name="object 59"/>
          <p:cNvGrpSpPr/>
          <p:nvPr/>
        </p:nvGrpSpPr>
        <p:grpSpPr>
          <a:xfrm>
            <a:off x="6593570" y="4100242"/>
            <a:ext cx="530860" cy="263525"/>
            <a:chOff x="6593570" y="4100242"/>
            <a:chExt cx="530860" cy="263525"/>
          </a:xfrm>
        </p:grpSpPr>
        <p:sp>
          <p:nvSpPr>
            <p:cNvPr id="60" name="object 60"/>
            <p:cNvSpPr/>
            <p:nvPr/>
          </p:nvSpPr>
          <p:spPr>
            <a:xfrm>
              <a:off x="6600253" y="4106926"/>
              <a:ext cx="435609" cy="250190"/>
            </a:xfrm>
            <a:custGeom>
              <a:avLst/>
              <a:gdLst/>
              <a:ahLst/>
              <a:cxnLst/>
              <a:rect l="l" t="t" r="r" b="b"/>
              <a:pathLst>
                <a:path w="435609" h="250189">
                  <a:moveTo>
                    <a:pt x="0" y="250126"/>
                  </a:moveTo>
                  <a:lnTo>
                    <a:pt x="435292" y="0"/>
                  </a:lnTo>
                </a:path>
              </a:pathLst>
            </a:custGeom>
            <a:ln w="1336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7072312" y="4232084"/>
              <a:ext cx="45720" cy="45085"/>
            </a:xfrm>
            <a:custGeom>
              <a:avLst/>
              <a:gdLst/>
              <a:ahLst/>
              <a:cxnLst/>
              <a:rect l="l" t="t" r="r" b="b"/>
              <a:pathLst>
                <a:path w="45720" h="45085">
                  <a:moveTo>
                    <a:pt x="22478" y="0"/>
                  </a:moveTo>
                  <a:lnTo>
                    <a:pt x="13742" y="1771"/>
                  </a:lnTo>
                  <a:lnTo>
                    <a:pt x="6596" y="6596"/>
                  </a:lnTo>
                  <a:lnTo>
                    <a:pt x="1771" y="13742"/>
                  </a:lnTo>
                  <a:lnTo>
                    <a:pt x="0" y="22478"/>
                  </a:lnTo>
                  <a:lnTo>
                    <a:pt x="1774" y="31215"/>
                  </a:lnTo>
                  <a:lnTo>
                    <a:pt x="6619" y="38361"/>
                  </a:lnTo>
                  <a:lnTo>
                    <a:pt x="13823" y="43186"/>
                  </a:lnTo>
                  <a:lnTo>
                    <a:pt x="22669" y="44957"/>
                  </a:lnTo>
                  <a:lnTo>
                    <a:pt x="31405" y="43186"/>
                  </a:lnTo>
                  <a:lnTo>
                    <a:pt x="38552" y="38361"/>
                  </a:lnTo>
                  <a:lnTo>
                    <a:pt x="43377" y="31215"/>
                  </a:lnTo>
                  <a:lnTo>
                    <a:pt x="45148" y="22478"/>
                  </a:lnTo>
                  <a:lnTo>
                    <a:pt x="43374" y="13742"/>
                  </a:lnTo>
                  <a:lnTo>
                    <a:pt x="38528" y="6596"/>
                  </a:lnTo>
                  <a:lnTo>
                    <a:pt x="31325" y="1771"/>
                  </a:lnTo>
                  <a:lnTo>
                    <a:pt x="2247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7072312" y="4232084"/>
              <a:ext cx="45720" cy="45085"/>
            </a:xfrm>
            <a:custGeom>
              <a:avLst/>
              <a:gdLst/>
              <a:ahLst/>
              <a:cxnLst/>
              <a:rect l="l" t="t" r="r" b="b"/>
              <a:pathLst>
                <a:path w="45720" h="45085">
                  <a:moveTo>
                    <a:pt x="45148" y="22478"/>
                  </a:moveTo>
                  <a:lnTo>
                    <a:pt x="43374" y="13742"/>
                  </a:lnTo>
                  <a:lnTo>
                    <a:pt x="38528" y="6596"/>
                  </a:lnTo>
                  <a:lnTo>
                    <a:pt x="31325" y="1771"/>
                  </a:lnTo>
                  <a:lnTo>
                    <a:pt x="22478" y="0"/>
                  </a:lnTo>
                  <a:lnTo>
                    <a:pt x="13742" y="1771"/>
                  </a:lnTo>
                  <a:lnTo>
                    <a:pt x="6596" y="6596"/>
                  </a:lnTo>
                  <a:lnTo>
                    <a:pt x="1771" y="13742"/>
                  </a:lnTo>
                  <a:lnTo>
                    <a:pt x="0" y="22478"/>
                  </a:lnTo>
                  <a:lnTo>
                    <a:pt x="1774" y="31215"/>
                  </a:lnTo>
                  <a:lnTo>
                    <a:pt x="6619" y="38361"/>
                  </a:lnTo>
                  <a:lnTo>
                    <a:pt x="13823" y="43186"/>
                  </a:lnTo>
                  <a:lnTo>
                    <a:pt x="22669" y="44957"/>
                  </a:lnTo>
                  <a:lnTo>
                    <a:pt x="31405" y="43186"/>
                  </a:lnTo>
                  <a:lnTo>
                    <a:pt x="38552" y="38361"/>
                  </a:lnTo>
                  <a:lnTo>
                    <a:pt x="43377" y="31215"/>
                  </a:lnTo>
                  <a:lnTo>
                    <a:pt x="45148" y="22478"/>
                  </a:lnTo>
                  <a:close/>
                </a:path>
              </a:pathLst>
            </a:custGeom>
            <a:ln w="1336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3" name="object 63"/>
          <p:cNvGrpSpPr/>
          <p:nvPr/>
        </p:nvGrpSpPr>
        <p:grpSpPr>
          <a:xfrm>
            <a:off x="7191168" y="4225401"/>
            <a:ext cx="59055" cy="58419"/>
            <a:chOff x="7191168" y="4225401"/>
            <a:chExt cx="59055" cy="58419"/>
          </a:xfrm>
        </p:grpSpPr>
        <p:sp>
          <p:nvSpPr>
            <p:cNvPr id="64" name="object 64"/>
            <p:cNvSpPr/>
            <p:nvPr/>
          </p:nvSpPr>
          <p:spPr>
            <a:xfrm>
              <a:off x="7197852" y="4232084"/>
              <a:ext cx="45720" cy="45085"/>
            </a:xfrm>
            <a:custGeom>
              <a:avLst/>
              <a:gdLst/>
              <a:ahLst/>
              <a:cxnLst/>
              <a:rect l="l" t="t" r="r" b="b"/>
              <a:pathLst>
                <a:path w="45720" h="45085">
                  <a:moveTo>
                    <a:pt x="22669" y="0"/>
                  </a:moveTo>
                  <a:lnTo>
                    <a:pt x="13823" y="1771"/>
                  </a:lnTo>
                  <a:lnTo>
                    <a:pt x="6619" y="6596"/>
                  </a:lnTo>
                  <a:lnTo>
                    <a:pt x="1774" y="13742"/>
                  </a:lnTo>
                  <a:lnTo>
                    <a:pt x="0" y="22478"/>
                  </a:lnTo>
                  <a:lnTo>
                    <a:pt x="1774" y="31215"/>
                  </a:lnTo>
                  <a:lnTo>
                    <a:pt x="6619" y="38361"/>
                  </a:lnTo>
                  <a:lnTo>
                    <a:pt x="13823" y="43186"/>
                  </a:lnTo>
                  <a:lnTo>
                    <a:pt x="22669" y="44957"/>
                  </a:lnTo>
                  <a:lnTo>
                    <a:pt x="31515" y="43186"/>
                  </a:lnTo>
                  <a:lnTo>
                    <a:pt x="38719" y="38361"/>
                  </a:lnTo>
                  <a:lnTo>
                    <a:pt x="43564" y="31215"/>
                  </a:lnTo>
                  <a:lnTo>
                    <a:pt x="45339" y="22478"/>
                  </a:lnTo>
                  <a:lnTo>
                    <a:pt x="43564" y="13742"/>
                  </a:lnTo>
                  <a:lnTo>
                    <a:pt x="38719" y="6596"/>
                  </a:lnTo>
                  <a:lnTo>
                    <a:pt x="31515" y="1771"/>
                  </a:lnTo>
                  <a:lnTo>
                    <a:pt x="2266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7197852" y="4232084"/>
              <a:ext cx="45720" cy="45085"/>
            </a:xfrm>
            <a:custGeom>
              <a:avLst/>
              <a:gdLst/>
              <a:ahLst/>
              <a:cxnLst/>
              <a:rect l="l" t="t" r="r" b="b"/>
              <a:pathLst>
                <a:path w="45720" h="45085">
                  <a:moveTo>
                    <a:pt x="45339" y="22478"/>
                  </a:moveTo>
                  <a:lnTo>
                    <a:pt x="43564" y="13742"/>
                  </a:lnTo>
                  <a:lnTo>
                    <a:pt x="38719" y="6596"/>
                  </a:lnTo>
                  <a:lnTo>
                    <a:pt x="31515" y="1771"/>
                  </a:lnTo>
                  <a:lnTo>
                    <a:pt x="22669" y="0"/>
                  </a:lnTo>
                  <a:lnTo>
                    <a:pt x="13823" y="1771"/>
                  </a:lnTo>
                  <a:lnTo>
                    <a:pt x="6619" y="6596"/>
                  </a:lnTo>
                  <a:lnTo>
                    <a:pt x="1774" y="13742"/>
                  </a:lnTo>
                  <a:lnTo>
                    <a:pt x="0" y="22478"/>
                  </a:lnTo>
                  <a:lnTo>
                    <a:pt x="1774" y="31215"/>
                  </a:lnTo>
                  <a:lnTo>
                    <a:pt x="6619" y="38361"/>
                  </a:lnTo>
                  <a:lnTo>
                    <a:pt x="13823" y="43186"/>
                  </a:lnTo>
                  <a:lnTo>
                    <a:pt x="22669" y="44957"/>
                  </a:lnTo>
                  <a:lnTo>
                    <a:pt x="31515" y="43186"/>
                  </a:lnTo>
                  <a:lnTo>
                    <a:pt x="38719" y="38361"/>
                  </a:lnTo>
                  <a:lnTo>
                    <a:pt x="43564" y="31215"/>
                  </a:lnTo>
                  <a:lnTo>
                    <a:pt x="45339" y="22478"/>
                  </a:lnTo>
                  <a:close/>
                </a:path>
              </a:pathLst>
            </a:custGeom>
            <a:ln w="1336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6" name="object 66"/>
          <p:cNvGrpSpPr/>
          <p:nvPr/>
        </p:nvGrpSpPr>
        <p:grpSpPr>
          <a:xfrm>
            <a:off x="6909990" y="5122656"/>
            <a:ext cx="60325" cy="58419"/>
            <a:chOff x="6909990" y="5122656"/>
            <a:chExt cx="60325" cy="58419"/>
          </a:xfrm>
        </p:grpSpPr>
        <p:sp>
          <p:nvSpPr>
            <p:cNvPr id="67" name="object 67"/>
            <p:cNvSpPr/>
            <p:nvPr/>
          </p:nvSpPr>
          <p:spPr>
            <a:xfrm>
              <a:off x="6916674" y="5129339"/>
              <a:ext cx="46990" cy="45085"/>
            </a:xfrm>
            <a:custGeom>
              <a:avLst/>
              <a:gdLst/>
              <a:ahLst/>
              <a:cxnLst/>
              <a:rect l="l" t="t" r="r" b="b"/>
              <a:pathLst>
                <a:path w="46990" h="45085">
                  <a:moveTo>
                    <a:pt x="23431" y="0"/>
                  </a:moveTo>
                  <a:lnTo>
                    <a:pt x="14305" y="1771"/>
                  </a:lnTo>
                  <a:lnTo>
                    <a:pt x="6858" y="6596"/>
                  </a:lnTo>
                  <a:lnTo>
                    <a:pt x="1839" y="13742"/>
                  </a:lnTo>
                  <a:lnTo>
                    <a:pt x="0" y="22479"/>
                  </a:lnTo>
                  <a:lnTo>
                    <a:pt x="1839" y="31215"/>
                  </a:lnTo>
                  <a:lnTo>
                    <a:pt x="6857" y="38361"/>
                  </a:lnTo>
                  <a:lnTo>
                    <a:pt x="14305" y="43186"/>
                  </a:lnTo>
                  <a:lnTo>
                    <a:pt x="23431" y="44958"/>
                  </a:lnTo>
                  <a:lnTo>
                    <a:pt x="32557" y="43186"/>
                  </a:lnTo>
                  <a:lnTo>
                    <a:pt x="40004" y="38361"/>
                  </a:lnTo>
                  <a:lnTo>
                    <a:pt x="45023" y="31215"/>
                  </a:lnTo>
                  <a:lnTo>
                    <a:pt x="46862" y="22479"/>
                  </a:lnTo>
                  <a:lnTo>
                    <a:pt x="45023" y="13742"/>
                  </a:lnTo>
                  <a:lnTo>
                    <a:pt x="40004" y="6596"/>
                  </a:lnTo>
                  <a:lnTo>
                    <a:pt x="32557" y="1771"/>
                  </a:lnTo>
                  <a:lnTo>
                    <a:pt x="2343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6916674" y="5129339"/>
              <a:ext cx="46990" cy="45085"/>
            </a:xfrm>
            <a:custGeom>
              <a:avLst/>
              <a:gdLst/>
              <a:ahLst/>
              <a:cxnLst/>
              <a:rect l="l" t="t" r="r" b="b"/>
              <a:pathLst>
                <a:path w="46990" h="45085">
                  <a:moveTo>
                    <a:pt x="46862" y="22479"/>
                  </a:moveTo>
                  <a:lnTo>
                    <a:pt x="45023" y="13742"/>
                  </a:lnTo>
                  <a:lnTo>
                    <a:pt x="40004" y="6596"/>
                  </a:lnTo>
                  <a:lnTo>
                    <a:pt x="32557" y="1771"/>
                  </a:lnTo>
                  <a:lnTo>
                    <a:pt x="23431" y="0"/>
                  </a:lnTo>
                  <a:lnTo>
                    <a:pt x="14305" y="1771"/>
                  </a:lnTo>
                  <a:lnTo>
                    <a:pt x="6858" y="6596"/>
                  </a:lnTo>
                  <a:lnTo>
                    <a:pt x="1839" y="13742"/>
                  </a:lnTo>
                  <a:lnTo>
                    <a:pt x="0" y="22479"/>
                  </a:lnTo>
                  <a:lnTo>
                    <a:pt x="1839" y="31215"/>
                  </a:lnTo>
                  <a:lnTo>
                    <a:pt x="6857" y="38361"/>
                  </a:lnTo>
                  <a:lnTo>
                    <a:pt x="14305" y="43186"/>
                  </a:lnTo>
                  <a:lnTo>
                    <a:pt x="23431" y="44958"/>
                  </a:lnTo>
                  <a:lnTo>
                    <a:pt x="32557" y="43186"/>
                  </a:lnTo>
                  <a:lnTo>
                    <a:pt x="40004" y="38361"/>
                  </a:lnTo>
                  <a:lnTo>
                    <a:pt x="45023" y="31215"/>
                  </a:lnTo>
                  <a:lnTo>
                    <a:pt x="46862" y="22479"/>
                  </a:lnTo>
                  <a:close/>
                </a:path>
              </a:pathLst>
            </a:custGeom>
            <a:ln w="1336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9" name="object 69"/>
          <p:cNvGrpSpPr/>
          <p:nvPr/>
        </p:nvGrpSpPr>
        <p:grpSpPr>
          <a:xfrm>
            <a:off x="6842934" y="5017499"/>
            <a:ext cx="60960" cy="59055"/>
            <a:chOff x="6842934" y="5017499"/>
            <a:chExt cx="60960" cy="59055"/>
          </a:xfrm>
        </p:grpSpPr>
        <p:sp>
          <p:nvSpPr>
            <p:cNvPr id="70" name="object 70"/>
            <p:cNvSpPr/>
            <p:nvPr/>
          </p:nvSpPr>
          <p:spPr>
            <a:xfrm>
              <a:off x="6849617" y="5024183"/>
              <a:ext cx="47625" cy="45720"/>
            </a:xfrm>
            <a:custGeom>
              <a:avLst/>
              <a:gdLst/>
              <a:ahLst/>
              <a:cxnLst/>
              <a:rect l="l" t="t" r="r" b="b"/>
              <a:pathLst>
                <a:path w="47625" h="45720">
                  <a:moveTo>
                    <a:pt x="23431" y="0"/>
                  </a:moveTo>
                  <a:lnTo>
                    <a:pt x="14305" y="1771"/>
                  </a:lnTo>
                  <a:lnTo>
                    <a:pt x="6857" y="6596"/>
                  </a:lnTo>
                  <a:lnTo>
                    <a:pt x="1839" y="13742"/>
                  </a:lnTo>
                  <a:lnTo>
                    <a:pt x="0" y="22478"/>
                  </a:lnTo>
                  <a:lnTo>
                    <a:pt x="1842" y="31325"/>
                  </a:lnTo>
                  <a:lnTo>
                    <a:pt x="6881" y="38528"/>
                  </a:lnTo>
                  <a:lnTo>
                    <a:pt x="14385" y="43374"/>
                  </a:lnTo>
                  <a:lnTo>
                    <a:pt x="23622" y="45148"/>
                  </a:lnTo>
                  <a:lnTo>
                    <a:pt x="32748" y="43377"/>
                  </a:lnTo>
                  <a:lnTo>
                    <a:pt x="40195" y="38552"/>
                  </a:lnTo>
                  <a:lnTo>
                    <a:pt x="45213" y="31405"/>
                  </a:lnTo>
                  <a:lnTo>
                    <a:pt x="47053" y="22669"/>
                  </a:lnTo>
                  <a:lnTo>
                    <a:pt x="45211" y="13823"/>
                  </a:lnTo>
                  <a:lnTo>
                    <a:pt x="40171" y="6619"/>
                  </a:lnTo>
                  <a:lnTo>
                    <a:pt x="32667" y="1774"/>
                  </a:lnTo>
                  <a:lnTo>
                    <a:pt x="2343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6849617" y="5024183"/>
              <a:ext cx="47625" cy="45720"/>
            </a:xfrm>
            <a:custGeom>
              <a:avLst/>
              <a:gdLst/>
              <a:ahLst/>
              <a:cxnLst/>
              <a:rect l="l" t="t" r="r" b="b"/>
              <a:pathLst>
                <a:path w="47625" h="45720">
                  <a:moveTo>
                    <a:pt x="47053" y="22669"/>
                  </a:moveTo>
                  <a:lnTo>
                    <a:pt x="45211" y="13823"/>
                  </a:lnTo>
                  <a:lnTo>
                    <a:pt x="40171" y="6619"/>
                  </a:lnTo>
                  <a:lnTo>
                    <a:pt x="32667" y="1774"/>
                  </a:lnTo>
                  <a:lnTo>
                    <a:pt x="23431" y="0"/>
                  </a:lnTo>
                  <a:lnTo>
                    <a:pt x="14305" y="1771"/>
                  </a:lnTo>
                  <a:lnTo>
                    <a:pt x="6857" y="6596"/>
                  </a:lnTo>
                  <a:lnTo>
                    <a:pt x="1839" y="13742"/>
                  </a:lnTo>
                  <a:lnTo>
                    <a:pt x="0" y="22478"/>
                  </a:lnTo>
                  <a:lnTo>
                    <a:pt x="1842" y="31325"/>
                  </a:lnTo>
                  <a:lnTo>
                    <a:pt x="6881" y="38528"/>
                  </a:lnTo>
                  <a:lnTo>
                    <a:pt x="14385" y="43374"/>
                  </a:lnTo>
                  <a:lnTo>
                    <a:pt x="23622" y="45148"/>
                  </a:lnTo>
                  <a:lnTo>
                    <a:pt x="32748" y="43377"/>
                  </a:lnTo>
                  <a:lnTo>
                    <a:pt x="40195" y="38552"/>
                  </a:lnTo>
                  <a:lnTo>
                    <a:pt x="45213" y="31405"/>
                  </a:lnTo>
                  <a:lnTo>
                    <a:pt x="47053" y="22669"/>
                  </a:lnTo>
                  <a:close/>
                </a:path>
              </a:pathLst>
            </a:custGeom>
            <a:ln w="1336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2" name="object 72"/>
          <p:cNvGrpSpPr/>
          <p:nvPr/>
        </p:nvGrpSpPr>
        <p:grpSpPr>
          <a:xfrm>
            <a:off x="7306802" y="4048617"/>
            <a:ext cx="59055" cy="58419"/>
            <a:chOff x="7306802" y="4048617"/>
            <a:chExt cx="59055" cy="58419"/>
          </a:xfrm>
        </p:grpSpPr>
        <p:sp>
          <p:nvSpPr>
            <p:cNvPr id="73" name="object 73"/>
            <p:cNvSpPr/>
            <p:nvPr/>
          </p:nvSpPr>
          <p:spPr>
            <a:xfrm>
              <a:off x="7313485" y="4055300"/>
              <a:ext cx="45720" cy="45085"/>
            </a:xfrm>
            <a:custGeom>
              <a:avLst/>
              <a:gdLst/>
              <a:ahLst/>
              <a:cxnLst/>
              <a:rect l="l" t="t" r="r" b="b"/>
              <a:pathLst>
                <a:path w="45720" h="45085">
                  <a:moveTo>
                    <a:pt x="22478" y="0"/>
                  </a:moveTo>
                  <a:lnTo>
                    <a:pt x="13742" y="1771"/>
                  </a:lnTo>
                  <a:lnTo>
                    <a:pt x="6596" y="6596"/>
                  </a:lnTo>
                  <a:lnTo>
                    <a:pt x="1771" y="13742"/>
                  </a:lnTo>
                  <a:lnTo>
                    <a:pt x="0" y="22478"/>
                  </a:lnTo>
                  <a:lnTo>
                    <a:pt x="1774" y="31215"/>
                  </a:lnTo>
                  <a:lnTo>
                    <a:pt x="6619" y="38361"/>
                  </a:lnTo>
                  <a:lnTo>
                    <a:pt x="13823" y="43186"/>
                  </a:lnTo>
                  <a:lnTo>
                    <a:pt x="22669" y="44958"/>
                  </a:lnTo>
                  <a:lnTo>
                    <a:pt x="31405" y="43186"/>
                  </a:lnTo>
                  <a:lnTo>
                    <a:pt x="38552" y="38361"/>
                  </a:lnTo>
                  <a:lnTo>
                    <a:pt x="43377" y="31215"/>
                  </a:lnTo>
                  <a:lnTo>
                    <a:pt x="45148" y="22478"/>
                  </a:lnTo>
                  <a:lnTo>
                    <a:pt x="43374" y="13742"/>
                  </a:lnTo>
                  <a:lnTo>
                    <a:pt x="38528" y="6596"/>
                  </a:lnTo>
                  <a:lnTo>
                    <a:pt x="31325" y="1771"/>
                  </a:lnTo>
                  <a:lnTo>
                    <a:pt x="2247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7313485" y="4055300"/>
              <a:ext cx="45720" cy="45085"/>
            </a:xfrm>
            <a:custGeom>
              <a:avLst/>
              <a:gdLst/>
              <a:ahLst/>
              <a:cxnLst/>
              <a:rect l="l" t="t" r="r" b="b"/>
              <a:pathLst>
                <a:path w="45720" h="45085">
                  <a:moveTo>
                    <a:pt x="45148" y="22478"/>
                  </a:moveTo>
                  <a:lnTo>
                    <a:pt x="43374" y="13742"/>
                  </a:lnTo>
                  <a:lnTo>
                    <a:pt x="38528" y="6596"/>
                  </a:lnTo>
                  <a:lnTo>
                    <a:pt x="31325" y="1771"/>
                  </a:lnTo>
                  <a:lnTo>
                    <a:pt x="22478" y="0"/>
                  </a:lnTo>
                  <a:lnTo>
                    <a:pt x="13742" y="1771"/>
                  </a:lnTo>
                  <a:lnTo>
                    <a:pt x="6596" y="6596"/>
                  </a:lnTo>
                  <a:lnTo>
                    <a:pt x="1771" y="13742"/>
                  </a:lnTo>
                  <a:lnTo>
                    <a:pt x="0" y="22478"/>
                  </a:lnTo>
                  <a:lnTo>
                    <a:pt x="1774" y="31215"/>
                  </a:lnTo>
                  <a:lnTo>
                    <a:pt x="6619" y="38361"/>
                  </a:lnTo>
                  <a:lnTo>
                    <a:pt x="13823" y="43186"/>
                  </a:lnTo>
                  <a:lnTo>
                    <a:pt x="22669" y="44958"/>
                  </a:lnTo>
                  <a:lnTo>
                    <a:pt x="31405" y="43186"/>
                  </a:lnTo>
                  <a:lnTo>
                    <a:pt x="38552" y="38361"/>
                  </a:lnTo>
                  <a:lnTo>
                    <a:pt x="43377" y="31215"/>
                  </a:lnTo>
                  <a:lnTo>
                    <a:pt x="45148" y="22478"/>
                  </a:lnTo>
                  <a:close/>
                </a:path>
              </a:pathLst>
            </a:custGeom>
            <a:ln w="1336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5" name="object 75"/>
          <p:cNvGrpSpPr/>
          <p:nvPr/>
        </p:nvGrpSpPr>
        <p:grpSpPr>
          <a:xfrm>
            <a:off x="7211361" y="3699123"/>
            <a:ext cx="295910" cy="283210"/>
            <a:chOff x="7211361" y="3699123"/>
            <a:chExt cx="295910" cy="283210"/>
          </a:xfrm>
        </p:grpSpPr>
        <p:sp>
          <p:nvSpPr>
            <p:cNvPr id="76" name="object 76"/>
            <p:cNvSpPr/>
            <p:nvPr/>
          </p:nvSpPr>
          <p:spPr>
            <a:xfrm>
              <a:off x="7218044" y="3825176"/>
              <a:ext cx="46990" cy="46990"/>
            </a:xfrm>
            <a:custGeom>
              <a:avLst/>
              <a:gdLst/>
              <a:ahLst/>
              <a:cxnLst/>
              <a:rect l="l" t="t" r="r" b="b"/>
              <a:pathLst>
                <a:path w="46990" h="46989">
                  <a:moveTo>
                    <a:pt x="23431" y="0"/>
                  </a:moveTo>
                  <a:lnTo>
                    <a:pt x="14305" y="1836"/>
                  </a:lnTo>
                  <a:lnTo>
                    <a:pt x="6857" y="6834"/>
                  </a:lnTo>
                  <a:lnTo>
                    <a:pt x="1839" y="14224"/>
                  </a:lnTo>
                  <a:lnTo>
                    <a:pt x="0" y="23240"/>
                  </a:lnTo>
                  <a:lnTo>
                    <a:pt x="1839" y="32367"/>
                  </a:lnTo>
                  <a:lnTo>
                    <a:pt x="6857" y="39814"/>
                  </a:lnTo>
                  <a:lnTo>
                    <a:pt x="14305" y="44832"/>
                  </a:lnTo>
                  <a:lnTo>
                    <a:pt x="23431" y="46672"/>
                  </a:lnTo>
                  <a:lnTo>
                    <a:pt x="32557" y="44835"/>
                  </a:lnTo>
                  <a:lnTo>
                    <a:pt x="40004" y="39838"/>
                  </a:lnTo>
                  <a:lnTo>
                    <a:pt x="45023" y="32447"/>
                  </a:lnTo>
                  <a:lnTo>
                    <a:pt x="46862" y="23431"/>
                  </a:lnTo>
                  <a:lnTo>
                    <a:pt x="45023" y="14305"/>
                  </a:lnTo>
                  <a:lnTo>
                    <a:pt x="40004" y="6858"/>
                  </a:lnTo>
                  <a:lnTo>
                    <a:pt x="32557" y="1839"/>
                  </a:lnTo>
                  <a:lnTo>
                    <a:pt x="2343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7218044" y="3825176"/>
              <a:ext cx="46990" cy="46990"/>
            </a:xfrm>
            <a:custGeom>
              <a:avLst/>
              <a:gdLst/>
              <a:ahLst/>
              <a:cxnLst/>
              <a:rect l="l" t="t" r="r" b="b"/>
              <a:pathLst>
                <a:path w="46990" h="46989">
                  <a:moveTo>
                    <a:pt x="46862" y="23431"/>
                  </a:moveTo>
                  <a:lnTo>
                    <a:pt x="45023" y="14305"/>
                  </a:lnTo>
                  <a:lnTo>
                    <a:pt x="40004" y="6858"/>
                  </a:lnTo>
                  <a:lnTo>
                    <a:pt x="32557" y="1839"/>
                  </a:lnTo>
                  <a:lnTo>
                    <a:pt x="23431" y="0"/>
                  </a:lnTo>
                  <a:lnTo>
                    <a:pt x="14305" y="1836"/>
                  </a:lnTo>
                  <a:lnTo>
                    <a:pt x="6857" y="6834"/>
                  </a:lnTo>
                  <a:lnTo>
                    <a:pt x="1839" y="14224"/>
                  </a:lnTo>
                  <a:lnTo>
                    <a:pt x="0" y="23240"/>
                  </a:lnTo>
                  <a:lnTo>
                    <a:pt x="1839" y="32367"/>
                  </a:lnTo>
                  <a:lnTo>
                    <a:pt x="6857" y="39814"/>
                  </a:lnTo>
                  <a:lnTo>
                    <a:pt x="14305" y="44832"/>
                  </a:lnTo>
                  <a:lnTo>
                    <a:pt x="23431" y="46672"/>
                  </a:lnTo>
                  <a:lnTo>
                    <a:pt x="32557" y="44835"/>
                  </a:lnTo>
                  <a:lnTo>
                    <a:pt x="40004" y="39838"/>
                  </a:lnTo>
                  <a:lnTo>
                    <a:pt x="45023" y="32447"/>
                  </a:lnTo>
                  <a:lnTo>
                    <a:pt x="46862" y="23431"/>
                  </a:lnTo>
                  <a:close/>
                </a:path>
              </a:pathLst>
            </a:custGeom>
            <a:ln w="1336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7311770" y="3930142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20">
                  <a:moveTo>
                    <a:pt x="22478" y="0"/>
                  </a:moveTo>
                  <a:lnTo>
                    <a:pt x="13742" y="1771"/>
                  </a:lnTo>
                  <a:lnTo>
                    <a:pt x="6596" y="6596"/>
                  </a:lnTo>
                  <a:lnTo>
                    <a:pt x="1771" y="13742"/>
                  </a:lnTo>
                  <a:lnTo>
                    <a:pt x="0" y="22479"/>
                  </a:lnTo>
                  <a:lnTo>
                    <a:pt x="1774" y="31325"/>
                  </a:lnTo>
                  <a:lnTo>
                    <a:pt x="6619" y="38528"/>
                  </a:lnTo>
                  <a:lnTo>
                    <a:pt x="13823" y="43374"/>
                  </a:lnTo>
                  <a:lnTo>
                    <a:pt x="22669" y="45148"/>
                  </a:lnTo>
                  <a:lnTo>
                    <a:pt x="31405" y="43377"/>
                  </a:lnTo>
                  <a:lnTo>
                    <a:pt x="38552" y="38552"/>
                  </a:lnTo>
                  <a:lnTo>
                    <a:pt x="43377" y="31405"/>
                  </a:lnTo>
                  <a:lnTo>
                    <a:pt x="45148" y="22669"/>
                  </a:lnTo>
                  <a:lnTo>
                    <a:pt x="43374" y="13823"/>
                  </a:lnTo>
                  <a:lnTo>
                    <a:pt x="38528" y="6619"/>
                  </a:lnTo>
                  <a:lnTo>
                    <a:pt x="31325" y="1774"/>
                  </a:lnTo>
                  <a:lnTo>
                    <a:pt x="2247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7311770" y="3930142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20">
                  <a:moveTo>
                    <a:pt x="45148" y="22669"/>
                  </a:moveTo>
                  <a:lnTo>
                    <a:pt x="43374" y="13823"/>
                  </a:lnTo>
                  <a:lnTo>
                    <a:pt x="38528" y="6619"/>
                  </a:lnTo>
                  <a:lnTo>
                    <a:pt x="31325" y="1774"/>
                  </a:lnTo>
                  <a:lnTo>
                    <a:pt x="22478" y="0"/>
                  </a:lnTo>
                  <a:lnTo>
                    <a:pt x="13742" y="1771"/>
                  </a:lnTo>
                  <a:lnTo>
                    <a:pt x="6596" y="6596"/>
                  </a:lnTo>
                  <a:lnTo>
                    <a:pt x="1771" y="13742"/>
                  </a:lnTo>
                  <a:lnTo>
                    <a:pt x="0" y="22479"/>
                  </a:lnTo>
                  <a:lnTo>
                    <a:pt x="1774" y="31325"/>
                  </a:lnTo>
                  <a:lnTo>
                    <a:pt x="6619" y="38528"/>
                  </a:lnTo>
                  <a:lnTo>
                    <a:pt x="13823" y="43374"/>
                  </a:lnTo>
                  <a:lnTo>
                    <a:pt x="22669" y="45148"/>
                  </a:lnTo>
                  <a:lnTo>
                    <a:pt x="31405" y="43377"/>
                  </a:lnTo>
                  <a:lnTo>
                    <a:pt x="38552" y="38552"/>
                  </a:lnTo>
                  <a:lnTo>
                    <a:pt x="43377" y="31405"/>
                  </a:lnTo>
                  <a:lnTo>
                    <a:pt x="45148" y="22669"/>
                  </a:lnTo>
                  <a:close/>
                </a:path>
              </a:pathLst>
            </a:custGeom>
            <a:ln w="1336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7274813" y="3704971"/>
              <a:ext cx="226695" cy="225425"/>
            </a:xfrm>
            <a:custGeom>
              <a:avLst/>
              <a:gdLst/>
              <a:ahLst/>
              <a:cxnLst/>
              <a:rect l="l" t="t" r="r" b="b"/>
              <a:pathLst>
                <a:path w="226695" h="225425">
                  <a:moveTo>
                    <a:pt x="226123" y="112585"/>
                  </a:moveTo>
                  <a:lnTo>
                    <a:pt x="217256" y="68794"/>
                  </a:lnTo>
                  <a:lnTo>
                    <a:pt x="193047" y="33004"/>
                  </a:lnTo>
                  <a:lnTo>
                    <a:pt x="157088" y="8858"/>
                  </a:lnTo>
                  <a:lnTo>
                    <a:pt x="112966" y="0"/>
                  </a:lnTo>
                  <a:lnTo>
                    <a:pt x="68955" y="8858"/>
                  </a:lnTo>
                  <a:lnTo>
                    <a:pt x="33051" y="33004"/>
                  </a:lnTo>
                  <a:lnTo>
                    <a:pt x="8864" y="68794"/>
                  </a:lnTo>
                  <a:lnTo>
                    <a:pt x="0" y="112585"/>
                  </a:lnTo>
                  <a:lnTo>
                    <a:pt x="8867" y="156376"/>
                  </a:lnTo>
                  <a:lnTo>
                    <a:pt x="33075" y="192166"/>
                  </a:lnTo>
                  <a:lnTo>
                    <a:pt x="69035" y="216312"/>
                  </a:lnTo>
                  <a:lnTo>
                    <a:pt x="113156" y="225170"/>
                  </a:lnTo>
                  <a:lnTo>
                    <a:pt x="157168" y="216312"/>
                  </a:lnTo>
                  <a:lnTo>
                    <a:pt x="193071" y="192166"/>
                  </a:lnTo>
                  <a:lnTo>
                    <a:pt x="217259" y="156376"/>
                  </a:lnTo>
                  <a:lnTo>
                    <a:pt x="226123" y="112585"/>
                  </a:lnTo>
                  <a:close/>
                </a:path>
                <a:path w="226695" h="225425">
                  <a:moveTo>
                    <a:pt x="50291" y="111823"/>
                  </a:moveTo>
                  <a:lnTo>
                    <a:pt x="174116" y="111823"/>
                  </a:lnTo>
                </a:path>
              </a:pathLst>
            </a:custGeom>
            <a:ln w="1169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1" name="object 81"/>
          <p:cNvGrpSpPr/>
          <p:nvPr/>
        </p:nvGrpSpPr>
        <p:grpSpPr>
          <a:xfrm>
            <a:off x="7126017" y="4797472"/>
            <a:ext cx="60325" cy="58419"/>
            <a:chOff x="7126017" y="4797472"/>
            <a:chExt cx="60325" cy="58419"/>
          </a:xfrm>
        </p:grpSpPr>
        <p:sp>
          <p:nvSpPr>
            <p:cNvPr id="82" name="object 82"/>
            <p:cNvSpPr/>
            <p:nvPr/>
          </p:nvSpPr>
          <p:spPr>
            <a:xfrm>
              <a:off x="7132701" y="4804156"/>
              <a:ext cx="46990" cy="45085"/>
            </a:xfrm>
            <a:custGeom>
              <a:avLst/>
              <a:gdLst/>
              <a:ahLst/>
              <a:cxnLst/>
              <a:rect l="l" t="t" r="r" b="b"/>
              <a:pathLst>
                <a:path w="46990" h="45085">
                  <a:moveTo>
                    <a:pt x="23431" y="0"/>
                  </a:moveTo>
                  <a:lnTo>
                    <a:pt x="14305" y="1771"/>
                  </a:lnTo>
                  <a:lnTo>
                    <a:pt x="6858" y="6596"/>
                  </a:lnTo>
                  <a:lnTo>
                    <a:pt x="1839" y="13742"/>
                  </a:lnTo>
                  <a:lnTo>
                    <a:pt x="0" y="22479"/>
                  </a:lnTo>
                  <a:lnTo>
                    <a:pt x="1839" y="31215"/>
                  </a:lnTo>
                  <a:lnTo>
                    <a:pt x="6857" y="38361"/>
                  </a:lnTo>
                  <a:lnTo>
                    <a:pt x="14305" y="43186"/>
                  </a:lnTo>
                  <a:lnTo>
                    <a:pt x="23431" y="44958"/>
                  </a:lnTo>
                  <a:lnTo>
                    <a:pt x="32557" y="43186"/>
                  </a:lnTo>
                  <a:lnTo>
                    <a:pt x="40004" y="38361"/>
                  </a:lnTo>
                  <a:lnTo>
                    <a:pt x="45023" y="31215"/>
                  </a:lnTo>
                  <a:lnTo>
                    <a:pt x="46863" y="22479"/>
                  </a:lnTo>
                  <a:lnTo>
                    <a:pt x="45023" y="13742"/>
                  </a:lnTo>
                  <a:lnTo>
                    <a:pt x="40005" y="6596"/>
                  </a:lnTo>
                  <a:lnTo>
                    <a:pt x="32557" y="1771"/>
                  </a:lnTo>
                  <a:lnTo>
                    <a:pt x="2343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7132701" y="4804156"/>
              <a:ext cx="46990" cy="45085"/>
            </a:xfrm>
            <a:custGeom>
              <a:avLst/>
              <a:gdLst/>
              <a:ahLst/>
              <a:cxnLst/>
              <a:rect l="l" t="t" r="r" b="b"/>
              <a:pathLst>
                <a:path w="46990" h="45085">
                  <a:moveTo>
                    <a:pt x="46863" y="22479"/>
                  </a:moveTo>
                  <a:lnTo>
                    <a:pt x="45023" y="13742"/>
                  </a:lnTo>
                  <a:lnTo>
                    <a:pt x="40005" y="6596"/>
                  </a:lnTo>
                  <a:lnTo>
                    <a:pt x="32557" y="1771"/>
                  </a:lnTo>
                  <a:lnTo>
                    <a:pt x="23431" y="0"/>
                  </a:lnTo>
                  <a:lnTo>
                    <a:pt x="14305" y="1771"/>
                  </a:lnTo>
                  <a:lnTo>
                    <a:pt x="6858" y="6596"/>
                  </a:lnTo>
                  <a:lnTo>
                    <a:pt x="1839" y="13742"/>
                  </a:lnTo>
                  <a:lnTo>
                    <a:pt x="0" y="22479"/>
                  </a:lnTo>
                  <a:lnTo>
                    <a:pt x="1839" y="31215"/>
                  </a:lnTo>
                  <a:lnTo>
                    <a:pt x="6857" y="38361"/>
                  </a:lnTo>
                  <a:lnTo>
                    <a:pt x="14305" y="43186"/>
                  </a:lnTo>
                  <a:lnTo>
                    <a:pt x="23431" y="44958"/>
                  </a:lnTo>
                  <a:lnTo>
                    <a:pt x="32557" y="43186"/>
                  </a:lnTo>
                  <a:lnTo>
                    <a:pt x="40004" y="38361"/>
                  </a:lnTo>
                  <a:lnTo>
                    <a:pt x="45023" y="31215"/>
                  </a:lnTo>
                  <a:lnTo>
                    <a:pt x="46863" y="22479"/>
                  </a:lnTo>
                  <a:close/>
                </a:path>
              </a:pathLst>
            </a:custGeom>
            <a:ln w="1336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4" name="object 84"/>
          <p:cNvGrpSpPr/>
          <p:nvPr/>
        </p:nvGrpSpPr>
        <p:grpSpPr>
          <a:xfrm>
            <a:off x="7233078" y="4862433"/>
            <a:ext cx="60325" cy="59055"/>
            <a:chOff x="7233078" y="4862433"/>
            <a:chExt cx="60325" cy="59055"/>
          </a:xfrm>
        </p:grpSpPr>
        <p:sp>
          <p:nvSpPr>
            <p:cNvPr id="85" name="object 85"/>
            <p:cNvSpPr/>
            <p:nvPr/>
          </p:nvSpPr>
          <p:spPr>
            <a:xfrm>
              <a:off x="7239762" y="4869116"/>
              <a:ext cx="46990" cy="45720"/>
            </a:xfrm>
            <a:custGeom>
              <a:avLst/>
              <a:gdLst/>
              <a:ahLst/>
              <a:cxnLst/>
              <a:rect l="l" t="t" r="r" b="b"/>
              <a:pathLst>
                <a:path w="46990" h="45720">
                  <a:moveTo>
                    <a:pt x="23431" y="0"/>
                  </a:moveTo>
                  <a:lnTo>
                    <a:pt x="14305" y="1771"/>
                  </a:lnTo>
                  <a:lnTo>
                    <a:pt x="6858" y="6596"/>
                  </a:lnTo>
                  <a:lnTo>
                    <a:pt x="1839" y="13742"/>
                  </a:lnTo>
                  <a:lnTo>
                    <a:pt x="0" y="22479"/>
                  </a:lnTo>
                  <a:lnTo>
                    <a:pt x="1839" y="31325"/>
                  </a:lnTo>
                  <a:lnTo>
                    <a:pt x="6858" y="38528"/>
                  </a:lnTo>
                  <a:lnTo>
                    <a:pt x="14305" y="43374"/>
                  </a:lnTo>
                  <a:lnTo>
                    <a:pt x="23431" y="45148"/>
                  </a:lnTo>
                  <a:lnTo>
                    <a:pt x="32557" y="43377"/>
                  </a:lnTo>
                  <a:lnTo>
                    <a:pt x="40004" y="38552"/>
                  </a:lnTo>
                  <a:lnTo>
                    <a:pt x="45023" y="31405"/>
                  </a:lnTo>
                  <a:lnTo>
                    <a:pt x="46863" y="22669"/>
                  </a:lnTo>
                  <a:lnTo>
                    <a:pt x="45023" y="13823"/>
                  </a:lnTo>
                  <a:lnTo>
                    <a:pt x="40004" y="6619"/>
                  </a:lnTo>
                  <a:lnTo>
                    <a:pt x="32557" y="1774"/>
                  </a:lnTo>
                  <a:lnTo>
                    <a:pt x="2343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7239762" y="4869116"/>
              <a:ext cx="46990" cy="45720"/>
            </a:xfrm>
            <a:custGeom>
              <a:avLst/>
              <a:gdLst/>
              <a:ahLst/>
              <a:cxnLst/>
              <a:rect l="l" t="t" r="r" b="b"/>
              <a:pathLst>
                <a:path w="46990" h="45720">
                  <a:moveTo>
                    <a:pt x="46863" y="22669"/>
                  </a:moveTo>
                  <a:lnTo>
                    <a:pt x="45023" y="13823"/>
                  </a:lnTo>
                  <a:lnTo>
                    <a:pt x="40004" y="6619"/>
                  </a:lnTo>
                  <a:lnTo>
                    <a:pt x="32557" y="1774"/>
                  </a:lnTo>
                  <a:lnTo>
                    <a:pt x="23431" y="0"/>
                  </a:lnTo>
                  <a:lnTo>
                    <a:pt x="14305" y="1771"/>
                  </a:lnTo>
                  <a:lnTo>
                    <a:pt x="6858" y="6596"/>
                  </a:lnTo>
                  <a:lnTo>
                    <a:pt x="1839" y="13742"/>
                  </a:lnTo>
                  <a:lnTo>
                    <a:pt x="0" y="22479"/>
                  </a:lnTo>
                  <a:lnTo>
                    <a:pt x="1839" y="31325"/>
                  </a:lnTo>
                  <a:lnTo>
                    <a:pt x="6858" y="38528"/>
                  </a:lnTo>
                  <a:lnTo>
                    <a:pt x="14305" y="43374"/>
                  </a:lnTo>
                  <a:lnTo>
                    <a:pt x="23431" y="45148"/>
                  </a:lnTo>
                  <a:lnTo>
                    <a:pt x="32557" y="43377"/>
                  </a:lnTo>
                  <a:lnTo>
                    <a:pt x="40004" y="38552"/>
                  </a:lnTo>
                  <a:lnTo>
                    <a:pt x="45023" y="31405"/>
                  </a:lnTo>
                  <a:lnTo>
                    <a:pt x="46863" y="22669"/>
                  </a:lnTo>
                  <a:close/>
                </a:path>
              </a:pathLst>
            </a:custGeom>
            <a:ln w="1336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7" name="object 87"/>
          <p:cNvSpPr txBox="1"/>
          <p:nvPr/>
        </p:nvSpPr>
        <p:spPr>
          <a:xfrm>
            <a:off x="6924547" y="2615183"/>
            <a:ext cx="294640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399415" algn="l"/>
                <a:tab pos="1134110" algn="l"/>
                <a:tab pos="2536190" algn="l"/>
              </a:tabLst>
            </a:pP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Ο	</a:t>
            </a:r>
            <a:r>
              <a:rPr sz="2000" b="1" spc="-85" dirty="0">
                <a:solidFill>
                  <a:srgbClr val="FFFFFF"/>
                </a:solidFill>
                <a:latin typeface="Arial"/>
                <a:cs typeface="Arial"/>
              </a:rPr>
              <a:t>κ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αι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000" b="1" spc="10" dirty="0">
                <a:solidFill>
                  <a:srgbClr val="FFFFFF"/>
                </a:solidFill>
                <a:latin typeface="Arial"/>
                <a:cs typeface="Arial"/>
              </a:rPr>
              <a:t>γ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ρ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ά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φο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υ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με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000" b="1" spc="-80" dirty="0">
                <a:solidFill>
                  <a:srgbClr val="FFFFFF"/>
                </a:solidFill>
                <a:latin typeface="Arial"/>
                <a:cs typeface="Arial"/>
              </a:rPr>
              <a:t>τ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ο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ν</a:t>
            </a:r>
            <a:endParaRPr sz="2000">
              <a:latin typeface="Arial"/>
              <a:cs typeface="Arial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673100" y="2615183"/>
            <a:ext cx="3912870" cy="6343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  <a:tabLst>
                <a:tab pos="411480" algn="l"/>
                <a:tab pos="1823085" algn="l"/>
                <a:tab pos="2326005" algn="l"/>
              </a:tabLst>
            </a:pP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Γ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ρ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ά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φο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υ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με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τι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ς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	η</a:t>
            </a:r>
            <a:r>
              <a:rPr sz="2000" b="1" spc="10" dirty="0">
                <a:solidFill>
                  <a:srgbClr val="FFFFFF"/>
                </a:solidFill>
                <a:latin typeface="Arial"/>
                <a:cs typeface="Arial"/>
              </a:rPr>
              <a:t>λ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ε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κ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τ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ρ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ο</a:t>
            </a:r>
            <a:r>
              <a:rPr sz="2000" b="1" spc="10" dirty="0">
                <a:solidFill>
                  <a:srgbClr val="FFFFFF"/>
                </a:solidFill>
                <a:latin typeface="Arial"/>
                <a:cs typeface="Arial"/>
              </a:rPr>
              <a:t>ν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ι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κ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έ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ς 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ηλεκτρονικό</a:t>
            </a:r>
            <a:r>
              <a:rPr sz="20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τύπο</a:t>
            </a: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40" dirty="0">
                <a:solidFill>
                  <a:srgbClr val="FFFFFF"/>
                </a:solidFill>
                <a:latin typeface="Arial"/>
                <a:cs typeface="Arial"/>
              </a:rPr>
              <a:t>κατά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Lewis.</a:t>
            </a:r>
            <a:endParaRPr sz="2000">
              <a:latin typeface="Arial"/>
              <a:cs typeface="Arial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581151" y="4784036"/>
            <a:ext cx="8855710" cy="179958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743960">
              <a:lnSpc>
                <a:spcPct val="100000"/>
              </a:lnSpc>
              <a:spcBef>
                <a:spcPts val="125"/>
              </a:spcBef>
              <a:tabLst>
                <a:tab pos="6346825" algn="l"/>
              </a:tabLst>
            </a:pPr>
            <a:r>
              <a:rPr sz="2600" b="1" spc="25" dirty="0">
                <a:solidFill>
                  <a:srgbClr val="FF0000"/>
                </a:solidFill>
                <a:latin typeface="Arial"/>
                <a:cs typeface="Arial"/>
              </a:rPr>
              <a:t>O	</a:t>
            </a:r>
            <a:r>
              <a:rPr sz="3900" b="1" spc="37" baseline="1068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3900" baseline="1068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1630"/>
              </a:spcBef>
              <a:tabLst>
                <a:tab pos="3629025" algn="l"/>
              </a:tabLst>
            </a:pP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2.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Βρίσκουμε τον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αριθμό</a:t>
            </a:r>
            <a:r>
              <a:rPr sz="20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των	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υποκαταστατών</a:t>
            </a:r>
            <a:r>
              <a:rPr sz="20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και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ψευδοϋποκαταστατών.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700">
              <a:latin typeface="Arial"/>
              <a:cs typeface="Arial"/>
            </a:endParaRPr>
          </a:p>
          <a:p>
            <a:pPr marL="104139" marR="438784">
              <a:lnSpc>
                <a:spcPct val="100000"/>
              </a:lnSpc>
              <a:tabLst>
                <a:tab pos="1729739" algn="l"/>
              </a:tabLst>
            </a:pP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Υπάρχουν</a:t>
            </a:r>
            <a:r>
              <a:rPr sz="20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μόνον</a:t>
            </a:r>
            <a:r>
              <a:rPr sz="20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δύο 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υποκαταστάτες 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και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ένας</a:t>
            </a:r>
            <a:r>
              <a:rPr sz="20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ψευδοϋποκαταστάτης. </a:t>
            </a:r>
            <a:r>
              <a:rPr sz="2000" b="1" spc="-5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Επομένως</a:t>
            </a:r>
            <a:r>
              <a:rPr sz="20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η	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ένωση</a:t>
            </a:r>
            <a:r>
              <a:rPr sz="20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είναι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του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τύπου</a:t>
            </a:r>
            <a:r>
              <a:rPr sz="2000" b="1" spc="4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0033CC"/>
                </a:solidFill>
                <a:latin typeface="Arial"/>
                <a:cs typeface="Arial"/>
              </a:rPr>
              <a:t>ΑΧ</a:t>
            </a:r>
            <a:r>
              <a:rPr sz="1950" b="1" spc="-37" baseline="-21367" dirty="0">
                <a:solidFill>
                  <a:srgbClr val="0033CC"/>
                </a:solidFill>
                <a:latin typeface="Arial"/>
                <a:cs typeface="Arial"/>
              </a:rPr>
              <a:t>2</a:t>
            </a:r>
            <a:r>
              <a:rPr sz="2000" b="1" spc="-25" dirty="0">
                <a:solidFill>
                  <a:srgbClr val="0033CC"/>
                </a:solidFill>
                <a:latin typeface="Arial"/>
                <a:cs typeface="Arial"/>
              </a:rPr>
              <a:t>Ε</a:t>
            </a:r>
            <a:endParaRPr sz="2000">
              <a:latin typeface="Arial"/>
              <a:cs typeface="Arial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4722876" y="1981200"/>
            <a:ext cx="1995805" cy="96329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119505">
              <a:lnSpc>
                <a:spcPct val="100000"/>
              </a:lnSpc>
              <a:spcBef>
                <a:spcPts val="90"/>
              </a:spcBef>
            </a:pP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3.</a:t>
            </a: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sz="1950" b="1" baseline="-21367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950" b="1" baseline="25641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endParaRPr sz="1950" baseline="25641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25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tabLst>
                <a:tab pos="934085" algn="l"/>
                <a:tab pos="1583055" algn="l"/>
              </a:tabLst>
            </a:pP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δομές	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των	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Ν,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38803" y="637032"/>
            <a:ext cx="3425190" cy="5632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0" spc="15" dirty="0">
                <a:solidFill>
                  <a:srgbClr val="FF3300"/>
                </a:solidFill>
              </a:rPr>
              <a:t>ΘΕΩΡΙΑ</a:t>
            </a:r>
            <a:r>
              <a:rPr sz="3500" spc="-35" dirty="0">
                <a:solidFill>
                  <a:srgbClr val="FF3300"/>
                </a:solidFill>
              </a:rPr>
              <a:t> </a:t>
            </a:r>
            <a:r>
              <a:rPr sz="3500" spc="15" dirty="0">
                <a:solidFill>
                  <a:srgbClr val="FF3300"/>
                </a:solidFill>
              </a:rPr>
              <a:t>VSEPR</a:t>
            </a:r>
            <a:endParaRPr sz="3500"/>
          </a:p>
        </p:txBody>
      </p:sp>
      <p:sp>
        <p:nvSpPr>
          <p:cNvPr id="3" name="object 3"/>
          <p:cNvSpPr/>
          <p:nvPr/>
        </p:nvSpPr>
        <p:spPr>
          <a:xfrm>
            <a:off x="4651247" y="4087876"/>
            <a:ext cx="466725" cy="295910"/>
          </a:xfrm>
          <a:custGeom>
            <a:avLst/>
            <a:gdLst/>
            <a:ahLst/>
            <a:cxnLst/>
            <a:rect l="l" t="t" r="r" b="b"/>
            <a:pathLst>
              <a:path w="466725" h="295910">
                <a:moveTo>
                  <a:pt x="0" y="252984"/>
                </a:moveTo>
                <a:lnTo>
                  <a:pt x="438912" y="0"/>
                </a:lnTo>
              </a:path>
              <a:path w="466725" h="295910">
                <a:moveTo>
                  <a:pt x="24384" y="295656"/>
                </a:moveTo>
                <a:lnTo>
                  <a:pt x="466343" y="42672"/>
                </a:lnTo>
              </a:path>
            </a:pathLst>
          </a:custGeom>
          <a:ln w="1219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4639056" y="4542028"/>
            <a:ext cx="405765" cy="353695"/>
            <a:chOff x="4639056" y="4542028"/>
            <a:chExt cx="405765" cy="353695"/>
          </a:xfrm>
        </p:grpSpPr>
        <p:sp>
          <p:nvSpPr>
            <p:cNvPr id="5" name="object 5"/>
            <p:cNvSpPr/>
            <p:nvPr/>
          </p:nvSpPr>
          <p:spPr>
            <a:xfrm>
              <a:off x="4645152" y="4548123"/>
              <a:ext cx="344805" cy="341630"/>
            </a:xfrm>
            <a:custGeom>
              <a:avLst/>
              <a:gdLst/>
              <a:ahLst/>
              <a:cxnLst/>
              <a:rect l="l" t="t" r="r" b="b"/>
              <a:pathLst>
                <a:path w="344804" h="341629">
                  <a:moveTo>
                    <a:pt x="0" y="0"/>
                  </a:moveTo>
                  <a:lnTo>
                    <a:pt x="344424" y="341375"/>
                  </a:lnTo>
                </a:path>
              </a:pathLst>
            </a:custGeom>
            <a:ln w="121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986528" y="4770627"/>
              <a:ext cx="58419" cy="55244"/>
            </a:xfrm>
            <a:custGeom>
              <a:avLst/>
              <a:gdLst/>
              <a:ahLst/>
              <a:cxnLst/>
              <a:rect l="l" t="t" r="r" b="b"/>
              <a:pathLst>
                <a:path w="58420" h="55245">
                  <a:moveTo>
                    <a:pt x="30480" y="0"/>
                  </a:moveTo>
                  <a:lnTo>
                    <a:pt x="19288" y="2143"/>
                  </a:lnTo>
                  <a:lnTo>
                    <a:pt x="9525" y="8001"/>
                  </a:lnTo>
                  <a:lnTo>
                    <a:pt x="2619" y="16716"/>
                  </a:lnTo>
                  <a:lnTo>
                    <a:pt x="0" y="27432"/>
                  </a:lnTo>
                  <a:lnTo>
                    <a:pt x="2619" y="38147"/>
                  </a:lnTo>
                  <a:lnTo>
                    <a:pt x="9525" y="46863"/>
                  </a:lnTo>
                  <a:lnTo>
                    <a:pt x="19288" y="52720"/>
                  </a:lnTo>
                  <a:lnTo>
                    <a:pt x="30480" y="54864"/>
                  </a:lnTo>
                  <a:lnTo>
                    <a:pt x="41195" y="52720"/>
                  </a:lnTo>
                  <a:lnTo>
                    <a:pt x="49911" y="46863"/>
                  </a:lnTo>
                  <a:lnTo>
                    <a:pt x="55768" y="38147"/>
                  </a:lnTo>
                  <a:lnTo>
                    <a:pt x="57912" y="27432"/>
                  </a:lnTo>
                  <a:lnTo>
                    <a:pt x="55768" y="16716"/>
                  </a:lnTo>
                  <a:lnTo>
                    <a:pt x="49911" y="8000"/>
                  </a:lnTo>
                  <a:lnTo>
                    <a:pt x="41195" y="2143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5114544" y="4737100"/>
            <a:ext cx="299085" cy="247015"/>
            <a:chOff x="5114544" y="4737100"/>
            <a:chExt cx="299085" cy="247015"/>
          </a:xfrm>
        </p:grpSpPr>
        <p:sp>
          <p:nvSpPr>
            <p:cNvPr id="8" name="object 8"/>
            <p:cNvSpPr/>
            <p:nvPr/>
          </p:nvSpPr>
          <p:spPr>
            <a:xfrm>
              <a:off x="5169408" y="4743196"/>
              <a:ext cx="238125" cy="234950"/>
            </a:xfrm>
            <a:custGeom>
              <a:avLst/>
              <a:gdLst/>
              <a:ahLst/>
              <a:cxnLst/>
              <a:rect l="l" t="t" r="r" b="b"/>
              <a:pathLst>
                <a:path w="238125" h="234950">
                  <a:moveTo>
                    <a:pt x="237743" y="118871"/>
                  </a:moveTo>
                  <a:lnTo>
                    <a:pt x="228171" y="163972"/>
                  </a:lnTo>
                  <a:lnTo>
                    <a:pt x="202310" y="200787"/>
                  </a:lnTo>
                  <a:lnTo>
                    <a:pt x="164449" y="225599"/>
                  </a:lnTo>
                  <a:lnTo>
                    <a:pt x="118871" y="234695"/>
                  </a:lnTo>
                  <a:lnTo>
                    <a:pt x="73294" y="225599"/>
                  </a:lnTo>
                  <a:lnTo>
                    <a:pt x="35432" y="200786"/>
                  </a:lnTo>
                  <a:lnTo>
                    <a:pt x="9572" y="163972"/>
                  </a:lnTo>
                  <a:lnTo>
                    <a:pt x="0" y="118871"/>
                  </a:lnTo>
                  <a:lnTo>
                    <a:pt x="9572" y="72008"/>
                  </a:lnTo>
                  <a:lnTo>
                    <a:pt x="35433" y="34289"/>
                  </a:lnTo>
                  <a:lnTo>
                    <a:pt x="73294" y="9143"/>
                  </a:lnTo>
                  <a:lnTo>
                    <a:pt x="118871" y="0"/>
                  </a:lnTo>
                  <a:lnTo>
                    <a:pt x="164449" y="9143"/>
                  </a:lnTo>
                  <a:lnTo>
                    <a:pt x="202310" y="34289"/>
                  </a:lnTo>
                  <a:lnTo>
                    <a:pt x="228171" y="72008"/>
                  </a:lnTo>
                  <a:lnTo>
                    <a:pt x="237743" y="118871"/>
                  </a:lnTo>
                </a:path>
              </a:pathLst>
            </a:custGeom>
            <a:ln w="121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114544" y="4770628"/>
              <a:ext cx="238125" cy="94615"/>
            </a:xfrm>
            <a:custGeom>
              <a:avLst/>
              <a:gdLst/>
              <a:ahLst/>
              <a:cxnLst/>
              <a:rect l="l" t="t" r="r" b="b"/>
              <a:pathLst>
                <a:path w="238125" h="94614">
                  <a:moveTo>
                    <a:pt x="54864" y="27432"/>
                  </a:moveTo>
                  <a:lnTo>
                    <a:pt x="52717" y="16725"/>
                  </a:lnTo>
                  <a:lnTo>
                    <a:pt x="46863" y="8001"/>
                  </a:lnTo>
                  <a:lnTo>
                    <a:pt x="38138" y="2146"/>
                  </a:lnTo>
                  <a:lnTo>
                    <a:pt x="27432" y="0"/>
                  </a:lnTo>
                  <a:lnTo>
                    <a:pt x="16713" y="2146"/>
                  </a:lnTo>
                  <a:lnTo>
                    <a:pt x="8001" y="8001"/>
                  </a:lnTo>
                  <a:lnTo>
                    <a:pt x="2133" y="16725"/>
                  </a:lnTo>
                  <a:lnTo>
                    <a:pt x="0" y="27432"/>
                  </a:lnTo>
                  <a:lnTo>
                    <a:pt x="2133" y="38150"/>
                  </a:lnTo>
                  <a:lnTo>
                    <a:pt x="8001" y="46863"/>
                  </a:lnTo>
                  <a:lnTo>
                    <a:pt x="16713" y="52730"/>
                  </a:lnTo>
                  <a:lnTo>
                    <a:pt x="27432" y="54864"/>
                  </a:lnTo>
                  <a:lnTo>
                    <a:pt x="38138" y="52730"/>
                  </a:lnTo>
                  <a:lnTo>
                    <a:pt x="46863" y="46863"/>
                  </a:lnTo>
                  <a:lnTo>
                    <a:pt x="52717" y="38150"/>
                  </a:lnTo>
                  <a:lnTo>
                    <a:pt x="54864" y="27432"/>
                  </a:lnTo>
                  <a:close/>
                </a:path>
                <a:path w="238125" h="94614">
                  <a:moveTo>
                    <a:pt x="237744" y="85344"/>
                  </a:moveTo>
                  <a:lnTo>
                    <a:pt x="109728" y="85344"/>
                  </a:lnTo>
                  <a:lnTo>
                    <a:pt x="109728" y="94488"/>
                  </a:lnTo>
                  <a:lnTo>
                    <a:pt x="237744" y="94488"/>
                  </a:lnTo>
                  <a:lnTo>
                    <a:pt x="237744" y="8534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4879847" y="5139435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20" h="58420">
                <a:moveTo>
                  <a:pt x="27431" y="0"/>
                </a:moveTo>
                <a:lnTo>
                  <a:pt x="16716" y="2143"/>
                </a:lnTo>
                <a:lnTo>
                  <a:pt x="8000" y="8000"/>
                </a:lnTo>
                <a:lnTo>
                  <a:pt x="2143" y="16716"/>
                </a:lnTo>
                <a:lnTo>
                  <a:pt x="0" y="27431"/>
                </a:lnTo>
                <a:lnTo>
                  <a:pt x="2143" y="38623"/>
                </a:lnTo>
                <a:lnTo>
                  <a:pt x="8000" y="48386"/>
                </a:lnTo>
                <a:lnTo>
                  <a:pt x="16716" y="55292"/>
                </a:lnTo>
                <a:lnTo>
                  <a:pt x="27431" y="57912"/>
                </a:lnTo>
                <a:lnTo>
                  <a:pt x="38623" y="55292"/>
                </a:lnTo>
                <a:lnTo>
                  <a:pt x="48387" y="48387"/>
                </a:lnTo>
                <a:lnTo>
                  <a:pt x="55292" y="38623"/>
                </a:lnTo>
                <a:lnTo>
                  <a:pt x="57912" y="27431"/>
                </a:lnTo>
                <a:lnTo>
                  <a:pt x="55292" y="16716"/>
                </a:lnTo>
                <a:lnTo>
                  <a:pt x="48387" y="8000"/>
                </a:lnTo>
                <a:lnTo>
                  <a:pt x="38623" y="2143"/>
                </a:lnTo>
                <a:lnTo>
                  <a:pt x="2743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821935" y="5029708"/>
            <a:ext cx="58419" cy="55244"/>
          </a:xfrm>
          <a:custGeom>
            <a:avLst/>
            <a:gdLst/>
            <a:ahLst/>
            <a:cxnLst/>
            <a:rect l="l" t="t" r="r" b="b"/>
            <a:pathLst>
              <a:path w="58420" h="55245">
                <a:moveTo>
                  <a:pt x="27431" y="0"/>
                </a:moveTo>
                <a:lnTo>
                  <a:pt x="16716" y="2143"/>
                </a:lnTo>
                <a:lnTo>
                  <a:pt x="8000" y="8001"/>
                </a:lnTo>
                <a:lnTo>
                  <a:pt x="2143" y="16716"/>
                </a:lnTo>
                <a:lnTo>
                  <a:pt x="0" y="27432"/>
                </a:lnTo>
                <a:lnTo>
                  <a:pt x="2143" y="38147"/>
                </a:lnTo>
                <a:lnTo>
                  <a:pt x="8000" y="46863"/>
                </a:lnTo>
                <a:lnTo>
                  <a:pt x="16716" y="52720"/>
                </a:lnTo>
                <a:lnTo>
                  <a:pt x="27431" y="54864"/>
                </a:lnTo>
                <a:lnTo>
                  <a:pt x="38623" y="52720"/>
                </a:lnTo>
                <a:lnTo>
                  <a:pt x="48387" y="46863"/>
                </a:lnTo>
                <a:lnTo>
                  <a:pt x="55292" y="38147"/>
                </a:lnTo>
                <a:lnTo>
                  <a:pt x="57912" y="27432"/>
                </a:lnTo>
                <a:lnTo>
                  <a:pt x="55292" y="16716"/>
                </a:lnTo>
                <a:lnTo>
                  <a:pt x="48387" y="8001"/>
                </a:lnTo>
                <a:lnTo>
                  <a:pt x="38623" y="2143"/>
                </a:lnTo>
                <a:lnTo>
                  <a:pt x="2743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84647" y="5169915"/>
            <a:ext cx="55244" cy="55244"/>
          </a:xfrm>
          <a:custGeom>
            <a:avLst/>
            <a:gdLst/>
            <a:ahLst/>
            <a:cxnLst/>
            <a:rect l="l" t="t" r="r" b="b"/>
            <a:pathLst>
              <a:path w="55245" h="55245">
                <a:moveTo>
                  <a:pt x="27431" y="0"/>
                </a:moveTo>
                <a:lnTo>
                  <a:pt x="16716" y="2143"/>
                </a:lnTo>
                <a:lnTo>
                  <a:pt x="8000" y="8000"/>
                </a:lnTo>
                <a:lnTo>
                  <a:pt x="2143" y="16716"/>
                </a:lnTo>
                <a:lnTo>
                  <a:pt x="0" y="27431"/>
                </a:lnTo>
                <a:lnTo>
                  <a:pt x="2143" y="38147"/>
                </a:lnTo>
                <a:lnTo>
                  <a:pt x="8000" y="46862"/>
                </a:lnTo>
                <a:lnTo>
                  <a:pt x="16716" y="52720"/>
                </a:lnTo>
                <a:lnTo>
                  <a:pt x="27431" y="54863"/>
                </a:lnTo>
                <a:lnTo>
                  <a:pt x="38147" y="52720"/>
                </a:lnTo>
                <a:lnTo>
                  <a:pt x="46862" y="46862"/>
                </a:lnTo>
                <a:lnTo>
                  <a:pt x="52720" y="38147"/>
                </a:lnTo>
                <a:lnTo>
                  <a:pt x="54863" y="27431"/>
                </a:lnTo>
                <a:lnTo>
                  <a:pt x="52720" y="16716"/>
                </a:lnTo>
                <a:lnTo>
                  <a:pt x="46862" y="8000"/>
                </a:lnTo>
                <a:lnTo>
                  <a:pt x="38147" y="2143"/>
                </a:lnTo>
                <a:lnTo>
                  <a:pt x="2743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251703" y="5063235"/>
            <a:ext cx="55244" cy="55244"/>
          </a:xfrm>
          <a:custGeom>
            <a:avLst/>
            <a:gdLst/>
            <a:ahLst/>
            <a:cxnLst/>
            <a:rect l="l" t="t" r="r" b="b"/>
            <a:pathLst>
              <a:path w="55245" h="55245">
                <a:moveTo>
                  <a:pt x="27432" y="0"/>
                </a:moveTo>
                <a:lnTo>
                  <a:pt x="16716" y="2143"/>
                </a:lnTo>
                <a:lnTo>
                  <a:pt x="8000" y="8000"/>
                </a:lnTo>
                <a:lnTo>
                  <a:pt x="2143" y="16716"/>
                </a:lnTo>
                <a:lnTo>
                  <a:pt x="0" y="27431"/>
                </a:lnTo>
                <a:lnTo>
                  <a:pt x="2143" y="38147"/>
                </a:lnTo>
                <a:lnTo>
                  <a:pt x="8000" y="46862"/>
                </a:lnTo>
                <a:lnTo>
                  <a:pt x="16716" y="52720"/>
                </a:lnTo>
                <a:lnTo>
                  <a:pt x="27432" y="54863"/>
                </a:lnTo>
                <a:lnTo>
                  <a:pt x="38147" y="52720"/>
                </a:lnTo>
                <a:lnTo>
                  <a:pt x="46862" y="46862"/>
                </a:lnTo>
                <a:lnTo>
                  <a:pt x="52720" y="38147"/>
                </a:lnTo>
                <a:lnTo>
                  <a:pt x="54863" y="27431"/>
                </a:lnTo>
                <a:lnTo>
                  <a:pt x="52720" y="16716"/>
                </a:lnTo>
                <a:lnTo>
                  <a:pt x="46862" y="8000"/>
                </a:lnTo>
                <a:lnTo>
                  <a:pt x="38147" y="2143"/>
                </a:lnTo>
                <a:lnTo>
                  <a:pt x="2743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026152" y="3804411"/>
            <a:ext cx="146685" cy="140335"/>
          </a:xfrm>
          <a:custGeom>
            <a:avLst/>
            <a:gdLst/>
            <a:ahLst/>
            <a:cxnLst/>
            <a:rect l="l" t="t" r="r" b="b"/>
            <a:pathLst>
              <a:path w="146685" h="140335">
                <a:moveTo>
                  <a:pt x="54864" y="112776"/>
                </a:moveTo>
                <a:lnTo>
                  <a:pt x="52717" y="102069"/>
                </a:lnTo>
                <a:lnTo>
                  <a:pt x="46863" y="93345"/>
                </a:lnTo>
                <a:lnTo>
                  <a:pt x="38138" y="87490"/>
                </a:lnTo>
                <a:lnTo>
                  <a:pt x="27432" y="85344"/>
                </a:lnTo>
                <a:lnTo>
                  <a:pt x="16713" y="87490"/>
                </a:lnTo>
                <a:lnTo>
                  <a:pt x="8001" y="93345"/>
                </a:lnTo>
                <a:lnTo>
                  <a:pt x="2133" y="102069"/>
                </a:lnTo>
                <a:lnTo>
                  <a:pt x="0" y="112776"/>
                </a:lnTo>
                <a:lnTo>
                  <a:pt x="2133" y="123494"/>
                </a:lnTo>
                <a:lnTo>
                  <a:pt x="8001" y="132207"/>
                </a:lnTo>
                <a:lnTo>
                  <a:pt x="16713" y="138074"/>
                </a:lnTo>
                <a:lnTo>
                  <a:pt x="27432" y="140208"/>
                </a:lnTo>
                <a:lnTo>
                  <a:pt x="38138" y="138074"/>
                </a:lnTo>
                <a:lnTo>
                  <a:pt x="46863" y="132207"/>
                </a:lnTo>
                <a:lnTo>
                  <a:pt x="52717" y="123494"/>
                </a:lnTo>
                <a:lnTo>
                  <a:pt x="54864" y="112776"/>
                </a:lnTo>
                <a:close/>
              </a:path>
              <a:path w="146685" h="140335">
                <a:moveTo>
                  <a:pt x="146304" y="27432"/>
                </a:moveTo>
                <a:lnTo>
                  <a:pt x="144157" y="16725"/>
                </a:lnTo>
                <a:lnTo>
                  <a:pt x="138303" y="8001"/>
                </a:lnTo>
                <a:lnTo>
                  <a:pt x="129578" y="2146"/>
                </a:lnTo>
                <a:lnTo>
                  <a:pt x="118872" y="0"/>
                </a:lnTo>
                <a:lnTo>
                  <a:pt x="108153" y="2146"/>
                </a:lnTo>
                <a:lnTo>
                  <a:pt x="99441" y="8001"/>
                </a:lnTo>
                <a:lnTo>
                  <a:pt x="93573" y="16725"/>
                </a:lnTo>
                <a:lnTo>
                  <a:pt x="91440" y="27432"/>
                </a:lnTo>
                <a:lnTo>
                  <a:pt x="93573" y="38150"/>
                </a:lnTo>
                <a:lnTo>
                  <a:pt x="99441" y="46863"/>
                </a:lnTo>
                <a:lnTo>
                  <a:pt x="108153" y="52730"/>
                </a:lnTo>
                <a:lnTo>
                  <a:pt x="118872" y="54864"/>
                </a:lnTo>
                <a:lnTo>
                  <a:pt x="129578" y="52730"/>
                </a:lnTo>
                <a:lnTo>
                  <a:pt x="138303" y="46863"/>
                </a:lnTo>
                <a:lnTo>
                  <a:pt x="144157" y="38150"/>
                </a:lnTo>
                <a:lnTo>
                  <a:pt x="146304" y="2743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294376" y="4078731"/>
            <a:ext cx="134620" cy="158750"/>
          </a:xfrm>
          <a:custGeom>
            <a:avLst/>
            <a:gdLst/>
            <a:ahLst/>
            <a:cxnLst/>
            <a:rect l="l" t="t" r="r" b="b"/>
            <a:pathLst>
              <a:path w="134620" h="158750">
                <a:moveTo>
                  <a:pt x="57912" y="131064"/>
                </a:moveTo>
                <a:lnTo>
                  <a:pt x="55765" y="119875"/>
                </a:lnTo>
                <a:lnTo>
                  <a:pt x="49911" y="110109"/>
                </a:lnTo>
                <a:lnTo>
                  <a:pt x="41186" y="103212"/>
                </a:lnTo>
                <a:lnTo>
                  <a:pt x="30480" y="100584"/>
                </a:lnTo>
                <a:lnTo>
                  <a:pt x="19278" y="103212"/>
                </a:lnTo>
                <a:lnTo>
                  <a:pt x="9525" y="110109"/>
                </a:lnTo>
                <a:lnTo>
                  <a:pt x="2616" y="119875"/>
                </a:lnTo>
                <a:lnTo>
                  <a:pt x="0" y="131064"/>
                </a:lnTo>
                <a:lnTo>
                  <a:pt x="2616" y="141782"/>
                </a:lnTo>
                <a:lnTo>
                  <a:pt x="9525" y="150495"/>
                </a:lnTo>
                <a:lnTo>
                  <a:pt x="19278" y="156362"/>
                </a:lnTo>
                <a:lnTo>
                  <a:pt x="30480" y="158496"/>
                </a:lnTo>
                <a:lnTo>
                  <a:pt x="41186" y="156362"/>
                </a:lnTo>
                <a:lnTo>
                  <a:pt x="49911" y="150495"/>
                </a:lnTo>
                <a:lnTo>
                  <a:pt x="55765" y="141782"/>
                </a:lnTo>
                <a:lnTo>
                  <a:pt x="57912" y="131064"/>
                </a:lnTo>
                <a:close/>
              </a:path>
              <a:path w="134620" h="158750">
                <a:moveTo>
                  <a:pt x="134112" y="30480"/>
                </a:moveTo>
                <a:lnTo>
                  <a:pt x="131483" y="19291"/>
                </a:lnTo>
                <a:lnTo>
                  <a:pt x="124587" y="9525"/>
                </a:lnTo>
                <a:lnTo>
                  <a:pt x="114820" y="2628"/>
                </a:lnTo>
                <a:lnTo>
                  <a:pt x="103632" y="0"/>
                </a:lnTo>
                <a:lnTo>
                  <a:pt x="92913" y="2628"/>
                </a:lnTo>
                <a:lnTo>
                  <a:pt x="84201" y="9525"/>
                </a:lnTo>
                <a:lnTo>
                  <a:pt x="78333" y="19291"/>
                </a:lnTo>
                <a:lnTo>
                  <a:pt x="76200" y="30480"/>
                </a:lnTo>
                <a:lnTo>
                  <a:pt x="78333" y="41198"/>
                </a:lnTo>
                <a:lnTo>
                  <a:pt x="84201" y="49923"/>
                </a:lnTo>
                <a:lnTo>
                  <a:pt x="92913" y="55778"/>
                </a:lnTo>
                <a:lnTo>
                  <a:pt x="103632" y="57912"/>
                </a:lnTo>
                <a:lnTo>
                  <a:pt x="114820" y="55778"/>
                </a:lnTo>
                <a:lnTo>
                  <a:pt x="124587" y="49923"/>
                </a:lnTo>
                <a:lnTo>
                  <a:pt x="131483" y="41198"/>
                </a:lnTo>
                <a:lnTo>
                  <a:pt x="134112" y="3048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3788664" y="4270756"/>
            <a:ext cx="500380" cy="299085"/>
            <a:chOff x="3788664" y="4270756"/>
            <a:chExt cx="500380" cy="299085"/>
          </a:xfrm>
        </p:grpSpPr>
        <p:sp>
          <p:nvSpPr>
            <p:cNvPr id="17" name="object 17"/>
            <p:cNvSpPr/>
            <p:nvPr/>
          </p:nvSpPr>
          <p:spPr>
            <a:xfrm>
              <a:off x="3794759" y="4276852"/>
              <a:ext cx="487680" cy="287020"/>
            </a:xfrm>
            <a:custGeom>
              <a:avLst/>
              <a:gdLst/>
              <a:ahLst/>
              <a:cxnLst/>
              <a:rect l="l" t="t" r="r" b="b"/>
              <a:pathLst>
                <a:path w="487679" h="287020">
                  <a:moveTo>
                    <a:pt x="161543" y="0"/>
                  </a:moveTo>
                  <a:lnTo>
                    <a:pt x="143255" y="0"/>
                  </a:lnTo>
                  <a:lnTo>
                    <a:pt x="112775" y="3048"/>
                  </a:lnTo>
                  <a:lnTo>
                    <a:pt x="60960" y="18287"/>
                  </a:lnTo>
                  <a:lnTo>
                    <a:pt x="24384" y="48768"/>
                  </a:lnTo>
                  <a:lnTo>
                    <a:pt x="3048" y="103631"/>
                  </a:lnTo>
                  <a:lnTo>
                    <a:pt x="0" y="143256"/>
                  </a:lnTo>
                  <a:lnTo>
                    <a:pt x="0" y="167640"/>
                  </a:lnTo>
                  <a:lnTo>
                    <a:pt x="18287" y="228600"/>
                  </a:lnTo>
                  <a:lnTo>
                    <a:pt x="51815" y="265175"/>
                  </a:lnTo>
                  <a:lnTo>
                    <a:pt x="100584" y="280416"/>
                  </a:lnTo>
                  <a:lnTo>
                    <a:pt x="131063" y="286512"/>
                  </a:lnTo>
                  <a:lnTo>
                    <a:pt x="167639" y="286512"/>
                  </a:lnTo>
                  <a:lnTo>
                    <a:pt x="192024" y="283464"/>
                  </a:lnTo>
                  <a:lnTo>
                    <a:pt x="219455" y="280416"/>
                  </a:lnTo>
                  <a:lnTo>
                    <a:pt x="286512" y="265175"/>
                  </a:lnTo>
                  <a:lnTo>
                    <a:pt x="359663" y="240792"/>
                  </a:lnTo>
                  <a:lnTo>
                    <a:pt x="423672" y="213360"/>
                  </a:lnTo>
                  <a:lnTo>
                    <a:pt x="469391" y="179831"/>
                  </a:lnTo>
                  <a:lnTo>
                    <a:pt x="487679" y="143256"/>
                  </a:lnTo>
                  <a:lnTo>
                    <a:pt x="487679" y="137160"/>
                  </a:lnTo>
                  <a:lnTo>
                    <a:pt x="466343" y="103631"/>
                  </a:lnTo>
                  <a:lnTo>
                    <a:pt x="414527" y="70104"/>
                  </a:lnTo>
                  <a:lnTo>
                    <a:pt x="350519" y="42672"/>
                  </a:lnTo>
                  <a:lnTo>
                    <a:pt x="313943" y="30480"/>
                  </a:lnTo>
                  <a:lnTo>
                    <a:pt x="277367" y="21336"/>
                  </a:lnTo>
                  <a:lnTo>
                    <a:pt x="243839" y="12192"/>
                  </a:lnTo>
                  <a:lnTo>
                    <a:pt x="210312" y="6096"/>
                  </a:lnTo>
                  <a:lnTo>
                    <a:pt x="182879" y="3048"/>
                  </a:lnTo>
                  <a:lnTo>
                    <a:pt x="1615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794759" y="4276852"/>
              <a:ext cx="487680" cy="287020"/>
            </a:xfrm>
            <a:custGeom>
              <a:avLst/>
              <a:gdLst/>
              <a:ahLst/>
              <a:cxnLst/>
              <a:rect l="l" t="t" r="r" b="b"/>
              <a:pathLst>
                <a:path w="487679" h="287020">
                  <a:moveTo>
                    <a:pt x="487679" y="143256"/>
                  </a:moveTo>
                  <a:lnTo>
                    <a:pt x="447436" y="197786"/>
                  </a:lnTo>
                  <a:lnTo>
                    <a:pt x="404580" y="222069"/>
                  </a:lnTo>
                  <a:lnTo>
                    <a:pt x="353186" y="243459"/>
                  </a:lnTo>
                  <a:lnTo>
                    <a:pt x="298221" y="261276"/>
                  </a:lnTo>
                  <a:lnTo>
                    <a:pt x="244649" y="274843"/>
                  </a:lnTo>
                  <a:lnTo>
                    <a:pt x="197435" y="283481"/>
                  </a:lnTo>
                  <a:lnTo>
                    <a:pt x="161543" y="286512"/>
                  </a:lnTo>
                  <a:lnTo>
                    <a:pt x="116769" y="284367"/>
                  </a:lnTo>
                  <a:lnTo>
                    <a:pt x="77667" y="276464"/>
                  </a:lnTo>
                  <a:lnTo>
                    <a:pt x="20884" y="234583"/>
                  </a:lnTo>
                  <a:lnTo>
                    <a:pt x="5404" y="196200"/>
                  </a:lnTo>
                  <a:lnTo>
                    <a:pt x="0" y="143256"/>
                  </a:lnTo>
                  <a:lnTo>
                    <a:pt x="5404" y="90311"/>
                  </a:lnTo>
                  <a:lnTo>
                    <a:pt x="20884" y="51928"/>
                  </a:lnTo>
                  <a:lnTo>
                    <a:pt x="77667" y="10047"/>
                  </a:lnTo>
                  <a:lnTo>
                    <a:pt x="116769" y="2144"/>
                  </a:lnTo>
                  <a:lnTo>
                    <a:pt x="161543" y="0"/>
                  </a:lnTo>
                  <a:lnTo>
                    <a:pt x="197435" y="3030"/>
                  </a:lnTo>
                  <a:lnTo>
                    <a:pt x="244649" y="11668"/>
                  </a:lnTo>
                  <a:lnTo>
                    <a:pt x="298221" y="25235"/>
                  </a:lnTo>
                  <a:lnTo>
                    <a:pt x="353187" y="43052"/>
                  </a:lnTo>
                  <a:lnTo>
                    <a:pt x="404580" y="64442"/>
                  </a:lnTo>
                  <a:lnTo>
                    <a:pt x="447436" y="88725"/>
                  </a:lnTo>
                  <a:lnTo>
                    <a:pt x="476791" y="115222"/>
                  </a:lnTo>
                  <a:lnTo>
                    <a:pt x="487679" y="143256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794759" y="4276852"/>
              <a:ext cx="487680" cy="287020"/>
            </a:xfrm>
            <a:custGeom>
              <a:avLst/>
              <a:gdLst/>
              <a:ahLst/>
              <a:cxnLst/>
              <a:rect l="l" t="t" r="r" b="b"/>
              <a:pathLst>
                <a:path w="487679" h="287020">
                  <a:moveTo>
                    <a:pt x="487679" y="143256"/>
                  </a:moveTo>
                  <a:lnTo>
                    <a:pt x="447436" y="197786"/>
                  </a:lnTo>
                  <a:lnTo>
                    <a:pt x="404580" y="222069"/>
                  </a:lnTo>
                  <a:lnTo>
                    <a:pt x="353186" y="243459"/>
                  </a:lnTo>
                  <a:lnTo>
                    <a:pt x="298221" y="261276"/>
                  </a:lnTo>
                  <a:lnTo>
                    <a:pt x="244649" y="274843"/>
                  </a:lnTo>
                  <a:lnTo>
                    <a:pt x="197435" y="283481"/>
                  </a:lnTo>
                  <a:lnTo>
                    <a:pt x="161543" y="286512"/>
                  </a:lnTo>
                  <a:lnTo>
                    <a:pt x="116769" y="284367"/>
                  </a:lnTo>
                  <a:lnTo>
                    <a:pt x="77667" y="276464"/>
                  </a:lnTo>
                  <a:lnTo>
                    <a:pt x="20884" y="234583"/>
                  </a:lnTo>
                  <a:lnTo>
                    <a:pt x="5404" y="196200"/>
                  </a:lnTo>
                  <a:lnTo>
                    <a:pt x="0" y="143256"/>
                  </a:lnTo>
                  <a:lnTo>
                    <a:pt x="5404" y="90311"/>
                  </a:lnTo>
                  <a:lnTo>
                    <a:pt x="20884" y="51928"/>
                  </a:lnTo>
                  <a:lnTo>
                    <a:pt x="77667" y="10047"/>
                  </a:lnTo>
                  <a:lnTo>
                    <a:pt x="116769" y="2144"/>
                  </a:lnTo>
                  <a:lnTo>
                    <a:pt x="161543" y="0"/>
                  </a:lnTo>
                  <a:lnTo>
                    <a:pt x="197435" y="3030"/>
                  </a:lnTo>
                  <a:lnTo>
                    <a:pt x="244649" y="11668"/>
                  </a:lnTo>
                  <a:lnTo>
                    <a:pt x="298221" y="25235"/>
                  </a:lnTo>
                  <a:lnTo>
                    <a:pt x="353187" y="43052"/>
                  </a:lnTo>
                  <a:lnTo>
                    <a:pt x="404580" y="64442"/>
                  </a:lnTo>
                  <a:lnTo>
                    <a:pt x="447436" y="88725"/>
                  </a:lnTo>
                  <a:lnTo>
                    <a:pt x="476791" y="115222"/>
                  </a:lnTo>
                  <a:lnTo>
                    <a:pt x="487679" y="143256"/>
                  </a:lnTo>
                </a:path>
              </a:pathLst>
            </a:custGeom>
            <a:ln w="121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889248" y="4328667"/>
              <a:ext cx="55244" cy="182880"/>
            </a:xfrm>
            <a:custGeom>
              <a:avLst/>
              <a:gdLst/>
              <a:ahLst/>
              <a:cxnLst/>
              <a:rect l="l" t="t" r="r" b="b"/>
              <a:pathLst>
                <a:path w="55245" h="182879">
                  <a:moveTo>
                    <a:pt x="54864" y="155448"/>
                  </a:moveTo>
                  <a:lnTo>
                    <a:pt x="52717" y="144741"/>
                  </a:lnTo>
                  <a:lnTo>
                    <a:pt x="46863" y="136017"/>
                  </a:lnTo>
                  <a:lnTo>
                    <a:pt x="38138" y="130162"/>
                  </a:lnTo>
                  <a:lnTo>
                    <a:pt x="27432" y="128016"/>
                  </a:lnTo>
                  <a:lnTo>
                    <a:pt x="16713" y="130162"/>
                  </a:lnTo>
                  <a:lnTo>
                    <a:pt x="8001" y="136017"/>
                  </a:lnTo>
                  <a:lnTo>
                    <a:pt x="2133" y="144741"/>
                  </a:lnTo>
                  <a:lnTo>
                    <a:pt x="0" y="155448"/>
                  </a:lnTo>
                  <a:lnTo>
                    <a:pt x="2133" y="166166"/>
                  </a:lnTo>
                  <a:lnTo>
                    <a:pt x="8001" y="174879"/>
                  </a:lnTo>
                  <a:lnTo>
                    <a:pt x="16713" y="180746"/>
                  </a:lnTo>
                  <a:lnTo>
                    <a:pt x="27432" y="182880"/>
                  </a:lnTo>
                  <a:lnTo>
                    <a:pt x="38138" y="180746"/>
                  </a:lnTo>
                  <a:lnTo>
                    <a:pt x="46863" y="174879"/>
                  </a:lnTo>
                  <a:lnTo>
                    <a:pt x="52717" y="166166"/>
                  </a:lnTo>
                  <a:lnTo>
                    <a:pt x="54864" y="155448"/>
                  </a:lnTo>
                  <a:close/>
                </a:path>
                <a:path w="55245" h="182879">
                  <a:moveTo>
                    <a:pt x="54864" y="27432"/>
                  </a:moveTo>
                  <a:lnTo>
                    <a:pt x="52717" y="16725"/>
                  </a:lnTo>
                  <a:lnTo>
                    <a:pt x="46863" y="8001"/>
                  </a:lnTo>
                  <a:lnTo>
                    <a:pt x="38138" y="2146"/>
                  </a:lnTo>
                  <a:lnTo>
                    <a:pt x="27432" y="0"/>
                  </a:lnTo>
                  <a:lnTo>
                    <a:pt x="16713" y="2146"/>
                  </a:lnTo>
                  <a:lnTo>
                    <a:pt x="8001" y="8001"/>
                  </a:lnTo>
                  <a:lnTo>
                    <a:pt x="2133" y="16725"/>
                  </a:lnTo>
                  <a:lnTo>
                    <a:pt x="0" y="27432"/>
                  </a:lnTo>
                  <a:lnTo>
                    <a:pt x="2133" y="39916"/>
                  </a:lnTo>
                  <a:lnTo>
                    <a:pt x="8001" y="49530"/>
                  </a:lnTo>
                  <a:lnTo>
                    <a:pt x="16713" y="55727"/>
                  </a:lnTo>
                  <a:lnTo>
                    <a:pt x="27432" y="57912"/>
                  </a:lnTo>
                  <a:lnTo>
                    <a:pt x="38138" y="55727"/>
                  </a:lnTo>
                  <a:lnTo>
                    <a:pt x="46863" y="49530"/>
                  </a:lnTo>
                  <a:lnTo>
                    <a:pt x="52717" y="39916"/>
                  </a:lnTo>
                  <a:lnTo>
                    <a:pt x="54864" y="27432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08610" algn="ctr">
              <a:lnSpc>
                <a:spcPct val="100000"/>
              </a:lnSpc>
              <a:spcBef>
                <a:spcPts val="90"/>
              </a:spcBef>
            </a:pPr>
            <a:r>
              <a:rPr spc="-55" dirty="0"/>
              <a:t>ΠΑΡΑΔΕΙΓΜΑΤΑ</a:t>
            </a:r>
          </a:p>
          <a:p>
            <a:pPr>
              <a:lnSpc>
                <a:spcPct val="100000"/>
              </a:lnSpc>
            </a:pPr>
            <a:endParaRPr sz="2200"/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900"/>
          </a:p>
          <a:p>
            <a:pPr marL="4747895">
              <a:lnSpc>
                <a:spcPct val="100000"/>
              </a:lnSpc>
              <a:spcBef>
                <a:spcPts val="5"/>
              </a:spcBef>
            </a:pPr>
            <a:r>
              <a:rPr spc="-10" dirty="0">
                <a:solidFill>
                  <a:srgbClr val="FFFFFF"/>
                </a:solidFill>
              </a:rPr>
              <a:t>3.</a:t>
            </a:r>
            <a:r>
              <a:rPr spc="-4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NO</a:t>
            </a:r>
            <a:r>
              <a:rPr sz="1950" baseline="-21367" dirty="0">
                <a:solidFill>
                  <a:srgbClr val="FFFFFF"/>
                </a:solidFill>
              </a:rPr>
              <a:t>2</a:t>
            </a:r>
            <a:r>
              <a:rPr sz="1950" baseline="25641" dirty="0">
                <a:solidFill>
                  <a:srgbClr val="FFFFFF"/>
                </a:solidFill>
              </a:rPr>
              <a:t>-</a:t>
            </a:r>
            <a:endParaRPr sz="1950" baseline="25641"/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50" baseline="25641"/>
          </a:p>
          <a:p>
            <a:pPr marL="63500" marR="55880">
              <a:lnSpc>
                <a:spcPct val="100000"/>
              </a:lnSpc>
              <a:buAutoNum type="arabicPeriod" startAt="3"/>
              <a:tabLst>
                <a:tab pos="344170" algn="l"/>
              </a:tabLst>
            </a:pPr>
            <a:r>
              <a:rPr spc="10" dirty="0">
                <a:solidFill>
                  <a:srgbClr val="FFFFFF"/>
                </a:solidFill>
              </a:rPr>
              <a:t>Με</a:t>
            </a:r>
            <a:r>
              <a:rPr spc="-60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βάση</a:t>
            </a:r>
            <a:r>
              <a:rPr spc="-20" dirty="0">
                <a:solidFill>
                  <a:srgbClr val="FFFFFF"/>
                </a:solidFill>
              </a:rPr>
              <a:t> τον</a:t>
            </a:r>
            <a:r>
              <a:rPr spc="-35" dirty="0">
                <a:solidFill>
                  <a:srgbClr val="FFFFFF"/>
                </a:solidFill>
              </a:rPr>
              <a:t> </a:t>
            </a:r>
            <a:r>
              <a:rPr spc="-15" dirty="0">
                <a:solidFill>
                  <a:srgbClr val="FFFFFF"/>
                </a:solidFill>
              </a:rPr>
              <a:t>πίνακα</a:t>
            </a:r>
            <a:r>
              <a:rPr spc="-25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η</a:t>
            </a:r>
            <a:r>
              <a:rPr spc="-15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γεωμετρία</a:t>
            </a:r>
            <a:r>
              <a:rPr spc="-75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των</a:t>
            </a:r>
            <a:r>
              <a:rPr spc="-60" dirty="0">
                <a:solidFill>
                  <a:srgbClr val="FFFFFF"/>
                </a:solidFill>
              </a:rPr>
              <a:t> </a:t>
            </a:r>
            <a:r>
              <a:rPr spc="-15" dirty="0">
                <a:solidFill>
                  <a:srgbClr val="FFFFFF"/>
                </a:solidFill>
              </a:rPr>
              <a:t>ηλεκτρονικών</a:t>
            </a:r>
            <a:r>
              <a:rPr spc="-8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ζευγών</a:t>
            </a:r>
            <a:r>
              <a:rPr spc="-80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της</a:t>
            </a:r>
            <a:r>
              <a:rPr dirty="0">
                <a:solidFill>
                  <a:srgbClr val="FFFFFF"/>
                </a:solidFill>
              </a:rPr>
              <a:t> </a:t>
            </a:r>
            <a:r>
              <a:rPr spc="5" dirty="0">
                <a:solidFill>
                  <a:srgbClr val="FFFFFF"/>
                </a:solidFill>
              </a:rPr>
              <a:t>ένωση</a:t>
            </a:r>
            <a:r>
              <a:rPr spc="-70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θα </a:t>
            </a:r>
            <a:r>
              <a:rPr spc="-540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είναι</a:t>
            </a:r>
            <a:r>
              <a:rPr spc="-40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0033CC"/>
                </a:solidFill>
              </a:rPr>
              <a:t>τριγωνική</a:t>
            </a: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FFFFFF"/>
              </a:buClr>
              <a:buFont typeface="Arial"/>
              <a:buAutoNum type="arabicPeriod" startAt="3"/>
            </a:pPr>
            <a:endParaRPr sz="1800"/>
          </a:p>
          <a:p>
            <a:pPr marR="44450" algn="ctr">
              <a:lnSpc>
                <a:spcPts val="3100"/>
              </a:lnSpc>
            </a:pPr>
            <a:r>
              <a:rPr sz="2650" spc="-10" dirty="0">
                <a:solidFill>
                  <a:srgbClr val="FF0000"/>
                </a:solidFill>
              </a:rPr>
              <a:t>O</a:t>
            </a:r>
            <a:endParaRPr sz="2650"/>
          </a:p>
          <a:p>
            <a:pPr marR="1483360" algn="ctr">
              <a:lnSpc>
                <a:spcPts val="3100"/>
              </a:lnSpc>
            </a:pPr>
            <a:r>
              <a:rPr sz="2650" spc="-10" dirty="0">
                <a:solidFill>
                  <a:srgbClr val="FF0000"/>
                </a:solidFill>
              </a:rPr>
              <a:t>N</a:t>
            </a:r>
            <a:endParaRPr sz="2650"/>
          </a:p>
          <a:p>
            <a:pPr marR="330835" algn="ctr">
              <a:lnSpc>
                <a:spcPct val="100000"/>
              </a:lnSpc>
              <a:spcBef>
                <a:spcPts val="1380"/>
              </a:spcBef>
            </a:pPr>
            <a:r>
              <a:rPr sz="2650" spc="-10" dirty="0">
                <a:solidFill>
                  <a:srgbClr val="FF0000"/>
                </a:solidFill>
              </a:rPr>
              <a:t>O</a:t>
            </a:r>
            <a:endParaRPr sz="2650"/>
          </a:p>
          <a:p>
            <a:pPr marL="582295" indent="-281940">
              <a:lnSpc>
                <a:spcPct val="100000"/>
              </a:lnSpc>
              <a:spcBef>
                <a:spcPts val="1695"/>
              </a:spcBef>
              <a:buAutoNum type="arabicPeriod" startAt="4"/>
              <a:tabLst>
                <a:tab pos="582930" algn="l"/>
                <a:tab pos="1430020" algn="l"/>
              </a:tabLst>
            </a:pPr>
            <a:r>
              <a:rPr dirty="0">
                <a:solidFill>
                  <a:srgbClr val="FFFFFF"/>
                </a:solidFill>
              </a:rPr>
              <a:t>Όμως	</a:t>
            </a:r>
            <a:r>
              <a:rPr spc="-5" dirty="0">
                <a:solidFill>
                  <a:srgbClr val="FFFFFF"/>
                </a:solidFill>
              </a:rPr>
              <a:t>η πραγματική</a:t>
            </a:r>
            <a:r>
              <a:rPr spc="-70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γεωμετρία</a:t>
            </a:r>
            <a:r>
              <a:rPr spc="-80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διαμορφώνεται</a:t>
            </a:r>
            <a:r>
              <a:rPr spc="-75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από</a:t>
            </a:r>
            <a:r>
              <a:rPr spc="-20" dirty="0">
                <a:solidFill>
                  <a:srgbClr val="FFFFFF"/>
                </a:solidFill>
              </a:rPr>
              <a:t> </a:t>
            </a:r>
            <a:r>
              <a:rPr spc="-30" dirty="0">
                <a:solidFill>
                  <a:srgbClr val="FFFFFF"/>
                </a:solidFill>
              </a:rPr>
              <a:t>τα</a:t>
            </a:r>
            <a:r>
              <a:rPr spc="-10" dirty="0">
                <a:solidFill>
                  <a:srgbClr val="FFFFFF"/>
                </a:solidFill>
              </a:rPr>
              <a:t> </a:t>
            </a:r>
            <a:r>
              <a:rPr spc="-15" dirty="0">
                <a:solidFill>
                  <a:srgbClr val="FFFFFF"/>
                </a:solidFill>
              </a:rPr>
              <a:t>άτομα.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910844" y="5696711"/>
            <a:ext cx="307848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Επομένως</a:t>
            </a:r>
            <a:r>
              <a:rPr sz="2000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είναι</a:t>
            </a: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γωνιακή.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5824728" y="5764276"/>
            <a:ext cx="1338580" cy="1548765"/>
            <a:chOff x="5824728" y="5764276"/>
            <a:chExt cx="1338580" cy="1548765"/>
          </a:xfrm>
        </p:grpSpPr>
        <p:sp>
          <p:nvSpPr>
            <p:cNvPr id="24" name="object 24"/>
            <p:cNvSpPr/>
            <p:nvPr/>
          </p:nvSpPr>
          <p:spPr>
            <a:xfrm>
              <a:off x="5824728" y="5764276"/>
              <a:ext cx="1338580" cy="1548765"/>
            </a:xfrm>
            <a:custGeom>
              <a:avLst/>
              <a:gdLst/>
              <a:ahLst/>
              <a:cxnLst/>
              <a:rect l="l" t="t" r="r" b="b"/>
              <a:pathLst>
                <a:path w="1338579" h="1548765">
                  <a:moveTo>
                    <a:pt x="1338072" y="0"/>
                  </a:moveTo>
                  <a:lnTo>
                    <a:pt x="0" y="0"/>
                  </a:lnTo>
                  <a:lnTo>
                    <a:pt x="0" y="1548384"/>
                  </a:lnTo>
                  <a:lnTo>
                    <a:pt x="1338072" y="1548384"/>
                  </a:lnTo>
                  <a:lnTo>
                    <a:pt x="13380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217920" y="6197092"/>
              <a:ext cx="439420" cy="253365"/>
            </a:xfrm>
            <a:custGeom>
              <a:avLst/>
              <a:gdLst/>
              <a:ahLst/>
              <a:cxnLst/>
              <a:rect l="l" t="t" r="r" b="b"/>
              <a:pathLst>
                <a:path w="439420" h="253364">
                  <a:moveTo>
                    <a:pt x="0" y="252984"/>
                  </a:moveTo>
                  <a:lnTo>
                    <a:pt x="438911" y="0"/>
                  </a:lnTo>
                </a:path>
              </a:pathLst>
            </a:custGeom>
            <a:ln w="121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5824728" y="5764276"/>
            <a:ext cx="1338580" cy="1548765"/>
          </a:xfrm>
          <a:prstGeom prst="rect">
            <a:avLst/>
          </a:prstGeom>
        </p:spPr>
        <p:txBody>
          <a:bodyPr vert="horz" wrap="square" lIns="0" tIns="144780" rIns="0" bIns="0" rtlCol="0">
            <a:spAutoFit/>
          </a:bodyPr>
          <a:lstStyle/>
          <a:p>
            <a:pPr marL="831850">
              <a:lnSpc>
                <a:spcPct val="100000"/>
              </a:lnSpc>
              <a:spcBef>
                <a:spcPts val="1140"/>
              </a:spcBef>
            </a:pPr>
            <a:r>
              <a:rPr sz="2650" b="1" spc="-1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2650">
              <a:latin typeface="Arial"/>
              <a:cs typeface="Arial"/>
            </a:endParaRPr>
          </a:p>
          <a:p>
            <a:pPr marL="137160">
              <a:lnSpc>
                <a:spcPct val="100000"/>
              </a:lnSpc>
              <a:spcBef>
                <a:spcPts val="35"/>
              </a:spcBef>
            </a:pPr>
            <a:r>
              <a:rPr sz="2650" b="1" spc="-1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endParaRPr sz="2650">
              <a:latin typeface="Arial"/>
              <a:cs typeface="Arial"/>
            </a:endParaRPr>
          </a:p>
          <a:p>
            <a:pPr marL="721995">
              <a:lnSpc>
                <a:spcPct val="100000"/>
              </a:lnSpc>
              <a:spcBef>
                <a:spcPts val="1215"/>
              </a:spcBef>
            </a:pPr>
            <a:r>
              <a:rPr sz="2650" b="1" spc="-1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265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5852159" y="5788660"/>
            <a:ext cx="1283335" cy="1493520"/>
            <a:chOff x="5852159" y="5788660"/>
            <a:chExt cx="1283335" cy="1493520"/>
          </a:xfrm>
        </p:grpSpPr>
        <p:sp>
          <p:nvSpPr>
            <p:cNvPr id="28" name="object 28"/>
            <p:cNvSpPr/>
            <p:nvPr/>
          </p:nvSpPr>
          <p:spPr>
            <a:xfrm>
              <a:off x="6211823" y="6620763"/>
              <a:ext cx="378460" cy="381000"/>
            </a:xfrm>
            <a:custGeom>
              <a:avLst/>
              <a:gdLst/>
              <a:ahLst/>
              <a:cxnLst/>
              <a:rect l="l" t="t" r="r" b="b"/>
              <a:pathLst>
                <a:path w="378459" h="381000">
                  <a:moveTo>
                    <a:pt x="0" y="36576"/>
                  </a:moveTo>
                  <a:lnTo>
                    <a:pt x="344424" y="381000"/>
                  </a:lnTo>
                </a:path>
                <a:path w="378459" h="381000">
                  <a:moveTo>
                    <a:pt x="36575" y="0"/>
                  </a:moveTo>
                  <a:lnTo>
                    <a:pt x="377951" y="344424"/>
                  </a:lnTo>
                </a:path>
              </a:pathLst>
            </a:custGeom>
            <a:ln w="121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852160" y="5916675"/>
              <a:ext cx="1137285" cy="1365885"/>
            </a:xfrm>
            <a:custGeom>
              <a:avLst/>
              <a:gdLst/>
              <a:ahLst/>
              <a:cxnLst/>
              <a:rect l="l" t="t" r="r" b="b"/>
              <a:pathLst>
                <a:path w="1137284" h="1365884">
                  <a:moveTo>
                    <a:pt x="54864" y="560844"/>
                  </a:moveTo>
                  <a:lnTo>
                    <a:pt x="52717" y="550125"/>
                  </a:lnTo>
                  <a:lnTo>
                    <a:pt x="46863" y="541413"/>
                  </a:lnTo>
                  <a:lnTo>
                    <a:pt x="38138" y="535546"/>
                  </a:lnTo>
                  <a:lnTo>
                    <a:pt x="27432" y="533400"/>
                  </a:lnTo>
                  <a:lnTo>
                    <a:pt x="16713" y="535546"/>
                  </a:lnTo>
                  <a:lnTo>
                    <a:pt x="8001" y="541413"/>
                  </a:lnTo>
                  <a:lnTo>
                    <a:pt x="2133" y="550125"/>
                  </a:lnTo>
                  <a:lnTo>
                    <a:pt x="0" y="560844"/>
                  </a:lnTo>
                  <a:lnTo>
                    <a:pt x="2133" y="571550"/>
                  </a:lnTo>
                  <a:lnTo>
                    <a:pt x="8001" y="580275"/>
                  </a:lnTo>
                  <a:lnTo>
                    <a:pt x="16713" y="586130"/>
                  </a:lnTo>
                  <a:lnTo>
                    <a:pt x="27432" y="588264"/>
                  </a:lnTo>
                  <a:lnTo>
                    <a:pt x="38138" y="586130"/>
                  </a:lnTo>
                  <a:lnTo>
                    <a:pt x="46863" y="580275"/>
                  </a:lnTo>
                  <a:lnTo>
                    <a:pt x="52717" y="571550"/>
                  </a:lnTo>
                  <a:lnTo>
                    <a:pt x="54864" y="560844"/>
                  </a:lnTo>
                  <a:close/>
                </a:path>
                <a:path w="1137284" h="1365884">
                  <a:moveTo>
                    <a:pt x="57912" y="688848"/>
                  </a:moveTo>
                  <a:lnTo>
                    <a:pt x="55714" y="677659"/>
                  </a:lnTo>
                  <a:lnTo>
                    <a:pt x="49530" y="667893"/>
                  </a:lnTo>
                  <a:lnTo>
                    <a:pt x="39903" y="660996"/>
                  </a:lnTo>
                  <a:lnTo>
                    <a:pt x="27432" y="658368"/>
                  </a:lnTo>
                  <a:lnTo>
                    <a:pt x="16713" y="660996"/>
                  </a:lnTo>
                  <a:lnTo>
                    <a:pt x="8001" y="667893"/>
                  </a:lnTo>
                  <a:lnTo>
                    <a:pt x="2133" y="677659"/>
                  </a:lnTo>
                  <a:lnTo>
                    <a:pt x="0" y="688848"/>
                  </a:lnTo>
                  <a:lnTo>
                    <a:pt x="2133" y="699566"/>
                  </a:lnTo>
                  <a:lnTo>
                    <a:pt x="8001" y="708279"/>
                  </a:lnTo>
                  <a:lnTo>
                    <a:pt x="16713" y="714146"/>
                  </a:lnTo>
                  <a:lnTo>
                    <a:pt x="27432" y="716280"/>
                  </a:lnTo>
                  <a:lnTo>
                    <a:pt x="39903" y="714146"/>
                  </a:lnTo>
                  <a:lnTo>
                    <a:pt x="49530" y="708279"/>
                  </a:lnTo>
                  <a:lnTo>
                    <a:pt x="55714" y="699566"/>
                  </a:lnTo>
                  <a:lnTo>
                    <a:pt x="57912" y="688848"/>
                  </a:lnTo>
                  <a:close/>
                </a:path>
                <a:path w="1137284" h="1365884">
                  <a:moveTo>
                    <a:pt x="673608" y="1231404"/>
                  </a:moveTo>
                  <a:lnTo>
                    <a:pt x="670979" y="1220685"/>
                  </a:lnTo>
                  <a:lnTo>
                    <a:pt x="664083" y="1211973"/>
                  </a:lnTo>
                  <a:lnTo>
                    <a:pt x="654316" y="1206106"/>
                  </a:lnTo>
                  <a:lnTo>
                    <a:pt x="643128" y="1203960"/>
                  </a:lnTo>
                  <a:lnTo>
                    <a:pt x="632409" y="1206106"/>
                  </a:lnTo>
                  <a:lnTo>
                    <a:pt x="623684" y="1211973"/>
                  </a:lnTo>
                  <a:lnTo>
                    <a:pt x="617829" y="1220685"/>
                  </a:lnTo>
                  <a:lnTo>
                    <a:pt x="615696" y="1231404"/>
                  </a:lnTo>
                  <a:lnTo>
                    <a:pt x="617829" y="1242110"/>
                  </a:lnTo>
                  <a:lnTo>
                    <a:pt x="623684" y="1250835"/>
                  </a:lnTo>
                  <a:lnTo>
                    <a:pt x="632409" y="1256690"/>
                  </a:lnTo>
                  <a:lnTo>
                    <a:pt x="643128" y="1258824"/>
                  </a:lnTo>
                  <a:lnTo>
                    <a:pt x="654316" y="1256690"/>
                  </a:lnTo>
                  <a:lnTo>
                    <a:pt x="664083" y="1250835"/>
                  </a:lnTo>
                  <a:lnTo>
                    <a:pt x="670979" y="1242110"/>
                  </a:lnTo>
                  <a:lnTo>
                    <a:pt x="673608" y="1231404"/>
                  </a:lnTo>
                  <a:close/>
                </a:path>
                <a:path w="1137284" h="1365884">
                  <a:moveTo>
                    <a:pt x="740664" y="1338072"/>
                  </a:moveTo>
                  <a:lnTo>
                    <a:pt x="738035" y="1327365"/>
                  </a:lnTo>
                  <a:lnTo>
                    <a:pt x="731139" y="1318641"/>
                  </a:lnTo>
                  <a:lnTo>
                    <a:pt x="721372" y="1312786"/>
                  </a:lnTo>
                  <a:lnTo>
                    <a:pt x="710184" y="1310640"/>
                  </a:lnTo>
                  <a:lnTo>
                    <a:pt x="699465" y="1312786"/>
                  </a:lnTo>
                  <a:lnTo>
                    <a:pt x="690753" y="1318641"/>
                  </a:lnTo>
                  <a:lnTo>
                    <a:pt x="684885" y="1327365"/>
                  </a:lnTo>
                  <a:lnTo>
                    <a:pt x="682739" y="1338072"/>
                  </a:lnTo>
                  <a:lnTo>
                    <a:pt x="684885" y="1348790"/>
                  </a:lnTo>
                  <a:lnTo>
                    <a:pt x="690753" y="1357503"/>
                  </a:lnTo>
                  <a:lnTo>
                    <a:pt x="699465" y="1363370"/>
                  </a:lnTo>
                  <a:lnTo>
                    <a:pt x="710184" y="1365504"/>
                  </a:lnTo>
                  <a:lnTo>
                    <a:pt x="721372" y="1363370"/>
                  </a:lnTo>
                  <a:lnTo>
                    <a:pt x="731139" y="1357503"/>
                  </a:lnTo>
                  <a:lnTo>
                    <a:pt x="738035" y="1348790"/>
                  </a:lnTo>
                  <a:lnTo>
                    <a:pt x="740664" y="1338072"/>
                  </a:lnTo>
                  <a:close/>
                </a:path>
                <a:path w="1137284" h="1365884">
                  <a:moveTo>
                    <a:pt x="893064" y="435864"/>
                  </a:moveTo>
                  <a:lnTo>
                    <a:pt x="890917" y="425157"/>
                  </a:lnTo>
                  <a:lnTo>
                    <a:pt x="885063" y="416445"/>
                  </a:lnTo>
                  <a:lnTo>
                    <a:pt x="876338" y="410578"/>
                  </a:lnTo>
                  <a:lnTo>
                    <a:pt x="865632" y="408444"/>
                  </a:lnTo>
                  <a:lnTo>
                    <a:pt x="854913" y="410578"/>
                  </a:lnTo>
                  <a:lnTo>
                    <a:pt x="846201" y="416445"/>
                  </a:lnTo>
                  <a:lnTo>
                    <a:pt x="840333" y="425157"/>
                  </a:lnTo>
                  <a:lnTo>
                    <a:pt x="838200" y="435864"/>
                  </a:lnTo>
                  <a:lnTo>
                    <a:pt x="840333" y="446582"/>
                  </a:lnTo>
                  <a:lnTo>
                    <a:pt x="846201" y="455295"/>
                  </a:lnTo>
                  <a:lnTo>
                    <a:pt x="854913" y="461162"/>
                  </a:lnTo>
                  <a:lnTo>
                    <a:pt x="865632" y="463296"/>
                  </a:lnTo>
                  <a:lnTo>
                    <a:pt x="876338" y="461162"/>
                  </a:lnTo>
                  <a:lnTo>
                    <a:pt x="885063" y="455295"/>
                  </a:lnTo>
                  <a:lnTo>
                    <a:pt x="890917" y="446582"/>
                  </a:lnTo>
                  <a:lnTo>
                    <a:pt x="893064" y="435864"/>
                  </a:lnTo>
                  <a:close/>
                </a:path>
                <a:path w="1137284" h="1365884">
                  <a:moveTo>
                    <a:pt x="914400" y="27432"/>
                  </a:moveTo>
                  <a:lnTo>
                    <a:pt x="912253" y="16725"/>
                  </a:lnTo>
                  <a:lnTo>
                    <a:pt x="906399" y="8001"/>
                  </a:lnTo>
                  <a:lnTo>
                    <a:pt x="897674" y="2146"/>
                  </a:lnTo>
                  <a:lnTo>
                    <a:pt x="886968" y="0"/>
                  </a:lnTo>
                  <a:lnTo>
                    <a:pt x="876249" y="2146"/>
                  </a:lnTo>
                  <a:lnTo>
                    <a:pt x="867537" y="8013"/>
                  </a:lnTo>
                  <a:lnTo>
                    <a:pt x="861669" y="16725"/>
                  </a:lnTo>
                  <a:lnTo>
                    <a:pt x="859536" y="27432"/>
                  </a:lnTo>
                  <a:lnTo>
                    <a:pt x="861669" y="38150"/>
                  </a:lnTo>
                  <a:lnTo>
                    <a:pt x="867537" y="46863"/>
                  </a:lnTo>
                  <a:lnTo>
                    <a:pt x="876249" y="52730"/>
                  </a:lnTo>
                  <a:lnTo>
                    <a:pt x="886968" y="54864"/>
                  </a:lnTo>
                  <a:lnTo>
                    <a:pt x="897674" y="52730"/>
                  </a:lnTo>
                  <a:lnTo>
                    <a:pt x="906399" y="46875"/>
                  </a:lnTo>
                  <a:lnTo>
                    <a:pt x="912253" y="38150"/>
                  </a:lnTo>
                  <a:lnTo>
                    <a:pt x="914400" y="27432"/>
                  </a:lnTo>
                  <a:close/>
                </a:path>
                <a:path w="1137284" h="1365884">
                  <a:moveTo>
                    <a:pt x="1021080" y="435864"/>
                  </a:moveTo>
                  <a:lnTo>
                    <a:pt x="1018882" y="425157"/>
                  </a:lnTo>
                  <a:lnTo>
                    <a:pt x="1012698" y="416445"/>
                  </a:lnTo>
                  <a:lnTo>
                    <a:pt x="1003071" y="410578"/>
                  </a:lnTo>
                  <a:lnTo>
                    <a:pt x="990600" y="408444"/>
                  </a:lnTo>
                  <a:lnTo>
                    <a:pt x="979881" y="410578"/>
                  </a:lnTo>
                  <a:lnTo>
                    <a:pt x="971169" y="416445"/>
                  </a:lnTo>
                  <a:lnTo>
                    <a:pt x="965301" y="425157"/>
                  </a:lnTo>
                  <a:lnTo>
                    <a:pt x="963168" y="435864"/>
                  </a:lnTo>
                  <a:lnTo>
                    <a:pt x="965301" y="446582"/>
                  </a:lnTo>
                  <a:lnTo>
                    <a:pt x="971169" y="455295"/>
                  </a:lnTo>
                  <a:lnTo>
                    <a:pt x="979881" y="461162"/>
                  </a:lnTo>
                  <a:lnTo>
                    <a:pt x="990600" y="463296"/>
                  </a:lnTo>
                  <a:lnTo>
                    <a:pt x="1003071" y="461162"/>
                  </a:lnTo>
                  <a:lnTo>
                    <a:pt x="1012698" y="455295"/>
                  </a:lnTo>
                  <a:lnTo>
                    <a:pt x="1018882" y="446582"/>
                  </a:lnTo>
                  <a:lnTo>
                    <a:pt x="1021080" y="435864"/>
                  </a:lnTo>
                  <a:close/>
                </a:path>
                <a:path w="1137284" h="1365884">
                  <a:moveTo>
                    <a:pt x="1039368" y="27432"/>
                  </a:moveTo>
                  <a:lnTo>
                    <a:pt x="1037221" y="16725"/>
                  </a:lnTo>
                  <a:lnTo>
                    <a:pt x="1031367" y="8001"/>
                  </a:lnTo>
                  <a:lnTo>
                    <a:pt x="1022642" y="2146"/>
                  </a:lnTo>
                  <a:lnTo>
                    <a:pt x="1011936" y="0"/>
                  </a:lnTo>
                  <a:lnTo>
                    <a:pt x="1001217" y="2146"/>
                  </a:lnTo>
                  <a:lnTo>
                    <a:pt x="992492" y="8013"/>
                  </a:lnTo>
                  <a:lnTo>
                    <a:pt x="986637" y="16725"/>
                  </a:lnTo>
                  <a:lnTo>
                    <a:pt x="984504" y="27432"/>
                  </a:lnTo>
                  <a:lnTo>
                    <a:pt x="986637" y="38150"/>
                  </a:lnTo>
                  <a:lnTo>
                    <a:pt x="992505" y="46863"/>
                  </a:lnTo>
                  <a:lnTo>
                    <a:pt x="1001217" y="52730"/>
                  </a:lnTo>
                  <a:lnTo>
                    <a:pt x="1011936" y="54864"/>
                  </a:lnTo>
                  <a:lnTo>
                    <a:pt x="1022642" y="52730"/>
                  </a:lnTo>
                  <a:lnTo>
                    <a:pt x="1031367" y="46875"/>
                  </a:lnTo>
                  <a:lnTo>
                    <a:pt x="1037221" y="38150"/>
                  </a:lnTo>
                  <a:lnTo>
                    <a:pt x="1039368" y="27432"/>
                  </a:lnTo>
                  <a:close/>
                </a:path>
                <a:path w="1137284" h="1365884">
                  <a:moveTo>
                    <a:pt x="1133856" y="131064"/>
                  </a:moveTo>
                  <a:lnTo>
                    <a:pt x="1131709" y="120357"/>
                  </a:lnTo>
                  <a:lnTo>
                    <a:pt x="1125842" y="111633"/>
                  </a:lnTo>
                  <a:lnTo>
                    <a:pt x="1117130" y="105778"/>
                  </a:lnTo>
                  <a:lnTo>
                    <a:pt x="1106424" y="103632"/>
                  </a:lnTo>
                  <a:lnTo>
                    <a:pt x="1095705" y="105778"/>
                  </a:lnTo>
                  <a:lnTo>
                    <a:pt x="1086993" y="111633"/>
                  </a:lnTo>
                  <a:lnTo>
                    <a:pt x="1081125" y="120357"/>
                  </a:lnTo>
                  <a:lnTo>
                    <a:pt x="1078992" y="131064"/>
                  </a:lnTo>
                  <a:lnTo>
                    <a:pt x="1081125" y="141782"/>
                  </a:lnTo>
                  <a:lnTo>
                    <a:pt x="1086993" y="150495"/>
                  </a:lnTo>
                  <a:lnTo>
                    <a:pt x="1095705" y="156362"/>
                  </a:lnTo>
                  <a:lnTo>
                    <a:pt x="1106424" y="158496"/>
                  </a:lnTo>
                  <a:lnTo>
                    <a:pt x="1117130" y="156362"/>
                  </a:lnTo>
                  <a:lnTo>
                    <a:pt x="1125842" y="150495"/>
                  </a:lnTo>
                  <a:lnTo>
                    <a:pt x="1131709" y="141782"/>
                  </a:lnTo>
                  <a:lnTo>
                    <a:pt x="1133856" y="131064"/>
                  </a:lnTo>
                  <a:close/>
                </a:path>
                <a:path w="1137284" h="1365884">
                  <a:moveTo>
                    <a:pt x="1136904" y="259080"/>
                  </a:moveTo>
                  <a:lnTo>
                    <a:pt x="1134275" y="247891"/>
                  </a:lnTo>
                  <a:lnTo>
                    <a:pt x="1127379" y="238125"/>
                  </a:lnTo>
                  <a:lnTo>
                    <a:pt x="1117612" y="231228"/>
                  </a:lnTo>
                  <a:lnTo>
                    <a:pt x="1106424" y="228600"/>
                  </a:lnTo>
                  <a:lnTo>
                    <a:pt x="1095705" y="231228"/>
                  </a:lnTo>
                  <a:lnTo>
                    <a:pt x="1086993" y="238125"/>
                  </a:lnTo>
                  <a:lnTo>
                    <a:pt x="1081125" y="247891"/>
                  </a:lnTo>
                  <a:lnTo>
                    <a:pt x="1078992" y="259080"/>
                  </a:lnTo>
                  <a:lnTo>
                    <a:pt x="1081125" y="269798"/>
                  </a:lnTo>
                  <a:lnTo>
                    <a:pt x="1086993" y="278511"/>
                  </a:lnTo>
                  <a:lnTo>
                    <a:pt x="1095705" y="284378"/>
                  </a:lnTo>
                  <a:lnTo>
                    <a:pt x="1106424" y="286512"/>
                  </a:lnTo>
                  <a:lnTo>
                    <a:pt x="1117612" y="284378"/>
                  </a:lnTo>
                  <a:lnTo>
                    <a:pt x="1127379" y="278511"/>
                  </a:lnTo>
                  <a:lnTo>
                    <a:pt x="1134275" y="269798"/>
                  </a:lnTo>
                  <a:lnTo>
                    <a:pt x="1136904" y="25908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894575" y="5794755"/>
              <a:ext cx="234950" cy="234950"/>
            </a:xfrm>
            <a:custGeom>
              <a:avLst/>
              <a:gdLst/>
              <a:ahLst/>
              <a:cxnLst/>
              <a:rect l="l" t="t" r="r" b="b"/>
              <a:pathLst>
                <a:path w="234950" h="234950">
                  <a:moveTo>
                    <a:pt x="234696" y="118872"/>
                  </a:moveTo>
                  <a:lnTo>
                    <a:pt x="225599" y="163972"/>
                  </a:lnTo>
                  <a:lnTo>
                    <a:pt x="200786" y="200787"/>
                  </a:lnTo>
                  <a:lnTo>
                    <a:pt x="163972" y="225599"/>
                  </a:lnTo>
                  <a:lnTo>
                    <a:pt x="118872" y="234696"/>
                  </a:lnTo>
                  <a:lnTo>
                    <a:pt x="72009" y="225599"/>
                  </a:lnTo>
                  <a:lnTo>
                    <a:pt x="34290" y="200787"/>
                  </a:lnTo>
                  <a:lnTo>
                    <a:pt x="9144" y="163972"/>
                  </a:lnTo>
                  <a:lnTo>
                    <a:pt x="0" y="118872"/>
                  </a:lnTo>
                  <a:lnTo>
                    <a:pt x="9144" y="72009"/>
                  </a:lnTo>
                  <a:lnTo>
                    <a:pt x="34290" y="34290"/>
                  </a:lnTo>
                  <a:lnTo>
                    <a:pt x="72009" y="9144"/>
                  </a:lnTo>
                  <a:lnTo>
                    <a:pt x="118872" y="0"/>
                  </a:lnTo>
                  <a:lnTo>
                    <a:pt x="163972" y="9144"/>
                  </a:lnTo>
                  <a:lnTo>
                    <a:pt x="200786" y="34290"/>
                  </a:lnTo>
                  <a:lnTo>
                    <a:pt x="225599" y="72009"/>
                  </a:lnTo>
                  <a:lnTo>
                    <a:pt x="234696" y="118872"/>
                  </a:lnTo>
                </a:path>
              </a:pathLst>
            </a:custGeom>
            <a:ln w="121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751320" y="5907531"/>
              <a:ext cx="323215" cy="1112520"/>
            </a:xfrm>
            <a:custGeom>
              <a:avLst/>
              <a:gdLst/>
              <a:ahLst/>
              <a:cxnLst/>
              <a:rect l="l" t="t" r="r" b="b"/>
              <a:pathLst>
                <a:path w="323215" h="1112520">
                  <a:moveTo>
                    <a:pt x="57912" y="1021080"/>
                  </a:moveTo>
                  <a:lnTo>
                    <a:pt x="55283" y="1010373"/>
                  </a:lnTo>
                  <a:lnTo>
                    <a:pt x="48387" y="1001649"/>
                  </a:lnTo>
                  <a:lnTo>
                    <a:pt x="38620" y="995794"/>
                  </a:lnTo>
                  <a:lnTo>
                    <a:pt x="27432" y="993648"/>
                  </a:lnTo>
                  <a:lnTo>
                    <a:pt x="16713" y="995794"/>
                  </a:lnTo>
                  <a:lnTo>
                    <a:pt x="7988" y="1001649"/>
                  </a:lnTo>
                  <a:lnTo>
                    <a:pt x="2133" y="1010373"/>
                  </a:lnTo>
                  <a:lnTo>
                    <a:pt x="0" y="1021080"/>
                  </a:lnTo>
                  <a:lnTo>
                    <a:pt x="2133" y="1031798"/>
                  </a:lnTo>
                  <a:lnTo>
                    <a:pt x="8001" y="1040511"/>
                  </a:lnTo>
                  <a:lnTo>
                    <a:pt x="16713" y="1046378"/>
                  </a:lnTo>
                  <a:lnTo>
                    <a:pt x="27432" y="1048512"/>
                  </a:lnTo>
                  <a:lnTo>
                    <a:pt x="38620" y="1046378"/>
                  </a:lnTo>
                  <a:lnTo>
                    <a:pt x="48387" y="1040511"/>
                  </a:lnTo>
                  <a:lnTo>
                    <a:pt x="55283" y="1031798"/>
                  </a:lnTo>
                  <a:lnTo>
                    <a:pt x="57912" y="1021080"/>
                  </a:lnTo>
                  <a:close/>
                </a:path>
                <a:path w="323215" h="1112520">
                  <a:moveTo>
                    <a:pt x="164592" y="1085088"/>
                  </a:moveTo>
                  <a:lnTo>
                    <a:pt x="162445" y="1074381"/>
                  </a:lnTo>
                  <a:lnTo>
                    <a:pt x="156591" y="1065657"/>
                  </a:lnTo>
                  <a:lnTo>
                    <a:pt x="147866" y="1059802"/>
                  </a:lnTo>
                  <a:lnTo>
                    <a:pt x="137160" y="1057656"/>
                  </a:lnTo>
                  <a:lnTo>
                    <a:pt x="125958" y="1059802"/>
                  </a:lnTo>
                  <a:lnTo>
                    <a:pt x="116205" y="1065657"/>
                  </a:lnTo>
                  <a:lnTo>
                    <a:pt x="109296" y="1074381"/>
                  </a:lnTo>
                  <a:lnTo>
                    <a:pt x="106680" y="1085088"/>
                  </a:lnTo>
                  <a:lnTo>
                    <a:pt x="109296" y="1095806"/>
                  </a:lnTo>
                  <a:lnTo>
                    <a:pt x="116205" y="1104519"/>
                  </a:lnTo>
                  <a:lnTo>
                    <a:pt x="125958" y="1110386"/>
                  </a:lnTo>
                  <a:lnTo>
                    <a:pt x="137160" y="1112520"/>
                  </a:lnTo>
                  <a:lnTo>
                    <a:pt x="147866" y="1110386"/>
                  </a:lnTo>
                  <a:lnTo>
                    <a:pt x="156591" y="1104519"/>
                  </a:lnTo>
                  <a:lnTo>
                    <a:pt x="162445" y="1095806"/>
                  </a:lnTo>
                  <a:lnTo>
                    <a:pt x="164592" y="1085088"/>
                  </a:lnTo>
                  <a:close/>
                </a:path>
                <a:path w="323215" h="1112520">
                  <a:moveTo>
                    <a:pt x="323088" y="0"/>
                  </a:moveTo>
                  <a:lnTo>
                    <a:pt x="198120" y="0"/>
                  </a:lnTo>
                  <a:lnTo>
                    <a:pt x="198120" y="12192"/>
                  </a:lnTo>
                  <a:lnTo>
                    <a:pt x="323088" y="12192"/>
                  </a:lnTo>
                  <a:lnTo>
                    <a:pt x="32308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38803" y="637032"/>
            <a:ext cx="3425190" cy="5632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0" spc="15" dirty="0">
                <a:solidFill>
                  <a:srgbClr val="FF3300"/>
                </a:solidFill>
              </a:rPr>
              <a:t>ΘΕΩΡΙΑ</a:t>
            </a:r>
            <a:r>
              <a:rPr sz="3500" spc="-35" dirty="0">
                <a:solidFill>
                  <a:srgbClr val="FF3300"/>
                </a:solidFill>
              </a:rPr>
              <a:t> </a:t>
            </a:r>
            <a:r>
              <a:rPr sz="3500" spc="15" dirty="0">
                <a:solidFill>
                  <a:srgbClr val="FF3300"/>
                </a:solidFill>
              </a:rPr>
              <a:t>VSEPR</a:t>
            </a:r>
            <a:endParaRPr sz="35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3000" y="3475228"/>
            <a:ext cx="2148840" cy="22098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72744" y="1272844"/>
            <a:ext cx="8650605" cy="4420870"/>
          </a:xfrm>
          <a:prstGeom prst="rect">
            <a:avLst/>
          </a:prstGeom>
        </p:spPr>
        <p:txBody>
          <a:bodyPr vert="horz" wrap="square" lIns="0" tIns="161925" rIns="0" bIns="0" rtlCol="0">
            <a:spAutoFit/>
          </a:bodyPr>
          <a:lstStyle/>
          <a:p>
            <a:pPr marL="3568065">
              <a:lnSpc>
                <a:spcPct val="100000"/>
              </a:lnSpc>
              <a:spcBef>
                <a:spcPts val="1275"/>
              </a:spcBef>
            </a:pPr>
            <a:r>
              <a:rPr sz="2000" b="1" spc="-55" dirty="0">
                <a:solidFill>
                  <a:srgbClr val="FFFF00"/>
                </a:solidFill>
                <a:latin typeface="Arial"/>
                <a:cs typeface="Arial"/>
              </a:rPr>
              <a:t>ΠΑΡΑΔΕΙΓΜΑΤΑ</a:t>
            </a:r>
            <a:endParaRPr sz="2000">
              <a:latin typeface="Arial"/>
              <a:cs typeface="Arial"/>
            </a:endParaRPr>
          </a:p>
          <a:p>
            <a:pPr marL="4378325">
              <a:lnSpc>
                <a:spcPct val="100000"/>
              </a:lnSpc>
              <a:spcBef>
                <a:spcPts val="1175"/>
              </a:spcBef>
            </a:pP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4.</a:t>
            </a:r>
            <a:r>
              <a:rPr sz="20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PCl</a:t>
            </a:r>
            <a:r>
              <a:rPr sz="1950" b="1" spc="-7" baseline="-21367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950" b="1" spc="-7" baseline="-21367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950" baseline="-21367">
              <a:latin typeface="Arial"/>
              <a:cs typeface="Arial"/>
            </a:endParaRPr>
          </a:p>
          <a:p>
            <a:pPr marL="50800" marR="262890">
              <a:lnSpc>
                <a:spcPct val="100000"/>
              </a:lnSpc>
              <a:spcBef>
                <a:spcPts val="915"/>
              </a:spcBef>
              <a:buAutoNum type="arabicPeriod"/>
              <a:tabLst>
                <a:tab pos="332105" algn="l"/>
                <a:tab pos="6699250" algn="l"/>
              </a:tabLst>
            </a:pP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Γ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ρ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ά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φο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υ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με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τι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ς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η</a:t>
            </a:r>
            <a:r>
              <a:rPr sz="2000" b="1" spc="10" dirty="0">
                <a:solidFill>
                  <a:srgbClr val="FFFFFF"/>
                </a:solidFill>
                <a:latin typeface="Arial"/>
                <a:cs typeface="Arial"/>
              </a:rPr>
              <a:t>λ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εκ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τ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ρ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ο</a:t>
            </a:r>
            <a:r>
              <a:rPr sz="2000" b="1" spc="10" dirty="0">
                <a:solidFill>
                  <a:srgbClr val="FFFFFF"/>
                </a:solidFill>
                <a:latin typeface="Arial"/>
                <a:cs typeface="Arial"/>
              </a:rPr>
              <a:t>ν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ι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κ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έ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ς</a:t>
            </a:r>
            <a:r>
              <a:rPr sz="20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δ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ο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μ</a:t>
            </a:r>
            <a:r>
              <a:rPr sz="2000" b="1" spc="30" dirty="0">
                <a:solidFill>
                  <a:srgbClr val="FFFFFF"/>
                </a:solidFill>
                <a:latin typeface="Arial"/>
                <a:cs typeface="Arial"/>
              </a:rPr>
              <a:t>έ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ς</a:t>
            </a:r>
            <a:r>
              <a:rPr sz="2000" b="1" spc="-55" dirty="0">
                <a:solidFill>
                  <a:srgbClr val="FFFFFF"/>
                </a:solidFill>
                <a:latin typeface="Arial"/>
                <a:cs typeface="Arial"/>
              </a:rPr>
              <a:t> τ</a:t>
            </a:r>
            <a:r>
              <a:rPr sz="2000" b="1" spc="30" dirty="0">
                <a:solidFill>
                  <a:srgbClr val="FFFFFF"/>
                </a:solidFill>
                <a:latin typeface="Arial"/>
                <a:cs typeface="Arial"/>
              </a:rPr>
              <a:t>ω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ν</a:t>
            </a:r>
            <a:r>
              <a:rPr sz="20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8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0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85" dirty="0">
                <a:solidFill>
                  <a:srgbClr val="FFFFFF"/>
                </a:solidFill>
                <a:latin typeface="Arial"/>
                <a:cs typeface="Arial"/>
              </a:rPr>
              <a:t>κ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αι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85" dirty="0">
                <a:solidFill>
                  <a:srgbClr val="FFFFFF"/>
                </a:solidFill>
                <a:latin typeface="Arial"/>
                <a:cs typeface="Arial"/>
              </a:rPr>
              <a:t>κ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αι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000" b="1" spc="10" dirty="0">
                <a:solidFill>
                  <a:srgbClr val="FFFFFF"/>
                </a:solidFill>
                <a:latin typeface="Arial"/>
                <a:cs typeface="Arial"/>
              </a:rPr>
              <a:t>γ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ρ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ά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φο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υ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με</a:t>
            </a:r>
            <a:r>
              <a:rPr sz="20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5" dirty="0">
                <a:solidFill>
                  <a:srgbClr val="FFFFFF"/>
                </a:solidFill>
                <a:latin typeface="Arial"/>
                <a:cs typeface="Arial"/>
              </a:rPr>
              <a:t>τ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ο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ν 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ηλεκτρονικό</a:t>
            </a:r>
            <a:r>
              <a:rPr sz="20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τύπο</a:t>
            </a:r>
            <a:r>
              <a:rPr sz="20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40" dirty="0">
                <a:solidFill>
                  <a:srgbClr val="FFFFFF"/>
                </a:solidFill>
                <a:latin typeface="Arial"/>
                <a:cs typeface="Arial"/>
              </a:rPr>
              <a:t>κατά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Lewis.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Arial"/>
              <a:buAutoNum type="arabicPeriod"/>
            </a:pP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FFFFFF"/>
              </a:buClr>
              <a:buFont typeface="Arial"/>
              <a:buAutoNum type="arabicPeriod"/>
            </a:pPr>
            <a:endParaRPr sz="2300">
              <a:latin typeface="Arial"/>
              <a:cs typeface="Arial"/>
            </a:endParaRPr>
          </a:p>
          <a:p>
            <a:pPr marL="3068320" marR="3048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348990" algn="l"/>
                <a:tab pos="6671945" algn="l"/>
              </a:tabLst>
            </a:pP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Βρ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ίσ</a:t>
            </a:r>
            <a:r>
              <a:rPr sz="2000" b="1" spc="-85" dirty="0">
                <a:solidFill>
                  <a:srgbClr val="FFFFFF"/>
                </a:solidFill>
                <a:latin typeface="Arial"/>
                <a:cs typeface="Arial"/>
              </a:rPr>
              <a:t>κ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ο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υ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με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5" dirty="0">
                <a:solidFill>
                  <a:srgbClr val="FFFFFF"/>
                </a:solidFill>
                <a:latin typeface="Arial"/>
                <a:cs typeface="Arial"/>
              </a:rPr>
              <a:t>τ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ο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ν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α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ρ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ιθμό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5" dirty="0">
                <a:solidFill>
                  <a:srgbClr val="FFFFFF"/>
                </a:solidFill>
                <a:latin typeface="Arial"/>
                <a:cs typeface="Arial"/>
              </a:rPr>
              <a:t>τ</a:t>
            </a:r>
            <a:r>
              <a:rPr sz="2000" b="1" spc="30" dirty="0">
                <a:solidFill>
                  <a:srgbClr val="FFFFFF"/>
                </a:solidFill>
                <a:latin typeface="Arial"/>
                <a:cs typeface="Arial"/>
              </a:rPr>
              <a:t>ω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ν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υ</a:t>
            </a: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π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ο</a:t>
            </a:r>
            <a:r>
              <a:rPr sz="2000" b="1" spc="-85" dirty="0">
                <a:solidFill>
                  <a:srgbClr val="FFFFFF"/>
                </a:solidFill>
                <a:latin typeface="Arial"/>
                <a:cs typeface="Arial"/>
              </a:rPr>
              <a:t>κ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α</a:t>
            </a:r>
            <a:r>
              <a:rPr sz="2000" b="1" spc="-55" dirty="0">
                <a:solidFill>
                  <a:srgbClr val="FFFFFF"/>
                </a:solidFill>
                <a:latin typeface="Arial"/>
                <a:cs typeface="Arial"/>
              </a:rPr>
              <a:t>τ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ασ</a:t>
            </a:r>
            <a:r>
              <a:rPr sz="2000" b="1" spc="-55" dirty="0">
                <a:solidFill>
                  <a:srgbClr val="FFFFFF"/>
                </a:solidFill>
                <a:latin typeface="Arial"/>
                <a:cs typeface="Arial"/>
              </a:rPr>
              <a:t>τ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α</a:t>
            </a:r>
            <a:r>
              <a:rPr sz="2000" b="1" spc="-55" dirty="0">
                <a:solidFill>
                  <a:srgbClr val="FFFFFF"/>
                </a:solidFill>
                <a:latin typeface="Arial"/>
                <a:cs typeface="Arial"/>
              </a:rPr>
              <a:t>τ</a:t>
            </a:r>
            <a:r>
              <a:rPr sz="2000" b="1" spc="10" dirty="0">
                <a:solidFill>
                  <a:srgbClr val="FFFFFF"/>
                </a:solidFill>
                <a:latin typeface="Arial"/>
                <a:cs typeface="Arial"/>
              </a:rPr>
              <a:t>ώ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ν  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και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ψευδοϋποκαταστατών.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Arial"/>
              <a:buAutoNum type="arabicPeriod"/>
            </a:pP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FFFFFF"/>
              </a:buClr>
              <a:buFont typeface="Arial"/>
              <a:buAutoNum type="arabicPeriod"/>
            </a:pPr>
            <a:endParaRPr sz="1750">
              <a:latin typeface="Arial"/>
              <a:cs typeface="Arial"/>
            </a:endParaRPr>
          </a:p>
          <a:p>
            <a:pPr marL="2906395" marR="252729">
              <a:lnSpc>
                <a:spcPct val="99500"/>
              </a:lnSpc>
              <a:buAutoNum type="arabicPeriod"/>
              <a:tabLst>
                <a:tab pos="3181985" algn="l"/>
                <a:tab pos="6125845" algn="l"/>
              </a:tabLst>
            </a:pP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Υπάρχουν</a:t>
            </a:r>
            <a:r>
              <a:rPr sz="20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μόνον</a:t>
            </a:r>
            <a:r>
              <a:rPr sz="20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πέντε	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υποκαταστάτες</a:t>
            </a:r>
            <a:r>
              <a:rPr sz="20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και </a:t>
            </a:r>
            <a:r>
              <a:rPr sz="2000" b="1" spc="-5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κανείς ψευδοϋποκαταστάτης.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Επομένως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η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ένωση</a:t>
            </a:r>
            <a:r>
              <a:rPr sz="20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είναι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του</a:t>
            </a:r>
            <a:r>
              <a:rPr sz="2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τύπου</a:t>
            </a:r>
            <a:r>
              <a:rPr sz="2000" b="1" spc="43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30" dirty="0">
                <a:solidFill>
                  <a:srgbClr val="0033CC"/>
                </a:solidFill>
                <a:latin typeface="Arial"/>
                <a:cs typeface="Arial"/>
              </a:rPr>
              <a:t>ΑΧ</a:t>
            </a:r>
            <a:r>
              <a:rPr sz="1950" b="1" spc="-44" baseline="-21367" dirty="0">
                <a:solidFill>
                  <a:srgbClr val="0033CC"/>
                </a:solidFill>
                <a:latin typeface="Arial"/>
                <a:cs typeface="Arial"/>
              </a:rPr>
              <a:t>5</a:t>
            </a:r>
            <a:endParaRPr sz="1950" baseline="-21367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38803" y="637032"/>
            <a:ext cx="3425190" cy="5632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0" spc="15" dirty="0">
                <a:solidFill>
                  <a:srgbClr val="FF3300"/>
                </a:solidFill>
              </a:rPr>
              <a:t>ΘΕΩΡΙΑ</a:t>
            </a:r>
            <a:r>
              <a:rPr sz="3500" spc="-35" dirty="0">
                <a:solidFill>
                  <a:srgbClr val="FF3300"/>
                </a:solidFill>
              </a:rPr>
              <a:t> </a:t>
            </a:r>
            <a:r>
              <a:rPr sz="3500" spc="15" dirty="0">
                <a:solidFill>
                  <a:srgbClr val="FF3300"/>
                </a:solidFill>
              </a:rPr>
              <a:t>VSEPR</a:t>
            </a:r>
            <a:endParaRPr sz="3500"/>
          </a:p>
        </p:txBody>
      </p:sp>
      <p:sp>
        <p:nvSpPr>
          <p:cNvPr id="3" name="object 3"/>
          <p:cNvSpPr txBox="1"/>
          <p:nvPr/>
        </p:nvSpPr>
        <p:spPr>
          <a:xfrm>
            <a:off x="660400" y="1272844"/>
            <a:ext cx="9203690" cy="1976120"/>
          </a:xfrm>
          <a:prstGeom prst="rect">
            <a:avLst/>
          </a:prstGeom>
        </p:spPr>
        <p:txBody>
          <a:bodyPr vert="horz" wrap="square" lIns="0" tIns="161925" rIns="0" bIns="0" rtlCol="0">
            <a:spAutoFit/>
          </a:bodyPr>
          <a:lstStyle/>
          <a:p>
            <a:pPr marL="3780154">
              <a:lnSpc>
                <a:spcPct val="100000"/>
              </a:lnSpc>
              <a:spcBef>
                <a:spcPts val="1275"/>
              </a:spcBef>
            </a:pPr>
            <a:r>
              <a:rPr sz="2000" b="1" spc="-55" dirty="0">
                <a:solidFill>
                  <a:srgbClr val="FFFF00"/>
                </a:solidFill>
                <a:latin typeface="Arial"/>
                <a:cs typeface="Arial"/>
              </a:rPr>
              <a:t>ΠΑΡΑΔΕΙΓΜΑΤΑ</a:t>
            </a:r>
            <a:endParaRPr sz="2000">
              <a:latin typeface="Arial"/>
              <a:cs typeface="Arial"/>
            </a:endParaRPr>
          </a:p>
          <a:p>
            <a:pPr marL="4591050">
              <a:lnSpc>
                <a:spcPct val="100000"/>
              </a:lnSpc>
              <a:spcBef>
                <a:spcPts val="1175"/>
              </a:spcBef>
            </a:pP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4.</a:t>
            </a:r>
            <a:r>
              <a:rPr sz="20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PCl</a:t>
            </a:r>
            <a:r>
              <a:rPr sz="1950" b="1" spc="-7" baseline="-21367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950" b="1" spc="-7" baseline="-21367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950" baseline="-21367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950">
              <a:latin typeface="Arial"/>
              <a:cs typeface="Arial"/>
            </a:endParaRPr>
          </a:p>
          <a:p>
            <a:pPr marL="25400" marR="17780">
              <a:lnSpc>
                <a:spcPct val="100000"/>
              </a:lnSpc>
              <a:spcBef>
                <a:spcPts val="5"/>
              </a:spcBef>
            </a:pP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3. </a:t>
            </a:r>
            <a:r>
              <a:rPr sz="2000" b="1" spc="10" dirty="0">
                <a:solidFill>
                  <a:srgbClr val="FFFFFF"/>
                </a:solidFill>
                <a:latin typeface="Arial"/>
                <a:cs typeface="Arial"/>
              </a:rPr>
              <a:t>Με</a:t>
            </a:r>
            <a:r>
              <a:rPr sz="20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βάση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τον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πίνακα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η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γεωμετρία</a:t>
            </a:r>
            <a:r>
              <a:rPr sz="20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των</a:t>
            </a:r>
            <a:r>
              <a:rPr sz="20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ηλεκτρονικών</a:t>
            </a:r>
            <a:r>
              <a:rPr sz="20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ζευγών</a:t>
            </a:r>
            <a:r>
              <a:rPr sz="20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της 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ένωση</a:t>
            </a:r>
            <a:r>
              <a:rPr sz="20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θα </a:t>
            </a:r>
            <a:r>
              <a:rPr sz="2000" b="1" spc="-5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είναι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33CC"/>
                </a:solidFill>
                <a:latin typeface="Arial"/>
                <a:cs typeface="Arial"/>
              </a:rPr>
              <a:t>τριγωνική</a:t>
            </a:r>
            <a:r>
              <a:rPr sz="2000" b="1" spc="-7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33CC"/>
                </a:solidFill>
                <a:latin typeface="Arial"/>
                <a:cs typeface="Arial"/>
              </a:rPr>
              <a:t>διπυραμιδική.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0090" y="6425183"/>
            <a:ext cx="7643495" cy="6343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  <a:tabLst>
                <a:tab pos="445770" algn="l"/>
                <a:tab pos="2008505" algn="l"/>
              </a:tabLst>
            </a:pPr>
            <a:r>
              <a:rPr sz="2000" b="1" spc="-65" dirty="0">
                <a:solidFill>
                  <a:srgbClr val="FFFFFF"/>
                </a:solidFill>
                <a:latin typeface="Arial"/>
                <a:cs typeface="Arial"/>
              </a:rPr>
              <a:t>Τα	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άτομα</a:t>
            </a: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του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F	είναι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μικρότερα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 από</a:t>
            </a:r>
            <a:r>
              <a:rPr sz="20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τα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άτομα</a:t>
            </a:r>
            <a:r>
              <a:rPr sz="20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Cl.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Επομένως</a:t>
            </a:r>
            <a:r>
              <a:rPr sz="20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θα </a:t>
            </a:r>
            <a:r>
              <a:rPr sz="2000" b="1" spc="-5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καταλαμβάνουν</a:t>
            </a:r>
            <a:r>
              <a:rPr sz="20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μικρότερο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χώρο.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66232" y="3380740"/>
            <a:ext cx="2624327" cy="2468880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1459991" y="3700779"/>
            <a:ext cx="2459990" cy="2277110"/>
            <a:chOff x="1459991" y="3700779"/>
            <a:chExt cx="2459990" cy="2277110"/>
          </a:xfrm>
        </p:grpSpPr>
        <p:sp>
          <p:nvSpPr>
            <p:cNvPr id="7" name="object 7"/>
            <p:cNvSpPr/>
            <p:nvPr/>
          </p:nvSpPr>
          <p:spPr>
            <a:xfrm>
              <a:off x="1459991" y="3700779"/>
              <a:ext cx="2459990" cy="2277110"/>
            </a:xfrm>
            <a:custGeom>
              <a:avLst/>
              <a:gdLst/>
              <a:ahLst/>
              <a:cxnLst/>
              <a:rect l="l" t="t" r="r" b="b"/>
              <a:pathLst>
                <a:path w="2459990" h="2277110">
                  <a:moveTo>
                    <a:pt x="2459736" y="0"/>
                  </a:moveTo>
                  <a:lnTo>
                    <a:pt x="0" y="0"/>
                  </a:lnTo>
                  <a:lnTo>
                    <a:pt x="0" y="2276856"/>
                  </a:lnTo>
                  <a:lnTo>
                    <a:pt x="2459736" y="2276856"/>
                  </a:lnTo>
                  <a:lnTo>
                    <a:pt x="24597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27375" y="4734051"/>
              <a:ext cx="170687" cy="22860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709672" y="4078731"/>
              <a:ext cx="0" cy="597535"/>
            </a:xfrm>
            <a:custGeom>
              <a:avLst/>
              <a:gdLst/>
              <a:ahLst/>
              <a:cxnLst/>
              <a:rect l="l" t="t" r="r" b="b"/>
              <a:pathLst>
                <a:path h="597535">
                  <a:moveTo>
                    <a:pt x="0" y="597407"/>
                  </a:moveTo>
                  <a:lnTo>
                    <a:pt x="0" y="0"/>
                  </a:lnTo>
                </a:path>
              </a:pathLst>
            </a:custGeom>
            <a:ln w="3047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33472" y="3780027"/>
              <a:ext cx="155448" cy="22860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862072" y="4843779"/>
              <a:ext cx="634365" cy="0"/>
            </a:xfrm>
            <a:custGeom>
              <a:avLst/>
              <a:gdLst/>
              <a:ahLst/>
              <a:cxnLst/>
              <a:rect l="l" t="t" r="r" b="b"/>
              <a:pathLst>
                <a:path w="634364">
                  <a:moveTo>
                    <a:pt x="0" y="0"/>
                  </a:moveTo>
                  <a:lnTo>
                    <a:pt x="633983" y="0"/>
                  </a:lnTo>
                </a:path>
              </a:pathLst>
            </a:custGeom>
            <a:ln w="3047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63112" y="4731003"/>
              <a:ext cx="277367" cy="23774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709672" y="5029707"/>
              <a:ext cx="0" cy="603885"/>
            </a:xfrm>
            <a:custGeom>
              <a:avLst/>
              <a:gdLst/>
              <a:ahLst/>
              <a:cxnLst/>
              <a:rect l="l" t="t" r="r" b="b"/>
              <a:pathLst>
                <a:path h="603885">
                  <a:moveTo>
                    <a:pt x="0" y="0"/>
                  </a:moveTo>
                  <a:lnTo>
                    <a:pt x="0" y="603504"/>
                  </a:lnTo>
                </a:path>
              </a:pathLst>
            </a:custGeom>
            <a:ln w="3047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33472" y="5685027"/>
              <a:ext cx="155448" cy="22860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002536" y="4950459"/>
              <a:ext cx="527685" cy="299085"/>
            </a:xfrm>
            <a:custGeom>
              <a:avLst/>
              <a:gdLst/>
              <a:ahLst/>
              <a:cxnLst/>
              <a:rect l="l" t="t" r="r" b="b"/>
              <a:pathLst>
                <a:path w="527685" h="299085">
                  <a:moveTo>
                    <a:pt x="0" y="298703"/>
                  </a:moveTo>
                  <a:lnTo>
                    <a:pt x="527303" y="0"/>
                  </a:lnTo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950719" y="4929123"/>
              <a:ext cx="594360" cy="408940"/>
            </a:xfrm>
            <a:custGeom>
              <a:avLst/>
              <a:gdLst/>
              <a:ahLst/>
              <a:cxnLst/>
              <a:rect l="l" t="t" r="r" b="b"/>
              <a:pathLst>
                <a:path w="594360" h="408939">
                  <a:moveTo>
                    <a:pt x="576072" y="0"/>
                  </a:moveTo>
                  <a:lnTo>
                    <a:pt x="0" y="243839"/>
                  </a:lnTo>
                  <a:lnTo>
                    <a:pt x="94487" y="408431"/>
                  </a:lnTo>
                  <a:lnTo>
                    <a:pt x="594360" y="27431"/>
                  </a:lnTo>
                  <a:lnTo>
                    <a:pt x="57607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21535" y="5206491"/>
              <a:ext cx="277368" cy="23774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886711" y="4542027"/>
              <a:ext cx="643255" cy="271780"/>
            </a:xfrm>
            <a:custGeom>
              <a:avLst/>
              <a:gdLst/>
              <a:ahLst/>
              <a:cxnLst/>
              <a:rect l="l" t="t" r="r" b="b"/>
              <a:pathLst>
                <a:path w="643255" h="271779">
                  <a:moveTo>
                    <a:pt x="0" y="179832"/>
                  </a:moveTo>
                  <a:lnTo>
                    <a:pt x="48768" y="0"/>
                  </a:lnTo>
                </a:path>
                <a:path w="643255" h="271779">
                  <a:moveTo>
                    <a:pt x="91439" y="192024"/>
                  </a:moveTo>
                  <a:lnTo>
                    <a:pt x="134112" y="33528"/>
                  </a:lnTo>
                </a:path>
                <a:path w="643255" h="271779">
                  <a:moveTo>
                    <a:pt x="182880" y="204216"/>
                  </a:moveTo>
                  <a:lnTo>
                    <a:pt x="219456" y="67056"/>
                  </a:lnTo>
                </a:path>
                <a:path w="643255" h="271779">
                  <a:moveTo>
                    <a:pt x="271271" y="219456"/>
                  </a:moveTo>
                  <a:lnTo>
                    <a:pt x="304800" y="100584"/>
                  </a:lnTo>
                </a:path>
                <a:path w="643255" h="271779">
                  <a:moveTo>
                    <a:pt x="362712" y="231648"/>
                  </a:moveTo>
                  <a:lnTo>
                    <a:pt x="387095" y="134112"/>
                  </a:lnTo>
                </a:path>
                <a:path w="643255" h="271779">
                  <a:moveTo>
                    <a:pt x="454151" y="243840"/>
                  </a:moveTo>
                  <a:lnTo>
                    <a:pt x="472439" y="167640"/>
                  </a:lnTo>
                </a:path>
                <a:path w="643255" h="271779">
                  <a:moveTo>
                    <a:pt x="542544" y="259080"/>
                  </a:moveTo>
                  <a:lnTo>
                    <a:pt x="557783" y="201168"/>
                  </a:lnTo>
                </a:path>
                <a:path w="643255" h="271779">
                  <a:moveTo>
                    <a:pt x="633983" y="271272"/>
                  </a:moveTo>
                  <a:lnTo>
                    <a:pt x="643127" y="237744"/>
                  </a:lnTo>
                </a:path>
              </a:pathLst>
            </a:custGeom>
            <a:ln w="3047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27047" y="4484115"/>
              <a:ext cx="277367" cy="2377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38803" y="637032"/>
            <a:ext cx="3425190" cy="5632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0" spc="15" dirty="0">
                <a:solidFill>
                  <a:srgbClr val="FF3300"/>
                </a:solidFill>
              </a:rPr>
              <a:t>ΘΕΩΡΙΑ</a:t>
            </a:r>
            <a:r>
              <a:rPr sz="3500" spc="-35" dirty="0">
                <a:solidFill>
                  <a:srgbClr val="FF3300"/>
                </a:solidFill>
              </a:rPr>
              <a:t> </a:t>
            </a:r>
            <a:r>
              <a:rPr sz="3500" spc="15" dirty="0">
                <a:solidFill>
                  <a:srgbClr val="FF3300"/>
                </a:solidFill>
              </a:rPr>
              <a:t>VSEPR</a:t>
            </a:r>
            <a:endParaRPr sz="3500"/>
          </a:p>
        </p:txBody>
      </p:sp>
      <p:sp>
        <p:nvSpPr>
          <p:cNvPr id="3" name="object 3"/>
          <p:cNvSpPr txBox="1"/>
          <p:nvPr/>
        </p:nvSpPr>
        <p:spPr>
          <a:xfrm>
            <a:off x="872744" y="1272844"/>
            <a:ext cx="8779510" cy="4420870"/>
          </a:xfrm>
          <a:prstGeom prst="rect">
            <a:avLst/>
          </a:prstGeom>
        </p:spPr>
        <p:txBody>
          <a:bodyPr vert="horz" wrap="square" lIns="0" tIns="161925" rIns="0" bIns="0" rtlCol="0">
            <a:spAutoFit/>
          </a:bodyPr>
          <a:lstStyle/>
          <a:p>
            <a:pPr marL="3568065">
              <a:lnSpc>
                <a:spcPct val="100000"/>
              </a:lnSpc>
              <a:spcBef>
                <a:spcPts val="1275"/>
              </a:spcBef>
            </a:pPr>
            <a:r>
              <a:rPr sz="2000" b="1" spc="-55" dirty="0">
                <a:solidFill>
                  <a:srgbClr val="FFFF00"/>
                </a:solidFill>
                <a:latin typeface="Arial"/>
                <a:cs typeface="Arial"/>
              </a:rPr>
              <a:t>ΠΑΡΑΔΕΙΓΜΑΤΑ</a:t>
            </a:r>
            <a:endParaRPr sz="2000">
              <a:latin typeface="Arial"/>
              <a:cs typeface="Arial"/>
            </a:endParaRPr>
          </a:p>
          <a:p>
            <a:pPr marL="4530725">
              <a:lnSpc>
                <a:spcPct val="100000"/>
              </a:lnSpc>
              <a:spcBef>
                <a:spcPts val="1175"/>
              </a:spcBef>
            </a:pP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5.</a:t>
            </a: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ΝΗ</a:t>
            </a:r>
            <a:r>
              <a:rPr sz="1950" b="1" spc="-7" baseline="-21367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950" baseline="-21367">
              <a:latin typeface="Arial"/>
              <a:cs typeface="Arial"/>
            </a:endParaRPr>
          </a:p>
          <a:p>
            <a:pPr marL="50800" marR="709930">
              <a:lnSpc>
                <a:spcPct val="100000"/>
              </a:lnSpc>
              <a:spcBef>
                <a:spcPts val="915"/>
              </a:spcBef>
              <a:buAutoNum type="arabicPeriod"/>
              <a:tabLst>
                <a:tab pos="332105" algn="l"/>
                <a:tab pos="6380480" algn="l"/>
              </a:tabLst>
            </a:pP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Γ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ρ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ά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φο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υ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με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τι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ς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η</a:t>
            </a:r>
            <a:r>
              <a:rPr sz="2000" b="1" spc="10" dirty="0">
                <a:solidFill>
                  <a:srgbClr val="FFFFFF"/>
                </a:solidFill>
                <a:latin typeface="Arial"/>
                <a:cs typeface="Arial"/>
              </a:rPr>
              <a:t>λ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εκ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τ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ρ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ο</a:t>
            </a:r>
            <a:r>
              <a:rPr sz="2000" b="1" spc="10" dirty="0">
                <a:solidFill>
                  <a:srgbClr val="FFFFFF"/>
                </a:solidFill>
                <a:latin typeface="Arial"/>
                <a:cs typeface="Arial"/>
              </a:rPr>
              <a:t>ν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ι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κ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έ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ς</a:t>
            </a:r>
            <a:r>
              <a:rPr sz="20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δ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ο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μ</a:t>
            </a:r>
            <a:r>
              <a:rPr sz="2000" b="1" spc="30" dirty="0">
                <a:solidFill>
                  <a:srgbClr val="FFFFFF"/>
                </a:solidFill>
                <a:latin typeface="Arial"/>
                <a:cs typeface="Arial"/>
              </a:rPr>
              <a:t>έ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ς</a:t>
            </a:r>
            <a:r>
              <a:rPr sz="2000" b="1" spc="-55" dirty="0">
                <a:solidFill>
                  <a:srgbClr val="FFFFFF"/>
                </a:solidFill>
                <a:latin typeface="Arial"/>
                <a:cs typeface="Arial"/>
              </a:rPr>
              <a:t> τ</a:t>
            </a:r>
            <a:r>
              <a:rPr sz="2000" b="1" spc="30" dirty="0">
                <a:solidFill>
                  <a:srgbClr val="FFFFFF"/>
                </a:solidFill>
                <a:latin typeface="Arial"/>
                <a:cs typeface="Arial"/>
              </a:rPr>
              <a:t>ω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ν</a:t>
            </a:r>
            <a:r>
              <a:rPr sz="20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Ν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85" dirty="0">
                <a:solidFill>
                  <a:srgbClr val="FFFFFF"/>
                </a:solidFill>
                <a:latin typeface="Arial"/>
                <a:cs typeface="Arial"/>
              </a:rPr>
              <a:t>κ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αι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Η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85" dirty="0">
                <a:solidFill>
                  <a:srgbClr val="FFFFFF"/>
                </a:solidFill>
                <a:latin typeface="Arial"/>
                <a:cs typeface="Arial"/>
              </a:rPr>
              <a:t>κ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αι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000" b="1" spc="10" dirty="0">
                <a:solidFill>
                  <a:srgbClr val="FFFFFF"/>
                </a:solidFill>
                <a:latin typeface="Arial"/>
                <a:cs typeface="Arial"/>
              </a:rPr>
              <a:t>γ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ρ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ά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φο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υ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με</a:t>
            </a:r>
            <a:r>
              <a:rPr sz="20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5" dirty="0">
                <a:solidFill>
                  <a:srgbClr val="FFFFFF"/>
                </a:solidFill>
                <a:latin typeface="Arial"/>
                <a:cs typeface="Arial"/>
              </a:rPr>
              <a:t>τ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ο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ν 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ηλεκτρονικό</a:t>
            </a:r>
            <a:r>
              <a:rPr sz="20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τύπο</a:t>
            </a:r>
            <a:r>
              <a:rPr sz="20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40" dirty="0">
                <a:solidFill>
                  <a:srgbClr val="FFFFFF"/>
                </a:solidFill>
                <a:latin typeface="Arial"/>
                <a:cs typeface="Arial"/>
              </a:rPr>
              <a:t>κατά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Lewis.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Arial"/>
              <a:buAutoNum type="arabicPeriod"/>
            </a:pP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FFFFFF"/>
              </a:buClr>
              <a:buFont typeface="Arial"/>
              <a:buAutoNum type="arabicPeriod"/>
            </a:pPr>
            <a:endParaRPr sz="2300">
              <a:latin typeface="Arial"/>
              <a:cs typeface="Arial"/>
            </a:endParaRPr>
          </a:p>
          <a:p>
            <a:pPr marL="3068320" marR="15875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348990" algn="l"/>
                <a:tab pos="6671945" algn="l"/>
              </a:tabLst>
            </a:pP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Βρ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ίσ</a:t>
            </a:r>
            <a:r>
              <a:rPr sz="2000" b="1" spc="-85" dirty="0">
                <a:solidFill>
                  <a:srgbClr val="FFFFFF"/>
                </a:solidFill>
                <a:latin typeface="Arial"/>
                <a:cs typeface="Arial"/>
              </a:rPr>
              <a:t>κ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ο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υ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με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5" dirty="0">
                <a:solidFill>
                  <a:srgbClr val="FFFFFF"/>
                </a:solidFill>
                <a:latin typeface="Arial"/>
                <a:cs typeface="Arial"/>
              </a:rPr>
              <a:t>τ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ο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ν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α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ρ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ιθμό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5" dirty="0">
                <a:solidFill>
                  <a:srgbClr val="FFFFFF"/>
                </a:solidFill>
                <a:latin typeface="Arial"/>
                <a:cs typeface="Arial"/>
              </a:rPr>
              <a:t>τ</a:t>
            </a:r>
            <a:r>
              <a:rPr sz="2000" b="1" spc="30" dirty="0">
                <a:solidFill>
                  <a:srgbClr val="FFFFFF"/>
                </a:solidFill>
                <a:latin typeface="Arial"/>
                <a:cs typeface="Arial"/>
              </a:rPr>
              <a:t>ω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ν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υ</a:t>
            </a: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π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ο</a:t>
            </a:r>
            <a:r>
              <a:rPr sz="2000" b="1" spc="-85" dirty="0">
                <a:solidFill>
                  <a:srgbClr val="FFFFFF"/>
                </a:solidFill>
                <a:latin typeface="Arial"/>
                <a:cs typeface="Arial"/>
              </a:rPr>
              <a:t>κ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α</a:t>
            </a:r>
            <a:r>
              <a:rPr sz="2000" b="1" spc="-55" dirty="0">
                <a:solidFill>
                  <a:srgbClr val="FFFFFF"/>
                </a:solidFill>
                <a:latin typeface="Arial"/>
                <a:cs typeface="Arial"/>
              </a:rPr>
              <a:t>τ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ασ</a:t>
            </a:r>
            <a:r>
              <a:rPr sz="2000" b="1" spc="-55" dirty="0">
                <a:solidFill>
                  <a:srgbClr val="FFFFFF"/>
                </a:solidFill>
                <a:latin typeface="Arial"/>
                <a:cs typeface="Arial"/>
              </a:rPr>
              <a:t>τ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α</a:t>
            </a:r>
            <a:r>
              <a:rPr sz="2000" b="1" spc="-55" dirty="0">
                <a:solidFill>
                  <a:srgbClr val="FFFFFF"/>
                </a:solidFill>
                <a:latin typeface="Arial"/>
                <a:cs typeface="Arial"/>
              </a:rPr>
              <a:t>τ</a:t>
            </a:r>
            <a:r>
              <a:rPr sz="2000" b="1" spc="10" dirty="0">
                <a:solidFill>
                  <a:srgbClr val="FFFFFF"/>
                </a:solidFill>
                <a:latin typeface="Arial"/>
                <a:cs typeface="Arial"/>
              </a:rPr>
              <a:t>ώ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ν  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και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ψευδοϋποκαταστατών.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Arial"/>
              <a:buAutoNum type="arabicPeriod"/>
            </a:pP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FFFFFF"/>
              </a:buClr>
              <a:buFont typeface="Arial"/>
              <a:buAutoNum type="arabicPeriod"/>
            </a:pPr>
            <a:endParaRPr sz="1750">
              <a:latin typeface="Arial"/>
              <a:cs typeface="Arial"/>
            </a:endParaRPr>
          </a:p>
          <a:p>
            <a:pPr marL="2906395" marR="43180">
              <a:lnSpc>
                <a:spcPct val="99500"/>
              </a:lnSpc>
              <a:buAutoNum type="arabicPeriod"/>
              <a:tabLst>
                <a:tab pos="3181985" algn="l"/>
                <a:tab pos="5224780" algn="l"/>
                <a:tab pos="7303770" algn="l"/>
              </a:tabLst>
            </a:pP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Υπάρχουν</a:t>
            </a:r>
            <a:r>
              <a:rPr sz="20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τρεις	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υποκαταστάτες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 και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ένας </a:t>
            </a:r>
            <a:r>
              <a:rPr sz="20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25" dirty="0">
                <a:solidFill>
                  <a:srgbClr val="FFFFFF"/>
                </a:solidFill>
                <a:latin typeface="Arial"/>
                <a:cs typeface="Arial"/>
              </a:rPr>
              <a:t>ψ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ευδ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ο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ϋ</a:t>
            </a: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π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ο</a:t>
            </a:r>
            <a:r>
              <a:rPr sz="2000" b="1" spc="-85" dirty="0">
                <a:solidFill>
                  <a:srgbClr val="FFFFFF"/>
                </a:solidFill>
                <a:latin typeface="Arial"/>
                <a:cs typeface="Arial"/>
              </a:rPr>
              <a:t>κ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α</a:t>
            </a:r>
            <a:r>
              <a:rPr sz="2000" b="1" spc="-55" dirty="0">
                <a:solidFill>
                  <a:srgbClr val="FFFFFF"/>
                </a:solidFill>
                <a:latin typeface="Arial"/>
                <a:cs typeface="Arial"/>
              </a:rPr>
              <a:t>τ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ασ</a:t>
            </a:r>
            <a:r>
              <a:rPr sz="2000" b="1" spc="-80" dirty="0">
                <a:solidFill>
                  <a:srgbClr val="FFFFFF"/>
                </a:solidFill>
                <a:latin typeface="Arial"/>
                <a:cs typeface="Arial"/>
              </a:rPr>
              <a:t>τ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άτ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η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ς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0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Ε</a:t>
            </a: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π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ο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μ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έ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νω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ς</a:t>
            </a:r>
            <a:r>
              <a:rPr sz="20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η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000" b="1" spc="30" dirty="0">
                <a:solidFill>
                  <a:srgbClr val="FFFFFF"/>
                </a:solidFill>
                <a:latin typeface="Arial"/>
                <a:cs typeface="Arial"/>
              </a:rPr>
              <a:t>έ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ν</a:t>
            </a:r>
            <a:r>
              <a:rPr sz="2000" b="1" spc="10" dirty="0">
                <a:solidFill>
                  <a:srgbClr val="FFFFFF"/>
                </a:solidFill>
                <a:latin typeface="Arial"/>
                <a:cs typeface="Arial"/>
              </a:rPr>
              <a:t>ω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ση</a:t>
            </a:r>
            <a:r>
              <a:rPr sz="20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ε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ί</a:t>
            </a:r>
            <a:r>
              <a:rPr sz="2000" b="1" spc="15" dirty="0">
                <a:solidFill>
                  <a:srgbClr val="FFFFFF"/>
                </a:solidFill>
                <a:latin typeface="Arial"/>
                <a:cs typeface="Arial"/>
              </a:rPr>
              <a:t>ν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αι 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του</a:t>
            </a:r>
            <a:r>
              <a:rPr sz="2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τύπου</a:t>
            </a:r>
            <a:r>
              <a:rPr sz="2000" b="1" spc="4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0033CC"/>
                </a:solidFill>
                <a:latin typeface="Arial"/>
                <a:cs typeface="Arial"/>
              </a:rPr>
              <a:t>ΑΧ</a:t>
            </a:r>
            <a:r>
              <a:rPr sz="1950" b="1" spc="-30" baseline="-21367" dirty="0">
                <a:solidFill>
                  <a:srgbClr val="0033CC"/>
                </a:solidFill>
                <a:latin typeface="Arial"/>
                <a:cs typeface="Arial"/>
              </a:rPr>
              <a:t>3</a:t>
            </a:r>
            <a:r>
              <a:rPr sz="2000" b="1" spc="-20" dirty="0">
                <a:solidFill>
                  <a:srgbClr val="0033CC"/>
                </a:solidFill>
                <a:latin typeface="Arial"/>
                <a:cs typeface="Arial"/>
              </a:rPr>
              <a:t>Ε.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063752" y="3618484"/>
            <a:ext cx="1640205" cy="1191895"/>
            <a:chOff x="1063752" y="3618484"/>
            <a:chExt cx="1640205" cy="1191895"/>
          </a:xfrm>
        </p:grpSpPr>
        <p:sp>
          <p:nvSpPr>
            <p:cNvPr id="5" name="object 5"/>
            <p:cNvSpPr/>
            <p:nvPr/>
          </p:nvSpPr>
          <p:spPr>
            <a:xfrm>
              <a:off x="1063752" y="3618484"/>
              <a:ext cx="1640205" cy="1191895"/>
            </a:xfrm>
            <a:custGeom>
              <a:avLst/>
              <a:gdLst/>
              <a:ahLst/>
              <a:cxnLst/>
              <a:rect l="l" t="t" r="r" b="b"/>
              <a:pathLst>
                <a:path w="1640205" h="1191895">
                  <a:moveTo>
                    <a:pt x="1639824" y="0"/>
                  </a:moveTo>
                  <a:lnTo>
                    <a:pt x="0" y="0"/>
                  </a:lnTo>
                  <a:lnTo>
                    <a:pt x="0" y="1191768"/>
                  </a:lnTo>
                  <a:lnTo>
                    <a:pt x="1639824" y="1191768"/>
                  </a:lnTo>
                  <a:lnTo>
                    <a:pt x="16398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16608" y="3895852"/>
              <a:ext cx="131063" cy="17373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883663" y="4115308"/>
              <a:ext cx="0" cy="439420"/>
            </a:xfrm>
            <a:custGeom>
              <a:avLst/>
              <a:gdLst/>
              <a:ahLst/>
              <a:cxnLst/>
              <a:rect l="l" t="t" r="r" b="b"/>
              <a:pathLst>
                <a:path h="439420">
                  <a:moveTo>
                    <a:pt x="0" y="0"/>
                  </a:moveTo>
                  <a:lnTo>
                    <a:pt x="0" y="438911"/>
                  </a:lnTo>
                </a:path>
              </a:pathLst>
            </a:custGeom>
            <a:ln w="2133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16608" y="4593844"/>
              <a:ext cx="131063" cy="17373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295400" y="3978148"/>
              <a:ext cx="469900" cy="0"/>
            </a:xfrm>
            <a:custGeom>
              <a:avLst/>
              <a:gdLst/>
              <a:ahLst/>
              <a:cxnLst/>
              <a:rect l="l" t="t" r="r" b="b"/>
              <a:pathLst>
                <a:path w="469900">
                  <a:moveTo>
                    <a:pt x="469392" y="0"/>
                  </a:moveTo>
                  <a:lnTo>
                    <a:pt x="0" y="0"/>
                  </a:lnTo>
                </a:path>
              </a:pathLst>
            </a:custGeom>
            <a:ln w="2133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8616" y="3895852"/>
              <a:ext cx="131064" cy="17373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993391" y="3978148"/>
              <a:ext cx="469900" cy="0"/>
            </a:xfrm>
            <a:custGeom>
              <a:avLst/>
              <a:gdLst/>
              <a:ahLst/>
              <a:cxnLst/>
              <a:rect l="l" t="t" r="r" b="b"/>
              <a:pathLst>
                <a:path w="469900">
                  <a:moveTo>
                    <a:pt x="0" y="0"/>
                  </a:moveTo>
                  <a:lnTo>
                    <a:pt x="469391" y="0"/>
                  </a:lnTo>
                </a:path>
              </a:pathLst>
            </a:custGeom>
            <a:ln w="2133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58696" y="3664204"/>
              <a:ext cx="79248" cy="7924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35480" y="3664204"/>
              <a:ext cx="79247" cy="7924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11552" y="3895852"/>
              <a:ext cx="131063" cy="17373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38803" y="637032"/>
            <a:ext cx="3425190" cy="5632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0" spc="15" dirty="0">
                <a:solidFill>
                  <a:srgbClr val="FF3300"/>
                </a:solidFill>
              </a:rPr>
              <a:t>ΘΕΩΡΙΑ</a:t>
            </a:r>
            <a:r>
              <a:rPr sz="3500" spc="-35" dirty="0">
                <a:solidFill>
                  <a:srgbClr val="FF3300"/>
                </a:solidFill>
              </a:rPr>
              <a:t> </a:t>
            </a:r>
            <a:r>
              <a:rPr sz="3500" spc="15" dirty="0">
                <a:solidFill>
                  <a:srgbClr val="FF3300"/>
                </a:solidFill>
              </a:rPr>
              <a:t>VSEPR</a:t>
            </a:r>
            <a:endParaRPr sz="3500"/>
          </a:p>
        </p:txBody>
      </p:sp>
      <p:grpSp>
        <p:nvGrpSpPr>
          <p:cNvPr id="3" name="object 3"/>
          <p:cNvGrpSpPr/>
          <p:nvPr/>
        </p:nvGrpSpPr>
        <p:grpSpPr>
          <a:xfrm>
            <a:off x="4474464" y="3539235"/>
            <a:ext cx="2938780" cy="2164080"/>
            <a:chOff x="4474464" y="3539235"/>
            <a:chExt cx="2938780" cy="21640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74464" y="3539235"/>
              <a:ext cx="2584704" cy="216408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745480" y="3798315"/>
              <a:ext cx="1667510" cy="152400"/>
            </a:xfrm>
            <a:custGeom>
              <a:avLst/>
              <a:gdLst/>
              <a:ahLst/>
              <a:cxnLst/>
              <a:rect l="l" t="t" r="r" b="b"/>
              <a:pathLst>
                <a:path w="1667509" h="152400">
                  <a:moveTo>
                    <a:pt x="81762" y="48202"/>
                  </a:moveTo>
                  <a:lnTo>
                    <a:pt x="56462" y="61289"/>
                  </a:lnTo>
                  <a:lnTo>
                    <a:pt x="79283" y="75657"/>
                  </a:lnTo>
                  <a:lnTo>
                    <a:pt x="1667255" y="152400"/>
                  </a:lnTo>
                  <a:lnTo>
                    <a:pt x="1667255" y="124968"/>
                  </a:lnTo>
                  <a:lnTo>
                    <a:pt x="81762" y="48202"/>
                  </a:lnTo>
                  <a:close/>
                </a:path>
                <a:path w="1667509" h="152400">
                  <a:moveTo>
                    <a:pt x="115824" y="0"/>
                  </a:moveTo>
                  <a:lnTo>
                    <a:pt x="0" y="57912"/>
                  </a:lnTo>
                  <a:lnTo>
                    <a:pt x="103632" y="124968"/>
                  </a:lnTo>
                  <a:lnTo>
                    <a:pt x="109728" y="128016"/>
                  </a:lnTo>
                  <a:lnTo>
                    <a:pt x="118872" y="128016"/>
                  </a:lnTo>
                  <a:lnTo>
                    <a:pt x="124968" y="115824"/>
                  </a:lnTo>
                  <a:lnTo>
                    <a:pt x="124968" y="106680"/>
                  </a:lnTo>
                  <a:lnTo>
                    <a:pt x="118872" y="100584"/>
                  </a:lnTo>
                  <a:lnTo>
                    <a:pt x="79283" y="75657"/>
                  </a:lnTo>
                  <a:lnTo>
                    <a:pt x="27432" y="73151"/>
                  </a:lnTo>
                  <a:lnTo>
                    <a:pt x="30480" y="45720"/>
                  </a:lnTo>
                  <a:lnTo>
                    <a:pt x="86563" y="45720"/>
                  </a:lnTo>
                  <a:lnTo>
                    <a:pt x="121920" y="27432"/>
                  </a:lnTo>
                  <a:lnTo>
                    <a:pt x="128016" y="24384"/>
                  </a:lnTo>
                  <a:lnTo>
                    <a:pt x="131064" y="15239"/>
                  </a:lnTo>
                  <a:lnTo>
                    <a:pt x="124968" y="3048"/>
                  </a:lnTo>
                  <a:lnTo>
                    <a:pt x="115824" y="0"/>
                  </a:lnTo>
                  <a:close/>
                </a:path>
                <a:path w="1667509" h="152400">
                  <a:moveTo>
                    <a:pt x="30480" y="45720"/>
                  </a:moveTo>
                  <a:lnTo>
                    <a:pt x="27432" y="73151"/>
                  </a:lnTo>
                  <a:lnTo>
                    <a:pt x="79283" y="75657"/>
                  </a:lnTo>
                  <a:lnTo>
                    <a:pt x="75303" y="73151"/>
                  </a:lnTo>
                  <a:lnTo>
                    <a:pt x="33528" y="73151"/>
                  </a:lnTo>
                  <a:lnTo>
                    <a:pt x="36575" y="48768"/>
                  </a:lnTo>
                  <a:lnTo>
                    <a:pt x="80670" y="48768"/>
                  </a:lnTo>
                  <a:lnTo>
                    <a:pt x="81762" y="48202"/>
                  </a:lnTo>
                  <a:lnTo>
                    <a:pt x="30480" y="45720"/>
                  </a:lnTo>
                  <a:close/>
                </a:path>
                <a:path w="1667509" h="152400">
                  <a:moveTo>
                    <a:pt x="36575" y="48768"/>
                  </a:moveTo>
                  <a:lnTo>
                    <a:pt x="33528" y="73151"/>
                  </a:lnTo>
                  <a:lnTo>
                    <a:pt x="56462" y="61289"/>
                  </a:lnTo>
                  <a:lnTo>
                    <a:pt x="36575" y="48768"/>
                  </a:lnTo>
                  <a:close/>
                </a:path>
                <a:path w="1667509" h="152400">
                  <a:moveTo>
                    <a:pt x="56462" y="61289"/>
                  </a:moveTo>
                  <a:lnTo>
                    <a:pt x="33528" y="73151"/>
                  </a:lnTo>
                  <a:lnTo>
                    <a:pt x="75303" y="73151"/>
                  </a:lnTo>
                  <a:lnTo>
                    <a:pt x="56462" y="61289"/>
                  </a:lnTo>
                  <a:close/>
                </a:path>
                <a:path w="1667509" h="152400">
                  <a:moveTo>
                    <a:pt x="80670" y="48768"/>
                  </a:moveTo>
                  <a:lnTo>
                    <a:pt x="36575" y="48768"/>
                  </a:lnTo>
                  <a:lnTo>
                    <a:pt x="56462" y="61289"/>
                  </a:lnTo>
                  <a:lnTo>
                    <a:pt x="80670" y="48768"/>
                  </a:lnTo>
                  <a:close/>
                </a:path>
                <a:path w="1667509" h="152400">
                  <a:moveTo>
                    <a:pt x="86563" y="45720"/>
                  </a:moveTo>
                  <a:lnTo>
                    <a:pt x="30480" y="45720"/>
                  </a:lnTo>
                  <a:lnTo>
                    <a:pt x="81762" y="48202"/>
                  </a:lnTo>
                  <a:lnTo>
                    <a:pt x="86563" y="4572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47700" y="1272844"/>
            <a:ext cx="9696450" cy="3006725"/>
          </a:xfrm>
          <a:prstGeom prst="rect">
            <a:avLst/>
          </a:prstGeom>
        </p:spPr>
        <p:txBody>
          <a:bodyPr vert="horz" wrap="square" lIns="0" tIns="161925" rIns="0" bIns="0" rtlCol="0">
            <a:spAutoFit/>
          </a:bodyPr>
          <a:lstStyle/>
          <a:p>
            <a:pPr marL="3792854">
              <a:lnSpc>
                <a:spcPct val="100000"/>
              </a:lnSpc>
              <a:spcBef>
                <a:spcPts val="1275"/>
              </a:spcBef>
            </a:pPr>
            <a:r>
              <a:rPr sz="2000" b="1" spc="-55" dirty="0">
                <a:solidFill>
                  <a:srgbClr val="FFFF00"/>
                </a:solidFill>
                <a:latin typeface="Arial"/>
                <a:cs typeface="Arial"/>
              </a:rPr>
              <a:t>ΠΑΡΑΔΕΙΓΜΑΤΑ</a:t>
            </a:r>
            <a:endParaRPr sz="2000">
              <a:latin typeface="Arial"/>
              <a:cs typeface="Arial"/>
            </a:endParaRPr>
          </a:p>
          <a:p>
            <a:pPr marL="4756150">
              <a:lnSpc>
                <a:spcPct val="100000"/>
              </a:lnSpc>
              <a:spcBef>
                <a:spcPts val="1175"/>
              </a:spcBef>
            </a:pP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5.</a:t>
            </a: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NH</a:t>
            </a:r>
            <a:r>
              <a:rPr sz="1950" b="1" spc="-7" baseline="-21367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950" baseline="-21367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950">
              <a:latin typeface="Arial"/>
              <a:cs typeface="Arial"/>
            </a:endParaRPr>
          </a:p>
          <a:p>
            <a:pPr marL="38100" marR="497840">
              <a:lnSpc>
                <a:spcPct val="100000"/>
              </a:lnSpc>
              <a:spcBef>
                <a:spcPts val="5"/>
              </a:spcBef>
            </a:pP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3. </a:t>
            </a:r>
            <a:r>
              <a:rPr sz="2000" b="1" spc="10" dirty="0">
                <a:solidFill>
                  <a:srgbClr val="FFFFFF"/>
                </a:solidFill>
                <a:latin typeface="Arial"/>
                <a:cs typeface="Arial"/>
              </a:rPr>
              <a:t>Με</a:t>
            </a:r>
            <a:r>
              <a:rPr sz="20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βάση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τον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πίνακα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η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γεωμετρία</a:t>
            </a:r>
            <a:r>
              <a:rPr sz="20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των</a:t>
            </a:r>
            <a:r>
              <a:rPr sz="20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ηλεκτρονικών</a:t>
            </a:r>
            <a:r>
              <a:rPr sz="20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ζευγών</a:t>
            </a:r>
            <a:r>
              <a:rPr sz="20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της 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ένωση</a:t>
            </a:r>
            <a:r>
              <a:rPr sz="20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θα </a:t>
            </a:r>
            <a:r>
              <a:rPr sz="2000" b="1" spc="-5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είναι</a:t>
            </a:r>
            <a:r>
              <a:rPr sz="2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0033CC"/>
                </a:solidFill>
                <a:latin typeface="Arial"/>
                <a:cs typeface="Arial"/>
              </a:rPr>
              <a:t>τετραεδρική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850">
              <a:latin typeface="Arial"/>
              <a:cs typeface="Arial"/>
            </a:endParaRPr>
          </a:p>
          <a:p>
            <a:pPr marL="6862445" marR="17780">
              <a:lnSpc>
                <a:spcPct val="100000"/>
              </a:lnSpc>
              <a:spcBef>
                <a:spcPts val="5"/>
              </a:spcBef>
            </a:pP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Μονήρες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ζεύγος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 (</a:t>
            </a:r>
            <a:r>
              <a:rPr sz="2000" b="1" spc="25" dirty="0">
                <a:solidFill>
                  <a:srgbClr val="FFFFFF"/>
                </a:solidFill>
                <a:latin typeface="Arial"/>
                <a:cs typeface="Arial"/>
              </a:rPr>
              <a:t>ψ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ευδ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ο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ϋ</a:t>
            </a: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π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ο</a:t>
            </a:r>
            <a:r>
              <a:rPr sz="2000" b="1" spc="-85" dirty="0">
                <a:solidFill>
                  <a:srgbClr val="FFFFFF"/>
                </a:solidFill>
                <a:latin typeface="Arial"/>
                <a:cs typeface="Arial"/>
              </a:rPr>
              <a:t>κ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α</a:t>
            </a:r>
            <a:r>
              <a:rPr sz="2000" b="1" spc="-55" dirty="0">
                <a:solidFill>
                  <a:srgbClr val="FFFFFF"/>
                </a:solidFill>
                <a:latin typeface="Arial"/>
                <a:cs typeface="Arial"/>
              </a:rPr>
              <a:t>τ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ασ</a:t>
            </a:r>
            <a:r>
              <a:rPr sz="2000" b="1" spc="-55" dirty="0">
                <a:solidFill>
                  <a:srgbClr val="FFFFFF"/>
                </a:solidFill>
                <a:latin typeface="Arial"/>
                <a:cs typeface="Arial"/>
              </a:rPr>
              <a:t>τ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άτ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η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ς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301496" y="3700779"/>
            <a:ext cx="1588135" cy="2133600"/>
          </a:xfrm>
          <a:custGeom>
            <a:avLst/>
            <a:gdLst/>
            <a:ahLst/>
            <a:cxnLst/>
            <a:rect l="l" t="t" r="r" b="b"/>
            <a:pathLst>
              <a:path w="1588135" h="2133600">
                <a:moveTo>
                  <a:pt x="1588008" y="0"/>
                </a:moveTo>
                <a:lnTo>
                  <a:pt x="0" y="0"/>
                </a:lnTo>
                <a:lnTo>
                  <a:pt x="0" y="2133600"/>
                </a:lnTo>
                <a:lnTo>
                  <a:pt x="1588008" y="2133600"/>
                </a:lnTo>
                <a:lnTo>
                  <a:pt x="15880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002535" y="4757927"/>
            <a:ext cx="19558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02535" y="5516879"/>
            <a:ext cx="19558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017776" y="5075428"/>
            <a:ext cx="152400" cy="478790"/>
            <a:chOff x="2017776" y="5075428"/>
            <a:chExt cx="152400" cy="478790"/>
          </a:xfrm>
        </p:grpSpPr>
        <p:sp>
          <p:nvSpPr>
            <p:cNvPr id="11" name="object 11"/>
            <p:cNvSpPr/>
            <p:nvPr/>
          </p:nvSpPr>
          <p:spPr>
            <a:xfrm>
              <a:off x="2093976" y="5081524"/>
              <a:ext cx="0" cy="469900"/>
            </a:xfrm>
            <a:custGeom>
              <a:avLst/>
              <a:gdLst/>
              <a:ahLst/>
              <a:cxnLst/>
              <a:rect l="l" t="t" r="r" b="b"/>
              <a:pathLst>
                <a:path h="469900">
                  <a:moveTo>
                    <a:pt x="0" y="46939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017776" y="5075428"/>
              <a:ext cx="152400" cy="478790"/>
            </a:xfrm>
            <a:custGeom>
              <a:avLst/>
              <a:gdLst/>
              <a:ahLst/>
              <a:cxnLst/>
              <a:rect l="l" t="t" r="r" b="b"/>
              <a:pathLst>
                <a:path w="152400" h="478789">
                  <a:moveTo>
                    <a:pt x="88392" y="0"/>
                  </a:moveTo>
                  <a:lnTo>
                    <a:pt x="64007" y="0"/>
                  </a:lnTo>
                  <a:lnTo>
                    <a:pt x="0" y="478536"/>
                  </a:lnTo>
                  <a:lnTo>
                    <a:pt x="152400" y="478536"/>
                  </a:lnTo>
                  <a:lnTo>
                    <a:pt x="8839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344167" y="5135879"/>
            <a:ext cx="19558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30096" y="4993132"/>
            <a:ext cx="429766" cy="310894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2657855" y="5135879"/>
            <a:ext cx="19558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798320" y="3743452"/>
            <a:ext cx="829310" cy="1499870"/>
            <a:chOff x="1798320" y="3743452"/>
            <a:chExt cx="829310" cy="1499870"/>
          </a:xfrm>
        </p:grpSpPr>
        <p:sp>
          <p:nvSpPr>
            <p:cNvPr id="17" name="object 17"/>
            <p:cNvSpPr/>
            <p:nvPr/>
          </p:nvSpPr>
          <p:spPr>
            <a:xfrm>
              <a:off x="2231136" y="5008371"/>
              <a:ext cx="384175" cy="222885"/>
            </a:xfrm>
            <a:custGeom>
              <a:avLst/>
              <a:gdLst/>
              <a:ahLst/>
              <a:cxnLst/>
              <a:rect l="l" t="t" r="r" b="b"/>
              <a:pathLst>
                <a:path w="384175" h="222885">
                  <a:moveTo>
                    <a:pt x="0" y="0"/>
                  </a:moveTo>
                  <a:lnTo>
                    <a:pt x="384047" y="222503"/>
                  </a:lnTo>
                </a:path>
              </a:pathLst>
            </a:custGeom>
            <a:ln w="2438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810512" y="3755643"/>
              <a:ext cx="497205" cy="856615"/>
            </a:xfrm>
            <a:custGeom>
              <a:avLst/>
              <a:gdLst/>
              <a:ahLst/>
              <a:cxnLst/>
              <a:rect l="l" t="t" r="r" b="b"/>
              <a:pathLst>
                <a:path w="497205" h="856614">
                  <a:moveTo>
                    <a:pt x="249936" y="0"/>
                  </a:moveTo>
                  <a:lnTo>
                    <a:pt x="228600" y="3047"/>
                  </a:lnTo>
                  <a:lnTo>
                    <a:pt x="161544" y="9143"/>
                  </a:lnTo>
                  <a:lnTo>
                    <a:pt x="109727" y="27431"/>
                  </a:lnTo>
                  <a:lnTo>
                    <a:pt x="70104" y="51815"/>
                  </a:lnTo>
                  <a:lnTo>
                    <a:pt x="42671" y="88391"/>
                  </a:lnTo>
                  <a:lnTo>
                    <a:pt x="21336" y="128015"/>
                  </a:lnTo>
                  <a:lnTo>
                    <a:pt x="9143" y="173735"/>
                  </a:lnTo>
                  <a:lnTo>
                    <a:pt x="3048" y="228600"/>
                  </a:lnTo>
                  <a:lnTo>
                    <a:pt x="0" y="286511"/>
                  </a:lnTo>
                  <a:lnTo>
                    <a:pt x="3048" y="316991"/>
                  </a:lnTo>
                  <a:lnTo>
                    <a:pt x="9143" y="365759"/>
                  </a:lnTo>
                  <a:lnTo>
                    <a:pt x="18287" y="423671"/>
                  </a:lnTo>
                  <a:lnTo>
                    <a:pt x="33527" y="484631"/>
                  </a:lnTo>
                  <a:lnTo>
                    <a:pt x="51815" y="551687"/>
                  </a:lnTo>
                  <a:lnTo>
                    <a:pt x="73151" y="615695"/>
                  </a:lnTo>
                  <a:lnTo>
                    <a:pt x="97536" y="676655"/>
                  </a:lnTo>
                  <a:lnTo>
                    <a:pt x="124968" y="734567"/>
                  </a:lnTo>
                  <a:lnTo>
                    <a:pt x="152400" y="783335"/>
                  </a:lnTo>
                  <a:lnTo>
                    <a:pt x="182880" y="822959"/>
                  </a:lnTo>
                  <a:lnTo>
                    <a:pt x="216407" y="847343"/>
                  </a:lnTo>
                  <a:lnTo>
                    <a:pt x="249936" y="856487"/>
                  </a:lnTo>
                  <a:lnTo>
                    <a:pt x="277368" y="850391"/>
                  </a:lnTo>
                  <a:lnTo>
                    <a:pt x="310895" y="826007"/>
                  </a:lnTo>
                  <a:lnTo>
                    <a:pt x="341375" y="792479"/>
                  </a:lnTo>
                  <a:lnTo>
                    <a:pt x="368807" y="743711"/>
                  </a:lnTo>
                  <a:lnTo>
                    <a:pt x="396239" y="688847"/>
                  </a:lnTo>
                  <a:lnTo>
                    <a:pt x="420624" y="627887"/>
                  </a:lnTo>
                  <a:lnTo>
                    <a:pt x="441960" y="560831"/>
                  </a:lnTo>
                  <a:lnTo>
                    <a:pt x="463295" y="496823"/>
                  </a:lnTo>
                  <a:lnTo>
                    <a:pt x="478536" y="432815"/>
                  </a:lnTo>
                  <a:lnTo>
                    <a:pt x="487680" y="374903"/>
                  </a:lnTo>
                  <a:lnTo>
                    <a:pt x="496824" y="326135"/>
                  </a:lnTo>
                  <a:lnTo>
                    <a:pt x="496824" y="268223"/>
                  </a:lnTo>
                  <a:lnTo>
                    <a:pt x="493775" y="213359"/>
                  </a:lnTo>
                  <a:lnTo>
                    <a:pt x="487680" y="161543"/>
                  </a:lnTo>
                  <a:lnTo>
                    <a:pt x="472439" y="115823"/>
                  </a:lnTo>
                  <a:lnTo>
                    <a:pt x="451104" y="76200"/>
                  </a:lnTo>
                  <a:lnTo>
                    <a:pt x="417575" y="45719"/>
                  </a:lnTo>
                  <a:lnTo>
                    <a:pt x="374904" y="21335"/>
                  </a:lnTo>
                  <a:lnTo>
                    <a:pt x="320039" y="6095"/>
                  </a:lnTo>
                  <a:lnTo>
                    <a:pt x="2499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810512" y="3755643"/>
              <a:ext cx="497205" cy="856615"/>
            </a:xfrm>
            <a:custGeom>
              <a:avLst/>
              <a:gdLst/>
              <a:ahLst/>
              <a:cxnLst/>
              <a:rect l="l" t="t" r="r" b="b"/>
              <a:pathLst>
                <a:path w="497205" h="856614">
                  <a:moveTo>
                    <a:pt x="249936" y="856487"/>
                  </a:moveTo>
                  <a:lnTo>
                    <a:pt x="193863" y="831952"/>
                  </a:lnTo>
                  <a:lnTo>
                    <a:pt x="167200" y="803703"/>
                  </a:lnTo>
                  <a:lnTo>
                    <a:pt x="141736" y="766949"/>
                  </a:lnTo>
                  <a:lnTo>
                    <a:pt x="117685" y="723304"/>
                  </a:lnTo>
                  <a:lnTo>
                    <a:pt x="95261" y="674381"/>
                  </a:lnTo>
                  <a:lnTo>
                    <a:pt x="74675" y="621791"/>
                  </a:lnTo>
                  <a:lnTo>
                    <a:pt x="56143" y="567150"/>
                  </a:lnTo>
                  <a:lnTo>
                    <a:pt x="39877" y="512068"/>
                  </a:lnTo>
                  <a:lnTo>
                    <a:pt x="26090" y="458159"/>
                  </a:lnTo>
                  <a:lnTo>
                    <a:pt x="14995" y="407036"/>
                  </a:lnTo>
                  <a:lnTo>
                    <a:pt x="6806" y="360312"/>
                  </a:lnTo>
                  <a:lnTo>
                    <a:pt x="1737" y="319600"/>
                  </a:lnTo>
                  <a:lnTo>
                    <a:pt x="0" y="286511"/>
                  </a:lnTo>
                  <a:lnTo>
                    <a:pt x="1237" y="238493"/>
                  </a:lnTo>
                  <a:lnTo>
                    <a:pt x="5510" y="193511"/>
                  </a:lnTo>
                  <a:lnTo>
                    <a:pt x="13661" y="152040"/>
                  </a:lnTo>
                  <a:lnTo>
                    <a:pt x="26529" y="114556"/>
                  </a:lnTo>
                  <a:lnTo>
                    <a:pt x="69787" y="53449"/>
                  </a:lnTo>
                  <a:lnTo>
                    <a:pt x="101858" y="30778"/>
                  </a:lnTo>
                  <a:lnTo>
                    <a:pt x="142012" y="13996"/>
                  </a:lnTo>
                  <a:lnTo>
                    <a:pt x="191091" y="3578"/>
                  </a:lnTo>
                  <a:lnTo>
                    <a:pt x="249936" y="0"/>
                  </a:lnTo>
                  <a:lnTo>
                    <a:pt x="308695" y="3578"/>
                  </a:lnTo>
                  <a:lnTo>
                    <a:pt x="357542" y="13996"/>
                  </a:lnTo>
                  <a:lnTo>
                    <a:pt x="397355" y="30778"/>
                  </a:lnTo>
                  <a:lnTo>
                    <a:pt x="429012" y="53449"/>
                  </a:lnTo>
                  <a:lnTo>
                    <a:pt x="471367" y="114556"/>
                  </a:lnTo>
                  <a:lnTo>
                    <a:pt x="483821" y="152040"/>
                  </a:lnTo>
                  <a:lnTo>
                    <a:pt x="491630" y="193511"/>
                  </a:lnTo>
                  <a:lnTo>
                    <a:pt x="495671" y="238493"/>
                  </a:lnTo>
                  <a:lnTo>
                    <a:pt x="496824" y="286511"/>
                  </a:lnTo>
                  <a:lnTo>
                    <a:pt x="495131" y="319600"/>
                  </a:lnTo>
                  <a:lnTo>
                    <a:pt x="490185" y="360312"/>
                  </a:lnTo>
                  <a:lnTo>
                    <a:pt x="482188" y="407036"/>
                  </a:lnTo>
                  <a:lnTo>
                    <a:pt x="471338" y="458159"/>
                  </a:lnTo>
                  <a:lnTo>
                    <a:pt x="457835" y="512068"/>
                  </a:lnTo>
                  <a:lnTo>
                    <a:pt x="441880" y="567150"/>
                  </a:lnTo>
                  <a:lnTo>
                    <a:pt x="423672" y="621791"/>
                  </a:lnTo>
                  <a:lnTo>
                    <a:pt x="403411" y="674381"/>
                  </a:lnTo>
                  <a:lnTo>
                    <a:pt x="381297" y="723304"/>
                  </a:lnTo>
                  <a:lnTo>
                    <a:pt x="357531" y="766949"/>
                  </a:lnTo>
                  <a:lnTo>
                    <a:pt x="332311" y="803703"/>
                  </a:lnTo>
                  <a:lnTo>
                    <a:pt x="305839" y="831952"/>
                  </a:lnTo>
                  <a:lnTo>
                    <a:pt x="249936" y="856487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810512" y="3755643"/>
              <a:ext cx="497205" cy="856615"/>
            </a:xfrm>
            <a:custGeom>
              <a:avLst/>
              <a:gdLst/>
              <a:ahLst/>
              <a:cxnLst/>
              <a:rect l="l" t="t" r="r" b="b"/>
              <a:pathLst>
                <a:path w="497205" h="856614">
                  <a:moveTo>
                    <a:pt x="249936" y="856487"/>
                  </a:moveTo>
                  <a:lnTo>
                    <a:pt x="193863" y="831952"/>
                  </a:lnTo>
                  <a:lnTo>
                    <a:pt x="167200" y="803703"/>
                  </a:lnTo>
                  <a:lnTo>
                    <a:pt x="141736" y="766949"/>
                  </a:lnTo>
                  <a:lnTo>
                    <a:pt x="117685" y="723304"/>
                  </a:lnTo>
                  <a:lnTo>
                    <a:pt x="95261" y="674381"/>
                  </a:lnTo>
                  <a:lnTo>
                    <a:pt x="74675" y="621791"/>
                  </a:lnTo>
                  <a:lnTo>
                    <a:pt x="56143" y="567150"/>
                  </a:lnTo>
                  <a:lnTo>
                    <a:pt x="39877" y="512068"/>
                  </a:lnTo>
                  <a:lnTo>
                    <a:pt x="26090" y="458159"/>
                  </a:lnTo>
                  <a:lnTo>
                    <a:pt x="14995" y="407036"/>
                  </a:lnTo>
                  <a:lnTo>
                    <a:pt x="6806" y="360312"/>
                  </a:lnTo>
                  <a:lnTo>
                    <a:pt x="1737" y="319600"/>
                  </a:lnTo>
                  <a:lnTo>
                    <a:pt x="0" y="286511"/>
                  </a:lnTo>
                  <a:lnTo>
                    <a:pt x="1237" y="238493"/>
                  </a:lnTo>
                  <a:lnTo>
                    <a:pt x="5510" y="193511"/>
                  </a:lnTo>
                  <a:lnTo>
                    <a:pt x="13661" y="152040"/>
                  </a:lnTo>
                  <a:lnTo>
                    <a:pt x="26529" y="114556"/>
                  </a:lnTo>
                  <a:lnTo>
                    <a:pt x="69787" y="53449"/>
                  </a:lnTo>
                  <a:lnTo>
                    <a:pt x="101858" y="30778"/>
                  </a:lnTo>
                  <a:lnTo>
                    <a:pt x="142012" y="13996"/>
                  </a:lnTo>
                  <a:lnTo>
                    <a:pt x="191091" y="3578"/>
                  </a:lnTo>
                  <a:lnTo>
                    <a:pt x="249936" y="0"/>
                  </a:lnTo>
                  <a:lnTo>
                    <a:pt x="308695" y="3578"/>
                  </a:lnTo>
                  <a:lnTo>
                    <a:pt x="357542" y="13996"/>
                  </a:lnTo>
                  <a:lnTo>
                    <a:pt x="397355" y="30778"/>
                  </a:lnTo>
                  <a:lnTo>
                    <a:pt x="429012" y="53449"/>
                  </a:lnTo>
                  <a:lnTo>
                    <a:pt x="471367" y="114556"/>
                  </a:lnTo>
                  <a:lnTo>
                    <a:pt x="483821" y="152040"/>
                  </a:lnTo>
                  <a:lnTo>
                    <a:pt x="491630" y="193511"/>
                  </a:lnTo>
                  <a:lnTo>
                    <a:pt x="495671" y="238493"/>
                  </a:lnTo>
                  <a:lnTo>
                    <a:pt x="496824" y="286511"/>
                  </a:lnTo>
                  <a:lnTo>
                    <a:pt x="495131" y="319600"/>
                  </a:lnTo>
                  <a:lnTo>
                    <a:pt x="490185" y="360312"/>
                  </a:lnTo>
                  <a:lnTo>
                    <a:pt x="482188" y="407036"/>
                  </a:lnTo>
                  <a:lnTo>
                    <a:pt x="471338" y="458159"/>
                  </a:lnTo>
                  <a:lnTo>
                    <a:pt x="457835" y="512068"/>
                  </a:lnTo>
                  <a:lnTo>
                    <a:pt x="441880" y="567150"/>
                  </a:lnTo>
                  <a:lnTo>
                    <a:pt x="423672" y="621791"/>
                  </a:lnTo>
                  <a:lnTo>
                    <a:pt x="403411" y="674381"/>
                  </a:lnTo>
                  <a:lnTo>
                    <a:pt x="381297" y="723304"/>
                  </a:lnTo>
                  <a:lnTo>
                    <a:pt x="357531" y="766949"/>
                  </a:lnTo>
                  <a:lnTo>
                    <a:pt x="332311" y="803703"/>
                  </a:lnTo>
                  <a:lnTo>
                    <a:pt x="305839" y="831952"/>
                  </a:lnTo>
                  <a:lnTo>
                    <a:pt x="249936" y="856487"/>
                  </a:lnTo>
                </a:path>
              </a:pathLst>
            </a:custGeom>
            <a:ln w="2438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20240" y="3999483"/>
              <a:ext cx="85343" cy="8534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12264" y="3999483"/>
              <a:ext cx="85343" cy="8534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38803" y="637032"/>
            <a:ext cx="3425190" cy="5632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0" spc="15" dirty="0">
                <a:solidFill>
                  <a:srgbClr val="FF3300"/>
                </a:solidFill>
              </a:rPr>
              <a:t>ΘΕΩΡΙΑ</a:t>
            </a:r>
            <a:r>
              <a:rPr sz="3500" spc="-35" dirty="0">
                <a:solidFill>
                  <a:srgbClr val="FF3300"/>
                </a:solidFill>
              </a:rPr>
              <a:t> </a:t>
            </a:r>
            <a:r>
              <a:rPr sz="3500" spc="15" dirty="0">
                <a:solidFill>
                  <a:srgbClr val="FF3300"/>
                </a:solidFill>
              </a:rPr>
              <a:t>VSEPR</a:t>
            </a:r>
            <a:endParaRPr sz="3500"/>
          </a:p>
        </p:txBody>
      </p:sp>
      <p:sp>
        <p:nvSpPr>
          <p:cNvPr id="3" name="object 3"/>
          <p:cNvSpPr txBox="1"/>
          <p:nvPr/>
        </p:nvSpPr>
        <p:spPr>
          <a:xfrm>
            <a:off x="635000" y="1272844"/>
            <a:ext cx="9204960" cy="1976120"/>
          </a:xfrm>
          <a:prstGeom prst="rect">
            <a:avLst/>
          </a:prstGeom>
        </p:spPr>
        <p:txBody>
          <a:bodyPr vert="horz" wrap="square" lIns="0" tIns="161925" rIns="0" bIns="0" rtlCol="0">
            <a:spAutoFit/>
          </a:bodyPr>
          <a:lstStyle/>
          <a:p>
            <a:pPr marL="3805554">
              <a:lnSpc>
                <a:spcPct val="100000"/>
              </a:lnSpc>
              <a:spcBef>
                <a:spcPts val="1275"/>
              </a:spcBef>
            </a:pPr>
            <a:r>
              <a:rPr sz="2000" b="1" spc="-55" dirty="0">
                <a:solidFill>
                  <a:srgbClr val="FFFF00"/>
                </a:solidFill>
                <a:latin typeface="Arial"/>
                <a:cs typeface="Arial"/>
              </a:rPr>
              <a:t>ΠΑΡΑΔΕΙΓΜΑΤΑ</a:t>
            </a:r>
            <a:endParaRPr sz="2000">
              <a:latin typeface="Arial"/>
              <a:cs typeface="Arial"/>
            </a:endParaRPr>
          </a:p>
          <a:p>
            <a:pPr marL="4768850">
              <a:lnSpc>
                <a:spcPct val="100000"/>
              </a:lnSpc>
              <a:spcBef>
                <a:spcPts val="1175"/>
              </a:spcBef>
            </a:pP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6.</a:t>
            </a: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NH</a:t>
            </a:r>
            <a:r>
              <a:rPr sz="1950" b="1" spc="-7" baseline="-21367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950" baseline="-21367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950">
              <a:latin typeface="Arial"/>
              <a:cs typeface="Arial"/>
            </a:endParaRPr>
          </a:p>
          <a:p>
            <a:pPr marL="50800" marR="43180">
              <a:lnSpc>
                <a:spcPct val="100000"/>
              </a:lnSpc>
              <a:spcBef>
                <a:spcPts val="5"/>
              </a:spcBef>
              <a:tabLst>
                <a:tab pos="400685" algn="l"/>
              </a:tabLst>
            </a:pP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4.	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Όμως</a:t>
            </a:r>
            <a:r>
              <a:rPr sz="20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η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πραγματική</a:t>
            </a:r>
            <a:r>
              <a:rPr sz="20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γεωμετρία</a:t>
            </a:r>
            <a:r>
              <a:rPr sz="20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διαμορφώνεται</a:t>
            </a:r>
            <a:r>
              <a:rPr sz="20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από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τα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άτομα.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Επομένως </a:t>
            </a:r>
            <a:r>
              <a:rPr sz="2000" b="1" spc="-5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το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μόριο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της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ΝΗ</a:t>
            </a:r>
            <a:r>
              <a:rPr sz="1950" b="1" spc="-7" baseline="-21367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950" b="1" spc="262" baseline="-2136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είναι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33CC"/>
                </a:solidFill>
                <a:latin typeface="Arial"/>
                <a:cs typeface="Arial"/>
              </a:rPr>
              <a:t>παραμορφωμένο</a:t>
            </a:r>
            <a:r>
              <a:rPr sz="2000" b="1" spc="-7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0033CC"/>
                </a:solidFill>
                <a:latin typeface="Arial"/>
                <a:cs typeface="Arial"/>
              </a:rPr>
              <a:t>τετράεδρο.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063752" y="3938523"/>
            <a:ext cx="2368550" cy="1615440"/>
            <a:chOff x="1063752" y="3938523"/>
            <a:chExt cx="2368550" cy="1615440"/>
          </a:xfrm>
        </p:grpSpPr>
        <p:sp>
          <p:nvSpPr>
            <p:cNvPr id="5" name="object 5"/>
            <p:cNvSpPr/>
            <p:nvPr/>
          </p:nvSpPr>
          <p:spPr>
            <a:xfrm>
              <a:off x="1063752" y="3938523"/>
              <a:ext cx="2368550" cy="1615440"/>
            </a:xfrm>
            <a:custGeom>
              <a:avLst/>
              <a:gdLst/>
              <a:ahLst/>
              <a:cxnLst/>
              <a:rect l="l" t="t" r="r" b="b"/>
              <a:pathLst>
                <a:path w="2368550" h="1615439">
                  <a:moveTo>
                    <a:pt x="2368296" y="0"/>
                  </a:moveTo>
                  <a:lnTo>
                    <a:pt x="0" y="0"/>
                  </a:lnTo>
                  <a:lnTo>
                    <a:pt x="0" y="1615439"/>
                  </a:lnTo>
                  <a:lnTo>
                    <a:pt x="2368296" y="1615439"/>
                  </a:lnTo>
                  <a:lnTo>
                    <a:pt x="23682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36648" y="4072635"/>
              <a:ext cx="219456" cy="27431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246376" y="4429251"/>
              <a:ext cx="0" cy="701040"/>
            </a:xfrm>
            <a:custGeom>
              <a:avLst/>
              <a:gdLst/>
              <a:ahLst/>
              <a:cxnLst/>
              <a:rect l="l" t="t" r="r" b="b"/>
              <a:pathLst>
                <a:path h="701039">
                  <a:moveTo>
                    <a:pt x="0" y="7010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33600" y="4423155"/>
              <a:ext cx="226060" cy="713740"/>
            </a:xfrm>
            <a:custGeom>
              <a:avLst/>
              <a:gdLst/>
              <a:ahLst/>
              <a:cxnLst/>
              <a:rect l="l" t="t" r="r" b="b"/>
              <a:pathLst>
                <a:path w="226060" h="713739">
                  <a:moveTo>
                    <a:pt x="131063" y="0"/>
                  </a:moveTo>
                  <a:lnTo>
                    <a:pt x="94487" y="0"/>
                  </a:lnTo>
                  <a:lnTo>
                    <a:pt x="0" y="713232"/>
                  </a:lnTo>
                  <a:lnTo>
                    <a:pt x="225551" y="713232"/>
                  </a:lnTo>
                  <a:lnTo>
                    <a:pt x="13106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36648" y="5206491"/>
              <a:ext cx="219456" cy="27431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423416" y="4316475"/>
              <a:ext cx="603885" cy="426720"/>
            </a:xfrm>
            <a:custGeom>
              <a:avLst/>
              <a:gdLst/>
              <a:ahLst/>
              <a:cxnLst/>
              <a:rect l="l" t="t" r="r" b="b"/>
              <a:pathLst>
                <a:path w="603885" h="426720">
                  <a:moveTo>
                    <a:pt x="109728" y="426719"/>
                  </a:moveTo>
                  <a:lnTo>
                    <a:pt x="0" y="234696"/>
                  </a:lnTo>
                </a:path>
                <a:path w="603885" h="426720">
                  <a:moveTo>
                    <a:pt x="192024" y="362712"/>
                  </a:moveTo>
                  <a:lnTo>
                    <a:pt x="97536" y="195072"/>
                  </a:lnTo>
                </a:path>
                <a:path w="603885" h="426720">
                  <a:moveTo>
                    <a:pt x="274320" y="295656"/>
                  </a:moveTo>
                  <a:lnTo>
                    <a:pt x="192024" y="155448"/>
                  </a:lnTo>
                </a:path>
                <a:path w="603885" h="426720">
                  <a:moveTo>
                    <a:pt x="356616" y="231648"/>
                  </a:moveTo>
                  <a:lnTo>
                    <a:pt x="289559" y="118872"/>
                  </a:lnTo>
                </a:path>
                <a:path w="603885" h="426720">
                  <a:moveTo>
                    <a:pt x="438911" y="167640"/>
                  </a:moveTo>
                  <a:lnTo>
                    <a:pt x="387096" y="79248"/>
                  </a:lnTo>
                </a:path>
                <a:path w="603885" h="426720">
                  <a:moveTo>
                    <a:pt x="521208" y="103631"/>
                  </a:moveTo>
                  <a:lnTo>
                    <a:pt x="484632" y="39624"/>
                  </a:lnTo>
                </a:path>
                <a:path w="603885" h="426720">
                  <a:moveTo>
                    <a:pt x="603504" y="39624"/>
                  </a:moveTo>
                  <a:lnTo>
                    <a:pt x="582167" y="0"/>
                  </a:lnTo>
                </a:path>
              </a:pathLst>
            </a:custGeom>
            <a:ln w="365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55190" y="4639563"/>
              <a:ext cx="219456" cy="27431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453640" y="4322571"/>
              <a:ext cx="573405" cy="329565"/>
            </a:xfrm>
            <a:custGeom>
              <a:avLst/>
              <a:gdLst/>
              <a:ahLst/>
              <a:cxnLst/>
              <a:rect l="l" t="t" r="r" b="b"/>
              <a:pathLst>
                <a:path w="573405" h="329564">
                  <a:moveTo>
                    <a:pt x="0" y="0"/>
                  </a:moveTo>
                  <a:lnTo>
                    <a:pt x="573024" y="329183"/>
                  </a:lnTo>
                </a:path>
              </a:pathLst>
            </a:custGeom>
            <a:ln w="365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21152" y="4639563"/>
              <a:ext cx="219455" cy="274319"/>
            </a:xfrm>
            <a:prstGeom prst="rect">
              <a:avLst/>
            </a:prstGeom>
          </p:spPr>
        </p:pic>
      </p:grpSp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15255" y="3856228"/>
            <a:ext cx="2581655" cy="1618488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38803" y="637032"/>
            <a:ext cx="3425190" cy="5632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0" spc="15" dirty="0">
                <a:solidFill>
                  <a:srgbClr val="FF3300"/>
                </a:solidFill>
              </a:rPr>
              <a:t>ΘΕΩΡΙΑ</a:t>
            </a:r>
            <a:r>
              <a:rPr sz="3500" spc="-35" dirty="0">
                <a:solidFill>
                  <a:srgbClr val="FF3300"/>
                </a:solidFill>
              </a:rPr>
              <a:t> </a:t>
            </a:r>
            <a:r>
              <a:rPr sz="3500" spc="15" dirty="0">
                <a:solidFill>
                  <a:srgbClr val="FF3300"/>
                </a:solidFill>
              </a:rPr>
              <a:t>VSEPR</a:t>
            </a:r>
            <a:endParaRPr sz="3500"/>
          </a:p>
        </p:txBody>
      </p:sp>
      <p:sp>
        <p:nvSpPr>
          <p:cNvPr id="3" name="object 3"/>
          <p:cNvSpPr txBox="1"/>
          <p:nvPr/>
        </p:nvSpPr>
        <p:spPr>
          <a:xfrm>
            <a:off x="898144" y="1272844"/>
            <a:ext cx="8160384" cy="1659255"/>
          </a:xfrm>
          <a:prstGeom prst="rect">
            <a:avLst/>
          </a:prstGeom>
        </p:spPr>
        <p:txBody>
          <a:bodyPr vert="horz" wrap="square" lIns="0" tIns="161925" rIns="0" bIns="0" rtlCol="0">
            <a:spAutoFit/>
          </a:bodyPr>
          <a:lstStyle/>
          <a:p>
            <a:pPr marL="3542665">
              <a:lnSpc>
                <a:spcPct val="100000"/>
              </a:lnSpc>
              <a:spcBef>
                <a:spcPts val="1275"/>
              </a:spcBef>
            </a:pPr>
            <a:r>
              <a:rPr sz="2000" b="1" spc="-55" dirty="0">
                <a:solidFill>
                  <a:srgbClr val="FFFF00"/>
                </a:solidFill>
                <a:latin typeface="Arial"/>
                <a:cs typeface="Arial"/>
              </a:rPr>
              <a:t>ΠΑΡΑΔΕΙΓΜΑΤΑ</a:t>
            </a:r>
            <a:endParaRPr sz="2000">
              <a:latin typeface="Arial"/>
              <a:cs typeface="Arial"/>
            </a:endParaRPr>
          </a:p>
          <a:p>
            <a:pPr marL="4457065">
              <a:lnSpc>
                <a:spcPct val="100000"/>
              </a:lnSpc>
              <a:spcBef>
                <a:spcPts val="1175"/>
              </a:spcBef>
            </a:pP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6.</a:t>
            </a: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XeF</a:t>
            </a:r>
            <a:r>
              <a:rPr sz="1950" b="1" spc="-7" baseline="-21367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950" baseline="-21367">
              <a:latin typeface="Arial"/>
              <a:cs typeface="Arial"/>
            </a:endParaRPr>
          </a:p>
          <a:p>
            <a:pPr marL="25400" marR="17780">
              <a:lnSpc>
                <a:spcPct val="100000"/>
              </a:lnSpc>
              <a:spcBef>
                <a:spcPts val="915"/>
              </a:spcBef>
              <a:tabLst>
                <a:tab pos="6454140" algn="l"/>
              </a:tabLst>
            </a:pP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. Γ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ρ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ά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φο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υ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με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τι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ς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η</a:t>
            </a:r>
            <a:r>
              <a:rPr sz="2000" b="1" spc="10" dirty="0">
                <a:solidFill>
                  <a:srgbClr val="FFFFFF"/>
                </a:solidFill>
                <a:latin typeface="Arial"/>
                <a:cs typeface="Arial"/>
              </a:rPr>
              <a:t>λ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εκ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τ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ρ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ο</a:t>
            </a:r>
            <a:r>
              <a:rPr sz="2000" b="1" spc="10" dirty="0">
                <a:solidFill>
                  <a:srgbClr val="FFFFFF"/>
                </a:solidFill>
                <a:latin typeface="Arial"/>
                <a:cs typeface="Arial"/>
              </a:rPr>
              <a:t>ν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ι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κ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έ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ς</a:t>
            </a:r>
            <a:r>
              <a:rPr sz="20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δ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ο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μ</a:t>
            </a:r>
            <a:r>
              <a:rPr sz="2000" b="1" spc="30" dirty="0">
                <a:solidFill>
                  <a:srgbClr val="FFFFFF"/>
                </a:solidFill>
                <a:latin typeface="Arial"/>
                <a:cs typeface="Arial"/>
              </a:rPr>
              <a:t>έ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ς</a:t>
            </a:r>
            <a:r>
              <a:rPr sz="2000" b="1" spc="-55" dirty="0">
                <a:solidFill>
                  <a:srgbClr val="FFFFFF"/>
                </a:solidFill>
                <a:latin typeface="Arial"/>
                <a:cs typeface="Arial"/>
              </a:rPr>
              <a:t> τ</a:t>
            </a:r>
            <a:r>
              <a:rPr sz="2000" b="1" spc="30" dirty="0">
                <a:solidFill>
                  <a:srgbClr val="FFFFFF"/>
                </a:solidFill>
                <a:latin typeface="Arial"/>
                <a:cs typeface="Arial"/>
              </a:rPr>
              <a:t>ω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ν</a:t>
            </a:r>
            <a:r>
              <a:rPr sz="20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85" dirty="0">
                <a:solidFill>
                  <a:srgbClr val="FFFFFF"/>
                </a:solidFill>
                <a:latin typeface="Arial"/>
                <a:cs typeface="Arial"/>
              </a:rPr>
              <a:t>κ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αι</a:t>
            </a:r>
            <a:r>
              <a:rPr sz="20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85" dirty="0">
                <a:solidFill>
                  <a:srgbClr val="FFFFFF"/>
                </a:solidFill>
                <a:latin typeface="Arial"/>
                <a:cs typeface="Arial"/>
              </a:rPr>
              <a:t>κ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αι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000" b="1" spc="10" dirty="0">
                <a:solidFill>
                  <a:srgbClr val="FFFFFF"/>
                </a:solidFill>
                <a:latin typeface="Arial"/>
                <a:cs typeface="Arial"/>
              </a:rPr>
              <a:t>γ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ρ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ά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φο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υ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με</a:t>
            </a:r>
            <a:r>
              <a:rPr sz="20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5" dirty="0">
                <a:solidFill>
                  <a:srgbClr val="FFFFFF"/>
                </a:solidFill>
                <a:latin typeface="Arial"/>
                <a:cs typeface="Arial"/>
              </a:rPr>
              <a:t>τ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ο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ν 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ηλεκτρονικό</a:t>
            </a:r>
            <a:r>
              <a:rPr sz="20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τύπο</a:t>
            </a:r>
            <a:r>
              <a:rPr sz="20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40" dirty="0">
                <a:solidFill>
                  <a:srgbClr val="FFFFFF"/>
                </a:solidFill>
                <a:latin typeface="Arial"/>
                <a:cs typeface="Arial"/>
              </a:rPr>
              <a:t>κατά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Lewis.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28364" y="3569207"/>
            <a:ext cx="5569585" cy="6343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  <a:tabLst>
                <a:tab pos="3616325" algn="l"/>
              </a:tabLst>
            </a:pP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Βρ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ίσ</a:t>
            </a:r>
            <a:r>
              <a:rPr sz="2000" b="1" spc="-85" dirty="0">
                <a:solidFill>
                  <a:srgbClr val="FFFFFF"/>
                </a:solidFill>
                <a:latin typeface="Arial"/>
                <a:cs typeface="Arial"/>
              </a:rPr>
              <a:t>κ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ο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υ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με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5" dirty="0">
                <a:solidFill>
                  <a:srgbClr val="FFFFFF"/>
                </a:solidFill>
                <a:latin typeface="Arial"/>
                <a:cs typeface="Arial"/>
              </a:rPr>
              <a:t>τ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ο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ν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α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ρ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ιθμό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5" dirty="0">
                <a:solidFill>
                  <a:srgbClr val="FFFFFF"/>
                </a:solidFill>
                <a:latin typeface="Arial"/>
                <a:cs typeface="Arial"/>
              </a:rPr>
              <a:t>τ</a:t>
            </a:r>
            <a:r>
              <a:rPr sz="2000" b="1" spc="30" dirty="0">
                <a:solidFill>
                  <a:srgbClr val="FFFFFF"/>
                </a:solidFill>
                <a:latin typeface="Arial"/>
                <a:cs typeface="Arial"/>
              </a:rPr>
              <a:t>ω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ν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υ</a:t>
            </a: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π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ο</a:t>
            </a:r>
            <a:r>
              <a:rPr sz="2000" b="1" spc="-85" dirty="0">
                <a:solidFill>
                  <a:srgbClr val="FFFFFF"/>
                </a:solidFill>
                <a:latin typeface="Arial"/>
                <a:cs typeface="Arial"/>
              </a:rPr>
              <a:t>κ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α</a:t>
            </a:r>
            <a:r>
              <a:rPr sz="2000" b="1" spc="-55" dirty="0">
                <a:solidFill>
                  <a:srgbClr val="FFFFFF"/>
                </a:solidFill>
                <a:latin typeface="Arial"/>
                <a:cs typeface="Arial"/>
              </a:rPr>
              <a:t>τ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ασ</a:t>
            </a:r>
            <a:r>
              <a:rPr sz="2000" b="1" spc="-55" dirty="0">
                <a:solidFill>
                  <a:srgbClr val="FFFFFF"/>
                </a:solidFill>
                <a:latin typeface="Arial"/>
                <a:cs typeface="Arial"/>
              </a:rPr>
              <a:t>τ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α</a:t>
            </a:r>
            <a:r>
              <a:rPr sz="2000" b="1" spc="-55" dirty="0">
                <a:solidFill>
                  <a:srgbClr val="FFFFFF"/>
                </a:solidFill>
                <a:latin typeface="Arial"/>
                <a:cs typeface="Arial"/>
              </a:rPr>
              <a:t>τ</a:t>
            </a:r>
            <a:r>
              <a:rPr sz="2000" b="1" spc="10" dirty="0">
                <a:solidFill>
                  <a:srgbClr val="FFFFFF"/>
                </a:solidFill>
                <a:latin typeface="Arial"/>
                <a:cs typeface="Arial"/>
              </a:rPr>
              <a:t>ώ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ν  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και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ψευδοϋποκαταστατών.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41420" y="4757927"/>
            <a:ext cx="5861050" cy="935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 marR="30480">
              <a:lnSpc>
                <a:spcPct val="99500"/>
              </a:lnSpc>
              <a:spcBef>
                <a:spcPts val="105"/>
              </a:spcBef>
              <a:tabLst>
                <a:tab pos="2938145" algn="l"/>
                <a:tab pos="4398645" algn="l"/>
              </a:tabLst>
            </a:pP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3.</a:t>
            </a:r>
            <a:r>
              <a:rPr sz="20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Υπάρχουν</a:t>
            </a:r>
            <a:r>
              <a:rPr sz="20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τέσσερεις	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υποκαταστάτες 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και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δύο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25" dirty="0">
                <a:solidFill>
                  <a:srgbClr val="FFFFFF"/>
                </a:solidFill>
                <a:latin typeface="Arial"/>
                <a:cs typeface="Arial"/>
              </a:rPr>
              <a:t>ψ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ευδ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ο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ϋ</a:t>
            </a: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π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ο</a:t>
            </a:r>
            <a:r>
              <a:rPr sz="2000" b="1" spc="-85" dirty="0">
                <a:solidFill>
                  <a:srgbClr val="FFFFFF"/>
                </a:solidFill>
                <a:latin typeface="Arial"/>
                <a:cs typeface="Arial"/>
              </a:rPr>
              <a:t>κ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α</a:t>
            </a:r>
            <a:r>
              <a:rPr sz="2000" b="1" spc="-55" dirty="0">
                <a:solidFill>
                  <a:srgbClr val="FFFFFF"/>
                </a:solidFill>
                <a:latin typeface="Arial"/>
                <a:cs typeface="Arial"/>
              </a:rPr>
              <a:t>τ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ασ</a:t>
            </a:r>
            <a:r>
              <a:rPr sz="2000" b="1" spc="-80" dirty="0">
                <a:solidFill>
                  <a:srgbClr val="FFFFFF"/>
                </a:solidFill>
                <a:latin typeface="Arial"/>
                <a:cs typeface="Arial"/>
              </a:rPr>
              <a:t>τ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άτ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ε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ς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0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Ε</a:t>
            </a: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π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ο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μ</a:t>
            </a:r>
            <a:r>
              <a:rPr sz="2000" b="1" spc="30" dirty="0">
                <a:solidFill>
                  <a:srgbClr val="FFFFFF"/>
                </a:solidFill>
                <a:latin typeface="Arial"/>
                <a:cs typeface="Arial"/>
              </a:rPr>
              <a:t>έ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νω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ς</a:t>
            </a:r>
            <a:r>
              <a:rPr sz="20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η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000" b="1" spc="30" dirty="0">
                <a:solidFill>
                  <a:srgbClr val="FFFFFF"/>
                </a:solidFill>
                <a:latin typeface="Arial"/>
                <a:cs typeface="Arial"/>
              </a:rPr>
              <a:t>έ</a:t>
            </a:r>
            <a:r>
              <a:rPr sz="2000" b="1" spc="10" dirty="0">
                <a:solidFill>
                  <a:srgbClr val="FFFFFF"/>
                </a:solidFill>
                <a:latin typeface="Arial"/>
                <a:cs typeface="Arial"/>
              </a:rPr>
              <a:t>νω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ση</a:t>
            </a:r>
            <a:r>
              <a:rPr sz="20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ε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ί</a:t>
            </a:r>
            <a:r>
              <a:rPr sz="2000" b="1" spc="15" dirty="0">
                <a:solidFill>
                  <a:srgbClr val="FFFFFF"/>
                </a:solidFill>
                <a:latin typeface="Arial"/>
                <a:cs typeface="Arial"/>
              </a:rPr>
              <a:t>ν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αι 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του</a:t>
            </a:r>
            <a:r>
              <a:rPr sz="2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τύπου</a:t>
            </a:r>
            <a:r>
              <a:rPr sz="2000" b="1" spc="4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0033CC"/>
                </a:solidFill>
                <a:latin typeface="Arial"/>
                <a:cs typeface="Arial"/>
              </a:rPr>
              <a:t>ΑΧ</a:t>
            </a:r>
            <a:r>
              <a:rPr sz="1950" b="1" spc="-22" baseline="-21367" dirty="0">
                <a:solidFill>
                  <a:srgbClr val="0033CC"/>
                </a:solidFill>
                <a:latin typeface="Arial"/>
                <a:cs typeface="Arial"/>
              </a:rPr>
              <a:t>4</a:t>
            </a:r>
            <a:r>
              <a:rPr sz="2000" b="1" spc="-15" dirty="0">
                <a:solidFill>
                  <a:srgbClr val="0033CC"/>
                </a:solidFill>
                <a:latin typeface="Arial"/>
                <a:cs typeface="Arial"/>
              </a:rPr>
              <a:t>Ε</a:t>
            </a:r>
            <a:r>
              <a:rPr sz="1950" b="1" spc="-22" baseline="-21367" dirty="0">
                <a:solidFill>
                  <a:srgbClr val="0033CC"/>
                </a:solidFill>
                <a:latin typeface="Arial"/>
                <a:cs typeface="Arial"/>
              </a:rPr>
              <a:t>2</a:t>
            </a:r>
            <a:r>
              <a:rPr sz="2000" b="1" spc="-15" dirty="0">
                <a:solidFill>
                  <a:srgbClr val="0033CC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05255" y="3380740"/>
            <a:ext cx="2270760" cy="2146300"/>
          </a:xfrm>
          <a:custGeom>
            <a:avLst/>
            <a:gdLst/>
            <a:ahLst/>
            <a:cxnLst/>
            <a:rect l="l" t="t" r="r" b="b"/>
            <a:pathLst>
              <a:path w="2270760" h="2146300">
                <a:moveTo>
                  <a:pt x="2270760" y="0"/>
                </a:moveTo>
                <a:lnTo>
                  <a:pt x="0" y="0"/>
                </a:lnTo>
                <a:lnTo>
                  <a:pt x="0" y="2145792"/>
                </a:lnTo>
                <a:lnTo>
                  <a:pt x="2270760" y="2145792"/>
                </a:lnTo>
                <a:lnTo>
                  <a:pt x="22707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914144" y="4306823"/>
            <a:ext cx="310515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1900" b="1" dirty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sz="1900" b="1" spc="1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endParaRPr sz="19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20239" y="3572255"/>
            <a:ext cx="161925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1900" b="1" spc="10" dirty="0">
                <a:solidFill>
                  <a:srgbClr val="FF0000"/>
                </a:solidFill>
                <a:latin typeface="Arial"/>
                <a:cs typeface="Arial"/>
              </a:rPr>
              <a:t>F</a:t>
            </a:r>
            <a:endParaRPr sz="19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996439" y="3883659"/>
            <a:ext cx="0" cy="460375"/>
          </a:xfrm>
          <a:custGeom>
            <a:avLst/>
            <a:gdLst/>
            <a:ahLst/>
            <a:cxnLst/>
            <a:rect l="l" t="t" r="r" b="b"/>
            <a:pathLst>
              <a:path h="460375">
                <a:moveTo>
                  <a:pt x="0" y="460247"/>
                </a:moveTo>
                <a:lnTo>
                  <a:pt x="0" y="0"/>
                </a:lnTo>
              </a:path>
            </a:pathLst>
          </a:custGeom>
          <a:ln w="2438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920239" y="5041391"/>
            <a:ext cx="161925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1900" b="1" spc="10" dirty="0">
                <a:solidFill>
                  <a:srgbClr val="FF0000"/>
                </a:solidFill>
                <a:latin typeface="Arial"/>
                <a:cs typeface="Arial"/>
              </a:rPr>
              <a:t>F</a:t>
            </a:r>
            <a:endParaRPr sz="19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996439" y="4618228"/>
            <a:ext cx="0" cy="463550"/>
          </a:xfrm>
          <a:custGeom>
            <a:avLst/>
            <a:gdLst/>
            <a:ahLst/>
            <a:cxnLst/>
            <a:rect l="l" t="t" r="r" b="b"/>
            <a:pathLst>
              <a:path h="463550">
                <a:moveTo>
                  <a:pt x="0" y="0"/>
                </a:moveTo>
                <a:lnTo>
                  <a:pt x="0" y="463296"/>
                </a:lnTo>
              </a:path>
            </a:pathLst>
          </a:custGeom>
          <a:ln w="2438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804160" y="4306823"/>
            <a:ext cx="161925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1900" b="1" spc="10" dirty="0">
                <a:solidFill>
                  <a:srgbClr val="FF0000"/>
                </a:solidFill>
                <a:latin typeface="Arial"/>
                <a:cs typeface="Arial"/>
              </a:rPr>
              <a:t>F</a:t>
            </a:r>
            <a:endParaRPr sz="19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252472" y="4474971"/>
            <a:ext cx="518159" cy="0"/>
          </a:xfrm>
          <a:custGeom>
            <a:avLst/>
            <a:gdLst/>
            <a:ahLst/>
            <a:cxnLst/>
            <a:rect l="l" t="t" r="r" b="b"/>
            <a:pathLst>
              <a:path w="518160">
                <a:moveTo>
                  <a:pt x="0" y="0"/>
                </a:moveTo>
                <a:lnTo>
                  <a:pt x="518159" y="0"/>
                </a:lnTo>
              </a:path>
            </a:pathLst>
          </a:custGeom>
          <a:ln w="2438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188719" y="4306823"/>
            <a:ext cx="161925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1900" b="1" spc="10" dirty="0">
                <a:solidFill>
                  <a:srgbClr val="FF0000"/>
                </a:solidFill>
                <a:latin typeface="Arial"/>
                <a:cs typeface="Arial"/>
              </a:rPr>
              <a:t>F</a:t>
            </a:r>
            <a:endParaRPr sz="19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894588" y="3373120"/>
            <a:ext cx="2292350" cy="2161540"/>
            <a:chOff x="894588" y="3373120"/>
            <a:chExt cx="2292350" cy="2161540"/>
          </a:xfrm>
        </p:grpSpPr>
        <p:sp>
          <p:nvSpPr>
            <p:cNvPr id="16" name="object 16"/>
            <p:cNvSpPr/>
            <p:nvPr/>
          </p:nvSpPr>
          <p:spPr>
            <a:xfrm>
              <a:off x="1374647" y="4474971"/>
              <a:ext cx="490855" cy="0"/>
            </a:xfrm>
            <a:custGeom>
              <a:avLst/>
              <a:gdLst/>
              <a:ahLst/>
              <a:cxnLst/>
              <a:rect l="l" t="t" r="r" b="b"/>
              <a:pathLst>
                <a:path w="490855">
                  <a:moveTo>
                    <a:pt x="490728" y="0"/>
                  </a:moveTo>
                  <a:lnTo>
                    <a:pt x="0" y="0"/>
                  </a:lnTo>
                </a:path>
              </a:pathLst>
            </a:custGeom>
            <a:ln w="2438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36063" y="3426459"/>
              <a:ext cx="82296" cy="8534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50136" y="3426459"/>
              <a:ext cx="82295" cy="8534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12719" y="4142739"/>
              <a:ext cx="82296" cy="8229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95600" y="4142739"/>
              <a:ext cx="82295" cy="82296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67583" y="4694427"/>
              <a:ext cx="82296" cy="8229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50463" y="4694427"/>
              <a:ext cx="82296" cy="82296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50136" y="5392419"/>
              <a:ext cx="82295" cy="82296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36063" y="5392419"/>
              <a:ext cx="82296" cy="8229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33855" y="4218939"/>
              <a:ext cx="82296" cy="8229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19783" y="4218939"/>
              <a:ext cx="82296" cy="82296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15567" y="4639563"/>
              <a:ext cx="82294" cy="82296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01495" y="4639563"/>
              <a:ext cx="82295" cy="82296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142744" y="3588003"/>
              <a:ext cx="85343" cy="85344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142744" y="3780027"/>
              <a:ext cx="85343" cy="85344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00783" y="3606291"/>
              <a:ext cx="85343" cy="85344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00783" y="3798315"/>
              <a:ext cx="85343" cy="85344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041904" y="4322571"/>
              <a:ext cx="85343" cy="85343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041904" y="4514595"/>
              <a:ext cx="85343" cy="85343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142744" y="5112003"/>
              <a:ext cx="85343" cy="85343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142744" y="5304027"/>
              <a:ext cx="85343" cy="85344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755647" y="5176011"/>
              <a:ext cx="85343" cy="82295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55647" y="4983987"/>
              <a:ext cx="85343" cy="85343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50975" y="4340859"/>
              <a:ext cx="85343" cy="85343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50975" y="4532883"/>
              <a:ext cx="85343" cy="85343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862327" y="4093971"/>
              <a:ext cx="85344" cy="85343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725167" y="4228083"/>
              <a:ext cx="85343" cy="85343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319527" y="4569459"/>
              <a:ext cx="85344" cy="85343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185416" y="4706619"/>
              <a:ext cx="85343" cy="85343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899159" y="3377691"/>
              <a:ext cx="2283460" cy="2152015"/>
            </a:xfrm>
            <a:custGeom>
              <a:avLst/>
              <a:gdLst/>
              <a:ahLst/>
              <a:cxnLst/>
              <a:rect l="l" t="t" r="r" b="b"/>
              <a:pathLst>
                <a:path w="2283460" h="2152015">
                  <a:moveTo>
                    <a:pt x="0" y="0"/>
                  </a:moveTo>
                  <a:lnTo>
                    <a:pt x="2282952" y="0"/>
                  </a:lnTo>
                  <a:lnTo>
                    <a:pt x="2282952" y="2151888"/>
                  </a:lnTo>
                  <a:lnTo>
                    <a:pt x="0" y="2151888"/>
                  </a:lnTo>
                  <a:lnTo>
                    <a:pt x="0" y="0"/>
                  </a:lnTo>
                  <a:close/>
                </a:path>
              </a:pathLst>
            </a:custGeom>
            <a:ln w="91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38803" y="637032"/>
            <a:ext cx="3425190" cy="5632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0" spc="15" dirty="0">
                <a:solidFill>
                  <a:srgbClr val="FF3300"/>
                </a:solidFill>
              </a:rPr>
              <a:t>ΘΕΩΡΙΑ</a:t>
            </a:r>
            <a:r>
              <a:rPr sz="3500" spc="-35" dirty="0">
                <a:solidFill>
                  <a:srgbClr val="FF3300"/>
                </a:solidFill>
              </a:rPr>
              <a:t> </a:t>
            </a:r>
            <a:r>
              <a:rPr sz="3500" spc="15" dirty="0">
                <a:solidFill>
                  <a:srgbClr val="FF3300"/>
                </a:solidFill>
              </a:rPr>
              <a:t>VSEPR</a:t>
            </a:r>
            <a:endParaRPr sz="3500"/>
          </a:p>
        </p:txBody>
      </p:sp>
      <p:sp>
        <p:nvSpPr>
          <p:cNvPr id="3" name="object 3"/>
          <p:cNvSpPr txBox="1"/>
          <p:nvPr/>
        </p:nvSpPr>
        <p:spPr>
          <a:xfrm>
            <a:off x="660400" y="1272844"/>
            <a:ext cx="9334500" cy="1976120"/>
          </a:xfrm>
          <a:prstGeom prst="rect">
            <a:avLst/>
          </a:prstGeom>
        </p:spPr>
        <p:txBody>
          <a:bodyPr vert="horz" wrap="square" lIns="0" tIns="161925" rIns="0" bIns="0" rtlCol="0">
            <a:spAutoFit/>
          </a:bodyPr>
          <a:lstStyle/>
          <a:p>
            <a:pPr marL="3780154">
              <a:lnSpc>
                <a:spcPct val="100000"/>
              </a:lnSpc>
              <a:spcBef>
                <a:spcPts val="1275"/>
              </a:spcBef>
            </a:pPr>
            <a:r>
              <a:rPr sz="2000" b="1" spc="-55" dirty="0">
                <a:solidFill>
                  <a:srgbClr val="FFFF00"/>
                </a:solidFill>
                <a:latin typeface="Arial"/>
                <a:cs typeface="Arial"/>
              </a:rPr>
              <a:t>ΠΑΡΑΔΕΙΓΜΑΤΑ</a:t>
            </a:r>
            <a:endParaRPr sz="2000">
              <a:latin typeface="Arial"/>
              <a:cs typeface="Arial"/>
            </a:endParaRPr>
          </a:p>
          <a:p>
            <a:pPr marL="4694555">
              <a:lnSpc>
                <a:spcPct val="100000"/>
              </a:lnSpc>
              <a:spcBef>
                <a:spcPts val="1175"/>
              </a:spcBef>
            </a:pP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6.</a:t>
            </a: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XeF</a:t>
            </a:r>
            <a:r>
              <a:rPr sz="1950" b="1" spc="-7" baseline="-21367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950" baseline="-21367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950">
              <a:latin typeface="Arial"/>
              <a:cs typeface="Arial"/>
            </a:endParaRPr>
          </a:p>
          <a:p>
            <a:pPr marL="25400" marR="17780">
              <a:lnSpc>
                <a:spcPct val="100000"/>
              </a:lnSpc>
              <a:spcBef>
                <a:spcPts val="5"/>
              </a:spcBef>
            </a:pP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3. </a:t>
            </a:r>
            <a:r>
              <a:rPr sz="2000" b="1" spc="10" dirty="0">
                <a:solidFill>
                  <a:srgbClr val="FFFFFF"/>
                </a:solidFill>
                <a:latin typeface="Arial"/>
                <a:cs typeface="Arial"/>
              </a:rPr>
              <a:t>Με</a:t>
            </a:r>
            <a:r>
              <a:rPr sz="20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βάση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τον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πίνακα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η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γεωμετρία</a:t>
            </a:r>
            <a:r>
              <a:rPr sz="20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των</a:t>
            </a:r>
            <a:r>
              <a:rPr sz="20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ηλεκτρονικών</a:t>
            </a:r>
            <a:r>
              <a:rPr sz="20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ζευγών</a:t>
            </a:r>
            <a:r>
              <a:rPr sz="20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της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 ένωσης</a:t>
            </a:r>
            <a:r>
              <a:rPr sz="20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θα </a:t>
            </a:r>
            <a:r>
              <a:rPr sz="2000" b="1" spc="-5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είναι</a:t>
            </a:r>
            <a:r>
              <a:rPr sz="2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0033CC"/>
                </a:solidFill>
                <a:latin typeface="Arial"/>
                <a:cs typeface="Arial"/>
              </a:rPr>
              <a:t>οκταεδρική.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0090" y="6425183"/>
            <a:ext cx="576897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426845" algn="l"/>
              </a:tabLst>
            </a:pPr>
            <a:r>
              <a:rPr sz="2000" b="1" spc="-65" dirty="0">
                <a:solidFill>
                  <a:srgbClr val="FFFFFF"/>
                </a:solidFill>
                <a:latin typeface="Arial"/>
                <a:cs typeface="Arial"/>
              </a:rPr>
              <a:t>Τα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μονήρη	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ζεύγη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θα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βρίσκονται</a:t>
            </a:r>
            <a:r>
              <a:rPr sz="20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σε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θέση</a:t>
            </a:r>
            <a:r>
              <a:rPr sz="20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trans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39239" y="3700779"/>
            <a:ext cx="1588135" cy="2286000"/>
          </a:xfrm>
          <a:custGeom>
            <a:avLst/>
            <a:gdLst/>
            <a:ahLst/>
            <a:cxnLst/>
            <a:rect l="l" t="t" r="r" b="b"/>
            <a:pathLst>
              <a:path w="1588135" h="2286000">
                <a:moveTo>
                  <a:pt x="1588008" y="0"/>
                </a:moveTo>
                <a:lnTo>
                  <a:pt x="0" y="0"/>
                </a:lnTo>
                <a:lnTo>
                  <a:pt x="0" y="2286000"/>
                </a:lnTo>
                <a:lnTo>
                  <a:pt x="1588008" y="2286000"/>
                </a:lnTo>
                <a:lnTo>
                  <a:pt x="15880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182367" y="4709160"/>
            <a:ext cx="326390" cy="3327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2000" b="1" spc="5" dirty="0">
                <a:solidFill>
                  <a:srgbClr val="FF0000"/>
                </a:solidFill>
                <a:latin typeface="Arial"/>
                <a:cs typeface="Arial"/>
              </a:rPr>
              <a:t>Xe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81911" y="5020055"/>
            <a:ext cx="169545" cy="3327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2000" b="1" spc="5" dirty="0">
                <a:solidFill>
                  <a:srgbClr val="FF0000"/>
                </a:solidFill>
                <a:latin typeface="Arial"/>
                <a:cs typeface="Arial"/>
              </a:rPr>
              <a:t>F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761744" y="4968747"/>
            <a:ext cx="372110" cy="234950"/>
            <a:chOff x="1761744" y="4968747"/>
            <a:chExt cx="372110" cy="234950"/>
          </a:xfrm>
        </p:grpSpPr>
        <p:sp>
          <p:nvSpPr>
            <p:cNvPr id="9" name="object 9"/>
            <p:cNvSpPr/>
            <p:nvPr/>
          </p:nvSpPr>
          <p:spPr>
            <a:xfrm>
              <a:off x="1798320" y="4980939"/>
              <a:ext cx="323215" cy="155575"/>
            </a:xfrm>
            <a:custGeom>
              <a:avLst/>
              <a:gdLst/>
              <a:ahLst/>
              <a:cxnLst/>
              <a:rect l="l" t="t" r="r" b="b"/>
              <a:pathLst>
                <a:path w="323214" h="155575">
                  <a:moveTo>
                    <a:pt x="323088" y="0"/>
                  </a:moveTo>
                  <a:lnTo>
                    <a:pt x="0" y="155448"/>
                  </a:lnTo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761744" y="4968747"/>
              <a:ext cx="372110" cy="234950"/>
            </a:xfrm>
            <a:custGeom>
              <a:avLst/>
              <a:gdLst/>
              <a:ahLst/>
              <a:cxnLst/>
              <a:rect l="l" t="t" r="r" b="b"/>
              <a:pathLst>
                <a:path w="372110" h="234950">
                  <a:moveTo>
                    <a:pt x="359663" y="0"/>
                  </a:moveTo>
                  <a:lnTo>
                    <a:pt x="0" y="97535"/>
                  </a:lnTo>
                  <a:lnTo>
                    <a:pt x="64007" y="234695"/>
                  </a:lnTo>
                  <a:lnTo>
                    <a:pt x="371856" y="24383"/>
                  </a:lnTo>
                  <a:lnTo>
                    <a:pt x="35966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923032" y="5090160"/>
            <a:ext cx="169545" cy="3327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2000" b="1" spc="5" dirty="0">
                <a:solidFill>
                  <a:srgbClr val="FF0000"/>
                </a:solidFill>
                <a:latin typeface="Arial"/>
                <a:cs typeface="Arial"/>
              </a:rPr>
              <a:t>F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499360" y="4996179"/>
            <a:ext cx="411480" cy="271780"/>
            <a:chOff x="2499360" y="4996179"/>
            <a:chExt cx="411480" cy="271780"/>
          </a:xfrm>
        </p:grpSpPr>
        <p:sp>
          <p:nvSpPr>
            <p:cNvPr id="13" name="object 13"/>
            <p:cNvSpPr/>
            <p:nvPr/>
          </p:nvSpPr>
          <p:spPr>
            <a:xfrm>
              <a:off x="2511552" y="5011419"/>
              <a:ext cx="360045" cy="182880"/>
            </a:xfrm>
            <a:custGeom>
              <a:avLst/>
              <a:gdLst/>
              <a:ahLst/>
              <a:cxnLst/>
              <a:rect l="l" t="t" r="r" b="b"/>
              <a:pathLst>
                <a:path w="360044" h="182879">
                  <a:moveTo>
                    <a:pt x="359664" y="18287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499360" y="4996179"/>
              <a:ext cx="411480" cy="271780"/>
            </a:xfrm>
            <a:custGeom>
              <a:avLst/>
              <a:gdLst/>
              <a:ahLst/>
              <a:cxnLst/>
              <a:rect l="l" t="t" r="r" b="b"/>
              <a:pathLst>
                <a:path w="411480" h="271779">
                  <a:moveTo>
                    <a:pt x="12191" y="0"/>
                  </a:moveTo>
                  <a:lnTo>
                    <a:pt x="0" y="24384"/>
                  </a:lnTo>
                  <a:lnTo>
                    <a:pt x="338327" y="271272"/>
                  </a:lnTo>
                  <a:lnTo>
                    <a:pt x="411479" y="137160"/>
                  </a:lnTo>
                  <a:lnTo>
                    <a:pt x="1219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597152" y="4325111"/>
            <a:ext cx="169545" cy="3327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2000" b="1" spc="5" dirty="0">
                <a:solidFill>
                  <a:srgbClr val="FF0000"/>
                </a:solidFill>
                <a:latin typeface="Arial"/>
                <a:cs typeface="Arial"/>
              </a:rPr>
              <a:t>F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743455" y="4496308"/>
            <a:ext cx="399415" cy="283845"/>
          </a:xfrm>
          <a:custGeom>
            <a:avLst/>
            <a:gdLst/>
            <a:ahLst/>
            <a:cxnLst/>
            <a:rect l="l" t="t" r="r" b="b"/>
            <a:pathLst>
              <a:path w="399414" h="283845">
                <a:moveTo>
                  <a:pt x="0" y="128016"/>
                </a:moveTo>
                <a:lnTo>
                  <a:pt x="73151" y="0"/>
                </a:lnTo>
              </a:path>
              <a:path w="399414" h="283845">
                <a:moveTo>
                  <a:pt x="76200" y="158496"/>
                </a:moveTo>
                <a:lnTo>
                  <a:pt x="137160" y="51816"/>
                </a:lnTo>
              </a:path>
              <a:path w="399414" h="283845">
                <a:moveTo>
                  <a:pt x="152400" y="188976"/>
                </a:moveTo>
                <a:lnTo>
                  <a:pt x="204216" y="103632"/>
                </a:lnTo>
              </a:path>
              <a:path w="399414" h="283845">
                <a:moveTo>
                  <a:pt x="228600" y="222504"/>
                </a:moveTo>
                <a:lnTo>
                  <a:pt x="268224" y="155448"/>
                </a:lnTo>
              </a:path>
              <a:path w="399414" h="283845">
                <a:moveTo>
                  <a:pt x="307848" y="252984"/>
                </a:moveTo>
                <a:lnTo>
                  <a:pt x="332231" y="204216"/>
                </a:lnTo>
              </a:path>
              <a:path w="399414" h="283845">
                <a:moveTo>
                  <a:pt x="384048" y="283464"/>
                </a:moveTo>
                <a:lnTo>
                  <a:pt x="399288" y="256032"/>
                </a:lnTo>
              </a:path>
            </a:pathLst>
          </a:custGeom>
          <a:ln w="2438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923032" y="4325111"/>
            <a:ext cx="169545" cy="3327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2000" b="1" spc="5" dirty="0">
                <a:solidFill>
                  <a:srgbClr val="FF0000"/>
                </a:solidFill>
                <a:latin typeface="Arial"/>
                <a:cs typeface="Arial"/>
              </a:rPr>
              <a:t>F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057400" y="3746500"/>
            <a:ext cx="850900" cy="2188845"/>
            <a:chOff x="2057400" y="3746500"/>
            <a:chExt cx="850900" cy="2188845"/>
          </a:xfrm>
        </p:grpSpPr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78024" y="4508500"/>
              <a:ext cx="429766" cy="307846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2069591" y="3758692"/>
              <a:ext cx="524510" cy="899160"/>
            </a:xfrm>
            <a:custGeom>
              <a:avLst/>
              <a:gdLst/>
              <a:ahLst/>
              <a:cxnLst/>
              <a:rect l="l" t="t" r="r" b="b"/>
              <a:pathLst>
                <a:path w="524510" h="899160">
                  <a:moveTo>
                    <a:pt x="262127" y="0"/>
                  </a:moveTo>
                  <a:lnTo>
                    <a:pt x="213359" y="3048"/>
                  </a:lnTo>
                  <a:lnTo>
                    <a:pt x="152400" y="12192"/>
                  </a:lnTo>
                  <a:lnTo>
                    <a:pt x="103631" y="33528"/>
                  </a:lnTo>
                  <a:lnTo>
                    <a:pt x="64007" y="60960"/>
                  </a:lnTo>
                  <a:lnTo>
                    <a:pt x="36575" y="97536"/>
                  </a:lnTo>
                  <a:lnTo>
                    <a:pt x="18287" y="140208"/>
                  </a:lnTo>
                  <a:lnTo>
                    <a:pt x="6095" y="185928"/>
                  </a:lnTo>
                  <a:lnTo>
                    <a:pt x="0" y="240792"/>
                  </a:lnTo>
                  <a:lnTo>
                    <a:pt x="0" y="310896"/>
                  </a:lnTo>
                  <a:lnTo>
                    <a:pt x="3047" y="356616"/>
                  </a:lnTo>
                  <a:lnTo>
                    <a:pt x="12191" y="408432"/>
                  </a:lnTo>
                  <a:lnTo>
                    <a:pt x="24383" y="469392"/>
                  </a:lnTo>
                  <a:lnTo>
                    <a:pt x="39624" y="533400"/>
                  </a:lnTo>
                  <a:lnTo>
                    <a:pt x="57912" y="600456"/>
                  </a:lnTo>
                  <a:lnTo>
                    <a:pt x="82295" y="664464"/>
                  </a:lnTo>
                  <a:lnTo>
                    <a:pt x="106680" y="725424"/>
                  </a:lnTo>
                  <a:lnTo>
                    <a:pt x="134112" y="783336"/>
                  </a:lnTo>
                  <a:lnTo>
                    <a:pt x="164591" y="829056"/>
                  </a:lnTo>
                  <a:lnTo>
                    <a:pt x="195071" y="868680"/>
                  </a:lnTo>
                  <a:lnTo>
                    <a:pt x="228600" y="893064"/>
                  </a:lnTo>
                  <a:lnTo>
                    <a:pt x="262127" y="899160"/>
                  </a:lnTo>
                  <a:lnTo>
                    <a:pt x="274319" y="899160"/>
                  </a:lnTo>
                  <a:lnTo>
                    <a:pt x="338327" y="856488"/>
                  </a:lnTo>
                  <a:lnTo>
                    <a:pt x="368807" y="813816"/>
                  </a:lnTo>
                  <a:lnTo>
                    <a:pt x="399288" y="762000"/>
                  </a:lnTo>
                  <a:lnTo>
                    <a:pt x="423671" y="704088"/>
                  </a:lnTo>
                  <a:lnTo>
                    <a:pt x="448056" y="640080"/>
                  </a:lnTo>
                  <a:lnTo>
                    <a:pt x="469391" y="576072"/>
                  </a:lnTo>
                  <a:lnTo>
                    <a:pt x="502919" y="448056"/>
                  </a:lnTo>
                  <a:lnTo>
                    <a:pt x="515112" y="390144"/>
                  </a:lnTo>
                  <a:lnTo>
                    <a:pt x="521207" y="338328"/>
                  </a:lnTo>
                  <a:lnTo>
                    <a:pt x="524256" y="298704"/>
                  </a:lnTo>
                  <a:lnTo>
                    <a:pt x="521207" y="262128"/>
                  </a:lnTo>
                  <a:lnTo>
                    <a:pt x="518159" y="207263"/>
                  </a:lnTo>
                  <a:lnTo>
                    <a:pt x="509015" y="155448"/>
                  </a:lnTo>
                  <a:lnTo>
                    <a:pt x="490727" y="109728"/>
                  </a:lnTo>
                  <a:lnTo>
                    <a:pt x="466344" y="73152"/>
                  </a:lnTo>
                  <a:lnTo>
                    <a:pt x="432815" y="42672"/>
                  </a:lnTo>
                  <a:lnTo>
                    <a:pt x="390144" y="18287"/>
                  </a:lnTo>
                  <a:lnTo>
                    <a:pt x="332231" y="3048"/>
                  </a:lnTo>
                  <a:lnTo>
                    <a:pt x="2621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069591" y="3758692"/>
              <a:ext cx="524510" cy="899160"/>
            </a:xfrm>
            <a:custGeom>
              <a:avLst/>
              <a:gdLst/>
              <a:ahLst/>
              <a:cxnLst/>
              <a:rect l="l" t="t" r="r" b="b"/>
              <a:pathLst>
                <a:path w="524510" h="899160">
                  <a:moveTo>
                    <a:pt x="262127" y="899160"/>
                  </a:moveTo>
                  <a:lnTo>
                    <a:pt x="207265" y="876603"/>
                  </a:lnTo>
                  <a:lnTo>
                    <a:pt x="155828" y="816247"/>
                  </a:lnTo>
                  <a:lnTo>
                    <a:pt x="131854" y="775320"/>
                  </a:lnTo>
                  <a:lnTo>
                    <a:pt x="109289" y="729057"/>
                  </a:lnTo>
                  <a:lnTo>
                    <a:pt x="88317" y="678827"/>
                  </a:lnTo>
                  <a:lnTo>
                    <a:pt x="69122" y="626001"/>
                  </a:lnTo>
                  <a:lnTo>
                    <a:pt x="51889" y="571951"/>
                  </a:lnTo>
                  <a:lnTo>
                    <a:pt x="36801" y="518047"/>
                  </a:lnTo>
                  <a:lnTo>
                    <a:pt x="24044" y="465660"/>
                  </a:lnTo>
                  <a:lnTo>
                    <a:pt x="13801" y="416161"/>
                  </a:lnTo>
                  <a:lnTo>
                    <a:pt x="6256" y="370922"/>
                  </a:lnTo>
                  <a:lnTo>
                    <a:pt x="1594" y="331312"/>
                  </a:lnTo>
                  <a:lnTo>
                    <a:pt x="0" y="298704"/>
                  </a:lnTo>
                  <a:lnTo>
                    <a:pt x="1249" y="248122"/>
                  </a:lnTo>
                  <a:lnTo>
                    <a:pt x="5608" y="200924"/>
                  </a:lnTo>
                  <a:lnTo>
                    <a:pt x="13990" y="157566"/>
                  </a:lnTo>
                  <a:lnTo>
                    <a:pt x="27310" y="118506"/>
                  </a:lnTo>
                  <a:lnTo>
                    <a:pt x="46481" y="84200"/>
                  </a:lnTo>
                  <a:lnTo>
                    <a:pt x="72420" y="55107"/>
                  </a:lnTo>
                  <a:lnTo>
                    <a:pt x="106039" y="31683"/>
                  </a:lnTo>
                  <a:lnTo>
                    <a:pt x="148254" y="14386"/>
                  </a:lnTo>
                  <a:lnTo>
                    <a:pt x="199979" y="3672"/>
                  </a:lnTo>
                  <a:lnTo>
                    <a:pt x="262127" y="0"/>
                  </a:lnTo>
                  <a:lnTo>
                    <a:pt x="324276" y="3672"/>
                  </a:lnTo>
                  <a:lnTo>
                    <a:pt x="376001" y="14386"/>
                  </a:lnTo>
                  <a:lnTo>
                    <a:pt x="418216" y="31683"/>
                  </a:lnTo>
                  <a:lnTo>
                    <a:pt x="451835" y="55107"/>
                  </a:lnTo>
                  <a:lnTo>
                    <a:pt x="477774" y="84200"/>
                  </a:lnTo>
                  <a:lnTo>
                    <a:pt x="496945" y="118506"/>
                  </a:lnTo>
                  <a:lnTo>
                    <a:pt x="510265" y="157566"/>
                  </a:lnTo>
                  <a:lnTo>
                    <a:pt x="518647" y="200924"/>
                  </a:lnTo>
                  <a:lnTo>
                    <a:pt x="523006" y="248122"/>
                  </a:lnTo>
                  <a:lnTo>
                    <a:pt x="524256" y="298704"/>
                  </a:lnTo>
                  <a:lnTo>
                    <a:pt x="522661" y="331312"/>
                  </a:lnTo>
                  <a:lnTo>
                    <a:pt x="517999" y="370922"/>
                  </a:lnTo>
                  <a:lnTo>
                    <a:pt x="510454" y="416161"/>
                  </a:lnTo>
                  <a:lnTo>
                    <a:pt x="500211" y="465660"/>
                  </a:lnTo>
                  <a:lnTo>
                    <a:pt x="487454" y="518047"/>
                  </a:lnTo>
                  <a:lnTo>
                    <a:pt x="472366" y="571951"/>
                  </a:lnTo>
                  <a:lnTo>
                    <a:pt x="455133" y="626001"/>
                  </a:lnTo>
                  <a:lnTo>
                    <a:pt x="435938" y="678827"/>
                  </a:lnTo>
                  <a:lnTo>
                    <a:pt x="414966" y="729057"/>
                  </a:lnTo>
                  <a:lnTo>
                    <a:pt x="392401" y="775320"/>
                  </a:lnTo>
                  <a:lnTo>
                    <a:pt x="368427" y="816247"/>
                  </a:lnTo>
                  <a:lnTo>
                    <a:pt x="343229" y="850465"/>
                  </a:lnTo>
                  <a:lnTo>
                    <a:pt x="289895" y="893292"/>
                  </a:lnTo>
                  <a:lnTo>
                    <a:pt x="262127" y="89916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069591" y="3758692"/>
              <a:ext cx="524510" cy="899160"/>
            </a:xfrm>
            <a:custGeom>
              <a:avLst/>
              <a:gdLst/>
              <a:ahLst/>
              <a:cxnLst/>
              <a:rect l="l" t="t" r="r" b="b"/>
              <a:pathLst>
                <a:path w="524510" h="899160">
                  <a:moveTo>
                    <a:pt x="262127" y="899160"/>
                  </a:moveTo>
                  <a:lnTo>
                    <a:pt x="207265" y="876603"/>
                  </a:lnTo>
                  <a:lnTo>
                    <a:pt x="155828" y="816247"/>
                  </a:lnTo>
                  <a:lnTo>
                    <a:pt x="131854" y="775320"/>
                  </a:lnTo>
                  <a:lnTo>
                    <a:pt x="109289" y="729057"/>
                  </a:lnTo>
                  <a:lnTo>
                    <a:pt x="88317" y="678827"/>
                  </a:lnTo>
                  <a:lnTo>
                    <a:pt x="69122" y="626001"/>
                  </a:lnTo>
                  <a:lnTo>
                    <a:pt x="51889" y="571951"/>
                  </a:lnTo>
                  <a:lnTo>
                    <a:pt x="36801" y="518047"/>
                  </a:lnTo>
                  <a:lnTo>
                    <a:pt x="24044" y="465660"/>
                  </a:lnTo>
                  <a:lnTo>
                    <a:pt x="13801" y="416161"/>
                  </a:lnTo>
                  <a:lnTo>
                    <a:pt x="6256" y="370922"/>
                  </a:lnTo>
                  <a:lnTo>
                    <a:pt x="1594" y="331312"/>
                  </a:lnTo>
                  <a:lnTo>
                    <a:pt x="0" y="298704"/>
                  </a:lnTo>
                  <a:lnTo>
                    <a:pt x="1249" y="248122"/>
                  </a:lnTo>
                  <a:lnTo>
                    <a:pt x="5608" y="200924"/>
                  </a:lnTo>
                  <a:lnTo>
                    <a:pt x="13990" y="157566"/>
                  </a:lnTo>
                  <a:lnTo>
                    <a:pt x="27310" y="118506"/>
                  </a:lnTo>
                  <a:lnTo>
                    <a:pt x="46481" y="84200"/>
                  </a:lnTo>
                  <a:lnTo>
                    <a:pt x="72420" y="55107"/>
                  </a:lnTo>
                  <a:lnTo>
                    <a:pt x="106039" y="31683"/>
                  </a:lnTo>
                  <a:lnTo>
                    <a:pt x="148254" y="14386"/>
                  </a:lnTo>
                  <a:lnTo>
                    <a:pt x="199979" y="3672"/>
                  </a:lnTo>
                  <a:lnTo>
                    <a:pt x="262127" y="0"/>
                  </a:lnTo>
                  <a:lnTo>
                    <a:pt x="324276" y="3672"/>
                  </a:lnTo>
                  <a:lnTo>
                    <a:pt x="376001" y="14386"/>
                  </a:lnTo>
                  <a:lnTo>
                    <a:pt x="418216" y="31683"/>
                  </a:lnTo>
                  <a:lnTo>
                    <a:pt x="451835" y="55107"/>
                  </a:lnTo>
                  <a:lnTo>
                    <a:pt x="477774" y="84200"/>
                  </a:lnTo>
                  <a:lnTo>
                    <a:pt x="496945" y="118506"/>
                  </a:lnTo>
                  <a:lnTo>
                    <a:pt x="510265" y="157566"/>
                  </a:lnTo>
                  <a:lnTo>
                    <a:pt x="518647" y="200924"/>
                  </a:lnTo>
                  <a:lnTo>
                    <a:pt x="523006" y="248122"/>
                  </a:lnTo>
                  <a:lnTo>
                    <a:pt x="524256" y="298704"/>
                  </a:lnTo>
                  <a:lnTo>
                    <a:pt x="522661" y="331312"/>
                  </a:lnTo>
                  <a:lnTo>
                    <a:pt x="517999" y="370922"/>
                  </a:lnTo>
                  <a:lnTo>
                    <a:pt x="510454" y="416161"/>
                  </a:lnTo>
                  <a:lnTo>
                    <a:pt x="500211" y="465660"/>
                  </a:lnTo>
                  <a:lnTo>
                    <a:pt x="487454" y="518047"/>
                  </a:lnTo>
                  <a:lnTo>
                    <a:pt x="472366" y="571951"/>
                  </a:lnTo>
                  <a:lnTo>
                    <a:pt x="455133" y="626001"/>
                  </a:lnTo>
                  <a:lnTo>
                    <a:pt x="435938" y="678827"/>
                  </a:lnTo>
                  <a:lnTo>
                    <a:pt x="414966" y="729057"/>
                  </a:lnTo>
                  <a:lnTo>
                    <a:pt x="392401" y="775320"/>
                  </a:lnTo>
                  <a:lnTo>
                    <a:pt x="368427" y="816247"/>
                  </a:lnTo>
                  <a:lnTo>
                    <a:pt x="343229" y="850465"/>
                  </a:lnTo>
                  <a:lnTo>
                    <a:pt x="289895" y="893292"/>
                  </a:lnTo>
                  <a:lnTo>
                    <a:pt x="262127" y="899160"/>
                  </a:lnTo>
                </a:path>
              </a:pathLst>
            </a:custGeom>
            <a:ln w="2438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084831" y="5081524"/>
              <a:ext cx="490855" cy="841375"/>
            </a:xfrm>
            <a:custGeom>
              <a:avLst/>
              <a:gdLst/>
              <a:ahLst/>
              <a:cxnLst/>
              <a:rect l="l" t="t" r="r" b="b"/>
              <a:pathLst>
                <a:path w="490855" h="841375">
                  <a:moveTo>
                    <a:pt x="246887" y="0"/>
                  </a:moveTo>
                  <a:lnTo>
                    <a:pt x="195072" y="21336"/>
                  </a:lnTo>
                  <a:lnTo>
                    <a:pt x="161544" y="54863"/>
                  </a:lnTo>
                  <a:lnTo>
                    <a:pt x="131063" y="100583"/>
                  </a:lnTo>
                  <a:lnTo>
                    <a:pt x="103631" y="155448"/>
                  </a:lnTo>
                  <a:lnTo>
                    <a:pt x="79248" y="216407"/>
                  </a:lnTo>
                  <a:lnTo>
                    <a:pt x="57912" y="280415"/>
                  </a:lnTo>
                  <a:lnTo>
                    <a:pt x="36575" y="347471"/>
                  </a:lnTo>
                  <a:lnTo>
                    <a:pt x="21336" y="411480"/>
                  </a:lnTo>
                  <a:lnTo>
                    <a:pt x="9143" y="469392"/>
                  </a:lnTo>
                  <a:lnTo>
                    <a:pt x="3048" y="521207"/>
                  </a:lnTo>
                  <a:lnTo>
                    <a:pt x="0" y="560832"/>
                  </a:lnTo>
                  <a:lnTo>
                    <a:pt x="0" y="566927"/>
                  </a:lnTo>
                  <a:lnTo>
                    <a:pt x="3048" y="624839"/>
                  </a:lnTo>
                  <a:lnTo>
                    <a:pt x="9143" y="676656"/>
                  </a:lnTo>
                  <a:lnTo>
                    <a:pt x="24384" y="725424"/>
                  </a:lnTo>
                  <a:lnTo>
                    <a:pt x="45719" y="765048"/>
                  </a:lnTo>
                  <a:lnTo>
                    <a:pt x="76200" y="798576"/>
                  </a:lnTo>
                  <a:lnTo>
                    <a:pt x="118872" y="822959"/>
                  </a:lnTo>
                  <a:lnTo>
                    <a:pt x="176784" y="838200"/>
                  </a:lnTo>
                  <a:lnTo>
                    <a:pt x="246887" y="841248"/>
                  </a:lnTo>
                  <a:lnTo>
                    <a:pt x="252984" y="841248"/>
                  </a:lnTo>
                  <a:lnTo>
                    <a:pt x="323088" y="835151"/>
                  </a:lnTo>
                  <a:lnTo>
                    <a:pt x="377951" y="819912"/>
                  </a:lnTo>
                  <a:lnTo>
                    <a:pt x="417575" y="795527"/>
                  </a:lnTo>
                  <a:lnTo>
                    <a:pt x="448056" y="762000"/>
                  </a:lnTo>
                  <a:lnTo>
                    <a:pt x="469392" y="719327"/>
                  </a:lnTo>
                  <a:lnTo>
                    <a:pt x="481584" y="673607"/>
                  </a:lnTo>
                  <a:lnTo>
                    <a:pt x="490728" y="618744"/>
                  </a:lnTo>
                  <a:lnTo>
                    <a:pt x="490728" y="539495"/>
                  </a:lnTo>
                  <a:lnTo>
                    <a:pt x="484631" y="493775"/>
                  </a:lnTo>
                  <a:lnTo>
                    <a:pt x="475488" y="438912"/>
                  </a:lnTo>
                  <a:lnTo>
                    <a:pt x="445007" y="310895"/>
                  </a:lnTo>
                  <a:lnTo>
                    <a:pt x="423672" y="243839"/>
                  </a:lnTo>
                  <a:lnTo>
                    <a:pt x="399288" y="182880"/>
                  </a:lnTo>
                  <a:lnTo>
                    <a:pt x="371856" y="121919"/>
                  </a:lnTo>
                  <a:lnTo>
                    <a:pt x="344424" y="73151"/>
                  </a:lnTo>
                  <a:lnTo>
                    <a:pt x="310895" y="33527"/>
                  </a:lnTo>
                  <a:lnTo>
                    <a:pt x="280416" y="9143"/>
                  </a:lnTo>
                  <a:lnTo>
                    <a:pt x="2468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084831" y="5081524"/>
              <a:ext cx="490855" cy="841375"/>
            </a:xfrm>
            <a:custGeom>
              <a:avLst/>
              <a:gdLst/>
              <a:ahLst/>
              <a:cxnLst/>
              <a:rect l="l" t="t" r="r" b="b"/>
              <a:pathLst>
                <a:path w="490855" h="841375">
                  <a:moveTo>
                    <a:pt x="246887" y="0"/>
                  </a:moveTo>
                  <a:lnTo>
                    <a:pt x="301663" y="24188"/>
                  </a:lnTo>
                  <a:lnTo>
                    <a:pt x="327694" y="52034"/>
                  </a:lnTo>
                  <a:lnTo>
                    <a:pt x="352546" y="88258"/>
                  </a:lnTo>
                  <a:lnTo>
                    <a:pt x="376011" y="131267"/>
                  </a:lnTo>
                  <a:lnTo>
                    <a:pt x="397883" y="179467"/>
                  </a:lnTo>
                  <a:lnTo>
                    <a:pt x="417956" y="231266"/>
                  </a:lnTo>
                  <a:lnTo>
                    <a:pt x="436023" y="285072"/>
                  </a:lnTo>
                  <a:lnTo>
                    <a:pt x="451878" y="339291"/>
                  </a:lnTo>
                  <a:lnTo>
                    <a:pt x="465313" y="392330"/>
                  </a:lnTo>
                  <a:lnTo>
                    <a:pt x="476122" y="442596"/>
                  </a:lnTo>
                  <a:lnTo>
                    <a:pt x="484098" y="488497"/>
                  </a:lnTo>
                  <a:lnTo>
                    <a:pt x="489036" y="528440"/>
                  </a:lnTo>
                  <a:lnTo>
                    <a:pt x="490728" y="560832"/>
                  </a:lnTo>
                  <a:lnTo>
                    <a:pt x="489578" y="608679"/>
                  </a:lnTo>
                  <a:lnTo>
                    <a:pt x="485558" y="653198"/>
                  </a:lnTo>
                  <a:lnTo>
                    <a:pt x="477807" y="693986"/>
                  </a:lnTo>
                  <a:lnTo>
                    <a:pt x="465466" y="730642"/>
                  </a:lnTo>
                  <a:lnTo>
                    <a:pt x="423574" y="789944"/>
                  </a:lnTo>
                  <a:lnTo>
                    <a:pt x="392305" y="811786"/>
                  </a:lnTo>
                  <a:lnTo>
                    <a:pt x="353007" y="827885"/>
                  </a:lnTo>
                  <a:lnTo>
                    <a:pt x="304821" y="837840"/>
                  </a:lnTo>
                  <a:lnTo>
                    <a:pt x="246887" y="841248"/>
                  </a:lnTo>
                  <a:lnTo>
                    <a:pt x="188869" y="837840"/>
                  </a:lnTo>
                  <a:lnTo>
                    <a:pt x="140451" y="827885"/>
                  </a:lnTo>
                  <a:lnTo>
                    <a:pt x="100812" y="811786"/>
                  </a:lnTo>
                  <a:lnTo>
                    <a:pt x="69128" y="789944"/>
                  </a:lnTo>
                  <a:lnTo>
                    <a:pt x="26334" y="730642"/>
                  </a:lnTo>
                  <a:lnTo>
                    <a:pt x="13578" y="693986"/>
                  </a:lnTo>
                  <a:lnTo>
                    <a:pt x="5486" y="653198"/>
                  </a:lnTo>
                  <a:lnTo>
                    <a:pt x="1234" y="608679"/>
                  </a:lnTo>
                  <a:lnTo>
                    <a:pt x="0" y="560832"/>
                  </a:lnTo>
                  <a:lnTo>
                    <a:pt x="1692" y="528440"/>
                  </a:lnTo>
                  <a:lnTo>
                    <a:pt x="6638" y="488497"/>
                  </a:lnTo>
                  <a:lnTo>
                    <a:pt x="14635" y="442596"/>
                  </a:lnTo>
                  <a:lnTo>
                    <a:pt x="25485" y="392330"/>
                  </a:lnTo>
                  <a:lnTo>
                    <a:pt x="38988" y="339291"/>
                  </a:lnTo>
                  <a:lnTo>
                    <a:pt x="54943" y="285072"/>
                  </a:lnTo>
                  <a:lnTo>
                    <a:pt x="73151" y="231266"/>
                  </a:lnTo>
                  <a:lnTo>
                    <a:pt x="93412" y="179467"/>
                  </a:lnTo>
                  <a:lnTo>
                    <a:pt x="115526" y="131267"/>
                  </a:lnTo>
                  <a:lnTo>
                    <a:pt x="139292" y="88258"/>
                  </a:lnTo>
                  <a:lnTo>
                    <a:pt x="164512" y="52034"/>
                  </a:lnTo>
                  <a:lnTo>
                    <a:pt x="190984" y="24188"/>
                  </a:lnTo>
                  <a:lnTo>
                    <a:pt x="246887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084831" y="5081524"/>
              <a:ext cx="490855" cy="841375"/>
            </a:xfrm>
            <a:custGeom>
              <a:avLst/>
              <a:gdLst/>
              <a:ahLst/>
              <a:cxnLst/>
              <a:rect l="l" t="t" r="r" b="b"/>
              <a:pathLst>
                <a:path w="490855" h="841375">
                  <a:moveTo>
                    <a:pt x="246887" y="0"/>
                  </a:moveTo>
                  <a:lnTo>
                    <a:pt x="301663" y="24188"/>
                  </a:lnTo>
                  <a:lnTo>
                    <a:pt x="327694" y="52034"/>
                  </a:lnTo>
                  <a:lnTo>
                    <a:pt x="352546" y="88258"/>
                  </a:lnTo>
                  <a:lnTo>
                    <a:pt x="376011" y="131267"/>
                  </a:lnTo>
                  <a:lnTo>
                    <a:pt x="397883" y="179467"/>
                  </a:lnTo>
                  <a:lnTo>
                    <a:pt x="417956" y="231266"/>
                  </a:lnTo>
                  <a:lnTo>
                    <a:pt x="436023" y="285072"/>
                  </a:lnTo>
                  <a:lnTo>
                    <a:pt x="451878" y="339291"/>
                  </a:lnTo>
                  <a:lnTo>
                    <a:pt x="465313" y="392330"/>
                  </a:lnTo>
                  <a:lnTo>
                    <a:pt x="476122" y="442596"/>
                  </a:lnTo>
                  <a:lnTo>
                    <a:pt x="484098" y="488497"/>
                  </a:lnTo>
                  <a:lnTo>
                    <a:pt x="489036" y="528440"/>
                  </a:lnTo>
                  <a:lnTo>
                    <a:pt x="490728" y="560832"/>
                  </a:lnTo>
                  <a:lnTo>
                    <a:pt x="489578" y="608679"/>
                  </a:lnTo>
                  <a:lnTo>
                    <a:pt x="485558" y="653198"/>
                  </a:lnTo>
                  <a:lnTo>
                    <a:pt x="477807" y="693986"/>
                  </a:lnTo>
                  <a:lnTo>
                    <a:pt x="465466" y="730642"/>
                  </a:lnTo>
                  <a:lnTo>
                    <a:pt x="423574" y="789944"/>
                  </a:lnTo>
                  <a:lnTo>
                    <a:pt x="392305" y="811786"/>
                  </a:lnTo>
                  <a:lnTo>
                    <a:pt x="353007" y="827885"/>
                  </a:lnTo>
                  <a:lnTo>
                    <a:pt x="304821" y="837840"/>
                  </a:lnTo>
                  <a:lnTo>
                    <a:pt x="246887" y="841248"/>
                  </a:lnTo>
                  <a:lnTo>
                    <a:pt x="188869" y="837840"/>
                  </a:lnTo>
                  <a:lnTo>
                    <a:pt x="140451" y="827885"/>
                  </a:lnTo>
                  <a:lnTo>
                    <a:pt x="100812" y="811786"/>
                  </a:lnTo>
                  <a:lnTo>
                    <a:pt x="69128" y="789944"/>
                  </a:lnTo>
                  <a:lnTo>
                    <a:pt x="26334" y="730642"/>
                  </a:lnTo>
                  <a:lnTo>
                    <a:pt x="13578" y="693986"/>
                  </a:lnTo>
                  <a:lnTo>
                    <a:pt x="5486" y="653198"/>
                  </a:lnTo>
                  <a:lnTo>
                    <a:pt x="1234" y="608679"/>
                  </a:lnTo>
                  <a:lnTo>
                    <a:pt x="0" y="560832"/>
                  </a:lnTo>
                  <a:lnTo>
                    <a:pt x="1692" y="528440"/>
                  </a:lnTo>
                  <a:lnTo>
                    <a:pt x="6638" y="488497"/>
                  </a:lnTo>
                  <a:lnTo>
                    <a:pt x="14635" y="442596"/>
                  </a:lnTo>
                  <a:lnTo>
                    <a:pt x="25485" y="392330"/>
                  </a:lnTo>
                  <a:lnTo>
                    <a:pt x="38988" y="339291"/>
                  </a:lnTo>
                  <a:lnTo>
                    <a:pt x="54943" y="285072"/>
                  </a:lnTo>
                  <a:lnTo>
                    <a:pt x="73151" y="231266"/>
                  </a:lnTo>
                  <a:lnTo>
                    <a:pt x="93412" y="179467"/>
                  </a:lnTo>
                  <a:lnTo>
                    <a:pt x="115526" y="131267"/>
                  </a:lnTo>
                  <a:lnTo>
                    <a:pt x="139292" y="88258"/>
                  </a:lnTo>
                  <a:lnTo>
                    <a:pt x="164512" y="52034"/>
                  </a:lnTo>
                  <a:lnTo>
                    <a:pt x="190984" y="24188"/>
                  </a:lnTo>
                  <a:lnTo>
                    <a:pt x="246887" y="0"/>
                  </a:lnTo>
                </a:path>
              </a:pathLst>
            </a:custGeom>
            <a:ln w="2438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73223" y="4060444"/>
              <a:ext cx="85343" cy="8534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65247" y="4060444"/>
              <a:ext cx="85343" cy="85343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91511" y="5593588"/>
              <a:ext cx="85343" cy="85343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83535" y="5593588"/>
              <a:ext cx="88391" cy="85343"/>
            </a:xfrm>
            <a:prstGeom prst="rect">
              <a:avLst/>
            </a:prstGeom>
          </p:spPr>
        </p:pic>
      </p:grpSp>
      <p:grpSp>
        <p:nvGrpSpPr>
          <p:cNvPr id="30" name="object 30"/>
          <p:cNvGrpSpPr/>
          <p:nvPr/>
        </p:nvGrpSpPr>
        <p:grpSpPr>
          <a:xfrm>
            <a:off x="4791455" y="4042156"/>
            <a:ext cx="2783205" cy="1743710"/>
            <a:chOff x="4791455" y="4042156"/>
            <a:chExt cx="2783205" cy="1743710"/>
          </a:xfrm>
        </p:grpSpPr>
        <p:sp>
          <p:nvSpPr>
            <p:cNvPr id="31" name="object 31"/>
            <p:cNvSpPr/>
            <p:nvPr/>
          </p:nvSpPr>
          <p:spPr>
            <a:xfrm>
              <a:off x="5937503" y="4048252"/>
              <a:ext cx="283845" cy="490855"/>
            </a:xfrm>
            <a:custGeom>
              <a:avLst/>
              <a:gdLst/>
              <a:ahLst/>
              <a:cxnLst/>
              <a:rect l="l" t="t" r="r" b="b"/>
              <a:pathLst>
                <a:path w="283845" h="490854">
                  <a:moveTo>
                    <a:pt x="143256" y="0"/>
                  </a:moveTo>
                  <a:lnTo>
                    <a:pt x="115824" y="0"/>
                  </a:lnTo>
                  <a:lnTo>
                    <a:pt x="82296" y="6096"/>
                  </a:lnTo>
                  <a:lnTo>
                    <a:pt x="36575" y="33527"/>
                  </a:lnTo>
                  <a:lnTo>
                    <a:pt x="9144" y="76200"/>
                  </a:lnTo>
                  <a:lnTo>
                    <a:pt x="0" y="131063"/>
                  </a:lnTo>
                  <a:lnTo>
                    <a:pt x="0" y="170687"/>
                  </a:lnTo>
                  <a:lnTo>
                    <a:pt x="3048" y="195072"/>
                  </a:lnTo>
                  <a:lnTo>
                    <a:pt x="6096" y="222503"/>
                  </a:lnTo>
                  <a:lnTo>
                    <a:pt x="12192" y="256032"/>
                  </a:lnTo>
                  <a:lnTo>
                    <a:pt x="21336" y="292608"/>
                  </a:lnTo>
                  <a:lnTo>
                    <a:pt x="33528" y="326136"/>
                  </a:lnTo>
                  <a:lnTo>
                    <a:pt x="45720" y="362712"/>
                  </a:lnTo>
                  <a:lnTo>
                    <a:pt x="73151" y="426720"/>
                  </a:lnTo>
                  <a:lnTo>
                    <a:pt x="106680" y="472440"/>
                  </a:lnTo>
                  <a:lnTo>
                    <a:pt x="143256" y="490728"/>
                  </a:lnTo>
                  <a:lnTo>
                    <a:pt x="149351" y="490728"/>
                  </a:lnTo>
                  <a:lnTo>
                    <a:pt x="182880" y="466344"/>
                  </a:lnTo>
                  <a:lnTo>
                    <a:pt x="216408" y="417575"/>
                  </a:lnTo>
                  <a:lnTo>
                    <a:pt x="243840" y="350520"/>
                  </a:lnTo>
                  <a:lnTo>
                    <a:pt x="256032" y="313944"/>
                  </a:lnTo>
                  <a:lnTo>
                    <a:pt x="265175" y="277368"/>
                  </a:lnTo>
                  <a:lnTo>
                    <a:pt x="274320" y="243839"/>
                  </a:lnTo>
                  <a:lnTo>
                    <a:pt x="280416" y="213360"/>
                  </a:lnTo>
                  <a:lnTo>
                    <a:pt x="283463" y="185927"/>
                  </a:lnTo>
                  <a:lnTo>
                    <a:pt x="283463" y="143256"/>
                  </a:lnTo>
                  <a:lnTo>
                    <a:pt x="277368" y="85344"/>
                  </a:lnTo>
                  <a:lnTo>
                    <a:pt x="252984" y="39624"/>
                  </a:lnTo>
                  <a:lnTo>
                    <a:pt x="210312" y="9144"/>
                  </a:lnTo>
                  <a:lnTo>
                    <a:pt x="179832" y="3048"/>
                  </a:lnTo>
                  <a:lnTo>
                    <a:pt x="1432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937503" y="4048252"/>
              <a:ext cx="283845" cy="490855"/>
            </a:xfrm>
            <a:custGeom>
              <a:avLst/>
              <a:gdLst/>
              <a:ahLst/>
              <a:cxnLst/>
              <a:rect l="l" t="t" r="r" b="b"/>
              <a:pathLst>
                <a:path w="283845" h="490854">
                  <a:moveTo>
                    <a:pt x="143256" y="490728"/>
                  </a:moveTo>
                  <a:lnTo>
                    <a:pt x="87439" y="450484"/>
                  </a:lnTo>
                  <a:lnTo>
                    <a:pt x="63103" y="407628"/>
                  </a:lnTo>
                  <a:lnTo>
                    <a:pt x="41910" y="356235"/>
                  </a:lnTo>
                  <a:lnTo>
                    <a:pt x="24431" y="301269"/>
                  </a:lnTo>
                  <a:lnTo>
                    <a:pt x="11239" y="247697"/>
                  </a:lnTo>
                  <a:lnTo>
                    <a:pt x="2905" y="200483"/>
                  </a:lnTo>
                  <a:lnTo>
                    <a:pt x="0" y="164592"/>
                  </a:lnTo>
                  <a:lnTo>
                    <a:pt x="1933" y="119591"/>
                  </a:lnTo>
                  <a:lnTo>
                    <a:pt x="9369" y="79925"/>
                  </a:lnTo>
                  <a:lnTo>
                    <a:pt x="50574" y="21674"/>
                  </a:lnTo>
                  <a:lnTo>
                    <a:pt x="89252" y="5630"/>
                  </a:lnTo>
                  <a:lnTo>
                    <a:pt x="143256" y="0"/>
                  </a:lnTo>
                  <a:lnTo>
                    <a:pt x="195975" y="5630"/>
                  </a:lnTo>
                  <a:lnTo>
                    <a:pt x="233792" y="21674"/>
                  </a:lnTo>
                  <a:lnTo>
                    <a:pt x="274207" y="79925"/>
                  </a:lnTo>
                  <a:lnTo>
                    <a:pt x="281544" y="119591"/>
                  </a:lnTo>
                  <a:lnTo>
                    <a:pt x="283463" y="164592"/>
                  </a:lnTo>
                  <a:lnTo>
                    <a:pt x="280564" y="200483"/>
                  </a:lnTo>
                  <a:lnTo>
                    <a:pt x="272272" y="247697"/>
                  </a:lnTo>
                  <a:lnTo>
                    <a:pt x="259193" y="301269"/>
                  </a:lnTo>
                  <a:lnTo>
                    <a:pt x="241934" y="356235"/>
                  </a:lnTo>
                  <a:lnTo>
                    <a:pt x="221105" y="407628"/>
                  </a:lnTo>
                  <a:lnTo>
                    <a:pt x="197310" y="450484"/>
                  </a:lnTo>
                  <a:lnTo>
                    <a:pt x="171158" y="479839"/>
                  </a:lnTo>
                  <a:lnTo>
                    <a:pt x="143256" y="490728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937503" y="4048252"/>
              <a:ext cx="283845" cy="490855"/>
            </a:xfrm>
            <a:custGeom>
              <a:avLst/>
              <a:gdLst/>
              <a:ahLst/>
              <a:cxnLst/>
              <a:rect l="l" t="t" r="r" b="b"/>
              <a:pathLst>
                <a:path w="283845" h="490854">
                  <a:moveTo>
                    <a:pt x="143256" y="490728"/>
                  </a:moveTo>
                  <a:lnTo>
                    <a:pt x="87439" y="450484"/>
                  </a:lnTo>
                  <a:lnTo>
                    <a:pt x="63103" y="407628"/>
                  </a:lnTo>
                  <a:lnTo>
                    <a:pt x="41910" y="356235"/>
                  </a:lnTo>
                  <a:lnTo>
                    <a:pt x="24431" y="301269"/>
                  </a:lnTo>
                  <a:lnTo>
                    <a:pt x="11239" y="247697"/>
                  </a:lnTo>
                  <a:lnTo>
                    <a:pt x="2905" y="200483"/>
                  </a:lnTo>
                  <a:lnTo>
                    <a:pt x="0" y="164592"/>
                  </a:lnTo>
                  <a:lnTo>
                    <a:pt x="1933" y="119591"/>
                  </a:lnTo>
                  <a:lnTo>
                    <a:pt x="9369" y="79925"/>
                  </a:lnTo>
                  <a:lnTo>
                    <a:pt x="50574" y="21674"/>
                  </a:lnTo>
                  <a:lnTo>
                    <a:pt x="89252" y="5630"/>
                  </a:lnTo>
                  <a:lnTo>
                    <a:pt x="143256" y="0"/>
                  </a:lnTo>
                  <a:lnTo>
                    <a:pt x="195975" y="5630"/>
                  </a:lnTo>
                  <a:lnTo>
                    <a:pt x="233792" y="21674"/>
                  </a:lnTo>
                  <a:lnTo>
                    <a:pt x="274207" y="79925"/>
                  </a:lnTo>
                  <a:lnTo>
                    <a:pt x="281544" y="119591"/>
                  </a:lnTo>
                  <a:lnTo>
                    <a:pt x="283463" y="164592"/>
                  </a:lnTo>
                  <a:lnTo>
                    <a:pt x="280564" y="200483"/>
                  </a:lnTo>
                  <a:lnTo>
                    <a:pt x="272272" y="247697"/>
                  </a:lnTo>
                  <a:lnTo>
                    <a:pt x="259193" y="301269"/>
                  </a:lnTo>
                  <a:lnTo>
                    <a:pt x="241934" y="356235"/>
                  </a:lnTo>
                  <a:lnTo>
                    <a:pt x="221105" y="407628"/>
                  </a:lnTo>
                  <a:lnTo>
                    <a:pt x="197310" y="450484"/>
                  </a:lnTo>
                  <a:lnTo>
                    <a:pt x="171158" y="479839"/>
                  </a:lnTo>
                  <a:lnTo>
                    <a:pt x="143256" y="490728"/>
                  </a:lnTo>
                </a:path>
              </a:pathLst>
            </a:custGeom>
            <a:ln w="121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096000" y="5319268"/>
              <a:ext cx="265430" cy="460375"/>
            </a:xfrm>
            <a:custGeom>
              <a:avLst/>
              <a:gdLst/>
              <a:ahLst/>
              <a:cxnLst/>
              <a:rect l="l" t="t" r="r" b="b"/>
              <a:pathLst>
                <a:path w="265429" h="460375">
                  <a:moveTo>
                    <a:pt x="131063" y="0"/>
                  </a:moveTo>
                  <a:lnTo>
                    <a:pt x="121920" y="0"/>
                  </a:lnTo>
                  <a:lnTo>
                    <a:pt x="103632" y="12191"/>
                  </a:lnTo>
                  <a:lnTo>
                    <a:pt x="70103" y="54863"/>
                  </a:lnTo>
                  <a:lnTo>
                    <a:pt x="39624" y="118871"/>
                  </a:lnTo>
                  <a:lnTo>
                    <a:pt x="9144" y="225551"/>
                  </a:lnTo>
                  <a:lnTo>
                    <a:pt x="0" y="283463"/>
                  </a:lnTo>
                  <a:lnTo>
                    <a:pt x="0" y="341375"/>
                  </a:lnTo>
                  <a:lnTo>
                    <a:pt x="9144" y="396239"/>
                  </a:lnTo>
                  <a:lnTo>
                    <a:pt x="39624" y="435863"/>
                  </a:lnTo>
                  <a:lnTo>
                    <a:pt x="94487" y="457199"/>
                  </a:lnTo>
                  <a:lnTo>
                    <a:pt x="131063" y="460247"/>
                  </a:lnTo>
                  <a:lnTo>
                    <a:pt x="134112" y="460247"/>
                  </a:lnTo>
                  <a:lnTo>
                    <a:pt x="173736" y="454151"/>
                  </a:lnTo>
                  <a:lnTo>
                    <a:pt x="225551" y="432815"/>
                  </a:lnTo>
                  <a:lnTo>
                    <a:pt x="252984" y="393191"/>
                  </a:lnTo>
                  <a:lnTo>
                    <a:pt x="262127" y="338327"/>
                  </a:lnTo>
                  <a:lnTo>
                    <a:pt x="265175" y="304799"/>
                  </a:lnTo>
                  <a:lnTo>
                    <a:pt x="265175" y="295655"/>
                  </a:lnTo>
                  <a:lnTo>
                    <a:pt x="262127" y="268223"/>
                  </a:lnTo>
                  <a:lnTo>
                    <a:pt x="256032" y="237743"/>
                  </a:lnTo>
                  <a:lnTo>
                    <a:pt x="249936" y="204215"/>
                  </a:lnTo>
                  <a:lnTo>
                    <a:pt x="237744" y="170687"/>
                  </a:lnTo>
                  <a:lnTo>
                    <a:pt x="228600" y="134111"/>
                  </a:lnTo>
                  <a:lnTo>
                    <a:pt x="213360" y="97535"/>
                  </a:lnTo>
                  <a:lnTo>
                    <a:pt x="201167" y="67055"/>
                  </a:lnTo>
                  <a:lnTo>
                    <a:pt x="182879" y="39623"/>
                  </a:lnTo>
                  <a:lnTo>
                    <a:pt x="167639" y="18287"/>
                  </a:lnTo>
                  <a:lnTo>
                    <a:pt x="149351" y="6095"/>
                  </a:lnTo>
                  <a:lnTo>
                    <a:pt x="1310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092952" y="5319268"/>
              <a:ext cx="268605" cy="460375"/>
            </a:xfrm>
            <a:custGeom>
              <a:avLst/>
              <a:gdLst/>
              <a:ahLst/>
              <a:cxnLst/>
              <a:rect l="l" t="t" r="r" b="b"/>
              <a:pathLst>
                <a:path w="268604" h="460375">
                  <a:moveTo>
                    <a:pt x="134112" y="0"/>
                  </a:moveTo>
                  <a:lnTo>
                    <a:pt x="185928" y="37766"/>
                  </a:lnTo>
                  <a:lnTo>
                    <a:pt x="208692" y="77956"/>
                  </a:lnTo>
                  <a:lnTo>
                    <a:pt x="228600" y="126110"/>
                  </a:lnTo>
                  <a:lnTo>
                    <a:pt x="245078" y="177551"/>
                  </a:lnTo>
                  <a:lnTo>
                    <a:pt x="257556" y="227599"/>
                  </a:lnTo>
                  <a:lnTo>
                    <a:pt x="265461" y="271575"/>
                  </a:lnTo>
                  <a:lnTo>
                    <a:pt x="268224" y="304799"/>
                  </a:lnTo>
                  <a:lnTo>
                    <a:pt x="265395" y="354909"/>
                  </a:lnTo>
                  <a:lnTo>
                    <a:pt x="254373" y="397703"/>
                  </a:lnTo>
                  <a:lnTo>
                    <a:pt x="231355" y="430987"/>
                  </a:lnTo>
                  <a:lnTo>
                    <a:pt x="192536" y="452567"/>
                  </a:lnTo>
                  <a:lnTo>
                    <a:pt x="134112" y="460247"/>
                  </a:lnTo>
                  <a:lnTo>
                    <a:pt x="75687" y="452567"/>
                  </a:lnTo>
                  <a:lnTo>
                    <a:pt x="36868" y="430987"/>
                  </a:lnTo>
                  <a:lnTo>
                    <a:pt x="13850" y="397703"/>
                  </a:lnTo>
                  <a:lnTo>
                    <a:pt x="2828" y="354909"/>
                  </a:lnTo>
                  <a:lnTo>
                    <a:pt x="0" y="304799"/>
                  </a:lnTo>
                  <a:lnTo>
                    <a:pt x="2887" y="271575"/>
                  </a:lnTo>
                  <a:lnTo>
                    <a:pt x="11096" y="227599"/>
                  </a:lnTo>
                  <a:lnTo>
                    <a:pt x="23949" y="177551"/>
                  </a:lnTo>
                  <a:lnTo>
                    <a:pt x="40766" y="126110"/>
                  </a:lnTo>
                  <a:lnTo>
                    <a:pt x="60870" y="77956"/>
                  </a:lnTo>
                  <a:lnTo>
                    <a:pt x="83581" y="37766"/>
                  </a:lnTo>
                  <a:lnTo>
                    <a:pt x="134112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092952" y="5319268"/>
              <a:ext cx="268605" cy="460375"/>
            </a:xfrm>
            <a:custGeom>
              <a:avLst/>
              <a:gdLst/>
              <a:ahLst/>
              <a:cxnLst/>
              <a:rect l="l" t="t" r="r" b="b"/>
              <a:pathLst>
                <a:path w="268604" h="460375">
                  <a:moveTo>
                    <a:pt x="134112" y="0"/>
                  </a:moveTo>
                  <a:lnTo>
                    <a:pt x="185928" y="37766"/>
                  </a:lnTo>
                  <a:lnTo>
                    <a:pt x="208692" y="77956"/>
                  </a:lnTo>
                  <a:lnTo>
                    <a:pt x="228600" y="126110"/>
                  </a:lnTo>
                  <a:lnTo>
                    <a:pt x="245078" y="177551"/>
                  </a:lnTo>
                  <a:lnTo>
                    <a:pt x="257556" y="227599"/>
                  </a:lnTo>
                  <a:lnTo>
                    <a:pt x="265461" y="271575"/>
                  </a:lnTo>
                  <a:lnTo>
                    <a:pt x="268224" y="304799"/>
                  </a:lnTo>
                  <a:lnTo>
                    <a:pt x="265395" y="354909"/>
                  </a:lnTo>
                  <a:lnTo>
                    <a:pt x="254373" y="397703"/>
                  </a:lnTo>
                  <a:lnTo>
                    <a:pt x="231355" y="430987"/>
                  </a:lnTo>
                  <a:lnTo>
                    <a:pt x="192536" y="452567"/>
                  </a:lnTo>
                  <a:lnTo>
                    <a:pt x="134112" y="460247"/>
                  </a:lnTo>
                  <a:lnTo>
                    <a:pt x="75687" y="452567"/>
                  </a:lnTo>
                  <a:lnTo>
                    <a:pt x="36868" y="430987"/>
                  </a:lnTo>
                  <a:lnTo>
                    <a:pt x="13850" y="397703"/>
                  </a:lnTo>
                  <a:lnTo>
                    <a:pt x="2828" y="354909"/>
                  </a:lnTo>
                  <a:lnTo>
                    <a:pt x="0" y="304799"/>
                  </a:lnTo>
                  <a:lnTo>
                    <a:pt x="2887" y="271575"/>
                  </a:lnTo>
                  <a:lnTo>
                    <a:pt x="11096" y="227599"/>
                  </a:lnTo>
                  <a:lnTo>
                    <a:pt x="23949" y="177551"/>
                  </a:lnTo>
                  <a:lnTo>
                    <a:pt x="40766" y="126110"/>
                  </a:lnTo>
                  <a:lnTo>
                    <a:pt x="60870" y="77956"/>
                  </a:lnTo>
                  <a:lnTo>
                    <a:pt x="83581" y="37766"/>
                  </a:lnTo>
                  <a:lnTo>
                    <a:pt x="134112" y="0"/>
                  </a:lnTo>
                </a:path>
              </a:pathLst>
            </a:custGeom>
            <a:ln w="121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91455" y="4414012"/>
              <a:ext cx="2782824" cy="975360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6010656" y="4203699"/>
              <a:ext cx="307975" cy="1472565"/>
            </a:xfrm>
            <a:custGeom>
              <a:avLst/>
              <a:gdLst/>
              <a:ahLst/>
              <a:cxnLst/>
              <a:rect l="l" t="t" r="r" b="b"/>
              <a:pathLst>
                <a:path w="307975" h="1472564">
                  <a:moveTo>
                    <a:pt x="45720" y="21336"/>
                  </a:moveTo>
                  <a:lnTo>
                    <a:pt x="44043" y="12865"/>
                  </a:lnTo>
                  <a:lnTo>
                    <a:pt x="39243" y="6096"/>
                  </a:lnTo>
                  <a:lnTo>
                    <a:pt x="31572" y="1625"/>
                  </a:lnTo>
                  <a:lnTo>
                    <a:pt x="21336" y="0"/>
                  </a:lnTo>
                  <a:lnTo>
                    <a:pt x="12852" y="1625"/>
                  </a:lnTo>
                  <a:lnTo>
                    <a:pt x="6096" y="6096"/>
                  </a:lnTo>
                  <a:lnTo>
                    <a:pt x="1612" y="12865"/>
                  </a:lnTo>
                  <a:lnTo>
                    <a:pt x="0" y="21336"/>
                  </a:lnTo>
                  <a:lnTo>
                    <a:pt x="1612" y="29819"/>
                  </a:lnTo>
                  <a:lnTo>
                    <a:pt x="6083" y="36576"/>
                  </a:lnTo>
                  <a:lnTo>
                    <a:pt x="12852" y="41059"/>
                  </a:lnTo>
                  <a:lnTo>
                    <a:pt x="21336" y="42672"/>
                  </a:lnTo>
                  <a:lnTo>
                    <a:pt x="31572" y="41059"/>
                  </a:lnTo>
                  <a:lnTo>
                    <a:pt x="39243" y="36588"/>
                  </a:lnTo>
                  <a:lnTo>
                    <a:pt x="44043" y="29819"/>
                  </a:lnTo>
                  <a:lnTo>
                    <a:pt x="45720" y="21336"/>
                  </a:lnTo>
                  <a:close/>
                </a:path>
                <a:path w="307975" h="1472564">
                  <a:moveTo>
                    <a:pt x="149352" y="21336"/>
                  </a:moveTo>
                  <a:lnTo>
                    <a:pt x="147726" y="12865"/>
                  </a:lnTo>
                  <a:lnTo>
                    <a:pt x="143256" y="6096"/>
                  </a:lnTo>
                  <a:lnTo>
                    <a:pt x="136486" y="1625"/>
                  </a:lnTo>
                  <a:lnTo>
                    <a:pt x="128016" y="0"/>
                  </a:lnTo>
                  <a:lnTo>
                    <a:pt x="117767" y="1625"/>
                  </a:lnTo>
                  <a:lnTo>
                    <a:pt x="110109" y="6096"/>
                  </a:lnTo>
                  <a:lnTo>
                    <a:pt x="105295" y="12865"/>
                  </a:lnTo>
                  <a:lnTo>
                    <a:pt x="103632" y="21336"/>
                  </a:lnTo>
                  <a:lnTo>
                    <a:pt x="105295" y="29819"/>
                  </a:lnTo>
                  <a:lnTo>
                    <a:pt x="110109" y="36576"/>
                  </a:lnTo>
                  <a:lnTo>
                    <a:pt x="117767" y="41059"/>
                  </a:lnTo>
                  <a:lnTo>
                    <a:pt x="128016" y="42672"/>
                  </a:lnTo>
                  <a:lnTo>
                    <a:pt x="136486" y="41059"/>
                  </a:lnTo>
                  <a:lnTo>
                    <a:pt x="143256" y="36588"/>
                  </a:lnTo>
                  <a:lnTo>
                    <a:pt x="147726" y="29819"/>
                  </a:lnTo>
                  <a:lnTo>
                    <a:pt x="149352" y="21336"/>
                  </a:lnTo>
                  <a:close/>
                </a:path>
                <a:path w="307975" h="1472564">
                  <a:moveTo>
                    <a:pt x="204216" y="1450848"/>
                  </a:moveTo>
                  <a:lnTo>
                    <a:pt x="202539" y="1440611"/>
                  </a:lnTo>
                  <a:lnTo>
                    <a:pt x="197726" y="1432941"/>
                  </a:lnTo>
                  <a:lnTo>
                    <a:pt x="190068" y="1428140"/>
                  </a:lnTo>
                  <a:lnTo>
                    <a:pt x="179832" y="1426464"/>
                  </a:lnTo>
                  <a:lnTo>
                    <a:pt x="171348" y="1428140"/>
                  </a:lnTo>
                  <a:lnTo>
                    <a:pt x="164592" y="1432941"/>
                  </a:lnTo>
                  <a:lnTo>
                    <a:pt x="160108" y="1440611"/>
                  </a:lnTo>
                  <a:lnTo>
                    <a:pt x="158496" y="1450848"/>
                  </a:lnTo>
                  <a:lnTo>
                    <a:pt x="160108" y="1459331"/>
                  </a:lnTo>
                  <a:lnTo>
                    <a:pt x="164579" y="1466088"/>
                  </a:lnTo>
                  <a:lnTo>
                    <a:pt x="171348" y="1470571"/>
                  </a:lnTo>
                  <a:lnTo>
                    <a:pt x="179832" y="1472184"/>
                  </a:lnTo>
                  <a:lnTo>
                    <a:pt x="190068" y="1470571"/>
                  </a:lnTo>
                  <a:lnTo>
                    <a:pt x="197726" y="1466088"/>
                  </a:lnTo>
                  <a:lnTo>
                    <a:pt x="202539" y="1459331"/>
                  </a:lnTo>
                  <a:lnTo>
                    <a:pt x="204216" y="1450848"/>
                  </a:lnTo>
                  <a:close/>
                </a:path>
                <a:path w="307975" h="1472564">
                  <a:moveTo>
                    <a:pt x="307848" y="1450848"/>
                  </a:moveTo>
                  <a:lnTo>
                    <a:pt x="306222" y="1440611"/>
                  </a:lnTo>
                  <a:lnTo>
                    <a:pt x="301752" y="1432941"/>
                  </a:lnTo>
                  <a:lnTo>
                    <a:pt x="294982" y="1428140"/>
                  </a:lnTo>
                  <a:lnTo>
                    <a:pt x="286512" y="1426464"/>
                  </a:lnTo>
                  <a:lnTo>
                    <a:pt x="276263" y="1428140"/>
                  </a:lnTo>
                  <a:lnTo>
                    <a:pt x="268605" y="1432941"/>
                  </a:lnTo>
                  <a:lnTo>
                    <a:pt x="263791" y="1440611"/>
                  </a:lnTo>
                  <a:lnTo>
                    <a:pt x="262128" y="1450848"/>
                  </a:lnTo>
                  <a:lnTo>
                    <a:pt x="263791" y="1459331"/>
                  </a:lnTo>
                  <a:lnTo>
                    <a:pt x="268605" y="1466088"/>
                  </a:lnTo>
                  <a:lnTo>
                    <a:pt x="276263" y="1470571"/>
                  </a:lnTo>
                  <a:lnTo>
                    <a:pt x="286512" y="1472184"/>
                  </a:lnTo>
                  <a:lnTo>
                    <a:pt x="294982" y="1470571"/>
                  </a:lnTo>
                  <a:lnTo>
                    <a:pt x="301739" y="1466088"/>
                  </a:lnTo>
                  <a:lnTo>
                    <a:pt x="306222" y="1459331"/>
                  </a:lnTo>
                  <a:lnTo>
                    <a:pt x="307848" y="1450848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43404" y="368808"/>
            <a:ext cx="6015990" cy="174942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554990" marR="5080" indent="-542925">
              <a:lnSpc>
                <a:spcPct val="101099"/>
              </a:lnSpc>
              <a:spcBef>
                <a:spcPts val="80"/>
              </a:spcBef>
            </a:pPr>
            <a:r>
              <a:rPr sz="3500" b="1" spc="10" dirty="0">
                <a:solidFill>
                  <a:srgbClr val="FF3300"/>
                </a:solidFill>
                <a:latin typeface="Arial"/>
                <a:cs typeface="Arial"/>
              </a:rPr>
              <a:t>ΟΜΟΙΟΠΟΛΙΚΟΣ</a:t>
            </a:r>
            <a:r>
              <a:rPr sz="3500" b="1" spc="4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3500" b="1" spc="15" dirty="0">
                <a:solidFill>
                  <a:srgbClr val="FF3300"/>
                </a:solidFill>
                <a:latin typeface="Arial"/>
                <a:cs typeface="Arial"/>
              </a:rPr>
              <a:t>ΔΕΣΜΟΣ</a:t>
            </a:r>
            <a:r>
              <a:rPr sz="3500" b="1" spc="2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3500" b="1" spc="15" dirty="0">
                <a:solidFill>
                  <a:srgbClr val="FF3300"/>
                </a:solidFill>
                <a:latin typeface="Arial"/>
                <a:cs typeface="Arial"/>
              </a:rPr>
              <a:t>ή </a:t>
            </a:r>
            <a:r>
              <a:rPr sz="3500" b="1" spc="-96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3500" b="1" spc="10" dirty="0">
                <a:solidFill>
                  <a:srgbClr val="FF3300"/>
                </a:solidFill>
                <a:latin typeface="Arial"/>
                <a:cs typeface="Arial"/>
              </a:rPr>
              <a:t>ΟΜΟΣΘΕΝΗΣ</a:t>
            </a:r>
            <a:r>
              <a:rPr sz="3500" b="1" spc="6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3500" b="1" spc="15" dirty="0">
                <a:solidFill>
                  <a:srgbClr val="FF3300"/>
                </a:solidFill>
                <a:latin typeface="Arial"/>
                <a:cs typeface="Arial"/>
              </a:rPr>
              <a:t>ΔΕΣΜΟΣ</a:t>
            </a:r>
            <a:endParaRPr sz="3500">
              <a:latin typeface="Arial"/>
              <a:cs typeface="Arial"/>
            </a:endParaRPr>
          </a:p>
          <a:p>
            <a:pPr marR="165735" algn="ctr">
              <a:lnSpc>
                <a:spcPct val="100000"/>
              </a:lnSpc>
              <a:spcBef>
                <a:spcPts val="2700"/>
              </a:spcBef>
            </a:pP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Δομές</a:t>
            </a:r>
            <a:r>
              <a:rPr sz="2000" b="1" spc="-10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Lewis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98652" y="2517648"/>
            <a:ext cx="322326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90525" indent="-378460">
              <a:lnSpc>
                <a:spcPct val="100000"/>
              </a:lnSpc>
              <a:spcBef>
                <a:spcPts val="90"/>
              </a:spcBef>
              <a:buFont typeface="Arial MT"/>
              <a:buChar char="•"/>
              <a:tabLst>
                <a:tab pos="390525" algn="l"/>
                <a:tab pos="391160" algn="l"/>
              </a:tabLst>
            </a:pP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Για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10" dirty="0">
                <a:solidFill>
                  <a:srgbClr val="FFFFFF"/>
                </a:solidFill>
                <a:latin typeface="Arial"/>
                <a:cs typeface="Arial"/>
              </a:rPr>
              <a:t>ένα</a:t>
            </a:r>
            <a:r>
              <a:rPr sz="20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χημικό</a:t>
            </a:r>
            <a:r>
              <a:rPr sz="20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στοιχείο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08451" y="3447541"/>
            <a:ext cx="301625" cy="6216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900" spc="5" dirty="0">
                <a:solidFill>
                  <a:srgbClr val="FF0000"/>
                </a:solidFill>
                <a:latin typeface="Times New Roman"/>
                <a:cs typeface="Times New Roman"/>
              </a:rPr>
              <a:t>F</a:t>
            </a:r>
            <a:endParaRPr sz="39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73767" y="3937190"/>
            <a:ext cx="64770" cy="6953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73767" y="3783266"/>
            <a:ext cx="64770" cy="6953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00958" y="4170743"/>
            <a:ext cx="64579" cy="6934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55073" y="4170743"/>
            <a:ext cx="64579" cy="6934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100958" y="3395979"/>
            <a:ext cx="64579" cy="69532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255073" y="3395979"/>
            <a:ext cx="64579" cy="69532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897123" y="3644201"/>
            <a:ext cx="64579" cy="69532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910844" y="4837176"/>
            <a:ext cx="276923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70815" indent="-158750">
              <a:lnSpc>
                <a:spcPct val="100000"/>
              </a:lnSpc>
              <a:spcBef>
                <a:spcPts val="90"/>
              </a:spcBef>
              <a:buFont typeface="Arial MT"/>
              <a:buChar char="•"/>
              <a:tabLst>
                <a:tab pos="171450" algn="l"/>
              </a:tabLst>
            </a:pP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Για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μια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χημική</a:t>
            </a:r>
            <a:r>
              <a:rPr sz="20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ένωση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736407" y="5788278"/>
            <a:ext cx="70866" cy="70865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905380" y="5788278"/>
            <a:ext cx="70866" cy="70865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1063244" y="5846156"/>
            <a:ext cx="996950" cy="6800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80085" algn="l"/>
              </a:tabLst>
            </a:pPr>
            <a:r>
              <a:rPr sz="4300" spc="-5" dirty="0">
                <a:solidFill>
                  <a:srgbClr val="FF0000"/>
                </a:solidFill>
                <a:latin typeface="Times New Roman"/>
                <a:cs typeface="Times New Roman"/>
              </a:rPr>
              <a:t>H	F</a:t>
            </a:r>
            <a:endParaRPr sz="4300">
              <a:latin typeface="Times New Roman"/>
              <a:cs typeface="Times New Roman"/>
            </a:endParaRPr>
          </a:p>
        </p:txBody>
      </p:sp>
      <p:pic>
        <p:nvPicPr>
          <p:cNvPr id="16" name="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51241" y="6317297"/>
            <a:ext cx="70675" cy="71056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45716" y="6148323"/>
            <a:ext cx="70866" cy="70865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232279" y="6251955"/>
            <a:ext cx="70865" cy="70865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232279" y="6082791"/>
            <a:ext cx="70865" cy="70866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774507" y="6606476"/>
            <a:ext cx="65531" cy="70866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943480" y="6606476"/>
            <a:ext cx="65341" cy="70866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3373628" y="5949696"/>
            <a:ext cx="18034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ή</a:t>
            </a:r>
            <a:endParaRPr sz="20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626355" y="6040653"/>
            <a:ext cx="389255" cy="6299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950" spc="10" dirty="0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endParaRPr sz="395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933947" y="6084622"/>
            <a:ext cx="283845" cy="5334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300" spc="15" dirty="0">
                <a:solidFill>
                  <a:srgbClr val="FF0000"/>
                </a:solidFill>
                <a:latin typeface="Arial MT"/>
                <a:cs typeface="Arial MT"/>
              </a:rPr>
              <a:t>F</a:t>
            </a:r>
            <a:endParaRPr sz="3300">
              <a:latin typeface="Arial MT"/>
              <a:cs typeface="Arial MT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073205" y="6359016"/>
            <a:ext cx="822325" cy="0"/>
          </a:xfrm>
          <a:custGeom>
            <a:avLst/>
            <a:gdLst/>
            <a:ahLst/>
            <a:cxnLst/>
            <a:rect l="l" t="t" r="r" b="b"/>
            <a:pathLst>
              <a:path w="822325">
                <a:moveTo>
                  <a:pt x="0" y="0"/>
                </a:moveTo>
                <a:lnTo>
                  <a:pt x="822198" y="0"/>
                </a:lnTo>
              </a:path>
            </a:pathLst>
          </a:custGeom>
          <a:ln w="4031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object 2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268592" y="6273482"/>
            <a:ext cx="105918" cy="70485"/>
          </a:xfrm>
          <a:prstGeom prst="rect">
            <a:avLst/>
          </a:prstGeom>
        </p:spPr>
      </p:pic>
      <p:sp>
        <p:nvSpPr>
          <p:cNvPr id="27" name="object 27"/>
          <p:cNvSpPr/>
          <p:nvPr/>
        </p:nvSpPr>
        <p:spPr>
          <a:xfrm>
            <a:off x="6273736" y="6429502"/>
            <a:ext cx="66040" cy="65405"/>
          </a:xfrm>
          <a:custGeom>
            <a:avLst/>
            <a:gdLst/>
            <a:ahLst/>
            <a:cxnLst/>
            <a:rect l="l" t="t" r="r" b="b"/>
            <a:pathLst>
              <a:path w="66039" h="65404">
                <a:moveTo>
                  <a:pt x="65532" y="32766"/>
                </a:moveTo>
                <a:lnTo>
                  <a:pt x="62953" y="20015"/>
                </a:lnTo>
                <a:lnTo>
                  <a:pt x="55930" y="9601"/>
                </a:lnTo>
                <a:lnTo>
                  <a:pt x="45516" y="2578"/>
                </a:lnTo>
                <a:lnTo>
                  <a:pt x="32766" y="0"/>
                </a:lnTo>
                <a:lnTo>
                  <a:pt x="31470" y="266"/>
                </a:lnTo>
                <a:lnTo>
                  <a:pt x="30289" y="0"/>
                </a:lnTo>
                <a:lnTo>
                  <a:pt x="18478" y="2578"/>
                </a:lnTo>
                <a:lnTo>
                  <a:pt x="8851" y="9575"/>
                </a:lnTo>
                <a:lnTo>
                  <a:pt x="2374" y="19939"/>
                </a:lnTo>
                <a:lnTo>
                  <a:pt x="0" y="32575"/>
                </a:lnTo>
                <a:lnTo>
                  <a:pt x="2374" y="45339"/>
                </a:lnTo>
                <a:lnTo>
                  <a:pt x="8851" y="55753"/>
                </a:lnTo>
                <a:lnTo>
                  <a:pt x="18478" y="62776"/>
                </a:lnTo>
                <a:lnTo>
                  <a:pt x="30289" y="65341"/>
                </a:lnTo>
                <a:lnTo>
                  <a:pt x="31470" y="65087"/>
                </a:lnTo>
                <a:lnTo>
                  <a:pt x="32766" y="65341"/>
                </a:lnTo>
                <a:lnTo>
                  <a:pt x="45516" y="62776"/>
                </a:lnTo>
                <a:lnTo>
                  <a:pt x="55930" y="55778"/>
                </a:lnTo>
                <a:lnTo>
                  <a:pt x="62953" y="45415"/>
                </a:lnTo>
                <a:lnTo>
                  <a:pt x="65532" y="3276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" name="object 2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087046" y="6016688"/>
            <a:ext cx="65531" cy="65341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930646" y="6016688"/>
            <a:ext cx="65531" cy="65341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082093" y="6706299"/>
            <a:ext cx="65532" cy="65530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925692" y="6706299"/>
            <a:ext cx="65532" cy="6553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38803" y="637032"/>
            <a:ext cx="3425190" cy="5632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0" spc="15" dirty="0">
                <a:solidFill>
                  <a:srgbClr val="FF3300"/>
                </a:solidFill>
              </a:rPr>
              <a:t>ΘΕΩΡΙΑ</a:t>
            </a:r>
            <a:r>
              <a:rPr sz="3500" spc="-35" dirty="0">
                <a:solidFill>
                  <a:srgbClr val="FF3300"/>
                </a:solidFill>
              </a:rPr>
              <a:t> </a:t>
            </a:r>
            <a:r>
              <a:rPr sz="3500" spc="15" dirty="0">
                <a:solidFill>
                  <a:srgbClr val="FF3300"/>
                </a:solidFill>
              </a:rPr>
              <a:t>VSEPR</a:t>
            </a:r>
            <a:endParaRPr sz="3500"/>
          </a:p>
        </p:txBody>
      </p:sp>
      <p:sp>
        <p:nvSpPr>
          <p:cNvPr id="3" name="object 3"/>
          <p:cNvSpPr txBox="1"/>
          <p:nvPr/>
        </p:nvSpPr>
        <p:spPr>
          <a:xfrm>
            <a:off x="635000" y="1272844"/>
            <a:ext cx="9204960" cy="1976120"/>
          </a:xfrm>
          <a:prstGeom prst="rect">
            <a:avLst/>
          </a:prstGeom>
        </p:spPr>
        <p:txBody>
          <a:bodyPr vert="horz" wrap="square" lIns="0" tIns="161925" rIns="0" bIns="0" rtlCol="0">
            <a:spAutoFit/>
          </a:bodyPr>
          <a:lstStyle/>
          <a:p>
            <a:pPr marL="3805554">
              <a:lnSpc>
                <a:spcPct val="100000"/>
              </a:lnSpc>
              <a:spcBef>
                <a:spcPts val="1275"/>
              </a:spcBef>
            </a:pPr>
            <a:r>
              <a:rPr sz="2000" b="1" spc="-55" dirty="0">
                <a:solidFill>
                  <a:srgbClr val="FFFF00"/>
                </a:solidFill>
                <a:latin typeface="Arial"/>
                <a:cs typeface="Arial"/>
              </a:rPr>
              <a:t>ΠΑΡΑΔΕΙΓΜΑΤΑ</a:t>
            </a:r>
            <a:endParaRPr sz="2000">
              <a:latin typeface="Arial"/>
              <a:cs typeface="Arial"/>
            </a:endParaRPr>
          </a:p>
          <a:p>
            <a:pPr marL="4699000">
              <a:lnSpc>
                <a:spcPct val="100000"/>
              </a:lnSpc>
              <a:spcBef>
                <a:spcPts val="1175"/>
              </a:spcBef>
            </a:pP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6.</a:t>
            </a: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XeF4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950">
              <a:latin typeface="Arial"/>
              <a:cs typeface="Arial"/>
            </a:endParaRPr>
          </a:p>
          <a:p>
            <a:pPr marL="50800" marR="43180">
              <a:lnSpc>
                <a:spcPct val="100000"/>
              </a:lnSpc>
              <a:spcBef>
                <a:spcPts val="5"/>
              </a:spcBef>
              <a:tabLst>
                <a:tab pos="400685" algn="l"/>
              </a:tabLst>
            </a:pP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4.	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Όμως</a:t>
            </a:r>
            <a:r>
              <a:rPr sz="20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η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πραγματική</a:t>
            </a:r>
            <a:r>
              <a:rPr sz="20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γεωμετρία</a:t>
            </a:r>
            <a:r>
              <a:rPr sz="20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διαμορφώνεται</a:t>
            </a:r>
            <a:r>
              <a:rPr sz="20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από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τα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άτομα.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Επομένως </a:t>
            </a:r>
            <a:r>
              <a:rPr sz="2000" b="1" spc="-5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το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μόριο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 του</a:t>
            </a:r>
            <a:r>
              <a:rPr sz="2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XeF</a:t>
            </a:r>
            <a:r>
              <a:rPr sz="1950" b="1" spc="-7" baseline="-21367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sz="1950" b="1" spc="262" baseline="-2136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είναι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33CC"/>
                </a:solidFill>
                <a:latin typeface="Arial"/>
                <a:cs typeface="Arial"/>
              </a:rPr>
              <a:t>τετραγωνικό.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91455" y="4414011"/>
            <a:ext cx="2782824" cy="975360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459991" y="4334764"/>
            <a:ext cx="1887220" cy="1268095"/>
            <a:chOff x="1459991" y="4334764"/>
            <a:chExt cx="1887220" cy="1268095"/>
          </a:xfrm>
        </p:grpSpPr>
        <p:sp>
          <p:nvSpPr>
            <p:cNvPr id="6" name="object 6"/>
            <p:cNvSpPr/>
            <p:nvPr/>
          </p:nvSpPr>
          <p:spPr>
            <a:xfrm>
              <a:off x="1459991" y="4334764"/>
              <a:ext cx="1887220" cy="1268095"/>
            </a:xfrm>
            <a:custGeom>
              <a:avLst/>
              <a:gdLst/>
              <a:ahLst/>
              <a:cxnLst/>
              <a:rect l="l" t="t" r="r" b="b"/>
              <a:pathLst>
                <a:path w="1887220" h="1268095">
                  <a:moveTo>
                    <a:pt x="1886712" y="0"/>
                  </a:moveTo>
                  <a:lnTo>
                    <a:pt x="0" y="0"/>
                  </a:lnTo>
                  <a:lnTo>
                    <a:pt x="0" y="1267968"/>
                  </a:lnTo>
                  <a:lnTo>
                    <a:pt x="1886712" y="1267968"/>
                  </a:lnTo>
                  <a:lnTo>
                    <a:pt x="18867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21991" y="4868164"/>
              <a:ext cx="362712" cy="2286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764791" y="5090668"/>
              <a:ext cx="387350" cy="182880"/>
            </a:xfrm>
            <a:custGeom>
              <a:avLst/>
              <a:gdLst/>
              <a:ahLst/>
              <a:cxnLst/>
              <a:rect l="l" t="t" r="r" b="b"/>
              <a:pathLst>
                <a:path w="387350" h="182879">
                  <a:moveTo>
                    <a:pt x="387095" y="0"/>
                  </a:moveTo>
                  <a:lnTo>
                    <a:pt x="0" y="182879"/>
                  </a:lnTo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722119" y="5078476"/>
              <a:ext cx="441959" cy="277495"/>
            </a:xfrm>
            <a:custGeom>
              <a:avLst/>
              <a:gdLst/>
              <a:ahLst/>
              <a:cxnLst/>
              <a:rect l="l" t="t" r="r" b="b"/>
              <a:pathLst>
                <a:path w="441960" h="277495">
                  <a:moveTo>
                    <a:pt x="429768" y="0"/>
                  </a:moveTo>
                  <a:lnTo>
                    <a:pt x="0" y="112775"/>
                  </a:lnTo>
                  <a:lnTo>
                    <a:pt x="76200" y="277368"/>
                  </a:lnTo>
                  <a:lnTo>
                    <a:pt x="441960" y="27431"/>
                  </a:lnTo>
                  <a:lnTo>
                    <a:pt x="42976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30095" y="5236972"/>
              <a:ext cx="149352" cy="21945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615183" y="5127244"/>
              <a:ext cx="426720" cy="219710"/>
            </a:xfrm>
            <a:custGeom>
              <a:avLst/>
              <a:gdLst/>
              <a:ahLst/>
              <a:cxnLst/>
              <a:rect l="l" t="t" r="r" b="b"/>
              <a:pathLst>
                <a:path w="426719" h="219710">
                  <a:moveTo>
                    <a:pt x="426720" y="21945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599944" y="5108956"/>
              <a:ext cx="487680" cy="323215"/>
            </a:xfrm>
            <a:custGeom>
              <a:avLst/>
              <a:gdLst/>
              <a:ahLst/>
              <a:cxnLst/>
              <a:rect l="l" t="t" r="r" b="b"/>
              <a:pathLst>
                <a:path w="487680" h="323214">
                  <a:moveTo>
                    <a:pt x="15239" y="0"/>
                  </a:moveTo>
                  <a:lnTo>
                    <a:pt x="0" y="27432"/>
                  </a:lnTo>
                  <a:lnTo>
                    <a:pt x="405383" y="323088"/>
                  </a:lnTo>
                  <a:lnTo>
                    <a:pt x="487680" y="161544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24199" y="5322316"/>
              <a:ext cx="149351" cy="219456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700783" y="4514596"/>
              <a:ext cx="475615" cy="335280"/>
            </a:xfrm>
            <a:custGeom>
              <a:avLst/>
              <a:gdLst/>
              <a:ahLst/>
              <a:cxnLst/>
              <a:rect l="l" t="t" r="r" b="b"/>
              <a:pathLst>
                <a:path w="475614" h="335279">
                  <a:moveTo>
                    <a:pt x="0" y="155447"/>
                  </a:moveTo>
                  <a:lnTo>
                    <a:pt x="88392" y="0"/>
                  </a:lnTo>
                </a:path>
                <a:path w="475614" h="335279">
                  <a:moveTo>
                    <a:pt x="91440" y="188975"/>
                  </a:moveTo>
                  <a:lnTo>
                    <a:pt x="164592" y="60959"/>
                  </a:lnTo>
                </a:path>
                <a:path w="475614" h="335279">
                  <a:moveTo>
                    <a:pt x="182880" y="225551"/>
                  </a:moveTo>
                  <a:lnTo>
                    <a:pt x="243840" y="121919"/>
                  </a:lnTo>
                </a:path>
                <a:path w="475614" h="335279">
                  <a:moveTo>
                    <a:pt x="274320" y="262127"/>
                  </a:moveTo>
                  <a:lnTo>
                    <a:pt x="320040" y="182879"/>
                  </a:lnTo>
                </a:path>
                <a:path w="475614" h="335279">
                  <a:moveTo>
                    <a:pt x="365760" y="298703"/>
                  </a:moveTo>
                  <a:lnTo>
                    <a:pt x="396240" y="243839"/>
                  </a:lnTo>
                </a:path>
                <a:path w="475614" h="335279">
                  <a:moveTo>
                    <a:pt x="457200" y="335279"/>
                  </a:moveTo>
                  <a:lnTo>
                    <a:pt x="475488" y="304799"/>
                  </a:lnTo>
                </a:path>
              </a:pathLst>
            </a:custGeom>
            <a:ln w="3047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48383" y="4410964"/>
              <a:ext cx="149352" cy="219456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590800" y="4542028"/>
              <a:ext cx="478790" cy="338455"/>
            </a:xfrm>
            <a:custGeom>
              <a:avLst/>
              <a:gdLst/>
              <a:ahLst/>
              <a:cxnLst/>
              <a:rect l="l" t="t" r="r" b="b"/>
              <a:pathLst>
                <a:path w="478789" h="338454">
                  <a:moveTo>
                    <a:pt x="390144" y="0"/>
                  </a:moveTo>
                  <a:lnTo>
                    <a:pt x="478536" y="155448"/>
                  </a:lnTo>
                </a:path>
                <a:path w="478789" h="338454">
                  <a:moveTo>
                    <a:pt x="326136" y="51816"/>
                  </a:moveTo>
                  <a:lnTo>
                    <a:pt x="402336" y="185928"/>
                  </a:lnTo>
                </a:path>
                <a:path w="478789" h="338454">
                  <a:moveTo>
                    <a:pt x="262127" y="103632"/>
                  </a:moveTo>
                  <a:lnTo>
                    <a:pt x="326136" y="216408"/>
                  </a:lnTo>
                </a:path>
                <a:path w="478789" h="338454">
                  <a:moveTo>
                    <a:pt x="195072" y="155448"/>
                  </a:moveTo>
                  <a:lnTo>
                    <a:pt x="249936" y="246888"/>
                  </a:lnTo>
                </a:path>
                <a:path w="478789" h="338454">
                  <a:moveTo>
                    <a:pt x="131063" y="207264"/>
                  </a:moveTo>
                  <a:lnTo>
                    <a:pt x="170687" y="277368"/>
                  </a:lnTo>
                </a:path>
                <a:path w="478789" h="338454">
                  <a:moveTo>
                    <a:pt x="64007" y="256032"/>
                  </a:moveTo>
                  <a:lnTo>
                    <a:pt x="94487" y="307848"/>
                  </a:lnTo>
                </a:path>
                <a:path w="478789" h="338454">
                  <a:moveTo>
                    <a:pt x="0" y="307848"/>
                  </a:moveTo>
                  <a:lnTo>
                    <a:pt x="18287" y="338328"/>
                  </a:lnTo>
                </a:path>
              </a:pathLst>
            </a:custGeom>
            <a:ln w="3047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24199" y="4410964"/>
              <a:ext cx="149351" cy="21945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9188" y="637032"/>
            <a:ext cx="6424930" cy="5632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0" spc="15" dirty="0">
                <a:solidFill>
                  <a:srgbClr val="FF3300"/>
                </a:solidFill>
              </a:rPr>
              <a:t>ΕΝΕΡΓΕΙΕΣ</a:t>
            </a:r>
            <a:r>
              <a:rPr sz="3500" spc="25" dirty="0">
                <a:solidFill>
                  <a:srgbClr val="FF3300"/>
                </a:solidFill>
              </a:rPr>
              <a:t> </a:t>
            </a:r>
            <a:r>
              <a:rPr sz="3500" spc="15" dirty="0">
                <a:solidFill>
                  <a:srgbClr val="FF3300"/>
                </a:solidFill>
              </a:rPr>
              <a:t>–</a:t>
            </a:r>
            <a:r>
              <a:rPr sz="3500" dirty="0">
                <a:solidFill>
                  <a:srgbClr val="FF3300"/>
                </a:solidFill>
              </a:rPr>
              <a:t> </a:t>
            </a:r>
            <a:r>
              <a:rPr sz="3500" spc="10" dirty="0">
                <a:solidFill>
                  <a:srgbClr val="FF3300"/>
                </a:solidFill>
              </a:rPr>
              <a:t>ΜΗΚΗ </a:t>
            </a:r>
            <a:r>
              <a:rPr sz="3500" spc="15" dirty="0">
                <a:solidFill>
                  <a:srgbClr val="FF3300"/>
                </a:solidFill>
              </a:rPr>
              <a:t>ΔΕΣΜΩΝ</a:t>
            </a:r>
            <a:endParaRPr sz="3500"/>
          </a:p>
        </p:txBody>
      </p:sp>
      <p:sp>
        <p:nvSpPr>
          <p:cNvPr id="3" name="object 3"/>
          <p:cNvSpPr txBox="1"/>
          <p:nvPr/>
        </p:nvSpPr>
        <p:spPr>
          <a:xfrm>
            <a:off x="752348" y="1822705"/>
            <a:ext cx="9027160" cy="387731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968750" marR="205740" indent="-3746500">
              <a:lnSpc>
                <a:spcPct val="100899"/>
              </a:lnSpc>
              <a:spcBef>
                <a:spcPts val="85"/>
              </a:spcBef>
            </a:pPr>
            <a:r>
              <a:rPr sz="2200" b="1" spc="-35" dirty="0">
                <a:solidFill>
                  <a:srgbClr val="FFFF00"/>
                </a:solidFill>
                <a:latin typeface="Arial"/>
                <a:cs typeface="Arial"/>
              </a:rPr>
              <a:t>Τι </a:t>
            </a:r>
            <a:r>
              <a:rPr sz="2200" b="1" spc="-15" dirty="0">
                <a:solidFill>
                  <a:srgbClr val="FFFF00"/>
                </a:solidFill>
                <a:latin typeface="Arial"/>
                <a:cs typeface="Arial"/>
              </a:rPr>
              <a:t>ονομάζουμε </a:t>
            </a:r>
            <a:r>
              <a:rPr sz="2200" b="1" spc="5" dirty="0">
                <a:solidFill>
                  <a:srgbClr val="FFFF00"/>
                </a:solidFill>
                <a:latin typeface="Arial"/>
                <a:cs typeface="Arial"/>
              </a:rPr>
              <a:t>ενέργεια </a:t>
            </a:r>
            <a:r>
              <a:rPr sz="2200" b="1" dirty="0">
                <a:solidFill>
                  <a:srgbClr val="FFFF00"/>
                </a:solidFill>
                <a:latin typeface="Arial"/>
                <a:cs typeface="Arial"/>
              </a:rPr>
              <a:t>δεσμού, </a:t>
            </a:r>
            <a:r>
              <a:rPr sz="2200" b="1" spc="5" dirty="0">
                <a:solidFill>
                  <a:srgbClr val="FFFF00"/>
                </a:solidFill>
                <a:latin typeface="Arial"/>
                <a:cs typeface="Arial"/>
              </a:rPr>
              <a:t>ενέργεια </a:t>
            </a:r>
            <a:r>
              <a:rPr sz="2200" b="1" spc="-5" dirty="0">
                <a:solidFill>
                  <a:srgbClr val="FFFF00"/>
                </a:solidFill>
                <a:latin typeface="Arial"/>
                <a:cs typeface="Arial"/>
              </a:rPr>
              <a:t>διάστασης </a:t>
            </a:r>
            <a:r>
              <a:rPr sz="2200" b="1" spc="-25" dirty="0">
                <a:solidFill>
                  <a:srgbClr val="FFFF00"/>
                </a:solidFill>
                <a:latin typeface="Arial"/>
                <a:cs typeface="Arial"/>
              </a:rPr>
              <a:t>και </a:t>
            </a:r>
            <a:r>
              <a:rPr sz="2200" b="1" dirty="0">
                <a:solidFill>
                  <a:srgbClr val="FFFF00"/>
                </a:solidFill>
                <a:latin typeface="Arial"/>
                <a:cs typeface="Arial"/>
              </a:rPr>
              <a:t>τι </a:t>
            </a:r>
            <a:r>
              <a:rPr sz="2200" b="1" spc="-20" dirty="0">
                <a:solidFill>
                  <a:srgbClr val="FFFF00"/>
                </a:solidFill>
                <a:latin typeface="Arial"/>
                <a:cs typeface="Arial"/>
              </a:rPr>
              <a:t>μήκος </a:t>
            </a:r>
            <a:r>
              <a:rPr sz="2200" b="1" spc="-60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00"/>
                </a:solidFill>
                <a:latin typeface="Arial"/>
                <a:cs typeface="Arial"/>
              </a:rPr>
              <a:t>δεσμού;</a:t>
            </a:r>
            <a:endParaRPr sz="2200">
              <a:latin typeface="Arial"/>
              <a:cs typeface="Arial"/>
            </a:endParaRPr>
          </a:p>
          <a:p>
            <a:pPr marL="12700" marR="1587500">
              <a:lnSpc>
                <a:spcPts val="2380"/>
              </a:lnSpc>
              <a:spcBef>
                <a:spcPts val="1280"/>
              </a:spcBef>
              <a:buSzPct val="95000"/>
              <a:buFont typeface="Arial MT"/>
              <a:buChar char="•"/>
              <a:tabLst>
                <a:tab pos="102235" algn="l"/>
              </a:tabLst>
            </a:pPr>
            <a:r>
              <a:rPr sz="2000" b="1" dirty="0">
                <a:solidFill>
                  <a:srgbClr val="0033CC"/>
                </a:solidFill>
                <a:latin typeface="Arial"/>
                <a:cs typeface="Arial"/>
              </a:rPr>
              <a:t>Ενέργεια</a:t>
            </a:r>
            <a:r>
              <a:rPr sz="2000" b="1" spc="-7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33CC"/>
                </a:solidFill>
                <a:latin typeface="Arial"/>
                <a:cs typeface="Arial"/>
              </a:rPr>
              <a:t>δεσμού</a:t>
            </a:r>
            <a:r>
              <a:rPr sz="2000" b="1" spc="-4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είναι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η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ενέργεια</a:t>
            </a:r>
            <a:r>
              <a:rPr sz="20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που</a:t>
            </a:r>
            <a:r>
              <a:rPr sz="20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έχει</a:t>
            </a:r>
            <a:r>
              <a:rPr sz="20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10" dirty="0">
                <a:solidFill>
                  <a:srgbClr val="FFFFFF"/>
                </a:solidFill>
                <a:latin typeface="Arial"/>
                <a:cs typeface="Arial"/>
              </a:rPr>
              <a:t>ένα</a:t>
            </a: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μόριο</a:t>
            </a:r>
            <a:r>
              <a:rPr sz="20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45" dirty="0">
                <a:solidFill>
                  <a:srgbClr val="FFFFFF"/>
                </a:solidFill>
                <a:latin typeface="Arial"/>
                <a:cs typeface="Arial"/>
              </a:rPr>
              <a:t>ΑΒ</a:t>
            </a:r>
            <a:r>
              <a:rPr sz="2000" b="1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όταν </a:t>
            </a:r>
            <a:r>
              <a:rPr sz="2000" b="1" spc="-5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σχηματίζεται</a:t>
            </a:r>
            <a:r>
              <a:rPr sz="20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χημικός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δεσμός.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buChar char="•"/>
            </a:pP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har char="•"/>
            </a:pPr>
            <a:endParaRPr sz="1900">
              <a:latin typeface="Arial"/>
              <a:cs typeface="Arial"/>
            </a:endParaRPr>
          </a:p>
          <a:p>
            <a:pPr marL="12700" marR="328930">
              <a:lnSpc>
                <a:spcPts val="2380"/>
              </a:lnSpc>
              <a:buSzPct val="95000"/>
              <a:buFont typeface="Arial MT"/>
              <a:buChar char="•"/>
              <a:tabLst>
                <a:tab pos="102235" algn="l"/>
                <a:tab pos="4366260" algn="l"/>
              </a:tabLst>
            </a:pP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Η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απόσταση</a:t>
            </a:r>
            <a:r>
              <a:rPr sz="2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μεταξύ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των</a:t>
            </a:r>
            <a:r>
              <a:rPr sz="20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πυρήνων	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των</a:t>
            </a:r>
            <a:r>
              <a:rPr sz="2000" b="1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Α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και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Β,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όταν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έχει</a:t>
            </a: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σχηματιστεί</a:t>
            </a: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ο </a:t>
            </a:r>
            <a:r>
              <a:rPr sz="2000" b="1" spc="-5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δεσμός,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λέγεται</a:t>
            </a:r>
            <a:r>
              <a:rPr sz="20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0033CC"/>
                </a:solidFill>
                <a:latin typeface="Arial"/>
                <a:cs typeface="Arial"/>
              </a:rPr>
              <a:t>μήκος</a:t>
            </a:r>
            <a:r>
              <a:rPr sz="2000" b="1" spc="-3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33CC"/>
                </a:solidFill>
                <a:latin typeface="Arial"/>
                <a:cs typeface="Arial"/>
              </a:rPr>
              <a:t>δεσμού.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buChar char="•"/>
            </a:pP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har char="•"/>
            </a:pPr>
            <a:endParaRPr sz="1900">
              <a:latin typeface="Arial"/>
              <a:cs typeface="Arial"/>
            </a:endParaRPr>
          </a:p>
          <a:p>
            <a:pPr marL="12700" marR="5080">
              <a:lnSpc>
                <a:spcPts val="2380"/>
              </a:lnSpc>
              <a:buSzPct val="95000"/>
              <a:buFont typeface="Arial MT"/>
              <a:buChar char="•"/>
              <a:tabLst>
                <a:tab pos="102235" algn="l"/>
              </a:tabLst>
            </a:pPr>
            <a:r>
              <a:rPr sz="2000" b="1" dirty="0">
                <a:solidFill>
                  <a:srgbClr val="0033CC"/>
                </a:solidFill>
                <a:latin typeface="Arial"/>
                <a:cs typeface="Arial"/>
              </a:rPr>
              <a:t>Ενέργεια</a:t>
            </a:r>
            <a:r>
              <a:rPr sz="2000" b="1" spc="-7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0033CC"/>
                </a:solidFill>
                <a:latin typeface="Arial"/>
                <a:cs typeface="Arial"/>
              </a:rPr>
              <a:t>διάστασης</a:t>
            </a:r>
            <a:r>
              <a:rPr sz="2000" b="1" spc="-4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ονομάζεται</a:t>
            </a:r>
            <a:r>
              <a:rPr sz="20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η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ενέργεια</a:t>
            </a:r>
            <a:r>
              <a:rPr sz="20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που</a:t>
            </a:r>
            <a:r>
              <a:rPr sz="20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απαιτείται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για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να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σπάσει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ο </a:t>
            </a:r>
            <a:r>
              <a:rPr sz="2000" b="1" spc="-5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δεσμός</a:t>
            </a:r>
            <a:r>
              <a:rPr sz="2000" b="1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45" dirty="0">
                <a:solidFill>
                  <a:srgbClr val="FFFFFF"/>
                </a:solidFill>
                <a:latin typeface="Arial"/>
                <a:cs typeface="Arial"/>
              </a:rPr>
              <a:t>ΑΒ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54427" y="335279"/>
            <a:ext cx="6424930" cy="5632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0" spc="15" dirty="0">
                <a:solidFill>
                  <a:srgbClr val="FF3300"/>
                </a:solidFill>
              </a:rPr>
              <a:t>ΕΝΕΡΓΕΙΕΣ</a:t>
            </a:r>
            <a:r>
              <a:rPr sz="3500" spc="25" dirty="0">
                <a:solidFill>
                  <a:srgbClr val="FF3300"/>
                </a:solidFill>
              </a:rPr>
              <a:t> </a:t>
            </a:r>
            <a:r>
              <a:rPr sz="3500" spc="15" dirty="0">
                <a:solidFill>
                  <a:srgbClr val="FF3300"/>
                </a:solidFill>
              </a:rPr>
              <a:t>–</a:t>
            </a:r>
            <a:r>
              <a:rPr sz="3500" dirty="0">
                <a:solidFill>
                  <a:srgbClr val="FF3300"/>
                </a:solidFill>
              </a:rPr>
              <a:t> </a:t>
            </a:r>
            <a:r>
              <a:rPr sz="3500" spc="10" dirty="0">
                <a:solidFill>
                  <a:srgbClr val="FF3300"/>
                </a:solidFill>
              </a:rPr>
              <a:t>ΜΗΚΗ </a:t>
            </a:r>
            <a:r>
              <a:rPr sz="3500" spc="15" dirty="0">
                <a:solidFill>
                  <a:srgbClr val="FF3300"/>
                </a:solidFill>
              </a:rPr>
              <a:t>ΔΕΣΜΩΝ</a:t>
            </a:r>
            <a:endParaRPr sz="35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6903" y="1628139"/>
            <a:ext cx="4776216" cy="355701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543547" y="1984248"/>
            <a:ext cx="3531870" cy="935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995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Η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καμπύλη</a:t>
            </a:r>
            <a:r>
              <a:rPr sz="20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ενέργειας</a:t>
            </a:r>
            <a:r>
              <a:rPr sz="20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για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δύο </a:t>
            </a:r>
            <a:r>
              <a:rPr sz="2000" b="1" spc="-5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άτομα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Η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που σχηματίζουν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χημικό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δεσμό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8490" y="5802172"/>
            <a:ext cx="7789545" cy="9340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49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950" b="1" baseline="-21367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2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ενέργεια</a:t>
            </a:r>
            <a:r>
              <a:rPr sz="20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δεσμού,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950" b="1" baseline="-21367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2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ενέργεια</a:t>
            </a:r>
            <a:r>
              <a:rPr sz="20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διάστασης,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950" b="1" spc="-7" baseline="-21367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μήκος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δεσμού </a:t>
            </a:r>
            <a:r>
              <a:rPr sz="2000" b="1" spc="-5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1/2hv=ενέργεια</a:t>
            </a:r>
            <a:r>
              <a:rPr sz="20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μηδενικού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σημείου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4694222A-47E7-425F-ABBC-23017303F971}"/>
              </a:ext>
            </a:extLst>
          </p:cNvPr>
          <p:cNvSpPr/>
          <p:nvPr/>
        </p:nvSpPr>
        <p:spPr>
          <a:xfrm>
            <a:off x="6032500" y="3702050"/>
            <a:ext cx="42672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Η ενέργεια του κενού ή ενέργεια του μηδενικού σημείου (</a:t>
            </a:r>
            <a:r>
              <a:rPr lang="el-GR" dirty="0" err="1"/>
              <a:t>Zero-Point</a:t>
            </a:r>
            <a:r>
              <a:rPr lang="el-GR" dirty="0"/>
              <a:t> Energy) είναι η ελάχιστη ενέργεια την οποία είναι δυνατό να κατέχει ένα σύστημα σε κβαντικό επίπεδο, και συμβαίνει στο απόλυτο μηδέν.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51379" y="335279"/>
            <a:ext cx="6424930" cy="5632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0" spc="15" dirty="0">
                <a:solidFill>
                  <a:srgbClr val="FF3300"/>
                </a:solidFill>
              </a:rPr>
              <a:t>ΕΝΕΡΓΕΙΕΣ</a:t>
            </a:r>
            <a:r>
              <a:rPr sz="3500" spc="25" dirty="0">
                <a:solidFill>
                  <a:srgbClr val="FF3300"/>
                </a:solidFill>
              </a:rPr>
              <a:t> </a:t>
            </a:r>
            <a:r>
              <a:rPr sz="3500" spc="15" dirty="0">
                <a:solidFill>
                  <a:srgbClr val="FF3300"/>
                </a:solidFill>
              </a:rPr>
              <a:t>–</a:t>
            </a:r>
            <a:r>
              <a:rPr sz="3500" dirty="0">
                <a:solidFill>
                  <a:srgbClr val="FF3300"/>
                </a:solidFill>
              </a:rPr>
              <a:t> </a:t>
            </a:r>
            <a:r>
              <a:rPr sz="3500" spc="10" dirty="0">
                <a:solidFill>
                  <a:srgbClr val="FF3300"/>
                </a:solidFill>
              </a:rPr>
              <a:t>ΜΗΚΗ </a:t>
            </a:r>
            <a:r>
              <a:rPr sz="3500" spc="15" dirty="0">
                <a:solidFill>
                  <a:srgbClr val="FF3300"/>
                </a:solidFill>
              </a:rPr>
              <a:t>ΔΕΣΜΩΝ</a:t>
            </a:r>
            <a:endParaRPr sz="3500"/>
          </a:p>
        </p:txBody>
      </p:sp>
      <p:sp>
        <p:nvSpPr>
          <p:cNvPr id="3" name="object 3"/>
          <p:cNvSpPr txBox="1"/>
          <p:nvPr/>
        </p:nvSpPr>
        <p:spPr>
          <a:xfrm>
            <a:off x="2311907" y="1491691"/>
            <a:ext cx="6630670" cy="10375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91740" marR="30480" indent="-2453640">
              <a:lnSpc>
                <a:spcPct val="150900"/>
              </a:lnSpc>
              <a:spcBef>
                <a:spcPts val="95"/>
              </a:spcBef>
            </a:pPr>
            <a:r>
              <a:rPr sz="2200" b="1" spc="10" dirty="0">
                <a:solidFill>
                  <a:srgbClr val="FFFF00"/>
                </a:solidFill>
                <a:latin typeface="Arial"/>
                <a:cs typeface="Arial"/>
              </a:rPr>
              <a:t>Σχέση</a:t>
            </a:r>
            <a:r>
              <a:rPr sz="2200" b="1" spc="-7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200" b="1" spc="5" dirty="0">
                <a:solidFill>
                  <a:srgbClr val="FFFF00"/>
                </a:solidFill>
                <a:latin typeface="Arial"/>
                <a:cs typeface="Arial"/>
              </a:rPr>
              <a:t>ενέργειας</a:t>
            </a:r>
            <a:r>
              <a:rPr sz="2200" b="1" spc="-8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00"/>
                </a:solidFill>
                <a:latin typeface="Arial"/>
                <a:cs typeface="Arial"/>
              </a:rPr>
              <a:t>δεσμού</a:t>
            </a:r>
            <a:r>
              <a:rPr sz="2200" b="1" spc="-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200" b="1" spc="-25" dirty="0">
                <a:solidFill>
                  <a:srgbClr val="FFFF00"/>
                </a:solidFill>
                <a:latin typeface="Arial"/>
                <a:cs typeface="Arial"/>
              </a:rPr>
              <a:t>και</a:t>
            </a:r>
            <a:r>
              <a:rPr sz="2200" b="1" spc="-3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200" b="1" spc="5" dirty="0">
                <a:solidFill>
                  <a:srgbClr val="FFFF00"/>
                </a:solidFill>
                <a:latin typeface="Arial"/>
                <a:cs typeface="Arial"/>
              </a:rPr>
              <a:t>ενέργειας</a:t>
            </a:r>
            <a:r>
              <a:rPr sz="2200" b="1" spc="-8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FF00"/>
                </a:solidFill>
                <a:latin typeface="Arial"/>
                <a:cs typeface="Arial"/>
              </a:rPr>
              <a:t>διάστασης </a:t>
            </a:r>
            <a:r>
              <a:rPr sz="2200" b="1" spc="-59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33CC"/>
                </a:solidFill>
                <a:latin typeface="Arial"/>
                <a:cs typeface="Arial"/>
              </a:rPr>
              <a:t>D</a:t>
            </a:r>
            <a:r>
              <a:rPr sz="2175" b="1" baseline="-21072" dirty="0">
                <a:solidFill>
                  <a:srgbClr val="0033CC"/>
                </a:solidFill>
                <a:latin typeface="Arial"/>
                <a:cs typeface="Arial"/>
              </a:rPr>
              <a:t>e</a:t>
            </a:r>
            <a:r>
              <a:rPr sz="2200" b="1" dirty="0">
                <a:solidFill>
                  <a:srgbClr val="0033CC"/>
                </a:solidFill>
                <a:latin typeface="Arial"/>
                <a:cs typeface="Arial"/>
              </a:rPr>
              <a:t>=D</a:t>
            </a:r>
            <a:r>
              <a:rPr sz="2175" b="1" baseline="-21072" dirty="0">
                <a:solidFill>
                  <a:srgbClr val="0033CC"/>
                </a:solidFill>
                <a:latin typeface="Arial"/>
                <a:cs typeface="Arial"/>
              </a:rPr>
              <a:t>0</a:t>
            </a:r>
            <a:r>
              <a:rPr sz="2200" b="1" dirty="0">
                <a:solidFill>
                  <a:srgbClr val="0033CC"/>
                </a:solidFill>
                <a:latin typeface="Arial"/>
                <a:cs typeface="Arial"/>
              </a:rPr>
              <a:t>+1/2hv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4248" y="3489959"/>
            <a:ext cx="8931275" cy="21456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0800" marR="43180">
              <a:lnSpc>
                <a:spcPct val="100000"/>
              </a:lnSpc>
              <a:spcBef>
                <a:spcPts val="90"/>
              </a:spcBef>
            </a:pP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Στη</a:t>
            </a:r>
            <a:r>
              <a:rPr sz="20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περίπτωση</a:t>
            </a:r>
            <a:r>
              <a:rPr sz="20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του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Η</a:t>
            </a:r>
            <a:r>
              <a:rPr sz="1950" b="1" spc="-7" baseline="-21367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950" b="1" spc="270" baseline="-2136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το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33CC"/>
                </a:solidFill>
                <a:latin typeface="Arial"/>
                <a:cs typeface="Arial"/>
              </a:rPr>
              <a:t>1/2hv=25</a:t>
            </a:r>
            <a:r>
              <a:rPr sz="2000" b="1" spc="-5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33CC"/>
                </a:solidFill>
                <a:latin typeface="Arial"/>
                <a:cs typeface="Arial"/>
              </a:rPr>
              <a:t>kJ/mol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Όταν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αυξάνει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η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ατομική</a:t>
            </a:r>
            <a:r>
              <a:rPr sz="2000" b="1" spc="-40" dirty="0">
                <a:solidFill>
                  <a:srgbClr val="FFFFFF"/>
                </a:solidFill>
                <a:latin typeface="Arial"/>
                <a:cs typeface="Arial"/>
              </a:rPr>
              <a:t> μάζα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η </a:t>
            </a:r>
            <a:r>
              <a:rPr sz="2000" b="1" spc="-5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33CC"/>
                </a:solidFill>
                <a:latin typeface="Arial"/>
                <a:cs typeface="Arial"/>
              </a:rPr>
              <a:t>ν</a:t>
            </a:r>
            <a:r>
              <a:rPr sz="2000" b="1" spc="-1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μικραίνει.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 Για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το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λόγο</a:t>
            </a:r>
            <a:r>
              <a:rPr sz="20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αυτό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στα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 άλλα</a:t>
            </a:r>
            <a:r>
              <a:rPr sz="20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διατομικά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μόρια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ισχύει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 η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σχέση</a:t>
            </a:r>
            <a:endParaRPr sz="2000">
              <a:latin typeface="Arial"/>
              <a:cs typeface="Arial"/>
            </a:endParaRPr>
          </a:p>
          <a:p>
            <a:pPr marL="179070" algn="ctr">
              <a:lnSpc>
                <a:spcPct val="100000"/>
              </a:lnSpc>
              <a:spcBef>
                <a:spcPts val="1175"/>
              </a:spcBef>
            </a:pP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sz="1950" b="1" baseline="-21367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≈</a:t>
            </a:r>
            <a:r>
              <a:rPr sz="2000" b="1" spc="-6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sz="1950" b="1" baseline="-21367" dirty="0">
                <a:solidFill>
                  <a:srgbClr val="FFFF00"/>
                </a:solidFill>
                <a:latin typeface="Arial"/>
                <a:cs typeface="Arial"/>
              </a:rPr>
              <a:t>0</a:t>
            </a:r>
            <a:endParaRPr sz="1950" baseline="-21367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150">
              <a:latin typeface="Arial"/>
              <a:cs typeface="Arial"/>
            </a:endParaRPr>
          </a:p>
          <a:p>
            <a:pPr marL="50800" marR="169545">
              <a:lnSpc>
                <a:spcPts val="2380"/>
              </a:lnSpc>
            </a:pP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Στα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πολυατομικά</a:t>
            </a:r>
            <a:r>
              <a:rPr sz="20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μόρια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η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ενέργεια</a:t>
            </a:r>
            <a:r>
              <a:rPr sz="20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δεσμού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λέγεται</a:t>
            </a:r>
            <a:r>
              <a:rPr sz="20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μέση</a:t>
            </a:r>
            <a:r>
              <a:rPr sz="2000" b="1" spc="-3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ενέργεια</a:t>
            </a:r>
            <a:r>
              <a:rPr sz="2000" b="1" spc="-7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δεσμού </a:t>
            </a:r>
            <a:r>
              <a:rPr sz="2000" b="1" spc="-54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και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ισούται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 με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 το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μέσο</a:t>
            </a:r>
            <a:r>
              <a:rPr sz="2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όρο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όλο</a:t>
            </a:r>
            <a:r>
              <a:rPr sz="20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των</a:t>
            </a:r>
            <a:r>
              <a:rPr sz="20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επιμέρους</a:t>
            </a:r>
            <a:r>
              <a:rPr sz="20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ενεργειών</a:t>
            </a:r>
            <a:r>
              <a:rPr sz="20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διάστασης.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51379" y="335279"/>
            <a:ext cx="6424930" cy="5632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0" spc="15" dirty="0">
                <a:solidFill>
                  <a:srgbClr val="FF3300"/>
                </a:solidFill>
              </a:rPr>
              <a:t>ΕΝΕΡΓΕΙΕΣ</a:t>
            </a:r>
            <a:r>
              <a:rPr sz="3500" spc="25" dirty="0">
                <a:solidFill>
                  <a:srgbClr val="FF3300"/>
                </a:solidFill>
              </a:rPr>
              <a:t> </a:t>
            </a:r>
            <a:r>
              <a:rPr sz="3500" spc="15" dirty="0">
                <a:solidFill>
                  <a:srgbClr val="FF3300"/>
                </a:solidFill>
              </a:rPr>
              <a:t>–</a:t>
            </a:r>
            <a:r>
              <a:rPr sz="3500" dirty="0">
                <a:solidFill>
                  <a:srgbClr val="FF3300"/>
                </a:solidFill>
              </a:rPr>
              <a:t> </a:t>
            </a:r>
            <a:r>
              <a:rPr sz="3500" spc="10" dirty="0">
                <a:solidFill>
                  <a:srgbClr val="FF3300"/>
                </a:solidFill>
              </a:rPr>
              <a:t>ΜΗΚΗ </a:t>
            </a:r>
            <a:r>
              <a:rPr sz="3500" spc="15" dirty="0">
                <a:solidFill>
                  <a:srgbClr val="FF3300"/>
                </a:solidFill>
              </a:rPr>
              <a:t>ΔΕΣΜΩΝ</a:t>
            </a:r>
            <a:endParaRPr sz="3500"/>
          </a:p>
        </p:txBody>
      </p:sp>
      <p:sp>
        <p:nvSpPr>
          <p:cNvPr id="3" name="object 3"/>
          <p:cNvSpPr txBox="1"/>
          <p:nvPr/>
        </p:nvSpPr>
        <p:spPr>
          <a:xfrm>
            <a:off x="593851" y="1344169"/>
            <a:ext cx="8709660" cy="5660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3840" algn="ctr">
              <a:lnSpc>
                <a:spcPct val="100000"/>
              </a:lnSpc>
              <a:spcBef>
                <a:spcPts val="105"/>
              </a:spcBef>
            </a:pPr>
            <a:r>
              <a:rPr sz="2200" b="1" dirty="0">
                <a:solidFill>
                  <a:srgbClr val="FFFF00"/>
                </a:solidFill>
                <a:latin typeface="Arial"/>
                <a:cs typeface="Arial"/>
              </a:rPr>
              <a:t>Παράγοντες</a:t>
            </a:r>
            <a:r>
              <a:rPr sz="2200" b="1" spc="-4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200" b="1" spc="-25" dirty="0">
                <a:solidFill>
                  <a:srgbClr val="FFFF00"/>
                </a:solidFill>
                <a:latin typeface="Arial"/>
                <a:cs typeface="Arial"/>
              </a:rPr>
              <a:t>που</a:t>
            </a:r>
            <a:r>
              <a:rPr sz="2200" b="1" spc="2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FFFF00"/>
                </a:solidFill>
                <a:latin typeface="Arial"/>
                <a:cs typeface="Arial"/>
              </a:rPr>
              <a:t>επηρεάζουν</a:t>
            </a:r>
            <a:r>
              <a:rPr sz="2200" b="1" spc="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FF00"/>
                </a:solidFill>
                <a:latin typeface="Arial"/>
                <a:cs typeface="Arial"/>
              </a:rPr>
              <a:t>την</a:t>
            </a:r>
            <a:r>
              <a:rPr sz="2200" b="1" spc="-2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200" b="1" spc="5" dirty="0">
                <a:solidFill>
                  <a:srgbClr val="FFFF00"/>
                </a:solidFill>
                <a:latin typeface="Arial"/>
                <a:cs typeface="Arial"/>
              </a:rPr>
              <a:t>ενέργεια</a:t>
            </a:r>
            <a:r>
              <a:rPr sz="2200" b="1" spc="-7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00"/>
                </a:solidFill>
                <a:latin typeface="Arial"/>
                <a:cs typeface="Arial"/>
              </a:rPr>
              <a:t>δεσμού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Arial"/>
              <a:cs typeface="Arial"/>
            </a:endParaRPr>
          </a:p>
          <a:p>
            <a:pPr marL="390525" marR="448945" indent="-378460">
              <a:lnSpc>
                <a:spcPct val="100000"/>
              </a:lnSpc>
              <a:spcBef>
                <a:spcPts val="2000"/>
              </a:spcBef>
              <a:buAutoNum type="arabicPeriod"/>
              <a:tabLst>
                <a:tab pos="390525" algn="l"/>
                <a:tab pos="391160" algn="l"/>
                <a:tab pos="713105" algn="l"/>
                <a:tab pos="5934710" algn="l"/>
                <a:tab pos="7842884" algn="l"/>
              </a:tabLst>
            </a:pP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π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ο</a:t>
            </a:r>
            <a:r>
              <a:rPr sz="2000" b="1" spc="10" dirty="0">
                <a:solidFill>
                  <a:srgbClr val="FFFFFF"/>
                </a:solidFill>
                <a:latin typeface="Arial"/>
                <a:cs typeface="Arial"/>
              </a:rPr>
              <a:t>λ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λ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α</a:t>
            </a:r>
            <a:r>
              <a:rPr sz="2000" b="1" spc="-100" dirty="0">
                <a:solidFill>
                  <a:srgbClr val="FFFFFF"/>
                </a:solidFill>
                <a:latin typeface="Arial"/>
                <a:cs typeface="Arial"/>
              </a:rPr>
              <a:t>π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λ</a:t>
            </a:r>
            <a:r>
              <a:rPr sz="2000" b="1" spc="-45" dirty="0">
                <a:solidFill>
                  <a:srgbClr val="FFFFFF"/>
                </a:solidFill>
                <a:latin typeface="Arial"/>
                <a:cs typeface="Arial"/>
              </a:rPr>
              <a:t>ό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τ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η</a:t>
            </a:r>
            <a:r>
              <a:rPr sz="2000" b="1" spc="-80" dirty="0">
                <a:solidFill>
                  <a:srgbClr val="FFFFFF"/>
                </a:solidFill>
                <a:latin typeface="Arial"/>
                <a:cs typeface="Arial"/>
              </a:rPr>
              <a:t>τ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α</a:t>
            </a: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5" dirty="0">
                <a:solidFill>
                  <a:srgbClr val="FFFFFF"/>
                </a:solidFill>
                <a:latin typeface="Arial"/>
                <a:cs typeface="Arial"/>
              </a:rPr>
              <a:t>τ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ο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υ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δε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σμ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ο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ύ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Ό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σο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α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υ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ξ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ά</a:t>
            </a:r>
            <a:r>
              <a:rPr sz="2000" b="1" spc="15" dirty="0">
                <a:solidFill>
                  <a:srgbClr val="FFFFFF"/>
                </a:solidFill>
                <a:latin typeface="Arial"/>
                <a:cs typeface="Arial"/>
              </a:rPr>
              <a:t>ν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ε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ι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η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π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ο</a:t>
            </a:r>
            <a:r>
              <a:rPr sz="2000" b="1" spc="10" dirty="0">
                <a:solidFill>
                  <a:srgbClr val="FFFFFF"/>
                </a:solidFill>
                <a:latin typeface="Arial"/>
                <a:cs typeface="Arial"/>
              </a:rPr>
              <a:t>λ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λ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α</a:t>
            </a:r>
            <a:r>
              <a:rPr sz="2000" b="1" spc="-75" dirty="0">
                <a:solidFill>
                  <a:srgbClr val="FFFFFF"/>
                </a:solidFill>
                <a:latin typeface="Arial"/>
                <a:cs typeface="Arial"/>
              </a:rPr>
              <a:t>π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λ</a:t>
            </a:r>
            <a:r>
              <a:rPr sz="2000" b="1" spc="-70" dirty="0">
                <a:solidFill>
                  <a:srgbClr val="FFFFFF"/>
                </a:solidFill>
                <a:latin typeface="Arial"/>
                <a:cs typeface="Arial"/>
              </a:rPr>
              <a:t>ό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τ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η</a:t>
            </a:r>
            <a:r>
              <a:rPr sz="2000" b="1" spc="-55" dirty="0">
                <a:solidFill>
                  <a:srgbClr val="FFFFFF"/>
                </a:solidFill>
                <a:latin typeface="Arial"/>
                <a:cs typeface="Arial"/>
              </a:rPr>
              <a:t>τ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α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000" b="1" spc="-55" dirty="0">
                <a:solidFill>
                  <a:srgbClr val="FFFFFF"/>
                </a:solidFill>
                <a:latin typeface="Arial"/>
                <a:cs typeface="Arial"/>
              </a:rPr>
              <a:t>τ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ο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υ 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δεσμού</a:t>
            </a:r>
            <a:r>
              <a:rPr sz="2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αυξάνει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και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 η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ενέργεια</a:t>
            </a:r>
            <a:r>
              <a:rPr sz="20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του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 δεσμού.</a:t>
            </a:r>
            <a:endParaRPr sz="2000">
              <a:latin typeface="Arial"/>
              <a:cs typeface="Arial"/>
            </a:endParaRPr>
          </a:p>
          <a:p>
            <a:pPr marL="363220">
              <a:lnSpc>
                <a:spcPct val="100000"/>
              </a:lnSpc>
              <a:spcBef>
                <a:spcPts val="1155"/>
              </a:spcBef>
            </a:pP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-10" dirty="0">
                <a:solidFill>
                  <a:srgbClr val="FF3300"/>
                </a:solidFill>
                <a:latin typeface="Arial"/>
                <a:cs typeface="Arial"/>
              </a:rPr>
              <a:t>-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E: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125-505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 kJ/mol,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-20" dirty="0">
                <a:solidFill>
                  <a:srgbClr val="FF3300"/>
                </a:solidFill>
                <a:latin typeface="Arial"/>
                <a:cs typeface="Arial"/>
              </a:rPr>
              <a:t>=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E: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420-710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kJ/mol,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-20" dirty="0">
                <a:solidFill>
                  <a:srgbClr val="FF3300"/>
                </a:solidFill>
                <a:latin typeface="Times New Roman"/>
                <a:cs typeface="Times New Roman"/>
              </a:rPr>
              <a:t>≡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E:</a:t>
            </a:r>
            <a:r>
              <a:rPr sz="20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800-1090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kJ/mol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00">
              <a:latin typeface="Arial"/>
              <a:cs typeface="Arial"/>
            </a:endParaRPr>
          </a:p>
          <a:p>
            <a:pPr marL="293370" marR="214629" indent="-293370">
              <a:lnSpc>
                <a:spcPts val="2380"/>
              </a:lnSpc>
              <a:buAutoNum type="arabicPeriod" startAt="2"/>
              <a:tabLst>
                <a:tab pos="293370" algn="l"/>
              </a:tabLst>
            </a:pPr>
            <a:r>
              <a:rPr sz="2000" b="1" spc="-65" dirty="0">
                <a:solidFill>
                  <a:srgbClr val="FFFFFF"/>
                </a:solidFill>
                <a:latin typeface="Arial"/>
                <a:cs typeface="Arial"/>
              </a:rPr>
              <a:t>Το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μήκος του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δεσμού. Όσο αυξάνει 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το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μήκος του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δεσμού μειώνεται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η </a:t>
            </a:r>
            <a:r>
              <a:rPr sz="2000" b="1" spc="-5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ενέργεια</a:t>
            </a:r>
            <a:r>
              <a:rPr sz="20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του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δεσμού.</a:t>
            </a:r>
            <a:endParaRPr sz="2000">
              <a:latin typeface="Arial"/>
              <a:cs typeface="Arial"/>
            </a:endParaRPr>
          </a:p>
          <a:p>
            <a:pPr marL="390525" marR="5080" indent="-27940">
              <a:lnSpc>
                <a:spcPts val="2380"/>
              </a:lnSpc>
              <a:spcBef>
                <a:spcPts val="1195"/>
              </a:spcBef>
            </a:pPr>
            <a:r>
              <a:rPr sz="2000" b="1" spc="-65" dirty="0">
                <a:solidFill>
                  <a:srgbClr val="FFFFFF"/>
                </a:solidFill>
                <a:latin typeface="Arial"/>
                <a:cs typeface="Arial"/>
              </a:rPr>
              <a:t>Το</a:t>
            </a: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HCl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έχει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μήκος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δεσμού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3300"/>
                </a:solidFill>
                <a:latin typeface="Arial"/>
                <a:cs typeface="Arial"/>
              </a:rPr>
              <a:t>127pm</a:t>
            </a:r>
            <a:r>
              <a:rPr sz="2000" b="1" spc="-3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και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 ενέργεια</a:t>
            </a:r>
            <a:r>
              <a:rPr sz="20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δεσμού</a:t>
            </a:r>
            <a:r>
              <a:rPr sz="2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33CC"/>
                </a:solidFill>
                <a:latin typeface="Arial"/>
                <a:cs typeface="Arial"/>
              </a:rPr>
              <a:t>431</a:t>
            </a:r>
            <a:r>
              <a:rPr sz="2000" b="1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33CC"/>
                </a:solidFill>
                <a:latin typeface="Arial"/>
                <a:cs typeface="Arial"/>
              </a:rPr>
              <a:t>kJ/mol</a:t>
            </a:r>
            <a:r>
              <a:rPr sz="2000" b="1" spc="-4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ενώ </a:t>
            </a:r>
            <a:r>
              <a:rPr sz="2000" b="1" spc="-5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το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HBr </a:t>
            </a:r>
            <a:r>
              <a:rPr sz="2000" b="1" spc="-10" dirty="0">
                <a:solidFill>
                  <a:srgbClr val="FF3300"/>
                </a:solidFill>
                <a:latin typeface="Arial"/>
                <a:cs typeface="Arial"/>
              </a:rPr>
              <a:t>141</a:t>
            </a:r>
            <a:r>
              <a:rPr sz="2000" b="1" spc="-5" dirty="0">
                <a:solidFill>
                  <a:srgbClr val="FF3300"/>
                </a:solidFill>
                <a:latin typeface="Arial"/>
                <a:cs typeface="Arial"/>
              </a:rPr>
              <a:t> pm</a:t>
            </a:r>
            <a:r>
              <a:rPr sz="2000" b="1" spc="-3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και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33CC"/>
                </a:solidFill>
                <a:latin typeface="Arial"/>
                <a:cs typeface="Arial"/>
              </a:rPr>
              <a:t>366</a:t>
            </a:r>
            <a:r>
              <a:rPr sz="2000" b="1" spc="-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33CC"/>
                </a:solidFill>
                <a:latin typeface="Arial"/>
                <a:cs typeface="Arial"/>
              </a:rPr>
              <a:t>kJ/mol</a:t>
            </a:r>
            <a:r>
              <a:rPr sz="2000" b="1" spc="-4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αντίστοιχα.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900">
              <a:latin typeface="Arial"/>
              <a:cs typeface="Arial"/>
            </a:endParaRPr>
          </a:p>
          <a:p>
            <a:pPr marL="390525" marR="767715" indent="-378460">
              <a:lnSpc>
                <a:spcPts val="2380"/>
              </a:lnSpc>
              <a:buAutoNum type="arabicPeriod" startAt="3"/>
              <a:tabLst>
                <a:tab pos="390525" algn="l"/>
                <a:tab pos="391160" algn="l"/>
              </a:tabLst>
            </a:pP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Η 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πολικότητα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του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δεσμού. Όσο αυξάνει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η 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πολικότητα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αυξάνει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η </a:t>
            </a:r>
            <a:r>
              <a:rPr sz="2000" b="1" spc="-5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ενέργεια</a:t>
            </a:r>
            <a:r>
              <a:rPr sz="20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του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δεσμού.</a:t>
            </a:r>
            <a:endParaRPr sz="2000">
              <a:latin typeface="Arial"/>
              <a:cs typeface="Arial"/>
            </a:endParaRPr>
          </a:p>
          <a:p>
            <a:pPr marL="433070">
              <a:lnSpc>
                <a:spcPct val="100000"/>
              </a:lnSpc>
              <a:spcBef>
                <a:spcPts val="1100"/>
              </a:spcBef>
            </a:pPr>
            <a:r>
              <a:rPr sz="2000" b="1" spc="-65" dirty="0">
                <a:solidFill>
                  <a:srgbClr val="FFFFFF"/>
                </a:solidFill>
                <a:latin typeface="Arial"/>
                <a:cs typeface="Arial"/>
              </a:rPr>
              <a:t>Το</a:t>
            </a: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HCl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έχει</a:t>
            </a:r>
            <a:r>
              <a:rPr sz="20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ενέργεια</a:t>
            </a:r>
            <a:r>
              <a:rPr sz="20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δεσμού 431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kJ/mol</a:t>
            </a:r>
            <a:r>
              <a:rPr sz="2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ενώ 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το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HBr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366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kJ/mol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51379" y="335279"/>
            <a:ext cx="6424930" cy="5632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0" spc="15" dirty="0">
                <a:solidFill>
                  <a:srgbClr val="FF3300"/>
                </a:solidFill>
              </a:rPr>
              <a:t>ΕΝΕΡΓΕΙΕΣ</a:t>
            </a:r>
            <a:r>
              <a:rPr sz="3500" spc="25" dirty="0">
                <a:solidFill>
                  <a:srgbClr val="FF3300"/>
                </a:solidFill>
              </a:rPr>
              <a:t> </a:t>
            </a:r>
            <a:r>
              <a:rPr sz="3500" spc="15" dirty="0">
                <a:solidFill>
                  <a:srgbClr val="FF3300"/>
                </a:solidFill>
              </a:rPr>
              <a:t>–</a:t>
            </a:r>
            <a:r>
              <a:rPr sz="3500" dirty="0">
                <a:solidFill>
                  <a:srgbClr val="FF3300"/>
                </a:solidFill>
              </a:rPr>
              <a:t> </a:t>
            </a:r>
            <a:r>
              <a:rPr sz="3500" spc="10" dirty="0">
                <a:solidFill>
                  <a:srgbClr val="FF3300"/>
                </a:solidFill>
              </a:rPr>
              <a:t>ΜΗΚΗ </a:t>
            </a:r>
            <a:r>
              <a:rPr sz="3500" spc="15" dirty="0">
                <a:solidFill>
                  <a:srgbClr val="FF3300"/>
                </a:solidFill>
              </a:rPr>
              <a:t>ΔΕΣΜΩΝ</a:t>
            </a:r>
            <a:endParaRPr sz="3500"/>
          </a:p>
        </p:txBody>
      </p:sp>
      <p:sp>
        <p:nvSpPr>
          <p:cNvPr id="3" name="object 3"/>
          <p:cNvSpPr txBox="1"/>
          <p:nvPr/>
        </p:nvSpPr>
        <p:spPr>
          <a:xfrm>
            <a:off x="593851" y="1344169"/>
            <a:ext cx="8207375" cy="48037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15365">
              <a:lnSpc>
                <a:spcPct val="100000"/>
              </a:lnSpc>
              <a:spcBef>
                <a:spcPts val="105"/>
              </a:spcBef>
            </a:pPr>
            <a:r>
              <a:rPr sz="2200" b="1" dirty="0">
                <a:solidFill>
                  <a:srgbClr val="FFFF00"/>
                </a:solidFill>
                <a:latin typeface="Arial"/>
                <a:cs typeface="Arial"/>
              </a:rPr>
              <a:t>Παράγοντες</a:t>
            </a:r>
            <a:r>
              <a:rPr sz="2200" b="1" spc="-4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200" b="1" spc="-25" dirty="0">
                <a:solidFill>
                  <a:srgbClr val="FFFF00"/>
                </a:solidFill>
                <a:latin typeface="Arial"/>
                <a:cs typeface="Arial"/>
              </a:rPr>
              <a:t>που</a:t>
            </a:r>
            <a:r>
              <a:rPr sz="2200" b="1" spc="2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FFFF00"/>
                </a:solidFill>
                <a:latin typeface="Arial"/>
                <a:cs typeface="Arial"/>
              </a:rPr>
              <a:t>επηρεάζουν</a:t>
            </a:r>
            <a:r>
              <a:rPr sz="2200" b="1" spc="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FF00"/>
                </a:solidFill>
                <a:latin typeface="Arial"/>
                <a:cs typeface="Arial"/>
              </a:rPr>
              <a:t>την</a:t>
            </a:r>
            <a:r>
              <a:rPr sz="2200" b="1" spc="-20" dirty="0">
                <a:solidFill>
                  <a:srgbClr val="FFFF00"/>
                </a:solidFill>
                <a:latin typeface="Arial"/>
                <a:cs typeface="Arial"/>
              </a:rPr>
              <a:t> μήκος</a:t>
            </a:r>
            <a:r>
              <a:rPr sz="2200" b="1" spc="1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200" b="1" spc="-25" dirty="0">
                <a:solidFill>
                  <a:srgbClr val="FFFF00"/>
                </a:solidFill>
                <a:latin typeface="Arial"/>
                <a:cs typeface="Arial"/>
              </a:rPr>
              <a:t>του</a:t>
            </a:r>
            <a:r>
              <a:rPr sz="2200" b="1" spc="-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00"/>
                </a:solidFill>
                <a:latin typeface="Arial"/>
                <a:cs typeface="Arial"/>
              </a:rPr>
              <a:t>δεσμού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450">
              <a:latin typeface="Arial"/>
              <a:cs typeface="Arial"/>
            </a:endParaRPr>
          </a:p>
          <a:p>
            <a:pPr marL="12700" marR="3125470">
              <a:lnSpc>
                <a:spcPct val="149000"/>
              </a:lnSpc>
              <a:buAutoNum type="arabicPeriod"/>
              <a:tabLst>
                <a:tab pos="390525" algn="l"/>
                <a:tab pos="391160" algn="l"/>
              </a:tabLst>
            </a:pPr>
            <a:r>
              <a:rPr sz="2000" b="1" spc="-65" dirty="0">
                <a:solidFill>
                  <a:srgbClr val="FFFFFF"/>
                </a:solidFill>
                <a:latin typeface="Arial"/>
                <a:cs typeface="Arial"/>
              </a:rPr>
              <a:t>Το</a:t>
            </a:r>
            <a:r>
              <a:rPr sz="20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μέγεθος</a:t>
            </a:r>
            <a:r>
              <a:rPr sz="20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των</a:t>
            </a:r>
            <a:r>
              <a:rPr sz="20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συνδεδεμένων</a:t>
            </a:r>
            <a:r>
              <a:rPr sz="20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ατόμων </a:t>
            </a:r>
            <a:r>
              <a:rPr sz="2000" b="1" spc="-5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H-F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&lt;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H-Cl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&lt;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H-Br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&lt;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H-I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Arial"/>
              <a:buAutoNum type="arabicPeriod"/>
            </a:pP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FFFFFF"/>
              </a:buClr>
              <a:buFont typeface="Arial"/>
              <a:buAutoNum type="arabicPeriod"/>
            </a:pPr>
            <a:endParaRPr sz="2000">
              <a:latin typeface="Arial"/>
              <a:cs typeface="Arial"/>
            </a:endParaRPr>
          </a:p>
          <a:p>
            <a:pPr marL="294005" marR="5080" indent="-294005">
              <a:lnSpc>
                <a:spcPts val="2380"/>
              </a:lnSpc>
              <a:buAutoNum type="arabicPeriod"/>
              <a:tabLst>
                <a:tab pos="294005" algn="l"/>
              </a:tabLst>
            </a:pP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H 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πολικότητα</a:t>
            </a: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του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δεσμού.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Όσο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αυξάνει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η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πολικότητα</a:t>
            </a:r>
            <a:r>
              <a:rPr sz="20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μειώνεται</a:t>
            </a:r>
            <a:r>
              <a:rPr sz="20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το </a:t>
            </a:r>
            <a:r>
              <a:rPr sz="2000" b="1" spc="-5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μήκος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του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δεσμού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H-F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&lt;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H-Cl</a:t>
            </a:r>
            <a:r>
              <a:rPr sz="2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&lt;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H-Br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&lt;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H-I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100">
              <a:latin typeface="Arial"/>
              <a:cs typeface="Arial"/>
            </a:endParaRPr>
          </a:p>
          <a:p>
            <a:pPr marL="12700" marR="4296410">
              <a:lnSpc>
                <a:spcPct val="149000"/>
              </a:lnSpc>
              <a:tabLst>
                <a:tab pos="615950" algn="l"/>
              </a:tabLst>
            </a:pP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3.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Η	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πολλαπλότητα</a:t>
            </a:r>
            <a:r>
              <a:rPr sz="20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του</a:t>
            </a: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δεσμού. </a:t>
            </a:r>
            <a:r>
              <a:rPr sz="2000" b="1" spc="-5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-10" dirty="0">
                <a:solidFill>
                  <a:srgbClr val="FF3300"/>
                </a:solidFill>
                <a:latin typeface="Arial"/>
                <a:cs typeface="Arial"/>
              </a:rPr>
              <a:t>-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&gt;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 E</a:t>
            </a:r>
            <a:r>
              <a:rPr sz="2000" b="1" spc="-15" dirty="0">
                <a:solidFill>
                  <a:srgbClr val="FF3300"/>
                </a:solidFill>
                <a:latin typeface="Arial"/>
                <a:cs typeface="Arial"/>
              </a:rPr>
              <a:t>=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&gt;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 E</a:t>
            </a:r>
            <a:r>
              <a:rPr sz="2000" b="1" spc="-15" dirty="0">
                <a:solidFill>
                  <a:srgbClr val="FF3300"/>
                </a:solidFill>
                <a:latin typeface="Arial"/>
                <a:cs typeface="Arial"/>
              </a:rPr>
              <a:t>≡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40611" y="603503"/>
            <a:ext cx="8025130" cy="6292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ΘΕΩΡΙΑ</a:t>
            </a:r>
            <a:r>
              <a:rPr spc="65" dirty="0"/>
              <a:t> </a:t>
            </a:r>
            <a:r>
              <a:rPr dirty="0"/>
              <a:t>ΤΟΥ</a:t>
            </a:r>
            <a:r>
              <a:rPr spc="20" dirty="0"/>
              <a:t> </a:t>
            </a:r>
            <a:r>
              <a:rPr dirty="0"/>
              <a:t>ΔΕΣΜΟΥ</a:t>
            </a:r>
            <a:r>
              <a:rPr spc="45" dirty="0"/>
              <a:t> </a:t>
            </a:r>
            <a:r>
              <a:rPr dirty="0"/>
              <a:t>ΣΘΕΝΟΥΣ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7700" y="1581911"/>
            <a:ext cx="8880475" cy="405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18745" algn="ctr">
              <a:lnSpc>
                <a:spcPct val="100000"/>
              </a:lnSpc>
              <a:spcBef>
                <a:spcPts val="125"/>
              </a:spcBef>
            </a:pPr>
            <a:r>
              <a:rPr sz="3500" b="1" spc="-114" dirty="0">
                <a:solidFill>
                  <a:srgbClr val="FFFF00"/>
                </a:solidFill>
                <a:latin typeface="Arial"/>
                <a:cs typeface="Arial"/>
              </a:rPr>
              <a:t>Το</a:t>
            </a:r>
            <a:r>
              <a:rPr sz="3500" b="1" spc="-3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500" b="1" spc="15" dirty="0">
                <a:solidFill>
                  <a:srgbClr val="FFFF00"/>
                </a:solidFill>
                <a:latin typeface="Arial"/>
                <a:cs typeface="Arial"/>
              </a:rPr>
              <a:t>μόριο</a:t>
            </a:r>
            <a:r>
              <a:rPr sz="3500" b="1" spc="-2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500" b="1" spc="-15" dirty="0">
                <a:solidFill>
                  <a:srgbClr val="FFFF00"/>
                </a:solidFill>
                <a:latin typeface="Arial"/>
                <a:cs typeface="Arial"/>
              </a:rPr>
              <a:t>του</a:t>
            </a:r>
            <a:r>
              <a:rPr sz="3500" b="1" spc="-2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500" b="1" spc="5" dirty="0">
                <a:solidFill>
                  <a:srgbClr val="FFFF00"/>
                </a:solidFill>
                <a:latin typeface="Arial"/>
                <a:cs typeface="Arial"/>
              </a:rPr>
              <a:t>Η</a:t>
            </a:r>
            <a:r>
              <a:rPr sz="3525" b="1" spc="7" baseline="-20094" dirty="0">
                <a:solidFill>
                  <a:srgbClr val="FFFF00"/>
                </a:solidFill>
                <a:latin typeface="Arial"/>
                <a:cs typeface="Arial"/>
              </a:rPr>
              <a:t>2</a:t>
            </a:r>
            <a:endParaRPr sz="3525" baseline="-20094">
              <a:latin typeface="Arial"/>
              <a:cs typeface="Arial"/>
            </a:endParaRPr>
          </a:p>
          <a:p>
            <a:pPr marL="38100" marR="30480">
              <a:lnSpc>
                <a:spcPct val="100499"/>
              </a:lnSpc>
              <a:spcBef>
                <a:spcPts val="2655"/>
              </a:spcBef>
            </a:pP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Σύμφωνα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με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τη </a:t>
            </a:r>
            <a:r>
              <a:rPr sz="2200" b="1" spc="5" dirty="0">
                <a:solidFill>
                  <a:srgbClr val="FFFFFF"/>
                </a:solidFill>
                <a:latin typeface="Arial"/>
                <a:cs typeface="Arial"/>
              </a:rPr>
              <a:t>θεωρία </a:t>
            </a:r>
            <a:r>
              <a:rPr sz="2200" b="1" spc="-25" dirty="0">
                <a:solidFill>
                  <a:srgbClr val="FFFFFF"/>
                </a:solidFill>
                <a:latin typeface="Arial"/>
                <a:cs typeface="Arial"/>
              </a:rPr>
              <a:t>του </a:t>
            </a:r>
            <a:r>
              <a:rPr sz="2200" b="1" spc="10" dirty="0">
                <a:solidFill>
                  <a:srgbClr val="FFFFFF"/>
                </a:solidFill>
                <a:latin typeface="Arial"/>
                <a:cs typeface="Arial"/>
              </a:rPr>
              <a:t>Lewis </a:t>
            </a:r>
            <a:r>
              <a:rPr sz="2200" b="1" spc="-25" dirty="0">
                <a:solidFill>
                  <a:srgbClr val="FFFFFF"/>
                </a:solidFill>
                <a:latin typeface="Arial"/>
                <a:cs typeface="Arial"/>
              </a:rPr>
              <a:t>στο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μόριο </a:t>
            </a:r>
            <a:r>
              <a:rPr sz="2200" b="1" spc="-25" dirty="0">
                <a:solidFill>
                  <a:srgbClr val="FFFFFF"/>
                </a:solidFill>
                <a:latin typeface="Arial"/>
                <a:cs typeface="Arial"/>
              </a:rPr>
              <a:t>του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Η</a:t>
            </a:r>
            <a:r>
              <a:rPr sz="2175" b="1" spc="-7" baseline="-21072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175" b="1" baseline="-2107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35" dirty="0">
                <a:solidFill>
                  <a:srgbClr val="FFFFFF"/>
                </a:solidFill>
                <a:latin typeface="Arial"/>
                <a:cs typeface="Arial"/>
              </a:rPr>
              <a:t>τα 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άτομα </a:t>
            </a: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 συγκρατούνται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ενωμένα </a:t>
            </a: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μεταξύ 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τους, </a:t>
            </a:r>
            <a:r>
              <a:rPr sz="2200" b="1" spc="5" dirty="0">
                <a:solidFill>
                  <a:srgbClr val="FFFFFF"/>
                </a:solidFill>
                <a:latin typeface="Arial"/>
                <a:cs typeface="Arial"/>
              </a:rPr>
              <a:t>λόγω </a:t>
            </a:r>
            <a:r>
              <a:rPr sz="2200" b="1" spc="-20" dirty="0">
                <a:solidFill>
                  <a:srgbClr val="FFFFFF"/>
                </a:solidFill>
                <a:latin typeface="Arial"/>
                <a:cs typeface="Arial"/>
              </a:rPr>
              <a:t>των </a:t>
            </a: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ηλεκτροστατικών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5" dirty="0">
                <a:solidFill>
                  <a:srgbClr val="FFFFFF"/>
                </a:solidFill>
                <a:latin typeface="Arial"/>
                <a:cs typeface="Arial"/>
              </a:rPr>
              <a:t>έλξεων</a:t>
            </a:r>
            <a:r>
              <a:rPr sz="22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25" dirty="0">
                <a:solidFill>
                  <a:srgbClr val="FFFFFF"/>
                </a:solidFill>
                <a:latin typeface="Arial"/>
                <a:cs typeface="Arial"/>
              </a:rPr>
              <a:t>που</a:t>
            </a:r>
            <a:r>
              <a:rPr sz="22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ασκούν</a:t>
            </a:r>
            <a:r>
              <a:rPr sz="22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οι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θετικοί</a:t>
            </a:r>
            <a:r>
              <a:rPr sz="22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πυρήνες</a:t>
            </a:r>
            <a:r>
              <a:rPr sz="22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25" dirty="0">
                <a:solidFill>
                  <a:srgbClr val="FFFFFF"/>
                </a:solidFill>
                <a:latin typeface="Arial"/>
                <a:cs typeface="Arial"/>
              </a:rPr>
              <a:t>πάνω</a:t>
            </a:r>
            <a:r>
              <a:rPr sz="2200" b="1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25" dirty="0">
                <a:solidFill>
                  <a:srgbClr val="FFFFFF"/>
                </a:solidFill>
                <a:latin typeface="Arial"/>
                <a:cs typeface="Arial"/>
              </a:rPr>
              <a:t>στο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αρνητικό</a:t>
            </a:r>
            <a:r>
              <a:rPr sz="22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φορτίο </a:t>
            </a:r>
            <a:r>
              <a:rPr sz="2200" b="1" spc="-5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25" dirty="0">
                <a:solidFill>
                  <a:srgbClr val="FFFFFF"/>
                </a:solidFill>
                <a:latin typeface="Arial"/>
                <a:cs typeface="Arial"/>
              </a:rPr>
              <a:t>του </a:t>
            </a:r>
            <a:r>
              <a:rPr sz="2200" b="1" spc="5" dirty="0">
                <a:solidFill>
                  <a:srgbClr val="FFFFFF"/>
                </a:solidFill>
                <a:latin typeface="Arial"/>
                <a:cs typeface="Arial"/>
              </a:rPr>
              <a:t>ζεύγους </a:t>
            </a:r>
            <a:r>
              <a:rPr sz="2200" b="1" spc="-20" dirty="0">
                <a:solidFill>
                  <a:srgbClr val="FFFFFF"/>
                </a:solidFill>
                <a:latin typeface="Arial"/>
                <a:cs typeface="Arial"/>
              </a:rPr>
              <a:t>των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ηλεκτρονίων </a:t>
            </a:r>
            <a:r>
              <a:rPr sz="2200" b="1" spc="-25" dirty="0">
                <a:solidFill>
                  <a:srgbClr val="FFFFFF"/>
                </a:solidFill>
                <a:latin typeface="Arial"/>
                <a:cs typeface="Arial"/>
              </a:rPr>
              <a:t>που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είναι συγκεντρωμένο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ανάμεσα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στους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πυρήνες.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100">
              <a:latin typeface="Arial"/>
              <a:cs typeface="Arial"/>
            </a:endParaRPr>
          </a:p>
          <a:p>
            <a:pPr marL="196215" marR="618490">
              <a:lnSpc>
                <a:spcPct val="100499"/>
              </a:lnSpc>
            </a:pPr>
            <a:r>
              <a:rPr sz="2200" b="1" spc="-30" dirty="0">
                <a:solidFill>
                  <a:srgbClr val="FFFFFF"/>
                </a:solidFill>
                <a:latin typeface="Arial"/>
                <a:cs typeface="Arial"/>
              </a:rPr>
              <a:t>Κατά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τη</a:t>
            </a:r>
            <a:r>
              <a:rPr sz="22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5" dirty="0">
                <a:solidFill>
                  <a:srgbClr val="FFFFFF"/>
                </a:solidFill>
                <a:latin typeface="Arial"/>
                <a:cs typeface="Arial"/>
              </a:rPr>
              <a:t>θεωρία</a:t>
            </a:r>
            <a:r>
              <a:rPr sz="22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25" dirty="0">
                <a:solidFill>
                  <a:srgbClr val="FFFFFF"/>
                </a:solidFill>
                <a:latin typeface="Arial"/>
                <a:cs typeface="Arial"/>
              </a:rPr>
              <a:t>του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δεσμού</a:t>
            </a:r>
            <a:r>
              <a:rPr sz="22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5" dirty="0">
                <a:solidFill>
                  <a:srgbClr val="FFFFFF"/>
                </a:solidFill>
                <a:latin typeface="Arial"/>
                <a:cs typeface="Arial"/>
              </a:rPr>
              <a:t>σθένους</a:t>
            </a:r>
            <a:r>
              <a:rPr sz="22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η</a:t>
            </a: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αμοιβαία</a:t>
            </a:r>
            <a:r>
              <a:rPr sz="22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5" dirty="0">
                <a:solidFill>
                  <a:srgbClr val="FFFFFF"/>
                </a:solidFill>
                <a:latin typeface="Arial"/>
                <a:cs typeface="Arial"/>
              </a:rPr>
              <a:t>προσέγγιση </a:t>
            </a:r>
            <a:r>
              <a:rPr sz="2200" b="1" spc="-5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20" dirty="0">
                <a:solidFill>
                  <a:srgbClr val="FFFFFF"/>
                </a:solidFill>
                <a:latin typeface="Arial"/>
                <a:cs typeface="Arial"/>
              </a:rPr>
              <a:t>των </a:t>
            </a:r>
            <a:r>
              <a:rPr sz="2200" b="1" spc="5" dirty="0">
                <a:solidFill>
                  <a:srgbClr val="FFFFFF"/>
                </a:solidFill>
                <a:latin typeface="Arial"/>
                <a:cs typeface="Arial"/>
              </a:rPr>
              <a:t>δύο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ατόμων </a:t>
            </a:r>
            <a:r>
              <a:rPr sz="2200" b="1" spc="5" dirty="0">
                <a:solidFill>
                  <a:srgbClr val="FFFFFF"/>
                </a:solidFill>
                <a:latin typeface="Arial"/>
                <a:cs typeface="Arial"/>
              </a:rPr>
              <a:t>Η οδηγεί </a:t>
            </a:r>
            <a:r>
              <a:rPr sz="2200" b="1" dirty="0">
                <a:solidFill>
                  <a:srgbClr val="FFFF00"/>
                </a:solidFill>
                <a:latin typeface="Arial"/>
                <a:cs typeface="Arial"/>
              </a:rPr>
              <a:t>σε </a:t>
            </a:r>
            <a:r>
              <a:rPr sz="2200" b="1" spc="-10" dirty="0">
                <a:solidFill>
                  <a:srgbClr val="FFFF00"/>
                </a:solidFill>
                <a:latin typeface="Arial"/>
                <a:cs typeface="Arial"/>
              </a:rPr>
              <a:t>επικάλυψη </a:t>
            </a:r>
            <a:r>
              <a:rPr sz="2200" b="1" spc="-20" dirty="0">
                <a:solidFill>
                  <a:srgbClr val="FFFF00"/>
                </a:solidFill>
                <a:latin typeface="Arial"/>
                <a:cs typeface="Arial"/>
              </a:rPr>
              <a:t>των </a:t>
            </a:r>
            <a:r>
              <a:rPr sz="2200" b="1" spc="5" dirty="0">
                <a:solidFill>
                  <a:srgbClr val="FFFF00"/>
                </a:solidFill>
                <a:latin typeface="Arial"/>
                <a:cs typeface="Arial"/>
              </a:rPr>
              <a:t>δύο </a:t>
            </a:r>
            <a:r>
              <a:rPr sz="2200" b="1" spc="-15" dirty="0">
                <a:solidFill>
                  <a:srgbClr val="FFFF00"/>
                </a:solidFill>
                <a:latin typeface="Arial"/>
                <a:cs typeface="Arial"/>
              </a:rPr>
              <a:t>ατομικών </a:t>
            </a:r>
            <a:r>
              <a:rPr sz="2200" b="1" spc="-1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200" b="1" spc="-15" dirty="0">
                <a:solidFill>
                  <a:srgbClr val="FFFF00"/>
                </a:solidFill>
                <a:latin typeface="Arial"/>
                <a:cs typeface="Arial"/>
              </a:rPr>
              <a:t>τροχιακών</a:t>
            </a:r>
            <a:r>
              <a:rPr sz="2200" b="1" spc="-6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00"/>
                </a:solidFill>
                <a:latin typeface="Arial"/>
                <a:cs typeface="Arial"/>
              </a:rPr>
              <a:t>1s.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dirty="0"/>
              <a:t>ΘΕΩΡΙΑ</a:t>
            </a:r>
            <a:r>
              <a:rPr spc="65" dirty="0"/>
              <a:t> </a:t>
            </a:r>
            <a:r>
              <a:rPr dirty="0"/>
              <a:t>ΤΟΥ</a:t>
            </a:r>
            <a:r>
              <a:rPr spc="20" dirty="0"/>
              <a:t> </a:t>
            </a:r>
            <a:r>
              <a:rPr dirty="0"/>
              <a:t>ΔΕΣΜΟΥ</a:t>
            </a:r>
            <a:r>
              <a:rPr spc="45" dirty="0"/>
              <a:t> </a:t>
            </a:r>
            <a:r>
              <a:rPr dirty="0"/>
              <a:t>ΣΘΕΝΟΥΣ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61511" y="1581911"/>
            <a:ext cx="3371850" cy="5632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25"/>
              </a:spcBef>
            </a:pPr>
            <a:r>
              <a:rPr sz="3500" b="1" spc="-114" dirty="0">
                <a:solidFill>
                  <a:srgbClr val="FFFF00"/>
                </a:solidFill>
                <a:latin typeface="Arial"/>
                <a:cs typeface="Arial"/>
              </a:rPr>
              <a:t>Το</a:t>
            </a:r>
            <a:r>
              <a:rPr sz="3500" b="1" spc="-4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500" b="1" spc="15" dirty="0">
                <a:solidFill>
                  <a:srgbClr val="FFFF00"/>
                </a:solidFill>
                <a:latin typeface="Arial"/>
                <a:cs typeface="Arial"/>
              </a:rPr>
              <a:t>μόριο</a:t>
            </a:r>
            <a:r>
              <a:rPr sz="3500" b="1" spc="-3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500" b="1" spc="-15" dirty="0">
                <a:solidFill>
                  <a:srgbClr val="FFFF00"/>
                </a:solidFill>
                <a:latin typeface="Arial"/>
                <a:cs typeface="Arial"/>
              </a:rPr>
              <a:t>του</a:t>
            </a:r>
            <a:r>
              <a:rPr sz="3500" b="1" spc="-3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500" b="1" spc="5" dirty="0">
                <a:solidFill>
                  <a:srgbClr val="FFFF00"/>
                </a:solidFill>
                <a:latin typeface="Arial"/>
                <a:cs typeface="Arial"/>
              </a:rPr>
              <a:t>Η</a:t>
            </a:r>
            <a:r>
              <a:rPr sz="3525" b="1" spc="7" baseline="-20094" dirty="0">
                <a:solidFill>
                  <a:srgbClr val="FFFF00"/>
                </a:solidFill>
                <a:latin typeface="Arial"/>
                <a:cs typeface="Arial"/>
              </a:rPr>
              <a:t>2</a:t>
            </a:r>
            <a:endParaRPr sz="3525" baseline="-20094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01496" y="2509011"/>
            <a:ext cx="8129016" cy="489204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40611" y="603503"/>
            <a:ext cx="8025130" cy="6292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ΘΕΩΡΙΑ</a:t>
            </a:r>
            <a:r>
              <a:rPr spc="65" dirty="0"/>
              <a:t> </a:t>
            </a:r>
            <a:r>
              <a:rPr dirty="0"/>
              <a:t>ΤΟΥ</a:t>
            </a:r>
            <a:r>
              <a:rPr spc="20" dirty="0"/>
              <a:t> </a:t>
            </a:r>
            <a:r>
              <a:rPr dirty="0"/>
              <a:t>ΔΕΣΜΟΥ</a:t>
            </a:r>
            <a:r>
              <a:rPr spc="45" dirty="0"/>
              <a:t> </a:t>
            </a:r>
            <a:r>
              <a:rPr dirty="0"/>
              <a:t>ΣΘΕΝΟΥΣ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5216" y="3463037"/>
            <a:ext cx="2709672" cy="2938272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6062471" y="4651755"/>
            <a:ext cx="3813175" cy="1737360"/>
            <a:chOff x="6062471" y="4651755"/>
            <a:chExt cx="3813175" cy="173736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11695" y="4651755"/>
              <a:ext cx="2456688" cy="85953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62471" y="5508244"/>
              <a:ext cx="3813048" cy="880872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831596" y="6742177"/>
            <a:ext cx="2004060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Επικάλυψη</a:t>
            </a:r>
            <a:r>
              <a:rPr sz="22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s-s</a:t>
            </a:r>
            <a:endParaRPr sz="2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73100" y="1581911"/>
            <a:ext cx="9201785" cy="274574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30504" algn="ctr">
              <a:lnSpc>
                <a:spcPct val="100000"/>
              </a:lnSpc>
              <a:spcBef>
                <a:spcPts val="125"/>
              </a:spcBef>
            </a:pPr>
            <a:r>
              <a:rPr sz="3500" b="1" spc="-5" dirty="0">
                <a:solidFill>
                  <a:srgbClr val="FFFF00"/>
                </a:solidFill>
                <a:latin typeface="Arial"/>
                <a:cs typeface="Arial"/>
              </a:rPr>
              <a:t>Βασικά</a:t>
            </a:r>
            <a:r>
              <a:rPr sz="3500" b="1" spc="-1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500" b="1" spc="10" dirty="0">
                <a:solidFill>
                  <a:srgbClr val="FFFF00"/>
                </a:solidFill>
                <a:latin typeface="Arial"/>
                <a:cs typeface="Arial"/>
              </a:rPr>
              <a:t>είδη</a:t>
            </a:r>
            <a:r>
              <a:rPr sz="3500" b="1" spc="-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500" b="1" spc="-10" dirty="0">
                <a:solidFill>
                  <a:srgbClr val="FFFF00"/>
                </a:solidFill>
                <a:latin typeface="Arial"/>
                <a:cs typeface="Arial"/>
              </a:rPr>
              <a:t>επικάλυψης</a:t>
            </a:r>
            <a:endParaRPr sz="3500">
              <a:latin typeface="Arial"/>
              <a:cs typeface="Arial"/>
            </a:endParaRPr>
          </a:p>
          <a:p>
            <a:pPr marL="12700" marR="5080">
              <a:lnSpc>
                <a:spcPct val="100899"/>
              </a:lnSpc>
              <a:spcBef>
                <a:spcPts val="2645"/>
              </a:spcBef>
            </a:pP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1.</a:t>
            </a:r>
            <a:r>
              <a:rPr sz="22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75" dirty="0">
                <a:solidFill>
                  <a:srgbClr val="FFFFFF"/>
                </a:solidFill>
                <a:latin typeface="Arial"/>
                <a:cs typeface="Arial"/>
              </a:rPr>
              <a:t>Αν</a:t>
            </a:r>
            <a:r>
              <a:rPr sz="2200" b="1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35" dirty="0">
                <a:solidFill>
                  <a:srgbClr val="FFFFFF"/>
                </a:solidFill>
                <a:latin typeface="Arial"/>
                <a:cs typeface="Arial"/>
              </a:rPr>
              <a:t>τα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20" dirty="0">
                <a:solidFill>
                  <a:srgbClr val="FFFFFF"/>
                </a:solidFill>
                <a:latin typeface="Arial"/>
                <a:cs typeface="Arial"/>
              </a:rPr>
              <a:t>τροχιακά</a:t>
            </a:r>
            <a:r>
              <a:rPr sz="22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επικαλυφθούν</a:t>
            </a:r>
            <a:r>
              <a:rPr sz="22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έτσι</a:t>
            </a:r>
            <a:r>
              <a:rPr sz="22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ώστε</a:t>
            </a:r>
            <a:r>
              <a:rPr sz="22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οι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άξονες</a:t>
            </a: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συμμετρίας</a:t>
            </a:r>
            <a:r>
              <a:rPr sz="22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τους </a:t>
            </a:r>
            <a:r>
              <a:rPr sz="2200" b="1" spc="-5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να</a:t>
            </a:r>
            <a:r>
              <a:rPr sz="22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συμπίπτουν</a:t>
            </a:r>
            <a:r>
              <a:rPr sz="22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ο</a:t>
            </a:r>
            <a:r>
              <a:rPr sz="22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σχηματιζόμενος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δεσμός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ονομάζεται</a:t>
            </a:r>
            <a:r>
              <a:rPr sz="2200" b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00"/>
                </a:solidFill>
                <a:latin typeface="Arial"/>
                <a:cs typeface="Arial"/>
              </a:rPr>
              <a:t>σ-δεσμός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300">
              <a:latin typeface="Arial"/>
              <a:cs typeface="Arial"/>
            </a:endParaRPr>
          </a:p>
          <a:p>
            <a:pPr marL="5885815">
              <a:lnSpc>
                <a:spcPct val="100000"/>
              </a:lnSpc>
            </a:pP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Επικάλυψη</a:t>
            </a:r>
            <a:r>
              <a:rPr sz="22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s-p</a:t>
            </a:r>
            <a:endParaRPr sz="2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29603" y="6742177"/>
            <a:ext cx="2035175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Επικάλυψη</a:t>
            </a:r>
            <a:r>
              <a:rPr sz="22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p-p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dirty="0"/>
              <a:t>ΘΕΩΡΙΑ</a:t>
            </a:r>
            <a:r>
              <a:rPr spc="65" dirty="0"/>
              <a:t> </a:t>
            </a:r>
            <a:r>
              <a:rPr dirty="0"/>
              <a:t>ΤΟΥ</a:t>
            </a:r>
            <a:r>
              <a:rPr spc="20" dirty="0"/>
              <a:t> </a:t>
            </a:r>
            <a:r>
              <a:rPr dirty="0"/>
              <a:t>ΔΕΣΜΟΥ</a:t>
            </a:r>
            <a:r>
              <a:rPr spc="45" dirty="0"/>
              <a:t> </a:t>
            </a:r>
            <a:r>
              <a:rPr dirty="0"/>
              <a:t>ΣΘΕΝΟΥΣ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76983" y="2826004"/>
            <a:ext cx="7107935" cy="420014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461511" y="1581911"/>
            <a:ext cx="3371850" cy="5632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25"/>
              </a:spcBef>
            </a:pPr>
            <a:r>
              <a:rPr sz="3500" b="1" spc="-114" dirty="0">
                <a:solidFill>
                  <a:srgbClr val="FFFF00"/>
                </a:solidFill>
                <a:latin typeface="Arial"/>
                <a:cs typeface="Arial"/>
              </a:rPr>
              <a:t>Το</a:t>
            </a:r>
            <a:r>
              <a:rPr sz="3500" b="1" spc="-4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500" b="1" spc="15" dirty="0">
                <a:solidFill>
                  <a:srgbClr val="FFFF00"/>
                </a:solidFill>
                <a:latin typeface="Arial"/>
                <a:cs typeface="Arial"/>
              </a:rPr>
              <a:t>μόριο</a:t>
            </a:r>
            <a:r>
              <a:rPr sz="3500" b="1" spc="-3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500" b="1" spc="-15" dirty="0">
                <a:solidFill>
                  <a:srgbClr val="FFFF00"/>
                </a:solidFill>
                <a:latin typeface="Arial"/>
                <a:cs typeface="Arial"/>
              </a:rPr>
              <a:t>του</a:t>
            </a:r>
            <a:r>
              <a:rPr sz="3500" b="1" spc="-3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500" b="1" spc="5" dirty="0">
                <a:solidFill>
                  <a:srgbClr val="FFFF00"/>
                </a:solidFill>
                <a:latin typeface="Arial"/>
                <a:cs typeface="Arial"/>
              </a:rPr>
              <a:t>Η</a:t>
            </a:r>
            <a:r>
              <a:rPr sz="3525" b="1" spc="7" baseline="-20094" dirty="0">
                <a:solidFill>
                  <a:srgbClr val="FFFF00"/>
                </a:solidFill>
                <a:latin typeface="Arial"/>
                <a:cs typeface="Arial"/>
              </a:rPr>
              <a:t>2</a:t>
            </a:r>
            <a:endParaRPr sz="3525" baseline="-20094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5543" rIns="0" bIns="0" rtlCol="0">
            <a:spAutoFit/>
          </a:bodyPr>
          <a:lstStyle/>
          <a:p>
            <a:pPr marL="1705610" marR="5080" indent="-542925">
              <a:lnSpc>
                <a:spcPct val="101099"/>
              </a:lnSpc>
              <a:spcBef>
                <a:spcPts val="80"/>
              </a:spcBef>
            </a:pPr>
            <a:r>
              <a:rPr sz="3500" spc="10" dirty="0">
                <a:solidFill>
                  <a:srgbClr val="FF3300"/>
                </a:solidFill>
              </a:rPr>
              <a:t>ΟΜΟΙΟΠΟΛΙΚΟΣ</a:t>
            </a:r>
            <a:r>
              <a:rPr sz="3500" spc="40" dirty="0">
                <a:solidFill>
                  <a:srgbClr val="FF3300"/>
                </a:solidFill>
              </a:rPr>
              <a:t> </a:t>
            </a:r>
            <a:r>
              <a:rPr sz="3500" spc="15" dirty="0">
                <a:solidFill>
                  <a:srgbClr val="FF3300"/>
                </a:solidFill>
              </a:rPr>
              <a:t>ΔΕΣΜΟΣ</a:t>
            </a:r>
            <a:r>
              <a:rPr sz="3500" spc="25" dirty="0">
                <a:solidFill>
                  <a:srgbClr val="FF3300"/>
                </a:solidFill>
              </a:rPr>
              <a:t> </a:t>
            </a:r>
            <a:r>
              <a:rPr sz="3500" spc="15" dirty="0">
                <a:solidFill>
                  <a:srgbClr val="FF3300"/>
                </a:solidFill>
              </a:rPr>
              <a:t>ή </a:t>
            </a:r>
            <a:r>
              <a:rPr sz="3500" spc="-960" dirty="0">
                <a:solidFill>
                  <a:srgbClr val="FF3300"/>
                </a:solidFill>
              </a:rPr>
              <a:t> </a:t>
            </a:r>
            <a:r>
              <a:rPr sz="3500" spc="10" dirty="0">
                <a:solidFill>
                  <a:srgbClr val="FF3300"/>
                </a:solidFill>
              </a:rPr>
              <a:t>ΟΜΟΣΘΕΝΗΣ</a:t>
            </a:r>
            <a:r>
              <a:rPr sz="3500" spc="60" dirty="0">
                <a:solidFill>
                  <a:srgbClr val="FF3300"/>
                </a:solidFill>
              </a:rPr>
              <a:t> </a:t>
            </a:r>
            <a:r>
              <a:rPr sz="3500" spc="15" dirty="0">
                <a:solidFill>
                  <a:srgbClr val="FF3300"/>
                </a:solidFill>
              </a:rPr>
              <a:t>ΔΕΣΜΟΣ</a:t>
            </a:r>
            <a:endParaRPr sz="3500"/>
          </a:p>
        </p:txBody>
      </p:sp>
      <p:sp>
        <p:nvSpPr>
          <p:cNvPr id="3" name="object 3"/>
          <p:cNvSpPr txBox="1"/>
          <p:nvPr/>
        </p:nvSpPr>
        <p:spPr>
          <a:xfrm>
            <a:off x="797051" y="1767839"/>
            <a:ext cx="8838565" cy="550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8425" algn="ctr">
              <a:lnSpc>
                <a:spcPct val="100000"/>
              </a:lnSpc>
              <a:spcBef>
                <a:spcPts val="100"/>
              </a:spcBef>
            </a:pPr>
            <a:r>
              <a:rPr sz="1750" b="1" dirty="0">
                <a:solidFill>
                  <a:srgbClr val="FFFF00"/>
                </a:solidFill>
                <a:latin typeface="Arial"/>
                <a:cs typeface="Arial"/>
              </a:rPr>
              <a:t>Πως</a:t>
            </a:r>
            <a:r>
              <a:rPr sz="1750" b="1" spc="1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750" b="1" spc="-5" dirty="0">
                <a:solidFill>
                  <a:srgbClr val="FFFF00"/>
                </a:solidFill>
                <a:latin typeface="Arial"/>
                <a:cs typeface="Arial"/>
              </a:rPr>
              <a:t>σχεδιάζουμε</a:t>
            </a:r>
            <a:r>
              <a:rPr sz="1750" b="1" spc="12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750" b="1" spc="5" dirty="0">
                <a:solidFill>
                  <a:srgbClr val="FFFF00"/>
                </a:solidFill>
                <a:latin typeface="Arial"/>
                <a:cs typeface="Arial"/>
              </a:rPr>
              <a:t>τη</a:t>
            </a:r>
            <a:r>
              <a:rPr sz="1750" b="1" dirty="0">
                <a:solidFill>
                  <a:srgbClr val="FFFF00"/>
                </a:solidFill>
                <a:latin typeface="Arial"/>
                <a:cs typeface="Arial"/>
              </a:rPr>
              <a:t> δομή</a:t>
            </a:r>
            <a:r>
              <a:rPr sz="1750" b="1" spc="3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750" b="1" dirty="0">
                <a:solidFill>
                  <a:srgbClr val="FFFF00"/>
                </a:solidFill>
                <a:latin typeface="Arial"/>
                <a:cs typeface="Arial"/>
              </a:rPr>
              <a:t>κατά</a:t>
            </a:r>
            <a:r>
              <a:rPr sz="1750" b="1" spc="4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750" b="1" spc="15" dirty="0">
                <a:solidFill>
                  <a:srgbClr val="FFFF00"/>
                </a:solidFill>
                <a:latin typeface="Arial"/>
                <a:cs typeface="Arial"/>
              </a:rPr>
              <a:t>Lewis</a:t>
            </a:r>
            <a:r>
              <a:rPr sz="1750" b="1" spc="-4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750" b="1" spc="-5" dirty="0">
                <a:solidFill>
                  <a:srgbClr val="FFFF00"/>
                </a:solidFill>
                <a:latin typeface="Arial"/>
                <a:cs typeface="Arial"/>
              </a:rPr>
              <a:t>μιας</a:t>
            </a:r>
            <a:r>
              <a:rPr sz="1750" b="1" spc="4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750" b="1" dirty="0">
                <a:solidFill>
                  <a:srgbClr val="FFFF00"/>
                </a:solidFill>
                <a:latin typeface="Arial"/>
                <a:cs typeface="Arial"/>
              </a:rPr>
              <a:t>ένωσης;</a:t>
            </a:r>
            <a:endParaRPr sz="17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200">
              <a:latin typeface="Arial"/>
              <a:cs typeface="Arial"/>
            </a:endParaRPr>
          </a:p>
          <a:p>
            <a:pPr marL="99060" algn="ctr">
              <a:lnSpc>
                <a:spcPct val="100000"/>
              </a:lnSpc>
            </a:pPr>
            <a:r>
              <a:rPr sz="1750" b="1" dirty="0">
                <a:solidFill>
                  <a:srgbClr val="BF0000"/>
                </a:solidFill>
                <a:latin typeface="Arial"/>
                <a:cs typeface="Arial"/>
              </a:rPr>
              <a:t>Έστω</a:t>
            </a:r>
            <a:r>
              <a:rPr sz="1750" b="1" spc="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750" b="1" dirty="0">
                <a:solidFill>
                  <a:srgbClr val="BF0000"/>
                </a:solidFill>
                <a:latin typeface="Arial"/>
                <a:cs typeface="Arial"/>
              </a:rPr>
              <a:t>η</a:t>
            </a:r>
            <a:r>
              <a:rPr sz="1750" b="1" spc="-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750" b="1" dirty="0">
                <a:solidFill>
                  <a:srgbClr val="BF0000"/>
                </a:solidFill>
                <a:latin typeface="Arial"/>
                <a:cs typeface="Arial"/>
              </a:rPr>
              <a:t>ένωση</a:t>
            </a:r>
            <a:r>
              <a:rPr sz="1750" b="1" spc="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750" b="1" spc="10" dirty="0">
                <a:solidFill>
                  <a:srgbClr val="BF0000"/>
                </a:solidFill>
                <a:latin typeface="Arial"/>
                <a:cs typeface="Arial"/>
              </a:rPr>
              <a:t>ΝF</a:t>
            </a:r>
            <a:r>
              <a:rPr sz="1725" b="1" spc="15" baseline="-19323" dirty="0">
                <a:solidFill>
                  <a:srgbClr val="BF0000"/>
                </a:solidFill>
                <a:latin typeface="Arial"/>
                <a:cs typeface="Arial"/>
              </a:rPr>
              <a:t>3</a:t>
            </a:r>
            <a:endParaRPr sz="1725" baseline="-19323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200">
              <a:latin typeface="Arial"/>
              <a:cs typeface="Arial"/>
            </a:endParaRPr>
          </a:p>
          <a:p>
            <a:pPr marL="702310" indent="-58864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702310" algn="l"/>
                <a:tab pos="702945" algn="l"/>
              </a:tabLst>
            </a:pPr>
            <a:r>
              <a:rPr sz="1750" b="1" spc="-5" dirty="0">
                <a:solidFill>
                  <a:srgbClr val="FFFFFF"/>
                </a:solidFill>
                <a:latin typeface="Arial"/>
                <a:cs typeface="Arial"/>
              </a:rPr>
              <a:t>Βρίσκουμε</a:t>
            </a:r>
            <a:r>
              <a:rPr sz="1750" b="1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b="1" dirty="0">
                <a:solidFill>
                  <a:srgbClr val="FFFFFF"/>
                </a:solidFill>
                <a:latin typeface="Arial"/>
                <a:cs typeface="Arial"/>
              </a:rPr>
              <a:t>τις</a:t>
            </a:r>
            <a:r>
              <a:rPr sz="175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b="1" dirty="0">
                <a:solidFill>
                  <a:srgbClr val="FFFFFF"/>
                </a:solidFill>
                <a:latin typeface="Arial"/>
                <a:cs typeface="Arial"/>
              </a:rPr>
              <a:t>ηλεκτρονικές</a:t>
            </a:r>
            <a:r>
              <a:rPr sz="1750" b="1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b="1" spc="5" dirty="0">
                <a:solidFill>
                  <a:srgbClr val="FFFFFF"/>
                </a:solidFill>
                <a:latin typeface="Arial"/>
                <a:cs typeface="Arial"/>
              </a:rPr>
              <a:t>δομές.</a:t>
            </a:r>
            <a:endParaRPr sz="17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FFFFF"/>
              </a:buClr>
              <a:buFont typeface="Arial"/>
              <a:buAutoNum type="arabicPeriod"/>
            </a:pPr>
            <a:endParaRPr sz="1550">
              <a:latin typeface="Arial"/>
              <a:cs typeface="Arial"/>
            </a:endParaRPr>
          </a:p>
          <a:p>
            <a:pPr marL="114300">
              <a:lnSpc>
                <a:spcPct val="100000"/>
              </a:lnSpc>
            </a:pPr>
            <a:r>
              <a:rPr sz="1725" b="1" baseline="-19323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1750" b="1" dirty="0">
                <a:solidFill>
                  <a:srgbClr val="FFFFFF"/>
                </a:solidFill>
                <a:latin typeface="Arial"/>
                <a:cs typeface="Arial"/>
              </a:rPr>
              <a:t>N:</a:t>
            </a:r>
            <a:r>
              <a:rPr sz="175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b="1" spc="5" dirty="0">
                <a:solidFill>
                  <a:srgbClr val="FFFFFF"/>
                </a:solidFill>
                <a:latin typeface="Arial"/>
                <a:cs typeface="Arial"/>
              </a:rPr>
              <a:t>1s</a:t>
            </a:r>
            <a:r>
              <a:rPr sz="1725" b="1" spc="7" baseline="2657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750" b="1" spc="5" dirty="0">
                <a:solidFill>
                  <a:srgbClr val="BF0000"/>
                </a:solidFill>
                <a:latin typeface="Arial"/>
                <a:cs typeface="Arial"/>
              </a:rPr>
              <a:t>2s</a:t>
            </a:r>
            <a:r>
              <a:rPr sz="1725" b="1" spc="7" baseline="26570" dirty="0">
                <a:solidFill>
                  <a:srgbClr val="BF0000"/>
                </a:solidFill>
                <a:latin typeface="Arial"/>
                <a:cs typeface="Arial"/>
              </a:rPr>
              <a:t>2</a:t>
            </a:r>
            <a:r>
              <a:rPr sz="1750" b="1" spc="5" dirty="0">
                <a:solidFill>
                  <a:srgbClr val="BF0000"/>
                </a:solidFill>
                <a:latin typeface="Arial"/>
                <a:cs typeface="Arial"/>
              </a:rPr>
              <a:t>2p</a:t>
            </a:r>
            <a:r>
              <a:rPr sz="1725" b="1" spc="7" baseline="26570" dirty="0">
                <a:solidFill>
                  <a:srgbClr val="BF0000"/>
                </a:solidFill>
                <a:latin typeface="Arial"/>
                <a:cs typeface="Arial"/>
              </a:rPr>
              <a:t>3</a:t>
            </a:r>
            <a:r>
              <a:rPr sz="1750" b="1" spc="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75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25" b="1" baseline="-19323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r>
              <a:rPr sz="1750" b="1" dirty="0">
                <a:solidFill>
                  <a:srgbClr val="FFFFFF"/>
                </a:solidFill>
                <a:latin typeface="Arial"/>
                <a:cs typeface="Arial"/>
              </a:rPr>
              <a:t>F:</a:t>
            </a:r>
            <a:r>
              <a:rPr sz="175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b="1" spc="5" dirty="0">
                <a:solidFill>
                  <a:srgbClr val="FFFFFF"/>
                </a:solidFill>
                <a:latin typeface="Arial"/>
                <a:cs typeface="Arial"/>
              </a:rPr>
              <a:t>1s</a:t>
            </a:r>
            <a:r>
              <a:rPr sz="1725" b="1" spc="7" baseline="2657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750" b="1" spc="5" dirty="0">
                <a:solidFill>
                  <a:srgbClr val="BF0000"/>
                </a:solidFill>
                <a:latin typeface="Arial"/>
                <a:cs typeface="Arial"/>
              </a:rPr>
              <a:t>2s</a:t>
            </a:r>
            <a:r>
              <a:rPr sz="1725" b="1" spc="7" baseline="26570" dirty="0">
                <a:solidFill>
                  <a:srgbClr val="BF0000"/>
                </a:solidFill>
                <a:latin typeface="Arial"/>
                <a:cs typeface="Arial"/>
              </a:rPr>
              <a:t>2</a:t>
            </a:r>
            <a:r>
              <a:rPr sz="1750" b="1" spc="5" dirty="0">
                <a:solidFill>
                  <a:srgbClr val="BF0000"/>
                </a:solidFill>
                <a:latin typeface="Arial"/>
                <a:cs typeface="Arial"/>
              </a:rPr>
              <a:t>2p</a:t>
            </a:r>
            <a:r>
              <a:rPr sz="1725" b="1" spc="7" baseline="26570" dirty="0">
                <a:solidFill>
                  <a:srgbClr val="BF0000"/>
                </a:solidFill>
                <a:latin typeface="Arial"/>
                <a:cs typeface="Arial"/>
              </a:rPr>
              <a:t>5</a:t>
            </a:r>
            <a:endParaRPr sz="1725" baseline="2657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200">
              <a:latin typeface="Arial"/>
              <a:cs typeface="Arial"/>
            </a:endParaRPr>
          </a:p>
          <a:p>
            <a:pPr marL="702310" indent="-588645">
              <a:lnSpc>
                <a:spcPct val="100000"/>
              </a:lnSpc>
              <a:buAutoNum type="arabicPeriod" startAt="2"/>
              <a:tabLst>
                <a:tab pos="702310" algn="l"/>
                <a:tab pos="702945" algn="l"/>
              </a:tabLst>
            </a:pPr>
            <a:r>
              <a:rPr sz="1750" b="1" spc="-5" dirty="0">
                <a:solidFill>
                  <a:srgbClr val="FFFFFF"/>
                </a:solidFill>
                <a:latin typeface="Arial"/>
                <a:cs typeface="Arial"/>
              </a:rPr>
              <a:t>Βρίσκουμε</a:t>
            </a:r>
            <a:r>
              <a:rPr sz="1750" b="1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b="1" spc="5" dirty="0">
                <a:solidFill>
                  <a:srgbClr val="FFFFFF"/>
                </a:solidFill>
                <a:latin typeface="Arial"/>
                <a:cs typeface="Arial"/>
              </a:rPr>
              <a:t>το</a:t>
            </a:r>
            <a:r>
              <a:rPr sz="175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b="1" spc="-10" dirty="0">
                <a:solidFill>
                  <a:srgbClr val="FFFFFF"/>
                </a:solidFill>
                <a:latin typeface="Arial"/>
                <a:cs typeface="Arial"/>
              </a:rPr>
              <a:t>συνολικό</a:t>
            </a:r>
            <a:r>
              <a:rPr sz="1750" b="1" spc="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b="1" spc="-5" dirty="0">
                <a:solidFill>
                  <a:srgbClr val="FFFFFF"/>
                </a:solidFill>
                <a:latin typeface="Arial"/>
                <a:cs typeface="Arial"/>
              </a:rPr>
              <a:t>αριθμό</a:t>
            </a:r>
            <a:r>
              <a:rPr sz="1750" b="1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b="1" spc="5" dirty="0">
                <a:solidFill>
                  <a:srgbClr val="FFFFFF"/>
                </a:solidFill>
                <a:latin typeface="Arial"/>
                <a:cs typeface="Arial"/>
              </a:rPr>
              <a:t>των</a:t>
            </a:r>
            <a:r>
              <a:rPr sz="175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b="1" dirty="0">
                <a:solidFill>
                  <a:srgbClr val="FFFFFF"/>
                </a:solidFill>
                <a:latin typeface="Arial"/>
                <a:cs typeface="Arial"/>
              </a:rPr>
              <a:t>εξωτερικών</a:t>
            </a:r>
            <a:r>
              <a:rPr sz="1750" b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b="1" spc="-5" dirty="0">
                <a:solidFill>
                  <a:srgbClr val="FFFFFF"/>
                </a:solidFill>
                <a:latin typeface="Arial"/>
                <a:cs typeface="Arial"/>
              </a:rPr>
              <a:t>ηλεκτρονίων</a:t>
            </a:r>
            <a:r>
              <a:rPr sz="1750" b="1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b="1" spc="5" dirty="0">
                <a:solidFill>
                  <a:srgbClr val="FFFFFF"/>
                </a:solidFill>
                <a:latin typeface="Arial"/>
                <a:cs typeface="Arial"/>
              </a:rPr>
              <a:t>της</a:t>
            </a:r>
            <a:r>
              <a:rPr sz="1750" b="1" dirty="0">
                <a:solidFill>
                  <a:srgbClr val="FFFFFF"/>
                </a:solidFill>
                <a:latin typeface="Arial"/>
                <a:cs typeface="Arial"/>
              </a:rPr>
              <a:t> ένωσης.</a:t>
            </a:r>
            <a:endParaRPr sz="17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FFFFFF"/>
              </a:buClr>
              <a:buFont typeface="Arial"/>
              <a:buAutoNum type="arabicPeriod" startAt="2"/>
            </a:pPr>
            <a:endParaRPr sz="2200">
              <a:latin typeface="Arial"/>
              <a:cs typeface="Arial"/>
            </a:endParaRPr>
          </a:p>
          <a:p>
            <a:pPr marL="556260">
              <a:lnSpc>
                <a:spcPct val="100000"/>
              </a:lnSpc>
            </a:pPr>
            <a:r>
              <a:rPr sz="1750" b="1" dirty="0">
                <a:solidFill>
                  <a:srgbClr val="FFFFFF"/>
                </a:solidFill>
                <a:latin typeface="Arial"/>
                <a:cs typeface="Arial"/>
              </a:rPr>
              <a:t>1Χ5</a:t>
            </a:r>
            <a:r>
              <a:rPr sz="175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b="1" spc="-5" dirty="0">
                <a:solidFill>
                  <a:srgbClr val="FFFFFF"/>
                </a:solidFill>
                <a:latin typeface="Arial"/>
                <a:cs typeface="Arial"/>
              </a:rPr>
              <a:t>(Ν)</a:t>
            </a:r>
            <a:r>
              <a:rPr sz="175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b="1" dirty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r>
              <a:rPr sz="175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b="1" dirty="0">
                <a:solidFill>
                  <a:srgbClr val="FFFFFF"/>
                </a:solidFill>
                <a:latin typeface="Arial"/>
                <a:cs typeface="Arial"/>
              </a:rPr>
              <a:t>3Χ7(F) =</a:t>
            </a:r>
            <a:r>
              <a:rPr sz="175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b="1" dirty="0">
                <a:solidFill>
                  <a:srgbClr val="FFFFFF"/>
                </a:solidFill>
                <a:latin typeface="Arial"/>
                <a:cs typeface="Arial"/>
              </a:rPr>
              <a:t>26</a:t>
            </a:r>
            <a:endParaRPr sz="17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350">
              <a:latin typeface="Arial"/>
              <a:cs typeface="Arial"/>
            </a:endParaRPr>
          </a:p>
          <a:p>
            <a:pPr marL="702310" marR="30480" indent="-588645">
              <a:lnSpc>
                <a:spcPct val="91000"/>
              </a:lnSpc>
              <a:buAutoNum type="arabicPeriod" startAt="3"/>
              <a:tabLst>
                <a:tab pos="702310" algn="l"/>
                <a:tab pos="702945" algn="l"/>
              </a:tabLst>
            </a:pPr>
            <a:r>
              <a:rPr sz="1750" b="1" dirty="0">
                <a:solidFill>
                  <a:srgbClr val="FFFFFF"/>
                </a:solidFill>
                <a:latin typeface="Arial"/>
                <a:cs typeface="Arial"/>
              </a:rPr>
              <a:t>Κάποιο</a:t>
            </a:r>
            <a:r>
              <a:rPr sz="1750" b="1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b="1" dirty="0">
                <a:solidFill>
                  <a:srgbClr val="FFFFFF"/>
                </a:solidFill>
                <a:latin typeface="Arial"/>
                <a:cs typeface="Arial"/>
              </a:rPr>
              <a:t>από</a:t>
            </a:r>
            <a:r>
              <a:rPr sz="175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b="1" spc="5" dirty="0">
                <a:solidFill>
                  <a:srgbClr val="FFFFFF"/>
                </a:solidFill>
                <a:latin typeface="Arial"/>
                <a:cs typeface="Arial"/>
              </a:rPr>
              <a:t>τα</a:t>
            </a:r>
            <a:r>
              <a:rPr sz="175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b="1" spc="5" dirty="0">
                <a:solidFill>
                  <a:srgbClr val="FFFFFF"/>
                </a:solidFill>
                <a:latin typeface="Arial"/>
                <a:cs typeface="Arial"/>
              </a:rPr>
              <a:t>άτομα</a:t>
            </a:r>
            <a:r>
              <a:rPr sz="175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b="1" spc="-10" dirty="0">
                <a:solidFill>
                  <a:srgbClr val="FFFFFF"/>
                </a:solidFill>
                <a:latin typeface="Arial"/>
                <a:cs typeface="Arial"/>
              </a:rPr>
              <a:t>είναι</a:t>
            </a:r>
            <a:r>
              <a:rPr sz="1750" b="1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b="1" spc="-5" dirty="0">
                <a:solidFill>
                  <a:srgbClr val="FFFFFF"/>
                </a:solidFill>
                <a:latin typeface="Arial"/>
                <a:cs typeface="Arial"/>
              </a:rPr>
              <a:t>κεντρικό</a:t>
            </a:r>
            <a:r>
              <a:rPr sz="1750" b="1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b="1" spc="5" dirty="0">
                <a:solidFill>
                  <a:srgbClr val="FFFFFF"/>
                </a:solidFill>
                <a:latin typeface="Arial"/>
                <a:cs typeface="Arial"/>
              </a:rPr>
              <a:t>άτομο. </a:t>
            </a:r>
            <a:r>
              <a:rPr sz="1750" b="1" spc="-5" dirty="0">
                <a:solidFill>
                  <a:srgbClr val="FFFFFF"/>
                </a:solidFill>
                <a:latin typeface="Arial"/>
                <a:cs typeface="Arial"/>
              </a:rPr>
              <a:t>Κεντρικό</a:t>
            </a:r>
            <a:r>
              <a:rPr sz="1750" b="1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b="1" spc="-10" dirty="0">
                <a:solidFill>
                  <a:srgbClr val="FFFFFF"/>
                </a:solidFill>
                <a:latin typeface="Arial"/>
                <a:cs typeface="Arial"/>
              </a:rPr>
              <a:t>είναι,</a:t>
            </a:r>
            <a:r>
              <a:rPr sz="1750" b="1" spc="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b="1" spc="-10" dirty="0">
                <a:solidFill>
                  <a:srgbClr val="FFFFFF"/>
                </a:solidFill>
                <a:latin typeface="Arial"/>
                <a:cs typeface="Arial"/>
              </a:rPr>
              <a:t>συνήθως,</a:t>
            </a:r>
            <a:r>
              <a:rPr sz="1750" b="1" spc="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b="1" spc="-5" dirty="0">
                <a:solidFill>
                  <a:srgbClr val="FFFFFF"/>
                </a:solidFill>
                <a:latin typeface="Arial"/>
                <a:cs typeface="Arial"/>
              </a:rPr>
              <a:t>εκείνο </a:t>
            </a:r>
            <a:r>
              <a:rPr sz="1750" b="1" spc="-4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b="1" spc="5" dirty="0">
                <a:solidFill>
                  <a:srgbClr val="FFFFFF"/>
                </a:solidFill>
                <a:latin typeface="Arial"/>
                <a:cs typeface="Arial"/>
              </a:rPr>
              <a:t>το</a:t>
            </a:r>
            <a:r>
              <a:rPr sz="175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b="1" spc="5" dirty="0">
                <a:solidFill>
                  <a:srgbClr val="FFFFFF"/>
                </a:solidFill>
                <a:latin typeface="Arial"/>
                <a:cs typeface="Arial"/>
              </a:rPr>
              <a:t>άτομο</a:t>
            </a:r>
            <a:r>
              <a:rPr sz="175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b="1" dirty="0">
                <a:solidFill>
                  <a:srgbClr val="FFFFFF"/>
                </a:solidFill>
                <a:latin typeface="Arial"/>
                <a:cs typeface="Arial"/>
              </a:rPr>
              <a:t>με</a:t>
            </a:r>
            <a:r>
              <a:rPr sz="175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b="1" spc="5" dirty="0">
                <a:solidFill>
                  <a:srgbClr val="FFFFFF"/>
                </a:solidFill>
                <a:latin typeface="Arial"/>
                <a:cs typeface="Arial"/>
              </a:rPr>
              <a:t>τον</a:t>
            </a:r>
            <a:r>
              <a:rPr sz="1750" b="1" dirty="0">
                <a:solidFill>
                  <a:srgbClr val="FFFFFF"/>
                </a:solidFill>
                <a:latin typeface="Arial"/>
                <a:cs typeface="Arial"/>
              </a:rPr>
              <a:t> μικρότερο</a:t>
            </a:r>
            <a:r>
              <a:rPr sz="175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b="1" dirty="0">
                <a:solidFill>
                  <a:srgbClr val="FFFFFF"/>
                </a:solidFill>
                <a:latin typeface="Arial"/>
                <a:cs typeface="Arial"/>
              </a:rPr>
              <a:t>δείκτη.</a:t>
            </a:r>
            <a:r>
              <a:rPr sz="1750" b="1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b="1" spc="-45" dirty="0">
                <a:solidFill>
                  <a:srgbClr val="FFFFFF"/>
                </a:solidFill>
                <a:latin typeface="Arial"/>
                <a:cs typeface="Arial"/>
              </a:rPr>
              <a:t>Αν</a:t>
            </a:r>
            <a:r>
              <a:rPr sz="1750" b="1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b="1" dirty="0">
                <a:solidFill>
                  <a:srgbClr val="FFFFFF"/>
                </a:solidFill>
                <a:latin typeface="Arial"/>
                <a:cs typeface="Arial"/>
              </a:rPr>
              <a:t>υπάρχουν</a:t>
            </a:r>
            <a:r>
              <a:rPr sz="1750" b="1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b="1" spc="-10" dirty="0">
                <a:solidFill>
                  <a:srgbClr val="FFFFFF"/>
                </a:solidFill>
                <a:latin typeface="Arial"/>
                <a:cs typeface="Arial"/>
              </a:rPr>
              <a:t>δύο</a:t>
            </a:r>
            <a:r>
              <a:rPr sz="1750" b="1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b="1" dirty="0">
                <a:solidFill>
                  <a:srgbClr val="FFFFFF"/>
                </a:solidFill>
                <a:latin typeface="Arial"/>
                <a:cs typeface="Arial"/>
              </a:rPr>
              <a:t>ή περισσότερα</a:t>
            </a:r>
            <a:r>
              <a:rPr sz="1750" b="1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b="1" spc="10" dirty="0">
                <a:solidFill>
                  <a:srgbClr val="FFFFFF"/>
                </a:solidFill>
                <a:latin typeface="Arial"/>
                <a:cs typeface="Arial"/>
              </a:rPr>
              <a:t>τέτοια </a:t>
            </a:r>
            <a:r>
              <a:rPr sz="175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b="1" dirty="0">
                <a:solidFill>
                  <a:srgbClr val="FFFFFF"/>
                </a:solidFill>
                <a:latin typeface="Arial"/>
                <a:cs typeface="Arial"/>
              </a:rPr>
              <a:t>άτομα,</a:t>
            </a:r>
            <a:r>
              <a:rPr sz="1750" b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b="1" spc="-5" dirty="0">
                <a:solidFill>
                  <a:srgbClr val="FFFFFF"/>
                </a:solidFill>
                <a:latin typeface="Arial"/>
                <a:cs typeface="Arial"/>
              </a:rPr>
              <a:t>κεντρικό</a:t>
            </a:r>
            <a:r>
              <a:rPr sz="1750" b="1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b="1" spc="-10" dirty="0">
                <a:solidFill>
                  <a:srgbClr val="FFFFFF"/>
                </a:solidFill>
                <a:latin typeface="Arial"/>
                <a:cs typeface="Arial"/>
              </a:rPr>
              <a:t>είναι</a:t>
            </a:r>
            <a:r>
              <a:rPr sz="1750" b="1" spc="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b="1" spc="5" dirty="0">
                <a:solidFill>
                  <a:srgbClr val="FFFFFF"/>
                </a:solidFill>
                <a:latin typeface="Arial"/>
                <a:cs typeface="Arial"/>
              </a:rPr>
              <a:t>το</a:t>
            </a:r>
            <a:r>
              <a:rPr sz="1750" b="1" dirty="0">
                <a:solidFill>
                  <a:srgbClr val="FFFFFF"/>
                </a:solidFill>
                <a:latin typeface="Arial"/>
                <a:cs typeface="Arial"/>
              </a:rPr>
              <a:t> λιγότερο</a:t>
            </a:r>
            <a:r>
              <a:rPr sz="1750" b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b="1" dirty="0">
                <a:solidFill>
                  <a:srgbClr val="FFFFFF"/>
                </a:solidFill>
                <a:latin typeface="Arial"/>
                <a:cs typeface="Arial"/>
              </a:rPr>
              <a:t>ηλεκτραρνητικό.</a:t>
            </a:r>
            <a:r>
              <a:rPr sz="1750" b="1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b="1" spc="-10" dirty="0">
                <a:solidFill>
                  <a:srgbClr val="FFFFFF"/>
                </a:solidFill>
                <a:latin typeface="Arial"/>
                <a:cs typeface="Arial"/>
              </a:rPr>
              <a:t>Το</a:t>
            </a:r>
            <a:r>
              <a:rPr sz="1750" b="1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b="1" dirty="0">
                <a:solidFill>
                  <a:srgbClr val="FFFFFF"/>
                </a:solidFill>
                <a:latin typeface="Arial"/>
                <a:cs typeface="Arial"/>
              </a:rPr>
              <a:t>Η</a:t>
            </a:r>
            <a:r>
              <a:rPr sz="175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b="1" spc="-5" dirty="0">
                <a:solidFill>
                  <a:srgbClr val="FFFFFF"/>
                </a:solidFill>
                <a:latin typeface="Arial"/>
                <a:cs typeface="Arial"/>
              </a:rPr>
              <a:t>δεν</a:t>
            </a:r>
            <a:r>
              <a:rPr sz="1750" b="1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b="1" dirty="0">
                <a:solidFill>
                  <a:srgbClr val="FFFFFF"/>
                </a:solidFill>
                <a:latin typeface="Arial"/>
                <a:cs typeface="Arial"/>
              </a:rPr>
              <a:t>μπορεί</a:t>
            </a:r>
            <a:r>
              <a:rPr sz="175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b="1" spc="-20" dirty="0">
                <a:solidFill>
                  <a:srgbClr val="FFFFFF"/>
                </a:solidFill>
                <a:latin typeface="Arial"/>
                <a:cs typeface="Arial"/>
              </a:rPr>
              <a:t>να</a:t>
            </a:r>
            <a:r>
              <a:rPr sz="1750" b="1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b="1" spc="-10" dirty="0">
                <a:solidFill>
                  <a:srgbClr val="FFFFFF"/>
                </a:solidFill>
                <a:latin typeface="Arial"/>
                <a:cs typeface="Arial"/>
              </a:rPr>
              <a:t>είναι </a:t>
            </a:r>
            <a:r>
              <a:rPr sz="1750" b="1" spc="-5" dirty="0">
                <a:solidFill>
                  <a:srgbClr val="FFFFFF"/>
                </a:solidFill>
                <a:latin typeface="Arial"/>
                <a:cs typeface="Arial"/>
              </a:rPr>
              <a:t> κεντρικό</a:t>
            </a:r>
            <a:r>
              <a:rPr sz="1750" b="1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b="1" spc="5" dirty="0">
                <a:solidFill>
                  <a:srgbClr val="FFFFFF"/>
                </a:solidFill>
                <a:latin typeface="Arial"/>
                <a:cs typeface="Arial"/>
              </a:rPr>
              <a:t>άτομο.</a:t>
            </a:r>
            <a:endParaRPr sz="1750">
              <a:latin typeface="Arial"/>
              <a:cs typeface="Arial"/>
            </a:endParaRPr>
          </a:p>
          <a:p>
            <a:pPr marL="702310" marR="172720" indent="-588645">
              <a:lnSpc>
                <a:spcPts val="1900"/>
              </a:lnSpc>
              <a:spcBef>
                <a:spcPts val="455"/>
              </a:spcBef>
              <a:buAutoNum type="arabicPeriod" startAt="3"/>
              <a:tabLst>
                <a:tab pos="702310" algn="l"/>
                <a:tab pos="702945" algn="l"/>
              </a:tabLst>
            </a:pPr>
            <a:r>
              <a:rPr sz="1750" b="1" dirty="0">
                <a:solidFill>
                  <a:srgbClr val="FFFFFF"/>
                </a:solidFill>
                <a:latin typeface="Arial"/>
                <a:cs typeface="Arial"/>
              </a:rPr>
              <a:t>Στα</a:t>
            </a:r>
            <a:r>
              <a:rPr sz="175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b="1" dirty="0">
                <a:solidFill>
                  <a:srgbClr val="FFFFFF"/>
                </a:solidFill>
                <a:latin typeface="Arial"/>
                <a:cs typeface="Arial"/>
              </a:rPr>
              <a:t>μόρια</a:t>
            </a:r>
            <a:r>
              <a:rPr sz="1750" b="1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b="1" dirty="0">
                <a:solidFill>
                  <a:srgbClr val="FFFFFF"/>
                </a:solidFill>
                <a:latin typeface="Arial"/>
                <a:cs typeface="Arial"/>
              </a:rPr>
              <a:t>που</a:t>
            </a:r>
            <a:r>
              <a:rPr sz="1750" b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b="1" dirty="0">
                <a:solidFill>
                  <a:srgbClr val="FFFFFF"/>
                </a:solidFill>
                <a:latin typeface="Arial"/>
                <a:cs typeface="Arial"/>
              </a:rPr>
              <a:t>περιέχουν</a:t>
            </a:r>
            <a:r>
              <a:rPr sz="1750" b="1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b="1" dirty="0">
                <a:solidFill>
                  <a:srgbClr val="FFFFFF"/>
                </a:solidFill>
                <a:latin typeface="Arial"/>
                <a:cs typeface="Arial"/>
              </a:rPr>
              <a:t>Η</a:t>
            </a:r>
            <a:r>
              <a:rPr sz="175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b="1" dirty="0">
                <a:solidFill>
                  <a:srgbClr val="FFFFFF"/>
                </a:solidFill>
                <a:latin typeface="Arial"/>
                <a:cs typeface="Arial"/>
              </a:rPr>
              <a:t>και</a:t>
            </a:r>
            <a:r>
              <a:rPr sz="1750" b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b="1" dirty="0">
                <a:solidFill>
                  <a:srgbClr val="FFFFFF"/>
                </a:solidFill>
                <a:latin typeface="Arial"/>
                <a:cs typeface="Arial"/>
              </a:rPr>
              <a:t>Ο,</a:t>
            </a:r>
            <a:r>
              <a:rPr sz="1750" b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b="1" spc="-10" dirty="0">
                <a:solidFill>
                  <a:srgbClr val="FFFFFF"/>
                </a:solidFill>
                <a:latin typeface="Arial"/>
                <a:cs typeface="Arial"/>
              </a:rPr>
              <a:t>συνήθως,</a:t>
            </a:r>
            <a:r>
              <a:rPr sz="1750" b="1" spc="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b="1" spc="5" dirty="0">
                <a:solidFill>
                  <a:srgbClr val="FFFFFF"/>
                </a:solidFill>
                <a:latin typeface="Arial"/>
                <a:cs typeface="Arial"/>
              </a:rPr>
              <a:t>τα</a:t>
            </a:r>
            <a:r>
              <a:rPr sz="175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b="1" dirty="0">
                <a:solidFill>
                  <a:srgbClr val="FFFFFF"/>
                </a:solidFill>
                <a:latin typeface="Arial"/>
                <a:cs typeface="Arial"/>
              </a:rPr>
              <a:t>Η</a:t>
            </a:r>
            <a:r>
              <a:rPr sz="1750" b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b="1" spc="-5" dirty="0">
                <a:solidFill>
                  <a:srgbClr val="FFFFFF"/>
                </a:solidFill>
                <a:latin typeface="Arial"/>
                <a:cs typeface="Arial"/>
              </a:rPr>
              <a:t>συνδέεται</a:t>
            </a:r>
            <a:r>
              <a:rPr sz="1750" b="1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b="1" dirty="0">
                <a:solidFill>
                  <a:srgbClr val="FFFFFF"/>
                </a:solidFill>
                <a:latin typeface="Arial"/>
                <a:cs typeface="Arial"/>
              </a:rPr>
              <a:t>με</a:t>
            </a:r>
            <a:r>
              <a:rPr sz="175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b="1" spc="5" dirty="0">
                <a:solidFill>
                  <a:srgbClr val="FFFFFF"/>
                </a:solidFill>
                <a:latin typeface="Arial"/>
                <a:cs typeface="Arial"/>
              </a:rPr>
              <a:t>το </a:t>
            </a:r>
            <a:r>
              <a:rPr sz="1750" b="1" spc="-5" dirty="0">
                <a:solidFill>
                  <a:srgbClr val="FFFFFF"/>
                </a:solidFill>
                <a:latin typeface="Arial"/>
                <a:cs typeface="Arial"/>
              </a:rPr>
              <a:t>κεντρικό </a:t>
            </a:r>
            <a:r>
              <a:rPr sz="1750" b="1" spc="-4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b="1" spc="5" dirty="0">
                <a:solidFill>
                  <a:srgbClr val="FFFFFF"/>
                </a:solidFill>
                <a:latin typeface="Arial"/>
                <a:cs typeface="Arial"/>
              </a:rPr>
              <a:t>άτομο</a:t>
            </a:r>
            <a:r>
              <a:rPr sz="175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b="1" spc="10" dirty="0">
                <a:solidFill>
                  <a:srgbClr val="FFFFFF"/>
                </a:solidFill>
                <a:latin typeface="Arial"/>
                <a:cs typeface="Arial"/>
              </a:rPr>
              <a:t>μέσω</a:t>
            </a:r>
            <a:r>
              <a:rPr sz="1750" b="1" dirty="0">
                <a:solidFill>
                  <a:srgbClr val="FFFFFF"/>
                </a:solidFill>
                <a:latin typeface="Arial"/>
                <a:cs typeface="Arial"/>
              </a:rPr>
              <a:t> Ο</a:t>
            </a:r>
            <a:r>
              <a:rPr sz="175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b="1" spc="-5" dirty="0">
                <a:solidFill>
                  <a:srgbClr val="FFFFFF"/>
                </a:solidFill>
                <a:latin typeface="Arial"/>
                <a:cs typeface="Arial"/>
              </a:rPr>
              <a:t>(σημαντική</a:t>
            </a:r>
            <a:r>
              <a:rPr sz="1750" b="1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b="1" dirty="0">
                <a:solidFill>
                  <a:srgbClr val="FFFFFF"/>
                </a:solidFill>
                <a:latin typeface="Arial"/>
                <a:cs typeface="Arial"/>
              </a:rPr>
              <a:t>εξαίρεση</a:t>
            </a:r>
            <a:r>
              <a:rPr sz="1750" b="1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b="1" dirty="0">
                <a:solidFill>
                  <a:srgbClr val="FFFFFF"/>
                </a:solidFill>
                <a:latin typeface="Arial"/>
                <a:cs typeface="Arial"/>
              </a:rPr>
              <a:t>αποτελεί</a:t>
            </a:r>
            <a:r>
              <a:rPr sz="1750" b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b="1" dirty="0">
                <a:solidFill>
                  <a:srgbClr val="FFFFFF"/>
                </a:solidFill>
                <a:latin typeface="Arial"/>
                <a:cs typeface="Arial"/>
              </a:rPr>
              <a:t>η</a:t>
            </a:r>
            <a:r>
              <a:rPr sz="175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b="1" dirty="0">
                <a:solidFill>
                  <a:srgbClr val="FFFFFF"/>
                </a:solidFill>
                <a:latin typeface="Arial"/>
                <a:cs typeface="Arial"/>
              </a:rPr>
              <a:t>–CH=O)</a:t>
            </a:r>
            <a:endParaRPr sz="17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500">
              <a:latin typeface="Arial"/>
              <a:cs typeface="Arial"/>
            </a:endParaRPr>
          </a:p>
          <a:p>
            <a:pPr marL="281305">
              <a:lnSpc>
                <a:spcPct val="100000"/>
              </a:lnSpc>
            </a:pPr>
            <a:r>
              <a:rPr sz="1750" b="1" dirty="0">
                <a:solidFill>
                  <a:srgbClr val="FFFFFF"/>
                </a:solidFill>
                <a:latin typeface="Arial"/>
                <a:cs typeface="Arial"/>
              </a:rPr>
              <a:t>Στο</a:t>
            </a:r>
            <a:r>
              <a:rPr sz="175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b="1" dirty="0">
                <a:solidFill>
                  <a:srgbClr val="FFFFFF"/>
                </a:solidFill>
                <a:latin typeface="Arial"/>
                <a:cs typeface="Arial"/>
              </a:rPr>
              <a:t>παράδειγμα</a:t>
            </a:r>
            <a:r>
              <a:rPr sz="1750" b="1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b="1" spc="-5" dirty="0">
                <a:solidFill>
                  <a:srgbClr val="FFFFFF"/>
                </a:solidFill>
                <a:latin typeface="Arial"/>
                <a:cs typeface="Arial"/>
              </a:rPr>
              <a:t>κεντρικό</a:t>
            </a:r>
            <a:r>
              <a:rPr sz="1750" b="1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b="1" spc="-10" dirty="0">
                <a:solidFill>
                  <a:srgbClr val="FFFFFF"/>
                </a:solidFill>
                <a:latin typeface="Arial"/>
                <a:cs typeface="Arial"/>
              </a:rPr>
              <a:t>είναι</a:t>
            </a:r>
            <a:r>
              <a:rPr sz="1750" b="1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b="1" spc="5" dirty="0">
                <a:solidFill>
                  <a:srgbClr val="FFFFFF"/>
                </a:solidFill>
                <a:latin typeface="Arial"/>
                <a:cs typeface="Arial"/>
              </a:rPr>
              <a:t>το</a:t>
            </a:r>
            <a:r>
              <a:rPr sz="175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b="1" dirty="0">
                <a:solidFill>
                  <a:srgbClr val="FFFFFF"/>
                </a:solidFill>
                <a:latin typeface="Arial"/>
                <a:cs typeface="Arial"/>
              </a:rPr>
              <a:t>Ν.</a:t>
            </a:r>
            <a:endParaRPr sz="1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40611" y="603503"/>
            <a:ext cx="8025130" cy="6292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ΘΕΩΡΙΑ</a:t>
            </a:r>
            <a:r>
              <a:rPr spc="65" dirty="0"/>
              <a:t> </a:t>
            </a:r>
            <a:r>
              <a:rPr dirty="0"/>
              <a:t>ΤΟΥ</a:t>
            </a:r>
            <a:r>
              <a:rPr spc="20" dirty="0"/>
              <a:t> </a:t>
            </a:r>
            <a:r>
              <a:rPr dirty="0"/>
              <a:t>ΔΕΣΜΟΥ</a:t>
            </a:r>
            <a:r>
              <a:rPr spc="45" dirty="0"/>
              <a:t> </a:t>
            </a:r>
            <a:r>
              <a:rPr dirty="0"/>
              <a:t>ΣΘΕΝΟΥΣ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3100" y="1581911"/>
            <a:ext cx="9201785" cy="157543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30504" algn="ctr">
              <a:lnSpc>
                <a:spcPct val="100000"/>
              </a:lnSpc>
              <a:spcBef>
                <a:spcPts val="125"/>
              </a:spcBef>
            </a:pPr>
            <a:r>
              <a:rPr sz="3500" b="1" spc="-5" dirty="0">
                <a:solidFill>
                  <a:srgbClr val="FFFF00"/>
                </a:solidFill>
                <a:latin typeface="Arial"/>
                <a:cs typeface="Arial"/>
              </a:rPr>
              <a:t>Βασικά</a:t>
            </a:r>
            <a:r>
              <a:rPr sz="3500" b="1" spc="-1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500" b="1" spc="10" dirty="0">
                <a:solidFill>
                  <a:srgbClr val="FFFF00"/>
                </a:solidFill>
                <a:latin typeface="Arial"/>
                <a:cs typeface="Arial"/>
              </a:rPr>
              <a:t>είδη</a:t>
            </a:r>
            <a:r>
              <a:rPr sz="3500" b="1" spc="-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500" b="1" spc="-10" dirty="0">
                <a:solidFill>
                  <a:srgbClr val="FFFF00"/>
                </a:solidFill>
                <a:latin typeface="Arial"/>
                <a:cs typeface="Arial"/>
              </a:rPr>
              <a:t>επικάλυψης</a:t>
            </a:r>
            <a:endParaRPr sz="3500">
              <a:latin typeface="Arial"/>
              <a:cs typeface="Arial"/>
            </a:endParaRPr>
          </a:p>
          <a:p>
            <a:pPr marL="12700" marR="5080">
              <a:lnSpc>
                <a:spcPct val="100899"/>
              </a:lnSpc>
              <a:spcBef>
                <a:spcPts val="2645"/>
              </a:spcBef>
            </a:pP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2.</a:t>
            </a:r>
            <a:r>
              <a:rPr sz="22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75" dirty="0">
                <a:solidFill>
                  <a:srgbClr val="FFFFFF"/>
                </a:solidFill>
                <a:latin typeface="Arial"/>
                <a:cs typeface="Arial"/>
              </a:rPr>
              <a:t>Αν</a:t>
            </a:r>
            <a:r>
              <a:rPr sz="2200" b="1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35" dirty="0">
                <a:solidFill>
                  <a:srgbClr val="FFFFFF"/>
                </a:solidFill>
                <a:latin typeface="Arial"/>
                <a:cs typeface="Arial"/>
              </a:rPr>
              <a:t>τα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20" dirty="0">
                <a:solidFill>
                  <a:srgbClr val="FFFFFF"/>
                </a:solidFill>
                <a:latin typeface="Arial"/>
                <a:cs typeface="Arial"/>
              </a:rPr>
              <a:t>τροχιακά</a:t>
            </a:r>
            <a:r>
              <a:rPr sz="22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επικαλυφθούν</a:t>
            </a:r>
            <a:r>
              <a:rPr sz="22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έτσι</a:t>
            </a:r>
            <a:r>
              <a:rPr sz="22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ώστε</a:t>
            </a:r>
            <a:r>
              <a:rPr sz="22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οι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άξονες</a:t>
            </a: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συμμετρίας</a:t>
            </a:r>
            <a:r>
              <a:rPr sz="22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τους </a:t>
            </a:r>
            <a:r>
              <a:rPr sz="2200" b="1" spc="-5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να</a:t>
            </a:r>
            <a:r>
              <a:rPr sz="22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είναι</a:t>
            </a:r>
            <a:r>
              <a:rPr sz="22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παράλληλοι</a:t>
            </a:r>
            <a:r>
              <a:rPr sz="22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ο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σχηματιζόμενος</a:t>
            </a:r>
            <a:r>
              <a:rPr sz="22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δεσμός</a:t>
            </a: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 ονομάζεται</a:t>
            </a:r>
            <a:r>
              <a:rPr sz="2200" b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00"/>
                </a:solidFill>
                <a:latin typeface="Arial"/>
                <a:cs typeface="Arial"/>
              </a:rPr>
              <a:t>π-δεσμός</a:t>
            </a:r>
            <a:endParaRPr sz="22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02735" y="3463035"/>
            <a:ext cx="2996184" cy="372770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299452" y="4282441"/>
            <a:ext cx="2035175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Επικάλυψη</a:t>
            </a:r>
            <a:r>
              <a:rPr sz="22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p-p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40611" y="603503"/>
            <a:ext cx="8025130" cy="6292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ΘΕΩΡΙΑ</a:t>
            </a:r>
            <a:r>
              <a:rPr spc="65" dirty="0"/>
              <a:t> </a:t>
            </a:r>
            <a:r>
              <a:rPr dirty="0"/>
              <a:t>ΤΟΥ</a:t>
            </a:r>
            <a:r>
              <a:rPr spc="20" dirty="0"/>
              <a:t> </a:t>
            </a:r>
            <a:r>
              <a:rPr dirty="0"/>
              <a:t>ΔΕΣΜΟΥ</a:t>
            </a:r>
            <a:r>
              <a:rPr spc="45" dirty="0"/>
              <a:t> </a:t>
            </a:r>
            <a:r>
              <a:rPr dirty="0"/>
              <a:t>ΣΘΕΝΟΥΣ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3712" y="3618484"/>
            <a:ext cx="3724655" cy="125272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56639" y="1581911"/>
            <a:ext cx="7499984" cy="123698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591435">
              <a:lnSpc>
                <a:spcPct val="100000"/>
              </a:lnSpc>
              <a:spcBef>
                <a:spcPts val="125"/>
              </a:spcBef>
            </a:pPr>
            <a:r>
              <a:rPr sz="3500" b="1" spc="15" dirty="0">
                <a:solidFill>
                  <a:srgbClr val="FFFF00"/>
                </a:solidFill>
                <a:latin typeface="Arial"/>
                <a:cs typeface="Arial"/>
              </a:rPr>
              <a:t>Σχηματισμός</a:t>
            </a:r>
            <a:r>
              <a:rPr sz="3500" b="1" spc="-6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500" b="1" spc="10" dirty="0">
                <a:solidFill>
                  <a:srgbClr val="FFFF00"/>
                </a:solidFill>
                <a:latin typeface="Arial"/>
                <a:cs typeface="Arial"/>
              </a:rPr>
              <a:t>HF</a:t>
            </a:r>
            <a:endParaRPr sz="35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2670"/>
              </a:spcBef>
              <a:tabLst>
                <a:tab pos="4834890" algn="l"/>
              </a:tabLst>
            </a:pPr>
            <a:r>
              <a:rPr sz="2200" b="1" spc="5" dirty="0">
                <a:solidFill>
                  <a:srgbClr val="FFFFFF"/>
                </a:solidFill>
                <a:latin typeface="Arial"/>
                <a:cs typeface="Arial"/>
              </a:rPr>
              <a:t>H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ηλεκτρονική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δομή</a:t>
            </a:r>
            <a:r>
              <a:rPr sz="22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25" dirty="0">
                <a:solidFill>
                  <a:srgbClr val="FFFFFF"/>
                </a:solidFill>
                <a:latin typeface="Arial"/>
                <a:cs typeface="Arial"/>
              </a:rPr>
              <a:t>του</a:t>
            </a:r>
            <a:r>
              <a:rPr sz="2200" b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5" dirty="0">
                <a:solidFill>
                  <a:srgbClr val="FFFFFF"/>
                </a:solidFill>
                <a:latin typeface="Arial"/>
                <a:cs typeface="Arial"/>
              </a:rPr>
              <a:t>Η</a:t>
            </a:r>
            <a:r>
              <a:rPr sz="22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είναι</a:t>
            </a:r>
            <a:r>
              <a:rPr sz="22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1s</a:t>
            </a:r>
            <a:r>
              <a:rPr sz="2175" b="1" baseline="24904" dirty="0">
                <a:solidFill>
                  <a:srgbClr val="FFFFFF"/>
                </a:solidFill>
                <a:latin typeface="Arial"/>
                <a:cs typeface="Arial"/>
              </a:rPr>
              <a:t>1	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ενώ </a:t>
            </a:r>
            <a:r>
              <a:rPr sz="2200" b="1" spc="-25" dirty="0">
                <a:solidFill>
                  <a:srgbClr val="FFFFFF"/>
                </a:solidFill>
                <a:latin typeface="Arial"/>
                <a:cs typeface="Arial"/>
              </a:rPr>
              <a:t>του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1s</a:t>
            </a:r>
            <a:r>
              <a:rPr sz="2175" b="1" baseline="24904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2s</a:t>
            </a:r>
            <a:r>
              <a:rPr sz="2175" b="1" baseline="24904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2p</a:t>
            </a:r>
            <a:r>
              <a:rPr sz="2175" b="1" baseline="24904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175" baseline="24904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66232" y="5047996"/>
            <a:ext cx="4285488" cy="1652016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4059935" y="4941315"/>
            <a:ext cx="1369060" cy="981710"/>
          </a:xfrm>
          <a:custGeom>
            <a:avLst/>
            <a:gdLst/>
            <a:ahLst/>
            <a:cxnLst/>
            <a:rect l="l" t="t" r="r" b="b"/>
            <a:pathLst>
              <a:path w="1369060" h="981710">
                <a:moveTo>
                  <a:pt x="1176120" y="888569"/>
                </a:moveTo>
                <a:lnTo>
                  <a:pt x="1136903" y="944879"/>
                </a:lnTo>
                <a:lnTo>
                  <a:pt x="1368552" y="981455"/>
                </a:lnTo>
                <a:lnTo>
                  <a:pt x="1328748" y="908303"/>
                </a:lnTo>
                <a:lnTo>
                  <a:pt x="1203960" y="908303"/>
                </a:lnTo>
                <a:lnTo>
                  <a:pt x="1176120" y="888569"/>
                </a:lnTo>
                <a:close/>
              </a:path>
              <a:path w="1369060" h="981710">
                <a:moveTo>
                  <a:pt x="1217166" y="829631"/>
                </a:moveTo>
                <a:lnTo>
                  <a:pt x="1176120" y="888569"/>
                </a:lnTo>
                <a:lnTo>
                  <a:pt x="1203960" y="908303"/>
                </a:lnTo>
                <a:lnTo>
                  <a:pt x="1246631" y="850391"/>
                </a:lnTo>
                <a:lnTo>
                  <a:pt x="1217166" y="829631"/>
                </a:lnTo>
                <a:close/>
              </a:path>
              <a:path w="1369060" h="981710">
                <a:moveTo>
                  <a:pt x="1255776" y="774191"/>
                </a:moveTo>
                <a:lnTo>
                  <a:pt x="1217166" y="829631"/>
                </a:lnTo>
                <a:lnTo>
                  <a:pt x="1246631" y="850391"/>
                </a:lnTo>
                <a:lnTo>
                  <a:pt x="1203960" y="908303"/>
                </a:lnTo>
                <a:lnTo>
                  <a:pt x="1328748" y="908303"/>
                </a:lnTo>
                <a:lnTo>
                  <a:pt x="1255776" y="774191"/>
                </a:lnTo>
                <a:close/>
              </a:path>
              <a:path w="1369060" h="981710">
                <a:moveTo>
                  <a:pt x="39624" y="0"/>
                </a:moveTo>
                <a:lnTo>
                  <a:pt x="0" y="54863"/>
                </a:lnTo>
                <a:lnTo>
                  <a:pt x="1176120" y="888569"/>
                </a:lnTo>
                <a:lnTo>
                  <a:pt x="1217166" y="829631"/>
                </a:lnTo>
                <a:lnTo>
                  <a:pt x="3962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7249668" y="3217672"/>
            <a:ext cx="2231390" cy="487680"/>
            <a:chOff x="7249668" y="3217672"/>
            <a:chExt cx="2231390" cy="487680"/>
          </a:xfrm>
        </p:grpSpPr>
        <p:sp>
          <p:nvSpPr>
            <p:cNvPr id="8" name="object 8"/>
            <p:cNvSpPr/>
            <p:nvPr/>
          </p:nvSpPr>
          <p:spPr>
            <a:xfrm>
              <a:off x="7254239" y="3222243"/>
              <a:ext cx="2222500" cy="478790"/>
            </a:xfrm>
            <a:custGeom>
              <a:avLst/>
              <a:gdLst/>
              <a:ahLst/>
              <a:cxnLst/>
              <a:rect l="l" t="t" r="r" b="b"/>
              <a:pathLst>
                <a:path w="2222500" h="478789">
                  <a:moveTo>
                    <a:pt x="0" y="0"/>
                  </a:moveTo>
                  <a:lnTo>
                    <a:pt x="2221991" y="0"/>
                  </a:lnTo>
                </a:path>
                <a:path w="2222500" h="478789">
                  <a:moveTo>
                    <a:pt x="0" y="0"/>
                  </a:moveTo>
                  <a:lnTo>
                    <a:pt x="0" y="478535"/>
                  </a:lnTo>
                </a:path>
                <a:path w="2222500" h="478789">
                  <a:moveTo>
                    <a:pt x="0" y="478535"/>
                  </a:moveTo>
                  <a:lnTo>
                    <a:pt x="2221991" y="478535"/>
                  </a:lnTo>
                </a:path>
                <a:path w="2222500" h="478789">
                  <a:moveTo>
                    <a:pt x="2221991" y="0"/>
                  </a:moveTo>
                  <a:lnTo>
                    <a:pt x="2221991" y="478535"/>
                  </a:lnTo>
                </a:path>
                <a:path w="2222500" h="478789">
                  <a:moveTo>
                    <a:pt x="713231" y="0"/>
                  </a:moveTo>
                  <a:lnTo>
                    <a:pt x="713231" y="478535"/>
                  </a:lnTo>
                </a:path>
                <a:path w="2222500" h="478789">
                  <a:moveTo>
                    <a:pt x="1429511" y="0"/>
                  </a:moveTo>
                  <a:lnTo>
                    <a:pt x="1429511" y="478535"/>
                  </a:lnTo>
                </a:path>
              </a:pathLst>
            </a:custGeom>
            <a:ln w="914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370064" y="3301491"/>
              <a:ext cx="1594485" cy="317500"/>
            </a:xfrm>
            <a:custGeom>
              <a:avLst/>
              <a:gdLst/>
              <a:ahLst/>
              <a:cxnLst/>
              <a:rect l="l" t="t" r="r" b="b"/>
              <a:pathLst>
                <a:path w="1594484" h="317500">
                  <a:moveTo>
                    <a:pt x="85344" y="85344"/>
                  </a:moveTo>
                  <a:lnTo>
                    <a:pt x="77711" y="70104"/>
                  </a:lnTo>
                  <a:lnTo>
                    <a:pt x="42672" y="0"/>
                  </a:lnTo>
                  <a:lnTo>
                    <a:pt x="0" y="85344"/>
                  </a:lnTo>
                  <a:lnTo>
                    <a:pt x="36576" y="85344"/>
                  </a:lnTo>
                  <a:lnTo>
                    <a:pt x="36576" y="316992"/>
                  </a:lnTo>
                  <a:lnTo>
                    <a:pt x="48768" y="316992"/>
                  </a:lnTo>
                  <a:lnTo>
                    <a:pt x="48768" y="85344"/>
                  </a:lnTo>
                  <a:lnTo>
                    <a:pt x="85344" y="85344"/>
                  </a:lnTo>
                  <a:close/>
                </a:path>
                <a:path w="1594484" h="317500">
                  <a:moveTo>
                    <a:pt x="323088" y="234696"/>
                  </a:moveTo>
                  <a:lnTo>
                    <a:pt x="286512" y="234696"/>
                  </a:lnTo>
                  <a:lnTo>
                    <a:pt x="286512" y="0"/>
                  </a:lnTo>
                  <a:lnTo>
                    <a:pt x="274320" y="0"/>
                  </a:lnTo>
                  <a:lnTo>
                    <a:pt x="274320" y="234696"/>
                  </a:lnTo>
                  <a:lnTo>
                    <a:pt x="237744" y="234696"/>
                  </a:lnTo>
                  <a:lnTo>
                    <a:pt x="280416" y="316992"/>
                  </a:lnTo>
                  <a:lnTo>
                    <a:pt x="316763" y="246888"/>
                  </a:lnTo>
                  <a:lnTo>
                    <a:pt x="323088" y="234696"/>
                  </a:lnTo>
                  <a:close/>
                </a:path>
                <a:path w="1594484" h="317500">
                  <a:moveTo>
                    <a:pt x="877824" y="85344"/>
                  </a:moveTo>
                  <a:lnTo>
                    <a:pt x="870204" y="70104"/>
                  </a:lnTo>
                  <a:lnTo>
                    <a:pt x="835152" y="0"/>
                  </a:lnTo>
                  <a:lnTo>
                    <a:pt x="795528" y="85344"/>
                  </a:lnTo>
                  <a:lnTo>
                    <a:pt x="832104" y="85344"/>
                  </a:lnTo>
                  <a:lnTo>
                    <a:pt x="832104" y="316992"/>
                  </a:lnTo>
                  <a:lnTo>
                    <a:pt x="841248" y="316992"/>
                  </a:lnTo>
                  <a:lnTo>
                    <a:pt x="841248" y="85344"/>
                  </a:lnTo>
                  <a:lnTo>
                    <a:pt x="877824" y="85344"/>
                  </a:lnTo>
                  <a:close/>
                </a:path>
                <a:path w="1594484" h="317500">
                  <a:moveTo>
                    <a:pt x="1115568" y="234696"/>
                  </a:moveTo>
                  <a:lnTo>
                    <a:pt x="1078992" y="234696"/>
                  </a:lnTo>
                  <a:lnTo>
                    <a:pt x="1078992" y="0"/>
                  </a:lnTo>
                  <a:lnTo>
                    <a:pt x="1069848" y="0"/>
                  </a:lnTo>
                  <a:lnTo>
                    <a:pt x="1069848" y="234696"/>
                  </a:lnTo>
                  <a:lnTo>
                    <a:pt x="1033272" y="234696"/>
                  </a:lnTo>
                  <a:lnTo>
                    <a:pt x="1075944" y="316992"/>
                  </a:lnTo>
                  <a:lnTo>
                    <a:pt x="1109687" y="246888"/>
                  </a:lnTo>
                  <a:lnTo>
                    <a:pt x="1115568" y="234696"/>
                  </a:lnTo>
                  <a:close/>
                </a:path>
                <a:path w="1594484" h="317500">
                  <a:moveTo>
                    <a:pt x="1594104" y="85344"/>
                  </a:moveTo>
                  <a:lnTo>
                    <a:pt x="1586484" y="70104"/>
                  </a:lnTo>
                  <a:lnTo>
                    <a:pt x="1551432" y="0"/>
                  </a:lnTo>
                  <a:lnTo>
                    <a:pt x="1508760" y="85344"/>
                  </a:lnTo>
                  <a:lnTo>
                    <a:pt x="1545336" y="85344"/>
                  </a:lnTo>
                  <a:lnTo>
                    <a:pt x="1545336" y="316992"/>
                  </a:lnTo>
                  <a:lnTo>
                    <a:pt x="1554480" y="316992"/>
                  </a:lnTo>
                  <a:lnTo>
                    <a:pt x="1554480" y="85344"/>
                  </a:lnTo>
                  <a:lnTo>
                    <a:pt x="1594104" y="8534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5265420" y="3138424"/>
            <a:ext cx="563880" cy="405765"/>
            <a:chOff x="5265420" y="3138424"/>
            <a:chExt cx="563880" cy="405765"/>
          </a:xfrm>
        </p:grpSpPr>
        <p:sp>
          <p:nvSpPr>
            <p:cNvPr id="11" name="object 11"/>
            <p:cNvSpPr/>
            <p:nvPr/>
          </p:nvSpPr>
          <p:spPr>
            <a:xfrm>
              <a:off x="5269991" y="3142996"/>
              <a:ext cx="554990" cy="396240"/>
            </a:xfrm>
            <a:custGeom>
              <a:avLst/>
              <a:gdLst/>
              <a:ahLst/>
              <a:cxnLst/>
              <a:rect l="l" t="t" r="r" b="b"/>
              <a:pathLst>
                <a:path w="554989" h="396239">
                  <a:moveTo>
                    <a:pt x="0" y="396239"/>
                  </a:moveTo>
                  <a:lnTo>
                    <a:pt x="554736" y="396239"/>
                  </a:lnTo>
                </a:path>
                <a:path w="554989" h="396239">
                  <a:moveTo>
                    <a:pt x="0" y="0"/>
                  </a:moveTo>
                  <a:lnTo>
                    <a:pt x="0" y="396239"/>
                  </a:lnTo>
                </a:path>
                <a:path w="554989" h="396239">
                  <a:moveTo>
                    <a:pt x="0" y="0"/>
                  </a:moveTo>
                  <a:lnTo>
                    <a:pt x="554736" y="0"/>
                  </a:lnTo>
                </a:path>
                <a:path w="554989" h="396239">
                  <a:moveTo>
                    <a:pt x="554736" y="0"/>
                  </a:moveTo>
                  <a:lnTo>
                    <a:pt x="554736" y="396239"/>
                  </a:lnTo>
                </a:path>
              </a:pathLst>
            </a:custGeom>
            <a:ln w="914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44311" y="3222244"/>
              <a:ext cx="85343" cy="240791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7817611" y="3965449"/>
            <a:ext cx="352425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endParaRPr sz="2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57876" y="3886201"/>
            <a:ext cx="337185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40611" y="603503"/>
            <a:ext cx="8025130" cy="6292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ΘΕΩΡΙΑ</a:t>
            </a:r>
            <a:r>
              <a:rPr spc="65" dirty="0"/>
              <a:t> </a:t>
            </a:r>
            <a:r>
              <a:rPr dirty="0"/>
              <a:t>ΤΟΥ</a:t>
            </a:r>
            <a:r>
              <a:rPr spc="20" dirty="0"/>
              <a:t> </a:t>
            </a:r>
            <a:r>
              <a:rPr dirty="0"/>
              <a:t>ΔΕΣΜΟΥ</a:t>
            </a:r>
            <a:r>
              <a:rPr spc="45" dirty="0"/>
              <a:t> </a:t>
            </a:r>
            <a:r>
              <a:rPr dirty="0"/>
              <a:t>ΣΘΕΝΟΥΣ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674871" y="1581911"/>
            <a:ext cx="3427095" cy="5632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25"/>
              </a:spcBef>
            </a:pPr>
            <a:r>
              <a:rPr sz="3500" b="1" spc="15" dirty="0">
                <a:solidFill>
                  <a:srgbClr val="FFFF00"/>
                </a:solidFill>
                <a:latin typeface="Arial"/>
                <a:cs typeface="Arial"/>
              </a:rPr>
              <a:t>Σχηματισμός</a:t>
            </a:r>
            <a:r>
              <a:rPr sz="3500" b="1" spc="-9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500" b="1" spc="5" dirty="0">
                <a:solidFill>
                  <a:srgbClr val="FFFF00"/>
                </a:solidFill>
                <a:latin typeface="Arial"/>
                <a:cs typeface="Arial"/>
              </a:rPr>
              <a:t>Ν</a:t>
            </a:r>
            <a:r>
              <a:rPr sz="3525" b="1" spc="7" baseline="-20094" dirty="0">
                <a:solidFill>
                  <a:srgbClr val="FFFF00"/>
                </a:solidFill>
                <a:latin typeface="Arial"/>
                <a:cs typeface="Arial"/>
              </a:rPr>
              <a:t>2</a:t>
            </a:r>
            <a:endParaRPr sz="3525" baseline="-20094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853428" y="2425192"/>
            <a:ext cx="2231390" cy="487680"/>
            <a:chOff x="6853428" y="2425192"/>
            <a:chExt cx="2231390" cy="487680"/>
          </a:xfrm>
        </p:grpSpPr>
        <p:sp>
          <p:nvSpPr>
            <p:cNvPr id="5" name="object 5"/>
            <p:cNvSpPr/>
            <p:nvPr/>
          </p:nvSpPr>
          <p:spPr>
            <a:xfrm>
              <a:off x="6858000" y="2429764"/>
              <a:ext cx="2222500" cy="478790"/>
            </a:xfrm>
            <a:custGeom>
              <a:avLst/>
              <a:gdLst/>
              <a:ahLst/>
              <a:cxnLst/>
              <a:rect l="l" t="t" r="r" b="b"/>
              <a:pathLst>
                <a:path w="2222500" h="478789">
                  <a:moveTo>
                    <a:pt x="0" y="0"/>
                  </a:moveTo>
                  <a:lnTo>
                    <a:pt x="2221992" y="0"/>
                  </a:lnTo>
                </a:path>
                <a:path w="2222500" h="478789">
                  <a:moveTo>
                    <a:pt x="0" y="0"/>
                  </a:moveTo>
                  <a:lnTo>
                    <a:pt x="0" y="478536"/>
                  </a:lnTo>
                </a:path>
                <a:path w="2222500" h="478789">
                  <a:moveTo>
                    <a:pt x="0" y="478536"/>
                  </a:moveTo>
                  <a:lnTo>
                    <a:pt x="2221992" y="478536"/>
                  </a:lnTo>
                </a:path>
                <a:path w="2222500" h="478789">
                  <a:moveTo>
                    <a:pt x="2221992" y="0"/>
                  </a:moveTo>
                  <a:lnTo>
                    <a:pt x="2221992" y="478536"/>
                  </a:lnTo>
                </a:path>
                <a:path w="2222500" h="478789">
                  <a:moveTo>
                    <a:pt x="713231" y="0"/>
                  </a:moveTo>
                  <a:lnTo>
                    <a:pt x="713231" y="478536"/>
                  </a:lnTo>
                </a:path>
                <a:path w="2222500" h="478789">
                  <a:moveTo>
                    <a:pt x="1426464" y="0"/>
                  </a:moveTo>
                  <a:lnTo>
                    <a:pt x="1426464" y="478536"/>
                  </a:lnTo>
                </a:path>
              </a:pathLst>
            </a:custGeom>
            <a:ln w="914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132320" y="2509011"/>
              <a:ext cx="1515110" cy="317500"/>
            </a:xfrm>
            <a:custGeom>
              <a:avLst/>
              <a:gdLst/>
              <a:ahLst/>
              <a:cxnLst/>
              <a:rect l="l" t="t" r="r" b="b"/>
              <a:pathLst>
                <a:path w="1515109" h="317500">
                  <a:moveTo>
                    <a:pt x="85344" y="85344"/>
                  </a:moveTo>
                  <a:lnTo>
                    <a:pt x="77724" y="70104"/>
                  </a:lnTo>
                  <a:lnTo>
                    <a:pt x="42672" y="0"/>
                  </a:lnTo>
                  <a:lnTo>
                    <a:pt x="0" y="85344"/>
                  </a:lnTo>
                  <a:lnTo>
                    <a:pt x="36576" y="85344"/>
                  </a:lnTo>
                  <a:lnTo>
                    <a:pt x="36576" y="316992"/>
                  </a:lnTo>
                  <a:lnTo>
                    <a:pt x="45720" y="316992"/>
                  </a:lnTo>
                  <a:lnTo>
                    <a:pt x="45720" y="85344"/>
                  </a:lnTo>
                  <a:lnTo>
                    <a:pt x="85344" y="85344"/>
                  </a:lnTo>
                  <a:close/>
                </a:path>
                <a:path w="1515109" h="317500">
                  <a:moveTo>
                    <a:pt x="798576" y="85344"/>
                  </a:moveTo>
                  <a:lnTo>
                    <a:pt x="791489" y="70104"/>
                  </a:lnTo>
                  <a:lnTo>
                    <a:pt x="758952" y="0"/>
                  </a:lnTo>
                  <a:lnTo>
                    <a:pt x="716280" y="85344"/>
                  </a:lnTo>
                  <a:lnTo>
                    <a:pt x="752856" y="85344"/>
                  </a:lnTo>
                  <a:lnTo>
                    <a:pt x="752856" y="316992"/>
                  </a:lnTo>
                  <a:lnTo>
                    <a:pt x="762000" y="316992"/>
                  </a:lnTo>
                  <a:lnTo>
                    <a:pt x="762000" y="85344"/>
                  </a:lnTo>
                  <a:lnTo>
                    <a:pt x="798576" y="85344"/>
                  </a:lnTo>
                  <a:close/>
                </a:path>
                <a:path w="1515109" h="317500">
                  <a:moveTo>
                    <a:pt x="1514856" y="85344"/>
                  </a:moveTo>
                  <a:lnTo>
                    <a:pt x="1507236" y="70104"/>
                  </a:lnTo>
                  <a:lnTo>
                    <a:pt x="1472184" y="0"/>
                  </a:lnTo>
                  <a:lnTo>
                    <a:pt x="1429512" y="85344"/>
                  </a:lnTo>
                  <a:lnTo>
                    <a:pt x="1466088" y="85344"/>
                  </a:lnTo>
                  <a:lnTo>
                    <a:pt x="1466088" y="316992"/>
                  </a:lnTo>
                  <a:lnTo>
                    <a:pt x="1478280" y="316992"/>
                  </a:lnTo>
                  <a:lnTo>
                    <a:pt x="1478280" y="85344"/>
                  </a:lnTo>
                  <a:lnTo>
                    <a:pt x="1514856" y="8534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56232" y="3853179"/>
            <a:ext cx="7223759" cy="317906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031239" y="2456689"/>
            <a:ext cx="6831965" cy="1075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5"/>
              </a:spcBef>
            </a:pPr>
            <a:r>
              <a:rPr sz="2200" b="1" spc="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 ηλεκτρονική</a:t>
            </a:r>
            <a:r>
              <a:rPr sz="22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δομή </a:t>
            </a:r>
            <a:r>
              <a:rPr sz="2200" b="1" spc="-25" dirty="0">
                <a:solidFill>
                  <a:srgbClr val="FFFFFF"/>
                </a:solidFill>
                <a:latin typeface="Arial"/>
                <a:cs typeface="Arial"/>
              </a:rPr>
              <a:t>του</a:t>
            </a:r>
            <a:r>
              <a:rPr sz="22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5" dirty="0">
                <a:solidFill>
                  <a:srgbClr val="FFFFFF"/>
                </a:solidFill>
                <a:latin typeface="Arial"/>
                <a:cs typeface="Arial"/>
              </a:rPr>
              <a:t>Ν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είναι</a:t>
            </a:r>
            <a:r>
              <a:rPr sz="22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1s</a:t>
            </a:r>
            <a:r>
              <a:rPr sz="2175" b="1" baseline="24904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2s</a:t>
            </a:r>
            <a:r>
              <a:rPr sz="2175" b="1" baseline="24904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2p</a:t>
            </a:r>
            <a:r>
              <a:rPr sz="2175" b="1" baseline="24904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175" baseline="24904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550">
              <a:latin typeface="Arial"/>
              <a:cs typeface="Arial"/>
            </a:endParaRPr>
          </a:p>
          <a:p>
            <a:pPr marR="17780" algn="r">
              <a:lnSpc>
                <a:spcPct val="100000"/>
              </a:lnSpc>
            </a:pP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2p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40611" y="603503"/>
            <a:ext cx="8025130" cy="6292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ΘΕΩΡΙΑ</a:t>
            </a:r>
            <a:r>
              <a:rPr spc="65" dirty="0"/>
              <a:t> </a:t>
            </a:r>
            <a:r>
              <a:rPr dirty="0"/>
              <a:t>ΤΟΥ</a:t>
            </a:r>
            <a:r>
              <a:rPr spc="20" dirty="0"/>
              <a:t> </a:t>
            </a:r>
            <a:r>
              <a:rPr dirty="0"/>
              <a:t>ΔΕΣΜΟΥ</a:t>
            </a:r>
            <a:r>
              <a:rPr spc="45" dirty="0"/>
              <a:t> </a:t>
            </a:r>
            <a:r>
              <a:rPr dirty="0"/>
              <a:t>ΣΘΕΝΟΥΣ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3712" y="5127244"/>
            <a:ext cx="4209288" cy="185318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60044" y="1581911"/>
            <a:ext cx="8584565" cy="527621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477520" algn="ctr">
              <a:lnSpc>
                <a:spcPct val="100000"/>
              </a:lnSpc>
              <a:spcBef>
                <a:spcPts val="125"/>
              </a:spcBef>
            </a:pPr>
            <a:r>
              <a:rPr sz="3500" b="1" spc="15" dirty="0">
                <a:solidFill>
                  <a:srgbClr val="FFFF00"/>
                </a:solidFill>
                <a:latin typeface="Arial"/>
                <a:cs typeface="Arial"/>
              </a:rPr>
              <a:t>Υβριδισμός</a:t>
            </a:r>
            <a:endParaRPr sz="3500">
              <a:latin typeface="Arial"/>
              <a:cs typeface="Arial"/>
            </a:endParaRPr>
          </a:p>
          <a:p>
            <a:pPr marR="153670" algn="ctr">
              <a:lnSpc>
                <a:spcPct val="100000"/>
              </a:lnSpc>
              <a:spcBef>
                <a:spcPts val="2670"/>
              </a:spcBef>
            </a:pPr>
            <a:r>
              <a:rPr sz="2200" b="1" dirty="0">
                <a:solidFill>
                  <a:srgbClr val="333399"/>
                </a:solidFill>
                <a:latin typeface="Arial"/>
                <a:cs typeface="Arial"/>
              </a:rPr>
              <a:t>Πως</a:t>
            </a:r>
            <a:r>
              <a:rPr sz="2200" b="1" spc="-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333399"/>
                </a:solidFill>
                <a:latin typeface="Arial"/>
                <a:cs typeface="Arial"/>
              </a:rPr>
              <a:t>σχηματίζεται</a:t>
            </a:r>
            <a:r>
              <a:rPr sz="2200" b="1" spc="-5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200" b="1" spc="-35" dirty="0">
                <a:solidFill>
                  <a:srgbClr val="333399"/>
                </a:solidFill>
                <a:latin typeface="Arial"/>
                <a:cs typeface="Arial"/>
              </a:rPr>
              <a:t>το</a:t>
            </a:r>
            <a:r>
              <a:rPr sz="2200" b="1" dirty="0">
                <a:solidFill>
                  <a:srgbClr val="333399"/>
                </a:solidFill>
                <a:latin typeface="Arial"/>
                <a:cs typeface="Arial"/>
              </a:rPr>
              <a:t> μόριο</a:t>
            </a:r>
            <a:r>
              <a:rPr sz="2200" b="1" spc="-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200" b="1" spc="-25" dirty="0">
                <a:solidFill>
                  <a:srgbClr val="333399"/>
                </a:solidFill>
                <a:latin typeface="Arial"/>
                <a:cs typeface="Arial"/>
              </a:rPr>
              <a:t>του</a:t>
            </a:r>
            <a:r>
              <a:rPr sz="2200" b="1" spc="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333399"/>
                </a:solidFill>
                <a:latin typeface="Arial"/>
                <a:cs typeface="Arial"/>
              </a:rPr>
              <a:t>CH</a:t>
            </a:r>
            <a:r>
              <a:rPr sz="2175" b="1" spc="-7" baseline="-21072" dirty="0">
                <a:solidFill>
                  <a:srgbClr val="333399"/>
                </a:solidFill>
                <a:latin typeface="Arial"/>
                <a:cs typeface="Arial"/>
              </a:rPr>
              <a:t>4</a:t>
            </a:r>
            <a:r>
              <a:rPr sz="2200" b="1" spc="-5" dirty="0">
                <a:solidFill>
                  <a:srgbClr val="333399"/>
                </a:solidFill>
                <a:latin typeface="Arial"/>
                <a:cs typeface="Arial"/>
              </a:rPr>
              <a:t>;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550">
              <a:latin typeface="Arial"/>
              <a:cs typeface="Arial"/>
            </a:endParaRPr>
          </a:p>
          <a:p>
            <a:pPr marL="304165" marR="112395">
              <a:lnSpc>
                <a:spcPct val="100899"/>
              </a:lnSpc>
            </a:pP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Έχει</a:t>
            </a:r>
            <a:r>
              <a:rPr sz="22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αποδειχτεί</a:t>
            </a:r>
            <a:r>
              <a:rPr sz="22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25" dirty="0">
                <a:solidFill>
                  <a:srgbClr val="FFFFFF"/>
                </a:solidFill>
                <a:latin typeface="Arial"/>
                <a:cs typeface="Arial"/>
              </a:rPr>
              <a:t>ότι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35" dirty="0">
                <a:solidFill>
                  <a:srgbClr val="FFFFFF"/>
                </a:solidFill>
                <a:latin typeface="Arial"/>
                <a:cs typeface="Arial"/>
              </a:rPr>
              <a:t>το</a:t>
            </a:r>
            <a:r>
              <a:rPr sz="22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μόριο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25" dirty="0">
                <a:solidFill>
                  <a:srgbClr val="FFFFFF"/>
                </a:solidFill>
                <a:latin typeface="Arial"/>
                <a:cs typeface="Arial"/>
              </a:rPr>
              <a:t>του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 CH</a:t>
            </a:r>
            <a:r>
              <a:rPr sz="2175" b="1" spc="-7" baseline="-21072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sz="2175" b="1" spc="367" baseline="-2107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είναι</a:t>
            </a:r>
            <a:r>
              <a:rPr sz="22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τετραεδρικό</a:t>
            </a:r>
            <a:r>
              <a:rPr sz="22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25" dirty="0">
                <a:solidFill>
                  <a:srgbClr val="FFFFFF"/>
                </a:solidFill>
                <a:latin typeface="Arial"/>
                <a:cs typeface="Arial"/>
              </a:rPr>
              <a:t>και ότι </a:t>
            </a:r>
            <a:r>
              <a:rPr sz="2200" b="1" spc="-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οι</a:t>
            </a: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5" dirty="0">
                <a:solidFill>
                  <a:srgbClr val="FFFFFF"/>
                </a:solidFill>
                <a:latin typeface="Arial"/>
                <a:cs typeface="Arial"/>
              </a:rPr>
              <a:t>τέσσερεις</a:t>
            </a:r>
            <a:r>
              <a:rPr sz="22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δεσμοί</a:t>
            </a:r>
            <a:r>
              <a:rPr sz="22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C-H είναι</a:t>
            </a:r>
            <a:r>
              <a:rPr sz="22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ισότιμοι.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000">
              <a:latin typeface="Arial"/>
              <a:cs typeface="Arial"/>
            </a:endParaRPr>
          </a:p>
          <a:p>
            <a:pPr marL="63500">
              <a:lnSpc>
                <a:spcPct val="100000"/>
              </a:lnSpc>
            </a:pPr>
            <a:r>
              <a:rPr sz="2200" b="1" spc="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5" dirty="0">
                <a:solidFill>
                  <a:srgbClr val="FFFFFF"/>
                </a:solidFill>
                <a:latin typeface="Arial"/>
                <a:cs typeface="Arial"/>
              </a:rPr>
              <a:t>θεμελιώδης</a:t>
            </a:r>
            <a:r>
              <a:rPr sz="22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ηλεκτρονική</a:t>
            </a:r>
            <a:r>
              <a:rPr sz="22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δομή</a:t>
            </a:r>
            <a:r>
              <a:rPr sz="22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25" dirty="0">
                <a:solidFill>
                  <a:srgbClr val="FFFFFF"/>
                </a:solidFill>
                <a:latin typeface="Arial"/>
                <a:cs typeface="Arial"/>
              </a:rPr>
              <a:t>του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 είναι</a:t>
            </a:r>
            <a:r>
              <a:rPr sz="22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1s</a:t>
            </a:r>
            <a:r>
              <a:rPr sz="2175" b="1" baseline="24904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2s</a:t>
            </a:r>
            <a:r>
              <a:rPr sz="2175" b="1" baseline="24904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2p</a:t>
            </a:r>
            <a:r>
              <a:rPr sz="2175" b="1" baseline="24904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175" baseline="24904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350">
              <a:latin typeface="Arial"/>
              <a:cs typeface="Arial"/>
            </a:endParaRPr>
          </a:p>
          <a:p>
            <a:pPr marL="4665980" marR="17780">
              <a:lnSpc>
                <a:spcPct val="99500"/>
              </a:lnSpc>
            </a:pP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Ο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έχει</a:t>
            </a:r>
            <a:r>
              <a:rPr sz="20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δύο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μονήρη</a:t>
            </a:r>
            <a:r>
              <a:rPr sz="20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ηλεκτρόνια </a:t>
            </a:r>
            <a:r>
              <a:rPr sz="2000" b="1" spc="-5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και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επομένως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μπορεί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να 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σχηματίσει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δύο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ομοιοπολικούς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(ομοσθενείς)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δεσμούς 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και 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όχι 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τέσσερεις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40611" y="603503"/>
            <a:ext cx="8025130" cy="6292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ΘΕΩΡΙΑ</a:t>
            </a:r>
            <a:r>
              <a:rPr spc="65" dirty="0"/>
              <a:t> </a:t>
            </a:r>
            <a:r>
              <a:rPr dirty="0"/>
              <a:t>ΤΟΥ</a:t>
            </a:r>
            <a:r>
              <a:rPr spc="20" dirty="0"/>
              <a:t> </a:t>
            </a:r>
            <a:r>
              <a:rPr dirty="0"/>
              <a:t>ΔΕΣΜΟΥ</a:t>
            </a:r>
            <a:r>
              <a:rPr spc="45" dirty="0"/>
              <a:t> </a:t>
            </a:r>
            <a:r>
              <a:rPr dirty="0"/>
              <a:t>ΣΘΕΝΟΥΣ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5216" y="4176267"/>
            <a:ext cx="4684776" cy="177393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14248" y="1581911"/>
            <a:ext cx="9295130" cy="57296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59055" algn="ctr">
              <a:lnSpc>
                <a:spcPct val="100000"/>
              </a:lnSpc>
              <a:spcBef>
                <a:spcPts val="125"/>
              </a:spcBef>
            </a:pPr>
            <a:r>
              <a:rPr sz="3500" b="1" spc="15" dirty="0">
                <a:solidFill>
                  <a:srgbClr val="FFFF00"/>
                </a:solidFill>
                <a:latin typeface="Arial"/>
                <a:cs typeface="Arial"/>
              </a:rPr>
              <a:t>Υβριδισμός</a:t>
            </a:r>
            <a:endParaRPr sz="3500">
              <a:latin typeface="Arial"/>
              <a:cs typeface="Arial"/>
            </a:endParaRPr>
          </a:p>
          <a:p>
            <a:pPr marR="572770" algn="ctr">
              <a:lnSpc>
                <a:spcPct val="100000"/>
              </a:lnSpc>
              <a:spcBef>
                <a:spcPts val="2670"/>
              </a:spcBef>
            </a:pPr>
            <a:r>
              <a:rPr sz="2200" b="1" dirty="0">
                <a:solidFill>
                  <a:srgbClr val="333399"/>
                </a:solidFill>
                <a:latin typeface="Arial"/>
                <a:cs typeface="Arial"/>
              </a:rPr>
              <a:t>Πως</a:t>
            </a:r>
            <a:r>
              <a:rPr sz="2200" b="1" spc="-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333399"/>
                </a:solidFill>
                <a:latin typeface="Arial"/>
                <a:cs typeface="Arial"/>
              </a:rPr>
              <a:t>σχηματίζεται</a:t>
            </a:r>
            <a:r>
              <a:rPr sz="2200" b="1" spc="-5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200" b="1" spc="-35" dirty="0">
                <a:solidFill>
                  <a:srgbClr val="333399"/>
                </a:solidFill>
                <a:latin typeface="Arial"/>
                <a:cs typeface="Arial"/>
              </a:rPr>
              <a:t>το</a:t>
            </a:r>
            <a:r>
              <a:rPr sz="2200" b="1" dirty="0">
                <a:solidFill>
                  <a:srgbClr val="333399"/>
                </a:solidFill>
                <a:latin typeface="Arial"/>
                <a:cs typeface="Arial"/>
              </a:rPr>
              <a:t> μόριο</a:t>
            </a:r>
            <a:r>
              <a:rPr sz="2200" b="1" spc="-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200" b="1" spc="-25" dirty="0">
                <a:solidFill>
                  <a:srgbClr val="333399"/>
                </a:solidFill>
                <a:latin typeface="Arial"/>
                <a:cs typeface="Arial"/>
              </a:rPr>
              <a:t>του</a:t>
            </a:r>
            <a:r>
              <a:rPr sz="2200" b="1" spc="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333399"/>
                </a:solidFill>
                <a:latin typeface="Arial"/>
                <a:cs typeface="Arial"/>
              </a:rPr>
              <a:t>CH</a:t>
            </a:r>
            <a:r>
              <a:rPr sz="2175" b="1" spc="-7" baseline="-21072" dirty="0">
                <a:solidFill>
                  <a:srgbClr val="333399"/>
                </a:solidFill>
                <a:latin typeface="Arial"/>
                <a:cs typeface="Arial"/>
              </a:rPr>
              <a:t>4</a:t>
            </a:r>
            <a:r>
              <a:rPr sz="2200" b="1" spc="-5" dirty="0">
                <a:solidFill>
                  <a:srgbClr val="333399"/>
                </a:solidFill>
                <a:latin typeface="Arial"/>
                <a:cs typeface="Arial"/>
              </a:rPr>
              <a:t>;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550">
              <a:latin typeface="Arial"/>
              <a:cs typeface="Arial"/>
            </a:endParaRPr>
          </a:p>
          <a:p>
            <a:pPr marL="449580" marR="68580">
              <a:lnSpc>
                <a:spcPct val="100899"/>
              </a:lnSpc>
            </a:pPr>
            <a:r>
              <a:rPr sz="2200" b="1" spc="-75" dirty="0">
                <a:solidFill>
                  <a:srgbClr val="FFFFFF"/>
                </a:solidFill>
                <a:latin typeface="Arial"/>
                <a:cs typeface="Arial"/>
              </a:rPr>
              <a:t>Αν</a:t>
            </a:r>
            <a:r>
              <a:rPr sz="2200" b="1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10" dirty="0">
                <a:solidFill>
                  <a:srgbClr val="FFFFFF"/>
                </a:solidFill>
                <a:latin typeface="Arial"/>
                <a:cs typeface="Arial"/>
              </a:rPr>
              <a:t>ένα</a:t>
            </a:r>
            <a:r>
              <a:rPr sz="22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ηλεκτρόνιό</a:t>
            </a: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25" dirty="0">
                <a:solidFill>
                  <a:srgbClr val="FFFFFF"/>
                </a:solidFill>
                <a:latin typeface="Arial"/>
                <a:cs typeface="Arial"/>
              </a:rPr>
              <a:t>του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προωθηθεί</a:t>
            </a:r>
            <a:r>
              <a:rPr sz="22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από</a:t>
            </a:r>
            <a:r>
              <a:rPr sz="22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35" dirty="0">
                <a:solidFill>
                  <a:srgbClr val="FFFFFF"/>
                </a:solidFill>
                <a:latin typeface="Arial"/>
                <a:cs typeface="Arial"/>
              </a:rPr>
              <a:t>το</a:t>
            </a:r>
            <a:r>
              <a:rPr sz="22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2s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25" dirty="0">
                <a:solidFill>
                  <a:srgbClr val="FFFFFF"/>
                </a:solidFill>
                <a:latin typeface="Arial"/>
                <a:cs typeface="Arial"/>
              </a:rPr>
              <a:t>στο</a:t>
            </a:r>
            <a:r>
              <a:rPr sz="22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2p</a:t>
            </a:r>
            <a:r>
              <a:rPr sz="22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20" dirty="0">
                <a:solidFill>
                  <a:srgbClr val="FFFFFF"/>
                </a:solidFill>
                <a:latin typeface="Arial"/>
                <a:cs typeface="Arial"/>
              </a:rPr>
              <a:t>τροχιακό</a:t>
            </a:r>
            <a:r>
              <a:rPr sz="22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20" dirty="0">
                <a:solidFill>
                  <a:srgbClr val="FFFFFF"/>
                </a:solidFill>
                <a:latin typeface="Arial"/>
                <a:cs typeface="Arial"/>
              </a:rPr>
              <a:t>τότε </a:t>
            </a:r>
            <a:r>
              <a:rPr sz="2200" b="1" spc="-5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η</a:t>
            </a:r>
            <a:r>
              <a:rPr sz="22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10" dirty="0">
                <a:solidFill>
                  <a:srgbClr val="FFFFFF"/>
                </a:solidFill>
                <a:latin typeface="Arial"/>
                <a:cs typeface="Arial"/>
              </a:rPr>
              <a:t>νέα</a:t>
            </a:r>
            <a:r>
              <a:rPr sz="22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ηλεκτρονική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δομή</a:t>
            </a:r>
            <a:r>
              <a:rPr sz="22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25" dirty="0">
                <a:solidFill>
                  <a:srgbClr val="FFFFFF"/>
                </a:solidFill>
                <a:latin typeface="Arial"/>
                <a:cs typeface="Arial"/>
              </a:rPr>
              <a:t>του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5" dirty="0">
                <a:solidFill>
                  <a:srgbClr val="FFFFFF"/>
                </a:solidFill>
                <a:latin typeface="Arial"/>
                <a:cs typeface="Arial"/>
              </a:rPr>
              <a:t>θα</a:t>
            </a:r>
            <a:r>
              <a:rPr sz="22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είναι</a:t>
            </a:r>
            <a:r>
              <a:rPr sz="22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1s</a:t>
            </a:r>
            <a:r>
              <a:rPr sz="1950" b="1" spc="-7" baseline="2564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2s</a:t>
            </a:r>
            <a:r>
              <a:rPr sz="1950" b="1" spc="-7" baseline="2564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2p</a:t>
            </a:r>
            <a:r>
              <a:rPr sz="1950" b="1" spc="-7" baseline="25641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950" b="1" spc="-22" baseline="2564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(προωθημένη)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000">
              <a:latin typeface="Arial"/>
              <a:cs typeface="Arial"/>
            </a:endParaRPr>
          </a:p>
          <a:p>
            <a:pPr marL="4811395" marR="508000">
              <a:lnSpc>
                <a:spcPct val="99300"/>
              </a:lnSpc>
            </a:pP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Ο C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έχει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τώρα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4 μονήρη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ηλεκτρόνια</a:t>
            </a:r>
            <a:r>
              <a:rPr sz="20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και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επομένως</a:t>
            </a:r>
            <a:r>
              <a:rPr sz="20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μπορεί </a:t>
            </a:r>
            <a:r>
              <a:rPr sz="2000" b="1" spc="-5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να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σχηματίσει 4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ομοιοπολικούς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(ομοσθενείς)</a:t>
            </a:r>
            <a:r>
              <a:rPr sz="20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δεσμούς.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950">
              <a:latin typeface="Arial"/>
              <a:cs typeface="Arial"/>
            </a:endParaRPr>
          </a:p>
          <a:p>
            <a:pPr marL="50800" marR="85725">
              <a:lnSpc>
                <a:spcPct val="100899"/>
              </a:lnSpc>
            </a:pPr>
            <a:r>
              <a:rPr sz="2200" b="1" spc="5" dirty="0">
                <a:solidFill>
                  <a:srgbClr val="FFFFFF"/>
                </a:solidFill>
                <a:latin typeface="Arial"/>
                <a:cs typeface="Arial"/>
              </a:rPr>
              <a:t>Οι</a:t>
            </a:r>
            <a:r>
              <a:rPr sz="22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δεσμοί</a:t>
            </a:r>
            <a:r>
              <a:rPr sz="22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20" dirty="0">
                <a:solidFill>
                  <a:srgbClr val="FFFFFF"/>
                </a:solidFill>
                <a:latin typeface="Arial"/>
                <a:cs typeface="Arial"/>
              </a:rPr>
              <a:t>τότε</a:t>
            </a:r>
            <a:r>
              <a:rPr sz="22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25" dirty="0">
                <a:solidFill>
                  <a:srgbClr val="FFFFFF"/>
                </a:solidFill>
                <a:latin typeface="Arial"/>
                <a:cs typeface="Arial"/>
              </a:rPr>
              <a:t>στο</a:t>
            </a:r>
            <a:r>
              <a:rPr sz="22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μόριο</a:t>
            </a: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25" dirty="0">
                <a:solidFill>
                  <a:srgbClr val="FFFFFF"/>
                </a:solidFill>
                <a:latin typeface="Arial"/>
                <a:cs typeface="Arial"/>
              </a:rPr>
              <a:t>του</a:t>
            </a:r>
            <a:r>
              <a:rPr sz="2200" b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CH</a:t>
            </a:r>
            <a:r>
              <a:rPr sz="2175" b="1" spc="-7" baseline="-21072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sz="2175" b="1" spc="52" baseline="-2107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5" dirty="0">
                <a:solidFill>
                  <a:srgbClr val="FFFFFF"/>
                </a:solidFill>
                <a:latin typeface="Arial"/>
                <a:cs typeface="Arial"/>
              </a:rPr>
              <a:t>θα</a:t>
            </a:r>
            <a:r>
              <a:rPr sz="2200" b="1" spc="-25" dirty="0">
                <a:solidFill>
                  <a:srgbClr val="FFFFFF"/>
                </a:solidFill>
                <a:latin typeface="Arial"/>
                <a:cs typeface="Arial"/>
              </a:rPr>
              <a:t> σχηματιζόταν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με</a:t>
            </a:r>
            <a:r>
              <a:rPr sz="22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επικάλυψη</a:t>
            </a:r>
            <a:r>
              <a:rPr sz="22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20" dirty="0">
                <a:solidFill>
                  <a:srgbClr val="FFFFFF"/>
                </a:solidFill>
                <a:latin typeface="Arial"/>
                <a:cs typeface="Arial"/>
              </a:rPr>
              <a:t>των </a:t>
            </a:r>
            <a:r>
              <a:rPr sz="2200" b="1" spc="-5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τροχιακών</a:t>
            </a:r>
            <a:r>
              <a:rPr sz="22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2s</a:t>
            </a:r>
            <a:r>
              <a:rPr sz="22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25" dirty="0">
                <a:solidFill>
                  <a:srgbClr val="FFFFFF"/>
                </a:solidFill>
                <a:latin typeface="Arial"/>
                <a:cs typeface="Arial"/>
              </a:rPr>
              <a:t>και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2p</a:t>
            </a:r>
            <a:r>
              <a:rPr sz="22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με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35" dirty="0">
                <a:solidFill>
                  <a:srgbClr val="FFFFFF"/>
                </a:solidFill>
                <a:latin typeface="Arial"/>
                <a:cs typeface="Arial"/>
              </a:rPr>
              <a:t>τα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1s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20" dirty="0">
                <a:solidFill>
                  <a:srgbClr val="FFFFFF"/>
                </a:solidFill>
                <a:latin typeface="Arial"/>
                <a:cs typeface="Arial"/>
              </a:rPr>
              <a:t>τροχιακά</a:t>
            </a:r>
            <a:r>
              <a:rPr sz="22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20" dirty="0">
                <a:solidFill>
                  <a:srgbClr val="FFFFFF"/>
                </a:solidFill>
                <a:latin typeface="Arial"/>
                <a:cs typeface="Arial"/>
              </a:rPr>
              <a:t>των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ατόμων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25" dirty="0">
                <a:solidFill>
                  <a:srgbClr val="FFFFFF"/>
                </a:solidFill>
                <a:latin typeface="Arial"/>
                <a:cs typeface="Arial"/>
              </a:rPr>
              <a:t>του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υδρογόνου.</a:t>
            </a:r>
            <a:endParaRPr sz="220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spcBef>
                <a:spcPts val="1320"/>
              </a:spcBef>
            </a:pPr>
            <a:r>
              <a:rPr sz="2200" b="1" dirty="0">
                <a:solidFill>
                  <a:srgbClr val="FFFF00"/>
                </a:solidFill>
                <a:latin typeface="Arial"/>
                <a:cs typeface="Arial"/>
              </a:rPr>
              <a:t>Όμως</a:t>
            </a:r>
            <a:r>
              <a:rPr sz="2200" b="1" spc="-1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200" b="1" spc="-20" dirty="0">
                <a:solidFill>
                  <a:srgbClr val="FFFF00"/>
                </a:solidFill>
                <a:latin typeface="Arial"/>
                <a:cs typeface="Arial"/>
              </a:rPr>
              <a:t>τότε</a:t>
            </a:r>
            <a:r>
              <a:rPr sz="2200" b="1" spc="-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00"/>
                </a:solidFill>
                <a:latin typeface="Arial"/>
                <a:cs typeface="Arial"/>
              </a:rPr>
              <a:t>οι</a:t>
            </a:r>
            <a:r>
              <a:rPr sz="2200" b="1" spc="-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200" b="1" spc="5" dirty="0">
                <a:solidFill>
                  <a:srgbClr val="FFFF00"/>
                </a:solidFill>
                <a:latin typeface="Arial"/>
                <a:cs typeface="Arial"/>
              </a:rPr>
              <a:t>τέσσερεις</a:t>
            </a:r>
            <a:r>
              <a:rPr sz="2200" b="1" spc="-8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00"/>
                </a:solidFill>
                <a:latin typeface="Arial"/>
                <a:cs typeface="Arial"/>
              </a:rPr>
              <a:t>δεσμοί</a:t>
            </a:r>
            <a:r>
              <a:rPr sz="2200" b="1" spc="-3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200" b="1" spc="5" dirty="0">
                <a:solidFill>
                  <a:srgbClr val="FFFF00"/>
                </a:solidFill>
                <a:latin typeface="Arial"/>
                <a:cs typeface="Arial"/>
              </a:rPr>
              <a:t>δεν</a:t>
            </a:r>
            <a:r>
              <a:rPr sz="2200" b="1" spc="-2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200" b="1" spc="5" dirty="0">
                <a:solidFill>
                  <a:srgbClr val="FFFF00"/>
                </a:solidFill>
                <a:latin typeface="Arial"/>
                <a:cs typeface="Arial"/>
              </a:rPr>
              <a:t>θα</a:t>
            </a:r>
            <a:r>
              <a:rPr sz="2200" b="1" spc="-3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200" b="1" spc="-15" dirty="0">
                <a:solidFill>
                  <a:srgbClr val="FFFF00"/>
                </a:solidFill>
                <a:latin typeface="Arial"/>
                <a:cs typeface="Arial"/>
              </a:rPr>
              <a:t>ήταν</a:t>
            </a:r>
            <a:r>
              <a:rPr sz="2200" b="1" spc="-2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FFFF00"/>
                </a:solidFill>
                <a:latin typeface="Arial"/>
                <a:cs typeface="Arial"/>
              </a:rPr>
              <a:t>ισότιμοι.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40611" y="603503"/>
            <a:ext cx="8025130" cy="6292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ΘΕΩΡΙΑ</a:t>
            </a:r>
            <a:r>
              <a:rPr spc="65" dirty="0"/>
              <a:t> </a:t>
            </a:r>
            <a:r>
              <a:rPr dirty="0"/>
              <a:t>ΤΟΥ</a:t>
            </a:r>
            <a:r>
              <a:rPr spc="20" dirty="0"/>
              <a:t> </a:t>
            </a:r>
            <a:r>
              <a:rPr dirty="0"/>
              <a:t>ΔΕΣΜΟΥ</a:t>
            </a:r>
            <a:r>
              <a:rPr spc="45" dirty="0"/>
              <a:t> </a:t>
            </a:r>
            <a:r>
              <a:rPr dirty="0"/>
              <a:t>ΣΘΕΝΟΥΣ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55751" y="1581911"/>
            <a:ext cx="9587865" cy="52514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83185" algn="ctr">
              <a:lnSpc>
                <a:spcPct val="100000"/>
              </a:lnSpc>
              <a:spcBef>
                <a:spcPts val="125"/>
              </a:spcBef>
            </a:pPr>
            <a:r>
              <a:rPr sz="3500" b="1" spc="15" dirty="0">
                <a:solidFill>
                  <a:srgbClr val="FFFF00"/>
                </a:solidFill>
                <a:latin typeface="Arial"/>
                <a:cs typeface="Arial"/>
              </a:rPr>
              <a:t>Υβριδισμός</a:t>
            </a:r>
            <a:endParaRPr sz="3500">
              <a:latin typeface="Arial"/>
              <a:cs typeface="Arial"/>
            </a:endParaRPr>
          </a:p>
          <a:p>
            <a:pPr marR="548005" algn="ctr">
              <a:lnSpc>
                <a:spcPct val="100000"/>
              </a:lnSpc>
              <a:spcBef>
                <a:spcPts val="2670"/>
              </a:spcBef>
            </a:pPr>
            <a:r>
              <a:rPr sz="2200" b="1" dirty="0">
                <a:solidFill>
                  <a:srgbClr val="333399"/>
                </a:solidFill>
                <a:latin typeface="Arial"/>
                <a:cs typeface="Arial"/>
              </a:rPr>
              <a:t>Πως</a:t>
            </a:r>
            <a:r>
              <a:rPr sz="2200" b="1" spc="-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333399"/>
                </a:solidFill>
                <a:latin typeface="Arial"/>
                <a:cs typeface="Arial"/>
              </a:rPr>
              <a:t>σχηματίζεται</a:t>
            </a:r>
            <a:r>
              <a:rPr sz="2200" b="1" spc="-5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200" b="1" spc="-35" dirty="0">
                <a:solidFill>
                  <a:srgbClr val="333399"/>
                </a:solidFill>
                <a:latin typeface="Arial"/>
                <a:cs typeface="Arial"/>
              </a:rPr>
              <a:t>το</a:t>
            </a:r>
            <a:r>
              <a:rPr sz="2200" b="1" dirty="0">
                <a:solidFill>
                  <a:srgbClr val="333399"/>
                </a:solidFill>
                <a:latin typeface="Arial"/>
                <a:cs typeface="Arial"/>
              </a:rPr>
              <a:t> μόριο</a:t>
            </a:r>
            <a:r>
              <a:rPr sz="2200" b="1" spc="-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200" b="1" spc="-25" dirty="0">
                <a:solidFill>
                  <a:srgbClr val="333399"/>
                </a:solidFill>
                <a:latin typeface="Arial"/>
                <a:cs typeface="Arial"/>
              </a:rPr>
              <a:t>του</a:t>
            </a:r>
            <a:r>
              <a:rPr sz="2200" b="1" spc="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333399"/>
                </a:solidFill>
                <a:latin typeface="Arial"/>
                <a:cs typeface="Arial"/>
              </a:rPr>
              <a:t>CH</a:t>
            </a:r>
            <a:r>
              <a:rPr sz="2175" b="1" spc="-7" baseline="-21072" dirty="0">
                <a:solidFill>
                  <a:srgbClr val="333399"/>
                </a:solidFill>
                <a:latin typeface="Arial"/>
                <a:cs typeface="Arial"/>
              </a:rPr>
              <a:t>4</a:t>
            </a:r>
            <a:r>
              <a:rPr sz="2200" b="1" spc="-5" dirty="0">
                <a:solidFill>
                  <a:srgbClr val="333399"/>
                </a:solidFill>
                <a:latin typeface="Arial"/>
                <a:cs typeface="Arial"/>
              </a:rPr>
              <a:t>;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550">
              <a:latin typeface="Arial"/>
              <a:cs typeface="Arial"/>
            </a:endParaRPr>
          </a:p>
          <a:p>
            <a:pPr marL="608330" marR="1099185">
              <a:lnSpc>
                <a:spcPct val="100899"/>
              </a:lnSpc>
            </a:pPr>
            <a:r>
              <a:rPr sz="2200" b="1" spc="-25" dirty="0">
                <a:solidFill>
                  <a:srgbClr val="FFFFFF"/>
                </a:solidFill>
                <a:latin typeface="Arial"/>
                <a:cs typeface="Arial"/>
              </a:rPr>
              <a:t>Για </a:t>
            </a:r>
            <a:r>
              <a:rPr sz="2200" b="1" spc="-35" dirty="0">
                <a:solidFill>
                  <a:srgbClr val="FFFFFF"/>
                </a:solidFill>
                <a:latin typeface="Arial"/>
                <a:cs typeface="Arial"/>
              </a:rPr>
              <a:t>το </a:t>
            </a:r>
            <a:r>
              <a:rPr sz="2200" b="1" spc="5" dirty="0">
                <a:solidFill>
                  <a:srgbClr val="FFFFFF"/>
                </a:solidFill>
                <a:latin typeface="Arial"/>
                <a:cs typeface="Arial"/>
              </a:rPr>
              <a:t>λόγο αυτό </a:t>
            </a:r>
            <a:r>
              <a:rPr sz="2200" b="1" spc="-35" dirty="0">
                <a:solidFill>
                  <a:srgbClr val="FFFFFF"/>
                </a:solidFill>
                <a:latin typeface="Arial"/>
                <a:cs typeface="Arial"/>
              </a:rPr>
              <a:t>το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1931 ο Pauling </a:t>
            </a:r>
            <a:r>
              <a:rPr sz="2200" b="1" spc="5" dirty="0">
                <a:solidFill>
                  <a:srgbClr val="FFFFFF"/>
                </a:solidFill>
                <a:latin typeface="Arial"/>
                <a:cs typeface="Arial"/>
              </a:rPr>
              <a:t>εισήγαγε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την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έννοια </a:t>
            </a:r>
            <a:r>
              <a:rPr sz="2200" b="1" spc="-25" dirty="0">
                <a:solidFill>
                  <a:srgbClr val="FFFFFF"/>
                </a:solidFill>
                <a:latin typeface="Arial"/>
                <a:cs typeface="Arial"/>
              </a:rPr>
              <a:t>του </a:t>
            </a:r>
            <a:r>
              <a:rPr sz="2200" b="1" spc="-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00"/>
                </a:solidFill>
                <a:latin typeface="Arial"/>
                <a:cs typeface="Arial"/>
              </a:rPr>
              <a:t>υβριδισμού.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950">
              <a:latin typeface="Arial"/>
              <a:cs typeface="Arial"/>
            </a:endParaRPr>
          </a:p>
          <a:p>
            <a:pPr marL="50800" marR="43180">
              <a:lnSpc>
                <a:spcPct val="100299"/>
              </a:lnSpc>
            </a:pPr>
            <a:r>
              <a:rPr sz="2200" b="1" dirty="0">
                <a:solidFill>
                  <a:srgbClr val="FFFF00"/>
                </a:solidFill>
                <a:latin typeface="Arial"/>
                <a:cs typeface="Arial"/>
              </a:rPr>
              <a:t>Υβριδισμός</a:t>
            </a:r>
            <a:r>
              <a:rPr sz="2200" b="1" spc="6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είναι</a:t>
            </a:r>
            <a:r>
              <a:rPr sz="2200" b="1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ο</a:t>
            </a:r>
            <a:r>
              <a:rPr sz="2200" b="1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γραμμικός</a:t>
            </a:r>
            <a:r>
              <a:rPr sz="2200" b="1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συνδυασμός</a:t>
            </a:r>
            <a:r>
              <a:rPr sz="2200" b="1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20" dirty="0">
                <a:solidFill>
                  <a:srgbClr val="FFFFFF"/>
                </a:solidFill>
                <a:latin typeface="Arial"/>
                <a:cs typeface="Arial"/>
              </a:rPr>
              <a:t>των</a:t>
            </a:r>
            <a:r>
              <a:rPr sz="2200" b="1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5" dirty="0">
                <a:solidFill>
                  <a:srgbClr val="FFFFFF"/>
                </a:solidFill>
                <a:latin typeface="Arial"/>
                <a:cs typeface="Arial"/>
              </a:rPr>
              <a:t>αμιγών</a:t>
            </a:r>
            <a:r>
              <a:rPr sz="2200" b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τροχιακών </a:t>
            </a: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ενός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ατόμου. </a:t>
            </a:r>
            <a:r>
              <a:rPr sz="2200" b="1" spc="-20" dirty="0">
                <a:solidFill>
                  <a:srgbClr val="FFFFFF"/>
                </a:solidFill>
                <a:latin typeface="Arial"/>
                <a:cs typeface="Arial"/>
              </a:rPr>
              <a:t>Έτσι </a:t>
            </a: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προκύπτουν </a:t>
            </a:r>
            <a:r>
              <a:rPr sz="2200" b="1" spc="10" dirty="0">
                <a:solidFill>
                  <a:srgbClr val="FFFFFF"/>
                </a:solidFill>
                <a:latin typeface="Arial"/>
                <a:cs typeface="Arial"/>
              </a:rPr>
              <a:t>νέα </a:t>
            </a:r>
            <a:r>
              <a:rPr sz="2200" b="1" spc="-20" dirty="0">
                <a:solidFill>
                  <a:srgbClr val="FFFFFF"/>
                </a:solidFill>
                <a:latin typeface="Arial"/>
                <a:cs typeface="Arial"/>
              </a:rPr>
              <a:t>ατομικά 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τροχιακά,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ίσα σε </a:t>
            </a:r>
            <a:r>
              <a:rPr sz="2200" b="1" spc="5" dirty="0">
                <a:solidFill>
                  <a:srgbClr val="FFFFFF"/>
                </a:solidFill>
                <a:latin typeface="Arial"/>
                <a:cs typeface="Arial"/>
              </a:rPr>
              <a:t>αριθμό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με </a:t>
            </a:r>
            <a:r>
              <a:rPr sz="2200" b="1" spc="-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35" dirty="0">
                <a:solidFill>
                  <a:srgbClr val="FFFFFF"/>
                </a:solidFill>
                <a:latin typeface="Arial"/>
                <a:cs typeface="Arial"/>
              </a:rPr>
              <a:t>τα </a:t>
            </a:r>
            <a:r>
              <a:rPr sz="2200" b="1" spc="-20" dirty="0">
                <a:solidFill>
                  <a:srgbClr val="FFFFFF"/>
                </a:solidFill>
                <a:latin typeface="Arial"/>
                <a:cs typeface="Arial"/>
              </a:rPr>
              <a:t>ατομικά τροχιακά </a:t>
            </a:r>
            <a:r>
              <a:rPr sz="2200" b="1" spc="-25" dirty="0">
                <a:solidFill>
                  <a:srgbClr val="FFFFFF"/>
                </a:solidFill>
                <a:latin typeface="Arial"/>
                <a:cs typeface="Arial"/>
              </a:rPr>
              <a:t>που </a:t>
            </a: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συνδυάστηκαν,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διαφέρουν όμως από 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αυτά </a:t>
            </a:r>
            <a:r>
              <a:rPr sz="2200" b="1" spc="5" dirty="0">
                <a:solidFill>
                  <a:srgbClr val="FFFFFF"/>
                </a:solidFill>
                <a:latin typeface="Arial"/>
                <a:cs typeface="Arial"/>
              </a:rPr>
              <a:t>ως </a:t>
            </a:r>
            <a:r>
              <a:rPr sz="2200" b="1" spc="-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προς</a:t>
            </a:r>
            <a:r>
              <a:rPr sz="22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την</a:t>
            </a:r>
            <a:r>
              <a:rPr sz="22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5" dirty="0">
                <a:solidFill>
                  <a:srgbClr val="FFFFFF"/>
                </a:solidFill>
                <a:latin typeface="Arial"/>
                <a:cs typeface="Arial"/>
              </a:rPr>
              <a:t>ενέργεια,</a:t>
            </a:r>
            <a:r>
              <a:rPr sz="22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τη</a:t>
            </a:r>
            <a:r>
              <a:rPr sz="22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μορφή</a:t>
            </a:r>
            <a:r>
              <a:rPr sz="22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25" dirty="0">
                <a:solidFill>
                  <a:srgbClr val="FFFFFF"/>
                </a:solidFill>
                <a:latin typeface="Arial"/>
                <a:cs typeface="Arial"/>
              </a:rPr>
              <a:t>και</a:t>
            </a:r>
            <a:r>
              <a:rPr sz="22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25" dirty="0">
                <a:solidFill>
                  <a:srgbClr val="FFFFFF"/>
                </a:solidFill>
                <a:latin typeface="Arial"/>
                <a:cs typeface="Arial"/>
              </a:rPr>
              <a:t>τον</a:t>
            </a:r>
            <a:r>
              <a:rPr sz="22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προσανατολισμό.</a:t>
            </a:r>
            <a:endParaRPr sz="2200">
              <a:latin typeface="Arial"/>
              <a:cs typeface="Arial"/>
            </a:endParaRPr>
          </a:p>
          <a:p>
            <a:pPr marL="50800" marR="275590">
              <a:lnSpc>
                <a:spcPct val="100499"/>
              </a:lnSpc>
              <a:spcBef>
                <a:spcPts val="1330"/>
              </a:spcBef>
              <a:tabLst>
                <a:tab pos="7889240" algn="l"/>
              </a:tabLst>
            </a:pPr>
            <a:r>
              <a:rPr sz="2200" b="1" spc="-55" dirty="0">
                <a:solidFill>
                  <a:srgbClr val="FFFFFF"/>
                </a:solidFill>
                <a:latin typeface="Arial"/>
                <a:cs typeface="Arial"/>
              </a:rPr>
              <a:t>Σ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τ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η</a:t>
            </a:r>
            <a:r>
              <a:rPr sz="22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π</a:t>
            </a:r>
            <a:r>
              <a:rPr sz="2200" b="1" spc="5" dirty="0">
                <a:solidFill>
                  <a:srgbClr val="FFFFFF"/>
                </a:solidFill>
                <a:latin typeface="Arial"/>
                <a:cs typeface="Arial"/>
              </a:rPr>
              <a:t>ε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ρ</a:t>
            </a:r>
            <a:r>
              <a:rPr sz="2200" b="1" spc="5" dirty="0">
                <a:solidFill>
                  <a:srgbClr val="FFFFFF"/>
                </a:solidFill>
                <a:latin typeface="Arial"/>
                <a:cs typeface="Arial"/>
              </a:rPr>
              <a:t>ί</a:t>
            </a: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π</a:t>
            </a:r>
            <a:r>
              <a:rPr sz="2200" b="1" spc="-75" dirty="0">
                <a:solidFill>
                  <a:srgbClr val="FFFFFF"/>
                </a:solidFill>
                <a:latin typeface="Arial"/>
                <a:cs typeface="Arial"/>
              </a:rPr>
              <a:t>τ</a:t>
            </a:r>
            <a:r>
              <a:rPr sz="2200" b="1" spc="10" dirty="0">
                <a:solidFill>
                  <a:srgbClr val="FFFFFF"/>
                </a:solidFill>
                <a:latin typeface="Arial"/>
                <a:cs typeface="Arial"/>
              </a:rPr>
              <a:t>ω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ση</a:t>
            </a:r>
            <a:r>
              <a:rPr sz="22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75" dirty="0">
                <a:solidFill>
                  <a:srgbClr val="FFFFFF"/>
                </a:solidFill>
                <a:latin typeface="Arial"/>
                <a:cs typeface="Arial"/>
              </a:rPr>
              <a:t>τ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ο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υ</a:t>
            </a:r>
            <a:r>
              <a:rPr sz="22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175" b="1" spc="7" baseline="-21072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sz="2175" b="1" spc="44" baseline="-2107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5" dirty="0">
                <a:solidFill>
                  <a:srgbClr val="FFFFFF"/>
                </a:solidFill>
                <a:latin typeface="Arial"/>
                <a:cs typeface="Arial"/>
              </a:rPr>
              <a:t>α</a:t>
            </a: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π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ό</a:t>
            </a:r>
            <a:r>
              <a:rPr sz="22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75" dirty="0">
                <a:solidFill>
                  <a:srgbClr val="FFFFFF"/>
                </a:solidFill>
                <a:latin typeface="Arial"/>
                <a:cs typeface="Arial"/>
              </a:rPr>
              <a:t>τ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ο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15" dirty="0">
                <a:solidFill>
                  <a:srgbClr val="FFFFFF"/>
                </a:solidFill>
                <a:latin typeface="Arial"/>
                <a:cs typeface="Arial"/>
              </a:rPr>
              <a:t>γ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ρ</a:t>
            </a:r>
            <a:r>
              <a:rPr sz="2200" b="1" spc="5" dirty="0">
                <a:solidFill>
                  <a:srgbClr val="FFFFFF"/>
                </a:solidFill>
                <a:latin typeface="Arial"/>
                <a:cs typeface="Arial"/>
              </a:rPr>
              <a:t>α</a:t>
            </a: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μμ</a:t>
            </a:r>
            <a:r>
              <a:rPr sz="2200" b="1" spc="5" dirty="0">
                <a:solidFill>
                  <a:srgbClr val="FFFFFF"/>
                </a:solidFill>
                <a:latin typeface="Arial"/>
                <a:cs typeface="Arial"/>
              </a:rPr>
              <a:t>ι</a:t>
            </a:r>
            <a:r>
              <a:rPr sz="2200" b="1" spc="-80" dirty="0">
                <a:solidFill>
                  <a:srgbClr val="FFFFFF"/>
                </a:solidFill>
                <a:latin typeface="Arial"/>
                <a:cs typeface="Arial"/>
              </a:rPr>
              <a:t>κ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ό</a:t>
            </a:r>
            <a:r>
              <a:rPr sz="22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σ</a:t>
            </a:r>
            <a:r>
              <a:rPr sz="2200" b="1" spc="5" dirty="0">
                <a:solidFill>
                  <a:srgbClr val="FFFFFF"/>
                </a:solidFill>
                <a:latin typeface="Arial"/>
                <a:cs typeface="Arial"/>
              </a:rPr>
              <a:t>υ</a:t>
            </a:r>
            <a:r>
              <a:rPr sz="2200" b="1" spc="-30" dirty="0">
                <a:solidFill>
                  <a:srgbClr val="FFFFFF"/>
                </a:solidFill>
                <a:latin typeface="Arial"/>
                <a:cs typeface="Arial"/>
              </a:rPr>
              <a:t>ν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δ</a:t>
            </a:r>
            <a:r>
              <a:rPr sz="2200" b="1" spc="5" dirty="0">
                <a:solidFill>
                  <a:srgbClr val="FFFFFF"/>
                </a:solidFill>
                <a:latin typeface="Arial"/>
                <a:cs typeface="Arial"/>
              </a:rPr>
              <a:t>υα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σ</a:t>
            </a: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μ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ό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75" dirty="0">
                <a:solidFill>
                  <a:srgbClr val="FFFFFF"/>
                </a:solidFill>
                <a:latin typeface="Arial"/>
                <a:cs typeface="Arial"/>
              </a:rPr>
              <a:t>τ</a:t>
            </a:r>
            <a:r>
              <a:rPr sz="2200" b="1" spc="10" dirty="0">
                <a:solidFill>
                  <a:srgbClr val="FFFFFF"/>
                </a:solidFill>
                <a:latin typeface="Arial"/>
                <a:cs typeface="Arial"/>
              </a:rPr>
              <a:t>ω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ν	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τρ</a:t>
            </a:r>
            <a:r>
              <a:rPr sz="2200" b="1" spc="-80" dirty="0">
                <a:solidFill>
                  <a:srgbClr val="FFFFFF"/>
                </a:solidFill>
                <a:latin typeface="Arial"/>
                <a:cs typeface="Arial"/>
              </a:rPr>
              <a:t>ο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χ</a:t>
            </a:r>
            <a:r>
              <a:rPr sz="2200" b="1" spc="5" dirty="0">
                <a:solidFill>
                  <a:srgbClr val="FFFFFF"/>
                </a:solidFill>
                <a:latin typeface="Arial"/>
                <a:cs typeface="Arial"/>
              </a:rPr>
              <a:t>ια</a:t>
            </a:r>
            <a:r>
              <a:rPr sz="2200" b="1" spc="-80" dirty="0">
                <a:solidFill>
                  <a:srgbClr val="FFFFFF"/>
                </a:solidFill>
                <a:latin typeface="Arial"/>
                <a:cs typeface="Arial"/>
              </a:rPr>
              <a:t>κ</a:t>
            </a:r>
            <a:r>
              <a:rPr sz="2200" b="1" spc="10" dirty="0">
                <a:solidFill>
                  <a:srgbClr val="FFFFFF"/>
                </a:solidFill>
                <a:latin typeface="Arial"/>
                <a:cs typeface="Arial"/>
              </a:rPr>
              <a:t>ώ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ν  2s </a:t>
            </a:r>
            <a:r>
              <a:rPr sz="2200" b="1" spc="5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2200" b="1" spc="5" dirty="0">
                <a:solidFill>
                  <a:srgbClr val="FFFF00"/>
                </a:solidFill>
                <a:latin typeface="Arial"/>
                <a:cs typeface="Arial"/>
              </a:rPr>
              <a:t>1 </a:t>
            </a:r>
            <a:r>
              <a:rPr sz="2200" b="1" spc="-15" dirty="0">
                <a:solidFill>
                  <a:srgbClr val="FFFF00"/>
                </a:solidFill>
                <a:latin typeface="Arial"/>
                <a:cs typeface="Arial"/>
              </a:rPr>
              <a:t>τροχιακό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) </a:t>
            </a:r>
            <a:r>
              <a:rPr sz="2200" b="1" spc="-25" dirty="0">
                <a:solidFill>
                  <a:srgbClr val="FFFFFF"/>
                </a:solidFill>
                <a:latin typeface="Arial"/>
                <a:cs typeface="Arial"/>
              </a:rPr>
              <a:t>και </a:t>
            </a:r>
            <a:r>
              <a:rPr sz="2200" b="1" spc="-20" dirty="0">
                <a:solidFill>
                  <a:srgbClr val="FFFFFF"/>
                </a:solidFill>
                <a:latin typeface="Arial"/>
                <a:cs typeface="Arial"/>
              </a:rPr>
              <a:t>των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2p </a:t>
            </a:r>
            <a:r>
              <a:rPr sz="2200" b="1" spc="5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2200" b="1" spc="5" dirty="0">
                <a:solidFill>
                  <a:srgbClr val="FFFF00"/>
                </a:solidFill>
                <a:latin typeface="Arial"/>
                <a:cs typeface="Arial"/>
              </a:rPr>
              <a:t>3 </a:t>
            </a:r>
            <a:r>
              <a:rPr sz="2200" b="1" spc="-15" dirty="0">
                <a:solidFill>
                  <a:srgbClr val="FFFF00"/>
                </a:solidFill>
                <a:latin typeface="Arial"/>
                <a:cs typeface="Arial"/>
              </a:rPr>
              <a:t>τροχιακά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) </a:t>
            </a: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προκύπτουν </a:t>
            </a:r>
            <a:r>
              <a:rPr sz="2200" b="1" spc="5" dirty="0">
                <a:solidFill>
                  <a:srgbClr val="FFFF00"/>
                </a:solidFill>
                <a:latin typeface="Arial"/>
                <a:cs typeface="Arial"/>
              </a:rPr>
              <a:t>τέσσερα </a:t>
            </a:r>
            <a:r>
              <a:rPr sz="2200" b="1" spc="1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00"/>
                </a:solidFill>
                <a:latin typeface="Arial"/>
                <a:cs typeface="Arial"/>
              </a:rPr>
              <a:t>υβριδισμένα</a:t>
            </a:r>
            <a:r>
              <a:rPr sz="2200" b="1" spc="-4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200" b="1" spc="-20" dirty="0">
                <a:solidFill>
                  <a:srgbClr val="FFFFFF"/>
                </a:solidFill>
                <a:latin typeface="Arial"/>
                <a:cs typeface="Arial"/>
              </a:rPr>
              <a:t>τροχιακά</a:t>
            </a:r>
            <a:r>
              <a:rPr sz="22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25" dirty="0">
                <a:solidFill>
                  <a:srgbClr val="FFFFFF"/>
                </a:solidFill>
                <a:latin typeface="Arial"/>
                <a:cs typeface="Arial"/>
              </a:rPr>
              <a:t>που</a:t>
            </a:r>
            <a:r>
              <a:rPr sz="22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20" dirty="0">
                <a:solidFill>
                  <a:srgbClr val="FFFFFF"/>
                </a:solidFill>
                <a:latin typeface="Arial"/>
                <a:cs typeface="Arial"/>
              </a:rPr>
              <a:t>καλούνται</a:t>
            </a:r>
            <a:r>
              <a:rPr sz="22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20" dirty="0">
                <a:solidFill>
                  <a:srgbClr val="FFFFFF"/>
                </a:solidFill>
                <a:latin typeface="Arial"/>
                <a:cs typeface="Arial"/>
              </a:rPr>
              <a:t>τροχιακά</a:t>
            </a:r>
            <a:r>
              <a:rPr sz="22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00"/>
                </a:solidFill>
                <a:latin typeface="Arial"/>
                <a:cs typeface="Arial"/>
              </a:rPr>
              <a:t>sp</a:t>
            </a:r>
            <a:r>
              <a:rPr sz="2175" b="1" baseline="24904" dirty="0">
                <a:solidFill>
                  <a:srgbClr val="FFFF00"/>
                </a:solidFill>
                <a:latin typeface="Arial"/>
                <a:cs typeface="Arial"/>
              </a:rPr>
              <a:t>3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40611" y="603503"/>
            <a:ext cx="8025130" cy="6292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ΘΕΩΡΙΑ</a:t>
            </a:r>
            <a:r>
              <a:rPr spc="65" dirty="0"/>
              <a:t> </a:t>
            </a:r>
            <a:r>
              <a:rPr dirty="0"/>
              <a:t>ΤΟΥ</a:t>
            </a:r>
            <a:r>
              <a:rPr spc="20" dirty="0"/>
              <a:t> </a:t>
            </a:r>
            <a:r>
              <a:rPr dirty="0"/>
              <a:t>ΔΕΣΜΟΥ</a:t>
            </a:r>
            <a:r>
              <a:rPr spc="45" dirty="0"/>
              <a:t> </a:t>
            </a:r>
            <a:r>
              <a:rPr dirty="0"/>
              <a:t>ΣΘΕΝΟΥΣ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3872" y="1581911"/>
            <a:ext cx="9410065" cy="40322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R="127635" algn="ctr">
              <a:lnSpc>
                <a:spcPct val="100000"/>
              </a:lnSpc>
              <a:spcBef>
                <a:spcPts val="125"/>
              </a:spcBef>
            </a:pPr>
            <a:r>
              <a:rPr sz="3500" b="1" spc="15" dirty="0">
                <a:solidFill>
                  <a:srgbClr val="FFFF00"/>
                </a:solidFill>
                <a:latin typeface="Arial"/>
                <a:cs typeface="Arial"/>
              </a:rPr>
              <a:t>Υβριδισμός</a:t>
            </a:r>
            <a:endParaRPr sz="3500">
              <a:latin typeface="Arial"/>
              <a:cs typeface="Arial"/>
            </a:endParaRPr>
          </a:p>
          <a:p>
            <a:pPr marL="1931035">
              <a:lnSpc>
                <a:spcPct val="100000"/>
              </a:lnSpc>
              <a:spcBef>
                <a:spcPts val="2670"/>
              </a:spcBef>
            </a:pPr>
            <a:r>
              <a:rPr sz="2200" b="1" dirty="0">
                <a:solidFill>
                  <a:srgbClr val="333399"/>
                </a:solidFill>
                <a:latin typeface="Arial"/>
                <a:cs typeface="Arial"/>
              </a:rPr>
              <a:t>Πως</a:t>
            </a:r>
            <a:r>
              <a:rPr sz="2200" b="1" spc="-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333399"/>
                </a:solidFill>
                <a:latin typeface="Arial"/>
                <a:cs typeface="Arial"/>
              </a:rPr>
              <a:t>σχηματίζεται</a:t>
            </a:r>
            <a:r>
              <a:rPr sz="2200" b="1" spc="-5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200" b="1" spc="-35" dirty="0">
                <a:solidFill>
                  <a:srgbClr val="333399"/>
                </a:solidFill>
                <a:latin typeface="Arial"/>
                <a:cs typeface="Arial"/>
              </a:rPr>
              <a:t>το</a:t>
            </a:r>
            <a:r>
              <a:rPr sz="2200" b="1" dirty="0">
                <a:solidFill>
                  <a:srgbClr val="333399"/>
                </a:solidFill>
                <a:latin typeface="Arial"/>
                <a:cs typeface="Arial"/>
              </a:rPr>
              <a:t> μόριο</a:t>
            </a:r>
            <a:r>
              <a:rPr sz="2200" b="1" spc="-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200" b="1" spc="-25" dirty="0">
                <a:solidFill>
                  <a:srgbClr val="333399"/>
                </a:solidFill>
                <a:latin typeface="Arial"/>
                <a:cs typeface="Arial"/>
              </a:rPr>
              <a:t>του</a:t>
            </a:r>
            <a:r>
              <a:rPr sz="2200" b="1" spc="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333399"/>
                </a:solidFill>
                <a:latin typeface="Arial"/>
                <a:cs typeface="Arial"/>
              </a:rPr>
              <a:t>CH</a:t>
            </a:r>
            <a:r>
              <a:rPr sz="2175" b="1" spc="-7" baseline="-21072" dirty="0">
                <a:solidFill>
                  <a:srgbClr val="333399"/>
                </a:solidFill>
                <a:latin typeface="Arial"/>
                <a:cs typeface="Arial"/>
              </a:rPr>
              <a:t>4</a:t>
            </a:r>
            <a:r>
              <a:rPr sz="2200" b="1" spc="-5" dirty="0">
                <a:solidFill>
                  <a:srgbClr val="333399"/>
                </a:solidFill>
                <a:latin typeface="Arial"/>
                <a:cs typeface="Arial"/>
              </a:rPr>
              <a:t>;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50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</a:pPr>
            <a:r>
              <a:rPr sz="2200" b="1" spc="-100" dirty="0">
                <a:solidFill>
                  <a:srgbClr val="FFFFFF"/>
                </a:solidFill>
                <a:latin typeface="Arial"/>
                <a:cs typeface="Arial"/>
              </a:rPr>
              <a:t>Τα</a:t>
            </a:r>
            <a:r>
              <a:rPr sz="2200" b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20" dirty="0">
                <a:solidFill>
                  <a:srgbClr val="FFFFFF"/>
                </a:solidFill>
                <a:latin typeface="Arial"/>
                <a:cs typeface="Arial"/>
              </a:rPr>
              <a:t>τροχιακά</a:t>
            </a:r>
            <a:r>
              <a:rPr sz="22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sp</a:t>
            </a:r>
            <a:r>
              <a:rPr sz="2175" b="1" baseline="24904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2175" b="1" spc="352" baseline="249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σχηματίζουν,</a:t>
            </a:r>
            <a:r>
              <a:rPr sz="22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ανά</a:t>
            </a:r>
            <a:r>
              <a:rPr sz="22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δύο,</a:t>
            </a:r>
            <a:r>
              <a:rPr sz="22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γωνία</a:t>
            </a:r>
            <a:r>
              <a:rPr sz="22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109,5 </a:t>
            </a:r>
            <a:r>
              <a:rPr sz="2175" b="1" spc="7" baseline="24904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2175" b="1" spc="307" baseline="249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(τετράεδρο).</a:t>
            </a:r>
            <a:endParaRPr sz="2200">
              <a:latin typeface="Arial"/>
              <a:cs typeface="Arial"/>
            </a:endParaRPr>
          </a:p>
          <a:p>
            <a:pPr marL="50800" marR="43180">
              <a:lnSpc>
                <a:spcPct val="100499"/>
              </a:lnSpc>
              <a:spcBef>
                <a:spcPts val="1330"/>
              </a:spcBef>
            </a:pPr>
            <a:r>
              <a:rPr sz="2200" b="1" spc="5" dirty="0">
                <a:solidFill>
                  <a:srgbClr val="FFFFFF"/>
                </a:solidFill>
                <a:latin typeface="Arial"/>
                <a:cs typeface="Arial"/>
              </a:rPr>
              <a:t>Με </a:t>
            </a:r>
            <a:r>
              <a:rPr sz="2200" b="1" spc="-25" dirty="0">
                <a:solidFill>
                  <a:srgbClr val="FFFFFF"/>
                </a:solidFill>
                <a:latin typeface="Arial"/>
                <a:cs typeface="Arial"/>
              </a:rPr>
              <a:t>τον </a:t>
            </a:r>
            <a:r>
              <a:rPr sz="2200" b="1" spc="-35" dirty="0">
                <a:solidFill>
                  <a:srgbClr val="FFFFFF"/>
                </a:solidFill>
                <a:latin typeface="Arial"/>
                <a:cs typeface="Arial"/>
              </a:rPr>
              <a:t>τρόπο </a:t>
            </a:r>
            <a:r>
              <a:rPr sz="2200" b="1" spc="5" dirty="0">
                <a:solidFill>
                  <a:srgbClr val="FFFFFF"/>
                </a:solidFill>
                <a:latin typeface="Arial"/>
                <a:cs typeface="Arial"/>
              </a:rPr>
              <a:t>αυτό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οι 4 δεσμοί </a:t>
            </a:r>
            <a:r>
              <a:rPr sz="2200" b="1" spc="-25" dirty="0">
                <a:solidFill>
                  <a:srgbClr val="FFFFFF"/>
                </a:solidFill>
                <a:latin typeface="Arial"/>
                <a:cs typeface="Arial"/>
              </a:rPr>
              <a:t>στο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μόριο </a:t>
            </a:r>
            <a:r>
              <a:rPr sz="2200" b="1" spc="-25" dirty="0">
                <a:solidFill>
                  <a:srgbClr val="FFFFFF"/>
                </a:solidFill>
                <a:latin typeface="Arial"/>
                <a:cs typeface="Arial"/>
              </a:rPr>
              <a:t>του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CH</a:t>
            </a:r>
            <a:r>
              <a:rPr sz="2175" b="1" spc="-7" baseline="-21072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sz="2175" b="1" baseline="-2107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20" dirty="0">
                <a:solidFill>
                  <a:srgbClr val="FFFFFF"/>
                </a:solidFill>
                <a:latin typeface="Arial"/>
                <a:cs typeface="Arial"/>
              </a:rPr>
              <a:t>σχηματίζονται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με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επικάλυψη </a:t>
            </a:r>
            <a:r>
              <a:rPr sz="2200" b="1" spc="-25" dirty="0">
                <a:solidFill>
                  <a:srgbClr val="FFFFFF"/>
                </a:solidFill>
                <a:latin typeface="Arial"/>
                <a:cs typeface="Arial"/>
              </a:rPr>
              <a:t>του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1s 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τροχιακού </a:t>
            </a:r>
            <a:r>
              <a:rPr sz="2200" b="1" spc="-20" dirty="0">
                <a:solidFill>
                  <a:srgbClr val="FFFFFF"/>
                </a:solidFill>
                <a:latin typeface="Arial"/>
                <a:cs typeface="Arial"/>
              </a:rPr>
              <a:t>των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ατόμων </a:t>
            </a:r>
            <a:r>
              <a:rPr sz="2200" b="1" spc="-25" dirty="0">
                <a:solidFill>
                  <a:srgbClr val="FFFFFF"/>
                </a:solidFill>
                <a:latin typeface="Arial"/>
                <a:cs typeface="Arial"/>
              </a:rPr>
              <a:t>του </a:t>
            </a:r>
            <a:r>
              <a:rPr sz="2200" b="1" spc="5" dirty="0">
                <a:solidFill>
                  <a:srgbClr val="FFFFFF"/>
                </a:solidFill>
                <a:latin typeface="Arial"/>
                <a:cs typeface="Arial"/>
              </a:rPr>
              <a:t>Η </a:t>
            </a:r>
            <a:r>
              <a:rPr sz="2200" b="1" spc="-25" dirty="0">
                <a:solidFill>
                  <a:srgbClr val="FFFFFF"/>
                </a:solidFill>
                <a:latin typeface="Arial"/>
                <a:cs typeface="Arial"/>
              </a:rPr>
              <a:t>και </a:t>
            </a:r>
            <a:r>
              <a:rPr sz="2200" b="1" spc="-20" dirty="0">
                <a:solidFill>
                  <a:srgbClr val="FFFFFF"/>
                </a:solidFill>
                <a:latin typeface="Arial"/>
                <a:cs typeface="Arial"/>
              </a:rPr>
              <a:t>των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τεσσάρων sp</a:t>
            </a:r>
            <a:r>
              <a:rPr sz="2175" b="1" baseline="24904" dirty="0">
                <a:solidFill>
                  <a:srgbClr val="FFFFFF"/>
                </a:solidFill>
                <a:latin typeface="Arial"/>
                <a:cs typeface="Arial"/>
              </a:rPr>
              <a:t>3 </a:t>
            </a:r>
            <a:r>
              <a:rPr sz="2175" b="1" spc="-585" baseline="249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τροχιακών</a:t>
            </a:r>
            <a:r>
              <a:rPr sz="22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25" dirty="0">
                <a:solidFill>
                  <a:srgbClr val="FFFFFF"/>
                </a:solidFill>
                <a:latin typeface="Arial"/>
                <a:cs typeface="Arial"/>
              </a:rPr>
              <a:t>του</a:t>
            </a:r>
            <a:r>
              <a:rPr sz="22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ατόμου</a:t>
            </a:r>
            <a:r>
              <a:rPr sz="22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25" dirty="0">
                <a:solidFill>
                  <a:srgbClr val="FFFFFF"/>
                </a:solidFill>
                <a:latin typeface="Arial"/>
                <a:cs typeface="Arial"/>
              </a:rPr>
              <a:t>του</a:t>
            </a:r>
            <a:r>
              <a:rPr sz="220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C.</a:t>
            </a:r>
            <a:endParaRPr sz="220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spcBef>
                <a:spcPts val="1320"/>
              </a:spcBef>
            </a:pPr>
            <a:r>
              <a:rPr sz="2200" b="1" spc="-20" dirty="0">
                <a:solidFill>
                  <a:srgbClr val="FFFF00"/>
                </a:solidFill>
                <a:latin typeface="Arial"/>
                <a:cs typeface="Arial"/>
              </a:rPr>
              <a:t>΄Αρα</a:t>
            </a:r>
            <a:r>
              <a:rPr sz="2200" b="1" spc="6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00"/>
                </a:solidFill>
                <a:latin typeface="Arial"/>
                <a:cs typeface="Arial"/>
              </a:rPr>
              <a:t>οι</a:t>
            </a:r>
            <a:r>
              <a:rPr sz="2200" b="1" spc="-2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00"/>
                </a:solidFill>
                <a:latin typeface="Arial"/>
                <a:cs typeface="Arial"/>
              </a:rPr>
              <a:t>4</a:t>
            </a:r>
            <a:r>
              <a:rPr sz="2200" b="1" spc="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00"/>
                </a:solidFill>
                <a:latin typeface="Arial"/>
                <a:cs typeface="Arial"/>
              </a:rPr>
              <a:t>δεσμοί</a:t>
            </a:r>
            <a:r>
              <a:rPr sz="2200" b="1" spc="-2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00"/>
                </a:solidFill>
                <a:latin typeface="Arial"/>
                <a:cs typeface="Arial"/>
              </a:rPr>
              <a:t>είναι</a:t>
            </a:r>
            <a:r>
              <a:rPr sz="2200" b="1" spc="-3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FFFF00"/>
                </a:solidFill>
                <a:latin typeface="Arial"/>
                <a:cs typeface="Arial"/>
              </a:rPr>
              <a:t>ισότιμοι</a:t>
            </a:r>
            <a:r>
              <a:rPr sz="2200" b="1" spc="-25" dirty="0">
                <a:solidFill>
                  <a:srgbClr val="FFFF00"/>
                </a:solidFill>
                <a:latin typeface="Arial"/>
                <a:cs typeface="Arial"/>
              </a:rPr>
              <a:t> και</a:t>
            </a:r>
            <a:r>
              <a:rPr sz="2200" b="1" spc="-3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200" b="1" spc="-35" dirty="0">
                <a:solidFill>
                  <a:srgbClr val="FFFF00"/>
                </a:solidFill>
                <a:latin typeface="Arial"/>
                <a:cs typeface="Arial"/>
              </a:rPr>
              <a:t>το</a:t>
            </a:r>
            <a:r>
              <a:rPr sz="2200" b="1" spc="1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00"/>
                </a:solidFill>
                <a:latin typeface="Arial"/>
                <a:cs typeface="Arial"/>
              </a:rPr>
              <a:t>μόριο</a:t>
            </a:r>
            <a:r>
              <a:rPr sz="2200" b="1" spc="-1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200" b="1" spc="-25" dirty="0">
                <a:solidFill>
                  <a:srgbClr val="FFFF00"/>
                </a:solidFill>
                <a:latin typeface="Arial"/>
                <a:cs typeface="Arial"/>
              </a:rPr>
              <a:t>του</a:t>
            </a:r>
            <a:r>
              <a:rPr sz="2200" b="1" spc="3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FF00"/>
                </a:solidFill>
                <a:latin typeface="Arial"/>
                <a:cs typeface="Arial"/>
              </a:rPr>
              <a:t>CH</a:t>
            </a:r>
            <a:r>
              <a:rPr sz="2175" b="1" spc="-7" baseline="-21072" dirty="0">
                <a:solidFill>
                  <a:srgbClr val="FFFF00"/>
                </a:solidFill>
                <a:latin typeface="Arial"/>
                <a:cs typeface="Arial"/>
              </a:rPr>
              <a:t>4</a:t>
            </a:r>
            <a:r>
              <a:rPr sz="2175" b="1" spc="337" baseline="-21072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00"/>
                </a:solidFill>
                <a:latin typeface="Arial"/>
                <a:cs typeface="Arial"/>
              </a:rPr>
              <a:t>είναι</a:t>
            </a:r>
            <a:r>
              <a:rPr sz="2200" b="1" spc="-2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00"/>
                </a:solidFill>
                <a:latin typeface="Arial"/>
                <a:cs typeface="Arial"/>
              </a:rPr>
              <a:t>τετράεδρο.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40611" y="603503"/>
            <a:ext cx="8025130" cy="6292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ΘΕΩΡΙΑ</a:t>
            </a:r>
            <a:r>
              <a:rPr spc="65" dirty="0"/>
              <a:t> </a:t>
            </a:r>
            <a:r>
              <a:rPr dirty="0"/>
              <a:t>ΤΟΥ</a:t>
            </a:r>
            <a:r>
              <a:rPr spc="20" dirty="0"/>
              <a:t> </a:t>
            </a:r>
            <a:r>
              <a:rPr dirty="0"/>
              <a:t>ΔΕΣΜΟΥ</a:t>
            </a:r>
            <a:r>
              <a:rPr spc="45" dirty="0"/>
              <a:t> </a:t>
            </a:r>
            <a:r>
              <a:rPr dirty="0"/>
              <a:t>ΣΘΕΝΟΥΣ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9768" y="4170171"/>
            <a:ext cx="9841992" cy="206959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931416" y="1581911"/>
            <a:ext cx="5564505" cy="202946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228850">
              <a:lnSpc>
                <a:spcPct val="100000"/>
              </a:lnSpc>
              <a:spcBef>
                <a:spcPts val="125"/>
              </a:spcBef>
            </a:pPr>
            <a:r>
              <a:rPr sz="3500" b="1" spc="15" dirty="0">
                <a:solidFill>
                  <a:srgbClr val="FFFF00"/>
                </a:solidFill>
                <a:latin typeface="Arial"/>
                <a:cs typeface="Arial"/>
              </a:rPr>
              <a:t>Υβριδισμός</a:t>
            </a:r>
            <a:endParaRPr sz="3500">
              <a:latin typeface="Arial"/>
              <a:cs typeface="Arial"/>
            </a:endParaRPr>
          </a:p>
          <a:p>
            <a:pPr marL="715645" algn="ctr">
              <a:lnSpc>
                <a:spcPct val="100000"/>
              </a:lnSpc>
              <a:spcBef>
                <a:spcPts val="2670"/>
              </a:spcBef>
            </a:pPr>
            <a:r>
              <a:rPr sz="2200" b="1" dirty="0">
                <a:solidFill>
                  <a:srgbClr val="333399"/>
                </a:solidFill>
                <a:latin typeface="Arial"/>
                <a:cs typeface="Arial"/>
              </a:rPr>
              <a:t>Πως</a:t>
            </a:r>
            <a:r>
              <a:rPr sz="2200" b="1" spc="-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333399"/>
                </a:solidFill>
                <a:latin typeface="Arial"/>
                <a:cs typeface="Arial"/>
              </a:rPr>
              <a:t>σχηματίζεται</a:t>
            </a:r>
            <a:r>
              <a:rPr sz="2200" b="1" spc="-5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200" b="1" spc="-35" dirty="0">
                <a:solidFill>
                  <a:srgbClr val="333399"/>
                </a:solidFill>
                <a:latin typeface="Arial"/>
                <a:cs typeface="Arial"/>
              </a:rPr>
              <a:t>το</a:t>
            </a:r>
            <a:r>
              <a:rPr sz="2200" b="1" dirty="0">
                <a:solidFill>
                  <a:srgbClr val="333399"/>
                </a:solidFill>
                <a:latin typeface="Arial"/>
                <a:cs typeface="Arial"/>
              </a:rPr>
              <a:t> μόριο</a:t>
            </a:r>
            <a:r>
              <a:rPr sz="2200" b="1" spc="-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200" b="1" spc="-25" dirty="0">
                <a:solidFill>
                  <a:srgbClr val="333399"/>
                </a:solidFill>
                <a:latin typeface="Arial"/>
                <a:cs typeface="Arial"/>
              </a:rPr>
              <a:t>του</a:t>
            </a:r>
            <a:r>
              <a:rPr sz="2200" b="1" spc="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333399"/>
                </a:solidFill>
                <a:latin typeface="Arial"/>
                <a:cs typeface="Arial"/>
              </a:rPr>
              <a:t>CH</a:t>
            </a:r>
            <a:r>
              <a:rPr sz="2175" b="1" spc="-7" baseline="-21072" dirty="0">
                <a:solidFill>
                  <a:srgbClr val="333399"/>
                </a:solidFill>
                <a:latin typeface="Arial"/>
                <a:cs typeface="Arial"/>
              </a:rPr>
              <a:t>4</a:t>
            </a:r>
            <a:r>
              <a:rPr sz="2200" b="1" spc="-5" dirty="0">
                <a:solidFill>
                  <a:srgbClr val="333399"/>
                </a:solidFill>
                <a:latin typeface="Arial"/>
                <a:cs typeface="Arial"/>
              </a:rPr>
              <a:t>;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</a:pP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Δηλαδή</a:t>
            </a:r>
            <a:r>
              <a:rPr sz="22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20" dirty="0">
                <a:solidFill>
                  <a:srgbClr val="FFFFFF"/>
                </a:solidFill>
                <a:latin typeface="Arial"/>
                <a:cs typeface="Arial"/>
              </a:rPr>
              <a:t>συνοπτικά</a:t>
            </a:r>
            <a:r>
              <a:rPr sz="22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έχουμε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52803" y="301751"/>
            <a:ext cx="8025130" cy="6292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ΘΕΩΡΙΑ</a:t>
            </a:r>
            <a:r>
              <a:rPr spc="65" dirty="0"/>
              <a:t> </a:t>
            </a:r>
            <a:r>
              <a:rPr dirty="0"/>
              <a:t>ΤΟΥ</a:t>
            </a:r>
            <a:r>
              <a:rPr spc="20" dirty="0"/>
              <a:t> </a:t>
            </a:r>
            <a:r>
              <a:rPr dirty="0"/>
              <a:t>ΔΕΣΜΟΥ</a:t>
            </a:r>
            <a:r>
              <a:rPr spc="45" dirty="0"/>
              <a:t> </a:t>
            </a:r>
            <a:r>
              <a:rPr dirty="0"/>
              <a:t>ΣΘΕΝΟΥΣ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18632" y="2350516"/>
            <a:ext cx="4450079" cy="12954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74992" y="5047996"/>
            <a:ext cx="2157983" cy="19812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41576" y="4353052"/>
            <a:ext cx="2197607" cy="238353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739135" y="813110"/>
            <a:ext cx="4823460" cy="1371600"/>
          </a:xfrm>
          <a:prstGeom prst="rect">
            <a:avLst/>
          </a:prstGeom>
        </p:spPr>
        <p:txBody>
          <a:bodyPr vert="horz" wrap="square" lIns="0" tIns="306070" rIns="0" bIns="0" rtlCol="0">
            <a:spAutoFit/>
          </a:bodyPr>
          <a:lstStyle/>
          <a:p>
            <a:pPr marL="480695" algn="ctr">
              <a:lnSpc>
                <a:spcPct val="100000"/>
              </a:lnSpc>
              <a:spcBef>
                <a:spcPts val="2410"/>
              </a:spcBef>
            </a:pPr>
            <a:r>
              <a:rPr sz="3500" b="1" spc="15" dirty="0">
                <a:solidFill>
                  <a:srgbClr val="FFFF00"/>
                </a:solidFill>
                <a:latin typeface="Arial"/>
                <a:cs typeface="Arial"/>
              </a:rPr>
              <a:t>Υβριδισμός</a:t>
            </a:r>
            <a:endParaRPr sz="35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1445"/>
              </a:spcBef>
            </a:pPr>
            <a:r>
              <a:rPr sz="2200" b="1" dirty="0">
                <a:solidFill>
                  <a:srgbClr val="333399"/>
                </a:solidFill>
                <a:latin typeface="Arial"/>
                <a:cs typeface="Arial"/>
              </a:rPr>
              <a:t>Πως</a:t>
            </a:r>
            <a:r>
              <a:rPr sz="2200" b="1" spc="-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333399"/>
                </a:solidFill>
                <a:latin typeface="Arial"/>
                <a:cs typeface="Arial"/>
              </a:rPr>
              <a:t>σχηματίζεται</a:t>
            </a:r>
            <a:r>
              <a:rPr sz="2200" b="1" spc="-5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200" b="1" spc="-35" dirty="0">
                <a:solidFill>
                  <a:srgbClr val="333399"/>
                </a:solidFill>
                <a:latin typeface="Arial"/>
                <a:cs typeface="Arial"/>
              </a:rPr>
              <a:t>το</a:t>
            </a:r>
            <a:r>
              <a:rPr sz="2200" b="1" dirty="0">
                <a:solidFill>
                  <a:srgbClr val="333399"/>
                </a:solidFill>
                <a:latin typeface="Arial"/>
                <a:cs typeface="Arial"/>
              </a:rPr>
              <a:t> μόριο</a:t>
            </a:r>
            <a:r>
              <a:rPr sz="2200" b="1" spc="-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200" b="1" spc="-25" dirty="0">
                <a:solidFill>
                  <a:srgbClr val="333399"/>
                </a:solidFill>
                <a:latin typeface="Arial"/>
                <a:cs typeface="Arial"/>
              </a:rPr>
              <a:t>του</a:t>
            </a:r>
            <a:r>
              <a:rPr sz="2200" b="1" spc="1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333399"/>
                </a:solidFill>
                <a:latin typeface="Arial"/>
                <a:cs typeface="Arial"/>
              </a:rPr>
              <a:t>CH</a:t>
            </a:r>
            <a:r>
              <a:rPr sz="2175" b="1" spc="-7" baseline="-21072" dirty="0">
                <a:solidFill>
                  <a:srgbClr val="333399"/>
                </a:solidFill>
                <a:latin typeface="Arial"/>
                <a:cs typeface="Arial"/>
              </a:rPr>
              <a:t>4</a:t>
            </a:r>
            <a:r>
              <a:rPr sz="2200" b="1" spc="-5" dirty="0">
                <a:solidFill>
                  <a:srgbClr val="333399"/>
                </a:solidFill>
                <a:latin typeface="Arial"/>
                <a:cs typeface="Arial"/>
              </a:rPr>
              <a:t>;</a:t>
            </a:r>
            <a:endParaRPr sz="2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873752" y="3039364"/>
            <a:ext cx="713740" cy="210820"/>
          </a:xfrm>
          <a:custGeom>
            <a:avLst/>
            <a:gdLst/>
            <a:ahLst/>
            <a:cxnLst/>
            <a:rect l="l" t="t" r="r" b="b"/>
            <a:pathLst>
              <a:path w="713739" h="210819">
                <a:moveTo>
                  <a:pt x="502920" y="0"/>
                </a:moveTo>
                <a:lnTo>
                  <a:pt x="502920" y="210312"/>
                </a:lnTo>
                <a:lnTo>
                  <a:pt x="641125" y="140208"/>
                </a:lnTo>
                <a:lnTo>
                  <a:pt x="539496" y="140208"/>
                </a:lnTo>
                <a:lnTo>
                  <a:pt x="539496" y="70103"/>
                </a:lnTo>
                <a:lnTo>
                  <a:pt x="645189" y="70103"/>
                </a:lnTo>
                <a:lnTo>
                  <a:pt x="502920" y="0"/>
                </a:lnTo>
                <a:close/>
              </a:path>
              <a:path w="713739" h="210819">
                <a:moveTo>
                  <a:pt x="502920" y="70103"/>
                </a:moveTo>
                <a:lnTo>
                  <a:pt x="0" y="70103"/>
                </a:lnTo>
                <a:lnTo>
                  <a:pt x="0" y="140208"/>
                </a:lnTo>
                <a:lnTo>
                  <a:pt x="502920" y="140208"/>
                </a:lnTo>
                <a:lnTo>
                  <a:pt x="502920" y="70103"/>
                </a:lnTo>
                <a:close/>
              </a:path>
              <a:path w="713739" h="210819">
                <a:moveTo>
                  <a:pt x="645189" y="70103"/>
                </a:moveTo>
                <a:lnTo>
                  <a:pt x="539496" y="70103"/>
                </a:lnTo>
                <a:lnTo>
                  <a:pt x="539496" y="140208"/>
                </a:lnTo>
                <a:lnTo>
                  <a:pt x="641125" y="140208"/>
                </a:lnTo>
                <a:lnTo>
                  <a:pt x="713232" y="103632"/>
                </a:lnTo>
                <a:lnTo>
                  <a:pt x="645189" y="7010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36008" y="5578347"/>
            <a:ext cx="1746885" cy="210820"/>
          </a:xfrm>
          <a:custGeom>
            <a:avLst/>
            <a:gdLst/>
            <a:ahLst/>
            <a:cxnLst/>
            <a:rect l="l" t="t" r="r" b="b"/>
            <a:pathLst>
              <a:path w="1746885" h="210820">
                <a:moveTo>
                  <a:pt x="210312" y="0"/>
                </a:moveTo>
                <a:lnTo>
                  <a:pt x="0" y="106679"/>
                </a:lnTo>
                <a:lnTo>
                  <a:pt x="210312" y="210312"/>
                </a:lnTo>
                <a:lnTo>
                  <a:pt x="210312" y="140207"/>
                </a:lnTo>
                <a:lnTo>
                  <a:pt x="173736" y="140207"/>
                </a:lnTo>
                <a:lnTo>
                  <a:pt x="173736" y="70103"/>
                </a:lnTo>
                <a:lnTo>
                  <a:pt x="210312" y="70103"/>
                </a:lnTo>
                <a:lnTo>
                  <a:pt x="210312" y="0"/>
                </a:lnTo>
                <a:close/>
              </a:path>
              <a:path w="1746885" h="210820">
                <a:moveTo>
                  <a:pt x="210312" y="70103"/>
                </a:moveTo>
                <a:lnTo>
                  <a:pt x="173736" y="70103"/>
                </a:lnTo>
                <a:lnTo>
                  <a:pt x="173736" y="140207"/>
                </a:lnTo>
                <a:lnTo>
                  <a:pt x="210312" y="140207"/>
                </a:lnTo>
                <a:lnTo>
                  <a:pt x="210312" y="70103"/>
                </a:lnTo>
                <a:close/>
              </a:path>
              <a:path w="1746885" h="210820">
                <a:moveTo>
                  <a:pt x="1746503" y="70103"/>
                </a:moveTo>
                <a:lnTo>
                  <a:pt x="210312" y="70103"/>
                </a:lnTo>
                <a:lnTo>
                  <a:pt x="210312" y="140207"/>
                </a:lnTo>
                <a:lnTo>
                  <a:pt x="1746503" y="140207"/>
                </a:lnTo>
                <a:lnTo>
                  <a:pt x="1746503" y="7010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7846" y="2271267"/>
            <a:ext cx="4453128" cy="1234439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8022335" y="4176267"/>
            <a:ext cx="210820" cy="634365"/>
          </a:xfrm>
          <a:custGeom>
            <a:avLst/>
            <a:gdLst/>
            <a:ahLst/>
            <a:cxnLst/>
            <a:rect l="l" t="t" r="r" b="b"/>
            <a:pathLst>
              <a:path w="210820" h="634364">
                <a:moveTo>
                  <a:pt x="70104" y="423672"/>
                </a:moveTo>
                <a:lnTo>
                  <a:pt x="0" y="423672"/>
                </a:lnTo>
                <a:lnTo>
                  <a:pt x="106680" y="633984"/>
                </a:lnTo>
                <a:lnTo>
                  <a:pt x="192289" y="460248"/>
                </a:lnTo>
                <a:lnTo>
                  <a:pt x="70104" y="460248"/>
                </a:lnTo>
                <a:lnTo>
                  <a:pt x="70104" y="423672"/>
                </a:lnTo>
                <a:close/>
              </a:path>
              <a:path w="210820" h="634364">
                <a:moveTo>
                  <a:pt x="140208" y="0"/>
                </a:moveTo>
                <a:lnTo>
                  <a:pt x="70104" y="0"/>
                </a:lnTo>
                <a:lnTo>
                  <a:pt x="70104" y="460248"/>
                </a:lnTo>
                <a:lnTo>
                  <a:pt x="140208" y="460248"/>
                </a:lnTo>
                <a:lnTo>
                  <a:pt x="140208" y="0"/>
                </a:lnTo>
                <a:close/>
              </a:path>
              <a:path w="210820" h="634364">
                <a:moveTo>
                  <a:pt x="210312" y="423672"/>
                </a:moveTo>
                <a:lnTo>
                  <a:pt x="140208" y="423672"/>
                </a:lnTo>
                <a:lnTo>
                  <a:pt x="140208" y="460248"/>
                </a:lnTo>
                <a:lnTo>
                  <a:pt x="192289" y="460248"/>
                </a:lnTo>
                <a:lnTo>
                  <a:pt x="210312" y="42367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31596" y="3645407"/>
            <a:ext cx="3232785" cy="6343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2000" b="1" spc="-65" dirty="0">
                <a:solidFill>
                  <a:srgbClr val="FFFFFF"/>
                </a:solidFill>
                <a:latin typeface="Arial"/>
                <a:cs typeface="Arial"/>
              </a:rPr>
              <a:t>Τα 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ατομικά τροχιακά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2s 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και </a:t>
            </a:r>
            <a:r>
              <a:rPr sz="2000" b="1" spc="-5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2p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του</a:t>
            </a:r>
            <a:r>
              <a:rPr sz="2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40611" y="603503"/>
            <a:ext cx="8025130" cy="6292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ΘΕΩΡΙΑ</a:t>
            </a:r>
            <a:r>
              <a:rPr spc="65" dirty="0"/>
              <a:t> </a:t>
            </a:r>
            <a:r>
              <a:rPr dirty="0"/>
              <a:t>ΤΟΥ</a:t>
            </a:r>
            <a:r>
              <a:rPr spc="20" dirty="0"/>
              <a:t> </a:t>
            </a:r>
            <a:r>
              <a:rPr dirty="0"/>
              <a:t>ΔΕΣΜΟΥ</a:t>
            </a:r>
            <a:r>
              <a:rPr spc="45" dirty="0"/>
              <a:t> </a:t>
            </a:r>
            <a:r>
              <a:rPr dirty="0"/>
              <a:t>ΣΘΕΝΟΥΣ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5216" y="5364988"/>
            <a:ext cx="4346448" cy="175564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79272" y="1581911"/>
            <a:ext cx="8803005" cy="29711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420370" algn="ctr">
              <a:lnSpc>
                <a:spcPct val="100000"/>
              </a:lnSpc>
              <a:spcBef>
                <a:spcPts val="125"/>
              </a:spcBef>
            </a:pPr>
            <a:r>
              <a:rPr sz="3500" b="1" spc="15" dirty="0">
                <a:solidFill>
                  <a:srgbClr val="FFFF00"/>
                </a:solidFill>
                <a:latin typeface="Arial"/>
                <a:cs typeface="Arial"/>
              </a:rPr>
              <a:t>Υβριδισμός</a:t>
            </a:r>
            <a:endParaRPr sz="3500">
              <a:latin typeface="Arial"/>
              <a:cs typeface="Arial"/>
            </a:endParaRPr>
          </a:p>
          <a:p>
            <a:pPr marR="210820" algn="ctr">
              <a:lnSpc>
                <a:spcPct val="100000"/>
              </a:lnSpc>
              <a:spcBef>
                <a:spcPts val="2670"/>
              </a:spcBef>
            </a:pPr>
            <a:r>
              <a:rPr sz="2200" b="1" dirty="0">
                <a:solidFill>
                  <a:srgbClr val="333399"/>
                </a:solidFill>
                <a:latin typeface="Arial"/>
                <a:cs typeface="Arial"/>
              </a:rPr>
              <a:t>Πως</a:t>
            </a:r>
            <a:r>
              <a:rPr sz="2200" b="1" spc="-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333399"/>
                </a:solidFill>
                <a:latin typeface="Arial"/>
                <a:cs typeface="Arial"/>
              </a:rPr>
              <a:t>σχηματίζεται</a:t>
            </a:r>
            <a:r>
              <a:rPr sz="2200" b="1" spc="-6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200" b="1" spc="-35" dirty="0">
                <a:solidFill>
                  <a:srgbClr val="333399"/>
                </a:solidFill>
                <a:latin typeface="Arial"/>
                <a:cs typeface="Arial"/>
              </a:rPr>
              <a:t>το</a:t>
            </a:r>
            <a:r>
              <a:rPr sz="2200" b="1" dirty="0">
                <a:solidFill>
                  <a:srgbClr val="333399"/>
                </a:solidFill>
                <a:latin typeface="Arial"/>
                <a:cs typeface="Arial"/>
              </a:rPr>
              <a:t> μόριο</a:t>
            </a:r>
            <a:r>
              <a:rPr sz="2200" b="1" spc="-25" dirty="0">
                <a:solidFill>
                  <a:srgbClr val="333399"/>
                </a:solidFill>
                <a:latin typeface="Arial"/>
                <a:cs typeface="Arial"/>
              </a:rPr>
              <a:t> του</a:t>
            </a:r>
            <a:r>
              <a:rPr sz="2200" b="1" spc="1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333399"/>
                </a:solidFill>
                <a:latin typeface="Arial"/>
                <a:cs typeface="Arial"/>
              </a:rPr>
              <a:t>BF</a:t>
            </a:r>
            <a:r>
              <a:rPr sz="2175" b="1" baseline="-21072" dirty="0">
                <a:solidFill>
                  <a:srgbClr val="333399"/>
                </a:solidFill>
                <a:latin typeface="Arial"/>
                <a:cs typeface="Arial"/>
              </a:rPr>
              <a:t>3</a:t>
            </a:r>
            <a:r>
              <a:rPr sz="2200" b="1" dirty="0">
                <a:solidFill>
                  <a:srgbClr val="333399"/>
                </a:solidFill>
                <a:latin typeface="Arial"/>
                <a:cs typeface="Arial"/>
              </a:rPr>
              <a:t>;</a:t>
            </a:r>
            <a:endParaRPr sz="2200">
              <a:latin typeface="Arial"/>
              <a:cs typeface="Arial"/>
            </a:endParaRPr>
          </a:p>
          <a:p>
            <a:pPr marL="25400" marR="17780">
              <a:lnSpc>
                <a:spcPct val="100899"/>
              </a:lnSpc>
              <a:spcBef>
                <a:spcPts val="1705"/>
              </a:spcBef>
            </a:pPr>
            <a:r>
              <a:rPr sz="2200" b="1" spc="-100" dirty="0">
                <a:solidFill>
                  <a:srgbClr val="FFFFFF"/>
                </a:solidFill>
                <a:latin typeface="Arial"/>
                <a:cs typeface="Arial"/>
              </a:rPr>
              <a:t>Το</a:t>
            </a:r>
            <a:r>
              <a:rPr sz="2200" b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μόριο</a:t>
            </a: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είναι</a:t>
            </a:r>
            <a:r>
              <a:rPr sz="22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επίπεδο</a:t>
            </a:r>
            <a:r>
              <a:rPr sz="22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τριγωνικό</a:t>
            </a:r>
            <a:r>
              <a:rPr sz="22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με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 τρεις</a:t>
            </a:r>
            <a:r>
              <a:rPr sz="22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ισότιμους</a:t>
            </a:r>
            <a:r>
              <a:rPr sz="22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δεσμούς</a:t>
            </a:r>
            <a:r>
              <a:rPr sz="22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25" dirty="0">
                <a:solidFill>
                  <a:srgbClr val="FFFFFF"/>
                </a:solidFill>
                <a:latin typeface="Arial"/>
                <a:cs typeface="Arial"/>
              </a:rPr>
              <a:t>που </a:t>
            </a:r>
            <a:r>
              <a:rPr sz="2200" b="1" spc="-5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σχηματίζουν,</a:t>
            </a:r>
            <a:r>
              <a:rPr sz="22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ανά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δύο,</a:t>
            </a:r>
            <a:r>
              <a:rPr sz="22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γωνία</a:t>
            </a:r>
            <a:r>
              <a:rPr sz="22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120</a:t>
            </a:r>
            <a:r>
              <a:rPr sz="2175" b="1" baseline="24904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200">
              <a:latin typeface="Arial"/>
              <a:cs typeface="Arial"/>
            </a:endParaRPr>
          </a:p>
          <a:p>
            <a:pPr marL="25400" marR="320040">
              <a:lnSpc>
                <a:spcPct val="100899"/>
              </a:lnSpc>
              <a:spcBef>
                <a:spcPts val="1295"/>
              </a:spcBef>
              <a:tabLst>
                <a:tab pos="7303770" algn="l"/>
              </a:tabLst>
            </a:pPr>
            <a:r>
              <a:rPr sz="2200" b="1" spc="5" dirty="0">
                <a:solidFill>
                  <a:srgbClr val="FFFFFF"/>
                </a:solidFill>
                <a:latin typeface="Arial"/>
                <a:cs typeface="Arial"/>
              </a:rPr>
              <a:t>Η</a:t>
            </a:r>
            <a:r>
              <a:rPr sz="22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5" dirty="0">
                <a:solidFill>
                  <a:srgbClr val="FFFFFF"/>
                </a:solidFill>
                <a:latin typeface="Arial"/>
                <a:cs typeface="Arial"/>
              </a:rPr>
              <a:t>θεμελιώδης</a:t>
            </a:r>
            <a:r>
              <a:rPr sz="22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ηλεκτρονική</a:t>
            </a:r>
            <a:r>
              <a:rPr sz="22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δομή</a:t>
            </a:r>
            <a:r>
              <a:rPr sz="22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25" dirty="0">
                <a:solidFill>
                  <a:srgbClr val="FFFFFF"/>
                </a:solidFill>
                <a:latin typeface="Arial"/>
                <a:cs typeface="Arial"/>
              </a:rPr>
              <a:t>του</a:t>
            </a:r>
            <a:r>
              <a:rPr sz="2200" b="1" spc="5" dirty="0">
                <a:solidFill>
                  <a:srgbClr val="FFFFFF"/>
                </a:solidFill>
                <a:latin typeface="Arial"/>
                <a:cs typeface="Arial"/>
              </a:rPr>
              <a:t> Β</a:t>
            </a:r>
            <a:r>
              <a:rPr sz="22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είναι</a:t>
            </a: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1s</a:t>
            </a:r>
            <a:r>
              <a:rPr sz="2175" b="1" baseline="24904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2s</a:t>
            </a:r>
            <a:r>
              <a:rPr sz="2175" b="1" baseline="24904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2p</a:t>
            </a:r>
            <a:r>
              <a:rPr sz="2175" b="1" baseline="24904" dirty="0">
                <a:solidFill>
                  <a:srgbClr val="FFFFFF"/>
                </a:solidFill>
                <a:latin typeface="Arial"/>
                <a:cs typeface="Arial"/>
              </a:rPr>
              <a:t>1	</a:t>
            </a:r>
            <a:r>
              <a:rPr sz="2200" b="1" spc="-25" dirty="0">
                <a:solidFill>
                  <a:srgbClr val="FFFFFF"/>
                </a:solidFill>
                <a:latin typeface="Arial"/>
                <a:cs typeface="Arial"/>
              </a:rPr>
              <a:t>και</a:t>
            </a:r>
            <a:r>
              <a:rPr sz="22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25" dirty="0">
                <a:solidFill>
                  <a:srgbClr val="FFFFFF"/>
                </a:solidFill>
                <a:latin typeface="Arial"/>
                <a:cs typeface="Arial"/>
              </a:rPr>
              <a:t>του</a:t>
            </a:r>
            <a:r>
              <a:rPr sz="22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F </a:t>
            </a:r>
            <a:r>
              <a:rPr sz="2200" b="1" spc="-5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1s</a:t>
            </a:r>
            <a:r>
              <a:rPr sz="2175" b="1" baseline="24904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2s</a:t>
            </a:r>
            <a:r>
              <a:rPr sz="2175" b="1" baseline="24904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2p</a:t>
            </a:r>
            <a:r>
              <a:rPr sz="2175" b="1" baseline="24904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175" baseline="24904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24728" y="5432044"/>
            <a:ext cx="4041648" cy="17068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5543" rIns="0" bIns="0" rtlCol="0">
            <a:spAutoFit/>
          </a:bodyPr>
          <a:lstStyle/>
          <a:p>
            <a:pPr marL="1705610" marR="5080" indent="-542925">
              <a:lnSpc>
                <a:spcPct val="101099"/>
              </a:lnSpc>
              <a:spcBef>
                <a:spcPts val="80"/>
              </a:spcBef>
            </a:pPr>
            <a:r>
              <a:rPr sz="3500" spc="10" dirty="0">
                <a:solidFill>
                  <a:srgbClr val="FF3300"/>
                </a:solidFill>
              </a:rPr>
              <a:t>ΟΜΟΙΟΠΟΛΙΚΟΣ</a:t>
            </a:r>
            <a:r>
              <a:rPr sz="3500" spc="40" dirty="0">
                <a:solidFill>
                  <a:srgbClr val="FF3300"/>
                </a:solidFill>
              </a:rPr>
              <a:t> </a:t>
            </a:r>
            <a:r>
              <a:rPr sz="3500" spc="15" dirty="0">
                <a:solidFill>
                  <a:srgbClr val="FF3300"/>
                </a:solidFill>
              </a:rPr>
              <a:t>ΔΕΣΜΟΣ</a:t>
            </a:r>
            <a:r>
              <a:rPr sz="3500" spc="25" dirty="0">
                <a:solidFill>
                  <a:srgbClr val="FF3300"/>
                </a:solidFill>
              </a:rPr>
              <a:t> </a:t>
            </a:r>
            <a:r>
              <a:rPr sz="3500" spc="15" dirty="0">
                <a:solidFill>
                  <a:srgbClr val="FF3300"/>
                </a:solidFill>
              </a:rPr>
              <a:t>ή </a:t>
            </a:r>
            <a:r>
              <a:rPr sz="3500" spc="-960" dirty="0">
                <a:solidFill>
                  <a:srgbClr val="FF3300"/>
                </a:solidFill>
              </a:rPr>
              <a:t> </a:t>
            </a:r>
            <a:r>
              <a:rPr sz="3500" spc="10" dirty="0">
                <a:solidFill>
                  <a:srgbClr val="FF3300"/>
                </a:solidFill>
              </a:rPr>
              <a:t>ΟΜΟΣΘΕΝΗΣ</a:t>
            </a:r>
            <a:r>
              <a:rPr sz="3500" spc="60" dirty="0">
                <a:solidFill>
                  <a:srgbClr val="FF3300"/>
                </a:solidFill>
              </a:rPr>
              <a:t> </a:t>
            </a:r>
            <a:r>
              <a:rPr sz="3500" spc="15" dirty="0">
                <a:solidFill>
                  <a:srgbClr val="FF3300"/>
                </a:solidFill>
              </a:rPr>
              <a:t>ΔΕΣΜΟΣ</a:t>
            </a:r>
            <a:endParaRPr sz="3500"/>
          </a:p>
        </p:txBody>
      </p:sp>
      <p:sp>
        <p:nvSpPr>
          <p:cNvPr id="3" name="object 3"/>
          <p:cNvSpPr txBox="1"/>
          <p:nvPr/>
        </p:nvSpPr>
        <p:spPr>
          <a:xfrm>
            <a:off x="999236" y="1789175"/>
            <a:ext cx="7260590" cy="19659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777240">
              <a:lnSpc>
                <a:spcPct val="100000"/>
              </a:lnSpc>
              <a:spcBef>
                <a:spcPts val="90"/>
              </a:spcBef>
            </a:pPr>
            <a:r>
              <a:rPr sz="2000" b="1" spc="5" dirty="0">
                <a:solidFill>
                  <a:srgbClr val="FFFF00"/>
                </a:solidFill>
                <a:latin typeface="Arial"/>
                <a:cs typeface="Arial"/>
              </a:rPr>
              <a:t>Πως</a:t>
            </a:r>
            <a:r>
              <a:rPr sz="2000" b="1" spc="-6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σχεδιάζουμε</a:t>
            </a:r>
            <a:r>
              <a:rPr sz="2000" b="1" spc="-3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τη</a:t>
            </a:r>
            <a:r>
              <a:rPr sz="2000" b="1" spc="-2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δομή</a:t>
            </a:r>
            <a:r>
              <a:rPr sz="2000" b="1" spc="-2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κατά</a:t>
            </a:r>
            <a:r>
              <a:rPr sz="2000" b="1" spc="-1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Lewis</a:t>
            </a:r>
            <a:r>
              <a:rPr sz="2000" b="1" spc="-6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μιας 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ένωσης;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900">
              <a:latin typeface="Arial"/>
              <a:cs typeface="Arial"/>
            </a:endParaRPr>
          </a:p>
          <a:p>
            <a:pPr marL="314325" marR="5080" indent="-302260">
              <a:lnSpc>
                <a:spcPct val="99300"/>
              </a:lnSpc>
              <a:tabLst>
                <a:tab pos="1485265" algn="l"/>
                <a:tab pos="1711325" algn="l"/>
              </a:tabLst>
            </a:pP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5.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Συνδέουμε	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τα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άτομα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μεταξύ τους, κατ’ αρχάς,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με απλούς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δεσμούς	και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τοποθετούμε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το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σύνολο 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των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εξωτερικών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ηλεκτρονίων</a:t>
            </a:r>
            <a:r>
              <a:rPr sz="20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έτσι</a:t>
            </a: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ώστε</a:t>
            </a:r>
            <a:r>
              <a:rPr sz="20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κάθε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άτομο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να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έχει</a:t>
            </a:r>
            <a:r>
              <a:rPr sz="20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δομή</a:t>
            </a:r>
            <a:r>
              <a:rPr sz="20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ευγενούς </a:t>
            </a:r>
            <a:r>
              <a:rPr sz="2000" b="1" spc="-5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αερίου.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74976" y="5404611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20">
                <a:moveTo>
                  <a:pt x="27431" y="0"/>
                </a:moveTo>
                <a:lnTo>
                  <a:pt x="16716" y="2143"/>
                </a:lnTo>
                <a:lnTo>
                  <a:pt x="8000" y="8000"/>
                </a:lnTo>
                <a:lnTo>
                  <a:pt x="2143" y="16716"/>
                </a:lnTo>
                <a:lnTo>
                  <a:pt x="0" y="27431"/>
                </a:lnTo>
                <a:lnTo>
                  <a:pt x="2143" y="39909"/>
                </a:lnTo>
                <a:lnTo>
                  <a:pt x="8000" y="49529"/>
                </a:lnTo>
                <a:lnTo>
                  <a:pt x="16716" y="55721"/>
                </a:lnTo>
                <a:lnTo>
                  <a:pt x="27431" y="57912"/>
                </a:lnTo>
                <a:lnTo>
                  <a:pt x="39909" y="55721"/>
                </a:lnTo>
                <a:lnTo>
                  <a:pt x="49529" y="49529"/>
                </a:lnTo>
                <a:lnTo>
                  <a:pt x="55721" y="39909"/>
                </a:lnTo>
                <a:lnTo>
                  <a:pt x="57912" y="27431"/>
                </a:lnTo>
                <a:lnTo>
                  <a:pt x="55721" y="16716"/>
                </a:lnTo>
                <a:lnTo>
                  <a:pt x="49529" y="8000"/>
                </a:lnTo>
                <a:lnTo>
                  <a:pt x="39909" y="2143"/>
                </a:lnTo>
                <a:lnTo>
                  <a:pt x="2743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78023" y="5273547"/>
            <a:ext cx="60960" cy="58419"/>
          </a:xfrm>
          <a:custGeom>
            <a:avLst/>
            <a:gdLst/>
            <a:ahLst/>
            <a:cxnLst/>
            <a:rect l="l" t="t" r="r" b="b"/>
            <a:pathLst>
              <a:path w="60960" h="58420">
                <a:moveTo>
                  <a:pt x="30480" y="0"/>
                </a:moveTo>
                <a:lnTo>
                  <a:pt x="19288" y="2143"/>
                </a:lnTo>
                <a:lnTo>
                  <a:pt x="9525" y="8000"/>
                </a:lnTo>
                <a:lnTo>
                  <a:pt x="2619" y="16716"/>
                </a:lnTo>
                <a:lnTo>
                  <a:pt x="0" y="27431"/>
                </a:lnTo>
                <a:lnTo>
                  <a:pt x="2619" y="38623"/>
                </a:lnTo>
                <a:lnTo>
                  <a:pt x="9525" y="48386"/>
                </a:lnTo>
                <a:lnTo>
                  <a:pt x="19288" y="55292"/>
                </a:lnTo>
                <a:lnTo>
                  <a:pt x="30480" y="57912"/>
                </a:lnTo>
                <a:lnTo>
                  <a:pt x="41671" y="55292"/>
                </a:lnTo>
                <a:lnTo>
                  <a:pt x="51434" y="48387"/>
                </a:lnTo>
                <a:lnTo>
                  <a:pt x="58340" y="38623"/>
                </a:lnTo>
                <a:lnTo>
                  <a:pt x="60959" y="27431"/>
                </a:lnTo>
                <a:lnTo>
                  <a:pt x="58340" y="16716"/>
                </a:lnTo>
                <a:lnTo>
                  <a:pt x="51434" y="8000"/>
                </a:lnTo>
                <a:lnTo>
                  <a:pt x="41671" y="2143"/>
                </a:lnTo>
                <a:lnTo>
                  <a:pt x="3048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26664" y="5456428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20">
                <a:moveTo>
                  <a:pt x="30480" y="0"/>
                </a:moveTo>
                <a:lnTo>
                  <a:pt x="18002" y="2143"/>
                </a:lnTo>
                <a:lnTo>
                  <a:pt x="8382" y="8001"/>
                </a:lnTo>
                <a:lnTo>
                  <a:pt x="2190" y="16716"/>
                </a:lnTo>
                <a:lnTo>
                  <a:pt x="0" y="27432"/>
                </a:lnTo>
                <a:lnTo>
                  <a:pt x="2190" y="39909"/>
                </a:lnTo>
                <a:lnTo>
                  <a:pt x="8382" y="49530"/>
                </a:lnTo>
                <a:lnTo>
                  <a:pt x="18002" y="55721"/>
                </a:lnTo>
                <a:lnTo>
                  <a:pt x="30480" y="57912"/>
                </a:lnTo>
                <a:lnTo>
                  <a:pt x="41195" y="55721"/>
                </a:lnTo>
                <a:lnTo>
                  <a:pt x="49911" y="49530"/>
                </a:lnTo>
                <a:lnTo>
                  <a:pt x="55768" y="39909"/>
                </a:lnTo>
                <a:lnTo>
                  <a:pt x="57912" y="27432"/>
                </a:lnTo>
                <a:lnTo>
                  <a:pt x="55768" y="16716"/>
                </a:lnTo>
                <a:lnTo>
                  <a:pt x="49911" y="8000"/>
                </a:lnTo>
                <a:lnTo>
                  <a:pt x="41195" y="2143"/>
                </a:lnTo>
                <a:lnTo>
                  <a:pt x="3048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29711" y="5325364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20">
                <a:moveTo>
                  <a:pt x="30480" y="0"/>
                </a:moveTo>
                <a:lnTo>
                  <a:pt x="18002" y="2143"/>
                </a:lnTo>
                <a:lnTo>
                  <a:pt x="8382" y="8000"/>
                </a:lnTo>
                <a:lnTo>
                  <a:pt x="2190" y="16716"/>
                </a:lnTo>
                <a:lnTo>
                  <a:pt x="0" y="27431"/>
                </a:lnTo>
                <a:lnTo>
                  <a:pt x="2190" y="39909"/>
                </a:lnTo>
                <a:lnTo>
                  <a:pt x="8382" y="49529"/>
                </a:lnTo>
                <a:lnTo>
                  <a:pt x="18002" y="55721"/>
                </a:lnTo>
                <a:lnTo>
                  <a:pt x="30480" y="57912"/>
                </a:lnTo>
                <a:lnTo>
                  <a:pt x="41195" y="55721"/>
                </a:lnTo>
                <a:lnTo>
                  <a:pt x="49911" y="49529"/>
                </a:lnTo>
                <a:lnTo>
                  <a:pt x="55768" y="39909"/>
                </a:lnTo>
                <a:lnTo>
                  <a:pt x="57912" y="27431"/>
                </a:lnTo>
                <a:lnTo>
                  <a:pt x="55768" y="16716"/>
                </a:lnTo>
                <a:lnTo>
                  <a:pt x="49911" y="8000"/>
                </a:lnTo>
                <a:lnTo>
                  <a:pt x="41195" y="2143"/>
                </a:lnTo>
                <a:lnTo>
                  <a:pt x="3048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93848" y="4340859"/>
            <a:ext cx="60960" cy="58419"/>
          </a:xfrm>
          <a:custGeom>
            <a:avLst/>
            <a:gdLst/>
            <a:ahLst/>
            <a:cxnLst/>
            <a:rect l="l" t="t" r="r" b="b"/>
            <a:pathLst>
              <a:path w="60960" h="58420">
                <a:moveTo>
                  <a:pt x="30479" y="0"/>
                </a:moveTo>
                <a:lnTo>
                  <a:pt x="19288" y="2143"/>
                </a:lnTo>
                <a:lnTo>
                  <a:pt x="9525" y="8000"/>
                </a:lnTo>
                <a:lnTo>
                  <a:pt x="2619" y="16716"/>
                </a:lnTo>
                <a:lnTo>
                  <a:pt x="0" y="27431"/>
                </a:lnTo>
                <a:lnTo>
                  <a:pt x="2619" y="39909"/>
                </a:lnTo>
                <a:lnTo>
                  <a:pt x="9525" y="49529"/>
                </a:lnTo>
                <a:lnTo>
                  <a:pt x="19288" y="55721"/>
                </a:lnTo>
                <a:lnTo>
                  <a:pt x="30479" y="57912"/>
                </a:lnTo>
                <a:lnTo>
                  <a:pt x="41671" y="55721"/>
                </a:lnTo>
                <a:lnTo>
                  <a:pt x="51434" y="49529"/>
                </a:lnTo>
                <a:lnTo>
                  <a:pt x="58340" y="39909"/>
                </a:lnTo>
                <a:lnTo>
                  <a:pt x="60959" y="27431"/>
                </a:lnTo>
                <a:lnTo>
                  <a:pt x="58340" y="16716"/>
                </a:lnTo>
                <a:lnTo>
                  <a:pt x="51434" y="8000"/>
                </a:lnTo>
                <a:lnTo>
                  <a:pt x="41671" y="2143"/>
                </a:lnTo>
                <a:lnTo>
                  <a:pt x="3047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24911" y="4340859"/>
            <a:ext cx="60960" cy="58419"/>
          </a:xfrm>
          <a:custGeom>
            <a:avLst/>
            <a:gdLst/>
            <a:ahLst/>
            <a:cxnLst/>
            <a:rect l="l" t="t" r="r" b="b"/>
            <a:pathLst>
              <a:path w="60960" h="58420">
                <a:moveTo>
                  <a:pt x="30480" y="0"/>
                </a:moveTo>
                <a:lnTo>
                  <a:pt x="19288" y="2143"/>
                </a:lnTo>
                <a:lnTo>
                  <a:pt x="9525" y="8000"/>
                </a:lnTo>
                <a:lnTo>
                  <a:pt x="2619" y="16716"/>
                </a:lnTo>
                <a:lnTo>
                  <a:pt x="0" y="27431"/>
                </a:lnTo>
                <a:lnTo>
                  <a:pt x="2619" y="39909"/>
                </a:lnTo>
                <a:lnTo>
                  <a:pt x="9525" y="49529"/>
                </a:lnTo>
                <a:lnTo>
                  <a:pt x="19288" y="55721"/>
                </a:lnTo>
                <a:lnTo>
                  <a:pt x="30480" y="57912"/>
                </a:lnTo>
                <a:lnTo>
                  <a:pt x="41671" y="55721"/>
                </a:lnTo>
                <a:lnTo>
                  <a:pt x="51434" y="49529"/>
                </a:lnTo>
                <a:lnTo>
                  <a:pt x="58340" y="39909"/>
                </a:lnTo>
                <a:lnTo>
                  <a:pt x="60960" y="27431"/>
                </a:lnTo>
                <a:lnTo>
                  <a:pt x="58340" y="16716"/>
                </a:lnTo>
                <a:lnTo>
                  <a:pt x="51435" y="8000"/>
                </a:lnTo>
                <a:lnTo>
                  <a:pt x="41671" y="2143"/>
                </a:lnTo>
                <a:lnTo>
                  <a:pt x="3048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005583" y="4666996"/>
            <a:ext cx="58419" cy="60960"/>
          </a:xfrm>
          <a:custGeom>
            <a:avLst/>
            <a:gdLst/>
            <a:ahLst/>
            <a:cxnLst/>
            <a:rect l="l" t="t" r="r" b="b"/>
            <a:pathLst>
              <a:path w="58419" h="60960">
                <a:moveTo>
                  <a:pt x="27432" y="0"/>
                </a:moveTo>
                <a:lnTo>
                  <a:pt x="16716" y="2619"/>
                </a:lnTo>
                <a:lnTo>
                  <a:pt x="8000" y="9524"/>
                </a:lnTo>
                <a:lnTo>
                  <a:pt x="2143" y="19288"/>
                </a:lnTo>
                <a:lnTo>
                  <a:pt x="0" y="30479"/>
                </a:lnTo>
                <a:lnTo>
                  <a:pt x="2143" y="41671"/>
                </a:lnTo>
                <a:lnTo>
                  <a:pt x="8001" y="51434"/>
                </a:lnTo>
                <a:lnTo>
                  <a:pt x="16716" y="58340"/>
                </a:lnTo>
                <a:lnTo>
                  <a:pt x="27432" y="60959"/>
                </a:lnTo>
                <a:lnTo>
                  <a:pt x="38623" y="58340"/>
                </a:lnTo>
                <a:lnTo>
                  <a:pt x="48387" y="51434"/>
                </a:lnTo>
                <a:lnTo>
                  <a:pt x="55292" y="41671"/>
                </a:lnTo>
                <a:lnTo>
                  <a:pt x="57912" y="30479"/>
                </a:lnTo>
                <a:lnTo>
                  <a:pt x="55292" y="19288"/>
                </a:lnTo>
                <a:lnTo>
                  <a:pt x="48387" y="9525"/>
                </a:lnTo>
                <a:lnTo>
                  <a:pt x="38623" y="2619"/>
                </a:lnTo>
                <a:lnTo>
                  <a:pt x="2743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05583" y="4535932"/>
            <a:ext cx="58419" cy="60960"/>
          </a:xfrm>
          <a:custGeom>
            <a:avLst/>
            <a:gdLst/>
            <a:ahLst/>
            <a:cxnLst/>
            <a:rect l="l" t="t" r="r" b="b"/>
            <a:pathLst>
              <a:path w="58419" h="60960">
                <a:moveTo>
                  <a:pt x="27432" y="0"/>
                </a:moveTo>
                <a:lnTo>
                  <a:pt x="16716" y="2619"/>
                </a:lnTo>
                <a:lnTo>
                  <a:pt x="8000" y="9525"/>
                </a:lnTo>
                <a:lnTo>
                  <a:pt x="2143" y="19288"/>
                </a:lnTo>
                <a:lnTo>
                  <a:pt x="0" y="30480"/>
                </a:lnTo>
                <a:lnTo>
                  <a:pt x="2143" y="41671"/>
                </a:lnTo>
                <a:lnTo>
                  <a:pt x="8001" y="51435"/>
                </a:lnTo>
                <a:lnTo>
                  <a:pt x="16716" y="58340"/>
                </a:lnTo>
                <a:lnTo>
                  <a:pt x="27432" y="60960"/>
                </a:lnTo>
                <a:lnTo>
                  <a:pt x="39909" y="58340"/>
                </a:lnTo>
                <a:lnTo>
                  <a:pt x="49530" y="51435"/>
                </a:lnTo>
                <a:lnTo>
                  <a:pt x="55721" y="41671"/>
                </a:lnTo>
                <a:lnTo>
                  <a:pt x="57912" y="30480"/>
                </a:lnTo>
                <a:lnTo>
                  <a:pt x="55721" y="19288"/>
                </a:lnTo>
                <a:lnTo>
                  <a:pt x="49530" y="9525"/>
                </a:lnTo>
                <a:lnTo>
                  <a:pt x="39909" y="2619"/>
                </a:lnTo>
                <a:lnTo>
                  <a:pt x="2743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74720" y="4694428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20" h="58420">
                <a:moveTo>
                  <a:pt x="27431" y="0"/>
                </a:moveTo>
                <a:lnTo>
                  <a:pt x="16716" y="2190"/>
                </a:lnTo>
                <a:lnTo>
                  <a:pt x="8000" y="8382"/>
                </a:lnTo>
                <a:lnTo>
                  <a:pt x="2143" y="18002"/>
                </a:lnTo>
                <a:lnTo>
                  <a:pt x="0" y="30480"/>
                </a:lnTo>
                <a:lnTo>
                  <a:pt x="2143" y="41195"/>
                </a:lnTo>
                <a:lnTo>
                  <a:pt x="8000" y="49911"/>
                </a:lnTo>
                <a:lnTo>
                  <a:pt x="16716" y="55768"/>
                </a:lnTo>
                <a:lnTo>
                  <a:pt x="27431" y="57912"/>
                </a:lnTo>
                <a:lnTo>
                  <a:pt x="39909" y="55768"/>
                </a:lnTo>
                <a:lnTo>
                  <a:pt x="49529" y="49911"/>
                </a:lnTo>
                <a:lnTo>
                  <a:pt x="55721" y="41195"/>
                </a:lnTo>
                <a:lnTo>
                  <a:pt x="57912" y="30480"/>
                </a:lnTo>
                <a:lnTo>
                  <a:pt x="55721" y="18002"/>
                </a:lnTo>
                <a:lnTo>
                  <a:pt x="49529" y="8382"/>
                </a:lnTo>
                <a:lnTo>
                  <a:pt x="39909" y="2190"/>
                </a:lnTo>
                <a:lnTo>
                  <a:pt x="2743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74720" y="4563364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20" h="58420">
                <a:moveTo>
                  <a:pt x="30479" y="0"/>
                </a:moveTo>
                <a:lnTo>
                  <a:pt x="19288" y="2190"/>
                </a:lnTo>
                <a:lnTo>
                  <a:pt x="9525" y="8382"/>
                </a:lnTo>
                <a:lnTo>
                  <a:pt x="2619" y="18002"/>
                </a:lnTo>
                <a:lnTo>
                  <a:pt x="0" y="30480"/>
                </a:lnTo>
                <a:lnTo>
                  <a:pt x="2619" y="41195"/>
                </a:lnTo>
                <a:lnTo>
                  <a:pt x="9525" y="49911"/>
                </a:lnTo>
                <a:lnTo>
                  <a:pt x="19288" y="55768"/>
                </a:lnTo>
                <a:lnTo>
                  <a:pt x="30479" y="57912"/>
                </a:lnTo>
                <a:lnTo>
                  <a:pt x="41195" y="55768"/>
                </a:lnTo>
                <a:lnTo>
                  <a:pt x="49911" y="49911"/>
                </a:lnTo>
                <a:lnTo>
                  <a:pt x="55768" y="41195"/>
                </a:lnTo>
                <a:lnTo>
                  <a:pt x="57912" y="30480"/>
                </a:lnTo>
                <a:lnTo>
                  <a:pt x="55768" y="18002"/>
                </a:lnTo>
                <a:lnTo>
                  <a:pt x="49911" y="8382"/>
                </a:lnTo>
                <a:lnTo>
                  <a:pt x="41195" y="2190"/>
                </a:lnTo>
                <a:lnTo>
                  <a:pt x="3047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145535" y="4971796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20">
                <a:moveTo>
                  <a:pt x="30480" y="0"/>
                </a:moveTo>
                <a:lnTo>
                  <a:pt x="19288" y="2143"/>
                </a:lnTo>
                <a:lnTo>
                  <a:pt x="9525" y="8000"/>
                </a:lnTo>
                <a:lnTo>
                  <a:pt x="2619" y="16716"/>
                </a:lnTo>
                <a:lnTo>
                  <a:pt x="0" y="27431"/>
                </a:lnTo>
                <a:lnTo>
                  <a:pt x="2619" y="38623"/>
                </a:lnTo>
                <a:lnTo>
                  <a:pt x="9525" y="48386"/>
                </a:lnTo>
                <a:lnTo>
                  <a:pt x="19288" y="55292"/>
                </a:lnTo>
                <a:lnTo>
                  <a:pt x="30480" y="57911"/>
                </a:lnTo>
                <a:lnTo>
                  <a:pt x="41195" y="55292"/>
                </a:lnTo>
                <a:lnTo>
                  <a:pt x="49911" y="48386"/>
                </a:lnTo>
                <a:lnTo>
                  <a:pt x="55768" y="38623"/>
                </a:lnTo>
                <a:lnTo>
                  <a:pt x="57912" y="27431"/>
                </a:lnTo>
                <a:lnTo>
                  <a:pt x="55768" y="16716"/>
                </a:lnTo>
                <a:lnTo>
                  <a:pt x="49911" y="8000"/>
                </a:lnTo>
                <a:lnTo>
                  <a:pt x="41195" y="2143"/>
                </a:lnTo>
                <a:lnTo>
                  <a:pt x="3048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276600" y="4971796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20" h="58420">
                <a:moveTo>
                  <a:pt x="30479" y="0"/>
                </a:moveTo>
                <a:lnTo>
                  <a:pt x="19288" y="2143"/>
                </a:lnTo>
                <a:lnTo>
                  <a:pt x="9525" y="8000"/>
                </a:lnTo>
                <a:lnTo>
                  <a:pt x="2619" y="16716"/>
                </a:lnTo>
                <a:lnTo>
                  <a:pt x="0" y="27431"/>
                </a:lnTo>
                <a:lnTo>
                  <a:pt x="2619" y="38623"/>
                </a:lnTo>
                <a:lnTo>
                  <a:pt x="9525" y="48386"/>
                </a:lnTo>
                <a:lnTo>
                  <a:pt x="19288" y="55292"/>
                </a:lnTo>
                <a:lnTo>
                  <a:pt x="30479" y="57911"/>
                </a:lnTo>
                <a:lnTo>
                  <a:pt x="41195" y="55292"/>
                </a:lnTo>
                <a:lnTo>
                  <a:pt x="49911" y="48386"/>
                </a:lnTo>
                <a:lnTo>
                  <a:pt x="55768" y="38623"/>
                </a:lnTo>
                <a:lnTo>
                  <a:pt x="57912" y="27431"/>
                </a:lnTo>
                <a:lnTo>
                  <a:pt x="55768" y="16716"/>
                </a:lnTo>
                <a:lnTo>
                  <a:pt x="49911" y="8000"/>
                </a:lnTo>
                <a:lnTo>
                  <a:pt x="41195" y="2143"/>
                </a:lnTo>
                <a:lnTo>
                  <a:pt x="3047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21151" y="4340859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20">
                <a:moveTo>
                  <a:pt x="27431" y="0"/>
                </a:moveTo>
                <a:lnTo>
                  <a:pt x="16716" y="2143"/>
                </a:lnTo>
                <a:lnTo>
                  <a:pt x="8000" y="8000"/>
                </a:lnTo>
                <a:lnTo>
                  <a:pt x="2143" y="16716"/>
                </a:lnTo>
                <a:lnTo>
                  <a:pt x="0" y="27431"/>
                </a:lnTo>
                <a:lnTo>
                  <a:pt x="2143" y="39909"/>
                </a:lnTo>
                <a:lnTo>
                  <a:pt x="8000" y="49529"/>
                </a:lnTo>
                <a:lnTo>
                  <a:pt x="16716" y="55721"/>
                </a:lnTo>
                <a:lnTo>
                  <a:pt x="27431" y="57912"/>
                </a:lnTo>
                <a:lnTo>
                  <a:pt x="39909" y="55721"/>
                </a:lnTo>
                <a:lnTo>
                  <a:pt x="49530" y="49529"/>
                </a:lnTo>
                <a:lnTo>
                  <a:pt x="55721" y="39909"/>
                </a:lnTo>
                <a:lnTo>
                  <a:pt x="57912" y="27431"/>
                </a:lnTo>
                <a:lnTo>
                  <a:pt x="55721" y="16716"/>
                </a:lnTo>
                <a:lnTo>
                  <a:pt x="49530" y="8000"/>
                </a:lnTo>
                <a:lnTo>
                  <a:pt x="39909" y="2143"/>
                </a:lnTo>
                <a:lnTo>
                  <a:pt x="2743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252215" y="4340859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20" h="58420">
                <a:moveTo>
                  <a:pt x="27432" y="0"/>
                </a:moveTo>
                <a:lnTo>
                  <a:pt x="16716" y="2143"/>
                </a:lnTo>
                <a:lnTo>
                  <a:pt x="8000" y="8000"/>
                </a:lnTo>
                <a:lnTo>
                  <a:pt x="2143" y="16716"/>
                </a:lnTo>
                <a:lnTo>
                  <a:pt x="0" y="27431"/>
                </a:lnTo>
                <a:lnTo>
                  <a:pt x="2143" y="39909"/>
                </a:lnTo>
                <a:lnTo>
                  <a:pt x="8000" y="49529"/>
                </a:lnTo>
                <a:lnTo>
                  <a:pt x="16716" y="55721"/>
                </a:lnTo>
                <a:lnTo>
                  <a:pt x="27432" y="57912"/>
                </a:lnTo>
                <a:lnTo>
                  <a:pt x="39909" y="55721"/>
                </a:lnTo>
                <a:lnTo>
                  <a:pt x="49529" y="49529"/>
                </a:lnTo>
                <a:lnTo>
                  <a:pt x="55721" y="39909"/>
                </a:lnTo>
                <a:lnTo>
                  <a:pt x="57912" y="27431"/>
                </a:lnTo>
                <a:lnTo>
                  <a:pt x="55721" y="16716"/>
                </a:lnTo>
                <a:lnTo>
                  <a:pt x="49530" y="8000"/>
                </a:lnTo>
                <a:lnTo>
                  <a:pt x="39909" y="2143"/>
                </a:lnTo>
                <a:lnTo>
                  <a:pt x="2743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648711" y="5706364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20">
                <a:moveTo>
                  <a:pt x="27431" y="0"/>
                </a:moveTo>
                <a:lnTo>
                  <a:pt x="16716" y="2143"/>
                </a:lnTo>
                <a:lnTo>
                  <a:pt x="8000" y="8000"/>
                </a:lnTo>
                <a:lnTo>
                  <a:pt x="2143" y="16716"/>
                </a:lnTo>
                <a:lnTo>
                  <a:pt x="0" y="27431"/>
                </a:lnTo>
                <a:lnTo>
                  <a:pt x="2143" y="39909"/>
                </a:lnTo>
                <a:lnTo>
                  <a:pt x="8000" y="49529"/>
                </a:lnTo>
                <a:lnTo>
                  <a:pt x="16716" y="55721"/>
                </a:lnTo>
                <a:lnTo>
                  <a:pt x="27431" y="57912"/>
                </a:lnTo>
                <a:lnTo>
                  <a:pt x="38623" y="55721"/>
                </a:lnTo>
                <a:lnTo>
                  <a:pt x="48386" y="49529"/>
                </a:lnTo>
                <a:lnTo>
                  <a:pt x="55292" y="39909"/>
                </a:lnTo>
                <a:lnTo>
                  <a:pt x="57912" y="27431"/>
                </a:lnTo>
                <a:lnTo>
                  <a:pt x="55292" y="16716"/>
                </a:lnTo>
                <a:lnTo>
                  <a:pt x="48387" y="8000"/>
                </a:lnTo>
                <a:lnTo>
                  <a:pt x="38623" y="2143"/>
                </a:lnTo>
                <a:lnTo>
                  <a:pt x="2743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79776" y="5706364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20">
                <a:moveTo>
                  <a:pt x="27431" y="0"/>
                </a:moveTo>
                <a:lnTo>
                  <a:pt x="16716" y="2143"/>
                </a:lnTo>
                <a:lnTo>
                  <a:pt x="8000" y="8000"/>
                </a:lnTo>
                <a:lnTo>
                  <a:pt x="2143" y="16716"/>
                </a:lnTo>
                <a:lnTo>
                  <a:pt x="0" y="27431"/>
                </a:lnTo>
                <a:lnTo>
                  <a:pt x="2143" y="39909"/>
                </a:lnTo>
                <a:lnTo>
                  <a:pt x="8000" y="49529"/>
                </a:lnTo>
                <a:lnTo>
                  <a:pt x="16716" y="55721"/>
                </a:lnTo>
                <a:lnTo>
                  <a:pt x="27431" y="57912"/>
                </a:lnTo>
                <a:lnTo>
                  <a:pt x="39909" y="55721"/>
                </a:lnTo>
                <a:lnTo>
                  <a:pt x="49529" y="49529"/>
                </a:lnTo>
                <a:lnTo>
                  <a:pt x="55721" y="39909"/>
                </a:lnTo>
                <a:lnTo>
                  <a:pt x="57912" y="27431"/>
                </a:lnTo>
                <a:lnTo>
                  <a:pt x="55721" y="16716"/>
                </a:lnTo>
                <a:lnTo>
                  <a:pt x="49529" y="8000"/>
                </a:lnTo>
                <a:lnTo>
                  <a:pt x="39909" y="2143"/>
                </a:lnTo>
                <a:lnTo>
                  <a:pt x="2743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148839" y="4971796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20">
                <a:moveTo>
                  <a:pt x="30480" y="0"/>
                </a:moveTo>
                <a:lnTo>
                  <a:pt x="18002" y="2143"/>
                </a:lnTo>
                <a:lnTo>
                  <a:pt x="8382" y="8000"/>
                </a:lnTo>
                <a:lnTo>
                  <a:pt x="2190" y="16716"/>
                </a:lnTo>
                <a:lnTo>
                  <a:pt x="0" y="27431"/>
                </a:lnTo>
                <a:lnTo>
                  <a:pt x="2190" y="38623"/>
                </a:lnTo>
                <a:lnTo>
                  <a:pt x="8382" y="48386"/>
                </a:lnTo>
                <a:lnTo>
                  <a:pt x="18002" y="55292"/>
                </a:lnTo>
                <a:lnTo>
                  <a:pt x="30480" y="57911"/>
                </a:lnTo>
                <a:lnTo>
                  <a:pt x="41195" y="55292"/>
                </a:lnTo>
                <a:lnTo>
                  <a:pt x="49911" y="48386"/>
                </a:lnTo>
                <a:lnTo>
                  <a:pt x="55768" y="38623"/>
                </a:lnTo>
                <a:lnTo>
                  <a:pt x="57912" y="27431"/>
                </a:lnTo>
                <a:lnTo>
                  <a:pt x="55768" y="16716"/>
                </a:lnTo>
                <a:lnTo>
                  <a:pt x="49911" y="8000"/>
                </a:lnTo>
                <a:lnTo>
                  <a:pt x="41195" y="2143"/>
                </a:lnTo>
                <a:lnTo>
                  <a:pt x="3048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279904" y="4971796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20">
                <a:moveTo>
                  <a:pt x="30479" y="0"/>
                </a:moveTo>
                <a:lnTo>
                  <a:pt x="18002" y="2143"/>
                </a:lnTo>
                <a:lnTo>
                  <a:pt x="8381" y="8000"/>
                </a:lnTo>
                <a:lnTo>
                  <a:pt x="2190" y="16716"/>
                </a:lnTo>
                <a:lnTo>
                  <a:pt x="0" y="27431"/>
                </a:lnTo>
                <a:lnTo>
                  <a:pt x="2190" y="38623"/>
                </a:lnTo>
                <a:lnTo>
                  <a:pt x="8381" y="48386"/>
                </a:lnTo>
                <a:lnTo>
                  <a:pt x="18002" y="55292"/>
                </a:lnTo>
                <a:lnTo>
                  <a:pt x="30479" y="57911"/>
                </a:lnTo>
                <a:lnTo>
                  <a:pt x="41195" y="55292"/>
                </a:lnTo>
                <a:lnTo>
                  <a:pt x="49911" y="48386"/>
                </a:lnTo>
                <a:lnTo>
                  <a:pt x="55768" y="38623"/>
                </a:lnTo>
                <a:lnTo>
                  <a:pt x="57912" y="27431"/>
                </a:lnTo>
                <a:lnTo>
                  <a:pt x="55768" y="16716"/>
                </a:lnTo>
                <a:lnTo>
                  <a:pt x="49910" y="8000"/>
                </a:lnTo>
                <a:lnTo>
                  <a:pt x="41195" y="2143"/>
                </a:lnTo>
                <a:lnTo>
                  <a:pt x="3047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148839" y="4365244"/>
            <a:ext cx="58419" cy="60960"/>
          </a:xfrm>
          <a:custGeom>
            <a:avLst/>
            <a:gdLst/>
            <a:ahLst/>
            <a:cxnLst/>
            <a:rect l="l" t="t" r="r" b="b"/>
            <a:pathLst>
              <a:path w="58419" h="60960">
                <a:moveTo>
                  <a:pt x="30480" y="0"/>
                </a:moveTo>
                <a:lnTo>
                  <a:pt x="18002" y="2619"/>
                </a:lnTo>
                <a:lnTo>
                  <a:pt x="8382" y="9524"/>
                </a:lnTo>
                <a:lnTo>
                  <a:pt x="2190" y="19288"/>
                </a:lnTo>
                <a:lnTo>
                  <a:pt x="0" y="30479"/>
                </a:lnTo>
                <a:lnTo>
                  <a:pt x="2190" y="41671"/>
                </a:lnTo>
                <a:lnTo>
                  <a:pt x="8382" y="51434"/>
                </a:lnTo>
                <a:lnTo>
                  <a:pt x="18002" y="58340"/>
                </a:lnTo>
                <a:lnTo>
                  <a:pt x="30480" y="60959"/>
                </a:lnTo>
                <a:lnTo>
                  <a:pt x="41195" y="58340"/>
                </a:lnTo>
                <a:lnTo>
                  <a:pt x="49911" y="51434"/>
                </a:lnTo>
                <a:lnTo>
                  <a:pt x="55768" y="41671"/>
                </a:lnTo>
                <a:lnTo>
                  <a:pt x="57912" y="30479"/>
                </a:lnTo>
                <a:lnTo>
                  <a:pt x="55768" y="19288"/>
                </a:lnTo>
                <a:lnTo>
                  <a:pt x="49911" y="9524"/>
                </a:lnTo>
                <a:lnTo>
                  <a:pt x="41195" y="2619"/>
                </a:lnTo>
                <a:lnTo>
                  <a:pt x="3048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279904" y="4365244"/>
            <a:ext cx="58419" cy="60960"/>
          </a:xfrm>
          <a:custGeom>
            <a:avLst/>
            <a:gdLst/>
            <a:ahLst/>
            <a:cxnLst/>
            <a:rect l="l" t="t" r="r" b="b"/>
            <a:pathLst>
              <a:path w="58419" h="60960">
                <a:moveTo>
                  <a:pt x="30479" y="0"/>
                </a:moveTo>
                <a:lnTo>
                  <a:pt x="18002" y="2619"/>
                </a:lnTo>
                <a:lnTo>
                  <a:pt x="8381" y="9524"/>
                </a:lnTo>
                <a:lnTo>
                  <a:pt x="2190" y="19288"/>
                </a:lnTo>
                <a:lnTo>
                  <a:pt x="0" y="30479"/>
                </a:lnTo>
                <a:lnTo>
                  <a:pt x="2190" y="41671"/>
                </a:lnTo>
                <a:lnTo>
                  <a:pt x="8381" y="51434"/>
                </a:lnTo>
                <a:lnTo>
                  <a:pt x="18002" y="58340"/>
                </a:lnTo>
                <a:lnTo>
                  <a:pt x="30479" y="60959"/>
                </a:lnTo>
                <a:lnTo>
                  <a:pt x="41195" y="58340"/>
                </a:lnTo>
                <a:lnTo>
                  <a:pt x="49911" y="51434"/>
                </a:lnTo>
                <a:lnTo>
                  <a:pt x="55768" y="41671"/>
                </a:lnTo>
                <a:lnTo>
                  <a:pt x="57912" y="30479"/>
                </a:lnTo>
                <a:lnTo>
                  <a:pt x="55768" y="19288"/>
                </a:lnTo>
                <a:lnTo>
                  <a:pt x="49910" y="9524"/>
                </a:lnTo>
                <a:lnTo>
                  <a:pt x="41195" y="2619"/>
                </a:lnTo>
                <a:lnTo>
                  <a:pt x="3047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621279" y="5023611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20">
                <a:moveTo>
                  <a:pt x="30480" y="0"/>
                </a:moveTo>
                <a:lnTo>
                  <a:pt x="18002" y="2143"/>
                </a:lnTo>
                <a:lnTo>
                  <a:pt x="8382" y="8000"/>
                </a:lnTo>
                <a:lnTo>
                  <a:pt x="2190" y="16716"/>
                </a:lnTo>
                <a:lnTo>
                  <a:pt x="0" y="27431"/>
                </a:lnTo>
                <a:lnTo>
                  <a:pt x="2190" y="39909"/>
                </a:lnTo>
                <a:lnTo>
                  <a:pt x="8382" y="49529"/>
                </a:lnTo>
                <a:lnTo>
                  <a:pt x="18002" y="55721"/>
                </a:lnTo>
                <a:lnTo>
                  <a:pt x="30480" y="57912"/>
                </a:lnTo>
                <a:lnTo>
                  <a:pt x="41195" y="55721"/>
                </a:lnTo>
                <a:lnTo>
                  <a:pt x="49911" y="49529"/>
                </a:lnTo>
                <a:lnTo>
                  <a:pt x="55768" y="39909"/>
                </a:lnTo>
                <a:lnTo>
                  <a:pt x="57912" y="27431"/>
                </a:lnTo>
                <a:lnTo>
                  <a:pt x="55768" y="16716"/>
                </a:lnTo>
                <a:lnTo>
                  <a:pt x="49911" y="8000"/>
                </a:lnTo>
                <a:lnTo>
                  <a:pt x="41195" y="2143"/>
                </a:lnTo>
                <a:lnTo>
                  <a:pt x="3048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752344" y="5023611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20">
                <a:moveTo>
                  <a:pt x="30480" y="0"/>
                </a:moveTo>
                <a:lnTo>
                  <a:pt x="18002" y="2143"/>
                </a:lnTo>
                <a:lnTo>
                  <a:pt x="8382" y="8000"/>
                </a:lnTo>
                <a:lnTo>
                  <a:pt x="2190" y="16716"/>
                </a:lnTo>
                <a:lnTo>
                  <a:pt x="0" y="27431"/>
                </a:lnTo>
                <a:lnTo>
                  <a:pt x="2190" y="39909"/>
                </a:lnTo>
                <a:lnTo>
                  <a:pt x="8382" y="49529"/>
                </a:lnTo>
                <a:lnTo>
                  <a:pt x="18002" y="55721"/>
                </a:lnTo>
                <a:lnTo>
                  <a:pt x="30480" y="57912"/>
                </a:lnTo>
                <a:lnTo>
                  <a:pt x="41195" y="55721"/>
                </a:lnTo>
                <a:lnTo>
                  <a:pt x="49911" y="49529"/>
                </a:lnTo>
                <a:lnTo>
                  <a:pt x="55768" y="39909"/>
                </a:lnTo>
                <a:lnTo>
                  <a:pt x="57912" y="27431"/>
                </a:lnTo>
                <a:lnTo>
                  <a:pt x="55768" y="16716"/>
                </a:lnTo>
                <a:lnTo>
                  <a:pt x="49911" y="8000"/>
                </a:lnTo>
                <a:lnTo>
                  <a:pt x="41195" y="2143"/>
                </a:lnTo>
                <a:lnTo>
                  <a:pt x="3048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450592" y="4721859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20">
                <a:moveTo>
                  <a:pt x="27431" y="0"/>
                </a:moveTo>
                <a:lnTo>
                  <a:pt x="16716" y="2143"/>
                </a:lnTo>
                <a:lnTo>
                  <a:pt x="8000" y="8000"/>
                </a:lnTo>
                <a:lnTo>
                  <a:pt x="2143" y="16716"/>
                </a:lnTo>
                <a:lnTo>
                  <a:pt x="0" y="27431"/>
                </a:lnTo>
                <a:lnTo>
                  <a:pt x="2143" y="39909"/>
                </a:lnTo>
                <a:lnTo>
                  <a:pt x="8000" y="49529"/>
                </a:lnTo>
                <a:lnTo>
                  <a:pt x="16716" y="55721"/>
                </a:lnTo>
                <a:lnTo>
                  <a:pt x="27431" y="57912"/>
                </a:lnTo>
                <a:lnTo>
                  <a:pt x="39909" y="55721"/>
                </a:lnTo>
                <a:lnTo>
                  <a:pt x="49529" y="49529"/>
                </a:lnTo>
                <a:lnTo>
                  <a:pt x="55721" y="39909"/>
                </a:lnTo>
                <a:lnTo>
                  <a:pt x="57912" y="27431"/>
                </a:lnTo>
                <a:lnTo>
                  <a:pt x="55721" y="16716"/>
                </a:lnTo>
                <a:lnTo>
                  <a:pt x="49529" y="8000"/>
                </a:lnTo>
                <a:lnTo>
                  <a:pt x="39909" y="2143"/>
                </a:lnTo>
                <a:lnTo>
                  <a:pt x="2743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450592" y="4590796"/>
            <a:ext cx="60960" cy="58419"/>
          </a:xfrm>
          <a:custGeom>
            <a:avLst/>
            <a:gdLst/>
            <a:ahLst/>
            <a:cxnLst/>
            <a:rect l="l" t="t" r="r" b="b"/>
            <a:pathLst>
              <a:path w="60960" h="58420">
                <a:moveTo>
                  <a:pt x="30480" y="0"/>
                </a:moveTo>
                <a:lnTo>
                  <a:pt x="19288" y="2143"/>
                </a:lnTo>
                <a:lnTo>
                  <a:pt x="9525" y="8000"/>
                </a:lnTo>
                <a:lnTo>
                  <a:pt x="2619" y="16716"/>
                </a:lnTo>
                <a:lnTo>
                  <a:pt x="0" y="27431"/>
                </a:lnTo>
                <a:lnTo>
                  <a:pt x="2619" y="38623"/>
                </a:lnTo>
                <a:lnTo>
                  <a:pt x="9525" y="48386"/>
                </a:lnTo>
                <a:lnTo>
                  <a:pt x="19288" y="55292"/>
                </a:lnTo>
                <a:lnTo>
                  <a:pt x="30480" y="57911"/>
                </a:lnTo>
                <a:lnTo>
                  <a:pt x="41671" y="55292"/>
                </a:lnTo>
                <a:lnTo>
                  <a:pt x="51434" y="48386"/>
                </a:lnTo>
                <a:lnTo>
                  <a:pt x="58340" y="38623"/>
                </a:lnTo>
                <a:lnTo>
                  <a:pt x="60959" y="27431"/>
                </a:lnTo>
                <a:lnTo>
                  <a:pt x="58340" y="16716"/>
                </a:lnTo>
                <a:lnTo>
                  <a:pt x="51434" y="8000"/>
                </a:lnTo>
                <a:lnTo>
                  <a:pt x="41671" y="2143"/>
                </a:lnTo>
                <a:lnTo>
                  <a:pt x="3048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974848" y="4801108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20">
                <a:moveTo>
                  <a:pt x="27431" y="0"/>
                </a:moveTo>
                <a:lnTo>
                  <a:pt x="16716" y="2143"/>
                </a:lnTo>
                <a:lnTo>
                  <a:pt x="8000" y="8001"/>
                </a:lnTo>
                <a:lnTo>
                  <a:pt x="2143" y="16716"/>
                </a:lnTo>
                <a:lnTo>
                  <a:pt x="0" y="27432"/>
                </a:lnTo>
                <a:lnTo>
                  <a:pt x="2143" y="38623"/>
                </a:lnTo>
                <a:lnTo>
                  <a:pt x="8000" y="48387"/>
                </a:lnTo>
                <a:lnTo>
                  <a:pt x="16716" y="55292"/>
                </a:lnTo>
                <a:lnTo>
                  <a:pt x="27431" y="57912"/>
                </a:lnTo>
                <a:lnTo>
                  <a:pt x="39909" y="55292"/>
                </a:lnTo>
                <a:lnTo>
                  <a:pt x="49529" y="48387"/>
                </a:lnTo>
                <a:lnTo>
                  <a:pt x="55721" y="38623"/>
                </a:lnTo>
                <a:lnTo>
                  <a:pt x="57912" y="27432"/>
                </a:lnTo>
                <a:lnTo>
                  <a:pt x="55721" y="16716"/>
                </a:lnTo>
                <a:lnTo>
                  <a:pt x="49529" y="8001"/>
                </a:lnTo>
                <a:lnTo>
                  <a:pt x="39909" y="2143"/>
                </a:lnTo>
                <a:lnTo>
                  <a:pt x="2743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977895" y="4666996"/>
            <a:ext cx="58419" cy="60960"/>
          </a:xfrm>
          <a:custGeom>
            <a:avLst/>
            <a:gdLst/>
            <a:ahLst/>
            <a:cxnLst/>
            <a:rect l="l" t="t" r="r" b="b"/>
            <a:pathLst>
              <a:path w="58419" h="60960">
                <a:moveTo>
                  <a:pt x="27431" y="0"/>
                </a:moveTo>
                <a:lnTo>
                  <a:pt x="16716" y="2619"/>
                </a:lnTo>
                <a:lnTo>
                  <a:pt x="8000" y="9524"/>
                </a:lnTo>
                <a:lnTo>
                  <a:pt x="2143" y="19288"/>
                </a:lnTo>
                <a:lnTo>
                  <a:pt x="0" y="30479"/>
                </a:lnTo>
                <a:lnTo>
                  <a:pt x="2143" y="41671"/>
                </a:lnTo>
                <a:lnTo>
                  <a:pt x="8000" y="51434"/>
                </a:lnTo>
                <a:lnTo>
                  <a:pt x="16716" y="58340"/>
                </a:lnTo>
                <a:lnTo>
                  <a:pt x="27431" y="60959"/>
                </a:lnTo>
                <a:lnTo>
                  <a:pt x="39909" y="58340"/>
                </a:lnTo>
                <a:lnTo>
                  <a:pt x="49530" y="51434"/>
                </a:lnTo>
                <a:lnTo>
                  <a:pt x="55721" y="41671"/>
                </a:lnTo>
                <a:lnTo>
                  <a:pt x="57912" y="30479"/>
                </a:lnTo>
                <a:lnTo>
                  <a:pt x="55721" y="19288"/>
                </a:lnTo>
                <a:lnTo>
                  <a:pt x="49530" y="9525"/>
                </a:lnTo>
                <a:lnTo>
                  <a:pt x="39909" y="2619"/>
                </a:lnTo>
                <a:lnTo>
                  <a:pt x="2743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2130044" y="4201972"/>
            <a:ext cx="1216660" cy="13912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12445" marR="5080" indent="-500380">
              <a:lnSpc>
                <a:spcPct val="135800"/>
              </a:lnSpc>
              <a:spcBef>
                <a:spcPts val="95"/>
              </a:spcBef>
              <a:tabLst>
                <a:tab pos="457200" algn="l"/>
                <a:tab pos="969644" algn="l"/>
              </a:tabLst>
            </a:pPr>
            <a:r>
              <a:rPr sz="3300" spc="5" dirty="0">
                <a:solidFill>
                  <a:srgbClr val="FF0000"/>
                </a:solidFill>
                <a:latin typeface="Times New Roman"/>
                <a:cs typeface="Times New Roman"/>
              </a:rPr>
              <a:t>F	N	</a:t>
            </a:r>
            <a:r>
              <a:rPr sz="3300" dirty="0">
                <a:solidFill>
                  <a:srgbClr val="FF0000"/>
                </a:solidFill>
                <a:latin typeface="Times New Roman"/>
                <a:cs typeface="Times New Roman"/>
              </a:rPr>
              <a:t>F  </a:t>
            </a:r>
            <a:r>
              <a:rPr sz="3300" spc="5" dirty="0">
                <a:solidFill>
                  <a:srgbClr val="FF0000"/>
                </a:solidFill>
                <a:latin typeface="Times New Roman"/>
                <a:cs typeface="Times New Roman"/>
              </a:rPr>
              <a:t>F</a:t>
            </a:r>
            <a:endParaRPr sz="3300">
              <a:latin typeface="Times New Roman"/>
              <a:cs typeface="Times New Roman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5507735" y="4292091"/>
            <a:ext cx="2143125" cy="1435735"/>
            <a:chOff x="5507735" y="4292091"/>
            <a:chExt cx="2143125" cy="1435735"/>
          </a:xfrm>
        </p:grpSpPr>
        <p:sp>
          <p:nvSpPr>
            <p:cNvPr id="32" name="object 32"/>
            <p:cNvSpPr/>
            <p:nvPr/>
          </p:nvSpPr>
          <p:spPr>
            <a:xfrm>
              <a:off x="5507735" y="4292091"/>
              <a:ext cx="2143125" cy="1435735"/>
            </a:xfrm>
            <a:custGeom>
              <a:avLst/>
              <a:gdLst/>
              <a:ahLst/>
              <a:cxnLst/>
              <a:rect l="l" t="t" r="r" b="b"/>
              <a:pathLst>
                <a:path w="2143125" h="1435735">
                  <a:moveTo>
                    <a:pt x="2142743" y="0"/>
                  </a:moveTo>
                  <a:lnTo>
                    <a:pt x="0" y="0"/>
                  </a:lnTo>
                  <a:lnTo>
                    <a:pt x="0" y="1435608"/>
                  </a:lnTo>
                  <a:lnTo>
                    <a:pt x="2142743" y="1435608"/>
                  </a:lnTo>
                  <a:lnTo>
                    <a:pt x="21427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99759" y="4465827"/>
              <a:ext cx="158496" cy="219456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5916167" y="4560315"/>
              <a:ext cx="546100" cy="0"/>
            </a:xfrm>
            <a:custGeom>
              <a:avLst/>
              <a:gdLst/>
              <a:ahLst/>
              <a:cxnLst/>
              <a:rect l="l" t="t" r="r" b="b"/>
              <a:pathLst>
                <a:path w="546100">
                  <a:moveTo>
                    <a:pt x="0" y="0"/>
                  </a:moveTo>
                  <a:lnTo>
                    <a:pt x="545592" y="0"/>
                  </a:lnTo>
                </a:path>
              </a:pathLst>
            </a:custGeom>
            <a:ln w="2438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16623" y="4478019"/>
              <a:ext cx="152400" cy="192024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6592823" y="4718811"/>
              <a:ext cx="0" cy="506095"/>
            </a:xfrm>
            <a:custGeom>
              <a:avLst/>
              <a:gdLst/>
              <a:ahLst/>
              <a:cxnLst/>
              <a:rect l="l" t="t" r="r" b="b"/>
              <a:pathLst>
                <a:path h="506095">
                  <a:moveTo>
                    <a:pt x="0" y="0"/>
                  </a:moveTo>
                  <a:lnTo>
                    <a:pt x="0" y="505968"/>
                  </a:lnTo>
                </a:path>
              </a:pathLst>
            </a:custGeom>
            <a:ln w="2438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28815" y="5282691"/>
              <a:ext cx="131064" cy="192024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6717791" y="4560315"/>
              <a:ext cx="561340" cy="0"/>
            </a:xfrm>
            <a:custGeom>
              <a:avLst/>
              <a:gdLst/>
              <a:ahLst/>
              <a:cxnLst/>
              <a:rect l="l" t="t" r="r" b="b"/>
              <a:pathLst>
                <a:path w="561340">
                  <a:moveTo>
                    <a:pt x="0" y="0"/>
                  </a:moveTo>
                  <a:lnTo>
                    <a:pt x="560831" y="0"/>
                  </a:lnTo>
                </a:path>
              </a:pathLst>
            </a:custGeom>
            <a:ln w="2438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559552" y="4340859"/>
              <a:ext cx="2039620" cy="1140460"/>
            </a:xfrm>
            <a:custGeom>
              <a:avLst/>
              <a:gdLst/>
              <a:ahLst/>
              <a:cxnLst/>
              <a:rect l="l" t="t" r="r" b="b"/>
              <a:pathLst>
                <a:path w="2039620" h="1140460">
                  <a:moveTo>
                    <a:pt x="45720" y="295656"/>
                  </a:moveTo>
                  <a:lnTo>
                    <a:pt x="44094" y="286702"/>
                  </a:lnTo>
                  <a:lnTo>
                    <a:pt x="39624" y="278892"/>
                  </a:lnTo>
                  <a:lnTo>
                    <a:pt x="32854" y="273367"/>
                  </a:lnTo>
                  <a:lnTo>
                    <a:pt x="24384" y="271272"/>
                  </a:lnTo>
                  <a:lnTo>
                    <a:pt x="15430" y="273367"/>
                  </a:lnTo>
                  <a:lnTo>
                    <a:pt x="7620" y="278892"/>
                  </a:lnTo>
                  <a:lnTo>
                    <a:pt x="2095" y="286702"/>
                  </a:lnTo>
                  <a:lnTo>
                    <a:pt x="0" y="295656"/>
                  </a:lnTo>
                  <a:lnTo>
                    <a:pt x="2095" y="304139"/>
                  </a:lnTo>
                  <a:lnTo>
                    <a:pt x="7620" y="310896"/>
                  </a:lnTo>
                  <a:lnTo>
                    <a:pt x="15430" y="315379"/>
                  </a:lnTo>
                  <a:lnTo>
                    <a:pt x="24384" y="316992"/>
                  </a:lnTo>
                  <a:lnTo>
                    <a:pt x="32854" y="315379"/>
                  </a:lnTo>
                  <a:lnTo>
                    <a:pt x="39624" y="310896"/>
                  </a:lnTo>
                  <a:lnTo>
                    <a:pt x="44094" y="304139"/>
                  </a:lnTo>
                  <a:lnTo>
                    <a:pt x="45720" y="295656"/>
                  </a:lnTo>
                  <a:close/>
                </a:path>
                <a:path w="2039620" h="1140460">
                  <a:moveTo>
                    <a:pt x="45720" y="195072"/>
                  </a:moveTo>
                  <a:lnTo>
                    <a:pt x="44094" y="186118"/>
                  </a:lnTo>
                  <a:lnTo>
                    <a:pt x="39624" y="178308"/>
                  </a:lnTo>
                  <a:lnTo>
                    <a:pt x="32854" y="172783"/>
                  </a:lnTo>
                  <a:lnTo>
                    <a:pt x="24384" y="170688"/>
                  </a:lnTo>
                  <a:lnTo>
                    <a:pt x="15900" y="172783"/>
                  </a:lnTo>
                  <a:lnTo>
                    <a:pt x="9144" y="178308"/>
                  </a:lnTo>
                  <a:lnTo>
                    <a:pt x="4660" y="186118"/>
                  </a:lnTo>
                  <a:lnTo>
                    <a:pt x="3048" y="195072"/>
                  </a:lnTo>
                  <a:lnTo>
                    <a:pt x="4660" y="203555"/>
                  </a:lnTo>
                  <a:lnTo>
                    <a:pt x="9131" y="210312"/>
                  </a:lnTo>
                  <a:lnTo>
                    <a:pt x="15900" y="214795"/>
                  </a:lnTo>
                  <a:lnTo>
                    <a:pt x="24384" y="216408"/>
                  </a:lnTo>
                  <a:lnTo>
                    <a:pt x="32854" y="214795"/>
                  </a:lnTo>
                  <a:lnTo>
                    <a:pt x="39624" y="210312"/>
                  </a:lnTo>
                  <a:lnTo>
                    <a:pt x="44094" y="203555"/>
                  </a:lnTo>
                  <a:lnTo>
                    <a:pt x="45720" y="195072"/>
                  </a:lnTo>
                  <a:close/>
                </a:path>
                <a:path w="2039620" h="1140460">
                  <a:moveTo>
                    <a:pt x="176784" y="42672"/>
                  </a:moveTo>
                  <a:lnTo>
                    <a:pt x="175158" y="34201"/>
                  </a:lnTo>
                  <a:lnTo>
                    <a:pt x="170688" y="27432"/>
                  </a:lnTo>
                  <a:lnTo>
                    <a:pt x="163918" y="22961"/>
                  </a:lnTo>
                  <a:lnTo>
                    <a:pt x="155448" y="21336"/>
                  </a:lnTo>
                  <a:lnTo>
                    <a:pt x="146494" y="22961"/>
                  </a:lnTo>
                  <a:lnTo>
                    <a:pt x="138684" y="27432"/>
                  </a:lnTo>
                  <a:lnTo>
                    <a:pt x="133159" y="34201"/>
                  </a:lnTo>
                  <a:lnTo>
                    <a:pt x="131064" y="42672"/>
                  </a:lnTo>
                  <a:lnTo>
                    <a:pt x="133159" y="51625"/>
                  </a:lnTo>
                  <a:lnTo>
                    <a:pt x="138684" y="59448"/>
                  </a:lnTo>
                  <a:lnTo>
                    <a:pt x="146494" y="64973"/>
                  </a:lnTo>
                  <a:lnTo>
                    <a:pt x="155448" y="67056"/>
                  </a:lnTo>
                  <a:lnTo>
                    <a:pt x="163918" y="64973"/>
                  </a:lnTo>
                  <a:lnTo>
                    <a:pt x="170688" y="59448"/>
                  </a:lnTo>
                  <a:lnTo>
                    <a:pt x="175158" y="51625"/>
                  </a:lnTo>
                  <a:lnTo>
                    <a:pt x="176784" y="42672"/>
                  </a:lnTo>
                  <a:close/>
                </a:path>
                <a:path w="2039620" h="1140460">
                  <a:moveTo>
                    <a:pt x="198120" y="505968"/>
                  </a:moveTo>
                  <a:lnTo>
                    <a:pt x="196024" y="497497"/>
                  </a:lnTo>
                  <a:lnTo>
                    <a:pt x="190500" y="490728"/>
                  </a:lnTo>
                  <a:lnTo>
                    <a:pt x="182689" y="486257"/>
                  </a:lnTo>
                  <a:lnTo>
                    <a:pt x="173736" y="484632"/>
                  </a:lnTo>
                  <a:lnTo>
                    <a:pt x="165252" y="486257"/>
                  </a:lnTo>
                  <a:lnTo>
                    <a:pt x="158496" y="490728"/>
                  </a:lnTo>
                  <a:lnTo>
                    <a:pt x="154012" y="497497"/>
                  </a:lnTo>
                  <a:lnTo>
                    <a:pt x="152400" y="505968"/>
                  </a:lnTo>
                  <a:lnTo>
                    <a:pt x="154012" y="514451"/>
                  </a:lnTo>
                  <a:lnTo>
                    <a:pt x="158483" y="521208"/>
                  </a:lnTo>
                  <a:lnTo>
                    <a:pt x="165252" y="525691"/>
                  </a:lnTo>
                  <a:lnTo>
                    <a:pt x="173736" y="527304"/>
                  </a:lnTo>
                  <a:lnTo>
                    <a:pt x="182689" y="525691"/>
                  </a:lnTo>
                  <a:lnTo>
                    <a:pt x="190500" y="521208"/>
                  </a:lnTo>
                  <a:lnTo>
                    <a:pt x="196024" y="514451"/>
                  </a:lnTo>
                  <a:lnTo>
                    <a:pt x="198120" y="505968"/>
                  </a:lnTo>
                  <a:close/>
                </a:path>
                <a:path w="2039620" h="1140460">
                  <a:moveTo>
                    <a:pt x="277368" y="42672"/>
                  </a:moveTo>
                  <a:lnTo>
                    <a:pt x="275742" y="34201"/>
                  </a:lnTo>
                  <a:lnTo>
                    <a:pt x="271272" y="27432"/>
                  </a:lnTo>
                  <a:lnTo>
                    <a:pt x="264502" y="22961"/>
                  </a:lnTo>
                  <a:lnTo>
                    <a:pt x="256032" y="21336"/>
                  </a:lnTo>
                  <a:lnTo>
                    <a:pt x="247078" y="22961"/>
                  </a:lnTo>
                  <a:lnTo>
                    <a:pt x="239268" y="27432"/>
                  </a:lnTo>
                  <a:lnTo>
                    <a:pt x="233743" y="34201"/>
                  </a:lnTo>
                  <a:lnTo>
                    <a:pt x="231648" y="42672"/>
                  </a:lnTo>
                  <a:lnTo>
                    <a:pt x="233730" y="51625"/>
                  </a:lnTo>
                  <a:lnTo>
                    <a:pt x="239255" y="59448"/>
                  </a:lnTo>
                  <a:lnTo>
                    <a:pt x="247078" y="64973"/>
                  </a:lnTo>
                  <a:lnTo>
                    <a:pt x="256032" y="67056"/>
                  </a:lnTo>
                  <a:lnTo>
                    <a:pt x="264502" y="64973"/>
                  </a:lnTo>
                  <a:lnTo>
                    <a:pt x="271272" y="59448"/>
                  </a:lnTo>
                  <a:lnTo>
                    <a:pt x="275742" y="51625"/>
                  </a:lnTo>
                  <a:lnTo>
                    <a:pt x="277368" y="42672"/>
                  </a:lnTo>
                  <a:close/>
                </a:path>
                <a:path w="2039620" h="1140460">
                  <a:moveTo>
                    <a:pt x="298704" y="505968"/>
                  </a:moveTo>
                  <a:lnTo>
                    <a:pt x="296608" y="497497"/>
                  </a:lnTo>
                  <a:lnTo>
                    <a:pt x="291084" y="490728"/>
                  </a:lnTo>
                  <a:lnTo>
                    <a:pt x="283273" y="486257"/>
                  </a:lnTo>
                  <a:lnTo>
                    <a:pt x="274320" y="484632"/>
                  </a:lnTo>
                  <a:lnTo>
                    <a:pt x="265836" y="486257"/>
                  </a:lnTo>
                  <a:lnTo>
                    <a:pt x="259080" y="490728"/>
                  </a:lnTo>
                  <a:lnTo>
                    <a:pt x="254596" y="497497"/>
                  </a:lnTo>
                  <a:lnTo>
                    <a:pt x="252984" y="505968"/>
                  </a:lnTo>
                  <a:lnTo>
                    <a:pt x="254596" y="514451"/>
                  </a:lnTo>
                  <a:lnTo>
                    <a:pt x="259067" y="521208"/>
                  </a:lnTo>
                  <a:lnTo>
                    <a:pt x="265836" y="525691"/>
                  </a:lnTo>
                  <a:lnTo>
                    <a:pt x="274320" y="527304"/>
                  </a:lnTo>
                  <a:lnTo>
                    <a:pt x="283260" y="525691"/>
                  </a:lnTo>
                  <a:lnTo>
                    <a:pt x="291071" y="521208"/>
                  </a:lnTo>
                  <a:lnTo>
                    <a:pt x="296595" y="514451"/>
                  </a:lnTo>
                  <a:lnTo>
                    <a:pt x="298704" y="505968"/>
                  </a:lnTo>
                  <a:close/>
                </a:path>
                <a:path w="2039620" h="1140460">
                  <a:moveTo>
                    <a:pt x="829056" y="1100328"/>
                  </a:moveTo>
                  <a:lnTo>
                    <a:pt x="827430" y="1091374"/>
                  </a:lnTo>
                  <a:lnTo>
                    <a:pt x="822960" y="1083564"/>
                  </a:lnTo>
                  <a:lnTo>
                    <a:pt x="816190" y="1078039"/>
                  </a:lnTo>
                  <a:lnTo>
                    <a:pt x="807720" y="1075944"/>
                  </a:lnTo>
                  <a:lnTo>
                    <a:pt x="799236" y="1078039"/>
                  </a:lnTo>
                  <a:lnTo>
                    <a:pt x="792480" y="1083564"/>
                  </a:lnTo>
                  <a:lnTo>
                    <a:pt x="787996" y="1091374"/>
                  </a:lnTo>
                  <a:lnTo>
                    <a:pt x="786384" y="1100328"/>
                  </a:lnTo>
                  <a:lnTo>
                    <a:pt x="787996" y="1108811"/>
                  </a:lnTo>
                  <a:lnTo>
                    <a:pt x="792467" y="1115580"/>
                  </a:lnTo>
                  <a:lnTo>
                    <a:pt x="799236" y="1120051"/>
                  </a:lnTo>
                  <a:lnTo>
                    <a:pt x="807720" y="1121664"/>
                  </a:lnTo>
                  <a:lnTo>
                    <a:pt x="816190" y="1120051"/>
                  </a:lnTo>
                  <a:lnTo>
                    <a:pt x="822960" y="1115580"/>
                  </a:lnTo>
                  <a:lnTo>
                    <a:pt x="827430" y="1108811"/>
                  </a:lnTo>
                  <a:lnTo>
                    <a:pt x="829056" y="1100328"/>
                  </a:lnTo>
                  <a:close/>
                </a:path>
                <a:path w="2039620" h="1140460">
                  <a:moveTo>
                    <a:pt x="832104" y="999744"/>
                  </a:moveTo>
                  <a:lnTo>
                    <a:pt x="830008" y="990790"/>
                  </a:lnTo>
                  <a:lnTo>
                    <a:pt x="824484" y="982980"/>
                  </a:lnTo>
                  <a:lnTo>
                    <a:pt x="816673" y="977455"/>
                  </a:lnTo>
                  <a:lnTo>
                    <a:pt x="807720" y="975360"/>
                  </a:lnTo>
                  <a:lnTo>
                    <a:pt x="799236" y="977455"/>
                  </a:lnTo>
                  <a:lnTo>
                    <a:pt x="792480" y="982980"/>
                  </a:lnTo>
                  <a:lnTo>
                    <a:pt x="787996" y="990790"/>
                  </a:lnTo>
                  <a:lnTo>
                    <a:pt x="786384" y="999744"/>
                  </a:lnTo>
                  <a:lnTo>
                    <a:pt x="787996" y="1008227"/>
                  </a:lnTo>
                  <a:lnTo>
                    <a:pt x="792467" y="1014984"/>
                  </a:lnTo>
                  <a:lnTo>
                    <a:pt x="799236" y="1019467"/>
                  </a:lnTo>
                  <a:lnTo>
                    <a:pt x="807720" y="1021080"/>
                  </a:lnTo>
                  <a:lnTo>
                    <a:pt x="816660" y="1019467"/>
                  </a:lnTo>
                  <a:lnTo>
                    <a:pt x="824471" y="1014984"/>
                  </a:lnTo>
                  <a:lnTo>
                    <a:pt x="829995" y="1008227"/>
                  </a:lnTo>
                  <a:lnTo>
                    <a:pt x="832104" y="999744"/>
                  </a:lnTo>
                  <a:close/>
                </a:path>
                <a:path w="2039620" h="1140460">
                  <a:moveTo>
                    <a:pt x="1021067" y="24384"/>
                  </a:moveTo>
                  <a:lnTo>
                    <a:pt x="1019454" y="15443"/>
                  </a:lnTo>
                  <a:lnTo>
                    <a:pt x="1014984" y="7620"/>
                  </a:lnTo>
                  <a:lnTo>
                    <a:pt x="1008214" y="2095"/>
                  </a:lnTo>
                  <a:lnTo>
                    <a:pt x="999744" y="0"/>
                  </a:lnTo>
                  <a:lnTo>
                    <a:pt x="991260" y="2095"/>
                  </a:lnTo>
                  <a:lnTo>
                    <a:pt x="984504" y="7620"/>
                  </a:lnTo>
                  <a:lnTo>
                    <a:pt x="980020" y="15430"/>
                  </a:lnTo>
                  <a:lnTo>
                    <a:pt x="978395" y="24384"/>
                  </a:lnTo>
                  <a:lnTo>
                    <a:pt x="980020" y="32867"/>
                  </a:lnTo>
                  <a:lnTo>
                    <a:pt x="984504" y="39636"/>
                  </a:lnTo>
                  <a:lnTo>
                    <a:pt x="991260" y="44107"/>
                  </a:lnTo>
                  <a:lnTo>
                    <a:pt x="999744" y="45720"/>
                  </a:lnTo>
                  <a:lnTo>
                    <a:pt x="1008214" y="44107"/>
                  </a:lnTo>
                  <a:lnTo>
                    <a:pt x="1014984" y="39636"/>
                  </a:lnTo>
                  <a:lnTo>
                    <a:pt x="1019454" y="32867"/>
                  </a:lnTo>
                  <a:lnTo>
                    <a:pt x="1021067" y="24384"/>
                  </a:lnTo>
                  <a:close/>
                </a:path>
                <a:path w="2039620" h="1140460">
                  <a:moveTo>
                    <a:pt x="1121664" y="24384"/>
                  </a:moveTo>
                  <a:lnTo>
                    <a:pt x="1120038" y="15443"/>
                  </a:lnTo>
                  <a:lnTo>
                    <a:pt x="1115568" y="7620"/>
                  </a:lnTo>
                  <a:lnTo>
                    <a:pt x="1108798" y="2095"/>
                  </a:lnTo>
                  <a:lnTo>
                    <a:pt x="1100328" y="0"/>
                  </a:lnTo>
                  <a:lnTo>
                    <a:pt x="1091844" y="2095"/>
                  </a:lnTo>
                  <a:lnTo>
                    <a:pt x="1085088" y="7620"/>
                  </a:lnTo>
                  <a:lnTo>
                    <a:pt x="1080604" y="15430"/>
                  </a:lnTo>
                  <a:lnTo>
                    <a:pt x="1078992" y="24384"/>
                  </a:lnTo>
                  <a:lnTo>
                    <a:pt x="1080604" y="32867"/>
                  </a:lnTo>
                  <a:lnTo>
                    <a:pt x="1085088" y="39636"/>
                  </a:lnTo>
                  <a:lnTo>
                    <a:pt x="1091844" y="44107"/>
                  </a:lnTo>
                  <a:lnTo>
                    <a:pt x="1100328" y="45720"/>
                  </a:lnTo>
                  <a:lnTo>
                    <a:pt x="1108798" y="44107"/>
                  </a:lnTo>
                  <a:lnTo>
                    <a:pt x="1115568" y="39636"/>
                  </a:lnTo>
                  <a:lnTo>
                    <a:pt x="1120038" y="32867"/>
                  </a:lnTo>
                  <a:lnTo>
                    <a:pt x="1121664" y="24384"/>
                  </a:lnTo>
                  <a:close/>
                </a:path>
                <a:path w="2039620" h="1140460">
                  <a:moveTo>
                    <a:pt x="1231392" y="1118616"/>
                  </a:moveTo>
                  <a:lnTo>
                    <a:pt x="1229766" y="1110145"/>
                  </a:lnTo>
                  <a:lnTo>
                    <a:pt x="1225296" y="1103376"/>
                  </a:lnTo>
                  <a:lnTo>
                    <a:pt x="1218526" y="1098905"/>
                  </a:lnTo>
                  <a:lnTo>
                    <a:pt x="1210056" y="1097280"/>
                  </a:lnTo>
                  <a:lnTo>
                    <a:pt x="1201572" y="1098905"/>
                  </a:lnTo>
                  <a:lnTo>
                    <a:pt x="1194816" y="1103376"/>
                  </a:lnTo>
                  <a:lnTo>
                    <a:pt x="1190332" y="1110145"/>
                  </a:lnTo>
                  <a:lnTo>
                    <a:pt x="1188720" y="1118616"/>
                  </a:lnTo>
                  <a:lnTo>
                    <a:pt x="1190332" y="1127099"/>
                  </a:lnTo>
                  <a:lnTo>
                    <a:pt x="1194816" y="1133856"/>
                  </a:lnTo>
                  <a:lnTo>
                    <a:pt x="1201572" y="1138339"/>
                  </a:lnTo>
                  <a:lnTo>
                    <a:pt x="1210056" y="1139952"/>
                  </a:lnTo>
                  <a:lnTo>
                    <a:pt x="1218526" y="1138339"/>
                  </a:lnTo>
                  <a:lnTo>
                    <a:pt x="1225296" y="1133856"/>
                  </a:lnTo>
                  <a:lnTo>
                    <a:pt x="1229766" y="1127099"/>
                  </a:lnTo>
                  <a:lnTo>
                    <a:pt x="1231392" y="1118616"/>
                  </a:lnTo>
                  <a:close/>
                </a:path>
                <a:path w="2039620" h="1140460">
                  <a:moveTo>
                    <a:pt x="1234440" y="1018032"/>
                  </a:moveTo>
                  <a:lnTo>
                    <a:pt x="1232344" y="1009561"/>
                  </a:lnTo>
                  <a:lnTo>
                    <a:pt x="1226820" y="1002792"/>
                  </a:lnTo>
                  <a:lnTo>
                    <a:pt x="1219009" y="998321"/>
                  </a:lnTo>
                  <a:lnTo>
                    <a:pt x="1210056" y="996696"/>
                  </a:lnTo>
                  <a:lnTo>
                    <a:pt x="1201572" y="998321"/>
                  </a:lnTo>
                  <a:lnTo>
                    <a:pt x="1194816" y="1002792"/>
                  </a:lnTo>
                  <a:lnTo>
                    <a:pt x="1190332" y="1009561"/>
                  </a:lnTo>
                  <a:lnTo>
                    <a:pt x="1188720" y="1018032"/>
                  </a:lnTo>
                  <a:lnTo>
                    <a:pt x="1190332" y="1026985"/>
                  </a:lnTo>
                  <a:lnTo>
                    <a:pt x="1194816" y="1034796"/>
                  </a:lnTo>
                  <a:lnTo>
                    <a:pt x="1201572" y="1040320"/>
                  </a:lnTo>
                  <a:lnTo>
                    <a:pt x="1210056" y="1042416"/>
                  </a:lnTo>
                  <a:lnTo>
                    <a:pt x="1219009" y="1040320"/>
                  </a:lnTo>
                  <a:lnTo>
                    <a:pt x="1226820" y="1034796"/>
                  </a:lnTo>
                  <a:lnTo>
                    <a:pt x="1232344" y="1026985"/>
                  </a:lnTo>
                  <a:lnTo>
                    <a:pt x="1234440" y="1018032"/>
                  </a:lnTo>
                  <a:close/>
                </a:path>
                <a:path w="2039620" h="1140460">
                  <a:moveTo>
                    <a:pt x="1786128" y="24384"/>
                  </a:moveTo>
                  <a:lnTo>
                    <a:pt x="1784502" y="15443"/>
                  </a:lnTo>
                  <a:lnTo>
                    <a:pt x="1780032" y="7620"/>
                  </a:lnTo>
                  <a:lnTo>
                    <a:pt x="1773262" y="2095"/>
                  </a:lnTo>
                  <a:lnTo>
                    <a:pt x="1764792" y="0"/>
                  </a:lnTo>
                  <a:lnTo>
                    <a:pt x="1755838" y="2095"/>
                  </a:lnTo>
                  <a:lnTo>
                    <a:pt x="1748028" y="7620"/>
                  </a:lnTo>
                  <a:lnTo>
                    <a:pt x="1742490" y="15430"/>
                  </a:lnTo>
                  <a:lnTo>
                    <a:pt x="1740408" y="24384"/>
                  </a:lnTo>
                  <a:lnTo>
                    <a:pt x="1742490" y="32867"/>
                  </a:lnTo>
                  <a:lnTo>
                    <a:pt x="1748028" y="39636"/>
                  </a:lnTo>
                  <a:lnTo>
                    <a:pt x="1755838" y="44107"/>
                  </a:lnTo>
                  <a:lnTo>
                    <a:pt x="1764792" y="45720"/>
                  </a:lnTo>
                  <a:lnTo>
                    <a:pt x="1773262" y="44107"/>
                  </a:lnTo>
                  <a:lnTo>
                    <a:pt x="1780032" y="39636"/>
                  </a:lnTo>
                  <a:lnTo>
                    <a:pt x="1784502" y="32867"/>
                  </a:lnTo>
                  <a:lnTo>
                    <a:pt x="1786128" y="24384"/>
                  </a:lnTo>
                  <a:close/>
                </a:path>
                <a:path w="2039620" h="1140460">
                  <a:moveTo>
                    <a:pt x="1886712" y="24384"/>
                  </a:moveTo>
                  <a:lnTo>
                    <a:pt x="1885086" y="15443"/>
                  </a:lnTo>
                  <a:lnTo>
                    <a:pt x="1880616" y="7620"/>
                  </a:lnTo>
                  <a:lnTo>
                    <a:pt x="1873846" y="2095"/>
                  </a:lnTo>
                  <a:lnTo>
                    <a:pt x="1865376" y="0"/>
                  </a:lnTo>
                  <a:lnTo>
                    <a:pt x="1856422" y="2095"/>
                  </a:lnTo>
                  <a:lnTo>
                    <a:pt x="1848599" y="7620"/>
                  </a:lnTo>
                  <a:lnTo>
                    <a:pt x="1843087" y="15430"/>
                  </a:lnTo>
                  <a:lnTo>
                    <a:pt x="1840992" y="24384"/>
                  </a:lnTo>
                  <a:lnTo>
                    <a:pt x="1843087" y="32867"/>
                  </a:lnTo>
                  <a:lnTo>
                    <a:pt x="1848599" y="39636"/>
                  </a:lnTo>
                  <a:lnTo>
                    <a:pt x="1856422" y="44107"/>
                  </a:lnTo>
                  <a:lnTo>
                    <a:pt x="1865376" y="45720"/>
                  </a:lnTo>
                  <a:lnTo>
                    <a:pt x="1873846" y="44107"/>
                  </a:lnTo>
                  <a:lnTo>
                    <a:pt x="1880616" y="39636"/>
                  </a:lnTo>
                  <a:lnTo>
                    <a:pt x="1885086" y="32867"/>
                  </a:lnTo>
                  <a:lnTo>
                    <a:pt x="1886712" y="24384"/>
                  </a:lnTo>
                  <a:close/>
                </a:path>
                <a:path w="2039620" h="1140460">
                  <a:moveTo>
                    <a:pt x="2036064" y="295656"/>
                  </a:moveTo>
                  <a:lnTo>
                    <a:pt x="2034438" y="286702"/>
                  </a:lnTo>
                  <a:lnTo>
                    <a:pt x="2029968" y="278892"/>
                  </a:lnTo>
                  <a:lnTo>
                    <a:pt x="2023198" y="273367"/>
                  </a:lnTo>
                  <a:lnTo>
                    <a:pt x="2014728" y="271272"/>
                  </a:lnTo>
                  <a:lnTo>
                    <a:pt x="2006244" y="273367"/>
                  </a:lnTo>
                  <a:lnTo>
                    <a:pt x="1999488" y="278892"/>
                  </a:lnTo>
                  <a:lnTo>
                    <a:pt x="1995004" y="286702"/>
                  </a:lnTo>
                  <a:lnTo>
                    <a:pt x="1993392" y="295656"/>
                  </a:lnTo>
                  <a:lnTo>
                    <a:pt x="1995004" y="304139"/>
                  </a:lnTo>
                  <a:lnTo>
                    <a:pt x="1999488" y="310896"/>
                  </a:lnTo>
                  <a:lnTo>
                    <a:pt x="2006244" y="315379"/>
                  </a:lnTo>
                  <a:lnTo>
                    <a:pt x="2014728" y="316992"/>
                  </a:lnTo>
                  <a:lnTo>
                    <a:pt x="2023198" y="315379"/>
                  </a:lnTo>
                  <a:lnTo>
                    <a:pt x="2029968" y="310896"/>
                  </a:lnTo>
                  <a:lnTo>
                    <a:pt x="2034438" y="304139"/>
                  </a:lnTo>
                  <a:lnTo>
                    <a:pt x="2036064" y="295656"/>
                  </a:lnTo>
                  <a:close/>
                </a:path>
                <a:path w="2039620" h="1140460">
                  <a:moveTo>
                    <a:pt x="2039112" y="195072"/>
                  </a:moveTo>
                  <a:lnTo>
                    <a:pt x="2037016" y="186118"/>
                  </a:lnTo>
                  <a:lnTo>
                    <a:pt x="2031492" y="178308"/>
                  </a:lnTo>
                  <a:lnTo>
                    <a:pt x="2023681" y="172783"/>
                  </a:lnTo>
                  <a:lnTo>
                    <a:pt x="2014728" y="170688"/>
                  </a:lnTo>
                  <a:lnTo>
                    <a:pt x="2006244" y="172783"/>
                  </a:lnTo>
                  <a:lnTo>
                    <a:pt x="1999488" y="178308"/>
                  </a:lnTo>
                  <a:lnTo>
                    <a:pt x="1995004" y="186118"/>
                  </a:lnTo>
                  <a:lnTo>
                    <a:pt x="1993392" y="195072"/>
                  </a:lnTo>
                  <a:lnTo>
                    <a:pt x="1995004" y="203555"/>
                  </a:lnTo>
                  <a:lnTo>
                    <a:pt x="1999488" y="210312"/>
                  </a:lnTo>
                  <a:lnTo>
                    <a:pt x="2006244" y="214795"/>
                  </a:lnTo>
                  <a:lnTo>
                    <a:pt x="2014728" y="216408"/>
                  </a:lnTo>
                  <a:lnTo>
                    <a:pt x="2023681" y="214795"/>
                  </a:lnTo>
                  <a:lnTo>
                    <a:pt x="2031492" y="210312"/>
                  </a:lnTo>
                  <a:lnTo>
                    <a:pt x="2037016" y="203555"/>
                  </a:lnTo>
                  <a:lnTo>
                    <a:pt x="2039112" y="195072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299960" y="4804155"/>
              <a:ext cx="146685" cy="45720"/>
            </a:xfrm>
            <a:custGeom>
              <a:avLst/>
              <a:gdLst/>
              <a:ahLst/>
              <a:cxnLst/>
              <a:rect l="l" t="t" r="r" b="b"/>
              <a:pathLst>
                <a:path w="146684" h="45720">
                  <a:moveTo>
                    <a:pt x="45720" y="21336"/>
                  </a:moveTo>
                  <a:lnTo>
                    <a:pt x="44094" y="12865"/>
                  </a:lnTo>
                  <a:lnTo>
                    <a:pt x="39624" y="6096"/>
                  </a:lnTo>
                  <a:lnTo>
                    <a:pt x="32854" y="1625"/>
                  </a:lnTo>
                  <a:lnTo>
                    <a:pt x="24384" y="0"/>
                  </a:lnTo>
                  <a:lnTo>
                    <a:pt x="15430" y="1625"/>
                  </a:lnTo>
                  <a:lnTo>
                    <a:pt x="7620" y="6096"/>
                  </a:lnTo>
                  <a:lnTo>
                    <a:pt x="2082" y="12865"/>
                  </a:lnTo>
                  <a:lnTo>
                    <a:pt x="0" y="21336"/>
                  </a:lnTo>
                  <a:lnTo>
                    <a:pt x="2082" y="30289"/>
                  </a:lnTo>
                  <a:lnTo>
                    <a:pt x="7620" y="38100"/>
                  </a:lnTo>
                  <a:lnTo>
                    <a:pt x="15430" y="43624"/>
                  </a:lnTo>
                  <a:lnTo>
                    <a:pt x="24384" y="45720"/>
                  </a:lnTo>
                  <a:lnTo>
                    <a:pt x="32854" y="43624"/>
                  </a:lnTo>
                  <a:lnTo>
                    <a:pt x="39624" y="38100"/>
                  </a:lnTo>
                  <a:lnTo>
                    <a:pt x="44094" y="30289"/>
                  </a:lnTo>
                  <a:lnTo>
                    <a:pt x="45720" y="21336"/>
                  </a:lnTo>
                  <a:close/>
                </a:path>
                <a:path w="146684" h="45720">
                  <a:moveTo>
                    <a:pt x="146304" y="21336"/>
                  </a:moveTo>
                  <a:lnTo>
                    <a:pt x="144678" y="12865"/>
                  </a:lnTo>
                  <a:lnTo>
                    <a:pt x="140208" y="6096"/>
                  </a:lnTo>
                  <a:lnTo>
                    <a:pt x="133438" y="1625"/>
                  </a:lnTo>
                  <a:lnTo>
                    <a:pt x="124968" y="0"/>
                  </a:lnTo>
                  <a:lnTo>
                    <a:pt x="116014" y="1625"/>
                  </a:lnTo>
                  <a:lnTo>
                    <a:pt x="108191" y="6096"/>
                  </a:lnTo>
                  <a:lnTo>
                    <a:pt x="102679" y="12865"/>
                  </a:lnTo>
                  <a:lnTo>
                    <a:pt x="100584" y="21336"/>
                  </a:lnTo>
                  <a:lnTo>
                    <a:pt x="102679" y="30289"/>
                  </a:lnTo>
                  <a:lnTo>
                    <a:pt x="108191" y="38100"/>
                  </a:lnTo>
                  <a:lnTo>
                    <a:pt x="116014" y="43624"/>
                  </a:lnTo>
                  <a:lnTo>
                    <a:pt x="124968" y="45720"/>
                  </a:lnTo>
                  <a:lnTo>
                    <a:pt x="133438" y="43624"/>
                  </a:lnTo>
                  <a:lnTo>
                    <a:pt x="140208" y="38100"/>
                  </a:lnTo>
                  <a:lnTo>
                    <a:pt x="144678" y="30289"/>
                  </a:lnTo>
                  <a:lnTo>
                    <a:pt x="146304" y="213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495288" y="5627115"/>
              <a:ext cx="146685" cy="45720"/>
            </a:xfrm>
            <a:custGeom>
              <a:avLst/>
              <a:gdLst/>
              <a:ahLst/>
              <a:cxnLst/>
              <a:rect l="l" t="t" r="r" b="b"/>
              <a:pathLst>
                <a:path w="146684" h="45720">
                  <a:moveTo>
                    <a:pt x="45707" y="24384"/>
                  </a:moveTo>
                  <a:lnTo>
                    <a:pt x="44094" y="15443"/>
                  </a:lnTo>
                  <a:lnTo>
                    <a:pt x="39624" y="7620"/>
                  </a:lnTo>
                  <a:lnTo>
                    <a:pt x="32854" y="2095"/>
                  </a:lnTo>
                  <a:lnTo>
                    <a:pt x="24384" y="0"/>
                  </a:lnTo>
                  <a:lnTo>
                    <a:pt x="15430" y="2095"/>
                  </a:lnTo>
                  <a:lnTo>
                    <a:pt x="7607" y="7620"/>
                  </a:lnTo>
                  <a:lnTo>
                    <a:pt x="2095" y="15430"/>
                  </a:lnTo>
                  <a:lnTo>
                    <a:pt x="0" y="24384"/>
                  </a:lnTo>
                  <a:lnTo>
                    <a:pt x="2082" y="32867"/>
                  </a:lnTo>
                  <a:lnTo>
                    <a:pt x="7607" y="39636"/>
                  </a:lnTo>
                  <a:lnTo>
                    <a:pt x="15430" y="44107"/>
                  </a:lnTo>
                  <a:lnTo>
                    <a:pt x="24384" y="45720"/>
                  </a:lnTo>
                  <a:lnTo>
                    <a:pt x="32854" y="44107"/>
                  </a:lnTo>
                  <a:lnTo>
                    <a:pt x="39624" y="39636"/>
                  </a:lnTo>
                  <a:lnTo>
                    <a:pt x="44094" y="32867"/>
                  </a:lnTo>
                  <a:lnTo>
                    <a:pt x="45707" y="24384"/>
                  </a:lnTo>
                  <a:close/>
                </a:path>
                <a:path w="146684" h="45720">
                  <a:moveTo>
                    <a:pt x="146304" y="24384"/>
                  </a:moveTo>
                  <a:lnTo>
                    <a:pt x="144678" y="15443"/>
                  </a:lnTo>
                  <a:lnTo>
                    <a:pt x="140208" y="7620"/>
                  </a:lnTo>
                  <a:lnTo>
                    <a:pt x="133438" y="2095"/>
                  </a:lnTo>
                  <a:lnTo>
                    <a:pt x="124968" y="0"/>
                  </a:lnTo>
                  <a:lnTo>
                    <a:pt x="116014" y="2095"/>
                  </a:lnTo>
                  <a:lnTo>
                    <a:pt x="108204" y="7620"/>
                  </a:lnTo>
                  <a:lnTo>
                    <a:pt x="102679" y="15430"/>
                  </a:lnTo>
                  <a:lnTo>
                    <a:pt x="100584" y="24384"/>
                  </a:lnTo>
                  <a:lnTo>
                    <a:pt x="102679" y="32867"/>
                  </a:lnTo>
                  <a:lnTo>
                    <a:pt x="108204" y="39636"/>
                  </a:lnTo>
                  <a:lnTo>
                    <a:pt x="116014" y="44107"/>
                  </a:lnTo>
                  <a:lnTo>
                    <a:pt x="124968" y="45720"/>
                  </a:lnTo>
                  <a:lnTo>
                    <a:pt x="133438" y="44107"/>
                  </a:lnTo>
                  <a:lnTo>
                    <a:pt x="140208" y="39636"/>
                  </a:lnTo>
                  <a:lnTo>
                    <a:pt x="144678" y="32867"/>
                  </a:lnTo>
                  <a:lnTo>
                    <a:pt x="146304" y="2438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33487" y="4478019"/>
              <a:ext cx="131064" cy="192024"/>
            </a:xfrm>
            <a:prstGeom prst="rect">
              <a:avLst/>
            </a:prstGeom>
          </p:spPr>
        </p:pic>
      </p:grpSp>
      <p:sp>
        <p:nvSpPr>
          <p:cNvPr id="43" name="object 43"/>
          <p:cNvSpPr txBox="1"/>
          <p:nvPr/>
        </p:nvSpPr>
        <p:spPr>
          <a:xfrm>
            <a:off x="4144771" y="4837176"/>
            <a:ext cx="18034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ή</a:t>
            </a:r>
            <a:endParaRPr sz="20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47700" y="5870447"/>
            <a:ext cx="8699500" cy="15424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 marR="30480">
              <a:lnSpc>
                <a:spcPct val="99500"/>
              </a:lnSpc>
              <a:spcBef>
                <a:spcPts val="105"/>
              </a:spcBef>
              <a:tabLst>
                <a:tab pos="1104265" algn="l"/>
                <a:tab pos="2715260" algn="l"/>
                <a:tab pos="3682365" algn="l"/>
                <a:tab pos="7336155" algn="l"/>
              </a:tabLst>
            </a:pP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Ο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συνολικός</a:t>
            </a:r>
            <a:r>
              <a:rPr sz="20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αριθμός	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ηλεκτρονίων</a:t>
            </a:r>
            <a:r>
              <a:rPr sz="20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των</a:t>
            </a:r>
            <a:r>
              <a:rPr sz="20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ατόμων</a:t>
            </a:r>
            <a:r>
              <a:rPr sz="20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του</a:t>
            </a:r>
            <a:r>
              <a:rPr sz="20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μορίου</a:t>
            </a:r>
            <a:r>
              <a:rPr sz="20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της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χημικής </a:t>
            </a:r>
            <a:r>
              <a:rPr sz="2000" b="1" spc="-5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ένωσης	πρέπει</a:t>
            </a:r>
            <a:r>
              <a:rPr sz="20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να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είναι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ίσος	με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 τον αρχικά</a:t>
            </a:r>
            <a:r>
              <a:rPr sz="2000" b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υπολογισθέντα	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αριθμό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εξωτερικών</a:t>
            </a:r>
            <a:r>
              <a:rPr sz="20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ηλεκτρονίων.</a:t>
            </a:r>
            <a:endParaRPr sz="2000">
              <a:latin typeface="Arial"/>
              <a:cs typeface="Arial"/>
            </a:endParaRPr>
          </a:p>
          <a:p>
            <a:pPr marL="38100" marR="34925">
              <a:lnSpc>
                <a:spcPts val="2400"/>
              </a:lnSpc>
              <a:spcBef>
                <a:spcPts val="55"/>
              </a:spcBef>
            </a:pP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Στο</a:t>
            </a:r>
            <a:r>
              <a:rPr sz="20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παραπάνω</a:t>
            </a:r>
            <a:r>
              <a:rPr sz="20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παράδειγμα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στο</a:t>
            </a:r>
            <a:r>
              <a:rPr sz="20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μόριο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 του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NF</a:t>
            </a:r>
            <a:r>
              <a:rPr sz="1950" b="1" baseline="-21367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950" b="1" spc="225" baseline="-2136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υπάρχουν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26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εξωτερικά </a:t>
            </a:r>
            <a:r>
              <a:rPr sz="2000" b="1" spc="-5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ηλεκτρόνια,</a:t>
            </a:r>
            <a:r>
              <a:rPr sz="20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όσα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είχαν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υπολογιστεί</a:t>
            </a:r>
            <a:r>
              <a:rPr sz="20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στο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βήμα</a:t>
            </a: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2.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40611" y="402336"/>
            <a:ext cx="8025130" cy="6292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ΘΕΩΡΙΑ</a:t>
            </a:r>
            <a:r>
              <a:rPr spc="65" dirty="0"/>
              <a:t> </a:t>
            </a:r>
            <a:r>
              <a:rPr dirty="0"/>
              <a:t>ΤΟΥ</a:t>
            </a:r>
            <a:r>
              <a:rPr spc="20" dirty="0"/>
              <a:t> </a:t>
            </a:r>
            <a:r>
              <a:rPr dirty="0"/>
              <a:t>ΔΕΣΜΟΥ</a:t>
            </a:r>
            <a:r>
              <a:rPr spc="45" dirty="0"/>
              <a:t> </a:t>
            </a:r>
            <a:r>
              <a:rPr dirty="0"/>
              <a:t>ΣΘΕΝΟΥΣ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3752" y="5672835"/>
            <a:ext cx="7141464" cy="151790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7512" y="2429764"/>
            <a:ext cx="3413760" cy="138074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662935" y="733863"/>
            <a:ext cx="4820285" cy="1371600"/>
          </a:xfrm>
          <a:prstGeom prst="rect">
            <a:avLst/>
          </a:prstGeom>
        </p:spPr>
        <p:txBody>
          <a:bodyPr vert="horz" wrap="square" lIns="0" tIns="306070" rIns="0" bIns="0" rtlCol="0">
            <a:spAutoFit/>
          </a:bodyPr>
          <a:lstStyle/>
          <a:p>
            <a:pPr marL="636270" algn="ctr">
              <a:lnSpc>
                <a:spcPct val="100000"/>
              </a:lnSpc>
              <a:spcBef>
                <a:spcPts val="2410"/>
              </a:spcBef>
            </a:pPr>
            <a:r>
              <a:rPr sz="3500" b="1" spc="15" dirty="0">
                <a:solidFill>
                  <a:srgbClr val="FFFF00"/>
                </a:solidFill>
                <a:latin typeface="Arial"/>
                <a:cs typeface="Arial"/>
              </a:rPr>
              <a:t>Υβριδισμός</a:t>
            </a:r>
            <a:endParaRPr sz="35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1445"/>
              </a:spcBef>
              <a:tabLst>
                <a:tab pos="4267835" algn="l"/>
              </a:tabLst>
            </a:pPr>
            <a:r>
              <a:rPr sz="2200" b="1" dirty="0">
                <a:solidFill>
                  <a:srgbClr val="333399"/>
                </a:solidFill>
                <a:latin typeface="Arial"/>
                <a:cs typeface="Arial"/>
              </a:rPr>
              <a:t>Πως</a:t>
            </a:r>
            <a:r>
              <a:rPr sz="2200" b="1" spc="-5" dirty="0">
                <a:solidFill>
                  <a:srgbClr val="333399"/>
                </a:solidFill>
                <a:latin typeface="Arial"/>
                <a:cs typeface="Arial"/>
              </a:rPr>
              <a:t> σχηματίζεται</a:t>
            </a:r>
            <a:r>
              <a:rPr sz="2200" b="1" spc="-4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200" b="1" spc="-35" dirty="0">
                <a:solidFill>
                  <a:srgbClr val="333399"/>
                </a:solidFill>
                <a:latin typeface="Arial"/>
                <a:cs typeface="Arial"/>
              </a:rPr>
              <a:t>το</a:t>
            </a:r>
            <a:r>
              <a:rPr sz="2200" b="1" spc="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333399"/>
                </a:solidFill>
                <a:latin typeface="Arial"/>
                <a:cs typeface="Arial"/>
              </a:rPr>
              <a:t>μόριο</a:t>
            </a:r>
            <a:r>
              <a:rPr sz="2200" b="1" spc="-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200" b="1" spc="-25" dirty="0">
                <a:solidFill>
                  <a:srgbClr val="333399"/>
                </a:solidFill>
                <a:latin typeface="Arial"/>
                <a:cs typeface="Arial"/>
              </a:rPr>
              <a:t>του	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BF</a:t>
            </a:r>
            <a:r>
              <a:rPr sz="1950" b="1" baseline="-21367" dirty="0">
                <a:solidFill>
                  <a:srgbClr val="333399"/>
                </a:solidFill>
                <a:latin typeface="Arial"/>
                <a:cs typeface="Arial"/>
              </a:rPr>
              <a:t>3</a:t>
            </a:r>
            <a:r>
              <a:rPr sz="2200" b="1" dirty="0">
                <a:solidFill>
                  <a:srgbClr val="333399"/>
                </a:solidFill>
                <a:latin typeface="Arial"/>
                <a:cs typeface="Arial"/>
              </a:rPr>
              <a:t>;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5444" y="4678681"/>
            <a:ext cx="8071484" cy="70040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8100" marR="30480">
              <a:lnSpc>
                <a:spcPct val="100899"/>
              </a:lnSpc>
              <a:spcBef>
                <a:spcPts val="85"/>
              </a:spcBef>
            </a:pPr>
            <a:r>
              <a:rPr sz="2200" b="1" spc="-25" dirty="0">
                <a:solidFill>
                  <a:srgbClr val="FFFFFF"/>
                </a:solidFill>
                <a:latin typeface="Arial"/>
                <a:cs typeface="Arial"/>
              </a:rPr>
              <a:t>Γίνεται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γραμμικός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συνδυασμός </a:t>
            </a:r>
            <a:r>
              <a:rPr sz="2200" b="1" spc="-25" dirty="0">
                <a:solidFill>
                  <a:srgbClr val="FFFF00"/>
                </a:solidFill>
                <a:latin typeface="Arial"/>
                <a:cs typeface="Arial"/>
              </a:rPr>
              <a:t>του </a:t>
            </a:r>
            <a:r>
              <a:rPr sz="2200" b="1" dirty="0">
                <a:solidFill>
                  <a:srgbClr val="FFFF00"/>
                </a:solidFill>
                <a:latin typeface="Arial"/>
                <a:cs typeface="Arial"/>
              </a:rPr>
              <a:t>2s </a:t>
            </a:r>
            <a:r>
              <a:rPr sz="2200" b="1" spc="-25" dirty="0">
                <a:solidFill>
                  <a:srgbClr val="FFFFFF"/>
                </a:solidFill>
                <a:latin typeface="Arial"/>
                <a:cs typeface="Arial"/>
              </a:rPr>
              <a:t>και </a:t>
            </a:r>
            <a:r>
              <a:rPr sz="2200" b="1" spc="-20" dirty="0">
                <a:solidFill>
                  <a:srgbClr val="FFFFFF"/>
                </a:solidFill>
                <a:latin typeface="Arial"/>
                <a:cs typeface="Arial"/>
              </a:rPr>
              <a:t>των </a:t>
            </a:r>
            <a:r>
              <a:rPr sz="2200" b="1" dirty="0">
                <a:solidFill>
                  <a:srgbClr val="FFFF00"/>
                </a:solidFill>
                <a:latin typeface="Arial"/>
                <a:cs typeface="Arial"/>
              </a:rPr>
              <a:t>2p </a:t>
            </a:r>
            <a:r>
              <a:rPr sz="2200" b="1" spc="-15" dirty="0">
                <a:solidFill>
                  <a:srgbClr val="FFFF00"/>
                </a:solidFill>
                <a:latin typeface="Arial"/>
                <a:cs typeface="Arial"/>
              </a:rPr>
              <a:t>τροχιακών </a:t>
            </a:r>
            <a:r>
              <a:rPr sz="2200" b="1" spc="-60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200" b="1" spc="-25" dirty="0">
                <a:solidFill>
                  <a:srgbClr val="FFFFFF"/>
                </a:solidFill>
                <a:latin typeface="Arial"/>
                <a:cs typeface="Arial"/>
              </a:rPr>
              <a:t>και</a:t>
            </a:r>
            <a:r>
              <a:rPr sz="22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προκύπτουν</a:t>
            </a:r>
            <a:r>
              <a:rPr sz="2200" b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00"/>
                </a:solidFill>
                <a:latin typeface="Arial"/>
                <a:cs typeface="Arial"/>
              </a:rPr>
              <a:t>τρία</a:t>
            </a:r>
            <a:r>
              <a:rPr sz="2200" b="1" spc="-5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00"/>
                </a:solidFill>
                <a:latin typeface="Arial"/>
                <a:cs typeface="Arial"/>
              </a:rPr>
              <a:t>υβριδισμένα</a:t>
            </a:r>
            <a:r>
              <a:rPr sz="2200" b="1" spc="-4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200" b="1" spc="-20" dirty="0">
                <a:solidFill>
                  <a:srgbClr val="FFFFFF"/>
                </a:solidFill>
                <a:latin typeface="Arial"/>
                <a:cs typeface="Arial"/>
              </a:rPr>
              <a:t>τροχιακά</a:t>
            </a:r>
            <a:r>
              <a:rPr sz="22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00"/>
                </a:solidFill>
                <a:latin typeface="Arial"/>
                <a:cs typeface="Arial"/>
              </a:rPr>
              <a:t>sp</a:t>
            </a:r>
            <a:r>
              <a:rPr sz="2175" b="1" baseline="24904" dirty="0">
                <a:solidFill>
                  <a:srgbClr val="FFFF00"/>
                </a:solidFill>
                <a:latin typeface="Arial"/>
                <a:cs typeface="Arial"/>
              </a:rPr>
              <a:t>2</a:t>
            </a:r>
            <a:endParaRPr sz="2175" baseline="24904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82511" y="2350516"/>
            <a:ext cx="3410712" cy="1344167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627123" y="4044697"/>
            <a:ext cx="1645920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b="1" spc="5" dirty="0">
                <a:solidFill>
                  <a:srgbClr val="FFFFFF"/>
                </a:solidFill>
                <a:latin typeface="Arial"/>
                <a:cs typeface="Arial"/>
              </a:rPr>
              <a:t>Θεμελιώδης</a:t>
            </a:r>
            <a:endParaRPr sz="2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366507" y="3965449"/>
            <a:ext cx="1760855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Π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ρ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ο</a:t>
            </a:r>
            <a:r>
              <a:rPr sz="2200" b="1" spc="10" dirty="0">
                <a:solidFill>
                  <a:srgbClr val="FFFFFF"/>
                </a:solidFill>
                <a:latin typeface="Arial"/>
                <a:cs typeface="Arial"/>
              </a:rPr>
              <a:t>ωθ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η</a:t>
            </a: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μ</a:t>
            </a:r>
            <a:r>
              <a:rPr sz="2200" b="1" spc="55" dirty="0">
                <a:solidFill>
                  <a:srgbClr val="FFFFFF"/>
                </a:solidFill>
                <a:latin typeface="Arial"/>
                <a:cs typeface="Arial"/>
              </a:rPr>
              <a:t>έ</a:t>
            </a:r>
            <a:r>
              <a:rPr sz="2200" b="1" spc="-30" dirty="0">
                <a:solidFill>
                  <a:srgbClr val="FFFFFF"/>
                </a:solidFill>
                <a:latin typeface="Arial"/>
                <a:cs typeface="Arial"/>
              </a:rPr>
              <a:t>ν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η</a:t>
            </a:r>
            <a:endParaRPr sz="22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636008" y="2801620"/>
            <a:ext cx="1347470" cy="210820"/>
          </a:xfrm>
          <a:custGeom>
            <a:avLst/>
            <a:gdLst/>
            <a:ahLst/>
            <a:cxnLst/>
            <a:rect l="l" t="t" r="r" b="b"/>
            <a:pathLst>
              <a:path w="1347470" h="210819">
                <a:moveTo>
                  <a:pt x="1136903" y="0"/>
                </a:moveTo>
                <a:lnTo>
                  <a:pt x="1136903" y="210312"/>
                </a:lnTo>
                <a:lnTo>
                  <a:pt x="1275109" y="140207"/>
                </a:lnTo>
                <a:lnTo>
                  <a:pt x="1173479" y="140207"/>
                </a:lnTo>
                <a:lnTo>
                  <a:pt x="1173479" y="70103"/>
                </a:lnTo>
                <a:lnTo>
                  <a:pt x="1279173" y="70103"/>
                </a:lnTo>
                <a:lnTo>
                  <a:pt x="1136903" y="0"/>
                </a:lnTo>
                <a:close/>
              </a:path>
              <a:path w="1347470" h="210819">
                <a:moveTo>
                  <a:pt x="1136903" y="70103"/>
                </a:moveTo>
                <a:lnTo>
                  <a:pt x="0" y="70103"/>
                </a:lnTo>
                <a:lnTo>
                  <a:pt x="0" y="140207"/>
                </a:lnTo>
                <a:lnTo>
                  <a:pt x="1136903" y="140207"/>
                </a:lnTo>
                <a:lnTo>
                  <a:pt x="1136903" y="70103"/>
                </a:lnTo>
                <a:close/>
              </a:path>
              <a:path w="1347470" h="210819">
                <a:moveTo>
                  <a:pt x="1279173" y="70103"/>
                </a:moveTo>
                <a:lnTo>
                  <a:pt x="1173479" y="70103"/>
                </a:lnTo>
                <a:lnTo>
                  <a:pt x="1173479" y="140207"/>
                </a:lnTo>
                <a:lnTo>
                  <a:pt x="1275109" y="140207"/>
                </a:lnTo>
                <a:lnTo>
                  <a:pt x="1347215" y="103631"/>
                </a:lnTo>
                <a:lnTo>
                  <a:pt x="1279173" y="7010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40611" y="243839"/>
            <a:ext cx="8025130" cy="6292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ΘΕΩΡΙΑ</a:t>
            </a:r>
            <a:r>
              <a:rPr spc="65" dirty="0"/>
              <a:t> </a:t>
            </a:r>
            <a:r>
              <a:rPr dirty="0"/>
              <a:t>ΤΟΥ</a:t>
            </a:r>
            <a:r>
              <a:rPr spc="20" dirty="0"/>
              <a:t> </a:t>
            </a:r>
            <a:r>
              <a:rPr dirty="0"/>
              <a:t>ΔΕΣΜΟΥ</a:t>
            </a:r>
            <a:r>
              <a:rPr spc="45" dirty="0"/>
              <a:t> </a:t>
            </a:r>
            <a:r>
              <a:rPr dirty="0"/>
              <a:t>ΣΘΕΝΟΥΣ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62935" y="1024128"/>
            <a:ext cx="4820285" cy="116078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477520" algn="ctr">
              <a:lnSpc>
                <a:spcPct val="100000"/>
              </a:lnSpc>
              <a:spcBef>
                <a:spcPts val="125"/>
              </a:spcBef>
            </a:pPr>
            <a:r>
              <a:rPr sz="3500" b="1" spc="15" dirty="0">
                <a:solidFill>
                  <a:srgbClr val="FFFF00"/>
                </a:solidFill>
                <a:latin typeface="Arial"/>
                <a:cs typeface="Arial"/>
              </a:rPr>
              <a:t>Υβριδισμός</a:t>
            </a:r>
            <a:endParaRPr sz="35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2070"/>
              </a:spcBef>
              <a:tabLst>
                <a:tab pos="4267835" algn="l"/>
              </a:tabLst>
            </a:pPr>
            <a:r>
              <a:rPr sz="2200" b="1" dirty="0">
                <a:solidFill>
                  <a:srgbClr val="333399"/>
                </a:solidFill>
                <a:latin typeface="Arial"/>
                <a:cs typeface="Arial"/>
              </a:rPr>
              <a:t>Πως</a:t>
            </a:r>
            <a:r>
              <a:rPr sz="2200" b="1" spc="-5" dirty="0">
                <a:solidFill>
                  <a:srgbClr val="333399"/>
                </a:solidFill>
                <a:latin typeface="Arial"/>
                <a:cs typeface="Arial"/>
              </a:rPr>
              <a:t> σχηματίζεται</a:t>
            </a:r>
            <a:r>
              <a:rPr sz="2200" b="1" spc="-4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200" b="1" spc="-35" dirty="0">
                <a:solidFill>
                  <a:srgbClr val="333399"/>
                </a:solidFill>
                <a:latin typeface="Arial"/>
                <a:cs typeface="Arial"/>
              </a:rPr>
              <a:t>το</a:t>
            </a:r>
            <a:r>
              <a:rPr sz="2200" b="1" spc="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333399"/>
                </a:solidFill>
                <a:latin typeface="Arial"/>
                <a:cs typeface="Arial"/>
              </a:rPr>
              <a:t>μόριο</a:t>
            </a:r>
            <a:r>
              <a:rPr sz="2200" b="1" spc="-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200" b="1" spc="-25" dirty="0">
                <a:solidFill>
                  <a:srgbClr val="333399"/>
                </a:solidFill>
                <a:latin typeface="Arial"/>
                <a:cs typeface="Arial"/>
              </a:rPr>
              <a:t>του	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BF</a:t>
            </a:r>
            <a:r>
              <a:rPr sz="1950" b="1" baseline="-21367" dirty="0">
                <a:solidFill>
                  <a:srgbClr val="333399"/>
                </a:solidFill>
                <a:latin typeface="Arial"/>
                <a:cs typeface="Arial"/>
              </a:rPr>
              <a:t>3</a:t>
            </a:r>
            <a:r>
              <a:rPr sz="2200" b="1" dirty="0">
                <a:solidFill>
                  <a:srgbClr val="333399"/>
                </a:solidFill>
                <a:latin typeface="Arial"/>
                <a:cs typeface="Arial"/>
              </a:rPr>
              <a:t>;</a:t>
            </a:r>
            <a:endParaRPr sz="22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3712" y="2667507"/>
            <a:ext cx="8799576" cy="4693920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40611" y="188975"/>
            <a:ext cx="8025130" cy="6292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ΘΕΩΡΙΑ</a:t>
            </a:r>
            <a:r>
              <a:rPr spc="65" dirty="0"/>
              <a:t> </a:t>
            </a:r>
            <a:r>
              <a:rPr dirty="0"/>
              <a:t>ΤΟΥ</a:t>
            </a:r>
            <a:r>
              <a:rPr spc="20" dirty="0"/>
              <a:t> </a:t>
            </a:r>
            <a:r>
              <a:rPr dirty="0"/>
              <a:t>ΔΕΣΜΟΥ</a:t>
            </a:r>
            <a:r>
              <a:rPr spc="45" dirty="0"/>
              <a:t> </a:t>
            </a:r>
            <a:r>
              <a:rPr dirty="0"/>
              <a:t>ΣΘΕΝΟΥΣ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45479" y="5447284"/>
            <a:ext cx="4200144" cy="177393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53872" y="1024128"/>
            <a:ext cx="9578340" cy="31330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R="454025" algn="ctr">
              <a:lnSpc>
                <a:spcPct val="100000"/>
              </a:lnSpc>
              <a:spcBef>
                <a:spcPts val="125"/>
              </a:spcBef>
            </a:pPr>
            <a:r>
              <a:rPr sz="3500" b="1" spc="15" dirty="0">
                <a:solidFill>
                  <a:srgbClr val="FFFF00"/>
                </a:solidFill>
                <a:latin typeface="Arial"/>
                <a:cs typeface="Arial"/>
              </a:rPr>
              <a:t>Υβριδισμός</a:t>
            </a:r>
            <a:endParaRPr sz="3500">
              <a:latin typeface="Arial"/>
              <a:cs typeface="Arial"/>
            </a:endParaRPr>
          </a:p>
          <a:p>
            <a:pPr marL="1864360">
              <a:lnSpc>
                <a:spcPct val="100000"/>
              </a:lnSpc>
              <a:spcBef>
                <a:spcPts val="2070"/>
              </a:spcBef>
              <a:tabLst>
                <a:tab pos="6106795" algn="l"/>
              </a:tabLst>
            </a:pPr>
            <a:r>
              <a:rPr sz="2200" b="1" dirty="0">
                <a:solidFill>
                  <a:srgbClr val="333399"/>
                </a:solidFill>
                <a:latin typeface="Arial"/>
                <a:cs typeface="Arial"/>
              </a:rPr>
              <a:t>Πως</a:t>
            </a:r>
            <a:r>
              <a:rPr sz="2200" b="1" spc="-5" dirty="0">
                <a:solidFill>
                  <a:srgbClr val="333399"/>
                </a:solidFill>
                <a:latin typeface="Arial"/>
                <a:cs typeface="Arial"/>
              </a:rPr>
              <a:t> σχηματίζεται</a:t>
            </a:r>
            <a:r>
              <a:rPr sz="2200" b="1" spc="-4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200" b="1" spc="-35" dirty="0">
                <a:solidFill>
                  <a:srgbClr val="333399"/>
                </a:solidFill>
                <a:latin typeface="Arial"/>
                <a:cs typeface="Arial"/>
              </a:rPr>
              <a:t>το</a:t>
            </a:r>
            <a:r>
              <a:rPr sz="2200" b="1" spc="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333399"/>
                </a:solidFill>
                <a:latin typeface="Arial"/>
                <a:cs typeface="Arial"/>
              </a:rPr>
              <a:t>μόριο</a:t>
            </a:r>
            <a:r>
              <a:rPr sz="2200" b="1" spc="-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200" b="1" spc="-25" dirty="0">
                <a:solidFill>
                  <a:srgbClr val="333399"/>
                </a:solidFill>
                <a:latin typeface="Arial"/>
                <a:cs typeface="Arial"/>
              </a:rPr>
              <a:t>του	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BeF</a:t>
            </a:r>
            <a:r>
              <a:rPr sz="1950" b="1" spc="-7" baseline="-21367" dirty="0">
                <a:solidFill>
                  <a:srgbClr val="333399"/>
                </a:solidFill>
                <a:latin typeface="Arial"/>
                <a:cs typeface="Arial"/>
              </a:rPr>
              <a:t>2</a:t>
            </a:r>
            <a:r>
              <a:rPr sz="2200" b="1" spc="-5" dirty="0">
                <a:solidFill>
                  <a:srgbClr val="333399"/>
                </a:solidFill>
                <a:latin typeface="Arial"/>
                <a:cs typeface="Arial"/>
              </a:rPr>
              <a:t>;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100">
              <a:latin typeface="Arial"/>
              <a:cs typeface="Arial"/>
            </a:endParaRPr>
          </a:p>
          <a:p>
            <a:pPr marL="50800" marR="43180">
              <a:lnSpc>
                <a:spcPct val="100899"/>
              </a:lnSpc>
            </a:pPr>
            <a:r>
              <a:rPr sz="2200" b="1" spc="-100" dirty="0">
                <a:solidFill>
                  <a:srgbClr val="FFFFFF"/>
                </a:solidFill>
                <a:latin typeface="Arial"/>
                <a:cs typeface="Arial"/>
              </a:rPr>
              <a:t>Το</a:t>
            </a:r>
            <a:r>
              <a:rPr sz="2200" b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μόριο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είναι</a:t>
            </a:r>
            <a:r>
              <a:rPr sz="22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5" dirty="0">
                <a:solidFill>
                  <a:srgbClr val="FFFFFF"/>
                </a:solidFill>
                <a:latin typeface="Arial"/>
                <a:cs typeface="Arial"/>
              </a:rPr>
              <a:t>ευθύγραμμο</a:t>
            </a:r>
            <a:r>
              <a:rPr sz="22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με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5" dirty="0">
                <a:solidFill>
                  <a:srgbClr val="FFFFFF"/>
                </a:solidFill>
                <a:latin typeface="Arial"/>
                <a:cs typeface="Arial"/>
              </a:rPr>
              <a:t>δύο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ισότιμους</a:t>
            </a:r>
            <a:r>
              <a:rPr sz="22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δεσμούς</a:t>
            </a:r>
            <a:r>
              <a:rPr sz="22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25" dirty="0">
                <a:solidFill>
                  <a:srgbClr val="FFFFFF"/>
                </a:solidFill>
                <a:latin typeface="Arial"/>
                <a:cs typeface="Arial"/>
              </a:rPr>
              <a:t>που</a:t>
            </a:r>
            <a:r>
              <a:rPr sz="220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σχηματίζουν </a:t>
            </a:r>
            <a:r>
              <a:rPr sz="2200" b="1" spc="-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μεταξύ</a:t>
            </a:r>
            <a:r>
              <a:rPr sz="22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τους</a:t>
            </a: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γωνία</a:t>
            </a:r>
            <a:r>
              <a:rPr sz="22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180</a:t>
            </a:r>
            <a:r>
              <a:rPr sz="2175" b="1" baseline="24904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200">
              <a:latin typeface="Arial"/>
              <a:cs typeface="Arial"/>
            </a:endParaRPr>
          </a:p>
          <a:p>
            <a:pPr marL="50800" marR="1343660">
              <a:lnSpc>
                <a:spcPct val="100899"/>
              </a:lnSpc>
              <a:spcBef>
                <a:spcPts val="1295"/>
              </a:spcBef>
              <a:tabLst>
                <a:tab pos="7054850" algn="l"/>
              </a:tabLst>
            </a:pPr>
            <a:r>
              <a:rPr sz="2200" b="1" spc="5" dirty="0">
                <a:solidFill>
                  <a:srgbClr val="FFFFFF"/>
                </a:solidFill>
                <a:latin typeface="Arial"/>
                <a:cs typeface="Arial"/>
              </a:rPr>
              <a:t>Η</a:t>
            </a:r>
            <a:r>
              <a:rPr sz="22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5" dirty="0">
                <a:solidFill>
                  <a:srgbClr val="FFFFFF"/>
                </a:solidFill>
                <a:latin typeface="Arial"/>
                <a:cs typeface="Arial"/>
              </a:rPr>
              <a:t>θεμελιώδης</a:t>
            </a:r>
            <a:r>
              <a:rPr sz="22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ηλεκτρονική</a:t>
            </a:r>
            <a:r>
              <a:rPr sz="22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δομή</a:t>
            </a:r>
            <a:r>
              <a:rPr sz="22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25" dirty="0">
                <a:solidFill>
                  <a:srgbClr val="FFFFFF"/>
                </a:solidFill>
                <a:latin typeface="Arial"/>
                <a:cs typeface="Arial"/>
              </a:rPr>
              <a:t>του</a:t>
            </a:r>
            <a:r>
              <a:rPr sz="22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Βe</a:t>
            </a:r>
            <a:r>
              <a:rPr sz="22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είναι</a:t>
            </a: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1s</a:t>
            </a:r>
            <a:r>
              <a:rPr sz="2175" b="1" baseline="24904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2s</a:t>
            </a:r>
            <a:r>
              <a:rPr sz="2175" b="1" baseline="24904" dirty="0">
                <a:solidFill>
                  <a:srgbClr val="FFFFFF"/>
                </a:solidFill>
                <a:latin typeface="Arial"/>
                <a:cs typeface="Arial"/>
              </a:rPr>
              <a:t>2	</a:t>
            </a:r>
            <a:r>
              <a:rPr sz="2200" b="1" spc="-25" dirty="0">
                <a:solidFill>
                  <a:srgbClr val="FFFFFF"/>
                </a:solidFill>
                <a:latin typeface="Arial"/>
                <a:cs typeface="Arial"/>
              </a:rPr>
              <a:t>και</a:t>
            </a:r>
            <a:r>
              <a:rPr sz="22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25" dirty="0">
                <a:solidFill>
                  <a:srgbClr val="FFFFFF"/>
                </a:solidFill>
                <a:latin typeface="Arial"/>
                <a:cs typeface="Arial"/>
              </a:rPr>
              <a:t>του</a:t>
            </a:r>
            <a:r>
              <a:rPr sz="22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F </a:t>
            </a:r>
            <a:r>
              <a:rPr sz="2200" b="1" spc="-5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1s</a:t>
            </a:r>
            <a:r>
              <a:rPr sz="2175" b="1" baseline="24904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2s</a:t>
            </a:r>
            <a:r>
              <a:rPr sz="2175" b="1" baseline="24904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2p</a:t>
            </a:r>
            <a:r>
              <a:rPr sz="2175" b="1" baseline="24904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175" baseline="24904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5216" y="5364988"/>
            <a:ext cx="4751832" cy="1807464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40611" y="402336"/>
            <a:ext cx="8025130" cy="6292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ΘΕΩΡΙΑ</a:t>
            </a:r>
            <a:r>
              <a:rPr spc="65" dirty="0"/>
              <a:t> </a:t>
            </a:r>
            <a:r>
              <a:rPr dirty="0"/>
              <a:t>ΤΟΥ</a:t>
            </a:r>
            <a:r>
              <a:rPr spc="20" dirty="0"/>
              <a:t> </a:t>
            </a:r>
            <a:r>
              <a:rPr dirty="0"/>
              <a:t>ΔΕΣΜΟΥ</a:t>
            </a:r>
            <a:r>
              <a:rPr spc="45" dirty="0"/>
              <a:t> </a:t>
            </a:r>
            <a:r>
              <a:rPr dirty="0"/>
              <a:t>ΣΘΕΝΟΥΣ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26360" y="733863"/>
            <a:ext cx="4890135" cy="1371600"/>
          </a:xfrm>
          <a:prstGeom prst="rect">
            <a:avLst/>
          </a:prstGeom>
        </p:spPr>
        <p:txBody>
          <a:bodyPr vert="horz" wrap="square" lIns="0" tIns="306070" rIns="0" bIns="0" rtlCol="0">
            <a:spAutoFit/>
          </a:bodyPr>
          <a:lstStyle/>
          <a:p>
            <a:pPr marL="639445" algn="ctr">
              <a:lnSpc>
                <a:spcPct val="100000"/>
              </a:lnSpc>
              <a:spcBef>
                <a:spcPts val="2410"/>
              </a:spcBef>
            </a:pPr>
            <a:r>
              <a:rPr sz="3500" b="1" spc="15" dirty="0">
                <a:solidFill>
                  <a:srgbClr val="FFFF00"/>
                </a:solidFill>
                <a:latin typeface="Arial"/>
                <a:cs typeface="Arial"/>
              </a:rPr>
              <a:t>Υβριδισμός</a:t>
            </a:r>
            <a:endParaRPr sz="35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1445"/>
              </a:spcBef>
            </a:pPr>
            <a:r>
              <a:rPr sz="2200" b="1" dirty="0">
                <a:solidFill>
                  <a:srgbClr val="333399"/>
                </a:solidFill>
                <a:latin typeface="Arial"/>
                <a:cs typeface="Arial"/>
              </a:rPr>
              <a:t>Πως</a:t>
            </a:r>
            <a:r>
              <a:rPr sz="2200" b="1" spc="-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333399"/>
                </a:solidFill>
                <a:latin typeface="Arial"/>
                <a:cs typeface="Arial"/>
              </a:rPr>
              <a:t>σχηματίζεται</a:t>
            </a:r>
            <a:r>
              <a:rPr sz="2200" b="1" spc="-5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200" b="1" spc="-35" dirty="0">
                <a:solidFill>
                  <a:srgbClr val="333399"/>
                </a:solidFill>
                <a:latin typeface="Arial"/>
                <a:cs typeface="Arial"/>
              </a:rPr>
              <a:t>το</a:t>
            </a:r>
            <a:r>
              <a:rPr sz="2200" b="1" dirty="0">
                <a:solidFill>
                  <a:srgbClr val="333399"/>
                </a:solidFill>
                <a:latin typeface="Arial"/>
                <a:cs typeface="Arial"/>
              </a:rPr>
              <a:t> μόριο</a:t>
            </a:r>
            <a:r>
              <a:rPr sz="2200" b="1" spc="-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200" b="1" spc="-25" dirty="0">
                <a:solidFill>
                  <a:srgbClr val="333399"/>
                </a:solidFill>
                <a:latin typeface="Arial"/>
                <a:cs typeface="Arial"/>
              </a:rPr>
              <a:t>του</a:t>
            </a:r>
            <a:r>
              <a:rPr sz="2200" b="1" spc="1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BeF</a:t>
            </a:r>
            <a:r>
              <a:rPr sz="1950" b="1" spc="-7" baseline="-21367" dirty="0">
                <a:solidFill>
                  <a:srgbClr val="333399"/>
                </a:solidFill>
                <a:latin typeface="Arial"/>
                <a:cs typeface="Arial"/>
              </a:rPr>
              <a:t>2</a:t>
            </a:r>
            <a:r>
              <a:rPr sz="2200" b="1" spc="-5" dirty="0">
                <a:solidFill>
                  <a:srgbClr val="333399"/>
                </a:solidFill>
                <a:latin typeface="Arial"/>
                <a:cs typeface="Arial"/>
              </a:rPr>
              <a:t>;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0844" y="4678681"/>
            <a:ext cx="7903209" cy="70040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899"/>
              </a:lnSpc>
              <a:spcBef>
                <a:spcPts val="85"/>
              </a:spcBef>
            </a:pPr>
            <a:r>
              <a:rPr sz="2200" b="1" spc="-25" dirty="0">
                <a:solidFill>
                  <a:srgbClr val="FFFFFF"/>
                </a:solidFill>
                <a:latin typeface="Arial"/>
                <a:cs typeface="Arial"/>
              </a:rPr>
              <a:t>Γίνεται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γραμμικός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συνδυασμός </a:t>
            </a:r>
            <a:r>
              <a:rPr sz="2200" b="1" spc="-25" dirty="0">
                <a:solidFill>
                  <a:srgbClr val="FFFF00"/>
                </a:solidFill>
                <a:latin typeface="Arial"/>
                <a:cs typeface="Arial"/>
              </a:rPr>
              <a:t>του </a:t>
            </a:r>
            <a:r>
              <a:rPr sz="2200" b="1" dirty="0">
                <a:solidFill>
                  <a:srgbClr val="FFFF00"/>
                </a:solidFill>
                <a:latin typeface="Arial"/>
                <a:cs typeface="Arial"/>
              </a:rPr>
              <a:t>2s </a:t>
            </a:r>
            <a:r>
              <a:rPr sz="2200" b="1" spc="-25" dirty="0">
                <a:solidFill>
                  <a:srgbClr val="FFFFFF"/>
                </a:solidFill>
                <a:latin typeface="Arial"/>
                <a:cs typeface="Arial"/>
              </a:rPr>
              <a:t>και του </a:t>
            </a:r>
            <a:r>
              <a:rPr sz="2200" b="1" dirty="0">
                <a:solidFill>
                  <a:srgbClr val="FFFF00"/>
                </a:solidFill>
                <a:latin typeface="Arial"/>
                <a:cs typeface="Arial"/>
              </a:rPr>
              <a:t>2p </a:t>
            </a:r>
            <a:r>
              <a:rPr sz="2200" b="1" spc="-15" dirty="0">
                <a:solidFill>
                  <a:srgbClr val="FFFF00"/>
                </a:solidFill>
                <a:latin typeface="Arial"/>
                <a:cs typeface="Arial"/>
              </a:rPr>
              <a:t>τροχιακού </a:t>
            </a:r>
            <a:r>
              <a:rPr sz="2200" b="1" spc="-60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200" b="1" spc="-30" dirty="0">
                <a:solidFill>
                  <a:srgbClr val="FFFFFF"/>
                </a:solidFill>
                <a:latin typeface="Arial"/>
                <a:cs typeface="Arial"/>
              </a:rPr>
              <a:t>οπότε</a:t>
            </a:r>
            <a:r>
              <a:rPr sz="2200" b="1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προκύπτουν</a:t>
            </a:r>
            <a:r>
              <a:rPr sz="2200" b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5" dirty="0">
                <a:solidFill>
                  <a:srgbClr val="FFFF00"/>
                </a:solidFill>
                <a:latin typeface="Arial"/>
                <a:cs typeface="Arial"/>
              </a:rPr>
              <a:t>δύο</a:t>
            </a:r>
            <a:r>
              <a:rPr sz="2200" b="1" spc="-4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00"/>
                </a:solidFill>
                <a:latin typeface="Arial"/>
                <a:cs typeface="Arial"/>
              </a:rPr>
              <a:t>υβριδισμένα</a:t>
            </a:r>
            <a:r>
              <a:rPr sz="2200" b="1" spc="-6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200" b="1" spc="-20" dirty="0">
                <a:solidFill>
                  <a:srgbClr val="FFFFFF"/>
                </a:solidFill>
                <a:latin typeface="Arial"/>
                <a:cs typeface="Arial"/>
              </a:rPr>
              <a:t>τροχιακά</a:t>
            </a:r>
            <a:r>
              <a:rPr sz="22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00"/>
                </a:solidFill>
                <a:latin typeface="Arial"/>
                <a:cs typeface="Arial"/>
              </a:rPr>
              <a:t>sp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27123" y="4044697"/>
            <a:ext cx="1645920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b="1" spc="5" dirty="0">
                <a:solidFill>
                  <a:srgbClr val="FFFFFF"/>
                </a:solidFill>
                <a:latin typeface="Arial"/>
                <a:cs typeface="Arial"/>
              </a:rPr>
              <a:t>Θεμελιώδης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66507" y="3965449"/>
            <a:ext cx="1760855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Π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ρ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ο</a:t>
            </a:r>
            <a:r>
              <a:rPr sz="2200" b="1" spc="10" dirty="0">
                <a:solidFill>
                  <a:srgbClr val="FFFFFF"/>
                </a:solidFill>
                <a:latin typeface="Arial"/>
                <a:cs typeface="Arial"/>
              </a:rPr>
              <a:t>ωθ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η</a:t>
            </a: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μ</a:t>
            </a:r>
            <a:r>
              <a:rPr sz="2200" b="1" spc="55" dirty="0">
                <a:solidFill>
                  <a:srgbClr val="FFFFFF"/>
                </a:solidFill>
                <a:latin typeface="Arial"/>
                <a:cs typeface="Arial"/>
              </a:rPr>
              <a:t>έ</a:t>
            </a:r>
            <a:r>
              <a:rPr sz="2200" b="1" spc="-30" dirty="0">
                <a:solidFill>
                  <a:srgbClr val="FFFFFF"/>
                </a:solidFill>
                <a:latin typeface="Arial"/>
                <a:cs typeface="Arial"/>
              </a:rPr>
              <a:t>ν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η</a:t>
            </a:r>
            <a:endParaRPr sz="2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636008" y="2801620"/>
            <a:ext cx="1347470" cy="210820"/>
          </a:xfrm>
          <a:custGeom>
            <a:avLst/>
            <a:gdLst/>
            <a:ahLst/>
            <a:cxnLst/>
            <a:rect l="l" t="t" r="r" b="b"/>
            <a:pathLst>
              <a:path w="1347470" h="210819">
                <a:moveTo>
                  <a:pt x="1136903" y="0"/>
                </a:moveTo>
                <a:lnTo>
                  <a:pt x="1136903" y="210312"/>
                </a:lnTo>
                <a:lnTo>
                  <a:pt x="1275109" y="140207"/>
                </a:lnTo>
                <a:lnTo>
                  <a:pt x="1173479" y="140207"/>
                </a:lnTo>
                <a:lnTo>
                  <a:pt x="1173479" y="70103"/>
                </a:lnTo>
                <a:lnTo>
                  <a:pt x="1279173" y="70103"/>
                </a:lnTo>
                <a:lnTo>
                  <a:pt x="1136903" y="0"/>
                </a:lnTo>
                <a:close/>
              </a:path>
              <a:path w="1347470" h="210819">
                <a:moveTo>
                  <a:pt x="1136903" y="70103"/>
                </a:moveTo>
                <a:lnTo>
                  <a:pt x="0" y="70103"/>
                </a:lnTo>
                <a:lnTo>
                  <a:pt x="0" y="140207"/>
                </a:lnTo>
                <a:lnTo>
                  <a:pt x="1136903" y="140207"/>
                </a:lnTo>
                <a:lnTo>
                  <a:pt x="1136903" y="70103"/>
                </a:lnTo>
                <a:close/>
              </a:path>
              <a:path w="1347470" h="210819">
                <a:moveTo>
                  <a:pt x="1279173" y="70103"/>
                </a:moveTo>
                <a:lnTo>
                  <a:pt x="1173479" y="70103"/>
                </a:lnTo>
                <a:lnTo>
                  <a:pt x="1173479" y="140207"/>
                </a:lnTo>
                <a:lnTo>
                  <a:pt x="1275109" y="140207"/>
                </a:lnTo>
                <a:lnTo>
                  <a:pt x="1347215" y="103631"/>
                </a:lnTo>
                <a:lnTo>
                  <a:pt x="1279173" y="7010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59991" y="5742940"/>
            <a:ext cx="6745224" cy="138074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5968" y="2109723"/>
            <a:ext cx="4053839" cy="1597152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62471" y="2109723"/>
            <a:ext cx="3816096" cy="1429512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40611" y="243839"/>
            <a:ext cx="8025130" cy="6292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ΘΕΩΡΙΑ</a:t>
            </a:r>
            <a:r>
              <a:rPr spc="65" dirty="0"/>
              <a:t> </a:t>
            </a:r>
            <a:r>
              <a:rPr dirty="0"/>
              <a:t>ΤΟΥ</a:t>
            </a:r>
            <a:r>
              <a:rPr spc="20" dirty="0"/>
              <a:t> </a:t>
            </a:r>
            <a:r>
              <a:rPr dirty="0"/>
              <a:t>ΔΕΣΜΟΥ</a:t>
            </a:r>
            <a:r>
              <a:rPr spc="45" dirty="0"/>
              <a:t> </a:t>
            </a:r>
            <a:r>
              <a:rPr dirty="0"/>
              <a:t>ΣΘΕΝΟΥΣ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26360" y="1024128"/>
            <a:ext cx="4890135" cy="116078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480695" algn="ctr">
              <a:lnSpc>
                <a:spcPct val="100000"/>
              </a:lnSpc>
              <a:spcBef>
                <a:spcPts val="125"/>
              </a:spcBef>
            </a:pPr>
            <a:r>
              <a:rPr sz="3500" b="1" spc="15" dirty="0">
                <a:solidFill>
                  <a:srgbClr val="FFFF00"/>
                </a:solidFill>
                <a:latin typeface="Arial"/>
                <a:cs typeface="Arial"/>
              </a:rPr>
              <a:t>Υβριδισμός</a:t>
            </a:r>
            <a:endParaRPr sz="35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2070"/>
              </a:spcBef>
            </a:pPr>
            <a:r>
              <a:rPr sz="2200" b="1" dirty="0">
                <a:solidFill>
                  <a:srgbClr val="333399"/>
                </a:solidFill>
                <a:latin typeface="Arial"/>
                <a:cs typeface="Arial"/>
              </a:rPr>
              <a:t>Πως</a:t>
            </a:r>
            <a:r>
              <a:rPr sz="2200" b="1" spc="-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333399"/>
                </a:solidFill>
                <a:latin typeface="Arial"/>
                <a:cs typeface="Arial"/>
              </a:rPr>
              <a:t>σχηματίζεται</a:t>
            </a:r>
            <a:r>
              <a:rPr sz="2200" b="1" spc="-5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200" b="1" spc="-35" dirty="0">
                <a:solidFill>
                  <a:srgbClr val="333399"/>
                </a:solidFill>
                <a:latin typeface="Arial"/>
                <a:cs typeface="Arial"/>
              </a:rPr>
              <a:t>το</a:t>
            </a:r>
            <a:r>
              <a:rPr sz="2200" b="1" dirty="0">
                <a:solidFill>
                  <a:srgbClr val="333399"/>
                </a:solidFill>
                <a:latin typeface="Arial"/>
                <a:cs typeface="Arial"/>
              </a:rPr>
              <a:t> μόριο</a:t>
            </a:r>
            <a:r>
              <a:rPr sz="2200" b="1" spc="-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200" b="1" spc="-25" dirty="0">
                <a:solidFill>
                  <a:srgbClr val="333399"/>
                </a:solidFill>
                <a:latin typeface="Arial"/>
                <a:cs typeface="Arial"/>
              </a:rPr>
              <a:t>του</a:t>
            </a:r>
            <a:r>
              <a:rPr sz="2200" b="1" spc="1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BeF</a:t>
            </a:r>
            <a:r>
              <a:rPr sz="1950" b="1" spc="-7" baseline="-21367" dirty="0">
                <a:solidFill>
                  <a:srgbClr val="333399"/>
                </a:solidFill>
                <a:latin typeface="Arial"/>
                <a:cs typeface="Arial"/>
              </a:rPr>
              <a:t>2</a:t>
            </a:r>
            <a:r>
              <a:rPr sz="2200" b="1" spc="-5" dirty="0">
                <a:solidFill>
                  <a:srgbClr val="333399"/>
                </a:solidFill>
                <a:latin typeface="Arial"/>
                <a:cs typeface="Arial"/>
              </a:rPr>
              <a:t>;</a:t>
            </a:r>
            <a:endParaRPr sz="22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3000" y="2554732"/>
            <a:ext cx="8095488" cy="4895088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40611" y="603503"/>
            <a:ext cx="8025130" cy="6292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ΘΕΩΡΙΑ</a:t>
            </a:r>
            <a:r>
              <a:rPr spc="65" dirty="0"/>
              <a:t> </a:t>
            </a:r>
            <a:r>
              <a:rPr dirty="0"/>
              <a:t>ΤΟΥ</a:t>
            </a:r>
            <a:r>
              <a:rPr spc="20" dirty="0"/>
              <a:t> </a:t>
            </a:r>
            <a:r>
              <a:rPr dirty="0"/>
              <a:t>ΔΕΣΜΟΥ</a:t>
            </a:r>
            <a:r>
              <a:rPr spc="45" dirty="0"/>
              <a:t> </a:t>
            </a:r>
            <a:r>
              <a:rPr dirty="0"/>
              <a:t>ΣΘΕΝΟΥΣ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07023" y="5047996"/>
            <a:ext cx="4038600" cy="170992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79272" y="1581911"/>
            <a:ext cx="9326880" cy="26327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R="94615" algn="ctr">
              <a:lnSpc>
                <a:spcPct val="100000"/>
              </a:lnSpc>
              <a:spcBef>
                <a:spcPts val="125"/>
              </a:spcBef>
            </a:pPr>
            <a:r>
              <a:rPr sz="3500" b="1" spc="15" dirty="0">
                <a:solidFill>
                  <a:srgbClr val="FFFF00"/>
                </a:solidFill>
                <a:latin typeface="Arial"/>
                <a:cs typeface="Arial"/>
              </a:rPr>
              <a:t>Υβριδισμός</a:t>
            </a:r>
            <a:endParaRPr sz="3500">
              <a:latin typeface="Arial"/>
              <a:cs typeface="Arial"/>
            </a:endParaRPr>
          </a:p>
          <a:p>
            <a:pPr marL="1930400">
              <a:lnSpc>
                <a:spcPct val="100000"/>
              </a:lnSpc>
              <a:spcBef>
                <a:spcPts val="2670"/>
              </a:spcBef>
            </a:pPr>
            <a:r>
              <a:rPr sz="2200" b="1" dirty="0">
                <a:solidFill>
                  <a:srgbClr val="333399"/>
                </a:solidFill>
                <a:latin typeface="Arial"/>
                <a:cs typeface="Arial"/>
              </a:rPr>
              <a:t>Πως</a:t>
            </a:r>
            <a:r>
              <a:rPr sz="2200" b="1" spc="-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333399"/>
                </a:solidFill>
                <a:latin typeface="Arial"/>
                <a:cs typeface="Arial"/>
              </a:rPr>
              <a:t>σχηματίζεται</a:t>
            </a:r>
            <a:r>
              <a:rPr sz="2200" b="1" spc="-5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200" b="1" spc="-35" dirty="0">
                <a:solidFill>
                  <a:srgbClr val="333399"/>
                </a:solidFill>
                <a:latin typeface="Arial"/>
                <a:cs typeface="Arial"/>
              </a:rPr>
              <a:t>το</a:t>
            </a:r>
            <a:r>
              <a:rPr sz="2200" b="1" dirty="0">
                <a:solidFill>
                  <a:srgbClr val="333399"/>
                </a:solidFill>
                <a:latin typeface="Arial"/>
                <a:cs typeface="Arial"/>
              </a:rPr>
              <a:t> μόριο</a:t>
            </a:r>
            <a:r>
              <a:rPr sz="2200" b="1" spc="-25" dirty="0">
                <a:solidFill>
                  <a:srgbClr val="333399"/>
                </a:solidFill>
                <a:latin typeface="Arial"/>
                <a:cs typeface="Arial"/>
              </a:rPr>
              <a:t> του</a:t>
            </a:r>
            <a:r>
              <a:rPr sz="2200" b="1" spc="1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333399"/>
                </a:solidFill>
                <a:latin typeface="Arial"/>
                <a:cs typeface="Arial"/>
              </a:rPr>
              <a:t>ΡF</a:t>
            </a:r>
            <a:r>
              <a:rPr sz="2175" b="1" baseline="-21072" dirty="0">
                <a:solidFill>
                  <a:srgbClr val="333399"/>
                </a:solidFill>
                <a:latin typeface="Arial"/>
                <a:cs typeface="Arial"/>
              </a:rPr>
              <a:t>5</a:t>
            </a:r>
            <a:r>
              <a:rPr sz="2200" b="1" dirty="0">
                <a:solidFill>
                  <a:srgbClr val="333399"/>
                </a:solidFill>
                <a:latin typeface="Arial"/>
                <a:cs typeface="Arial"/>
              </a:rPr>
              <a:t>;</a:t>
            </a:r>
            <a:endParaRPr sz="22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1730"/>
              </a:spcBef>
            </a:pPr>
            <a:r>
              <a:rPr sz="2200" b="1" spc="-100" dirty="0">
                <a:solidFill>
                  <a:srgbClr val="FFFFFF"/>
                </a:solidFill>
                <a:latin typeface="Arial"/>
                <a:cs typeface="Arial"/>
              </a:rPr>
              <a:t>Το</a:t>
            </a:r>
            <a:r>
              <a:rPr sz="2200" b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μόριο</a:t>
            </a: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είναι</a:t>
            </a:r>
            <a:r>
              <a:rPr sz="22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τριγωνικό</a:t>
            </a:r>
            <a:r>
              <a:rPr sz="22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διπυραμιδικό</a:t>
            </a:r>
            <a:r>
              <a:rPr sz="22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με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5" dirty="0">
                <a:solidFill>
                  <a:srgbClr val="FFFFFF"/>
                </a:solidFill>
                <a:latin typeface="Arial"/>
                <a:cs typeface="Arial"/>
              </a:rPr>
              <a:t>πέντε</a:t>
            </a:r>
            <a:r>
              <a:rPr sz="22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ισότιμους</a:t>
            </a:r>
            <a:r>
              <a:rPr sz="22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δεσμούς.</a:t>
            </a:r>
            <a:endParaRPr sz="2200">
              <a:latin typeface="Arial"/>
              <a:cs typeface="Arial"/>
            </a:endParaRPr>
          </a:p>
          <a:p>
            <a:pPr marL="25400" marR="17780">
              <a:lnSpc>
                <a:spcPct val="100000"/>
              </a:lnSpc>
              <a:spcBef>
                <a:spcPts val="1340"/>
              </a:spcBef>
              <a:tabLst>
                <a:tab pos="8129905" algn="l"/>
              </a:tabLst>
            </a:pPr>
            <a:r>
              <a:rPr sz="2200" b="1" spc="5" dirty="0">
                <a:solidFill>
                  <a:srgbClr val="FFFFFF"/>
                </a:solidFill>
                <a:latin typeface="Arial"/>
                <a:cs typeface="Arial"/>
              </a:rPr>
              <a:t>Η</a:t>
            </a:r>
            <a:r>
              <a:rPr sz="22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5" dirty="0">
                <a:solidFill>
                  <a:srgbClr val="FFFFFF"/>
                </a:solidFill>
                <a:latin typeface="Arial"/>
                <a:cs typeface="Arial"/>
              </a:rPr>
              <a:t>θεμελιώδης</a:t>
            </a:r>
            <a:r>
              <a:rPr sz="22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ηλεκτρονική</a:t>
            </a:r>
            <a:r>
              <a:rPr sz="22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δομή</a:t>
            </a:r>
            <a:r>
              <a:rPr sz="22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25" dirty="0">
                <a:solidFill>
                  <a:srgbClr val="FFFFFF"/>
                </a:solidFill>
                <a:latin typeface="Arial"/>
                <a:cs typeface="Arial"/>
              </a:rPr>
              <a:t>του</a:t>
            </a:r>
            <a:r>
              <a:rPr sz="22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2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είναι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1s</a:t>
            </a:r>
            <a:r>
              <a:rPr sz="2175" b="1" baseline="24904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2s</a:t>
            </a:r>
            <a:r>
              <a:rPr sz="2175" b="1" baseline="24904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2p</a:t>
            </a:r>
            <a:r>
              <a:rPr sz="2175" b="1" baseline="24904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3s</a:t>
            </a:r>
            <a:r>
              <a:rPr sz="2175" b="1" baseline="24904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3p</a:t>
            </a:r>
            <a:r>
              <a:rPr sz="2175" b="1" baseline="24904" dirty="0">
                <a:solidFill>
                  <a:srgbClr val="FFFFFF"/>
                </a:solidFill>
                <a:latin typeface="Arial"/>
                <a:cs typeface="Arial"/>
              </a:rPr>
              <a:t>3	</a:t>
            </a:r>
            <a:r>
              <a:rPr sz="2200" b="1" spc="-25" dirty="0">
                <a:solidFill>
                  <a:srgbClr val="FFFFFF"/>
                </a:solidFill>
                <a:latin typeface="Arial"/>
                <a:cs typeface="Arial"/>
              </a:rPr>
              <a:t>και</a:t>
            </a:r>
            <a:r>
              <a:rPr sz="22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25" dirty="0">
                <a:solidFill>
                  <a:srgbClr val="FFFFFF"/>
                </a:solidFill>
                <a:latin typeface="Arial"/>
                <a:cs typeface="Arial"/>
              </a:rPr>
              <a:t>του</a:t>
            </a:r>
            <a:r>
              <a:rPr sz="22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F </a:t>
            </a:r>
            <a:r>
              <a:rPr sz="2200" b="1" spc="-5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1s</a:t>
            </a:r>
            <a:r>
              <a:rPr sz="2175" b="1" baseline="24904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2s</a:t>
            </a:r>
            <a:r>
              <a:rPr sz="2175" b="1" baseline="24904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2p</a:t>
            </a:r>
            <a:r>
              <a:rPr sz="2175" b="1" baseline="24904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175" baseline="24904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5968" y="5047996"/>
            <a:ext cx="4962144" cy="1709927"/>
          </a:xfrm>
          <a:prstGeom prst="rect">
            <a:avLst/>
          </a:prstGeo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40611" y="603503"/>
            <a:ext cx="8025130" cy="6292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ΘΕΩΡΙΑ</a:t>
            </a:r>
            <a:r>
              <a:rPr spc="65" dirty="0"/>
              <a:t> </a:t>
            </a:r>
            <a:r>
              <a:rPr dirty="0"/>
              <a:t>ΤΟΥ</a:t>
            </a:r>
            <a:r>
              <a:rPr spc="20" dirty="0"/>
              <a:t> </a:t>
            </a:r>
            <a:r>
              <a:rPr dirty="0"/>
              <a:t>ΔΕΣΜΟΥ</a:t>
            </a:r>
            <a:r>
              <a:rPr spc="45" dirty="0"/>
              <a:t> </a:t>
            </a:r>
            <a:r>
              <a:rPr dirty="0"/>
              <a:t>ΣΘΕΝΟΥΣ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5216" y="3063748"/>
            <a:ext cx="3813048" cy="131368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684272" y="1581911"/>
            <a:ext cx="4777740" cy="123698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636270" algn="ctr">
              <a:lnSpc>
                <a:spcPct val="100000"/>
              </a:lnSpc>
              <a:spcBef>
                <a:spcPts val="125"/>
              </a:spcBef>
            </a:pPr>
            <a:r>
              <a:rPr sz="3500" b="1" spc="15" dirty="0">
                <a:solidFill>
                  <a:srgbClr val="FFFF00"/>
                </a:solidFill>
                <a:latin typeface="Arial"/>
                <a:cs typeface="Arial"/>
              </a:rPr>
              <a:t>Υβριδισμός</a:t>
            </a:r>
            <a:endParaRPr sz="35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2670"/>
              </a:spcBef>
            </a:pPr>
            <a:r>
              <a:rPr sz="2200" b="1" dirty="0">
                <a:solidFill>
                  <a:srgbClr val="333399"/>
                </a:solidFill>
                <a:latin typeface="Arial"/>
                <a:cs typeface="Arial"/>
              </a:rPr>
              <a:t>Πως</a:t>
            </a:r>
            <a:r>
              <a:rPr sz="2200" b="1" spc="-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333399"/>
                </a:solidFill>
                <a:latin typeface="Arial"/>
                <a:cs typeface="Arial"/>
              </a:rPr>
              <a:t>σχηματίζεται</a:t>
            </a:r>
            <a:r>
              <a:rPr sz="2200" b="1" spc="-5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200" b="1" spc="-35" dirty="0">
                <a:solidFill>
                  <a:srgbClr val="333399"/>
                </a:solidFill>
                <a:latin typeface="Arial"/>
                <a:cs typeface="Arial"/>
              </a:rPr>
              <a:t>το</a:t>
            </a:r>
            <a:r>
              <a:rPr sz="2200" b="1" spc="-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333399"/>
                </a:solidFill>
                <a:latin typeface="Arial"/>
                <a:cs typeface="Arial"/>
              </a:rPr>
              <a:t>μόριο</a:t>
            </a:r>
            <a:r>
              <a:rPr sz="2200" b="1" spc="-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200" b="1" spc="-25" dirty="0">
                <a:solidFill>
                  <a:srgbClr val="333399"/>
                </a:solidFill>
                <a:latin typeface="Arial"/>
                <a:cs typeface="Arial"/>
              </a:rPr>
              <a:t>του</a:t>
            </a:r>
            <a:r>
              <a:rPr sz="2200" b="1" spc="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333399"/>
                </a:solidFill>
                <a:latin typeface="Arial"/>
                <a:cs typeface="Arial"/>
              </a:rPr>
              <a:t>ΡF</a:t>
            </a:r>
            <a:r>
              <a:rPr sz="2175" b="1" baseline="-21072" dirty="0">
                <a:solidFill>
                  <a:srgbClr val="333399"/>
                </a:solidFill>
                <a:latin typeface="Arial"/>
                <a:cs typeface="Arial"/>
              </a:rPr>
              <a:t>5</a:t>
            </a:r>
            <a:r>
              <a:rPr sz="2200" b="1" dirty="0">
                <a:solidFill>
                  <a:srgbClr val="333399"/>
                </a:solidFill>
                <a:latin typeface="Arial"/>
                <a:cs typeface="Arial"/>
              </a:rPr>
              <a:t>;</a:t>
            </a:r>
            <a:endParaRPr sz="22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7095" y="5953252"/>
            <a:ext cx="7421880" cy="1237488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2386583" y="4572508"/>
            <a:ext cx="210820" cy="954405"/>
          </a:xfrm>
          <a:custGeom>
            <a:avLst/>
            <a:gdLst/>
            <a:ahLst/>
            <a:cxnLst/>
            <a:rect l="l" t="t" r="r" b="b"/>
            <a:pathLst>
              <a:path w="210819" h="954404">
                <a:moveTo>
                  <a:pt x="70104" y="743712"/>
                </a:moveTo>
                <a:lnTo>
                  <a:pt x="0" y="743712"/>
                </a:lnTo>
                <a:lnTo>
                  <a:pt x="103632" y="954024"/>
                </a:lnTo>
                <a:lnTo>
                  <a:pt x="193305" y="777240"/>
                </a:lnTo>
                <a:lnTo>
                  <a:pt x="70104" y="777240"/>
                </a:lnTo>
                <a:lnTo>
                  <a:pt x="70104" y="743712"/>
                </a:lnTo>
                <a:close/>
              </a:path>
              <a:path w="210819" h="954404">
                <a:moveTo>
                  <a:pt x="140208" y="0"/>
                </a:moveTo>
                <a:lnTo>
                  <a:pt x="70104" y="0"/>
                </a:lnTo>
                <a:lnTo>
                  <a:pt x="70104" y="777240"/>
                </a:lnTo>
                <a:lnTo>
                  <a:pt x="140208" y="777240"/>
                </a:lnTo>
                <a:lnTo>
                  <a:pt x="140208" y="0"/>
                </a:lnTo>
                <a:close/>
              </a:path>
              <a:path w="210819" h="954404">
                <a:moveTo>
                  <a:pt x="210312" y="743712"/>
                </a:moveTo>
                <a:lnTo>
                  <a:pt x="140208" y="743712"/>
                </a:lnTo>
                <a:lnTo>
                  <a:pt x="140208" y="777240"/>
                </a:lnTo>
                <a:lnTo>
                  <a:pt x="193305" y="777240"/>
                </a:lnTo>
                <a:lnTo>
                  <a:pt x="210312" y="74371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649467" y="3249169"/>
            <a:ext cx="3753485" cy="1709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 marR="30480">
              <a:lnSpc>
                <a:spcPct val="100499"/>
              </a:lnSpc>
              <a:spcBef>
                <a:spcPts val="95"/>
              </a:spcBef>
              <a:tabLst>
                <a:tab pos="1894205" algn="l"/>
              </a:tabLst>
            </a:pPr>
            <a:r>
              <a:rPr sz="2200" b="1" spc="-25" dirty="0">
                <a:solidFill>
                  <a:srgbClr val="FFFFFF"/>
                </a:solidFill>
                <a:latin typeface="Arial"/>
                <a:cs typeface="Arial"/>
              </a:rPr>
              <a:t>Γίνεται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γραμμικός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 συνδυασμός</a:t>
            </a:r>
            <a:r>
              <a:rPr sz="22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25" dirty="0">
                <a:solidFill>
                  <a:srgbClr val="FFFF00"/>
                </a:solidFill>
                <a:latin typeface="Arial"/>
                <a:cs typeface="Arial"/>
              </a:rPr>
              <a:t>του</a:t>
            </a:r>
            <a:r>
              <a:rPr sz="2200" b="1" spc="-2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FF00"/>
                </a:solidFill>
                <a:latin typeface="Arial"/>
                <a:cs typeface="Arial"/>
              </a:rPr>
              <a:t>3s,</a:t>
            </a:r>
            <a:r>
              <a:rPr sz="2200" b="1" spc="-2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200" b="1" spc="-20" dirty="0">
                <a:solidFill>
                  <a:srgbClr val="FFFFFF"/>
                </a:solidFill>
                <a:latin typeface="Arial"/>
                <a:cs typeface="Arial"/>
              </a:rPr>
              <a:t>των</a:t>
            </a:r>
            <a:r>
              <a:rPr sz="22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00"/>
                </a:solidFill>
                <a:latin typeface="Arial"/>
                <a:cs typeface="Arial"/>
              </a:rPr>
              <a:t>3p </a:t>
            </a:r>
            <a:r>
              <a:rPr sz="2200" b="1" spc="-59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200" b="1" spc="-25" dirty="0">
                <a:solidFill>
                  <a:srgbClr val="FFFFFF"/>
                </a:solidFill>
                <a:latin typeface="Arial"/>
                <a:cs typeface="Arial"/>
              </a:rPr>
              <a:t>και</a:t>
            </a:r>
            <a:r>
              <a:rPr sz="22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25" dirty="0">
                <a:solidFill>
                  <a:srgbClr val="FFFFFF"/>
                </a:solidFill>
                <a:latin typeface="Arial"/>
                <a:cs typeface="Arial"/>
              </a:rPr>
              <a:t>του</a:t>
            </a: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00"/>
                </a:solidFill>
                <a:latin typeface="Arial"/>
                <a:cs typeface="Arial"/>
              </a:rPr>
              <a:t>3d </a:t>
            </a:r>
            <a:r>
              <a:rPr sz="2200" b="1" spc="-15" dirty="0">
                <a:solidFill>
                  <a:srgbClr val="FFFF00"/>
                </a:solidFill>
                <a:latin typeface="Arial"/>
                <a:cs typeface="Arial"/>
              </a:rPr>
              <a:t>τροχιακών </a:t>
            </a:r>
            <a:r>
              <a:rPr sz="2200" b="1" spc="-1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προκύπτουν	</a:t>
            </a:r>
            <a:r>
              <a:rPr sz="2200" b="1" dirty="0">
                <a:solidFill>
                  <a:srgbClr val="FFFF00"/>
                </a:solidFill>
                <a:latin typeface="Arial"/>
                <a:cs typeface="Arial"/>
              </a:rPr>
              <a:t>πέντε </a:t>
            </a:r>
            <a:r>
              <a:rPr sz="2200" b="1" spc="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00"/>
                </a:solidFill>
                <a:latin typeface="Arial"/>
                <a:cs typeface="Arial"/>
              </a:rPr>
              <a:t>υβριδισμένα</a:t>
            </a:r>
            <a:r>
              <a:rPr sz="2200" b="1" spc="-6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200" b="1" spc="-20" dirty="0">
                <a:solidFill>
                  <a:srgbClr val="FFFFFF"/>
                </a:solidFill>
                <a:latin typeface="Arial"/>
                <a:cs typeface="Arial"/>
              </a:rPr>
              <a:t>τροχιακά</a:t>
            </a:r>
            <a:r>
              <a:rPr sz="22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00"/>
                </a:solidFill>
                <a:latin typeface="Arial"/>
                <a:cs typeface="Arial"/>
              </a:rPr>
              <a:t>sp</a:t>
            </a:r>
            <a:r>
              <a:rPr sz="2175" b="1" baseline="24904" dirty="0">
                <a:solidFill>
                  <a:srgbClr val="FFFF00"/>
                </a:solidFill>
                <a:latin typeface="Arial"/>
                <a:cs typeface="Arial"/>
              </a:rPr>
              <a:t>3</a:t>
            </a:r>
            <a:r>
              <a:rPr sz="2200" b="1" dirty="0">
                <a:solidFill>
                  <a:srgbClr val="FFFF00"/>
                </a:solidFill>
                <a:latin typeface="Arial"/>
                <a:cs typeface="Arial"/>
              </a:rPr>
              <a:t>d</a:t>
            </a:r>
            <a:endParaRPr sz="2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98139" y="4599433"/>
            <a:ext cx="1645920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b="1" spc="5" dirty="0">
                <a:solidFill>
                  <a:srgbClr val="FFFFFF"/>
                </a:solidFill>
                <a:latin typeface="Arial"/>
                <a:cs typeface="Arial"/>
              </a:rPr>
              <a:t>Θεμελιώδης</a:t>
            </a:r>
            <a:endParaRPr sz="2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921243" y="6108194"/>
            <a:ext cx="1760855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Π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ρ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ο</a:t>
            </a:r>
            <a:r>
              <a:rPr sz="2200" b="1" spc="10" dirty="0">
                <a:solidFill>
                  <a:srgbClr val="FFFFFF"/>
                </a:solidFill>
                <a:latin typeface="Arial"/>
                <a:cs typeface="Arial"/>
              </a:rPr>
              <a:t>ωθ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η</a:t>
            </a: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μ</a:t>
            </a:r>
            <a:r>
              <a:rPr sz="2200" b="1" spc="55" dirty="0">
                <a:solidFill>
                  <a:srgbClr val="FFFFFF"/>
                </a:solidFill>
                <a:latin typeface="Arial"/>
                <a:cs typeface="Arial"/>
              </a:rPr>
              <a:t>έ</a:t>
            </a:r>
            <a:r>
              <a:rPr sz="2200" b="1" spc="-30" dirty="0">
                <a:solidFill>
                  <a:srgbClr val="FFFFFF"/>
                </a:solidFill>
                <a:latin typeface="Arial"/>
                <a:cs typeface="Arial"/>
              </a:rPr>
              <a:t>ν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η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40611" y="603503"/>
            <a:ext cx="8025130" cy="6292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ΘΕΩΡΙΑ</a:t>
            </a:r>
            <a:r>
              <a:rPr spc="65" dirty="0"/>
              <a:t> </a:t>
            </a:r>
            <a:r>
              <a:rPr dirty="0"/>
              <a:t>ΤΟΥ</a:t>
            </a:r>
            <a:r>
              <a:rPr spc="20" dirty="0"/>
              <a:t> </a:t>
            </a:r>
            <a:r>
              <a:rPr dirty="0"/>
              <a:t>ΔΕΣΜΟΥ</a:t>
            </a:r>
            <a:r>
              <a:rPr spc="45" dirty="0"/>
              <a:t> </a:t>
            </a:r>
            <a:r>
              <a:rPr dirty="0"/>
              <a:t>ΣΘΕΝΟΥΣ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84272" y="1581911"/>
            <a:ext cx="4777740" cy="123698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636270" algn="ctr">
              <a:lnSpc>
                <a:spcPct val="100000"/>
              </a:lnSpc>
              <a:spcBef>
                <a:spcPts val="125"/>
              </a:spcBef>
            </a:pPr>
            <a:r>
              <a:rPr sz="3500" b="1" spc="15" dirty="0">
                <a:solidFill>
                  <a:srgbClr val="FFFF00"/>
                </a:solidFill>
                <a:latin typeface="Arial"/>
                <a:cs typeface="Arial"/>
              </a:rPr>
              <a:t>Υβριδισμός</a:t>
            </a:r>
            <a:endParaRPr sz="35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2670"/>
              </a:spcBef>
            </a:pPr>
            <a:r>
              <a:rPr sz="2200" b="1" dirty="0">
                <a:solidFill>
                  <a:srgbClr val="333399"/>
                </a:solidFill>
                <a:latin typeface="Arial"/>
                <a:cs typeface="Arial"/>
              </a:rPr>
              <a:t>Πως</a:t>
            </a:r>
            <a:r>
              <a:rPr sz="2200" b="1" spc="-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333399"/>
                </a:solidFill>
                <a:latin typeface="Arial"/>
                <a:cs typeface="Arial"/>
              </a:rPr>
              <a:t>σχηματίζεται</a:t>
            </a:r>
            <a:r>
              <a:rPr sz="2200" b="1" spc="-5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200" b="1" spc="-35" dirty="0">
                <a:solidFill>
                  <a:srgbClr val="333399"/>
                </a:solidFill>
                <a:latin typeface="Arial"/>
                <a:cs typeface="Arial"/>
              </a:rPr>
              <a:t>το</a:t>
            </a:r>
            <a:r>
              <a:rPr sz="2200" b="1" spc="-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333399"/>
                </a:solidFill>
                <a:latin typeface="Arial"/>
                <a:cs typeface="Arial"/>
              </a:rPr>
              <a:t>μόριο</a:t>
            </a:r>
            <a:r>
              <a:rPr sz="2200" b="1" spc="-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200" b="1" spc="-25" dirty="0">
                <a:solidFill>
                  <a:srgbClr val="333399"/>
                </a:solidFill>
                <a:latin typeface="Arial"/>
                <a:cs typeface="Arial"/>
              </a:rPr>
              <a:t>του</a:t>
            </a:r>
            <a:r>
              <a:rPr sz="2200" b="1" spc="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333399"/>
                </a:solidFill>
                <a:latin typeface="Arial"/>
                <a:cs typeface="Arial"/>
              </a:rPr>
              <a:t>ΡF</a:t>
            </a:r>
            <a:r>
              <a:rPr sz="2175" b="1" baseline="-21072" dirty="0">
                <a:solidFill>
                  <a:srgbClr val="333399"/>
                </a:solidFill>
                <a:latin typeface="Arial"/>
                <a:cs typeface="Arial"/>
              </a:rPr>
              <a:t>5</a:t>
            </a:r>
            <a:r>
              <a:rPr sz="2200" b="1" dirty="0">
                <a:solidFill>
                  <a:srgbClr val="333399"/>
                </a:solidFill>
                <a:latin typeface="Arial"/>
                <a:cs typeface="Arial"/>
              </a:rPr>
              <a:t>;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539239" y="3539235"/>
            <a:ext cx="7465059" cy="3182620"/>
            <a:chOff x="1539239" y="3539235"/>
            <a:chExt cx="7465059" cy="318262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39239" y="3539235"/>
              <a:ext cx="7464552" cy="268833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362200" y="5922771"/>
              <a:ext cx="234950" cy="798830"/>
            </a:xfrm>
            <a:custGeom>
              <a:avLst/>
              <a:gdLst/>
              <a:ahLst/>
              <a:cxnLst/>
              <a:rect l="l" t="t" r="r" b="b"/>
              <a:pathLst>
                <a:path w="234950" h="798829">
                  <a:moveTo>
                    <a:pt x="112149" y="159063"/>
                  </a:moveTo>
                  <a:lnTo>
                    <a:pt x="56902" y="169294"/>
                  </a:lnTo>
                  <a:lnTo>
                    <a:pt x="179831" y="798575"/>
                  </a:lnTo>
                  <a:lnTo>
                    <a:pt x="234695" y="786383"/>
                  </a:lnTo>
                  <a:lnTo>
                    <a:pt x="112149" y="159063"/>
                  </a:lnTo>
                  <a:close/>
                </a:path>
                <a:path w="234950" h="798829">
                  <a:moveTo>
                    <a:pt x="51816" y="0"/>
                  </a:moveTo>
                  <a:lnTo>
                    <a:pt x="0" y="179831"/>
                  </a:lnTo>
                  <a:lnTo>
                    <a:pt x="56902" y="169294"/>
                  </a:lnTo>
                  <a:lnTo>
                    <a:pt x="51816" y="143255"/>
                  </a:lnTo>
                  <a:lnTo>
                    <a:pt x="106680" y="131063"/>
                  </a:lnTo>
                  <a:lnTo>
                    <a:pt x="150782" y="131063"/>
                  </a:lnTo>
                  <a:lnTo>
                    <a:pt x="51816" y="0"/>
                  </a:lnTo>
                  <a:close/>
                </a:path>
                <a:path w="234950" h="798829">
                  <a:moveTo>
                    <a:pt x="106680" y="131063"/>
                  </a:moveTo>
                  <a:lnTo>
                    <a:pt x="51816" y="143255"/>
                  </a:lnTo>
                  <a:lnTo>
                    <a:pt x="56902" y="169294"/>
                  </a:lnTo>
                  <a:lnTo>
                    <a:pt x="112149" y="159063"/>
                  </a:lnTo>
                  <a:lnTo>
                    <a:pt x="106680" y="131063"/>
                  </a:lnTo>
                  <a:close/>
                </a:path>
                <a:path w="234950" h="798829">
                  <a:moveTo>
                    <a:pt x="150782" y="131063"/>
                  </a:moveTo>
                  <a:lnTo>
                    <a:pt x="106680" y="131063"/>
                  </a:lnTo>
                  <a:lnTo>
                    <a:pt x="112149" y="159063"/>
                  </a:lnTo>
                  <a:lnTo>
                    <a:pt x="164592" y="149351"/>
                  </a:lnTo>
                  <a:lnTo>
                    <a:pt x="150782" y="131063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680972" y="6900671"/>
            <a:ext cx="1761489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sp</a:t>
            </a:r>
            <a:r>
              <a:rPr sz="1950" b="1" baseline="25641" dirty="0">
                <a:solidFill>
                  <a:srgbClr val="FFFF00"/>
                </a:solidFill>
                <a:latin typeface="Arial"/>
                <a:cs typeface="Arial"/>
              </a:rPr>
              <a:t>3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sz="2000" b="1" spc="-8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FFFF00"/>
                </a:solidFill>
                <a:latin typeface="Arial"/>
                <a:cs typeface="Arial"/>
              </a:rPr>
              <a:t>τροχιακό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40611" y="603503"/>
            <a:ext cx="8025130" cy="6292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ΘΕΩΡΙΑ</a:t>
            </a:r>
            <a:r>
              <a:rPr spc="65" dirty="0"/>
              <a:t> </a:t>
            </a:r>
            <a:r>
              <a:rPr dirty="0"/>
              <a:t>ΤΟΥ</a:t>
            </a:r>
            <a:r>
              <a:rPr spc="20" dirty="0"/>
              <a:t> </a:t>
            </a:r>
            <a:r>
              <a:rPr dirty="0"/>
              <a:t>ΔΕΣΜΟΥ</a:t>
            </a:r>
            <a:r>
              <a:rPr spc="45" dirty="0"/>
              <a:t> </a:t>
            </a:r>
            <a:r>
              <a:rPr dirty="0"/>
              <a:t>ΣΘΕΝΟΥΣ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07023" y="5047996"/>
            <a:ext cx="4038600" cy="170992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79272" y="1581911"/>
            <a:ext cx="9332595" cy="26327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R="100965" algn="ctr">
              <a:lnSpc>
                <a:spcPct val="100000"/>
              </a:lnSpc>
              <a:spcBef>
                <a:spcPts val="125"/>
              </a:spcBef>
            </a:pPr>
            <a:r>
              <a:rPr sz="3500" b="1" spc="15" dirty="0">
                <a:solidFill>
                  <a:srgbClr val="FFFF00"/>
                </a:solidFill>
                <a:latin typeface="Arial"/>
                <a:cs typeface="Arial"/>
              </a:rPr>
              <a:t>Υβριδισμός</a:t>
            </a:r>
            <a:endParaRPr sz="3500">
              <a:latin typeface="Arial"/>
              <a:cs typeface="Arial"/>
            </a:endParaRPr>
          </a:p>
          <a:p>
            <a:pPr marL="25400" marR="2426335" indent="1905000">
              <a:lnSpc>
                <a:spcPct val="165500"/>
              </a:lnSpc>
              <a:spcBef>
                <a:spcPts val="940"/>
              </a:spcBef>
            </a:pPr>
            <a:r>
              <a:rPr sz="2200" b="1" dirty="0">
                <a:solidFill>
                  <a:srgbClr val="333399"/>
                </a:solidFill>
                <a:latin typeface="Arial"/>
                <a:cs typeface="Arial"/>
              </a:rPr>
              <a:t>Πως </a:t>
            </a:r>
            <a:r>
              <a:rPr sz="2200" b="1" spc="-5" dirty="0">
                <a:solidFill>
                  <a:srgbClr val="333399"/>
                </a:solidFill>
                <a:latin typeface="Arial"/>
                <a:cs typeface="Arial"/>
              </a:rPr>
              <a:t>σχηματίζεται </a:t>
            </a:r>
            <a:r>
              <a:rPr sz="2200" b="1" spc="-35" dirty="0">
                <a:solidFill>
                  <a:srgbClr val="333399"/>
                </a:solidFill>
                <a:latin typeface="Arial"/>
                <a:cs typeface="Arial"/>
              </a:rPr>
              <a:t>το </a:t>
            </a:r>
            <a:r>
              <a:rPr sz="2200" b="1" dirty="0">
                <a:solidFill>
                  <a:srgbClr val="333399"/>
                </a:solidFill>
                <a:latin typeface="Arial"/>
                <a:cs typeface="Arial"/>
              </a:rPr>
              <a:t>μόριο </a:t>
            </a:r>
            <a:r>
              <a:rPr sz="2200" b="1" spc="-25" dirty="0">
                <a:solidFill>
                  <a:srgbClr val="333399"/>
                </a:solidFill>
                <a:latin typeface="Arial"/>
                <a:cs typeface="Arial"/>
              </a:rPr>
              <a:t>του </a:t>
            </a:r>
            <a:r>
              <a:rPr sz="2200" b="1" dirty="0">
                <a:solidFill>
                  <a:srgbClr val="333399"/>
                </a:solidFill>
                <a:latin typeface="Arial"/>
                <a:cs typeface="Arial"/>
              </a:rPr>
              <a:t>SF</a:t>
            </a:r>
            <a:r>
              <a:rPr sz="2175" b="1" baseline="-21072" dirty="0">
                <a:solidFill>
                  <a:srgbClr val="333399"/>
                </a:solidFill>
                <a:latin typeface="Arial"/>
                <a:cs typeface="Arial"/>
              </a:rPr>
              <a:t>6</a:t>
            </a:r>
            <a:r>
              <a:rPr sz="2200" b="1" dirty="0">
                <a:solidFill>
                  <a:srgbClr val="333399"/>
                </a:solidFill>
                <a:latin typeface="Arial"/>
                <a:cs typeface="Arial"/>
              </a:rPr>
              <a:t>; </a:t>
            </a:r>
            <a:r>
              <a:rPr sz="2200" b="1" spc="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200" b="1" spc="-100" dirty="0">
                <a:solidFill>
                  <a:srgbClr val="FFFFFF"/>
                </a:solidFill>
                <a:latin typeface="Arial"/>
                <a:cs typeface="Arial"/>
              </a:rPr>
              <a:t>Το</a:t>
            </a:r>
            <a:r>
              <a:rPr sz="2200" b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μόριο</a:t>
            </a: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είναι</a:t>
            </a:r>
            <a:r>
              <a:rPr sz="22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οκταεδρικό</a:t>
            </a: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με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15" dirty="0">
                <a:solidFill>
                  <a:srgbClr val="FFFFFF"/>
                </a:solidFill>
                <a:latin typeface="Arial"/>
                <a:cs typeface="Arial"/>
              </a:rPr>
              <a:t>έξι</a:t>
            </a:r>
            <a:r>
              <a:rPr sz="22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ισότιμους</a:t>
            </a:r>
            <a:r>
              <a:rPr sz="22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δεσμούς.</a:t>
            </a:r>
            <a:endParaRPr sz="2200">
              <a:latin typeface="Arial"/>
              <a:cs typeface="Arial"/>
            </a:endParaRPr>
          </a:p>
          <a:p>
            <a:pPr marL="25400" marR="17780">
              <a:lnSpc>
                <a:spcPct val="100000"/>
              </a:lnSpc>
              <a:spcBef>
                <a:spcPts val="1345"/>
              </a:spcBef>
              <a:tabLst>
                <a:tab pos="8132445" algn="l"/>
              </a:tabLst>
            </a:pPr>
            <a:r>
              <a:rPr sz="2200" b="1" spc="5" dirty="0">
                <a:solidFill>
                  <a:srgbClr val="FFFFFF"/>
                </a:solidFill>
                <a:latin typeface="Arial"/>
                <a:cs typeface="Arial"/>
              </a:rPr>
              <a:t>Η</a:t>
            </a:r>
            <a:r>
              <a:rPr sz="22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5" dirty="0">
                <a:solidFill>
                  <a:srgbClr val="FFFFFF"/>
                </a:solidFill>
                <a:latin typeface="Arial"/>
                <a:cs typeface="Arial"/>
              </a:rPr>
              <a:t>θεμελιώδης</a:t>
            </a:r>
            <a:r>
              <a:rPr sz="22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ηλεκτρονική</a:t>
            </a:r>
            <a:r>
              <a:rPr sz="22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δομή</a:t>
            </a:r>
            <a:r>
              <a:rPr sz="22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25" dirty="0">
                <a:solidFill>
                  <a:srgbClr val="FFFFFF"/>
                </a:solidFill>
                <a:latin typeface="Arial"/>
                <a:cs typeface="Arial"/>
              </a:rPr>
              <a:t>του</a:t>
            </a:r>
            <a:r>
              <a:rPr sz="22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2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είναι</a:t>
            </a: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1s</a:t>
            </a:r>
            <a:r>
              <a:rPr sz="2175" b="1" baseline="24904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2s</a:t>
            </a:r>
            <a:r>
              <a:rPr sz="2175" b="1" baseline="24904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2p</a:t>
            </a:r>
            <a:r>
              <a:rPr sz="2175" b="1" baseline="24904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3s</a:t>
            </a:r>
            <a:r>
              <a:rPr sz="2175" b="1" baseline="24904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3p</a:t>
            </a:r>
            <a:r>
              <a:rPr sz="2175" b="1" baseline="24904" dirty="0">
                <a:solidFill>
                  <a:srgbClr val="FFFFFF"/>
                </a:solidFill>
                <a:latin typeface="Arial"/>
                <a:cs typeface="Arial"/>
              </a:rPr>
              <a:t>4	</a:t>
            </a:r>
            <a:r>
              <a:rPr sz="2200" b="1" spc="-25" dirty="0">
                <a:solidFill>
                  <a:srgbClr val="FFFFFF"/>
                </a:solidFill>
                <a:latin typeface="Arial"/>
                <a:cs typeface="Arial"/>
              </a:rPr>
              <a:t>και</a:t>
            </a:r>
            <a:r>
              <a:rPr sz="22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25" dirty="0">
                <a:solidFill>
                  <a:srgbClr val="FFFFFF"/>
                </a:solidFill>
                <a:latin typeface="Arial"/>
                <a:cs typeface="Arial"/>
              </a:rPr>
              <a:t>του</a:t>
            </a:r>
            <a:r>
              <a:rPr sz="22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F </a:t>
            </a:r>
            <a:r>
              <a:rPr sz="2200" b="1" spc="-5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1s</a:t>
            </a:r>
            <a:r>
              <a:rPr sz="2175" b="1" baseline="24904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2s</a:t>
            </a:r>
            <a:r>
              <a:rPr sz="2175" b="1" baseline="24904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2p</a:t>
            </a:r>
            <a:r>
              <a:rPr sz="2175" b="1" baseline="24904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175" baseline="24904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5216" y="5072379"/>
            <a:ext cx="4764024" cy="1673352"/>
          </a:xfrm>
          <a:prstGeom prst="rect">
            <a:avLst/>
          </a:prstGeo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52803" y="301751"/>
            <a:ext cx="8025130" cy="6292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ΘΕΩΡΙΑ</a:t>
            </a:r>
            <a:r>
              <a:rPr spc="65" dirty="0"/>
              <a:t> </a:t>
            </a:r>
            <a:r>
              <a:rPr dirty="0"/>
              <a:t>ΤΟΥ</a:t>
            </a:r>
            <a:r>
              <a:rPr spc="20" dirty="0"/>
              <a:t> </a:t>
            </a:r>
            <a:r>
              <a:rPr dirty="0"/>
              <a:t>ΔΕΣΜΟΥ</a:t>
            </a:r>
            <a:r>
              <a:rPr spc="45" dirty="0"/>
              <a:t> </a:t>
            </a:r>
            <a:r>
              <a:rPr dirty="0"/>
              <a:t>ΣΘΕΝΟΥΣ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5216" y="2350516"/>
            <a:ext cx="4453128" cy="156362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705607" y="733863"/>
            <a:ext cx="4734560" cy="1371600"/>
          </a:xfrm>
          <a:prstGeom prst="rect">
            <a:avLst/>
          </a:prstGeom>
        </p:spPr>
        <p:txBody>
          <a:bodyPr vert="horz" wrap="square" lIns="0" tIns="306070" rIns="0" bIns="0" rtlCol="0">
            <a:spAutoFit/>
          </a:bodyPr>
          <a:lstStyle/>
          <a:p>
            <a:pPr marL="636270" algn="ctr">
              <a:lnSpc>
                <a:spcPct val="100000"/>
              </a:lnSpc>
              <a:spcBef>
                <a:spcPts val="2410"/>
              </a:spcBef>
            </a:pPr>
            <a:r>
              <a:rPr sz="3500" b="1" spc="15" dirty="0">
                <a:solidFill>
                  <a:srgbClr val="FFFF00"/>
                </a:solidFill>
                <a:latin typeface="Arial"/>
                <a:cs typeface="Arial"/>
              </a:rPr>
              <a:t>Υβριδισμός</a:t>
            </a:r>
            <a:endParaRPr sz="35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1445"/>
              </a:spcBef>
            </a:pPr>
            <a:r>
              <a:rPr sz="2200" b="1" dirty="0">
                <a:solidFill>
                  <a:srgbClr val="333399"/>
                </a:solidFill>
                <a:latin typeface="Arial"/>
                <a:cs typeface="Arial"/>
              </a:rPr>
              <a:t>Πως</a:t>
            </a:r>
            <a:r>
              <a:rPr sz="2200" b="1" spc="-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333399"/>
                </a:solidFill>
                <a:latin typeface="Arial"/>
                <a:cs typeface="Arial"/>
              </a:rPr>
              <a:t>σχηματίζεται</a:t>
            </a:r>
            <a:r>
              <a:rPr sz="2200" b="1" spc="-6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200" b="1" spc="-35" dirty="0">
                <a:solidFill>
                  <a:srgbClr val="333399"/>
                </a:solidFill>
                <a:latin typeface="Arial"/>
                <a:cs typeface="Arial"/>
              </a:rPr>
              <a:t>το</a:t>
            </a:r>
            <a:r>
              <a:rPr sz="2200" b="1" spc="-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333399"/>
                </a:solidFill>
                <a:latin typeface="Arial"/>
                <a:cs typeface="Arial"/>
              </a:rPr>
              <a:t>μόριο</a:t>
            </a:r>
            <a:r>
              <a:rPr sz="2200" b="1" spc="-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200" b="1" spc="-25" dirty="0">
                <a:solidFill>
                  <a:srgbClr val="333399"/>
                </a:solidFill>
                <a:latin typeface="Arial"/>
                <a:cs typeface="Arial"/>
              </a:rPr>
              <a:t>του</a:t>
            </a:r>
            <a:r>
              <a:rPr sz="2200" b="1" spc="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SF</a:t>
            </a:r>
            <a:r>
              <a:rPr sz="1950" b="1" baseline="-21367" dirty="0">
                <a:solidFill>
                  <a:srgbClr val="333399"/>
                </a:solidFill>
                <a:latin typeface="Arial"/>
                <a:cs typeface="Arial"/>
              </a:rPr>
              <a:t>6</a:t>
            </a:r>
            <a:r>
              <a:rPr sz="2200" b="1" dirty="0">
                <a:solidFill>
                  <a:srgbClr val="333399"/>
                </a:solidFill>
                <a:latin typeface="Arial"/>
                <a:cs typeface="Arial"/>
              </a:rPr>
              <a:t>;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11723" y="3011425"/>
            <a:ext cx="4201795" cy="1370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00299"/>
              </a:lnSpc>
              <a:spcBef>
                <a:spcPts val="100"/>
              </a:spcBef>
            </a:pPr>
            <a:r>
              <a:rPr sz="2200" b="1" spc="-25" dirty="0">
                <a:solidFill>
                  <a:srgbClr val="FFFFFF"/>
                </a:solidFill>
                <a:latin typeface="Arial"/>
                <a:cs typeface="Arial"/>
              </a:rPr>
              <a:t>Γίνεται</a:t>
            </a:r>
            <a:r>
              <a:rPr sz="22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γραμμικός</a:t>
            </a:r>
            <a:r>
              <a:rPr sz="22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συνδυασμός </a:t>
            </a:r>
            <a:r>
              <a:rPr sz="2200" b="1" spc="-5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25" dirty="0">
                <a:solidFill>
                  <a:srgbClr val="FFFF00"/>
                </a:solidFill>
                <a:latin typeface="Arial"/>
                <a:cs typeface="Arial"/>
              </a:rPr>
              <a:t>του</a:t>
            </a:r>
            <a:r>
              <a:rPr sz="2200" b="1" spc="-1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FF00"/>
                </a:solidFill>
                <a:latin typeface="Arial"/>
                <a:cs typeface="Arial"/>
              </a:rPr>
              <a:t>3s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20" dirty="0">
                <a:solidFill>
                  <a:srgbClr val="FFFFFF"/>
                </a:solidFill>
                <a:latin typeface="Arial"/>
                <a:cs typeface="Arial"/>
              </a:rPr>
              <a:t>των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00"/>
                </a:solidFill>
                <a:latin typeface="Arial"/>
                <a:cs typeface="Arial"/>
              </a:rPr>
              <a:t>3p </a:t>
            </a:r>
            <a:r>
              <a:rPr sz="2200" b="1" spc="-25" dirty="0">
                <a:solidFill>
                  <a:srgbClr val="FFFFFF"/>
                </a:solidFill>
                <a:latin typeface="Arial"/>
                <a:cs typeface="Arial"/>
              </a:rPr>
              <a:t>και</a:t>
            </a:r>
            <a:r>
              <a:rPr sz="22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20" dirty="0">
                <a:solidFill>
                  <a:srgbClr val="FFFFFF"/>
                </a:solidFill>
                <a:latin typeface="Arial"/>
                <a:cs typeface="Arial"/>
              </a:rPr>
              <a:t>των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00"/>
                </a:solidFill>
                <a:latin typeface="Arial"/>
                <a:cs typeface="Arial"/>
              </a:rPr>
              <a:t>3d </a:t>
            </a:r>
            <a:r>
              <a:rPr sz="2200" b="1" spc="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200" b="1" spc="-15" dirty="0">
                <a:solidFill>
                  <a:srgbClr val="FFFF00"/>
                </a:solidFill>
                <a:latin typeface="Arial"/>
                <a:cs typeface="Arial"/>
              </a:rPr>
              <a:t>τροχιακού </a:t>
            </a:r>
            <a:r>
              <a:rPr sz="2200" b="1" spc="-25" dirty="0">
                <a:solidFill>
                  <a:srgbClr val="FFFFFF"/>
                </a:solidFill>
                <a:latin typeface="Arial"/>
                <a:cs typeface="Arial"/>
              </a:rPr>
              <a:t>και </a:t>
            </a: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προκύπτουν </a:t>
            </a:r>
            <a:r>
              <a:rPr sz="2200" b="1" spc="15" dirty="0">
                <a:solidFill>
                  <a:srgbClr val="FFFF00"/>
                </a:solidFill>
                <a:latin typeface="Arial"/>
                <a:cs typeface="Arial"/>
              </a:rPr>
              <a:t>έξι </a:t>
            </a:r>
            <a:r>
              <a:rPr sz="2200" b="1" spc="2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00"/>
                </a:solidFill>
                <a:latin typeface="Arial"/>
                <a:cs typeface="Arial"/>
              </a:rPr>
              <a:t>υβριδισμένα</a:t>
            </a:r>
            <a:r>
              <a:rPr sz="2200" b="1" spc="-5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200" b="1" spc="-20" dirty="0">
                <a:solidFill>
                  <a:srgbClr val="FFFFFF"/>
                </a:solidFill>
                <a:latin typeface="Arial"/>
                <a:cs typeface="Arial"/>
              </a:rPr>
              <a:t>τροχιακά</a:t>
            </a:r>
            <a:r>
              <a:rPr sz="22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00"/>
                </a:solidFill>
                <a:latin typeface="Arial"/>
                <a:cs typeface="Arial"/>
              </a:rPr>
              <a:t>sp</a:t>
            </a:r>
            <a:r>
              <a:rPr sz="2175" b="1" baseline="24904" dirty="0">
                <a:solidFill>
                  <a:srgbClr val="FFFF00"/>
                </a:solidFill>
                <a:latin typeface="Arial"/>
                <a:cs typeface="Arial"/>
              </a:rPr>
              <a:t>3</a:t>
            </a:r>
            <a:r>
              <a:rPr sz="2200" b="1" dirty="0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sz="2175" b="1" baseline="24904" dirty="0">
                <a:solidFill>
                  <a:srgbClr val="FFFF00"/>
                </a:solidFill>
                <a:latin typeface="Arial"/>
                <a:cs typeface="Arial"/>
              </a:rPr>
              <a:t>2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258311" y="4176267"/>
            <a:ext cx="210820" cy="1188720"/>
          </a:xfrm>
          <a:custGeom>
            <a:avLst/>
            <a:gdLst/>
            <a:ahLst/>
            <a:cxnLst/>
            <a:rect l="l" t="t" r="r" b="b"/>
            <a:pathLst>
              <a:path w="210820" h="1188720">
                <a:moveTo>
                  <a:pt x="70103" y="978408"/>
                </a:moveTo>
                <a:lnTo>
                  <a:pt x="0" y="978408"/>
                </a:lnTo>
                <a:lnTo>
                  <a:pt x="106679" y="1188720"/>
                </a:lnTo>
                <a:lnTo>
                  <a:pt x="192289" y="1014984"/>
                </a:lnTo>
                <a:lnTo>
                  <a:pt x="70103" y="1014984"/>
                </a:lnTo>
                <a:lnTo>
                  <a:pt x="70103" y="978408"/>
                </a:lnTo>
                <a:close/>
              </a:path>
              <a:path w="210820" h="1188720">
                <a:moveTo>
                  <a:pt x="140208" y="0"/>
                </a:moveTo>
                <a:lnTo>
                  <a:pt x="70103" y="0"/>
                </a:lnTo>
                <a:lnTo>
                  <a:pt x="70103" y="1014984"/>
                </a:lnTo>
                <a:lnTo>
                  <a:pt x="140208" y="1014984"/>
                </a:lnTo>
                <a:lnTo>
                  <a:pt x="140208" y="0"/>
                </a:lnTo>
                <a:close/>
              </a:path>
              <a:path w="210820" h="1188720">
                <a:moveTo>
                  <a:pt x="210312" y="978408"/>
                </a:moveTo>
                <a:lnTo>
                  <a:pt x="140208" y="978408"/>
                </a:lnTo>
                <a:lnTo>
                  <a:pt x="140208" y="1014984"/>
                </a:lnTo>
                <a:lnTo>
                  <a:pt x="192289" y="1014984"/>
                </a:lnTo>
                <a:lnTo>
                  <a:pt x="210312" y="97840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53516" y="4044697"/>
            <a:ext cx="1645920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b="1" spc="5" dirty="0">
                <a:solidFill>
                  <a:srgbClr val="FFFFFF"/>
                </a:solidFill>
                <a:latin typeface="Arial"/>
                <a:cs typeface="Arial"/>
              </a:rPr>
              <a:t>Θεμελιώδης</a:t>
            </a:r>
            <a:endParaRPr sz="2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60979" y="6900673"/>
            <a:ext cx="1760855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Π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ρ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ο</a:t>
            </a:r>
            <a:r>
              <a:rPr sz="2200" b="1" spc="10" dirty="0">
                <a:solidFill>
                  <a:srgbClr val="FFFFFF"/>
                </a:solidFill>
                <a:latin typeface="Arial"/>
                <a:cs typeface="Arial"/>
              </a:rPr>
              <a:t>ωθ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η</a:t>
            </a: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μ</a:t>
            </a:r>
            <a:r>
              <a:rPr sz="2200" b="1" spc="55" dirty="0">
                <a:solidFill>
                  <a:srgbClr val="FFFFFF"/>
                </a:solidFill>
                <a:latin typeface="Arial"/>
                <a:cs typeface="Arial"/>
              </a:rPr>
              <a:t>έ</a:t>
            </a:r>
            <a:r>
              <a:rPr sz="2200" b="1" spc="-30" dirty="0">
                <a:solidFill>
                  <a:srgbClr val="FFFFFF"/>
                </a:solidFill>
                <a:latin typeface="Arial"/>
                <a:cs typeface="Arial"/>
              </a:rPr>
              <a:t>ν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η</a:t>
            </a:r>
            <a:endParaRPr sz="22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6008" y="5602732"/>
            <a:ext cx="5474208" cy="104851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5543" rIns="0" bIns="0" rtlCol="0">
            <a:spAutoFit/>
          </a:bodyPr>
          <a:lstStyle/>
          <a:p>
            <a:pPr marL="1705610" marR="5080" indent="-542925">
              <a:lnSpc>
                <a:spcPct val="101099"/>
              </a:lnSpc>
              <a:spcBef>
                <a:spcPts val="80"/>
              </a:spcBef>
            </a:pPr>
            <a:r>
              <a:rPr sz="3500" spc="10" dirty="0">
                <a:solidFill>
                  <a:srgbClr val="FF3300"/>
                </a:solidFill>
              </a:rPr>
              <a:t>ΟΜΟΙΟΠΟΛΙΚΟΣ</a:t>
            </a:r>
            <a:r>
              <a:rPr sz="3500" spc="40" dirty="0">
                <a:solidFill>
                  <a:srgbClr val="FF3300"/>
                </a:solidFill>
              </a:rPr>
              <a:t> </a:t>
            </a:r>
            <a:r>
              <a:rPr sz="3500" spc="15" dirty="0">
                <a:solidFill>
                  <a:srgbClr val="FF3300"/>
                </a:solidFill>
              </a:rPr>
              <a:t>ΔΕΣΜΟΣ</a:t>
            </a:r>
            <a:r>
              <a:rPr sz="3500" spc="25" dirty="0">
                <a:solidFill>
                  <a:srgbClr val="FF3300"/>
                </a:solidFill>
              </a:rPr>
              <a:t> </a:t>
            </a:r>
            <a:r>
              <a:rPr sz="3500" spc="15" dirty="0">
                <a:solidFill>
                  <a:srgbClr val="FF3300"/>
                </a:solidFill>
              </a:rPr>
              <a:t>ή </a:t>
            </a:r>
            <a:r>
              <a:rPr sz="3500" spc="-960" dirty="0">
                <a:solidFill>
                  <a:srgbClr val="FF3300"/>
                </a:solidFill>
              </a:rPr>
              <a:t> </a:t>
            </a:r>
            <a:r>
              <a:rPr sz="3500" spc="10" dirty="0">
                <a:solidFill>
                  <a:srgbClr val="FF3300"/>
                </a:solidFill>
              </a:rPr>
              <a:t>ΟΜΟΣΘΕΝΗΣ</a:t>
            </a:r>
            <a:r>
              <a:rPr sz="3500" spc="60" dirty="0">
                <a:solidFill>
                  <a:srgbClr val="FF3300"/>
                </a:solidFill>
              </a:rPr>
              <a:t> </a:t>
            </a:r>
            <a:r>
              <a:rPr sz="3500" spc="15" dirty="0">
                <a:solidFill>
                  <a:srgbClr val="FF3300"/>
                </a:solidFill>
              </a:rPr>
              <a:t>ΔΕΣΜΟΣ</a:t>
            </a:r>
            <a:endParaRPr sz="3500"/>
          </a:p>
        </p:txBody>
      </p:sp>
      <p:sp>
        <p:nvSpPr>
          <p:cNvPr id="3" name="object 3"/>
          <p:cNvSpPr txBox="1"/>
          <p:nvPr/>
        </p:nvSpPr>
        <p:spPr>
          <a:xfrm>
            <a:off x="999236" y="1789175"/>
            <a:ext cx="7593965" cy="45078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777240">
              <a:lnSpc>
                <a:spcPct val="100000"/>
              </a:lnSpc>
              <a:spcBef>
                <a:spcPts val="90"/>
              </a:spcBef>
            </a:pPr>
            <a:r>
              <a:rPr sz="2000" b="1" spc="5" dirty="0">
                <a:solidFill>
                  <a:srgbClr val="FFFF00"/>
                </a:solidFill>
                <a:latin typeface="Arial"/>
                <a:cs typeface="Arial"/>
              </a:rPr>
              <a:t>Πως</a:t>
            </a:r>
            <a:r>
              <a:rPr sz="2000" b="1" spc="-6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σχεδιάζουμε</a:t>
            </a:r>
            <a:r>
              <a:rPr sz="2000" b="1" spc="-3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τη</a:t>
            </a:r>
            <a:r>
              <a:rPr sz="2000" b="1" spc="-2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δομή</a:t>
            </a:r>
            <a:r>
              <a:rPr sz="2000" b="1" spc="-2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κατά</a:t>
            </a:r>
            <a:r>
              <a:rPr sz="2000" b="1" spc="-1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Lewis</a:t>
            </a:r>
            <a:r>
              <a:rPr sz="2000" b="1" spc="-6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μιας 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ένωσης;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900">
              <a:latin typeface="Arial"/>
              <a:cs typeface="Arial"/>
            </a:endParaRPr>
          </a:p>
          <a:p>
            <a:pPr marL="390525" marR="5080" indent="-378460">
              <a:lnSpc>
                <a:spcPct val="99300"/>
              </a:lnSpc>
              <a:buAutoNum type="arabicPeriod" startAt="5"/>
              <a:tabLst>
                <a:tab pos="390525" algn="l"/>
                <a:tab pos="391160" algn="l"/>
                <a:tab pos="853440" algn="l"/>
                <a:tab pos="1527175" algn="l"/>
                <a:tab pos="1878330" algn="l"/>
                <a:tab pos="2171700" algn="l"/>
                <a:tab pos="5202555" algn="l"/>
              </a:tabLst>
            </a:pPr>
            <a:r>
              <a:rPr sz="2000" b="1" spc="-45" dirty="0">
                <a:solidFill>
                  <a:srgbClr val="FFFFFF"/>
                </a:solidFill>
                <a:latin typeface="Arial"/>
                <a:cs typeface="Arial"/>
              </a:rPr>
              <a:t>Αν	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ο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 αρχικός	αριθμός 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των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εξωτερικών ηλεκτρονίων είναι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μικρότερος	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από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 αυτόν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που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διαθέτει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το	μόριο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της χημικής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 ένωσης,	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στην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οποία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όλοι</a:t>
            </a: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οι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δεσμοί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θεωρούνται</a:t>
            </a:r>
            <a:r>
              <a:rPr sz="20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απλοί,</a:t>
            </a: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τότε </a:t>
            </a:r>
            <a:r>
              <a:rPr sz="2000" b="1" spc="-5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υπάρχουν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πολλαπλοί</a:t>
            </a:r>
            <a:r>
              <a:rPr sz="20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δεσμοί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(διπλοί</a:t>
            </a:r>
            <a:r>
              <a:rPr sz="20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ή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τριπλοί).</a:t>
            </a:r>
            <a:endParaRPr sz="2000">
              <a:latin typeface="Arial"/>
              <a:cs typeface="Arial"/>
            </a:endParaRPr>
          </a:p>
          <a:p>
            <a:pPr marL="390525" marR="184785" indent="-378460">
              <a:lnSpc>
                <a:spcPct val="99300"/>
              </a:lnSpc>
              <a:spcBef>
                <a:spcPts val="470"/>
              </a:spcBef>
              <a:buAutoNum type="arabicPeriod" startAt="5"/>
              <a:tabLst>
                <a:tab pos="390525" algn="l"/>
                <a:tab pos="391160" algn="l"/>
                <a:tab pos="2387600" algn="l"/>
                <a:tab pos="6753225" algn="l"/>
              </a:tabLst>
            </a:pP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Πρέπει</a:t>
            </a:r>
            <a:r>
              <a:rPr sz="20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να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τονιστεί</a:t>
            </a:r>
            <a:r>
              <a:rPr sz="20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ότι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τα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περιφερειακά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άτομα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μπορούν</a:t>
            </a:r>
            <a:r>
              <a:rPr sz="20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να </a:t>
            </a:r>
            <a:r>
              <a:rPr sz="2000" b="1" spc="-5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σχηματίσουν</a:t>
            </a: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μέχρι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τόσους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ομοιοπολικούς</a:t>
            </a:r>
            <a:r>
              <a:rPr sz="20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δεσμούς	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όσα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είναι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και τα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μονήρη ηλεκτρόνιά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τους.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Για παράδειγμα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το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 άτομο του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Ο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έχοντας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δύο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μονήρη ηλεκτρόνια ,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μπορεί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να 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σχηματίσει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10" dirty="0">
                <a:solidFill>
                  <a:srgbClr val="FFFFFF"/>
                </a:solidFill>
                <a:latin typeface="Arial"/>
                <a:cs typeface="Arial"/>
              </a:rPr>
              <a:t>έως	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και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δύο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 ομοιοπολικούς</a:t>
            </a:r>
            <a:r>
              <a:rPr sz="20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δεσμούς.</a:t>
            </a:r>
            <a:endParaRPr sz="2000">
              <a:latin typeface="Arial"/>
              <a:cs typeface="Arial"/>
            </a:endParaRPr>
          </a:p>
          <a:p>
            <a:pPr marL="390525" marR="141605" indent="42545">
              <a:lnSpc>
                <a:spcPct val="99500"/>
              </a:lnSpc>
              <a:spcBef>
                <a:spcPts val="470"/>
              </a:spcBef>
            </a:pP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Αντίθετα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για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το κεντρικό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άτομο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δεν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ισχύουν τα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παραπάνω </a:t>
            </a:r>
            <a:r>
              <a:rPr sz="2000" b="1" spc="-5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λόγω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του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φαινομένου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του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υβριδισμού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(θα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μελετηθεί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σε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επόμενο</a:t>
            </a:r>
            <a:r>
              <a:rPr sz="20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κεφάλαιο).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40611" y="603503"/>
            <a:ext cx="8025130" cy="6292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ΘΕΩΡΙΑ</a:t>
            </a:r>
            <a:r>
              <a:rPr spc="65" dirty="0"/>
              <a:t> </a:t>
            </a:r>
            <a:r>
              <a:rPr dirty="0"/>
              <a:t>ΤΟΥ</a:t>
            </a:r>
            <a:r>
              <a:rPr spc="20" dirty="0"/>
              <a:t> </a:t>
            </a:r>
            <a:r>
              <a:rPr dirty="0"/>
              <a:t>ΔΕΣΜΟΥ</a:t>
            </a:r>
            <a:r>
              <a:rPr spc="45" dirty="0"/>
              <a:t> </a:t>
            </a:r>
            <a:r>
              <a:rPr dirty="0"/>
              <a:t>ΣΘΕΝΟΥΣ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705607" y="1581911"/>
            <a:ext cx="4734560" cy="123698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636270" algn="ctr">
              <a:lnSpc>
                <a:spcPct val="100000"/>
              </a:lnSpc>
              <a:spcBef>
                <a:spcPts val="125"/>
              </a:spcBef>
            </a:pPr>
            <a:r>
              <a:rPr sz="3500" b="1" spc="15" dirty="0">
                <a:solidFill>
                  <a:srgbClr val="FFFF00"/>
                </a:solidFill>
                <a:latin typeface="Arial"/>
                <a:cs typeface="Arial"/>
              </a:rPr>
              <a:t>Υβριδισμός</a:t>
            </a:r>
            <a:endParaRPr sz="35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2670"/>
              </a:spcBef>
            </a:pPr>
            <a:r>
              <a:rPr sz="2200" b="1" dirty="0">
                <a:solidFill>
                  <a:srgbClr val="333399"/>
                </a:solidFill>
                <a:latin typeface="Arial"/>
                <a:cs typeface="Arial"/>
              </a:rPr>
              <a:t>Πως</a:t>
            </a:r>
            <a:r>
              <a:rPr sz="2200" b="1" spc="-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333399"/>
                </a:solidFill>
                <a:latin typeface="Arial"/>
                <a:cs typeface="Arial"/>
              </a:rPr>
              <a:t>σχηματίζεται</a:t>
            </a:r>
            <a:r>
              <a:rPr sz="2200" b="1" spc="-6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200" b="1" spc="-35" dirty="0">
                <a:solidFill>
                  <a:srgbClr val="333399"/>
                </a:solidFill>
                <a:latin typeface="Arial"/>
                <a:cs typeface="Arial"/>
              </a:rPr>
              <a:t>το</a:t>
            </a:r>
            <a:r>
              <a:rPr sz="2200" b="1" spc="-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333399"/>
                </a:solidFill>
                <a:latin typeface="Arial"/>
                <a:cs typeface="Arial"/>
              </a:rPr>
              <a:t>μόριο</a:t>
            </a:r>
            <a:r>
              <a:rPr sz="2200" b="1" spc="-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200" b="1" spc="-25" dirty="0">
                <a:solidFill>
                  <a:srgbClr val="333399"/>
                </a:solidFill>
                <a:latin typeface="Arial"/>
                <a:cs typeface="Arial"/>
              </a:rPr>
              <a:t>του</a:t>
            </a:r>
            <a:r>
              <a:rPr sz="2200" b="1" spc="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SF</a:t>
            </a:r>
            <a:r>
              <a:rPr sz="1950" b="1" baseline="-21367" dirty="0">
                <a:solidFill>
                  <a:srgbClr val="333399"/>
                </a:solidFill>
                <a:latin typeface="Arial"/>
                <a:cs typeface="Arial"/>
              </a:rPr>
              <a:t>6</a:t>
            </a:r>
            <a:r>
              <a:rPr sz="2200" b="1" dirty="0">
                <a:solidFill>
                  <a:srgbClr val="333399"/>
                </a:solidFill>
                <a:latin typeface="Arial"/>
                <a:cs typeface="Arial"/>
              </a:rPr>
              <a:t>;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80972" y="6900671"/>
            <a:ext cx="185293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sp</a:t>
            </a:r>
            <a:r>
              <a:rPr sz="1950" b="1" baseline="25641" dirty="0">
                <a:solidFill>
                  <a:srgbClr val="FFFF00"/>
                </a:solidFill>
                <a:latin typeface="Arial"/>
                <a:cs typeface="Arial"/>
              </a:rPr>
              <a:t>3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sz="1950" b="1" baseline="25641" dirty="0">
                <a:solidFill>
                  <a:srgbClr val="FFFF00"/>
                </a:solidFill>
                <a:latin typeface="Arial"/>
                <a:cs typeface="Arial"/>
              </a:rPr>
              <a:t>2</a:t>
            </a:r>
            <a:r>
              <a:rPr sz="1950" b="1" spc="150" baseline="25641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FFFF00"/>
                </a:solidFill>
                <a:latin typeface="Arial"/>
                <a:cs typeface="Arial"/>
              </a:rPr>
              <a:t>τροχιακό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222247" y="2905251"/>
            <a:ext cx="8254365" cy="3816350"/>
            <a:chOff x="1222247" y="2905251"/>
            <a:chExt cx="8254365" cy="3816350"/>
          </a:xfrm>
        </p:grpSpPr>
        <p:sp>
          <p:nvSpPr>
            <p:cNvPr id="6" name="object 6"/>
            <p:cNvSpPr/>
            <p:nvPr/>
          </p:nvSpPr>
          <p:spPr>
            <a:xfrm>
              <a:off x="2362200" y="5922772"/>
              <a:ext cx="234950" cy="798830"/>
            </a:xfrm>
            <a:custGeom>
              <a:avLst/>
              <a:gdLst/>
              <a:ahLst/>
              <a:cxnLst/>
              <a:rect l="l" t="t" r="r" b="b"/>
              <a:pathLst>
                <a:path w="234950" h="798829">
                  <a:moveTo>
                    <a:pt x="112149" y="159063"/>
                  </a:moveTo>
                  <a:lnTo>
                    <a:pt x="56902" y="169294"/>
                  </a:lnTo>
                  <a:lnTo>
                    <a:pt x="179831" y="798575"/>
                  </a:lnTo>
                  <a:lnTo>
                    <a:pt x="234695" y="786383"/>
                  </a:lnTo>
                  <a:lnTo>
                    <a:pt x="112149" y="159063"/>
                  </a:lnTo>
                  <a:close/>
                </a:path>
                <a:path w="234950" h="798829">
                  <a:moveTo>
                    <a:pt x="51816" y="0"/>
                  </a:moveTo>
                  <a:lnTo>
                    <a:pt x="0" y="179831"/>
                  </a:lnTo>
                  <a:lnTo>
                    <a:pt x="56902" y="169294"/>
                  </a:lnTo>
                  <a:lnTo>
                    <a:pt x="51816" y="143255"/>
                  </a:lnTo>
                  <a:lnTo>
                    <a:pt x="106680" y="131063"/>
                  </a:lnTo>
                  <a:lnTo>
                    <a:pt x="150782" y="131063"/>
                  </a:lnTo>
                  <a:lnTo>
                    <a:pt x="51816" y="0"/>
                  </a:lnTo>
                  <a:close/>
                </a:path>
                <a:path w="234950" h="798829">
                  <a:moveTo>
                    <a:pt x="106680" y="131063"/>
                  </a:moveTo>
                  <a:lnTo>
                    <a:pt x="51816" y="143255"/>
                  </a:lnTo>
                  <a:lnTo>
                    <a:pt x="56902" y="169294"/>
                  </a:lnTo>
                  <a:lnTo>
                    <a:pt x="112149" y="159063"/>
                  </a:lnTo>
                  <a:lnTo>
                    <a:pt x="106680" y="131063"/>
                  </a:lnTo>
                  <a:close/>
                </a:path>
                <a:path w="234950" h="798829">
                  <a:moveTo>
                    <a:pt x="150782" y="131063"/>
                  </a:moveTo>
                  <a:lnTo>
                    <a:pt x="106680" y="131063"/>
                  </a:lnTo>
                  <a:lnTo>
                    <a:pt x="112149" y="159063"/>
                  </a:lnTo>
                  <a:lnTo>
                    <a:pt x="164592" y="149351"/>
                  </a:lnTo>
                  <a:lnTo>
                    <a:pt x="150782" y="131063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22247" y="2905251"/>
              <a:ext cx="8253983" cy="30571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40611" y="603503"/>
            <a:ext cx="8025130" cy="6292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ΘΕΩΡΙΑ</a:t>
            </a:r>
            <a:r>
              <a:rPr spc="65" dirty="0"/>
              <a:t> </a:t>
            </a:r>
            <a:r>
              <a:rPr dirty="0"/>
              <a:t>ΤΟΥ</a:t>
            </a:r>
            <a:r>
              <a:rPr spc="20" dirty="0"/>
              <a:t> </a:t>
            </a:r>
            <a:r>
              <a:rPr dirty="0"/>
              <a:t>ΔΕΣΜΟΥ</a:t>
            </a:r>
            <a:r>
              <a:rPr spc="45" dirty="0"/>
              <a:t> </a:t>
            </a:r>
            <a:r>
              <a:rPr dirty="0"/>
              <a:t>ΣΘΕΝΟΥΣ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26867" y="1581911"/>
            <a:ext cx="5523865" cy="110299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429895" marR="5080" indent="-417830">
              <a:lnSpc>
                <a:spcPct val="101099"/>
              </a:lnSpc>
              <a:spcBef>
                <a:spcPts val="80"/>
              </a:spcBef>
            </a:pPr>
            <a:r>
              <a:rPr sz="3500" b="1" spc="20" dirty="0">
                <a:solidFill>
                  <a:srgbClr val="FFFF00"/>
                </a:solidFill>
                <a:latin typeface="Arial"/>
                <a:cs typeface="Arial"/>
              </a:rPr>
              <a:t>Ο</a:t>
            </a:r>
            <a:r>
              <a:rPr sz="3500" b="1" spc="-2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500" b="1" spc="15" dirty="0">
                <a:solidFill>
                  <a:srgbClr val="FFFF00"/>
                </a:solidFill>
                <a:latin typeface="Arial"/>
                <a:cs typeface="Arial"/>
              </a:rPr>
              <a:t>υβριδισμός</a:t>
            </a:r>
            <a:r>
              <a:rPr sz="3500" b="1" spc="-3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500" b="1" spc="20" dirty="0">
                <a:solidFill>
                  <a:srgbClr val="FFFF00"/>
                </a:solidFill>
                <a:latin typeface="Arial"/>
                <a:cs typeface="Arial"/>
              </a:rPr>
              <a:t>σε</a:t>
            </a:r>
            <a:r>
              <a:rPr sz="3500" b="1" spc="-2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500" b="1" spc="15" dirty="0">
                <a:solidFill>
                  <a:srgbClr val="FFFF00"/>
                </a:solidFill>
                <a:latin typeface="Arial"/>
                <a:cs typeface="Arial"/>
              </a:rPr>
              <a:t>μόρια</a:t>
            </a:r>
            <a:r>
              <a:rPr sz="3500" b="1" spc="-2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500" b="1" spc="15" dirty="0">
                <a:solidFill>
                  <a:srgbClr val="FFFF00"/>
                </a:solidFill>
                <a:latin typeface="Arial"/>
                <a:cs typeface="Arial"/>
              </a:rPr>
              <a:t>με </a:t>
            </a:r>
            <a:r>
              <a:rPr sz="3500" b="1" spc="-95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500" b="1" spc="-15" dirty="0">
                <a:solidFill>
                  <a:srgbClr val="FFFF00"/>
                </a:solidFill>
                <a:latin typeface="Arial"/>
                <a:cs typeface="Arial"/>
              </a:rPr>
              <a:t>πολλαπλούς</a:t>
            </a:r>
            <a:r>
              <a:rPr sz="3500" b="1" spc="-8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500" b="1" spc="15" dirty="0">
                <a:solidFill>
                  <a:srgbClr val="FFFF00"/>
                </a:solidFill>
                <a:latin typeface="Arial"/>
                <a:cs typeface="Arial"/>
              </a:rPr>
              <a:t>δεσμούς</a:t>
            </a:r>
            <a:endParaRPr sz="35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27836" y="3079699"/>
            <a:ext cx="8075930" cy="3055620"/>
          </a:xfrm>
          <a:prstGeom prst="rect">
            <a:avLst/>
          </a:prstGeom>
        </p:spPr>
        <p:txBody>
          <a:bodyPr vert="horz" wrap="square" lIns="0" tIns="182880" rIns="0" bIns="0" rtlCol="0">
            <a:spAutoFit/>
          </a:bodyPr>
          <a:lstStyle/>
          <a:p>
            <a:pPr marL="390525" indent="-378460">
              <a:lnSpc>
                <a:spcPct val="100000"/>
              </a:lnSpc>
              <a:spcBef>
                <a:spcPts val="1440"/>
              </a:spcBef>
              <a:buAutoNum type="arabicPeriod"/>
              <a:tabLst>
                <a:tab pos="390525" algn="l"/>
                <a:tab pos="391160" algn="l"/>
              </a:tabLst>
            </a:pPr>
            <a:r>
              <a:rPr sz="2200" b="1" spc="5" dirty="0">
                <a:solidFill>
                  <a:srgbClr val="FFFFFF"/>
                </a:solidFill>
                <a:latin typeface="Arial"/>
                <a:cs typeface="Arial"/>
              </a:rPr>
              <a:t>Οι</a:t>
            </a:r>
            <a:r>
              <a:rPr sz="22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απλοί</a:t>
            </a:r>
            <a:r>
              <a:rPr sz="22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δεσμοί</a:t>
            </a: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είναι</a:t>
            </a:r>
            <a:r>
              <a:rPr sz="22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σ-δεσμοί.</a:t>
            </a:r>
            <a:endParaRPr sz="2200">
              <a:latin typeface="Arial"/>
              <a:cs typeface="Arial"/>
            </a:endParaRPr>
          </a:p>
          <a:p>
            <a:pPr marL="390525" marR="661670" indent="-378460">
              <a:lnSpc>
                <a:spcPct val="100000"/>
              </a:lnSpc>
              <a:spcBef>
                <a:spcPts val="1345"/>
              </a:spcBef>
              <a:buAutoNum type="arabicPeriod"/>
              <a:tabLst>
                <a:tab pos="390525" algn="l"/>
                <a:tab pos="391160" algn="l"/>
              </a:tabLst>
            </a:pPr>
            <a:r>
              <a:rPr sz="2200" b="1" spc="5" dirty="0">
                <a:solidFill>
                  <a:srgbClr val="FFFFFF"/>
                </a:solidFill>
                <a:latin typeface="Arial"/>
                <a:cs typeface="Arial"/>
              </a:rPr>
              <a:t>Οι</a:t>
            </a:r>
            <a:r>
              <a:rPr sz="22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διπλοί</a:t>
            </a:r>
            <a:r>
              <a:rPr sz="22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δεσμοί</a:t>
            </a:r>
            <a:r>
              <a:rPr sz="22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20" dirty="0">
                <a:solidFill>
                  <a:srgbClr val="FFFFFF"/>
                </a:solidFill>
                <a:latin typeface="Arial"/>
                <a:cs typeface="Arial"/>
              </a:rPr>
              <a:t>αποτελούνται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από</a:t>
            </a:r>
            <a:r>
              <a:rPr sz="22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10" dirty="0">
                <a:solidFill>
                  <a:srgbClr val="FFFFFF"/>
                </a:solidFill>
                <a:latin typeface="Arial"/>
                <a:cs typeface="Arial"/>
              </a:rPr>
              <a:t>ένα</a:t>
            </a:r>
            <a:r>
              <a:rPr sz="22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5" dirty="0">
                <a:solidFill>
                  <a:srgbClr val="FFFFFF"/>
                </a:solidFill>
                <a:latin typeface="Arial"/>
                <a:cs typeface="Arial"/>
              </a:rPr>
              <a:t>σ-</a:t>
            </a:r>
            <a:r>
              <a:rPr sz="22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25" dirty="0">
                <a:solidFill>
                  <a:srgbClr val="FFFFFF"/>
                </a:solidFill>
                <a:latin typeface="Arial"/>
                <a:cs typeface="Arial"/>
              </a:rPr>
              <a:t>και</a:t>
            </a:r>
            <a:r>
              <a:rPr sz="22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10" dirty="0">
                <a:solidFill>
                  <a:srgbClr val="FFFFFF"/>
                </a:solidFill>
                <a:latin typeface="Arial"/>
                <a:cs typeface="Arial"/>
              </a:rPr>
              <a:t>ένα</a:t>
            </a:r>
            <a:r>
              <a:rPr sz="22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π- </a:t>
            </a:r>
            <a:r>
              <a:rPr sz="2200" b="1" spc="-5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δεσμό.</a:t>
            </a:r>
            <a:endParaRPr sz="2200">
              <a:latin typeface="Arial"/>
              <a:cs typeface="Arial"/>
            </a:endParaRPr>
          </a:p>
          <a:p>
            <a:pPr marL="390525" marR="481965" indent="-378460">
              <a:lnSpc>
                <a:spcPct val="100000"/>
              </a:lnSpc>
              <a:spcBef>
                <a:spcPts val="1345"/>
              </a:spcBef>
              <a:buAutoNum type="arabicPeriod"/>
              <a:tabLst>
                <a:tab pos="390525" algn="l"/>
                <a:tab pos="391160" algn="l"/>
              </a:tabLst>
            </a:pPr>
            <a:r>
              <a:rPr sz="2200" b="1" spc="5" dirty="0">
                <a:solidFill>
                  <a:srgbClr val="FFFFFF"/>
                </a:solidFill>
                <a:latin typeface="Arial"/>
                <a:cs typeface="Arial"/>
              </a:rPr>
              <a:t>Οι</a:t>
            </a:r>
            <a:r>
              <a:rPr sz="22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τριπλοί</a:t>
            </a:r>
            <a:r>
              <a:rPr sz="22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δεσμοί</a:t>
            </a:r>
            <a:r>
              <a:rPr sz="22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20" dirty="0">
                <a:solidFill>
                  <a:srgbClr val="FFFFFF"/>
                </a:solidFill>
                <a:latin typeface="Arial"/>
                <a:cs typeface="Arial"/>
              </a:rPr>
              <a:t>αποτελούνται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από</a:t>
            </a:r>
            <a:r>
              <a:rPr sz="2200" b="1" spc="10" dirty="0">
                <a:solidFill>
                  <a:srgbClr val="FFFFFF"/>
                </a:solidFill>
                <a:latin typeface="Arial"/>
                <a:cs typeface="Arial"/>
              </a:rPr>
              <a:t> ένα</a:t>
            </a:r>
            <a:r>
              <a:rPr sz="22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5" dirty="0">
                <a:solidFill>
                  <a:srgbClr val="FFFFFF"/>
                </a:solidFill>
                <a:latin typeface="Arial"/>
                <a:cs typeface="Arial"/>
              </a:rPr>
              <a:t>σ-</a:t>
            </a:r>
            <a:r>
              <a:rPr sz="2200" b="1" spc="-25" dirty="0">
                <a:solidFill>
                  <a:srgbClr val="FFFFFF"/>
                </a:solidFill>
                <a:latin typeface="Arial"/>
                <a:cs typeface="Arial"/>
              </a:rPr>
              <a:t> και</a:t>
            </a:r>
            <a:r>
              <a:rPr sz="22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5" dirty="0">
                <a:solidFill>
                  <a:srgbClr val="FFFFFF"/>
                </a:solidFill>
                <a:latin typeface="Arial"/>
                <a:cs typeface="Arial"/>
              </a:rPr>
              <a:t>δύο</a:t>
            </a: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π- </a:t>
            </a:r>
            <a:r>
              <a:rPr sz="2200" b="1" spc="-5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δεσμούς.</a:t>
            </a:r>
            <a:endParaRPr sz="2200">
              <a:latin typeface="Arial"/>
              <a:cs typeface="Arial"/>
            </a:endParaRPr>
          </a:p>
          <a:p>
            <a:pPr marL="390525" marR="5080" indent="-378460">
              <a:lnSpc>
                <a:spcPct val="100000"/>
              </a:lnSpc>
              <a:spcBef>
                <a:spcPts val="1345"/>
              </a:spcBef>
              <a:buAutoNum type="arabicPeriod"/>
              <a:tabLst>
                <a:tab pos="390525" algn="l"/>
                <a:tab pos="391160" algn="l"/>
              </a:tabLst>
            </a:pPr>
            <a:r>
              <a:rPr sz="2200" b="1" spc="-25" dirty="0">
                <a:solidFill>
                  <a:srgbClr val="FFFFFF"/>
                </a:solidFill>
                <a:latin typeface="Arial"/>
                <a:cs typeface="Arial"/>
              </a:rPr>
              <a:t>Για</a:t>
            </a:r>
            <a:r>
              <a:rPr sz="22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να</a:t>
            </a:r>
            <a:r>
              <a:rPr sz="22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σχηματιστεί</a:t>
            </a:r>
            <a:r>
              <a:rPr sz="22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10" dirty="0">
                <a:solidFill>
                  <a:srgbClr val="FFFFFF"/>
                </a:solidFill>
                <a:latin typeface="Arial"/>
                <a:cs typeface="Arial"/>
              </a:rPr>
              <a:t>ένας</a:t>
            </a:r>
            <a:r>
              <a:rPr sz="22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π-δεσμός</a:t>
            </a: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10" dirty="0">
                <a:solidFill>
                  <a:srgbClr val="FFFFFF"/>
                </a:solidFill>
                <a:latin typeface="Arial"/>
                <a:cs typeface="Arial"/>
              </a:rPr>
              <a:t>πρέπει</a:t>
            </a:r>
            <a:r>
              <a:rPr sz="22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να</a:t>
            </a: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προϋπάρχει </a:t>
            </a:r>
            <a:r>
              <a:rPr sz="2200" b="1" spc="-5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10" dirty="0">
                <a:solidFill>
                  <a:srgbClr val="FFFFFF"/>
                </a:solidFill>
                <a:latin typeface="Arial"/>
                <a:cs typeface="Arial"/>
              </a:rPr>
              <a:t>ένας</a:t>
            </a:r>
            <a:r>
              <a:rPr sz="22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σ-δεσμός.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40611" y="603503"/>
            <a:ext cx="8025130" cy="6292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ΘΕΩΡΙΑ</a:t>
            </a:r>
            <a:r>
              <a:rPr spc="65" dirty="0"/>
              <a:t> </a:t>
            </a:r>
            <a:r>
              <a:rPr dirty="0"/>
              <a:t>ΤΟΥ</a:t>
            </a:r>
            <a:r>
              <a:rPr spc="20" dirty="0"/>
              <a:t> </a:t>
            </a:r>
            <a:r>
              <a:rPr dirty="0"/>
              <a:t>ΔΕΣΜΟΥ</a:t>
            </a:r>
            <a:r>
              <a:rPr spc="45" dirty="0"/>
              <a:t> </a:t>
            </a:r>
            <a:r>
              <a:rPr dirty="0"/>
              <a:t>ΣΘΕΝΟΥΣ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70251" y="1581911"/>
            <a:ext cx="6241415" cy="5632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0" b="1" spc="15" dirty="0">
                <a:solidFill>
                  <a:srgbClr val="FFFF00"/>
                </a:solidFill>
                <a:latin typeface="Arial"/>
                <a:cs typeface="Arial"/>
              </a:rPr>
              <a:t>Υβριδισμός</a:t>
            </a:r>
            <a:r>
              <a:rPr sz="3500" b="1" spc="-4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500" b="1" spc="15" dirty="0">
                <a:solidFill>
                  <a:srgbClr val="FFFF00"/>
                </a:solidFill>
                <a:latin typeface="Arial"/>
                <a:cs typeface="Arial"/>
              </a:rPr>
              <a:t>–</a:t>
            </a:r>
            <a:r>
              <a:rPr sz="3500" b="1" spc="-3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500" b="1" spc="10" dirty="0">
                <a:solidFill>
                  <a:srgbClr val="FFFF00"/>
                </a:solidFill>
                <a:latin typeface="Arial"/>
                <a:cs typeface="Arial"/>
              </a:rPr>
              <a:t>Θεωρία</a:t>
            </a:r>
            <a:r>
              <a:rPr sz="3500" b="1" spc="3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500" b="1" spc="15" dirty="0">
                <a:solidFill>
                  <a:srgbClr val="FFFF00"/>
                </a:solidFill>
                <a:latin typeface="Arial"/>
                <a:cs typeface="Arial"/>
              </a:rPr>
              <a:t>VESPR</a:t>
            </a:r>
            <a:endParaRPr sz="35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3100" y="2535937"/>
            <a:ext cx="9364980" cy="10356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499"/>
              </a:lnSpc>
              <a:spcBef>
                <a:spcPts val="95"/>
              </a:spcBef>
              <a:tabLst>
                <a:tab pos="838200" algn="l"/>
                <a:tab pos="4037329" algn="l"/>
              </a:tabLst>
            </a:pP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Είναι	δυνατόν, </a:t>
            </a:r>
            <a:r>
              <a:rPr sz="2200" b="1" spc="-20" dirty="0">
                <a:solidFill>
                  <a:srgbClr val="FFFFFF"/>
                </a:solidFill>
                <a:latin typeface="Arial"/>
                <a:cs typeface="Arial"/>
              </a:rPr>
              <a:t>γνωρίζοντας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τη </a:t>
            </a:r>
            <a:r>
              <a:rPr sz="2200" b="1" spc="5" dirty="0">
                <a:solidFill>
                  <a:srgbClr val="FFFFFF"/>
                </a:solidFill>
                <a:latin typeface="Arial"/>
                <a:cs typeface="Arial"/>
              </a:rPr>
              <a:t>γεωμετρία </a:t>
            </a:r>
            <a:r>
              <a:rPr sz="2200" b="1" spc="-20" dirty="0">
                <a:solidFill>
                  <a:srgbClr val="FFFFFF"/>
                </a:solidFill>
                <a:latin typeface="Arial"/>
                <a:cs typeface="Arial"/>
              </a:rPr>
              <a:t>των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ηλεκτρονιακών </a:t>
            </a:r>
            <a:r>
              <a:rPr sz="2200" b="1" spc="5" dirty="0">
                <a:solidFill>
                  <a:srgbClr val="FFFFFF"/>
                </a:solidFill>
                <a:latin typeface="Arial"/>
                <a:cs typeface="Arial"/>
              </a:rPr>
              <a:t>ζευγών </a:t>
            </a:r>
            <a:r>
              <a:rPr sz="2200" b="1" spc="-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(VESPR)</a:t>
            </a:r>
            <a:r>
              <a:rPr sz="2200" b="1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να</a:t>
            </a:r>
            <a:r>
              <a:rPr sz="2200" b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προσδιορίσουμε	</a:t>
            </a:r>
            <a:r>
              <a:rPr sz="2200" b="1" spc="-25" dirty="0">
                <a:solidFill>
                  <a:srgbClr val="FFFFFF"/>
                </a:solidFill>
                <a:latin typeface="Arial"/>
                <a:cs typeface="Arial"/>
              </a:rPr>
              <a:t>τον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20" dirty="0">
                <a:solidFill>
                  <a:srgbClr val="FFFFFF"/>
                </a:solidFill>
                <a:latin typeface="Arial"/>
                <a:cs typeface="Arial"/>
              </a:rPr>
              <a:t>τύπο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25" dirty="0">
                <a:solidFill>
                  <a:srgbClr val="FFFFFF"/>
                </a:solidFill>
                <a:latin typeface="Arial"/>
                <a:cs typeface="Arial"/>
              </a:rPr>
              <a:t>του</a:t>
            </a: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υβριδισμού</a:t>
            </a:r>
            <a:r>
              <a:rPr sz="22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25" dirty="0">
                <a:solidFill>
                  <a:srgbClr val="FFFFFF"/>
                </a:solidFill>
                <a:latin typeface="Arial"/>
                <a:cs typeface="Arial"/>
              </a:rPr>
              <a:t>του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κεντρικού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ατόμου</a:t>
            </a: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25" dirty="0">
                <a:solidFill>
                  <a:srgbClr val="FFFFFF"/>
                </a:solidFill>
                <a:latin typeface="Arial"/>
                <a:cs typeface="Arial"/>
              </a:rPr>
              <a:t>και</a:t>
            </a:r>
            <a:r>
              <a:rPr sz="22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αντίστροφα.</a:t>
            </a:r>
            <a:endParaRPr sz="220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848612" y="4086352"/>
          <a:ext cx="6721475" cy="27492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59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62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7135">
                <a:tc>
                  <a:txBody>
                    <a:bodyPr/>
                    <a:lstStyle/>
                    <a:p>
                      <a:pPr marL="1236980" marR="92075" indent="-113728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2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Γεωμετρία</a:t>
                      </a:r>
                      <a:r>
                        <a:rPr sz="2000" b="1" spc="-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ηλεκτρονιακών </a:t>
                      </a:r>
                      <a:r>
                        <a:rPr sz="2000" b="1" spc="-5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ζευγών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618490" marR="330835" indent="-28067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2000" b="1" spc="-114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Τ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ύ</a:t>
                      </a:r>
                      <a:r>
                        <a:rPr sz="20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π</a:t>
                      </a:r>
                      <a:r>
                        <a:rPr sz="20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ο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ς</a:t>
                      </a:r>
                      <a:r>
                        <a:rPr sz="2000" b="1" spc="-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υ</a:t>
                      </a:r>
                      <a:r>
                        <a:rPr sz="20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β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ρ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ι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δ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ισμ</a:t>
                      </a:r>
                      <a:r>
                        <a:rPr sz="20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ο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ύ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τ</a:t>
                      </a:r>
                      <a:r>
                        <a:rPr sz="20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ο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υ  </a:t>
                      </a:r>
                      <a:r>
                        <a:rPr sz="20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κεντρικού</a:t>
                      </a:r>
                      <a:r>
                        <a:rPr sz="2000" b="1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ατόμου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33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843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b="1" spc="-10" dirty="0">
                          <a:latin typeface="Arial"/>
                          <a:cs typeface="Arial"/>
                        </a:rPr>
                        <a:t>Γραμμική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b="1" spc="-10" dirty="0">
                          <a:latin typeface="Arial"/>
                          <a:cs typeface="Arial"/>
                        </a:rPr>
                        <a:t>sp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432"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Τριγωνική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sp</a:t>
                      </a:r>
                      <a:r>
                        <a:rPr sz="1950" b="1" baseline="25641" dirty="0">
                          <a:latin typeface="Arial"/>
                          <a:cs typeface="Arial"/>
                        </a:rPr>
                        <a:t>2</a:t>
                      </a:r>
                      <a:endParaRPr sz="1950" baseline="25641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843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000" b="1" spc="-25" dirty="0">
                          <a:latin typeface="Arial"/>
                          <a:cs typeface="Arial"/>
                        </a:rPr>
                        <a:t>Τετραεδρική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sp</a:t>
                      </a:r>
                      <a:r>
                        <a:rPr sz="1950" b="1" baseline="25641" dirty="0">
                          <a:latin typeface="Arial"/>
                          <a:cs typeface="Arial"/>
                        </a:rPr>
                        <a:t>3</a:t>
                      </a:r>
                      <a:endParaRPr sz="1950" baseline="25641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8433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Τριγωνική</a:t>
                      </a:r>
                      <a:r>
                        <a:rPr sz="2000" b="1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διπυραμιδική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E"/>
                    </a:solidFill>
                  </a:tcPr>
                </a:tc>
                <a:tc>
                  <a:txBody>
                    <a:bodyPr/>
                    <a:lstStyle/>
                    <a:p>
                      <a:pPr marR="1401445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sp</a:t>
                      </a:r>
                      <a:r>
                        <a:rPr sz="1950" b="1" baseline="25641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d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8430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000" b="1" spc="-15" dirty="0">
                          <a:latin typeface="Arial"/>
                          <a:cs typeface="Arial"/>
                        </a:rPr>
                        <a:t>Οκταεδρική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DD"/>
                    </a:solidFill>
                  </a:tcPr>
                </a:tc>
                <a:tc>
                  <a:txBody>
                    <a:bodyPr/>
                    <a:lstStyle/>
                    <a:p>
                      <a:pPr marR="1355725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sp</a:t>
                      </a:r>
                      <a:r>
                        <a:rPr sz="1950" b="1" baseline="25641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950" b="1" baseline="25641" dirty="0">
                          <a:latin typeface="Arial"/>
                          <a:cs typeface="Arial"/>
                        </a:rPr>
                        <a:t>2</a:t>
                      </a:r>
                      <a:endParaRPr sz="1950" baseline="25641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40611" y="603503"/>
            <a:ext cx="8025130" cy="6292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ΘΕΩΡΙΑ</a:t>
            </a:r>
            <a:r>
              <a:rPr spc="65" dirty="0"/>
              <a:t> </a:t>
            </a:r>
            <a:r>
              <a:rPr dirty="0"/>
              <a:t>ΤΟΥ</a:t>
            </a:r>
            <a:r>
              <a:rPr spc="20" dirty="0"/>
              <a:t> </a:t>
            </a:r>
            <a:r>
              <a:rPr dirty="0"/>
              <a:t>ΔΕΣΜΟΥ</a:t>
            </a:r>
            <a:r>
              <a:rPr spc="45" dirty="0"/>
              <a:t> </a:t>
            </a:r>
            <a:r>
              <a:rPr dirty="0"/>
              <a:t>ΣΘΕΝΟΥΣ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27836" y="1581911"/>
            <a:ext cx="8223250" cy="5104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00330" algn="ctr">
              <a:lnSpc>
                <a:spcPct val="100000"/>
              </a:lnSpc>
              <a:spcBef>
                <a:spcPts val="125"/>
              </a:spcBef>
            </a:pPr>
            <a:r>
              <a:rPr sz="3500" b="1" spc="15" dirty="0">
                <a:solidFill>
                  <a:srgbClr val="FFFF00"/>
                </a:solidFill>
                <a:latin typeface="Arial"/>
                <a:cs typeface="Arial"/>
              </a:rPr>
              <a:t>Υβριδισμός</a:t>
            </a:r>
            <a:r>
              <a:rPr sz="3500" b="1" spc="-3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500" b="1" spc="5" dirty="0">
                <a:solidFill>
                  <a:srgbClr val="FFFF00"/>
                </a:solidFill>
                <a:latin typeface="Arial"/>
                <a:cs typeface="Arial"/>
              </a:rPr>
              <a:t>-</a:t>
            </a:r>
            <a:r>
              <a:rPr sz="3500" b="1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500" b="1" spc="5" dirty="0">
                <a:solidFill>
                  <a:srgbClr val="FFFF00"/>
                </a:solidFill>
                <a:latin typeface="Arial"/>
                <a:cs typeface="Arial"/>
              </a:rPr>
              <a:t>Συμπεράσματα</a:t>
            </a:r>
            <a:endParaRPr sz="3500">
              <a:latin typeface="Arial"/>
              <a:cs typeface="Arial"/>
            </a:endParaRPr>
          </a:p>
          <a:p>
            <a:pPr marL="390525" marR="5080" indent="-378460">
              <a:lnSpc>
                <a:spcPct val="100499"/>
              </a:lnSpc>
              <a:spcBef>
                <a:spcPts val="2655"/>
              </a:spcBef>
              <a:buAutoNum type="arabicPeriod"/>
              <a:tabLst>
                <a:tab pos="390525" algn="l"/>
                <a:tab pos="391160" algn="l"/>
              </a:tabLst>
            </a:pPr>
            <a:r>
              <a:rPr sz="2200" b="1" spc="5" dirty="0">
                <a:solidFill>
                  <a:srgbClr val="FFFFFF"/>
                </a:solidFill>
                <a:latin typeface="Arial"/>
                <a:cs typeface="Arial"/>
              </a:rPr>
              <a:t>Ο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αριθμός</a:t>
            </a:r>
            <a:r>
              <a:rPr sz="22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20" dirty="0">
                <a:solidFill>
                  <a:srgbClr val="FFFFFF"/>
                </a:solidFill>
                <a:latin typeface="Arial"/>
                <a:cs typeface="Arial"/>
              </a:rPr>
              <a:t>των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υβριδικών</a:t>
            </a:r>
            <a:r>
              <a:rPr sz="22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τροχιακών</a:t>
            </a:r>
            <a:r>
              <a:rPr sz="22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ισούται</a:t>
            </a:r>
            <a:r>
              <a:rPr sz="22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με</a:t>
            </a:r>
            <a:r>
              <a:rPr sz="22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25" dirty="0">
                <a:solidFill>
                  <a:srgbClr val="FFFFFF"/>
                </a:solidFill>
                <a:latin typeface="Arial"/>
                <a:cs typeface="Arial"/>
              </a:rPr>
              <a:t>τον</a:t>
            </a:r>
            <a:r>
              <a:rPr sz="22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5" dirty="0">
                <a:solidFill>
                  <a:srgbClr val="FFFFFF"/>
                </a:solidFill>
                <a:latin typeface="Arial"/>
                <a:cs typeface="Arial"/>
              </a:rPr>
              <a:t>αριθμό </a:t>
            </a:r>
            <a:r>
              <a:rPr sz="2200" b="1" spc="-5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20" dirty="0">
                <a:solidFill>
                  <a:srgbClr val="FFFFFF"/>
                </a:solidFill>
                <a:latin typeface="Arial"/>
                <a:cs typeface="Arial"/>
              </a:rPr>
              <a:t>των 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ατομικών τροχιακών </a:t>
            </a:r>
            <a:r>
              <a:rPr sz="2200" b="1" spc="-25" dirty="0">
                <a:solidFill>
                  <a:srgbClr val="FFFFFF"/>
                </a:solidFill>
                <a:latin typeface="Arial"/>
                <a:cs typeface="Arial"/>
              </a:rPr>
              <a:t>που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συμμετέχουν </a:t>
            </a:r>
            <a:r>
              <a:rPr sz="2200" b="1" spc="-20" dirty="0">
                <a:solidFill>
                  <a:srgbClr val="FFFFFF"/>
                </a:solidFill>
                <a:latin typeface="Arial"/>
                <a:cs typeface="Arial"/>
              </a:rPr>
              <a:t>στον 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υβριδισμό.</a:t>
            </a:r>
            <a:endParaRPr sz="2200">
              <a:latin typeface="Arial"/>
              <a:cs typeface="Arial"/>
            </a:endParaRPr>
          </a:p>
          <a:p>
            <a:pPr marL="390525" marR="202565" indent="-378460">
              <a:lnSpc>
                <a:spcPct val="100000"/>
              </a:lnSpc>
              <a:spcBef>
                <a:spcPts val="1345"/>
              </a:spcBef>
              <a:buAutoNum type="arabicPeriod"/>
              <a:tabLst>
                <a:tab pos="390525" algn="l"/>
                <a:tab pos="391160" algn="l"/>
                <a:tab pos="1697355" algn="l"/>
              </a:tabLst>
            </a:pPr>
            <a:r>
              <a:rPr sz="2200" b="1" spc="-30" dirty="0">
                <a:solidFill>
                  <a:srgbClr val="FFFFFF"/>
                </a:solidFill>
                <a:latin typeface="Arial"/>
                <a:cs typeface="Arial"/>
              </a:rPr>
              <a:t>Από</a:t>
            </a:r>
            <a:r>
              <a:rPr sz="2200" b="1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35" dirty="0">
                <a:solidFill>
                  <a:srgbClr val="FFFFFF"/>
                </a:solidFill>
                <a:latin typeface="Arial"/>
                <a:cs typeface="Arial"/>
              </a:rPr>
              <a:t>τα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5" dirty="0">
                <a:solidFill>
                  <a:srgbClr val="FFFFFF"/>
                </a:solidFill>
                <a:latin typeface="Arial"/>
                <a:cs typeface="Arial"/>
              </a:rPr>
              <a:t>διάφορα</a:t>
            </a:r>
            <a:r>
              <a:rPr sz="22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20" dirty="0">
                <a:solidFill>
                  <a:srgbClr val="FFFFFF"/>
                </a:solidFill>
                <a:latin typeface="Arial"/>
                <a:cs typeface="Arial"/>
              </a:rPr>
              <a:t>ατομικά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20" dirty="0">
                <a:solidFill>
                  <a:srgbClr val="FFFFFF"/>
                </a:solidFill>
                <a:latin typeface="Arial"/>
                <a:cs typeface="Arial"/>
              </a:rPr>
              <a:t>τροχιακά</a:t>
            </a:r>
            <a:r>
              <a:rPr sz="22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20" dirty="0">
                <a:solidFill>
                  <a:srgbClr val="FFFFFF"/>
                </a:solidFill>
                <a:latin typeface="Arial"/>
                <a:cs typeface="Arial"/>
              </a:rPr>
              <a:t>συνδυάζονται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προς </a:t>
            </a:r>
            <a:r>
              <a:rPr sz="22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υβριδικά	</a:t>
            </a: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μόνο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εκείνα </a:t>
            </a:r>
            <a:r>
              <a:rPr sz="2200" b="1" spc="-25" dirty="0">
                <a:solidFill>
                  <a:srgbClr val="FFFFFF"/>
                </a:solidFill>
                <a:latin typeface="Arial"/>
                <a:cs typeface="Arial"/>
              </a:rPr>
              <a:t>που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έχουν </a:t>
            </a: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παραπλήσιες </a:t>
            </a:r>
            <a:r>
              <a:rPr sz="2200" b="1" spc="5" dirty="0">
                <a:solidFill>
                  <a:srgbClr val="FFFFFF"/>
                </a:solidFill>
                <a:latin typeface="Arial"/>
                <a:cs typeface="Arial"/>
              </a:rPr>
              <a:t>ενέργειες, </a:t>
            </a:r>
            <a:r>
              <a:rPr sz="2200" b="1" spc="-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πχ</a:t>
            </a:r>
            <a:r>
              <a:rPr sz="22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(2s,2p),</a:t>
            </a:r>
            <a:r>
              <a:rPr sz="22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(3s,3p,3d),</a:t>
            </a:r>
            <a:r>
              <a:rPr sz="22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(3d,4s,4p)</a:t>
            </a:r>
            <a:r>
              <a:rPr sz="22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κλπ.</a:t>
            </a:r>
            <a:endParaRPr sz="2200">
              <a:latin typeface="Arial"/>
              <a:cs typeface="Arial"/>
            </a:endParaRPr>
          </a:p>
          <a:p>
            <a:pPr marL="390525" marR="681990" indent="-378460">
              <a:lnSpc>
                <a:spcPct val="100000"/>
              </a:lnSpc>
              <a:spcBef>
                <a:spcPts val="1345"/>
              </a:spcBef>
              <a:buAutoNum type="arabicPeriod"/>
              <a:tabLst>
                <a:tab pos="390525" algn="l"/>
                <a:tab pos="391160" algn="l"/>
              </a:tabLst>
            </a:pPr>
            <a:r>
              <a:rPr sz="2200" b="1" spc="5" dirty="0">
                <a:solidFill>
                  <a:srgbClr val="FFFFFF"/>
                </a:solidFill>
                <a:latin typeface="Arial"/>
                <a:cs typeface="Arial"/>
              </a:rPr>
              <a:t>Με </a:t>
            </a:r>
            <a:r>
              <a:rPr sz="2200" b="1" spc="-25" dirty="0">
                <a:solidFill>
                  <a:srgbClr val="FFFFFF"/>
                </a:solidFill>
                <a:latin typeface="Arial"/>
                <a:cs typeface="Arial"/>
              </a:rPr>
              <a:t>τον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υβριδισμό </a:t>
            </a:r>
            <a:r>
              <a:rPr sz="2200" b="1" spc="-35" dirty="0">
                <a:solidFill>
                  <a:srgbClr val="FFFFFF"/>
                </a:solidFill>
                <a:latin typeface="Arial"/>
                <a:cs typeface="Arial"/>
              </a:rPr>
              <a:t>τα </a:t>
            </a: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ηλεκτρονικά </a:t>
            </a:r>
            <a:r>
              <a:rPr sz="2200" b="1" spc="10" dirty="0">
                <a:solidFill>
                  <a:srgbClr val="FFFFFF"/>
                </a:solidFill>
                <a:latin typeface="Arial"/>
                <a:cs typeface="Arial"/>
              </a:rPr>
              <a:t>νέφη </a:t>
            </a: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οδηγούνται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σε </a:t>
            </a:r>
            <a:r>
              <a:rPr sz="2200" b="1" spc="-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καινούργιο</a:t>
            </a:r>
            <a:r>
              <a:rPr sz="22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προσανατολισμό</a:t>
            </a:r>
            <a:r>
              <a:rPr sz="22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25" dirty="0">
                <a:solidFill>
                  <a:srgbClr val="FFFFFF"/>
                </a:solidFill>
                <a:latin typeface="Arial"/>
                <a:cs typeface="Arial"/>
              </a:rPr>
              <a:t>στο</a:t>
            </a:r>
            <a:r>
              <a:rPr sz="22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χώρο.</a:t>
            </a:r>
            <a:endParaRPr sz="2200">
              <a:latin typeface="Arial"/>
              <a:cs typeface="Arial"/>
            </a:endParaRPr>
          </a:p>
          <a:p>
            <a:pPr marL="390525" marR="200660" indent="-378460">
              <a:lnSpc>
                <a:spcPct val="100000"/>
              </a:lnSpc>
              <a:spcBef>
                <a:spcPts val="1345"/>
              </a:spcBef>
              <a:buAutoNum type="arabicPeriod"/>
              <a:tabLst>
                <a:tab pos="390525" algn="l"/>
                <a:tab pos="391160" algn="l"/>
              </a:tabLst>
            </a:pPr>
            <a:r>
              <a:rPr sz="2200" b="1" spc="-100" dirty="0">
                <a:solidFill>
                  <a:srgbClr val="FFFFFF"/>
                </a:solidFill>
                <a:latin typeface="Arial"/>
                <a:cs typeface="Arial"/>
              </a:rPr>
              <a:t>Τα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υβριδικά </a:t>
            </a:r>
            <a:r>
              <a:rPr sz="2200" b="1" spc="-20" dirty="0">
                <a:solidFill>
                  <a:srgbClr val="FFFFFF"/>
                </a:solidFill>
                <a:latin typeface="Arial"/>
                <a:cs typeface="Arial"/>
              </a:rPr>
              <a:t>τροχιακά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είναι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περισσότερο διογκωμένα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από </a:t>
            </a:r>
            <a:r>
              <a:rPr sz="2200" b="1" spc="-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35" dirty="0">
                <a:solidFill>
                  <a:srgbClr val="FFFFFF"/>
                </a:solidFill>
                <a:latin typeface="Arial"/>
                <a:cs typeface="Arial"/>
              </a:rPr>
              <a:t>τα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μη υβριδικά </a:t>
            </a:r>
            <a:r>
              <a:rPr sz="2200" b="1" spc="-25" dirty="0">
                <a:solidFill>
                  <a:srgbClr val="FFFFFF"/>
                </a:solidFill>
                <a:latin typeface="Arial"/>
                <a:cs typeface="Arial"/>
              </a:rPr>
              <a:t>και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επομένως </a:t>
            </a: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μπορούν 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να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επικαλυφθούν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 εκτενέστερα.</a:t>
            </a:r>
            <a:r>
              <a:rPr sz="22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20" dirty="0">
                <a:solidFill>
                  <a:srgbClr val="FFFFFF"/>
                </a:solidFill>
                <a:latin typeface="Arial"/>
                <a:cs typeface="Arial"/>
              </a:rPr>
              <a:t>Έτσι</a:t>
            </a:r>
            <a:r>
              <a:rPr sz="22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σχηματίζεται</a:t>
            </a:r>
            <a:r>
              <a:rPr sz="22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ισχυρότερος</a:t>
            </a:r>
            <a:r>
              <a:rPr sz="22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δεσμός.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7217" rIns="0" bIns="0" rtlCol="0">
            <a:spAutoFit/>
          </a:bodyPr>
          <a:lstStyle/>
          <a:p>
            <a:pPr marL="2660015" marR="5080" indent="-1554480">
              <a:lnSpc>
                <a:spcPct val="100800"/>
              </a:lnSpc>
              <a:spcBef>
                <a:spcPts val="70"/>
              </a:spcBef>
            </a:pPr>
            <a:r>
              <a:rPr dirty="0"/>
              <a:t>ΘΕΩΡΙΑ</a:t>
            </a:r>
            <a:r>
              <a:rPr spc="40" dirty="0"/>
              <a:t> </a:t>
            </a:r>
            <a:r>
              <a:rPr spc="5" dirty="0"/>
              <a:t>ΤΩΝ</a:t>
            </a:r>
            <a:r>
              <a:rPr dirty="0"/>
              <a:t> ΜΟΡΙΑΚΩΝ </a:t>
            </a:r>
            <a:r>
              <a:rPr spc="-1085" dirty="0"/>
              <a:t> </a:t>
            </a:r>
            <a:r>
              <a:rPr spc="5" dirty="0"/>
              <a:t>ΤΡΟΧΙΑΚΩΝ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15136" y="1581911"/>
            <a:ext cx="8444230" cy="46018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R="85725" algn="ctr">
              <a:lnSpc>
                <a:spcPct val="100000"/>
              </a:lnSpc>
              <a:spcBef>
                <a:spcPts val="125"/>
              </a:spcBef>
            </a:pPr>
            <a:r>
              <a:rPr sz="3500" b="1" spc="15" dirty="0">
                <a:solidFill>
                  <a:srgbClr val="FFFF00"/>
                </a:solidFill>
                <a:latin typeface="Arial"/>
                <a:cs typeface="Arial"/>
              </a:rPr>
              <a:t>Βασική</a:t>
            </a:r>
            <a:r>
              <a:rPr sz="3500" b="1" spc="-3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500" b="1" spc="15" dirty="0">
                <a:solidFill>
                  <a:srgbClr val="FFFF00"/>
                </a:solidFill>
                <a:latin typeface="Arial"/>
                <a:cs typeface="Arial"/>
              </a:rPr>
              <a:t>αρχή</a:t>
            </a:r>
            <a:endParaRPr sz="3500">
              <a:latin typeface="Arial"/>
              <a:cs typeface="Arial"/>
            </a:endParaRPr>
          </a:p>
          <a:p>
            <a:pPr marL="25400" marR="180340">
              <a:lnSpc>
                <a:spcPct val="100299"/>
              </a:lnSpc>
              <a:spcBef>
                <a:spcPts val="2660"/>
              </a:spcBef>
            </a:pPr>
            <a:r>
              <a:rPr sz="2200" b="1" spc="5" dirty="0">
                <a:solidFill>
                  <a:srgbClr val="FFFFFF"/>
                </a:solidFill>
                <a:latin typeface="Arial"/>
                <a:cs typeface="Arial"/>
              </a:rPr>
              <a:t>Η θεωρία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δεσμού σθένους </a:t>
            </a:r>
            <a:r>
              <a:rPr sz="2200" b="1" spc="5" dirty="0">
                <a:solidFill>
                  <a:srgbClr val="FFFFFF"/>
                </a:solidFill>
                <a:latin typeface="Arial"/>
                <a:cs typeface="Arial"/>
              </a:rPr>
              <a:t>δεν 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μπορεί να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εξηγήσει </a:t>
            </a:r>
            <a:r>
              <a:rPr sz="2200" b="1" spc="5" dirty="0">
                <a:solidFill>
                  <a:srgbClr val="FFFFFF"/>
                </a:solidFill>
                <a:latin typeface="Arial"/>
                <a:cs typeface="Arial"/>
              </a:rPr>
              <a:t>ορισμένα </a:t>
            </a:r>
            <a:r>
              <a:rPr sz="22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πειραματικά ευρήματα </a:t>
            </a:r>
            <a:r>
              <a:rPr sz="2200" b="1" spc="-35" dirty="0">
                <a:solidFill>
                  <a:srgbClr val="FFFFFF"/>
                </a:solidFill>
                <a:latin typeface="Arial"/>
                <a:cs typeface="Arial"/>
              </a:rPr>
              <a:t>όπως </a:t>
            </a:r>
            <a:r>
              <a:rPr sz="2200" b="1" spc="-25" dirty="0">
                <a:solidFill>
                  <a:srgbClr val="FFFFFF"/>
                </a:solidFill>
                <a:latin typeface="Arial"/>
                <a:cs typeface="Arial"/>
              </a:rPr>
              <a:t>τον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παραμαγνητισμό </a:t>
            </a:r>
            <a:r>
              <a:rPr sz="2200" b="1" spc="-25" dirty="0">
                <a:solidFill>
                  <a:srgbClr val="FFFFFF"/>
                </a:solidFill>
                <a:latin typeface="Arial"/>
                <a:cs typeface="Arial"/>
              </a:rPr>
              <a:t>του </a:t>
            </a:r>
            <a:r>
              <a:rPr sz="2200" b="1" spc="10" dirty="0">
                <a:solidFill>
                  <a:srgbClr val="FFFFFF"/>
                </a:solidFill>
                <a:latin typeface="Arial"/>
                <a:cs typeface="Arial"/>
              </a:rPr>
              <a:t>Ο</a:t>
            </a:r>
            <a:r>
              <a:rPr sz="2175" b="1" spc="15" baseline="-21072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200" b="1" spc="10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την </a:t>
            </a:r>
            <a:r>
              <a:rPr sz="2200" b="1" spc="-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ύπαρξη μοριακών 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ιόντων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(π.χ. </a:t>
            </a:r>
            <a:r>
              <a:rPr sz="2200" b="1" spc="5" dirty="0">
                <a:solidFill>
                  <a:srgbClr val="FFFFFF"/>
                </a:solidFill>
                <a:latin typeface="Arial"/>
                <a:cs typeface="Arial"/>
              </a:rPr>
              <a:t>Η</a:t>
            </a:r>
            <a:r>
              <a:rPr sz="2175" b="1" spc="7" baseline="-21072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175" b="1" spc="7" baseline="24904" dirty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r>
              <a:rPr sz="2200" b="1" spc="5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Ηe</a:t>
            </a:r>
            <a:r>
              <a:rPr sz="2175" b="1" baseline="-21072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175" b="1" baseline="24904" dirty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) κλπ.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Επίσης </a:t>
            </a:r>
            <a:r>
              <a:rPr sz="2200" b="1" spc="5" dirty="0">
                <a:solidFill>
                  <a:srgbClr val="FFFFFF"/>
                </a:solidFill>
                <a:latin typeface="Arial"/>
                <a:cs typeface="Arial"/>
              </a:rPr>
              <a:t>δεν </a:t>
            </a:r>
            <a:r>
              <a:rPr sz="22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μπορεί</a:t>
            </a:r>
            <a:r>
              <a:rPr sz="22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να</a:t>
            </a:r>
            <a:r>
              <a:rPr sz="220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εξηγήσει</a:t>
            </a:r>
            <a:r>
              <a:rPr sz="22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35" dirty="0">
                <a:solidFill>
                  <a:srgbClr val="FFFFFF"/>
                </a:solidFill>
                <a:latin typeface="Arial"/>
                <a:cs typeface="Arial"/>
              </a:rPr>
              <a:t>τα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ηλεκτρονικά</a:t>
            </a:r>
            <a:r>
              <a:rPr sz="22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φάσματα</a:t>
            </a:r>
            <a:r>
              <a:rPr sz="22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20" dirty="0">
                <a:solidFill>
                  <a:srgbClr val="FFFFFF"/>
                </a:solidFill>
                <a:latin typeface="Arial"/>
                <a:cs typeface="Arial"/>
              </a:rPr>
              <a:t>των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μορίων.</a:t>
            </a:r>
            <a:endParaRPr sz="2200">
              <a:latin typeface="Arial"/>
              <a:cs typeface="Arial"/>
            </a:endParaRPr>
          </a:p>
          <a:p>
            <a:pPr marL="25400" marR="124460" algn="just">
              <a:lnSpc>
                <a:spcPct val="100499"/>
              </a:lnSpc>
              <a:spcBef>
                <a:spcPts val="1330"/>
              </a:spcBef>
            </a:pPr>
            <a:r>
              <a:rPr sz="2200" b="1" spc="5" dirty="0">
                <a:solidFill>
                  <a:srgbClr val="FFFFFF"/>
                </a:solidFill>
                <a:latin typeface="Arial"/>
                <a:cs typeface="Arial"/>
              </a:rPr>
              <a:t>Η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βασική </a:t>
            </a:r>
            <a:r>
              <a:rPr sz="2200" b="1" spc="5" dirty="0">
                <a:solidFill>
                  <a:srgbClr val="FFFFFF"/>
                </a:solidFill>
                <a:latin typeface="Arial"/>
                <a:cs typeface="Arial"/>
              </a:rPr>
              <a:t>αρχή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της </a:t>
            </a:r>
            <a:r>
              <a:rPr sz="2200" b="1" spc="5" dirty="0">
                <a:solidFill>
                  <a:srgbClr val="FFFFFF"/>
                </a:solidFill>
                <a:latin typeface="Arial"/>
                <a:cs typeface="Arial"/>
              </a:rPr>
              <a:t>θεωρίας </a:t>
            </a:r>
            <a:r>
              <a:rPr sz="2200" b="1" spc="-20" dirty="0">
                <a:solidFill>
                  <a:srgbClr val="FFFFFF"/>
                </a:solidFill>
                <a:latin typeface="Arial"/>
                <a:cs typeface="Arial"/>
              </a:rPr>
              <a:t>των </a:t>
            </a: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μοριακών 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τροχιακών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είναι </a:t>
            </a:r>
            <a:r>
              <a:rPr sz="2200" b="1" spc="-25" dirty="0">
                <a:solidFill>
                  <a:srgbClr val="FFFFFF"/>
                </a:solidFill>
                <a:latin typeface="Arial"/>
                <a:cs typeface="Arial"/>
              </a:rPr>
              <a:t>ότι </a:t>
            </a:r>
            <a:r>
              <a:rPr sz="2200" b="1" spc="-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35" dirty="0">
                <a:solidFill>
                  <a:srgbClr val="FFFFFF"/>
                </a:solidFill>
                <a:latin typeface="Arial"/>
                <a:cs typeface="Arial"/>
              </a:rPr>
              <a:t>τα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ηλεκτρόνια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ενός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μορίου </a:t>
            </a: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καταλαμβάνουν 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τροχιακά, </a:t>
            </a:r>
            <a:r>
              <a:rPr sz="2200" b="1" spc="-35" dirty="0">
                <a:solidFill>
                  <a:srgbClr val="FFFFFF"/>
                </a:solidFill>
                <a:latin typeface="Arial"/>
                <a:cs typeface="Arial"/>
              </a:rPr>
              <a:t>τα </a:t>
            </a:r>
            <a:r>
              <a:rPr sz="2200" b="1" spc="-30" dirty="0">
                <a:solidFill>
                  <a:srgbClr val="FFFFFF"/>
                </a:solidFill>
                <a:latin typeface="Arial"/>
                <a:cs typeface="Arial"/>
              </a:rPr>
              <a:t>οποία </a:t>
            </a:r>
            <a:r>
              <a:rPr sz="2200" b="1" spc="-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20" dirty="0">
                <a:solidFill>
                  <a:srgbClr val="FFFFFF"/>
                </a:solidFill>
                <a:latin typeface="Arial"/>
                <a:cs typeface="Arial"/>
              </a:rPr>
              <a:t>απλώνονται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25" dirty="0">
                <a:solidFill>
                  <a:srgbClr val="FFFFFF"/>
                </a:solidFill>
                <a:latin typeface="Arial"/>
                <a:cs typeface="Arial"/>
              </a:rPr>
              <a:t>και</a:t>
            </a:r>
            <a:r>
              <a:rPr sz="22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ανήκουν</a:t>
            </a:r>
            <a:r>
              <a:rPr sz="22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σε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ολόκληρο</a:t>
            </a:r>
            <a:r>
              <a:rPr sz="22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35" dirty="0">
                <a:solidFill>
                  <a:srgbClr val="FFFFFF"/>
                </a:solidFill>
                <a:latin typeface="Arial"/>
                <a:cs typeface="Arial"/>
              </a:rPr>
              <a:t>το</a:t>
            </a:r>
            <a:r>
              <a:rPr sz="22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μόριο.</a:t>
            </a:r>
            <a:endParaRPr sz="2200">
              <a:latin typeface="Arial"/>
              <a:cs typeface="Arial"/>
            </a:endParaRPr>
          </a:p>
          <a:p>
            <a:pPr marL="25400" marR="17780">
              <a:lnSpc>
                <a:spcPct val="100499"/>
              </a:lnSpc>
              <a:spcBef>
                <a:spcPts val="1310"/>
              </a:spcBef>
            </a:pPr>
            <a:r>
              <a:rPr sz="2200" b="1" spc="-100" dirty="0">
                <a:solidFill>
                  <a:srgbClr val="FFFFFF"/>
                </a:solidFill>
                <a:latin typeface="Arial"/>
                <a:cs typeface="Arial"/>
              </a:rPr>
              <a:t>Τα</a:t>
            </a:r>
            <a:r>
              <a:rPr sz="220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20" dirty="0">
                <a:solidFill>
                  <a:srgbClr val="FFFFFF"/>
                </a:solidFill>
                <a:latin typeface="Arial"/>
                <a:cs typeface="Arial"/>
              </a:rPr>
              <a:t>τροχιακά</a:t>
            </a:r>
            <a:r>
              <a:rPr sz="22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αυτά</a:t>
            </a:r>
            <a:r>
              <a:rPr sz="2200" b="1" spc="-25" dirty="0">
                <a:solidFill>
                  <a:srgbClr val="FFFFFF"/>
                </a:solidFill>
                <a:latin typeface="Arial"/>
                <a:cs typeface="Arial"/>
              </a:rPr>
              <a:t> ονομάζονται</a:t>
            </a:r>
            <a:r>
              <a:rPr sz="2200" b="1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FFFF00"/>
                </a:solidFill>
                <a:latin typeface="Arial"/>
                <a:cs typeface="Arial"/>
              </a:rPr>
              <a:t>μοριακά</a:t>
            </a:r>
            <a:r>
              <a:rPr sz="2200" b="1" spc="-2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200" b="1" spc="-20" dirty="0">
                <a:solidFill>
                  <a:srgbClr val="FFFF00"/>
                </a:solidFill>
                <a:latin typeface="Arial"/>
                <a:cs typeface="Arial"/>
              </a:rPr>
              <a:t>τροχιακά</a:t>
            </a:r>
            <a:r>
              <a:rPr sz="2200" b="1" spc="-4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00"/>
                </a:solidFill>
                <a:latin typeface="Arial"/>
                <a:cs typeface="Arial"/>
              </a:rPr>
              <a:t>(Molecular </a:t>
            </a:r>
            <a:r>
              <a:rPr sz="2200" b="1" spc="5" dirty="0">
                <a:solidFill>
                  <a:srgbClr val="FFFF00"/>
                </a:solidFill>
                <a:latin typeface="Arial"/>
                <a:cs typeface="Arial"/>
              </a:rPr>
              <a:t> Orbitals </a:t>
            </a:r>
            <a:r>
              <a:rPr sz="2200" b="1" dirty="0">
                <a:solidFill>
                  <a:srgbClr val="FFFF00"/>
                </a:solidFill>
                <a:latin typeface="Arial"/>
                <a:cs typeface="Arial"/>
              </a:rPr>
              <a:t>– </a:t>
            </a:r>
            <a:r>
              <a:rPr sz="2200" b="1" spc="5" dirty="0">
                <a:solidFill>
                  <a:srgbClr val="FFFF00"/>
                </a:solidFill>
                <a:latin typeface="Arial"/>
                <a:cs typeface="Arial"/>
              </a:rPr>
              <a:t>MO) </a:t>
            </a:r>
            <a:r>
              <a:rPr sz="2200" b="1" spc="-25" dirty="0">
                <a:solidFill>
                  <a:srgbClr val="FFFFFF"/>
                </a:solidFill>
                <a:latin typeface="Arial"/>
                <a:cs typeface="Arial"/>
              </a:rPr>
              <a:t>και </a:t>
            </a: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μπορούν 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να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&lt;&lt;φιλοξενήσουν&gt;&gt; </a:t>
            </a:r>
            <a:r>
              <a:rPr sz="2200" b="1" spc="-35" dirty="0">
                <a:solidFill>
                  <a:srgbClr val="FFFFFF"/>
                </a:solidFill>
                <a:latin typeface="Arial"/>
                <a:cs typeface="Arial"/>
              </a:rPr>
              <a:t>το </a:t>
            </a:r>
            <a:r>
              <a:rPr sz="2200" b="1" spc="-20" dirty="0">
                <a:solidFill>
                  <a:srgbClr val="FFFFFF"/>
                </a:solidFill>
                <a:latin typeface="Arial"/>
                <a:cs typeface="Arial"/>
              </a:rPr>
              <a:t>πολύ </a:t>
            </a:r>
            <a:r>
              <a:rPr sz="2200" b="1" spc="5" dirty="0">
                <a:solidFill>
                  <a:srgbClr val="FFFFFF"/>
                </a:solidFill>
                <a:latin typeface="Arial"/>
                <a:cs typeface="Arial"/>
              </a:rPr>
              <a:t>δύο </a:t>
            </a:r>
            <a:r>
              <a:rPr sz="2200" b="1" spc="-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ηλεκτρόνια</a:t>
            </a:r>
            <a:r>
              <a:rPr sz="22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με</a:t>
            </a:r>
            <a:r>
              <a:rPr sz="22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αντίθετο</a:t>
            </a:r>
            <a:r>
              <a:rPr sz="22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spin.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7217" rIns="0" bIns="0" rtlCol="0">
            <a:spAutoFit/>
          </a:bodyPr>
          <a:lstStyle/>
          <a:p>
            <a:pPr marL="2660015" marR="5080" indent="-1554480">
              <a:lnSpc>
                <a:spcPct val="100800"/>
              </a:lnSpc>
              <a:spcBef>
                <a:spcPts val="70"/>
              </a:spcBef>
            </a:pPr>
            <a:r>
              <a:rPr dirty="0"/>
              <a:t>ΘΕΩΡΙΑ</a:t>
            </a:r>
            <a:r>
              <a:rPr spc="40" dirty="0"/>
              <a:t> </a:t>
            </a:r>
            <a:r>
              <a:rPr spc="5" dirty="0"/>
              <a:t>ΤΩΝ</a:t>
            </a:r>
            <a:r>
              <a:rPr dirty="0"/>
              <a:t> ΜΟΡΙΑΚΩΝ </a:t>
            </a:r>
            <a:r>
              <a:rPr spc="-1085" dirty="0"/>
              <a:t> </a:t>
            </a:r>
            <a:r>
              <a:rPr spc="5" dirty="0"/>
              <a:t>ΤΡΟΧΙΑΚΩΝ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27836" y="1581911"/>
            <a:ext cx="8124190" cy="39281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00025" algn="ctr">
              <a:lnSpc>
                <a:spcPct val="100000"/>
              </a:lnSpc>
              <a:spcBef>
                <a:spcPts val="125"/>
              </a:spcBef>
            </a:pPr>
            <a:r>
              <a:rPr sz="3500" b="1" spc="15" dirty="0">
                <a:solidFill>
                  <a:srgbClr val="FFFF00"/>
                </a:solidFill>
                <a:latin typeface="Arial"/>
                <a:cs typeface="Arial"/>
              </a:rPr>
              <a:t>Βασική</a:t>
            </a:r>
            <a:r>
              <a:rPr sz="3500" b="1" spc="-3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500" b="1" spc="15" dirty="0">
                <a:solidFill>
                  <a:srgbClr val="FFFF00"/>
                </a:solidFill>
                <a:latin typeface="Arial"/>
                <a:cs typeface="Arial"/>
              </a:rPr>
              <a:t>αρχή</a:t>
            </a:r>
            <a:endParaRPr sz="3500">
              <a:latin typeface="Arial"/>
              <a:cs typeface="Arial"/>
            </a:endParaRPr>
          </a:p>
          <a:p>
            <a:pPr marL="12700" marR="727710">
              <a:lnSpc>
                <a:spcPct val="100899"/>
              </a:lnSpc>
              <a:spcBef>
                <a:spcPts val="2645"/>
              </a:spcBef>
              <a:buSzPct val="95454"/>
              <a:buFont typeface="Arial MT"/>
              <a:buChar char="•"/>
              <a:tabLst>
                <a:tab pos="111760" algn="l"/>
              </a:tabLst>
            </a:pPr>
            <a:r>
              <a:rPr sz="2200" b="1" spc="-100" dirty="0">
                <a:solidFill>
                  <a:srgbClr val="FFFFFF"/>
                </a:solidFill>
                <a:latin typeface="Arial"/>
                <a:cs typeface="Arial"/>
              </a:rPr>
              <a:t>Τα</a:t>
            </a:r>
            <a:r>
              <a:rPr sz="22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5" dirty="0">
                <a:solidFill>
                  <a:srgbClr val="FFFFFF"/>
                </a:solidFill>
                <a:latin typeface="Arial"/>
                <a:cs typeface="Arial"/>
              </a:rPr>
              <a:t>ΜΟ</a:t>
            </a:r>
            <a:r>
              <a:rPr sz="22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προκύπτουν</a:t>
            </a:r>
            <a:r>
              <a:rPr sz="2200" b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με</a:t>
            </a: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γραμμικό</a:t>
            </a:r>
            <a:r>
              <a:rPr sz="22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συνδυασμό</a:t>
            </a:r>
            <a:r>
              <a:rPr sz="22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ατομικών </a:t>
            </a:r>
            <a:r>
              <a:rPr sz="2200" b="1" spc="-5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τροχιακών.</a:t>
            </a:r>
            <a:endParaRPr sz="2200">
              <a:latin typeface="Arial"/>
              <a:cs typeface="Arial"/>
            </a:endParaRPr>
          </a:p>
          <a:p>
            <a:pPr marL="12700" marR="208915">
              <a:lnSpc>
                <a:spcPct val="100499"/>
              </a:lnSpc>
              <a:spcBef>
                <a:spcPts val="1310"/>
              </a:spcBef>
              <a:buSzPct val="95454"/>
              <a:buFont typeface="Arial MT"/>
              <a:buChar char="•"/>
              <a:tabLst>
                <a:tab pos="111760" algn="l"/>
              </a:tabLst>
            </a:pP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Όταν </a:t>
            </a:r>
            <a:r>
              <a:rPr sz="2200" b="1" spc="5" dirty="0">
                <a:solidFill>
                  <a:srgbClr val="FFFFFF"/>
                </a:solidFill>
                <a:latin typeface="Arial"/>
                <a:cs typeface="Arial"/>
              </a:rPr>
              <a:t>δύο </a:t>
            </a:r>
            <a:r>
              <a:rPr sz="2200" b="1" spc="-20" dirty="0">
                <a:solidFill>
                  <a:srgbClr val="FFFFFF"/>
                </a:solidFill>
                <a:latin typeface="Arial"/>
                <a:cs typeface="Arial"/>
              </a:rPr>
              <a:t>ατομικά τροχιακά συνδυάζονται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γραμμικά </a:t>
            </a: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μεταξύ </a:t>
            </a:r>
            <a:r>
              <a:rPr sz="2200" b="1" spc="-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τους, </a:t>
            </a:r>
            <a:r>
              <a:rPr sz="2200" b="1" spc="5" dirty="0">
                <a:solidFill>
                  <a:srgbClr val="FFFFFF"/>
                </a:solidFill>
                <a:latin typeface="Arial"/>
                <a:cs typeface="Arial"/>
              </a:rPr>
              <a:t>δημιουργούν δύο </a:t>
            </a: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μοριακά </a:t>
            </a:r>
            <a:r>
              <a:rPr sz="2200" b="1" spc="-20" dirty="0">
                <a:solidFill>
                  <a:srgbClr val="FFFFFF"/>
                </a:solidFill>
                <a:latin typeface="Arial"/>
                <a:cs typeface="Arial"/>
              </a:rPr>
              <a:t>τροχιακά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διαφορετικής </a:t>
            </a:r>
            <a:r>
              <a:rPr sz="2200" b="1" spc="5" dirty="0">
                <a:solidFill>
                  <a:srgbClr val="FFFFFF"/>
                </a:solidFill>
                <a:latin typeface="Arial"/>
                <a:cs typeface="Arial"/>
              </a:rPr>
              <a:t> ενέργειας.</a:t>
            </a:r>
            <a:endParaRPr sz="2200">
              <a:latin typeface="Arial"/>
              <a:cs typeface="Arial"/>
            </a:endParaRPr>
          </a:p>
          <a:p>
            <a:pPr marL="12700" marR="5080">
              <a:lnSpc>
                <a:spcPct val="100499"/>
              </a:lnSpc>
              <a:spcBef>
                <a:spcPts val="1305"/>
              </a:spcBef>
              <a:buSzPct val="95454"/>
              <a:buFont typeface="Arial MT"/>
              <a:buChar char="•"/>
              <a:tabLst>
                <a:tab pos="111760" algn="l"/>
              </a:tabLst>
            </a:pPr>
            <a:r>
              <a:rPr sz="2200" b="1" spc="-100" dirty="0">
                <a:solidFill>
                  <a:srgbClr val="FFFFFF"/>
                </a:solidFill>
                <a:latin typeface="Arial"/>
                <a:cs typeface="Arial"/>
              </a:rPr>
              <a:t>Το</a:t>
            </a:r>
            <a:r>
              <a:rPr sz="2200" b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μοριακό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20" dirty="0">
                <a:solidFill>
                  <a:srgbClr val="FFFFFF"/>
                </a:solidFill>
                <a:latin typeface="Arial"/>
                <a:cs typeface="Arial"/>
              </a:rPr>
              <a:t>τροχιακό</a:t>
            </a:r>
            <a:r>
              <a:rPr sz="22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FFFF00"/>
                </a:solidFill>
                <a:latin typeface="Arial"/>
                <a:cs typeface="Arial"/>
              </a:rPr>
              <a:t>χαμηλής</a:t>
            </a:r>
            <a:r>
              <a:rPr sz="2200" b="1" spc="-2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200" b="1" spc="5" dirty="0">
                <a:solidFill>
                  <a:srgbClr val="FFFF00"/>
                </a:solidFill>
                <a:latin typeface="Arial"/>
                <a:cs typeface="Arial"/>
              </a:rPr>
              <a:t>ενέργειας</a:t>
            </a:r>
            <a:r>
              <a:rPr sz="2200" b="1" spc="-7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ονομάζεται</a:t>
            </a:r>
            <a:r>
              <a:rPr sz="2200" b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FFFF00"/>
                </a:solidFill>
                <a:latin typeface="Arial"/>
                <a:cs typeface="Arial"/>
              </a:rPr>
              <a:t>δεσμικό </a:t>
            </a:r>
            <a:r>
              <a:rPr sz="2200" b="1" spc="-60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00"/>
                </a:solidFill>
                <a:latin typeface="Arial"/>
                <a:cs typeface="Arial"/>
              </a:rPr>
              <a:t>(bonding) </a:t>
            </a:r>
            <a:r>
              <a:rPr sz="2200" b="1" spc="5" dirty="0">
                <a:solidFill>
                  <a:srgbClr val="FFFF00"/>
                </a:solidFill>
                <a:latin typeface="Arial"/>
                <a:cs typeface="Arial"/>
              </a:rPr>
              <a:t>(οδηγεί </a:t>
            </a:r>
            <a:r>
              <a:rPr sz="2200" b="1" dirty="0">
                <a:solidFill>
                  <a:srgbClr val="FFFF00"/>
                </a:solidFill>
                <a:latin typeface="Arial"/>
                <a:cs typeface="Arial"/>
              </a:rPr>
              <a:t>σε δεσμό)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ενώ </a:t>
            </a:r>
            <a:r>
              <a:rPr sz="2200" b="1" spc="5" dirty="0">
                <a:solidFill>
                  <a:srgbClr val="FFFFFF"/>
                </a:solidFill>
                <a:latin typeface="Arial"/>
                <a:cs typeface="Arial"/>
              </a:rPr>
              <a:t>αυτό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με την </a:t>
            </a:r>
            <a:r>
              <a:rPr sz="2200" b="1" spc="-10" dirty="0">
                <a:solidFill>
                  <a:srgbClr val="FFFF00"/>
                </a:solidFill>
                <a:latin typeface="Arial"/>
                <a:cs typeface="Arial"/>
              </a:rPr>
              <a:t>υψηλότερη </a:t>
            </a:r>
            <a:r>
              <a:rPr sz="2200" b="1" spc="-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200" b="1" spc="5" dirty="0">
                <a:solidFill>
                  <a:srgbClr val="FFFF00"/>
                </a:solidFill>
                <a:latin typeface="Arial"/>
                <a:cs typeface="Arial"/>
              </a:rPr>
              <a:t>ενέργεια</a:t>
            </a:r>
            <a:r>
              <a:rPr sz="2200" b="1" spc="-7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FFFF00"/>
                </a:solidFill>
                <a:latin typeface="Arial"/>
                <a:cs typeface="Arial"/>
              </a:rPr>
              <a:t>αντιδεσμικό</a:t>
            </a:r>
            <a:r>
              <a:rPr sz="2200" b="1" spc="-3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00"/>
                </a:solidFill>
                <a:latin typeface="Arial"/>
                <a:cs typeface="Arial"/>
              </a:rPr>
              <a:t>(antibonding)</a:t>
            </a:r>
            <a:r>
              <a:rPr sz="2200" b="1" spc="-2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200" b="1" spc="5" dirty="0">
                <a:solidFill>
                  <a:srgbClr val="FFFF00"/>
                </a:solidFill>
                <a:latin typeface="Arial"/>
                <a:cs typeface="Arial"/>
              </a:rPr>
              <a:t>(δεν</a:t>
            </a:r>
            <a:r>
              <a:rPr sz="2200" b="1" spc="-1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200" b="1" spc="5" dirty="0">
                <a:solidFill>
                  <a:srgbClr val="FFFF00"/>
                </a:solidFill>
                <a:latin typeface="Arial"/>
                <a:cs typeface="Arial"/>
              </a:rPr>
              <a:t>οδηγεί</a:t>
            </a:r>
            <a:r>
              <a:rPr sz="2200" b="1" spc="-5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00"/>
                </a:solidFill>
                <a:latin typeface="Arial"/>
                <a:cs typeface="Arial"/>
              </a:rPr>
              <a:t>σε δεσμό).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5492" y="301751"/>
            <a:ext cx="6132830" cy="123571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567180" marR="5080" indent="-1554480">
              <a:lnSpc>
                <a:spcPct val="100800"/>
              </a:lnSpc>
              <a:spcBef>
                <a:spcPts val="70"/>
              </a:spcBef>
            </a:pPr>
            <a:r>
              <a:rPr sz="3950" b="1" dirty="0">
                <a:solidFill>
                  <a:srgbClr val="FF0000"/>
                </a:solidFill>
                <a:latin typeface="Arial"/>
                <a:cs typeface="Arial"/>
              </a:rPr>
              <a:t>ΘΕΩΡΙΑ</a:t>
            </a:r>
            <a:r>
              <a:rPr sz="3950" b="1" spc="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950" b="1" spc="5" dirty="0">
                <a:solidFill>
                  <a:srgbClr val="FF0000"/>
                </a:solidFill>
                <a:latin typeface="Arial"/>
                <a:cs typeface="Arial"/>
              </a:rPr>
              <a:t>ΤΩΝ</a:t>
            </a:r>
            <a:r>
              <a:rPr sz="3950" b="1" dirty="0">
                <a:solidFill>
                  <a:srgbClr val="FF0000"/>
                </a:solidFill>
                <a:latin typeface="Arial"/>
                <a:cs typeface="Arial"/>
              </a:rPr>
              <a:t> ΜΟΡΙΑΚΩΝ </a:t>
            </a:r>
            <a:r>
              <a:rPr sz="3950" b="1" spc="-10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950" b="1" spc="5" dirty="0">
                <a:solidFill>
                  <a:srgbClr val="FF0000"/>
                </a:solidFill>
                <a:latin typeface="Arial"/>
                <a:cs typeface="Arial"/>
              </a:rPr>
              <a:t>ΤΡΟΧΙΑΚΩΝ</a:t>
            </a:r>
            <a:endParaRPr sz="395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76983" y="2826004"/>
            <a:ext cx="7318248" cy="440131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10844" y="1743457"/>
            <a:ext cx="8365490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b="1" spc="-10" dirty="0">
                <a:solidFill>
                  <a:srgbClr val="FFFF00"/>
                </a:solidFill>
                <a:latin typeface="Arial"/>
                <a:cs typeface="Arial"/>
              </a:rPr>
              <a:t>Γραμμικός</a:t>
            </a:r>
            <a:r>
              <a:rPr sz="2200" b="1" spc="-1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00"/>
                </a:solidFill>
                <a:latin typeface="Arial"/>
                <a:cs typeface="Arial"/>
              </a:rPr>
              <a:t>συνδυασμός</a:t>
            </a:r>
            <a:r>
              <a:rPr sz="2200" b="1" spc="-3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200" b="1" spc="-20" dirty="0">
                <a:solidFill>
                  <a:srgbClr val="FFFF00"/>
                </a:solidFill>
                <a:latin typeface="Arial"/>
                <a:cs typeface="Arial"/>
              </a:rPr>
              <a:t>των</a:t>
            </a:r>
            <a:r>
              <a:rPr sz="2200" b="1" spc="-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00"/>
                </a:solidFill>
                <a:latin typeface="Arial"/>
                <a:cs typeface="Arial"/>
              </a:rPr>
              <a:t>1s</a:t>
            </a:r>
            <a:r>
              <a:rPr sz="2200" b="1" spc="-2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200" b="1" spc="-15" dirty="0">
                <a:solidFill>
                  <a:srgbClr val="FFFF00"/>
                </a:solidFill>
                <a:latin typeface="Arial"/>
                <a:cs typeface="Arial"/>
              </a:rPr>
              <a:t>τροχιακών</a:t>
            </a:r>
            <a:r>
              <a:rPr sz="2200" b="1" spc="-4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200" b="1" spc="5" dirty="0">
                <a:solidFill>
                  <a:srgbClr val="FFFF00"/>
                </a:solidFill>
                <a:latin typeface="Arial"/>
                <a:cs typeface="Arial"/>
              </a:rPr>
              <a:t>δύο</a:t>
            </a:r>
            <a:r>
              <a:rPr sz="2200" b="1" spc="-4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00"/>
                </a:solidFill>
                <a:latin typeface="Arial"/>
                <a:cs typeface="Arial"/>
              </a:rPr>
              <a:t>ατόμων</a:t>
            </a:r>
            <a:r>
              <a:rPr sz="2200" b="1" spc="-9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200" b="1" spc="5" dirty="0">
                <a:solidFill>
                  <a:srgbClr val="FFFF00"/>
                </a:solidFill>
                <a:latin typeface="Arial"/>
                <a:cs typeface="Arial"/>
              </a:rPr>
              <a:t>Α</a:t>
            </a:r>
            <a:r>
              <a:rPr sz="2200" b="1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200" b="1" spc="-25" dirty="0">
                <a:solidFill>
                  <a:srgbClr val="FFFF00"/>
                </a:solidFill>
                <a:latin typeface="Arial"/>
                <a:cs typeface="Arial"/>
              </a:rPr>
              <a:t>και</a:t>
            </a:r>
            <a:r>
              <a:rPr sz="2200" b="1" spc="-3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200" b="1" spc="5" dirty="0">
                <a:solidFill>
                  <a:srgbClr val="FFFF00"/>
                </a:solidFill>
                <a:latin typeface="Arial"/>
                <a:cs typeface="Arial"/>
              </a:rPr>
              <a:t>Β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7217" rIns="0" bIns="0" rtlCol="0">
            <a:spAutoFit/>
          </a:bodyPr>
          <a:lstStyle/>
          <a:p>
            <a:pPr marL="2660015" marR="5080" indent="-1554480">
              <a:lnSpc>
                <a:spcPct val="100800"/>
              </a:lnSpc>
              <a:spcBef>
                <a:spcPts val="70"/>
              </a:spcBef>
            </a:pPr>
            <a:r>
              <a:rPr dirty="0"/>
              <a:t>ΘΕΩΡΙΑ</a:t>
            </a:r>
            <a:r>
              <a:rPr spc="40" dirty="0"/>
              <a:t> </a:t>
            </a:r>
            <a:r>
              <a:rPr spc="5" dirty="0"/>
              <a:t>ΤΩΝ</a:t>
            </a:r>
            <a:r>
              <a:rPr dirty="0"/>
              <a:t> ΜΟΡΙΑΚΩΝ </a:t>
            </a:r>
            <a:r>
              <a:rPr spc="-1085" dirty="0"/>
              <a:t> </a:t>
            </a:r>
            <a:r>
              <a:rPr spc="5" dirty="0"/>
              <a:t>ΤΡΟΧΙΑΚΩΝ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59991" y="1606803"/>
            <a:ext cx="5053584" cy="574243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066280" y="3011425"/>
            <a:ext cx="2700655" cy="32842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84530" marR="17780">
              <a:lnSpc>
                <a:spcPct val="100499"/>
              </a:lnSpc>
              <a:spcBef>
                <a:spcPts val="95"/>
              </a:spcBef>
            </a:pPr>
            <a:r>
              <a:rPr sz="2200" b="1" spc="-10" dirty="0">
                <a:solidFill>
                  <a:srgbClr val="FFFF00"/>
                </a:solidFill>
                <a:latin typeface="Arial"/>
                <a:cs typeface="Arial"/>
              </a:rPr>
              <a:t>Γραμμικός </a:t>
            </a:r>
            <a:r>
              <a:rPr sz="2200" b="1" spc="-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00"/>
                </a:solidFill>
                <a:latin typeface="Arial"/>
                <a:cs typeface="Arial"/>
              </a:rPr>
              <a:t>συνδυασμός </a:t>
            </a:r>
            <a:r>
              <a:rPr sz="2200" b="1" spc="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200" b="1" spc="-20" dirty="0">
                <a:solidFill>
                  <a:srgbClr val="FFFF00"/>
                </a:solidFill>
                <a:latin typeface="Arial"/>
                <a:cs typeface="Arial"/>
              </a:rPr>
              <a:t>των </a:t>
            </a:r>
            <a:r>
              <a:rPr sz="2200" b="1" dirty="0">
                <a:solidFill>
                  <a:srgbClr val="FFFF00"/>
                </a:solidFill>
                <a:latin typeface="Arial"/>
                <a:cs typeface="Arial"/>
              </a:rPr>
              <a:t>2p </a:t>
            </a:r>
            <a:r>
              <a:rPr sz="2200" b="1" spc="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200" b="1" spc="-15" dirty="0">
                <a:solidFill>
                  <a:srgbClr val="FFFF00"/>
                </a:solidFill>
                <a:latin typeface="Arial"/>
                <a:cs typeface="Arial"/>
              </a:rPr>
              <a:t>τροχιακών</a:t>
            </a:r>
            <a:r>
              <a:rPr sz="2200" b="1" spc="-13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200" b="1" spc="5" dirty="0">
                <a:solidFill>
                  <a:srgbClr val="FFFF00"/>
                </a:solidFill>
                <a:latin typeface="Arial"/>
                <a:cs typeface="Arial"/>
              </a:rPr>
              <a:t>δύο </a:t>
            </a:r>
            <a:r>
              <a:rPr sz="2200" b="1" spc="-59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00"/>
                </a:solidFill>
                <a:latin typeface="Arial"/>
                <a:cs typeface="Arial"/>
              </a:rPr>
              <a:t>ατόμων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spcBef>
                <a:spcPts val="2120"/>
              </a:spcBef>
            </a:pPr>
            <a:r>
              <a:rPr sz="2000" b="1" spc="-65" dirty="0">
                <a:solidFill>
                  <a:srgbClr val="FFFFFF"/>
                </a:solidFill>
                <a:latin typeface="Arial"/>
                <a:cs typeface="Arial"/>
              </a:rPr>
              <a:t>Τα</a:t>
            </a:r>
            <a:r>
              <a:rPr sz="20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π</a:t>
            </a:r>
            <a:r>
              <a:rPr sz="1950" b="1" spc="7" baseline="-21367" dirty="0">
                <a:solidFill>
                  <a:srgbClr val="FFFFFF"/>
                </a:solidFill>
                <a:latin typeface="Arial"/>
                <a:cs typeface="Arial"/>
              </a:rPr>
              <a:t>2p</a:t>
            </a:r>
            <a:r>
              <a:rPr sz="1950" b="1" spc="-37" baseline="-2136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τροχιακά</a:t>
            </a:r>
            <a:r>
              <a:rPr sz="2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είναι</a:t>
            </a:r>
            <a:endParaRPr sz="2000">
              <a:latin typeface="Arial"/>
              <a:cs typeface="Arial"/>
            </a:endParaRPr>
          </a:p>
          <a:p>
            <a:pPr marL="50800" marR="269240">
              <a:lnSpc>
                <a:spcPts val="2380"/>
              </a:lnSpc>
              <a:spcBef>
                <a:spcPts val="95"/>
              </a:spcBef>
            </a:pP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εκφυλισμένα</a:t>
            </a:r>
            <a:r>
              <a:rPr sz="20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καθώς </a:t>
            </a:r>
            <a:r>
              <a:rPr sz="2000" b="1" spc="-5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και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τα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π</a:t>
            </a:r>
            <a:r>
              <a:rPr sz="1950" b="1" spc="-7" baseline="25641" dirty="0">
                <a:solidFill>
                  <a:srgbClr val="FFFFFF"/>
                </a:solidFill>
                <a:latin typeface="Arial"/>
                <a:cs typeface="Arial"/>
              </a:rPr>
              <a:t>*</a:t>
            </a:r>
            <a:endParaRPr sz="1950" baseline="25641">
              <a:latin typeface="Arial"/>
              <a:cs typeface="Arial"/>
            </a:endParaRPr>
          </a:p>
          <a:p>
            <a:pPr marR="358140" algn="ctr">
              <a:lnSpc>
                <a:spcPts val="260"/>
              </a:lnSpc>
            </a:pPr>
            <a:r>
              <a:rPr sz="1300" b="1" spc="10" dirty="0">
                <a:solidFill>
                  <a:srgbClr val="FFFFFF"/>
                </a:solidFill>
                <a:latin typeface="Arial"/>
                <a:cs typeface="Arial"/>
              </a:rPr>
              <a:t>2p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7217" rIns="0" bIns="0" rtlCol="0">
            <a:spAutoFit/>
          </a:bodyPr>
          <a:lstStyle/>
          <a:p>
            <a:pPr marL="2660015" marR="5080" indent="-1554480">
              <a:lnSpc>
                <a:spcPct val="100800"/>
              </a:lnSpc>
              <a:spcBef>
                <a:spcPts val="70"/>
              </a:spcBef>
            </a:pPr>
            <a:r>
              <a:rPr dirty="0"/>
              <a:t>ΘΕΩΡΙΑ</a:t>
            </a:r>
            <a:r>
              <a:rPr spc="40" dirty="0"/>
              <a:t> </a:t>
            </a:r>
            <a:r>
              <a:rPr spc="5" dirty="0"/>
              <a:t>ΤΩΝ</a:t>
            </a:r>
            <a:r>
              <a:rPr dirty="0"/>
              <a:t> ΜΟΡΙΑΚΩΝ </a:t>
            </a:r>
            <a:r>
              <a:rPr spc="-1085" dirty="0"/>
              <a:t> </a:t>
            </a:r>
            <a:r>
              <a:rPr spc="5" dirty="0"/>
              <a:t>ΤΡΟΧΙΑΚΩΝ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89380" y="1822705"/>
            <a:ext cx="7163434" cy="2795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152140">
              <a:lnSpc>
                <a:spcPct val="100000"/>
              </a:lnSpc>
              <a:spcBef>
                <a:spcPts val="105"/>
              </a:spcBef>
            </a:pPr>
            <a:r>
              <a:rPr sz="2200" b="1" spc="-50" dirty="0">
                <a:solidFill>
                  <a:srgbClr val="FFFF00"/>
                </a:solidFill>
                <a:latin typeface="Arial"/>
                <a:cs typeface="Arial"/>
              </a:rPr>
              <a:t>Τάξη</a:t>
            </a:r>
            <a:r>
              <a:rPr sz="2200" b="1" spc="-3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00"/>
                </a:solidFill>
                <a:latin typeface="Arial"/>
                <a:cs typeface="Arial"/>
              </a:rPr>
              <a:t>δεσμού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99400"/>
              </a:lnSpc>
              <a:spcBef>
                <a:spcPts val="2090"/>
              </a:spcBef>
            </a:pP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Επειδή 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τα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ηλεκτρόνια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που καταλαμβάνουν δεσμικά </a:t>
            </a:r>
            <a:r>
              <a:rPr sz="2000" b="1" spc="10" dirty="0">
                <a:solidFill>
                  <a:srgbClr val="FFFFFF"/>
                </a:solidFill>
                <a:latin typeface="Arial"/>
                <a:cs typeface="Arial"/>
              </a:rPr>
              <a:t>ΜΟ </a:t>
            </a:r>
            <a:r>
              <a:rPr sz="20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συνεισφέρουν</a:t>
            </a:r>
            <a:r>
              <a:rPr sz="20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στη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δημιουργία</a:t>
            </a:r>
            <a:r>
              <a:rPr sz="20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δεσμού</a:t>
            </a:r>
            <a:r>
              <a:rPr sz="2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ενώ</a:t>
            </a:r>
            <a:r>
              <a:rPr sz="20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ηλεκτρόνια</a:t>
            </a:r>
            <a:r>
              <a:rPr sz="20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που </a:t>
            </a:r>
            <a:r>
              <a:rPr sz="2000" b="1" spc="-5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καταλαμβάνουν αντιδεσμικά </a:t>
            </a:r>
            <a:r>
              <a:rPr sz="2000" b="1" spc="10" dirty="0">
                <a:solidFill>
                  <a:srgbClr val="FFFFFF"/>
                </a:solidFill>
                <a:latin typeface="Arial"/>
                <a:cs typeface="Arial"/>
              </a:rPr>
              <a:t>ΜΟ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αποσταθεροποιούν 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το 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δεσμό,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ο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αριθμός των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δεσμών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που σχηματίζονται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ανάμεσα </a:t>
            </a:r>
            <a:r>
              <a:rPr sz="2000" b="1" spc="-5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σε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δύο άτομα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λέγεται </a:t>
            </a:r>
            <a:r>
              <a:rPr sz="2000" b="1" spc="-20" dirty="0">
                <a:solidFill>
                  <a:srgbClr val="FFFF00"/>
                </a:solidFill>
                <a:latin typeface="Arial"/>
                <a:cs typeface="Arial"/>
              </a:rPr>
              <a:t>τάξη 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δεσμού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(bond 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order-BO) 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και 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δίνεται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από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τη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σχέση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10483" y="5157215"/>
            <a:ext cx="3413760" cy="4279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3975" b="1" spc="-22" baseline="13626" dirty="0">
                <a:solidFill>
                  <a:srgbClr val="003399"/>
                </a:solidFill>
                <a:latin typeface="Times New Roman"/>
                <a:cs typeface="Times New Roman"/>
              </a:rPr>
              <a:t>BO</a:t>
            </a:r>
            <a:r>
              <a:rPr sz="3975" b="1" spc="7" baseline="13626" dirty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sz="3975" b="1" spc="-15" baseline="13626" dirty="0">
                <a:solidFill>
                  <a:srgbClr val="003399"/>
                </a:solidFill>
                <a:latin typeface="Times New Roman"/>
                <a:cs typeface="Times New Roman"/>
              </a:rPr>
              <a:t>=</a:t>
            </a:r>
            <a:r>
              <a:rPr sz="3975" b="1" spc="-22" baseline="13626" dirty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sz="3975" b="1" baseline="13626" dirty="0">
                <a:solidFill>
                  <a:srgbClr val="003399"/>
                </a:solidFill>
                <a:latin typeface="Times New Roman"/>
                <a:cs typeface="Times New Roman"/>
              </a:rPr>
              <a:t>(e</a:t>
            </a:r>
            <a:r>
              <a:rPr sz="1750" b="1" dirty="0">
                <a:solidFill>
                  <a:srgbClr val="003399"/>
                </a:solidFill>
                <a:latin typeface="Times New Roman"/>
                <a:cs typeface="Times New Roman"/>
              </a:rPr>
              <a:t>bond</a:t>
            </a:r>
            <a:r>
              <a:rPr sz="1750" b="1" spc="190" dirty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sz="3975" b="1" spc="-7" baseline="13626" dirty="0">
                <a:solidFill>
                  <a:srgbClr val="003399"/>
                </a:solidFill>
                <a:latin typeface="Times New Roman"/>
                <a:cs typeface="Times New Roman"/>
              </a:rPr>
              <a:t>-</a:t>
            </a:r>
            <a:r>
              <a:rPr sz="3975" b="1" spc="15" baseline="13626" dirty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sz="3975" b="1" baseline="13626" dirty="0">
                <a:solidFill>
                  <a:srgbClr val="003399"/>
                </a:solidFill>
                <a:latin typeface="Times New Roman"/>
                <a:cs typeface="Times New Roman"/>
              </a:rPr>
              <a:t>e</a:t>
            </a:r>
            <a:r>
              <a:rPr sz="1750" b="1" dirty="0">
                <a:solidFill>
                  <a:srgbClr val="003399"/>
                </a:solidFill>
                <a:latin typeface="Times New Roman"/>
                <a:cs typeface="Times New Roman"/>
              </a:rPr>
              <a:t>antibond</a:t>
            </a:r>
            <a:r>
              <a:rPr sz="1750" b="1" spc="220" dirty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sz="3975" b="1" spc="-7" baseline="13626" dirty="0">
                <a:solidFill>
                  <a:srgbClr val="003399"/>
                </a:solidFill>
                <a:latin typeface="Times New Roman"/>
                <a:cs typeface="Times New Roman"/>
              </a:rPr>
              <a:t>)/2</a:t>
            </a:r>
            <a:endParaRPr sz="3975" baseline="13626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19427" y="6116116"/>
            <a:ext cx="5427980" cy="9340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49000"/>
              </a:lnSpc>
              <a:spcBef>
                <a:spcPts val="100"/>
              </a:spcBef>
            </a:pPr>
            <a:r>
              <a:rPr sz="2000" b="1" spc="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950" b="1" spc="15" baseline="-21367" dirty="0">
                <a:solidFill>
                  <a:srgbClr val="FFFFFF"/>
                </a:solidFill>
                <a:latin typeface="Arial"/>
                <a:cs typeface="Arial"/>
              </a:rPr>
              <a:t>bond</a:t>
            </a:r>
            <a:r>
              <a:rPr sz="2000" b="1" spc="10" dirty="0">
                <a:solidFill>
                  <a:srgbClr val="FFFFFF"/>
                </a:solidFill>
                <a:latin typeface="Arial"/>
                <a:cs typeface="Arial"/>
              </a:rPr>
              <a:t>=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αριθμός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δεσμικών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ηλεκτρονίων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950" b="1" spc="7" baseline="-21367" dirty="0">
                <a:solidFill>
                  <a:srgbClr val="FFFFFF"/>
                </a:solidFill>
                <a:latin typeface="Arial"/>
                <a:cs typeface="Arial"/>
              </a:rPr>
              <a:t>antibond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αριθμός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αντιδεσμικών</a:t>
            </a:r>
            <a:r>
              <a:rPr sz="20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ηλεκτρονίων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2672080" marR="5080" indent="-1554480">
              <a:lnSpc>
                <a:spcPct val="100800"/>
              </a:lnSpc>
              <a:spcBef>
                <a:spcPts val="70"/>
              </a:spcBef>
            </a:pPr>
            <a:r>
              <a:rPr dirty="0"/>
              <a:t>ΘΕΩΡΙΑ</a:t>
            </a:r>
            <a:r>
              <a:rPr spc="50" dirty="0"/>
              <a:t> </a:t>
            </a:r>
            <a:r>
              <a:rPr dirty="0"/>
              <a:t>ΤΩΝ</a:t>
            </a:r>
            <a:r>
              <a:rPr spc="10" dirty="0"/>
              <a:t> </a:t>
            </a:r>
            <a:r>
              <a:rPr dirty="0"/>
              <a:t>ΜΟΡΙΑΚΩΝ </a:t>
            </a:r>
            <a:r>
              <a:rPr spc="-1085" dirty="0"/>
              <a:t> </a:t>
            </a:r>
            <a:r>
              <a:rPr spc="5" dirty="0"/>
              <a:t>ΤΡΟΧΙΑΚΩΝ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83411" y="1344169"/>
            <a:ext cx="8929370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b="1" spc="-15" dirty="0">
                <a:solidFill>
                  <a:srgbClr val="FFFF00"/>
                </a:solidFill>
                <a:latin typeface="Arial"/>
                <a:cs typeface="Arial"/>
              </a:rPr>
              <a:t>Διατομικά</a:t>
            </a:r>
            <a:r>
              <a:rPr sz="2200" b="1" spc="-3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00"/>
                </a:solidFill>
                <a:latin typeface="Arial"/>
                <a:cs typeface="Arial"/>
              </a:rPr>
              <a:t>μόρια</a:t>
            </a:r>
            <a:r>
              <a:rPr sz="2200" b="1" spc="-3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200" b="1" spc="-25" dirty="0">
                <a:solidFill>
                  <a:srgbClr val="FFFF00"/>
                </a:solidFill>
                <a:latin typeface="Arial"/>
                <a:cs typeface="Arial"/>
              </a:rPr>
              <a:t>και</a:t>
            </a:r>
            <a:r>
              <a:rPr sz="2200" b="1" spc="-3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200" b="1" spc="-20" dirty="0">
                <a:solidFill>
                  <a:srgbClr val="FFFF00"/>
                </a:solidFill>
                <a:latin typeface="Arial"/>
                <a:cs typeface="Arial"/>
              </a:rPr>
              <a:t>ιόντα</a:t>
            </a:r>
            <a:r>
              <a:rPr sz="2200" b="1" spc="2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FF00"/>
                </a:solidFill>
                <a:latin typeface="Arial"/>
                <a:cs typeface="Arial"/>
              </a:rPr>
              <a:t>της </a:t>
            </a:r>
            <a:r>
              <a:rPr sz="2200" b="1" dirty="0">
                <a:solidFill>
                  <a:srgbClr val="FFFF00"/>
                </a:solidFill>
                <a:latin typeface="Arial"/>
                <a:cs typeface="Arial"/>
              </a:rPr>
              <a:t>1ης</a:t>
            </a:r>
            <a:r>
              <a:rPr sz="2200" b="1" spc="-1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00"/>
                </a:solidFill>
                <a:latin typeface="Arial"/>
                <a:cs typeface="Arial"/>
              </a:rPr>
              <a:t>περιόδου</a:t>
            </a:r>
            <a:r>
              <a:rPr sz="2200" b="1" spc="-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200" b="1" spc="-25" dirty="0">
                <a:solidFill>
                  <a:srgbClr val="FFFF00"/>
                </a:solidFill>
                <a:latin typeface="Arial"/>
                <a:cs typeface="Arial"/>
              </a:rPr>
              <a:t>του</a:t>
            </a:r>
            <a:r>
              <a:rPr sz="2200" b="1" spc="-5" dirty="0">
                <a:solidFill>
                  <a:srgbClr val="FFFF00"/>
                </a:solidFill>
                <a:latin typeface="Arial"/>
                <a:cs typeface="Arial"/>
              </a:rPr>
              <a:t> Περιοδικού</a:t>
            </a:r>
            <a:r>
              <a:rPr sz="2200" b="1" spc="-2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200" b="1" spc="-15" dirty="0">
                <a:solidFill>
                  <a:srgbClr val="FFFF00"/>
                </a:solidFill>
                <a:latin typeface="Arial"/>
                <a:cs typeface="Arial"/>
              </a:rPr>
              <a:t>Πίνακα</a:t>
            </a:r>
            <a:endParaRPr sz="22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4503" y="2588260"/>
            <a:ext cx="4565904" cy="469392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384035" y="2615184"/>
            <a:ext cx="2863850" cy="43815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ts val="2985"/>
              </a:lnSpc>
              <a:spcBef>
                <a:spcPts val="90"/>
              </a:spcBef>
            </a:pPr>
            <a:r>
              <a:rPr sz="2650" spc="-20" dirty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2650" spc="-12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3000" spc="-15" baseline="-26388" dirty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3000" spc="254" baseline="-26388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spc="-97" baseline="-14957" dirty="0">
                <a:solidFill>
                  <a:srgbClr val="FFFFFF"/>
                </a:solidFill>
                <a:latin typeface="Times New Roman"/>
                <a:cs typeface="Times New Roman"/>
              </a:rPr>
              <a:t>+</a:t>
            </a:r>
            <a:r>
              <a:rPr sz="2650" spc="-10" dirty="0">
                <a:solidFill>
                  <a:srgbClr val="FFFFFF"/>
                </a:solidFill>
                <a:latin typeface="Times New Roman"/>
                <a:cs typeface="Times New Roman"/>
              </a:rPr>
              <a:t>=</a:t>
            </a:r>
            <a:r>
              <a:rPr sz="265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50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2650" spc="-10" dirty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r>
              <a:rPr sz="2650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2650" spc="-5" dirty="0">
                <a:solidFill>
                  <a:srgbClr val="FFFFFF"/>
                </a:solidFill>
                <a:latin typeface="Times New Roman"/>
                <a:cs typeface="Times New Roman"/>
              </a:rPr>
              <a:t>0</a:t>
            </a:r>
            <a:r>
              <a:rPr sz="2650" dirty="0">
                <a:solidFill>
                  <a:srgbClr val="FFFFFF"/>
                </a:solidFill>
                <a:latin typeface="Times New Roman"/>
                <a:cs typeface="Times New Roman"/>
              </a:rPr>
              <a:t>)/</a:t>
            </a:r>
            <a:r>
              <a:rPr sz="2650" spc="-5" dirty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r>
              <a:rPr sz="265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50" spc="-10" dirty="0">
                <a:solidFill>
                  <a:srgbClr val="FFFFFF"/>
                </a:solidFill>
                <a:latin typeface="Times New Roman"/>
                <a:cs typeface="Times New Roman"/>
              </a:rPr>
              <a:t>=</a:t>
            </a:r>
            <a:r>
              <a:rPr sz="265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50" spc="-10" dirty="0">
                <a:solidFill>
                  <a:srgbClr val="FFFFFF"/>
                </a:solidFill>
                <a:latin typeface="Times New Roman"/>
                <a:cs typeface="Times New Roman"/>
              </a:rPr>
              <a:t>½</a:t>
            </a:r>
            <a:endParaRPr sz="2650">
              <a:latin typeface="Times New Roman"/>
              <a:cs typeface="Times New Roman"/>
            </a:endParaRPr>
          </a:p>
          <a:p>
            <a:pPr marL="671830">
              <a:lnSpc>
                <a:spcPts val="1365"/>
              </a:lnSpc>
            </a:pPr>
            <a:r>
              <a:rPr sz="1300" spc="10" dirty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endParaRPr sz="13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400"/>
              </a:spcBef>
            </a:pPr>
            <a:r>
              <a:rPr sz="2650" spc="-10" dirty="0">
                <a:solidFill>
                  <a:srgbClr val="FFFFFF"/>
                </a:solidFill>
                <a:latin typeface="Times New Roman"/>
                <a:cs typeface="Times New Roman"/>
              </a:rPr>
              <a:t>(παραμαγνητικό)</a:t>
            </a:r>
            <a:endParaRPr sz="2650">
              <a:latin typeface="Times New Roman"/>
              <a:cs typeface="Times New Roman"/>
            </a:endParaRPr>
          </a:p>
          <a:p>
            <a:pPr marL="38100">
              <a:lnSpc>
                <a:spcPts val="3035"/>
              </a:lnSpc>
              <a:spcBef>
                <a:spcPts val="875"/>
              </a:spcBef>
              <a:tabLst>
                <a:tab pos="842644" algn="l"/>
              </a:tabLst>
            </a:pPr>
            <a:r>
              <a:rPr sz="2650" spc="-50" dirty="0">
                <a:solidFill>
                  <a:srgbClr val="FFFFFF"/>
                </a:solidFill>
                <a:latin typeface="Times New Roman"/>
                <a:cs typeface="Times New Roman"/>
              </a:rPr>
              <a:t>BO</a:t>
            </a:r>
            <a:r>
              <a:rPr sz="3000" spc="-75" baseline="-29166" dirty="0">
                <a:solidFill>
                  <a:srgbClr val="FFFFFF"/>
                </a:solidFill>
                <a:latin typeface="Times New Roman"/>
                <a:cs typeface="Times New Roman"/>
              </a:rPr>
              <a:t>H	</a:t>
            </a:r>
            <a:r>
              <a:rPr sz="2650" spc="-10" dirty="0">
                <a:solidFill>
                  <a:srgbClr val="FFFFFF"/>
                </a:solidFill>
                <a:latin typeface="Times New Roman"/>
                <a:cs typeface="Times New Roman"/>
              </a:rPr>
              <a:t>=</a:t>
            </a:r>
            <a:r>
              <a:rPr sz="265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50" spc="-5" dirty="0">
                <a:solidFill>
                  <a:srgbClr val="FFFFFF"/>
                </a:solidFill>
                <a:latin typeface="Times New Roman"/>
                <a:cs typeface="Times New Roman"/>
              </a:rPr>
              <a:t>(2-0)/2</a:t>
            </a:r>
            <a:r>
              <a:rPr sz="265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50" spc="-10" dirty="0">
                <a:solidFill>
                  <a:srgbClr val="FFFFFF"/>
                </a:solidFill>
                <a:latin typeface="Times New Roman"/>
                <a:cs typeface="Times New Roman"/>
              </a:rPr>
              <a:t>= </a:t>
            </a:r>
            <a:r>
              <a:rPr sz="2650" spc="-5" dirty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endParaRPr sz="2650">
              <a:latin typeface="Times New Roman"/>
              <a:cs typeface="Times New Roman"/>
            </a:endParaRPr>
          </a:p>
          <a:p>
            <a:pPr marL="671830">
              <a:lnSpc>
                <a:spcPts val="1415"/>
              </a:lnSpc>
            </a:pPr>
            <a:r>
              <a:rPr sz="1300" spc="10" dirty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endParaRPr sz="13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305"/>
              </a:spcBef>
            </a:pPr>
            <a:r>
              <a:rPr sz="2650" spc="-10" dirty="0">
                <a:solidFill>
                  <a:srgbClr val="FFFFFF"/>
                </a:solidFill>
                <a:latin typeface="Times New Roman"/>
                <a:cs typeface="Times New Roman"/>
              </a:rPr>
              <a:t>(διαμαγνητικό)</a:t>
            </a:r>
            <a:endParaRPr sz="2650">
              <a:latin typeface="Times New Roman"/>
              <a:cs typeface="Times New Roman"/>
            </a:endParaRPr>
          </a:p>
          <a:p>
            <a:pPr marL="38100">
              <a:lnSpc>
                <a:spcPts val="3070"/>
              </a:lnSpc>
              <a:spcBef>
                <a:spcPts val="855"/>
              </a:spcBef>
            </a:pPr>
            <a:r>
              <a:rPr sz="2650" spc="-40" dirty="0">
                <a:solidFill>
                  <a:srgbClr val="FFFFFF"/>
                </a:solidFill>
                <a:latin typeface="Times New Roman"/>
                <a:cs typeface="Times New Roman"/>
              </a:rPr>
              <a:t>BO</a:t>
            </a:r>
            <a:r>
              <a:rPr sz="3000" spc="-60" baseline="-31944" dirty="0">
                <a:solidFill>
                  <a:srgbClr val="FFFFFF"/>
                </a:solidFill>
                <a:latin typeface="Times New Roman"/>
                <a:cs typeface="Times New Roman"/>
              </a:rPr>
              <a:t>He</a:t>
            </a:r>
            <a:r>
              <a:rPr sz="3000" spc="247" baseline="-3194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spc="15" baseline="-23504" dirty="0">
                <a:solidFill>
                  <a:srgbClr val="FFFFFF"/>
                </a:solidFill>
                <a:latin typeface="Times New Roman"/>
                <a:cs typeface="Times New Roman"/>
              </a:rPr>
              <a:t>+</a:t>
            </a:r>
            <a:r>
              <a:rPr sz="1950" spc="37" baseline="-2350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50" spc="-10" dirty="0">
                <a:solidFill>
                  <a:srgbClr val="FFFFFF"/>
                </a:solidFill>
                <a:latin typeface="Times New Roman"/>
                <a:cs typeface="Times New Roman"/>
              </a:rPr>
              <a:t>=</a:t>
            </a:r>
            <a:r>
              <a:rPr sz="2650" spc="-5" dirty="0">
                <a:solidFill>
                  <a:srgbClr val="FFFFFF"/>
                </a:solidFill>
                <a:latin typeface="Times New Roman"/>
                <a:cs typeface="Times New Roman"/>
              </a:rPr>
              <a:t> (2-1)/2</a:t>
            </a:r>
            <a:r>
              <a:rPr sz="265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50" spc="-10" dirty="0">
                <a:solidFill>
                  <a:srgbClr val="FFFFFF"/>
                </a:solidFill>
                <a:latin typeface="Times New Roman"/>
                <a:cs typeface="Times New Roman"/>
              </a:rPr>
              <a:t>=</a:t>
            </a:r>
            <a:r>
              <a:rPr sz="265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50" spc="-10" dirty="0">
                <a:solidFill>
                  <a:srgbClr val="FFFFFF"/>
                </a:solidFill>
                <a:latin typeface="Times New Roman"/>
                <a:cs typeface="Times New Roman"/>
              </a:rPr>
              <a:t>½</a:t>
            </a:r>
            <a:endParaRPr sz="2650">
              <a:latin typeface="Times New Roman"/>
              <a:cs typeface="Times New Roman"/>
            </a:endParaRPr>
          </a:p>
          <a:p>
            <a:pPr marL="784860">
              <a:lnSpc>
                <a:spcPts val="1450"/>
              </a:lnSpc>
            </a:pPr>
            <a:r>
              <a:rPr sz="1300" spc="10" dirty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endParaRPr sz="1300">
              <a:latin typeface="Times New Roman"/>
              <a:cs typeface="Times New Roman"/>
            </a:endParaRPr>
          </a:p>
          <a:p>
            <a:pPr marL="95885">
              <a:lnSpc>
                <a:spcPct val="100000"/>
              </a:lnSpc>
              <a:spcBef>
                <a:spcPts val="1025"/>
              </a:spcBef>
            </a:pP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(παραμαγνητικό)</a:t>
            </a:r>
            <a:endParaRPr sz="2000">
              <a:latin typeface="Arial"/>
              <a:cs typeface="Arial"/>
            </a:endParaRPr>
          </a:p>
          <a:p>
            <a:pPr marL="38100">
              <a:lnSpc>
                <a:spcPts val="3080"/>
              </a:lnSpc>
              <a:spcBef>
                <a:spcPts val="840"/>
              </a:spcBef>
              <a:tabLst>
                <a:tab pos="1010285" algn="l"/>
              </a:tabLst>
            </a:pPr>
            <a:r>
              <a:rPr sz="2650" spc="-40" dirty="0">
                <a:solidFill>
                  <a:srgbClr val="FFFFFF"/>
                </a:solidFill>
                <a:latin typeface="Times New Roman"/>
                <a:cs typeface="Times New Roman"/>
              </a:rPr>
              <a:t>BO</a:t>
            </a:r>
            <a:r>
              <a:rPr sz="3000" spc="-60" baseline="-31944" dirty="0">
                <a:solidFill>
                  <a:srgbClr val="FFFFFF"/>
                </a:solidFill>
                <a:latin typeface="Times New Roman"/>
                <a:cs typeface="Times New Roman"/>
              </a:rPr>
              <a:t>He	</a:t>
            </a:r>
            <a:r>
              <a:rPr sz="2650" spc="-10" dirty="0">
                <a:solidFill>
                  <a:srgbClr val="FFFFFF"/>
                </a:solidFill>
                <a:latin typeface="Times New Roman"/>
                <a:cs typeface="Times New Roman"/>
              </a:rPr>
              <a:t>= </a:t>
            </a:r>
            <a:r>
              <a:rPr sz="2650" spc="-5" dirty="0">
                <a:solidFill>
                  <a:srgbClr val="FFFFFF"/>
                </a:solidFill>
                <a:latin typeface="Times New Roman"/>
                <a:cs typeface="Times New Roman"/>
              </a:rPr>
              <a:t>(2-2)/2</a:t>
            </a:r>
            <a:r>
              <a:rPr sz="265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50" spc="-10" dirty="0">
                <a:solidFill>
                  <a:srgbClr val="FFFFFF"/>
                </a:solidFill>
                <a:latin typeface="Times New Roman"/>
                <a:cs typeface="Times New Roman"/>
              </a:rPr>
              <a:t>= </a:t>
            </a:r>
            <a:r>
              <a:rPr sz="2650" spc="-5" dirty="0">
                <a:solidFill>
                  <a:srgbClr val="FFFFFF"/>
                </a:solidFill>
                <a:latin typeface="Times New Roman"/>
                <a:cs typeface="Times New Roman"/>
              </a:rPr>
              <a:t>0</a:t>
            </a:r>
            <a:endParaRPr sz="2650">
              <a:latin typeface="Times New Roman"/>
              <a:cs typeface="Times New Roman"/>
            </a:endParaRPr>
          </a:p>
          <a:p>
            <a:pPr marL="784860">
              <a:lnSpc>
                <a:spcPts val="1460"/>
              </a:lnSpc>
            </a:pPr>
            <a:r>
              <a:rPr sz="1300" spc="10" dirty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endParaRPr sz="13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210"/>
              </a:spcBef>
            </a:pPr>
            <a:r>
              <a:rPr sz="2650" spc="-10" dirty="0">
                <a:solidFill>
                  <a:srgbClr val="FFFFFF"/>
                </a:solidFill>
                <a:latin typeface="Times New Roman"/>
                <a:cs typeface="Times New Roman"/>
              </a:rPr>
              <a:t>(ανύπαρκτο)</a:t>
            </a:r>
            <a:endParaRPr sz="26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5543" rIns="0" bIns="0" rtlCol="0">
            <a:spAutoFit/>
          </a:bodyPr>
          <a:lstStyle/>
          <a:p>
            <a:pPr marL="1705610" marR="5080" indent="-542925">
              <a:lnSpc>
                <a:spcPct val="101099"/>
              </a:lnSpc>
              <a:spcBef>
                <a:spcPts val="80"/>
              </a:spcBef>
            </a:pPr>
            <a:r>
              <a:rPr sz="3500" spc="10" dirty="0">
                <a:solidFill>
                  <a:srgbClr val="FF3300"/>
                </a:solidFill>
              </a:rPr>
              <a:t>ΟΜΟΙΟΠΟΛΙΚΟΣ</a:t>
            </a:r>
            <a:r>
              <a:rPr sz="3500" spc="40" dirty="0">
                <a:solidFill>
                  <a:srgbClr val="FF3300"/>
                </a:solidFill>
              </a:rPr>
              <a:t> </a:t>
            </a:r>
            <a:r>
              <a:rPr sz="3500" spc="15" dirty="0">
                <a:solidFill>
                  <a:srgbClr val="FF3300"/>
                </a:solidFill>
              </a:rPr>
              <a:t>ΔΕΣΜΟΣ</a:t>
            </a:r>
            <a:r>
              <a:rPr sz="3500" spc="25" dirty="0">
                <a:solidFill>
                  <a:srgbClr val="FF3300"/>
                </a:solidFill>
              </a:rPr>
              <a:t> </a:t>
            </a:r>
            <a:r>
              <a:rPr sz="3500" spc="15" dirty="0">
                <a:solidFill>
                  <a:srgbClr val="FF3300"/>
                </a:solidFill>
              </a:rPr>
              <a:t>ή </a:t>
            </a:r>
            <a:r>
              <a:rPr sz="3500" spc="-960" dirty="0">
                <a:solidFill>
                  <a:srgbClr val="FF3300"/>
                </a:solidFill>
              </a:rPr>
              <a:t> </a:t>
            </a:r>
            <a:r>
              <a:rPr sz="3500" spc="10" dirty="0">
                <a:solidFill>
                  <a:srgbClr val="FF3300"/>
                </a:solidFill>
              </a:rPr>
              <a:t>ΟΜΟΣΘΕΝΗΣ</a:t>
            </a:r>
            <a:r>
              <a:rPr sz="3500" spc="60" dirty="0">
                <a:solidFill>
                  <a:srgbClr val="FF3300"/>
                </a:solidFill>
              </a:rPr>
              <a:t> </a:t>
            </a:r>
            <a:r>
              <a:rPr sz="3500" spc="15" dirty="0">
                <a:solidFill>
                  <a:srgbClr val="FF3300"/>
                </a:solidFill>
              </a:rPr>
              <a:t>ΔΕΣΜΟΣ</a:t>
            </a:r>
            <a:endParaRPr sz="3500"/>
          </a:p>
        </p:txBody>
      </p:sp>
      <p:sp>
        <p:nvSpPr>
          <p:cNvPr id="3" name="object 3"/>
          <p:cNvSpPr txBox="1"/>
          <p:nvPr/>
        </p:nvSpPr>
        <p:spPr>
          <a:xfrm>
            <a:off x="948436" y="1789175"/>
            <a:ext cx="7703184" cy="45688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24280">
              <a:lnSpc>
                <a:spcPct val="100000"/>
              </a:lnSpc>
              <a:spcBef>
                <a:spcPts val="90"/>
              </a:spcBef>
            </a:pPr>
            <a:r>
              <a:rPr sz="2000" b="1" spc="5" dirty="0">
                <a:solidFill>
                  <a:srgbClr val="FFFF00"/>
                </a:solidFill>
                <a:latin typeface="Arial"/>
                <a:cs typeface="Arial"/>
              </a:rPr>
              <a:t>Πως</a:t>
            </a:r>
            <a:r>
              <a:rPr sz="2000" b="1" spc="-6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σχεδιάζουμε</a:t>
            </a:r>
            <a:r>
              <a:rPr sz="2000" b="1" spc="-3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τη</a:t>
            </a:r>
            <a:r>
              <a:rPr sz="2000" b="1" spc="-2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δομή</a:t>
            </a:r>
            <a:r>
              <a:rPr sz="2000" b="1" spc="-2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κατά</a:t>
            </a:r>
            <a:r>
              <a:rPr sz="2000" b="1" spc="-1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Lewis</a:t>
            </a:r>
            <a:r>
              <a:rPr sz="2000" b="1" spc="-6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μιας 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ένωσης;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950">
              <a:latin typeface="Arial"/>
              <a:cs typeface="Arial"/>
            </a:endParaRPr>
          </a:p>
          <a:p>
            <a:pPr marL="365125" marR="441959" indent="-302260">
              <a:lnSpc>
                <a:spcPts val="2380"/>
              </a:lnSpc>
              <a:buClr>
                <a:srgbClr val="FFFFFF"/>
              </a:buClr>
              <a:buFont typeface="Arial"/>
              <a:buAutoNum type="arabicPeriod" startAt="7"/>
              <a:tabLst>
                <a:tab pos="413384" algn="l"/>
                <a:tab pos="414020" algn="l"/>
                <a:tab pos="5468620" algn="l"/>
              </a:tabLst>
            </a:pPr>
            <a:r>
              <a:rPr dirty="0"/>
              <a:t>	</a:t>
            </a:r>
            <a:r>
              <a:rPr sz="2000" b="1" spc="-45" dirty="0">
                <a:solidFill>
                  <a:srgbClr val="FFFFFF"/>
                </a:solidFill>
                <a:latin typeface="Arial"/>
                <a:cs typeface="Arial"/>
              </a:rPr>
              <a:t>Αν</a:t>
            </a:r>
            <a:r>
              <a:rPr sz="2000" b="1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ο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αρχικός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αριθμός 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των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εξωτερικών ηλεκτρονίων είναι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μικρότερος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 από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των</a:t>
            </a:r>
            <a:r>
              <a:rPr sz="20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αριθμό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ηλεκτρονίων	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στο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μόριο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FFFFFF"/>
              </a:buClr>
              <a:buFont typeface="Arial"/>
              <a:buAutoNum type="arabicPeriod" startAt="7"/>
            </a:pPr>
            <a:endParaRPr sz="2950">
              <a:latin typeface="Arial"/>
              <a:cs typeface="Arial"/>
            </a:endParaRPr>
          </a:p>
          <a:p>
            <a:pPr marL="3190240">
              <a:lnSpc>
                <a:spcPct val="100000"/>
              </a:lnSpc>
            </a:pPr>
            <a:r>
              <a:rPr sz="2000" b="1" spc="-55" dirty="0">
                <a:solidFill>
                  <a:srgbClr val="000099"/>
                </a:solidFill>
                <a:latin typeface="Arial"/>
                <a:cs typeface="Arial"/>
              </a:rPr>
              <a:t>ΠΑΡΑΔΕΙΓΜΑΤΑ</a:t>
            </a:r>
            <a:endParaRPr sz="2000">
              <a:latin typeface="Arial"/>
              <a:cs typeface="Arial"/>
            </a:endParaRPr>
          </a:p>
          <a:p>
            <a:pPr marL="529590">
              <a:lnSpc>
                <a:spcPct val="100000"/>
              </a:lnSpc>
              <a:spcBef>
                <a:spcPts val="1345"/>
              </a:spcBef>
              <a:tabLst>
                <a:tab pos="6217285" algn="l"/>
              </a:tabLst>
            </a:pPr>
            <a:r>
              <a:rPr sz="2000" b="1" spc="-10" dirty="0">
                <a:solidFill>
                  <a:srgbClr val="BF0000"/>
                </a:solidFill>
                <a:latin typeface="Arial"/>
                <a:cs typeface="Arial"/>
              </a:rPr>
              <a:t>Να</a:t>
            </a:r>
            <a:r>
              <a:rPr sz="2000" b="1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BF0000"/>
                </a:solidFill>
                <a:latin typeface="Arial"/>
                <a:cs typeface="Arial"/>
              </a:rPr>
              <a:t>σχεδιαστεί</a:t>
            </a:r>
            <a:r>
              <a:rPr sz="2000" b="1" spc="-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BF0000"/>
                </a:solidFill>
                <a:latin typeface="Arial"/>
                <a:cs typeface="Arial"/>
              </a:rPr>
              <a:t>η</a:t>
            </a:r>
            <a:r>
              <a:rPr sz="2000" b="1" spc="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BF0000"/>
                </a:solidFill>
                <a:latin typeface="Arial"/>
                <a:cs typeface="Arial"/>
              </a:rPr>
              <a:t>ηλεκτρονική</a:t>
            </a:r>
            <a:r>
              <a:rPr sz="2000" b="1" spc="-6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BF0000"/>
                </a:solidFill>
                <a:latin typeface="Arial"/>
                <a:cs typeface="Arial"/>
              </a:rPr>
              <a:t>δομή</a:t>
            </a:r>
            <a:r>
              <a:rPr sz="2000" b="1" spc="-40" dirty="0">
                <a:solidFill>
                  <a:srgbClr val="BF0000"/>
                </a:solidFill>
                <a:latin typeface="Arial"/>
                <a:cs typeface="Arial"/>
              </a:rPr>
              <a:t> κατά</a:t>
            </a:r>
            <a:r>
              <a:rPr sz="2000" b="1" spc="-1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BF0000"/>
                </a:solidFill>
                <a:latin typeface="Arial"/>
                <a:cs typeface="Arial"/>
              </a:rPr>
              <a:t>Lewis	</a:t>
            </a:r>
            <a:r>
              <a:rPr sz="2000" b="1" spc="-20" dirty="0">
                <a:solidFill>
                  <a:srgbClr val="BF0000"/>
                </a:solidFill>
                <a:latin typeface="Arial"/>
                <a:cs typeface="Arial"/>
              </a:rPr>
              <a:t>του</a:t>
            </a:r>
            <a:r>
              <a:rPr sz="2000" b="1" spc="-7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BF0000"/>
                </a:solidFill>
                <a:latin typeface="Arial"/>
                <a:cs typeface="Arial"/>
              </a:rPr>
              <a:t>ΗΝΟ</a:t>
            </a:r>
            <a:r>
              <a:rPr sz="1950" b="1" spc="-7" baseline="-21367" dirty="0">
                <a:solidFill>
                  <a:srgbClr val="BF0000"/>
                </a:solidFill>
                <a:latin typeface="Arial"/>
                <a:cs typeface="Arial"/>
              </a:rPr>
              <a:t>3</a:t>
            </a:r>
            <a:endParaRPr sz="1950" baseline="-21367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250">
              <a:latin typeface="Arial"/>
              <a:cs typeface="Arial"/>
            </a:endParaRPr>
          </a:p>
          <a:p>
            <a:pPr marL="972185" lvl="1" indent="-202565">
              <a:lnSpc>
                <a:spcPct val="100000"/>
              </a:lnSpc>
              <a:buSzPct val="146153"/>
              <a:buFont typeface="Wingdings"/>
              <a:buChar char=""/>
              <a:tabLst>
                <a:tab pos="972819" algn="l"/>
                <a:tab pos="3687445" algn="l"/>
              </a:tabLst>
            </a:pPr>
            <a:r>
              <a:rPr sz="1950" b="1" baseline="-21367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Η: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1s</a:t>
            </a:r>
            <a:r>
              <a:rPr sz="1950" b="1" spc="-7" baseline="25641" dirty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baseline="-21367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N: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 1s</a:t>
            </a:r>
            <a:r>
              <a:rPr sz="1950" b="1" spc="-7" baseline="2564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2s</a:t>
            </a:r>
            <a:r>
              <a:rPr sz="1950" b="1" spc="-7" baseline="25641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2p</a:t>
            </a:r>
            <a:r>
              <a:rPr sz="1950" b="1" spc="-7" baseline="25641" dirty="0">
                <a:solidFill>
                  <a:srgbClr val="FF0000"/>
                </a:solidFill>
                <a:latin typeface="Arial"/>
                <a:cs typeface="Arial"/>
              </a:rPr>
              <a:t>3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,	</a:t>
            </a:r>
            <a:r>
              <a:rPr sz="1950" b="1" spc="7" baseline="-21367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O:</a:t>
            </a:r>
            <a:r>
              <a:rPr sz="20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1s</a:t>
            </a:r>
            <a:r>
              <a:rPr sz="1950" b="1" spc="-7" baseline="2564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2s</a:t>
            </a:r>
            <a:r>
              <a:rPr sz="1950" b="1" spc="-7" baseline="25641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2p</a:t>
            </a:r>
            <a:r>
              <a:rPr sz="1950" b="1" spc="-7" baseline="25641" dirty="0">
                <a:solidFill>
                  <a:srgbClr val="FF0000"/>
                </a:solidFill>
                <a:latin typeface="Arial"/>
                <a:cs typeface="Arial"/>
              </a:rPr>
              <a:t>4</a:t>
            </a:r>
            <a:endParaRPr sz="1950" baseline="25641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250">
              <a:latin typeface="Arial"/>
              <a:cs typeface="Arial"/>
            </a:endParaRPr>
          </a:p>
          <a:p>
            <a:pPr marL="417195" indent="-201930">
              <a:lnSpc>
                <a:spcPct val="100000"/>
              </a:lnSpc>
              <a:buSzPct val="95000"/>
              <a:buFont typeface="Wingdings"/>
              <a:buChar char=""/>
              <a:tabLst>
                <a:tab pos="417830" algn="l"/>
              </a:tabLst>
            </a:pP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Αριθμός</a:t>
            </a:r>
            <a:r>
              <a:rPr sz="2000" b="1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εξωτερικών</a:t>
            </a:r>
            <a:r>
              <a:rPr sz="20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στιβάδων=</a:t>
            </a: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1Χ1(Η)+1Χ5(Ν)+3Χ6(Ο)=24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FFFFFF"/>
              </a:buClr>
              <a:buFont typeface="Wingdings"/>
              <a:buChar char=""/>
            </a:pPr>
            <a:endParaRPr sz="2750">
              <a:latin typeface="Arial"/>
              <a:cs typeface="Arial"/>
            </a:endParaRPr>
          </a:p>
          <a:p>
            <a:pPr marL="417195" indent="-201930">
              <a:lnSpc>
                <a:spcPct val="100000"/>
              </a:lnSpc>
              <a:spcBef>
                <a:spcPts val="5"/>
              </a:spcBef>
              <a:buSzPct val="95000"/>
              <a:buFont typeface="Wingdings"/>
              <a:buChar char=""/>
              <a:tabLst>
                <a:tab pos="417830" algn="l"/>
              </a:tabLst>
            </a:pP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Κεντρικό</a:t>
            </a:r>
            <a:r>
              <a:rPr sz="20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άτομο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το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Ν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2672080" marR="5080" indent="-1554480">
              <a:lnSpc>
                <a:spcPct val="100800"/>
              </a:lnSpc>
              <a:spcBef>
                <a:spcPts val="70"/>
              </a:spcBef>
            </a:pPr>
            <a:r>
              <a:rPr dirty="0"/>
              <a:t>ΘΕΩΡΙΑ</a:t>
            </a:r>
            <a:r>
              <a:rPr spc="50" dirty="0"/>
              <a:t> </a:t>
            </a:r>
            <a:r>
              <a:rPr dirty="0"/>
              <a:t>ΤΩΝ</a:t>
            </a:r>
            <a:r>
              <a:rPr spc="10" dirty="0"/>
              <a:t> </a:t>
            </a:r>
            <a:r>
              <a:rPr dirty="0"/>
              <a:t>ΜΟΡΙΑΚΩΝ </a:t>
            </a:r>
            <a:r>
              <a:rPr spc="-1085" dirty="0"/>
              <a:t> </a:t>
            </a:r>
            <a:r>
              <a:rPr spc="5" dirty="0"/>
              <a:t>ΤΡΟΧΙΑΚΩΝ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05916" y="1344169"/>
            <a:ext cx="8484235" cy="70040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2999740" marR="5080" indent="-2987040">
              <a:lnSpc>
                <a:spcPct val="100899"/>
              </a:lnSpc>
              <a:spcBef>
                <a:spcPts val="85"/>
              </a:spcBef>
            </a:pPr>
            <a:r>
              <a:rPr sz="2200" b="1" spc="-15" dirty="0">
                <a:solidFill>
                  <a:srgbClr val="FFFF00"/>
                </a:solidFill>
                <a:latin typeface="Arial"/>
                <a:cs typeface="Arial"/>
              </a:rPr>
              <a:t>Ομοιοπυρηνικά</a:t>
            </a:r>
            <a:r>
              <a:rPr sz="2200" b="1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200" b="1" spc="-15" dirty="0">
                <a:solidFill>
                  <a:srgbClr val="FFFF00"/>
                </a:solidFill>
                <a:latin typeface="Arial"/>
                <a:cs typeface="Arial"/>
              </a:rPr>
              <a:t>διατομικά</a:t>
            </a:r>
            <a:r>
              <a:rPr sz="2200" b="1" spc="-2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00"/>
                </a:solidFill>
                <a:latin typeface="Arial"/>
                <a:cs typeface="Arial"/>
              </a:rPr>
              <a:t>μόρια</a:t>
            </a:r>
            <a:r>
              <a:rPr sz="2200" b="1" spc="-25" dirty="0">
                <a:solidFill>
                  <a:srgbClr val="FFFF00"/>
                </a:solidFill>
                <a:latin typeface="Arial"/>
                <a:cs typeface="Arial"/>
              </a:rPr>
              <a:t> και</a:t>
            </a:r>
            <a:r>
              <a:rPr sz="2200" b="1" spc="-20" dirty="0">
                <a:solidFill>
                  <a:srgbClr val="FFFF00"/>
                </a:solidFill>
                <a:latin typeface="Arial"/>
                <a:cs typeface="Arial"/>
              </a:rPr>
              <a:t> ιόντα</a:t>
            </a:r>
            <a:r>
              <a:rPr sz="2200" b="1" spc="2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FF00"/>
                </a:solidFill>
                <a:latin typeface="Arial"/>
                <a:cs typeface="Arial"/>
              </a:rPr>
              <a:t>της</a:t>
            </a:r>
            <a:r>
              <a:rPr sz="2200" b="1" dirty="0">
                <a:solidFill>
                  <a:srgbClr val="FFFF00"/>
                </a:solidFill>
                <a:latin typeface="Arial"/>
                <a:cs typeface="Arial"/>
              </a:rPr>
              <a:t> 2ης</a:t>
            </a:r>
            <a:r>
              <a:rPr sz="2200" b="1" spc="-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00"/>
                </a:solidFill>
                <a:latin typeface="Arial"/>
                <a:cs typeface="Arial"/>
              </a:rPr>
              <a:t>περιόδου </a:t>
            </a:r>
            <a:r>
              <a:rPr sz="2200" b="1" spc="-25" dirty="0">
                <a:solidFill>
                  <a:srgbClr val="FFFF00"/>
                </a:solidFill>
                <a:latin typeface="Arial"/>
                <a:cs typeface="Arial"/>
              </a:rPr>
              <a:t>του </a:t>
            </a:r>
            <a:r>
              <a:rPr sz="2200" b="1" spc="-59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FF00"/>
                </a:solidFill>
                <a:latin typeface="Arial"/>
                <a:cs typeface="Arial"/>
              </a:rPr>
              <a:t>Περιοδικού</a:t>
            </a:r>
            <a:r>
              <a:rPr sz="2200" b="1" spc="-3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200" b="1" spc="-15" dirty="0">
                <a:solidFill>
                  <a:srgbClr val="FFFF00"/>
                </a:solidFill>
                <a:latin typeface="Arial"/>
                <a:cs typeface="Arial"/>
              </a:rPr>
              <a:t>Πίνακα</a:t>
            </a:r>
            <a:endParaRPr sz="22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7512" y="2350516"/>
            <a:ext cx="4867656" cy="498957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112255" y="4282440"/>
            <a:ext cx="3796029" cy="30568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67665">
              <a:lnSpc>
                <a:spcPts val="3070"/>
              </a:lnSpc>
              <a:spcBef>
                <a:spcPts val="90"/>
              </a:spcBef>
              <a:tabLst>
                <a:tab pos="1339850" algn="l"/>
              </a:tabLst>
            </a:pPr>
            <a:r>
              <a:rPr sz="2650" spc="-40" dirty="0">
                <a:solidFill>
                  <a:srgbClr val="FFFFFF"/>
                </a:solidFill>
                <a:latin typeface="Times New Roman"/>
                <a:cs typeface="Times New Roman"/>
              </a:rPr>
              <a:t>BO</a:t>
            </a:r>
            <a:r>
              <a:rPr sz="3000" spc="-60" baseline="-31944" dirty="0">
                <a:solidFill>
                  <a:srgbClr val="FFFFFF"/>
                </a:solidFill>
                <a:latin typeface="Times New Roman"/>
                <a:cs typeface="Times New Roman"/>
              </a:rPr>
              <a:t>Ο	</a:t>
            </a:r>
            <a:r>
              <a:rPr sz="2650" spc="-10" dirty="0">
                <a:solidFill>
                  <a:srgbClr val="FFFFFF"/>
                </a:solidFill>
                <a:latin typeface="Times New Roman"/>
                <a:cs typeface="Times New Roman"/>
              </a:rPr>
              <a:t>= </a:t>
            </a:r>
            <a:r>
              <a:rPr sz="2650" spc="-5" dirty="0">
                <a:solidFill>
                  <a:srgbClr val="FFFFFF"/>
                </a:solidFill>
                <a:latin typeface="Times New Roman"/>
                <a:cs typeface="Times New Roman"/>
              </a:rPr>
              <a:t>(10-6)/2</a:t>
            </a:r>
            <a:r>
              <a:rPr sz="265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50" spc="-10" dirty="0">
                <a:solidFill>
                  <a:srgbClr val="FFFFFF"/>
                </a:solidFill>
                <a:latin typeface="Times New Roman"/>
                <a:cs typeface="Times New Roman"/>
              </a:rPr>
              <a:t>=</a:t>
            </a:r>
            <a:r>
              <a:rPr sz="265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50" spc="-5" dirty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endParaRPr sz="2650">
              <a:latin typeface="Times New Roman"/>
              <a:cs typeface="Times New Roman"/>
            </a:endParaRPr>
          </a:p>
          <a:p>
            <a:pPr marL="1004569">
              <a:lnSpc>
                <a:spcPts val="1450"/>
              </a:lnSpc>
            </a:pPr>
            <a:r>
              <a:rPr sz="1300" spc="10" dirty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endParaRPr sz="130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  <a:spcBef>
                <a:spcPts val="1100"/>
              </a:spcBef>
            </a:pP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παραμαγνητικό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250">
              <a:latin typeface="Arial"/>
              <a:cs typeface="Arial"/>
            </a:endParaRPr>
          </a:p>
          <a:p>
            <a:pPr marL="50800" marR="43180">
              <a:lnSpc>
                <a:spcPct val="100499"/>
              </a:lnSpc>
            </a:pPr>
            <a:r>
              <a:rPr sz="2200" b="1" spc="-100" dirty="0">
                <a:solidFill>
                  <a:srgbClr val="FFFFFF"/>
                </a:solidFill>
                <a:latin typeface="Arial"/>
                <a:cs typeface="Arial"/>
              </a:rPr>
              <a:t>Το</a:t>
            </a:r>
            <a:r>
              <a:rPr sz="220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5" dirty="0">
                <a:solidFill>
                  <a:srgbClr val="FFFFFF"/>
                </a:solidFill>
                <a:latin typeface="Arial"/>
                <a:cs typeface="Arial"/>
              </a:rPr>
              <a:t>ίδιο</a:t>
            </a:r>
            <a:r>
              <a:rPr sz="22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ενεργειακό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5" dirty="0">
                <a:solidFill>
                  <a:srgbClr val="FFFFFF"/>
                </a:solidFill>
                <a:latin typeface="Arial"/>
                <a:cs typeface="Arial"/>
              </a:rPr>
              <a:t>διάγραμμα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ισχύει </a:t>
            </a:r>
            <a:r>
              <a:rPr sz="2200" b="1" spc="-25" dirty="0">
                <a:solidFill>
                  <a:srgbClr val="FFFFFF"/>
                </a:solidFill>
                <a:latin typeface="Arial"/>
                <a:cs typeface="Arial"/>
              </a:rPr>
              <a:t>και </a:t>
            </a:r>
            <a:r>
              <a:rPr sz="2200" b="1" spc="10" dirty="0">
                <a:solidFill>
                  <a:srgbClr val="FFFFFF"/>
                </a:solidFill>
                <a:latin typeface="Arial"/>
                <a:cs typeface="Arial"/>
              </a:rPr>
              <a:t>για </a:t>
            </a:r>
            <a:r>
              <a:rPr sz="2200" b="1" spc="-35" dirty="0">
                <a:solidFill>
                  <a:srgbClr val="FFFFFF"/>
                </a:solidFill>
                <a:latin typeface="Arial"/>
                <a:cs typeface="Arial"/>
              </a:rPr>
              <a:t>το </a:t>
            </a:r>
            <a:r>
              <a:rPr sz="2200" b="1" spc="-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175" b="1" baseline="-21072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175" b="1" spc="7" baseline="-2107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25" dirty="0">
                <a:solidFill>
                  <a:srgbClr val="FFFFFF"/>
                </a:solidFill>
                <a:latin typeface="Arial"/>
                <a:cs typeface="Arial"/>
              </a:rPr>
              <a:t>και </a:t>
            </a:r>
            <a:r>
              <a:rPr sz="2200" b="1" spc="-35" dirty="0">
                <a:solidFill>
                  <a:srgbClr val="FFFFFF"/>
                </a:solidFill>
                <a:latin typeface="Arial"/>
                <a:cs typeface="Arial"/>
              </a:rPr>
              <a:t>το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Ne</a:t>
            </a:r>
            <a:r>
              <a:rPr sz="2175" b="1" spc="-7" baseline="-21072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175" b="1" spc="585" baseline="-2107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διότι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η </a:t>
            </a:r>
            <a:r>
              <a:rPr sz="2200" b="1" spc="5" dirty="0">
                <a:solidFill>
                  <a:srgbClr val="FFFFFF"/>
                </a:solidFill>
                <a:latin typeface="Arial"/>
                <a:cs typeface="Arial"/>
              </a:rPr>
              <a:t> διαφορά ενέργειας </a:t>
            </a: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μεταξύ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2s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25" dirty="0">
                <a:solidFill>
                  <a:srgbClr val="FFFFFF"/>
                </a:solidFill>
                <a:latin typeface="Arial"/>
                <a:cs typeface="Arial"/>
              </a:rPr>
              <a:t>και</a:t>
            </a:r>
            <a:r>
              <a:rPr sz="22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2p</a:t>
            </a:r>
            <a:r>
              <a:rPr sz="22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είναι</a:t>
            </a:r>
            <a:r>
              <a:rPr sz="22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20" dirty="0">
                <a:solidFill>
                  <a:srgbClr val="FFFFFF"/>
                </a:solidFill>
                <a:latin typeface="Arial"/>
                <a:cs typeface="Arial"/>
              </a:rPr>
              <a:t>πολύ</a:t>
            </a: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5" dirty="0">
                <a:solidFill>
                  <a:srgbClr val="FFFFFF"/>
                </a:solidFill>
                <a:latin typeface="Arial"/>
                <a:cs typeface="Arial"/>
              </a:rPr>
              <a:t>μεγάλη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2672080" marR="5080" indent="-1554480">
              <a:lnSpc>
                <a:spcPct val="100800"/>
              </a:lnSpc>
              <a:spcBef>
                <a:spcPts val="70"/>
              </a:spcBef>
            </a:pPr>
            <a:r>
              <a:rPr dirty="0"/>
              <a:t>ΘΕΩΡΙΑ</a:t>
            </a:r>
            <a:r>
              <a:rPr spc="50" dirty="0"/>
              <a:t> </a:t>
            </a:r>
            <a:r>
              <a:rPr dirty="0"/>
              <a:t>ΤΩΝ</a:t>
            </a:r>
            <a:r>
              <a:rPr spc="10" dirty="0"/>
              <a:t> </a:t>
            </a:r>
            <a:r>
              <a:rPr dirty="0"/>
              <a:t>ΜΟΡΙΑΚΩΝ </a:t>
            </a:r>
            <a:r>
              <a:rPr spc="-1085" dirty="0"/>
              <a:t> </a:t>
            </a:r>
            <a:r>
              <a:rPr spc="5" dirty="0"/>
              <a:t>ΤΡΟΧΙΑΚΩΝ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05916" y="1344169"/>
            <a:ext cx="8484235" cy="70040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2999740" marR="5080" indent="-2987040">
              <a:lnSpc>
                <a:spcPct val="100899"/>
              </a:lnSpc>
              <a:spcBef>
                <a:spcPts val="85"/>
              </a:spcBef>
            </a:pPr>
            <a:r>
              <a:rPr sz="2200" b="1" spc="-15" dirty="0">
                <a:solidFill>
                  <a:srgbClr val="FFFF00"/>
                </a:solidFill>
                <a:latin typeface="Arial"/>
                <a:cs typeface="Arial"/>
              </a:rPr>
              <a:t>Ομοιοπυρηνικά</a:t>
            </a:r>
            <a:r>
              <a:rPr sz="2200" b="1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200" b="1" spc="-15" dirty="0">
                <a:solidFill>
                  <a:srgbClr val="FFFF00"/>
                </a:solidFill>
                <a:latin typeface="Arial"/>
                <a:cs typeface="Arial"/>
              </a:rPr>
              <a:t>διατομικά</a:t>
            </a:r>
            <a:r>
              <a:rPr sz="2200" b="1" spc="-2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00"/>
                </a:solidFill>
                <a:latin typeface="Arial"/>
                <a:cs typeface="Arial"/>
              </a:rPr>
              <a:t>μόρια</a:t>
            </a:r>
            <a:r>
              <a:rPr sz="2200" b="1" spc="-25" dirty="0">
                <a:solidFill>
                  <a:srgbClr val="FFFF00"/>
                </a:solidFill>
                <a:latin typeface="Arial"/>
                <a:cs typeface="Arial"/>
              </a:rPr>
              <a:t> και</a:t>
            </a:r>
            <a:r>
              <a:rPr sz="2200" b="1" spc="-20" dirty="0">
                <a:solidFill>
                  <a:srgbClr val="FFFF00"/>
                </a:solidFill>
                <a:latin typeface="Arial"/>
                <a:cs typeface="Arial"/>
              </a:rPr>
              <a:t> ιόντα</a:t>
            </a:r>
            <a:r>
              <a:rPr sz="2200" b="1" spc="2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FF00"/>
                </a:solidFill>
                <a:latin typeface="Arial"/>
                <a:cs typeface="Arial"/>
              </a:rPr>
              <a:t>της</a:t>
            </a:r>
            <a:r>
              <a:rPr sz="2200" b="1" dirty="0">
                <a:solidFill>
                  <a:srgbClr val="FFFF00"/>
                </a:solidFill>
                <a:latin typeface="Arial"/>
                <a:cs typeface="Arial"/>
              </a:rPr>
              <a:t> 2ης</a:t>
            </a:r>
            <a:r>
              <a:rPr sz="2200" b="1" spc="-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00"/>
                </a:solidFill>
                <a:latin typeface="Arial"/>
                <a:cs typeface="Arial"/>
              </a:rPr>
              <a:t>περιόδου </a:t>
            </a:r>
            <a:r>
              <a:rPr sz="2200" b="1" spc="-25" dirty="0">
                <a:solidFill>
                  <a:srgbClr val="FFFF00"/>
                </a:solidFill>
                <a:latin typeface="Arial"/>
                <a:cs typeface="Arial"/>
              </a:rPr>
              <a:t>του </a:t>
            </a:r>
            <a:r>
              <a:rPr sz="2200" b="1" spc="-59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FF00"/>
                </a:solidFill>
                <a:latin typeface="Arial"/>
                <a:cs typeface="Arial"/>
              </a:rPr>
              <a:t>Περιοδικού</a:t>
            </a:r>
            <a:r>
              <a:rPr sz="2200" b="1" spc="-3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200" b="1" spc="-15" dirty="0">
                <a:solidFill>
                  <a:srgbClr val="FFFF00"/>
                </a:solidFill>
                <a:latin typeface="Arial"/>
                <a:cs typeface="Arial"/>
              </a:rPr>
              <a:t>Πίνακα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12255" y="4282440"/>
            <a:ext cx="3543935" cy="27184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67665">
              <a:lnSpc>
                <a:spcPts val="3080"/>
              </a:lnSpc>
              <a:spcBef>
                <a:spcPts val="90"/>
              </a:spcBef>
              <a:tabLst>
                <a:tab pos="1339850" algn="l"/>
              </a:tabLst>
            </a:pPr>
            <a:r>
              <a:rPr sz="2650" spc="-40" dirty="0">
                <a:solidFill>
                  <a:srgbClr val="FFFFFF"/>
                </a:solidFill>
                <a:latin typeface="Times New Roman"/>
                <a:cs typeface="Times New Roman"/>
              </a:rPr>
              <a:t>BO</a:t>
            </a:r>
            <a:r>
              <a:rPr sz="3000" spc="-60" baseline="-31944" dirty="0">
                <a:solidFill>
                  <a:srgbClr val="FFFFFF"/>
                </a:solidFill>
                <a:latin typeface="Times New Roman"/>
                <a:cs typeface="Times New Roman"/>
              </a:rPr>
              <a:t>N	</a:t>
            </a:r>
            <a:r>
              <a:rPr sz="2650" spc="-10" dirty="0">
                <a:solidFill>
                  <a:srgbClr val="FFFFFF"/>
                </a:solidFill>
                <a:latin typeface="Times New Roman"/>
                <a:cs typeface="Times New Roman"/>
              </a:rPr>
              <a:t>= </a:t>
            </a:r>
            <a:r>
              <a:rPr sz="2650" spc="-5" dirty="0">
                <a:solidFill>
                  <a:srgbClr val="FFFFFF"/>
                </a:solidFill>
                <a:latin typeface="Times New Roman"/>
                <a:cs typeface="Times New Roman"/>
              </a:rPr>
              <a:t>(10-4)/2</a:t>
            </a:r>
            <a:r>
              <a:rPr sz="265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50" spc="-10" dirty="0">
                <a:solidFill>
                  <a:srgbClr val="FFFFFF"/>
                </a:solidFill>
                <a:latin typeface="Times New Roman"/>
                <a:cs typeface="Times New Roman"/>
              </a:rPr>
              <a:t>=</a:t>
            </a:r>
            <a:r>
              <a:rPr sz="265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50" spc="-5" dirty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endParaRPr sz="2650">
              <a:latin typeface="Times New Roman"/>
              <a:cs typeface="Times New Roman"/>
            </a:endParaRPr>
          </a:p>
          <a:p>
            <a:pPr marL="1004569">
              <a:lnSpc>
                <a:spcPts val="1460"/>
              </a:lnSpc>
            </a:pPr>
            <a:r>
              <a:rPr sz="1300" spc="10" dirty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endParaRPr sz="130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  <a:spcBef>
                <a:spcPts val="1075"/>
              </a:spcBef>
            </a:pP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διαμαγνητικό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250">
              <a:latin typeface="Arial"/>
              <a:cs typeface="Arial"/>
            </a:endParaRPr>
          </a:p>
          <a:p>
            <a:pPr marL="50800" marR="43180">
              <a:lnSpc>
                <a:spcPct val="100299"/>
              </a:lnSpc>
            </a:pPr>
            <a:r>
              <a:rPr sz="2200" b="1" spc="-20" dirty="0">
                <a:solidFill>
                  <a:srgbClr val="FFFFFF"/>
                </a:solidFill>
                <a:latin typeface="Arial"/>
                <a:cs typeface="Arial"/>
              </a:rPr>
              <a:t>Αντιστροφή</a:t>
            </a:r>
            <a:r>
              <a:rPr sz="2200" b="1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5" dirty="0">
                <a:solidFill>
                  <a:srgbClr val="FFFFFF"/>
                </a:solidFill>
                <a:latin typeface="Arial"/>
                <a:cs typeface="Arial"/>
              </a:rPr>
              <a:t>ενεργειών </a:t>
            </a:r>
            <a:r>
              <a:rPr sz="22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μεταξύ </a:t>
            </a:r>
            <a:r>
              <a:rPr sz="2200" b="1" spc="5" dirty="0">
                <a:solidFill>
                  <a:srgbClr val="FFFFFF"/>
                </a:solidFill>
                <a:latin typeface="Arial"/>
                <a:cs typeface="Arial"/>
              </a:rPr>
              <a:t>σ</a:t>
            </a:r>
            <a:r>
              <a:rPr sz="2175" b="1" spc="7" baseline="-21072" dirty="0">
                <a:solidFill>
                  <a:srgbClr val="FFFFFF"/>
                </a:solidFill>
                <a:latin typeface="Arial"/>
                <a:cs typeface="Arial"/>
              </a:rPr>
              <a:t>2p</a:t>
            </a:r>
            <a:r>
              <a:rPr sz="2175" b="1" spc="15" baseline="-2107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25" dirty="0">
                <a:solidFill>
                  <a:srgbClr val="FFFFFF"/>
                </a:solidFill>
                <a:latin typeface="Arial"/>
                <a:cs typeface="Arial"/>
              </a:rPr>
              <a:t>και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π</a:t>
            </a:r>
            <a:r>
              <a:rPr sz="2175" b="1" baseline="-21072" dirty="0">
                <a:solidFill>
                  <a:srgbClr val="FFFFFF"/>
                </a:solidFill>
                <a:latin typeface="Arial"/>
                <a:cs typeface="Arial"/>
              </a:rPr>
              <a:t>2p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διότι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η </a:t>
            </a:r>
            <a:r>
              <a:rPr sz="2200" b="1" spc="-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5" dirty="0">
                <a:solidFill>
                  <a:srgbClr val="FFFFFF"/>
                </a:solidFill>
                <a:latin typeface="Arial"/>
                <a:cs typeface="Arial"/>
              </a:rPr>
              <a:t>διαφορά</a:t>
            </a:r>
            <a:r>
              <a:rPr sz="22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5" dirty="0">
                <a:solidFill>
                  <a:srgbClr val="FFFFFF"/>
                </a:solidFill>
                <a:latin typeface="Arial"/>
                <a:cs typeface="Arial"/>
              </a:rPr>
              <a:t>ενέργειας</a:t>
            </a:r>
            <a:r>
              <a:rPr sz="2200" b="1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μεταξύ </a:t>
            </a:r>
            <a:r>
              <a:rPr sz="2200" b="1" spc="-5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2s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25" dirty="0">
                <a:solidFill>
                  <a:srgbClr val="FFFFFF"/>
                </a:solidFill>
                <a:latin typeface="Arial"/>
                <a:cs typeface="Arial"/>
              </a:rPr>
              <a:t>και</a:t>
            </a:r>
            <a:r>
              <a:rPr sz="22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2p</a:t>
            </a:r>
            <a:r>
              <a:rPr sz="22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είναι</a:t>
            </a:r>
            <a:r>
              <a:rPr sz="22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μικρή</a:t>
            </a:r>
            <a:endParaRPr sz="22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4503" y="2109723"/>
            <a:ext cx="4559808" cy="4989576"/>
          </a:xfrm>
          <a:prstGeom prst="rect">
            <a:avLst/>
          </a:prstGeom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2672080" marR="5080" indent="-1554480">
              <a:lnSpc>
                <a:spcPct val="100800"/>
              </a:lnSpc>
              <a:spcBef>
                <a:spcPts val="70"/>
              </a:spcBef>
            </a:pPr>
            <a:r>
              <a:rPr dirty="0"/>
              <a:t>ΘΕΩΡΙΑ</a:t>
            </a:r>
            <a:r>
              <a:rPr spc="50" dirty="0"/>
              <a:t> </a:t>
            </a:r>
            <a:r>
              <a:rPr dirty="0"/>
              <a:t>ΤΩΝ</a:t>
            </a:r>
            <a:r>
              <a:rPr spc="10" dirty="0"/>
              <a:t> </a:t>
            </a:r>
            <a:r>
              <a:rPr dirty="0"/>
              <a:t>ΜΟΡΙΑΚΩΝ </a:t>
            </a:r>
            <a:r>
              <a:rPr spc="-1085" dirty="0"/>
              <a:t> </a:t>
            </a:r>
            <a:r>
              <a:rPr spc="5" dirty="0"/>
              <a:t>ΤΡΟΧΙΑΚΩΝ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67347" y="5629657"/>
            <a:ext cx="2098675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παραμαγνητικό</a:t>
            </a:r>
            <a:endParaRPr sz="22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6008" y="1954276"/>
            <a:ext cx="4236720" cy="498957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069339" y="7092695"/>
            <a:ext cx="3335020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b="1" dirty="0">
                <a:solidFill>
                  <a:srgbClr val="FFFFFF"/>
                </a:solidFill>
                <a:latin typeface="Arial"/>
                <a:cs typeface="Arial"/>
              </a:rPr>
              <a:t>Μοριακή</a:t>
            </a:r>
            <a:r>
              <a:rPr sz="1750" b="1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b="1" spc="-5" dirty="0">
                <a:solidFill>
                  <a:srgbClr val="FFFFFF"/>
                </a:solidFill>
                <a:latin typeface="Arial"/>
                <a:cs typeface="Arial"/>
              </a:rPr>
              <a:t>ηλεκτρονική</a:t>
            </a:r>
            <a:r>
              <a:rPr sz="1750" b="1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b="1" dirty="0">
                <a:solidFill>
                  <a:srgbClr val="FFFFFF"/>
                </a:solidFill>
                <a:latin typeface="Arial"/>
                <a:cs typeface="Arial"/>
              </a:rPr>
              <a:t>δομή</a:t>
            </a:r>
            <a:r>
              <a:rPr sz="175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b="1" dirty="0">
                <a:solidFill>
                  <a:srgbClr val="FFFFFF"/>
                </a:solidFill>
                <a:latin typeface="Arial"/>
                <a:cs typeface="Arial"/>
              </a:rPr>
              <a:t>ΝΟ</a:t>
            </a:r>
            <a:endParaRPr sz="17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99383" y="1344169"/>
            <a:ext cx="6456045" cy="33661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r>
              <a:rPr sz="2200" b="1" spc="-15" dirty="0">
                <a:solidFill>
                  <a:srgbClr val="FFFF00"/>
                </a:solidFill>
                <a:latin typeface="Arial"/>
                <a:cs typeface="Arial"/>
              </a:rPr>
              <a:t>Ετεροπυρηνικά</a:t>
            </a:r>
            <a:r>
              <a:rPr sz="2200" b="1" spc="1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200" b="1" spc="-15" dirty="0">
                <a:solidFill>
                  <a:srgbClr val="FFFF00"/>
                </a:solidFill>
                <a:latin typeface="Arial"/>
                <a:cs typeface="Arial"/>
              </a:rPr>
              <a:t>διατομικά</a:t>
            </a:r>
            <a:r>
              <a:rPr sz="2200" b="1" spc="-5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00"/>
                </a:solidFill>
                <a:latin typeface="Arial"/>
                <a:cs typeface="Arial"/>
              </a:rPr>
              <a:t>μόρια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600">
              <a:latin typeface="Arial"/>
              <a:cs typeface="Arial"/>
            </a:endParaRPr>
          </a:p>
          <a:p>
            <a:pPr marL="2646680" marR="214629">
              <a:lnSpc>
                <a:spcPct val="100499"/>
              </a:lnSpc>
            </a:pP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Επειδή</a:t>
            </a:r>
            <a:r>
              <a:rPr sz="22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35" dirty="0">
                <a:solidFill>
                  <a:srgbClr val="FFFFFF"/>
                </a:solidFill>
                <a:latin typeface="Arial"/>
                <a:cs typeface="Arial"/>
              </a:rPr>
              <a:t>το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5" dirty="0">
                <a:solidFill>
                  <a:srgbClr val="FFFFFF"/>
                </a:solidFill>
                <a:latin typeface="Arial"/>
                <a:cs typeface="Arial"/>
              </a:rPr>
              <a:t>Ο</a:t>
            </a: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είναι </a:t>
            </a:r>
            <a:r>
              <a:rPr sz="22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ηλεκτραρνητικότερο </a:t>
            </a:r>
            <a:r>
              <a:rPr sz="2200" b="1" spc="-25" dirty="0">
                <a:solidFill>
                  <a:srgbClr val="FFFFFF"/>
                </a:solidFill>
                <a:latin typeface="Arial"/>
                <a:cs typeface="Arial"/>
              </a:rPr>
              <a:t>του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Ν, </a:t>
            </a:r>
            <a:r>
              <a:rPr sz="2200" b="1" spc="-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35" dirty="0">
                <a:solidFill>
                  <a:srgbClr val="FFFFFF"/>
                </a:solidFill>
                <a:latin typeface="Arial"/>
                <a:cs typeface="Arial"/>
              </a:rPr>
              <a:t>τα </a:t>
            </a:r>
            <a:r>
              <a:rPr sz="2200" b="1" spc="-20" dirty="0">
                <a:solidFill>
                  <a:srgbClr val="FFFFFF"/>
                </a:solidFill>
                <a:latin typeface="Arial"/>
                <a:cs typeface="Arial"/>
              </a:rPr>
              <a:t>ατομικά τροχιακά </a:t>
            </a:r>
            <a:r>
              <a:rPr sz="2200" b="1" spc="-25" dirty="0">
                <a:solidFill>
                  <a:srgbClr val="FFFFFF"/>
                </a:solidFill>
                <a:latin typeface="Arial"/>
                <a:cs typeface="Arial"/>
              </a:rPr>
              <a:t>του </a:t>
            </a:r>
            <a:r>
              <a:rPr sz="22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βρίσκονται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ενεργειακά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χαμηλότερα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Arial"/>
              <a:cs typeface="Arial"/>
            </a:endParaRPr>
          </a:p>
          <a:p>
            <a:pPr marL="3280410">
              <a:lnSpc>
                <a:spcPct val="100000"/>
              </a:lnSpc>
              <a:spcBef>
                <a:spcPts val="1470"/>
              </a:spcBef>
              <a:tabLst>
                <a:tab pos="4252595" algn="l"/>
              </a:tabLst>
            </a:pPr>
            <a:r>
              <a:rPr sz="2650" spc="-35" dirty="0">
                <a:solidFill>
                  <a:srgbClr val="FFFFFF"/>
                </a:solidFill>
                <a:latin typeface="Times New Roman"/>
                <a:cs typeface="Times New Roman"/>
              </a:rPr>
              <a:t>BO</a:t>
            </a:r>
            <a:r>
              <a:rPr sz="3000" spc="-52" baseline="-31944" dirty="0">
                <a:solidFill>
                  <a:srgbClr val="FFFFFF"/>
                </a:solidFill>
                <a:latin typeface="Times New Roman"/>
                <a:cs typeface="Times New Roman"/>
              </a:rPr>
              <a:t>NΟ	</a:t>
            </a:r>
            <a:r>
              <a:rPr sz="2650" spc="-10" dirty="0">
                <a:solidFill>
                  <a:srgbClr val="FFFFFF"/>
                </a:solidFill>
                <a:latin typeface="Times New Roman"/>
                <a:cs typeface="Times New Roman"/>
              </a:rPr>
              <a:t>= </a:t>
            </a:r>
            <a:r>
              <a:rPr sz="2650" spc="-5" dirty="0">
                <a:solidFill>
                  <a:srgbClr val="FFFFFF"/>
                </a:solidFill>
                <a:latin typeface="Times New Roman"/>
                <a:cs typeface="Times New Roman"/>
              </a:rPr>
              <a:t>(10-5)/2</a:t>
            </a:r>
            <a:r>
              <a:rPr sz="265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50" spc="-10" dirty="0">
                <a:solidFill>
                  <a:srgbClr val="FFFFFF"/>
                </a:solidFill>
                <a:latin typeface="Times New Roman"/>
                <a:cs typeface="Times New Roman"/>
              </a:rPr>
              <a:t>=</a:t>
            </a:r>
            <a:r>
              <a:rPr sz="265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50" spc="-5" dirty="0">
                <a:solidFill>
                  <a:srgbClr val="FFFFFF"/>
                </a:solidFill>
                <a:latin typeface="Times New Roman"/>
                <a:cs typeface="Times New Roman"/>
              </a:rPr>
              <a:t>2,5</a:t>
            </a:r>
            <a:endParaRPr sz="26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54427" y="310896"/>
            <a:ext cx="6235065" cy="5632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0" spc="15" dirty="0"/>
              <a:t>ΠΡΟΤΕΙΝΟΜΕΝΕΣ</a:t>
            </a:r>
            <a:r>
              <a:rPr sz="3500" spc="-125" dirty="0"/>
              <a:t> </a:t>
            </a:r>
            <a:r>
              <a:rPr sz="3500" spc="5" dirty="0"/>
              <a:t>ΑΣΚΗΣΕΙΣ</a:t>
            </a:r>
            <a:endParaRPr sz="3500"/>
          </a:p>
        </p:txBody>
      </p:sp>
      <p:sp>
        <p:nvSpPr>
          <p:cNvPr id="3" name="object 3"/>
          <p:cNvSpPr txBox="1"/>
          <p:nvPr/>
        </p:nvSpPr>
        <p:spPr>
          <a:xfrm>
            <a:off x="7131811" y="1423416"/>
            <a:ext cx="258127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713230" algn="l"/>
              </a:tabLst>
            </a:pPr>
            <a:r>
              <a:rPr sz="2000" b="1" spc="15" dirty="0">
                <a:solidFill>
                  <a:srgbClr val="FFFF00"/>
                </a:solidFill>
                <a:latin typeface="Arial"/>
                <a:cs typeface="Arial"/>
              </a:rPr>
              <a:t>α</a:t>
            </a:r>
            <a:r>
              <a:rPr sz="2000" b="1" spc="-15" dirty="0">
                <a:solidFill>
                  <a:srgbClr val="FFFF00"/>
                </a:solidFill>
                <a:latin typeface="Arial"/>
                <a:cs typeface="Arial"/>
              </a:rPr>
              <a:t>υ</a:t>
            </a:r>
            <a:r>
              <a:rPr sz="2000" b="1" spc="-30" dirty="0">
                <a:solidFill>
                  <a:srgbClr val="FFFF00"/>
                </a:solidFill>
                <a:latin typeface="Arial"/>
                <a:cs typeface="Arial"/>
              </a:rPr>
              <a:t>ξ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α</a:t>
            </a:r>
            <a:r>
              <a:rPr sz="2000" b="1" spc="15" dirty="0">
                <a:solidFill>
                  <a:srgbClr val="FFFF00"/>
                </a:solidFill>
                <a:latin typeface="Arial"/>
                <a:cs typeface="Arial"/>
              </a:rPr>
              <a:t>ν</a:t>
            </a:r>
            <a:r>
              <a:rPr sz="2000" b="1" spc="-25" dirty="0">
                <a:solidFill>
                  <a:srgbClr val="FFFF00"/>
                </a:solidFill>
                <a:latin typeface="Arial"/>
                <a:cs typeface="Arial"/>
              </a:rPr>
              <a:t>ό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μ</a:t>
            </a:r>
            <a:r>
              <a:rPr sz="2000" b="1" spc="-40" dirty="0">
                <a:solidFill>
                  <a:srgbClr val="FFFF00"/>
                </a:solidFill>
                <a:latin typeface="Arial"/>
                <a:cs typeface="Arial"/>
              </a:rPr>
              <a:t>ε</a:t>
            </a:r>
            <a:r>
              <a:rPr sz="2000" b="1" spc="10" dirty="0">
                <a:solidFill>
                  <a:srgbClr val="FFFF00"/>
                </a:solidFill>
                <a:latin typeface="Arial"/>
                <a:cs typeface="Arial"/>
              </a:rPr>
              <a:t>ν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η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ς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	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γ</a:t>
            </a:r>
            <a:r>
              <a:rPr sz="2000" b="1" spc="10" dirty="0">
                <a:solidFill>
                  <a:srgbClr val="FFFF00"/>
                </a:solidFill>
                <a:latin typeface="Arial"/>
                <a:cs typeface="Arial"/>
              </a:rPr>
              <a:t>ω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ν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ίας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6195" y="1423416"/>
            <a:ext cx="6115050" cy="10883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15925" marR="43180" indent="-378460">
              <a:lnSpc>
                <a:spcPct val="100000"/>
              </a:lnSpc>
              <a:spcBef>
                <a:spcPts val="90"/>
              </a:spcBef>
              <a:tabLst>
                <a:tab pos="415925" algn="l"/>
                <a:tab pos="1753870" algn="l"/>
                <a:tab pos="2201545" algn="l"/>
                <a:tab pos="3597910" algn="l"/>
                <a:tab pos="4704080" algn="l"/>
                <a:tab pos="5389880" algn="l"/>
              </a:tabLst>
            </a:pP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1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	</a:t>
            </a:r>
            <a:r>
              <a:rPr sz="2000" b="1" spc="-60" dirty="0">
                <a:solidFill>
                  <a:srgbClr val="FFFF00"/>
                </a:solidFill>
                <a:latin typeface="Arial"/>
                <a:cs typeface="Arial"/>
              </a:rPr>
              <a:t>Κ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α</a:t>
            </a:r>
            <a:r>
              <a:rPr sz="2000" b="1" spc="-55" dirty="0">
                <a:solidFill>
                  <a:srgbClr val="FFFF00"/>
                </a:solidFill>
                <a:latin typeface="Arial"/>
                <a:cs typeface="Arial"/>
              </a:rPr>
              <a:t>τ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α</a:t>
            </a:r>
            <a:r>
              <a:rPr sz="2000" b="1" spc="-55" dirty="0">
                <a:solidFill>
                  <a:srgbClr val="FFFF00"/>
                </a:solidFill>
                <a:latin typeface="Arial"/>
                <a:cs typeface="Arial"/>
              </a:rPr>
              <a:t>τ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άξτε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	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τι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ς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	</a:t>
            </a:r>
            <a:r>
              <a:rPr sz="2000" b="1" spc="-50" dirty="0">
                <a:solidFill>
                  <a:srgbClr val="FFFF00"/>
                </a:solidFill>
                <a:latin typeface="Arial"/>
                <a:cs typeface="Arial"/>
              </a:rPr>
              <a:t>π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α</a:t>
            </a:r>
            <a:r>
              <a:rPr sz="2000" b="1" spc="-15" dirty="0">
                <a:solidFill>
                  <a:srgbClr val="FFFF00"/>
                </a:solidFill>
                <a:latin typeface="Arial"/>
                <a:cs typeface="Arial"/>
              </a:rPr>
              <a:t>ρ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α</a:t>
            </a:r>
            <a:r>
              <a:rPr sz="2000" b="1" spc="-85" dirty="0">
                <a:solidFill>
                  <a:srgbClr val="FFFF00"/>
                </a:solidFill>
                <a:latin typeface="Arial"/>
                <a:cs typeface="Arial"/>
              </a:rPr>
              <a:t>κ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ά</a:t>
            </a:r>
            <a:r>
              <a:rPr sz="2000" b="1" spc="-80" dirty="0">
                <a:solidFill>
                  <a:srgbClr val="FFFF00"/>
                </a:solidFill>
                <a:latin typeface="Arial"/>
                <a:cs typeface="Arial"/>
              </a:rPr>
              <a:t>τ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ω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	</a:t>
            </a:r>
            <a:r>
              <a:rPr sz="2000" b="1" spc="-15" dirty="0">
                <a:solidFill>
                  <a:srgbClr val="FFFF00"/>
                </a:solidFill>
                <a:latin typeface="Arial"/>
                <a:cs typeface="Arial"/>
              </a:rPr>
              <a:t>ε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ν</a:t>
            </a:r>
            <a:r>
              <a:rPr sz="2000" b="1" spc="10" dirty="0">
                <a:solidFill>
                  <a:srgbClr val="FFFF00"/>
                </a:solidFill>
                <a:latin typeface="Arial"/>
                <a:cs typeface="Arial"/>
              </a:rPr>
              <a:t>ώ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σ</a:t>
            </a:r>
            <a:r>
              <a:rPr sz="2000" b="1" spc="-15" dirty="0">
                <a:solidFill>
                  <a:srgbClr val="FFFF00"/>
                </a:solidFill>
                <a:latin typeface="Arial"/>
                <a:cs typeface="Arial"/>
              </a:rPr>
              <a:t>ε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ις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	</a:t>
            </a:r>
            <a:r>
              <a:rPr sz="2000" b="1" spc="-85" dirty="0">
                <a:solidFill>
                  <a:srgbClr val="FFFF00"/>
                </a:solidFill>
                <a:latin typeface="Arial"/>
                <a:cs typeface="Arial"/>
              </a:rPr>
              <a:t>κ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α</a:t>
            </a:r>
            <a:r>
              <a:rPr sz="2000" b="1" spc="-55" dirty="0">
                <a:solidFill>
                  <a:srgbClr val="FFFF00"/>
                </a:solidFill>
                <a:latin typeface="Arial"/>
                <a:cs typeface="Arial"/>
              </a:rPr>
              <a:t>τ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ά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	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σ</a:t>
            </a:r>
            <a:r>
              <a:rPr sz="2000" b="1" spc="-15" dirty="0">
                <a:solidFill>
                  <a:srgbClr val="FFFF00"/>
                </a:solidFill>
                <a:latin typeface="Arial"/>
                <a:cs typeface="Arial"/>
              </a:rPr>
              <a:t>ε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ι</a:t>
            </a:r>
            <a:r>
              <a:rPr sz="2000" b="1" spc="-15" dirty="0">
                <a:solidFill>
                  <a:srgbClr val="FFFF00"/>
                </a:solidFill>
                <a:latin typeface="Arial"/>
                <a:cs typeface="Arial"/>
              </a:rPr>
              <a:t>ρ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ά  δεσμών</a:t>
            </a:r>
            <a:r>
              <a:rPr sz="2000" b="1" spc="-5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35" dirty="0">
                <a:solidFill>
                  <a:srgbClr val="FFFF00"/>
                </a:solidFill>
                <a:latin typeface="Arial"/>
                <a:cs typeface="Arial"/>
              </a:rPr>
              <a:t>και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 εξηγείστε</a:t>
            </a:r>
            <a:r>
              <a:rPr sz="2000" b="1" spc="-6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την</a:t>
            </a:r>
            <a:r>
              <a:rPr sz="2000" b="1" spc="-3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απάντησή</a:t>
            </a:r>
            <a:r>
              <a:rPr sz="2000" b="1" spc="-6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σας.</a:t>
            </a:r>
            <a:endParaRPr sz="2000">
              <a:latin typeface="Arial"/>
              <a:cs typeface="Arial"/>
            </a:endParaRPr>
          </a:p>
          <a:p>
            <a:pPr marL="387985">
              <a:lnSpc>
                <a:spcPct val="100000"/>
              </a:lnSpc>
              <a:spcBef>
                <a:spcPts val="1175"/>
              </a:spcBef>
            </a:pP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α)</a:t>
            </a:r>
            <a:r>
              <a:rPr sz="2000" b="1" spc="-7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00"/>
                </a:solidFill>
                <a:latin typeface="Arial"/>
                <a:cs typeface="Arial"/>
              </a:rPr>
              <a:t>AsH</a:t>
            </a:r>
            <a:r>
              <a:rPr sz="1950" b="1" spc="-30" baseline="-21367" dirty="0">
                <a:solidFill>
                  <a:srgbClr val="FFFF00"/>
                </a:solidFill>
                <a:latin typeface="Arial"/>
                <a:cs typeface="Arial"/>
              </a:rPr>
              <a:t>3</a:t>
            </a:r>
            <a:r>
              <a:rPr sz="2000" b="1" spc="-20" dirty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r>
              <a:rPr sz="2000" b="1" spc="1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NH</a:t>
            </a:r>
            <a:r>
              <a:rPr sz="1950" b="1" spc="-7" baseline="-21367" dirty="0">
                <a:solidFill>
                  <a:srgbClr val="FFFF00"/>
                </a:solidFill>
                <a:latin typeface="Arial"/>
                <a:cs typeface="Arial"/>
              </a:rPr>
              <a:t>3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r>
              <a:rPr sz="2000" b="1" spc="-3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PH</a:t>
            </a:r>
            <a:r>
              <a:rPr sz="1950" b="1" spc="-7" baseline="-21367" dirty="0">
                <a:solidFill>
                  <a:srgbClr val="FFFF00"/>
                </a:solidFill>
                <a:latin typeface="Arial"/>
                <a:cs typeface="Arial"/>
              </a:rPr>
              <a:t>3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r>
              <a:rPr sz="2000" b="1" spc="-1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β)</a:t>
            </a:r>
            <a:r>
              <a:rPr sz="2000" b="1" spc="-2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Η</a:t>
            </a:r>
            <a:r>
              <a:rPr sz="1950" b="1" baseline="-21367" dirty="0">
                <a:solidFill>
                  <a:srgbClr val="FFFF00"/>
                </a:solidFill>
                <a:latin typeface="Arial"/>
                <a:cs typeface="Arial"/>
              </a:rPr>
              <a:t>2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Ο,</a:t>
            </a:r>
            <a:r>
              <a:rPr sz="2000" b="1" spc="-3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ΟCl</a:t>
            </a:r>
            <a:r>
              <a:rPr sz="1950" b="1" baseline="-21367" dirty="0">
                <a:solidFill>
                  <a:srgbClr val="FFFF00"/>
                </a:solidFill>
                <a:latin typeface="Arial"/>
                <a:cs typeface="Arial"/>
              </a:rPr>
              <a:t>2</a:t>
            </a:r>
            <a:endParaRPr sz="1950" baseline="-21367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5395" y="2485948"/>
            <a:ext cx="9058910" cy="4817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9270" marR="754380" indent="-421005">
              <a:lnSpc>
                <a:spcPct val="149000"/>
              </a:lnSpc>
              <a:spcBef>
                <a:spcPts val="100"/>
              </a:spcBef>
              <a:buAutoNum type="arabicPeriod" startAt="2"/>
              <a:tabLst>
                <a:tab pos="466725" algn="l"/>
                <a:tab pos="467359" algn="l"/>
              </a:tabLst>
            </a:pP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Ποια</a:t>
            </a:r>
            <a:r>
              <a:rPr sz="2000" b="1" spc="-3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η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πραγματική</a:t>
            </a:r>
            <a:r>
              <a:rPr sz="2000" b="1" spc="-8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γεωμετρία</a:t>
            </a:r>
            <a:r>
              <a:rPr sz="2000" b="1" spc="-7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των</a:t>
            </a:r>
            <a:r>
              <a:rPr sz="2000" b="1" spc="-6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30" dirty="0">
                <a:solidFill>
                  <a:srgbClr val="FFFF00"/>
                </a:solidFill>
                <a:latin typeface="Arial"/>
                <a:cs typeface="Arial"/>
              </a:rPr>
              <a:t>παρακάτω</a:t>
            </a:r>
            <a:r>
              <a:rPr sz="2000" b="1" spc="-4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μορίων</a:t>
            </a:r>
            <a:r>
              <a:rPr sz="2000" b="1" spc="-7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35" dirty="0">
                <a:solidFill>
                  <a:srgbClr val="FFFF00"/>
                </a:solidFill>
                <a:latin typeface="Arial"/>
                <a:cs typeface="Arial"/>
              </a:rPr>
              <a:t>και</a:t>
            </a:r>
            <a:r>
              <a:rPr sz="2000" b="1" spc="1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ιόντων; </a:t>
            </a:r>
            <a:r>
              <a:rPr sz="2000" b="1" spc="-54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SnCl</a:t>
            </a:r>
            <a:r>
              <a:rPr sz="1950" b="1" spc="-7" baseline="-21367" dirty="0">
                <a:solidFill>
                  <a:srgbClr val="FFFF00"/>
                </a:solidFill>
                <a:latin typeface="Arial"/>
                <a:cs typeface="Arial"/>
              </a:rPr>
              <a:t>2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r>
              <a:rPr sz="2000" b="1" spc="-3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PF</a:t>
            </a:r>
            <a:r>
              <a:rPr sz="1950" b="1" spc="-7" baseline="-21367" dirty="0">
                <a:solidFill>
                  <a:srgbClr val="FFFF00"/>
                </a:solidFill>
                <a:latin typeface="Arial"/>
                <a:cs typeface="Arial"/>
              </a:rPr>
              <a:t>3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r>
              <a:rPr sz="2000" b="1" spc="-3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CO</a:t>
            </a:r>
            <a:r>
              <a:rPr sz="1950" b="1" baseline="-21367" dirty="0">
                <a:solidFill>
                  <a:srgbClr val="FFFF00"/>
                </a:solidFill>
                <a:latin typeface="Arial"/>
                <a:cs typeface="Arial"/>
              </a:rPr>
              <a:t>3</a:t>
            </a:r>
            <a:r>
              <a:rPr sz="1950" b="1" baseline="25641" dirty="0">
                <a:solidFill>
                  <a:srgbClr val="FFFF00"/>
                </a:solidFill>
                <a:latin typeface="Arial"/>
                <a:cs typeface="Arial"/>
              </a:rPr>
              <a:t>2-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r>
              <a:rPr sz="2000" b="1" spc="-5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ClF</a:t>
            </a:r>
            <a:r>
              <a:rPr sz="1950" b="1" spc="-7" baseline="-21367" dirty="0">
                <a:solidFill>
                  <a:srgbClr val="FFFF00"/>
                </a:solidFill>
                <a:latin typeface="Arial"/>
                <a:cs typeface="Arial"/>
              </a:rPr>
              <a:t>3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r>
              <a:rPr sz="2000" b="1" spc="-3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ICl</a:t>
            </a:r>
            <a:r>
              <a:rPr sz="1950" b="1" spc="-7" baseline="-21367" dirty="0">
                <a:solidFill>
                  <a:srgbClr val="FFFF00"/>
                </a:solidFill>
                <a:latin typeface="Arial"/>
                <a:cs typeface="Arial"/>
              </a:rPr>
              <a:t>4</a:t>
            </a:r>
            <a:r>
              <a:rPr sz="1950" b="1" spc="-7" baseline="25641" dirty="0">
                <a:solidFill>
                  <a:srgbClr val="FFFF00"/>
                </a:solidFill>
                <a:latin typeface="Arial"/>
                <a:cs typeface="Arial"/>
              </a:rPr>
              <a:t>-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438784">
              <a:lnSpc>
                <a:spcPct val="100000"/>
              </a:lnSpc>
              <a:spcBef>
                <a:spcPts val="1175"/>
              </a:spcBef>
            </a:pP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Να</a:t>
            </a:r>
            <a:r>
              <a:rPr sz="2000" b="1" spc="-1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εξηγήσετε</a:t>
            </a:r>
            <a:r>
              <a:rPr sz="2000" b="1" spc="-7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τις</a:t>
            </a:r>
            <a:r>
              <a:rPr sz="2000" b="1" spc="-4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απαντήσεις</a:t>
            </a:r>
            <a:r>
              <a:rPr sz="2000" b="1" spc="-7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σας.</a:t>
            </a:r>
            <a:endParaRPr sz="2000">
              <a:latin typeface="Arial"/>
              <a:cs typeface="Arial"/>
            </a:endParaRPr>
          </a:p>
          <a:p>
            <a:pPr marL="466725" marR="104775" indent="-378460" algn="just">
              <a:lnSpc>
                <a:spcPts val="2380"/>
              </a:lnSpc>
              <a:spcBef>
                <a:spcPts val="1275"/>
              </a:spcBef>
              <a:buClr>
                <a:srgbClr val="FFFF00"/>
              </a:buClr>
              <a:buFont typeface="Arial"/>
              <a:buAutoNum type="arabicPeriod" startAt="3"/>
              <a:tabLst>
                <a:tab pos="525145" algn="l"/>
              </a:tabLst>
            </a:pPr>
            <a:r>
              <a:rPr dirty="0"/>
              <a:t>	</a:t>
            </a:r>
            <a:r>
              <a:rPr sz="2000" b="1" spc="-15" dirty="0">
                <a:solidFill>
                  <a:srgbClr val="FFFF00"/>
                </a:solidFill>
                <a:latin typeface="Arial"/>
                <a:cs typeface="Arial"/>
              </a:rPr>
              <a:t>Δίνονται</a:t>
            </a:r>
            <a:r>
              <a:rPr sz="2000" b="1" spc="53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οι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ενώσεις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Η</a:t>
            </a:r>
            <a:r>
              <a:rPr sz="1950" b="1" spc="-15" baseline="-21367" dirty="0">
                <a:solidFill>
                  <a:srgbClr val="FFFF00"/>
                </a:solidFill>
                <a:latin typeface="Arial"/>
                <a:cs typeface="Arial"/>
              </a:rPr>
              <a:t>2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Ο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35" dirty="0">
                <a:solidFill>
                  <a:srgbClr val="FFFF00"/>
                </a:solidFill>
                <a:latin typeface="Arial"/>
                <a:cs typeface="Arial"/>
              </a:rPr>
              <a:t>και</a:t>
            </a:r>
            <a:r>
              <a:rPr sz="2000" b="1" spc="-3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H</a:t>
            </a:r>
            <a:r>
              <a:rPr sz="1950" b="1" spc="-7" baseline="-21367" dirty="0">
                <a:solidFill>
                  <a:srgbClr val="FFFF00"/>
                </a:solidFill>
                <a:latin typeface="Arial"/>
                <a:cs typeface="Arial"/>
              </a:rPr>
              <a:t>2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S.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Σε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30" dirty="0">
                <a:solidFill>
                  <a:srgbClr val="FFFF00"/>
                </a:solidFill>
                <a:latin typeface="Arial"/>
                <a:cs typeface="Arial"/>
              </a:rPr>
              <a:t>ποια</a:t>
            </a:r>
            <a:r>
              <a:rPr sz="2000" b="1" spc="-2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από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τις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ενώσεις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00"/>
                </a:solidFill>
                <a:latin typeface="Arial"/>
                <a:cs typeface="Arial"/>
              </a:rPr>
              <a:t>παρατηρούνται</a:t>
            </a:r>
            <a:r>
              <a:rPr sz="2000" b="1" spc="-1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00"/>
                </a:solidFill>
                <a:latin typeface="Arial"/>
                <a:cs typeface="Arial"/>
              </a:rPr>
              <a:t>μεγαλύτερα</a:t>
            </a:r>
            <a:r>
              <a:rPr sz="2000" b="1" spc="-1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μήκη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δεσμών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35" dirty="0">
                <a:solidFill>
                  <a:srgbClr val="FFFF00"/>
                </a:solidFill>
                <a:latin typeface="Arial"/>
                <a:cs typeface="Arial"/>
              </a:rPr>
              <a:t>και</a:t>
            </a:r>
            <a:r>
              <a:rPr sz="2000" b="1" spc="-3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00"/>
                </a:solidFill>
                <a:latin typeface="Arial"/>
                <a:cs typeface="Arial"/>
              </a:rPr>
              <a:t>σε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00"/>
                </a:solidFill>
                <a:latin typeface="Arial"/>
                <a:cs typeface="Arial"/>
              </a:rPr>
              <a:t>ποια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00"/>
                </a:solidFill>
                <a:latin typeface="Arial"/>
                <a:cs typeface="Arial"/>
              </a:rPr>
              <a:t>μεγαλύτερη 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ενέργεια</a:t>
            </a:r>
            <a:r>
              <a:rPr sz="2000" b="1" spc="-8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δεσμών;</a:t>
            </a:r>
            <a:r>
              <a:rPr sz="2000" b="1" spc="48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Να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 εξηγηθούν</a:t>
            </a:r>
            <a:r>
              <a:rPr sz="2000" b="1" spc="-7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οι 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απαντήσεις.</a:t>
            </a:r>
            <a:endParaRPr sz="2000">
              <a:latin typeface="Arial"/>
              <a:cs typeface="Arial"/>
            </a:endParaRPr>
          </a:p>
          <a:p>
            <a:pPr marL="466725" marR="104139" indent="-378460" algn="just">
              <a:lnSpc>
                <a:spcPct val="99800"/>
              </a:lnSpc>
              <a:spcBef>
                <a:spcPts val="1095"/>
              </a:spcBef>
              <a:buAutoNum type="arabicPeriod" startAt="3"/>
              <a:tabLst>
                <a:tab pos="467359" algn="l"/>
              </a:tabLst>
            </a:pP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Ποια</a:t>
            </a:r>
            <a:r>
              <a:rPr sz="2000" b="1" spc="109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00"/>
                </a:solidFill>
                <a:latin typeface="Arial"/>
                <a:cs typeface="Arial"/>
              </a:rPr>
              <a:t>υβριδικά </a:t>
            </a:r>
            <a:r>
              <a:rPr sz="2000" b="1" spc="-25" dirty="0">
                <a:solidFill>
                  <a:srgbClr val="FFFF00"/>
                </a:solidFill>
                <a:latin typeface="Arial"/>
                <a:cs typeface="Arial"/>
              </a:rPr>
              <a:t>τροχιακά </a:t>
            </a:r>
            <a:r>
              <a:rPr sz="2000" b="1" spc="-20" dirty="0">
                <a:solidFill>
                  <a:srgbClr val="FFFF00"/>
                </a:solidFill>
                <a:latin typeface="Arial"/>
                <a:cs typeface="Arial"/>
              </a:rPr>
              <a:t>χρησιμοποιούνται</a:t>
            </a:r>
            <a:r>
              <a:rPr sz="2000" b="1" spc="105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από </a:t>
            </a:r>
            <a:r>
              <a:rPr sz="2000" b="1" spc="-30" dirty="0">
                <a:solidFill>
                  <a:srgbClr val="FFFF00"/>
                </a:solidFill>
                <a:latin typeface="Arial"/>
                <a:cs typeface="Arial"/>
              </a:rPr>
              <a:t>τα </a:t>
            </a:r>
            <a:r>
              <a:rPr sz="2000" b="1" spc="-20" dirty="0">
                <a:solidFill>
                  <a:srgbClr val="FFFF00"/>
                </a:solidFill>
                <a:latin typeface="Arial"/>
                <a:cs typeface="Arial"/>
              </a:rPr>
              <a:t>κεντρικά </a:t>
            </a:r>
            <a:r>
              <a:rPr sz="2000" b="1" spc="-15" dirty="0">
                <a:solidFill>
                  <a:srgbClr val="FFFF00"/>
                </a:solidFill>
                <a:latin typeface="Arial"/>
                <a:cs typeface="Arial"/>
              </a:rPr>
              <a:t>άτομα 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FFFF00"/>
                </a:solidFill>
                <a:latin typeface="Arial"/>
                <a:cs typeface="Arial"/>
              </a:rPr>
              <a:t>στα </a:t>
            </a:r>
            <a:r>
              <a:rPr sz="2000" b="1" spc="-35" dirty="0">
                <a:solidFill>
                  <a:srgbClr val="FFFF00"/>
                </a:solidFill>
                <a:latin typeface="Arial"/>
                <a:cs typeface="Arial"/>
              </a:rPr>
              <a:t>παρακάτω 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μόρια </a:t>
            </a:r>
            <a:r>
              <a:rPr sz="2000" b="1" spc="-35" dirty="0">
                <a:solidFill>
                  <a:srgbClr val="FFFF00"/>
                </a:solidFill>
                <a:latin typeface="Arial"/>
                <a:cs typeface="Arial"/>
              </a:rPr>
              <a:t>και </a:t>
            </a:r>
            <a:r>
              <a:rPr sz="2000" b="1" spc="-15" dirty="0">
                <a:solidFill>
                  <a:srgbClr val="FFFF00"/>
                </a:solidFill>
                <a:latin typeface="Arial"/>
                <a:cs typeface="Arial"/>
              </a:rPr>
              <a:t>ιόντα: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650" b="1" spc="-5" dirty="0">
                <a:solidFill>
                  <a:srgbClr val="FFFF00"/>
                </a:solidFill>
                <a:latin typeface="Arial"/>
                <a:cs typeface="Arial"/>
              </a:rPr>
              <a:t>CO</a:t>
            </a:r>
            <a:r>
              <a:rPr sz="2625" b="1" spc="-7" baseline="-20634" dirty="0">
                <a:solidFill>
                  <a:srgbClr val="FFFF00"/>
                </a:solidFill>
                <a:latin typeface="Arial"/>
                <a:cs typeface="Arial"/>
              </a:rPr>
              <a:t>2</a:t>
            </a:r>
            <a:r>
              <a:rPr sz="2650" b="1" spc="-5" dirty="0">
                <a:solidFill>
                  <a:srgbClr val="FFFF00"/>
                </a:solidFill>
                <a:latin typeface="Arial"/>
                <a:cs typeface="Arial"/>
              </a:rPr>
              <a:t>, </a:t>
            </a:r>
            <a:r>
              <a:rPr sz="2650" b="1" spc="-10" dirty="0">
                <a:solidFill>
                  <a:srgbClr val="FFFF00"/>
                </a:solidFill>
                <a:latin typeface="Arial"/>
                <a:cs typeface="Arial"/>
              </a:rPr>
              <a:t>SO</a:t>
            </a:r>
            <a:r>
              <a:rPr sz="2625" b="1" spc="-15" baseline="-20634" dirty="0">
                <a:solidFill>
                  <a:srgbClr val="FFFF00"/>
                </a:solidFill>
                <a:latin typeface="Arial"/>
                <a:cs typeface="Arial"/>
              </a:rPr>
              <a:t>3</a:t>
            </a:r>
            <a:r>
              <a:rPr sz="2650" b="1" spc="-10" dirty="0">
                <a:solidFill>
                  <a:srgbClr val="FFFF00"/>
                </a:solidFill>
                <a:latin typeface="Arial"/>
                <a:cs typeface="Arial"/>
              </a:rPr>
              <a:t>, NH</a:t>
            </a:r>
            <a:r>
              <a:rPr sz="2625" b="1" spc="-15" baseline="-20634" dirty="0">
                <a:solidFill>
                  <a:srgbClr val="FFFF00"/>
                </a:solidFill>
                <a:latin typeface="Arial"/>
                <a:cs typeface="Arial"/>
              </a:rPr>
              <a:t>4</a:t>
            </a:r>
            <a:r>
              <a:rPr sz="2625" b="1" spc="-15" baseline="25396" dirty="0">
                <a:solidFill>
                  <a:srgbClr val="FFFF00"/>
                </a:solidFill>
                <a:latin typeface="Arial"/>
                <a:cs typeface="Arial"/>
              </a:rPr>
              <a:t>+</a:t>
            </a:r>
            <a:r>
              <a:rPr sz="2650" b="1" spc="-10" dirty="0">
                <a:solidFill>
                  <a:srgbClr val="FFFF00"/>
                </a:solidFill>
                <a:latin typeface="Arial"/>
                <a:cs typeface="Arial"/>
              </a:rPr>
              <a:t>, BrF</a:t>
            </a:r>
            <a:r>
              <a:rPr sz="2625" b="1" spc="-15" baseline="-20634" dirty="0">
                <a:solidFill>
                  <a:srgbClr val="FFFF00"/>
                </a:solidFill>
                <a:latin typeface="Arial"/>
                <a:cs typeface="Arial"/>
              </a:rPr>
              <a:t>3</a:t>
            </a:r>
            <a:r>
              <a:rPr sz="2650" b="1" spc="-10" dirty="0">
                <a:solidFill>
                  <a:srgbClr val="FFFF00"/>
                </a:solidFill>
                <a:latin typeface="Arial"/>
                <a:cs typeface="Arial"/>
              </a:rPr>
              <a:t>, </a:t>
            </a:r>
            <a:r>
              <a:rPr sz="2650" b="1" spc="-5" dirty="0">
                <a:solidFill>
                  <a:srgbClr val="FFFF00"/>
                </a:solidFill>
                <a:latin typeface="Arial"/>
                <a:cs typeface="Arial"/>
              </a:rPr>
              <a:t>SiF</a:t>
            </a:r>
            <a:r>
              <a:rPr sz="2625" b="1" spc="-7" baseline="-20634" dirty="0">
                <a:solidFill>
                  <a:srgbClr val="FFFF00"/>
                </a:solidFill>
                <a:latin typeface="Arial"/>
                <a:cs typeface="Arial"/>
              </a:rPr>
              <a:t>6</a:t>
            </a:r>
            <a:r>
              <a:rPr sz="2625" b="1" spc="-7" baseline="25396" dirty="0">
                <a:solidFill>
                  <a:srgbClr val="FFFF00"/>
                </a:solidFill>
                <a:latin typeface="Arial"/>
                <a:cs typeface="Arial"/>
              </a:rPr>
              <a:t>2-</a:t>
            </a:r>
            <a:r>
              <a:rPr sz="2650" b="1" spc="-5" dirty="0">
                <a:solidFill>
                  <a:srgbClr val="FFFF00"/>
                </a:solidFill>
                <a:latin typeface="Arial"/>
                <a:cs typeface="Arial"/>
              </a:rPr>
              <a:t>. </a:t>
            </a:r>
            <a:r>
              <a:rPr sz="2650" b="1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Εξηγείστε</a:t>
            </a:r>
            <a:r>
              <a:rPr sz="2000" b="1" spc="-6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00"/>
                </a:solidFill>
                <a:latin typeface="Arial"/>
                <a:cs typeface="Arial"/>
              </a:rPr>
              <a:t>τον</a:t>
            </a:r>
            <a:r>
              <a:rPr sz="2000" b="1" spc="-3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FFFF00"/>
                </a:solidFill>
                <a:latin typeface="Arial"/>
                <a:cs typeface="Arial"/>
              </a:rPr>
              <a:t>τρόπο</a:t>
            </a:r>
            <a:r>
              <a:rPr sz="2000" b="1" spc="-5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σχηματισμού</a:t>
            </a:r>
            <a:r>
              <a:rPr sz="2000" b="1" spc="-5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των</a:t>
            </a:r>
            <a:r>
              <a:rPr sz="2000" b="1" spc="-8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00"/>
                </a:solidFill>
                <a:latin typeface="Arial"/>
                <a:cs typeface="Arial"/>
              </a:rPr>
              <a:t>παραπάνω</a:t>
            </a:r>
            <a:r>
              <a:rPr sz="2000" b="1" spc="-5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μορίων</a:t>
            </a:r>
            <a:r>
              <a:rPr sz="2000" b="1" spc="-8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35" dirty="0">
                <a:solidFill>
                  <a:srgbClr val="FFFF00"/>
                </a:solidFill>
                <a:latin typeface="Arial"/>
                <a:cs typeface="Arial"/>
              </a:rPr>
              <a:t>και</a:t>
            </a:r>
            <a:r>
              <a:rPr sz="2000" b="1" spc="2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ιόντων.</a:t>
            </a:r>
            <a:endParaRPr sz="2000">
              <a:latin typeface="Arial"/>
              <a:cs typeface="Arial"/>
            </a:endParaRPr>
          </a:p>
          <a:p>
            <a:pPr marL="466725" marR="106680" indent="-378460" algn="just">
              <a:lnSpc>
                <a:spcPts val="2380"/>
              </a:lnSpc>
              <a:spcBef>
                <a:spcPts val="1270"/>
              </a:spcBef>
              <a:buAutoNum type="arabicPeriod" startAt="3"/>
              <a:tabLst>
                <a:tab pos="467359" algn="l"/>
              </a:tabLst>
            </a:pP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Ποια </a:t>
            </a:r>
            <a:r>
              <a:rPr sz="2000" b="1" spc="-15" dirty="0">
                <a:solidFill>
                  <a:srgbClr val="FFFF00"/>
                </a:solidFill>
                <a:latin typeface="Arial"/>
                <a:cs typeface="Arial"/>
              </a:rPr>
              <a:t>από </a:t>
            </a:r>
            <a:r>
              <a:rPr sz="2000" b="1" spc="-30" dirty="0">
                <a:solidFill>
                  <a:srgbClr val="FFFF00"/>
                </a:solidFill>
                <a:latin typeface="Arial"/>
                <a:cs typeface="Arial"/>
              </a:rPr>
              <a:t>τα </a:t>
            </a:r>
            <a:r>
              <a:rPr sz="2000" b="1" spc="-35" dirty="0">
                <a:solidFill>
                  <a:srgbClr val="FFFF00"/>
                </a:solidFill>
                <a:latin typeface="Arial"/>
                <a:cs typeface="Arial"/>
              </a:rPr>
              <a:t>παρακάτω</a:t>
            </a:r>
            <a:r>
              <a:rPr sz="2000" b="1" spc="-3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00"/>
                </a:solidFill>
                <a:latin typeface="Arial"/>
                <a:cs typeface="Arial"/>
              </a:rPr>
              <a:t>ιόντα </a:t>
            </a:r>
            <a:r>
              <a:rPr sz="2000" b="1" spc="-25" dirty="0">
                <a:solidFill>
                  <a:srgbClr val="FFFF00"/>
                </a:solidFill>
                <a:latin typeface="Arial"/>
                <a:cs typeface="Arial"/>
              </a:rPr>
              <a:t>έλκονται </a:t>
            </a:r>
            <a:r>
              <a:rPr sz="2000" b="1" spc="-15" dirty="0">
                <a:solidFill>
                  <a:srgbClr val="FFFF00"/>
                </a:solidFill>
                <a:latin typeface="Arial"/>
                <a:cs typeface="Arial"/>
              </a:rPr>
              <a:t>από </a:t>
            </a:r>
            <a:r>
              <a:rPr sz="2000" b="1" spc="-30" dirty="0">
                <a:solidFill>
                  <a:srgbClr val="FFFF00"/>
                </a:solidFill>
                <a:latin typeface="Arial"/>
                <a:cs typeface="Arial"/>
              </a:rPr>
              <a:t>το </a:t>
            </a:r>
            <a:r>
              <a:rPr sz="2000" b="1" spc="-20" dirty="0">
                <a:solidFill>
                  <a:srgbClr val="FFFF00"/>
                </a:solidFill>
                <a:latin typeface="Arial"/>
                <a:cs typeface="Arial"/>
              </a:rPr>
              <a:t>μαγνητικό 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πεδίο;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Ο</a:t>
            </a:r>
            <a:r>
              <a:rPr sz="1950" b="1" spc="-7" baseline="-21367" dirty="0">
                <a:solidFill>
                  <a:srgbClr val="FFFF00"/>
                </a:solidFill>
                <a:latin typeface="Arial"/>
                <a:cs typeface="Arial"/>
              </a:rPr>
              <a:t>2</a:t>
            </a:r>
            <a:r>
              <a:rPr sz="1950" b="1" spc="-7" baseline="25641" dirty="0">
                <a:solidFill>
                  <a:srgbClr val="FFFF00"/>
                </a:solidFill>
                <a:latin typeface="Arial"/>
                <a:cs typeface="Arial"/>
              </a:rPr>
              <a:t>-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, 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 Cl</a:t>
            </a:r>
            <a:r>
              <a:rPr sz="1950" b="1" baseline="-21367" dirty="0">
                <a:solidFill>
                  <a:srgbClr val="FFFF00"/>
                </a:solidFill>
                <a:latin typeface="Arial"/>
                <a:cs typeface="Arial"/>
              </a:rPr>
              <a:t>2</a:t>
            </a:r>
            <a:r>
              <a:rPr sz="1950" b="1" baseline="25641" dirty="0">
                <a:solidFill>
                  <a:srgbClr val="FFFF00"/>
                </a:solidFill>
                <a:latin typeface="Arial"/>
                <a:cs typeface="Arial"/>
              </a:rPr>
              <a:t>+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466725" indent="-378460" algn="just">
              <a:lnSpc>
                <a:spcPct val="100000"/>
              </a:lnSpc>
              <a:spcBef>
                <a:spcPts val="1100"/>
              </a:spcBef>
              <a:buAutoNum type="arabicPeriod" startAt="3"/>
              <a:tabLst>
                <a:tab pos="467359" algn="l"/>
              </a:tabLst>
            </a:pP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Εξηγείστε</a:t>
            </a:r>
            <a:r>
              <a:rPr sz="2000" b="1" spc="-6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γιατί</a:t>
            </a:r>
            <a:r>
              <a:rPr sz="2000" b="1" spc="-3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00"/>
                </a:solidFill>
                <a:latin typeface="Arial"/>
                <a:cs typeface="Arial"/>
              </a:rPr>
              <a:t>δεν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00"/>
                </a:solidFill>
                <a:latin typeface="Arial"/>
                <a:cs typeface="Arial"/>
              </a:rPr>
              <a:t>υπάρχει</a:t>
            </a:r>
            <a:r>
              <a:rPr sz="2000" b="1" spc="-3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30" dirty="0">
                <a:solidFill>
                  <a:srgbClr val="FFFF00"/>
                </a:solidFill>
                <a:latin typeface="Arial"/>
                <a:cs typeface="Arial"/>
              </a:rPr>
              <a:t>το</a:t>
            </a:r>
            <a:r>
              <a:rPr sz="2000" b="1" spc="-2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Ne</a:t>
            </a:r>
            <a:r>
              <a:rPr sz="1950" b="1" spc="-7" baseline="-21367" dirty="0">
                <a:solidFill>
                  <a:srgbClr val="FFFF00"/>
                </a:solidFill>
                <a:latin typeface="Arial"/>
                <a:cs typeface="Arial"/>
              </a:rPr>
              <a:t>2</a:t>
            </a:r>
            <a:r>
              <a:rPr sz="1950" b="1" spc="300" baseline="-21367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ενώ</a:t>
            </a:r>
            <a:r>
              <a:rPr sz="2000" b="1" spc="-3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00"/>
                </a:solidFill>
                <a:latin typeface="Arial"/>
                <a:cs typeface="Arial"/>
              </a:rPr>
              <a:t>υπάρχει</a:t>
            </a:r>
            <a:r>
              <a:rPr sz="2000" b="1" spc="-3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30" dirty="0">
                <a:solidFill>
                  <a:srgbClr val="FFFF00"/>
                </a:solidFill>
                <a:latin typeface="Arial"/>
                <a:cs typeface="Arial"/>
              </a:rPr>
              <a:t>το</a:t>
            </a:r>
            <a:r>
              <a:rPr sz="2000" b="1" spc="-2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Ne</a:t>
            </a:r>
            <a:r>
              <a:rPr sz="1950" b="1" baseline="-21367" dirty="0">
                <a:solidFill>
                  <a:srgbClr val="FFFF00"/>
                </a:solidFill>
                <a:latin typeface="Arial"/>
                <a:cs typeface="Arial"/>
              </a:rPr>
              <a:t>2</a:t>
            </a:r>
            <a:r>
              <a:rPr sz="1950" b="1" baseline="25641" dirty="0">
                <a:solidFill>
                  <a:srgbClr val="FFFF00"/>
                </a:solidFill>
                <a:latin typeface="Arial"/>
                <a:cs typeface="Arial"/>
              </a:rPr>
              <a:t>+</a:t>
            </a:r>
            <a:r>
              <a:rPr sz="1950" b="1" spc="240" baseline="25641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60140" y="310896"/>
            <a:ext cx="3223895" cy="5632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0" spc="-25" dirty="0"/>
              <a:t>ΒΙΒΛΙΟΓΡΑΦΙΑ</a:t>
            </a:r>
            <a:endParaRPr sz="3500"/>
          </a:p>
        </p:txBody>
      </p:sp>
      <p:sp>
        <p:nvSpPr>
          <p:cNvPr id="3" name="object 3"/>
          <p:cNvSpPr txBox="1"/>
          <p:nvPr/>
        </p:nvSpPr>
        <p:spPr>
          <a:xfrm>
            <a:off x="3224276" y="1272844"/>
            <a:ext cx="4372610" cy="456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85750" indent="734060">
              <a:lnSpc>
                <a:spcPct val="149000"/>
              </a:lnSpc>
              <a:spcBef>
                <a:spcPts val="100"/>
              </a:spcBef>
              <a:buAutoNum type="arabicPeriod"/>
              <a:tabLst>
                <a:tab pos="1124585" algn="l"/>
                <a:tab pos="1125220" algn="l"/>
              </a:tabLst>
            </a:pPr>
            <a:r>
              <a:rPr sz="2000" b="1" spc="-15" dirty="0">
                <a:solidFill>
                  <a:srgbClr val="003399"/>
                </a:solidFill>
                <a:latin typeface="Arial"/>
                <a:cs typeface="Arial"/>
              </a:rPr>
              <a:t>Αρχές </a:t>
            </a:r>
            <a:r>
              <a:rPr sz="2000" b="1" spc="-5" dirty="0">
                <a:solidFill>
                  <a:srgbClr val="003399"/>
                </a:solidFill>
                <a:latin typeface="Arial"/>
                <a:cs typeface="Arial"/>
              </a:rPr>
              <a:t>της </a:t>
            </a:r>
            <a:r>
              <a:rPr sz="2000" b="1" spc="-10" dirty="0">
                <a:solidFill>
                  <a:srgbClr val="003399"/>
                </a:solidFill>
                <a:latin typeface="Arial"/>
                <a:cs typeface="Arial"/>
              </a:rPr>
              <a:t>Χημείας </a:t>
            </a:r>
            <a:r>
              <a:rPr sz="2000" b="1" spc="-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000" b="1" spc="-50" dirty="0">
                <a:solidFill>
                  <a:srgbClr val="003399"/>
                </a:solidFill>
                <a:latin typeface="Arial"/>
                <a:cs typeface="Arial"/>
              </a:rPr>
              <a:t>P.Atkins		</a:t>
            </a:r>
            <a:r>
              <a:rPr sz="2000" b="1" spc="-5" dirty="0">
                <a:solidFill>
                  <a:srgbClr val="003399"/>
                </a:solidFill>
                <a:latin typeface="Arial"/>
                <a:cs typeface="Arial"/>
              </a:rPr>
              <a:t>- L.</a:t>
            </a:r>
            <a:r>
              <a:rPr sz="2000" b="1" spc="-4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3399"/>
                </a:solidFill>
                <a:latin typeface="Arial"/>
                <a:cs typeface="Arial"/>
              </a:rPr>
              <a:t>Jones</a:t>
            </a:r>
            <a:r>
              <a:rPr sz="2000" b="1" spc="-4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3399"/>
                </a:solidFill>
                <a:latin typeface="Arial"/>
                <a:cs typeface="Arial"/>
              </a:rPr>
              <a:t>–</a:t>
            </a:r>
            <a:r>
              <a:rPr sz="2000" b="1" spc="-2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3399"/>
                </a:solidFill>
                <a:latin typeface="Arial"/>
                <a:cs typeface="Arial"/>
              </a:rPr>
              <a:t>L.</a:t>
            </a:r>
            <a:r>
              <a:rPr sz="2000" b="1" spc="-1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3399"/>
                </a:solidFill>
                <a:latin typeface="Arial"/>
                <a:cs typeface="Arial"/>
              </a:rPr>
              <a:t>Laverman</a:t>
            </a:r>
            <a:endParaRPr sz="2000">
              <a:latin typeface="Arial"/>
              <a:cs typeface="Arial"/>
            </a:endParaRPr>
          </a:p>
          <a:p>
            <a:pPr marL="161925" marR="434340" indent="886460">
              <a:lnSpc>
                <a:spcPct val="149000"/>
              </a:lnSpc>
            </a:pPr>
            <a:r>
              <a:rPr sz="2000" b="1" spc="-10" dirty="0">
                <a:solidFill>
                  <a:srgbClr val="003399"/>
                </a:solidFill>
                <a:latin typeface="Arial"/>
                <a:cs typeface="Arial"/>
              </a:rPr>
              <a:t>(Μεταφρασμένο) </a:t>
            </a:r>
            <a:r>
              <a:rPr sz="2000" b="1" spc="-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003399"/>
                </a:solidFill>
                <a:latin typeface="Arial"/>
                <a:cs typeface="Arial"/>
              </a:rPr>
              <a:t>Ε</a:t>
            </a:r>
            <a:r>
              <a:rPr sz="2000" b="1" spc="-85" dirty="0">
                <a:solidFill>
                  <a:srgbClr val="003399"/>
                </a:solidFill>
                <a:latin typeface="Arial"/>
                <a:cs typeface="Arial"/>
              </a:rPr>
              <a:t>κ</a:t>
            </a:r>
            <a:r>
              <a:rPr sz="2000" b="1" spc="-15" dirty="0">
                <a:solidFill>
                  <a:srgbClr val="003399"/>
                </a:solidFill>
                <a:latin typeface="Arial"/>
                <a:cs typeface="Arial"/>
              </a:rPr>
              <a:t>δ</a:t>
            </a:r>
            <a:r>
              <a:rPr sz="2000" b="1" dirty="0">
                <a:solidFill>
                  <a:srgbClr val="003399"/>
                </a:solidFill>
                <a:latin typeface="Arial"/>
                <a:cs typeface="Arial"/>
              </a:rPr>
              <a:t>ό</a:t>
            </a:r>
            <a:r>
              <a:rPr sz="2000" b="1" spc="-10" dirty="0">
                <a:solidFill>
                  <a:srgbClr val="003399"/>
                </a:solidFill>
                <a:latin typeface="Arial"/>
                <a:cs typeface="Arial"/>
              </a:rPr>
              <a:t>σ</a:t>
            </a:r>
            <a:r>
              <a:rPr sz="2000" b="1" spc="-15" dirty="0">
                <a:solidFill>
                  <a:srgbClr val="003399"/>
                </a:solidFill>
                <a:latin typeface="Arial"/>
                <a:cs typeface="Arial"/>
              </a:rPr>
              <a:t>ε</a:t>
            </a:r>
            <a:r>
              <a:rPr sz="2000" b="1" spc="-5" dirty="0">
                <a:solidFill>
                  <a:srgbClr val="003399"/>
                </a:solidFill>
                <a:latin typeface="Arial"/>
                <a:cs typeface="Arial"/>
              </a:rPr>
              <a:t>ις </a:t>
            </a:r>
            <a:r>
              <a:rPr sz="2000" b="1" spc="-20" dirty="0">
                <a:solidFill>
                  <a:srgbClr val="003399"/>
                </a:solidFill>
                <a:latin typeface="Arial"/>
                <a:cs typeface="Arial"/>
              </a:rPr>
              <a:t>«</a:t>
            </a:r>
            <a:r>
              <a:rPr sz="2000" b="1" spc="-15" dirty="0">
                <a:solidFill>
                  <a:srgbClr val="003399"/>
                </a:solidFill>
                <a:latin typeface="Arial"/>
                <a:cs typeface="Arial"/>
              </a:rPr>
              <a:t>U</a:t>
            </a:r>
            <a:r>
              <a:rPr sz="2000" b="1" dirty="0">
                <a:solidFill>
                  <a:srgbClr val="003399"/>
                </a:solidFill>
                <a:latin typeface="Arial"/>
                <a:cs typeface="Arial"/>
              </a:rPr>
              <a:t>top</a:t>
            </a:r>
            <a:r>
              <a:rPr sz="2000" b="1" spc="-5" dirty="0">
                <a:solidFill>
                  <a:srgbClr val="003399"/>
                </a:solidFill>
                <a:latin typeface="Arial"/>
                <a:cs typeface="Arial"/>
              </a:rPr>
              <a:t>i</a:t>
            </a:r>
            <a:r>
              <a:rPr sz="2000" b="1" spc="-10" dirty="0">
                <a:solidFill>
                  <a:srgbClr val="003399"/>
                </a:solidFill>
                <a:latin typeface="Arial"/>
                <a:cs typeface="Arial"/>
              </a:rPr>
              <a:t>a»</a:t>
            </a:r>
            <a:r>
              <a:rPr sz="2000" b="1" spc="-5" dirty="0">
                <a:solidFill>
                  <a:srgbClr val="003399"/>
                </a:solidFill>
                <a:latin typeface="Arial"/>
                <a:cs typeface="Arial"/>
              </a:rPr>
              <a:t>,</a:t>
            </a:r>
            <a:r>
              <a:rPr sz="2000" b="1" spc="-12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000" b="1" spc="-85" dirty="0">
                <a:solidFill>
                  <a:srgbClr val="003399"/>
                </a:solidFill>
                <a:latin typeface="Arial"/>
                <a:cs typeface="Arial"/>
              </a:rPr>
              <a:t>Α</a:t>
            </a:r>
            <a:r>
              <a:rPr sz="2000" b="1" spc="-5" dirty="0">
                <a:solidFill>
                  <a:srgbClr val="003399"/>
                </a:solidFill>
                <a:latin typeface="Arial"/>
                <a:cs typeface="Arial"/>
              </a:rPr>
              <a:t>θ</a:t>
            </a:r>
            <a:r>
              <a:rPr sz="2000" b="1" dirty="0">
                <a:solidFill>
                  <a:srgbClr val="003399"/>
                </a:solidFill>
                <a:latin typeface="Arial"/>
                <a:cs typeface="Arial"/>
              </a:rPr>
              <a:t>ή</a:t>
            </a:r>
            <a:r>
              <a:rPr sz="2000" b="1" spc="10" dirty="0">
                <a:solidFill>
                  <a:srgbClr val="003399"/>
                </a:solidFill>
                <a:latin typeface="Arial"/>
                <a:cs typeface="Arial"/>
              </a:rPr>
              <a:t>ν</a:t>
            </a:r>
            <a:r>
              <a:rPr sz="2000" b="1" spc="-5" dirty="0">
                <a:solidFill>
                  <a:srgbClr val="003399"/>
                </a:solidFill>
                <a:latin typeface="Arial"/>
                <a:cs typeface="Arial"/>
              </a:rPr>
              <a:t>α</a:t>
            </a:r>
            <a:r>
              <a:rPr sz="2000" b="1" spc="4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3399"/>
                </a:solidFill>
                <a:latin typeface="Arial"/>
                <a:cs typeface="Arial"/>
              </a:rPr>
              <a:t>2</a:t>
            </a:r>
            <a:r>
              <a:rPr sz="2000" b="1" spc="-15" dirty="0">
                <a:solidFill>
                  <a:srgbClr val="003399"/>
                </a:solidFill>
                <a:latin typeface="Arial"/>
                <a:cs typeface="Arial"/>
              </a:rPr>
              <a:t>0</a:t>
            </a:r>
            <a:r>
              <a:rPr sz="2000" b="1" spc="-10" dirty="0">
                <a:solidFill>
                  <a:srgbClr val="003399"/>
                </a:solidFill>
                <a:latin typeface="Arial"/>
                <a:cs typeface="Arial"/>
              </a:rPr>
              <a:t>1</a:t>
            </a:r>
            <a:r>
              <a:rPr sz="2000" b="1" spc="-5" dirty="0">
                <a:solidFill>
                  <a:srgbClr val="003399"/>
                </a:solidFill>
                <a:latin typeface="Arial"/>
                <a:cs typeface="Arial"/>
              </a:rPr>
              <a:t>8</a:t>
            </a:r>
            <a:endParaRPr sz="2000">
              <a:latin typeface="Arial"/>
              <a:cs typeface="Arial"/>
            </a:endParaRPr>
          </a:p>
          <a:p>
            <a:pPr marR="268605" algn="ctr">
              <a:lnSpc>
                <a:spcPct val="100000"/>
              </a:lnSpc>
              <a:spcBef>
                <a:spcPts val="1175"/>
              </a:spcBef>
            </a:pPr>
            <a:r>
              <a:rPr sz="2000" b="1" spc="-10" dirty="0">
                <a:solidFill>
                  <a:srgbClr val="003399"/>
                </a:solidFill>
                <a:latin typeface="Arial"/>
                <a:cs typeface="Arial"/>
              </a:rPr>
              <a:t>ΚΕΦ.</a:t>
            </a:r>
            <a:r>
              <a:rPr sz="2000" b="1" spc="-5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3399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00">
              <a:latin typeface="Arial"/>
              <a:cs typeface="Arial"/>
            </a:endParaRPr>
          </a:p>
          <a:p>
            <a:pPr marL="713740" indent="-378460">
              <a:lnSpc>
                <a:spcPct val="100000"/>
              </a:lnSpc>
              <a:buAutoNum type="arabicPeriod" startAt="2"/>
              <a:tabLst>
                <a:tab pos="713105" algn="l"/>
                <a:tab pos="713740" algn="l"/>
              </a:tabLst>
            </a:pPr>
            <a:r>
              <a:rPr sz="2000" b="1" spc="-10" dirty="0">
                <a:solidFill>
                  <a:srgbClr val="003399"/>
                </a:solidFill>
                <a:latin typeface="Arial"/>
                <a:cs typeface="Arial"/>
              </a:rPr>
              <a:t>Βασική</a:t>
            </a:r>
            <a:r>
              <a:rPr sz="2000" b="1" spc="-11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003399"/>
                </a:solidFill>
                <a:latin typeface="Arial"/>
                <a:cs typeface="Arial"/>
              </a:rPr>
              <a:t>Ανόργανη</a:t>
            </a:r>
            <a:r>
              <a:rPr sz="2000" b="1" spc="-3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3399"/>
                </a:solidFill>
                <a:latin typeface="Arial"/>
                <a:cs typeface="Arial"/>
              </a:rPr>
              <a:t>Χημεία</a:t>
            </a:r>
            <a:endParaRPr sz="2000">
              <a:latin typeface="Arial"/>
              <a:cs typeface="Arial"/>
            </a:endParaRPr>
          </a:p>
          <a:p>
            <a:pPr marL="73660" algn="ctr">
              <a:lnSpc>
                <a:spcPct val="100000"/>
              </a:lnSpc>
              <a:spcBef>
                <a:spcPts val="1175"/>
              </a:spcBef>
            </a:pPr>
            <a:r>
              <a:rPr sz="2000" b="1" spc="-10" dirty="0">
                <a:solidFill>
                  <a:srgbClr val="003399"/>
                </a:solidFill>
                <a:latin typeface="Arial"/>
                <a:cs typeface="Arial"/>
              </a:rPr>
              <a:t>Ν.</a:t>
            </a:r>
            <a:r>
              <a:rPr sz="2000" b="1" spc="-10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3399"/>
                </a:solidFill>
                <a:latin typeface="Arial"/>
                <a:cs typeface="Arial"/>
              </a:rPr>
              <a:t>Δ.</a:t>
            </a:r>
            <a:r>
              <a:rPr sz="2000" b="1" spc="-5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3399"/>
                </a:solidFill>
                <a:latin typeface="Arial"/>
                <a:cs typeface="Arial"/>
              </a:rPr>
              <a:t>Κλούρας</a:t>
            </a:r>
            <a:endParaRPr sz="2000">
              <a:latin typeface="Arial"/>
              <a:cs typeface="Arial"/>
            </a:endParaRPr>
          </a:p>
          <a:p>
            <a:pPr marL="73025" algn="ctr">
              <a:lnSpc>
                <a:spcPct val="100000"/>
              </a:lnSpc>
              <a:spcBef>
                <a:spcPts val="1175"/>
              </a:spcBef>
            </a:pPr>
            <a:r>
              <a:rPr sz="2000" b="1" spc="-20" dirty="0">
                <a:solidFill>
                  <a:srgbClr val="003399"/>
                </a:solidFill>
                <a:latin typeface="Arial"/>
                <a:cs typeface="Arial"/>
              </a:rPr>
              <a:t>Ε</a:t>
            </a:r>
            <a:r>
              <a:rPr sz="2000" b="1" spc="-85" dirty="0">
                <a:solidFill>
                  <a:srgbClr val="003399"/>
                </a:solidFill>
                <a:latin typeface="Arial"/>
                <a:cs typeface="Arial"/>
              </a:rPr>
              <a:t>κ</a:t>
            </a:r>
            <a:r>
              <a:rPr sz="2000" b="1" spc="-15" dirty="0">
                <a:solidFill>
                  <a:srgbClr val="003399"/>
                </a:solidFill>
                <a:latin typeface="Arial"/>
                <a:cs typeface="Arial"/>
              </a:rPr>
              <a:t>δ</a:t>
            </a:r>
            <a:r>
              <a:rPr sz="2000" b="1" dirty="0">
                <a:solidFill>
                  <a:srgbClr val="003399"/>
                </a:solidFill>
                <a:latin typeface="Arial"/>
                <a:cs typeface="Arial"/>
              </a:rPr>
              <a:t>ό</a:t>
            </a:r>
            <a:r>
              <a:rPr sz="2000" b="1" spc="-10" dirty="0">
                <a:solidFill>
                  <a:srgbClr val="003399"/>
                </a:solidFill>
                <a:latin typeface="Arial"/>
                <a:cs typeface="Arial"/>
              </a:rPr>
              <a:t>σ</a:t>
            </a:r>
            <a:r>
              <a:rPr sz="2000" b="1" spc="-15" dirty="0">
                <a:solidFill>
                  <a:srgbClr val="003399"/>
                </a:solidFill>
                <a:latin typeface="Arial"/>
                <a:cs typeface="Arial"/>
              </a:rPr>
              <a:t>ε</a:t>
            </a:r>
            <a:r>
              <a:rPr sz="2000" b="1" spc="-5" dirty="0">
                <a:solidFill>
                  <a:srgbClr val="003399"/>
                </a:solidFill>
                <a:latin typeface="Arial"/>
                <a:cs typeface="Arial"/>
              </a:rPr>
              <a:t>ις </a:t>
            </a:r>
            <a:r>
              <a:rPr sz="2000" b="1" spc="-10" dirty="0">
                <a:solidFill>
                  <a:srgbClr val="003399"/>
                </a:solidFill>
                <a:latin typeface="Arial"/>
                <a:cs typeface="Arial"/>
              </a:rPr>
              <a:t>«Π.</a:t>
            </a:r>
            <a:r>
              <a:rPr sz="2000" b="1" spc="20" dirty="0">
                <a:solidFill>
                  <a:srgbClr val="003399"/>
                </a:solidFill>
                <a:latin typeface="Arial"/>
                <a:cs typeface="Arial"/>
              </a:rPr>
              <a:t>Τ</a:t>
            </a:r>
            <a:r>
              <a:rPr sz="2000" b="1" spc="-15" dirty="0">
                <a:solidFill>
                  <a:srgbClr val="003399"/>
                </a:solidFill>
                <a:latin typeface="Arial"/>
                <a:cs typeface="Arial"/>
              </a:rPr>
              <a:t>ρ</a:t>
            </a:r>
            <a:r>
              <a:rPr sz="2000" b="1" spc="-5" dirty="0">
                <a:solidFill>
                  <a:srgbClr val="003399"/>
                </a:solidFill>
                <a:latin typeface="Arial"/>
                <a:cs typeface="Arial"/>
              </a:rPr>
              <a:t>α</a:t>
            </a:r>
            <a:r>
              <a:rPr sz="2000" b="1" spc="-15" dirty="0">
                <a:solidFill>
                  <a:srgbClr val="003399"/>
                </a:solidFill>
                <a:latin typeface="Arial"/>
                <a:cs typeface="Arial"/>
              </a:rPr>
              <a:t>υ</a:t>
            </a:r>
            <a:r>
              <a:rPr sz="2000" b="1" spc="-10" dirty="0">
                <a:solidFill>
                  <a:srgbClr val="003399"/>
                </a:solidFill>
                <a:latin typeface="Arial"/>
                <a:cs typeface="Arial"/>
              </a:rPr>
              <a:t>λ</a:t>
            </a:r>
            <a:r>
              <a:rPr sz="2000" b="1" dirty="0">
                <a:solidFill>
                  <a:srgbClr val="003399"/>
                </a:solidFill>
                <a:latin typeface="Arial"/>
                <a:cs typeface="Arial"/>
              </a:rPr>
              <a:t>ό</a:t>
            </a:r>
            <a:r>
              <a:rPr sz="2000" b="1" spc="-10" dirty="0">
                <a:solidFill>
                  <a:srgbClr val="003399"/>
                </a:solidFill>
                <a:latin typeface="Arial"/>
                <a:cs typeface="Arial"/>
              </a:rPr>
              <a:t>ς»</a:t>
            </a:r>
            <a:r>
              <a:rPr sz="2000" b="1" spc="-5" dirty="0">
                <a:solidFill>
                  <a:srgbClr val="003399"/>
                </a:solidFill>
                <a:latin typeface="Arial"/>
                <a:cs typeface="Arial"/>
              </a:rPr>
              <a:t>,</a:t>
            </a:r>
            <a:r>
              <a:rPr sz="2000" b="1" spc="-15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000" b="1" spc="-85" dirty="0">
                <a:solidFill>
                  <a:srgbClr val="003399"/>
                </a:solidFill>
                <a:latin typeface="Arial"/>
                <a:cs typeface="Arial"/>
              </a:rPr>
              <a:t>Α</a:t>
            </a:r>
            <a:r>
              <a:rPr sz="2000" b="1" spc="-5" dirty="0">
                <a:solidFill>
                  <a:srgbClr val="003399"/>
                </a:solidFill>
                <a:latin typeface="Arial"/>
                <a:cs typeface="Arial"/>
              </a:rPr>
              <a:t>θ</a:t>
            </a:r>
            <a:r>
              <a:rPr sz="2000" b="1" dirty="0">
                <a:solidFill>
                  <a:srgbClr val="003399"/>
                </a:solidFill>
                <a:latin typeface="Arial"/>
                <a:cs typeface="Arial"/>
              </a:rPr>
              <a:t>ή</a:t>
            </a:r>
            <a:r>
              <a:rPr sz="2000" b="1" spc="10" dirty="0">
                <a:solidFill>
                  <a:srgbClr val="003399"/>
                </a:solidFill>
                <a:latin typeface="Arial"/>
                <a:cs typeface="Arial"/>
              </a:rPr>
              <a:t>ν</a:t>
            </a:r>
            <a:r>
              <a:rPr sz="2000" b="1" spc="-5" dirty="0">
                <a:solidFill>
                  <a:srgbClr val="003399"/>
                </a:solidFill>
                <a:latin typeface="Arial"/>
                <a:cs typeface="Arial"/>
              </a:rPr>
              <a:t>α</a:t>
            </a:r>
            <a:r>
              <a:rPr sz="2000" b="1" spc="4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3399"/>
                </a:solidFill>
                <a:latin typeface="Arial"/>
                <a:cs typeface="Arial"/>
              </a:rPr>
              <a:t>200</a:t>
            </a:r>
            <a:r>
              <a:rPr sz="2000" b="1" spc="-5" dirty="0">
                <a:solidFill>
                  <a:srgbClr val="003399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  <a:p>
            <a:pPr marR="271145" algn="ctr">
              <a:lnSpc>
                <a:spcPct val="100000"/>
              </a:lnSpc>
              <a:spcBef>
                <a:spcPts val="1175"/>
              </a:spcBef>
            </a:pPr>
            <a:r>
              <a:rPr sz="2000" b="1" spc="-10" dirty="0">
                <a:solidFill>
                  <a:srgbClr val="003399"/>
                </a:solidFill>
                <a:latin typeface="Arial"/>
                <a:cs typeface="Arial"/>
              </a:rPr>
              <a:t>ΚΕΦ.6,</a:t>
            </a:r>
            <a:r>
              <a:rPr sz="2000" b="1" spc="-5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3399"/>
                </a:solidFill>
                <a:latin typeface="Arial"/>
                <a:cs typeface="Arial"/>
              </a:rPr>
              <a:t>7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</TotalTime>
  <Words>5077</Words>
  <Application>Microsoft Office PowerPoint</Application>
  <PresentationFormat>Προσαρμογή</PresentationFormat>
  <Paragraphs>732</Paragraphs>
  <Slides>94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94</vt:i4>
      </vt:variant>
    </vt:vector>
  </HeadingPairs>
  <TitlesOfParts>
    <vt:vector size="100" baseType="lpstr">
      <vt:lpstr>Arial</vt:lpstr>
      <vt:lpstr>Arial MT</vt:lpstr>
      <vt:lpstr>Calibri</vt:lpstr>
      <vt:lpstr>Times New Roman</vt:lpstr>
      <vt:lpstr>Wingdings</vt:lpstr>
      <vt:lpstr>Office Theme</vt:lpstr>
      <vt:lpstr>ΜΟΡΙΑ – ΧΗΜΙΚΟΙ ΔΕΣΜΟΙ</vt:lpstr>
      <vt:lpstr>ΙΟΝΤΙΚΟΣ ΔΕΣΜΟΣ</vt:lpstr>
      <vt:lpstr>ΙΟΝΤΙΚΟΣ ΔΕΣΜΟΣ</vt:lpstr>
      <vt:lpstr>ΟΜΟΙΟΠΟΛΙΚΟΣ ΔΕΣΜΟΣ ή  ΟΜΟΣΘΕΝΗΣ ΔΕΣΜΟΣ</vt:lpstr>
      <vt:lpstr>Παρουσίαση του PowerPoint</vt:lpstr>
      <vt:lpstr>ΟΜΟΙΟΠΟΛΙΚΟΣ ΔΕΣΜΟΣ ή  ΟΜΟΣΘΕΝΗΣ ΔΕΣΜΟΣ</vt:lpstr>
      <vt:lpstr>ΟΜΟΙΟΠΟΛΙΚΟΣ ΔΕΣΜΟΣ ή  ΟΜΟΣΘΕΝΗΣ ΔΕΣΜΟΣ</vt:lpstr>
      <vt:lpstr>ΟΜΟΙΟΠΟΛΙΚΟΣ ΔΕΣΜΟΣ ή  ΟΜΟΣΘΕΝΗΣ ΔΕΣΜΟΣ</vt:lpstr>
      <vt:lpstr>ΟΜΟΙΟΠΟΛΙΚΟΣ ΔΕΣΜΟΣ ή  ΟΜΟΣΘΕΝΗΣ ΔΕΣΜΟΣ</vt:lpstr>
      <vt:lpstr>ΟΜΟΙΟΠΟΛΙΚΟΣ ΔΕΣΜΟΣ ή  ΟΜΟΣΘΕΝΗΣ ΔΕΣΜΟΣ</vt:lpstr>
      <vt:lpstr>ΟΜΟΙΟΠΟΛΙΚΟΣ ΔΕΣΜΟΣ ή  ΟΜΟΣΘΕΝΗΣ ΔΕΣΜΟΣ</vt:lpstr>
      <vt:lpstr>ΟΜΟΙΟΠΟΛΙΚΟΣ ΔΕΣΜΟΣ ή  ΟΜΟΣΘΕΝΗΣ ΔΕΣΜΟΣ</vt:lpstr>
      <vt:lpstr>ΟΜΟΙΟΠΟΛΙΚΟΣ ΔΕΣΜΟΣ ή  ΟΜΟΣΘΕΝΗΣ ΔΕΣΜΟΣ</vt:lpstr>
      <vt:lpstr>ΟΜΟΙΟΠΟΛΙΚΟΣ ΔΕΣΜΟΣ ή  ΟΜΟΣΘΕΝΗΣ ΔΕΣΜΟΣ</vt:lpstr>
      <vt:lpstr>ΟΜΟΙΟΠΟΛΙΚΟΣ ΔΕΣΜΟΣ ή  ΟΜΟΣΘΕΝΗΣ ΔΕΣΜΟΣ</vt:lpstr>
      <vt:lpstr>ΟΜΟΙΟΠΟΛΙΚΟΣ ΔΕΣΜΟΣ ή  ΟΜΟΣΘΕΝΗΣ ΔΕΣΜΟΣ</vt:lpstr>
      <vt:lpstr>ΟΜΟΙΟΠΟΛΙΚΟΣ ΔΕΣΜΟΣ ή  ΟΜΟΣΘΕΝΗΣ ΔΕΣΜΟΣ</vt:lpstr>
      <vt:lpstr>ΟΜΟΙΟΠΟΛΙΚΟΣ ΔΕΣΜΟΣ ή  ΟΜΟΣΘΕΝΗΣ ΔΕΣΜΟΣ</vt:lpstr>
      <vt:lpstr>ΟΜΟΙΟΠΟΛΙΚΟΣ ΔΕΣΜΟΣ ή  ΟΜΟΣΘΕΝΗΣ ΔΕΣΜΟΣ</vt:lpstr>
      <vt:lpstr>ΟΜΟΙΟΠΟΛΙΚΟΣ ΔΕΣΜΟΣ ή  ΟΜΟΣΘΕΝΗΣ ΔΕΣΜΟΣ</vt:lpstr>
      <vt:lpstr>ΟΜΟΙΟΠΟΛΙΚΟΣ ΔΕΣΜΟΣ ή  ΟΜΟΣΘΕΝΗΣ ΔΕΣΜΟΣ</vt:lpstr>
      <vt:lpstr>ΕΞΑΙΡΕΣΕΙΣ ΑΠΟ ΤΟΝ ΚΑΝΟΝΑ ΤΗΣ  ΟΚΤΑΔΑΣ</vt:lpstr>
      <vt:lpstr>ΕΞΑΙΡΕΣΕΙΣ ΑΠΟ ΤΟΝ ΚΑΝΟΝΑ ΤΗΣ  ΟΚΤΑΔΑΣ</vt:lpstr>
      <vt:lpstr>ΕΞΑΙΡΕΣΕΙΣ ΑΠΟ ΤΟΝ ΚΑΝΟΝΑ ΤΗΣ  ΟΚΤΑΔΑΣ</vt:lpstr>
      <vt:lpstr>Παρουσίαση του PowerPoint</vt:lpstr>
      <vt:lpstr>ΣΥΝΤΟΝΙΣΜΟΣ ή ΜΕΣΟΜΕΡΕΙΑ</vt:lpstr>
      <vt:lpstr>ΣΥΝΤΟΝΙΣΜΟΣ ή ΜΕΣΟΜΕΡΕΙΑ</vt:lpstr>
      <vt:lpstr>ΠΟΛΩΜΕΝΟΙ – ΑΠΟΛΟΙ ΔΕΣΜΟΙ</vt:lpstr>
      <vt:lpstr>Η ΓΕΩΜΕΤΡΙΑ ΤΩΝ ΜΟΡΙΩΝ  ΘΕΩΡΙΑ ΑΠΩΣΗΣ ΗΛΕΚΤΡΟΝΙΚΩΝ ΖΕΥΓΩΝ ΤΗΣ ΣΤΙΒΑΔΑΣ ΣΘΕΝΟΥΣ (Valence- Shell  Electron- Pair Repulsion – VSEPR)</vt:lpstr>
      <vt:lpstr>Η ΓΕΩΜΕΤΡΙΑ ΤΩΝ ΜΟΡΙΩΝ  ΘΕΩΡΙΑ ΑΠΩΣΗΣ ΗΛΕΚΤΡΟΝΙΚΩΝ ΖΕΥΓΩΝ ΤΗΣ ΣΤΙΒΑΔΑΣ ΣΘΕΝΟΥΣ (Valence- Shell  Electron- Pair Repulsion – VSEPR)</vt:lpstr>
      <vt:lpstr>Η ΓΕΩΜΕΤΡΙΑ ΤΩΝ ΜΟΡΙΩΝ  ΘΕΩΡΙΑ ΑΠΩΣΗΣ ΗΛΕΚΤΡΟΝΙΚΩΝ ΖΕΥΓΩΝ ΤΗΣ ΣΤΙΒΑΔΑΣ ΣΘΕΝΟΥΣ (Valence- Shell  Electron- Pair Repulsion – VSEPR)</vt:lpstr>
      <vt:lpstr>Η ΓΕΩΜΕΤΡΙΑ ΤΩΝ ΜΟΡΙΩΝ  ΘΕΩΡΙΑ ΑΠΩΣΗΣ ΗΛΕΚΤΡΟΝΙΚΩΝ ΖΕΥΓΩΝ ΤΗΣ ΣΤΙΒΑΔΑΣ ΣΘΕΝΟΥΣ (Valence- Shell  Electron- Pair Repulsion – VSEPR)</vt:lpstr>
      <vt:lpstr>Παρουσίαση του PowerPoint</vt:lpstr>
      <vt:lpstr>ΘΕΩΡΙΑ VSEPR</vt:lpstr>
      <vt:lpstr>ΘΕΩΡΙΑ VSEPR</vt:lpstr>
      <vt:lpstr>ΘΕΩΡΙΑ VSEPR</vt:lpstr>
      <vt:lpstr>ΘΕΩΡΙΑ VSEPR</vt:lpstr>
      <vt:lpstr>ΘΕΩΡΙΑ VSEPR</vt:lpstr>
      <vt:lpstr>ΘΕΩΡΙΑ VSEPR</vt:lpstr>
      <vt:lpstr>ΘΕΩΡΙΑ VSEPR</vt:lpstr>
      <vt:lpstr>ΘΕΩΡΙΑ VSEPR</vt:lpstr>
      <vt:lpstr>ΘΕΩΡΙΑ VSEPR</vt:lpstr>
      <vt:lpstr>ΘΕΩΡΙΑ VSEPR</vt:lpstr>
      <vt:lpstr>ΘΕΩΡΙΑ VSEPR</vt:lpstr>
      <vt:lpstr>ΘΕΩΡΙΑ VSEPR</vt:lpstr>
      <vt:lpstr>ΘΕΩΡΙΑ VSEPR</vt:lpstr>
      <vt:lpstr>ΘΕΩΡΙΑ VSEPR</vt:lpstr>
      <vt:lpstr>ΘΕΩΡΙΑ VSEPR</vt:lpstr>
      <vt:lpstr>ΘΕΩΡΙΑ VSEPR</vt:lpstr>
      <vt:lpstr>ΘΕΩΡΙΑ VSEPR</vt:lpstr>
      <vt:lpstr>ΕΝΕΡΓΕΙΕΣ – ΜΗΚΗ ΔΕΣΜΩΝ</vt:lpstr>
      <vt:lpstr>ΕΝΕΡΓΕΙΕΣ – ΜΗΚΗ ΔΕΣΜΩΝ</vt:lpstr>
      <vt:lpstr>ΕΝΕΡΓΕΙΕΣ – ΜΗΚΗ ΔΕΣΜΩΝ</vt:lpstr>
      <vt:lpstr>ΕΝΕΡΓΕΙΕΣ – ΜΗΚΗ ΔΕΣΜΩΝ</vt:lpstr>
      <vt:lpstr>ΕΝΕΡΓΕΙΕΣ – ΜΗΚΗ ΔΕΣΜΩΝ</vt:lpstr>
      <vt:lpstr>ΘΕΩΡΙΑ ΤΟΥ ΔΕΣΜΟΥ ΣΘΕΝΟΥΣ</vt:lpstr>
      <vt:lpstr>ΘΕΩΡΙΑ ΤΟΥ ΔΕΣΜΟΥ ΣΘΕΝΟΥΣ</vt:lpstr>
      <vt:lpstr>ΘΕΩΡΙΑ ΤΟΥ ΔΕΣΜΟΥ ΣΘΕΝΟΥΣ</vt:lpstr>
      <vt:lpstr>ΘΕΩΡΙΑ ΤΟΥ ΔΕΣΜΟΥ ΣΘΕΝΟΥΣ</vt:lpstr>
      <vt:lpstr>ΘΕΩΡΙΑ ΤΟΥ ΔΕΣΜΟΥ ΣΘΕΝΟΥΣ</vt:lpstr>
      <vt:lpstr>ΘΕΩΡΙΑ ΤΟΥ ΔΕΣΜΟΥ ΣΘΕΝΟΥΣ</vt:lpstr>
      <vt:lpstr>ΘΕΩΡΙΑ ΤΟΥ ΔΕΣΜΟΥ ΣΘΕΝΟΥΣ</vt:lpstr>
      <vt:lpstr>ΘΕΩΡΙΑ ΤΟΥ ΔΕΣΜΟΥ ΣΘΕΝΟΥΣ</vt:lpstr>
      <vt:lpstr>ΘΕΩΡΙΑ ΤΟΥ ΔΕΣΜΟΥ ΣΘΕΝΟΥΣ</vt:lpstr>
      <vt:lpstr>ΘΕΩΡΙΑ ΤΟΥ ΔΕΣΜΟΥ ΣΘΕΝΟΥΣ</vt:lpstr>
      <vt:lpstr>ΘΕΩΡΙΑ ΤΟΥ ΔΕΣΜΟΥ ΣΘΕΝΟΥΣ</vt:lpstr>
      <vt:lpstr>ΘΕΩΡΙΑ ΤΟΥ ΔΕΣΜΟΥ ΣΘΕΝΟΥΣ</vt:lpstr>
      <vt:lpstr>ΘΕΩΡΙΑ ΤΟΥ ΔΕΣΜΟΥ ΣΘΕΝΟΥΣ</vt:lpstr>
      <vt:lpstr>ΘΕΩΡΙΑ ΤΟΥ ΔΕΣΜΟΥ ΣΘΕΝΟΥΣ</vt:lpstr>
      <vt:lpstr>ΘΕΩΡΙΑ ΤΟΥ ΔΕΣΜΟΥ ΣΘΕΝΟΥΣ</vt:lpstr>
      <vt:lpstr>ΘΕΩΡΙΑ ΤΟΥ ΔΕΣΜΟΥ ΣΘΕΝΟΥΣ</vt:lpstr>
      <vt:lpstr>ΘΕΩΡΙΑ ΤΟΥ ΔΕΣΜΟΥ ΣΘΕΝΟΥΣ</vt:lpstr>
      <vt:lpstr>ΘΕΩΡΙΑ ΤΟΥ ΔΕΣΜΟΥ ΣΘΕΝΟΥΣ</vt:lpstr>
      <vt:lpstr>ΘΕΩΡΙΑ ΤΟΥ ΔΕΣΜΟΥ ΣΘΕΝΟΥΣ</vt:lpstr>
      <vt:lpstr>ΘΕΩΡΙΑ ΤΟΥ ΔΕΣΜΟΥ ΣΘΕΝΟΥΣ</vt:lpstr>
      <vt:lpstr>ΘΕΩΡΙΑ ΤΟΥ ΔΕΣΜΟΥ ΣΘΕΝΟΥΣ</vt:lpstr>
      <vt:lpstr>ΘΕΩΡΙΑ ΤΟΥ ΔΕΣΜΟΥ ΣΘΕΝΟΥΣ</vt:lpstr>
      <vt:lpstr>ΘΕΩΡΙΑ ΤΟΥ ΔΕΣΜΟΥ ΣΘΕΝΟΥΣ</vt:lpstr>
      <vt:lpstr>ΘΕΩΡΙΑ ΤΟΥ ΔΕΣΜΟΥ ΣΘΕΝΟΥΣ</vt:lpstr>
      <vt:lpstr>ΘΕΩΡΙΑ ΤΟΥ ΔΕΣΜΟΥ ΣΘΕΝΟΥΣ</vt:lpstr>
      <vt:lpstr>ΘΕΩΡΙΑ ΤΟΥ ΔΕΣΜΟΥ ΣΘΕΝΟΥΣ</vt:lpstr>
      <vt:lpstr>ΘΕΩΡΙΑ ΤΟΥ ΔΕΣΜΟΥ ΣΘΕΝΟΥΣ</vt:lpstr>
      <vt:lpstr>ΘΕΩΡΙΑ ΤΟΥ ΔΕΣΜΟΥ ΣΘΕΝΟΥΣ</vt:lpstr>
      <vt:lpstr>ΘΕΩΡΙΑ ΤΩΝ ΜΟΡΙΑΚΩΝ  ΤΡΟΧΙΑΚΩΝ</vt:lpstr>
      <vt:lpstr>ΘΕΩΡΙΑ ΤΩΝ ΜΟΡΙΑΚΩΝ  ΤΡΟΧΙΑΚΩΝ</vt:lpstr>
      <vt:lpstr>Παρουσίαση του PowerPoint</vt:lpstr>
      <vt:lpstr>ΘΕΩΡΙΑ ΤΩΝ ΜΟΡΙΑΚΩΝ  ΤΡΟΧΙΑΚΩΝ</vt:lpstr>
      <vt:lpstr>ΘΕΩΡΙΑ ΤΩΝ ΜΟΡΙΑΚΩΝ  ΤΡΟΧΙΑΚΩΝ</vt:lpstr>
      <vt:lpstr>ΘΕΩΡΙΑ ΤΩΝ ΜΟΡΙΑΚΩΝ  ΤΡΟΧΙΑΚΩΝ</vt:lpstr>
      <vt:lpstr>ΘΕΩΡΙΑ ΤΩΝ ΜΟΡΙΑΚΩΝ  ΤΡΟΧΙΑΚΩΝ</vt:lpstr>
      <vt:lpstr>ΘΕΩΡΙΑ ΤΩΝ ΜΟΡΙΑΚΩΝ  ΤΡΟΧΙΑΚΩΝ</vt:lpstr>
      <vt:lpstr>ΘΕΩΡΙΑ ΤΩΝ ΜΟΡΙΑΚΩΝ  ΤΡΟΧΙΑΚΩΝ</vt:lpstr>
      <vt:lpstr>ΠΡΟΤΕΙΝΟΜΕΝΕΣ ΑΣΚΗΣΕΙΣ</vt:lpstr>
      <vt:lpstr>ΒΙΒΛΙΟΓΡΑΦΙΑ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ΜΟΡΙΑ – ΧΗΜΙΚΟΙ ΔΕΣΜΟΙ</dc:title>
  <cp:lastModifiedBy>UNIWA</cp:lastModifiedBy>
  <cp:revision>1</cp:revision>
  <dcterms:created xsi:type="dcterms:W3CDTF">2024-10-14T06:01:54Z</dcterms:created>
  <dcterms:modified xsi:type="dcterms:W3CDTF">2024-10-14T06:04:34Z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2024-10-14T00:00:00Z</vt:filetime>
  </property>
</Properties>
</file>