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374" r:id="rId3"/>
    <p:sldId id="259" r:id="rId4"/>
    <p:sldId id="375" r:id="rId5"/>
    <p:sldId id="357" r:id="rId6"/>
    <p:sldId id="358" r:id="rId7"/>
    <p:sldId id="387" r:id="rId8"/>
    <p:sldId id="388" r:id="rId9"/>
    <p:sldId id="279" r:id="rId10"/>
    <p:sldId id="274" r:id="rId11"/>
    <p:sldId id="389" r:id="rId12"/>
    <p:sldId id="390" r:id="rId13"/>
    <p:sldId id="450" r:id="rId14"/>
    <p:sldId id="381" r:id="rId15"/>
    <p:sldId id="395" r:id="rId16"/>
    <p:sldId id="257" r:id="rId17"/>
    <p:sldId id="363" r:id="rId18"/>
    <p:sldId id="362" r:id="rId19"/>
    <p:sldId id="379" r:id="rId20"/>
    <p:sldId id="397" r:id="rId21"/>
    <p:sldId id="383" r:id="rId22"/>
    <p:sldId id="359" r:id="rId23"/>
    <p:sldId id="360" r:id="rId24"/>
    <p:sldId id="361" r:id="rId25"/>
    <p:sldId id="364" r:id="rId26"/>
    <p:sldId id="365" r:id="rId27"/>
    <p:sldId id="366" r:id="rId28"/>
    <p:sldId id="367" r:id="rId29"/>
    <p:sldId id="368" r:id="rId30"/>
    <p:sldId id="353" r:id="rId31"/>
    <p:sldId id="369" r:id="rId32"/>
    <p:sldId id="401" r:id="rId33"/>
    <p:sldId id="297" r:id="rId34"/>
    <p:sldId id="384" r:id="rId35"/>
    <p:sldId id="382" r:id="rId36"/>
    <p:sldId id="408" r:id="rId37"/>
    <p:sldId id="409" r:id="rId38"/>
    <p:sldId id="410" r:id="rId39"/>
    <p:sldId id="411" r:id="rId40"/>
    <p:sldId id="412" r:id="rId41"/>
    <p:sldId id="315" r:id="rId42"/>
    <p:sldId id="312" r:id="rId43"/>
    <p:sldId id="313" r:id="rId44"/>
    <p:sldId id="402" r:id="rId45"/>
    <p:sldId id="314" r:id="rId46"/>
    <p:sldId id="320" r:id="rId47"/>
    <p:sldId id="316" r:id="rId48"/>
    <p:sldId id="311" r:id="rId49"/>
    <p:sldId id="370" r:id="rId50"/>
    <p:sldId id="371" r:id="rId51"/>
    <p:sldId id="350" r:id="rId52"/>
    <p:sldId id="333" r:id="rId53"/>
    <p:sldId id="332" r:id="rId54"/>
    <p:sldId id="331" r:id="rId55"/>
    <p:sldId id="325" r:id="rId56"/>
    <p:sldId id="403" r:id="rId57"/>
    <p:sldId id="404" r:id="rId58"/>
    <p:sldId id="354" r:id="rId59"/>
    <p:sldId id="391" r:id="rId60"/>
    <p:sldId id="392" r:id="rId61"/>
    <p:sldId id="393" r:id="rId62"/>
    <p:sldId id="394" r:id="rId63"/>
    <p:sldId id="307" r:id="rId64"/>
    <p:sldId id="334" r:id="rId65"/>
    <p:sldId id="335" r:id="rId66"/>
    <p:sldId id="308" r:id="rId67"/>
    <p:sldId id="336" r:id="rId68"/>
    <p:sldId id="338" r:id="rId69"/>
    <p:sldId id="339" r:id="rId70"/>
    <p:sldId id="342" r:id="rId71"/>
    <p:sldId id="340" r:id="rId72"/>
    <p:sldId id="341" r:id="rId73"/>
    <p:sldId id="343" r:id="rId74"/>
    <p:sldId id="344" r:id="rId75"/>
    <p:sldId id="345" r:id="rId76"/>
    <p:sldId id="346" r:id="rId77"/>
    <p:sldId id="347" r:id="rId78"/>
    <p:sldId id="348" r:id="rId79"/>
    <p:sldId id="349" r:id="rId80"/>
    <p:sldId id="310" r:id="rId81"/>
    <p:sldId id="317" r:id="rId82"/>
    <p:sldId id="372" r:id="rId83"/>
    <p:sldId id="405" r:id="rId84"/>
    <p:sldId id="326" r:id="rId85"/>
    <p:sldId id="330" r:id="rId86"/>
    <p:sldId id="329" r:id="rId87"/>
    <p:sldId id="327" r:id="rId88"/>
    <p:sldId id="328" r:id="rId89"/>
    <p:sldId id="324" r:id="rId90"/>
    <p:sldId id="323" r:id="rId91"/>
    <p:sldId id="407" r:id="rId92"/>
    <p:sldId id="406" r:id="rId93"/>
    <p:sldId id="300" r:id="rId94"/>
    <p:sldId id="322" r:id="rId95"/>
    <p:sldId id="301" r:id="rId96"/>
    <p:sldId id="302" r:id="rId97"/>
    <p:sldId id="413" r:id="rId98"/>
    <p:sldId id="456" r:id="rId99"/>
    <p:sldId id="463" r:id="rId100"/>
    <p:sldId id="464" r:id="rId101"/>
    <p:sldId id="465" r:id="rId102"/>
    <p:sldId id="414" r:id="rId103"/>
    <p:sldId id="415" r:id="rId104"/>
    <p:sldId id="416" r:id="rId105"/>
    <p:sldId id="417" r:id="rId106"/>
    <p:sldId id="418" r:id="rId107"/>
    <p:sldId id="419" r:id="rId108"/>
    <p:sldId id="448" r:id="rId109"/>
    <p:sldId id="460" r:id="rId110"/>
    <p:sldId id="459" r:id="rId111"/>
    <p:sldId id="461" r:id="rId112"/>
    <p:sldId id="462" r:id="rId113"/>
    <p:sldId id="420" r:id="rId114"/>
    <p:sldId id="421" r:id="rId115"/>
    <p:sldId id="458" r:id="rId116"/>
    <p:sldId id="422" r:id="rId117"/>
    <p:sldId id="423" r:id="rId118"/>
    <p:sldId id="424" r:id="rId119"/>
    <p:sldId id="425" r:id="rId120"/>
    <p:sldId id="426" r:id="rId121"/>
    <p:sldId id="452" r:id="rId122"/>
    <p:sldId id="451" r:id="rId123"/>
    <p:sldId id="453" r:id="rId124"/>
    <p:sldId id="454" r:id="rId125"/>
    <p:sldId id="427" r:id="rId126"/>
    <p:sldId id="428" r:id="rId127"/>
    <p:sldId id="429" r:id="rId128"/>
    <p:sldId id="430" r:id="rId129"/>
    <p:sldId id="431" r:id="rId130"/>
    <p:sldId id="432" r:id="rId131"/>
    <p:sldId id="433" r:id="rId132"/>
    <p:sldId id="434" r:id="rId133"/>
    <p:sldId id="435" r:id="rId134"/>
    <p:sldId id="436" r:id="rId135"/>
    <p:sldId id="437" r:id="rId136"/>
    <p:sldId id="438" r:id="rId137"/>
    <p:sldId id="439" r:id="rId138"/>
    <p:sldId id="440" r:id="rId139"/>
    <p:sldId id="441" r:id="rId140"/>
    <p:sldId id="442" r:id="rId141"/>
    <p:sldId id="443" r:id="rId142"/>
    <p:sldId id="444" r:id="rId143"/>
    <p:sldId id="445" r:id="rId144"/>
    <p:sldId id="285" r:id="rId145"/>
    <p:sldId id="449" r:id="rId146"/>
    <p:sldId id="466" r:id="rId1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showGuides="1">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30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4777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406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361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52685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4068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4452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589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227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033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8740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075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9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746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261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6/12/2024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234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6/12/2024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8133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s://el.wikipedia.org/wiki/%CE%91%CE%AF%CF%83%CE%B8%CE%B7%CF%83%CE%B7" TargetMode="External"/><Relationship Id="rId7" Type="http://schemas.openxmlformats.org/officeDocument/2006/relationships/hyperlink" Target="https://el.wikipedia.org/wiki/%CE%8C%CF%80%CE%B9%CE%BF" TargetMode="External"/><Relationship Id="rId2" Type="http://schemas.openxmlformats.org/officeDocument/2006/relationships/hyperlink" Target="https://el.wikipedia.org/wiki/%CE%93%CE%B1%CE%BB%CE%B7%CE%BD%CF%8C%CF%82" TargetMode="External"/><Relationship Id="rId1" Type="http://schemas.openxmlformats.org/officeDocument/2006/relationships/slideLayout" Target="../slideLayouts/slideLayout2.xml"/><Relationship Id="rId6" Type="http://schemas.openxmlformats.org/officeDocument/2006/relationships/hyperlink" Target="https://el.wikipedia.org/wiki/%CE%A0%CE%B1%CF%80%CE%B1%CF%81%CE%BF%CF%8D%CE%BD%CE%B1" TargetMode="External"/><Relationship Id="rId5" Type="http://schemas.openxmlformats.org/officeDocument/2006/relationships/hyperlink" Target="https://el.wikipedia.org/wiki/%CE%9C%CE%B1%CE%BD%CE%B4%CF%81%CE%B1%CE%B3%CF%8C%CF%81%CE%B1%CF%82" TargetMode="External"/><Relationship Id="rId4" Type="http://schemas.openxmlformats.org/officeDocument/2006/relationships/hyperlink" Target="https://el.wikipedia.org/wiki/%CE%99%CF%80%CF%80%CE%BF%CE%BA%CF%81%CE%AC%CF%84%CE%B7%CF%82"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el.wikipedia.org/wiki/%CE%9C%CE%BF%CF%81%CF%86%CE%AF%CE%BD%CE%B7"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el.wikipedia.org/wiki/%CE%92%CE%B1%CF%81%CE%B2%CE%B9%CF%84%CE%BF%CF%85%CF%81%CE%B9%CE%BA%CE%AC" TargetMode="External"/><Relationship Id="rId2" Type="http://schemas.openxmlformats.org/officeDocument/2006/relationships/hyperlink" Target="https://el.wikipedia.org/wiki/%CE%91%CE%BB%CE%BA%CE%BF%CF%8C%CE%BB"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hyperlink" Target="https://el.wikipedia.org/w/index.php?title=%CE%A0%CE%BD%CE%B5%CF%85%CE%BC%CE%B1%CF%84%CE%B9%CE%BA%CE%AE_%CF%87%CF%81%CE%AE%CF%83%CE%B7_%CF%84%CE%B7%CF%82_%CE%BA%CE%AC%CE%BD%CE%BD%CE%B1%CE%B2%CE%B7%CF%82&amp;action=edit&amp;redlink=1" TargetMode="External"/><Relationship Id="rId3" Type="http://schemas.openxmlformats.org/officeDocument/2006/relationships/hyperlink" Target="https://el.wikipedia.org/wiki/%CE%9A%CE%AC%CE%BD%CE%BD%CE%B1%CE%B2%CE%B7" TargetMode="External"/><Relationship Id="rId7" Type="http://schemas.openxmlformats.org/officeDocument/2006/relationships/hyperlink" Target="https://el.wikipedia.org/wiki/%CE%98%CF%81%CE%B7%CF%83%CE%BA%CE%B5%CE%AF%CE%B1" TargetMode="External"/><Relationship Id="rId2" Type="http://schemas.openxmlformats.org/officeDocument/2006/relationships/hyperlink" Target="https://el.wikipedia.org/w/index.php?title=%CE%9C%CE%BF%CF%81%CF%86%CE%AE_%CE%B4%CF%8C%CF%83%CE%B7%CF%82&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ki/%CE%A8%CF%85%CF%87%CE%B1%CE%B3%CF%89%CE%B3%CE%B9%CE%BA%CE%AE_%CF%87%CF%81%CE%AE%CF%83%CE%B7_%CE%BD%CE%B1%CF%81%CE%BA%CF%89%CF%84%CE%B9%CE%BA%CF%8E%CE%BD" TargetMode="External"/><Relationship Id="rId5" Type="http://schemas.openxmlformats.org/officeDocument/2006/relationships/hyperlink" Target="https://el.wikipedia.org/wiki/3%CE%B7_%CF%87%CE%B9%CE%BB%CE%B9%CE%B5%CF%84%CE%AF%CE%B1_%CF%80.%CE%A7." TargetMode="External"/><Relationship Id="rId4" Type="http://schemas.openxmlformats.org/officeDocument/2006/relationships/hyperlink" Target="https://el.wikipedia.org/w/index.php?title=%CE%A8%CF%85%CF%87%CE%BF%CE%B4%CF%81%CE%B1%CF%83%CF%84%CE%B9%CE%BA%CF%8C_%CF%86%CE%AC%CF%81%CE%BC%CE%B1%CE%BA%CE%BF&amp;action=edit&amp;redlink=1" TargetMode="External"/><Relationship Id="rId9" Type="http://schemas.openxmlformats.org/officeDocument/2006/relationships/hyperlink" Target="https://el.wikipedia.org/wiki/%CE%99%CE%B1%CF%84%CF%81%CE%B9%CE%BA%CE%AE_%CE%BA%CE%AC%CE%BD%CE%BD%CE%B1%CE%B2%CE%B7"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el.wikipedia.org/wiki/%CE%92%CE%AE%CF%87%CE%B1%CF%82" TargetMode="External"/><Relationship Id="rId2" Type="http://schemas.openxmlformats.org/officeDocument/2006/relationships/hyperlink" Target="https://el.wikipedia.org/wiki/%CE%9A%CE%B1%CF%80%CE%BD%CF%8C%CF%82_(%CF%86%CF%85%CF%84%CF%8C)" TargetMode="External"/><Relationship Id="rId1" Type="http://schemas.openxmlformats.org/officeDocument/2006/relationships/slideLayout" Target="../slideLayouts/slideLayout2.xml"/><Relationship Id="rId5" Type="http://schemas.openxmlformats.org/officeDocument/2006/relationships/hyperlink" Target="https://el.wikipedia.org/wiki/%CE%92%CF%81%CE%BF%CE%B3%CF%87%CE%AF%CF%84%CE%B9%CE%B4%CE%B1" TargetMode="External"/><Relationship Id="rId4" Type="http://schemas.openxmlformats.org/officeDocument/2006/relationships/hyperlink" Target="https://el.wikipedia.org/wiki/%CE%94%CF%8D%CF%83%CF%80%CE%BD%CE%BF%CE%B9%CE%B1" TargetMode="External"/></Relationships>
</file>

<file path=ppt/slides/_rels/slide126.xml.rels><?xml version="1.0" encoding="UTF-8" standalone="yes"?>
<Relationships xmlns="http://schemas.openxmlformats.org/package/2006/relationships"><Relationship Id="rId2" Type="http://schemas.openxmlformats.org/officeDocument/2006/relationships/hyperlink" Target="https://el.wikipedia.org/wiki/%CE%A5%CF%80%CE%BF%CE%B4%CE%BF%CF%87%CE%AD%CE%B1%CF%82_%CF%83%CF%85%CE%B6%CE%B5%CF%85%CE%B3%CE%BC%CE%AD%CE%BD%CE%BF%CF%82_%CE%BC%CE%B5_%CF%80%CF%81%CF%89%CF%84%CE%B5%CE%90%CE%BD%CE%B7_G"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8" Type="http://schemas.openxmlformats.org/officeDocument/2006/relationships/hyperlink" Target="https://el.wikipedia.org/w/index.php?title=%CE%9A%CE%B1%CF%84%CE%B1%CF%80%CE%B9%CE%B5%CF%83%CF%84%CE%B9%CE%BA%CF%8C_%CF%8C%CF%81%CE%B5%CE%BE%CE%B7%CF%82&amp;action=edit&amp;redlink=1" TargetMode="External"/><Relationship Id="rId3" Type="http://schemas.openxmlformats.org/officeDocument/2006/relationships/hyperlink" Target="https://el.wikipedia.org/w/index.php?title=%CE%A4%CF%81%CE%BF%CF%80%CE%AC%CE%BD%CE%B9%CE%BF&amp;action=edit&amp;redlink=1" TargetMode="External"/><Relationship Id="rId7" Type="http://schemas.openxmlformats.org/officeDocument/2006/relationships/hyperlink" Target="https://el.wikipedia.org/wiki/%CE%9A%CE%B5%CE%BD%CF%84%CF%81%CE%B9%CE%BA%CF%8C_%CE%BD%CE%B5%CF%85%CF%81%CE%B9%CE%BA%CF%8C_%CF%83%CF%8D%CF%83%CF%84%CE%B7%CE%BC%CE%B1" TargetMode="External"/><Relationship Id="rId12" Type="http://schemas.openxmlformats.org/officeDocument/2006/relationships/hyperlink" Target="https://el.wikipedia.org/wiki/%CE%95%CE%B8%CE%B9%CF%83%CE%BC%CF%8C%CF%82" TargetMode="External"/><Relationship Id="rId2" Type="http://schemas.openxmlformats.org/officeDocument/2006/relationships/hyperlink" Target="https://el.wikipedia.org/w/index.php?title=%CE%9A%CF%81%CF%85%CF%83%CF%84%CE%B1%CE%BB%CE%BB%CE%B9%CE%BA%CF%8C&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ndex.php?title=%CE%A4%CE%BF%CE%BD%CF%89%CF%84%CE%B9%CE%BA%CF%8C&amp;action=edit&amp;redlink=1" TargetMode="External"/><Relationship Id="rId11" Type="http://schemas.openxmlformats.org/officeDocument/2006/relationships/hyperlink" Target="https://el.wikipedia.org/w/index.php?title=%CE%9C%CE%B5%CF%83%CE%BF%CE%BC%CE%B5%CF%84%CE%B1%CE%B9%CF%87%CE%BC%CE%B9%CE%B1%CE%BA%CE%AE_%CE%BF%CE%B4%CF%8C_%CE%B1%CE%BD%CF%84%CE%B1%CE%BC%CE%BF%CE%B9%CE%B2%CE%AE%CF%82&amp;action=edit&amp;redlink=1" TargetMode="External"/><Relationship Id="rId5" Type="http://schemas.openxmlformats.org/officeDocument/2006/relationships/hyperlink" Target="https://el.wikipedia.org/wiki/%CE%9A%CF%8C%CE%BA%CE%B1" TargetMode="External"/><Relationship Id="rId10" Type="http://schemas.openxmlformats.org/officeDocument/2006/relationships/hyperlink" Target="https://el.wikipedia.org/wiki/%CE%9A%CE%B1%CF%84%CE%B5%CF%87%CE%BF%CE%BB%CE%B1%CE%BC%CE%AF%CE%BD%CE%B7" TargetMode="External"/><Relationship Id="rId4" Type="http://schemas.openxmlformats.org/officeDocument/2006/relationships/hyperlink" Target="https://el.wikipedia.org/wiki/%CE%91%CE%BB%CE%BA%CE%B1%CE%BB%CE%BF%CE%B5%CE%B9%CE%B4%CE%AD%CF%82" TargetMode="External"/><Relationship Id="rId9" Type="http://schemas.openxmlformats.org/officeDocument/2006/relationships/hyperlink" Target="https://el.wikipedia.org/w/index.php?title=%CE%91%CE%BD%CE%B1%CF%83%CF%84%CE%BF%CE%BB%CE%AD%CE%B1%CF%82_%CE%B5%CF%80%CE%B1%CE%BD%CE%B1%CF%80%CF%81%CF%8C%CF%83%CE%BB%CE%B7%CF%88%CE%B7%CF%82_%CF%83%CE%B5%CF%81%CE%BF%CF%84%CE%BF%CE%BD%CE%AF%CE%BD%CE%B7%CF%82-%CE%BD%CE%BF%CF%81%CE%B5%CF%80%CE%B9%CE%BD%CE%B5%CF%86%CF%81%CE%AF%CE%BD%CE%B7%CF%82-%CE%BD%CF%84%CE%BF%CF%80%CE%B1%CE%BC%CE%AF%CE%BD%CE%B7%CF%82&amp;action=edit&amp;redlink=1" TargetMode="External"/></Relationships>
</file>

<file path=ppt/slides/_rels/slide129.xml.rels><?xml version="1.0" encoding="UTF-8" standalone="yes"?>
<Relationships xmlns="http://schemas.openxmlformats.org/package/2006/relationships"><Relationship Id="rId8" Type="http://schemas.openxmlformats.org/officeDocument/2006/relationships/hyperlink" Target="https://el.wikipedia.org/w/index.php?title=%CE%A0%CE%B1%CF%85%CF%83%CE%AF%CF%80%CE%BF%CE%BD%CE%BF&amp;action=edit&amp;redlink=1" TargetMode="External"/><Relationship Id="rId3" Type="http://schemas.openxmlformats.org/officeDocument/2006/relationships/hyperlink" Target="https://el.wikipedia.org/wiki/%CE%9C%CE%AE%CE%BA%CF%89%CE%BD_%CE%B7_%CF%85%CF%80%CE%BD%CE%BF%CF%86%CF%8C%CF%81%CE%BF%CF%82" TargetMode="External"/><Relationship Id="rId7" Type="http://schemas.openxmlformats.org/officeDocument/2006/relationships/hyperlink" Target="https://el.wikipedia.org/wiki/%CE%9A%CF%89%CE%B4%CE%B5%CE%90%CE%BD%CE%B7" TargetMode="External"/><Relationship Id="rId2" Type="http://schemas.openxmlformats.org/officeDocument/2006/relationships/hyperlink" Target="https://el.wikipedia.org/wiki/%CE%A0%CE%B1%CF%80%CE%B1%CF%81%CE%BF%CF%8D%CE%BD%CE%B1" TargetMode="External"/><Relationship Id="rId1" Type="http://schemas.openxmlformats.org/officeDocument/2006/relationships/slideLayout" Target="../slideLayouts/slideLayout2.xml"/><Relationship Id="rId6" Type="http://schemas.openxmlformats.org/officeDocument/2006/relationships/hyperlink" Target="https://el.wikipedia.org/wiki/%CE%97%CF%81%CF%89%CE%AF%CE%BD%CE%B7" TargetMode="External"/><Relationship Id="rId5" Type="http://schemas.openxmlformats.org/officeDocument/2006/relationships/hyperlink" Target="https://el.wikipedia.org/wiki/%CE%9C%CE%BF%CF%81%CF%86%CE%AF%CE%BD%CE%B7" TargetMode="External"/><Relationship Id="rId4" Type="http://schemas.openxmlformats.org/officeDocument/2006/relationships/hyperlink" Target="https://el.wikipedia.org/wiki/%CE%91%CE%BB%CE%BA%CE%B1%CE%BB%CE%BF%CE%B5%CE%B9%CE%B4%CE%AE" TargetMode="External"/><Relationship Id="rId9" Type="http://schemas.openxmlformats.org/officeDocument/2006/relationships/hyperlink" Target="https://el.wikipedia.org/wiki/%CE%A6%CE%AC%CF%81%CE%BC%CE%B1%CE%BA%CE%B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el.wikipedia.org/wiki/%CE%A3%CE%BF%CF%85%CE%BC%CE%AD%CF%81%CE%B9%CE%BF%CE%B9" TargetMode="External"/><Relationship Id="rId2" Type="http://schemas.openxmlformats.org/officeDocument/2006/relationships/hyperlink" Target="https://el.wikipedia.org/wiki/%CE%9D%CE%B1%CF%81%CE%BA%CF%89%CF%84%CE%B9%CE%BA%CF%8C" TargetMode="External"/><Relationship Id="rId1" Type="http://schemas.openxmlformats.org/officeDocument/2006/relationships/slideLayout" Target="../slideLayouts/slideLayout2.xml"/><Relationship Id="rId6" Type="http://schemas.openxmlformats.org/officeDocument/2006/relationships/hyperlink" Target="https://el.wikipedia.org/wiki/%CE%91%CF%85%CF%84%CE%BF%CE%BA%CF%84%CE%BF%CE%BD%CE%AF%CE%B1" TargetMode="External"/><Relationship Id="rId5" Type="http://schemas.openxmlformats.org/officeDocument/2006/relationships/hyperlink" Target="https://el.wikipedia.org/wiki/%CE%91%CE%BB%CE%BA%CE%BF%CF%8C%CE%BB" TargetMode="External"/><Relationship Id="rId4" Type="http://schemas.openxmlformats.org/officeDocument/2006/relationships/hyperlink" Target="https://el.wikipedia.org/w/index.php?title=%CE%9B%CE%AC%CE%B2%CE%B4%CE%B1%CE%BD%CE%BF&amp;action=edit&amp;redlink=1" TargetMode="External"/></Relationships>
</file>

<file path=ppt/slides/_rels/slide131.xml.rels><?xml version="1.0" encoding="UTF-8" standalone="yes"?>
<Relationships xmlns="http://schemas.openxmlformats.org/package/2006/relationships"><Relationship Id="rId2" Type="http://schemas.openxmlformats.org/officeDocument/2006/relationships/hyperlink" Target="https://el.wikipedia.org/wiki/%CE%91%CE%BB%CE%BF%CF%85%CE%BC%CE%AF%CE%BD%CE%B9%CE%BF"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hyperlink" Target="https://el.wikipedia.org/w/index.php?title=%CE%A4%CE%B1%CE%BB%CE%B1%CE%B9%CF%80%CF%89%CF%81%CE%AF%CE%B1&amp;action=edit&amp;redlink=1" TargetMode="External"/><Relationship Id="rId13" Type="http://schemas.openxmlformats.org/officeDocument/2006/relationships/hyperlink" Target="https://el.wikipedia.org/w/index.php?title=%CE%A8%CF%85%CF%87%CE%BF%CE%BB%CE%BF%CE%B3%CE%B9%CE%BA%CE%AE&amp;action=edit&amp;redlink=1" TargetMode="External"/><Relationship Id="rId3" Type="http://schemas.openxmlformats.org/officeDocument/2006/relationships/hyperlink" Target="https://el.wikipedia.org/w/index.php?title=%CE%9F%CF%80%CE%B9%CE%BF%CF%8D%CF%87%CE%BF&amp;action=edit&amp;redlink=1" TargetMode="External"/><Relationship Id="rId7" Type="http://schemas.openxmlformats.org/officeDocument/2006/relationships/hyperlink" Target="https://el.wikipedia.org/wiki/%CE%A0%CF%8C%CE%BD%CE%BF%CF%82" TargetMode="External"/><Relationship Id="rId12" Type="http://schemas.openxmlformats.org/officeDocument/2006/relationships/hyperlink" Target="https://el.wikipedia.org/wiki/%CE%A6%CF%85%CF%83%CE%B9%CE%BA%CE%AE_%CE%B9%CE%B4%CE%B9%CF%8C%CF%84%CE%B7%CF%84%CE%B1" TargetMode="External"/><Relationship Id="rId2" Type="http://schemas.openxmlformats.org/officeDocument/2006/relationships/hyperlink" Target="https://el.wikipedia.org/w/index.php?title=%CE%99%CF%83%CF%87%CF%8D%CF%82_(%CF%86%CE%B1%CF%81%CE%BC%CE%B1%CE%BA%CE%BF%CE%BB%CE%BF%CE%B3%CE%AF%CE%B1)&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ki/%CE%9F%CF%80%CE%B9%CE%BF%CE%B5%CE%B9%CE%B4%CE%AD%CF%82" TargetMode="External"/><Relationship Id="rId11" Type="http://schemas.openxmlformats.org/officeDocument/2006/relationships/hyperlink" Target="https://el.wikipedia.org/w/index.php?title=%CE%91%CE%BD%CE%BF%CF%87%CE%AE_%CF%86%CE%B1%CF%81%CE%BC%CE%AC%CE%BA%CE%BF%CF%85&amp;action=edit&amp;redlink=1" TargetMode="External"/><Relationship Id="rId5" Type="http://schemas.openxmlformats.org/officeDocument/2006/relationships/hyperlink" Target="https://el.wikipedia.org/w/index.php?title=%CE%A8%CF%85%CF%87%CE%BF%CE%B4%CF%81%CE%B1%CF%83%CF%84%CE%B9%CE%BA%CF%8C_%CF%86%CE%AC%CF%81%CE%BC%CE%B1%CE%BA%CE%BF&amp;action=edit&amp;redlink=1" TargetMode="External"/><Relationship Id="rId10" Type="http://schemas.openxmlformats.org/officeDocument/2006/relationships/hyperlink" Target="https://el.wikipedia.org/wiki/%CE%95%CE%B8%CE%B9%CF%83%CE%BC%CF%8C%CF%82" TargetMode="External"/><Relationship Id="rId4" Type="http://schemas.openxmlformats.org/officeDocument/2006/relationships/hyperlink" Target="https://el.wikipedia.org/wiki/%CE%91%CE%BD%CE%B1%CE%BB%CE%B3%CE%B7%CF%84%CE%B9%CE%BA%CE%AC" TargetMode="External"/><Relationship Id="rId9" Type="http://schemas.openxmlformats.org/officeDocument/2006/relationships/hyperlink" Target="https://el.wikipedia.org/wiki/%CE%9A%CE%B5%CE%BD%CF%84%CF%81%CE%B9%CE%BA%CF%8C_%CE%BD%CE%B5%CF%85%CF%81%CE%B9%CE%BA%CF%8C_%CF%83%CF%8D%CF%83%CF%84%CE%B7%CE%BC%CE%B1" TargetMode="External"/><Relationship Id="rId14" Type="http://schemas.openxmlformats.org/officeDocument/2006/relationships/hyperlink" Target="https://el.wikipedia.org/w/index.php?title=%CE%95%CE%BE%CE%AC%CF%81%CF%84%CE%B7%CF%83%CE%B7_%CE%BF%CF%85%CF%83%CE%B9%CF%8E%CE%BD&amp;action=edit&amp;redlink=1" TargetMode="External"/></Relationships>
</file>

<file path=ppt/slides/_rels/slide133.xml.rels><?xml version="1.0" encoding="UTF-8" standalone="yes"?>
<Relationships xmlns="http://schemas.openxmlformats.org/package/2006/relationships"><Relationship Id="rId8" Type="http://schemas.openxmlformats.org/officeDocument/2006/relationships/hyperlink" Target="https://el.wikipedia.org/wiki/%CE%A3%CF%87%CE%B9%CE%B6%CE%BF%CF%86%CF%81%CE%AD%CE%BD%CE%B5%CE%B9%CE%B1" TargetMode="External"/><Relationship Id="rId3" Type="http://schemas.openxmlformats.org/officeDocument/2006/relationships/hyperlink" Target="https://el.wikipedia.org/w/index.php?title=%CE%9B%CF%85%CF%83%CE%B5%CF%81%CE%B3%CE%B9%CE%BA%CF%8C_%CE%BF%CE%BE%CF%8D&amp;action=edit&amp;redlink=1" TargetMode="External"/><Relationship Id="rId7" Type="http://schemas.openxmlformats.org/officeDocument/2006/relationships/hyperlink" Target="https://el.wikipedia.org/wiki/%CE%99%CE%B1%CF%84%CF%81%CE%B9%CE%BA%CE%AE" TargetMode="External"/><Relationship Id="rId2" Type="http://schemas.openxmlformats.org/officeDocument/2006/relationships/hyperlink" Target="https://el.wikipedia.org/wiki/%CE%A0%CE%B1%CF%81%CE%B1%CE%B9%CF%83%CE%B8%CE%B7%CF%83%CE%B9%CE%BF%CE%B3%CF%8C%CE%BD%CE%BF" TargetMode="External"/><Relationship Id="rId1" Type="http://schemas.openxmlformats.org/officeDocument/2006/relationships/slideLayout" Target="../slideLayouts/slideLayout2.xml"/><Relationship Id="rId6" Type="http://schemas.openxmlformats.org/officeDocument/2006/relationships/hyperlink" Target="https://el.wikipedia.org/wiki/%CE%A3%CE%AF%CE%BA%CE%B1%CE%BB%CE%B7" TargetMode="External"/><Relationship Id="rId11" Type="http://schemas.openxmlformats.org/officeDocument/2006/relationships/hyperlink" Target="https://el.wikipedia.org/wiki/%CE%91%CF%85%CF%84%CE%B9%CF%83%CE%BC%CF%8C%CF%82" TargetMode="External"/><Relationship Id="rId5" Type="http://schemas.openxmlformats.org/officeDocument/2006/relationships/hyperlink" Target="https://el.wikipedia.org/wiki/%CE%95%CF%81%CF%85%CF%83%CE%AF%CE%B2%CE%B7" TargetMode="External"/><Relationship Id="rId10" Type="http://schemas.openxmlformats.org/officeDocument/2006/relationships/hyperlink" Target="https://el.wikipedia.org/wiki/%CE%91%CE%BB%CE%BA%CE%BF%CE%BF%CE%BB%CE%B9%CF%83%CE%BC%CF%8C%CF%82" TargetMode="External"/><Relationship Id="rId4" Type="http://schemas.openxmlformats.org/officeDocument/2006/relationships/hyperlink" Target="https://el.wikipedia.org/wiki/%CE%9C%CF%8D%CE%BA%CE%B7%CF%84%CE%B1%CF%82" TargetMode="External"/><Relationship Id="rId9" Type="http://schemas.openxmlformats.org/officeDocument/2006/relationships/hyperlink" Target="https://el.wikipedia.org/wiki/%CE%9D%CE%B5%CF%8D%CF%81%CF%89%CF%83%CE%B7"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el.wikipedia.org/wiki/%CE%A3%CF%84%CF%8C%CE%BC%CE%B1" TargetMode="External"/><Relationship Id="rId2" Type="http://schemas.openxmlformats.org/officeDocument/2006/relationships/hyperlink" Target="https://el.wikipedia.org/wiki/%CE%95%CE%B8%CE%B9%CF%83%CE%BC%CF%8C%CF%82"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8" Type="http://schemas.openxmlformats.org/officeDocument/2006/relationships/hyperlink" Target="https://el.wikipedia.org/wiki/%CE%95%CE%B8%CE%B9%CF%83%CE%BC%CF%8C%CF%82" TargetMode="External"/><Relationship Id="rId3" Type="http://schemas.openxmlformats.org/officeDocument/2006/relationships/hyperlink" Target="https://el.wikipedia.org/wiki/%CE%8E%CF%80%CE%BD%CE%BF%CF%82" TargetMode="External"/><Relationship Id="rId7" Type="http://schemas.openxmlformats.org/officeDocument/2006/relationships/hyperlink" Target="https://el.wikipedia.org/wiki/%CE%9A%CF%8E%CE%BC%CE%B1" TargetMode="External"/><Relationship Id="rId2" Type="http://schemas.openxmlformats.org/officeDocument/2006/relationships/hyperlink" Target="https://el.wikipedia.org/w/index.php?title=%CE%92%CE%B1%CF%81%CE%B2%CE%B9%CF%84%CE%BF%CF%85%CF%81%CE%B9%CE%BA%CF%8C_%CE%BF%CE%BE%CF%8D&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ki/%CE%89%CF%80%CE%B1%CF%81" TargetMode="External"/><Relationship Id="rId5" Type="http://schemas.openxmlformats.org/officeDocument/2006/relationships/hyperlink" Target="https://el.wikipedia.org/wiki/%CE%91%CE%BB%CE%BA%CE%BF%CF%8C%CE%BB" TargetMode="External"/><Relationship Id="rId4" Type="http://schemas.openxmlformats.org/officeDocument/2006/relationships/hyperlink" Target="https://el.wikipedia.org/wiki/%CE%91%CE%BD%CE%B1%CE%B9%CF%83%CE%B8%CE%B7%CF%83%CE%AF%CE%B1" TargetMode="External"/><Relationship Id="rId9" Type="http://schemas.openxmlformats.org/officeDocument/2006/relationships/hyperlink" Target="https://el.wikipedia.org/wiki/%CE%A3%CF%8D%CE%BD%CE%B4%CF%81%CE%BF%CE%BC%CE%BF_%CF%83%CF%84%CE%AD%CF%81%CE%B7%CF%83%CE%B7%CF%82"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el.wikipedia.org/w/index.php?title=%CE%94%CE%AF%CE%B1%CE%B9%CF%84%CE%B1&amp;action=edit&amp;redlink=1" TargetMode="External"/><Relationship Id="rId7" Type="http://schemas.openxmlformats.org/officeDocument/2006/relationships/hyperlink" Target="https://el.wikipedia.org/wiki/%CE%92%27_%CE%A0%CE%B1%CE%B3%CE%BA%CF%8C%CF%83%CE%BC%CE%B9%CE%BF%CF%82_%CE%A0%CF%8C%CE%BB%CE%B5%CE%BC%CE%BF%CF%82" TargetMode="External"/><Relationship Id="rId2" Type="http://schemas.openxmlformats.org/officeDocument/2006/relationships/hyperlink" Target="https://el.wikipedia.org/wiki/%CE%A6%CE%AC%CF%81%CE%BC%CE%B1%CE%BA%CE%BF" TargetMode="External"/><Relationship Id="rId1" Type="http://schemas.openxmlformats.org/officeDocument/2006/relationships/slideLayout" Target="../slideLayouts/slideLayout2.xml"/><Relationship Id="rId6" Type="http://schemas.openxmlformats.org/officeDocument/2006/relationships/hyperlink" Target="https://el.wikipedia.org/wiki/%CE%95%CE%BB%CE%BB%CE%B5%CE%B9%CE%BC%CE%BC%CE%B1%CF%84%CE%B9%CE%BA%CE%AE_%CE%A0%CF%81%CE%BF%CF%83%CE%BF%CF%87%CE%AE_-_%CE%A5%CF%80%CE%B5%CF%81%CE%BA%CE%B9%CE%BD%CE%B7%CF%84%CE%B9%CE%BA%CF%8C%CF%84%CE%B7%CF%84%CE%B1" TargetMode="External"/><Relationship Id="rId5" Type="http://schemas.openxmlformats.org/officeDocument/2006/relationships/hyperlink" Target="https://el.wikipedia.org/wiki/%CE%9D%CE%B1%CF%81%CE%BA%CE%BF%CE%BB%CE%B7%CF%88%CE%AF%CE%B1" TargetMode="External"/><Relationship Id="rId4" Type="http://schemas.openxmlformats.org/officeDocument/2006/relationships/hyperlink" Target="https://el.wikipedia.org/wiki/%CE%9A%CE%BF%CE%BA%CE%B1%CE%90%CE%BD%CE%B7"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el.wikipedia.org/wiki/%CE%9D%CE%BF%CF%81%CE%B5%CF%80%CE%B9%CE%BD%CE%B5%CF%86%CF%81%CE%AF%CE%BD%CE%B7" TargetMode="External"/><Relationship Id="rId2" Type="http://schemas.openxmlformats.org/officeDocument/2006/relationships/hyperlink" Target="https://el.wikipedia.org/wiki/%CE%9D%CF%84%CE%BF%CF%80%CE%B1%CE%BC%CE%AF%CE%BD%CE%B7" TargetMode="External"/><Relationship Id="rId1" Type="http://schemas.openxmlformats.org/officeDocument/2006/relationships/slideLayout" Target="../slideLayouts/slideLayout2.xml"/><Relationship Id="rId4" Type="http://schemas.openxmlformats.org/officeDocument/2006/relationships/hyperlink" Target="https://el.wikipedia.org/wiki/%CE%A3%CE%B5%CF%81%CE%BF%CF%84%CE%BF%CE%BD%CE%AF%CE%BD%CE%B7" TargetMode="External"/></Relationships>
</file>

<file path=ppt/slides/_rels/slide138.xml.rels><?xml version="1.0" encoding="UTF-8" standalone="yes"?>
<Relationships xmlns="http://schemas.openxmlformats.org/package/2006/relationships"><Relationship Id="rId8" Type="http://schemas.openxmlformats.org/officeDocument/2006/relationships/hyperlink" Target="https://el.wikipedia.org/w/index.php?title=%CE%A3%CE%B5%CE%BE%CE%BF%CF%85%CE%B1%CE%BB%CE%B9%CE%BA%CE%AE_%CE%B5%CF%85%CF%87%CE%B1%CF%81%CE%AF%CF%83%CF%84%CE%B7%CF%83%CE%B7&amp;action=edit&amp;redlink=1" TargetMode="External"/><Relationship Id="rId13" Type="http://schemas.openxmlformats.org/officeDocument/2006/relationships/hyperlink" Target="https://el.wikipedia.org/wiki/%CE%A3%CE%B5%CF%81%CE%BF%CF%84%CE%BF%CE%BD%CE%AF%CE%BD%CE%B7" TargetMode="External"/><Relationship Id="rId3" Type="http://schemas.openxmlformats.org/officeDocument/2006/relationships/hyperlink" Target="https://el.wikipedia.org/w/index.php?title=%CE%94%CE%B9%CE%B5%CE%B3%CE%B5%CF%81%CF%84%CE%B9%CE%BA%CF%8C&amp;action=edit&amp;redlink=1" TargetMode="External"/><Relationship Id="rId7" Type="http://schemas.openxmlformats.org/officeDocument/2006/relationships/hyperlink" Target="https://el.wikipedia.org/w/index.php?title=%CE%91%CF%85%CF%84%CE%BF%CE%B5%CE%BA%CF%84%CE%AF%CE%BC%CE%B7%CF%83%CE%B7&amp;action=edit&amp;redlink=1" TargetMode="External"/><Relationship Id="rId12" Type="http://schemas.openxmlformats.org/officeDocument/2006/relationships/hyperlink" Target="https://el.wikipedia.org/wiki/%CE%9D%CE%BF%CF%81%CE%B5%CF%80%CE%B9%CE%BD%CE%B5%CF%86%CF%81%CE%AF%CE%BD%CE%B7" TargetMode="External"/><Relationship Id="rId2" Type="http://schemas.openxmlformats.org/officeDocument/2006/relationships/hyperlink" Target="https://el.wikipedia.org/w/index.php?title=%CE%A8%CF%85%CF%87%CE%BF%CE%B5%CE%BD%CE%B5%CF%81%CE%B3%CF%8C&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ki/%CE%95%CF%85%CF%86%CE%BF%CF%81%CE%AF%CE%B1" TargetMode="External"/><Relationship Id="rId11" Type="http://schemas.openxmlformats.org/officeDocument/2006/relationships/hyperlink" Target="https://el.wikipedia.org/wiki/%CE%9D%CF%84%CE%BF%CF%80%CE%B1%CE%BC%CE%AF%CE%BD%CE%B7" TargetMode="External"/><Relationship Id="rId5" Type="http://schemas.openxmlformats.org/officeDocument/2006/relationships/hyperlink" Target="https://el.wikipedia.org/w/index.php?title=%CE%95%CE%B3%CF%81%CE%AE%CE%B3%CE%BF%CF%81%CF%83%CE%B7&amp;action=edit&amp;redlink=1" TargetMode="External"/><Relationship Id="rId10" Type="http://schemas.openxmlformats.org/officeDocument/2006/relationships/hyperlink" Target="https://el.wikipedia.org/w/index.php?title=%CE%A3%CF%8D%CF%83%CF%84%CE%B7%CE%BC%CE%B1_%CE%B1%CE%BD%CF%84%CE%B1%CE%BC%CE%BF%CE%B9%CE%B2%CE%AE%CF%82&amp;action=edit&amp;redlink=1" TargetMode="External"/><Relationship Id="rId4" Type="http://schemas.openxmlformats.org/officeDocument/2006/relationships/hyperlink" Target="https://el.wikipedia.org/wiki/%CE%9D%CE%B1%CF%81%CE%BA%CF%89%CF%84%CE%B9%CE%BA%CF%8C" TargetMode="External"/><Relationship Id="rId9" Type="http://schemas.openxmlformats.org/officeDocument/2006/relationships/hyperlink" Target="https://el.wikipedia.org/w/index.php?title=%CE%9A%CE%B1%CF%84%CE%AC%CF%87%CF%81%CE%B7%CF%83%CE%B7&amp;action=edit&amp;redlink=1"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s://el.wikipedia.org/wiki/%CE%95%CF%85%CF%86%CE%BF%CF%81%CE%AF%CE%B1" TargetMode="External"/><Relationship Id="rId2" Type="http://schemas.openxmlformats.org/officeDocument/2006/relationships/hyperlink" Target="https://el.wikipedia.org/wiki/%CE%9A%CE%BF%CE%BA%CE%B1%CE%90%CE%BD%CE%B7"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1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97F920-284D-4890-98DC-D1CA14E015AA}"/>
              </a:ext>
            </a:extLst>
          </p:cNvPr>
          <p:cNvSpPr>
            <a:spLocks noGrp="1"/>
          </p:cNvSpPr>
          <p:nvPr>
            <p:ph type="ctrTitle"/>
          </p:nvPr>
        </p:nvSpPr>
        <p:spPr/>
        <p:txBody>
          <a:bodyPr/>
          <a:lstStyle/>
          <a:p>
            <a:r>
              <a:rPr lang="el-GR" dirty="0"/>
              <a:t>Υπογονιμότητα και Ακτινοβολία</a:t>
            </a:r>
          </a:p>
        </p:txBody>
      </p:sp>
      <p:sp>
        <p:nvSpPr>
          <p:cNvPr id="3" name="Υπότιτλος 2">
            <a:extLst>
              <a:ext uri="{FF2B5EF4-FFF2-40B4-BE49-F238E27FC236}">
                <a16:creationId xmlns:a16="http://schemas.microsoft.com/office/drawing/2014/main" id="{1073B8FE-A105-4588-8A5F-4FD8A8D53C5E}"/>
              </a:ext>
            </a:extLst>
          </p:cNvPr>
          <p:cNvSpPr>
            <a:spLocks noGrp="1"/>
          </p:cNvSpPr>
          <p:nvPr>
            <p:ph type="subTitle" idx="1"/>
          </p:nvPr>
        </p:nvSpPr>
        <p:spPr/>
        <p:txBody>
          <a:bodyPr>
            <a:normAutofit lnSpcReduction="10000"/>
          </a:bodyPr>
          <a:lstStyle/>
          <a:p>
            <a:r>
              <a:rPr lang="el-GR" dirty="0"/>
              <a:t>Μυρσίνη Μπαλαφούτα</a:t>
            </a:r>
          </a:p>
          <a:p>
            <a:r>
              <a:rPr lang="el-GR" dirty="0"/>
              <a:t>Ακτινοθεραπευτής Ογκολόγος </a:t>
            </a:r>
          </a:p>
          <a:p>
            <a:r>
              <a:rPr lang="el-GR" dirty="0" err="1"/>
              <a:t>Επικ</a:t>
            </a:r>
            <a:r>
              <a:rPr lang="el-GR" dirty="0"/>
              <a:t>. Καθηγήτρια ΠΑΔΑ</a:t>
            </a:r>
          </a:p>
        </p:txBody>
      </p:sp>
    </p:spTree>
    <p:extLst>
      <p:ext uri="{BB962C8B-B14F-4D97-AF65-F5344CB8AC3E}">
        <p14:creationId xmlns:p14="http://schemas.microsoft.com/office/powerpoint/2010/main" val="1506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player.slideplayer.gr/66/11845363/slides/slide_40.jpg">
            <a:extLst>
              <a:ext uri="{FF2B5EF4-FFF2-40B4-BE49-F238E27FC236}">
                <a16:creationId xmlns:a16="http://schemas.microsoft.com/office/drawing/2014/main" id="{C6940699-E357-4108-BB27-7CD2E6E75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6824" y="2621215"/>
            <a:ext cx="5387788" cy="4040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layer.slideplayer.gr/66/11845363/slides/slide_38.jpg">
            <a:extLst>
              <a:ext uri="{FF2B5EF4-FFF2-40B4-BE49-F238E27FC236}">
                <a16:creationId xmlns:a16="http://schemas.microsoft.com/office/drawing/2014/main" id="{63FACF7B-E751-4D8A-9614-3A5703D4C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130"/>
          <a:stretch/>
        </p:blipFill>
        <p:spPr bwMode="auto">
          <a:xfrm>
            <a:off x="437655" y="245889"/>
            <a:ext cx="5637521" cy="318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7599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F48DFF-23BE-44EE-8921-59BB89CAA02D}"/>
              </a:ext>
            </a:extLst>
          </p:cNvPr>
          <p:cNvSpPr>
            <a:spLocks noGrp="1"/>
          </p:cNvSpPr>
          <p:nvPr>
            <p:ph type="title"/>
          </p:nvPr>
        </p:nvSpPr>
        <p:spPr>
          <a:xfrm>
            <a:off x="2400301" y="624110"/>
            <a:ext cx="9104312" cy="829133"/>
          </a:xfrm>
        </p:spPr>
        <p:txBody>
          <a:bodyPr/>
          <a:lstStyle/>
          <a:p>
            <a:r>
              <a:rPr lang="el-GR" dirty="0"/>
              <a:t>Αλκοόλ και υπογονιμότητα</a:t>
            </a:r>
          </a:p>
        </p:txBody>
      </p:sp>
      <p:sp>
        <p:nvSpPr>
          <p:cNvPr id="3" name="Θέση περιεχομένου 2">
            <a:extLst>
              <a:ext uri="{FF2B5EF4-FFF2-40B4-BE49-F238E27FC236}">
                <a16:creationId xmlns:a16="http://schemas.microsoft.com/office/drawing/2014/main" id="{6B9DBFEA-43A5-4571-AAFA-7B31E4387723}"/>
              </a:ext>
            </a:extLst>
          </p:cNvPr>
          <p:cNvSpPr>
            <a:spLocks noGrp="1"/>
          </p:cNvSpPr>
          <p:nvPr>
            <p:ph idx="1"/>
          </p:nvPr>
        </p:nvSpPr>
        <p:spPr>
          <a:xfrm>
            <a:off x="1306286" y="1453243"/>
            <a:ext cx="10580914" cy="5012871"/>
          </a:xfrm>
        </p:spPr>
        <p:txBody>
          <a:bodyPr>
            <a:normAutofit/>
          </a:bodyPr>
          <a:lstStyle/>
          <a:p>
            <a:r>
              <a:rPr lang="el-GR" sz="2000" dirty="0"/>
              <a:t>Οι γυναίκες που πίνουν συχνά αλκοολούχα ποτά έχουν </a:t>
            </a:r>
            <a:r>
              <a:rPr lang="el-GR" sz="2000" b="1" dirty="0"/>
              <a:t>χειρότερα αποτελέσματα όταν κάνουν εξωσωματική γονιμοποίηση ή </a:t>
            </a:r>
            <a:r>
              <a:rPr lang="el-GR" sz="2000" b="1" dirty="0" err="1"/>
              <a:t>μικρογονιμοποίηση</a:t>
            </a:r>
            <a:r>
              <a:rPr lang="el-GR" sz="2000" b="1" dirty="0"/>
              <a:t> ωαρίου</a:t>
            </a:r>
            <a:r>
              <a:rPr lang="el-GR" sz="2000" dirty="0"/>
              <a:t>, δύο συνηθισμένες θεραπείες γονιμότητας. Νέα ανάλυση μελετών έδειξε ότι αυτό ισχύει για τις γυναίκες που καταναλώνουν</a:t>
            </a:r>
            <a:r>
              <a:rPr lang="el-GR" sz="2000" b="1" dirty="0"/>
              <a:t> περισσότερα από 84g αλκοολούχων ποτών την εβδομάδα</a:t>
            </a:r>
            <a:r>
              <a:rPr lang="el-GR" sz="2000" dirty="0"/>
              <a:t> (περίπου 7 ποτά). </a:t>
            </a:r>
          </a:p>
          <a:p>
            <a:r>
              <a:rPr lang="el-GR" sz="2000" dirty="0"/>
              <a:t>Ένα ακόμα εντυπωσιακό εύρημα είναι ότι </a:t>
            </a:r>
            <a:r>
              <a:rPr lang="el-GR" sz="2000" b="1" dirty="0"/>
              <a:t>ακόμα κι αν ο άνδρας καταναλώνει την ίδια εβδομαδιαία ποσότητα αλκοόλ</a:t>
            </a:r>
            <a:r>
              <a:rPr lang="el-GR" sz="2000" dirty="0"/>
              <a:t>, τα ποσοστά γεννήσεων ζωντανών μωρών μετά από τις δύο αυτές θεραπείες γονιμότητας, είναι μειωμένα. </a:t>
            </a:r>
          </a:p>
          <a:p>
            <a:r>
              <a:rPr lang="el-GR" sz="2000" dirty="0"/>
              <a:t>Η πιθανότητα επίτευξης εγκυμοσύνης μετά από τις θεραπείες γονιμότητας μειώθηκε κατά 7% στις γυναίκες που κατανάλωναν 84g αλκοόλ την εβδομάδα σε σχέση με εκείνες που δεν πίνουν αλκοόλ. Για τους άνδρες που κατανάλωναν 84 g αλκοόλ την εβδομάδα, η πιθανότητα των συντρόφων τους να γεννήσουν ένα ζωντανό μωρό μειώθηκε κατά 9%.</a:t>
            </a:r>
          </a:p>
          <a:p>
            <a:pPr marL="0" indent="0">
              <a:buNone/>
            </a:pPr>
            <a:endParaRPr lang="el-GR" dirty="0"/>
          </a:p>
        </p:txBody>
      </p:sp>
    </p:spTree>
    <p:extLst>
      <p:ext uri="{BB962C8B-B14F-4D97-AF65-F5344CB8AC3E}">
        <p14:creationId xmlns:p14="http://schemas.microsoft.com/office/powerpoint/2010/main" val="25560734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EB931D-9101-413C-8B67-D8FB2E9B3669}"/>
              </a:ext>
            </a:extLst>
          </p:cNvPr>
          <p:cNvSpPr>
            <a:spLocks noGrp="1"/>
          </p:cNvSpPr>
          <p:nvPr>
            <p:ph type="title"/>
          </p:nvPr>
        </p:nvSpPr>
        <p:spPr/>
        <p:txBody>
          <a:bodyPr/>
          <a:lstStyle/>
          <a:p>
            <a:r>
              <a:rPr lang="el-GR" dirty="0"/>
              <a:t>Αλκοόλ και γονιμότητα</a:t>
            </a:r>
          </a:p>
        </p:txBody>
      </p:sp>
      <p:sp>
        <p:nvSpPr>
          <p:cNvPr id="3" name="Θέση περιεχομένου 2">
            <a:extLst>
              <a:ext uri="{FF2B5EF4-FFF2-40B4-BE49-F238E27FC236}">
                <a16:creationId xmlns:a16="http://schemas.microsoft.com/office/drawing/2014/main" id="{189EB153-7ABE-4CD3-9545-8B8195119713}"/>
              </a:ext>
            </a:extLst>
          </p:cNvPr>
          <p:cNvSpPr>
            <a:spLocks noGrp="1"/>
          </p:cNvSpPr>
          <p:nvPr>
            <p:ph idx="1"/>
          </p:nvPr>
        </p:nvSpPr>
        <p:spPr>
          <a:xfrm>
            <a:off x="1012371" y="1905000"/>
            <a:ext cx="10492241" cy="4006222"/>
          </a:xfrm>
        </p:spPr>
        <p:txBody>
          <a:bodyPr/>
          <a:lstStyle/>
          <a:p>
            <a:pPr fontAlgn="base"/>
            <a:r>
              <a:rPr lang="el-GR" sz="2000" dirty="0"/>
              <a:t>Μια μελέτη έδειξε ότι οι γυναίκες που έπιναν λιγότερο από 5 μονάδες αλκοόλ την εβδομάδα (ίσο με πέντε ποτήρια κρασί) παρουσίασαν διπλάσιες πιθανότητες να μείνουν έγκυες μέσα σε έξι μήνες σε σύγκριση με εκείνες που κατανάλωναν περισσότερο.</a:t>
            </a:r>
          </a:p>
          <a:p>
            <a:pPr fontAlgn="base"/>
            <a:r>
              <a:rPr lang="el-GR" sz="2000" dirty="0"/>
              <a:t>Η έρευνα έχει επίσης δείξει ότι η κατανάλωση αλκοόλ προκαλεί μείωση όχι μόνο στον αριθμό των σπερματοζωαρίων αλλά και στην κινητικότητα τους. Το αλκοόλ επίσης αναστέλλει την απορρόφηση των θρεπτικών συστατικών στον οργανισμό, όπως ο ψευδάργυρος, το οποίο είναι ένα από τα πιο σημαντικά μέταλλα για την ανδρική γονιμότητα.</a:t>
            </a:r>
          </a:p>
          <a:p>
            <a:r>
              <a:rPr lang="el-GR" i="1" dirty="0">
                <a:solidFill>
                  <a:srgbClr val="FF0000"/>
                </a:solidFill>
                <a:highlight>
                  <a:srgbClr val="FFFF00"/>
                </a:highlight>
              </a:rPr>
              <a:t>Το αλκοόλ μετριέται σε μονάδες. Στην Ελλάδα, μία μονάδα αλκοόλ ισοδυναμεί με 10 </a:t>
            </a:r>
            <a:r>
              <a:rPr lang="el-GR" i="1" dirty="0" err="1">
                <a:solidFill>
                  <a:srgbClr val="FF0000"/>
                </a:solidFill>
                <a:highlight>
                  <a:srgbClr val="FFFF00"/>
                </a:highlight>
              </a:rPr>
              <a:t>γρ</a:t>
            </a:r>
            <a:r>
              <a:rPr lang="el-GR" i="1" dirty="0">
                <a:solidFill>
                  <a:srgbClr val="FF0000"/>
                </a:solidFill>
                <a:highlight>
                  <a:srgbClr val="FFFF00"/>
                </a:highlight>
              </a:rPr>
              <a:t>. αλκοόλης.</a:t>
            </a:r>
          </a:p>
          <a:p>
            <a:endParaRPr lang="el-GR" dirty="0"/>
          </a:p>
        </p:txBody>
      </p:sp>
    </p:spTree>
    <p:extLst>
      <p:ext uri="{BB962C8B-B14F-4D97-AF65-F5344CB8AC3E}">
        <p14:creationId xmlns:p14="http://schemas.microsoft.com/office/powerpoint/2010/main" val="53238319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32738753-9E8A-45E4-B9AF-8F279E975F17}"/>
              </a:ext>
            </a:extLst>
          </p:cNvPr>
          <p:cNvSpPr>
            <a:spLocks noGrp="1"/>
          </p:cNvSpPr>
          <p:nvPr>
            <p:ph type="title"/>
          </p:nvPr>
        </p:nvSpPr>
        <p:spPr>
          <a:xfrm>
            <a:off x="1267691" y="270164"/>
            <a:ext cx="10236921" cy="1085107"/>
          </a:xfrm>
        </p:spPr>
        <p:txBody>
          <a:bodyPr/>
          <a:lstStyle/>
          <a:p>
            <a:r>
              <a:rPr lang="el-GR" dirty="0"/>
              <a:t>ΜΕΘΗ - ΑΛΚΟΟΛΙΣΜΟΣ</a:t>
            </a:r>
          </a:p>
        </p:txBody>
      </p:sp>
      <p:sp>
        <p:nvSpPr>
          <p:cNvPr id="4" name="Θέση περιεχομένου 3">
            <a:extLst>
              <a:ext uri="{FF2B5EF4-FFF2-40B4-BE49-F238E27FC236}">
                <a16:creationId xmlns:a16="http://schemas.microsoft.com/office/drawing/2014/main" id="{A3994154-F2AF-44F1-B6E6-B69A6B402B29}"/>
              </a:ext>
            </a:extLst>
          </p:cNvPr>
          <p:cNvSpPr>
            <a:spLocks noGrp="1"/>
          </p:cNvSpPr>
          <p:nvPr>
            <p:ph idx="1"/>
          </p:nvPr>
        </p:nvSpPr>
        <p:spPr>
          <a:xfrm>
            <a:off x="1469571" y="1355271"/>
            <a:ext cx="10035041" cy="5232565"/>
          </a:xfrm>
        </p:spPr>
        <p:txBody>
          <a:bodyPr/>
          <a:lstStyle/>
          <a:p>
            <a:r>
              <a:rPr lang="el-GR" sz="2000" dirty="0"/>
              <a:t>Η αλκοόλη απορροφάται από τους βλεννογόνους, ξεκινώντας από την στοματική κοιλότητα.</a:t>
            </a:r>
          </a:p>
          <a:p>
            <a:r>
              <a:rPr lang="el-GR" sz="2000" dirty="0"/>
              <a:t>Το ήπαρ προσπαθεί να «καθαρίσει» το αίμα από το αλκοόλ που έχουμε καταναλώσει. Η ταχύτητα της διαδικασίας εξαρτάται από το είδος του αλκοόλ, και εάν το έχουμε αναμίξει με  άλλη ουσία.</a:t>
            </a:r>
          </a:p>
          <a:p>
            <a:r>
              <a:rPr lang="el-GR" sz="2000" dirty="0"/>
              <a:t>Όταν το ήπαρ εκτελεί την διαδικασία της αποτοξίνωσης, δημιουργεί την </a:t>
            </a:r>
            <a:r>
              <a:rPr lang="el-GR" sz="2000" u="sng" dirty="0">
                <a:solidFill>
                  <a:srgbClr val="C00000"/>
                </a:solidFill>
              </a:rPr>
              <a:t>ουσία ακεταλδεΰδη</a:t>
            </a:r>
            <a:r>
              <a:rPr lang="el-GR" sz="2000" dirty="0"/>
              <a:t>. H ακεταλδεΰδη είναι μία τοξική ουσία που μοιάζει πολύ με το ξύδι. Όταν μείνει αρκετή ώρα η ακεταλδεΰδη στον οργανισμό, ΔΗΜΙΟΥΡΓΟΥΝΤΑΙ ΣΟΒΑΡΑ ΠΡΟΒΛΗΜΑΤΑ , ενώ και το ήπαρ δεν μπορεί να την μεταβολίσει  γρήγορα και ούτε όλη την ποσότητά της, (αν έχουμε καταναλώσει πολύ οινόπνευμα).</a:t>
            </a:r>
          </a:p>
          <a:p>
            <a:endParaRPr lang="el-GR" dirty="0"/>
          </a:p>
        </p:txBody>
      </p:sp>
    </p:spTree>
    <p:extLst>
      <p:ext uri="{BB962C8B-B14F-4D97-AF65-F5344CB8AC3E}">
        <p14:creationId xmlns:p14="http://schemas.microsoft.com/office/powerpoint/2010/main" val="22275762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F418F1B-AF57-4BB1-BF38-838404514E74}"/>
              </a:ext>
            </a:extLst>
          </p:cNvPr>
          <p:cNvSpPr>
            <a:spLocks noGrp="1"/>
          </p:cNvSpPr>
          <p:nvPr>
            <p:ph idx="1"/>
          </p:nvPr>
        </p:nvSpPr>
        <p:spPr>
          <a:xfrm>
            <a:off x="2237014" y="1649186"/>
            <a:ext cx="9267598" cy="4262036"/>
          </a:xfrm>
        </p:spPr>
        <p:txBody>
          <a:bodyPr/>
          <a:lstStyle/>
          <a:p>
            <a:r>
              <a:rPr lang="el-GR" sz="2400" dirty="0"/>
              <a:t>Κάθε όργανο που εκτίθεται στην </a:t>
            </a:r>
            <a:r>
              <a:rPr lang="el-GR" sz="2400" b="1" dirty="0"/>
              <a:t>ακεταλδεΰδη υφίσταται σοβαρή βλάβη.</a:t>
            </a:r>
          </a:p>
          <a:p>
            <a:r>
              <a:rPr lang="el-GR" sz="2400" dirty="0"/>
              <a:t>Πολλά όργανα που εκτίθενται στην ουσία αυτή </a:t>
            </a:r>
            <a:br>
              <a:rPr lang="el-GR" sz="2400" dirty="0"/>
            </a:br>
            <a:r>
              <a:rPr lang="el-GR" sz="2400" b="1" dirty="0" err="1"/>
              <a:t>πολυ</a:t>
            </a:r>
            <a:r>
              <a:rPr lang="el-GR" sz="2400" b="1" dirty="0"/>
              <a:t>-οργανική ανεπάρκεια  </a:t>
            </a:r>
            <a:r>
              <a:rPr lang="el-GR" sz="2400" dirty="0"/>
              <a:t>που τις περισσότερες φορές είναι </a:t>
            </a:r>
            <a:r>
              <a:rPr lang="el-GR" sz="2400" dirty="0">
                <a:highlight>
                  <a:srgbClr val="FFFF00"/>
                </a:highlight>
              </a:rPr>
              <a:t>θανατηφόρα κατάσταση</a:t>
            </a:r>
            <a:r>
              <a:rPr lang="el-GR" sz="2400" dirty="0"/>
              <a:t>.</a:t>
            </a:r>
            <a:endParaRPr lang="el-GR" sz="2400" b="1" dirty="0"/>
          </a:p>
          <a:p>
            <a:endParaRPr lang="el-GR" dirty="0"/>
          </a:p>
        </p:txBody>
      </p:sp>
    </p:spTree>
    <p:extLst>
      <p:ext uri="{BB962C8B-B14F-4D97-AF65-F5344CB8AC3E}">
        <p14:creationId xmlns:p14="http://schemas.microsoft.com/office/powerpoint/2010/main" val="12312175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5D561A2-89BA-4237-80DE-DF5B1EB751BC}"/>
              </a:ext>
            </a:extLst>
          </p:cNvPr>
          <p:cNvSpPr>
            <a:spLocks noGrp="1"/>
          </p:cNvSpPr>
          <p:nvPr>
            <p:ph idx="1"/>
          </p:nvPr>
        </p:nvSpPr>
        <p:spPr>
          <a:xfrm>
            <a:off x="2237014" y="1747157"/>
            <a:ext cx="9267598" cy="4164065"/>
          </a:xfrm>
        </p:spPr>
        <p:txBody>
          <a:bodyPr/>
          <a:lstStyle/>
          <a:p>
            <a:r>
              <a:rPr lang="el-GR" sz="2000" b="1" u="sng" dirty="0"/>
              <a:t>Οι νεφροί προσπαθούν να βοηθήσουν και αυτοί το ήπαρ </a:t>
            </a:r>
            <a:r>
              <a:rPr lang="el-GR" sz="2000" dirty="0"/>
              <a:t>κατά τη διαδικασία της αποτοξίνωσης του οργανισμού κι αυτός είναι ο κύριος λόγος που όταν καταναλώνουμε  αλκοόλ εμφανίζουμε συχνοουρία. Έτσι, το σώμα </a:t>
            </a:r>
            <a:r>
              <a:rPr lang="el-GR" sz="2000" b="1" u="sng" dirty="0"/>
              <a:t> αφυδατώνεται </a:t>
            </a:r>
            <a:r>
              <a:rPr lang="el-GR" sz="2000" b="1" dirty="0"/>
              <a:t>περισσότερο</a:t>
            </a:r>
            <a:r>
              <a:rPr lang="el-GR" sz="2000" dirty="0"/>
              <a:t> από ό, τι συνήθως κι αν δεν βοηθήσουμε  τον οργανισμό </a:t>
            </a:r>
            <a:r>
              <a:rPr lang="el-GR" sz="2000" u="sng" dirty="0"/>
              <a:t>πίνοντας επιπλέον νερό, το επόμενο πρωί θα έχουμε  σίγουρα πονοκέφαλο.  </a:t>
            </a:r>
          </a:p>
          <a:p>
            <a:endParaRPr lang="el-GR" dirty="0"/>
          </a:p>
        </p:txBody>
      </p:sp>
    </p:spTree>
    <p:extLst>
      <p:ext uri="{BB962C8B-B14F-4D97-AF65-F5344CB8AC3E}">
        <p14:creationId xmlns:p14="http://schemas.microsoft.com/office/powerpoint/2010/main" val="25161162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07B7AE-39AE-40DF-8C09-6BC96E1D80E3}"/>
              </a:ext>
            </a:extLst>
          </p:cNvPr>
          <p:cNvSpPr>
            <a:spLocks noGrp="1"/>
          </p:cNvSpPr>
          <p:nvPr>
            <p:ph type="title"/>
          </p:nvPr>
        </p:nvSpPr>
        <p:spPr/>
        <p:txBody>
          <a:bodyPr/>
          <a:lstStyle/>
          <a:p>
            <a:r>
              <a:rPr lang="el-GR" dirty="0"/>
              <a:t>Το αλκοόλ επηρεάζει και τον εγκέφαλο</a:t>
            </a:r>
          </a:p>
        </p:txBody>
      </p:sp>
      <p:sp>
        <p:nvSpPr>
          <p:cNvPr id="3" name="Θέση περιεχομένου 2">
            <a:extLst>
              <a:ext uri="{FF2B5EF4-FFF2-40B4-BE49-F238E27FC236}">
                <a16:creationId xmlns:a16="http://schemas.microsoft.com/office/drawing/2014/main" id="{9A1AF276-D620-406E-93AB-0DDFE1EC79B1}"/>
              </a:ext>
            </a:extLst>
          </p:cNvPr>
          <p:cNvSpPr>
            <a:spLocks noGrp="1"/>
          </p:cNvSpPr>
          <p:nvPr>
            <p:ph idx="1"/>
          </p:nvPr>
        </p:nvSpPr>
        <p:spPr>
          <a:xfrm>
            <a:off x="1975757" y="2073729"/>
            <a:ext cx="9528855" cy="3837493"/>
          </a:xfrm>
        </p:spPr>
        <p:txBody>
          <a:bodyPr/>
          <a:lstStyle/>
          <a:p>
            <a:r>
              <a:rPr lang="el-GR" sz="2400" b="1" dirty="0"/>
              <a:t>Η κατανάλωση του αλκοόλ συνδέεται </a:t>
            </a:r>
            <a:r>
              <a:rPr lang="el-GR" sz="2400" b="1" dirty="0">
                <a:solidFill>
                  <a:srgbClr val="C00000"/>
                </a:solidFill>
              </a:rPr>
              <a:t>με τη λειτουργία των </a:t>
            </a:r>
            <a:r>
              <a:rPr lang="el-GR" sz="2400" b="1" u="sng" dirty="0">
                <a:solidFill>
                  <a:srgbClr val="C00000"/>
                </a:solidFill>
              </a:rPr>
              <a:t>νευροδιαβιβαστών,</a:t>
            </a:r>
            <a:r>
              <a:rPr lang="el-GR" sz="2400" b="1" dirty="0">
                <a:solidFill>
                  <a:srgbClr val="C00000"/>
                </a:solidFill>
              </a:rPr>
              <a:t> </a:t>
            </a:r>
            <a:r>
              <a:rPr lang="el-GR" sz="2400" b="1" dirty="0"/>
              <a:t>οι οποίοι ευθύνονται </a:t>
            </a:r>
            <a:r>
              <a:rPr lang="el-GR" sz="2400" b="1" u="sng" dirty="0"/>
              <a:t>για τα συνειδητά και ασυνείδητα συναισθήματα, τις πράξεις και τις κινητικές ικανότητές μας.</a:t>
            </a:r>
          </a:p>
          <a:p>
            <a:r>
              <a:rPr lang="el-GR" sz="2400" b="1" dirty="0"/>
              <a:t>Ο εγκεφαλικός φλοιός στο ΜΕΤΩΠΙΑΙΟ ΛΟΒΟ</a:t>
            </a:r>
            <a:r>
              <a:rPr lang="el-GR" sz="2400" dirty="0"/>
              <a:t>- εξαιτίας της επίπτωσης του </a:t>
            </a:r>
            <a:r>
              <a:rPr lang="el-GR" sz="2400" b="1" dirty="0"/>
              <a:t>αλκοόλ- </a:t>
            </a:r>
            <a:r>
              <a:rPr lang="el-GR" sz="2400" b="1" u="sng" dirty="0">
                <a:solidFill>
                  <a:srgbClr val="FF0000"/>
                </a:solidFill>
              </a:rPr>
              <a:t>επιβραδύνει τη λειτουργία του.</a:t>
            </a:r>
            <a:r>
              <a:rPr lang="el-GR" sz="2400" dirty="0"/>
              <a:t> Έτσι, η ικανότητά  να επεξεργαστεί τις εισερχόμενες πληροφορίες που έρχονται από την όραση, την ακοή και τις άλλες </a:t>
            </a:r>
            <a:r>
              <a:rPr lang="el-GR" sz="2400" b="1" dirty="0"/>
              <a:t>αισθητηριακές λειτουργίες επιβραδύνεται σημαντικά.</a:t>
            </a:r>
            <a:endParaRPr lang="el-GR" sz="2400" dirty="0"/>
          </a:p>
          <a:p>
            <a:endParaRPr lang="el-GR" sz="2400" u="sng" dirty="0"/>
          </a:p>
          <a:p>
            <a:endParaRPr lang="el-GR" dirty="0"/>
          </a:p>
        </p:txBody>
      </p:sp>
    </p:spTree>
    <p:extLst>
      <p:ext uri="{BB962C8B-B14F-4D97-AF65-F5344CB8AC3E}">
        <p14:creationId xmlns:p14="http://schemas.microsoft.com/office/powerpoint/2010/main" val="6161635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49D0B00-A8DA-40B3-8D56-92AC254C8399}"/>
              </a:ext>
            </a:extLst>
          </p:cNvPr>
          <p:cNvSpPr>
            <a:spLocks noGrp="1"/>
          </p:cNvSpPr>
          <p:nvPr>
            <p:ph idx="1"/>
          </p:nvPr>
        </p:nvSpPr>
        <p:spPr>
          <a:xfrm>
            <a:off x="1959429" y="1420586"/>
            <a:ext cx="9545183" cy="4490636"/>
          </a:xfrm>
        </p:spPr>
        <p:txBody>
          <a:bodyPr/>
          <a:lstStyle/>
          <a:p>
            <a:r>
              <a:rPr lang="el-GR" sz="2400" dirty="0">
                <a:highlight>
                  <a:srgbClr val="FFFF00"/>
                </a:highlight>
              </a:rPr>
              <a:t>Ο </a:t>
            </a:r>
            <a:r>
              <a:rPr lang="el-GR" sz="2400" b="1" u="sng" dirty="0">
                <a:highlight>
                  <a:srgbClr val="FFFF00"/>
                </a:highlight>
              </a:rPr>
              <a:t>υποθάλαμος και η υπόφυση επιβραδύνονται</a:t>
            </a:r>
            <a:r>
              <a:rPr lang="el-GR" sz="2400" dirty="0">
                <a:highlight>
                  <a:srgbClr val="FFFF00"/>
                </a:highlight>
              </a:rPr>
              <a:t>, επίσης, εξαιτίας των επιπτώσεων του αλκοόλ κι αυτό επηρεάζει και τις ορμόνες </a:t>
            </a:r>
            <a:r>
              <a:rPr lang="el-GR" sz="2400" dirty="0"/>
              <a:t>.</a:t>
            </a:r>
          </a:p>
          <a:p>
            <a:pPr marL="0" indent="0">
              <a:buNone/>
            </a:pPr>
            <a:r>
              <a:rPr lang="el-GR" sz="2400" dirty="0"/>
              <a:t> </a:t>
            </a:r>
          </a:p>
          <a:p>
            <a:r>
              <a:rPr lang="el-GR" sz="2400" dirty="0"/>
              <a:t>Επιπλέον, </a:t>
            </a:r>
            <a:r>
              <a:rPr lang="el-GR" sz="2400" b="1" u="sng" dirty="0"/>
              <a:t>επιβραδύνεται και η λειτουργία της καρδιάς</a:t>
            </a:r>
            <a:r>
              <a:rPr lang="el-GR" sz="2400" u="sng" dirty="0"/>
              <a:t> </a:t>
            </a:r>
            <a:r>
              <a:rPr lang="el-GR" sz="2400" dirty="0"/>
              <a:t>, η </a:t>
            </a:r>
            <a:r>
              <a:rPr lang="el-GR" sz="2400" b="1" u="sng" dirty="0"/>
              <a:t>θερμοκρασία του σώματος  μειώνεται </a:t>
            </a:r>
            <a:r>
              <a:rPr lang="el-GR" sz="2400" dirty="0"/>
              <a:t>κι ακόμη και η </a:t>
            </a:r>
            <a:r>
              <a:rPr lang="el-GR" sz="2400" b="1" u="sng" dirty="0"/>
              <a:t>αναπνοή </a:t>
            </a:r>
            <a:r>
              <a:rPr lang="el-GR" sz="2400" dirty="0"/>
              <a:t> είναι πιο αργή </a:t>
            </a:r>
            <a:r>
              <a:rPr lang="el-GR" sz="2400" dirty="0" err="1"/>
              <a:t>απ</a:t>
            </a:r>
            <a:r>
              <a:rPr lang="el-GR" sz="2400" dirty="0"/>
              <a:t> 'ότι συνήθως.</a:t>
            </a:r>
          </a:p>
          <a:p>
            <a:endParaRPr lang="el-GR" dirty="0"/>
          </a:p>
        </p:txBody>
      </p:sp>
    </p:spTree>
    <p:extLst>
      <p:ext uri="{BB962C8B-B14F-4D97-AF65-F5344CB8AC3E}">
        <p14:creationId xmlns:p14="http://schemas.microsoft.com/office/powerpoint/2010/main" val="30443688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2604CB-7DB1-4BC1-9024-3706001524DA}"/>
              </a:ext>
            </a:extLst>
          </p:cNvPr>
          <p:cNvSpPr>
            <a:spLocks noGrp="1"/>
          </p:cNvSpPr>
          <p:nvPr>
            <p:ph type="title"/>
          </p:nvPr>
        </p:nvSpPr>
        <p:spPr>
          <a:xfrm>
            <a:off x="2592925" y="624110"/>
            <a:ext cx="7269532" cy="796476"/>
          </a:xfrm>
        </p:spPr>
        <p:txBody>
          <a:bodyPr/>
          <a:lstStyle/>
          <a:p>
            <a:r>
              <a:rPr lang="el-GR" dirty="0"/>
              <a:t>Γενικά συμπτώματα </a:t>
            </a:r>
          </a:p>
        </p:txBody>
      </p:sp>
      <p:sp>
        <p:nvSpPr>
          <p:cNvPr id="3" name="Θέση περιεχομένου 2">
            <a:extLst>
              <a:ext uri="{FF2B5EF4-FFF2-40B4-BE49-F238E27FC236}">
                <a16:creationId xmlns:a16="http://schemas.microsoft.com/office/drawing/2014/main" id="{9DB8AE68-BEC8-49E3-90B0-5AB0D4787A2C}"/>
              </a:ext>
            </a:extLst>
          </p:cNvPr>
          <p:cNvSpPr>
            <a:spLocks noGrp="1"/>
          </p:cNvSpPr>
          <p:nvPr>
            <p:ph idx="1"/>
          </p:nvPr>
        </p:nvSpPr>
        <p:spPr>
          <a:xfrm>
            <a:off x="1632857" y="1420586"/>
            <a:ext cx="9871755" cy="4490636"/>
          </a:xfrm>
        </p:spPr>
        <p:txBody>
          <a:bodyPr/>
          <a:lstStyle/>
          <a:p>
            <a:r>
              <a:rPr lang="el-GR" sz="2000" dirty="0"/>
              <a:t>Το γεγονός ότι συχνά νοιώθουμε  πεινασμένοι όταν είμαστε μεθυσμένοι, οφείλεται στο γεγονός ότι το σώμα  </a:t>
            </a:r>
            <a:r>
              <a:rPr lang="el-GR" sz="2000" b="1" u="sng" dirty="0"/>
              <a:t>αναζητά υδατάνθρακες, για να αντικαταστήσει την ενέργεια που χάνει.</a:t>
            </a:r>
          </a:p>
          <a:p>
            <a:r>
              <a:rPr lang="el-GR" sz="2000" b="1" u="sng" dirty="0"/>
              <a:t>Ο πονοκέφαλος</a:t>
            </a:r>
            <a:r>
              <a:rPr lang="el-GR" sz="2000" u="sng" dirty="0"/>
              <a:t> </a:t>
            </a:r>
            <a:r>
              <a:rPr lang="el-GR" sz="2000" dirty="0"/>
              <a:t>προκαλείται εν μέρει από την χαλαρωτική επίδραση του αλκοόλ στα αιμοφόρα αγγεία. Καθώς αυτά </a:t>
            </a:r>
            <a:r>
              <a:rPr lang="el-GR" sz="2000" u="sng" dirty="0"/>
              <a:t>διευρύνονται,</a:t>
            </a:r>
            <a:r>
              <a:rPr lang="el-GR" sz="2000" dirty="0"/>
              <a:t>  περισσότερο αίμα ρέει μέσα τους, το οποίο προκαλεί </a:t>
            </a:r>
            <a:r>
              <a:rPr lang="el-GR" sz="2000" u="sng" dirty="0"/>
              <a:t>την αίσθηση της ζέστης  που νιώθουμε όταν πίνουμε</a:t>
            </a:r>
            <a:r>
              <a:rPr lang="el-GR" sz="2000" dirty="0"/>
              <a:t>. Όμως αν τα αιμοφόρα αγγεία του εγκεφάλου διευρυνθούν πάρα πολύ, </a:t>
            </a:r>
            <a:r>
              <a:rPr lang="el-GR" sz="2000" u="sng" dirty="0"/>
              <a:t>ερεθίζουν τα νεύρα του πόνου</a:t>
            </a:r>
            <a:r>
              <a:rPr lang="el-GR" sz="2000" dirty="0"/>
              <a:t>.</a:t>
            </a:r>
          </a:p>
          <a:p>
            <a:r>
              <a:rPr lang="el-GR" sz="2000" b="1" u="sng" dirty="0"/>
              <a:t> Η κόπωση και γενικά το απαίσιο αίσθημα </a:t>
            </a:r>
            <a:r>
              <a:rPr lang="el-GR" sz="2000" dirty="0"/>
              <a:t>πηγάζουν από την </a:t>
            </a:r>
            <a:r>
              <a:rPr lang="el-GR" sz="2000" b="1" u="sng" dirty="0"/>
              <a:t>κατασταλτική δράση του αλκοόλ </a:t>
            </a:r>
            <a:r>
              <a:rPr lang="el-GR" sz="2000" dirty="0"/>
              <a:t>και μια </a:t>
            </a:r>
            <a:r>
              <a:rPr lang="el-GR" sz="2000" b="1" u="sng" dirty="0"/>
              <a:t>συσσώρευση οξέων </a:t>
            </a:r>
            <a:r>
              <a:rPr lang="el-GR" sz="2000" dirty="0"/>
              <a:t>μέσα στο αίμα(οξέωση). Το χημικό </a:t>
            </a:r>
            <a:r>
              <a:rPr lang="el-GR" sz="2000" b="1" u="sng" dirty="0"/>
              <a:t>οξική αλδεΰδη </a:t>
            </a:r>
            <a:r>
              <a:rPr lang="el-GR" sz="2000" dirty="0"/>
              <a:t>μπορεί επίσης να συσσωρευτεί μέσα στο αίμα και να οδηγήσει σε έξαψη.</a:t>
            </a:r>
          </a:p>
          <a:p>
            <a:endParaRPr lang="el-GR" dirty="0"/>
          </a:p>
        </p:txBody>
      </p:sp>
    </p:spTree>
    <p:extLst>
      <p:ext uri="{BB962C8B-B14F-4D97-AF65-F5344CB8AC3E}">
        <p14:creationId xmlns:p14="http://schemas.microsoft.com/office/powerpoint/2010/main" val="18317125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Κατάχρηση αλκοόλ / αλκοολισμός">
            <a:extLst>
              <a:ext uri="{FF2B5EF4-FFF2-40B4-BE49-F238E27FC236}">
                <a16:creationId xmlns:a16="http://schemas.microsoft.com/office/drawing/2014/main" id="{60CF85E8-0B3E-424D-AA25-ACD51CBBC3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130" y="0"/>
            <a:ext cx="7689170" cy="674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0617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B8FBD4-77E3-4536-B564-2E1C02D7FF61}"/>
              </a:ext>
            </a:extLst>
          </p:cNvPr>
          <p:cNvSpPr>
            <a:spLocks noGrp="1"/>
          </p:cNvSpPr>
          <p:nvPr>
            <p:ph type="title"/>
          </p:nvPr>
        </p:nvSpPr>
        <p:spPr>
          <a:xfrm>
            <a:off x="2334986" y="212271"/>
            <a:ext cx="9169627" cy="1224643"/>
          </a:xfrm>
        </p:spPr>
        <p:txBody>
          <a:bodyPr/>
          <a:lstStyle/>
          <a:p>
            <a:r>
              <a:rPr lang="el-GR" dirty="0"/>
              <a:t>Κάπνισμα και γονιμότητα</a:t>
            </a:r>
          </a:p>
        </p:txBody>
      </p:sp>
      <p:sp>
        <p:nvSpPr>
          <p:cNvPr id="3" name="Θέση περιεχομένου 2">
            <a:extLst>
              <a:ext uri="{FF2B5EF4-FFF2-40B4-BE49-F238E27FC236}">
                <a16:creationId xmlns:a16="http://schemas.microsoft.com/office/drawing/2014/main" id="{D26A8CD4-D0F4-4F5C-BB6E-EA4EEDA9088B}"/>
              </a:ext>
            </a:extLst>
          </p:cNvPr>
          <p:cNvSpPr>
            <a:spLocks noGrp="1"/>
          </p:cNvSpPr>
          <p:nvPr>
            <p:ph idx="1"/>
          </p:nvPr>
        </p:nvSpPr>
        <p:spPr>
          <a:xfrm>
            <a:off x="1796143" y="1436914"/>
            <a:ext cx="9708469" cy="4474308"/>
          </a:xfrm>
        </p:spPr>
        <p:txBody>
          <a:bodyPr/>
          <a:lstStyle/>
          <a:p>
            <a:pPr lvl="0"/>
            <a:r>
              <a:rPr lang="el-GR" sz="2000" dirty="0"/>
              <a:t>Πολλές γυναίκες που καπνίζουν είναι λιγότερο γόνιμες από τις μη καπνίστριες. Συλλαμβάνουν δυσκολότερα  και έχουν μεγαλύτερες πιθανότητες να αποβάλουν από τις μη καπνίστριες. </a:t>
            </a:r>
          </a:p>
          <a:p>
            <a:pPr lvl="0"/>
            <a:r>
              <a:rPr lang="el-GR" sz="2000" b="1" dirty="0"/>
              <a:t>ΑΝΙΚΑΝΟΤΗΤΑ</a:t>
            </a:r>
            <a:r>
              <a:rPr lang="el-GR" sz="2000" dirty="0"/>
              <a:t> Οι άντρες που καπνίζουν πιθανόν να υποφέρουν από </a:t>
            </a:r>
            <a:r>
              <a:rPr lang="el-GR" sz="2000" dirty="0">
                <a:highlight>
                  <a:srgbClr val="FFFF00"/>
                </a:highlight>
              </a:rPr>
              <a:t>ανικανότητα</a:t>
            </a:r>
            <a:r>
              <a:rPr lang="el-GR" sz="2000" dirty="0"/>
              <a:t>.</a:t>
            </a:r>
          </a:p>
          <a:p>
            <a:pPr lvl="0"/>
            <a:r>
              <a:rPr lang="el-GR" sz="2000" dirty="0"/>
              <a:t> </a:t>
            </a:r>
            <a:r>
              <a:rPr lang="el-GR" sz="2000" b="1" dirty="0"/>
              <a:t>ΧΑΜΗΛΑ ΕΠΙΠΕΔΑ ΟΡΜΟΝΗΣ</a:t>
            </a:r>
            <a:r>
              <a:rPr lang="el-GR" sz="2000" dirty="0"/>
              <a:t/>
            </a:r>
            <a:br>
              <a:rPr lang="el-GR" sz="2000" dirty="0"/>
            </a:br>
            <a:r>
              <a:rPr lang="el-GR" sz="2000" dirty="0"/>
              <a:t>Το κάπνισμα </a:t>
            </a:r>
            <a:r>
              <a:rPr lang="el-GR" sz="2000" dirty="0">
                <a:highlight>
                  <a:srgbClr val="FFFF00"/>
                </a:highlight>
              </a:rPr>
              <a:t>μειώνει το σύνολο των οιστρογόνων </a:t>
            </a:r>
            <a:r>
              <a:rPr lang="el-GR" sz="2000" dirty="0"/>
              <a:t>στο σώμα.</a:t>
            </a:r>
          </a:p>
          <a:p>
            <a:pPr lvl="0"/>
            <a:r>
              <a:rPr lang="el-GR" sz="2000" dirty="0"/>
              <a:t> </a:t>
            </a:r>
            <a:r>
              <a:rPr lang="el-GR" sz="2000" b="1" dirty="0"/>
              <a:t>ΧΑΜΗΛΟ ΒΑΡΟΣ ΓΕΝΝΗΣΗΣ </a:t>
            </a:r>
            <a:r>
              <a:rPr lang="el-GR" sz="2000" dirty="0"/>
              <a:t>Τα μωρά που γεννιούνται από μητέρες οι οποίες κάπνιζαν κατά τη διάρκεια της εγκυμοσύνης, είναι πιο πιθανό να έχουν βάρος κάτω του φυσιολογικού ή να γεννηθούν με πρόωρο τοκετό. Επίσης έχουν την τάση να αρρωσταίνουν συχνότερα, να κλαίνε περισσότερο και να κοιμούνται λιγότερο από τα μωρά που γεννιούνται από μη καπνίστριες μητέρες.</a:t>
            </a:r>
          </a:p>
          <a:p>
            <a:endParaRPr lang="el-GR" dirty="0"/>
          </a:p>
        </p:txBody>
      </p:sp>
    </p:spTree>
    <p:extLst>
      <p:ext uri="{BB962C8B-B14F-4D97-AF65-F5344CB8AC3E}">
        <p14:creationId xmlns:p14="http://schemas.microsoft.com/office/powerpoint/2010/main" val="25369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9848F7-AF86-4B45-B466-6455167720E1}"/>
              </a:ext>
            </a:extLst>
          </p:cNvPr>
          <p:cNvSpPr>
            <a:spLocks noGrp="1"/>
          </p:cNvSpPr>
          <p:nvPr>
            <p:ph type="title"/>
          </p:nvPr>
        </p:nvSpPr>
        <p:spPr>
          <a:xfrm>
            <a:off x="1042416" y="219456"/>
            <a:ext cx="11149583" cy="1152144"/>
          </a:xfrm>
        </p:spPr>
        <p:txBody>
          <a:bodyPr>
            <a:normAutofit/>
          </a:bodyPr>
          <a:lstStyle/>
          <a:p>
            <a:r>
              <a:rPr lang="el-GR" sz="2000" i="1" dirty="0"/>
              <a:t>Πόρισμα διεθνούς επιστημονικής έκθεσης </a:t>
            </a:r>
            <a:r>
              <a:rPr lang="el-GR" sz="2000" i="1" dirty="0" err="1"/>
              <a:t>BioInitiative</a:t>
            </a:r>
            <a:r>
              <a:rPr lang="el-GR" sz="2000" i="1" dirty="0"/>
              <a:t> </a:t>
            </a:r>
            <a:r>
              <a:rPr lang="el-GR" sz="2000" i="1" dirty="0" err="1"/>
              <a:t>Report</a:t>
            </a:r>
            <a:r>
              <a:rPr lang="el-GR" sz="2000" i="1" dirty="0"/>
              <a:t> 2012, </a:t>
            </a:r>
            <a:r>
              <a:rPr lang="el-GR" sz="2000" i="1" dirty="0" err="1"/>
              <a:t>Electromagnetic</a:t>
            </a:r>
            <a:r>
              <a:rPr lang="el-GR" sz="2000" i="1" dirty="0"/>
              <a:t> </a:t>
            </a:r>
            <a:r>
              <a:rPr lang="el-GR" sz="2000" i="1" dirty="0" err="1"/>
              <a:t>Field</a:t>
            </a:r>
            <a:r>
              <a:rPr lang="el-GR" sz="2000" i="1" dirty="0"/>
              <a:t> </a:t>
            </a:r>
            <a:r>
              <a:rPr lang="el-GR" sz="2000" i="1" dirty="0" err="1"/>
              <a:t>Exposure</a:t>
            </a:r>
            <a:r>
              <a:rPr lang="el-GR" sz="2000" i="1" dirty="0"/>
              <a:t> </a:t>
            </a:r>
            <a:r>
              <a:rPr lang="el-GR" sz="2000" i="1" dirty="0" err="1"/>
              <a:t>Effects</a:t>
            </a:r>
            <a:r>
              <a:rPr lang="el-GR" sz="2000" i="1" dirty="0"/>
              <a:t> on </a:t>
            </a:r>
            <a:r>
              <a:rPr lang="el-GR" sz="2000" i="1" dirty="0" err="1"/>
              <a:t>Fertility</a:t>
            </a:r>
            <a:r>
              <a:rPr lang="el-GR" sz="2000" i="1" dirty="0"/>
              <a:t> and </a:t>
            </a:r>
            <a:r>
              <a:rPr lang="el-GR" sz="2000" i="1" dirty="0" err="1"/>
              <a:t>reproduction</a:t>
            </a:r>
            <a:r>
              <a:rPr lang="el-GR" sz="2000" i="1" dirty="0"/>
              <a:t> </a:t>
            </a:r>
            <a:r>
              <a:rPr lang="en-US" sz="2000" i="1" dirty="0"/>
              <a:t>.</a:t>
            </a:r>
            <a:br>
              <a:rPr lang="en-US" sz="2000" i="1" dirty="0"/>
            </a:br>
            <a:r>
              <a:rPr lang="el-GR" sz="2000" i="1" dirty="0"/>
              <a:t>Και </a:t>
            </a:r>
            <a:r>
              <a:rPr lang="el-GR" sz="2200" dirty="0"/>
              <a:t>De </a:t>
            </a:r>
            <a:r>
              <a:rPr lang="el-GR" sz="2200" dirty="0" err="1"/>
              <a:t>Iuliis</a:t>
            </a:r>
            <a:r>
              <a:rPr lang="el-GR" sz="2200" dirty="0"/>
              <a:t> (2009</a:t>
            </a:r>
            <a:r>
              <a:rPr lang="en-US" sz="2200" dirty="0"/>
              <a:t>)</a:t>
            </a:r>
            <a:endParaRPr lang="el-GR" sz="2200" i="1" dirty="0"/>
          </a:p>
        </p:txBody>
      </p:sp>
      <p:sp>
        <p:nvSpPr>
          <p:cNvPr id="3" name="Θέση περιεχομένου 2">
            <a:extLst>
              <a:ext uri="{FF2B5EF4-FFF2-40B4-BE49-F238E27FC236}">
                <a16:creationId xmlns:a16="http://schemas.microsoft.com/office/drawing/2014/main" id="{DE702A8D-F43B-48E1-BBA1-DCA75B416516}"/>
              </a:ext>
            </a:extLst>
          </p:cNvPr>
          <p:cNvSpPr>
            <a:spLocks noGrp="1"/>
          </p:cNvSpPr>
          <p:nvPr>
            <p:ph idx="1"/>
          </p:nvPr>
        </p:nvSpPr>
        <p:spPr>
          <a:xfrm>
            <a:off x="1042416" y="1371600"/>
            <a:ext cx="10462196" cy="5266944"/>
          </a:xfrm>
        </p:spPr>
        <p:txBody>
          <a:bodyPr/>
          <a:lstStyle/>
          <a:p>
            <a:r>
              <a:rPr lang="el-GR" dirty="0"/>
              <a:t>"Υπάρχει μια πραγματική πλημμύρα νέων μελετών που αναφέρουν </a:t>
            </a:r>
            <a:r>
              <a:rPr lang="el-GR" dirty="0">
                <a:highlight>
                  <a:srgbClr val="FFFF00"/>
                </a:highlight>
              </a:rPr>
              <a:t>βλάβη του σπέρματος </a:t>
            </a:r>
            <a:r>
              <a:rPr lang="el-GR" dirty="0"/>
              <a:t>σε ανθρώπους και ζώα, οδηγώντας </a:t>
            </a:r>
            <a:r>
              <a:rPr lang="el-GR" dirty="0">
                <a:highlight>
                  <a:srgbClr val="FFFF00"/>
                </a:highlight>
              </a:rPr>
              <a:t>σε σημαντικές ανησυχίες για τη γονιμότητα, την αναπαραγωγή και την υγεία των απογόνων. </a:t>
            </a:r>
            <a:r>
              <a:rPr lang="el-GR" dirty="0"/>
              <a:t>Αρκετά διεθνή εργαστήρια έχουν αναπαραγάγει μελέτες που δείχνουν </a:t>
            </a:r>
            <a:r>
              <a:rPr lang="el-GR" b="1" dirty="0"/>
              <a:t>δυσμενείς επιπτώσεις στην ποιότητα του σπέρματος, την κινητικότητα και την παθολογία στους άνδρες </a:t>
            </a:r>
            <a:r>
              <a:rPr lang="el-GR" dirty="0"/>
              <a:t>που χρησιμοποιούν κινητά τηλέφωνα, </a:t>
            </a:r>
            <a:r>
              <a:rPr lang="en-US" dirty="0"/>
              <a:t>l</a:t>
            </a:r>
            <a:r>
              <a:rPr lang="el-GR" dirty="0"/>
              <a:t>a</a:t>
            </a:r>
            <a:r>
              <a:rPr lang="en-US" dirty="0"/>
              <a:t>p</a:t>
            </a:r>
            <a:r>
              <a:rPr lang="el-GR" dirty="0" err="1"/>
              <a:t>top</a:t>
            </a:r>
            <a:r>
              <a:rPr lang="el-GR" dirty="0"/>
              <a:t> ή συσκευή τηλεειδοποίησης στη ζώνη τους ή σε μια τσέπη. Μελέτες του ανθρώπινου σπέρματος δείχνουν </a:t>
            </a:r>
            <a:r>
              <a:rPr lang="el-GR" b="1" dirty="0"/>
              <a:t>γενετικές βλάβες </a:t>
            </a:r>
            <a:r>
              <a:rPr lang="el-GR" dirty="0"/>
              <a:t>από τα κινητά τηλέφωνα σε κατάσταση αναμονής και από ασύρματη χρήση φορητού υπολογιστή. </a:t>
            </a:r>
            <a:r>
              <a:rPr lang="el-GR" b="1" dirty="0"/>
              <a:t>Το σπέρμα δεν μπορεί να επισκευάσει βλάβες του DNA.</a:t>
            </a:r>
            <a:endParaRPr lang="en-US" b="1" dirty="0"/>
          </a:p>
          <a:p>
            <a:endParaRPr lang="en-US" dirty="0"/>
          </a:p>
          <a:p>
            <a:r>
              <a:rPr lang="el-GR" dirty="0">
                <a:highlight>
                  <a:srgbClr val="FFFF00"/>
                </a:highlight>
              </a:rPr>
              <a:t>Οι ασύρματες ηλεκτρομαγνητικές ακτινοβολίες στην ισχύ και συχνότητα που εκπέμπονται από τα κινητά τηλέφωνα αυξάνουν τις </a:t>
            </a:r>
            <a:r>
              <a:rPr lang="el-GR" dirty="0" err="1">
                <a:highlight>
                  <a:srgbClr val="FFFF00"/>
                </a:highlight>
              </a:rPr>
              <a:t>μιτοχονδριακές</a:t>
            </a:r>
            <a:r>
              <a:rPr lang="el-GR" dirty="0">
                <a:highlight>
                  <a:srgbClr val="FFFF00"/>
                </a:highlight>
              </a:rPr>
              <a:t> δραστικές μορφές οξυγόνου στα ανθρώπινα σπερματοζωάρια, </a:t>
            </a:r>
            <a:r>
              <a:rPr lang="el-GR" b="1" dirty="0">
                <a:highlight>
                  <a:srgbClr val="FFFF00"/>
                </a:highlight>
              </a:rPr>
              <a:t>μειώνοντας την κινητικότητα και ζωτικότητα των κυττάρων (…) και διεγείροντας τον κατακερματισμό του DNA. </a:t>
            </a:r>
          </a:p>
        </p:txBody>
      </p:sp>
    </p:spTree>
    <p:extLst>
      <p:ext uri="{BB962C8B-B14F-4D97-AF65-F5344CB8AC3E}">
        <p14:creationId xmlns:p14="http://schemas.microsoft.com/office/powerpoint/2010/main" val="3797383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AA0E14-CF51-4622-AE3A-5E30677FD041}"/>
              </a:ext>
            </a:extLst>
          </p:cNvPr>
          <p:cNvSpPr>
            <a:spLocks noGrp="1"/>
          </p:cNvSpPr>
          <p:nvPr>
            <p:ph type="title"/>
          </p:nvPr>
        </p:nvSpPr>
        <p:spPr>
          <a:xfrm>
            <a:off x="2090057" y="633075"/>
            <a:ext cx="9878786" cy="894447"/>
          </a:xfrm>
        </p:spPr>
        <p:txBody>
          <a:bodyPr>
            <a:normAutofit fontScale="90000"/>
          </a:bodyPr>
          <a:lstStyle/>
          <a:p>
            <a:r>
              <a:rPr lang="el-GR" b="1" dirty="0"/>
              <a:t>Το κάπνισμα επηρεάζει το γενετικό υλικό, το DNA</a:t>
            </a:r>
            <a:r>
              <a:rPr lang="el-GR" dirty="0"/>
              <a:t/>
            </a:r>
            <a:br>
              <a:rPr lang="el-GR" dirty="0"/>
            </a:br>
            <a:endParaRPr lang="el-GR" dirty="0"/>
          </a:p>
        </p:txBody>
      </p:sp>
      <p:sp>
        <p:nvSpPr>
          <p:cNvPr id="3" name="Θέση περιεχομένου 2">
            <a:extLst>
              <a:ext uri="{FF2B5EF4-FFF2-40B4-BE49-F238E27FC236}">
                <a16:creationId xmlns:a16="http://schemas.microsoft.com/office/drawing/2014/main" id="{37CA5BCE-28F9-44DF-81B8-DDB0F287EE29}"/>
              </a:ext>
            </a:extLst>
          </p:cNvPr>
          <p:cNvSpPr>
            <a:spLocks noGrp="1"/>
          </p:cNvSpPr>
          <p:nvPr>
            <p:ph idx="1"/>
          </p:nvPr>
        </p:nvSpPr>
        <p:spPr>
          <a:xfrm>
            <a:off x="1453243" y="1845129"/>
            <a:ext cx="10051369" cy="4388761"/>
          </a:xfrm>
        </p:spPr>
        <p:txBody>
          <a:bodyPr>
            <a:normAutofit/>
          </a:bodyPr>
          <a:lstStyle/>
          <a:p>
            <a:r>
              <a:rPr lang="el-GR" sz="2000" dirty="0"/>
              <a:t>Το κάπνισμα </a:t>
            </a:r>
            <a:r>
              <a:rPr lang="el-GR" sz="2000" dirty="0">
                <a:highlight>
                  <a:srgbClr val="FFFF00"/>
                </a:highlight>
              </a:rPr>
              <a:t>μειώνει τις πιθανότητες σύλληψης για μια γυναίκα κατά 40%, </a:t>
            </a:r>
            <a:r>
              <a:rPr lang="el-GR" sz="2000" dirty="0"/>
              <a:t>ενώ οι γυναίκες που συνεχίζουν να καπνίζουν κατά τη διάρκεια της κύησης έχουν τριπλάσιες πιθανότητες να γεννήσουν λιποβαρές νεογνό. </a:t>
            </a:r>
          </a:p>
          <a:p>
            <a:r>
              <a:rPr lang="el-GR" sz="2000" dirty="0"/>
              <a:t>Επιπλέον έχει αποδειχθεί ότι το κάπνισμα αυξάνει τον κίνδυνο για συγκεκριμένες εμβρυικές δυσμορφίες, όπως το λαγώχειλο και το λυκόστομα.</a:t>
            </a:r>
          </a:p>
          <a:p>
            <a:r>
              <a:rPr lang="el-GR" sz="2000" dirty="0"/>
              <a:t> Τέλος, το </a:t>
            </a:r>
            <a:r>
              <a:rPr lang="el-GR" sz="2000" b="1" dirty="0"/>
              <a:t>παθητικό κάπνισμα </a:t>
            </a:r>
            <a:r>
              <a:rPr lang="el-GR" sz="2000" dirty="0"/>
              <a:t>σχετίζεται με το </a:t>
            </a:r>
            <a:r>
              <a:rPr lang="el-GR" sz="2000" b="1" dirty="0">
                <a:solidFill>
                  <a:srgbClr val="FF0000"/>
                </a:solidFill>
              </a:rPr>
              <a:t>σύνδρομο αιφνίδιου βρεφικού θανάτου, τον πρόωρο τοκετό, τα αναπνευστικά νοσήματα κατά την παιδική ηλικία και την εκδήλωση παιδικού άσθματος.</a:t>
            </a:r>
          </a:p>
        </p:txBody>
      </p:sp>
    </p:spTree>
    <p:extLst>
      <p:ext uri="{BB962C8B-B14F-4D97-AF65-F5344CB8AC3E}">
        <p14:creationId xmlns:p14="http://schemas.microsoft.com/office/powerpoint/2010/main" val="3008896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A79739-A9FF-4C32-91C5-43313C1C8056}"/>
              </a:ext>
            </a:extLst>
          </p:cNvPr>
          <p:cNvSpPr>
            <a:spLocks noGrp="1"/>
          </p:cNvSpPr>
          <p:nvPr>
            <p:ph type="title"/>
          </p:nvPr>
        </p:nvSpPr>
        <p:spPr>
          <a:xfrm>
            <a:off x="2302329" y="277586"/>
            <a:ext cx="9202284" cy="1191985"/>
          </a:xfrm>
        </p:spPr>
        <p:txBody>
          <a:bodyPr/>
          <a:lstStyle/>
          <a:p>
            <a:r>
              <a:rPr lang="el-GR" dirty="0"/>
              <a:t>Κάπνισμα και υπογεννητικότητα </a:t>
            </a:r>
          </a:p>
        </p:txBody>
      </p:sp>
      <p:sp>
        <p:nvSpPr>
          <p:cNvPr id="3" name="Θέση περιεχομένου 2">
            <a:extLst>
              <a:ext uri="{FF2B5EF4-FFF2-40B4-BE49-F238E27FC236}">
                <a16:creationId xmlns:a16="http://schemas.microsoft.com/office/drawing/2014/main" id="{FA0F853B-1F4A-433F-8C66-E514D3CAAAA3}"/>
              </a:ext>
            </a:extLst>
          </p:cNvPr>
          <p:cNvSpPr>
            <a:spLocks noGrp="1"/>
          </p:cNvSpPr>
          <p:nvPr>
            <p:ph idx="1"/>
          </p:nvPr>
        </p:nvSpPr>
        <p:spPr>
          <a:xfrm>
            <a:off x="1420585" y="1045029"/>
            <a:ext cx="10084027" cy="5535385"/>
          </a:xfrm>
        </p:spPr>
        <p:txBody>
          <a:bodyPr>
            <a:normAutofit lnSpcReduction="10000"/>
          </a:bodyPr>
          <a:lstStyle/>
          <a:p>
            <a:r>
              <a:rPr lang="el-GR" sz="2000" dirty="0"/>
              <a:t>Υπάρχει ισχυρή σχέση μεταξύ του καπνίσματος και της υπογονιμότητας. Στις ΗΠΑ, περίπου το 30% των γυναικών αναπαραγωγικής ηλικίας είναι καπνίστριες. Μελέτες έδειξαν ότι στις γυναίκες, η κατανάλωση τσιγάρων </a:t>
            </a:r>
            <a:r>
              <a:rPr lang="el-GR" sz="2000" u="sng" dirty="0"/>
              <a:t>συνδέεται σταθερά με μειωμένη γονιμότητα</a:t>
            </a:r>
            <a:r>
              <a:rPr lang="el-GR" sz="2000" dirty="0"/>
              <a:t>. Μια μετα-ανάλυση σχετικών μελετών της βιβλιογραφίας προτείνει επίσης μια ευθεία συσχέτιση μεταξύ του καπνίσματος και της γυναικείας υπογονιμότητας. </a:t>
            </a:r>
            <a:r>
              <a:rPr lang="el-GR" sz="2000" dirty="0">
                <a:highlight>
                  <a:srgbClr val="FFFF00"/>
                </a:highlight>
              </a:rPr>
              <a:t>Διάφορες τοξίνες από καπνό έχουν εντοπιστεί στις ωοθήκες και στο </a:t>
            </a:r>
            <a:r>
              <a:rPr lang="el-GR" sz="2000" dirty="0" err="1">
                <a:highlight>
                  <a:srgbClr val="FFFF00"/>
                </a:highlight>
              </a:rPr>
              <a:t>ωοθυλακικό</a:t>
            </a:r>
            <a:r>
              <a:rPr lang="el-GR" sz="2000" dirty="0">
                <a:highlight>
                  <a:srgbClr val="FFFF00"/>
                </a:highlight>
              </a:rPr>
              <a:t> υγρό των καπνιστριών</a:t>
            </a:r>
            <a:r>
              <a:rPr lang="el-GR" sz="2000" dirty="0"/>
              <a:t>. </a:t>
            </a:r>
          </a:p>
          <a:p>
            <a:r>
              <a:rPr lang="el-GR" sz="2000" dirty="0"/>
              <a:t>Επιπλέον, το κάπνισμα έχει συσχετιστεί </a:t>
            </a:r>
            <a:r>
              <a:rPr lang="el-GR" sz="2000" dirty="0">
                <a:highlight>
                  <a:srgbClr val="FFFF00"/>
                </a:highlight>
              </a:rPr>
              <a:t>με μικρότερο μήκος της εμμήνου ρήσης</a:t>
            </a:r>
            <a:r>
              <a:rPr lang="el-GR" sz="2000" dirty="0"/>
              <a:t>, επιταχύνοντας την εξάντληση του αριθμού των ωοθυλακίων και επομένως, </a:t>
            </a:r>
            <a:r>
              <a:rPr lang="el-GR" sz="2000" u="sng" dirty="0"/>
              <a:t>επισπεύδοντας την εμμηνόπαυση κατά 1 έως 4 χρόνια σε καπνίστριες έναντι μη καπνιστριών. </a:t>
            </a:r>
          </a:p>
          <a:p>
            <a:r>
              <a:rPr lang="el-GR" sz="2000" dirty="0">
                <a:solidFill>
                  <a:srgbClr val="FF0000"/>
                </a:solidFill>
              </a:rPr>
              <a:t>Αξίζει να αναφέρουμε ότι τα βασικά επίπεδα της υποφυσιακής </a:t>
            </a:r>
            <a:r>
              <a:rPr lang="el-GR" sz="2000" dirty="0" err="1">
                <a:solidFill>
                  <a:srgbClr val="FF0000"/>
                </a:solidFill>
              </a:rPr>
              <a:t>θυλακιοτρόπου</a:t>
            </a:r>
            <a:r>
              <a:rPr lang="el-GR" sz="2000" dirty="0">
                <a:solidFill>
                  <a:srgbClr val="FF0000"/>
                </a:solidFill>
              </a:rPr>
              <a:t> ορμόνης FSH ήταν κατά 66% υψηλότερα στις συστηματικές καπνίστριες, αλλά και κατά 39% υψηλότερα στις παθητικές καπνίστριες συγκρινόμενες με μη καπνίστριες, γεγονός άρρηκτα συνδεδεμένο με αλλοιώσεις στην ποιότητα των ωαρίων. Το κάπνισμα σχετίζεται επίσης με χαμηλότερα επίπεδα </a:t>
            </a:r>
            <a:r>
              <a:rPr lang="el-GR" sz="2000" dirty="0" err="1">
                <a:solidFill>
                  <a:srgbClr val="FF0000"/>
                </a:solidFill>
              </a:rPr>
              <a:t>αντι-μυλλεριανής</a:t>
            </a:r>
            <a:r>
              <a:rPr lang="el-GR" sz="2000" dirty="0">
                <a:solidFill>
                  <a:srgbClr val="FF0000"/>
                </a:solidFill>
              </a:rPr>
              <a:t> ορμόνης (AMH), ενός </a:t>
            </a:r>
            <a:r>
              <a:rPr lang="el-GR" sz="2000" dirty="0" err="1">
                <a:solidFill>
                  <a:srgbClr val="FF0000"/>
                </a:solidFill>
              </a:rPr>
              <a:t>βιοδείκτη</a:t>
            </a:r>
            <a:r>
              <a:rPr lang="el-GR" sz="2000" dirty="0">
                <a:solidFill>
                  <a:srgbClr val="FF0000"/>
                </a:solidFill>
              </a:rPr>
              <a:t> που σχετίζεται με την ποσότητα των ωοθηκικών αποθεμάτων</a:t>
            </a:r>
            <a:r>
              <a:rPr lang="el-GR" sz="2000" dirty="0"/>
              <a:t>.</a:t>
            </a:r>
          </a:p>
        </p:txBody>
      </p:sp>
    </p:spTree>
    <p:extLst>
      <p:ext uri="{BB962C8B-B14F-4D97-AF65-F5344CB8AC3E}">
        <p14:creationId xmlns:p14="http://schemas.microsoft.com/office/powerpoint/2010/main" val="42798552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ECF2C9-FD1D-4083-A27C-358D8B6A9A16}"/>
              </a:ext>
            </a:extLst>
          </p:cNvPr>
          <p:cNvSpPr>
            <a:spLocks noGrp="1"/>
          </p:cNvSpPr>
          <p:nvPr>
            <p:ph type="title"/>
          </p:nvPr>
        </p:nvSpPr>
        <p:spPr>
          <a:xfrm>
            <a:off x="2286001" y="342900"/>
            <a:ext cx="9218612" cy="963386"/>
          </a:xfrm>
        </p:spPr>
        <p:txBody>
          <a:bodyPr/>
          <a:lstStyle/>
          <a:p>
            <a:r>
              <a:rPr lang="el-GR" dirty="0"/>
              <a:t>Κάπνισμα και υπογονιμότητα </a:t>
            </a:r>
          </a:p>
        </p:txBody>
      </p:sp>
      <p:sp>
        <p:nvSpPr>
          <p:cNvPr id="3" name="Θέση περιεχομένου 2">
            <a:extLst>
              <a:ext uri="{FF2B5EF4-FFF2-40B4-BE49-F238E27FC236}">
                <a16:creationId xmlns:a16="http://schemas.microsoft.com/office/drawing/2014/main" id="{4E80E2DA-1AF9-479F-86AE-D5668451C756}"/>
              </a:ext>
            </a:extLst>
          </p:cNvPr>
          <p:cNvSpPr>
            <a:spLocks noGrp="1"/>
          </p:cNvSpPr>
          <p:nvPr>
            <p:ph idx="1"/>
          </p:nvPr>
        </p:nvSpPr>
        <p:spPr>
          <a:xfrm>
            <a:off x="1616529" y="1779814"/>
            <a:ext cx="9888083" cy="4506686"/>
          </a:xfrm>
        </p:spPr>
        <p:txBody>
          <a:bodyPr/>
          <a:lstStyle/>
          <a:p>
            <a:r>
              <a:rPr lang="el-GR" sz="2000" dirty="0"/>
              <a:t>Όσον αφορά τις </a:t>
            </a:r>
            <a:r>
              <a:rPr lang="el-GR" sz="2000" b="1" dirty="0"/>
              <a:t>θεραπείες με πρωτόκολλα υποβοηθούμενης αναπαραγωγής</a:t>
            </a:r>
            <a:r>
              <a:rPr lang="el-GR" sz="2000" dirty="0"/>
              <a:t>, μια μετα-ανάλυση μελετών αποδεικνύει ότι οι καπνίστριες </a:t>
            </a:r>
            <a:r>
              <a:rPr lang="el-GR" sz="2000" u="sng" dirty="0"/>
              <a:t>απαιτούν σχεδόν διπλάσιο αριθμό κύκλων εξωσωματικής γονιμοποίησης</a:t>
            </a:r>
            <a:r>
              <a:rPr lang="el-GR" sz="2000" dirty="0"/>
              <a:t> για να συλλάβουν σε σύγκριση με τις μη καπνίστριες. Στην ίδια λογική, </a:t>
            </a:r>
            <a:r>
              <a:rPr lang="el-GR" sz="2000" dirty="0">
                <a:solidFill>
                  <a:srgbClr val="C00000"/>
                </a:solidFill>
              </a:rPr>
              <a:t>οι καπνίστριες απαιτούν αυξημένες δόσεις </a:t>
            </a:r>
            <a:r>
              <a:rPr lang="el-GR" sz="2000" dirty="0" err="1">
                <a:solidFill>
                  <a:srgbClr val="C00000"/>
                </a:solidFill>
              </a:rPr>
              <a:t>γοναδοτροπινών</a:t>
            </a:r>
            <a:r>
              <a:rPr lang="el-GR" sz="2000" dirty="0">
                <a:solidFill>
                  <a:srgbClr val="C00000"/>
                </a:solidFill>
              </a:rPr>
              <a:t> (FSH, LH) για την ορμονική διέγερση των ωοθηκών τους, εμφανίζουν χαμηλότερα επίπεδα </a:t>
            </a:r>
            <a:r>
              <a:rPr lang="el-GR" sz="2000" dirty="0" err="1">
                <a:solidFill>
                  <a:srgbClr val="C00000"/>
                </a:solidFill>
              </a:rPr>
              <a:t>οιστραδιόλης</a:t>
            </a:r>
            <a:r>
              <a:rPr lang="el-GR" sz="2000" dirty="0">
                <a:solidFill>
                  <a:srgbClr val="C00000"/>
                </a:solidFill>
              </a:rPr>
              <a:t> (E2) στο αίμα, αυξημένη συγκέντρωση τεστοστερόνης στο περιφερικό αίμα, μικρότερο αριθμό ωοθυλακίων και κατά συνέπεια, μεγαλύτερο αριθμό ακυρωθέντων κύκλων εξωσωματικής γονιμοποίησης</a:t>
            </a:r>
            <a:r>
              <a:rPr lang="el-GR" sz="2000" dirty="0"/>
              <a:t>. Συνολικά, εκτιμάται ότι συχνά, οι μέθοδοι Υποβοηθούμενης Αναπαραγωγής δεν είναι σε θέση να αντισταθμίσουν τη μείωση της γονιμότητας που σχετίζεται με το κάπνισμα.</a:t>
            </a:r>
          </a:p>
          <a:p>
            <a:endParaRPr lang="el-GR" dirty="0"/>
          </a:p>
        </p:txBody>
      </p:sp>
    </p:spTree>
    <p:extLst>
      <p:ext uri="{BB962C8B-B14F-4D97-AF65-F5344CB8AC3E}">
        <p14:creationId xmlns:p14="http://schemas.microsoft.com/office/powerpoint/2010/main" val="33031074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896287-6060-45D1-858C-80305816854E}"/>
              </a:ext>
            </a:extLst>
          </p:cNvPr>
          <p:cNvSpPr>
            <a:spLocks noGrp="1"/>
          </p:cNvSpPr>
          <p:nvPr>
            <p:ph type="title"/>
          </p:nvPr>
        </p:nvSpPr>
        <p:spPr>
          <a:xfrm>
            <a:off x="2592925" y="310244"/>
            <a:ext cx="8911687" cy="913792"/>
          </a:xfrm>
        </p:spPr>
        <p:txBody>
          <a:bodyPr/>
          <a:lstStyle/>
          <a:p>
            <a:r>
              <a:rPr lang="el-GR" dirty="0"/>
              <a:t>Ναρκωτικά και γονιμότητα</a:t>
            </a:r>
          </a:p>
        </p:txBody>
      </p:sp>
      <p:pic>
        <p:nvPicPr>
          <p:cNvPr id="1026" name="Picture 2" descr="https://www.lymberopoulos-lab.gr/wp-content/uploads/2020/03/wefgsfge.jpg">
            <a:extLst>
              <a:ext uri="{FF2B5EF4-FFF2-40B4-BE49-F238E27FC236}">
                <a16:creationId xmlns:a16="http://schemas.microsoft.com/office/drawing/2014/main" id="{7EDC9FE5-0C30-4DD3-B78D-A88BD6686C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3445" y="1224035"/>
            <a:ext cx="6856503" cy="37376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Χανιά | Περισσότερα τα ναρκωτικά στην διάρκεια της καραντίνας – Η  ανακοίνωση του Εθνικού Συμβουλίου κατά των Ναρκωτικών">
            <a:extLst>
              <a:ext uri="{FF2B5EF4-FFF2-40B4-BE49-F238E27FC236}">
                <a16:creationId xmlns:a16="http://schemas.microsoft.com/office/drawing/2014/main" id="{337087DA-35CA-471D-A45F-6CFCAC230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53" y="3339494"/>
            <a:ext cx="6283047" cy="351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3681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CD877E-BD24-4325-B896-6E1957486506}"/>
              </a:ext>
            </a:extLst>
          </p:cNvPr>
          <p:cNvSpPr>
            <a:spLocks noGrp="1"/>
          </p:cNvSpPr>
          <p:nvPr>
            <p:ph type="title"/>
          </p:nvPr>
        </p:nvSpPr>
        <p:spPr/>
        <p:txBody>
          <a:bodyPr/>
          <a:lstStyle/>
          <a:p>
            <a:r>
              <a:rPr lang="el-GR" dirty="0"/>
              <a:t>Τί είναι ναρκωτικές ουσίες</a:t>
            </a:r>
          </a:p>
        </p:txBody>
      </p:sp>
      <p:sp>
        <p:nvSpPr>
          <p:cNvPr id="3" name="Θέση περιεχομένου 2">
            <a:extLst>
              <a:ext uri="{FF2B5EF4-FFF2-40B4-BE49-F238E27FC236}">
                <a16:creationId xmlns:a16="http://schemas.microsoft.com/office/drawing/2014/main" id="{6E1A34EA-EBC7-4641-A24E-455F50BBE599}"/>
              </a:ext>
            </a:extLst>
          </p:cNvPr>
          <p:cNvSpPr>
            <a:spLocks noGrp="1"/>
          </p:cNvSpPr>
          <p:nvPr>
            <p:ph idx="1"/>
          </p:nvPr>
        </p:nvSpPr>
        <p:spPr>
          <a:xfrm>
            <a:off x="2073729" y="2155370"/>
            <a:ext cx="9430883" cy="3755851"/>
          </a:xfrm>
        </p:spPr>
        <p:txBody>
          <a:bodyPr/>
          <a:lstStyle/>
          <a:p>
            <a:r>
              <a:rPr lang="el-GR" sz="2000" dirty="0"/>
              <a:t>Ο όρος </a:t>
            </a:r>
            <a:r>
              <a:rPr lang="el-GR" sz="2000" b="1" i="1" dirty="0"/>
              <a:t>ναρκωτικό</a:t>
            </a:r>
            <a:r>
              <a:rPr lang="el-GR" sz="2000" b="1" dirty="0"/>
              <a:t> </a:t>
            </a:r>
            <a:r>
              <a:rPr lang="el-GR" sz="2000" dirty="0"/>
              <a:t>πιστεύεται ότι προτάθηκε από τον </a:t>
            </a:r>
            <a:r>
              <a:rPr lang="el-GR" sz="2000" dirty="0">
                <a:hlinkClick r:id="rId2" tooltip="Γαληνός"/>
              </a:rPr>
              <a:t>Γαληνό</a:t>
            </a:r>
            <a:r>
              <a:rPr lang="el-GR" sz="2000" dirty="0"/>
              <a:t> για να περιγράψει δραστικές </a:t>
            </a:r>
            <a:r>
              <a:rPr lang="el-GR" sz="2000" b="1" dirty="0"/>
              <a:t>ουσίες που μουδιάζουν ή νεκρώνουν</a:t>
            </a:r>
            <a:r>
              <a:rPr lang="el-GR" sz="2000" dirty="0"/>
              <a:t>, προκαλώντας </a:t>
            </a:r>
            <a:r>
              <a:rPr lang="el-GR" sz="2000" dirty="0">
                <a:solidFill>
                  <a:schemeClr val="accent1"/>
                </a:solidFill>
              </a:rPr>
              <a:t>απώλεια </a:t>
            </a:r>
            <a:r>
              <a:rPr lang="el-GR" sz="2000" dirty="0">
                <a:solidFill>
                  <a:schemeClr val="accent1"/>
                </a:solidFill>
                <a:hlinkClick r:id="rId3" tooltip="Αίσθηση">
                  <a:extLst>
                    <a:ext uri="{A12FA001-AC4F-418D-AE19-62706E023703}">
                      <ahyp:hlinkClr xmlns:ahyp="http://schemas.microsoft.com/office/drawing/2018/hyperlinkcolor" xmlns="" val="tx"/>
                    </a:ext>
                  </a:extLst>
                </a:hlinkClick>
              </a:rPr>
              <a:t>αισθήσεων</a:t>
            </a:r>
            <a:r>
              <a:rPr lang="el-GR" sz="2000" dirty="0">
                <a:solidFill>
                  <a:schemeClr val="accent1"/>
                </a:solidFill>
              </a:rPr>
              <a:t> ή παράλυση</a:t>
            </a:r>
            <a:r>
              <a:rPr lang="el-GR" sz="2000" dirty="0"/>
              <a:t>. </a:t>
            </a:r>
          </a:p>
          <a:p>
            <a:r>
              <a:rPr lang="el-GR" sz="2000" dirty="0"/>
              <a:t>Ο όρος </a:t>
            </a:r>
            <a:r>
              <a:rPr lang="el-GR" sz="2000" b="1" dirty="0"/>
              <a:t>νάρκωση</a:t>
            </a:r>
            <a:r>
              <a:rPr lang="el-GR" sz="2000" dirty="0"/>
              <a:t> χρησιμοποιήθηκε αρχικά από τον </a:t>
            </a:r>
            <a:r>
              <a:rPr lang="el-GR" sz="2000" dirty="0">
                <a:hlinkClick r:id="rId4" tooltip="Ιπποκράτης"/>
              </a:rPr>
              <a:t>Ιπποκράτη</a:t>
            </a:r>
            <a:r>
              <a:rPr lang="el-GR" sz="2000" dirty="0"/>
              <a:t> για τη διαδικασία ή την κατάσταση της </a:t>
            </a:r>
            <a:r>
              <a:rPr lang="el-GR" sz="2000" u="sng" dirty="0"/>
              <a:t>έλλειψης αισθήσεων</a:t>
            </a:r>
            <a:r>
              <a:rPr lang="el-GR" sz="2000" dirty="0"/>
              <a:t>. Ο Γαληνός ανέφερε τη ρίζα </a:t>
            </a:r>
            <a:r>
              <a:rPr lang="el-GR" sz="2000" dirty="0">
                <a:hlinkClick r:id="rId5" tooltip="Μανδραγόρας"/>
              </a:rPr>
              <a:t>μανδραγόρα</a:t>
            </a:r>
            <a:r>
              <a:rPr lang="el-GR" sz="2000" dirty="0"/>
              <a:t>, τους σπόρους του φυτού </a:t>
            </a:r>
            <a:r>
              <a:rPr lang="el-GR" sz="2000" i="1" dirty="0" err="1"/>
              <a:t>altercus</a:t>
            </a:r>
            <a:r>
              <a:rPr lang="el-GR" sz="2000" dirty="0"/>
              <a:t> και το χυμό </a:t>
            </a:r>
            <a:r>
              <a:rPr lang="el-GR" sz="2000" dirty="0">
                <a:hlinkClick r:id="rId6" tooltip="Παπαρούνα"/>
              </a:rPr>
              <a:t>παπαρούνας</a:t>
            </a:r>
            <a:r>
              <a:rPr lang="el-GR" sz="2000" dirty="0"/>
              <a:t> (</a:t>
            </a:r>
            <a:r>
              <a:rPr lang="el-GR" sz="2000" dirty="0">
                <a:hlinkClick r:id="rId7" tooltip="Όπιο"/>
              </a:rPr>
              <a:t>όπιο</a:t>
            </a:r>
            <a:r>
              <a:rPr lang="el-GR" sz="2000" dirty="0"/>
              <a:t>) σαν βασικά παραδείγματα.</a:t>
            </a:r>
          </a:p>
          <a:p>
            <a:endParaRPr lang="el-GR" dirty="0"/>
          </a:p>
        </p:txBody>
      </p:sp>
    </p:spTree>
    <p:extLst>
      <p:ext uri="{BB962C8B-B14F-4D97-AF65-F5344CB8AC3E}">
        <p14:creationId xmlns:p14="http://schemas.microsoft.com/office/powerpoint/2010/main" val="31562509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CA68D2-817C-4AC2-A0DD-D4C1C9D131A0}"/>
              </a:ext>
            </a:extLst>
          </p:cNvPr>
          <p:cNvSpPr>
            <a:spLocks noGrp="1"/>
          </p:cNvSpPr>
          <p:nvPr>
            <p:ph type="title"/>
          </p:nvPr>
        </p:nvSpPr>
        <p:spPr>
          <a:xfrm>
            <a:off x="2269671" y="440872"/>
            <a:ext cx="9234941" cy="930727"/>
          </a:xfrm>
        </p:spPr>
        <p:txBody>
          <a:bodyPr/>
          <a:lstStyle/>
          <a:p>
            <a:r>
              <a:rPr lang="el-GR" dirty="0"/>
              <a:t>Τα ναρκωτικά επηρεάζουν την διαύγεια</a:t>
            </a:r>
          </a:p>
        </p:txBody>
      </p:sp>
      <p:sp>
        <p:nvSpPr>
          <p:cNvPr id="3" name="Θέση περιεχομένου 2">
            <a:extLst>
              <a:ext uri="{FF2B5EF4-FFF2-40B4-BE49-F238E27FC236}">
                <a16:creationId xmlns:a16="http://schemas.microsoft.com/office/drawing/2014/main" id="{395CB611-8728-4B59-A2A9-96D59453EEEE}"/>
              </a:ext>
            </a:extLst>
          </p:cNvPr>
          <p:cNvSpPr>
            <a:spLocks noGrp="1"/>
          </p:cNvSpPr>
          <p:nvPr>
            <p:ph idx="1"/>
          </p:nvPr>
        </p:nvSpPr>
        <p:spPr>
          <a:xfrm>
            <a:off x="1045029" y="1371599"/>
            <a:ext cx="10459583" cy="5045529"/>
          </a:xfrm>
        </p:spPr>
        <p:txBody>
          <a:bodyPr/>
          <a:lstStyle/>
          <a:p>
            <a:pPr lvl="0"/>
            <a:r>
              <a:rPr lang="el-GR" sz="2000" dirty="0"/>
              <a:t>Κανονικά, όταν ένα άτομο θυμάται κάτι, η διαύγεια είναι πολύ γρήγορη και του φέρνει πολύ γρήγορα την πληροφορία. Τα ναρκωτικά, όμως, θολώνουν τη µ</a:t>
            </a:r>
            <a:r>
              <a:rPr lang="el-GR" sz="2000" dirty="0" err="1"/>
              <a:t>νήµη</a:t>
            </a:r>
            <a:r>
              <a:rPr lang="el-GR" sz="2000" dirty="0"/>
              <a:t>, δημιουργώντας κενά σημεία. Όταν ένα άτοµο προσπαθεί να πάρει πληροφορίες µ</a:t>
            </a:r>
            <a:r>
              <a:rPr lang="el-GR" sz="2000" dirty="0" err="1"/>
              <a:t>έσα</a:t>
            </a:r>
            <a:r>
              <a:rPr lang="el-GR" sz="2000" dirty="0"/>
              <a:t> από ένα σύννεφο, δεν µ</a:t>
            </a:r>
            <a:r>
              <a:rPr lang="el-GR" sz="2000" dirty="0" err="1"/>
              <a:t>πορεί</a:t>
            </a:r>
            <a:r>
              <a:rPr lang="el-GR" sz="2000" dirty="0"/>
              <a:t>. Τα ναρκωτικά κάνουν ένα άτοµο να νιώθει αργό και αποτυχημένο. Όσες περισσότερες αποτυχίες έχει τόσο πιο δύσκολη γίνεται η ζωή και τόσο περισσότερο θέλει ναρκωτικά για να τον βοηθήσουν να επιλύσει το πρόβλημα.</a:t>
            </a:r>
          </a:p>
          <a:p>
            <a:pPr marL="0" lvl="0" indent="0">
              <a:buNone/>
            </a:pPr>
            <a:r>
              <a:rPr lang="el-GR" sz="2000" dirty="0"/>
              <a:t> </a:t>
            </a:r>
            <a:r>
              <a:rPr lang="el-GR" sz="2000" u="sng" dirty="0"/>
              <a:t>Αποτελέσματα</a:t>
            </a:r>
            <a:r>
              <a:rPr lang="el-GR" sz="2000" dirty="0"/>
              <a:t> </a:t>
            </a:r>
            <a:r>
              <a:rPr lang="en-US" sz="2000" dirty="0"/>
              <a:t>:</a:t>
            </a:r>
            <a:r>
              <a:rPr lang="el-GR" sz="2000" dirty="0"/>
              <a:t> Τα αποτελέσματα της χρήσης ναρκωτικών </a:t>
            </a:r>
            <a:r>
              <a:rPr lang="el-GR" sz="2000" b="1" dirty="0">
                <a:solidFill>
                  <a:srgbClr val="FF0000"/>
                </a:solidFill>
              </a:rPr>
              <a:t>εξαρτώνται κυρίως από τη δόση, τον τρόπο χορήγησης, προηγούμενη έκθεση στην ουσία και τις προσδοκίες του χρήστη.</a:t>
            </a:r>
            <a:r>
              <a:rPr lang="el-GR" sz="2000" dirty="0"/>
              <a:t> Εκτός από την χρήση τους σε κλινικό περιβάλλον για την αντιμετώπιση του πόνου, του βήχα και της οξείας διάρροιας, τα ναρκωτικά προκαλούν μια πρόσκαιρη αίσθηση ευφορίας και μειώνουν για λίγο την ένταση, το άγχος και την επιθετικότητα.</a:t>
            </a:r>
          </a:p>
          <a:p>
            <a:endParaRPr lang="el-GR" dirty="0"/>
          </a:p>
        </p:txBody>
      </p:sp>
    </p:spTree>
    <p:extLst>
      <p:ext uri="{BB962C8B-B14F-4D97-AF65-F5344CB8AC3E}">
        <p14:creationId xmlns:p14="http://schemas.microsoft.com/office/powerpoint/2010/main" val="28238181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109591-3265-4C28-A1C0-CFAF16350AF0}"/>
              </a:ext>
            </a:extLst>
          </p:cNvPr>
          <p:cNvSpPr>
            <a:spLocks noGrp="1"/>
          </p:cNvSpPr>
          <p:nvPr>
            <p:ph type="title"/>
          </p:nvPr>
        </p:nvSpPr>
        <p:spPr>
          <a:xfrm>
            <a:off x="2628900" y="114300"/>
            <a:ext cx="8875712" cy="914400"/>
          </a:xfrm>
        </p:spPr>
        <p:txBody>
          <a:bodyPr/>
          <a:lstStyle/>
          <a:p>
            <a:r>
              <a:rPr lang="el-GR" dirty="0"/>
              <a:t>Ονομασίες διάφορων ναρκωτικών</a:t>
            </a:r>
          </a:p>
        </p:txBody>
      </p:sp>
      <p:sp>
        <p:nvSpPr>
          <p:cNvPr id="3" name="Θέση περιεχομένου 2">
            <a:extLst>
              <a:ext uri="{FF2B5EF4-FFF2-40B4-BE49-F238E27FC236}">
                <a16:creationId xmlns:a16="http://schemas.microsoft.com/office/drawing/2014/main" id="{0436E571-3C15-4948-B552-83E9EF4B0F1B}"/>
              </a:ext>
            </a:extLst>
          </p:cNvPr>
          <p:cNvSpPr>
            <a:spLocks noGrp="1"/>
          </p:cNvSpPr>
          <p:nvPr>
            <p:ph idx="1"/>
          </p:nvPr>
        </p:nvSpPr>
        <p:spPr>
          <a:xfrm>
            <a:off x="1387929" y="1143000"/>
            <a:ext cx="10116683" cy="5600700"/>
          </a:xfrm>
        </p:spPr>
        <p:txBody>
          <a:bodyPr>
            <a:noAutofit/>
          </a:bodyPr>
          <a:lstStyle/>
          <a:p>
            <a:r>
              <a:rPr lang="el-GR" dirty="0"/>
              <a:t>Μαριχουάνα</a:t>
            </a:r>
          </a:p>
          <a:p>
            <a:r>
              <a:rPr lang="el-GR" dirty="0"/>
              <a:t>Χασίς</a:t>
            </a:r>
          </a:p>
          <a:p>
            <a:r>
              <a:rPr lang="el-GR" dirty="0"/>
              <a:t>Κοκαΐνη</a:t>
            </a:r>
          </a:p>
          <a:p>
            <a:r>
              <a:rPr lang="el-GR" dirty="0"/>
              <a:t>Όπιο</a:t>
            </a:r>
          </a:p>
          <a:p>
            <a:r>
              <a:rPr lang="el-GR" dirty="0"/>
              <a:t>Ηρωίνη</a:t>
            </a:r>
          </a:p>
          <a:p>
            <a:r>
              <a:rPr lang="el-GR" dirty="0"/>
              <a:t>Μορφίνη</a:t>
            </a:r>
          </a:p>
          <a:p>
            <a:r>
              <a:rPr lang="en-US" dirty="0"/>
              <a:t>LSD,STP</a:t>
            </a:r>
          </a:p>
          <a:p>
            <a:r>
              <a:rPr lang="el-GR" dirty="0"/>
              <a:t>Βαρβιτουρικά</a:t>
            </a:r>
          </a:p>
          <a:p>
            <a:r>
              <a:rPr lang="el-GR" dirty="0"/>
              <a:t> Αμφεταμίνες</a:t>
            </a:r>
          </a:p>
          <a:p>
            <a:r>
              <a:rPr lang="el-GR" dirty="0" err="1"/>
              <a:t>Κεταμίνη</a:t>
            </a:r>
            <a:endParaRPr lang="el-GR" dirty="0"/>
          </a:p>
          <a:p>
            <a:r>
              <a:rPr lang="el-GR" dirty="0"/>
              <a:t> Μεθαμφεταμίνη</a:t>
            </a:r>
          </a:p>
          <a:p>
            <a:r>
              <a:rPr lang="el-GR" dirty="0"/>
              <a:t>Κρακ</a:t>
            </a:r>
          </a:p>
          <a:p>
            <a:r>
              <a:rPr lang="el-GR" dirty="0"/>
              <a:t> </a:t>
            </a:r>
            <a:r>
              <a:rPr lang="el-GR" dirty="0" err="1"/>
              <a:t>Φαιντανύλη</a:t>
            </a:r>
            <a:endParaRPr lang="el-GR" dirty="0"/>
          </a:p>
          <a:p>
            <a:r>
              <a:rPr lang="el-GR" dirty="0"/>
              <a:t> Κάνναβη</a:t>
            </a:r>
          </a:p>
        </p:txBody>
      </p:sp>
    </p:spTree>
    <p:extLst>
      <p:ext uri="{BB962C8B-B14F-4D97-AF65-F5344CB8AC3E}">
        <p14:creationId xmlns:p14="http://schemas.microsoft.com/office/powerpoint/2010/main" val="26393449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E7EC11-ADCE-4306-BFC6-05CC2B82F8AB}"/>
              </a:ext>
            </a:extLst>
          </p:cNvPr>
          <p:cNvSpPr>
            <a:spLocks noGrp="1"/>
          </p:cNvSpPr>
          <p:nvPr>
            <p:ph type="title"/>
          </p:nvPr>
        </p:nvSpPr>
        <p:spPr>
          <a:xfrm>
            <a:off x="1926771" y="751114"/>
            <a:ext cx="9577841" cy="865415"/>
          </a:xfrm>
        </p:spPr>
        <p:txBody>
          <a:bodyPr/>
          <a:lstStyle/>
          <a:p>
            <a:r>
              <a:rPr lang="el-GR" dirty="0"/>
              <a:t>Οπιοειδή </a:t>
            </a:r>
          </a:p>
        </p:txBody>
      </p:sp>
      <p:sp>
        <p:nvSpPr>
          <p:cNvPr id="3" name="Θέση περιεχομένου 2">
            <a:extLst>
              <a:ext uri="{FF2B5EF4-FFF2-40B4-BE49-F238E27FC236}">
                <a16:creationId xmlns:a16="http://schemas.microsoft.com/office/drawing/2014/main" id="{17523E71-9FBF-4FB0-A8EF-ABACFD0AC31B}"/>
              </a:ext>
            </a:extLst>
          </p:cNvPr>
          <p:cNvSpPr>
            <a:spLocks noGrp="1"/>
          </p:cNvSpPr>
          <p:nvPr>
            <p:ph idx="1"/>
          </p:nvPr>
        </p:nvSpPr>
        <p:spPr>
          <a:xfrm>
            <a:off x="1681843" y="1779814"/>
            <a:ext cx="9822769" cy="4131408"/>
          </a:xfrm>
        </p:spPr>
        <p:txBody>
          <a:bodyPr/>
          <a:lstStyle/>
          <a:p>
            <a:r>
              <a:rPr lang="el-GR" sz="2000" dirty="0"/>
              <a:t>Επειδή ο όρος χρησιμοποιείται συχνά με ευρύτερη έννοια, ανακριβώς και εκτός ιατρικού περιεχομένου, κάτι που είναι λογικό να συμβαίνει στον τελικό χρήστη, οι περισσότεροι επαγγελματίες του ιατρικού χώρου προτιμούν τον πιο ακριβή όρο "οπιοειδή" (</a:t>
            </a:r>
            <a:r>
              <a:rPr lang="el-GR" sz="2000" dirty="0" err="1"/>
              <a:t>opioids</a:t>
            </a:r>
            <a:r>
              <a:rPr lang="el-GR" sz="2000" dirty="0"/>
              <a:t>), ο οποίος αναφέρεται σε </a:t>
            </a:r>
            <a:r>
              <a:rPr lang="el-GR" sz="2400" b="1" dirty="0">
                <a:solidFill>
                  <a:schemeClr val="accent1"/>
                </a:solidFill>
              </a:rPr>
              <a:t>φυσικές, </a:t>
            </a:r>
            <a:r>
              <a:rPr lang="el-GR" sz="2400" b="1" dirty="0" err="1">
                <a:solidFill>
                  <a:schemeClr val="accent1"/>
                </a:solidFill>
              </a:rPr>
              <a:t>ημι</a:t>
            </a:r>
            <a:r>
              <a:rPr lang="el-GR" sz="2400" b="1" dirty="0">
                <a:solidFill>
                  <a:schemeClr val="accent1"/>
                </a:solidFill>
              </a:rPr>
              <a:t>-συνθετικές και συνθετικές ουσίες, οι οποίες συμπεριφέρονται φαρμακολογικά </a:t>
            </a:r>
            <a:r>
              <a:rPr lang="el-GR" sz="2400" b="1" u="sng" dirty="0">
                <a:solidFill>
                  <a:schemeClr val="accent1"/>
                </a:solidFill>
              </a:rPr>
              <a:t>όπως η </a:t>
            </a:r>
            <a:r>
              <a:rPr lang="el-GR" sz="2400" b="1" dirty="0">
                <a:solidFill>
                  <a:schemeClr val="accent1"/>
                </a:solidFill>
                <a:hlinkClick r:id="rId2" tooltip="Μορφίνη">
                  <a:extLst>
                    <a:ext uri="{A12FA001-AC4F-418D-AE19-62706E023703}">
                      <ahyp:hlinkClr xmlns:ahyp="http://schemas.microsoft.com/office/drawing/2018/hyperlinkcolor" xmlns="" val="tx"/>
                    </a:ext>
                  </a:extLst>
                </a:hlinkClick>
              </a:rPr>
              <a:t>μορφίνη</a:t>
            </a:r>
            <a:r>
              <a:rPr lang="el-GR" sz="2400" b="1" dirty="0">
                <a:solidFill>
                  <a:schemeClr val="accent1"/>
                </a:solidFill>
              </a:rPr>
              <a:t>, το κύριο ενεργό συστατικό του φυσικού οπίου. </a:t>
            </a:r>
          </a:p>
          <a:p>
            <a:endParaRPr lang="el-GR" sz="2000" b="1" dirty="0">
              <a:solidFill>
                <a:schemeClr val="accent1"/>
              </a:solidFill>
            </a:endParaRPr>
          </a:p>
          <a:p>
            <a:endParaRPr lang="el-GR" dirty="0"/>
          </a:p>
        </p:txBody>
      </p:sp>
    </p:spTree>
    <p:extLst>
      <p:ext uri="{BB962C8B-B14F-4D97-AF65-F5344CB8AC3E}">
        <p14:creationId xmlns:p14="http://schemas.microsoft.com/office/powerpoint/2010/main" val="30559339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9E792A-5F8F-4201-B14A-349542E625BE}"/>
              </a:ext>
            </a:extLst>
          </p:cNvPr>
          <p:cNvSpPr>
            <a:spLocks noGrp="1"/>
          </p:cNvSpPr>
          <p:nvPr>
            <p:ph type="title"/>
          </p:nvPr>
        </p:nvSpPr>
        <p:spPr/>
        <p:txBody>
          <a:bodyPr/>
          <a:lstStyle/>
          <a:p>
            <a:r>
              <a:rPr lang="el-GR" dirty="0"/>
              <a:t>Χορήγηση -Αποτελέσματα</a:t>
            </a:r>
          </a:p>
        </p:txBody>
      </p:sp>
      <p:sp>
        <p:nvSpPr>
          <p:cNvPr id="3" name="Θέση περιεχομένου 2">
            <a:extLst>
              <a:ext uri="{FF2B5EF4-FFF2-40B4-BE49-F238E27FC236}">
                <a16:creationId xmlns:a16="http://schemas.microsoft.com/office/drawing/2014/main" id="{B4F55604-1463-49ED-8E3B-E636E67826F9}"/>
              </a:ext>
            </a:extLst>
          </p:cNvPr>
          <p:cNvSpPr>
            <a:spLocks noGrp="1"/>
          </p:cNvSpPr>
          <p:nvPr>
            <p:ph idx="1"/>
          </p:nvPr>
        </p:nvSpPr>
        <p:spPr>
          <a:xfrm>
            <a:off x="1485900" y="1681843"/>
            <a:ext cx="10564585" cy="4865914"/>
          </a:xfrm>
        </p:spPr>
        <p:txBody>
          <a:bodyPr/>
          <a:lstStyle/>
          <a:p>
            <a:r>
              <a:rPr lang="el-GR" sz="2000" dirty="0"/>
              <a:t>Τα ναρκωτικά μπορούν να χορηγηθούν με διάφορους τρόπους. Στα πλαίσια ιατρικής χρήσης λαμβάνονται </a:t>
            </a:r>
            <a:r>
              <a:rPr lang="el-GR" sz="2000" b="1" dirty="0"/>
              <a:t>στοματικά, επιδερμικά (τσιρότα), σε ενέσιμη μορφή ή ως υπόθετα.</a:t>
            </a:r>
            <a:r>
              <a:rPr lang="el-GR" sz="2000" dirty="0"/>
              <a:t> Στα πλαίσια ψυχαγωγικής χρήσης λαμβάνονται στοματικά, επίσης σε μορφή καπνού, ρινικά σε μορφή σκόνης, ενέσιμα (υποδόρια ή ενδοφλέβια), ανάλογα με την εκάστοτε ουσία. </a:t>
            </a:r>
          </a:p>
          <a:p>
            <a:pPr marL="0" indent="0">
              <a:buNone/>
            </a:pPr>
            <a:endParaRPr lang="el-GR" sz="2000" dirty="0"/>
          </a:p>
          <a:p>
            <a:r>
              <a:rPr lang="el-GR" sz="2000" dirty="0"/>
              <a:t>Τα αποτελέσματα της χρήσης ναρκωτικών </a:t>
            </a:r>
            <a:r>
              <a:rPr lang="el-GR" sz="2000" b="1" dirty="0"/>
              <a:t>εξαρτώνται κυρίως από τη δόση, τον τρόπο χορήγησης, </a:t>
            </a:r>
            <a:r>
              <a:rPr lang="el-GR" sz="2000" dirty="0"/>
              <a:t>προηγούμενη έκθεση στην ουσία και </a:t>
            </a:r>
            <a:r>
              <a:rPr lang="el-GR" sz="2000" b="1" dirty="0"/>
              <a:t>τις προσδοκίες του χρήστη</a:t>
            </a:r>
            <a:r>
              <a:rPr lang="el-GR" sz="2000" dirty="0"/>
              <a:t>. Εκτός από την χρήση τους σε κλινικό περιβάλλον για την αντιμετώπιση του πόνου, του βήχα και της οξείας διάρροιας, τα ναρκωτικά </a:t>
            </a:r>
            <a:r>
              <a:rPr lang="el-GR" sz="2000" u="sng" dirty="0"/>
              <a:t>προκαλούν</a:t>
            </a:r>
            <a:r>
              <a:rPr lang="el-GR" sz="2000" dirty="0"/>
              <a:t> </a:t>
            </a:r>
            <a:r>
              <a:rPr lang="en-US" sz="2000" dirty="0"/>
              <a:t>: </a:t>
            </a:r>
            <a:r>
              <a:rPr lang="el-GR" sz="2000" dirty="0">
                <a:solidFill>
                  <a:srgbClr val="C00000"/>
                </a:solidFill>
              </a:rPr>
              <a:t>μια γενική αίσθηση ευφορίας και μειώνουν την ένταση, το άγχος και την επιθετικότητα</a:t>
            </a:r>
            <a:r>
              <a:rPr lang="el-GR" sz="2000" dirty="0"/>
              <a:t>. </a:t>
            </a:r>
            <a:endParaRPr lang="en-US" sz="2000" dirty="0"/>
          </a:p>
          <a:p>
            <a:r>
              <a:rPr lang="el-GR" sz="2000" dirty="0"/>
              <a:t>Αυτά τα αποτελέσματα είναι χρήσιμα σε ένα θεραπευτικό πλαίσιο και συνεισφέρουν στη διάδοσή τους ως </a:t>
            </a:r>
            <a:r>
              <a:rPr lang="el-GR" sz="2000" dirty="0">
                <a:solidFill>
                  <a:srgbClr val="C00000"/>
                </a:solidFill>
              </a:rPr>
              <a:t>ψυχαγωγικά φάρμακα, καθώς και στην πρόκληση εθισμού. </a:t>
            </a:r>
          </a:p>
          <a:p>
            <a:endParaRPr lang="el-GR" dirty="0"/>
          </a:p>
        </p:txBody>
      </p:sp>
    </p:spTree>
    <p:extLst>
      <p:ext uri="{BB962C8B-B14F-4D97-AF65-F5344CB8AC3E}">
        <p14:creationId xmlns:p14="http://schemas.microsoft.com/office/powerpoint/2010/main" val="155151201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C5B683-6A67-49BE-BF7A-67599E2B757C}"/>
              </a:ext>
            </a:extLst>
          </p:cNvPr>
          <p:cNvSpPr>
            <a:spLocks noGrp="1"/>
          </p:cNvSpPr>
          <p:nvPr>
            <p:ph type="title"/>
          </p:nvPr>
        </p:nvSpPr>
        <p:spPr>
          <a:xfrm>
            <a:off x="2592925" y="293914"/>
            <a:ext cx="8911687" cy="898072"/>
          </a:xfrm>
        </p:spPr>
        <p:txBody>
          <a:bodyPr/>
          <a:lstStyle/>
          <a:p>
            <a:r>
              <a:rPr lang="el-GR" dirty="0"/>
              <a:t>Παρενέργειες</a:t>
            </a:r>
          </a:p>
        </p:txBody>
      </p:sp>
      <p:sp>
        <p:nvSpPr>
          <p:cNvPr id="3" name="Θέση περιεχομένου 2">
            <a:extLst>
              <a:ext uri="{FF2B5EF4-FFF2-40B4-BE49-F238E27FC236}">
                <a16:creationId xmlns:a16="http://schemas.microsoft.com/office/drawing/2014/main" id="{73B64D4E-7C59-4269-AC75-261FC7B325E3}"/>
              </a:ext>
            </a:extLst>
          </p:cNvPr>
          <p:cNvSpPr>
            <a:spLocks noGrp="1"/>
          </p:cNvSpPr>
          <p:nvPr>
            <p:ph idx="1"/>
          </p:nvPr>
        </p:nvSpPr>
        <p:spPr>
          <a:xfrm>
            <a:off x="1453243" y="1355271"/>
            <a:ext cx="10499271" cy="5208815"/>
          </a:xfrm>
        </p:spPr>
        <p:txBody>
          <a:bodyPr/>
          <a:lstStyle/>
          <a:p>
            <a:r>
              <a:rPr lang="el-GR" sz="2000" dirty="0"/>
              <a:t>Η χρήση ναρκωτικών συνδέεται συχνά με ποικιλία παρενεργειών, οι οποίες περιλαμβάνουν </a:t>
            </a:r>
            <a:r>
              <a:rPr lang="el-GR" sz="2000" b="1" dirty="0"/>
              <a:t>ζάλη, κνησμό, αϋπνία, αδυναμία συγκέντρωσης, απάθεια, μειωμένη φυσική δραστηριότητα, συστολή ή διαστολή της κόρης αναλόγως της χορηγούμενης ουσίας, διαστολή των υποδόριων αιμοφόρων αγγείων</a:t>
            </a:r>
            <a:r>
              <a:rPr lang="el-GR" sz="2000" dirty="0"/>
              <a:t>, με αποτέλεσμα κοκκίνισμα του προσώπου και του λαιμού, </a:t>
            </a:r>
            <a:r>
              <a:rPr lang="el-GR" sz="2000" b="1" dirty="0"/>
              <a:t>δυσκοιλιότητα, ναυτία, εμετό και, κυρίως, καταστολή της αναπνευστικής λειτουργίας</a:t>
            </a:r>
            <a:r>
              <a:rPr lang="el-GR" sz="2000" dirty="0"/>
              <a:t>. Καθώς η δόση αυξάνεται, τα υποκειμενικά, αναλγητικά και τοξικά αποτελέσματα γίνονται πιο έντονα. </a:t>
            </a:r>
          </a:p>
          <a:p>
            <a:pPr marL="0" indent="0">
              <a:buNone/>
            </a:pPr>
            <a:endParaRPr lang="el-GR" sz="2000" dirty="0"/>
          </a:p>
          <a:p>
            <a:r>
              <a:rPr lang="el-GR" sz="2000" dirty="0"/>
              <a:t>Εκτός από περιπτώσεις οξείας επιρροής των ουσιών, </a:t>
            </a:r>
            <a:r>
              <a:rPr lang="el-GR" sz="2000" u="sng" dirty="0"/>
              <a:t>δεν υπάρχει απώλεια ελέγχου των κινήσεων ή ακατάληπτος λόγος, </a:t>
            </a:r>
            <a:r>
              <a:rPr lang="el-GR" sz="2000" dirty="0"/>
              <a:t>όπως συμβαίνει με πολλές αντικαταθλιπτικές ουσίες, όπως το </a:t>
            </a:r>
            <a:r>
              <a:rPr lang="el-GR" sz="2000" dirty="0">
                <a:hlinkClick r:id="rId2" tooltip="Αλκοόλ"/>
              </a:rPr>
              <a:t>αλκοόλ</a:t>
            </a:r>
            <a:r>
              <a:rPr lang="el-GR" sz="2000" dirty="0"/>
              <a:t> και τα </a:t>
            </a:r>
            <a:r>
              <a:rPr lang="el-GR" sz="2000" dirty="0">
                <a:hlinkClick r:id="rId3" tooltip="Βαρβιτουρικά"/>
              </a:rPr>
              <a:t>βαρβιτουρικά</a:t>
            </a:r>
            <a:r>
              <a:rPr lang="el-GR" sz="2000" dirty="0"/>
              <a:t>. </a:t>
            </a:r>
          </a:p>
          <a:p>
            <a:endParaRPr lang="el-GR" dirty="0"/>
          </a:p>
        </p:txBody>
      </p:sp>
    </p:spTree>
    <p:extLst>
      <p:ext uri="{BB962C8B-B14F-4D97-AF65-F5344CB8AC3E}">
        <p14:creationId xmlns:p14="http://schemas.microsoft.com/office/powerpoint/2010/main" val="305054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4D098C-DDB6-4949-BB63-3F3718E72CFF}"/>
              </a:ext>
            </a:extLst>
          </p:cNvPr>
          <p:cNvSpPr>
            <a:spLocks noGrp="1"/>
          </p:cNvSpPr>
          <p:nvPr>
            <p:ph type="title"/>
          </p:nvPr>
        </p:nvSpPr>
        <p:spPr/>
        <p:txBody>
          <a:bodyPr/>
          <a:lstStyle/>
          <a:p>
            <a:r>
              <a:rPr lang="el-GR" dirty="0"/>
              <a:t>Μη ιονίζουσα ακτινοβολία</a:t>
            </a:r>
          </a:p>
        </p:txBody>
      </p:sp>
      <p:sp>
        <p:nvSpPr>
          <p:cNvPr id="3" name="Θέση περιεχομένου 2">
            <a:extLst>
              <a:ext uri="{FF2B5EF4-FFF2-40B4-BE49-F238E27FC236}">
                <a16:creationId xmlns:a16="http://schemas.microsoft.com/office/drawing/2014/main" id="{93DCF53B-5DA3-474F-BBAA-82DBC41F7BC7}"/>
              </a:ext>
            </a:extLst>
          </p:cNvPr>
          <p:cNvSpPr>
            <a:spLocks noGrp="1"/>
          </p:cNvSpPr>
          <p:nvPr>
            <p:ph idx="1"/>
          </p:nvPr>
        </p:nvSpPr>
        <p:spPr>
          <a:xfrm>
            <a:off x="896112" y="2133600"/>
            <a:ext cx="10608500" cy="3777622"/>
          </a:xfrm>
        </p:spPr>
        <p:txBody>
          <a:bodyPr>
            <a:normAutofit fontScale="92500" lnSpcReduction="10000"/>
          </a:bodyPr>
          <a:lstStyle/>
          <a:p>
            <a:pPr marL="0" indent="0">
              <a:buNone/>
            </a:pPr>
            <a:r>
              <a:rPr lang="el-GR" sz="4000" dirty="0"/>
              <a:t>Πεδίο ερεύνης και μελετών για την ασφάλεια της υγείας μας!!!</a:t>
            </a:r>
          </a:p>
          <a:p>
            <a:pPr marL="0" indent="0">
              <a:buNone/>
            </a:pPr>
            <a:r>
              <a:rPr lang="el-GR" sz="3900" b="1" dirty="0"/>
              <a:t>Τα επιστημονικά δεδομένα  που αφορούν την μη-ιονίζουσα ακτινοβολία όπως είναι η ηλεκτρομαγνητική από ραδιοκύματα, το </a:t>
            </a:r>
            <a:r>
              <a:rPr lang="el-GR" sz="3900" b="1" dirty="0" err="1"/>
              <a:t>wifi</a:t>
            </a:r>
            <a:r>
              <a:rPr lang="el-GR" sz="3900" b="1" dirty="0"/>
              <a:t> κ.λπ. είναι λιγότερο σαφή και απαιτείται περισσότερη έρευνα. </a:t>
            </a:r>
          </a:p>
        </p:txBody>
      </p:sp>
    </p:spTree>
    <p:extLst>
      <p:ext uri="{BB962C8B-B14F-4D97-AF65-F5344CB8AC3E}">
        <p14:creationId xmlns:p14="http://schemas.microsoft.com/office/powerpoint/2010/main" val="19178087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B64155-C98F-466E-8893-2152A6815104}"/>
              </a:ext>
            </a:extLst>
          </p:cNvPr>
          <p:cNvSpPr>
            <a:spLocks noGrp="1"/>
          </p:cNvSpPr>
          <p:nvPr>
            <p:ph type="title"/>
          </p:nvPr>
        </p:nvSpPr>
        <p:spPr>
          <a:xfrm>
            <a:off x="2318657" y="293914"/>
            <a:ext cx="9185956" cy="1045029"/>
          </a:xfrm>
        </p:spPr>
        <p:txBody>
          <a:bodyPr/>
          <a:lstStyle/>
          <a:p>
            <a:r>
              <a:rPr lang="el-GR" dirty="0"/>
              <a:t>Κάνναβης</a:t>
            </a:r>
          </a:p>
        </p:txBody>
      </p:sp>
      <p:sp>
        <p:nvSpPr>
          <p:cNvPr id="3" name="Θέση περιεχομένου 2">
            <a:extLst>
              <a:ext uri="{FF2B5EF4-FFF2-40B4-BE49-F238E27FC236}">
                <a16:creationId xmlns:a16="http://schemas.microsoft.com/office/drawing/2014/main" id="{1FEA864B-1373-4864-969A-2720F9A02567}"/>
              </a:ext>
            </a:extLst>
          </p:cNvPr>
          <p:cNvSpPr>
            <a:spLocks noGrp="1"/>
          </p:cNvSpPr>
          <p:nvPr>
            <p:ph idx="1"/>
          </p:nvPr>
        </p:nvSpPr>
        <p:spPr>
          <a:xfrm>
            <a:off x="849086" y="1159329"/>
            <a:ext cx="10655526" cy="5404757"/>
          </a:xfrm>
        </p:spPr>
        <p:txBody>
          <a:bodyPr/>
          <a:lstStyle/>
          <a:p>
            <a:r>
              <a:rPr lang="el-GR" sz="2000" dirty="0"/>
              <a:t>Η </a:t>
            </a:r>
            <a:r>
              <a:rPr lang="el-GR" sz="2000" b="1" dirty="0"/>
              <a:t>κάνναβης</a:t>
            </a:r>
            <a:r>
              <a:rPr lang="el-GR" sz="2000" dirty="0"/>
              <a:t>, γνωστή και ως </a:t>
            </a:r>
            <a:r>
              <a:rPr lang="el-GR" sz="2000" b="1" dirty="0"/>
              <a:t>μαριχουάνα</a:t>
            </a:r>
            <a:r>
              <a:rPr lang="el-GR" sz="2000" dirty="0"/>
              <a:t> και </a:t>
            </a:r>
            <a:r>
              <a:rPr lang="el-GR" sz="2000" b="1" dirty="0" err="1"/>
              <a:t>γκάντζα</a:t>
            </a:r>
            <a:r>
              <a:rPr lang="el-GR" sz="2000" b="1" dirty="0"/>
              <a:t>,</a:t>
            </a:r>
            <a:r>
              <a:rPr lang="el-GR" sz="2000" dirty="0"/>
              <a:t> αναφέρεται σε οποιοδήποτε αριθμό </a:t>
            </a:r>
            <a:r>
              <a:rPr lang="el-GR" sz="2000" dirty="0">
                <a:hlinkClick r:id="rId2" tooltip="Μορφή δόσης (δεν έχει γραφτεί ακόμα)"/>
              </a:rPr>
              <a:t>παρασκευασμάτων</a:t>
            </a:r>
            <a:r>
              <a:rPr lang="el-GR" sz="2000" dirty="0"/>
              <a:t> του φυτού </a:t>
            </a:r>
            <a:r>
              <a:rPr lang="el-GR" sz="2000" i="1" dirty="0">
                <a:hlinkClick r:id="rId3" tooltip="Κάνναβη"/>
              </a:rPr>
              <a:t>Κάνναβη</a:t>
            </a:r>
            <a:r>
              <a:rPr lang="el-GR" sz="2000" dirty="0"/>
              <a:t> που προορίζονται για χρήση ως </a:t>
            </a:r>
            <a:r>
              <a:rPr lang="el-GR" sz="2000" dirty="0">
                <a:hlinkClick r:id="rId4" tooltip="Ψυχοδραστικό φάρμακο (δεν έχει γραφτεί ακόμα)"/>
              </a:rPr>
              <a:t>ψυχοδραστικό φάρμακο</a:t>
            </a:r>
            <a:r>
              <a:rPr lang="el-GR" sz="2000" dirty="0"/>
              <a:t>. Η πιο κοινή μορφή της κάνναβης που χρησιμοποιείται ως φάρμακο είναι η αποξηραμένη φυτική μορφή. Η χρήση κάνναβης έχει βρεθεί ότι σημειώνεται ήδη από τη </a:t>
            </a:r>
            <a:r>
              <a:rPr lang="el-GR" sz="2000" dirty="0">
                <a:hlinkClick r:id="rId5" tooltip="3η χιλιετία π.Χ."/>
              </a:rPr>
              <a:t>τρίτη χιλιετία π.Χ.</a:t>
            </a:r>
            <a:endParaRPr lang="el-GR" sz="2000" dirty="0"/>
          </a:p>
          <a:p>
            <a:pPr marL="0" indent="0">
              <a:buNone/>
            </a:pPr>
            <a:endParaRPr lang="el-GR" sz="2000" dirty="0"/>
          </a:p>
          <a:p>
            <a:r>
              <a:rPr lang="el-GR" sz="2000" dirty="0"/>
              <a:t>Στη σύγχρονη εποχή, το φάρμακο έχει χρησιμοποιηθεί για </a:t>
            </a:r>
            <a:r>
              <a:rPr lang="el-GR" sz="2000" dirty="0">
                <a:hlinkClick r:id="rId6" tooltip="Ψυχαγωγική χρήση ναρκωτικών"/>
              </a:rPr>
              <a:t>ψυχαγωγικούς</a:t>
            </a:r>
            <a:r>
              <a:rPr lang="el-GR" sz="2000" dirty="0"/>
              <a:t>, </a:t>
            </a:r>
            <a:r>
              <a:rPr lang="el-GR" sz="2000" dirty="0">
                <a:hlinkClick r:id="rId7" tooltip="Θρησκεία"/>
              </a:rPr>
              <a:t>θρησκευτικούς</a:t>
            </a:r>
            <a:r>
              <a:rPr lang="el-GR" sz="2000" dirty="0"/>
              <a:t> ή </a:t>
            </a:r>
            <a:r>
              <a:rPr lang="el-GR" sz="2000" dirty="0">
                <a:hlinkClick r:id="rId8" tooltip="Πνευματική χρήση της κάνναβης (δεν έχει γραφτεί ακόμα)"/>
              </a:rPr>
              <a:t>πνευματικούς</a:t>
            </a:r>
            <a:r>
              <a:rPr lang="el-GR" sz="2000" dirty="0"/>
              <a:t>, και </a:t>
            </a:r>
            <a:r>
              <a:rPr lang="el-GR" sz="2000" dirty="0">
                <a:hlinkClick r:id="rId9" tooltip="Ιατρική κάνναβη"/>
              </a:rPr>
              <a:t>φαρμακευτικούς</a:t>
            </a:r>
            <a:r>
              <a:rPr lang="el-GR" sz="2000" dirty="0"/>
              <a:t> σκοπούς.</a:t>
            </a:r>
          </a:p>
          <a:p>
            <a:pPr marL="0" indent="0">
              <a:buNone/>
            </a:pPr>
            <a:endParaRPr lang="el-GR" sz="2000" dirty="0"/>
          </a:p>
          <a:p>
            <a:r>
              <a:rPr lang="el-GR" sz="2000" b="1" dirty="0"/>
              <a:t>Η κάνναβης περιέχει τουλάχιστον 426 χημικές ενώσεις και περισσότερα από 60 αλκαλοειδή που υπάρχουν μόνο σ' αυτό το φυτό και ονομάζονται κανναβινοειδή. Δύο από αυτά έχουν σωματικές και ψυχικές επιδράσεις στον άνθρωπο</a:t>
            </a:r>
            <a:r>
              <a:rPr lang="el-GR" sz="2000" dirty="0"/>
              <a:t>, ενώ τα υπόλοιπα είναι αδρανή από βιολογική άποψη</a:t>
            </a:r>
            <a:r>
              <a:rPr lang="el-GR" sz="2000" b="1" dirty="0"/>
              <a:t>.</a:t>
            </a:r>
            <a:endParaRPr lang="el-GR" sz="2000" dirty="0"/>
          </a:p>
          <a:p>
            <a:r>
              <a:rPr lang="el-GR" dirty="0"/>
              <a:t>ς</a:t>
            </a:r>
          </a:p>
        </p:txBody>
      </p:sp>
    </p:spTree>
    <p:extLst>
      <p:ext uri="{BB962C8B-B14F-4D97-AF65-F5344CB8AC3E}">
        <p14:creationId xmlns:p14="http://schemas.microsoft.com/office/powerpoint/2010/main" val="2177600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49BB09-9F5D-4E89-902B-29906E91B170}"/>
              </a:ext>
            </a:extLst>
          </p:cNvPr>
          <p:cNvSpPr>
            <a:spLocks noGrp="1"/>
          </p:cNvSpPr>
          <p:nvPr>
            <p:ph type="title"/>
          </p:nvPr>
        </p:nvSpPr>
        <p:spPr>
          <a:xfrm>
            <a:off x="1910443" y="326572"/>
            <a:ext cx="9594170" cy="1061358"/>
          </a:xfrm>
        </p:spPr>
        <p:txBody>
          <a:bodyPr>
            <a:normAutofit fontScale="90000"/>
          </a:bodyPr>
          <a:lstStyle/>
          <a:p>
            <a:r>
              <a:rPr lang="el-GR" b="1" i="1" dirty="0"/>
              <a:t>Πώς επηρεάζει η χρήση κάνναβης την ανδρική γονιμότητα;;</a:t>
            </a:r>
            <a:r>
              <a:rPr lang="el-GR" dirty="0"/>
              <a:t/>
            </a:r>
            <a:br>
              <a:rPr lang="el-GR" dirty="0"/>
            </a:br>
            <a:endParaRPr lang="el-GR" dirty="0"/>
          </a:p>
        </p:txBody>
      </p:sp>
      <p:sp>
        <p:nvSpPr>
          <p:cNvPr id="3" name="Θέση περιεχομένου 2">
            <a:extLst>
              <a:ext uri="{FF2B5EF4-FFF2-40B4-BE49-F238E27FC236}">
                <a16:creationId xmlns:a16="http://schemas.microsoft.com/office/drawing/2014/main" id="{935DFA49-6076-4659-9329-E6AABCC0FA3E}"/>
              </a:ext>
            </a:extLst>
          </p:cNvPr>
          <p:cNvSpPr>
            <a:spLocks noGrp="1"/>
          </p:cNvSpPr>
          <p:nvPr>
            <p:ph idx="1"/>
          </p:nvPr>
        </p:nvSpPr>
        <p:spPr>
          <a:xfrm>
            <a:off x="865414" y="1714499"/>
            <a:ext cx="10639198" cy="4555671"/>
          </a:xfrm>
        </p:spPr>
        <p:txBody>
          <a:bodyPr/>
          <a:lstStyle/>
          <a:p>
            <a:r>
              <a:rPr lang="el-GR" dirty="0"/>
              <a:t>Η αυξανόμενη χρήση φαρμακευτικής ή </a:t>
            </a:r>
            <a:r>
              <a:rPr lang="el-GR" dirty="0" err="1"/>
              <a:t>ευφορικής</a:t>
            </a:r>
            <a:r>
              <a:rPr lang="el-GR" dirty="0"/>
              <a:t> κάνναβης είναι αδιαμφισβήτητη τα τελευταία χρόνια ως αποτέλεσμα της αποποινικοποίησης της σε πολλές χώρες. Το 2018 και η Ελλάδα προχώρησε σε νομιμοποίηση της φαρμακευτικής κάνναβης. Έρευνες δείχνουν πως </a:t>
            </a:r>
            <a:r>
              <a:rPr lang="el-GR" b="1" dirty="0"/>
              <a:t>οι πιο διαδεδομένοι χρήστες μαριχουάνας είναι άνδρες</a:t>
            </a:r>
            <a:r>
              <a:rPr lang="el-GR" dirty="0"/>
              <a:t> και μάλιστα αναπαραγωγικής ηλικίας και για το λόγο αυτό έχει μεγάλο ενδιαφέρον η παρακολούθηση της επίδρασής της στην ανδρική γονιμότητα. Τα αποτελέσματα πολλών μελετών δείχνουν ότι η κάνναβη έχει </a:t>
            </a:r>
            <a:r>
              <a:rPr lang="el-GR" b="1" dirty="0"/>
              <a:t>αρνητικές επιπτώσεις σε πολλά επίπεδα της ανδρικής γονιμότητας</a:t>
            </a:r>
            <a:r>
              <a:rPr lang="el-GR" dirty="0"/>
              <a:t>.</a:t>
            </a:r>
          </a:p>
          <a:p>
            <a:r>
              <a:rPr lang="el-GR" sz="2000" dirty="0"/>
              <a:t>Συνολικά, η συστηματική χρήση κάνναβης έχει συνδεθεί με αλλαγές στις</a:t>
            </a:r>
            <a:r>
              <a:rPr lang="el-GR" sz="2000" b="1" dirty="0"/>
              <a:t> σπερματολογικές παραμέτρους, </a:t>
            </a:r>
            <a:r>
              <a:rPr lang="el-GR" sz="2000" dirty="0"/>
              <a:t>στα</a:t>
            </a:r>
            <a:r>
              <a:rPr lang="el-GR" sz="2000" b="1" dirty="0"/>
              <a:t> επίπεδα των αναπαραγωγικών ορμονών</a:t>
            </a:r>
            <a:r>
              <a:rPr lang="el-GR" sz="2000" dirty="0"/>
              <a:t>, καθώς</a:t>
            </a:r>
            <a:r>
              <a:rPr lang="el-GR" sz="2000" b="1" dirty="0"/>
              <a:t> </a:t>
            </a:r>
            <a:r>
              <a:rPr lang="el-GR" sz="2000" dirty="0"/>
              <a:t>και </a:t>
            </a:r>
            <a:r>
              <a:rPr lang="el-GR" sz="2000" b="1" dirty="0"/>
              <a:t>στην σεξουαλική δραστηριότητα και επιθυμία.</a:t>
            </a:r>
            <a:r>
              <a:rPr lang="el-GR" sz="2000" dirty="0"/>
              <a:t> </a:t>
            </a:r>
            <a:r>
              <a:rPr lang="el-GR" sz="2000" b="1" dirty="0">
                <a:solidFill>
                  <a:srgbClr val="FF0000"/>
                </a:solidFill>
              </a:rPr>
              <a:t>Οι </a:t>
            </a:r>
            <a:r>
              <a:rPr lang="el-GR" sz="2000" b="1" dirty="0" err="1">
                <a:solidFill>
                  <a:srgbClr val="FF0000"/>
                </a:solidFill>
              </a:rPr>
              <a:t>κανναβινοειδείς</a:t>
            </a:r>
            <a:r>
              <a:rPr lang="el-GR" sz="2000" b="1" dirty="0">
                <a:solidFill>
                  <a:srgbClr val="FF0000"/>
                </a:solidFill>
              </a:rPr>
              <a:t> υποδοχείς της κύριας δραστικής ουσίας της κάνναβης (Δ9-τετραϋδροκανναβινόλη, </a:t>
            </a:r>
            <a:r>
              <a:rPr lang="en-US" sz="2000" b="1" dirty="0">
                <a:solidFill>
                  <a:srgbClr val="FF0000"/>
                </a:solidFill>
              </a:rPr>
              <a:t>THC</a:t>
            </a:r>
            <a:r>
              <a:rPr lang="el-GR" sz="2000" b="1" dirty="0">
                <a:solidFill>
                  <a:srgbClr val="FF0000"/>
                </a:solidFill>
              </a:rPr>
              <a:t>) εντοπίζονται όχι μόνο στον εγκέφαλο αλλά και στο σπέρμα, γεγονός που της επιτρέπει να επηρεάσει την σπερματική λειτουργία.</a:t>
            </a:r>
          </a:p>
          <a:p>
            <a:endParaRPr lang="el-GR" dirty="0"/>
          </a:p>
        </p:txBody>
      </p:sp>
    </p:spTree>
    <p:extLst>
      <p:ext uri="{BB962C8B-B14F-4D97-AF65-F5344CB8AC3E}">
        <p14:creationId xmlns:p14="http://schemas.microsoft.com/office/powerpoint/2010/main" val="21249143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77CC65-E1B9-419B-B0E8-764C122FCA63}"/>
              </a:ext>
            </a:extLst>
          </p:cNvPr>
          <p:cNvSpPr>
            <a:spLocks noGrp="1"/>
          </p:cNvSpPr>
          <p:nvPr>
            <p:ph type="title"/>
          </p:nvPr>
        </p:nvSpPr>
        <p:spPr>
          <a:xfrm>
            <a:off x="2008414" y="261258"/>
            <a:ext cx="9496199" cy="914400"/>
          </a:xfrm>
        </p:spPr>
        <p:txBody>
          <a:bodyPr>
            <a:normAutofit fontScale="90000"/>
          </a:bodyPr>
          <a:lstStyle/>
          <a:p>
            <a:r>
              <a:rPr lang="el-GR" b="1" i="1" dirty="0"/>
              <a:t>Πώς επηρεάζει η χρήση κάνναβης την ανδρική γονιμότητα;;     1.</a:t>
            </a:r>
            <a:r>
              <a:rPr lang="el-GR" dirty="0"/>
              <a:t/>
            </a:r>
            <a:br>
              <a:rPr lang="el-GR" dirty="0"/>
            </a:br>
            <a:endParaRPr lang="el-GR" dirty="0"/>
          </a:p>
        </p:txBody>
      </p:sp>
      <p:sp>
        <p:nvSpPr>
          <p:cNvPr id="3" name="Θέση περιεχομένου 2">
            <a:extLst>
              <a:ext uri="{FF2B5EF4-FFF2-40B4-BE49-F238E27FC236}">
                <a16:creationId xmlns:a16="http://schemas.microsoft.com/office/drawing/2014/main" id="{C07EB566-E295-42FE-94BF-31546382CC7D}"/>
              </a:ext>
            </a:extLst>
          </p:cNvPr>
          <p:cNvSpPr>
            <a:spLocks noGrp="1"/>
          </p:cNvSpPr>
          <p:nvPr>
            <p:ph idx="1"/>
          </p:nvPr>
        </p:nvSpPr>
        <p:spPr>
          <a:xfrm>
            <a:off x="1665514" y="1175657"/>
            <a:ext cx="9839098" cy="5421085"/>
          </a:xfrm>
        </p:spPr>
        <p:txBody>
          <a:bodyPr/>
          <a:lstStyle/>
          <a:p>
            <a:pPr marL="0" indent="0">
              <a:buNone/>
            </a:pPr>
            <a:endParaRPr lang="el-GR" dirty="0"/>
          </a:p>
          <a:p>
            <a:pPr marL="0" indent="0">
              <a:buNone/>
            </a:pPr>
            <a:r>
              <a:rPr lang="el-GR" sz="2000" b="1" u="sng" dirty="0"/>
              <a:t>1.Σπερματολογικές Παράμετροι</a:t>
            </a:r>
            <a:r>
              <a:rPr lang="el-GR" sz="2000" dirty="0"/>
              <a:t/>
            </a:r>
            <a:br>
              <a:rPr lang="el-GR" sz="2000" dirty="0"/>
            </a:br>
            <a:r>
              <a:rPr lang="el-GR" sz="2000" dirty="0"/>
              <a:t>Έρευνες σε ζώα αλλά και στον άνθρωπο δείχνουν πως η χρήση κάνναβης συνδέεται με:</a:t>
            </a:r>
          </a:p>
          <a:p>
            <a:pPr lvl="0"/>
            <a:r>
              <a:rPr lang="el-GR" sz="2000" dirty="0"/>
              <a:t>μείωση του αριθμού και της συγκέντρωσης των σπερματοζωαρίων</a:t>
            </a:r>
          </a:p>
          <a:p>
            <a:pPr lvl="0"/>
            <a:r>
              <a:rPr lang="el-GR" sz="2000" dirty="0"/>
              <a:t>αλλοιώσεις στη μορφολογία</a:t>
            </a:r>
          </a:p>
          <a:p>
            <a:pPr lvl="0"/>
            <a:r>
              <a:rPr lang="el-GR" sz="2000" dirty="0"/>
              <a:t>μείωση της δραστηριότητας των μιτοχονδρίων των σπερματοζωαρίων με αποτέλεσμα να μειώνεται σημαντικά και η κινητικότητα</a:t>
            </a:r>
          </a:p>
          <a:p>
            <a:pPr lvl="0"/>
            <a:r>
              <a:rPr lang="el-GR" sz="2000" dirty="0"/>
              <a:t>επιβλαβή επίδραση στη ζωτικότητα των σπερματοζωαρίων</a:t>
            </a:r>
          </a:p>
          <a:p>
            <a:pPr lvl="0"/>
            <a:r>
              <a:rPr lang="el-GR" sz="2000" dirty="0"/>
              <a:t>ενώ υπάρχουν και ενδείξεις για αύξηση των αριθμητικών </a:t>
            </a:r>
            <a:r>
              <a:rPr lang="el-GR" sz="2000" dirty="0" err="1"/>
              <a:t>χρωμοσωμικών</a:t>
            </a:r>
            <a:r>
              <a:rPr lang="el-GR" sz="2000" dirty="0"/>
              <a:t> ανωμαλιών και της κατάτμησης του </a:t>
            </a:r>
            <a:r>
              <a:rPr lang="en-US" sz="2000" dirty="0"/>
              <a:t>DNA</a:t>
            </a:r>
            <a:r>
              <a:rPr lang="el-GR" sz="2000" dirty="0"/>
              <a:t> των σπερματοζωαρίων.</a:t>
            </a:r>
          </a:p>
          <a:p>
            <a:r>
              <a:rPr lang="el-GR" sz="2000" dirty="0"/>
              <a:t>Αξίζει να σημειωθεί , πως ο συνδυασμός της μαριχουάνας με άλλες ναρκωτικές ουσίες οδηγεί σε ακόμη πιο δραματικά αποτελέσματα στην ποιότητα του σπέρματος.</a:t>
            </a:r>
          </a:p>
          <a:p>
            <a:endParaRPr lang="el-GR" dirty="0"/>
          </a:p>
        </p:txBody>
      </p:sp>
    </p:spTree>
    <p:extLst>
      <p:ext uri="{BB962C8B-B14F-4D97-AF65-F5344CB8AC3E}">
        <p14:creationId xmlns:p14="http://schemas.microsoft.com/office/powerpoint/2010/main" val="41021090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D060B3-9D72-428B-B3ED-9A333A1544AF}"/>
              </a:ext>
            </a:extLst>
          </p:cNvPr>
          <p:cNvSpPr>
            <a:spLocks noGrp="1"/>
          </p:cNvSpPr>
          <p:nvPr>
            <p:ph type="title"/>
          </p:nvPr>
        </p:nvSpPr>
        <p:spPr>
          <a:xfrm>
            <a:off x="1436915" y="195943"/>
            <a:ext cx="10067698" cy="1126671"/>
          </a:xfrm>
        </p:spPr>
        <p:txBody>
          <a:bodyPr>
            <a:normAutofit fontScale="90000"/>
          </a:bodyPr>
          <a:lstStyle/>
          <a:p>
            <a:r>
              <a:rPr lang="el-GR" b="1" i="1" dirty="0"/>
              <a:t>Πώς επηρεάζει η χρήση κάνναβης την ανδρική γονιμότητα;;   2.</a:t>
            </a:r>
            <a:r>
              <a:rPr lang="el-GR" dirty="0"/>
              <a:t/>
            </a:r>
            <a:br>
              <a:rPr lang="el-GR" dirty="0"/>
            </a:br>
            <a:endParaRPr lang="el-GR" dirty="0"/>
          </a:p>
        </p:txBody>
      </p:sp>
      <p:sp>
        <p:nvSpPr>
          <p:cNvPr id="3" name="Θέση περιεχομένου 2">
            <a:extLst>
              <a:ext uri="{FF2B5EF4-FFF2-40B4-BE49-F238E27FC236}">
                <a16:creationId xmlns:a16="http://schemas.microsoft.com/office/drawing/2014/main" id="{9EAA81DE-28DC-4BC1-BBD5-348BA4E196E1}"/>
              </a:ext>
            </a:extLst>
          </p:cNvPr>
          <p:cNvSpPr>
            <a:spLocks noGrp="1"/>
          </p:cNvSpPr>
          <p:nvPr>
            <p:ph idx="1"/>
          </p:nvPr>
        </p:nvSpPr>
        <p:spPr>
          <a:xfrm>
            <a:off x="1191986" y="1322614"/>
            <a:ext cx="10825843" cy="5339443"/>
          </a:xfrm>
        </p:spPr>
        <p:txBody>
          <a:bodyPr>
            <a:normAutofit lnSpcReduction="10000"/>
          </a:bodyPr>
          <a:lstStyle/>
          <a:p>
            <a:pPr marL="0" indent="0">
              <a:buNone/>
            </a:pPr>
            <a:r>
              <a:rPr lang="el-GR" dirty="0"/>
              <a:t> </a:t>
            </a:r>
            <a:r>
              <a:rPr lang="el-GR" b="1" dirty="0"/>
              <a:t>2.</a:t>
            </a:r>
            <a:r>
              <a:rPr lang="el-GR" u="sng" dirty="0"/>
              <a:t> </a:t>
            </a:r>
            <a:r>
              <a:rPr lang="el-GR" b="1" u="sng" dirty="0"/>
              <a:t>Γονιμοποιητική Ικανότητα</a:t>
            </a:r>
            <a:endParaRPr lang="el-GR" b="1" dirty="0"/>
          </a:p>
          <a:p>
            <a:pPr marL="0" indent="0">
              <a:buNone/>
            </a:pPr>
            <a:r>
              <a:rPr lang="el-GR" dirty="0"/>
              <a:t>Πιθανότατα αρνητική φαίνεται να είναι η επίδραση της κάνναβης και στη γονιμοποιητική ικανότητα του σπέρματος. Η αυξημένη συγκέντρωση της </a:t>
            </a:r>
            <a:r>
              <a:rPr lang="en-US" dirty="0"/>
              <a:t>THC</a:t>
            </a:r>
            <a:r>
              <a:rPr lang="el-GR" dirty="0"/>
              <a:t> στο σπερματικό υγρό, η οποία πιθανότατα παραμένει και μέσα στη γυναικεία γεννητική οδό, αποτρέπει την ενεργοποίηση και ενδυνάμωση των σπερματοζωαρίων, εμποδίζει την </a:t>
            </a:r>
            <a:r>
              <a:rPr lang="el-GR" dirty="0" err="1"/>
              <a:t>ακροσωμική</a:t>
            </a:r>
            <a:r>
              <a:rPr lang="el-GR" dirty="0"/>
              <a:t> αντίδραση και τελικά </a:t>
            </a:r>
            <a:r>
              <a:rPr lang="el-GR" b="1" dirty="0"/>
              <a:t>δυσχεραίνει τη διάτρηση και γονιμοποίηση του ωαρίου</a:t>
            </a:r>
            <a:r>
              <a:rPr lang="el-GR" dirty="0"/>
              <a:t>.</a:t>
            </a:r>
          </a:p>
          <a:p>
            <a:pPr marL="0" indent="0">
              <a:buNone/>
            </a:pPr>
            <a:r>
              <a:rPr lang="el-GR" u="sng" dirty="0"/>
              <a:t> </a:t>
            </a:r>
            <a:r>
              <a:rPr lang="el-GR" b="1" u="sng" dirty="0"/>
              <a:t>3.Αναπαραγωγικές Ορμόνες</a:t>
            </a:r>
            <a:endParaRPr lang="el-GR" b="1" dirty="0"/>
          </a:p>
          <a:p>
            <a:pPr marL="0" indent="0">
              <a:buNone/>
            </a:pPr>
            <a:r>
              <a:rPr lang="el-GR" dirty="0"/>
              <a:t>Υπάρχουν ενδείξεις πως η χρήση κάνναβης διαταράσσει τα επίπεδα των αναπαραγωγικών ορμονών, που είναι άμεσα συνδεδεμένες με τη διαδικασία της σπερματογένεσης. Τα μέχρι τώρα δεδομένα δείχνουν πως </a:t>
            </a:r>
            <a:r>
              <a:rPr lang="el-GR" b="1" dirty="0"/>
              <a:t>η </a:t>
            </a:r>
            <a:r>
              <a:rPr lang="en-US" b="1" dirty="0"/>
              <a:t>FSH</a:t>
            </a:r>
            <a:r>
              <a:rPr lang="el-GR" dirty="0"/>
              <a:t> (</a:t>
            </a:r>
            <a:r>
              <a:rPr lang="el-GR" dirty="0" err="1"/>
              <a:t>θυλακιοτρόπος</a:t>
            </a:r>
            <a:r>
              <a:rPr lang="el-GR" dirty="0"/>
              <a:t> ορμόνη) </a:t>
            </a:r>
            <a:r>
              <a:rPr lang="el-GR" b="1" dirty="0"/>
              <a:t>ενδεχομένως δεν επηρεάζεται</a:t>
            </a:r>
            <a:r>
              <a:rPr lang="el-GR" dirty="0"/>
              <a:t> εκτός από την περίπτωση χρόνιας και έντονης χρήσης, </a:t>
            </a:r>
            <a:r>
              <a:rPr lang="el-GR" b="1" dirty="0"/>
              <a:t>η </a:t>
            </a:r>
            <a:r>
              <a:rPr lang="en-US" b="1" dirty="0"/>
              <a:t>LH</a:t>
            </a:r>
            <a:r>
              <a:rPr lang="el-GR" dirty="0"/>
              <a:t> (</a:t>
            </a:r>
            <a:r>
              <a:rPr lang="el-GR" dirty="0" err="1"/>
              <a:t>ωχρινοτρόπος</a:t>
            </a:r>
            <a:r>
              <a:rPr lang="el-GR" dirty="0"/>
              <a:t> ορμόνη) </a:t>
            </a:r>
            <a:r>
              <a:rPr lang="el-GR" b="1" dirty="0"/>
              <a:t>μειώνεται σημαντικά</a:t>
            </a:r>
            <a:r>
              <a:rPr lang="el-GR" dirty="0"/>
              <a:t>, ενώ για την </a:t>
            </a:r>
            <a:r>
              <a:rPr lang="el-GR" b="1" dirty="0"/>
              <a:t>Τεστοστερόνη</a:t>
            </a:r>
            <a:r>
              <a:rPr lang="el-GR" dirty="0"/>
              <a:t> υπάρχουν πολλά και αντικρουόμενα αποτελέσματα με κάποιες </a:t>
            </a:r>
            <a:r>
              <a:rPr lang="el-GR" b="1" dirty="0"/>
              <a:t>ενδείξεις για πιθανή αύξησή</a:t>
            </a:r>
            <a:r>
              <a:rPr lang="el-GR" dirty="0"/>
              <a:t> της σε χρήστες κάνναβης. </a:t>
            </a:r>
          </a:p>
          <a:p>
            <a:pPr marL="0" indent="0">
              <a:buNone/>
            </a:pPr>
            <a:r>
              <a:rPr lang="el-GR" b="1" u="sng" dirty="0"/>
              <a:t>4. Σεξουαλική λειτουργία</a:t>
            </a:r>
            <a:endParaRPr lang="el-GR" b="1" dirty="0"/>
          </a:p>
          <a:p>
            <a:pPr marL="0" indent="0">
              <a:buNone/>
            </a:pPr>
            <a:r>
              <a:rPr lang="el-GR" dirty="0"/>
              <a:t> Αν και η χρήση κάνναβης έχει συνδεθεί από τα αρχαία χρόνια με αφροδισιακή δράση, πρόσφατες έρευνες σε ζώα δείχνουν πως οδηγεί σε </a:t>
            </a:r>
            <a:r>
              <a:rPr lang="el-GR" b="1" dirty="0"/>
              <a:t>σύντομη μόνο αύξηση της λίμπιντο</a:t>
            </a:r>
            <a:r>
              <a:rPr lang="el-GR" dirty="0"/>
              <a:t> ενώ συνολικά </a:t>
            </a:r>
            <a:r>
              <a:rPr lang="el-GR" b="1" dirty="0"/>
              <a:t>μειώνει την ικανότητα επίτευξης στύσης</a:t>
            </a:r>
            <a:r>
              <a:rPr lang="el-GR" dirty="0"/>
              <a:t> επηρεάζοντας εν τέλη την σεξουαλική δραστηριότητα.</a:t>
            </a:r>
          </a:p>
          <a:p>
            <a:pPr marL="0" indent="0">
              <a:buNone/>
            </a:pPr>
            <a:endParaRPr lang="el-GR" dirty="0"/>
          </a:p>
        </p:txBody>
      </p:sp>
    </p:spTree>
    <p:extLst>
      <p:ext uri="{BB962C8B-B14F-4D97-AF65-F5344CB8AC3E}">
        <p14:creationId xmlns:p14="http://schemas.microsoft.com/office/powerpoint/2010/main" val="34739783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3DE100-A794-4C17-8D70-C70AF58A166C}"/>
              </a:ext>
            </a:extLst>
          </p:cNvPr>
          <p:cNvSpPr>
            <a:spLocks noGrp="1"/>
          </p:cNvSpPr>
          <p:nvPr>
            <p:ph type="title"/>
          </p:nvPr>
        </p:nvSpPr>
        <p:spPr>
          <a:xfrm>
            <a:off x="1861457" y="228600"/>
            <a:ext cx="9643156" cy="1159329"/>
          </a:xfrm>
        </p:spPr>
        <p:txBody>
          <a:bodyPr>
            <a:normAutofit fontScale="90000"/>
          </a:bodyPr>
          <a:lstStyle/>
          <a:p>
            <a:r>
              <a:rPr lang="el-GR" b="1" i="1" dirty="0"/>
              <a:t>Πώς επηρεάζει η χρήση κάνναβης την ανδρική γονιμότητα;;   3.</a:t>
            </a:r>
            <a:endParaRPr lang="el-GR" dirty="0"/>
          </a:p>
        </p:txBody>
      </p:sp>
      <p:sp>
        <p:nvSpPr>
          <p:cNvPr id="3" name="Θέση περιεχομένου 2">
            <a:extLst>
              <a:ext uri="{FF2B5EF4-FFF2-40B4-BE49-F238E27FC236}">
                <a16:creationId xmlns:a16="http://schemas.microsoft.com/office/drawing/2014/main" id="{ADA544F0-02EA-4CD2-A483-9176C5B9AF41}"/>
              </a:ext>
            </a:extLst>
          </p:cNvPr>
          <p:cNvSpPr>
            <a:spLocks noGrp="1"/>
          </p:cNvSpPr>
          <p:nvPr>
            <p:ph idx="1"/>
          </p:nvPr>
        </p:nvSpPr>
        <p:spPr>
          <a:xfrm>
            <a:off x="1208314" y="1681843"/>
            <a:ext cx="10296298" cy="4229379"/>
          </a:xfrm>
        </p:spPr>
        <p:txBody>
          <a:bodyPr/>
          <a:lstStyle/>
          <a:p>
            <a:pPr marL="0" indent="0">
              <a:buNone/>
            </a:pPr>
            <a:r>
              <a:rPr lang="el-GR" b="1" u="sng" dirty="0"/>
              <a:t>5.Μέγεθος Όρχεων</a:t>
            </a:r>
            <a:endParaRPr lang="el-GR" b="1" dirty="0"/>
          </a:p>
          <a:p>
            <a:pPr marL="0" indent="0">
              <a:buNone/>
            </a:pPr>
            <a:r>
              <a:rPr lang="el-GR" dirty="0"/>
              <a:t>Δεδομένα που βασίζονται μόνο σε μελέτες ζώων μέχρι στιγμής, δίνουν </a:t>
            </a:r>
            <a:r>
              <a:rPr lang="el-GR" b="1" dirty="0"/>
              <a:t>σαφείς ενδείξεις ατροφίας των όρχεων</a:t>
            </a:r>
            <a:r>
              <a:rPr lang="el-GR" dirty="0"/>
              <a:t> μετά από παρατεταμένη και τακτική χρήση κάνναβης. Αυτό πιθανότατα οφείλεται σε άμεση βλάβη των σπερματοφόρων σωληναρίων μέσω δημιουργίας οξειδωτικού στρες, και ίσως είναι μέχρι ένα βαθμό αναστρέψιμη ύστερα από κάποιο χρονικό διάστημα αποχής από χρήση.</a:t>
            </a:r>
          </a:p>
          <a:p>
            <a:r>
              <a:rPr lang="el-GR" u="sng" dirty="0"/>
              <a:t>Συμπερασματικά</a:t>
            </a:r>
            <a:r>
              <a:rPr lang="el-GR" dirty="0"/>
              <a:t> </a:t>
            </a:r>
            <a:r>
              <a:rPr lang="en-US" dirty="0"/>
              <a:t>: </a:t>
            </a:r>
            <a:r>
              <a:rPr lang="el-GR" dirty="0"/>
              <a:t>μπορούμε να πούμε πως τα μέχρι στιγμής δεδομένα, φανερώνουν σημαντική συσχέτιση της χρήσης κάνναβης με αρνητικές επιπτώσεις στην ανδρική γονιμότητα.</a:t>
            </a:r>
            <a:r>
              <a:rPr lang="en-US" dirty="0"/>
              <a:t> </a:t>
            </a:r>
            <a:r>
              <a:rPr lang="el-GR" dirty="0"/>
              <a:t>Πρέπει να διευκρινιστεί ο τρόπος με τον οποίο επηρεάζεται ο άνθρωπος, και κυρίως η ποσότητα αλλά και η διάρκεια έκθεσης σε κάνναβη, που προκαλούν αλλαγές ισοδύναμες με εκείνες που παρατηρήθηκαν στα ζώα.</a:t>
            </a:r>
          </a:p>
          <a:p>
            <a:endParaRPr lang="el-GR" dirty="0"/>
          </a:p>
        </p:txBody>
      </p:sp>
    </p:spTree>
    <p:extLst>
      <p:ext uri="{BB962C8B-B14F-4D97-AF65-F5344CB8AC3E}">
        <p14:creationId xmlns:p14="http://schemas.microsoft.com/office/powerpoint/2010/main" val="10901609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4819F2F-0ED5-40A3-824D-7E78CA0F109F}"/>
              </a:ext>
            </a:extLst>
          </p:cNvPr>
          <p:cNvSpPr>
            <a:spLocks noGrp="1"/>
          </p:cNvSpPr>
          <p:nvPr>
            <p:ph idx="1"/>
          </p:nvPr>
        </p:nvSpPr>
        <p:spPr/>
        <p:txBody>
          <a:bodyPr/>
          <a:lstStyle/>
          <a:p>
            <a:r>
              <a:rPr lang="el-GR" dirty="0"/>
              <a:t>Επιστημονικές αναλύσεις έχουν εντοπίσει τουλάχιστον 6.000 ίδιες χημικές ουσίες στον καπνό μαριχουάνας, όπως υπάρχουν στον </a:t>
            </a:r>
            <a:r>
              <a:rPr lang="el-GR" dirty="0">
                <a:hlinkClick r:id="rId2" tooltip="Καπνός (φυτό)"/>
              </a:rPr>
              <a:t>καπνό</a:t>
            </a:r>
            <a:r>
              <a:rPr lang="el-GR" dirty="0"/>
              <a:t>.</a:t>
            </a:r>
          </a:p>
          <a:p>
            <a:r>
              <a:rPr lang="el-GR" dirty="0"/>
              <a:t>Το χρόνιο κάπνισμα κάνναβης συνδέεται με το </a:t>
            </a:r>
            <a:r>
              <a:rPr lang="el-GR" dirty="0">
                <a:hlinkClick r:id="rId3" tooltip="Βήχας"/>
              </a:rPr>
              <a:t>βήχα</a:t>
            </a:r>
            <a:r>
              <a:rPr lang="el-GR" dirty="0"/>
              <a:t>, παραγωγή πτυέλων, </a:t>
            </a:r>
            <a:r>
              <a:rPr lang="el-GR" dirty="0">
                <a:hlinkClick r:id="rId4" tooltip="Δύσπνοια"/>
              </a:rPr>
              <a:t>δύσπνοια</a:t>
            </a:r>
            <a:r>
              <a:rPr lang="el-GR" dirty="0"/>
              <a:t>, και άλλα συμπτώματα της </a:t>
            </a:r>
            <a:r>
              <a:rPr lang="el-GR" u="sng" dirty="0">
                <a:solidFill>
                  <a:schemeClr val="accent1"/>
                </a:solidFill>
              </a:rPr>
              <a:t>χρόνιας </a:t>
            </a:r>
            <a:r>
              <a:rPr lang="el-GR" dirty="0">
                <a:solidFill>
                  <a:schemeClr val="accent1"/>
                </a:solidFill>
                <a:hlinkClick r:id="rId5" tooltip="Βρογχίτιδα">
                  <a:extLst>
                    <a:ext uri="{A12FA001-AC4F-418D-AE19-62706E023703}">
                      <ahyp:hlinkClr xmlns:ahyp="http://schemas.microsoft.com/office/drawing/2018/hyperlinkcolor" xmlns="" val="tx"/>
                    </a:ext>
                  </a:extLst>
                </a:hlinkClick>
              </a:rPr>
              <a:t>βρογχίτιδας</a:t>
            </a:r>
            <a:r>
              <a:rPr lang="el-GR" dirty="0">
                <a:solidFill>
                  <a:schemeClr val="accent1"/>
                </a:solidFill>
              </a:rPr>
              <a:t>. </a:t>
            </a:r>
            <a:r>
              <a:rPr lang="el-GR" dirty="0"/>
              <a:t>Οι τακτικοί καπνιστές κάνναβης παρουσιάζουν παθολογικές αλλαγές στα κύτταρα των πνευμόνων παρόμοια με εκείνα που προηγούνται της ανάπτυξης του καρκίνου του πνεύμονα στους καπνιστές καπνού.</a:t>
            </a:r>
          </a:p>
          <a:p>
            <a:r>
              <a:rPr lang="el-GR" dirty="0"/>
              <a:t>Τα κυριότερα προϊόντα της κάνναβης είναι η </a:t>
            </a:r>
            <a:r>
              <a:rPr lang="el-GR" dirty="0">
                <a:solidFill>
                  <a:schemeClr val="accent1"/>
                </a:solidFill>
              </a:rPr>
              <a:t>Μαριχουάνα , τα χασίς και το </a:t>
            </a:r>
            <a:r>
              <a:rPr lang="el-GR" dirty="0" err="1">
                <a:solidFill>
                  <a:schemeClr val="accent1"/>
                </a:solidFill>
              </a:rPr>
              <a:t>χασισέλαιο</a:t>
            </a:r>
            <a:endParaRPr lang="el-GR" dirty="0"/>
          </a:p>
        </p:txBody>
      </p:sp>
    </p:spTree>
    <p:extLst>
      <p:ext uri="{BB962C8B-B14F-4D97-AF65-F5344CB8AC3E}">
        <p14:creationId xmlns:p14="http://schemas.microsoft.com/office/powerpoint/2010/main" val="42378988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24F26A-70DD-4E6F-892F-0E24D3363179}"/>
              </a:ext>
            </a:extLst>
          </p:cNvPr>
          <p:cNvSpPr>
            <a:spLocks noGrp="1"/>
          </p:cNvSpPr>
          <p:nvPr>
            <p:ph type="title"/>
          </p:nvPr>
        </p:nvSpPr>
        <p:spPr/>
        <p:txBody>
          <a:bodyPr/>
          <a:lstStyle/>
          <a:p>
            <a:r>
              <a:rPr lang="el-GR" dirty="0"/>
              <a:t>Τρόπος δράσης</a:t>
            </a:r>
          </a:p>
        </p:txBody>
      </p:sp>
      <p:sp>
        <p:nvSpPr>
          <p:cNvPr id="3" name="Θέση περιεχομένου 2">
            <a:extLst>
              <a:ext uri="{FF2B5EF4-FFF2-40B4-BE49-F238E27FC236}">
                <a16:creationId xmlns:a16="http://schemas.microsoft.com/office/drawing/2014/main" id="{CB588D59-0B41-4265-874F-A5B1A1643BDE}"/>
              </a:ext>
            </a:extLst>
          </p:cNvPr>
          <p:cNvSpPr>
            <a:spLocks noGrp="1"/>
          </p:cNvSpPr>
          <p:nvPr>
            <p:ph idx="1"/>
          </p:nvPr>
        </p:nvSpPr>
        <p:spPr>
          <a:xfrm>
            <a:off x="1306286" y="1485900"/>
            <a:ext cx="10198326" cy="4747990"/>
          </a:xfrm>
        </p:spPr>
        <p:txBody>
          <a:bodyPr/>
          <a:lstStyle/>
          <a:p>
            <a:pPr algn="just"/>
            <a:r>
              <a:rPr lang="el-GR" sz="2000" dirty="0"/>
              <a:t>Η </a:t>
            </a:r>
            <a:r>
              <a:rPr lang="el-GR" sz="2000" dirty="0">
                <a:solidFill>
                  <a:schemeClr val="accent1"/>
                </a:solidFill>
              </a:rPr>
              <a:t>υψηλή </a:t>
            </a:r>
            <a:r>
              <a:rPr lang="el-GR" sz="2000" dirty="0" err="1">
                <a:solidFill>
                  <a:schemeClr val="accent1"/>
                </a:solidFill>
              </a:rPr>
              <a:t>λιποδιαλυτότητα</a:t>
            </a:r>
            <a:r>
              <a:rPr lang="el-GR" sz="2000" dirty="0">
                <a:solidFill>
                  <a:schemeClr val="accent1"/>
                </a:solidFill>
              </a:rPr>
              <a:t> </a:t>
            </a:r>
            <a:r>
              <a:rPr lang="el-GR" sz="2000" dirty="0"/>
              <a:t>των </a:t>
            </a:r>
            <a:r>
              <a:rPr lang="el-GR" sz="2000" dirty="0" err="1"/>
              <a:t>κανναβινοειδών</a:t>
            </a:r>
            <a:r>
              <a:rPr lang="el-GR" sz="2000" dirty="0"/>
              <a:t> έχει ως αποτέλεσμα την παραμονή τους στο σώμα για μεγάλες χρονικές περιόδους. Ακόμη και μετά από μία μόνο χορήγηση THC, ανιχνεύσιμα επίπεδα αυτού μπορούν να βρεθούν στο σώμα </a:t>
            </a:r>
            <a:r>
              <a:rPr lang="el-GR" sz="2000" u="sng" dirty="0"/>
              <a:t>για εβδομάδες ή και περισσότερο </a:t>
            </a:r>
            <a:r>
              <a:rPr lang="el-GR" sz="2000" dirty="0"/>
              <a:t>(ανάλογα με την ποσότητα που χορηγείται και την ευαισθησία της μεθόδου αξιολόγησης).</a:t>
            </a:r>
          </a:p>
          <a:p>
            <a:pPr algn="just"/>
            <a:r>
              <a:rPr lang="el-GR" sz="2000" dirty="0"/>
              <a:t>τα κανναβινοειδή μπορούν να συσσωρευτούν στο σώμα </a:t>
            </a:r>
            <a:r>
              <a:rPr lang="el-GR" sz="2000" u="sng" dirty="0"/>
              <a:t>και ιδιαίτερα στις </a:t>
            </a:r>
            <a:r>
              <a:rPr lang="el-GR" sz="2000" u="sng" dirty="0" err="1"/>
              <a:t>λιπιδικές</a:t>
            </a:r>
            <a:r>
              <a:rPr lang="el-GR" sz="2000" u="sng" dirty="0"/>
              <a:t> μεμβράνες των νευρώνων.</a:t>
            </a:r>
          </a:p>
          <a:p>
            <a:pPr algn="just"/>
            <a:r>
              <a:rPr lang="el-GR" sz="2000" dirty="0"/>
              <a:t>Η THC των </a:t>
            </a:r>
            <a:r>
              <a:rPr lang="el-GR" sz="2000" dirty="0" err="1"/>
              <a:t>κανναβινοειδών</a:t>
            </a:r>
            <a:r>
              <a:rPr lang="el-GR" sz="2000" dirty="0"/>
              <a:t> ασκεί τα σημαντικότερα αποτελέσματα της μέσω των </a:t>
            </a:r>
            <a:r>
              <a:rPr lang="el-GR" sz="2000" dirty="0" err="1"/>
              <a:t>δράσεών</a:t>
            </a:r>
            <a:r>
              <a:rPr lang="el-GR" sz="2000" dirty="0"/>
              <a:t> της σε δύο τύπους υποδοχέων </a:t>
            </a:r>
            <a:r>
              <a:rPr lang="el-GR" sz="2000" dirty="0" err="1"/>
              <a:t>κανναβινοειδών</a:t>
            </a:r>
            <a:r>
              <a:rPr lang="el-GR" sz="2000" dirty="0"/>
              <a:t>, τον υποδοχέα CB</a:t>
            </a:r>
            <a:r>
              <a:rPr lang="el-GR" sz="2000" baseline="-25000" dirty="0"/>
              <a:t>1</a:t>
            </a:r>
            <a:r>
              <a:rPr lang="el-GR" sz="2000" dirty="0"/>
              <a:t> και τον υποδοχέα CB</a:t>
            </a:r>
            <a:r>
              <a:rPr lang="el-GR" sz="2000" baseline="-25000" dirty="0"/>
              <a:t>2</a:t>
            </a:r>
            <a:r>
              <a:rPr lang="el-GR" sz="2000" dirty="0"/>
              <a:t>, οι οποίοι είναι </a:t>
            </a:r>
            <a:r>
              <a:rPr lang="el-GR" sz="2000" dirty="0">
                <a:hlinkClick r:id="rId2" tooltip="Υποδοχέας συζευγμένος με πρωτεΐνη G"/>
              </a:rPr>
              <a:t>υποδοχείς συζευγμένοι με πρωτεΐνη G</a:t>
            </a:r>
            <a:r>
              <a:rPr lang="el-GR" sz="2000" dirty="0"/>
              <a:t> (</a:t>
            </a:r>
            <a:r>
              <a:rPr lang="el-GR" sz="2000" dirty="0" err="1"/>
              <a:t>GPCRs</a:t>
            </a:r>
            <a:r>
              <a:rPr lang="el-GR" sz="2000" dirty="0"/>
              <a:t>).</a:t>
            </a:r>
          </a:p>
          <a:p>
            <a:endParaRPr lang="el-GR" dirty="0"/>
          </a:p>
        </p:txBody>
      </p:sp>
    </p:spTree>
    <p:extLst>
      <p:ext uri="{BB962C8B-B14F-4D97-AF65-F5344CB8AC3E}">
        <p14:creationId xmlns:p14="http://schemas.microsoft.com/office/powerpoint/2010/main" val="36037798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CA25B4-DB67-4EEC-A4F7-A50E4A768E85}"/>
              </a:ext>
            </a:extLst>
          </p:cNvPr>
          <p:cNvSpPr>
            <a:spLocks noGrp="1"/>
          </p:cNvSpPr>
          <p:nvPr>
            <p:ph type="title"/>
          </p:nvPr>
        </p:nvSpPr>
        <p:spPr>
          <a:xfrm>
            <a:off x="1567543" y="228600"/>
            <a:ext cx="9937070" cy="865414"/>
          </a:xfrm>
        </p:spPr>
        <p:txBody>
          <a:bodyPr/>
          <a:lstStyle/>
          <a:p>
            <a:r>
              <a:rPr lang="el-GR" dirty="0"/>
              <a:t>Τρόπος χρήσης και μορφές κάνναβης</a:t>
            </a:r>
          </a:p>
        </p:txBody>
      </p:sp>
      <p:sp>
        <p:nvSpPr>
          <p:cNvPr id="3" name="Θέση περιεχομένου 2">
            <a:extLst>
              <a:ext uri="{FF2B5EF4-FFF2-40B4-BE49-F238E27FC236}">
                <a16:creationId xmlns:a16="http://schemas.microsoft.com/office/drawing/2014/main" id="{46CDA25D-C602-427F-8311-E524F904D54C}"/>
              </a:ext>
            </a:extLst>
          </p:cNvPr>
          <p:cNvSpPr>
            <a:spLocks noGrp="1"/>
          </p:cNvSpPr>
          <p:nvPr>
            <p:ph idx="1"/>
          </p:nvPr>
        </p:nvSpPr>
        <p:spPr>
          <a:xfrm>
            <a:off x="1224643" y="1306285"/>
            <a:ext cx="10279969" cy="4833257"/>
          </a:xfrm>
        </p:spPr>
        <p:txBody>
          <a:bodyPr>
            <a:normAutofit/>
          </a:bodyPr>
          <a:lstStyle/>
          <a:p>
            <a:pPr algn="just"/>
            <a:r>
              <a:rPr lang="el-GR" sz="2000" u="sng" dirty="0"/>
              <a:t>Ολόκληρο το λουλούδι και φύλλο</a:t>
            </a:r>
            <a:r>
              <a:rPr lang="el-GR" sz="2000" dirty="0"/>
              <a:t>. Οι όροι χόρτο ή μαριχουάνα ή μαύρο ή (λανθασμένα) χασίς αναφέρονται στο εξατμισμένο μείγμα των φύλλων, των λουλουδιών και των κλαδιών, και στο κακής ποιότητας χόρτο και των σπόρων.</a:t>
            </a:r>
          </a:p>
          <a:p>
            <a:pPr algn="just"/>
            <a:r>
              <a:rPr lang="el-GR" sz="2000" u="sng" dirty="0" err="1"/>
              <a:t>Κιφ</a:t>
            </a:r>
            <a:r>
              <a:rPr lang="en-US" sz="2000" dirty="0"/>
              <a:t>: </a:t>
            </a:r>
            <a:r>
              <a:rPr lang="el-GR" sz="2000" dirty="0"/>
              <a:t> είναι μια </a:t>
            </a:r>
            <a:r>
              <a:rPr lang="el-GR" sz="2000" u="sng" dirty="0"/>
              <a:t>σκόνη,</a:t>
            </a:r>
            <a:r>
              <a:rPr lang="el-GR" sz="2000" dirty="0"/>
              <a:t> πλούσια σε τρίχρωμα, που έχουν κοσκινιστεί από τα </a:t>
            </a:r>
            <a:r>
              <a:rPr lang="el-GR" sz="2000" u="sng" dirty="0"/>
              <a:t>φύλλα και τα άνθη της Κάνναβης </a:t>
            </a:r>
            <a:r>
              <a:rPr lang="el-GR" sz="2000" dirty="0"/>
              <a:t>και είτε καπνίζονται, είτε χρησιμοποιούνται ως συστατικό σε τρόφιμα.</a:t>
            </a:r>
          </a:p>
          <a:p>
            <a:pPr algn="just"/>
            <a:r>
              <a:rPr lang="el-GR" sz="2000" dirty="0"/>
              <a:t>Χασίς είναι είτε </a:t>
            </a:r>
            <a:r>
              <a:rPr lang="el-GR" sz="2000" u="sng" dirty="0"/>
              <a:t>συμπιεσμένη ρητίνη</a:t>
            </a:r>
            <a:r>
              <a:rPr lang="el-GR" sz="2000" dirty="0"/>
              <a:t> του φυτού της κάνναβης είτε συμπιεσμένο </a:t>
            </a:r>
            <a:r>
              <a:rPr lang="el-GR" sz="2000" dirty="0" err="1"/>
              <a:t>κιφ</a:t>
            </a:r>
            <a:r>
              <a:rPr lang="el-GR" sz="2000" dirty="0"/>
              <a:t>. </a:t>
            </a:r>
          </a:p>
          <a:p>
            <a:pPr algn="just"/>
            <a:r>
              <a:rPr lang="el-GR" sz="2000" dirty="0"/>
              <a:t>Τα κανναβινοειδή μπορούν να </a:t>
            </a:r>
            <a:r>
              <a:rPr lang="el-GR" sz="2000" dirty="0" err="1"/>
              <a:t>αποσταχθούν</a:t>
            </a:r>
            <a:r>
              <a:rPr lang="el-GR" sz="2000" dirty="0"/>
              <a:t> σε </a:t>
            </a:r>
            <a:r>
              <a:rPr lang="el-GR" sz="2000" u="sng" dirty="0"/>
              <a:t>ένα βάμμα από το φυτό </a:t>
            </a:r>
            <a:r>
              <a:rPr lang="el-GR" sz="2000" dirty="0"/>
              <a:t>της κάνναβης χρησιμοποιώντας αλκοόλες, όπως το </a:t>
            </a:r>
            <a:r>
              <a:rPr lang="el-GR" sz="2000" dirty="0" err="1"/>
              <a:t>Green</a:t>
            </a:r>
            <a:r>
              <a:rPr lang="el-GR" sz="2000" dirty="0"/>
              <a:t> </a:t>
            </a:r>
            <a:r>
              <a:rPr lang="el-GR" sz="2000" dirty="0" err="1"/>
              <a:t>dragon</a:t>
            </a:r>
            <a:r>
              <a:rPr lang="el-GR" sz="2000" dirty="0"/>
              <a:t>. Νόμιμα βάμματα για ιατρική χρήση</a:t>
            </a:r>
          </a:p>
          <a:p>
            <a:pPr algn="just"/>
            <a:r>
              <a:rPr lang="el-GR" sz="2000" b="1" dirty="0"/>
              <a:t>Αιθέριο έλαιο με απόσταξη </a:t>
            </a:r>
            <a:r>
              <a:rPr lang="el-GR" sz="2000" dirty="0"/>
              <a:t>από τα λουλούδια και τα φύλλα.</a:t>
            </a:r>
          </a:p>
          <a:p>
            <a:pPr algn="just"/>
            <a:r>
              <a:rPr lang="el-GR" sz="2000" u="sng" dirty="0"/>
              <a:t>Σπόροι, και έλαιο σπόρων  </a:t>
            </a:r>
            <a:r>
              <a:rPr lang="el-GR" sz="2000" dirty="0"/>
              <a:t>(δεν είναι </a:t>
            </a:r>
            <a:r>
              <a:rPr lang="el-GR" sz="2000" dirty="0" err="1"/>
              <a:t>ψυχοδραστικοί</a:t>
            </a:r>
            <a:r>
              <a:rPr lang="el-GR" sz="2000" dirty="0"/>
              <a:t> αλλά έχουν ιατρική αξία).</a:t>
            </a:r>
          </a:p>
          <a:p>
            <a:endParaRPr lang="el-GR" dirty="0"/>
          </a:p>
        </p:txBody>
      </p:sp>
    </p:spTree>
    <p:extLst>
      <p:ext uri="{BB962C8B-B14F-4D97-AF65-F5344CB8AC3E}">
        <p14:creationId xmlns:p14="http://schemas.microsoft.com/office/powerpoint/2010/main" val="18506001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0FF43D-9F1E-415B-BA50-E0352D0BD835}"/>
              </a:ext>
            </a:extLst>
          </p:cNvPr>
          <p:cNvSpPr>
            <a:spLocks noGrp="1"/>
          </p:cNvSpPr>
          <p:nvPr>
            <p:ph type="title"/>
          </p:nvPr>
        </p:nvSpPr>
        <p:spPr/>
        <p:txBody>
          <a:bodyPr/>
          <a:lstStyle/>
          <a:p>
            <a:r>
              <a:rPr lang="el-GR" dirty="0"/>
              <a:t>Κοκαΐνη </a:t>
            </a:r>
          </a:p>
        </p:txBody>
      </p:sp>
      <p:sp>
        <p:nvSpPr>
          <p:cNvPr id="3" name="Θέση περιεχομένου 2">
            <a:extLst>
              <a:ext uri="{FF2B5EF4-FFF2-40B4-BE49-F238E27FC236}">
                <a16:creationId xmlns:a16="http://schemas.microsoft.com/office/drawing/2014/main" id="{3865B8C5-A85F-4BD9-9E7D-DEA8C8C9ABD7}"/>
              </a:ext>
            </a:extLst>
          </p:cNvPr>
          <p:cNvSpPr>
            <a:spLocks noGrp="1"/>
          </p:cNvSpPr>
          <p:nvPr>
            <p:ph idx="1"/>
          </p:nvPr>
        </p:nvSpPr>
        <p:spPr>
          <a:xfrm>
            <a:off x="1306286" y="1551214"/>
            <a:ext cx="10198326" cy="4360008"/>
          </a:xfrm>
        </p:spPr>
        <p:txBody>
          <a:bodyPr/>
          <a:lstStyle/>
          <a:p>
            <a:pPr algn="just"/>
            <a:r>
              <a:rPr lang="el-GR" sz="2000" dirty="0"/>
              <a:t>Η </a:t>
            </a:r>
            <a:r>
              <a:rPr lang="el-GR" sz="2000" b="1" dirty="0"/>
              <a:t>κοκαΐνη</a:t>
            </a:r>
            <a:r>
              <a:rPr lang="el-GR" sz="2000" dirty="0"/>
              <a:t> (</a:t>
            </a:r>
            <a:r>
              <a:rPr lang="el-GR" sz="2000" dirty="0" err="1"/>
              <a:t>βενζοϋλομεθυλεκγονίνη</a:t>
            </a:r>
            <a:r>
              <a:rPr lang="el-GR" sz="2000" dirty="0"/>
              <a:t>) είναι ένα </a:t>
            </a:r>
            <a:r>
              <a:rPr lang="el-GR" sz="2000" dirty="0">
                <a:hlinkClick r:id="rId2" tooltip="Κρυσταλλικό (δεν έχει γραφτεί ακόμα)">
                  <a:extLst>
                    <a:ext uri="{A12FA001-AC4F-418D-AE19-62706E023703}">
                      <ahyp:hlinkClr xmlns:ahyp="http://schemas.microsoft.com/office/drawing/2018/hyperlinkcolor" xmlns="" val="tx"/>
                    </a:ext>
                  </a:extLst>
                </a:hlinkClick>
              </a:rPr>
              <a:t>κρυσταλλικό</a:t>
            </a:r>
            <a:r>
              <a:rPr lang="el-GR" sz="2000" dirty="0"/>
              <a:t> </a:t>
            </a:r>
            <a:r>
              <a:rPr lang="el-GR" sz="2000" dirty="0">
                <a:hlinkClick r:id="rId3" tooltip="Τροπάνιο (δεν έχει γραφτεί ακόμα)">
                  <a:extLst>
                    <a:ext uri="{A12FA001-AC4F-418D-AE19-62706E023703}">
                      <ahyp:hlinkClr xmlns:ahyp="http://schemas.microsoft.com/office/drawing/2018/hyperlinkcolor" xmlns="" val="tx"/>
                    </a:ext>
                  </a:extLst>
                </a:hlinkClick>
              </a:rPr>
              <a:t>τροπανιοειδές</a:t>
            </a:r>
            <a:r>
              <a:rPr lang="el-GR" sz="2000" dirty="0"/>
              <a:t> </a:t>
            </a:r>
            <a:r>
              <a:rPr lang="el-GR" sz="2000" dirty="0">
                <a:hlinkClick r:id="rId4" tooltip="Αλκαλοειδές">
                  <a:extLst>
                    <a:ext uri="{A12FA001-AC4F-418D-AE19-62706E023703}">
                      <ahyp:hlinkClr xmlns:ahyp="http://schemas.microsoft.com/office/drawing/2018/hyperlinkcolor" xmlns="" val="tx"/>
                    </a:ext>
                  </a:extLst>
                </a:hlinkClick>
              </a:rPr>
              <a:t>αλκαλοειδές</a:t>
            </a:r>
            <a:r>
              <a:rPr lang="el-GR" sz="2000" dirty="0"/>
              <a:t> που λαμβάνεται από τα φύλλα του φυτού </a:t>
            </a:r>
            <a:r>
              <a:rPr lang="el-GR" sz="2000" dirty="0">
                <a:hlinkClick r:id="rId5" tooltip="Κόκα">
                  <a:extLst>
                    <a:ext uri="{A12FA001-AC4F-418D-AE19-62706E023703}">
                      <ahyp:hlinkClr xmlns:ahyp="http://schemas.microsoft.com/office/drawing/2018/hyperlinkcolor" xmlns="" val="tx"/>
                    </a:ext>
                  </a:extLst>
                </a:hlinkClick>
              </a:rPr>
              <a:t>κόκα</a:t>
            </a:r>
            <a:r>
              <a:rPr lang="el-GR" sz="2000" dirty="0"/>
              <a:t>.</a:t>
            </a:r>
          </a:p>
          <a:p>
            <a:pPr marL="0" indent="0" algn="just">
              <a:buNone/>
            </a:pPr>
            <a:endParaRPr lang="el-GR" sz="2000" dirty="0"/>
          </a:p>
          <a:p>
            <a:pPr algn="just"/>
            <a:r>
              <a:rPr lang="el-GR" sz="2000" dirty="0"/>
              <a:t>Είναι ένα </a:t>
            </a:r>
            <a:r>
              <a:rPr lang="el-GR" sz="2000" dirty="0">
                <a:hlinkClick r:id="rId6" tooltip="Τονωτικό (δεν έχει γραφτεί ακόμα)">
                  <a:extLst>
                    <a:ext uri="{A12FA001-AC4F-418D-AE19-62706E023703}">
                      <ahyp:hlinkClr xmlns:ahyp="http://schemas.microsoft.com/office/drawing/2018/hyperlinkcolor" xmlns="" val="tx"/>
                    </a:ext>
                  </a:extLst>
                </a:hlinkClick>
              </a:rPr>
              <a:t>τονωτικό</a:t>
            </a:r>
            <a:r>
              <a:rPr lang="el-GR" sz="2000" dirty="0"/>
              <a:t> του </a:t>
            </a:r>
            <a:r>
              <a:rPr lang="el-GR" sz="2000" dirty="0">
                <a:hlinkClick r:id="rId7" tooltip="Κεντρικό νευρικό σύστημα">
                  <a:extLst>
                    <a:ext uri="{A12FA001-AC4F-418D-AE19-62706E023703}">
                      <ahyp:hlinkClr xmlns:ahyp="http://schemas.microsoft.com/office/drawing/2018/hyperlinkcolor" xmlns="" val="tx"/>
                    </a:ext>
                  </a:extLst>
                </a:hlinkClick>
              </a:rPr>
              <a:t>κεντρικού νευρικού συστήματος</a:t>
            </a:r>
            <a:r>
              <a:rPr lang="el-GR" sz="2000" dirty="0"/>
              <a:t> και </a:t>
            </a:r>
            <a:r>
              <a:rPr lang="el-GR" sz="2000" dirty="0">
                <a:hlinkClick r:id="rId8" tooltip="Καταπιεστικό όρεξης (δεν έχει γραφτεί ακόμα)">
                  <a:extLst>
                    <a:ext uri="{A12FA001-AC4F-418D-AE19-62706E023703}">
                      <ahyp:hlinkClr xmlns:ahyp="http://schemas.microsoft.com/office/drawing/2018/hyperlinkcolor" xmlns="" val="tx"/>
                    </a:ext>
                  </a:extLst>
                </a:hlinkClick>
              </a:rPr>
              <a:t>κατασταλτικό όρεξης</a:t>
            </a:r>
            <a:r>
              <a:rPr lang="el-GR" sz="2000" dirty="0"/>
              <a:t>. Συγκεκριμένα, πρόκειται για ένα </a:t>
            </a:r>
            <a:r>
              <a:rPr lang="el-GR" sz="2000" dirty="0">
                <a:hlinkClick r:id="rId9" tooltip="Αναστολέας επαναπρόσληψης σεροτονίνης-νορεπινεφρίνης-ντοπαμίνης (δεν έχει γραφτεί ακόμα)">
                  <a:extLst>
                    <a:ext uri="{A12FA001-AC4F-418D-AE19-62706E023703}">
                      <ahyp:hlinkClr xmlns:ahyp="http://schemas.microsoft.com/office/drawing/2018/hyperlinkcolor" xmlns="" val="tx"/>
                    </a:ext>
                  </a:extLst>
                </a:hlinkClick>
              </a:rPr>
              <a:t>αναστολέα επαναπρόσληψης σεροτονίνης-νορεπινεφρίνης-ντοπαμίνης</a:t>
            </a:r>
            <a:r>
              <a:rPr lang="el-GR" sz="2000" dirty="0"/>
              <a:t>, που μεσολαβεί στην λειτουργικότητα των ως </a:t>
            </a:r>
            <a:r>
              <a:rPr lang="el-GR" sz="2000" dirty="0">
                <a:hlinkClick r:id="rId10" tooltip="Κατεχολαμίνη">
                  <a:extLst>
                    <a:ext uri="{A12FA001-AC4F-418D-AE19-62706E023703}">
                      <ahyp:hlinkClr xmlns:ahyp="http://schemas.microsoft.com/office/drawing/2018/hyperlinkcolor" xmlns="" val="tx"/>
                    </a:ext>
                  </a:extLst>
                </a:hlinkClick>
              </a:rPr>
              <a:t>μεταφορέας κατεχολαμινών</a:t>
            </a:r>
            <a:r>
              <a:rPr lang="el-GR" sz="2000" dirty="0"/>
              <a:t>. Εξαιτίας του τρόπου που επηρεάζει την </a:t>
            </a:r>
            <a:r>
              <a:rPr lang="el-GR" sz="2000" dirty="0">
                <a:hlinkClick r:id="rId11" tooltip="Μεσομεταιχμιακή οδό ανταμοιβής (δεν έχει γραφτεί ακόμα)">
                  <a:extLst>
                    <a:ext uri="{A12FA001-AC4F-418D-AE19-62706E023703}">
                      <ahyp:hlinkClr xmlns:ahyp="http://schemas.microsoft.com/office/drawing/2018/hyperlinkcolor" xmlns="" val="tx"/>
                    </a:ext>
                  </a:extLst>
                </a:hlinkClick>
              </a:rPr>
              <a:t>μεσομεταιχμιακή οδό ανταμοιβής</a:t>
            </a:r>
            <a:r>
              <a:rPr lang="el-GR" sz="2000" dirty="0"/>
              <a:t>, </a:t>
            </a:r>
            <a:r>
              <a:rPr lang="el-GR" sz="2000" dirty="0">
                <a:solidFill>
                  <a:srgbClr val="C00000"/>
                </a:solidFill>
              </a:rPr>
              <a:t>η κοκαΐνη είναι </a:t>
            </a:r>
            <a:r>
              <a:rPr lang="el-GR" sz="2000" dirty="0">
                <a:solidFill>
                  <a:srgbClr val="C00000"/>
                </a:solidFill>
                <a:hlinkClick r:id="rId12" tooltip="Εθισμός">
                  <a:extLst>
                    <a:ext uri="{A12FA001-AC4F-418D-AE19-62706E023703}">
                      <ahyp:hlinkClr xmlns:ahyp="http://schemas.microsoft.com/office/drawing/2018/hyperlinkcolor" xmlns="" val="tx"/>
                    </a:ext>
                  </a:extLst>
                </a:hlinkClick>
              </a:rPr>
              <a:t>εθιστική</a:t>
            </a:r>
            <a:r>
              <a:rPr lang="el-GR" sz="2000" dirty="0">
                <a:solidFill>
                  <a:srgbClr val="C00000"/>
                </a:solidFill>
              </a:rPr>
              <a:t>.</a:t>
            </a:r>
          </a:p>
          <a:p>
            <a:endParaRPr lang="el-GR" dirty="0"/>
          </a:p>
        </p:txBody>
      </p:sp>
    </p:spTree>
    <p:extLst>
      <p:ext uri="{BB962C8B-B14F-4D97-AF65-F5344CB8AC3E}">
        <p14:creationId xmlns:p14="http://schemas.microsoft.com/office/powerpoint/2010/main" val="1751940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224026-EF9F-4E53-BBC5-9C6E25E74B67}"/>
              </a:ext>
            </a:extLst>
          </p:cNvPr>
          <p:cNvSpPr>
            <a:spLocks noGrp="1"/>
          </p:cNvSpPr>
          <p:nvPr>
            <p:ph type="title"/>
          </p:nvPr>
        </p:nvSpPr>
        <p:spPr>
          <a:xfrm>
            <a:off x="2253343" y="277586"/>
            <a:ext cx="9251269" cy="930728"/>
          </a:xfrm>
        </p:spPr>
        <p:txBody>
          <a:bodyPr>
            <a:normAutofit/>
          </a:bodyPr>
          <a:lstStyle/>
          <a:p>
            <a:r>
              <a:rPr lang="el-GR" dirty="0"/>
              <a:t>Όπιο </a:t>
            </a:r>
          </a:p>
        </p:txBody>
      </p:sp>
      <p:sp>
        <p:nvSpPr>
          <p:cNvPr id="3" name="Θέση περιεχομένου 2">
            <a:extLst>
              <a:ext uri="{FF2B5EF4-FFF2-40B4-BE49-F238E27FC236}">
                <a16:creationId xmlns:a16="http://schemas.microsoft.com/office/drawing/2014/main" id="{816A246E-00E6-46F8-BB35-ABFDCB059CB6}"/>
              </a:ext>
            </a:extLst>
          </p:cNvPr>
          <p:cNvSpPr>
            <a:spLocks noGrp="1"/>
          </p:cNvSpPr>
          <p:nvPr>
            <p:ph idx="1"/>
          </p:nvPr>
        </p:nvSpPr>
        <p:spPr>
          <a:xfrm>
            <a:off x="923365" y="1208314"/>
            <a:ext cx="11061806" cy="5372100"/>
          </a:xfrm>
        </p:spPr>
        <p:txBody>
          <a:bodyPr/>
          <a:lstStyle/>
          <a:p>
            <a:pPr algn="just"/>
            <a:r>
              <a:rPr lang="el-GR" sz="2000" b="1" dirty="0"/>
              <a:t>Όπιο</a:t>
            </a:r>
            <a:r>
              <a:rPr lang="el-GR" sz="2000" dirty="0"/>
              <a:t>, κοινώς </a:t>
            </a:r>
            <a:r>
              <a:rPr lang="el-GR" sz="2000" b="1" dirty="0"/>
              <a:t>αφιόνι</a:t>
            </a:r>
            <a:r>
              <a:rPr lang="el-GR" sz="2000" dirty="0"/>
              <a:t>, ονομάζεται ο αποξηραμένος γαλακτώδης χυμός που προέρχεται από ένα είδος </a:t>
            </a:r>
            <a:r>
              <a:rPr lang="el-GR" sz="2000" dirty="0">
                <a:hlinkClick r:id="rId2" tooltip="Παπαρούνα"/>
              </a:rPr>
              <a:t>παπαρούνας</a:t>
            </a:r>
            <a:r>
              <a:rPr lang="el-GR" sz="2000" dirty="0"/>
              <a:t> που ονομάζεται </a:t>
            </a:r>
            <a:r>
              <a:rPr lang="el-GR" sz="2000" dirty="0">
                <a:hlinkClick r:id="rId3" tooltip="Μήκων η υπνοφόρος"/>
              </a:rPr>
              <a:t>μήκων η υπνοφόρος</a:t>
            </a:r>
            <a:r>
              <a:rPr lang="el-GR" sz="2000" dirty="0"/>
              <a:t> (</a:t>
            </a:r>
            <a:r>
              <a:rPr lang="el-GR" sz="2000" i="1" dirty="0" err="1"/>
              <a:t>Papaver</a:t>
            </a:r>
            <a:r>
              <a:rPr lang="el-GR" sz="2000" i="1" dirty="0"/>
              <a:t> </a:t>
            </a:r>
            <a:r>
              <a:rPr lang="el-GR" sz="2000" i="1" dirty="0" err="1"/>
              <a:t>Somniferum</a:t>
            </a:r>
            <a:r>
              <a:rPr lang="el-GR" sz="2000" dirty="0"/>
              <a:t>).</a:t>
            </a:r>
          </a:p>
          <a:p>
            <a:pPr algn="just"/>
            <a:r>
              <a:rPr lang="el-GR" sz="2000" dirty="0"/>
              <a:t> Το όπιο περιέχει περίπου 25% </a:t>
            </a:r>
            <a:r>
              <a:rPr lang="el-GR" sz="2000" dirty="0">
                <a:hlinkClick r:id="rId4" tooltip="Αλκαλοειδή"/>
              </a:rPr>
              <a:t>αλκαλοειδή</a:t>
            </a:r>
            <a:r>
              <a:rPr lang="el-GR" sz="2000" dirty="0"/>
              <a:t>, ενώ μεταξύ αυτών έχει περιεκτικότητα περίπου 10~12% σε </a:t>
            </a:r>
            <a:r>
              <a:rPr lang="el-GR" sz="2000" u="sng" dirty="0">
                <a:hlinkClick r:id="rId5"/>
              </a:rPr>
              <a:t>μορφίνη</a:t>
            </a:r>
            <a:r>
              <a:rPr lang="el-GR" sz="2000" dirty="0"/>
              <a:t>, από την οποία εξαρτάται η φαρμακολογική επενέργεια του. </a:t>
            </a:r>
          </a:p>
          <a:p>
            <a:pPr algn="just"/>
            <a:r>
              <a:rPr lang="el-GR" sz="2000" dirty="0"/>
              <a:t>Η χημική επεξεργασία της μορφίνης παράγει την </a:t>
            </a:r>
            <a:r>
              <a:rPr lang="el-GR" sz="2000" dirty="0">
                <a:hlinkClick r:id="rId6" tooltip="Ηρωίνη"/>
              </a:rPr>
              <a:t>ηρωίνη</a:t>
            </a:r>
            <a:r>
              <a:rPr lang="el-GR" sz="2000" dirty="0"/>
              <a:t> που διακινείται στο παράνομο εμπόριο ναρκωτικών. Περιέχει επίσης </a:t>
            </a:r>
            <a:r>
              <a:rPr lang="el-GR" sz="2000" dirty="0">
                <a:hlinkClick r:id="rId7" tooltip="Κωδεΐνη"/>
              </a:rPr>
              <a:t>κωδεΐνη</a:t>
            </a:r>
            <a:r>
              <a:rPr lang="el-GR" sz="2000" dirty="0"/>
              <a:t> και άλλα μη ναρκωτικά αλκαλοειδή. </a:t>
            </a:r>
            <a:r>
              <a:rPr lang="el-GR" sz="2000" dirty="0">
                <a:solidFill>
                  <a:srgbClr val="C00000"/>
                </a:solidFill>
              </a:rPr>
              <a:t>Το όπιο και τα παράγωγά του αποτελούν ναρκωτικές ουσίες που πάντα προκαλούν σωματική και ψυχολογική εξάρτηση</a:t>
            </a:r>
            <a:r>
              <a:rPr lang="el-GR" sz="2000" dirty="0"/>
              <a:t>. Σκευάσματα από όπιο (αφέψημα, σκόνη, εκχύλισμα) χρησιμοποιούνται </a:t>
            </a:r>
            <a:r>
              <a:rPr lang="el-GR" sz="2000" u="sng" dirty="0">
                <a:solidFill>
                  <a:schemeClr val="accent1"/>
                </a:solidFill>
              </a:rPr>
              <a:t>ως αντιδιαρροϊκά </a:t>
            </a:r>
            <a:r>
              <a:rPr lang="el-GR" sz="2000" dirty="0"/>
              <a:t>και </a:t>
            </a:r>
            <a:r>
              <a:rPr lang="el-GR" sz="2000" dirty="0">
                <a:hlinkClick r:id="rId8" tooltip="Παυσίπονο (δεν έχει γραφτεί ακόμα)"/>
              </a:rPr>
              <a:t>παυσίπονα</a:t>
            </a:r>
            <a:r>
              <a:rPr lang="el-GR" sz="2000" dirty="0"/>
              <a:t> </a:t>
            </a:r>
            <a:r>
              <a:rPr lang="el-GR" sz="2000" dirty="0">
                <a:hlinkClick r:id="rId9" tooltip="Φάρμακο"/>
              </a:rPr>
              <a:t>φάρμακα</a:t>
            </a:r>
            <a:r>
              <a:rPr lang="el-GR" sz="2000" dirty="0"/>
              <a:t>.</a:t>
            </a:r>
          </a:p>
          <a:p>
            <a:endParaRPr lang="el-GR" dirty="0"/>
          </a:p>
        </p:txBody>
      </p:sp>
    </p:spTree>
    <p:extLst>
      <p:ext uri="{BB962C8B-B14F-4D97-AF65-F5344CB8AC3E}">
        <p14:creationId xmlns:p14="http://schemas.microsoft.com/office/powerpoint/2010/main" val="1353340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A8EB06-0EAF-4A60-9572-315F9E8C6D2F}"/>
              </a:ext>
            </a:extLst>
          </p:cNvPr>
          <p:cNvSpPr>
            <a:spLocks noGrp="1"/>
          </p:cNvSpPr>
          <p:nvPr>
            <p:ph type="title"/>
          </p:nvPr>
        </p:nvSpPr>
        <p:spPr>
          <a:xfrm>
            <a:off x="2922814" y="2400300"/>
            <a:ext cx="8581798" cy="1567542"/>
          </a:xfrm>
        </p:spPr>
        <p:txBody>
          <a:bodyPr/>
          <a:lstStyle/>
          <a:p>
            <a:r>
              <a:rPr lang="el-GR" b="1" dirty="0"/>
              <a:t>ΙΟΝΤΙΖΟΥΣΕΣ ΑΚΤΙΝΟΒΟΛΙΕΣ</a:t>
            </a:r>
          </a:p>
        </p:txBody>
      </p:sp>
    </p:spTree>
    <p:extLst>
      <p:ext uri="{BB962C8B-B14F-4D97-AF65-F5344CB8AC3E}">
        <p14:creationId xmlns:p14="http://schemas.microsoft.com/office/powerpoint/2010/main" val="321143644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98DBA2-37A5-45E2-A2EF-67540A5F9C9A}"/>
              </a:ext>
            </a:extLst>
          </p:cNvPr>
          <p:cNvSpPr>
            <a:spLocks noGrp="1"/>
          </p:cNvSpPr>
          <p:nvPr>
            <p:ph type="title"/>
          </p:nvPr>
        </p:nvSpPr>
        <p:spPr/>
        <p:txBody>
          <a:bodyPr/>
          <a:lstStyle/>
          <a:p>
            <a:r>
              <a:rPr lang="el-GR" dirty="0"/>
              <a:t>Ηρωίνη</a:t>
            </a:r>
          </a:p>
        </p:txBody>
      </p:sp>
      <p:sp>
        <p:nvSpPr>
          <p:cNvPr id="3" name="Θέση περιεχομένου 2">
            <a:extLst>
              <a:ext uri="{FF2B5EF4-FFF2-40B4-BE49-F238E27FC236}">
                <a16:creationId xmlns:a16="http://schemas.microsoft.com/office/drawing/2014/main" id="{88B02947-E5BA-40B7-953B-D393E1C75D32}"/>
              </a:ext>
            </a:extLst>
          </p:cNvPr>
          <p:cNvSpPr>
            <a:spLocks noGrp="1"/>
          </p:cNvSpPr>
          <p:nvPr>
            <p:ph idx="1"/>
          </p:nvPr>
        </p:nvSpPr>
        <p:spPr>
          <a:xfrm>
            <a:off x="687388" y="1420586"/>
            <a:ext cx="11069183" cy="5143500"/>
          </a:xfrm>
        </p:spPr>
        <p:txBody>
          <a:bodyPr>
            <a:normAutofit/>
          </a:bodyPr>
          <a:lstStyle/>
          <a:p>
            <a:pPr algn="just"/>
            <a:r>
              <a:rPr lang="el-GR" dirty="0"/>
              <a:t>Η </a:t>
            </a:r>
            <a:r>
              <a:rPr lang="el-GR" b="1" dirty="0"/>
              <a:t>ηρωίνη</a:t>
            </a:r>
            <a:r>
              <a:rPr lang="el-GR" dirty="0"/>
              <a:t> (</a:t>
            </a:r>
            <a:r>
              <a:rPr lang="el-GR" i="1" dirty="0" err="1"/>
              <a:t>diacetylmorphine</a:t>
            </a:r>
            <a:r>
              <a:rPr lang="el-GR" i="1" dirty="0"/>
              <a:t> (INN))</a:t>
            </a:r>
            <a:r>
              <a:rPr lang="el-GR" dirty="0"/>
              <a:t> είναι οπιοειδές </a:t>
            </a:r>
            <a:r>
              <a:rPr lang="el-GR" u="sng" dirty="0">
                <a:hlinkClick r:id="rId2"/>
              </a:rPr>
              <a:t>ναρκωτικό</a:t>
            </a:r>
            <a:r>
              <a:rPr lang="el-GR" dirty="0"/>
              <a:t>, που ανήκει στην κατηγορία των σκληρών ναρκωτικών λόγω </a:t>
            </a:r>
            <a:r>
              <a:rPr lang="el-GR" b="1" dirty="0"/>
              <a:t>του </a:t>
            </a:r>
            <a:r>
              <a:rPr lang="el-GR" b="1" dirty="0">
                <a:solidFill>
                  <a:srgbClr val="C00000"/>
                </a:solidFill>
              </a:rPr>
              <a:t>εξαιρετικά υψηλού σημείου εθισμού που προκαλεί ενώ είναι και κατασταλτικό</a:t>
            </a:r>
            <a:r>
              <a:rPr lang="el-GR" b="1" dirty="0"/>
              <a:t>. </a:t>
            </a:r>
          </a:p>
          <a:p>
            <a:pPr algn="just"/>
            <a:r>
              <a:rPr lang="el-GR" dirty="0"/>
              <a:t>Τα οπιοειδή αξιολογήθηκαν σε μεγάλο βαθμό από αρχαιοτάτων χρόνων για την ικανότητα τους να ανακουφίζουν τον πόνο και να προκαλούν αίσθηση ευφορίας. Πήλινες </a:t>
            </a:r>
            <a:r>
              <a:rPr lang="el-GR" dirty="0">
                <a:hlinkClick r:id="rId3" tooltip="Σουμέριοι"/>
              </a:rPr>
              <a:t>Σουμεριακές</a:t>
            </a:r>
            <a:r>
              <a:rPr lang="el-GR" dirty="0"/>
              <a:t> πλάκες που χρονολογούνται περίπου </a:t>
            </a:r>
            <a:r>
              <a:rPr lang="el-GR" b="1" dirty="0">
                <a:solidFill>
                  <a:schemeClr val="accent1"/>
                </a:solidFill>
              </a:rPr>
              <a:t>στο 4000 π.Χ. αναφέρονται στην παπαρούνα του οπίου ως "το φυτό της χαράς". </a:t>
            </a:r>
          </a:p>
          <a:p>
            <a:pPr algn="just"/>
            <a:r>
              <a:rPr lang="el-GR" dirty="0"/>
              <a:t>Ο 19ος αιώνας κέρδισε το τίτλο του </a:t>
            </a:r>
            <a:r>
              <a:rPr lang="el-GR" u="sng" dirty="0"/>
              <a:t>ως "Ο παράδεισος του ναρκομανή</a:t>
            </a:r>
            <a:r>
              <a:rPr lang="el-GR" dirty="0"/>
              <a:t>", γιατί τα Οπιοειδή </a:t>
            </a:r>
            <a:r>
              <a:rPr lang="el-GR" b="1" dirty="0"/>
              <a:t>ήταν φθηνά, νόμιμα και ευρέως διαθέσιμα</a:t>
            </a:r>
            <a:r>
              <a:rPr lang="el-GR" dirty="0"/>
              <a:t>. Ορισμένοι καλλιτέχνες και συγγραφείς του 19ου αιώνα χρησιμοποιούσαν οπιοειδή για να προκαλέσουν διαφορετικά στάδια συνειδητότητας. </a:t>
            </a:r>
          </a:p>
          <a:p>
            <a:pPr algn="just"/>
            <a:r>
              <a:rPr lang="el-GR" dirty="0"/>
              <a:t>Είδος αναψυκτικού που ονομαζόταν </a:t>
            </a:r>
            <a:r>
              <a:rPr lang="el-GR" dirty="0">
                <a:hlinkClick r:id="rId4" tooltip="Λάβδανο (δεν έχει γραφτεί ακόμα)"/>
              </a:rPr>
              <a:t>λάβδανο</a:t>
            </a:r>
            <a:r>
              <a:rPr lang="el-GR" dirty="0"/>
              <a:t>, ένα </a:t>
            </a:r>
            <a:r>
              <a:rPr lang="el-GR" u="sng" dirty="0">
                <a:solidFill>
                  <a:schemeClr val="accent1"/>
                </a:solidFill>
              </a:rPr>
              <a:t>μείγμα οπίου και </a:t>
            </a:r>
            <a:r>
              <a:rPr lang="el-GR" u="sng" dirty="0">
                <a:solidFill>
                  <a:schemeClr val="accent1"/>
                </a:solidFill>
                <a:hlinkClick r:id="rId5" tooltip="Αλκοόλ">
                  <a:extLst>
                    <a:ext uri="{A12FA001-AC4F-418D-AE19-62706E023703}">
                      <ahyp:hlinkClr xmlns:ahyp="http://schemas.microsoft.com/office/drawing/2018/hyperlinkcolor" xmlns="" val="tx"/>
                    </a:ext>
                  </a:extLst>
                </a:hlinkClick>
              </a:rPr>
              <a:t>αλκοόλ</a:t>
            </a:r>
            <a:r>
              <a:rPr lang="el-GR" u="sng" dirty="0">
                <a:solidFill>
                  <a:schemeClr val="accent1"/>
                </a:solidFill>
              </a:rPr>
              <a:t> </a:t>
            </a:r>
            <a:r>
              <a:rPr lang="el-GR" dirty="0"/>
              <a:t>ως "μαγικό ελιξίριο" για πολλά προβλήματα φυσιολογικής και ψυχολογικής μορφής. Το λάβδανο ανακούφιζε τον πόνο και έκανε το χρήστη να ανακουφίζεται, να χαλαρώνει από τα προβλήματα του χωρίς όμως να τα λύνει. Επειδή μια αρκετά μεγάλη δόση του λαβδάνου ήταν θανατηφόρα, ήταν ευρέως διαδεδομένο στις </a:t>
            </a:r>
            <a:r>
              <a:rPr lang="el-GR" dirty="0">
                <a:hlinkClick r:id="rId6" tooltip="Αυτοκτονία"/>
              </a:rPr>
              <a:t>αυτοκτονίες</a:t>
            </a:r>
            <a:r>
              <a:rPr lang="el-GR" dirty="0"/>
              <a:t> του 19ου αιώνα στην Αγγλία . </a:t>
            </a:r>
          </a:p>
          <a:p>
            <a:endParaRPr lang="el-GR" dirty="0"/>
          </a:p>
        </p:txBody>
      </p:sp>
    </p:spTree>
    <p:extLst>
      <p:ext uri="{BB962C8B-B14F-4D97-AF65-F5344CB8AC3E}">
        <p14:creationId xmlns:p14="http://schemas.microsoft.com/office/powerpoint/2010/main" val="5576629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6B61615-2388-486B-9F8F-A38E8950CBE9}"/>
              </a:ext>
            </a:extLst>
          </p:cNvPr>
          <p:cNvSpPr>
            <a:spLocks noGrp="1"/>
          </p:cNvSpPr>
          <p:nvPr>
            <p:ph idx="1"/>
          </p:nvPr>
        </p:nvSpPr>
        <p:spPr>
          <a:xfrm>
            <a:off x="2220686" y="1747157"/>
            <a:ext cx="9283926" cy="4164065"/>
          </a:xfrm>
        </p:spPr>
        <p:txBody>
          <a:bodyPr/>
          <a:lstStyle/>
          <a:p>
            <a:pPr algn="just"/>
            <a:r>
              <a:rPr lang="el-GR" sz="2000" dirty="0"/>
              <a:t>Σήμερα, η μορφίνη, η κωδεΐνη και το συνθετικό οπιούχο </a:t>
            </a:r>
            <a:r>
              <a:rPr lang="el-GR" sz="2000" dirty="0" err="1"/>
              <a:t>πεθιδίνη</a:t>
            </a:r>
            <a:r>
              <a:rPr lang="el-GR" sz="2000" dirty="0"/>
              <a:t> </a:t>
            </a:r>
            <a:r>
              <a:rPr lang="el-GR" sz="2000" dirty="0" err="1"/>
              <a:t>συνταγογραφούνται</a:t>
            </a:r>
            <a:r>
              <a:rPr lang="el-GR" sz="2000" dirty="0"/>
              <a:t> συχνά για να ανακουφίσουν τον οξύ πόνο. Η ευφορική και αναλγητική επίδραση των </a:t>
            </a:r>
            <a:r>
              <a:rPr lang="el-GR" sz="2000" dirty="0" err="1"/>
              <a:t>οπιοειδών</a:t>
            </a:r>
            <a:r>
              <a:rPr lang="el-GR" sz="2000" dirty="0"/>
              <a:t> οφείλεται στη σύναψη τους με τους </a:t>
            </a:r>
            <a:r>
              <a:rPr lang="el-GR" sz="2000" dirty="0" err="1"/>
              <a:t>ενδορφινικούς</a:t>
            </a:r>
            <a:r>
              <a:rPr lang="el-GR" sz="2000" dirty="0"/>
              <a:t> υποδοχείς, οι οποίοι χρησιμοποιούνται για να εμποδίζουν τα ερεθίσματα του πόνου και να διεγείρουν τα κέντρα ευχαρίστησης του εγκεφάλου.</a:t>
            </a:r>
          </a:p>
          <a:p>
            <a:r>
              <a:rPr lang="el-GR" sz="2000" dirty="0"/>
              <a:t>Λήψη της ηρωίνης γίνεται με διάφορους τρόπους: ενδοφλέβια, ρινικά και εισπνέοντας τους καπνούς της θερμαίνοντας ποσότητα σε φύλλο </a:t>
            </a:r>
            <a:r>
              <a:rPr lang="el-GR" sz="2000" dirty="0">
                <a:hlinkClick r:id="rId2" tooltip="Αλουμίνιο"/>
              </a:rPr>
              <a:t>αλουμινίου</a:t>
            </a:r>
            <a:r>
              <a:rPr lang="el-GR" sz="2000" dirty="0"/>
              <a:t>.</a:t>
            </a:r>
          </a:p>
          <a:p>
            <a:endParaRPr lang="el-GR" dirty="0"/>
          </a:p>
        </p:txBody>
      </p:sp>
    </p:spTree>
    <p:extLst>
      <p:ext uri="{BB962C8B-B14F-4D97-AF65-F5344CB8AC3E}">
        <p14:creationId xmlns:p14="http://schemas.microsoft.com/office/powerpoint/2010/main" val="8657571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3DF746-5014-41C8-82A6-6DD1BB6CB390}"/>
              </a:ext>
            </a:extLst>
          </p:cNvPr>
          <p:cNvSpPr>
            <a:spLocks noGrp="1"/>
          </p:cNvSpPr>
          <p:nvPr>
            <p:ph type="title"/>
          </p:nvPr>
        </p:nvSpPr>
        <p:spPr/>
        <p:txBody>
          <a:bodyPr/>
          <a:lstStyle/>
          <a:p>
            <a:r>
              <a:rPr lang="el-GR" dirty="0"/>
              <a:t>Μορφίνη </a:t>
            </a:r>
          </a:p>
        </p:txBody>
      </p:sp>
      <p:sp>
        <p:nvSpPr>
          <p:cNvPr id="3" name="Θέση περιεχομένου 2">
            <a:extLst>
              <a:ext uri="{FF2B5EF4-FFF2-40B4-BE49-F238E27FC236}">
                <a16:creationId xmlns:a16="http://schemas.microsoft.com/office/drawing/2014/main" id="{0E503212-1045-4A40-8B76-D1F5D6A9F0BE}"/>
              </a:ext>
            </a:extLst>
          </p:cNvPr>
          <p:cNvSpPr>
            <a:spLocks noGrp="1"/>
          </p:cNvSpPr>
          <p:nvPr>
            <p:ph idx="1"/>
          </p:nvPr>
        </p:nvSpPr>
        <p:spPr>
          <a:xfrm>
            <a:off x="881743" y="1355271"/>
            <a:ext cx="10622869" cy="5012872"/>
          </a:xfrm>
        </p:spPr>
        <p:txBody>
          <a:bodyPr/>
          <a:lstStyle/>
          <a:p>
            <a:pPr algn="just"/>
            <a:r>
              <a:rPr lang="el-GR" sz="2000" dirty="0"/>
              <a:t>εξαιρετικά </a:t>
            </a:r>
            <a:r>
              <a:rPr lang="el-GR" sz="2000" dirty="0">
                <a:hlinkClick r:id="rId2" tooltip="Ισχύς (φαρμακολογία) (δεν έχει γραφτεί ακόμα)"/>
              </a:rPr>
              <a:t>ισχυρό</a:t>
            </a:r>
            <a:r>
              <a:rPr lang="el-GR" sz="2000" dirty="0"/>
              <a:t> </a:t>
            </a:r>
            <a:r>
              <a:rPr lang="el-GR" sz="2000" dirty="0">
                <a:hlinkClick r:id="rId3" tooltip="Οπιούχο (δεν έχει γραφτεί ακόμα)"/>
              </a:rPr>
              <a:t>οπιούχο</a:t>
            </a:r>
            <a:r>
              <a:rPr lang="el-GR" sz="2000" dirty="0"/>
              <a:t> </a:t>
            </a:r>
            <a:r>
              <a:rPr lang="el-GR" sz="2000" dirty="0">
                <a:hlinkClick r:id="rId4" tooltip="Αναλγητικά"/>
              </a:rPr>
              <a:t>αναλγητικό</a:t>
            </a:r>
            <a:r>
              <a:rPr lang="el-GR" sz="2000" dirty="0"/>
              <a:t> </a:t>
            </a:r>
            <a:r>
              <a:rPr lang="el-GR" sz="2000" dirty="0">
                <a:hlinkClick r:id="rId5" tooltip="Ψυχοδραστικό φάρμακο (δεν έχει γραφτεί ακόμα)"/>
              </a:rPr>
              <a:t>ψυχοδραστικό φάρμακο</a:t>
            </a:r>
            <a:r>
              <a:rPr lang="el-GR" sz="2000" dirty="0"/>
              <a:t> και θεωρείται ότι είναι το πρώτο τυπικό </a:t>
            </a:r>
            <a:r>
              <a:rPr lang="el-GR" sz="2000" dirty="0">
                <a:hlinkClick r:id="rId6" tooltip="Οπιοειδές"/>
              </a:rPr>
              <a:t>οπιοειδές</a:t>
            </a:r>
            <a:r>
              <a:rPr lang="el-GR" sz="2000" dirty="0"/>
              <a:t>. Στην κλινική ιατρική, η μορφίνη θεωρείται ως ο χρυσός κανόνας, ή αναφορά, των αναλγητικών που χρησιμοποιούνται για την ανακούφιση σοβαρού ή αγωνιώδους </a:t>
            </a:r>
            <a:r>
              <a:rPr lang="el-GR" sz="2000" dirty="0">
                <a:hlinkClick r:id="rId7" tooltip="Πόνος"/>
              </a:rPr>
              <a:t>πόνου</a:t>
            </a:r>
            <a:r>
              <a:rPr lang="el-GR" sz="2000" dirty="0"/>
              <a:t> και </a:t>
            </a:r>
            <a:r>
              <a:rPr lang="el-GR" sz="2000" dirty="0">
                <a:hlinkClick r:id="rId8" tooltip="Ταλαιπωρία (δεν έχει γραφτεί ακόμα)"/>
              </a:rPr>
              <a:t>ταλαιπωρίας</a:t>
            </a:r>
            <a:r>
              <a:rPr lang="el-GR" sz="2000" dirty="0"/>
              <a:t>.</a:t>
            </a:r>
          </a:p>
          <a:p>
            <a:pPr marL="0" indent="0" algn="just">
              <a:buNone/>
            </a:pPr>
            <a:endParaRPr lang="el-GR" sz="2000" dirty="0"/>
          </a:p>
          <a:p>
            <a:pPr algn="just"/>
            <a:r>
              <a:rPr lang="el-GR" sz="2000" b="1" dirty="0"/>
              <a:t>η μορφίνη δρα άμεσα στο </a:t>
            </a:r>
            <a:r>
              <a:rPr lang="el-GR" sz="2000" b="1" dirty="0">
                <a:hlinkClick r:id="rId9" tooltip="Κεντρικό νευρικό σύστημα"/>
              </a:rPr>
              <a:t>κεντρικό νευρικό σύστημα</a:t>
            </a:r>
            <a:r>
              <a:rPr lang="el-GR" sz="2000" b="1" dirty="0"/>
              <a:t> (ΚΝΣ) για να ανακουφίσει τον </a:t>
            </a:r>
            <a:r>
              <a:rPr lang="el-GR" sz="2000" b="1" dirty="0">
                <a:hlinkClick r:id="rId7" tooltip="Πόνος"/>
              </a:rPr>
              <a:t>πόνο</a:t>
            </a:r>
            <a:r>
              <a:rPr lang="el-GR" sz="2000" b="1" dirty="0"/>
              <a:t>. </a:t>
            </a:r>
            <a:r>
              <a:rPr lang="el-GR" sz="2000" b="1" dirty="0">
                <a:solidFill>
                  <a:srgbClr val="C00000"/>
                </a:solidFill>
              </a:rPr>
              <a:t>Η μορφίνη έχει υψηλό δυναμικό για </a:t>
            </a:r>
            <a:r>
              <a:rPr lang="el-GR" sz="2000" b="1" dirty="0">
                <a:solidFill>
                  <a:srgbClr val="C00000"/>
                </a:solidFill>
                <a:hlinkClick r:id="rId10" tooltip="Εθισμός">
                  <a:extLst>
                    <a:ext uri="{A12FA001-AC4F-418D-AE19-62706E023703}">
                      <ahyp:hlinkClr xmlns:ahyp="http://schemas.microsoft.com/office/drawing/2018/hyperlinkcolor" xmlns="" val="tx"/>
                    </a:ext>
                  </a:extLst>
                </a:hlinkClick>
              </a:rPr>
              <a:t>εθισμό</a:t>
            </a:r>
            <a:r>
              <a:rPr lang="el-GR" sz="2000" b="1" dirty="0">
                <a:solidFill>
                  <a:srgbClr val="C00000"/>
                </a:solidFill>
              </a:rPr>
              <a:t> η </a:t>
            </a:r>
            <a:r>
              <a:rPr lang="el-GR" sz="2000" b="1" dirty="0">
                <a:solidFill>
                  <a:srgbClr val="C00000"/>
                </a:solidFill>
                <a:hlinkClick r:id="rId11" tooltip="Ανοχή φαρμάκου (δεν έχει γραφτεί ακόμα)">
                  <a:extLst>
                    <a:ext uri="{A12FA001-AC4F-418D-AE19-62706E023703}">
                      <ahyp:hlinkClr xmlns:ahyp="http://schemas.microsoft.com/office/drawing/2018/hyperlinkcolor" xmlns="" val="tx"/>
                    </a:ext>
                  </a:extLst>
                </a:hlinkClick>
              </a:rPr>
              <a:t>ανοχή</a:t>
            </a:r>
            <a:r>
              <a:rPr lang="el-GR" sz="2000" b="1" dirty="0">
                <a:solidFill>
                  <a:srgbClr val="C00000"/>
                </a:solidFill>
              </a:rPr>
              <a:t> και η </a:t>
            </a:r>
            <a:r>
              <a:rPr lang="el-GR" sz="2000" b="1" dirty="0">
                <a:solidFill>
                  <a:srgbClr val="C00000"/>
                </a:solidFill>
                <a:hlinkClick r:id="rId12" tooltip="Φυσική ιδιότητα">
                  <a:extLst>
                    <a:ext uri="{A12FA001-AC4F-418D-AE19-62706E023703}">
                      <ahyp:hlinkClr xmlns:ahyp="http://schemas.microsoft.com/office/drawing/2018/hyperlinkcolor" xmlns="" val="tx"/>
                    </a:ext>
                  </a:extLst>
                </a:hlinkClick>
              </a:rPr>
              <a:t>φυσική</a:t>
            </a:r>
            <a:r>
              <a:rPr lang="el-GR" sz="2000" b="1" dirty="0">
                <a:solidFill>
                  <a:srgbClr val="C00000"/>
                </a:solidFill>
              </a:rPr>
              <a:t> και η </a:t>
            </a:r>
            <a:r>
              <a:rPr lang="el-GR" sz="2000" b="1" dirty="0">
                <a:solidFill>
                  <a:srgbClr val="C00000"/>
                </a:solidFill>
                <a:hlinkClick r:id="rId13" tooltip="Ψυχολογική (δεν έχει γραφτεί ακόμα)">
                  <a:extLst>
                    <a:ext uri="{A12FA001-AC4F-418D-AE19-62706E023703}">
                      <ahyp:hlinkClr xmlns:ahyp="http://schemas.microsoft.com/office/drawing/2018/hyperlinkcolor" xmlns="" val="tx"/>
                    </a:ext>
                  </a:extLst>
                </a:hlinkClick>
              </a:rPr>
              <a:t>ψυχολογική</a:t>
            </a:r>
            <a:r>
              <a:rPr lang="el-GR" sz="2000" b="1" dirty="0">
                <a:solidFill>
                  <a:srgbClr val="C00000"/>
                </a:solidFill>
              </a:rPr>
              <a:t> </a:t>
            </a:r>
            <a:r>
              <a:rPr lang="el-GR" sz="2000" b="1" dirty="0">
                <a:solidFill>
                  <a:srgbClr val="C00000"/>
                </a:solidFill>
                <a:hlinkClick r:id="rId14" tooltip="Εξάρτηση ουσιών (δεν έχει γραφτεί ακόμα)">
                  <a:extLst>
                    <a:ext uri="{A12FA001-AC4F-418D-AE19-62706E023703}">
                      <ahyp:hlinkClr xmlns:ahyp="http://schemas.microsoft.com/office/drawing/2018/hyperlinkcolor" xmlns="" val="tx"/>
                    </a:ext>
                  </a:extLst>
                </a:hlinkClick>
              </a:rPr>
              <a:t>εξάρτηση</a:t>
            </a:r>
            <a:r>
              <a:rPr lang="el-GR" sz="2000" b="1" dirty="0">
                <a:solidFill>
                  <a:srgbClr val="C00000"/>
                </a:solidFill>
              </a:rPr>
              <a:t> σε αυτήν αναπτύσσεται γρήγορα. </a:t>
            </a:r>
          </a:p>
          <a:p>
            <a:endParaRPr lang="el-GR" dirty="0"/>
          </a:p>
        </p:txBody>
      </p:sp>
    </p:spTree>
    <p:extLst>
      <p:ext uri="{BB962C8B-B14F-4D97-AF65-F5344CB8AC3E}">
        <p14:creationId xmlns:p14="http://schemas.microsoft.com/office/powerpoint/2010/main" val="36514634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84429D-EA25-4892-8870-A3E5D847CB4E}"/>
              </a:ext>
            </a:extLst>
          </p:cNvPr>
          <p:cNvSpPr>
            <a:spLocks noGrp="1"/>
          </p:cNvSpPr>
          <p:nvPr>
            <p:ph type="title"/>
          </p:nvPr>
        </p:nvSpPr>
        <p:spPr>
          <a:xfrm>
            <a:off x="1632858" y="306333"/>
            <a:ext cx="10205356" cy="1280890"/>
          </a:xfrm>
        </p:spPr>
        <p:txBody>
          <a:bodyPr/>
          <a:lstStyle/>
          <a:p>
            <a:r>
              <a:rPr lang="en-US" dirty="0"/>
              <a:t>LSD </a:t>
            </a:r>
            <a:r>
              <a:rPr lang="el-GR" dirty="0"/>
              <a:t>=Διαιθυλαμίδιο του λυσεργικού οξέος</a:t>
            </a:r>
          </a:p>
        </p:txBody>
      </p:sp>
      <p:sp>
        <p:nvSpPr>
          <p:cNvPr id="3" name="Θέση περιεχομένου 2">
            <a:extLst>
              <a:ext uri="{FF2B5EF4-FFF2-40B4-BE49-F238E27FC236}">
                <a16:creationId xmlns:a16="http://schemas.microsoft.com/office/drawing/2014/main" id="{30F183A3-238E-4AC4-9878-B289CAC5955C}"/>
              </a:ext>
            </a:extLst>
          </p:cNvPr>
          <p:cNvSpPr>
            <a:spLocks noGrp="1"/>
          </p:cNvSpPr>
          <p:nvPr>
            <p:ph idx="1"/>
          </p:nvPr>
        </p:nvSpPr>
        <p:spPr>
          <a:xfrm>
            <a:off x="1299256" y="1587223"/>
            <a:ext cx="10205356" cy="4323999"/>
          </a:xfrm>
        </p:spPr>
        <p:txBody>
          <a:bodyPr/>
          <a:lstStyle/>
          <a:p>
            <a:pPr algn="just"/>
            <a:r>
              <a:rPr lang="el-GR" sz="2000" dirty="0"/>
              <a:t>Είναι συνθετική, δραστική, </a:t>
            </a:r>
            <a:r>
              <a:rPr lang="el-GR" sz="2000" dirty="0">
                <a:hlinkClick r:id="rId2" tooltip="Παραισθησιογόνο"/>
              </a:rPr>
              <a:t>παραισθησιογόνος</a:t>
            </a:r>
            <a:r>
              <a:rPr lang="el-GR" sz="2000" dirty="0"/>
              <a:t> ουσία που παράγεται από το </a:t>
            </a:r>
            <a:r>
              <a:rPr lang="el-GR" sz="2000" u="sng" dirty="0" err="1">
                <a:hlinkClick r:id="rId3" tooltip="Λυσεργικό οξύ (δεν έχει γραφτεί ακόμα)"/>
              </a:rPr>
              <a:t>λυσεργικό</a:t>
            </a:r>
            <a:r>
              <a:rPr lang="el-GR" sz="2000" u="sng" dirty="0">
                <a:hlinkClick r:id="rId3" tooltip="Λυσεργικό οξύ (δεν έχει γραφτεί ακόμα)"/>
              </a:rPr>
              <a:t> οξύ</a:t>
            </a:r>
            <a:r>
              <a:rPr lang="el-GR" sz="2000" dirty="0"/>
              <a:t>, το οποίο με τη σειρά του εξάγεται από το </a:t>
            </a:r>
            <a:r>
              <a:rPr lang="el-GR" sz="2000" dirty="0">
                <a:hlinkClick r:id="rId4" tooltip="Μύκητας"/>
              </a:rPr>
              <a:t>μύκητα</a:t>
            </a:r>
            <a:r>
              <a:rPr lang="el-GR" sz="2000" dirty="0"/>
              <a:t> </a:t>
            </a:r>
            <a:r>
              <a:rPr lang="el-GR" sz="2000" dirty="0">
                <a:hlinkClick r:id="rId5" tooltip="Ερυσίβη"/>
              </a:rPr>
              <a:t>ερυσίβη</a:t>
            </a:r>
            <a:r>
              <a:rPr lang="el-GR" sz="2000" dirty="0"/>
              <a:t> (</a:t>
            </a:r>
            <a:r>
              <a:rPr lang="el-GR" sz="2000" i="1" dirty="0" err="1"/>
              <a:t>Claviceps</a:t>
            </a:r>
            <a:r>
              <a:rPr lang="el-GR" sz="2000" i="1" dirty="0"/>
              <a:t> </a:t>
            </a:r>
            <a:r>
              <a:rPr lang="el-GR" sz="2000" i="1" dirty="0" err="1"/>
              <a:t>purpurea</a:t>
            </a:r>
            <a:r>
              <a:rPr lang="el-GR" sz="2000" dirty="0"/>
              <a:t>) που αναπτύσσεται συνήθως στη </a:t>
            </a:r>
            <a:r>
              <a:rPr lang="el-GR" sz="2000" dirty="0">
                <a:hlinkClick r:id="rId6" tooltip="Σίκαλη"/>
              </a:rPr>
              <a:t>σίκαλη</a:t>
            </a:r>
            <a:r>
              <a:rPr lang="el-GR" sz="2000" dirty="0"/>
              <a:t>. </a:t>
            </a:r>
          </a:p>
          <a:p>
            <a:pPr algn="just"/>
            <a:r>
              <a:rPr lang="el-GR" sz="2000" dirty="0"/>
              <a:t>Χρησιμοποιήθηκε πειραματικά στην </a:t>
            </a:r>
            <a:r>
              <a:rPr lang="el-GR" sz="2000" dirty="0">
                <a:hlinkClick r:id="rId7" tooltip="Ιατρική"/>
              </a:rPr>
              <a:t>ιατρική</a:t>
            </a:r>
            <a:r>
              <a:rPr lang="el-GR" sz="2000" dirty="0"/>
              <a:t> </a:t>
            </a:r>
            <a:r>
              <a:rPr lang="el-GR" sz="2000" dirty="0">
                <a:solidFill>
                  <a:srgbClr val="C00000"/>
                </a:solidFill>
              </a:rPr>
              <a:t>ως ένας </a:t>
            </a:r>
            <a:r>
              <a:rPr lang="el-GR" sz="2000" dirty="0" err="1">
                <a:solidFill>
                  <a:srgbClr val="C00000"/>
                </a:solidFill>
              </a:rPr>
              <a:t>ψυχωσιομιμητικός</a:t>
            </a:r>
            <a:r>
              <a:rPr lang="el-GR" sz="2000" dirty="0">
                <a:solidFill>
                  <a:srgbClr val="C00000"/>
                </a:solidFill>
              </a:rPr>
              <a:t> παράγοντας</a:t>
            </a:r>
            <a:r>
              <a:rPr lang="el-GR" sz="2000" dirty="0"/>
              <a:t>, προκειμένου να επιφέρει ψυχικές καταστάσεις παρόμοιες με αυτές που συνοδεύουν ψυχικές ασθένειες, όπως η </a:t>
            </a:r>
            <a:r>
              <a:rPr lang="el-GR" sz="2000" dirty="0">
                <a:hlinkClick r:id="rId8" tooltip="Σχιζοφρένεια"/>
              </a:rPr>
              <a:t>σχιζοφρένεια</a:t>
            </a:r>
            <a:r>
              <a:rPr lang="el-GR" sz="2000" dirty="0"/>
              <a:t>, με σκοπό τη μελέτη τους. Στη δεκαετία του 1960, η χρήση του προτάθηκε για τη θεραπεία </a:t>
            </a:r>
            <a:r>
              <a:rPr lang="el-GR" sz="2000" dirty="0">
                <a:hlinkClick r:id="rId9" tooltip="Νεύρωση"/>
              </a:rPr>
              <a:t>νευρώσεων</a:t>
            </a:r>
            <a:r>
              <a:rPr lang="el-GR" sz="2000" dirty="0"/>
              <a:t>, ειδικά σε ασθενείς που αρνούνταν να ακολουθήσουν άλλες θεραπευτικές μεθόδους, καθώς και για την αντιμετώπιση του </a:t>
            </a:r>
            <a:r>
              <a:rPr lang="el-GR" sz="2000" dirty="0">
                <a:hlinkClick r:id="rId10" tooltip="Αλκοολισμός"/>
              </a:rPr>
              <a:t>αλκοολισμού</a:t>
            </a:r>
            <a:r>
              <a:rPr lang="el-GR" sz="2000" dirty="0"/>
              <a:t>. Μελετήθηκε ακόμα η αποτελεσματικότητά της στην αντιμετώπιση του </a:t>
            </a:r>
            <a:r>
              <a:rPr lang="el-GR" sz="2000" dirty="0">
                <a:hlinkClick r:id="rId11" tooltip="Αυτισμός"/>
              </a:rPr>
              <a:t>αυτισμού</a:t>
            </a:r>
            <a:r>
              <a:rPr lang="el-GR" sz="2000" dirty="0"/>
              <a:t> ή της εξάρτησης από άλλες ψυχοτρόπες ουσίες.</a:t>
            </a:r>
          </a:p>
          <a:p>
            <a:endParaRPr lang="el-GR" dirty="0"/>
          </a:p>
        </p:txBody>
      </p:sp>
    </p:spTree>
    <p:extLst>
      <p:ext uri="{BB962C8B-B14F-4D97-AF65-F5344CB8AC3E}">
        <p14:creationId xmlns:p14="http://schemas.microsoft.com/office/powerpoint/2010/main" val="18442570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4CB8FB-67E1-48CD-96D6-D8848FD2FF7C}"/>
              </a:ext>
            </a:extLst>
          </p:cNvPr>
          <p:cNvSpPr>
            <a:spLocks noGrp="1"/>
          </p:cNvSpPr>
          <p:nvPr>
            <p:ph type="title"/>
          </p:nvPr>
        </p:nvSpPr>
        <p:spPr>
          <a:xfrm>
            <a:off x="2592925" y="624110"/>
            <a:ext cx="8911687" cy="747490"/>
          </a:xfrm>
        </p:spPr>
        <p:txBody>
          <a:bodyPr/>
          <a:lstStyle/>
          <a:p>
            <a:r>
              <a:rPr lang="en-US" dirty="0"/>
              <a:t>LSD</a:t>
            </a:r>
            <a:endParaRPr lang="el-GR" dirty="0"/>
          </a:p>
        </p:txBody>
      </p:sp>
      <p:sp>
        <p:nvSpPr>
          <p:cNvPr id="3" name="Θέση περιεχομένου 2">
            <a:extLst>
              <a:ext uri="{FF2B5EF4-FFF2-40B4-BE49-F238E27FC236}">
                <a16:creationId xmlns:a16="http://schemas.microsoft.com/office/drawing/2014/main" id="{DB958BD4-BBE1-482C-A201-E6ECEE67DDF1}"/>
              </a:ext>
            </a:extLst>
          </p:cNvPr>
          <p:cNvSpPr>
            <a:spLocks noGrp="1"/>
          </p:cNvSpPr>
          <p:nvPr>
            <p:ph idx="1"/>
          </p:nvPr>
        </p:nvSpPr>
        <p:spPr>
          <a:xfrm>
            <a:off x="1208315" y="1714499"/>
            <a:ext cx="10296298" cy="4833257"/>
          </a:xfrm>
        </p:spPr>
        <p:txBody>
          <a:bodyPr/>
          <a:lstStyle/>
          <a:p>
            <a:pPr algn="just"/>
            <a:r>
              <a:rPr lang="el-GR" sz="2000" dirty="0"/>
              <a:t>Όπως όλες οι </a:t>
            </a:r>
            <a:r>
              <a:rPr lang="el-GR" sz="2000" dirty="0">
                <a:solidFill>
                  <a:srgbClr val="C00000"/>
                </a:solidFill>
              </a:rPr>
              <a:t>παραισθησιογόνες ουσίες</a:t>
            </a:r>
            <a:r>
              <a:rPr lang="el-GR" sz="2000" dirty="0"/>
              <a:t>, το LSD προκαλεί αποκλίσεις από τη συνήθη συμπεριφορά του χρήστη, </a:t>
            </a:r>
            <a:r>
              <a:rPr lang="el-GR" sz="2000" u="sng" dirty="0">
                <a:solidFill>
                  <a:srgbClr val="C00000"/>
                </a:solidFill>
              </a:rPr>
              <a:t>αλλοιώνοντας την αντίληψη της πραγματικότητας, προκαλώντας οπτικές και ακουστικές αντιληπτικές διαταραχές</a:t>
            </a:r>
            <a:r>
              <a:rPr lang="el-GR" sz="2000" dirty="0"/>
              <a:t>. Εμφανίζει διαφορές σε σχέση με άλλες ψυχοτρόπες ουσίες, μεταξύ αυτών το γεγονός πως </a:t>
            </a:r>
            <a:r>
              <a:rPr lang="el-GR" sz="2000" u="sng" dirty="0">
                <a:solidFill>
                  <a:schemeClr val="accent1"/>
                </a:solidFill>
              </a:rPr>
              <a:t>δεν προκαλεί </a:t>
            </a:r>
            <a:r>
              <a:rPr lang="el-GR" sz="2000" dirty="0">
                <a:hlinkClick r:id="rId2" tooltip="Εθισμός"/>
              </a:rPr>
              <a:t>εθισμό</a:t>
            </a:r>
            <a:r>
              <a:rPr lang="el-GR" sz="2000" dirty="0"/>
              <a:t> και το ενδεχόμενο αναβίωσης της εμπειρίας της χρήσης μετά τη διακοπή της.</a:t>
            </a:r>
            <a:endParaRPr lang="en-US" sz="2000" dirty="0"/>
          </a:p>
          <a:p>
            <a:pPr algn="just"/>
            <a:r>
              <a:rPr lang="el-GR" sz="2000" dirty="0"/>
              <a:t>Το LSD απορροφάται από το ανθρώπινο σώμα σε διάστημα περίπου μίας ώρας και η </a:t>
            </a:r>
            <a:r>
              <a:rPr lang="el-GR" sz="2000" u="sng" dirty="0"/>
              <a:t>επίδρασή του διαρκεί περίπου οκτώ έως δώδεκα ώρες.</a:t>
            </a:r>
            <a:endParaRPr lang="en-US" sz="2000" u="sng" dirty="0"/>
          </a:p>
          <a:p>
            <a:pPr algn="just"/>
            <a:r>
              <a:rPr lang="el-GR" sz="2000" dirty="0"/>
              <a:t> Λαμβάνεται συνήθως από το </a:t>
            </a:r>
            <a:r>
              <a:rPr lang="el-GR" sz="2000" dirty="0">
                <a:hlinkClick r:id="rId3" tooltip="Στόμα"/>
              </a:rPr>
              <a:t>στόμα</a:t>
            </a:r>
            <a:r>
              <a:rPr lang="el-GR" sz="2000" dirty="0"/>
              <a:t>, τυπικά σε χάπια, κάψουλες, κύβους ζάχαρης, στυπόχαρτο ή ειδικά αυτοκόλλητα. Σε υγρή μορφή χορηγείται με ενδομυϊκή ή ενδοφλέβια ένεση. </a:t>
            </a:r>
          </a:p>
          <a:p>
            <a:endParaRPr lang="el-GR" dirty="0"/>
          </a:p>
        </p:txBody>
      </p:sp>
    </p:spTree>
    <p:extLst>
      <p:ext uri="{BB962C8B-B14F-4D97-AF65-F5344CB8AC3E}">
        <p14:creationId xmlns:p14="http://schemas.microsoft.com/office/powerpoint/2010/main" val="1420879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3BD9BF-7C0C-41A3-902A-B02A102DEEA4}"/>
              </a:ext>
            </a:extLst>
          </p:cNvPr>
          <p:cNvSpPr>
            <a:spLocks noGrp="1"/>
          </p:cNvSpPr>
          <p:nvPr>
            <p:ph type="title"/>
          </p:nvPr>
        </p:nvSpPr>
        <p:spPr/>
        <p:txBody>
          <a:bodyPr/>
          <a:lstStyle/>
          <a:p>
            <a:r>
              <a:rPr lang="el-GR" dirty="0"/>
              <a:t>Βαρβιτουρικά</a:t>
            </a:r>
          </a:p>
        </p:txBody>
      </p:sp>
      <p:sp>
        <p:nvSpPr>
          <p:cNvPr id="3" name="Θέση περιεχομένου 2">
            <a:extLst>
              <a:ext uri="{FF2B5EF4-FFF2-40B4-BE49-F238E27FC236}">
                <a16:creationId xmlns:a16="http://schemas.microsoft.com/office/drawing/2014/main" id="{DC188555-64A1-4139-80F7-F40E871D1B1F}"/>
              </a:ext>
            </a:extLst>
          </p:cNvPr>
          <p:cNvSpPr>
            <a:spLocks noGrp="1"/>
          </p:cNvSpPr>
          <p:nvPr>
            <p:ph idx="1"/>
          </p:nvPr>
        </p:nvSpPr>
        <p:spPr>
          <a:xfrm>
            <a:off x="1208313" y="1289957"/>
            <a:ext cx="10531929" cy="5094514"/>
          </a:xfrm>
        </p:spPr>
        <p:txBody>
          <a:bodyPr/>
          <a:lstStyle/>
          <a:p>
            <a:pPr algn="just"/>
            <a:r>
              <a:rPr lang="el-GR" sz="2000" dirty="0"/>
              <a:t>Είναι φάρμακα τα οποία </a:t>
            </a:r>
            <a:r>
              <a:rPr lang="el-GR" sz="2000" dirty="0">
                <a:solidFill>
                  <a:srgbClr val="FF0000"/>
                </a:solidFill>
              </a:rPr>
              <a:t>καταστέλλουν το νευρικό σύστημα</a:t>
            </a:r>
            <a:r>
              <a:rPr lang="el-GR" sz="2000" dirty="0"/>
              <a:t>, μέσω της ενίσχυσης της δράσης των υποδοχέων GABA, οι οποίοι έχουν ανασταλτική δράση. Περιέχουν παράγωγα του </a:t>
            </a:r>
            <a:r>
              <a:rPr lang="el-GR" sz="2000" dirty="0">
                <a:hlinkClick r:id="rId2" tooltip="Βαρβιτουρικό οξύ (δεν έχει γραφτεί ακόμα)"/>
              </a:rPr>
              <a:t>βαρβιτουρικού οξέος</a:t>
            </a:r>
            <a:r>
              <a:rPr lang="el-GR" sz="2000" dirty="0"/>
              <a:t>. Στο παρελθόν χρησιμοποιούνταν κατά κόρον </a:t>
            </a:r>
            <a:r>
              <a:rPr lang="el-GR" sz="2000" u="sng" dirty="0">
                <a:solidFill>
                  <a:srgbClr val="FF0000"/>
                </a:solidFill>
              </a:rPr>
              <a:t>ως αγχολυτικά </a:t>
            </a:r>
            <a:r>
              <a:rPr lang="el-GR" sz="2000" dirty="0"/>
              <a:t>και για την πρόκληση </a:t>
            </a:r>
            <a:r>
              <a:rPr lang="el-GR" sz="2000" dirty="0">
                <a:hlinkClick r:id="rId3" tooltip="Ύπνος"/>
              </a:rPr>
              <a:t>ύπνου</a:t>
            </a:r>
            <a:r>
              <a:rPr lang="el-GR" sz="2000" dirty="0"/>
              <a:t> ή </a:t>
            </a:r>
            <a:r>
              <a:rPr lang="el-GR" sz="2000" dirty="0">
                <a:hlinkClick r:id="rId4" tooltip="Αναισθησία"/>
              </a:rPr>
              <a:t>αναισθησίας</a:t>
            </a:r>
            <a:r>
              <a:rPr lang="el-GR" sz="2000" dirty="0"/>
              <a:t>. </a:t>
            </a:r>
          </a:p>
          <a:p>
            <a:pPr algn="just"/>
            <a:r>
              <a:rPr lang="el-GR" sz="2000" dirty="0"/>
              <a:t>Ταξινομούνται ανάλογα με το χρόνο δράσης σε μακράς διάρκειας, βραχείας δράσης και υπερβραχείας δράσης.</a:t>
            </a:r>
          </a:p>
          <a:p>
            <a:pPr algn="just"/>
            <a:r>
              <a:rPr lang="el-GR" sz="2000" dirty="0"/>
              <a:t> Τα βαρβιτουρικά έχουν </a:t>
            </a:r>
            <a:r>
              <a:rPr lang="el-GR" sz="2000" dirty="0">
                <a:solidFill>
                  <a:schemeClr val="accent1"/>
                </a:solidFill>
              </a:rPr>
              <a:t>συνεργική δράση με το </a:t>
            </a:r>
            <a:r>
              <a:rPr lang="el-GR" sz="2000" dirty="0">
                <a:solidFill>
                  <a:schemeClr val="accent1"/>
                </a:solidFill>
                <a:hlinkClick r:id="rId5" tooltip="Αλκοόλ">
                  <a:extLst>
                    <a:ext uri="{A12FA001-AC4F-418D-AE19-62706E023703}">
                      <ahyp:hlinkClr xmlns:ahyp="http://schemas.microsoft.com/office/drawing/2018/hyperlinkcolor" xmlns="" val="tx"/>
                    </a:ext>
                  </a:extLst>
                </a:hlinkClick>
              </a:rPr>
              <a:t>αλκοόλ</a:t>
            </a:r>
            <a:r>
              <a:rPr lang="el-GR" sz="2000" dirty="0">
                <a:solidFill>
                  <a:schemeClr val="accent1"/>
                </a:solidFill>
              </a:rPr>
              <a:t> </a:t>
            </a:r>
            <a:r>
              <a:rPr lang="el-GR" sz="2000" dirty="0"/>
              <a:t>και η δράση τους μπορεί να παραμείνει ακόμη και μετά την αφύπνιση, ενώ αυξάνουν το μεταβολισμό των φαρμάκων στο </a:t>
            </a:r>
            <a:r>
              <a:rPr lang="el-GR" sz="2000" dirty="0">
                <a:hlinkClick r:id="rId6" tooltip="Ήπαρ"/>
              </a:rPr>
              <a:t>ήπαρ</a:t>
            </a:r>
            <a:r>
              <a:rPr lang="el-GR" sz="2000" dirty="0"/>
              <a:t>, μειώνοντας την ενεργότητά τους. Σε τοξικές δόσεις, τα βαρβιτουρικά μπορούν να προκαλέσουν </a:t>
            </a:r>
            <a:r>
              <a:rPr lang="el-GR" sz="2000" dirty="0">
                <a:hlinkClick r:id="rId7" tooltip="Κώμα"/>
              </a:rPr>
              <a:t>κώμα</a:t>
            </a:r>
            <a:r>
              <a:rPr lang="el-GR" sz="2000" dirty="0"/>
              <a:t>. Επιπλέον τα βαρβιτουρικά μπορεί να προκαλέσουν </a:t>
            </a:r>
            <a:r>
              <a:rPr lang="el-GR" sz="2000" dirty="0">
                <a:hlinkClick r:id="rId8" tooltip="Εθισμός"/>
              </a:rPr>
              <a:t>εθισμό</a:t>
            </a:r>
            <a:r>
              <a:rPr lang="el-GR" sz="2000" dirty="0"/>
              <a:t> με πολύ σοβαρό </a:t>
            </a:r>
            <a:r>
              <a:rPr lang="el-GR" sz="2000" dirty="0">
                <a:hlinkClick r:id="rId9" tooltip="Σύνδρομο στέρησης"/>
              </a:rPr>
              <a:t>σύνδρομο στέρησης</a:t>
            </a:r>
            <a:r>
              <a:rPr lang="el-GR" sz="2000" dirty="0"/>
              <a:t> μετά από απότομη διακοπή, το οποίο μπορεί να οδηγήσει και στον θάνατο.</a:t>
            </a:r>
          </a:p>
          <a:p>
            <a:endParaRPr lang="el-GR" dirty="0"/>
          </a:p>
        </p:txBody>
      </p:sp>
    </p:spTree>
    <p:extLst>
      <p:ext uri="{BB962C8B-B14F-4D97-AF65-F5344CB8AC3E}">
        <p14:creationId xmlns:p14="http://schemas.microsoft.com/office/powerpoint/2010/main" val="35059342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80EBA6-986F-4733-97C2-6110BE71F689}"/>
              </a:ext>
            </a:extLst>
          </p:cNvPr>
          <p:cNvSpPr>
            <a:spLocks noGrp="1"/>
          </p:cNvSpPr>
          <p:nvPr>
            <p:ph type="title"/>
          </p:nvPr>
        </p:nvSpPr>
        <p:spPr/>
        <p:txBody>
          <a:bodyPr/>
          <a:lstStyle/>
          <a:p>
            <a:r>
              <a:rPr lang="el-GR" dirty="0"/>
              <a:t>Αμφεταμίνες</a:t>
            </a:r>
          </a:p>
        </p:txBody>
      </p:sp>
      <p:sp>
        <p:nvSpPr>
          <p:cNvPr id="3" name="Θέση περιεχομένου 2">
            <a:extLst>
              <a:ext uri="{FF2B5EF4-FFF2-40B4-BE49-F238E27FC236}">
                <a16:creationId xmlns:a16="http://schemas.microsoft.com/office/drawing/2014/main" id="{7B25AD66-55FB-4F09-B8BB-7DD3EC314C3B}"/>
              </a:ext>
            </a:extLst>
          </p:cNvPr>
          <p:cNvSpPr>
            <a:spLocks noGrp="1"/>
          </p:cNvSpPr>
          <p:nvPr>
            <p:ph idx="1"/>
          </p:nvPr>
        </p:nvSpPr>
        <p:spPr>
          <a:xfrm>
            <a:off x="860613" y="1681843"/>
            <a:ext cx="10912288" cy="4552047"/>
          </a:xfrm>
        </p:spPr>
        <p:txBody>
          <a:bodyPr/>
          <a:lstStyle/>
          <a:p>
            <a:pPr algn="just"/>
            <a:r>
              <a:rPr lang="el-GR" sz="2000" dirty="0"/>
              <a:t>Χρησιμοποιούνται ως </a:t>
            </a:r>
            <a:r>
              <a:rPr lang="el-GR" sz="2000" dirty="0">
                <a:hlinkClick r:id="rId2" tooltip="Φάρμακο"/>
              </a:rPr>
              <a:t>φάρμακα</a:t>
            </a:r>
            <a:r>
              <a:rPr lang="el-GR" sz="2000" dirty="0"/>
              <a:t>, ενώ αρχικά χρησιμοποιήθηκαν σαν βοηθήματα </a:t>
            </a:r>
            <a:r>
              <a:rPr lang="el-GR" sz="2000" dirty="0">
                <a:hlinkClick r:id="rId3" tooltip="Δίαιτα (δεν έχει γραφτεί ακόμα)"/>
              </a:rPr>
              <a:t>δίαιτας</a:t>
            </a:r>
            <a:r>
              <a:rPr lang="el-GR" sz="2000" dirty="0"/>
              <a:t> για τη μείωση του σωματικού βάρους. Κυκλοφορούν με διάφορα εμπορικά ονόματα και χρησιμοποιούνται σαν διεγερτικά. Το φάρμακο χρησιμοποιείται επίσης παράνομα ως ψυχαγωγικό. Αποτελεί υποκατάστατο της </a:t>
            </a:r>
            <a:r>
              <a:rPr lang="el-GR" sz="2000" dirty="0">
                <a:hlinkClick r:id="rId4" tooltip="Κοκαΐνη"/>
              </a:rPr>
              <a:t>κοκαΐνης</a:t>
            </a:r>
            <a:r>
              <a:rPr lang="el-GR" sz="2000" dirty="0"/>
              <a:t> στα χαμηλότερα οικονομικά στρώματα με παρόμοια δράση και σε αρκετά χαμηλότερη τιμή.</a:t>
            </a:r>
          </a:p>
          <a:p>
            <a:pPr algn="just"/>
            <a:r>
              <a:rPr lang="el-GR" sz="2000" dirty="0"/>
              <a:t>Τη δεκαετία του 1930 χρησιμοποιήθηκε για την αντιμετώπιση της </a:t>
            </a:r>
            <a:r>
              <a:rPr lang="el-GR" sz="2000" dirty="0">
                <a:hlinkClick r:id="rId5" tooltip="Ναρκοληψία"/>
              </a:rPr>
              <a:t>ναρκοληψίας</a:t>
            </a:r>
            <a:r>
              <a:rPr lang="el-GR" sz="2000" dirty="0"/>
              <a:t> και του συνδρόμου </a:t>
            </a:r>
            <a:r>
              <a:rPr lang="el-GR" sz="2000" u="sng" dirty="0">
                <a:hlinkClick r:id="rId6"/>
              </a:rPr>
              <a:t>Ελλειμματικής Προσοχής - Υπερκινητικότητας</a:t>
            </a:r>
            <a:r>
              <a:rPr lang="el-GR" sz="2000" dirty="0"/>
              <a:t>. Χρησιμοποιήθηκε ευρέως από τους στρατιώτες κατά τη διάρκεια του </a:t>
            </a:r>
            <a:r>
              <a:rPr lang="el-GR" sz="2000" dirty="0">
                <a:hlinkClick r:id="rId7" tooltip="Β' Παγκόσμιος Πόλεμος"/>
              </a:rPr>
              <a:t>Β΄ Παγκοσμίου Πολέμου</a:t>
            </a:r>
            <a:r>
              <a:rPr lang="el-GR" sz="2000" dirty="0"/>
              <a:t>. </a:t>
            </a:r>
          </a:p>
          <a:p>
            <a:endParaRPr lang="el-GR" dirty="0"/>
          </a:p>
        </p:txBody>
      </p:sp>
    </p:spTree>
    <p:extLst>
      <p:ext uri="{BB962C8B-B14F-4D97-AF65-F5344CB8AC3E}">
        <p14:creationId xmlns:p14="http://schemas.microsoft.com/office/powerpoint/2010/main" val="314594962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FF8DF4-516C-409B-9E2D-13BF35578A66}"/>
              </a:ext>
            </a:extLst>
          </p:cNvPr>
          <p:cNvSpPr>
            <a:spLocks noGrp="1"/>
          </p:cNvSpPr>
          <p:nvPr>
            <p:ph type="title"/>
          </p:nvPr>
        </p:nvSpPr>
        <p:spPr/>
        <p:txBody>
          <a:bodyPr/>
          <a:lstStyle/>
          <a:p>
            <a:r>
              <a:rPr lang="el-GR" dirty="0"/>
              <a:t>Αμφεταμίνες</a:t>
            </a:r>
          </a:p>
        </p:txBody>
      </p:sp>
      <p:sp>
        <p:nvSpPr>
          <p:cNvPr id="3" name="Θέση περιεχομένου 2">
            <a:extLst>
              <a:ext uri="{FF2B5EF4-FFF2-40B4-BE49-F238E27FC236}">
                <a16:creationId xmlns:a16="http://schemas.microsoft.com/office/drawing/2014/main" id="{2FAE621D-66A7-481C-B3AB-CD57BC29C8D2}"/>
              </a:ext>
            </a:extLst>
          </p:cNvPr>
          <p:cNvSpPr>
            <a:spLocks noGrp="1"/>
          </p:cNvSpPr>
          <p:nvPr>
            <p:ph idx="1"/>
          </p:nvPr>
        </p:nvSpPr>
        <p:spPr>
          <a:xfrm>
            <a:off x="582706" y="2133599"/>
            <a:ext cx="11092223" cy="3842657"/>
          </a:xfrm>
        </p:spPr>
        <p:txBody>
          <a:bodyPr/>
          <a:lstStyle/>
          <a:p>
            <a:pPr algn="just"/>
            <a:r>
              <a:rPr lang="el-GR" sz="2000" dirty="0"/>
              <a:t>Εμφανίζουν τη δράση τους στο Κεντρικό και στο Περιφερικό Νευρικό Σύστημα όπου επάγει την απελευθέρωση ενδοκυττάριων αποθεμάτων κατεχολαμινικών διαβιβαστών (</a:t>
            </a:r>
            <a:r>
              <a:rPr lang="el-GR" sz="2000" dirty="0">
                <a:hlinkClick r:id="rId2" tooltip="Ντοπαμίνη"/>
              </a:rPr>
              <a:t>ντοπαμίνη</a:t>
            </a:r>
            <a:r>
              <a:rPr lang="el-GR" sz="2000" dirty="0"/>
              <a:t>, </a:t>
            </a:r>
            <a:r>
              <a:rPr lang="el-GR" sz="2000" dirty="0">
                <a:hlinkClick r:id="rId3" tooltip="Νορεπινεφρίνη"/>
              </a:rPr>
              <a:t>νορεπινεφρίνη</a:t>
            </a:r>
            <a:r>
              <a:rPr lang="el-GR" sz="2000" dirty="0"/>
              <a:t> και </a:t>
            </a:r>
            <a:r>
              <a:rPr lang="el-GR" sz="2000" dirty="0">
                <a:hlinkClick r:id="rId4" tooltip="Σεροτονίνη"/>
              </a:rPr>
              <a:t>σεροτονίνη</a:t>
            </a:r>
            <a:r>
              <a:rPr lang="el-GR" sz="2000" dirty="0"/>
              <a:t>). Παράλληλα, αναστέλλουν το ένζυμο </a:t>
            </a:r>
            <a:r>
              <a:rPr lang="el-GR" sz="2000" dirty="0" err="1"/>
              <a:t>μονοαμινοξειδάση</a:t>
            </a:r>
            <a:r>
              <a:rPr lang="el-GR" sz="2000" dirty="0"/>
              <a:t> (ΜΑΟ) που τις αποδομεί. </a:t>
            </a:r>
            <a:r>
              <a:rPr lang="el-GR" sz="2000" u="sng" dirty="0"/>
              <a:t>Έτσι, αυξάνονται πολύ γρήγορα τα επίπεδα κατεχολαμινών στη σύναψη. </a:t>
            </a:r>
          </a:p>
          <a:p>
            <a:pPr algn="just"/>
            <a:r>
              <a:rPr lang="el-GR" sz="2000" b="1" dirty="0"/>
              <a:t>Οι αμφεταμίνες </a:t>
            </a:r>
            <a:r>
              <a:rPr lang="el-GR" sz="2000" b="1" dirty="0">
                <a:solidFill>
                  <a:srgbClr val="C00000"/>
                </a:solidFill>
              </a:rPr>
              <a:t>προκαλούν εθισμό, εξάρτηση και συμπεριφορά αναζήτησης της ουσίας.</a:t>
            </a:r>
            <a:r>
              <a:rPr lang="el-GR" sz="2000" b="1" dirty="0"/>
              <a:t> </a:t>
            </a:r>
            <a:r>
              <a:rPr lang="el-GR" sz="2000" dirty="0"/>
              <a:t>Ακόμη, μετά από χρόνια χρήση εμφανίζεται ανοχή στην ευφορική δράση της, που από τους χρήστες περιγράφεται ως "χάσιμο της μαγείας". </a:t>
            </a:r>
          </a:p>
          <a:p>
            <a:endParaRPr lang="el-GR" dirty="0"/>
          </a:p>
        </p:txBody>
      </p:sp>
    </p:spTree>
    <p:extLst>
      <p:ext uri="{BB962C8B-B14F-4D97-AF65-F5344CB8AC3E}">
        <p14:creationId xmlns:p14="http://schemas.microsoft.com/office/powerpoint/2010/main" val="19196310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076031-3B9F-4326-99AC-630C8DA541E1}"/>
              </a:ext>
            </a:extLst>
          </p:cNvPr>
          <p:cNvSpPr>
            <a:spLocks noGrp="1"/>
          </p:cNvSpPr>
          <p:nvPr>
            <p:ph type="title"/>
          </p:nvPr>
        </p:nvSpPr>
        <p:spPr/>
        <p:txBody>
          <a:bodyPr/>
          <a:lstStyle/>
          <a:p>
            <a:r>
              <a:rPr lang="el-GR" dirty="0"/>
              <a:t>Μεθαμφεταμίνη</a:t>
            </a:r>
          </a:p>
        </p:txBody>
      </p:sp>
      <p:sp>
        <p:nvSpPr>
          <p:cNvPr id="3" name="Θέση περιεχομένου 2">
            <a:extLst>
              <a:ext uri="{FF2B5EF4-FFF2-40B4-BE49-F238E27FC236}">
                <a16:creationId xmlns:a16="http://schemas.microsoft.com/office/drawing/2014/main" id="{479A2EC7-7D7D-49ED-B405-7C2093737DF7}"/>
              </a:ext>
            </a:extLst>
          </p:cNvPr>
          <p:cNvSpPr>
            <a:spLocks noGrp="1"/>
          </p:cNvSpPr>
          <p:nvPr>
            <p:ph idx="1"/>
          </p:nvPr>
        </p:nvSpPr>
        <p:spPr>
          <a:xfrm>
            <a:off x="923365" y="1649186"/>
            <a:ext cx="10581247" cy="4262036"/>
          </a:xfrm>
        </p:spPr>
        <p:txBody>
          <a:bodyPr/>
          <a:lstStyle/>
          <a:p>
            <a:pPr algn="just"/>
            <a:r>
              <a:rPr lang="el-GR" sz="2000" dirty="0"/>
              <a:t>Είναι ένα </a:t>
            </a:r>
            <a:r>
              <a:rPr lang="el-GR" sz="2000" dirty="0">
                <a:hlinkClick r:id="rId2" tooltip="Ψυχοενεργό (δεν έχει γραφτεί ακόμα)"/>
              </a:rPr>
              <a:t>ψυχοενεργό</a:t>
            </a:r>
            <a:r>
              <a:rPr lang="el-GR" sz="2000" dirty="0"/>
              <a:t> </a:t>
            </a:r>
            <a:r>
              <a:rPr lang="el-GR" sz="2000" dirty="0">
                <a:hlinkClick r:id="rId3" tooltip="Διεγερτικό (δεν έχει γραφτεί ακόμα)"/>
              </a:rPr>
              <a:t>διεγερτικό</a:t>
            </a:r>
            <a:r>
              <a:rPr lang="el-GR" sz="2000" dirty="0"/>
              <a:t> </a:t>
            </a:r>
            <a:r>
              <a:rPr lang="el-GR" sz="2000" dirty="0">
                <a:hlinkClick r:id="rId4" tooltip="Ναρκωτικό"/>
              </a:rPr>
              <a:t>ναρκωτικό</a:t>
            </a:r>
            <a:r>
              <a:rPr lang="el-GR" sz="2000" dirty="0"/>
              <a:t>. Αυξάνει την </a:t>
            </a:r>
            <a:r>
              <a:rPr lang="el-GR" sz="2000" dirty="0">
                <a:hlinkClick r:id="rId5" tooltip="Εγρήγορση (δεν έχει γραφτεί ακόμα)"/>
              </a:rPr>
              <a:t>εγρήγορση</a:t>
            </a:r>
            <a:r>
              <a:rPr lang="el-GR" sz="2000" dirty="0"/>
              <a:t> και την ενέργεια, και σε υψηλές δόσεις, μπορεί να προκαλέσει </a:t>
            </a:r>
            <a:r>
              <a:rPr lang="el-GR" sz="2000" dirty="0">
                <a:hlinkClick r:id="rId6" tooltip="Ευφορία"/>
              </a:rPr>
              <a:t>ευφορία</a:t>
            </a:r>
            <a:r>
              <a:rPr lang="el-GR" sz="2000" dirty="0"/>
              <a:t>, την ενίσχυση της </a:t>
            </a:r>
            <a:r>
              <a:rPr lang="el-GR" sz="2000" dirty="0">
                <a:hlinkClick r:id="rId7" tooltip="Αυτοεκτίμηση (δεν έχει γραφτεί ακόμα)"/>
              </a:rPr>
              <a:t>αυτοεκτίμησης</a:t>
            </a:r>
            <a:r>
              <a:rPr lang="el-GR" sz="2000" dirty="0"/>
              <a:t>, και την αύξηση της </a:t>
            </a:r>
            <a:r>
              <a:rPr lang="el-GR" sz="2000" dirty="0">
                <a:hlinkClick r:id="rId8" tooltip="Σεξουαλική ευχαρίστηση (δεν έχει γραφτεί ακόμα)"/>
              </a:rPr>
              <a:t>σεξουαλικής ευχαρίστησης</a:t>
            </a:r>
            <a:r>
              <a:rPr lang="el-GR" sz="2000" dirty="0"/>
              <a:t>. </a:t>
            </a:r>
          </a:p>
          <a:p>
            <a:pPr marL="0" indent="0" algn="just">
              <a:buNone/>
            </a:pPr>
            <a:endParaRPr lang="el-GR" sz="2000" dirty="0"/>
          </a:p>
          <a:p>
            <a:pPr algn="just"/>
            <a:r>
              <a:rPr lang="el-GR" sz="2000" dirty="0"/>
              <a:t>Η μεθαμφεταμίνη έχει υψηλό δυναμικό για </a:t>
            </a:r>
            <a:r>
              <a:rPr lang="el-GR" sz="2000" dirty="0">
                <a:hlinkClick r:id="rId9" tooltip="Κατάχρηση (δεν έχει γραφτεί ακόμα)"/>
              </a:rPr>
              <a:t>κατάχρηση</a:t>
            </a:r>
            <a:r>
              <a:rPr lang="el-GR" sz="2000" dirty="0"/>
              <a:t>, ενεργοποιώντας το </a:t>
            </a:r>
            <a:r>
              <a:rPr lang="el-GR" sz="2000" dirty="0">
                <a:solidFill>
                  <a:schemeClr val="accent1"/>
                </a:solidFill>
              </a:rPr>
              <a:t>ψυχολογικό </a:t>
            </a:r>
            <a:r>
              <a:rPr lang="el-GR" sz="2000" dirty="0">
                <a:hlinkClick r:id="rId10" tooltip="Σύστημα ανταμοιβής (δεν έχει γραφτεί ακόμα)"/>
              </a:rPr>
              <a:t>σύστημα ανταμοιβής</a:t>
            </a:r>
            <a:r>
              <a:rPr lang="el-GR" sz="2000" dirty="0"/>
              <a:t>, αυξάνοντας τα επίπεδα της </a:t>
            </a:r>
            <a:r>
              <a:rPr lang="el-GR" sz="2000" dirty="0">
                <a:hlinkClick r:id="rId11" tooltip="Ντοπαμίνη"/>
              </a:rPr>
              <a:t>ντοπαμίνης</a:t>
            </a:r>
            <a:r>
              <a:rPr lang="el-GR" sz="2000" dirty="0"/>
              <a:t>, </a:t>
            </a:r>
            <a:r>
              <a:rPr lang="el-GR" sz="2000" dirty="0">
                <a:hlinkClick r:id="rId12" tooltip="Νορεπινεφρίνη"/>
              </a:rPr>
              <a:t>νορεπινεφρίνης</a:t>
            </a:r>
            <a:r>
              <a:rPr lang="el-GR" sz="2000" dirty="0"/>
              <a:t> και </a:t>
            </a:r>
            <a:r>
              <a:rPr lang="el-GR" sz="2000" dirty="0">
                <a:hlinkClick r:id="rId13" tooltip="Σεροτονίνη"/>
              </a:rPr>
              <a:t>σεροτονίνης</a:t>
            </a:r>
            <a:r>
              <a:rPr lang="el-GR" sz="2000" dirty="0"/>
              <a:t> στον εγκέφαλο. </a:t>
            </a:r>
          </a:p>
          <a:p>
            <a:endParaRPr lang="el-GR" dirty="0"/>
          </a:p>
        </p:txBody>
      </p:sp>
    </p:spTree>
    <p:extLst>
      <p:ext uri="{BB962C8B-B14F-4D97-AF65-F5344CB8AC3E}">
        <p14:creationId xmlns:p14="http://schemas.microsoft.com/office/powerpoint/2010/main" val="4722338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6BD96A-1E20-441F-8662-8BF1203C0007}"/>
              </a:ext>
            </a:extLst>
          </p:cNvPr>
          <p:cNvSpPr>
            <a:spLocks noGrp="1"/>
          </p:cNvSpPr>
          <p:nvPr>
            <p:ph type="title"/>
          </p:nvPr>
        </p:nvSpPr>
        <p:spPr>
          <a:xfrm>
            <a:off x="2400300" y="179614"/>
            <a:ext cx="9104313" cy="1094015"/>
          </a:xfrm>
        </p:spPr>
        <p:txBody>
          <a:bodyPr/>
          <a:lstStyle/>
          <a:p>
            <a:r>
              <a:rPr lang="el-GR" dirty="0"/>
              <a:t>Χαρακτηριστικά –μειονεκτήματα </a:t>
            </a:r>
          </a:p>
        </p:txBody>
      </p:sp>
      <p:sp>
        <p:nvSpPr>
          <p:cNvPr id="3" name="Θέση περιεχομένου 2">
            <a:extLst>
              <a:ext uri="{FF2B5EF4-FFF2-40B4-BE49-F238E27FC236}">
                <a16:creationId xmlns:a16="http://schemas.microsoft.com/office/drawing/2014/main" id="{B1E213F5-2543-43A1-B4A5-5DDC98DD1635}"/>
              </a:ext>
            </a:extLst>
          </p:cNvPr>
          <p:cNvSpPr>
            <a:spLocks noGrp="1"/>
          </p:cNvSpPr>
          <p:nvPr>
            <p:ph idx="1"/>
          </p:nvPr>
        </p:nvSpPr>
        <p:spPr>
          <a:xfrm>
            <a:off x="1551214" y="1077685"/>
            <a:ext cx="9953398" cy="5404757"/>
          </a:xfrm>
        </p:spPr>
        <p:txBody>
          <a:bodyPr/>
          <a:lstStyle/>
          <a:p>
            <a:r>
              <a:rPr lang="el-GR" sz="2000" dirty="0"/>
              <a:t>Απώλεια όρεξης </a:t>
            </a:r>
          </a:p>
          <a:p>
            <a:r>
              <a:rPr lang="el-GR" sz="2000" dirty="0"/>
              <a:t>Ταχυκαρδίες, αύξηση της πίεσης του αίματος και θερμοκρασίας του σώματος </a:t>
            </a:r>
          </a:p>
          <a:p>
            <a:r>
              <a:rPr lang="el-GR" sz="2000" dirty="0"/>
              <a:t>Διεσταλμένες κόρες ματιών </a:t>
            </a:r>
          </a:p>
          <a:p>
            <a:r>
              <a:rPr lang="el-GR" sz="2000" dirty="0"/>
              <a:t>Διαταραχές ύπνου </a:t>
            </a:r>
          </a:p>
          <a:p>
            <a:r>
              <a:rPr lang="el-GR" sz="2000" dirty="0"/>
              <a:t>Ναυτία </a:t>
            </a:r>
          </a:p>
          <a:p>
            <a:r>
              <a:rPr lang="el-GR" sz="2000" dirty="0"/>
              <a:t>Υπερ-κινητικότητα </a:t>
            </a:r>
          </a:p>
          <a:p>
            <a:r>
              <a:rPr lang="el-GR" sz="2000" dirty="0"/>
              <a:t>Παράξενη, σπασμωδική και μερικές φορές βίαιη συμπεριφορά</a:t>
            </a:r>
          </a:p>
          <a:p>
            <a:r>
              <a:rPr lang="el-GR" sz="2000" dirty="0"/>
              <a:t> Παραισθήσεις, υπερβολικές εξάρσεις και οξυθυμία </a:t>
            </a:r>
          </a:p>
          <a:p>
            <a:r>
              <a:rPr lang="el-GR" sz="2000" dirty="0"/>
              <a:t>Πανικός και ψύχωση Υπερβολική δόση μπορεί να οδηγήσει σε παροξυσμικές κρίσεις. </a:t>
            </a:r>
          </a:p>
          <a:p>
            <a:endParaRPr lang="el-GR" dirty="0"/>
          </a:p>
        </p:txBody>
      </p:sp>
    </p:spTree>
    <p:extLst>
      <p:ext uri="{BB962C8B-B14F-4D97-AF65-F5344CB8AC3E}">
        <p14:creationId xmlns:p14="http://schemas.microsoft.com/office/powerpoint/2010/main" val="157463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6B0ACD-3D29-44DC-B1CF-005D8084175D}"/>
              </a:ext>
            </a:extLst>
          </p:cNvPr>
          <p:cNvSpPr>
            <a:spLocks noGrp="1"/>
          </p:cNvSpPr>
          <p:nvPr>
            <p:ph type="title"/>
          </p:nvPr>
        </p:nvSpPr>
        <p:spPr>
          <a:xfrm>
            <a:off x="1524001" y="624110"/>
            <a:ext cx="9980612" cy="1280890"/>
          </a:xfrm>
        </p:spPr>
        <p:txBody>
          <a:bodyPr/>
          <a:lstStyle/>
          <a:p>
            <a:r>
              <a:rPr lang="el-GR" dirty="0"/>
              <a:t>Είδη   Ακτινοβολίας  στην Ακτινοθεραπεία</a:t>
            </a:r>
          </a:p>
        </p:txBody>
      </p:sp>
      <p:sp>
        <p:nvSpPr>
          <p:cNvPr id="3" name="Θέση περιεχομένου 2">
            <a:extLst>
              <a:ext uri="{FF2B5EF4-FFF2-40B4-BE49-F238E27FC236}">
                <a16:creationId xmlns:a16="http://schemas.microsoft.com/office/drawing/2014/main" id="{D629F2AC-FF74-44DF-BBF3-1375AD3F897C}"/>
              </a:ext>
            </a:extLst>
          </p:cNvPr>
          <p:cNvSpPr>
            <a:spLocks noGrp="1"/>
          </p:cNvSpPr>
          <p:nvPr>
            <p:ph idx="1"/>
          </p:nvPr>
        </p:nvSpPr>
        <p:spPr>
          <a:xfrm>
            <a:off x="978568" y="1905000"/>
            <a:ext cx="10526044" cy="4328890"/>
          </a:xfrm>
        </p:spPr>
        <p:txBody>
          <a:bodyPr/>
          <a:lstStyle/>
          <a:p>
            <a:r>
              <a:rPr lang="el-GR" sz="2400" u="sng" dirty="0">
                <a:solidFill>
                  <a:schemeClr val="accent1"/>
                </a:solidFill>
                <a:latin typeface="Century Gothic" panose="020B0502020202020204" pitchFamily="34" charset="0"/>
                <a:cs typeface="Arial" pitchFamily="34" charset="0"/>
              </a:rPr>
              <a:t>Ηλεκτρομαγνητική</a:t>
            </a:r>
            <a:r>
              <a:rPr lang="el-GR" sz="2400" dirty="0">
                <a:latin typeface="Century Gothic" panose="020B0502020202020204" pitchFamily="34" charset="0"/>
                <a:cs typeface="Arial" pitchFamily="34" charset="0"/>
              </a:rPr>
              <a:t> </a:t>
            </a:r>
            <a:r>
              <a:rPr lang="en-US" sz="1600" dirty="0">
                <a:latin typeface="Century Gothic" panose="020B0502020202020204" pitchFamily="34" charset="0"/>
                <a:cs typeface="Arial" pitchFamily="34" charset="0"/>
              </a:rPr>
              <a:t>: </a:t>
            </a:r>
            <a:r>
              <a:rPr lang="el-GR" sz="1600" dirty="0">
                <a:latin typeface="Century Gothic" panose="020B0502020202020204" pitchFamily="34" charset="0"/>
                <a:cs typeface="Arial" pitchFamily="34" charset="0"/>
              </a:rPr>
              <a:t>ακτινοβολίες που μεταφέρουν ενέργεια με μορφή ηλεκτρομαγνητικού κύματος (ακτίνες Χ, γ) με πολύ μικρό μήκος κύματος. Εκπέμπονται από γραμμικούς επιταχυντάς, και ραδιενεργά ισότοπα (</a:t>
            </a:r>
            <a:r>
              <a:rPr lang="en-US" sz="1600" dirty="0">
                <a:latin typeface="Century Gothic" panose="020B0502020202020204" pitchFamily="34" charset="0"/>
                <a:cs typeface="Arial" pitchFamily="34" charset="0"/>
              </a:rPr>
              <a:t>Co-60)</a:t>
            </a:r>
            <a:endParaRPr lang="el-GR" sz="1600" dirty="0">
              <a:latin typeface="Century Gothic" panose="020B0502020202020204" pitchFamily="34" charset="0"/>
              <a:cs typeface="Arial" pitchFamily="34" charset="0"/>
            </a:endParaRPr>
          </a:p>
          <a:p>
            <a:pPr marL="594360" indent="-457200"/>
            <a:r>
              <a:rPr lang="el-GR" sz="2400" u="sng" dirty="0">
                <a:solidFill>
                  <a:schemeClr val="accent1"/>
                </a:solidFill>
                <a:latin typeface="Century Gothic" panose="020B0502020202020204" pitchFamily="34" charset="0"/>
                <a:cs typeface="Arial" pitchFamily="34" charset="0"/>
              </a:rPr>
              <a:t>Σωματιδιακή</a:t>
            </a:r>
            <a:r>
              <a:rPr lang="en-US" sz="2400" u="sng" dirty="0">
                <a:solidFill>
                  <a:schemeClr val="accent1"/>
                </a:solidFill>
                <a:latin typeface="Century Gothic" panose="020B0502020202020204" pitchFamily="34" charset="0"/>
                <a:cs typeface="Arial" pitchFamily="34" charset="0"/>
              </a:rPr>
              <a:t> </a:t>
            </a:r>
            <a:r>
              <a:rPr lang="en-US" sz="2400" dirty="0">
                <a:solidFill>
                  <a:schemeClr val="accent1"/>
                </a:solidFill>
                <a:latin typeface="Century Gothic" panose="020B0502020202020204" pitchFamily="34" charset="0"/>
                <a:cs typeface="Arial" pitchFamily="34" charset="0"/>
              </a:rPr>
              <a:t>: </a:t>
            </a:r>
            <a:endParaRPr lang="el-GR" sz="2400" dirty="0">
              <a:solidFill>
                <a:schemeClr val="accent1"/>
              </a:solidFill>
              <a:latin typeface="Century Gothic" panose="020B0502020202020204" pitchFamily="34" charset="0"/>
              <a:cs typeface="Arial" pitchFamily="34" charset="0"/>
            </a:endParaRPr>
          </a:p>
          <a:p>
            <a:pPr marL="914400" lvl="1" indent="-457200"/>
            <a:r>
              <a:rPr lang="el-GR" dirty="0">
                <a:latin typeface="Century Gothic" panose="020B0502020202020204" pitchFamily="34" charset="0"/>
                <a:cs typeface="Arial" pitchFamily="34" charset="0"/>
              </a:rPr>
              <a:t>σωματίδια α (πυρήνες ηλίου)  </a:t>
            </a:r>
          </a:p>
          <a:p>
            <a:pPr marL="914400" lvl="1" indent="-457200"/>
            <a:r>
              <a:rPr lang="el-GR" dirty="0">
                <a:latin typeface="Century Gothic" panose="020B0502020202020204" pitchFamily="34" charset="0"/>
                <a:cs typeface="Arial" pitchFamily="34" charset="0"/>
              </a:rPr>
              <a:t>σωματίδια β (ηλεκτρόνια)</a:t>
            </a:r>
            <a:endParaRPr lang="en-US" dirty="0">
              <a:latin typeface="Century Gothic" panose="020B0502020202020204" pitchFamily="34" charset="0"/>
              <a:cs typeface="Arial" pitchFamily="34" charset="0"/>
            </a:endParaRPr>
          </a:p>
          <a:p>
            <a:pPr marL="914400" lvl="1" indent="-457200"/>
            <a:r>
              <a:rPr lang="el-GR" dirty="0">
                <a:latin typeface="Century Gothic" panose="020B0502020202020204" pitchFamily="34" charset="0"/>
                <a:cs typeface="Arial" pitchFamily="34" charset="0"/>
              </a:rPr>
              <a:t>Νετρόνια</a:t>
            </a:r>
          </a:p>
          <a:p>
            <a:pPr marL="914400" lvl="1" indent="-457200"/>
            <a:r>
              <a:rPr lang="el-GR" dirty="0">
                <a:latin typeface="Century Gothic" panose="020B0502020202020204" pitchFamily="34" charset="0"/>
                <a:cs typeface="Arial" pitchFamily="34" charset="0"/>
              </a:rPr>
              <a:t>Π-μεσόνια  (πειραματικά)</a:t>
            </a:r>
          </a:p>
          <a:p>
            <a:pPr marL="914400" lvl="1" indent="-457200"/>
            <a:r>
              <a:rPr lang="el-GR" dirty="0">
                <a:latin typeface="Century Gothic" panose="020B0502020202020204" pitchFamily="34" charset="0"/>
                <a:cs typeface="Arial" pitchFamily="34" charset="0"/>
              </a:rPr>
              <a:t>Πρωτόνια (θετικά φορτισμένα </a:t>
            </a:r>
            <a:r>
              <a:rPr lang="en-US" dirty="0">
                <a:latin typeface="Century Gothic" panose="020B0502020202020204" pitchFamily="34" charset="0"/>
                <a:cs typeface="Arial" pitchFamily="34" charset="0"/>
              </a:rPr>
              <a:t>e-)</a:t>
            </a:r>
            <a:r>
              <a:rPr lang="el-GR" dirty="0">
                <a:latin typeface="Century Gothic" panose="020B0502020202020204" pitchFamily="34" charset="0"/>
                <a:cs typeface="Arial" pitchFamily="34" charset="0"/>
              </a:rPr>
              <a:t> επιταχύνονται σε </a:t>
            </a:r>
            <a:r>
              <a:rPr lang="en-US" dirty="0">
                <a:latin typeface="Century Gothic" panose="020B0502020202020204" pitchFamily="34" charset="0"/>
                <a:cs typeface="Arial" pitchFamily="34" charset="0"/>
              </a:rPr>
              <a:t>cyclotron</a:t>
            </a:r>
            <a:r>
              <a:rPr lang="el-GR" dirty="0">
                <a:latin typeface="Century Gothic" panose="020B0502020202020204" pitchFamily="34" charset="0"/>
                <a:cs typeface="Arial" pitchFamily="34" charset="0"/>
              </a:rPr>
              <a:t> και αποκτούν μεγάλες ενέργειες 100-300 </a:t>
            </a:r>
            <a:r>
              <a:rPr lang="en-US" dirty="0">
                <a:latin typeface="Century Gothic" panose="020B0502020202020204" pitchFamily="34" charset="0"/>
                <a:cs typeface="Arial" pitchFamily="34" charset="0"/>
              </a:rPr>
              <a:t>MeV</a:t>
            </a:r>
            <a:r>
              <a:rPr lang="el-GR" dirty="0">
                <a:latin typeface="Century Gothic" panose="020B0502020202020204" pitchFamily="34" charset="0"/>
                <a:cs typeface="Arial" pitchFamily="34" charset="0"/>
              </a:rPr>
              <a:t>. Εφαρμόζονται σε θεραπείες </a:t>
            </a:r>
            <a:r>
              <a:rPr lang="el-GR" dirty="0" err="1">
                <a:latin typeface="Century Gothic" panose="020B0502020202020204" pitchFamily="34" charset="0"/>
                <a:cs typeface="Arial" pitchFamily="34" charset="0"/>
              </a:rPr>
              <a:t>δοσοπεριοριστικών</a:t>
            </a:r>
            <a:r>
              <a:rPr lang="el-GR" dirty="0">
                <a:latin typeface="Century Gothic" panose="020B0502020202020204" pitchFamily="34" charset="0"/>
                <a:cs typeface="Arial" pitchFamily="34" charset="0"/>
              </a:rPr>
              <a:t> οργάνων  π.χ. Ν Μ </a:t>
            </a:r>
          </a:p>
          <a:p>
            <a:endParaRPr lang="el-GR" dirty="0"/>
          </a:p>
        </p:txBody>
      </p:sp>
    </p:spTree>
    <p:extLst>
      <p:ext uri="{BB962C8B-B14F-4D97-AF65-F5344CB8AC3E}">
        <p14:creationId xmlns:p14="http://schemas.microsoft.com/office/powerpoint/2010/main" val="38131423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E80E7F-FD42-44F4-A325-51631FFBC7BF}"/>
              </a:ext>
            </a:extLst>
          </p:cNvPr>
          <p:cNvSpPr>
            <a:spLocks noGrp="1"/>
          </p:cNvSpPr>
          <p:nvPr>
            <p:ph type="title"/>
          </p:nvPr>
        </p:nvSpPr>
        <p:spPr>
          <a:xfrm>
            <a:off x="2106386" y="244930"/>
            <a:ext cx="9398227" cy="1094014"/>
          </a:xfrm>
        </p:spPr>
        <p:txBody>
          <a:bodyPr/>
          <a:lstStyle/>
          <a:p>
            <a:r>
              <a:rPr lang="el-GR" dirty="0"/>
              <a:t>Μακροπρόθεσμες Επιπτώσεις</a:t>
            </a:r>
          </a:p>
        </p:txBody>
      </p:sp>
      <p:sp>
        <p:nvSpPr>
          <p:cNvPr id="3" name="Θέση περιεχομένου 2">
            <a:extLst>
              <a:ext uri="{FF2B5EF4-FFF2-40B4-BE49-F238E27FC236}">
                <a16:creationId xmlns:a16="http://schemas.microsoft.com/office/drawing/2014/main" id="{5C3E263A-A197-4620-B4DD-EE7065B3DAB6}"/>
              </a:ext>
            </a:extLst>
          </p:cNvPr>
          <p:cNvSpPr>
            <a:spLocks noGrp="1"/>
          </p:cNvSpPr>
          <p:nvPr>
            <p:ph idx="1"/>
          </p:nvPr>
        </p:nvSpPr>
        <p:spPr>
          <a:xfrm>
            <a:off x="1502229" y="1338943"/>
            <a:ext cx="10002383" cy="4865913"/>
          </a:xfrm>
        </p:spPr>
        <p:txBody>
          <a:bodyPr/>
          <a:lstStyle/>
          <a:p>
            <a:r>
              <a:rPr lang="el-GR" sz="2000" dirty="0"/>
              <a:t>Ανεπανόρθωτες βλάβες στα αιμοφόρα αγγεία της καρδιάς και του εγκεφάλου, υψηλή πίεση που οδηγεί σε καρδιακές προσβολές, εγκεφαλικό, βλάβες στο ήπαρ,  στους </a:t>
            </a:r>
            <a:r>
              <a:rPr lang="el-GR" sz="2000" dirty="0" err="1"/>
              <a:t>νεφρούς</a:t>
            </a:r>
            <a:r>
              <a:rPr lang="el-GR" sz="2000" dirty="0"/>
              <a:t> και στους πνεύμονες. </a:t>
            </a:r>
          </a:p>
          <a:p>
            <a:r>
              <a:rPr lang="el-GR" sz="2000" dirty="0"/>
              <a:t>Καταστροφή των ρινικών ιστών, αν </a:t>
            </a:r>
            <a:r>
              <a:rPr lang="el-GR" sz="2000" dirty="0" err="1"/>
              <a:t>σνιφάρεται</a:t>
            </a:r>
            <a:r>
              <a:rPr lang="el-GR" sz="2000" dirty="0"/>
              <a:t>.  Αναπνευστικά προβλήματα, αν καπνίζεται. </a:t>
            </a:r>
          </a:p>
          <a:p>
            <a:r>
              <a:rPr lang="el-GR" sz="2000" dirty="0"/>
              <a:t>Μολυσματικές ασθένειες και αποστήματα, αν λαμβάνεται με ένεση.</a:t>
            </a:r>
          </a:p>
          <a:p>
            <a:r>
              <a:rPr lang="el-GR" sz="2000" b="1" dirty="0"/>
              <a:t> Υποσιτισμός, απώλεια βάρους. </a:t>
            </a:r>
          </a:p>
          <a:p>
            <a:r>
              <a:rPr lang="el-GR" sz="2000" dirty="0"/>
              <a:t>Εκτεταμένη καταστροφή δοντιών, αποπροσανατολισμός, απάθεια, σύγχυση, εξάντληση. </a:t>
            </a:r>
          </a:p>
          <a:p>
            <a:r>
              <a:rPr lang="el-GR" sz="2000" dirty="0"/>
              <a:t>Ισχυρή ψυχολογική εξάρτηση, Ψύχωση. </a:t>
            </a:r>
          </a:p>
          <a:p>
            <a:r>
              <a:rPr lang="el-GR" sz="2000" dirty="0"/>
              <a:t>Κατάθλιψη. Βλάβη στον εγκέφαλο παρόμοια με τη νόσο του </a:t>
            </a:r>
            <a:r>
              <a:rPr lang="el-GR" sz="2000" dirty="0" err="1"/>
              <a:t>Αλτσχάιμερ</a:t>
            </a:r>
            <a:r>
              <a:rPr lang="el-GR" sz="2000" dirty="0"/>
              <a:t>, εγκεφαλικό επεισόδιο και επιληψία. </a:t>
            </a:r>
          </a:p>
          <a:p>
            <a:endParaRPr lang="el-GR" dirty="0"/>
          </a:p>
        </p:txBody>
      </p:sp>
    </p:spTree>
    <p:extLst>
      <p:ext uri="{BB962C8B-B14F-4D97-AF65-F5344CB8AC3E}">
        <p14:creationId xmlns:p14="http://schemas.microsoft.com/office/powerpoint/2010/main" val="41331502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75519C-7726-42F5-8CCB-3F0DB8BE4666}"/>
              </a:ext>
            </a:extLst>
          </p:cNvPr>
          <p:cNvSpPr>
            <a:spLocks noGrp="1"/>
          </p:cNvSpPr>
          <p:nvPr>
            <p:ph type="title"/>
          </p:nvPr>
        </p:nvSpPr>
        <p:spPr/>
        <p:txBody>
          <a:bodyPr/>
          <a:lstStyle/>
          <a:p>
            <a:r>
              <a:rPr lang="el-GR" dirty="0"/>
              <a:t>Κρακ</a:t>
            </a:r>
          </a:p>
        </p:txBody>
      </p:sp>
      <p:sp>
        <p:nvSpPr>
          <p:cNvPr id="3" name="Θέση περιεχομένου 2">
            <a:extLst>
              <a:ext uri="{FF2B5EF4-FFF2-40B4-BE49-F238E27FC236}">
                <a16:creationId xmlns:a16="http://schemas.microsoft.com/office/drawing/2014/main" id="{AB9C252B-3AD6-4D12-94FB-35418EDF0316}"/>
              </a:ext>
            </a:extLst>
          </p:cNvPr>
          <p:cNvSpPr>
            <a:spLocks noGrp="1"/>
          </p:cNvSpPr>
          <p:nvPr>
            <p:ph idx="1"/>
          </p:nvPr>
        </p:nvSpPr>
        <p:spPr>
          <a:xfrm>
            <a:off x="1943100" y="1681843"/>
            <a:ext cx="9561512" cy="4229379"/>
          </a:xfrm>
        </p:spPr>
        <p:txBody>
          <a:bodyPr/>
          <a:lstStyle/>
          <a:p>
            <a:r>
              <a:rPr lang="el-GR" sz="2000" dirty="0"/>
              <a:t>Το </a:t>
            </a:r>
            <a:r>
              <a:rPr lang="el-GR" sz="2000" b="1" dirty="0"/>
              <a:t>κρακ</a:t>
            </a:r>
            <a:r>
              <a:rPr lang="el-GR" sz="2000" dirty="0"/>
              <a:t> είναι μορφή της </a:t>
            </a:r>
            <a:r>
              <a:rPr lang="el-GR" sz="2000" dirty="0">
                <a:hlinkClick r:id="rId2" tooltip="Κοκαΐνη"/>
              </a:rPr>
              <a:t>κοκαΐνης</a:t>
            </a:r>
            <a:r>
              <a:rPr lang="el-GR" sz="2000" dirty="0"/>
              <a:t>, η οποία μπορεί να καπνιστεί. Παρασκευάζεται με τη θέρμανση (κοινώς το "μαγείρεμα") της κοκαΐνης μαζί με μαγειρική σόδα, αν και για να νοθευτεί προστίθενται και άλλες -συνήθως επιβλαβείς- ουσίες.</a:t>
            </a:r>
          </a:p>
          <a:p>
            <a:pPr marL="0" indent="0">
              <a:buNone/>
            </a:pPr>
            <a:endParaRPr lang="el-GR" sz="2000" dirty="0"/>
          </a:p>
          <a:p>
            <a:r>
              <a:rPr lang="el-GR" sz="2000" dirty="0"/>
              <a:t>Το κάπνισμα του κρακ προσφέρει μια σύντομη </a:t>
            </a:r>
            <a:r>
              <a:rPr lang="el-GR" sz="2000" dirty="0">
                <a:hlinkClick r:id="rId3" tooltip="Ευφορία"/>
              </a:rPr>
              <a:t>ευφορία</a:t>
            </a:r>
            <a:r>
              <a:rPr lang="el-GR" sz="2000" dirty="0"/>
              <a:t> στους καπνιστές, που κατά κύριο λόγο είναι πιο έντονη από άλλες μορφές κοκαΐνης. </a:t>
            </a:r>
          </a:p>
          <a:p>
            <a:endParaRPr lang="el-GR" dirty="0"/>
          </a:p>
        </p:txBody>
      </p:sp>
    </p:spTree>
    <p:extLst>
      <p:ext uri="{BB962C8B-B14F-4D97-AF65-F5344CB8AC3E}">
        <p14:creationId xmlns:p14="http://schemas.microsoft.com/office/powerpoint/2010/main" val="2237345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70F86-805E-47D7-B1F9-2FC503396E19}"/>
              </a:ext>
            </a:extLst>
          </p:cNvPr>
          <p:cNvSpPr>
            <a:spLocks noGrp="1"/>
          </p:cNvSpPr>
          <p:nvPr>
            <p:ph type="title"/>
          </p:nvPr>
        </p:nvSpPr>
        <p:spPr/>
        <p:txBody>
          <a:bodyPr/>
          <a:lstStyle/>
          <a:p>
            <a:r>
              <a:rPr lang="el-GR" dirty="0"/>
              <a:t>Παραισθησιογόνα</a:t>
            </a:r>
          </a:p>
        </p:txBody>
      </p:sp>
      <p:sp>
        <p:nvSpPr>
          <p:cNvPr id="3" name="Θέση περιεχομένου 2">
            <a:extLst>
              <a:ext uri="{FF2B5EF4-FFF2-40B4-BE49-F238E27FC236}">
                <a16:creationId xmlns:a16="http://schemas.microsoft.com/office/drawing/2014/main" id="{E5A41F84-1E38-49E5-855E-2F69AF4777C6}"/>
              </a:ext>
            </a:extLst>
          </p:cNvPr>
          <p:cNvSpPr>
            <a:spLocks noGrp="1"/>
          </p:cNvSpPr>
          <p:nvPr>
            <p:ph idx="1"/>
          </p:nvPr>
        </p:nvSpPr>
        <p:spPr>
          <a:xfrm>
            <a:off x="1747157" y="1387929"/>
            <a:ext cx="10189029" cy="4845961"/>
          </a:xfrm>
        </p:spPr>
        <p:txBody>
          <a:bodyPr/>
          <a:lstStyle/>
          <a:p>
            <a:pPr algn="just"/>
            <a:r>
              <a:rPr lang="el-GR" sz="2000" dirty="0"/>
              <a:t>Είναι μια γενική κατηγορία φαρμακολογικών παραγόντων που μπορεί να διακριθεί σε τρεις μεγάλες κατηγορίες: </a:t>
            </a:r>
            <a:r>
              <a:rPr lang="el-GR" sz="2000" b="1" dirty="0" err="1">
                <a:solidFill>
                  <a:schemeClr val="accent1"/>
                </a:solidFill>
              </a:rPr>
              <a:t>ψυχοδηλωτικά</a:t>
            </a:r>
            <a:r>
              <a:rPr lang="el-GR" sz="2000" b="1" dirty="0">
                <a:solidFill>
                  <a:schemeClr val="accent1"/>
                </a:solidFill>
              </a:rPr>
              <a:t>, αποσυνδετικά και δηλητήρια.</a:t>
            </a:r>
            <a:r>
              <a:rPr lang="el-GR" sz="2000" dirty="0"/>
              <a:t> Κοινό γνώρισμα των τριών αυτών τάξεων </a:t>
            </a:r>
            <a:r>
              <a:rPr lang="el-GR" sz="2000" dirty="0" err="1"/>
              <a:t>ψυχοδραστικών</a:t>
            </a:r>
            <a:r>
              <a:rPr lang="el-GR" sz="2000" dirty="0"/>
              <a:t> ουσιών είναι ότι </a:t>
            </a:r>
            <a:r>
              <a:rPr lang="el-GR" sz="2000" b="1" dirty="0"/>
              <a:t>μπορούν να προκαλέσουν αντικειμενικές νοητικές, συναισθηματικές και συνειδησιακές αλλαγές. </a:t>
            </a:r>
          </a:p>
          <a:p>
            <a:pPr marL="0" indent="0" algn="just">
              <a:buNone/>
            </a:pPr>
            <a:endParaRPr lang="el-GR" sz="2000" b="1" dirty="0"/>
          </a:p>
          <a:p>
            <a:pPr algn="just"/>
            <a:r>
              <a:rPr lang="el-GR" sz="2000" dirty="0"/>
              <a:t>Σε αντίθεση με άλλες </a:t>
            </a:r>
            <a:r>
              <a:rPr lang="el-GR" sz="2000" dirty="0" err="1"/>
              <a:t>ψυχοδραστικές</a:t>
            </a:r>
            <a:r>
              <a:rPr lang="el-GR" sz="2000" dirty="0"/>
              <a:t> ουσίες όπως τα στεροειδή και τα οπιοειδή, αυτά δεν διευρύνουν απλά τις οικείες γνωστικές ικανότητες, αλλά μάλλον </a:t>
            </a:r>
            <a:r>
              <a:rPr lang="el-GR" sz="2000" b="1" dirty="0"/>
              <a:t>παράγουν εμπειρίες ποιοτικά διάφορες αυτών της κανονικής συνείδησης. Αυτές οι εμπειρίες συχνά παραλληλίζονται με ασυνήθεις μορφές συνειδητότητας, όπως η ύπνωση, ο διαλογισμός και το ονείρεμα.</a:t>
            </a:r>
          </a:p>
          <a:p>
            <a:pPr marL="0" indent="0">
              <a:buNone/>
            </a:pPr>
            <a:endParaRPr lang="el-GR" dirty="0"/>
          </a:p>
        </p:txBody>
      </p:sp>
    </p:spTree>
    <p:extLst>
      <p:ext uri="{BB962C8B-B14F-4D97-AF65-F5344CB8AC3E}">
        <p14:creationId xmlns:p14="http://schemas.microsoft.com/office/powerpoint/2010/main" val="10463837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F97CDE-7A24-40D8-BEAB-AB4CA3827381}"/>
              </a:ext>
            </a:extLst>
          </p:cNvPr>
          <p:cNvSpPr>
            <a:spLocks noGrp="1"/>
          </p:cNvSpPr>
          <p:nvPr>
            <p:ph type="title"/>
          </p:nvPr>
        </p:nvSpPr>
        <p:spPr>
          <a:xfrm>
            <a:off x="2612572" y="408215"/>
            <a:ext cx="8924698" cy="1012372"/>
          </a:xfrm>
        </p:spPr>
        <p:txBody>
          <a:bodyPr/>
          <a:lstStyle/>
          <a:p>
            <a:r>
              <a:rPr lang="el-GR" dirty="0"/>
              <a:t>Παραισθήσεις</a:t>
            </a:r>
          </a:p>
        </p:txBody>
      </p:sp>
      <p:sp>
        <p:nvSpPr>
          <p:cNvPr id="3" name="Θέση περιεχομένου 2">
            <a:extLst>
              <a:ext uri="{FF2B5EF4-FFF2-40B4-BE49-F238E27FC236}">
                <a16:creationId xmlns:a16="http://schemas.microsoft.com/office/drawing/2014/main" id="{31C8810E-3504-4F14-A4F0-A8982DB0EC9D}"/>
              </a:ext>
            </a:extLst>
          </p:cNvPr>
          <p:cNvSpPr>
            <a:spLocks noGrp="1"/>
          </p:cNvSpPr>
          <p:nvPr>
            <p:ph idx="1"/>
          </p:nvPr>
        </p:nvSpPr>
        <p:spPr>
          <a:xfrm>
            <a:off x="1045029" y="1420586"/>
            <a:ext cx="10874828" cy="5029200"/>
          </a:xfrm>
        </p:spPr>
        <p:txBody>
          <a:bodyPr>
            <a:normAutofit/>
          </a:bodyPr>
          <a:lstStyle/>
          <a:p>
            <a:pPr algn="just"/>
            <a:r>
              <a:rPr lang="el-GR" sz="2000" dirty="0"/>
              <a:t>Με τον όρο παραισθήσεις στην κυριολεξία εννοούμε </a:t>
            </a:r>
            <a:r>
              <a:rPr lang="el-GR" sz="2000" b="1" dirty="0">
                <a:solidFill>
                  <a:srgbClr val="FF0000"/>
                </a:solidFill>
              </a:rPr>
              <a:t>αντιλήψεις ανυπόστατες, που όμως εμφανίζονται ως απολύτως ρεαλιστικές.</a:t>
            </a:r>
            <a:r>
              <a:rPr lang="el-GR" sz="2000" dirty="0"/>
              <a:t> </a:t>
            </a:r>
          </a:p>
          <a:p>
            <a:pPr marL="0" indent="0" algn="just">
              <a:buNone/>
            </a:pPr>
            <a:endParaRPr lang="el-GR" sz="2000" dirty="0"/>
          </a:p>
          <a:p>
            <a:pPr algn="just"/>
            <a:r>
              <a:rPr lang="el-GR" sz="2000" dirty="0"/>
              <a:t>Οι τυπικές «παραισθήσεις» που προκαλούνται από τις ψυχεδελικές ουσίες μπορούν με μεγαλύτερη ακρίβεια να περιγραφούν ως </a:t>
            </a:r>
            <a:r>
              <a:rPr lang="el-GR" sz="2000" dirty="0">
                <a:solidFill>
                  <a:schemeClr val="accent1"/>
                </a:solidFill>
              </a:rPr>
              <a:t>μεταλλαγές της κανονικής αντιλήψεως</a:t>
            </a:r>
            <a:r>
              <a:rPr lang="el-GR" sz="2000" dirty="0"/>
              <a:t>, καθώς </a:t>
            </a:r>
            <a:r>
              <a:rPr lang="el-GR" sz="2000" u="sng" dirty="0"/>
              <a:t>το υποκείμενο έχει συνήθως επίγνωση της απατηλής και προσωπικής φύσης των αντιλήψεών του.</a:t>
            </a:r>
          </a:p>
          <a:p>
            <a:pPr marL="0" indent="0" algn="just">
              <a:buNone/>
            </a:pPr>
            <a:endParaRPr lang="el-GR" sz="2000" u="sng" dirty="0"/>
          </a:p>
          <a:p>
            <a:pPr algn="just"/>
            <a:r>
              <a:rPr lang="el-GR" sz="2000" dirty="0"/>
              <a:t>Οι παραισθησιογόνες ουσίες εξακολουθούν μέχρι και σήμερα -και παρά τις τόσες απαγορεύσεις- να εξετάζονται </a:t>
            </a:r>
            <a:r>
              <a:rPr lang="el-GR" sz="2000" dirty="0">
                <a:solidFill>
                  <a:srgbClr val="C00000"/>
                </a:solidFill>
              </a:rPr>
              <a:t>ως θεραπευτικοί παράγοντες για την αντιμετώπιση της κατάθλιψης, της διαταραχής μετατραυματικού στρες, της </a:t>
            </a:r>
            <a:r>
              <a:rPr lang="el-GR" sz="2000" dirty="0" err="1">
                <a:solidFill>
                  <a:srgbClr val="C00000"/>
                </a:solidFill>
              </a:rPr>
              <a:t>ιδεοψυχαναγκαστικής</a:t>
            </a:r>
            <a:r>
              <a:rPr lang="el-GR" sz="2000" dirty="0">
                <a:solidFill>
                  <a:srgbClr val="C00000"/>
                </a:solidFill>
              </a:rPr>
              <a:t> διαταραχής, του αλκοολισμού, της οπιομανίας, της αθροιστικής κεφαλαλγίας («αυτοκτονικοί πονοκέφαλοι») και άλλων ασθενειών.</a:t>
            </a:r>
          </a:p>
          <a:p>
            <a:endParaRPr lang="el-GR" sz="2000" dirty="0"/>
          </a:p>
        </p:txBody>
      </p:sp>
    </p:spTree>
    <p:extLst>
      <p:ext uri="{BB962C8B-B14F-4D97-AF65-F5344CB8AC3E}">
        <p14:creationId xmlns:p14="http://schemas.microsoft.com/office/powerpoint/2010/main" val="155031130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5A90789-DA5E-48E4-8DE2-6B9689BB85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2221" y="3705613"/>
            <a:ext cx="3739779" cy="2800889"/>
          </a:xfrm>
        </p:spPr>
      </p:pic>
      <p:pic>
        <p:nvPicPr>
          <p:cNvPr id="7" name="Εικόνα 6">
            <a:extLst>
              <a:ext uri="{FF2B5EF4-FFF2-40B4-BE49-F238E27FC236}">
                <a16:creationId xmlns:a16="http://schemas.microsoft.com/office/drawing/2014/main" id="{3DC9FEC0-E21B-458A-9092-027733F22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91" y="161767"/>
            <a:ext cx="3899270" cy="3899270"/>
          </a:xfrm>
          <a:prstGeom prst="rect">
            <a:avLst/>
          </a:prstGeom>
        </p:spPr>
      </p:pic>
      <p:pic>
        <p:nvPicPr>
          <p:cNvPr id="9" name="Εικόνα 8">
            <a:extLst>
              <a:ext uri="{FF2B5EF4-FFF2-40B4-BE49-F238E27FC236}">
                <a16:creationId xmlns:a16="http://schemas.microsoft.com/office/drawing/2014/main" id="{AE026D04-6767-4722-A987-8C6DD5260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863" y="3172968"/>
            <a:ext cx="5065029" cy="3333534"/>
          </a:xfrm>
          <a:prstGeom prst="rect">
            <a:avLst/>
          </a:prstGeom>
        </p:spPr>
      </p:pic>
      <p:pic>
        <p:nvPicPr>
          <p:cNvPr id="11" name="Εικόνα 10">
            <a:extLst>
              <a:ext uri="{FF2B5EF4-FFF2-40B4-BE49-F238E27FC236}">
                <a16:creationId xmlns:a16="http://schemas.microsoft.com/office/drawing/2014/main" id="{C6683B91-E7AD-4288-AAB8-F579DE0EFF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0205" y="161767"/>
            <a:ext cx="5466906" cy="3649665"/>
          </a:xfrm>
          <a:prstGeom prst="rect">
            <a:avLst/>
          </a:prstGeom>
        </p:spPr>
      </p:pic>
      <p:pic>
        <p:nvPicPr>
          <p:cNvPr id="13" name="Εικόνα 12">
            <a:extLst>
              <a:ext uri="{FF2B5EF4-FFF2-40B4-BE49-F238E27FC236}">
                <a16:creationId xmlns:a16="http://schemas.microsoft.com/office/drawing/2014/main" id="{7F160F2A-B02F-4D2C-9860-B6E75092C9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0190" y="3811432"/>
            <a:ext cx="3840632" cy="2435607"/>
          </a:xfrm>
          <a:prstGeom prst="rect">
            <a:avLst/>
          </a:prstGeom>
        </p:spPr>
      </p:pic>
    </p:spTree>
    <p:extLst>
      <p:ext uri="{BB962C8B-B14F-4D97-AF65-F5344CB8AC3E}">
        <p14:creationId xmlns:p14="http://schemas.microsoft.com/office/powerpoint/2010/main" val="31045059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D47A3A-33A1-489F-9CC5-128B265CE60B}"/>
              </a:ext>
            </a:extLst>
          </p:cNvPr>
          <p:cNvSpPr>
            <a:spLocks noGrp="1"/>
          </p:cNvSpPr>
          <p:nvPr>
            <p:ph type="title"/>
          </p:nvPr>
        </p:nvSpPr>
        <p:spPr>
          <a:xfrm>
            <a:off x="2547257" y="134007"/>
            <a:ext cx="8957355" cy="829379"/>
          </a:xfrm>
        </p:spPr>
        <p:txBody>
          <a:bodyPr/>
          <a:lstStyle/>
          <a:p>
            <a:r>
              <a:rPr lang="el-GR" dirty="0"/>
              <a:t>Γονιμότητα και διατροφή </a:t>
            </a:r>
          </a:p>
        </p:txBody>
      </p:sp>
      <p:pic>
        <p:nvPicPr>
          <p:cNvPr id="3076" name="Picture 4" descr="Haronameva-voankazo sy legioma malagasy">
            <a:extLst>
              <a:ext uri="{FF2B5EF4-FFF2-40B4-BE49-F238E27FC236}">
                <a16:creationId xmlns:a16="http://schemas.microsoft.com/office/drawing/2014/main" id="{D7D0D3FE-205B-45A4-A774-4A0A32CE7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965862"/>
            <a:ext cx="5767614" cy="37077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Τι είναι αυτό που ονομάζουμε αντιφλεγμονώδης διατροφή - Ensomati">
            <a:extLst>
              <a:ext uri="{FF2B5EF4-FFF2-40B4-BE49-F238E27FC236}">
                <a16:creationId xmlns:a16="http://schemas.microsoft.com/office/drawing/2014/main" id="{F7A913E4-3816-4FD2-BD8E-16E1CAE1D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86" y="909856"/>
            <a:ext cx="6743700" cy="411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58860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Μπαίνει και επίσημα η άνοιξη από το Σάββατο">
            <a:extLst>
              <a:ext uri="{FF2B5EF4-FFF2-40B4-BE49-F238E27FC236}">
                <a16:creationId xmlns:a16="http://schemas.microsoft.com/office/drawing/2014/main" id="{3C62E548-4D31-4AD6-A866-F9C2E2938D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9812" y="597479"/>
            <a:ext cx="8390245" cy="544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97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3D71A3-B754-4343-ACEF-A296D8685F27}"/>
              </a:ext>
            </a:extLst>
          </p:cNvPr>
          <p:cNvSpPr>
            <a:spLocks noGrp="1"/>
          </p:cNvSpPr>
          <p:nvPr>
            <p:ph type="title"/>
          </p:nvPr>
        </p:nvSpPr>
        <p:spPr/>
        <p:txBody>
          <a:bodyPr/>
          <a:lstStyle/>
          <a:p>
            <a:r>
              <a:rPr lang="el-GR" dirty="0"/>
              <a:t>ΗΛΕΚΤΡΟΜΑΓΝΗΤΙΚΗ ΑΚΤΙΝΟΒΟΛΙΑ</a:t>
            </a:r>
          </a:p>
        </p:txBody>
      </p:sp>
      <p:sp>
        <p:nvSpPr>
          <p:cNvPr id="3" name="Θέση περιεχομένου 2">
            <a:extLst>
              <a:ext uri="{FF2B5EF4-FFF2-40B4-BE49-F238E27FC236}">
                <a16:creationId xmlns:a16="http://schemas.microsoft.com/office/drawing/2014/main" id="{EA2569ED-2C9C-4215-B986-B987A17A7C6C}"/>
              </a:ext>
            </a:extLst>
          </p:cNvPr>
          <p:cNvSpPr>
            <a:spLocks noGrp="1"/>
          </p:cNvSpPr>
          <p:nvPr>
            <p:ph idx="1"/>
          </p:nvPr>
        </p:nvSpPr>
        <p:spPr>
          <a:xfrm>
            <a:off x="1254642" y="1701209"/>
            <a:ext cx="10249970" cy="4532681"/>
          </a:xfrm>
        </p:spPr>
        <p:txBody>
          <a:bodyPr/>
          <a:lstStyle/>
          <a:p>
            <a:r>
              <a:rPr lang="el-GR" sz="2000" b="1" dirty="0"/>
              <a:t>Ευρύ φάσμα ακτινοβολιών</a:t>
            </a:r>
            <a:r>
              <a:rPr lang="en-US" sz="2000" dirty="0"/>
              <a:t>: </a:t>
            </a:r>
            <a:r>
              <a:rPr lang="el-GR" sz="2000" dirty="0"/>
              <a:t>ραδιοφωνικά κύματα (τεχνικά </a:t>
            </a:r>
            <a:r>
              <a:rPr lang="el-GR" sz="2000" dirty="0" err="1"/>
              <a:t>ηλεκτρομ</a:t>
            </a:r>
            <a:r>
              <a:rPr lang="el-GR" sz="2000" dirty="0"/>
              <a:t>. κύματα), υπέρυθρες ακτίνες, το ορατό φως, τις υπεριώδεις ακτίνες, την ακτινοβολία γ, την ακτινοβολία χ.</a:t>
            </a:r>
          </a:p>
          <a:p>
            <a:pPr marL="137160" indent="0">
              <a:buNone/>
            </a:pPr>
            <a:endParaRPr lang="el-GR" sz="2000" dirty="0"/>
          </a:p>
          <a:p>
            <a:r>
              <a:rPr lang="el-GR" sz="2000" dirty="0"/>
              <a:t>Διαφέρουν ως προς τον τρόπο παραγωγής τους και το φάσμα τους.</a:t>
            </a:r>
          </a:p>
          <a:p>
            <a:pPr marL="137160" indent="0">
              <a:buNone/>
            </a:pPr>
            <a:r>
              <a:rPr lang="el-GR" sz="2000" dirty="0"/>
              <a:t>Το φάσμα είναι </a:t>
            </a:r>
            <a:r>
              <a:rPr lang="en-US" sz="2000" dirty="0"/>
              <a:t>: </a:t>
            </a:r>
            <a:r>
              <a:rPr lang="el-GR" sz="2000" dirty="0"/>
              <a:t>συνεχές ( φάσμα του ορατού φωτός)</a:t>
            </a:r>
          </a:p>
          <a:p>
            <a:pPr marL="137160" indent="0">
              <a:buNone/>
            </a:pPr>
            <a:r>
              <a:rPr lang="el-GR" sz="2000" dirty="0"/>
              <a:t>                           γραμμικό (π.χ. φάσμα της ακτινοβολίας γ)</a:t>
            </a:r>
          </a:p>
          <a:p>
            <a:pPr marL="137160" indent="0">
              <a:buNone/>
            </a:pPr>
            <a:r>
              <a:rPr lang="el-GR" sz="2000" dirty="0"/>
              <a:t>                           συνεχές και γραμμικό (της ακτινοβολίας χ)  </a:t>
            </a:r>
          </a:p>
          <a:p>
            <a:endParaRPr lang="el-GR" dirty="0"/>
          </a:p>
        </p:txBody>
      </p:sp>
    </p:spTree>
    <p:extLst>
      <p:ext uri="{BB962C8B-B14F-4D97-AF65-F5344CB8AC3E}">
        <p14:creationId xmlns:p14="http://schemas.microsoft.com/office/powerpoint/2010/main" val="8757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layer.slideplayer.gr/66/11845363/slides/slide_2.jpg">
            <a:extLst>
              <a:ext uri="{FF2B5EF4-FFF2-40B4-BE49-F238E27FC236}">
                <a16:creationId xmlns:a16="http://schemas.microsoft.com/office/drawing/2014/main" id="{B6718FB0-DB79-471D-AB1E-CE06A400F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987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5" y="149902"/>
            <a:ext cx="9701059" cy="637880"/>
          </a:xfrm>
        </p:spPr>
        <p:txBody>
          <a:bodyPr>
            <a:normAutofit fontScale="90000"/>
          </a:bodyPr>
          <a:lstStyle/>
          <a:p>
            <a:r>
              <a:rPr lang="el-GR" dirty="0">
                <a:latin typeface="+mn-lt"/>
              </a:rPr>
              <a:t>Έκθεση σε Ιονίζουσα Ακτινοβολία</a:t>
            </a:r>
            <a:endParaRPr lang="en-GB" dirty="0">
              <a:latin typeface="+mn-lt"/>
            </a:endParaRPr>
          </a:p>
        </p:txBody>
      </p:sp>
      <p:sp>
        <p:nvSpPr>
          <p:cNvPr id="3" name="Content Placeholder 2"/>
          <p:cNvSpPr>
            <a:spLocks noGrp="1"/>
          </p:cNvSpPr>
          <p:nvPr>
            <p:ph idx="1"/>
          </p:nvPr>
        </p:nvSpPr>
        <p:spPr>
          <a:xfrm>
            <a:off x="1439056" y="787782"/>
            <a:ext cx="10752944" cy="6070218"/>
          </a:xfrm>
        </p:spPr>
        <p:txBody>
          <a:bodyPr>
            <a:noAutofit/>
          </a:bodyPr>
          <a:lstStyle/>
          <a:p>
            <a:pPr marL="0" indent="0">
              <a:buNone/>
            </a:pPr>
            <a:r>
              <a:rPr lang="el-GR" sz="2000" b="1" dirty="0">
                <a:latin typeface="Century Gothic" panose="020B0502020202020204" pitchFamily="34" charset="0"/>
                <a:cs typeface="Times New Roman" panose="02020603050405020304" pitchFamily="18" charset="0"/>
              </a:rPr>
              <a:t>Φυσικό περιβάλλον </a:t>
            </a:r>
            <a:r>
              <a:rPr lang="el-GR" sz="2000" dirty="0">
                <a:latin typeface="Century Gothic" panose="020B0502020202020204" pitchFamily="34" charset="0"/>
                <a:cs typeface="Times New Roman" panose="02020603050405020304" pitchFamily="18" charset="0"/>
              </a:rPr>
              <a:t>(έδαφος, ατμόσφαιρα)</a:t>
            </a:r>
            <a:r>
              <a:rPr lang="en-GB" sz="2000" dirty="0">
                <a:latin typeface="Century Gothic" panose="020B0502020202020204" pitchFamily="34" charset="0"/>
                <a:cs typeface="Times New Roman" panose="02020603050405020304" pitchFamily="18" charset="0"/>
              </a:rPr>
              <a:t>:</a:t>
            </a:r>
            <a:r>
              <a:rPr lang="el-GR" sz="2000" dirty="0">
                <a:latin typeface="Century Gothic" panose="020B0502020202020204" pitchFamily="34" charset="0"/>
                <a:cs typeface="Times New Roman" panose="02020603050405020304" pitchFamily="18" charset="0"/>
              </a:rPr>
              <a:t> </a:t>
            </a:r>
          </a:p>
          <a:p>
            <a:pPr lvl="1"/>
            <a:r>
              <a:rPr lang="el-GR" sz="2000" dirty="0">
                <a:latin typeface="Century Gothic" panose="020B0502020202020204" pitchFamily="34" charset="0"/>
                <a:cs typeface="Times New Roman" panose="02020603050405020304" pitchFamily="18" charset="0"/>
              </a:rPr>
              <a:t>Στα πετρώματα, στο νερό, στον  αέρα υπάρχουν φυσικά ραδιενεργά στοιχεία (κάλιο, ράδιο, ουράνιο, ραδόνιο)</a:t>
            </a:r>
            <a:endParaRPr lang="el-GR" sz="800" dirty="0">
              <a:latin typeface="Century Gothic" panose="020B0502020202020204" pitchFamily="34" charset="0"/>
              <a:cs typeface="Times New Roman" panose="02020603050405020304" pitchFamily="18" charset="0"/>
            </a:endParaRPr>
          </a:p>
          <a:p>
            <a:pPr marL="0" indent="0">
              <a:buNone/>
            </a:pPr>
            <a:r>
              <a:rPr lang="el-GR" sz="2000" b="1" dirty="0">
                <a:latin typeface="Century Gothic" panose="020B0502020202020204" pitchFamily="34" charset="0"/>
                <a:cs typeface="Times New Roman" panose="02020603050405020304" pitchFamily="18" charset="0"/>
              </a:rPr>
              <a:t>Κοσμική ακτινοβολία</a:t>
            </a:r>
            <a:r>
              <a:rPr lang="el-GR" sz="2000" dirty="0">
                <a:latin typeface="Century Gothic" panose="020B0502020202020204" pitchFamily="34" charset="0"/>
                <a:cs typeface="Times New Roman" panose="02020603050405020304" pitchFamily="18" charset="0"/>
              </a:rPr>
              <a:t> (ήλιος, αστρικές πηγές) </a:t>
            </a:r>
          </a:p>
          <a:p>
            <a:pPr lvl="1"/>
            <a:r>
              <a:rPr lang="el-GR" sz="2000" dirty="0">
                <a:latin typeface="Century Gothic" panose="020B0502020202020204" pitchFamily="34" charset="0"/>
                <a:cs typeface="Times New Roman" panose="02020603050405020304" pitchFamily="18" charset="0"/>
              </a:rPr>
              <a:t>Αυξάνεται κατά τις εξάρσεις της ηλιακής δραστηριότητας.</a:t>
            </a:r>
          </a:p>
          <a:p>
            <a:pPr lvl="1"/>
            <a:r>
              <a:rPr lang="el-GR" sz="2000" dirty="0">
                <a:latin typeface="Century Gothic" panose="020B0502020202020204" pitchFamily="34" charset="0"/>
                <a:cs typeface="Times New Roman" panose="02020603050405020304" pitchFamily="18" charset="0"/>
              </a:rPr>
              <a:t> Απορροφάται μερικώς ή ολικώς από τη γήινη ατμόσφαιρα</a:t>
            </a:r>
          </a:p>
          <a:p>
            <a:pPr marL="457200" lvl="1" indent="0">
              <a:buNone/>
            </a:pPr>
            <a:endParaRPr lang="el-GR" sz="800" dirty="0">
              <a:latin typeface="Century Gothic" panose="020B0502020202020204" pitchFamily="34" charset="0"/>
              <a:cs typeface="Times New Roman" panose="02020603050405020304" pitchFamily="18" charset="0"/>
            </a:endParaRPr>
          </a:p>
          <a:p>
            <a:pPr marL="0" indent="0">
              <a:buNone/>
            </a:pPr>
            <a:r>
              <a:rPr lang="el-GR" sz="2000" b="1" dirty="0">
                <a:latin typeface="Century Gothic" panose="020B0502020202020204" pitchFamily="34" charset="0"/>
                <a:cs typeface="Times New Roman" panose="02020603050405020304" pitchFamily="18" charset="0"/>
              </a:rPr>
              <a:t>Τροφική αλυσίδα (</a:t>
            </a:r>
            <a:r>
              <a:rPr lang="el-GR" sz="2000" dirty="0">
                <a:latin typeface="Century Gothic" panose="020B0502020202020204" pitchFamily="34" charset="0"/>
                <a:cs typeface="Times New Roman" panose="02020603050405020304" pitchFamily="18" charset="0"/>
              </a:rPr>
              <a:t>φυσική πηγή πρόσληψης ραδιενεργών στοιχείων).</a:t>
            </a:r>
          </a:p>
          <a:p>
            <a:pPr lvl="1"/>
            <a:r>
              <a:rPr lang="en-GB" sz="2000" b="1" baseline="30000" dirty="0">
                <a:latin typeface="Century Gothic" panose="020B0502020202020204" pitchFamily="34" charset="0"/>
                <a:cs typeface="Times New Roman" panose="02020603050405020304" pitchFamily="18" charset="0"/>
              </a:rPr>
              <a:t> 40</a:t>
            </a:r>
            <a:r>
              <a:rPr lang="en-GB" sz="2000" b="1" dirty="0">
                <a:latin typeface="Century Gothic" panose="020B0502020202020204" pitchFamily="34" charset="0"/>
                <a:cs typeface="Times New Roman" panose="02020603050405020304" pitchFamily="18" charset="0"/>
              </a:rPr>
              <a:t>K</a:t>
            </a:r>
            <a:r>
              <a:rPr lang="el-GR" sz="2000" b="1"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(μπανάνες)</a:t>
            </a:r>
            <a:endParaRPr lang="el-GR" sz="800" dirty="0">
              <a:latin typeface="Century Gothic" panose="020B0502020202020204" pitchFamily="34" charset="0"/>
              <a:cs typeface="Times New Roman" panose="02020603050405020304" pitchFamily="18" charset="0"/>
            </a:endParaRPr>
          </a:p>
          <a:p>
            <a:pPr marL="0" indent="0">
              <a:buNone/>
            </a:pPr>
            <a:r>
              <a:rPr lang="el-GR" sz="2000" b="1" dirty="0">
                <a:latin typeface="Century Gothic" panose="020B0502020202020204" pitchFamily="34" charset="0"/>
                <a:cs typeface="Times New Roman" panose="02020603050405020304" pitchFamily="18" charset="0"/>
              </a:rPr>
              <a:t>Ιατρική για διάγνωση (ακτινογραφία, αξονική) και θεραπεία (καρκίνου)</a:t>
            </a:r>
          </a:p>
          <a:p>
            <a:pPr marL="0" indent="0">
              <a:buNone/>
            </a:pPr>
            <a:endParaRPr lang="el-GR" sz="800" b="1" dirty="0">
              <a:latin typeface="Century Gothic" panose="020B0502020202020204" pitchFamily="34" charset="0"/>
              <a:cs typeface="Times New Roman" panose="02020603050405020304" pitchFamily="18" charset="0"/>
            </a:endParaRPr>
          </a:p>
          <a:p>
            <a:pPr marL="0" indent="0">
              <a:buNone/>
            </a:pPr>
            <a:r>
              <a:rPr lang="el-GR" sz="2000" b="1" dirty="0">
                <a:latin typeface="Century Gothic" panose="020B0502020202020204" pitchFamily="34" charset="0"/>
                <a:cs typeface="Times New Roman" panose="02020603050405020304" pitchFamily="18" charset="0"/>
              </a:rPr>
              <a:t>Βιομηχανία (ραδιογράφηση, αποστείρωση υλικών, έλεγχο ποιοτικών παραμέτρων)</a:t>
            </a:r>
          </a:p>
          <a:p>
            <a:pPr marL="0" indent="0">
              <a:buNone/>
            </a:pPr>
            <a:endParaRPr lang="el-GR" sz="800" b="1" dirty="0">
              <a:latin typeface="Century Gothic" panose="020B0502020202020204" pitchFamily="34" charset="0"/>
              <a:cs typeface="Times New Roman" panose="02020603050405020304" pitchFamily="18" charset="0"/>
            </a:endParaRPr>
          </a:p>
          <a:p>
            <a:pPr marL="0" indent="0">
              <a:buNone/>
            </a:pPr>
            <a:r>
              <a:rPr lang="el-GR" sz="2000" b="1" dirty="0">
                <a:latin typeface="Century Gothic" panose="020B0502020202020204" pitchFamily="34" charset="0"/>
                <a:cs typeface="Times New Roman" panose="02020603050405020304" pitchFamily="18" charset="0"/>
              </a:rPr>
              <a:t>Παραγωγή ενέργειας (πυρηνικά εργοστάσια)</a:t>
            </a:r>
          </a:p>
          <a:p>
            <a:pPr marL="0" indent="0">
              <a:buNone/>
            </a:pPr>
            <a:endParaRPr lang="el-GR" sz="800" b="1" dirty="0">
              <a:latin typeface="Century Gothic" panose="020B0502020202020204" pitchFamily="34" charset="0"/>
              <a:cs typeface="Times New Roman" panose="02020603050405020304" pitchFamily="18" charset="0"/>
            </a:endParaRPr>
          </a:p>
          <a:p>
            <a:pPr marL="0" indent="0">
              <a:buNone/>
            </a:pPr>
            <a:r>
              <a:rPr lang="el-GR" sz="2000" b="1" dirty="0">
                <a:latin typeface="Century Gothic" panose="020B0502020202020204" pitchFamily="34" charset="0"/>
                <a:cs typeface="Times New Roman" panose="02020603050405020304" pitchFamily="18" charset="0"/>
              </a:rPr>
              <a:t>Γεωργία, Έρευνα, Εκπαίδευση.</a:t>
            </a:r>
          </a:p>
          <a:p>
            <a:pPr marL="0" indent="0">
              <a:buNone/>
            </a:pPr>
            <a:r>
              <a:rPr lang="el-GR" sz="2000" dirty="0">
                <a:latin typeface="Times New Roman" panose="02020603050405020304" pitchFamily="18" charset="0"/>
                <a:cs typeface="Times New Roman" panose="02020603050405020304" pitchFamily="18" charset="0"/>
              </a:rPr>
              <a:t/>
            </a:r>
            <a:br>
              <a:rPr lang="el-GR" sz="2000" dirty="0">
                <a:latin typeface="Times New Roman" panose="02020603050405020304" pitchFamily="18" charset="0"/>
                <a:cs typeface="Times New Roman" panose="02020603050405020304" pitchFamily="18" charset="0"/>
              </a:rPr>
            </a:b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770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1266"/>
            <a:ext cx="8869366" cy="753438"/>
          </a:xfrm>
        </p:spPr>
        <p:txBody>
          <a:bodyPr>
            <a:normAutofit fontScale="90000"/>
          </a:bodyPr>
          <a:lstStyle/>
          <a:p>
            <a:r>
              <a:rPr lang="el-GR" dirty="0"/>
              <a:t>Τρόποι Έκθεσης σε Ιονίζουσα Ακτινοβολία</a:t>
            </a:r>
            <a:endParaRPr lang="en-GB" dirty="0"/>
          </a:p>
        </p:txBody>
      </p:sp>
      <p:sp>
        <p:nvSpPr>
          <p:cNvPr id="3" name="Content Placeholder 2"/>
          <p:cNvSpPr>
            <a:spLocks noGrp="1"/>
          </p:cNvSpPr>
          <p:nvPr>
            <p:ph idx="1"/>
          </p:nvPr>
        </p:nvSpPr>
        <p:spPr>
          <a:xfrm>
            <a:off x="1523999" y="980728"/>
            <a:ext cx="10217727" cy="5866006"/>
          </a:xfrm>
        </p:spPr>
        <p:txBody>
          <a:bodyPr>
            <a:noAutofit/>
          </a:bodyPr>
          <a:lstStyle/>
          <a:p>
            <a:pPr marL="0" indent="0">
              <a:buNone/>
            </a:pPr>
            <a:r>
              <a:rPr lang="en-GB" sz="2000" b="1" u="sng" dirty="0">
                <a:latin typeface="Century Gothic" panose="020B0502020202020204" pitchFamily="34" charset="0"/>
                <a:cs typeface="Times New Roman" panose="02020603050405020304" pitchFamily="18" charset="0"/>
              </a:rPr>
              <a:t>E</a:t>
            </a:r>
            <a:r>
              <a:rPr lang="el-GR" sz="2000" b="1" u="sng" dirty="0" err="1">
                <a:latin typeface="Century Gothic" panose="020B0502020202020204" pitchFamily="34" charset="0"/>
                <a:cs typeface="Times New Roman" panose="02020603050405020304" pitchFamily="18" charset="0"/>
              </a:rPr>
              <a:t>ξωτερική</a:t>
            </a:r>
            <a:r>
              <a:rPr lang="en-GB" sz="2000" b="1" u="sng" dirty="0">
                <a:latin typeface="Century Gothic" panose="020B0502020202020204" pitchFamily="34" charset="0"/>
                <a:cs typeface="Times New Roman" panose="02020603050405020304" pitchFamily="18" charset="0"/>
              </a:rPr>
              <a:t>: </a:t>
            </a:r>
            <a:r>
              <a:rPr lang="en-GB" sz="2000" dirty="0">
                <a:latin typeface="Century Gothic" panose="020B0502020202020204" pitchFamily="34" charset="0"/>
                <a:cs typeface="Times New Roman" panose="02020603050405020304" pitchFamily="18" charset="0"/>
              </a:rPr>
              <a:t>K</a:t>
            </a:r>
            <a:r>
              <a:rPr lang="el-GR" sz="2000" dirty="0">
                <a:latin typeface="Century Gothic" panose="020B0502020202020204" pitchFamily="34" charset="0"/>
                <a:cs typeface="Times New Roman" panose="02020603050405020304" pitchFamily="18" charset="0"/>
              </a:rPr>
              <a:t>οσμική ακτινοβολία, ακτινογραφίες, πετρώματα</a:t>
            </a:r>
            <a:endParaRPr lang="en-GB" sz="2000" dirty="0">
              <a:latin typeface="Century Gothic" panose="020B0502020202020204" pitchFamily="34" charset="0"/>
              <a:cs typeface="Times New Roman" panose="02020603050405020304" pitchFamily="18" charset="0"/>
            </a:endParaRPr>
          </a:p>
          <a:p>
            <a:pPr marL="0" indent="0">
              <a:buNone/>
            </a:pPr>
            <a:r>
              <a:rPr lang="el-GR" sz="2000" dirty="0">
                <a:latin typeface="Century Gothic" panose="020B0502020202020204" pitchFamily="34" charset="0"/>
                <a:cs typeface="Times New Roman" panose="02020603050405020304" pitchFamily="18" charset="0"/>
              </a:rPr>
              <a:t>Τα φωτόνια λόγω μεγάλης διεισδυτικότητας φτάνουν σε μεγάλο βάθος</a:t>
            </a:r>
          </a:p>
          <a:p>
            <a:pPr marL="0" indent="0">
              <a:buNone/>
            </a:pPr>
            <a:r>
              <a:rPr lang="el-GR" sz="2000" dirty="0">
                <a:latin typeface="Century Gothic" panose="020B0502020202020204" pitchFamily="34" charset="0"/>
                <a:cs typeface="Times New Roman" panose="02020603050405020304" pitchFamily="18" charset="0"/>
              </a:rPr>
              <a:t>Τα ηλεκτρόνια με μικρότερο βάθος διείσδυσης προκαλούν επιφανειακές βλάβες. </a:t>
            </a:r>
          </a:p>
          <a:p>
            <a:pPr marL="0" indent="0">
              <a:buNone/>
            </a:pPr>
            <a:r>
              <a:rPr lang="el-GR" sz="2000" dirty="0">
                <a:latin typeface="Century Gothic" panose="020B0502020202020204" pitchFamily="34" charset="0"/>
                <a:cs typeface="Times New Roman" panose="02020603050405020304" pitchFamily="18" charset="0"/>
              </a:rPr>
              <a:t>Τα σωματίδια-α με μικρή διεισδυτική ικανότητα απορροφώνται εξωτερικά (ρούχα, δέρμα). </a:t>
            </a:r>
          </a:p>
          <a:p>
            <a:pPr marL="0" indent="0">
              <a:buNone/>
            </a:pPr>
            <a:endParaRPr lang="en-GB" sz="2000" dirty="0">
              <a:latin typeface="Century Gothic" panose="020B0502020202020204" pitchFamily="34" charset="0"/>
              <a:cs typeface="Times New Roman" panose="02020603050405020304" pitchFamily="18" charset="0"/>
            </a:endParaRPr>
          </a:p>
          <a:p>
            <a:pPr marL="0" indent="0">
              <a:buNone/>
            </a:pPr>
            <a:r>
              <a:rPr lang="en-GB" sz="2000" b="1" u="sng" dirty="0">
                <a:latin typeface="Century Gothic" panose="020B0502020202020204" pitchFamily="34" charset="0"/>
                <a:cs typeface="Times New Roman" panose="02020603050405020304" pitchFamily="18" charset="0"/>
              </a:rPr>
              <a:t>E</a:t>
            </a:r>
            <a:r>
              <a:rPr lang="el-GR" sz="2000" b="1" u="sng" dirty="0">
                <a:latin typeface="Century Gothic" panose="020B0502020202020204" pitchFamily="34" charset="0"/>
                <a:cs typeface="Times New Roman" panose="02020603050405020304" pitchFamily="18" charset="0"/>
              </a:rPr>
              <a:t>σωτερική</a:t>
            </a:r>
            <a:r>
              <a:rPr lang="en-GB" sz="2000" b="1" dirty="0">
                <a:latin typeface="Century Gothic" panose="020B0502020202020204" pitchFamily="34" charset="0"/>
                <a:cs typeface="Times New Roman" panose="02020603050405020304" pitchFamily="18" charset="0"/>
              </a:rPr>
              <a:t>:</a:t>
            </a:r>
            <a:r>
              <a:rPr lang="el-GR" sz="2000" b="1"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Ραδιοϊσότοπα, νερό, τροφή, αέρας, ραδιοφάρμακα.</a:t>
            </a:r>
          </a:p>
          <a:p>
            <a:pPr marL="0" indent="0">
              <a:buNone/>
            </a:pPr>
            <a:r>
              <a:rPr lang="el-GR" sz="2000" dirty="0">
                <a:latin typeface="Century Gothic" panose="020B0502020202020204" pitchFamily="34" charset="0"/>
                <a:cs typeface="Times New Roman" panose="02020603050405020304" pitchFamily="18" charset="0"/>
              </a:rPr>
              <a:t>Τα σωμάτια-α και τα ηλεκτρόνια λόγω μικρής διεισδυτικότητας τους απορροφώνται τοπικά μέσα στα όργανα προκαλώντας σημαντικές βλάβες.</a:t>
            </a:r>
          </a:p>
          <a:p>
            <a:pPr marL="0" indent="0">
              <a:buNone/>
            </a:pPr>
            <a:r>
              <a:rPr lang="el-GR" sz="2000" dirty="0">
                <a:latin typeface="Century Gothic" panose="020B0502020202020204" pitchFamily="34" charset="0"/>
                <a:cs typeface="Times New Roman" panose="02020603050405020304" pitchFamily="18" charset="0"/>
              </a:rPr>
              <a:t>Τα φωτόνια μπορούν να διαφύγουν χωρίς να αλληλεπιδράσουν .</a:t>
            </a:r>
            <a:endParaRPr lang="en-GB" sz="2000"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173050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DE7A97D0-4291-4D60-A28B-DBCAD9F35352}"/>
              </a:ext>
            </a:extLst>
          </p:cNvPr>
          <p:cNvSpPr>
            <a:spLocks noGrp="1"/>
          </p:cNvSpPr>
          <p:nvPr>
            <p:ph idx="1"/>
          </p:nvPr>
        </p:nvSpPr>
        <p:spPr>
          <a:xfrm>
            <a:off x="6669360" y="673768"/>
            <a:ext cx="4835251" cy="5318818"/>
          </a:xfrm>
        </p:spPr>
        <p:txBody>
          <a:bodyPr/>
          <a:lstStyle/>
          <a:p>
            <a:r>
              <a:rPr lang="el-GR" sz="2000" u="sng" dirty="0"/>
              <a:t>Σε φυσιολογικές συνθήκες, υπάρχει στον οργανισμό </a:t>
            </a:r>
            <a:r>
              <a:rPr lang="el-GR" sz="2000" b="1" u="sng" dirty="0"/>
              <a:t>προστασία από τις ελεύθερες ρίζες</a:t>
            </a:r>
            <a:r>
              <a:rPr lang="el-GR" sz="2000" u="sng" dirty="0"/>
              <a:t>, όπως αυτή που προσφέρουν </a:t>
            </a:r>
            <a:r>
              <a:rPr lang="el-GR" sz="2000" b="1" u="sng" dirty="0"/>
              <a:t>ορισμένα ένζυμα και διάφορα αντιοξειδωτικά μόρια.</a:t>
            </a:r>
            <a:r>
              <a:rPr lang="en-US" sz="2000" u="sng" dirty="0"/>
              <a:t> </a:t>
            </a:r>
            <a:r>
              <a:rPr lang="el-GR" sz="2000" dirty="0"/>
              <a:t>Όταν η ισορροπία ανάμεσα στις ελεύθερες ρίζες και την αντιοξειδωτική άμυνα διαταραχθεί, οι ελεύθερες ρίζες μπορεί να συμβάλλουν στην ανάπτυξη διάφορων ασθενειών</a:t>
            </a:r>
            <a:r>
              <a:rPr lang="el-GR" dirty="0"/>
              <a:t>.</a:t>
            </a:r>
          </a:p>
        </p:txBody>
      </p:sp>
      <p:pic>
        <p:nvPicPr>
          <p:cNvPr id="8" name="Εικόνα 7">
            <a:extLst>
              <a:ext uri="{FF2B5EF4-FFF2-40B4-BE49-F238E27FC236}">
                <a16:creationId xmlns:a16="http://schemas.microsoft.com/office/drawing/2014/main" id="{5BC8BD46-643E-4C9D-B009-E84341E23756}"/>
              </a:ext>
            </a:extLst>
          </p:cNvPr>
          <p:cNvPicPr>
            <a:picLocks noChangeAspect="1"/>
          </p:cNvPicPr>
          <p:nvPr/>
        </p:nvPicPr>
        <p:blipFill>
          <a:blip r:embed="rId2"/>
          <a:stretch>
            <a:fillRect/>
          </a:stretch>
        </p:blipFill>
        <p:spPr>
          <a:xfrm>
            <a:off x="465339" y="1138989"/>
            <a:ext cx="6204021" cy="4722062"/>
          </a:xfrm>
          <a:prstGeom prst="rect">
            <a:avLst/>
          </a:prstGeom>
        </p:spPr>
      </p:pic>
    </p:spTree>
    <p:extLst>
      <p:ext uri="{BB962C8B-B14F-4D97-AF65-F5344CB8AC3E}">
        <p14:creationId xmlns:p14="http://schemas.microsoft.com/office/powerpoint/2010/main" val="11296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46FB2E-D428-4BA3-9846-3A1D4A69CD9F}"/>
              </a:ext>
            </a:extLst>
          </p:cNvPr>
          <p:cNvSpPr>
            <a:spLocks noGrp="1"/>
          </p:cNvSpPr>
          <p:nvPr>
            <p:ph type="title"/>
          </p:nvPr>
        </p:nvSpPr>
        <p:spPr/>
        <p:txBody>
          <a:bodyPr/>
          <a:lstStyle/>
          <a:p>
            <a:r>
              <a:rPr lang="el-GR" dirty="0"/>
              <a:t>Ακτινοβολία γύρω μας </a:t>
            </a:r>
          </a:p>
        </p:txBody>
      </p:sp>
      <p:pic>
        <p:nvPicPr>
          <p:cNvPr id="5" name="Θέση περιεχομένου 4">
            <a:extLst>
              <a:ext uri="{FF2B5EF4-FFF2-40B4-BE49-F238E27FC236}">
                <a16:creationId xmlns:a16="http://schemas.microsoft.com/office/drawing/2014/main" id="{D4E14ACF-3A40-435F-B9C7-F86344643AC7}"/>
              </a:ext>
            </a:extLst>
          </p:cNvPr>
          <p:cNvPicPr>
            <a:picLocks noGrp="1" noChangeAspect="1"/>
          </p:cNvPicPr>
          <p:nvPr>
            <p:ph idx="1"/>
          </p:nvPr>
        </p:nvPicPr>
        <p:blipFill>
          <a:blip r:embed="rId2"/>
          <a:stretch>
            <a:fillRect/>
          </a:stretch>
        </p:blipFill>
        <p:spPr>
          <a:xfrm>
            <a:off x="910797" y="1349429"/>
            <a:ext cx="10370406" cy="4884461"/>
          </a:xfrm>
        </p:spPr>
      </p:pic>
    </p:spTree>
    <p:extLst>
      <p:ext uri="{BB962C8B-B14F-4D97-AF65-F5344CB8AC3E}">
        <p14:creationId xmlns:p14="http://schemas.microsoft.com/office/powerpoint/2010/main" val="56655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B2361-0C42-4423-9B64-4BC6E88E7E38}"/>
              </a:ext>
            </a:extLst>
          </p:cNvPr>
          <p:cNvSpPr>
            <a:spLocks noGrp="1"/>
          </p:cNvSpPr>
          <p:nvPr>
            <p:ph type="title"/>
          </p:nvPr>
        </p:nvSpPr>
        <p:spPr>
          <a:xfrm>
            <a:off x="1620253" y="481263"/>
            <a:ext cx="9884359" cy="1423737"/>
          </a:xfrm>
        </p:spPr>
        <p:txBody>
          <a:bodyPr/>
          <a:lstStyle/>
          <a:p>
            <a:r>
              <a:rPr lang="el-GR" dirty="0"/>
              <a:t>Ραδιενεργά στοιχεία . Ραδιενέργεια. Μέτρο ραδιενέργειας.</a:t>
            </a:r>
          </a:p>
        </p:txBody>
      </p:sp>
      <p:sp>
        <p:nvSpPr>
          <p:cNvPr id="3" name="Θέση περιεχομένου 2">
            <a:extLst>
              <a:ext uri="{FF2B5EF4-FFF2-40B4-BE49-F238E27FC236}">
                <a16:creationId xmlns:a16="http://schemas.microsoft.com/office/drawing/2014/main" id="{7DFF453D-9B9F-4B48-9757-5AA8DB4C04B1}"/>
              </a:ext>
            </a:extLst>
          </p:cNvPr>
          <p:cNvSpPr>
            <a:spLocks noGrp="1"/>
          </p:cNvSpPr>
          <p:nvPr>
            <p:ph idx="1"/>
          </p:nvPr>
        </p:nvSpPr>
        <p:spPr>
          <a:xfrm>
            <a:off x="687389" y="1748589"/>
            <a:ext cx="10817224" cy="4628148"/>
          </a:xfrm>
        </p:spPr>
        <p:txBody>
          <a:bodyPr/>
          <a:lstStyle/>
          <a:p>
            <a:r>
              <a:rPr lang="el-GR" u="sng" dirty="0">
                <a:solidFill>
                  <a:schemeClr val="accent1"/>
                </a:solidFill>
                <a:cs typeface="Arial" pitchFamily="34" charset="0"/>
              </a:rPr>
              <a:t>Ραδιενεργά</a:t>
            </a:r>
            <a:r>
              <a:rPr lang="el-GR" u="sng" dirty="0">
                <a:cs typeface="Arial" pitchFamily="34" charset="0"/>
              </a:rPr>
              <a:t> είναι εκείνα τα στοιχεία </a:t>
            </a:r>
            <a:r>
              <a:rPr lang="el-GR" dirty="0">
                <a:cs typeface="Arial" pitchFamily="34" charset="0"/>
              </a:rPr>
              <a:t>των οποίων </a:t>
            </a:r>
            <a:r>
              <a:rPr lang="el-GR" b="1" dirty="0">
                <a:cs typeface="Arial" pitchFamily="34" charset="0"/>
              </a:rPr>
              <a:t>οι πυρήνες είναι ασταθείς και διασπώνται μεταπίπτοντας σε σταθερότερους, με ταυτόχρονη εκπομπή σωματιδίων, ή ακτίνων γ</a:t>
            </a:r>
            <a:r>
              <a:rPr lang="el-GR" dirty="0">
                <a:cs typeface="Arial" pitchFamily="34" charset="0"/>
              </a:rPr>
              <a:t>. Αυτό το φαινόμενο λέγεται </a:t>
            </a:r>
            <a:r>
              <a:rPr lang="el-GR" dirty="0">
                <a:solidFill>
                  <a:schemeClr val="accent1"/>
                </a:solidFill>
                <a:cs typeface="Arial" pitchFamily="34" charset="0"/>
              </a:rPr>
              <a:t>ραδιενέργεια.</a:t>
            </a:r>
          </a:p>
          <a:p>
            <a:r>
              <a:rPr lang="el-GR" u="sng" dirty="0">
                <a:cs typeface="Arial" pitchFamily="34" charset="0"/>
              </a:rPr>
              <a:t>Μέτρο της ραδιενέργειας </a:t>
            </a:r>
            <a:r>
              <a:rPr lang="el-GR" dirty="0">
                <a:cs typeface="Arial" pitchFamily="34" charset="0"/>
              </a:rPr>
              <a:t>είναι </a:t>
            </a:r>
            <a:r>
              <a:rPr lang="el-GR" b="1" dirty="0">
                <a:cs typeface="Arial" pitchFamily="34" charset="0"/>
              </a:rPr>
              <a:t>ο </a:t>
            </a:r>
            <a:r>
              <a:rPr lang="el-GR" b="1" dirty="0">
                <a:solidFill>
                  <a:schemeClr val="accent1"/>
                </a:solidFill>
                <a:cs typeface="Arial" pitchFamily="34" charset="0"/>
              </a:rPr>
              <a:t>αριθμός των διασπώμενων ατόμων </a:t>
            </a:r>
            <a:r>
              <a:rPr lang="el-GR" b="1" dirty="0">
                <a:cs typeface="Arial" pitchFamily="34" charset="0"/>
              </a:rPr>
              <a:t>στην μονάδα του χρόνου.</a:t>
            </a:r>
            <a:r>
              <a:rPr lang="el-GR" dirty="0">
                <a:cs typeface="Arial" pitchFamily="34" charset="0"/>
              </a:rPr>
              <a:t> Μονάδα μετρήσεως είναι το </a:t>
            </a:r>
            <a:r>
              <a:rPr lang="en-US" dirty="0">
                <a:cs typeface="Arial" pitchFamily="34" charset="0"/>
              </a:rPr>
              <a:t>Curie (1Ci=3,7 x 1</a:t>
            </a:r>
            <a:r>
              <a:rPr lang="el-GR" dirty="0">
                <a:cs typeface="Arial" pitchFamily="34" charset="0"/>
              </a:rPr>
              <a:t>0</a:t>
            </a:r>
            <a:r>
              <a:rPr lang="en-US" dirty="0">
                <a:cs typeface="Arial" pitchFamily="34" charset="0"/>
              </a:rPr>
              <a:t> </a:t>
            </a:r>
            <a:r>
              <a:rPr lang="el-GR" dirty="0">
                <a:cs typeface="Arial" pitchFamily="34" charset="0"/>
              </a:rPr>
              <a:t>στην 10</a:t>
            </a:r>
            <a:r>
              <a:rPr lang="el-GR" baseline="30000" dirty="0">
                <a:cs typeface="Arial" pitchFamily="34" charset="0"/>
              </a:rPr>
              <a:t>η</a:t>
            </a:r>
            <a:r>
              <a:rPr lang="el-GR" dirty="0">
                <a:cs typeface="Arial" pitchFamily="34" charset="0"/>
              </a:rPr>
              <a:t> διασπάσεις κατά δευτερόλεπτο).   </a:t>
            </a:r>
          </a:p>
          <a:p>
            <a:endParaRPr lang="el-GR" dirty="0"/>
          </a:p>
        </p:txBody>
      </p:sp>
    </p:spTree>
    <p:extLst>
      <p:ext uri="{BB962C8B-B14F-4D97-AF65-F5344CB8AC3E}">
        <p14:creationId xmlns:p14="http://schemas.microsoft.com/office/powerpoint/2010/main" val="465672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66C94F-2042-4269-B642-106980B4F721}"/>
              </a:ext>
            </a:extLst>
          </p:cNvPr>
          <p:cNvSpPr>
            <a:spLocks noGrp="1"/>
          </p:cNvSpPr>
          <p:nvPr>
            <p:ph type="title"/>
          </p:nvPr>
        </p:nvSpPr>
        <p:spPr>
          <a:xfrm>
            <a:off x="2021305" y="624110"/>
            <a:ext cx="9483307" cy="1280890"/>
          </a:xfrm>
        </p:spPr>
        <p:txBody>
          <a:bodyPr/>
          <a:lstStyle/>
          <a:p>
            <a:r>
              <a:rPr lang="el-GR" dirty="0"/>
              <a:t>Επίδραση της ακτινοβολίας στους ιστούς</a:t>
            </a:r>
          </a:p>
        </p:txBody>
      </p:sp>
      <p:sp>
        <p:nvSpPr>
          <p:cNvPr id="3" name="Θέση περιεχομένου 2">
            <a:extLst>
              <a:ext uri="{FF2B5EF4-FFF2-40B4-BE49-F238E27FC236}">
                <a16:creationId xmlns:a16="http://schemas.microsoft.com/office/drawing/2014/main" id="{C09A88B8-E9EF-44A6-8C84-7F5E453AE625}"/>
              </a:ext>
            </a:extLst>
          </p:cNvPr>
          <p:cNvSpPr>
            <a:spLocks noGrp="1"/>
          </p:cNvSpPr>
          <p:nvPr>
            <p:ph idx="1"/>
          </p:nvPr>
        </p:nvSpPr>
        <p:spPr>
          <a:xfrm>
            <a:off x="1604211" y="1905000"/>
            <a:ext cx="9900401" cy="4006222"/>
          </a:xfrm>
        </p:spPr>
        <p:txBody>
          <a:bodyPr>
            <a:normAutofit/>
          </a:bodyPr>
          <a:lstStyle/>
          <a:p>
            <a:pPr>
              <a:buNone/>
            </a:pPr>
            <a:r>
              <a:rPr lang="el-GR" sz="2400" dirty="0">
                <a:latin typeface="Century Gothic" panose="020B0502020202020204" pitchFamily="34" charset="0"/>
                <a:cs typeface="Arial" pitchFamily="34" charset="0"/>
              </a:rPr>
              <a:t> Ο </a:t>
            </a:r>
            <a:r>
              <a:rPr lang="en-US" sz="2400" dirty="0">
                <a:latin typeface="Century Gothic" panose="020B0502020202020204" pitchFamily="34" charset="0"/>
                <a:cs typeface="Arial" pitchFamily="34" charset="0"/>
              </a:rPr>
              <a:t>Ellis </a:t>
            </a:r>
            <a:r>
              <a:rPr lang="el-GR" sz="2400" dirty="0">
                <a:latin typeface="Century Gothic" panose="020B0502020202020204" pitchFamily="34" charset="0"/>
                <a:cs typeface="Arial" pitchFamily="34" charset="0"/>
              </a:rPr>
              <a:t>έλεγε ότι η απόδοση ενέργειας γίνεται με πρόκληση </a:t>
            </a:r>
            <a:r>
              <a:rPr lang="el-GR" sz="2400" b="1" dirty="0">
                <a:solidFill>
                  <a:srgbClr val="00B050"/>
                </a:solidFill>
                <a:latin typeface="Century Gothic" panose="020B0502020202020204" pitchFamily="34" charset="0"/>
                <a:cs typeface="Arial" pitchFamily="34" charset="0"/>
              </a:rPr>
              <a:t>ιονισμών</a:t>
            </a:r>
            <a:r>
              <a:rPr lang="el-GR" sz="2400" dirty="0">
                <a:solidFill>
                  <a:srgbClr val="92D050"/>
                </a:solidFill>
                <a:latin typeface="Century Gothic" panose="020B0502020202020204" pitchFamily="34" charset="0"/>
                <a:cs typeface="Arial" pitchFamily="34" charset="0"/>
              </a:rPr>
              <a:t> </a:t>
            </a:r>
            <a:r>
              <a:rPr lang="el-GR" sz="2400" dirty="0">
                <a:latin typeface="Century Gothic" panose="020B0502020202020204" pitchFamily="34" charset="0"/>
                <a:cs typeface="Arial" pitchFamily="34" charset="0"/>
              </a:rPr>
              <a:t>κατά μήκος της οδού της ακτινοβολίας.</a:t>
            </a:r>
            <a:r>
              <a:rPr lang="el-GR" sz="2400" dirty="0">
                <a:solidFill>
                  <a:srgbClr val="92D050"/>
                </a:solidFill>
                <a:latin typeface="Century Gothic" panose="020B0502020202020204" pitchFamily="34" charset="0"/>
                <a:cs typeface="Arial" pitchFamily="34" charset="0"/>
              </a:rPr>
              <a:t> </a:t>
            </a:r>
          </a:p>
          <a:p>
            <a:pPr>
              <a:buNone/>
            </a:pPr>
            <a:r>
              <a:rPr lang="el-GR" sz="2400" dirty="0">
                <a:solidFill>
                  <a:srgbClr val="92D050"/>
                </a:solidFill>
                <a:latin typeface="Century Gothic" panose="020B0502020202020204" pitchFamily="34" charset="0"/>
                <a:cs typeface="Arial" pitchFamily="34" charset="0"/>
              </a:rPr>
              <a:t>     </a:t>
            </a:r>
            <a:r>
              <a:rPr lang="el-GR" sz="2400" b="1" dirty="0">
                <a:solidFill>
                  <a:srgbClr val="00B050"/>
                </a:solidFill>
                <a:latin typeface="Century Gothic" panose="020B0502020202020204" pitchFamily="34" charset="0"/>
                <a:cs typeface="Arial" pitchFamily="34" charset="0"/>
              </a:rPr>
              <a:t>ΙΟΝΤΙΣΜΟΣ</a:t>
            </a:r>
            <a:r>
              <a:rPr lang="el-GR" sz="2400" dirty="0">
                <a:solidFill>
                  <a:srgbClr val="92D050"/>
                </a:solidFill>
                <a:latin typeface="Century Gothic" panose="020B0502020202020204" pitchFamily="34" charset="0"/>
                <a:cs typeface="Arial" pitchFamily="34" charset="0"/>
              </a:rPr>
              <a:t> </a:t>
            </a:r>
            <a:r>
              <a:rPr lang="el-GR" sz="2400" dirty="0">
                <a:latin typeface="Century Gothic" panose="020B0502020202020204" pitchFamily="34" charset="0"/>
                <a:cs typeface="Arial" pitchFamily="34" charset="0"/>
              </a:rPr>
              <a:t>είναι η απόσπαση ενός ή περισσοτέρων </a:t>
            </a:r>
            <a:r>
              <a:rPr lang="en-US" sz="2400" dirty="0">
                <a:latin typeface="Century Gothic" panose="020B0502020202020204" pitchFamily="34" charset="0"/>
                <a:cs typeface="Arial" pitchFamily="34" charset="0"/>
              </a:rPr>
              <a:t>e-</a:t>
            </a:r>
            <a:r>
              <a:rPr lang="el-GR" sz="2400" dirty="0">
                <a:latin typeface="Century Gothic" panose="020B0502020202020204" pitchFamily="34" charset="0"/>
                <a:cs typeface="Arial" pitchFamily="34" charset="0"/>
              </a:rPr>
              <a:t> ενός ατόμου μετά την πρόσκρουση </a:t>
            </a:r>
            <a:r>
              <a:rPr lang="el-GR" sz="2400" dirty="0" err="1">
                <a:latin typeface="Century Gothic" panose="020B0502020202020204" pitchFamily="34" charset="0"/>
                <a:cs typeface="Arial" pitchFamily="34" charset="0"/>
              </a:rPr>
              <a:t>σ’αυτό</a:t>
            </a:r>
            <a:r>
              <a:rPr lang="el-GR" sz="2400" dirty="0">
                <a:latin typeface="Century Gothic" panose="020B0502020202020204" pitchFamily="34" charset="0"/>
                <a:cs typeface="Arial" pitchFamily="34" charset="0"/>
              </a:rPr>
              <a:t> φωτονίων. Το ποσό της ενέργειας που προσφέρουν τα φωτόνια στην πρόσκρουση αυτή λέγεται</a:t>
            </a:r>
            <a:r>
              <a:rPr lang="el-GR" sz="2400" dirty="0">
                <a:solidFill>
                  <a:srgbClr val="92D050"/>
                </a:solidFill>
                <a:latin typeface="Century Gothic" panose="020B0502020202020204" pitchFamily="34" charset="0"/>
                <a:cs typeface="Arial" pitchFamily="34" charset="0"/>
              </a:rPr>
              <a:t> </a:t>
            </a:r>
            <a:r>
              <a:rPr lang="el-GR" sz="2400" b="1" dirty="0">
                <a:solidFill>
                  <a:srgbClr val="00B050"/>
                </a:solidFill>
                <a:latin typeface="Century Gothic" panose="020B0502020202020204" pitchFamily="34" charset="0"/>
                <a:cs typeface="Arial" pitchFamily="34" charset="0"/>
              </a:rPr>
              <a:t>ενέργεια ιοντισμού</a:t>
            </a:r>
            <a:r>
              <a:rPr lang="el-GR" sz="2400" dirty="0">
                <a:solidFill>
                  <a:srgbClr val="92D050"/>
                </a:solidFill>
                <a:latin typeface="Century Gothic" panose="020B0502020202020204" pitchFamily="34" charset="0"/>
                <a:cs typeface="Arial" pitchFamily="34" charset="0"/>
              </a:rPr>
              <a:t>.</a:t>
            </a:r>
            <a:r>
              <a:rPr lang="el-GR" sz="2400" dirty="0">
                <a:latin typeface="Century Gothic" panose="020B0502020202020204" pitchFamily="34" charset="0"/>
                <a:cs typeface="Arial" pitchFamily="34" charset="0"/>
              </a:rPr>
              <a:t> </a:t>
            </a:r>
            <a:r>
              <a:rPr lang="en-US" sz="2400" dirty="0">
                <a:latin typeface="Century Gothic" panose="020B0502020202020204" pitchFamily="34" charset="0"/>
                <a:cs typeface="Arial" pitchFamily="34" charset="0"/>
              </a:rPr>
              <a:t> </a:t>
            </a:r>
            <a:r>
              <a:rPr lang="el-GR" sz="2400" dirty="0">
                <a:latin typeface="Century Gothic" panose="020B0502020202020204" pitchFamily="34" charset="0"/>
                <a:cs typeface="Arial" pitchFamily="34" charset="0"/>
              </a:rPr>
              <a:t>  </a:t>
            </a:r>
            <a:endParaRPr lang="el-GR" sz="2400" dirty="0">
              <a:latin typeface="Century Gothic" panose="020B0502020202020204" pitchFamily="34" charset="0"/>
            </a:endParaRPr>
          </a:p>
        </p:txBody>
      </p:sp>
    </p:spTree>
    <p:extLst>
      <p:ext uri="{BB962C8B-B14F-4D97-AF65-F5344CB8AC3E}">
        <p14:creationId xmlns:p14="http://schemas.microsoft.com/office/powerpoint/2010/main" val="32095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725" y="0"/>
            <a:ext cx="9665888" cy="1905000"/>
          </a:xfrm>
        </p:spPr>
        <p:txBody>
          <a:bodyPr/>
          <a:lstStyle/>
          <a:p>
            <a:r>
              <a:rPr lang="el-GR" dirty="0"/>
              <a:t>Ιονίζουσα Ακτινοβολία</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07" y="1766816"/>
            <a:ext cx="1151338" cy="971584"/>
          </a:xfrm>
          <a:prstGeom prst="rect">
            <a:avLst/>
          </a:prstGeom>
        </p:spPr>
      </p:pic>
      <p:sp>
        <p:nvSpPr>
          <p:cNvPr id="7" name="Content Placeholder 6"/>
          <p:cNvSpPr>
            <a:spLocks noGrp="1"/>
          </p:cNvSpPr>
          <p:nvPr>
            <p:ph idx="1"/>
          </p:nvPr>
        </p:nvSpPr>
        <p:spPr>
          <a:xfrm>
            <a:off x="1049311" y="1364105"/>
            <a:ext cx="11056978" cy="5493895"/>
          </a:xfrm>
        </p:spPr>
        <p:txBody>
          <a:bodyPr>
            <a:noAutofit/>
          </a:bodyPr>
          <a:lstStyle/>
          <a:p>
            <a:r>
              <a:rPr lang="el-GR" sz="2400" b="1" dirty="0">
                <a:latin typeface="Century Gothic" panose="020B0502020202020204" pitchFamily="34" charset="0"/>
                <a:cs typeface="Times New Roman" panose="02020603050405020304" pitchFamily="18" charset="0"/>
              </a:rPr>
              <a:t>Ακτινοβολία α: Πυρήνες ηλίου (2</a:t>
            </a:r>
            <a:r>
              <a:rPr lang="en-GB" sz="2400" b="1" dirty="0">
                <a:latin typeface="Century Gothic" panose="020B0502020202020204" pitchFamily="34" charset="0"/>
                <a:cs typeface="Times New Roman" panose="02020603050405020304" pitchFamily="18" charset="0"/>
              </a:rPr>
              <a:t>p+2n)</a:t>
            </a:r>
          </a:p>
          <a:p>
            <a:pPr lvl="1">
              <a:buFont typeface="Wingdings" panose="05000000000000000000" pitchFamily="2" charset="2"/>
              <a:buChar char="§"/>
            </a:pPr>
            <a:r>
              <a:rPr lang="en-GB" sz="2000" dirty="0">
                <a:latin typeface="Century Gothic" panose="020B0502020202020204" pitchFamily="34" charset="0"/>
                <a:cs typeface="Times New Roman" panose="02020603050405020304" pitchFamily="18" charset="0"/>
              </a:rPr>
              <a:t>M</a:t>
            </a:r>
            <a:r>
              <a:rPr lang="el-GR" sz="2000" dirty="0">
                <a:latin typeface="Century Gothic" panose="020B0502020202020204" pitchFamily="34" charset="0"/>
                <a:cs typeface="Times New Roman" panose="02020603050405020304" pitchFamily="18" charset="0"/>
              </a:rPr>
              <a:t>ικρή διεισδυτικότητα (φύλλο χαρτί)</a:t>
            </a:r>
            <a:endParaRPr lang="en-GB" sz="2000" dirty="0">
              <a:latin typeface="Century Gothic" panose="020B0502020202020204" pitchFamily="34" charset="0"/>
              <a:cs typeface="Times New Roman" panose="02020603050405020304" pitchFamily="18" charset="0"/>
            </a:endParaRPr>
          </a:p>
          <a:p>
            <a:pPr lvl="1">
              <a:buFont typeface="Wingdings" panose="05000000000000000000" pitchFamily="2" charset="2"/>
              <a:buChar char="§"/>
            </a:pPr>
            <a:r>
              <a:rPr lang="el-GR" sz="2000" dirty="0">
                <a:latin typeface="Century Gothic" panose="020B0502020202020204" pitchFamily="34" charset="0"/>
                <a:cs typeface="Times New Roman" panose="02020603050405020304" pitchFamily="18" charset="0"/>
              </a:rPr>
              <a:t>Δύσκολα ανιχνεύσιμη </a:t>
            </a:r>
          </a:p>
          <a:p>
            <a:pPr lvl="1">
              <a:buFont typeface="Wingdings" panose="05000000000000000000" pitchFamily="2" charset="2"/>
              <a:buChar char="§"/>
            </a:pPr>
            <a:r>
              <a:rPr lang="el-GR" sz="2000" dirty="0">
                <a:latin typeface="Century Gothic" panose="020B0502020202020204" pitchFamily="34" charset="0"/>
                <a:cs typeface="Times New Roman" panose="02020603050405020304" pitchFamily="18" charset="0"/>
              </a:rPr>
              <a:t>Σημαντικός κίνδυνος εσωτερικής έκθεσης</a:t>
            </a:r>
          </a:p>
          <a:p>
            <a:r>
              <a:rPr lang="el-GR" sz="2400" b="1" dirty="0">
                <a:latin typeface="Century Gothic" panose="020B0502020202020204" pitchFamily="34" charset="0"/>
                <a:cs typeface="Times New Roman" panose="02020603050405020304" pitchFamily="18" charset="0"/>
              </a:rPr>
              <a:t>Ακτινοβολία β: Ηλεκτρόνια ή ποζιτρόνια </a:t>
            </a:r>
          </a:p>
          <a:p>
            <a:pPr lvl="1">
              <a:buFont typeface="Wingdings" panose="05000000000000000000" pitchFamily="2" charset="2"/>
              <a:buChar char="§"/>
            </a:pPr>
            <a:r>
              <a:rPr lang="el-GR" sz="24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Πιο διεισδυτική από την ακτινοβολία α (φύλλα πλαστικού ή λεπτά μεταλλικά φύλλα)</a:t>
            </a:r>
          </a:p>
          <a:p>
            <a:pPr lvl="1">
              <a:buFont typeface="Wingdings" panose="05000000000000000000" pitchFamily="2" charset="2"/>
              <a:buChar char="§"/>
            </a:pPr>
            <a:r>
              <a:rPr lang="el-GR" sz="2000" dirty="0">
                <a:latin typeface="Century Gothic" panose="020B0502020202020204" pitchFamily="34" charset="0"/>
                <a:cs typeface="Times New Roman" panose="02020603050405020304" pitchFamily="18" charset="0"/>
              </a:rPr>
              <a:t>Ο βαθμός ανίχνευσης εξαρτάται από την ενέργεια των σωματιδίων</a:t>
            </a:r>
          </a:p>
          <a:p>
            <a:pPr lvl="1">
              <a:buFont typeface="Wingdings" panose="05000000000000000000" pitchFamily="2" charset="2"/>
              <a:buChar char="§"/>
            </a:pPr>
            <a:r>
              <a:rPr lang="el-GR" sz="2000" dirty="0">
                <a:latin typeface="Century Gothic" panose="020B0502020202020204" pitchFamily="34" charset="0"/>
                <a:cs typeface="Times New Roman" panose="02020603050405020304" pitchFamily="18" charset="0"/>
              </a:rPr>
              <a:t>Κίνδυνος εξωτερικής έκθεσης ματιών/δέρματος, εσωτερικής έκθεσης</a:t>
            </a:r>
          </a:p>
          <a:p>
            <a:r>
              <a:rPr lang="el-GR" sz="2400" b="1" dirty="0">
                <a:latin typeface="Century Gothic" panose="020B0502020202020204" pitchFamily="34" charset="0"/>
                <a:cs typeface="Times New Roman" panose="02020603050405020304" pitchFamily="18" charset="0"/>
              </a:rPr>
              <a:t>Ακτινοβολία Χ ή γ: Ηλεκτρομαγνητική ακτινοβολία </a:t>
            </a:r>
          </a:p>
          <a:p>
            <a:pPr lvl="1">
              <a:buFont typeface="Wingdings" panose="05000000000000000000" pitchFamily="2" charset="2"/>
              <a:buChar char="§"/>
            </a:pPr>
            <a:r>
              <a:rPr lang="en-GB" sz="2000" dirty="0">
                <a:latin typeface="Century Gothic" panose="020B0502020202020204" pitchFamily="34" charset="0"/>
                <a:cs typeface="Times New Roman" panose="02020603050405020304" pitchFamily="18" charset="0"/>
              </a:rPr>
              <a:t>M</a:t>
            </a:r>
            <a:r>
              <a:rPr lang="el-GR" sz="2000" dirty="0">
                <a:latin typeface="Century Gothic" panose="020B0502020202020204" pitchFamily="34" charset="0"/>
                <a:cs typeface="Times New Roman" panose="02020603050405020304" pitchFamily="18" charset="0"/>
              </a:rPr>
              <a:t>εγάλη διεισδυτικότητα (χάλυβας, μόλυβδος, σκυρόδεμα)</a:t>
            </a:r>
          </a:p>
          <a:p>
            <a:pPr lvl="1">
              <a:buFont typeface="Wingdings" panose="05000000000000000000" pitchFamily="2" charset="2"/>
              <a:buChar char="§"/>
            </a:pPr>
            <a:r>
              <a:rPr lang="el-GR" sz="2000" dirty="0">
                <a:latin typeface="Century Gothic" panose="020B0502020202020204" pitchFamily="34" charset="0"/>
                <a:cs typeface="Times New Roman" panose="02020603050405020304" pitchFamily="18" charset="0"/>
              </a:rPr>
              <a:t>Ανιχνεύεται ευκολότερα από την ακτινοβολία α και β.</a:t>
            </a:r>
          </a:p>
          <a:p>
            <a:pPr lvl="1">
              <a:buFont typeface="Wingdings" panose="05000000000000000000" pitchFamily="2" charset="2"/>
              <a:buChar char="§"/>
            </a:pPr>
            <a:r>
              <a:rPr lang="el-GR" sz="2000" dirty="0">
                <a:latin typeface="Century Gothic" panose="020B0502020202020204" pitchFamily="34" charset="0"/>
                <a:cs typeface="Times New Roman" panose="02020603050405020304" pitchFamily="18" charset="0"/>
              </a:rPr>
              <a:t>Κίνδυνος εξωτερικής και εσωτερικής έκθεσης. </a:t>
            </a:r>
          </a:p>
          <a:p>
            <a:endParaRPr lang="en-GB"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1485605" y="586309"/>
            <a:ext cx="9657084" cy="1255728"/>
          </a:xfrm>
          <a:prstGeom prst="rect">
            <a:avLst/>
          </a:prstGeom>
        </p:spPr>
        <p:txBody>
          <a:bodyPr wrap="square">
            <a:spAutoFit/>
          </a:bodyPr>
          <a:lstStyle/>
          <a:p>
            <a:pPr>
              <a:lnSpc>
                <a:spcPct val="80000"/>
              </a:lnSpc>
              <a:spcBef>
                <a:spcPct val="20000"/>
              </a:spcBef>
            </a:pPr>
            <a:r>
              <a:rPr lang="el-GR" sz="2400" u="sng" dirty="0">
                <a:solidFill>
                  <a:srgbClr val="FF0000"/>
                </a:solidFill>
                <a:latin typeface="Century Gothic" panose="020B0502020202020204" pitchFamily="34" charset="0"/>
                <a:cs typeface="Times New Roman" panose="02020603050405020304" pitchFamily="18" charset="0"/>
              </a:rPr>
              <a:t>Ιονίζουσα</a:t>
            </a:r>
            <a:r>
              <a:rPr lang="en-GB" sz="2400" dirty="0">
                <a:solidFill>
                  <a:srgbClr val="FF0000"/>
                </a:solidFill>
                <a:latin typeface="Century Gothic" panose="020B0502020202020204" pitchFamily="34" charset="0"/>
                <a:cs typeface="Times New Roman" panose="02020603050405020304" pitchFamily="18" charset="0"/>
              </a:rPr>
              <a:t>:</a:t>
            </a:r>
            <a:r>
              <a:rPr lang="el-GR" sz="2400" dirty="0">
                <a:solidFill>
                  <a:srgbClr val="FF0000"/>
                </a:solidFill>
                <a:latin typeface="Century Gothic" panose="020B0502020202020204" pitchFamily="34" charset="0"/>
                <a:cs typeface="Times New Roman" panose="02020603050405020304" pitchFamily="18" charset="0"/>
              </a:rPr>
              <a:t> ενέργεια ικανή να προκαλέσει ιονισμό των ατόμων, να διασπάσει χημικούς δεσμούς και να προκαλέσει βιολογικές βλάβες.</a:t>
            </a:r>
          </a:p>
          <a:p>
            <a:endParaRPr lang="el-GR" dirty="0"/>
          </a:p>
        </p:txBody>
      </p:sp>
    </p:spTree>
    <p:extLst>
      <p:ext uri="{BB962C8B-B14F-4D97-AF65-F5344CB8AC3E}">
        <p14:creationId xmlns:p14="http://schemas.microsoft.com/office/powerpoint/2010/main" val="52247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Ιονίζουσα Ακτινοβολία</a:t>
            </a:r>
            <a:endParaRPr lang="en-GB" dirty="0"/>
          </a:p>
        </p:txBody>
      </p:sp>
      <p:sp>
        <p:nvSpPr>
          <p:cNvPr id="4" name="Slide Number Placeholder 3"/>
          <p:cNvSpPr>
            <a:spLocks noGrp="1"/>
          </p:cNvSpPr>
          <p:nvPr>
            <p:ph type="sldNum" sz="quarter" idx="12"/>
          </p:nvPr>
        </p:nvSpPr>
        <p:spPr/>
        <p:txBody>
          <a:bodyPr/>
          <a:lstStyle/>
          <a:p>
            <a:fld id="{5D14656A-0054-4FBA-B165-6DB1F8D024C4}" type="slidenum">
              <a:rPr lang="en-GB" smtClean="0"/>
              <a:t>23</a:t>
            </a:fld>
            <a:endParaRPr lang="en-GB"/>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1654" y="1661724"/>
            <a:ext cx="7814411" cy="4677098"/>
          </a:xfrm>
        </p:spPr>
      </p:pic>
    </p:spTree>
    <p:extLst>
      <p:ext uri="{BB962C8B-B14F-4D97-AF65-F5344CB8AC3E}">
        <p14:creationId xmlns:p14="http://schemas.microsoft.com/office/powerpoint/2010/main" val="1517050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1" y="116632"/>
            <a:ext cx="9369052" cy="864096"/>
          </a:xfrm>
        </p:spPr>
        <p:txBody>
          <a:bodyPr/>
          <a:lstStyle/>
          <a:p>
            <a:r>
              <a:rPr lang="el-GR" dirty="0"/>
              <a:t>Ιονίζουσα Ακτινοβολία</a:t>
            </a:r>
            <a:endParaRPr lang="en-GB" dirty="0"/>
          </a:p>
        </p:txBody>
      </p:sp>
      <p:sp>
        <p:nvSpPr>
          <p:cNvPr id="3" name="Content Placeholder 2"/>
          <p:cNvSpPr>
            <a:spLocks noGrp="1"/>
          </p:cNvSpPr>
          <p:nvPr>
            <p:ph idx="1"/>
          </p:nvPr>
        </p:nvSpPr>
        <p:spPr>
          <a:xfrm>
            <a:off x="1246095" y="980728"/>
            <a:ext cx="10551164" cy="5877271"/>
          </a:xfrm>
        </p:spPr>
        <p:txBody>
          <a:bodyPr>
            <a:normAutofit/>
          </a:bodyPr>
          <a:lstStyle/>
          <a:p>
            <a:pPr marL="0" indent="0">
              <a:buNone/>
            </a:pPr>
            <a:r>
              <a:rPr lang="el-GR" sz="2000" b="1" u="sng" dirty="0">
                <a:latin typeface="Century Gothic" panose="020B0502020202020204" pitchFamily="34" charset="0"/>
                <a:cs typeface="Times New Roman" panose="02020603050405020304" pitchFamily="18" charset="0"/>
              </a:rPr>
              <a:t>Απορροφούμενη Δόση: </a:t>
            </a:r>
            <a:r>
              <a:rPr lang="el-GR" sz="2000" dirty="0">
                <a:latin typeface="Century Gothic" panose="020B0502020202020204" pitchFamily="34" charset="0"/>
                <a:cs typeface="Times New Roman" panose="02020603050405020304" pitchFamily="18" charset="0"/>
              </a:rPr>
              <a:t>Ενέργεια που απορροφάται από το υλικό προς τη μάζα του                                    </a:t>
            </a:r>
            <a:r>
              <a:rPr lang="en-GB" sz="2000" dirty="0">
                <a:latin typeface="Century Gothic" panose="020B0502020202020204" pitchFamily="34" charset="0"/>
                <a:cs typeface="Times New Roman" panose="02020603050405020304" pitchFamily="18" charset="0"/>
              </a:rPr>
              <a:t>D= </a:t>
            </a:r>
            <a:r>
              <a:rPr lang="el-GR" sz="2000" dirty="0">
                <a:latin typeface="Century Gothic" panose="020B0502020202020204" pitchFamily="34" charset="0"/>
                <a:cs typeface="Times New Roman" panose="02020603050405020304" pitchFamily="18" charset="0"/>
              </a:rPr>
              <a:t>Ε/</a:t>
            </a:r>
            <a:r>
              <a:rPr lang="en-GB" sz="2000" dirty="0">
                <a:latin typeface="Century Gothic" panose="020B0502020202020204" pitchFamily="34" charset="0"/>
                <a:cs typeface="Times New Roman" panose="02020603050405020304" pitchFamily="18" charset="0"/>
              </a:rPr>
              <a:t>m </a:t>
            </a:r>
            <a:r>
              <a:rPr lang="el-GR" sz="2000" dirty="0">
                <a:latin typeface="Century Gothic" panose="020B0502020202020204" pitchFamily="34" charset="0"/>
                <a:cs typeface="Times New Roman" panose="02020603050405020304" pitchFamily="18" charset="0"/>
              </a:rPr>
              <a:t>σε </a:t>
            </a:r>
            <a:r>
              <a:rPr lang="en-GB" sz="2000" dirty="0" err="1">
                <a:latin typeface="Century Gothic" panose="020B0502020202020204" pitchFamily="34" charset="0"/>
                <a:cs typeface="Times New Roman" panose="02020603050405020304" pitchFamily="18" charset="0"/>
              </a:rPr>
              <a:t>Gy</a:t>
            </a:r>
            <a:r>
              <a:rPr lang="en-US" sz="20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ή </a:t>
            </a:r>
            <a:r>
              <a:rPr lang="en-US" sz="2000" dirty="0">
                <a:latin typeface="Century Gothic" panose="020B0502020202020204" pitchFamily="34" charset="0"/>
                <a:cs typeface="Times New Roman" panose="02020603050405020304" pitchFamily="18" charset="0"/>
              </a:rPr>
              <a:t>Joule/kg</a:t>
            </a:r>
            <a:endParaRPr lang="en-GB" sz="2000" dirty="0">
              <a:latin typeface="Century Gothic" panose="020B0502020202020204" pitchFamily="34" charset="0"/>
              <a:cs typeface="Times New Roman" panose="02020603050405020304" pitchFamily="18" charset="0"/>
            </a:endParaRPr>
          </a:p>
          <a:p>
            <a:pPr marL="0" indent="0">
              <a:buNone/>
            </a:pPr>
            <a:r>
              <a:rPr lang="el-GR" sz="2000" b="1" u="sng" dirty="0">
                <a:latin typeface="Century Gothic" panose="020B0502020202020204" pitchFamily="34" charset="0"/>
                <a:cs typeface="Times New Roman" panose="02020603050405020304" pitchFamily="18" charset="0"/>
              </a:rPr>
              <a:t>Ισοδύναμη Δόση: </a:t>
            </a:r>
            <a:r>
              <a:rPr lang="el-GR" sz="2000" dirty="0">
                <a:latin typeface="Century Gothic" panose="020B0502020202020204" pitchFamily="34" charset="0"/>
                <a:cs typeface="Times New Roman" panose="02020603050405020304" pitchFamily="18" charset="0"/>
              </a:rPr>
              <a:t>Το γινόμενο της Απορροφούμενης Δόσης </a:t>
            </a:r>
            <a:r>
              <a:rPr lang="en-GB" sz="2000" dirty="0">
                <a:latin typeface="Century Gothic" panose="020B0502020202020204" pitchFamily="34" charset="0"/>
                <a:cs typeface="Times New Roman" panose="02020603050405020304" pitchFamily="18" charset="0"/>
              </a:rPr>
              <a:t>D </a:t>
            </a:r>
            <a:r>
              <a:rPr lang="el-GR" sz="2000" dirty="0">
                <a:latin typeface="Century Gothic" panose="020B0502020202020204" pitchFamily="34" charset="0"/>
                <a:cs typeface="Times New Roman" panose="02020603050405020304" pitchFamily="18" charset="0"/>
              </a:rPr>
              <a:t>επί έναν συντελεστή (W</a:t>
            </a:r>
            <a:r>
              <a:rPr lang="el-GR" sz="2000" baseline="-25000" dirty="0">
                <a:latin typeface="Century Gothic" panose="020B0502020202020204" pitchFamily="34" charset="0"/>
                <a:cs typeface="Times New Roman" panose="02020603050405020304" pitchFamily="18" charset="0"/>
              </a:rPr>
              <a:t>R</a:t>
            </a:r>
            <a:r>
              <a:rPr lang="el-GR" sz="2000" dirty="0">
                <a:latin typeface="Century Gothic" panose="020B0502020202020204" pitchFamily="34" charset="0"/>
                <a:cs typeface="Times New Roman" panose="02020603050405020304" pitchFamily="18" charset="0"/>
              </a:rPr>
              <a:t>), που εξαρτάται από το είδος της ακτινοβολίας: H</a:t>
            </a:r>
            <a:r>
              <a:rPr lang="el-GR" sz="2000" baseline="-25000" dirty="0">
                <a:latin typeface="Century Gothic" panose="020B0502020202020204" pitchFamily="34" charset="0"/>
                <a:cs typeface="Times New Roman" panose="02020603050405020304" pitchFamily="18" charset="0"/>
              </a:rPr>
              <a:t>T</a:t>
            </a:r>
            <a:r>
              <a:rPr lang="el-GR" sz="2000" dirty="0">
                <a:latin typeface="Century Gothic" panose="020B0502020202020204" pitchFamily="34" charset="0"/>
                <a:cs typeface="Times New Roman" panose="02020603050405020304" pitchFamily="18" charset="0"/>
              </a:rPr>
              <a:t>=D</a:t>
            </a:r>
            <a:r>
              <a:rPr lang="el-GR" sz="2000" dirty="0">
                <a:latin typeface="Century Gothic" panose="020B0502020202020204" pitchFamily="34" charset="0"/>
                <a:cs typeface="Times New Roman" panose="02020603050405020304" pitchFamily="18" charset="0"/>
                <a:sym typeface="Symbol" panose="05050102010706020507" pitchFamily="18" charset="2"/>
              </a:rPr>
              <a:t></a:t>
            </a:r>
            <a:r>
              <a:rPr lang="el-GR" sz="2000" dirty="0">
                <a:latin typeface="Century Gothic" panose="020B0502020202020204" pitchFamily="34" charset="0"/>
                <a:cs typeface="Times New Roman" panose="02020603050405020304" pitchFamily="18" charset="0"/>
              </a:rPr>
              <a:t>W</a:t>
            </a:r>
            <a:r>
              <a:rPr lang="el-GR" sz="2000" baseline="-25000" dirty="0">
                <a:latin typeface="Century Gothic" panose="020B0502020202020204" pitchFamily="34" charset="0"/>
                <a:cs typeface="Times New Roman" panose="02020603050405020304" pitchFamily="18" charset="0"/>
              </a:rPr>
              <a:t>R</a:t>
            </a:r>
            <a:r>
              <a:rPr lang="el-GR" sz="2000" dirty="0">
                <a:latin typeface="Century Gothic" panose="020B0502020202020204" pitchFamily="34" charset="0"/>
                <a:cs typeface="Times New Roman" panose="02020603050405020304" pitchFamily="18" charset="0"/>
              </a:rPr>
              <a:t>  σε </a:t>
            </a:r>
            <a:r>
              <a:rPr lang="el-GR" sz="2000" dirty="0" err="1">
                <a:latin typeface="Century Gothic" panose="020B0502020202020204" pitchFamily="34" charset="0"/>
                <a:cs typeface="Times New Roman" panose="02020603050405020304" pitchFamily="18" charset="0"/>
              </a:rPr>
              <a:t>Sievert</a:t>
            </a:r>
            <a:r>
              <a:rPr lang="el-GR" sz="2000" dirty="0">
                <a:latin typeface="Century Gothic" panose="020B0502020202020204" pitchFamily="34" charset="0"/>
                <a:cs typeface="Times New Roman" panose="02020603050405020304" pitchFamily="18" charset="0"/>
              </a:rPr>
              <a:t> (Sv) </a:t>
            </a:r>
            <a:endParaRPr lang="en-US" sz="2000" dirty="0">
              <a:latin typeface="Century Gothic" panose="020B0502020202020204" pitchFamily="34" charset="0"/>
              <a:cs typeface="Times New Roman" panose="02020603050405020304" pitchFamily="18" charset="0"/>
            </a:endParaRPr>
          </a:p>
          <a:p>
            <a:pPr marL="0" indent="0" algn="ctr">
              <a:buNone/>
            </a:pPr>
            <a:endParaRPr lang="el-GR" sz="2000" dirty="0">
              <a:latin typeface="Century Gothic" panose="020B0502020202020204" pitchFamily="34" charset="0"/>
              <a:cs typeface="Times New Roman" panose="02020603050405020304" pitchFamily="18" charset="0"/>
            </a:endParaRPr>
          </a:p>
          <a:p>
            <a:pPr marL="0" indent="0" algn="ctr">
              <a:buNone/>
            </a:pPr>
            <a:endParaRPr lang="el-GR" sz="2000" dirty="0">
              <a:latin typeface="Century Gothic" panose="020B0502020202020204" pitchFamily="34" charset="0"/>
              <a:cs typeface="Times New Roman" panose="02020603050405020304" pitchFamily="18" charset="0"/>
            </a:endParaRPr>
          </a:p>
          <a:p>
            <a:pPr marL="0" indent="0" algn="just">
              <a:buNone/>
            </a:pPr>
            <a:endParaRPr lang="en-US" sz="2000" dirty="0">
              <a:latin typeface="Century Gothic" panose="020B0502020202020204" pitchFamily="34" charset="0"/>
              <a:cs typeface="Times New Roman" panose="02020603050405020304" pitchFamily="18" charset="0"/>
            </a:endParaRPr>
          </a:p>
          <a:p>
            <a:pPr marL="0" indent="0" algn="just">
              <a:buNone/>
            </a:pPr>
            <a:endParaRPr lang="en-US" sz="2000" dirty="0">
              <a:latin typeface="Century Gothic" panose="020B0502020202020204" pitchFamily="34" charset="0"/>
              <a:cs typeface="Times New Roman" panose="02020603050405020304" pitchFamily="18" charset="0"/>
            </a:endParaRPr>
          </a:p>
          <a:p>
            <a:pPr marL="0" indent="0" algn="just">
              <a:buNone/>
            </a:pPr>
            <a:r>
              <a:rPr lang="el-GR" sz="2000" b="1" u="sng" dirty="0">
                <a:latin typeface="Century Gothic" panose="020B0502020202020204" pitchFamily="34" charset="0"/>
                <a:cs typeface="Times New Roman" panose="02020603050405020304" pitchFamily="18" charset="0"/>
              </a:rPr>
              <a:t>Ενεργός Δόση: </a:t>
            </a:r>
            <a:r>
              <a:rPr lang="el-GR" sz="2000" dirty="0">
                <a:latin typeface="Century Gothic" panose="020B0502020202020204" pitchFamily="34" charset="0"/>
                <a:cs typeface="Times New Roman" panose="02020603050405020304" pitchFamily="18" charset="0"/>
              </a:rPr>
              <a:t>Το γινόμενο της Ισοδύναμης Δόσης επί έναν συντελεστή (W</a:t>
            </a:r>
            <a:r>
              <a:rPr lang="el-GR" sz="2000" baseline="-25000" dirty="0">
                <a:latin typeface="Century Gothic" panose="020B0502020202020204" pitchFamily="34" charset="0"/>
                <a:cs typeface="Times New Roman" panose="02020603050405020304" pitchFamily="18" charset="0"/>
              </a:rPr>
              <a:t>Τ</a:t>
            </a:r>
            <a:r>
              <a:rPr lang="el-GR" sz="2000" dirty="0">
                <a:latin typeface="Century Gothic" panose="020B0502020202020204" pitchFamily="34" charset="0"/>
                <a:cs typeface="Times New Roman" panose="02020603050405020304" pitchFamily="18" charset="0"/>
              </a:rPr>
              <a:t>) που εξαρτάται από την ευαισθησία του κάθε ιστού στην ακτινοβολία Ε</a:t>
            </a:r>
            <a:r>
              <a:rPr lang="en-US" sz="2000" baseline="-25000" dirty="0">
                <a:latin typeface="Century Gothic" panose="020B0502020202020204" pitchFamily="34" charset="0"/>
                <a:cs typeface="Times New Roman" panose="02020603050405020304" pitchFamily="18" charset="0"/>
              </a:rPr>
              <a:t>eff</a:t>
            </a:r>
            <a:r>
              <a:rPr lang="en-US" sz="2000" dirty="0">
                <a:latin typeface="Century Gothic" panose="020B0502020202020204" pitchFamily="34" charset="0"/>
                <a:cs typeface="Times New Roman" panose="02020603050405020304" pitchFamily="18" charset="0"/>
              </a:rPr>
              <a:t>=</a:t>
            </a:r>
            <a:r>
              <a:rPr lang="el-GR" sz="2000" dirty="0">
                <a:latin typeface="Century Gothic" panose="020B0502020202020204" pitchFamily="34" charset="0"/>
                <a:cs typeface="Times New Roman" panose="02020603050405020304" pitchFamily="18" charset="0"/>
              </a:rPr>
              <a:t> H</a:t>
            </a:r>
            <a:r>
              <a:rPr lang="el-GR" sz="2000" baseline="-25000" dirty="0">
                <a:latin typeface="Century Gothic" panose="020B0502020202020204" pitchFamily="34" charset="0"/>
                <a:cs typeface="Times New Roman" panose="02020603050405020304" pitchFamily="18" charset="0"/>
              </a:rPr>
              <a:t>T</a:t>
            </a:r>
            <a:r>
              <a:rPr lang="el-GR" sz="2000" dirty="0">
                <a:latin typeface="Century Gothic" panose="020B0502020202020204" pitchFamily="34" charset="0"/>
                <a:cs typeface="Times New Roman" panose="02020603050405020304" pitchFamily="18" charset="0"/>
                <a:sym typeface="Symbol" panose="05050102010706020507" pitchFamily="18" charset="2"/>
              </a:rPr>
              <a:t></a:t>
            </a:r>
            <a:r>
              <a:rPr lang="el-GR" sz="2000" dirty="0">
                <a:latin typeface="Century Gothic" panose="020B0502020202020204" pitchFamily="34" charset="0"/>
                <a:cs typeface="Times New Roman" panose="02020603050405020304" pitchFamily="18" charset="0"/>
              </a:rPr>
              <a:t>W</a:t>
            </a:r>
            <a:r>
              <a:rPr lang="en-US" sz="2000" baseline="-25000" dirty="0">
                <a:latin typeface="Century Gothic" panose="020B0502020202020204" pitchFamily="34" charset="0"/>
                <a:cs typeface="Times New Roman" panose="02020603050405020304" pitchFamily="18" charset="0"/>
              </a:rPr>
              <a:t>T</a:t>
            </a:r>
            <a:r>
              <a:rPr lang="el-GR" sz="2000" dirty="0">
                <a:latin typeface="Century Gothic" panose="020B0502020202020204" pitchFamily="34" charset="0"/>
                <a:cs typeface="Times New Roman" panose="02020603050405020304" pitchFamily="18" charset="0"/>
              </a:rPr>
              <a:t> σε </a:t>
            </a:r>
            <a:r>
              <a:rPr lang="el-GR" sz="2000" dirty="0" err="1">
                <a:latin typeface="Century Gothic" panose="020B0502020202020204" pitchFamily="34" charset="0"/>
                <a:cs typeface="Times New Roman" panose="02020603050405020304" pitchFamily="18" charset="0"/>
              </a:rPr>
              <a:t>Sievert</a:t>
            </a:r>
            <a:r>
              <a:rPr lang="el-GR" sz="2000" dirty="0">
                <a:latin typeface="Century Gothic" panose="020B0502020202020204" pitchFamily="34" charset="0"/>
                <a:cs typeface="Times New Roman" panose="02020603050405020304" pitchFamily="18" charset="0"/>
              </a:rPr>
              <a:t> (Sv)</a:t>
            </a:r>
            <a:endParaRPr lang="en-GB" sz="2000" dirty="0">
              <a:latin typeface="Century Gothic" panose="020B050202020202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2420889"/>
            <a:ext cx="7632848" cy="16566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914" y="4882852"/>
            <a:ext cx="7362583" cy="1858516"/>
          </a:xfrm>
          <a:prstGeom prst="rect">
            <a:avLst/>
          </a:prstGeom>
        </p:spPr>
      </p:pic>
    </p:spTree>
    <p:extLst>
      <p:ext uri="{BB962C8B-B14F-4D97-AF65-F5344CB8AC3E}">
        <p14:creationId xmlns:p14="http://schemas.microsoft.com/office/powerpoint/2010/main" val="91209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643" y="224852"/>
            <a:ext cx="9248931" cy="719613"/>
          </a:xfrm>
        </p:spPr>
        <p:txBody>
          <a:bodyPr>
            <a:normAutofit/>
          </a:bodyPr>
          <a:lstStyle/>
          <a:p>
            <a:r>
              <a:rPr lang="el-GR" dirty="0"/>
              <a:t>Έκθεση σε Ιονίζουσα Ακτινοβολία</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3810" y="1952625"/>
            <a:ext cx="8295628" cy="4905375"/>
          </a:xfrm>
        </p:spPr>
      </p:pic>
      <p:sp>
        <p:nvSpPr>
          <p:cNvPr id="6" name="Rectangle 5"/>
          <p:cNvSpPr/>
          <p:nvPr/>
        </p:nvSpPr>
        <p:spPr>
          <a:xfrm>
            <a:off x="1703512" y="944465"/>
            <a:ext cx="8941374" cy="1015663"/>
          </a:xfrm>
          <a:prstGeom prst="rect">
            <a:avLst/>
          </a:prstGeom>
        </p:spPr>
        <p:txBody>
          <a:bodyPr wrap="square">
            <a:spAutoFit/>
          </a:bodyPr>
          <a:lstStyle/>
          <a:p>
            <a:r>
              <a:rPr lang="el-GR" sz="2000" b="1" u="sng" dirty="0">
                <a:latin typeface="Century Gothic" panose="020B0502020202020204" pitchFamily="34" charset="0"/>
                <a:cs typeface="Times New Roman" panose="02020603050405020304" pitchFamily="18" charset="0"/>
              </a:rPr>
              <a:t>Μέση ετήσια ενεργός δόση  ανά άτομο στην Ελλάδα: 4,5 mSv </a:t>
            </a:r>
          </a:p>
          <a:p>
            <a:r>
              <a:rPr lang="el-GR" sz="2000" b="1" u="sng" dirty="0">
                <a:latin typeface="Century Gothic" panose="020B0502020202020204" pitchFamily="34" charset="0"/>
                <a:cs typeface="Times New Roman" panose="02020603050405020304" pitchFamily="18" charset="0"/>
              </a:rPr>
              <a:t>Φυσικές πηγές ακτινοβολίας</a:t>
            </a:r>
            <a:r>
              <a:rPr lang="en-GB" sz="2000" b="1" u="sng" dirty="0">
                <a:latin typeface="Century Gothic" panose="020B0502020202020204" pitchFamily="34" charset="0"/>
                <a:cs typeface="Times New Roman" panose="02020603050405020304" pitchFamily="18" charset="0"/>
              </a:rPr>
              <a:t>: </a:t>
            </a:r>
            <a:r>
              <a:rPr lang="el-GR" sz="2000" b="1" u="sng" dirty="0">
                <a:latin typeface="Century Gothic" panose="020B0502020202020204" pitchFamily="34" charset="0"/>
                <a:cs typeface="Times New Roman" panose="02020603050405020304" pitchFamily="18" charset="0"/>
              </a:rPr>
              <a:t>2,7 mSv  </a:t>
            </a:r>
            <a:endParaRPr lang="en-GB" sz="2000" b="1" u="sng" dirty="0">
              <a:latin typeface="Century Gothic" panose="020B0502020202020204" pitchFamily="34" charset="0"/>
              <a:cs typeface="Times New Roman" panose="02020603050405020304" pitchFamily="18" charset="0"/>
            </a:endParaRPr>
          </a:p>
          <a:p>
            <a:r>
              <a:rPr lang="el-GR" sz="2000" b="1" u="sng" dirty="0">
                <a:latin typeface="Century Gothic" panose="020B0502020202020204" pitchFamily="34" charset="0"/>
                <a:cs typeface="Times New Roman" panose="02020603050405020304" pitchFamily="18" charset="0"/>
              </a:rPr>
              <a:t>Διαγνωστικές ιατρικές εξετάσεις</a:t>
            </a:r>
            <a:r>
              <a:rPr lang="en-GB" sz="2000" b="1" u="sng" dirty="0">
                <a:latin typeface="Century Gothic" panose="020B0502020202020204" pitchFamily="34" charset="0"/>
                <a:cs typeface="Times New Roman" panose="02020603050405020304" pitchFamily="18" charset="0"/>
              </a:rPr>
              <a:t>: </a:t>
            </a:r>
            <a:r>
              <a:rPr lang="el-GR" sz="2000" b="1" u="sng" dirty="0">
                <a:latin typeface="Century Gothic" panose="020B0502020202020204" pitchFamily="34" charset="0"/>
                <a:cs typeface="Times New Roman" panose="02020603050405020304" pitchFamily="18" charset="0"/>
              </a:rPr>
              <a:t> 1,8 mSv </a:t>
            </a:r>
          </a:p>
        </p:txBody>
      </p:sp>
    </p:spTree>
    <p:extLst>
      <p:ext uri="{BB962C8B-B14F-4D97-AF65-F5344CB8AC3E}">
        <p14:creationId xmlns:p14="http://schemas.microsoft.com/office/powerpoint/2010/main" val="3554902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663" y="179882"/>
            <a:ext cx="9773586" cy="1079292"/>
          </a:xfrm>
        </p:spPr>
        <p:txBody>
          <a:bodyPr>
            <a:normAutofit/>
          </a:bodyPr>
          <a:lstStyle/>
          <a:p>
            <a:r>
              <a:rPr lang="el-GR" dirty="0"/>
              <a:t>Έκθεση σε Ιονίζουσα Ακτινοβολία. </a:t>
            </a:r>
            <a:r>
              <a:rPr lang="el-GR" sz="2200" dirty="0"/>
              <a:t>Παραδείγματα ενεργών δόσεων για συνήθεις εξετάσεις</a:t>
            </a:r>
            <a:endParaRPr lang="en-GB" sz="2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8483" y="1133502"/>
            <a:ext cx="8674474" cy="5724498"/>
          </a:xfrm>
        </p:spPr>
      </p:pic>
    </p:spTree>
    <p:extLst>
      <p:ext uri="{BB962C8B-B14F-4D97-AF65-F5344CB8AC3E}">
        <p14:creationId xmlns:p14="http://schemas.microsoft.com/office/powerpoint/2010/main" val="326101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909" y="389744"/>
            <a:ext cx="9840704" cy="1515256"/>
          </a:xfrm>
        </p:spPr>
        <p:txBody>
          <a:bodyPr>
            <a:normAutofit/>
          </a:bodyPr>
          <a:lstStyle/>
          <a:p>
            <a:r>
              <a:rPr lang="el-GR" dirty="0"/>
              <a:t>Έκθεση σε Ιονίζουσα Ακτινοβολία</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5560" y="2420888"/>
            <a:ext cx="8064142" cy="3312368"/>
          </a:xfrm>
        </p:spPr>
      </p:pic>
      <p:sp>
        <p:nvSpPr>
          <p:cNvPr id="6" name="Rectangle 5"/>
          <p:cNvSpPr/>
          <p:nvPr/>
        </p:nvSpPr>
        <p:spPr>
          <a:xfrm>
            <a:off x="2135560" y="1278001"/>
            <a:ext cx="7245773" cy="646331"/>
          </a:xfrm>
          <a:prstGeom prst="rect">
            <a:avLst/>
          </a:prstGeom>
        </p:spPr>
        <p:txBody>
          <a:bodyPr wrap="square">
            <a:spAutoFit/>
          </a:bodyPr>
          <a:lstStyle/>
          <a:p>
            <a:r>
              <a:rPr lang="el-GR" dirty="0"/>
              <a:t>Συχνότητα εξετάσεων και συνεισφορά τους στη συνολική δόση </a:t>
            </a:r>
          </a:p>
          <a:p>
            <a:r>
              <a:rPr lang="el-GR" dirty="0"/>
              <a:t>Συνολική μέση ενεργός δόση ανά άτομο </a:t>
            </a:r>
            <a:endParaRPr lang="en-GB" dirty="0"/>
          </a:p>
        </p:txBody>
      </p:sp>
    </p:spTree>
    <p:extLst>
      <p:ext uri="{BB962C8B-B14F-4D97-AF65-F5344CB8AC3E}">
        <p14:creationId xmlns:p14="http://schemas.microsoft.com/office/powerpoint/2010/main" val="2960654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447" y="0"/>
            <a:ext cx="9136166" cy="787782"/>
          </a:xfrm>
        </p:spPr>
        <p:txBody>
          <a:bodyPr/>
          <a:lstStyle/>
          <a:p>
            <a:r>
              <a:rPr lang="el-GR" dirty="0"/>
              <a:t>Ιονίζουσα Ακτινοβολία</a:t>
            </a:r>
            <a:endParaRPr lang="en-GB" dirty="0"/>
          </a:p>
        </p:txBody>
      </p:sp>
      <p:sp>
        <p:nvSpPr>
          <p:cNvPr id="3" name="Content Placeholder 2"/>
          <p:cNvSpPr>
            <a:spLocks noGrp="1"/>
          </p:cNvSpPr>
          <p:nvPr>
            <p:ph idx="1"/>
          </p:nvPr>
        </p:nvSpPr>
        <p:spPr>
          <a:xfrm>
            <a:off x="1424330" y="1319134"/>
            <a:ext cx="10462870" cy="5206210"/>
          </a:xfrm>
        </p:spPr>
        <p:txBody>
          <a:bodyPr/>
          <a:lstStyle/>
          <a:p>
            <a:pPr marL="0" indent="0">
              <a:buNone/>
            </a:pPr>
            <a:r>
              <a:rPr lang="el-GR" sz="2400" b="1" dirty="0">
                <a:solidFill>
                  <a:srgbClr val="C00000"/>
                </a:solidFill>
              </a:rPr>
              <a:t>Όριο ετήσιας έκθεσης σε ακτινοβολία του </a:t>
            </a:r>
            <a:r>
              <a:rPr lang="el-GR" sz="2400" b="1" u="sng" dirty="0">
                <a:solidFill>
                  <a:srgbClr val="C00000"/>
                </a:solidFill>
              </a:rPr>
              <a:t>γενικού πληθυσμού</a:t>
            </a:r>
            <a:r>
              <a:rPr lang="en-GB" sz="2400" b="1" u="sng" dirty="0">
                <a:solidFill>
                  <a:srgbClr val="C00000"/>
                </a:solidFill>
              </a:rPr>
              <a:t>:</a:t>
            </a:r>
            <a:r>
              <a:rPr lang="el-GR" sz="2400" b="1" u="sng" dirty="0">
                <a:solidFill>
                  <a:srgbClr val="C00000"/>
                </a:solidFill>
              </a:rPr>
              <a:t>1 mSv </a:t>
            </a:r>
          </a:p>
          <a:p>
            <a:endParaRPr lang="el-GR" sz="2400" b="1" u="sng" dirty="0">
              <a:solidFill>
                <a:srgbClr val="C00000"/>
              </a:solidFill>
            </a:endParaRPr>
          </a:p>
          <a:p>
            <a:pPr marL="0" indent="0">
              <a:buNone/>
            </a:pPr>
            <a:r>
              <a:rPr lang="el-GR" sz="2400" b="1" dirty="0">
                <a:solidFill>
                  <a:srgbClr val="C00000"/>
                </a:solidFill>
              </a:rPr>
              <a:t>Όριο ετήσιας έκθεσης σε ακτινοβολία </a:t>
            </a:r>
            <a:r>
              <a:rPr lang="el-GR" sz="2400" b="1" u="sng" dirty="0">
                <a:solidFill>
                  <a:srgbClr val="C00000"/>
                </a:solidFill>
              </a:rPr>
              <a:t>των επαγγελματικά </a:t>
            </a:r>
            <a:r>
              <a:rPr lang="el-GR" sz="2400" b="1" u="sng" dirty="0" err="1">
                <a:solidFill>
                  <a:srgbClr val="C00000"/>
                </a:solidFill>
              </a:rPr>
              <a:t>εκτειθέμενων</a:t>
            </a:r>
            <a:r>
              <a:rPr lang="en-GB" sz="2400" b="1" u="sng" dirty="0">
                <a:solidFill>
                  <a:srgbClr val="C00000"/>
                </a:solidFill>
              </a:rPr>
              <a:t> : </a:t>
            </a:r>
            <a:r>
              <a:rPr lang="el-GR" sz="2400" b="1" u="sng" dirty="0">
                <a:solidFill>
                  <a:srgbClr val="C00000"/>
                </a:solidFill>
              </a:rPr>
              <a:t>20 mSv </a:t>
            </a:r>
          </a:p>
          <a:p>
            <a:pPr marL="0" indent="0">
              <a:buNone/>
            </a:pPr>
            <a:endParaRPr lang="el-GR"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52" y="3429000"/>
            <a:ext cx="10606212" cy="3040735"/>
          </a:xfrm>
          <a:prstGeom prst="rect">
            <a:avLst/>
          </a:prstGeom>
        </p:spPr>
      </p:pic>
    </p:spTree>
    <p:extLst>
      <p:ext uri="{BB962C8B-B14F-4D97-AF65-F5344CB8AC3E}">
        <p14:creationId xmlns:p14="http://schemas.microsoft.com/office/powerpoint/2010/main" val="3460157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9390" y="11266"/>
            <a:ext cx="10163331" cy="6846736"/>
          </a:xfrm>
        </p:spPr>
      </p:pic>
      <p:sp>
        <p:nvSpPr>
          <p:cNvPr id="2" name="Title 1"/>
          <p:cNvSpPr>
            <a:spLocks noGrp="1"/>
          </p:cNvSpPr>
          <p:nvPr>
            <p:ph type="title"/>
          </p:nvPr>
        </p:nvSpPr>
        <p:spPr>
          <a:xfrm>
            <a:off x="734519" y="11266"/>
            <a:ext cx="9183882" cy="897454"/>
          </a:xfrm>
        </p:spPr>
        <p:txBody>
          <a:bodyPr/>
          <a:lstStyle/>
          <a:p>
            <a:r>
              <a:rPr lang="el-GR" dirty="0"/>
              <a:t>Ραδόνιο</a:t>
            </a:r>
            <a:endParaRPr lang="en-GB" dirty="0"/>
          </a:p>
        </p:txBody>
      </p:sp>
    </p:spTree>
    <p:extLst>
      <p:ext uri="{BB962C8B-B14F-4D97-AF65-F5344CB8AC3E}">
        <p14:creationId xmlns:p14="http://schemas.microsoft.com/office/powerpoint/2010/main" val="248727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D493C4-9979-4B2F-86E7-C0DA8A165085}"/>
              </a:ext>
            </a:extLst>
          </p:cNvPr>
          <p:cNvSpPr>
            <a:spLocks noGrp="1"/>
          </p:cNvSpPr>
          <p:nvPr>
            <p:ph type="title"/>
          </p:nvPr>
        </p:nvSpPr>
        <p:spPr/>
        <p:txBody>
          <a:bodyPr>
            <a:normAutofit fontScale="90000"/>
          </a:bodyPr>
          <a:lstStyle/>
          <a:p>
            <a:r>
              <a:rPr lang="el-GR" dirty="0"/>
              <a:t>Τύποι της ακτινοβολίας. Το εύρος εφαρμογής της </a:t>
            </a:r>
            <a:r>
              <a:rPr lang="el-GR" dirty="0" err="1"/>
              <a:t>ιονίζουσας</a:t>
            </a:r>
            <a:r>
              <a:rPr lang="el-GR" dirty="0"/>
              <a:t> ακτινοβολίας</a:t>
            </a:r>
          </a:p>
        </p:txBody>
      </p:sp>
      <p:pic>
        <p:nvPicPr>
          <p:cNvPr id="4" name="Picture 3" descr="the energyspectrum">
            <a:extLst>
              <a:ext uri="{FF2B5EF4-FFF2-40B4-BE49-F238E27FC236}">
                <a16:creationId xmlns:a16="http://schemas.microsoft.com/office/drawing/2014/main" id="{E3FF21B2-18EE-4B57-9EE4-2950E8CF705A}"/>
              </a:ext>
            </a:extLst>
          </p:cNvPr>
          <p:cNvPicPr>
            <a:picLocks noGrp="1"/>
          </p:cNvPicPr>
          <p:nvPr>
            <p:ph idx="1"/>
          </p:nvPr>
        </p:nvPicPr>
        <p:blipFill>
          <a:blip r:embed="rId2">
            <a:lum bright="-18000" contrast="54000"/>
            <a:extLst>
              <a:ext uri="{28A0092B-C50C-407E-A947-70E740481C1C}">
                <a14:useLocalDpi xmlns:a14="http://schemas.microsoft.com/office/drawing/2010/main" val="0"/>
              </a:ext>
            </a:extLst>
          </a:blip>
          <a:srcRect/>
          <a:stretch>
            <a:fillRect/>
          </a:stretch>
        </p:blipFill>
        <p:spPr bwMode="auto">
          <a:xfrm>
            <a:off x="1925053" y="1905000"/>
            <a:ext cx="8911687" cy="4543926"/>
          </a:xfrm>
          <a:prstGeom prst="rect">
            <a:avLst/>
          </a:prstGeom>
          <a:noFill/>
          <a:ln w="38100">
            <a:solidFill>
              <a:schemeClr val="tx2"/>
            </a:solidFill>
            <a:miter lim="800000"/>
            <a:headEnd/>
            <a:tailEnd/>
          </a:ln>
        </p:spPr>
      </p:pic>
    </p:spTree>
    <p:extLst>
      <p:ext uri="{BB962C8B-B14F-4D97-AF65-F5344CB8AC3E}">
        <p14:creationId xmlns:p14="http://schemas.microsoft.com/office/powerpoint/2010/main" val="1886104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a:extLst>
              <a:ext uri="{FF2B5EF4-FFF2-40B4-BE49-F238E27FC236}">
                <a16:creationId xmlns:a16="http://schemas.microsoft.com/office/drawing/2014/main" id="{3FA9A877-D54D-48E7-8B26-AAF26BD32514}"/>
              </a:ext>
            </a:extLst>
          </p:cNvPr>
          <p:cNvSpPr>
            <a:spLocks noGrp="1"/>
          </p:cNvSpPr>
          <p:nvPr>
            <p:ph type="title"/>
          </p:nvPr>
        </p:nvSpPr>
        <p:spPr>
          <a:xfrm>
            <a:off x="1379096" y="134911"/>
            <a:ext cx="10125516" cy="929391"/>
          </a:xfrm>
        </p:spPr>
        <p:txBody>
          <a:bodyPr/>
          <a:lstStyle/>
          <a:p>
            <a:r>
              <a:rPr lang="el-GR" dirty="0"/>
              <a:t>Ραδόνιο</a:t>
            </a:r>
          </a:p>
        </p:txBody>
      </p:sp>
      <p:sp>
        <p:nvSpPr>
          <p:cNvPr id="10" name="Θέση περιεχομένου 9">
            <a:extLst>
              <a:ext uri="{FF2B5EF4-FFF2-40B4-BE49-F238E27FC236}">
                <a16:creationId xmlns:a16="http://schemas.microsoft.com/office/drawing/2014/main" id="{E859BF4E-0021-48CE-95AB-00A398CE75F8}"/>
              </a:ext>
            </a:extLst>
          </p:cNvPr>
          <p:cNvSpPr>
            <a:spLocks noGrp="1"/>
          </p:cNvSpPr>
          <p:nvPr>
            <p:ph sz="half" idx="1"/>
          </p:nvPr>
        </p:nvSpPr>
        <p:spPr>
          <a:xfrm>
            <a:off x="449705" y="704539"/>
            <a:ext cx="6741041" cy="6018550"/>
          </a:xfrm>
        </p:spPr>
        <p:txBody>
          <a:bodyPr/>
          <a:lstStyle/>
          <a:p>
            <a:endParaRPr lang="el-GR" dirty="0"/>
          </a:p>
          <a:p>
            <a:pPr marL="0" indent="0">
              <a:buNone/>
            </a:pPr>
            <a:r>
              <a:rPr lang="el-GR" u="sng" dirty="0"/>
              <a:t>Η συγκέντρωση ραδονίου στα κτίρια επηρεάζεται από  παράγοντες όπως:</a:t>
            </a:r>
          </a:p>
          <a:p>
            <a:pPr marL="0" indent="0">
              <a:buNone/>
            </a:pPr>
            <a:r>
              <a:rPr lang="el-GR" dirty="0"/>
              <a:t>• η θερμοκρασία </a:t>
            </a:r>
          </a:p>
          <a:p>
            <a:pPr marL="0" indent="0">
              <a:buNone/>
            </a:pPr>
            <a:r>
              <a:rPr lang="el-GR" dirty="0"/>
              <a:t>• οι καιρικές συνθήκες </a:t>
            </a:r>
          </a:p>
          <a:p>
            <a:pPr marL="0" indent="0">
              <a:buNone/>
            </a:pPr>
            <a:r>
              <a:rPr lang="el-GR" dirty="0"/>
              <a:t>• ο ρυθμός ροής του αέρα εντός της κατοικίας </a:t>
            </a:r>
          </a:p>
          <a:p>
            <a:pPr marL="0" indent="0">
              <a:buNone/>
            </a:pPr>
            <a:r>
              <a:rPr lang="el-GR" dirty="0"/>
              <a:t>• ο ρυθμός εκροής ραδονίου από το έδαφος </a:t>
            </a:r>
          </a:p>
          <a:p>
            <a:pPr marL="0" indent="0">
              <a:buNone/>
            </a:pPr>
            <a:r>
              <a:rPr lang="el-GR" dirty="0"/>
              <a:t>• το είδος θεμελίωσης της οικοδομής πάνω στο έδαφος </a:t>
            </a:r>
          </a:p>
          <a:p>
            <a:pPr marL="0" indent="0">
              <a:buNone/>
            </a:pPr>
            <a:r>
              <a:rPr lang="el-GR" dirty="0"/>
              <a:t>• το ύψος του κτιρίου </a:t>
            </a:r>
          </a:p>
          <a:p>
            <a:pPr marL="0" indent="0">
              <a:buNone/>
            </a:pPr>
            <a:r>
              <a:rPr lang="el-GR" dirty="0"/>
              <a:t>• η εκροή του ραδονίου από τα οικοδομικά υλικά </a:t>
            </a:r>
          </a:p>
          <a:p>
            <a:pPr marL="0" indent="0">
              <a:buNone/>
            </a:pPr>
            <a:r>
              <a:rPr lang="el-GR" dirty="0"/>
              <a:t>• ο εξαερισμός </a:t>
            </a:r>
          </a:p>
          <a:p>
            <a:pPr marL="0" indent="0">
              <a:buNone/>
            </a:pPr>
            <a:r>
              <a:rPr lang="el-GR" dirty="0"/>
              <a:t>• η διαφορά πίεσης ανάμεσα στο εσωτερικό του κτιρίου και στο εξωτερικό περιβάλλον.</a:t>
            </a:r>
            <a:endParaRPr lang="en-GB" dirty="0"/>
          </a:p>
          <a:p>
            <a:endParaRPr lang="el-GR" dirty="0"/>
          </a:p>
        </p:txBody>
      </p:sp>
      <p:pic>
        <p:nvPicPr>
          <p:cNvPr id="12" name="Content Placeholder 7">
            <a:extLst>
              <a:ext uri="{FF2B5EF4-FFF2-40B4-BE49-F238E27FC236}">
                <a16:creationId xmlns:a16="http://schemas.microsoft.com/office/drawing/2014/main" id="{E4B7351B-1121-4AEE-82B2-4698A2E1017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78314" y="2038662"/>
            <a:ext cx="5013686" cy="3762531"/>
          </a:xfrm>
        </p:spPr>
      </p:pic>
    </p:spTree>
    <p:extLst>
      <p:ext uri="{BB962C8B-B14F-4D97-AF65-F5344CB8AC3E}">
        <p14:creationId xmlns:p14="http://schemas.microsoft.com/office/powerpoint/2010/main" val="960016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Ραδόνιο</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4529" y="764704"/>
            <a:ext cx="7468916" cy="5543550"/>
          </a:xfrm>
        </p:spPr>
      </p:pic>
      <p:sp>
        <p:nvSpPr>
          <p:cNvPr id="6" name="Rectangle 5"/>
          <p:cNvSpPr/>
          <p:nvPr/>
        </p:nvSpPr>
        <p:spPr>
          <a:xfrm>
            <a:off x="4082991" y="6228020"/>
            <a:ext cx="3861955" cy="369332"/>
          </a:xfrm>
          <a:prstGeom prst="rect">
            <a:avLst/>
          </a:prstGeom>
        </p:spPr>
        <p:txBody>
          <a:bodyPr wrap="none">
            <a:spAutoFit/>
          </a:bodyPr>
          <a:lstStyle/>
          <a:p>
            <a:r>
              <a:rPr lang="el-GR" dirty="0">
                <a:latin typeface="Times New Roman" panose="02020603050405020304" pitchFamily="18" charset="0"/>
                <a:cs typeface="Times New Roman" panose="02020603050405020304" pitchFamily="18" charset="0"/>
              </a:rPr>
              <a:t>Πηγή</a:t>
            </a:r>
            <a:r>
              <a:rPr lang="en-GB" dirty="0">
                <a:latin typeface="Times New Roman" panose="02020603050405020304" pitchFamily="18" charset="0"/>
                <a:cs typeface="Times New Roman" panose="02020603050405020304" pitchFamily="18" charset="0"/>
              </a:rPr>
              <a:t>: Minnesota Department of Health</a:t>
            </a:r>
            <a:endParaRPr lang="en-GB" dirty="0"/>
          </a:p>
        </p:txBody>
      </p:sp>
    </p:spTree>
    <p:extLst>
      <p:ext uri="{BB962C8B-B14F-4D97-AF65-F5344CB8AC3E}">
        <p14:creationId xmlns:p14="http://schemas.microsoft.com/office/powerpoint/2010/main" val="2904069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857346-EB1F-4273-8C99-3E4441AF8810}"/>
              </a:ext>
            </a:extLst>
          </p:cNvPr>
          <p:cNvSpPr>
            <a:spLocks noGrp="1"/>
          </p:cNvSpPr>
          <p:nvPr>
            <p:ph type="title"/>
          </p:nvPr>
        </p:nvSpPr>
        <p:spPr>
          <a:xfrm>
            <a:off x="1652337" y="449179"/>
            <a:ext cx="9852275" cy="1455821"/>
          </a:xfrm>
        </p:spPr>
        <p:txBody>
          <a:bodyPr/>
          <a:lstStyle/>
          <a:p>
            <a:r>
              <a:rPr lang="el-GR" dirty="0"/>
              <a:t>Συνοπτικά ο τρόπος δράσης της ακτινοβολίας στους ιστούς</a:t>
            </a:r>
          </a:p>
        </p:txBody>
      </p:sp>
      <p:sp>
        <p:nvSpPr>
          <p:cNvPr id="3" name="Θέση περιεχομένου 2">
            <a:extLst>
              <a:ext uri="{FF2B5EF4-FFF2-40B4-BE49-F238E27FC236}">
                <a16:creationId xmlns:a16="http://schemas.microsoft.com/office/drawing/2014/main" id="{CFB70867-4D19-4B8C-984B-D6D2B501148C}"/>
              </a:ext>
            </a:extLst>
          </p:cNvPr>
          <p:cNvSpPr>
            <a:spLocks noGrp="1"/>
          </p:cNvSpPr>
          <p:nvPr>
            <p:ph idx="1"/>
          </p:nvPr>
        </p:nvSpPr>
        <p:spPr>
          <a:xfrm>
            <a:off x="1331495" y="1620253"/>
            <a:ext cx="10523621" cy="4973052"/>
          </a:xfrm>
        </p:spPr>
        <p:txBody>
          <a:bodyPr/>
          <a:lstStyle/>
          <a:p>
            <a:r>
              <a:rPr lang="el-GR" sz="2400" dirty="0">
                <a:cs typeface="Arial" pitchFamily="34" charset="0"/>
              </a:rPr>
              <a:t>Οι ακτινοβολίες (κυματοειδείς ή σωματιδιακές) </a:t>
            </a:r>
            <a:r>
              <a:rPr lang="el-GR" sz="2400" dirty="0">
                <a:solidFill>
                  <a:srgbClr val="FF0000"/>
                </a:solidFill>
                <a:cs typeface="Arial" pitchFamily="34" charset="0"/>
              </a:rPr>
              <a:t>είναι μορφή ενέργειας</a:t>
            </a:r>
            <a:r>
              <a:rPr lang="el-GR" sz="2400" dirty="0">
                <a:solidFill>
                  <a:schemeClr val="accent1"/>
                </a:solidFill>
                <a:cs typeface="Arial" pitchFamily="34" charset="0"/>
              </a:rPr>
              <a:t>.</a:t>
            </a:r>
          </a:p>
          <a:p>
            <a:r>
              <a:rPr lang="el-GR" sz="2400" dirty="0">
                <a:cs typeface="Arial" pitchFamily="34" charset="0"/>
              </a:rPr>
              <a:t>Η ενέργεια αυτή εναποτίθεται στους ιστούς και </a:t>
            </a:r>
            <a:r>
              <a:rPr lang="el-GR" sz="2400" dirty="0">
                <a:solidFill>
                  <a:srgbClr val="FF0000"/>
                </a:solidFill>
                <a:cs typeface="Arial" pitchFamily="34" charset="0"/>
              </a:rPr>
              <a:t>προκαλεί αλλοιώσεις.</a:t>
            </a:r>
          </a:p>
          <a:p>
            <a:r>
              <a:rPr lang="el-GR" sz="2400" dirty="0">
                <a:cs typeface="Arial" pitchFamily="34" charset="0"/>
              </a:rPr>
              <a:t>Οι αλλοιώσεις οφείλονται </a:t>
            </a:r>
            <a:r>
              <a:rPr lang="el-GR" sz="2400" dirty="0">
                <a:solidFill>
                  <a:srgbClr val="FF0000"/>
                </a:solidFill>
                <a:cs typeface="Arial" pitchFamily="34" charset="0"/>
              </a:rPr>
              <a:t>στην πρόκληση ιοντισμών </a:t>
            </a:r>
            <a:r>
              <a:rPr lang="el-GR" sz="2400" dirty="0">
                <a:cs typeface="Arial" pitchFamily="34" charset="0"/>
              </a:rPr>
              <a:t>κατά μήκος της οδού των ακτίνων. Η πυκνότητα και η κατανομή τους διαφέρει ανάλογα του είδους της ακτινοβολίας.</a:t>
            </a:r>
          </a:p>
          <a:p>
            <a:r>
              <a:rPr lang="el-GR" sz="2400" dirty="0">
                <a:cs typeface="Arial" pitchFamily="34" charset="0"/>
              </a:rPr>
              <a:t> Στα κύτταρα ο ιοντισμός επηρεάζει κατευθείαν σημαντικά μόρια π.χ. </a:t>
            </a:r>
            <a:r>
              <a:rPr lang="en-US" sz="2400" dirty="0">
                <a:cs typeface="Arial" pitchFamily="34" charset="0"/>
              </a:rPr>
              <a:t>DNA </a:t>
            </a:r>
            <a:r>
              <a:rPr lang="el-GR" sz="2400" dirty="0">
                <a:cs typeface="Arial" pitchFamily="34" charset="0"/>
              </a:rPr>
              <a:t>και με το νερό </a:t>
            </a:r>
            <a:r>
              <a:rPr lang="el-GR" sz="2400" dirty="0">
                <a:solidFill>
                  <a:srgbClr val="FF0000"/>
                </a:solidFill>
                <a:cs typeface="Arial" pitchFamily="34" charset="0"/>
              </a:rPr>
              <a:t>προκαλεί ελεύθερες ρίζες </a:t>
            </a:r>
            <a:r>
              <a:rPr lang="el-GR" sz="2400" dirty="0">
                <a:cs typeface="Arial" pitchFamily="34" charset="0"/>
              </a:rPr>
              <a:t>που έχουν μεγάλη αντιδραστική ικανότητα π.χ. </a:t>
            </a:r>
            <a:r>
              <a:rPr lang="en-US" sz="2400" dirty="0">
                <a:cs typeface="Arial" pitchFamily="34" charset="0"/>
              </a:rPr>
              <a:t>OH,</a:t>
            </a:r>
            <a:r>
              <a:rPr lang="el-GR" sz="2400" dirty="0">
                <a:cs typeface="Arial" pitchFamily="34" charset="0"/>
              </a:rPr>
              <a:t> </a:t>
            </a:r>
            <a:r>
              <a:rPr lang="en-US" sz="2400" dirty="0">
                <a:cs typeface="Arial" pitchFamily="34" charset="0"/>
              </a:rPr>
              <a:t>H, H2O2</a:t>
            </a:r>
            <a:r>
              <a:rPr lang="el-GR" sz="2400" dirty="0">
                <a:cs typeface="Arial" pitchFamily="34" charset="0"/>
              </a:rPr>
              <a:t> κ.λπ.</a:t>
            </a:r>
          </a:p>
          <a:p>
            <a:r>
              <a:rPr lang="el-GR" sz="2400" dirty="0">
                <a:cs typeface="Arial" pitchFamily="34" charset="0"/>
              </a:rPr>
              <a:t> Από βιολογική άποψη τα πλέον σημαντικά μόρια είναι εκείνα που σχετίζονται </a:t>
            </a:r>
            <a:r>
              <a:rPr lang="el-GR" sz="2400" dirty="0">
                <a:solidFill>
                  <a:srgbClr val="FF0000"/>
                </a:solidFill>
                <a:cs typeface="Arial" pitchFamily="34" charset="0"/>
              </a:rPr>
              <a:t>με τον πολλαπλασιασμό και τη διαίρεση του κυττάρου. </a:t>
            </a:r>
          </a:p>
          <a:p>
            <a:endParaRPr lang="el-GR" dirty="0"/>
          </a:p>
        </p:txBody>
      </p:sp>
    </p:spTree>
    <p:extLst>
      <p:ext uri="{BB962C8B-B14F-4D97-AF65-F5344CB8AC3E}">
        <p14:creationId xmlns:p14="http://schemas.microsoft.com/office/powerpoint/2010/main" val="3539474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663" y="239843"/>
            <a:ext cx="9465950" cy="706935"/>
          </a:xfrm>
        </p:spPr>
        <p:txBody>
          <a:bodyPr>
            <a:normAutofit/>
          </a:bodyPr>
          <a:lstStyle/>
          <a:p>
            <a:r>
              <a:rPr lang="el-GR" dirty="0">
                <a:latin typeface="+mn-lt"/>
              </a:rPr>
              <a:t>Επίδραση Ιονίζουσας Ακτινοβολίας</a:t>
            </a:r>
            <a:endParaRPr lang="en-GB" dirty="0">
              <a:latin typeface="+mn-lt"/>
            </a:endParaRPr>
          </a:p>
        </p:txBody>
      </p:sp>
      <p:sp>
        <p:nvSpPr>
          <p:cNvPr id="3" name="Content Placeholder 2"/>
          <p:cNvSpPr>
            <a:spLocks noGrp="1"/>
          </p:cNvSpPr>
          <p:nvPr>
            <p:ph idx="1"/>
          </p:nvPr>
        </p:nvSpPr>
        <p:spPr>
          <a:xfrm>
            <a:off x="1034322" y="1184222"/>
            <a:ext cx="10470292" cy="5673778"/>
          </a:xfrm>
        </p:spPr>
        <p:txBody>
          <a:bodyPr>
            <a:noAutofit/>
          </a:bodyPr>
          <a:lstStyle/>
          <a:p>
            <a:pPr marL="0" indent="0" algn="just">
              <a:buNone/>
            </a:pPr>
            <a:r>
              <a:rPr lang="el-GR" u="sng" dirty="0">
                <a:cs typeface="Times New Roman" panose="02020603050405020304" pitchFamily="18" charset="0"/>
              </a:rPr>
              <a:t>Έκθεση σε πολύ μεγάλες δόσεις ακτινοβολίας μπορεί να προκαλέσει</a:t>
            </a:r>
            <a:r>
              <a:rPr lang="en-US" u="sng" dirty="0">
                <a:cs typeface="Times New Roman" panose="02020603050405020304" pitchFamily="18" charset="0"/>
              </a:rPr>
              <a:t>:</a:t>
            </a:r>
          </a:p>
          <a:p>
            <a:pPr algn="just"/>
            <a:r>
              <a:rPr lang="el-GR" dirty="0">
                <a:cs typeface="Times New Roman" panose="02020603050405020304" pitchFamily="18" charset="0"/>
              </a:rPr>
              <a:t>Άμεση καταστροφή κυττάρων, οργάνων και συστημάτων ακόμα και θάνατο (μεγάλα ραδιολογικά ή πυρηνικά ατυχήματα)</a:t>
            </a:r>
          </a:p>
          <a:p>
            <a:pPr algn="just"/>
            <a:r>
              <a:rPr lang="el-GR" dirty="0">
                <a:cs typeface="Times New Roman" panose="02020603050405020304" pitchFamily="18" charset="0"/>
              </a:rPr>
              <a:t>Πιθανότητα μελλοντικής εμφάνισης καρκίνου (στατιστικό φαινόμενο ανάλογο της δόσης)</a:t>
            </a:r>
          </a:p>
          <a:p>
            <a:r>
              <a:rPr lang="el-GR" dirty="0">
                <a:cs typeface="Times New Roman" panose="02020603050405020304" pitchFamily="18" charset="0"/>
              </a:rPr>
              <a:t>Βλάβες στο γενετικό υλικό του κυττάρου που συνδέονται με τη μεταβίβαση κληρονομικών ανωμαλιών και με τη διαδικασία της καρκινογένεσης</a:t>
            </a:r>
            <a:br>
              <a:rPr lang="el-GR" dirty="0">
                <a:cs typeface="Times New Roman" panose="02020603050405020304" pitchFamily="18" charset="0"/>
              </a:rPr>
            </a:br>
            <a:endParaRPr lang="el-GR" dirty="0">
              <a:cs typeface="Times New Roman" panose="02020603050405020304" pitchFamily="18" charset="0"/>
            </a:endParaRPr>
          </a:p>
          <a:p>
            <a:pPr marL="0" indent="0">
              <a:buNone/>
            </a:pPr>
            <a:r>
              <a:rPr lang="el-GR" dirty="0">
                <a:cs typeface="Times New Roman" panose="02020603050405020304" pitchFamily="18" charset="0"/>
              </a:rPr>
              <a:t>Οι ακτινοβολίες συγκαταλέγονται στους 4000 και πλέον καταγεγραμμένους καρκινογόνους παράγοντες που είναι κατά κανόνα χημικά και φαρμακευτικά προϊόντα.</a:t>
            </a:r>
          </a:p>
          <a:p>
            <a:pPr marL="0" indent="0">
              <a:buNone/>
            </a:pPr>
            <a:r>
              <a:rPr lang="el-GR" dirty="0">
                <a:highlight>
                  <a:srgbClr val="FFFF00"/>
                </a:highlight>
                <a:cs typeface="Times New Roman" panose="02020603050405020304" pitchFamily="18" charset="0"/>
              </a:rPr>
              <a:t>Στην κλίμακα επικινδυνότητας, οι ακτινοβολίες κατατάσσονται στους σχετικά ήπιους καρκινογόνους  παράγοντες.</a:t>
            </a:r>
            <a:br>
              <a:rPr lang="el-GR" dirty="0">
                <a:highlight>
                  <a:srgbClr val="FFFF00"/>
                </a:highlight>
                <a:cs typeface="Times New Roman" panose="02020603050405020304" pitchFamily="18" charset="0"/>
              </a:rPr>
            </a:br>
            <a:r>
              <a:rPr lang="el-GR" dirty="0">
                <a:cs typeface="Times New Roman" panose="02020603050405020304" pitchFamily="18" charset="0"/>
              </a:rPr>
              <a:t/>
            </a:r>
            <a:br>
              <a:rPr lang="el-GR" dirty="0">
                <a:cs typeface="Times New Roman" panose="02020603050405020304" pitchFamily="18" charset="0"/>
              </a:rPr>
            </a:br>
            <a:r>
              <a:rPr lang="el-GR" dirty="0">
                <a:cs typeface="Times New Roman" panose="02020603050405020304" pitchFamily="18" charset="0"/>
              </a:rPr>
              <a:t>Το δοσιμετρικό μέγεθος που συνδέεται με τον ενδεχόμενο κίνδυνο για τα μακροπρόθεσμα αποτελέσματα της ακτινοβολίας είναι η ενεργός δόση. </a:t>
            </a:r>
          </a:p>
          <a:p>
            <a:pPr marL="0" indent="0" algn="just">
              <a:buNone/>
            </a:pPr>
            <a:r>
              <a:rPr lang="el-GR" b="1" dirty="0">
                <a:cs typeface="Times New Roman" panose="02020603050405020304" pitchFamily="18" charset="0"/>
              </a:rPr>
              <a:t>Η ενεργός δόση </a:t>
            </a:r>
            <a:r>
              <a:rPr lang="el-GR" dirty="0">
                <a:cs typeface="Times New Roman" panose="02020603050405020304" pitchFamily="18" charset="0"/>
              </a:rPr>
              <a:t>εξαρτάται από την απορροφούμενη στο ανθρώπινο σώμα ενέργεια, το είδος της ακτινοβολίας και το είδος του ακτινοβολούμενου ιστού. </a:t>
            </a:r>
            <a:endParaRPr lang="en-GB" dirty="0">
              <a:cs typeface="Times New Roman" panose="02020603050405020304" pitchFamily="18" charset="0"/>
            </a:endParaRPr>
          </a:p>
        </p:txBody>
      </p:sp>
    </p:spTree>
    <p:extLst>
      <p:ext uri="{BB962C8B-B14F-4D97-AF65-F5344CB8AC3E}">
        <p14:creationId xmlns:p14="http://schemas.microsoft.com/office/powerpoint/2010/main" val="3477058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70101A-878C-4311-A4F3-CE3A411D7859}"/>
              </a:ext>
            </a:extLst>
          </p:cNvPr>
          <p:cNvSpPr>
            <a:spLocks noGrp="1"/>
          </p:cNvSpPr>
          <p:nvPr>
            <p:ph type="title"/>
          </p:nvPr>
        </p:nvSpPr>
        <p:spPr>
          <a:xfrm>
            <a:off x="1892969" y="336884"/>
            <a:ext cx="9611644" cy="1568116"/>
          </a:xfrm>
        </p:spPr>
        <p:txBody>
          <a:bodyPr/>
          <a:lstStyle/>
          <a:p>
            <a:r>
              <a:rPr lang="el-GR" dirty="0"/>
              <a:t>Επίδραση της ακτινοβολίας επί του οργανισμού</a:t>
            </a:r>
          </a:p>
        </p:txBody>
      </p:sp>
      <p:sp>
        <p:nvSpPr>
          <p:cNvPr id="3" name="Θέση περιεχομένου 2">
            <a:extLst>
              <a:ext uri="{FF2B5EF4-FFF2-40B4-BE49-F238E27FC236}">
                <a16:creationId xmlns:a16="http://schemas.microsoft.com/office/drawing/2014/main" id="{227E26AD-BC85-479B-8A93-C20F710F2E84}"/>
              </a:ext>
            </a:extLst>
          </p:cNvPr>
          <p:cNvSpPr>
            <a:spLocks noGrp="1"/>
          </p:cNvSpPr>
          <p:nvPr>
            <p:ph idx="1"/>
          </p:nvPr>
        </p:nvSpPr>
        <p:spPr>
          <a:xfrm>
            <a:off x="1283368" y="1716505"/>
            <a:ext cx="10603832" cy="4652211"/>
          </a:xfrm>
        </p:spPr>
        <p:txBody>
          <a:bodyPr/>
          <a:lstStyle/>
          <a:p>
            <a:r>
              <a:rPr lang="el-GR" sz="2400" u="sng" dirty="0">
                <a:latin typeface="Century Gothic" panose="020B0502020202020204" pitchFamily="34" charset="0"/>
                <a:cs typeface="Arial" pitchFamily="34" charset="0"/>
              </a:rPr>
              <a:t>Πρωτεύουσα βλάβη  </a:t>
            </a:r>
            <a:r>
              <a:rPr lang="el-GR" sz="2400" dirty="0">
                <a:latin typeface="Century Gothic" panose="020B0502020202020204" pitchFamily="34" charset="0"/>
                <a:cs typeface="Arial" pitchFamily="34" charset="0"/>
              </a:rPr>
              <a:t>οφείλεται </a:t>
            </a:r>
            <a:r>
              <a:rPr lang="el-GR" sz="2400" dirty="0">
                <a:highlight>
                  <a:srgbClr val="FFFF00"/>
                </a:highlight>
                <a:latin typeface="Century Gothic" panose="020B0502020202020204" pitchFamily="34" charset="0"/>
                <a:cs typeface="Arial" pitchFamily="34" charset="0"/>
              </a:rPr>
              <a:t>στην καταστροφή των κυττάρων, </a:t>
            </a:r>
            <a:r>
              <a:rPr lang="el-GR" sz="2400" dirty="0">
                <a:latin typeface="Century Gothic" panose="020B0502020202020204" pitchFamily="34" charset="0"/>
                <a:cs typeface="Arial" pitchFamily="34" charset="0"/>
              </a:rPr>
              <a:t>εξαρτάται δε από το ρυθμό αναπαραγωγής των επιζώντων κυττάρων.</a:t>
            </a:r>
          </a:p>
          <a:p>
            <a:endParaRPr lang="el-GR" sz="2400" dirty="0">
              <a:latin typeface="Century Gothic" panose="020B0502020202020204" pitchFamily="34" charset="0"/>
              <a:cs typeface="Arial" pitchFamily="34" charset="0"/>
            </a:endParaRPr>
          </a:p>
          <a:p>
            <a:r>
              <a:rPr lang="el-GR" sz="2400" u="sng" dirty="0">
                <a:latin typeface="Century Gothic" panose="020B0502020202020204" pitchFamily="34" charset="0"/>
                <a:cs typeface="Arial" pitchFamily="34" charset="0"/>
              </a:rPr>
              <a:t>Δευτερεύουσα βλάβη</a:t>
            </a:r>
            <a:r>
              <a:rPr lang="el-GR" sz="2400" dirty="0">
                <a:latin typeface="Century Gothic" panose="020B0502020202020204" pitchFamily="34" charset="0"/>
                <a:cs typeface="Arial" pitchFamily="34" charset="0"/>
              </a:rPr>
              <a:t> οφείλεται </a:t>
            </a:r>
            <a:r>
              <a:rPr lang="el-GR" sz="2400" dirty="0">
                <a:highlight>
                  <a:srgbClr val="FFFF00"/>
                </a:highlight>
                <a:latin typeface="Century Gothic" panose="020B0502020202020204" pitchFamily="34" charset="0"/>
                <a:cs typeface="Arial" pitchFamily="34" charset="0"/>
              </a:rPr>
              <a:t>σε διαταραχή της λειτουργίας παρακείμενων του όγκου ιστών </a:t>
            </a:r>
            <a:r>
              <a:rPr lang="el-GR" sz="2400" dirty="0">
                <a:latin typeface="Century Gothic" panose="020B0502020202020204" pitchFamily="34" charset="0"/>
                <a:cs typeface="Arial" pitchFamily="34" charset="0"/>
              </a:rPr>
              <a:t>που ακτινοβολούνται ( γενικές και ειδικές π.χ. ξηροστομία, οίδημα λάρυγγα, εντερίτιδα, </a:t>
            </a:r>
            <a:r>
              <a:rPr lang="el-GR" sz="2400" dirty="0" err="1">
                <a:latin typeface="Century Gothic" panose="020B0502020202020204" pitchFamily="34" charset="0"/>
                <a:cs typeface="Arial" pitchFamily="34" charset="0"/>
              </a:rPr>
              <a:t>λευκοπενία</a:t>
            </a:r>
            <a:r>
              <a:rPr lang="el-GR" sz="2400" dirty="0">
                <a:latin typeface="Century Gothic" panose="020B0502020202020204" pitchFamily="34" charset="0"/>
                <a:cs typeface="Arial" pitchFamily="34" charset="0"/>
              </a:rPr>
              <a:t>, </a:t>
            </a:r>
            <a:r>
              <a:rPr lang="el-GR" sz="2400" dirty="0" err="1">
                <a:latin typeface="Century Gothic" panose="020B0502020202020204" pitchFamily="34" charset="0"/>
                <a:cs typeface="Arial" pitchFamily="34" charset="0"/>
              </a:rPr>
              <a:t>θρομβοκυτταροπενία</a:t>
            </a:r>
            <a:r>
              <a:rPr lang="el-GR" sz="2400" dirty="0">
                <a:latin typeface="Century Gothic" panose="020B0502020202020204" pitchFamily="34" charset="0"/>
                <a:cs typeface="Arial" pitchFamily="34" charset="0"/>
              </a:rPr>
              <a:t>, νεφρική ανεπάρκεια κ.λπ.). </a:t>
            </a:r>
            <a:endParaRPr lang="el-GR" sz="2400" u="sng" dirty="0">
              <a:latin typeface="Century Gothic" panose="020B0502020202020204" pitchFamily="34" charset="0"/>
              <a:cs typeface="Arial" pitchFamily="34" charset="0"/>
            </a:endParaRPr>
          </a:p>
          <a:p>
            <a:endParaRPr lang="el-GR" dirty="0"/>
          </a:p>
        </p:txBody>
      </p:sp>
    </p:spTree>
    <p:extLst>
      <p:ext uri="{BB962C8B-B14F-4D97-AF65-F5344CB8AC3E}">
        <p14:creationId xmlns:p14="http://schemas.microsoft.com/office/powerpoint/2010/main" val="3940874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D3B634-1401-4D5D-9767-6ECB8D126337}"/>
              </a:ext>
            </a:extLst>
          </p:cNvPr>
          <p:cNvSpPr>
            <a:spLocks noGrp="1"/>
          </p:cNvSpPr>
          <p:nvPr>
            <p:ph type="title"/>
          </p:nvPr>
        </p:nvSpPr>
        <p:spPr/>
        <p:txBody>
          <a:bodyPr/>
          <a:lstStyle/>
          <a:p>
            <a:r>
              <a:rPr lang="el-GR" dirty="0"/>
              <a:t>Βλάβες των κυττάρων λόγω της ΑΚΘ</a:t>
            </a:r>
          </a:p>
        </p:txBody>
      </p:sp>
      <p:sp>
        <p:nvSpPr>
          <p:cNvPr id="3" name="Θέση περιεχομένου 2">
            <a:extLst>
              <a:ext uri="{FF2B5EF4-FFF2-40B4-BE49-F238E27FC236}">
                <a16:creationId xmlns:a16="http://schemas.microsoft.com/office/drawing/2014/main" id="{8AC7049D-194E-43D5-9A8B-D5FA6AA10625}"/>
              </a:ext>
            </a:extLst>
          </p:cNvPr>
          <p:cNvSpPr>
            <a:spLocks noGrp="1"/>
          </p:cNvSpPr>
          <p:nvPr>
            <p:ph idx="1"/>
          </p:nvPr>
        </p:nvSpPr>
        <p:spPr>
          <a:xfrm>
            <a:off x="2197768" y="1905000"/>
            <a:ext cx="9306844" cy="4006222"/>
          </a:xfrm>
        </p:spPr>
        <p:txBody>
          <a:bodyPr/>
          <a:lstStyle/>
          <a:p>
            <a:r>
              <a:rPr lang="el-GR" sz="2400" dirty="0">
                <a:latin typeface="Century Gothic" panose="020B0502020202020204" pitchFamily="34" charset="0"/>
                <a:cs typeface="Arial" pitchFamily="34" charset="0"/>
              </a:rPr>
              <a:t>Μη θανατηφόρες βλάβες.</a:t>
            </a:r>
          </a:p>
          <a:p>
            <a:r>
              <a:rPr lang="el-GR" sz="2400" dirty="0">
                <a:latin typeface="Century Gothic" panose="020B0502020202020204" pitchFamily="34" charset="0"/>
                <a:cs typeface="Arial" pitchFamily="34" charset="0"/>
              </a:rPr>
              <a:t>Δυνητικά θανατηφόρες βλάβες.</a:t>
            </a:r>
          </a:p>
          <a:p>
            <a:r>
              <a:rPr lang="el-GR" sz="2400" dirty="0">
                <a:latin typeface="Century Gothic" panose="020B0502020202020204" pitchFamily="34" charset="0"/>
                <a:cs typeface="Arial" pitchFamily="34" charset="0"/>
              </a:rPr>
              <a:t>Καθυστέρηση στη μίτωση.</a:t>
            </a:r>
          </a:p>
          <a:p>
            <a:r>
              <a:rPr lang="el-GR" sz="2400" dirty="0">
                <a:latin typeface="Century Gothic" panose="020B0502020202020204" pitchFamily="34" charset="0"/>
                <a:cs typeface="Arial" pitchFamily="34" charset="0"/>
              </a:rPr>
              <a:t>Υποθανάτια βλάβη.</a:t>
            </a:r>
          </a:p>
          <a:p>
            <a:r>
              <a:rPr lang="el-GR" sz="2400" dirty="0">
                <a:latin typeface="Century Gothic" panose="020B0502020202020204" pitchFamily="34" charset="0"/>
                <a:cs typeface="Arial" pitchFamily="34" charset="0"/>
              </a:rPr>
              <a:t>Θανατηφόρος βλάβη.  </a:t>
            </a:r>
          </a:p>
          <a:p>
            <a:endParaRPr lang="el-GR" dirty="0"/>
          </a:p>
        </p:txBody>
      </p:sp>
    </p:spTree>
    <p:extLst>
      <p:ext uri="{BB962C8B-B14F-4D97-AF65-F5344CB8AC3E}">
        <p14:creationId xmlns:p14="http://schemas.microsoft.com/office/powerpoint/2010/main" val="1187741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DFBBF0-6CD7-4927-92BA-5F102E2F0DC5}"/>
              </a:ext>
            </a:extLst>
          </p:cNvPr>
          <p:cNvSpPr>
            <a:spLocks noGrp="1"/>
          </p:cNvSpPr>
          <p:nvPr>
            <p:ph type="title"/>
          </p:nvPr>
        </p:nvSpPr>
        <p:spPr/>
        <p:txBody>
          <a:bodyPr/>
          <a:lstStyle/>
          <a:p>
            <a:r>
              <a:rPr lang="el-GR" dirty="0"/>
              <a:t>Βιολογική επίδραση της Ακτινοβολίας</a:t>
            </a:r>
          </a:p>
        </p:txBody>
      </p:sp>
      <p:graphicFrame>
        <p:nvGraphicFramePr>
          <p:cNvPr id="4" name="Θέση περιεχομένου 3">
            <a:extLst>
              <a:ext uri="{FF2B5EF4-FFF2-40B4-BE49-F238E27FC236}">
                <a16:creationId xmlns:a16="http://schemas.microsoft.com/office/drawing/2014/main" id="{70686253-2DB7-445B-9922-E7E69D22C5B0}"/>
              </a:ext>
            </a:extLst>
          </p:cNvPr>
          <p:cNvGraphicFramePr>
            <a:graphicFrameLocks noGrp="1"/>
          </p:cNvGraphicFramePr>
          <p:nvPr>
            <p:ph idx="1"/>
            <p:extLst>
              <p:ext uri="{D42A27DB-BD31-4B8C-83A1-F6EECF244321}">
                <p14:modId xmlns:p14="http://schemas.microsoft.com/office/powerpoint/2010/main" val="1198967404"/>
              </p:ext>
            </p:extLst>
          </p:nvPr>
        </p:nvGraphicFramePr>
        <p:xfrm>
          <a:off x="368300" y="1703295"/>
          <a:ext cx="11617513" cy="5029202"/>
        </p:xfrm>
        <a:graphic>
          <a:graphicData uri="http://schemas.openxmlformats.org/drawingml/2006/table">
            <a:tbl>
              <a:tblPr firstRow="1" bandRow="1">
                <a:tableStyleId>{5C22544A-7EE6-4342-B048-85BDC9FD1C3A}</a:tableStyleId>
              </a:tblPr>
              <a:tblGrid>
                <a:gridCol w="2593192">
                  <a:extLst>
                    <a:ext uri="{9D8B030D-6E8A-4147-A177-3AD203B41FA5}">
                      <a16:colId xmlns:a16="http://schemas.microsoft.com/office/drawing/2014/main" val="41548148"/>
                    </a:ext>
                  </a:extLst>
                </a:gridCol>
                <a:gridCol w="1567587">
                  <a:extLst>
                    <a:ext uri="{9D8B030D-6E8A-4147-A177-3AD203B41FA5}">
                      <a16:colId xmlns:a16="http://schemas.microsoft.com/office/drawing/2014/main" val="3309416925"/>
                    </a:ext>
                  </a:extLst>
                </a:gridCol>
                <a:gridCol w="7456734">
                  <a:extLst>
                    <a:ext uri="{9D8B030D-6E8A-4147-A177-3AD203B41FA5}">
                      <a16:colId xmlns:a16="http://schemas.microsoft.com/office/drawing/2014/main" val="3815946667"/>
                    </a:ext>
                  </a:extLst>
                </a:gridCol>
              </a:tblGrid>
              <a:tr h="851376">
                <a:tc>
                  <a:txBody>
                    <a:bodyPr/>
                    <a:lstStyle/>
                    <a:p>
                      <a:pPr algn="ctr"/>
                      <a:r>
                        <a:rPr lang="el-GR" dirty="0"/>
                        <a:t>Στάδιο</a:t>
                      </a:r>
                    </a:p>
                  </a:txBody>
                  <a:tcPr/>
                </a:tc>
                <a:tc>
                  <a:txBody>
                    <a:bodyPr/>
                    <a:lstStyle/>
                    <a:p>
                      <a:pPr algn="ctr"/>
                      <a:r>
                        <a:rPr lang="el-GR" dirty="0"/>
                        <a:t>Χρόνος </a:t>
                      </a:r>
                    </a:p>
                  </a:txBody>
                  <a:tcPr/>
                </a:tc>
                <a:tc>
                  <a:txBody>
                    <a:bodyPr/>
                    <a:lstStyle/>
                    <a:p>
                      <a:pPr algn="ctr"/>
                      <a:r>
                        <a:rPr lang="el-GR" dirty="0"/>
                        <a:t>Μηχανισμός </a:t>
                      </a:r>
                    </a:p>
                  </a:txBody>
                  <a:tcPr/>
                </a:tc>
                <a:extLst>
                  <a:ext uri="{0D108BD9-81ED-4DB2-BD59-A6C34878D82A}">
                    <a16:rowId xmlns:a16="http://schemas.microsoft.com/office/drawing/2014/main" val="1547170384"/>
                  </a:ext>
                </a:extLst>
              </a:tr>
              <a:tr h="653735">
                <a:tc>
                  <a:txBody>
                    <a:bodyPr/>
                    <a:lstStyle/>
                    <a:p>
                      <a:r>
                        <a:rPr lang="el-GR" dirty="0"/>
                        <a:t>Φυσικό</a:t>
                      </a:r>
                    </a:p>
                  </a:txBody>
                  <a:tcPr/>
                </a:tc>
                <a:tc>
                  <a:txBody>
                    <a:bodyPr/>
                    <a:lstStyle/>
                    <a:p>
                      <a:r>
                        <a:rPr lang="en-US" dirty="0"/>
                        <a:t>-6 sec</a:t>
                      </a:r>
                      <a:endParaRPr lang="el-GR" dirty="0"/>
                    </a:p>
                  </a:txBody>
                  <a:tcPr/>
                </a:tc>
                <a:tc>
                  <a:txBody>
                    <a:bodyPr/>
                    <a:lstStyle/>
                    <a:p>
                      <a:r>
                        <a:rPr lang="el-GR" dirty="0"/>
                        <a:t>Εναπόθεση ενέργειας από ιοντισμό και διέγερση των ατόμων.</a:t>
                      </a:r>
                    </a:p>
                  </a:txBody>
                  <a:tcPr/>
                </a:tc>
                <a:extLst>
                  <a:ext uri="{0D108BD9-81ED-4DB2-BD59-A6C34878D82A}">
                    <a16:rowId xmlns:a16="http://schemas.microsoft.com/office/drawing/2014/main" val="1224939892"/>
                  </a:ext>
                </a:extLst>
              </a:tr>
              <a:tr h="670459">
                <a:tc>
                  <a:txBody>
                    <a:bodyPr/>
                    <a:lstStyle/>
                    <a:p>
                      <a:r>
                        <a:rPr lang="el-GR" dirty="0"/>
                        <a:t>Φυσικοχημικό</a:t>
                      </a:r>
                    </a:p>
                  </a:txBody>
                  <a:tcPr/>
                </a:tc>
                <a:tc>
                  <a:txBody>
                    <a:bodyPr/>
                    <a:lstStyle/>
                    <a:p>
                      <a:r>
                        <a:rPr lang="en-US" dirty="0"/>
                        <a:t>10-6 sec</a:t>
                      </a:r>
                      <a:endParaRPr lang="el-GR" dirty="0"/>
                    </a:p>
                  </a:txBody>
                  <a:tcPr/>
                </a:tc>
                <a:tc>
                  <a:txBody>
                    <a:bodyPr/>
                    <a:lstStyle/>
                    <a:p>
                      <a:r>
                        <a:rPr lang="el-GR" dirty="0"/>
                        <a:t>Παραγωγή χημικών ενώσεων (ρίζες ιόντων) που διαχέονται στο κύτταρο.</a:t>
                      </a:r>
                    </a:p>
                  </a:txBody>
                  <a:tcPr/>
                </a:tc>
                <a:extLst>
                  <a:ext uri="{0D108BD9-81ED-4DB2-BD59-A6C34878D82A}">
                    <a16:rowId xmlns:a16="http://schemas.microsoft.com/office/drawing/2014/main" val="1352002011"/>
                  </a:ext>
                </a:extLst>
              </a:tr>
              <a:tr h="858979">
                <a:tc>
                  <a:txBody>
                    <a:bodyPr/>
                    <a:lstStyle/>
                    <a:p>
                      <a:r>
                        <a:rPr lang="el-GR" dirty="0"/>
                        <a:t>Χημικό</a:t>
                      </a:r>
                    </a:p>
                  </a:txBody>
                  <a:tcPr/>
                </a:tc>
                <a:tc>
                  <a:txBody>
                    <a:bodyPr/>
                    <a:lstStyle/>
                    <a:p>
                      <a:r>
                        <a:rPr lang="el-GR" dirty="0"/>
                        <a:t>10-6 </a:t>
                      </a:r>
                      <a:r>
                        <a:rPr lang="en-US" dirty="0"/>
                        <a:t>sec</a:t>
                      </a:r>
                      <a:endParaRPr lang="el-GR" dirty="0"/>
                    </a:p>
                  </a:txBody>
                  <a:tcPr/>
                </a:tc>
                <a:tc>
                  <a:txBody>
                    <a:bodyPr/>
                    <a:lstStyle/>
                    <a:p>
                      <a:r>
                        <a:rPr lang="el-GR" dirty="0"/>
                        <a:t>Παραγωγή μοριακών «κακώσεων» στο </a:t>
                      </a:r>
                      <a:r>
                        <a:rPr lang="en-US" dirty="0"/>
                        <a:t>DNA. </a:t>
                      </a:r>
                      <a:endParaRPr lang="el-GR" dirty="0"/>
                    </a:p>
                  </a:txBody>
                  <a:tcPr/>
                </a:tc>
                <a:extLst>
                  <a:ext uri="{0D108BD9-81ED-4DB2-BD59-A6C34878D82A}">
                    <a16:rowId xmlns:a16="http://schemas.microsoft.com/office/drawing/2014/main" val="2408942099"/>
                  </a:ext>
                </a:extLst>
              </a:tr>
              <a:tr h="653735">
                <a:tc>
                  <a:txBody>
                    <a:bodyPr/>
                    <a:lstStyle/>
                    <a:p>
                      <a:r>
                        <a:rPr lang="el-GR" dirty="0"/>
                        <a:t>Κυτταρικό (βιολογικό)</a:t>
                      </a:r>
                    </a:p>
                  </a:txBody>
                  <a:tcPr/>
                </a:tc>
                <a:tc>
                  <a:txBody>
                    <a:bodyPr/>
                    <a:lstStyle/>
                    <a:p>
                      <a:r>
                        <a:rPr lang="el-GR" dirty="0"/>
                        <a:t>ώρες</a:t>
                      </a:r>
                    </a:p>
                  </a:txBody>
                  <a:tcPr/>
                </a:tc>
                <a:tc>
                  <a:txBody>
                    <a:bodyPr/>
                    <a:lstStyle/>
                    <a:p>
                      <a:r>
                        <a:rPr lang="el-GR" dirty="0"/>
                        <a:t>«κακώσεις» σε κυτταρικό επίπεδο και κυτταρική επιδιόρθωση.</a:t>
                      </a:r>
                    </a:p>
                  </a:txBody>
                  <a:tcPr/>
                </a:tc>
                <a:extLst>
                  <a:ext uri="{0D108BD9-81ED-4DB2-BD59-A6C34878D82A}">
                    <a16:rowId xmlns:a16="http://schemas.microsoft.com/office/drawing/2014/main" val="1803318528"/>
                  </a:ext>
                </a:extLst>
              </a:tr>
              <a:tr h="670459">
                <a:tc>
                  <a:txBody>
                    <a:bodyPr/>
                    <a:lstStyle/>
                    <a:p>
                      <a:r>
                        <a:rPr lang="el-GR" dirty="0"/>
                        <a:t>Μη στοχαστικά αποτελέσματα</a:t>
                      </a:r>
                    </a:p>
                  </a:txBody>
                  <a:tcPr/>
                </a:tc>
                <a:tc>
                  <a:txBody>
                    <a:bodyPr/>
                    <a:lstStyle/>
                    <a:p>
                      <a:r>
                        <a:rPr lang="el-GR" dirty="0"/>
                        <a:t>εβδομάδες</a:t>
                      </a:r>
                    </a:p>
                  </a:txBody>
                  <a:tcPr/>
                </a:tc>
                <a:tc>
                  <a:txBody>
                    <a:bodyPr/>
                    <a:lstStyle/>
                    <a:p>
                      <a:r>
                        <a:rPr lang="el-GR" dirty="0"/>
                        <a:t>Εμφάνιση δυσλειτουργιών στους ιστούς και σε επίπεδο οργάνων.</a:t>
                      </a:r>
                    </a:p>
                  </a:txBody>
                  <a:tcPr/>
                </a:tc>
                <a:extLst>
                  <a:ext uri="{0D108BD9-81ED-4DB2-BD59-A6C34878D82A}">
                    <a16:rowId xmlns:a16="http://schemas.microsoft.com/office/drawing/2014/main" val="998040103"/>
                  </a:ext>
                </a:extLst>
              </a:tr>
              <a:tr h="670459">
                <a:tc>
                  <a:txBody>
                    <a:bodyPr/>
                    <a:lstStyle/>
                    <a:p>
                      <a:r>
                        <a:rPr lang="el-GR" dirty="0"/>
                        <a:t>Στοχαστικά αποτελέσματα</a:t>
                      </a:r>
                    </a:p>
                  </a:txBody>
                  <a:tcPr/>
                </a:tc>
                <a:tc>
                  <a:txBody>
                    <a:bodyPr/>
                    <a:lstStyle/>
                    <a:p>
                      <a:r>
                        <a:rPr lang="el-GR" dirty="0"/>
                        <a:t>Μερικά χρόνια</a:t>
                      </a:r>
                    </a:p>
                  </a:txBody>
                  <a:tcPr/>
                </a:tc>
                <a:tc>
                  <a:txBody>
                    <a:bodyPr/>
                    <a:lstStyle/>
                    <a:p>
                      <a:r>
                        <a:rPr lang="el-GR" dirty="0"/>
                        <a:t>Εμφάνιση καρκίνου και κληρονομικές ανωμαλίες.</a:t>
                      </a:r>
                    </a:p>
                  </a:txBody>
                  <a:tcPr/>
                </a:tc>
                <a:extLst>
                  <a:ext uri="{0D108BD9-81ED-4DB2-BD59-A6C34878D82A}">
                    <a16:rowId xmlns:a16="http://schemas.microsoft.com/office/drawing/2014/main" val="1263194479"/>
                  </a:ext>
                </a:extLst>
              </a:tr>
            </a:tbl>
          </a:graphicData>
        </a:graphic>
      </p:graphicFrame>
    </p:spTree>
    <p:extLst>
      <p:ext uri="{BB962C8B-B14F-4D97-AF65-F5344CB8AC3E}">
        <p14:creationId xmlns:p14="http://schemas.microsoft.com/office/powerpoint/2010/main" val="1100405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D737CA-77DF-4FEB-8E94-69D9541E51DB}"/>
              </a:ext>
            </a:extLst>
          </p:cNvPr>
          <p:cNvSpPr>
            <a:spLocks noGrp="1"/>
          </p:cNvSpPr>
          <p:nvPr>
            <p:ph type="title"/>
          </p:nvPr>
        </p:nvSpPr>
        <p:spPr/>
        <p:txBody>
          <a:bodyPr/>
          <a:lstStyle/>
          <a:p>
            <a:r>
              <a:rPr lang="el-GR" dirty="0"/>
              <a:t>Επίδραση σε κυτταρικό Επίπεδο</a:t>
            </a:r>
          </a:p>
        </p:txBody>
      </p:sp>
      <p:sp>
        <p:nvSpPr>
          <p:cNvPr id="3" name="Θέση περιεχομένου 2">
            <a:extLst>
              <a:ext uri="{FF2B5EF4-FFF2-40B4-BE49-F238E27FC236}">
                <a16:creationId xmlns:a16="http://schemas.microsoft.com/office/drawing/2014/main" id="{29DEEDCA-CA8B-48DC-A67C-89936D56FC18}"/>
              </a:ext>
            </a:extLst>
          </p:cNvPr>
          <p:cNvSpPr>
            <a:spLocks noGrp="1"/>
          </p:cNvSpPr>
          <p:nvPr>
            <p:ph idx="1"/>
          </p:nvPr>
        </p:nvSpPr>
        <p:spPr>
          <a:xfrm>
            <a:off x="687388" y="1651000"/>
            <a:ext cx="10817224" cy="4260222"/>
          </a:xfrm>
        </p:spPr>
        <p:txBody>
          <a:bodyPr>
            <a:normAutofit/>
          </a:bodyPr>
          <a:lstStyle/>
          <a:p>
            <a:r>
              <a:rPr lang="el-GR" sz="2000" b="1" dirty="0"/>
              <a:t>Άμεση Επίδραση</a:t>
            </a:r>
          </a:p>
          <a:p>
            <a:pPr marL="0" indent="0">
              <a:buNone/>
            </a:pPr>
            <a:r>
              <a:rPr lang="el-GR" sz="2000" dirty="0"/>
              <a:t> – Η ακτινοβολία αλληλεπιδρά απευθείας με το DNA </a:t>
            </a:r>
          </a:p>
          <a:p>
            <a:pPr marL="0" indent="0">
              <a:buNone/>
            </a:pPr>
            <a:r>
              <a:rPr lang="el-GR" sz="2000" dirty="0"/>
              <a:t>–( Πιο σημαντική η επίδραση του τριτίου στη μορφή “tritiated thymidine” απ’ ότι στη μορφή “tritiated water”)</a:t>
            </a:r>
            <a:r>
              <a:rPr lang="el-GR" dirty="0"/>
              <a:t> </a:t>
            </a:r>
            <a:r>
              <a:rPr lang="el-GR" sz="1200" i="1" dirty="0"/>
              <a:t>Το </a:t>
            </a:r>
            <a:r>
              <a:rPr lang="el-GR" sz="1200" b="1" i="1" dirty="0"/>
              <a:t>τρίτιο</a:t>
            </a:r>
            <a:r>
              <a:rPr lang="el-GR" sz="1200" i="1" dirty="0"/>
              <a:t> ή υδρογόνο-3, είναι πολύ σπάνιο στη Γη, όπου ιχνοποσότητες του ισοτόπου σχηματίζονται κατά την επίδραση της κοσμικής ακτινοβολίας στην ατμόσφαιρα του πλανήτη.</a:t>
            </a:r>
          </a:p>
          <a:p>
            <a:r>
              <a:rPr lang="el-GR" sz="2000" dirty="0"/>
              <a:t>  </a:t>
            </a:r>
            <a:r>
              <a:rPr lang="el-GR" sz="2000" b="1" dirty="0"/>
              <a:t>Έμμεση Επίδραση</a:t>
            </a:r>
          </a:p>
          <a:p>
            <a:pPr marL="0" indent="0">
              <a:buNone/>
            </a:pPr>
            <a:r>
              <a:rPr lang="el-GR" sz="2000" dirty="0"/>
              <a:t> – Η ακτινοβολία αλληλεπιδρά με το ενδοκυττάριο</a:t>
            </a:r>
            <a:r>
              <a:rPr lang="en-US" sz="2000" dirty="0"/>
              <a:t> </a:t>
            </a:r>
            <a:r>
              <a:rPr lang="el-GR" sz="2000" dirty="0"/>
              <a:t>ύδωρ – Παραγωγή ελευθέρων ριζών που διαχέονται στο κύτταρο και φτάνουν στο DNA</a:t>
            </a:r>
          </a:p>
          <a:p>
            <a:pPr marL="0" indent="0">
              <a:buNone/>
            </a:pPr>
            <a:r>
              <a:rPr lang="el-GR" sz="2000" dirty="0"/>
              <a:t> – Ενίσχυση των αποτελεσμάτων σε παρουσία οξυγόνου (υπεροξυδομένες ρίζες)</a:t>
            </a:r>
          </a:p>
        </p:txBody>
      </p:sp>
    </p:spTree>
    <p:extLst>
      <p:ext uri="{BB962C8B-B14F-4D97-AF65-F5344CB8AC3E}">
        <p14:creationId xmlns:p14="http://schemas.microsoft.com/office/powerpoint/2010/main" val="3355209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D274D-ABD3-44DF-81AB-93C76CD2D10F}"/>
              </a:ext>
            </a:extLst>
          </p:cNvPr>
          <p:cNvSpPr>
            <a:spLocks noGrp="1"/>
          </p:cNvSpPr>
          <p:nvPr>
            <p:ph type="title"/>
          </p:nvPr>
        </p:nvSpPr>
        <p:spPr/>
        <p:txBody>
          <a:bodyPr/>
          <a:lstStyle/>
          <a:p>
            <a:r>
              <a:rPr lang="el-GR" dirty="0"/>
              <a:t>Ευαισθησία Κυττάρων</a:t>
            </a:r>
          </a:p>
        </p:txBody>
      </p:sp>
      <p:graphicFrame>
        <p:nvGraphicFramePr>
          <p:cNvPr id="4" name="Θέση περιεχομένου 3">
            <a:extLst>
              <a:ext uri="{FF2B5EF4-FFF2-40B4-BE49-F238E27FC236}">
                <a16:creationId xmlns:a16="http://schemas.microsoft.com/office/drawing/2014/main" id="{577076B2-2C19-4964-BBE0-1F9261C4A04E}"/>
              </a:ext>
            </a:extLst>
          </p:cNvPr>
          <p:cNvGraphicFramePr>
            <a:graphicFrameLocks noGrp="1"/>
          </p:cNvGraphicFramePr>
          <p:nvPr>
            <p:ph idx="1"/>
            <p:extLst>
              <p:ext uri="{D42A27DB-BD31-4B8C-83A1-F6EECF244321}">
                <p14:modId xmlns:p14="http://schemas.microsoft.com/office/powerpoint/2010/main" val="1027893278"/>
              </p:ext>
            </p:extLst>
          </p:nvPr>
        </p:nvGraphicFramePr>
        <p:xfrm>
          <a:off x="431800" y="1676400"/>
          <a:ext cx="11428506" cy="4668735"/>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1065796936"/>
                    </a:ext>
                  </a:extLst>
                </a:gridCol>
                <a:gridCol w="8736106">
                  <a:extLst>
                    <a:ext uri="{9D8B030D-6E8A-4147-A177-3AD203B41FA5}">
                      <a16:colId xmlns:a16="http://schemas.microsoft.com/office/drawing/2014/main" val="1483031478"/>
                    </a:ext>
                  </a:extLst>
                </a:gridCol>
              </a:tblGrid>
              <a:tr h="990600">
                <a:tc>
                  <a:txBody>
                    <a:bodyPr/>
                    <a:lstStyle/>
                    <a:p>
                      <a:r>
                        <a:rPr lang="el-GR" dirty="0"/>
                        <a:t>Ευαισθησία στην Ακτινοβολία</a:t>
                      </a:r>
                    </a:p>
                  </a:txBody>
                  <a:tcPr/>
                </a:tc>
                <a:tc>
                  <a:txBody>
                    <a:bodyPr/>
                    <a:lstStyle/>
                    <a:p>
                      <a:pPr algn="ctr"/>
                      <a:r>
                        <a:rPr lang="el-GR" dirty="0"/>
                        <a:t>Είδος Κυττάρου</a:t>
                      </a:r>
                    </a:p>
                  </a:txBody>
                  <a:tcPr/>
                </a:tc>
                <a:extLst>
                  <a:ext uri="{0D108BD9-81ED-4DB2-BD59-A6C34878D82A}">
                    <a16:rowId xmlns:a16="http://schemas.microsoft.com/office/drawing/2014/main" val="3661250888"/>
                  </a:ext>
                </a:extLst>
              </a:tr>
              <a:tr h="735627">
                <a:tc>
                  <a:txBody>
                    <a:bodyPr/>
                    <a:lstStyle/>
                    <a:p>
                      <a:r>
                        <a:rPr lang="el-GR" dirty="0"/>
                        <a:t>Πολύ Υψηλή</a:t>
                      </a:r>
                    </a:p>
                  </a:txBody>
                  <a:tcPr/>
                </a:tc>
                <a:tc>
                  <a:txBody>
                    <a:bodyPr/>
                    <a:lstStyle/>
                    <a:p>
                      <a:r>
                        <a:rPr lang="el-GR" dirty="0"/>
                        <a:t>Λεμφοκύτταρα, ερυθροβλάστες, </a:t>
                      </a:r>
                      <a:r>
                        <a:rPr lang="el-GR" dirty="0">
                          <a:highlight>
                            <a:srgbClr val="FFFF00"/>
                          </a:highlight>
                        </a:rPr>
                        <a:t>σπερματογόνα</a:t>
                      </a:r>
                    </a:p>
                  </a:txBody>
                  <a:tcPr/>
                </a:tc>
                <a:extLst>
                  <a:ext uri="{0D108BD9-81ED-4DB2-BD59-A6C34878D82A}">
                    <a16:rowId xmlns:a16="http://schemas.microsoft.com/office/drawing/2014/main" val="320349284"/>
                  </a:ext>
                </a:extLst>
              </a:tr>
              <a:tr h="735627">
                <a:tc>
                  <a:txBody>
                    <a:bodyPr/>
                    <a:lstStyle/>
                    <a:p>
                      <a:r>
                        <a:rPr lang="el-GR" dirty="0"/>
                        <a:t>Υψηλή</a:t>
                      </a:r>
                    </a:p>
                  </a:txBody>
                  <a:tcPr/>
                </a:tc>
                <a:tc>
                  <a:txBody>
                    <a:bodyPr/>
                    <a:lstStyle/>
                    <a:p>
                      <a:r>
                        <a:rPr lang="el-GR" dirty="0"/>
                        <a:t>Μυελοκύτταρα, κύτταρα βλεννογόνου κοιλότητας, βάση επιδερμίδας</a:t>
                      </a:r>
                    </a:p>
                  </a:txBody>
                  <a:tcPr/>
                </a:tc>
                <a:extLst>
                  <a:ext uri="{0D108BD9-81ED-4DB2-BD59-A6C34878D82A}">
                    <a16:rowId xmlns:a16="http://schemas.microsoft.com/office/drawing/2014/main" val="1928528"/>
                  </a:ext>
                </a:extLst>
              </a:tr>
              <a:tr h="735627">
                <a:tc>
                  <a:txBody>
                    <a:bodyPr/>
                    <a:lstStyle/>
                    <a:p>
                      <a:r>
                        <a:rPr lang="el-GR" dirty="0"/>
                        <a:t>Μέση</a:t>
                      </a:r>
                    </a:p>
                  </a:txBody>
                  <a:tcPr/>
                </a:tc>
                <a:tc>
                  <a:txBody>
                    <a:bodyPr/>
                    <a:lstStyle/>
                    <a:p>
                      <a:r>
                        <a:rPr lang="el-GR" dirty="0"/>
                        <a:t>Κύτταρα για την ανάπτυξη των οστών και χόνδρων, σπερματοκύτταρα, ενδοθηλιακά κύτταρα.</a:t>
                      </a:r>
                    </a:p>
                  </a:txBody>
                  <a:tcPr/>
                </a:tc>
                <a:extLst>
                  <a:ext uri="{0D108BD9-81ED-4DB2-BD59-A6C34878D82A}">
                    <a16:rowId xmlns:a16="http://schemas.microsoft.com/office/drawing/2014/main" val="3588109491"/>
                  </a:ext>
                </a:extLst>
              </a:tr>
              <a:tr h="735627">
                <a:tc>
                  <a:txBody>
                    <a:bodyPr/>
                    <a:lstStyle/>
                    <a:p>
                      <a:r>
                        <a:rPr lang="el-GR" dirty="0"/>
                        <a:t>Χαμηλή</a:t>
                      </a:r>
                    </a:p>
                  </a:txBody>
                  <a:tcPr/>
                </a:tc>
                <a:tc>
                  <a:txBody>
                    <a:bodyPr/>
                    <a:lstStyle/>
                    <a:p>
                      <a:r>
                        <a:rPr lang="el-GR" dirty="0"/>
                        <a:t>Σπερματοζωάρια, κύτταρα αιμοποιητικού, οστεοκύτταρα.</a:t>
                      </a:r>
                    </a:p>
                  </a:txBody>
                  <a:tcPr/>
                </a:tc>
                <a:extLst>
                  <a:ext uri="{0D108BD9-81ED-4DB2-BD59-A6C34878D82A}">
                    <a16:rowId xmlns:a16="http://schemas.microsoft.com/office/drawing/2014/main" val="2877776453"/>
                  </a:ext>
                </a:extLst>
              </a:tr>
              <a:tr h="735627">
                <a:tc>
                  <a:txBody>
                    <a:bodyPr/>
                    <a:lstStyle/>
                    <a:p>
                      <a:r>
                        <a:rPr lang="el-GR" dirty="0"/>
                        <a:t>Πολύ Χαμηλή</a:t>
                      </a:r>
                    </a:p>
                  </a:txBody>
                  <a:tcPr/>
                </a:tc>
                <a:tc>
                  <a:txBody>
                    <a:bodyPr/>
                    <a:lstStyle/>
                    <a:p>
                      <a:r>
                        <a:rPr lang="el-GR" dirty="0"/>
                        <a:t>Κύτταρα νευρικού συστήματος, μυϊκά κύτταρα.</a:t>
                      </a:r>
                    </a:p>
                  </a:txBody>
                  <a:tcPr/>
                </a:tc>
                <a:extLst>
                  <a:ext uri="{0D108BD9-81ED-4DB2-BD59-A6C34878D82A}">
                    <a16:rowId xmlns:a16="http://schemas.microsoft.com/office/drawing/2014/main" val="3120256563"/>
                  </a:ext>
                </a:extLst>
              </a:tr>
            </a:tbl>
          </a:graphicData>
        </a:graphic>
      </p:graphicFrame>
    </p:spTree>
    <p:extLst>
      <p:ext uri="{BB962C8B-B14F-4D97-AF65-F5344CB8AC3E}">
        <p14:creationId xmlns:p14="http://schemas.microsoft.com/office/powerpoint/2010/main" val="624249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F363EC-C0F7-4ED9-81E0-F69FE8607F87}"/>
              </a:ext>
            </a:extLst>
          </p:cNvPr>
          <p:cNvSpPr>
            <a:spLocks noGrp="1"/>
          </p:cNvSpPr>
          <p:nvPr>
            <p:ph type="title"/>
          </p:nvPr>
        </p:nvSpPr>
        <p:spPr/>
        <p:txBody>
          <a:bodyPr/>
          <a:lstStyle/>
          <a:p>
            <a:r>
              <a:rPr lang="el-GR" dirty="0"/>
              <a:t>Ευαισθησία Ιστών</a:t>
            </a:r>
          </a:p>
        </p:txBody>
      </p:sp>
      <p:graphicFrame>
        <p:nvGraphicFramePr>
          <p:cNvPr id="4" name="Θέση περιεχομένου 3">
            <a:extLst>
              <a:ext uri="{FF2B5EF4-FFF2-40B4-BE49-F238E27FC236}">
                <a16:creationId xmlns:a16="http://schemas.microsoft.com/office/drawing/2014/main" id="{EF22F625-D93C-4446-81A2-1F1F73915BE4}"/>
              </a:ext>
            </a:extLst>
          </p:cNvPr>
          <p:cNvGraphicFramePr>
            <a:graphicFrameLocks noGrp="1"/>
          </p:cNvGraphicFramePr>
          <p:nvPr>
            <p:ph idx="1"/>
            <p:extLst>
              <p:ext uri="{D42A27DB-BD31-4B8C-83A1-F6EECF244321}">
                <p14:modId xmlns:p14="http://schemas.microsoft.com/office/powerpoint/2010/main" val="2820677472"/>
              </p:ext>
            </p:extLst>
          </p:nvPr>
        </p:nvGraphicFramePr>
        <p:xfrm>
          <a:off x="1041400" y="2133600"/>
          <a:ext cx="10463214" cy="4078516"/>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1064585064"/>
                    </a:ext>
                  </a:extLst>
                </a:gridCol>
                <a:gridCol w="7161214">
                  <a:extLst>
                    <a:ext uri="{9D8B030D-6E8A-4147-A177-3AD203B41FA5}">
                      <a16:colId xmlns:a16="http://schemas.microsoft.com/office/drawing/2014/main" val="2075809463"/>
                    </a:ext>
                  </a:extLst>
                </a:gridCol>
              </a:tblGrid>
              <a:tr h="820058">
                <a:tc>
                  <a:txBody>
                    <a:bodyPr/>
                    <a:lstStyle/>
                    <a:p>
                      <a:pPr algn="ctr"/>
                      <a:r>
                        <a:rPr lang="el-GR" dirty="0"/>
                        <a:t>Ευαισθησία</a:t>
                      </a:r>
                    </a:p>
                  </a:txBody>
                  <a:tcPr/>
                </a:tc>
                <a:tc>
                  <a:txBody>
                    <a:bodyPr/>
                    <a:lstStyle/>
                    <a:p>
                      <a:pPr algn="ctr"/>
                      <a:r>
                        <a:rPr lang="el-GR" dirty="0"/>
                        <a:t>Όργανο ή Ιστός</a:t>
                      </a:r>
                    </a:p>
                  </a:txBody>
                  <a:tcPr/>
                </a:tc>
                <a:extLst>
                  <a:ext uri="{0D108BD9-81ED-4DB2-BD59-A6C34878D82A}">
                    <a16:rowId xmlns:a16="http://schemas.microsoft.com/office/drawing/2014/main" val="52897874"/>
                  </a:ext>
                </a:extLst>
              </a:tr>
              <a:tr h="820058">
                <a:tc>
                  <a:txBody>
                    <a:bodyPr/>
                    <a:lstStyle/>
                    <a:p>
                      <a:r>
                        <a:rPr lang="el-GR" dirty="0"/>
                        <a:t>Υψηλή</a:t>
                      </a:r>
                    </a:p>
                  </a:txBody>
                  <a:tcPr/>
                </a:tc>
                <a:tc>
                  <a:txBody>
                    <a:bodyPr/>
                    <a:lstStyle/>
                    <a:p>
                      <a:r>
                        <a:rPr lang="el-GR" dirty="0"/>
                        <a:t>Αιμοποιητικό και λεμφικό σύστημα(μυελός των οστών, σπλήν, λεμφαδένες), ενδοθήλιο εντέρου, </a:t>
                      </a:r>
                      <a:r>
                        <a:rPr lang="el-GR" dirty="0">
                          <a:highlight>
                            <a:srgbClr val="FFFF00"/>
                          </a:highlight>
                        </a:rPr>
                        <a:t>γονάδες</a:t>
                      </a:r>
                      <a:r>
                        <a:rPr lang="el-GR" dirty="0"/>
                        <a:t>, φακός ματιού</a:t>
                      </a:r>
                    </a:p>
                  </a:txBody>
                  <a:tcPr/>
                </a:tc>
                <a:extLst>
                  <a:ext uri="{0D108BD9-81ED-4DB2-BD59-A6C34878D82A}">
                    <a16:rowId xmlns:a16="http://schemas.microsoft.com/office/drawing/2014/main" val="3275915896"/>
                  </a:ext>
                </a:extLst>
              </a:tr>
              <a:tr h="798284">
                <a:tc>
                  <a:txBody>
                    <a:bodyPr/>
                    <a:lstStyle/>
                    <a:p>
                      <a:r>
                        <a:rPr lang="el-GR" dirty="0"/>
                        <a:t>Μέση</a:t>
                      </a:r>
                    </a:p>
                  </a:txBody>
                  <a:tcPr/>
                </a:tc>
                <a:tc>
                  <a:txBody>
                    <a:bodyPr/>
                    <a:lstStyle/>
                    <a:p>
                      <a:r>
                        <a:rPr lang="el-GR" dirty="0"/>
                        <a:t>Δέρμα, οφθαλμός (εκτός του φακού)</a:t>
                      </a:r>
                    </a:p>
                  </a:txBody>
                  <a:tcPr/>
                </a:tc>
                <a:extLst>
                  <a:ext uri="{0D108BD9-81ED-4DB2-BD59-A6C34878D82A}">
                    <a16:rowId xmlns:a16="http://schemas.microsoft.com/office/drawing/2014/main" val="3979755170"/>
                  </a:ext>
                </a:extLst>
              </a:tr>
              <a:tr h="820058">
                <a:tc>
                  <a:txBody>
                    <a:bodyPr/>
                    <a:lstStyle/>
                    <a:p>
                      <a:r>
                        <a:rPr lang="el-GR" dirty="0"/>
                        <a:t>χαμηλή</a:t>
                      </a:r>
                    </a:p>
                  </a:txBody>
                  <a:tcPr/>
                </a:tc>
                <a:tc>
                  <a:txBody>
                    <a:bodyPr/>
                    <a:lstStyle/>
                    <a:p>
                      <a:r>
                        <a:rPr lang="el-GR" dirty="0"/>
                        <a:t>Πνεύμονες, Ήπαρ, Νεφροί</a:t>
                      </a:r>
                    </a:p>
                  </a:txBody>
                  <a:tcPr/>
                </a:tc>
                <a:extLst>
                  <a:ext uri="{0D108BD9-81ED-4DB2-BD59-A6C34878D82A}">
                    <a16:rowId xmlns:a16="http://schemas.microsoft.com/office/drawing/2014/main" val="4252277405"/>
                  </a:ext>
                </a:extLst>
              </a:tr>
              <a:tr h="820058">
                <a:tc>
                  <a:txBody>
                    <a:bodyPr/>
                    <a:lstStyle/>
                    <a:p>
                      <a:r>
                        <a:rPr lang="el-GR" dirty="0"/>
                        <a:t>Ανθεκτικά</a:t>
                      </a:r>
                    </a:p>
                  </a:txBody>
                  <a:tcPr/>
                </a:tc>
                <a:tc>
                  <a:txBody>
                    <a:bodyPr/>
                    <a:lstStyle/>
                    <a:p>
                      <a:r>
                        <a:rPr lang="el-GR" dirty="0"/>
                        <a:t>Καρδιά, Νευρικό σύστημα (ενηλίκων), Μύες</a:t>
                      </a:r>
                    </a:p>
                  </a:txBody>
                  <a:tcPr/>
                </a:tc>
                <a:extLst>
                  <a:ext uri="{0D108BD9-81ED-4DB2-BD59-A6C34878D82A}">
                    <a16:rowId xmlns:a16="http://schemas.microsoft.com/office/drawing/2014/main" val="148973217"/>
                  </a:ext>
                </a:extLst>
              </a:tr>
            </a:tbl>
          </a:graphicData>
        </a:graphic>
      </p:graphicFrame>
    </p:spTree>
    <p:extLst>
      <p:ext uri="{BB962C8B-B14F-4D97-AF65-F5344CB8AC3E}">
        <p14:creationId xmlns:p14="http://schemas.microsoft.com/office/powerpoint/2010/main" val="3791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66565B-D215-448A-9794-F6ADFF7B775C}"/>
              </a:ext>
            </a:extLst>
          </p:cNvPr>
          <p:cNvSpPr>
            <a:spLocks noGrp="1"/>
          </p:cNvSpPr>
          <p:nvPr>
            <p:ph type="title"/>
          </p:nvPr>
        </p:nvSpPr>
        <p:spPr/>
        <p:txBody>
          <a:bodyPr/>
          <a:lstStyle/>
          <a:p>
            <a:r>
              <a:rPr lang="el-GR" dirty="0"/>
              <a:t>Καθημερινή έκθεση στην ραδιενέργεια </a:t>
            </a:r>
          </a:p>
        </p:txBody>
      </p:sp>
      <p:pic>
        <p:nvPicPr>
          <p:cNvPr id="5" name="Θέση περιεχομένου 4">
            <a:extLst>
              <a:ext uri="{FF2B5EF4-FFF2-40B4-BE49-F238E27FC236}">
                <a16:creationId xmlns:a16="http://schemas.microsoft.com/office/drawing/2014/main" id="{074D1408-337F-4E91-939D-AD6F71D650C1}"/>
              </a:ext>
            </a:extLst>
          </p:cNvPr>
          <p:cNvPicPr>
            <a:picLocks noGrp="1" noChangeAspect="1"/>
          </p:cNvPicPr>
          <p:nvPr>
            <p:ph idx="1"/>
          </p:nvPr>
        </p:nvPicPr>
        <p:blipFill>
          <a:blip r:embed="rId2"/>
          <a:stretch>
            <a:fillRect/>
          </a:stretch>
        </p:blipFill>
        <p:spPr>
          <a:xfrm>
            <a:off x="2232212" y="1541364"/>
            <a:ext cx="7966865" cy="4692526"/>
          </a:xfrm>
        </p:spPr>
      </p:pic>
      <p:sp>
        <p:nvSpPr>
          <p:cNvPr id="6" name="TextBox 5">
            <a:extLst>
              <a:ext uri="{FF2B5EF4-FFF2-40B4-BE49-F238E27FC236}">
                <a16:creationId xmlns:a16="http://schemas.microsoft.com/office/drawing/2014/main" id="{6F0800E9-E8C7-4CB1-89F6-4726C19C5FB2}"/>
              </a:ext>
            </a:extLst>
          </p:cNvPr>
          <p:cNvSpPr txBox="1"/>
          <p:nvPr/>
        </p:nvSpPr>
        <p:spPr>
          <a:xfrm>
            <a:off x="5737935" y="6095390"/>
            <a:ext cx="2651361" cy="276999"/>
          </a:xfrm>
          <a:prstGeom prst="rect">
            <a:avLst/>
          </a:prstGeom>
          <a:noFill/>
        </p:spPr>
        <p:txBody>
          <a:bodyPr wrap="square" rtlCol="0">
            <a:spAutoFit/>
          </a:bodyPr>
          <a:lstStyle/>
          <a:p>
            <a:r>
              <a:rPr lang="el-GR" sz="1200" dirty="0"/>
              <a:t>Ραδιενεργά πετρώματα </a:t>
            </a:r>
          </a:p>
        </p:txBody>
      </p:sp>
      <p:cxnSp>
        <p:nvCxnSpPr>
          <p:cNvPr id="4" name="Ευθύγραμμο βέλος σύνδεσης 3">
            <a:extLst>
              <a:ext uri="{FF2B5EF4-FFF2-40B4-BE49-F238E27FC236}">
                <a16:creationId xmlns:a16="http://schemas.microsoft.com/office/drawing/2014/main" id="{8F65BECE-834E-4EEF-B6E2-AAFAC303EE92}"/>
              </a:ext>
            </a:extLst>
          </p:cNvPr>
          <p:cNvCxnSpPr/>
          <p:nvPr/>
        </p:nvCxnSpPr>
        <p:spPr>
          <a:xfrm flipV="1">
            <a:off x="6454066" y="5903650"/>
            <a:ext cx="0" cy="191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68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EA5DE6-9360-4A4B-A783-B73CDD04ECFA}"/>
              </a:ext>
            </a:extLst>
          </p:cNvPr>
          <p:cNvSpPr>
            <a:spLocks noGrp="1"/>
          </p:cNvSpPr>
          <p:nvPr>
            <p:ph type="title"/>
          </p:nvPr>
        </p:nvSpPr>
        <p:spPr>
          <a:xfrm>
            <a:off x="1625601" y="624110"/>
            <a:ext cx="9879012" cy="1280890"/>
          </a:xfrm>
        </p:spPr>
        <p:txBody>
          <a:bodyPr/>
          <a:lstStyle/>
          <a:p>
            <a:r>
              <a:rPr lang="el-GR" dirty="0"/>
              <a:t>Κατώφλι για </a:t>
            </a:r>
            <a:r>
              <a:rPr lang="el-GR" b="1" dirty="0"/>
              <a:t>μη στοχαστικά</a:t>
            </a:r>
            <a:r>
              <a:rPr lang="el-GR" dirty="0"/>
              <a:t> αποτελέσματα </a:t>
            </a:r>
            <a:r>
              <a:rPr lang="el-GR" b="1" dirty="0"/>
              <a:t>ΓΕΝΙΚΟ ΚΑΤΩΦΛΙ </a:t>
            </a:r>
            <a:r>
              <a:rPr lang="en-US" b="1" dirty="0"/>
              <a:t>:</a:t>
            </a:r>
            <a:r>
              <a:rPr lang="el-GR" b="1" dirty="0"/>
              <a:t>0,5</a:t>
            </a:r>
            <a:r>
              <a:rPr lang="en-US" b="1" dirty="0"/>
              <a:t> Gy</a:t>
            </a:r>
            <a:endParaRPr lang="el-GR" b="1" dirty="0"/>
          </a:p>
        </p:txBody>
      </p:sp>
      <p:graphicFrame>
        <p:nvGraphicFramePr>
          <p:cNvPr id="4" name="Θέση περιεχομένου 3">
            <a:extLst>
              <a:ext uri="{FF2B5EF4-FFF2-40B4-BE49-F238E27FC236}">
                <a16:creationId xmlns:a16="http://schemas.microsoft.com/office/drawing/2014/main" id="{64E56091-AAFF-4F35-B8DE-FF185031A07E}"/>
              </a:ext>
            </a:extLst>
          </p:cNvPr>
          <p:cNvGraphicFramePr>
            <a:graphicFrameLocks noGrp="1"/>
          </p:cNvGraphicFramePr>
          <p:nvPr>
            <p:ph idx="1"/>
            <p:extLst>
              <p:ext uri="{D42A27DB-BD31-4B8C-83A1-F6EECF244321}">
                <p14:modId xmlns:p14="http://schemas.microsoft.com/office/powerpoint/2010/main" val="4208533983"/>
              </p:ext>
            </p:extLst>
          </p:nvPr>
        </p:nvGraphicFramePr>
        <p:xfrm>
          <a:off x="635000" y="1905000"/>
          <a:ext cx="10922000" cy="4886308"/>
        </p:xfrm>
        <a:graphic>
          <a:graphicData uri="http://schemas.openxmlformats.org/drawingml/2006/table">
            <a:tbl>
              <a:tblPr firstRow="1" bandRow="1">
                <a:tableStyleId>{5C22544A-7EE6-4342-B048-85BDC9FD1C3A}</a:tableStyleId>
              </a:tblPr>
              <a:tblGrid>
                <a:gridCol w="3530600">
                  <a:extLst>
                    <a:ext uri="{9D8B030D-6E8A-4147-A177-3AD203B41FA5}">
                      <a16:colId xmlns:a16="http://schemas.microsoft.com/office/drawing/2014/main" val="4215618557"/>
                    </a:ext>
                  </a:extLst>
                </a:gridCol>
                <a:gridCol w="2692400">
                  <a:extLst>
                    <a:ext uri="{9D8B030D-6E8A-4147-A177-3AD203B41FA5}">
                      <a16:colId xmlns:a16="http://schemas.microsoft.com/office/drawing/2014/main" val="2176471526"/>
                    </a:ext>
                  </a:extLst>
                </a:gridCol>
                <a:gridCol w="2514600">
                  <a:extLst>
                    <a:ext uri="{9D8B030D-6E8A-4147-A177-3AD203B41FA5}">
                      <a16:colId xmlns:a16="http://schemas.microsoft.com/office/drawing/2014/main" val="3390202566"/>
                    </a:ext>
                  </a:extLst>
                </a:gridCol>
                <a:gridCol w="2184400">
                  <a:extLst>
                    <a:ext uri="{9D8B030D-6E8A-4147-A177-3AD203B41FA5}">
                      <a16:colId xmlns:a16="http://schemas.microsoft.com/office/drawing/2014/main" val="1705611317"/>
                    </a:ext>
                  </a:extLst>
                </a:gridCol>
              </a:tblGrid>
              <a:tr h="470050">
                <a:tc>
                  <a:txBody>
                    <a:bodyPr/>
                    <a:lstStyle/>
                    <a:p>
                      <a:r>
                        <a:rPr lang="el-GR" dirty="0"/>
                        <a:t>Αποτελέσματα</a:t>
                      </a:r>
                    </a:p>
                  </a:txBody>
                  <a:tcPr/>
                </a:tc>
                <a:tc>
                  <a:txBody>
                    <a:bodyPr/>
                    <a:lstStyle/>
                    <a:p>
                      <a:r>
                        <a:rPr lang="el-GR" dirty="0"/>
                        <a:t>Όργανο/ιστός</a:t>
                      </a:r>
                    </a:p>
                  </a:txBody>
                  <a:tcPr/>
                </a:tc>
                <a:tc>
                  <a:txBody>
                    <a:bodyPr/>
                    <a:lstStyle/>
                    <a:p>
                      <a:r>
                        <a:rPr lang="el-GR" dirty="0"/>
                        <a:t>Εμφάνιση</a:t>
                      </a:r>
                    </a:p>
                  </a:txBody>
                  <a:tcPr/>
                </a:tc>
                <a:tc>
                  <a:txBody>
                    <a:bodyPr/>
                    <a:lstStyle/>
                    <a:p>
                      <a:r>
                        <a:rPr lang="el-GR" dirty="0"/>
                        <a:t>Κατώφλι (1%)</a:t>
                      </a:r>
                    </a:p>
                  </a:txBody>
                  <a:tcPr/>
                </a:tc>
                <a:extLst>
                  <a:ext uri="{0D108BD9-81ED-4DB2-BD59-A6C34878D82A}">
                    <a16:rowId xmlns:a16="http://schemas.microsoft.com/office/drawing/2014/main" val="2540329446"/>
                  </a:ext>
                </a:extLst>
              </a:tr>
              <a:tr h="701092">
                <a:tc>
                  <a:txBody>
                    <a:bodyPr/>
                    <a:lstStyle/>
                    <a:p>
                      <a:r>
                        <a:rPr lang="el-GR" dirty="0">
                          <a:highlight>
                            <a:srgbClr val="FFFF00"/>
                          </a:highlight>
                        </a:rPr>
                        <a:t>Προσωρινή στείρωση</a:t>
                      </a:r>
                    </a:p>
                  </a:txBody>
                  <a:tcPr/>
                </a:tc>
                <a:tc>
                  <a:txBody>
                    <a:bodyPr/>
                    <a:lstStyle/>
                    <a:p>
                      <a:r>
                        <a:rPr lang="el-GR" dirty="0">
                          <a:highlight>
                            <a:srgbClr val="FFFF00"/>
                          </a:highlight>
                        </a:rPr>
                        <a:t>όρχεις</a:t>
                      </a:r>
                    </a:p>
                  </a:txBody>
                  <a:tcPr/>
                </a:tc>
                <a:tc>
                  <a:txBody>
                    <a:bodyPr/>
                    <a:lstStyle/>
                    <a:p>
                      <a:r>
                        <a:rPr lang="el-GR" dirty="0"/>
                        <a:t>3-9 εβδομάδες</a:t>
                      </a:r>
                    </a:p>
                  </a:txBody>
                  <a:tcPr/>
                </a:tc>
                <a:tc>
                  <a:txBody>
                    <a:bodyPr/>
                    <a:lstStyle/>
                    <a:p>
                      <a:r>
                        <a:rPr lang="el-GR" dirty="0">
                          <a:highlight>
                            <a:srgbClr val="FFFF00"/>
                          </a:highlight>
                        </a:rPr>
                        <a:t>0,1 </a:t>
                      </a:r>
                      <a:r>
                        <a:rPr lang="en-US" dirty="0">
                          <a:highlight>
                            <a:srgbClr val="FFFF00"/>
                          </a:highlight>
                        </a:rPr>
                        <a:t>Gy</a:t>
                      </a:r>
                      <a:endParaRPr lang="el-GR" dirty="0">
                        <a:highlight>
                          <a:srgbClr val="FFFF00"/>
                        </a:highlight>
                      </a:endParaRPr>
                    </a:p>
                  </a:txBody>
                  <a:tcPr/>
                </a:tc>
                <a:extLst>
                  <a:ext uri="{0D108BD9-81ED-4DB2-BD59-A6C34878D82A}">
                    <a16:rowId xmlns:a16="http://schemas.microsoft.com/office/drawing/2014/main" val="88553551"/>
                  </a:ext>
                </a:extLst>
              </a:tr>
              <a:tr h="632257">
                <a:tc>
                  <a:txBody>
                    <a:bodyPr/>
                    <a:lstStyle/>
                    <a:p>
                      <a:r>
                        <a:rPr lang="el-GR" dirty="0">
                          <a:highlight>
                            <a:srgbClr val="FFFF00"/>
                          </a:highlight>
                        </a:rPr>
                        <a:t>Μόνιμη στείρωση</a:t>
                      </a:r>
                    </a:p>
                  </a:txBody>
                  <a:tcPr/>
                </a:tc>
                <a:tc>
                  <a:txBody>
                    <a:bodyPr/>
                    <a:lstStyle/>
                    <a:p>
                      <a:r>
                        <a:rPr lang="el-GR" dirty="0">
                          <a:highlight>
                            <a:srgbClr val="FFFF00"/>
                          </a:highlight>
                        </a:rPr>
                        <a:t>Όρχεις</a:t>
                      </a:r>
                    </a:p>
                  </a:txBody>
                  <a:tcPr/>
                </a:tc>
                <a:tc>
                  <a:txBody>
                    <a:bodyPr/>
                    <a:lstStyle/>
                    <a:p>
                      <a:r>
                        <a:rPr lang="el-GR" dirty="0"/>
                        <a:t>3 εβδομάδες</a:t>
                      </a:r>
                    </a:p>
                  </a:txBody>
                  <a:tcPr/>
                </a:tc>
                <a:tc>
                  <a:txBody>
                    <a:bodyPr/>
                    <a:lstStyle/>
                    <a:p>
                      <a:r>
                        <a:rPr lang="en-US" dirty="0">
                          <a:highlight>
                            <a:srgbClr val="FFFF00"/>
                          </a:highlight>
                        </a:rPr>
                        <a:t>6 Gy</a:t>
                      </a:r>
                      <a:endParaRPr lang="el-GR" dirty="0">
                        <a:highlight>
                          <a:srgbClr val="FFFF00"/>
                        </a:highlight>
                      </a:endParaRPr>
                    </a:p>
                  </a:txBody>
                  <a:tcPr/>
                </a:tc>
                <a:extLst>
                  <a:ext uri="{0D108BD9-81ED-4DB2-BD59-A6C34878D82A}">
                    <a16:rowId xmlns:a16="http://schemas.microsoft.com/office/drawing/2014/main" val="2892285164"/>
                  </a:ext>
                </a:extLst>
              </a:tr>
              <a:tr h="508001">
                <a:tc>
                  <a:txBody>
                    <a:bodyPr/>
                    <a:lstStyle/>
                    <a:p>
                      <a:r>
                        <a:rPr lang="el-GR" dirty="0">
                          <a:highlight>
                            <a:srgbClr val="FFFF00"/>
                          </a:highlight>
                        </a:rPr>
                        <a:t>Μόνιμη στείρωση</a:t>
                      </a:r>
                    </a:p>
                  </a:txBody>
                  <a:tcPr/>
                </a:tc>
                <a:tc>
                  <a:txBody>
                    <a:bodyPr/>
                    <a:lstStyle/>
                    <a:p>
                      <a:r>
                        <a:rPr lang="el-GR" dirty="0">
                          <a:highlight>
                            <a:srgbClr val="FFFF00"/>
                          </a:highlight>
                        </a:rPr>
                        <a:t>Ωοθήκες</a:t>
                      </a:r>
                    </a:p>
                  </a:txBody>
                  <a:tcPr/>
                </a:tc>
                <a:tc>
                  <a:txBody>
                    <a:bodyPr/>
                    <a:lstStyle/>
                    <a:p>
                      <a:r>
                        <a:rPr lang="el-GR" dirty="0"/>
                        <a:t>&lt;1 εβδομάδες</a:t>
                      </a:r>
                    </a:p>
                  </a:txBody>
                  <a:tcPr/>
                </a:tc>
                <a:tc>
                  <a:txBody>
                    <a:bodyPr/>
                    <a:lstStyle/>
                    <a:p>
                      <a:r>
                        <a:rPr lang="en-US" dirty="0">
                          <a:highlight>
                            <a:srgbClr val="FFFF00"/>
                          </a:highlight>
                        </a:rPr>
                        <a:t>3 Gy</a:t>
                      </a:r>
                      <a:endParaRPr lang="el-GR" dirty="0">
                        <a:highlight>
                          <a:srgbClr val="FFFF00"/>
                        </a:highlight>
                      </a:endParaRPr>
                    </a:p>
                  </a:txBody>
                  <a:tcPr/>
                </a:tc>
                <a:extLst>
                  <a:ext uri="{0D108BD9-81ED-4DB2-BD59-A6C34878D82A}">
                    <a16:rowId xmlns:a16="http://schemas.microsoft.com/office/drawing/2014/main" val="3258237842"/>
                  </a:ext>
                </a:extLst>
              </a:tr>
              <a:tr h="647551">
                <a:tc>
                  <a:txBody>
                    <a:bodyPr/>
                    <a:lstStyle/>
                    <a:p>
                      <a:r>
                        <a:rPr lang="el-GR" dirty="0"/>
                        <a:t>Εγκαύματα δέρματος</a:t>
                      </a:r>
                    </a:p>
                  </a:txBody>
                  <a:tcPr/>
                </a:tc>
                <a:tc>
                  <a:txBody>
                    <a:bodyPr/>
                    <a:lstStyle/>
                    <a:p>
                      <a:r>
                        <a:rPr lang="el-GR" dirty="0"/>
                        <a:t>Δέρμα</a:t>
                      </a:r>
                    </a:p>
                  </a:txBody>
                  <a:tcPr/>
                </a:tc>
                <a:tc>
                  <a:txBody>
                    <a:bodyPr/>
                    <a:lstStyle/>
                    <a:p>
                      <a:r>
                        <a:rPr lang="el-GR" dirty="0"/>
                        <a:t>2-3 εβδομάδες</a:t>
                      </a:r>
                    </a:p>
                  </a:txBody>
                  <a:tcPr/>
                </a:tc>
                <a:tc>
                  <a:txBody>
                    <a:bodyPr/>
                    <a:lstStyle/>
                    <a:p>
                      <a:r>
                        <a:rPr lang="en-US" dirty="0"/>
                        <a:t>5-10 Gy</a:t>
                      </a:r>
                      <a:endParaRPr lang="el-GR" dirty="0"/>
                    </a:p>
                  </a:txBody>
                  <a:tcPr/>
                </a:tc>
                <a:extLst>
                  <a:ext uri="{0D108BD9-81ED-4DB2-BD59-A6C34878D82A}">
                    <a16:rowId xmlns:a16="http://schemas.microsoft.com/office/drawing/2014/main" val="2393149302"/>
                  </a:ext>
                </a:extLst>
              </a:tr>
              <a:tr h="454117">
                <a:tc>
                  <a:txBody>
                    <a:bodyPr/>
                    <a:lstStyle/>
                    <a:p>
                      <a:r>
                        <a:rPr lang="el-GR" dirty="0"/>
                        <a:t>Καταρράκτης </a:t>
                      </a:r>
                    </a:p>
                  </a:txBody>
                  <a:tcPr/>
                </a:tc>
                <a:tc>
                  <a:txBody>
                    <a:bodyPr/>
                    <a:lstStyle/>
                    <a:p>
                      <a:r>
                        <a:rPr lang="el-GR" dirty="0"/>
                        <a:t>Φακός ματιού</a:t>
                      </a:r>
                    </a:p>
                  </a:txBody>
                  <a:tcPr/>
                </a:tc>
                <a:tc>
                  <a:txBody>
                    <a:bodyPr/>
                    <a:lstStyle/>
                    <a:p>
                      <a:r>
                        <a:rPr lang="el-GR" dirty="0"/>
                        <a:t>Μερικά χρόνια</a:t>
                      </a:r>
                    </a:p>
                  </a:txBody>
                  <a:tcPr/>
                </a:tc>
                <a:tc>
                  <a:txBody>
                    <a:bodyPr/>
                    <a:lstStyle/>
                    <a:p>
                      <a:r>
                        <a:rPr lang="en-US" dirty="0"/>
                        <a:t>1,5 Gy</a:t>
                      </a:r>
                      <a:endParaRPr lang="el-GR" dirty="0"/>
                    </a:p>
                  </a:txBody>
                  <a:tcPr/>
                </a:tc>
                <a:extLst>
                  <a:ext uri="{0D108BD9-81ED-4DB2-BD59-A6C34878D82A}">
                    <a16:rowId xmlns:a16="http://schemas.microsoft.com/office/drawing/2014/main" val="3046334153"/>
                  </a:ext>
                </a:extLst>
              </a:tr>
              <a:tr h="573620">
                <a:tc>
                  <a:txBody>
                    <a:bodyPr/>
                    <a:lstStyle/>
                    <a:p>
                      <a:r>
                        <a:rPr lang="el-GR" dirty="0"/>
                        <a:t>Θάνατος (μυελός των οστών)</a:t>
                      </a:r>
                    </a:p>
                  </a:txBody>
                  <a:tcPr/>
                </a:tc>
                <a:tc>
                  <a:txBody>
                    <a:bodyPr/>
                    <a:lstStyle/>
                    <a:p>
                      <a:r>
                        <a:rPr lang="el-GR" dirty="0"/>
                        <a:t>Μυελός οστών</a:t>
                      </a:r>
                    </a:p>
                  </a:txBody>
                  <a:tcPr/>
                </a:tc>
                <a:tc>
                  <a:txBody>
                    <a:bodyPr/>
                    <a:lstStyle/>
                    <a:p>
                      <a:r>
                        <a:rPr lang="el-GR" dirty="0"/>
                        <a:t>30-60 ημέρες</a:t>
                      </a:r>
                    </a:p>
                  </a:txBody>
                  <a:tcPr/>
                </a:tc>
                <a:tc>
                  <a:txBody>
                    <a:bodyPr/>
                    <a:lstStyle/>
                    <a:p>
                      <a:r>
                        <a:rPr lang="en-US" dirty="0"/>
                        <a:t>1 Gy</a:t>
                      </a:r>
                      <a:endParaRPr lang="el-GR" dirty="0"/>
                    </a:p>
                  </a:txBody>
                  <a:tcPr/>
                </a:tc>
                <a:extLst>
                  <a:ext uri="{0D108BD9-81ED-4DB2-BD59-A6C34878D82A}">
                    <a16:rowId xmlns:a16="http://schemas.microsoft.com/office/drawing/2014/main" val="568214836"/>
                  </a:ext>
                </a:extLst>
              </a:tr>
              <a:tr h="429570">
                <a:tc>
                  <a:txBody>
                    <a:bodyPr/>
                    <a:lstStyle/>
                    <a:p>
                      <a:r>
                        <a:rPr lang="el-GR" dirty="0"/>
                        <a:t>Θάνατος(γαστρεντερικό)</a:t>
                      </a:r>
                    </a:p>
                  </a:txBody>
                  <a:tcPr/>
                </a:tc>
                <a:tc>
                  <a:txBody>
                    <a:bodyPr/>
                    <a:lstStyle/>
                    <a:p>
                      <a:r>
                        <a:rPr lang="el-GR" dirty="0"/>
                        <a:t>Λεπτό έντερο</a:t>
                      </a:r>
                    </a:p>
                  </a:txBody>
                  <a:tcPr/>
                </a:tc>
                <a:tc>
                  <a:txBody>
                    <a:bodyPr/>
                    <a:lstStyle/>
                    <a:p>
                      <a:r>
                        <a:rPr lang="el-GR" dirty="0"/>
                        <a:t>6-9 ημέρες</a:t>
                      </a:r>
                    </a:p>
                  </a:txBody>
                  <a:tcPr/>
                </a:tc>
                <a:tc>
                  <a:txBody>
                    <a:bodyPr/>
                    <a:lstStyle/>
                    <a:p>
                      <a:r>
                        <a:rPr lang="en-US" dirty="0"/>
                        <a:t>6 Gy   </a:t>
                      </a:r>
                      <a:endParaRPr lang="el-GR" dirty="0"/>
                    </a:p>
                  </a:txBody>
                  <a:tcPr/>
                </a:tc>
                <a:extLst>
                  <a:ext uri="{0D108BD9-81ED-4DB2-BD59-A6C34878D82A}">
                    <a16:rowId xmlns:a16="http://schemas.microsoft.com/office/drawing/2014/main" val="3596506038"/>
                  </a:ext>
                </a:extLst>
              </a:tr>
              <a:tr h="470050">
                <a:tc>
                  <a:txBody>
                    <a:bodyPr/>
                    <a:lstStyle/>
                    <a:p>
                      <a:r>
                        <a:rPr lang="el-GR" dirty="0"/>
                        <a:t>Πνευμονία</a:t>
                      </a:r>
                    </a:p>
                  </a:txBody>
                  <a:tcPr/>
                </a:tc>
                <a:tc>
                  <a:txBody>
                    <a:bodyPr/>
                    <a:lstStyle/>
                    <a:p>
                      <a:r>
                        <a:rPr lang="el-GR" dirty="0"/>
                        <a:t>Πνεύμονες</a:t>
                      </a:r>
                    </a:p>
                  </a:txBody>
                  <a:tcPr/>
                </a:tc>
                <a:tc>
                  <a:txBody>
                    <a:bodyPr/>
                    <a:lstStyle/>
                    <a:p>
                      <a:r>
                        <a:rPr lang="el-GR" dirty="0"/>
                        <a:t>1-7 μήνες</a:t>
                      </a:r>
                    </a:p>
                  </a:txBody>
                  <a:tcPr/>
                </a:tc>
                <a:tc>
                  <a:txBody>
                    <a:bodyPr/>
                    <a:lstStyle/>
                    <a:p>
                      <a:r>
                        <a:rPr lang="en-US" dirty="0"/>
                        <a:t>6 Gy</a:t>
                      </a:r>
                      <a:endParaRPr lang="el-GR" dirty="0"/>
                    </a:p>
                  </a:txBody>
                  <a:tcPr/>
                </a:tc>
                <a:extLst>
                  <a:ext uri="{0D108BD9-81ED-4DB2-BD59-A6C34878D82A}">
                    <a16:rowId xmlns:a16="http://schemas.microsoft.com/office/drawing/2014/main" val="1107976495"/>
                  </a:ext>
                </a:extLst>
              </a:tr>
            </a:tbl>
          </a:graphicData>
        </a:graphic>
      </p:graphicFrame>
    </p:spTree>
    <p:extLst>
      <p:ext uri="{BB962C8B-B14F-4D97-AF65-F5344CB8AC3E}">
        <p14:creationId xmlns:p14="http://schemas.microsoft.com/office/powerpoint/2010/main" val="4292592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84FA57-6E11-49B4-BA03-83BC01BD2889}"/>
              </a:ext>
            </a:extLst>
          </p:cNvPr>
          <p:cNvSpPr>
            <a:spLocks noGrp="1"/>
          </p:cNvSpPr>
          <p:nvPr>
            <p:ph type="title"/>
          </p:nvPr>
        </p:nvSpPr>
        <p:spPr/>
        <p:txBody>
          <a:bodyPr/>
          <a:lstStyle/>
          <a:p>
            <a:r>
              <a:rPr lang="el-GR" dirty="0"/>
              <a:t>Απλή θραύση </a:t>
            </a:r>
            <a:r>
              <a:rPr lang="en-US" dirty="0"/>
              <a:t>DNA</a:t>
            </a:r>
            <a:endParaRPr lang="el-GR" dirty="0"/>
          </a:p>
        </p:txBody>
      </p:sp>
      <p:sp>
        <p:nvSpPr>
          <p:cNvPr id="3" name="Θέση περιεχομένου 2">
            <a:extLst>
              <a:ext uri="{FF2B5EF4-FFF2-40B4-BE49-F238E27FC236}">
                <a16:creationId xmlns:a16="http://schemas.microsoft.com/office/drawing/2014/main" id="{264148DB-0F10-44DB-9D81-AFACF4892A5A}"/>
              </a:ext>
            </a:extLst>
          </p:cNvPr>
          <p:cNvSpPr>
            <a:spLocks noGrp="1"/>
          </p:cNvSpPr>
          <p:nvPr>
            <p:ph idx="1"/>
          </p:nvPr>
        </p:nvSpPr>
        <p:spPr>
          <a:xfrm>
            <a:off x="1615342" y="1423752"/>
            <a:ext cx="8998869" cy="4743966"/>
          </a:xfrm>
        </p:spPr>
        <p:txBody>
          <a:bodyPr>
            <a:normAutofit/>
          </a:bodyPr>
          <a:lstStyle/>
          <a:p>
            <a:r>
              <a:rPr lang="el-GR" sz="2000" dirty="0"/>
              <a:t>Απλή  θραύση (σπασίματα) της έλικας του </a:t>
            </a:r>
            <a:r>
              <a:rPr lang="en-US" sz="2000" dirty="0"/>
              <a:t>DNA </a:t>
            </a:r>
            <a:r>
              <a:rPr lang="el-GR" sz="2000" dirty="0"/>
              <a:t>μπορούν να διορθωθούν από τους διορθωτικούς μηχανισμούς που διαθέτει το κύτταρο.</a:t>
            </a:r>
          </a:p>
          <a:p>
            <a:r>
              <a:rPr lang="el-GR" sz="2000" dirty="0"/>
              <a:t>Αν τα θραύσματα δεν διορθωθούν , τότε το κύτταρο επιζεί, αλλά είναι μεταλλαγμένο και δεν μπορεί να υλοποιήσει κάποιες από τις λειτουργίες του.</a:t>
            </a:r>
          </a:p>
        </p:txBody>
      </p:sp>
      <p:pic>
        <p:nvPicPr>
          <p:cNvPr id="5122" name="Picture 2" descr="Q:\Gerd\Gonzalez\DNA Damage 2.gif">
            <a:extLst>
              <a:ext uri="{FF2B5EF4-FFF2-40B4-BE49-F238E27FC236}">
                <a16:creationId xmlns:a16="http://schemas.microsoft.com/office/drawing/2014/main" id="{C422DDD2-083A-429C-A2C4-526A74D03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177675"/>
            <a:ext cx="1863659" cy="337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778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DB4D2B-7A33-45BA-9613-5F1CB9090430}"/>
              </a:ext>
            </a:extLst>
          </p:cNvPr>
          <p:cNvSpPr>
            <a:spLocks noGrp="1"/>
          </p:cNvSpPr>
          <p:nvPr>
            <p:ph type="title"/>
          </p:nvPr>
        </p:nvSpPr>
        <p:spPr/>
        <p:txBody>
          <a:bodyPr/>
          <a:lstStyle/>
          <a:p>
            <a:r>
              <a:rPr lang="el-GR" dirty="0"/>
              <a:t>Πολλαπλή θραύση </a:t>
            </a:r>
            <a:r>
              <a:rPr lang="en-US" dirty="0"/>
              <a:t>DNA</a:t>
            </a:r>
            <a:endParaRPr lang="el-GR" dirty="0"/>
          </a:p>
        </p:txBody>
      </p:sp>
      <p:pic>
        <p:nvPicPr>
          <p:cNvPr id="4098" name="Picture 2" descr="Q:\Gerd\Gonzalez\dns.gif">
            <a:extLst>
              <a:ext uri="{FF2B5EF4-FFF2-40B4-BE49-F238E27FC236}">
                <a16:creationId xmlns:a16="http://schemas.microsoft.com/office/drawing/2014/main" id="{C322F565-9FC4-4B5D-8BE3-0C52386A340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610500" y="1972791"/>
            <a:ext cx="2540159" cy="4019239"/>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3">
            <a:extLst>
              <a:ext uri="{FF2B5EF4-FFF2-40B4-BE49-F238E27FC236}">
                <a16:creationId xmlns:a16="http://schemas.microsoft.com/office/drawing/2014/main" id="{162B01D1-A773-4C3D-A841-398748CF7B12}"/>
              </a:ext>
            </a:extLst>
          </p:cNvPr>
          <p:cNvSpPr>
            <a:spLocks noGrp="1"/>
          </p:cNvSpPr>
          <p:nvPr>
            <p:ph sz="half" idx="2"/>
          </p:nvPr>
        </p:nvSpPr>
        <p:spPr>
          <a:xfrm>
            <a:off x="5074024" y="1972791"/>
            <a:ext cx="6430587" cy="3931053"/>
          </a:xfrm>
        </p:spPr>
        <p:txBody>
          <a:bodyPr>
            <a:normAutofit/>
          </a:bodyPr>
          <a:lstStyle/>
          <a:p>
            <a:r>
              <a:rPr lang="el-GR" sz="2000" dirty="0"/>
              <a:t>Πολλαπλά θραύσματα είναι δύσκολο να διορθωθούν και οδηγούν σε μετάλλαξη ή θάνατο του κυττάρου.</a:t>
            </a:r>
          </a:p>
        </p:txBody>
      </p:sp>
      <p:pic>
        <p:nvPicPr>
          <p:cNvPr id="4100" name="Picture 4" descr="http://t3.gstatic.com/images?q=tbn:ANd9GcQqbS9GGBwZUEW3584UfY1CPa-3yEOrhckHXzF2LpvMRXepnEz-JA">
            <a:extLst>
              <a:ext uri="{FF2B5EF4-FFF2-40B4-BE49-F238E27FC236}">
                <a16:creationId xmlns:a16="http://schemas.microsoft.com/office/drawing/2014/main" id="{BE2724E6-B3D4-4448-9DED-89F43489D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624" y="3429000"/>
            <a:ext cx="1350869" cy="205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587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151AB3-FE55-42EC-902B-02B8AE63621E}"/>
              </a:ext>
            </a:extLst>
          </p:cNvPr>
          <p:cNvSpPr>
            <a:spLocks noGrp="1"/>
          </p:cNvSpPr>
          <p:nvPr>
            <p:ph type="title"/>
          </p:nvPr>
        </p:nvSpPr>
        <p:spPr>
          <a:xfrm>
            <a:off x="2592925" y="624110"/>
            <a:ext cx="8911687" cy="660993"/>
          </a:xfrm>
        </p:spPr>
        <p:txBody>
          <a:bodyPr/>
          <a:lstStyle/>
          <a:p>
            <a:r>
              <a:rPr lang="el-GR" dirty="0"/>
              <a:t>Αποτελέσματα ακτινοβολιών</a:t>
            </a:r>
          </a:p>
        </p:txBody>
      </p:sp>
      <p:pic>
        <p:nvPicPr>
          <p:cNvPr id="6146" name="Picture 2" descr="Q:\Gerd\Gonzalez\DNA Damage 2.gif">
            <a:extLst>
              <a:ext uri="{FF2B5EF4-FFF2-40B4-BE49-F238E27FC236}">
                <a16:creationId xmlns:a16="http://schemas.microsoft.com/office/drawing/2014/main" id="{F3611D62-EF09-4A57-9EA7-197056E942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870" y="1482812"/>
            <a:ext cx="2764319" cy="4349578"/>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40CD8091-DA83-43EA-BE87-D5CE0EE01DDF}"/>
              </a:ext>
            </a:extLst>
          </p:cNvPr>
          <p:cNvSpPr/>
          <p:nvPr/>
        </p:nvSpPr>
        <p:spPr>
          <a:xfrm>
            <a:off x="3541599" y="1614716"/>
            <a:ext cx="2764319" cy="97746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Επιδιόρθωση βλάβης</a:t>
            </a:r>
          </a:p>
        </p:txBody>
      </p:sp>
      <p:sp>
        <p:nvSpPr>
          <p:cNvPr id="5" name="Ορθογώνιο 4">
            <a:extLst>
              <a:ext uri="{FF2B5EF4-FFF2-40B4-BE49-F238E27FC236}">
                <a16:creationId xmlns:a16="http://schemas.microsoft.com/office/drawing/2014/main" id="{6DE39460-FDA4-4771-B6E0-FC0CCA88EAEA}"/>
              </a:ext>
            </a:extLst>
          </p:cNvPr>
          <p:cNvSpPr/>
          <p:nvPr/>
        </p:nvSpPr>
        <p:spPr>
          <a:xfrm>
            <a:off x="3563007" y="3129670"/>
            <a:ext cx="3011214" cy="72521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Θάνατος κυττάρου</a:t>
            </a:r>
          </a:p>
        </p:txBody>
      </p:sp>
      <p:sp>
        <p:nvSpPr>
          <p:cNvPr id="6" name="Ορθογώνιο 5">
            <a:extLst>
              <a:ext uri="{FF2B5EF4-FFF2-40B4-BE49-F238E27FC236}">
                <a16:creationId xmlns:a16="http://schemas.microsoft.com/office/drawing/2014/main" id="{1B970AD7-4C6C-49EF-B536-463EC87392C2}"/>
              </a:ext>
            </a:extLst>
          </p:cNvPr>
          <p:cNvSpPr/>
          <p:nvPr/>
        </p:nvSpPr>
        <p:spPr>
          <a:xfrm>
            <a:off x="3563007" y="4855778"/>
            <a:ext cx="3011214" cy="83557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Το κύτταρο επιζεί μεταλλαγμένο</a:t>
            </a:r>
          </a:p>
        </p:txBody>
      </p:sp>
      <p:sp>
        <p:nvSpPr>
          <p:cNvPr id="7" name="Βέλος: Δεξιό 6">
            <a:extLst>
              <a:ext uri="{FF2B5EF4-FFF2-40B4-BE49-F238E27FC236}">
                <a16:creationId xmlns:a16="http://schemas.microsoft.com/office/drawing/2014/main" id="{08DA3D58-1B78-4043-A9AE-CF9D4B9E0F12}"/>
              </a:ext>
            </a:extLst>
          </p:cNvPr>
          <p:cNvSpPr/>
          <p:nvPr/>
        </p:nvSpPr>
        <p:spPr>
          <a:xfrm>
            <a:off x="6574221" y="1939159"/>
            <a:ext cx="1466193" cy="143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Βέλος: Δεξιό 12">
            <a:extLst>
              <a:ext uri="{FF2B5EF4-FFF2-40B4-BE49-F238E27FC236}">
                <a16:creationId xmlns:a16="http://schemas.microsoft.com/office/drawing/2014/main" id="{C925AA01-9AF1-47BA-BEAF-CAF7D206D80F}"/>
              </a:ext>
            </a:extLst>
          </p:cNvPr>
          <p:cNvSpPr/>
          <p:nvPr/>
        </p:nvSpPr>
        <p:spPr>
          <a:xfrm>
            <a:off x="6726621" y="3429000"/>
            <a:ext cx="1466193" cy="118242"/>
          </a:xfrm>
          <a:prstGeom prst="rightArrow">
            <a:avLst>
              <a:gd name="adj1" fmla="val 50000"/>
              <a:gd name="adj2" fmla="val 424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Βέλος: Δεξιό 7">
            <a:extLst>
              <a:ext uri="{FF2B5EF4-FFF2-40B4-BE49-F238E27FC236}">
                <a16:creationId xmlns:a16="http://schemas.microsoft.com/office/drawing/2014/main" id="{70BD68E3-AE18-401F-B2E8-1988A3FB64E8}"/>
              </a:ext>
            </a:extLst>
          </p:cNvPr>
          <p:cNvSpPr/>
          <p:nvPr/>
        </p:nvSpPr>
        <p:spPr>
          <a:xfrm>
            <a:off x="6726621" y="5227845"/>
            <a:ext cx="1187669" cy="118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a:extLst>
              <a:ext uri="{FF2B5EF4-FFF2-40B4-BE49-F238E27FC236}">
                <a16:creationId xmlns:a16="http://schemas.microsoft.com/office/drawing/2014/main" id="{6E9DD020-FB85-491C-A1A6-77B2D42629DA}"/>
              </a:ext>
            </a:extLst>
          </p:cNvPr>
          <p:cNvSpPr/>
          <p:nvPr/>
        </p:nvSpPr>
        <p:spPr>
          <a:xfrm>
            <a:off x="8592206" y="1705992"/>
            <a:ext cx="2764319" cy="79490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Επιζών κύτταρο</a:t>
            </a:r>
          </a:p>
        </p:txBody>
      </p:sp>
      <p:sp>
        <p:nvSpPr>
          <p:cNvPr id="10" name="Ορθογώνιο 9">
            <a:extLst>
              <a:ext uri="{FF2B5EF4-FFF2-40B4-BE49-F238E27FC236}">
                <a16:creationId xmlns:a16="http://schemas.microsoft.com/office/drawing/2014/main" id="{5F87FEB7-085D-426E-9657-ACCF82366FBC}"/>
              </a:ext>
            </a:extLst>
          </p:cNvPr>
          <p:cNvSpPr/>
          <p:nvPr/>
        </p:nvSpPr>
        <p:spPr>
          <a:xfrm>
            <a:off x="8576441" y="3129670"/>
            <a:ext cx="3011214" cy="85112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Άμεσα αποτελέσματα</a:t>
            </a:r>
          </a:p>
        </p:txBody>
      </p:sp>
      <p:sp>
        <p:nvSpPr>
          <p:cNvPr id="11" name="Ορθογώνιο 10">
            <a:extLst>
              <a:ext uri="{FF2B5EF4-FFF2-40B4-BE49-F238E27FC236}">
                <a16:creationId xmlns:a16="http://schemas.microsoft.com/office/drawing/2014/main" id="{105186C1-0C5E-4867-86F7-37A254055E80}"/>
              </a:ext>
            </a:extLst>
          </p:cNvPr>
          <p:cNvSpPr/>
          <p:nvPr/>
        </p:nvSpPr>
        <p:spPr>
          <a:xfrm>
            <a:off x="8592206" y="4802284"/>
            <a:ext cx="3011214" cy="85112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Απώτερα αποτελέσματα</a:t>
            </a:r>
          </a:p>
        </p:txBody>
      </p:sp>
    </p:spTree>
    <p:extLst>
      <p:ext uri="{BB962C8B-B14F-4D97-AF65-F5344CB8AC3E}">
        <p14:creationId xmlns:p14="http://schemas.microsoft.com/office/powerpoint/2010/main" val="1581963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3D8376F-B33A-4384-8345-A688CA83C1E3}"/>
              </a:ext>
            </a:extLst>
          </p:cNvPr>
          <p:cNvSpPr>
            <a:spLocks noGrp="1"/>
          </p:cNvSpPr>
          <p:nvPr>
            <p:ph idx="1"/>
          </p:nvPr>
        </p:nvSpPr>
        <p:spPr>
          <a:xfrm>
            <a:off x="1355271" y="1012371"/>
            <a:ext cx="10149341" cy="4898851"/>
          </a:xfrm>
        </p:spPr>
        <p:txBody>
          <a:bodyPr>
            <a:noAutofit/>
          </a:bodyPr>
          <a:lstStyle/>
          <a:p>
            <a:r>
              <a:rPr lang="el-GR" sz="2000" dirty="0"/>
              <a:t> </a:t>
            </a:r>
            <a:r>
              <a:rPr lang="el-GR" sz="2000" b="1" dirty="0"/>
              <a:t>Στοχαστικά</a:t>
            </a:r>
            <a:r>
              <a:rPr lang="el-GR" sz="2000" dirty="0"/>
              <a:t> αποτελέσματα είναι εκείνα για τα οποία η </a:t>
            </a:r>
            <a:r>
              <a:rPr lang="el-GR" sz="2000" dirty="0">
                <a:highlight>
                  <a:srgbClr val="FFFF00"/>
                </a:highlight>
              </a:rPr>
              <a:t>πιθανότητα εμφάνισης τους και όχι η σοβαρότητα τους είναι συνάρτηση της δόσης </a:t>
            </a:r>
            <a:r>
              <a:rPr lang="el-GR" sz="2000" b="1" dirty="0">
                <a:highlight>
                  <a:srgbClr val="FFFF00"/>
                </a:highlight>
              </a:rPr>
              <a:t>χωρίς ύπαρξη κατωφλίου. </a:t>
            </a:r>
            <a:r>
              <a:rPr lang="el-GR" sz="2000" dirty="0"/>
              <a:t>Το πιο σημαντικό στοχαστικό αποτέλεσμα είναι ο καρκίνος. </a:t>
            </a:r>
          </a:p>
          <a:p>
            <a:r>
              <a:rPr lang="el-GR" sz="2000" dirty="0"/>
              <a:t> </a:t>
            </a:r>
            <a:r>
              <a:rPr lang="el-GR" sz="2000" b="1" dirty="0"/>
              <a:t>Μη στοχαστικά </a:t>
            </a:r>
            <a:r>
              <a:rPr lang="el-GR" sz="2000" dirty="0"/>
              <a:t>αποτελέσματα είναι εκείνα για τα οποία </a:t>
            </a:r>
            <a:r>
              <a:rPr lang="el-GR" sz="2000" dirty="0">
                <a:highlight>
                  <a:srgbClr val="FFFF00"/>
                </a:highlight>
              </a:rPr>
              <a:t>η σοβαρότητά τους είναι συνάρτηση της δόσης </a:t>
            </a:r>
            <a:r>
              <a:rPr lang="el-GR" sz="2000" b="1" dirty="0">
                <a:highlight>
                  <a:srgbClr val="FFFF00"/>
                </a:highlight>
              </a:rPr>
              <a:t>και υπάρχει κάποιο κατώφλι</a:t>
            </a:r>
            <a:r>
              <a:rPr lang="el-GR" sz="2000" dirty="0">
                <a:highlight>
                  <a:srgbClr val="FFFF00"/>
                </a:highlight>
              </a:rPr>
              <a:t>. </a:t>
            </a:r>
            <a:r>
              <a:rPr lang="el-GR" sz="2000" dirty="0"/>
              <a:t>Πχ. Καταρράκτης ματιών, βλάβες στα αιμοσφαίρια, βλάβες στη γονιμοποίηση. Ανιχνεύονται μόνα αν η δόση υπερβεί το κατώφλι.  </a:t>
            </a:r>
          </a:p>
          <a:p>
            <a:r>
              <a:rPr lang="el-GR" sz="2000" u="sng" dirty="0"/>
              <a:t>Για την αποφυγή των μη στοχαστικών </a:t>
            </a:r>
            <a:r>
              <a:rPr lang="el-GR" sz="2000" dirty="0"/>
              <a:t>αποτελεσμάτων το ετήσιο όριο ισοδύναμης δόσης για όλους τους ιστούς (εκτός από τον φακό του ματιού) </a:t>
            </a:r>
            <a:r>
              <a:rPr lang="el-GR" sz="2000" dirty="0">
                <a:highlight>
                  <a:srgbClr val="FFFF00"/>
                </a:highlight>
              </a:rPr>
              <a:t>είναι 0,5 Sv </a:t>
            </a:r>
            <a:r>
              <a:rPr lang="el-GR" sz="2000" dirty="0"/>
              <a:t>(50 rem). • Για τα μάτια το ετήσιο όριο είναι 0,3 Sv (30 rem). </a:t>
            </a:r>
          </a:p>
          <a:p>
            <a:r>
              <a:rPr lang="el-GR" sz="2000" dirty="0"/>
              <a:t> </a:t>
            </a:r>
            <a:r>
              <a:rPr lang="el-GR" sz="2000" u="sng" dirty="0"/>
              <a:t>Για περιορισμό των στοχαστικών αποτελεσμάτων</a:t>
            </a:r>
            <a:r>
              <a:rPr lang="el-GR" sz="2000" dirty="0"/>
              <a:t> το ετήσιο όριο για ακτινοβόληση </a:t>
            </a:r>
            <a:r>
              <a:rPr lang="el-GR" sz="2000" dirty="0">
                <a:highlight>
                  <a:srgbClr val="FFFF00"/>
                </a:highlight>
              </a:rPr>
              <a:t>ολόκληρου του σώματος είναι 50 mSv </a:t>
            </a:r>
            <a:r>
              <a:rPr lang="el-GR" sz="2000" dirty="0"/>
              <a:t>(5 rem). </a:t>
            </a:r>
          </a:p>
        </p:txBody>
      </p:sp>
    </p:spTree>
    <p:extLst>
      <p:ext uri="{BB962C8B-B14F-4D97-AF65-F5344CB8AC3E}">
        <p14:creationId xmlns:p14="http://schemas.microsoft.com/office/powerpoint/2010/main" val="281549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354AFE-38DF-4DD9-8D26-26831246298A}"/>
              </a:ext>
            </a:extLst>
          </p:cNvPr>
          <p:cNvSpPr>
            <a:spLocks noGrp="1"/>
          </p:cNvSpPr>
          <p:nvPr>
            <p:ph type="title"/>
          </p:nvPr>
        </p:nvSpPr>
        <p:spPr/>
        <p:txBody>
          <a:bodyPr/>
          <a:lstStyle/>
          <a:p>
            <a:r>
              <a:rPr lang="el-GR" dirty="0"/>
              <a:t>ΑΜΕΣΑ Αποτελέσματα ακτινοβολιών</a:t>
            </a:r>
          </a:p>
        </p:txBody>
      </p:sp>
      <p:sp>
        <p:nvSpPr>
          <p:cNvPr id="6" name="Θέση περιεχομένου 5">
            <a:extLst>
              <a:ext uri="{FF2B5EF4-FFF2-40B4-BE49-F238E27FC236}">
                <a16:creationId xmlns:a16="http://schemas.microsoft.com/office/drawing/2014/main" id="{BACE56A3-B1B1-4D57-B40A-51346E8F4EA4}"/>
              </a:ext>
            </a:extLst>
          </p:cNvPr>
          <p:cNvSpPr>
            <a:spLocks noGrp="1"/>
          </p:cNvSpPr>
          <p:nvPr>
            <p:ph idx="1"/>
          </p:nvPr>
        </p:nvSpPr>
        <p:spPr>
          <a:xfrm>
            <a:off x="504497" y="1540188"/>
            <a:ext cx="11000115" cy="4955205"/>
          </a:xfrm>
        </p:spPr>
        <p:txBody>
          <a:bodyPr/>
          <a:lstStyle/>
          <a:p>
            <a:r>
              <a:rPr lang="el-GR" dirty="0"/>
              <a:t>Ερύθημα, καταρράκτης, νέκρωση δέρματος.</a:t>
            </a:r>
          </a:p>
          <a:p>
            <a:r>
              <a:rPr lang="el-GR" dirty="0"/>
              <a:t>Άμεση εμφάνιση αποτελεσμάτων (ημέρες, εβδομάδες, με εξαίρεση τον καταρράκτη).</a:t>
            </a:r>
          </a:p>
          <a:p>
            <a:r>
              <a:rPr lang="el-GR" dirty="0"/>
              <a:t>Ύπαρξη κατώτατου ορίου δόσης –κατώφλι (συγκεκριμένο για κάθε αποτέλεσμα).</a:t>
            </a:r>
          </a:p>
          <a:p>
            <a:r>
              <a:rPr lang="el-GR" dirty="0"/>
              <a:t>Κάτω από το κατώφλι δόσης δεν υπάρχει αποτέλεσμα.</a:t>
            </a:r>
          </a:p>
          <a:p>
            <a:r>
              <a:rPr lang="el-GR" dirty="0"/>
              <a:t>Πάνω από το κατώτατο όριο η σοβαρότητα είναι συνάρτηση της δόσης.</a:t>
            </a:r>
          </a:p>
        </p:txBody>
      </p:sp>
      <p:cxnSp>
        <p:nvCxnSpPr>
          <p:cNvPr id="8" name="Ευθεία γραμμή σύνδεσης 7">
            <a:extLst>
              <a:ext uri="{FF2B5EF4-FFF2-40B4-BE49-F238E27FC236}">
                <a16:creationId xmlns:a16="http://schemas.microsoft.com/office/drawing/2014/main" id="{89B64A69-5BD6-4187-AEFD-CB64691AC997}"/>
              </a:ext>
            </a:extLst>
          </p:cNvPr>
          <p:cNvCxnSpPr>
            <a:cxnSpLocks/>
          </p:cNvCxnSpPr>
          <p:nvPr/>
        </p:nvCxnSpPr>
        <p:spPr>
          <a:xfrm>
            <a:off x="2375647" y="3774141"/>
            <a:ext cx="0" cy="2118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0734CCE1-8DBB-49C3-8F7D-96D1514119FC}"/>
              </a:ext>
            </a:extLst>
          </p:cNvPr>
          <p:cNvCxnSpPr>
            <a:cxnSpLocks/>
          </p:cNvCxnSpPr>
          <p:nvPr/>
        </p:nvCxnSpPr>
        <p:spPr>
          <a:xfrm>
            <a:off x="2375647" y="5799124"/>
            <a:ext cx="2748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8B6B13BB-3A50-4303-B8F2-13A33A2BEF1B}"/>
              </a:ext>
            </a:extLst>
          </p:cNvPr>
          <p:cNvCxnSpPr>
            <a:cxnSpLocks/>
          </p:cNvCxnSpPr>
          <p:nvPr/>
        </p:nvCxnSpPr>
        <p:spPr>
          <a:xfrm flipH="1">
            <a:off x="6813176" y="3752193"/>
            <a:ext cx="11439" cy="2027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4EE1098B-FC5B-4D97-8F02-FBBF6DB94B9E}"/>
              </a:ext>
            </a:extLst>
          </p:cNvPr>
          <p:cNvCxnSpPr/>
          <p:nvPr/>
        </p:nvCxnSpPr>
        <p:spPr>
          <a:xfrm>
            <a:off x="6824615" y="5759961"/>
            <a:ext cx="24384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Ορθογώνιο 15">
            <a:extLst>
              <a:ext uri="{FF2B5EF4-FFF2-40B4-BE49-F238E27FC236}">
                <a16:creationId xmlns:a16="http://schemas.microsoft.com/office/drawing/2014/main" id="{B2FFDE52-7233-494E-B321-8A763734295F}"/>
              </a:ext>
            </a:extLst>
          </p:cNvPr>
          <p:cNvSpPr/>
          <p:nvPr/>
        </p:nvSpPr>
        <p:spPr>
          <a:xfrm>
            <a:off x="2415384" y="5877426"/>
            <a:ext cx="2748144" cy="52434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δόση</a:t>
            </a:r>
          </a:p>
        </p:txBody>
      </p:sp>
      <p:sp>
        <p:nvSpPr>
          <p:cNvPr id="17" name="Ορθογώνιο 16">
            <a:extLst>
              <a:ext uri="{FF2B5EF4-FFF2-40B4-BE49-F238E27FC236}">
                <a16:creationId xmlns:a16="http://schemas.microsoft.com/office/drawing/2014/main" id="{0151143A-860A-4A23-9897-B59A50BEB946}"/>
              </a:ext>
            </a:extLst>
          </p:cNvPr>
          <p:cNvSpPr/>
          <p:nvPr/>
        </p:nvSpPr>
        <p:spPr>
          <a:xfrm>
            <a:off x="7068210" y="5799124"/>
            <a:ext cx="1776245" cy="52434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δόση</a:t>
            </a:r>
          </a:p>
        </p:txBody>
      </p:sp>
      <p:sp>
        <p:nvSpPr>
          <p:cNvPr id="24" name="Ελεύθερη σχεδίαση: Σχήμα 23">
            <a:extLst>
              <a:ext uri="{FF2B5EF4-FFF2-40B4-BE49-F238E27FC236}">
                <a16:creationId xmlns:a16="http://schemas.microsoft.com/office/drawing/2014/main" id="{D679013D-19FB-469B-98FA-BE2660659292}"/>
              </a:ext>
            </a:extLst>
          </p:cNvPr>
          <p:cNvSpPr/>
          <p:nvPr/>
        </p:nvSpPr>
        <p:spPr>
          <a:xfrm>
            <a:off x="3302386" y="4171464"/>
            <a:ext cx="1529261" cy="1608083"/>
          </a:xfrm>
          <a:custGeom>
            <a:avLst/>
            <a:gdLst>
              <a:gd name="connsiteX0" fmla="*/ 0 w 1529261"/>
              <a:gd name="connsiteY0" fmla="*/ 1608083 h 1608083"/>
              <a:gd name="connsiteX1" fmla="*/ 78828 w 1529261"/>
              <a:gd name="connsiteY1" fmla="*/ 1576552 h 1608083"/>
              <a:gd name="connsiteX2" fmla="*/ 126124 w 1529261"/>
              <a:gd name="connsiteY2" fmla="*/ 1560786 h 1608083"/>
              <a:gd name="connsiteX3" fmla="*/ 204952 w 1529261"/>
              <a:gd name="connsiteY3" fmla="*/ 1497724 h 1608083"/>
              <a:gd name="connsiteX4" fmla="*/ 252249 w 1529261"/>
              <a:gd name="connsiteY4" fmla="*/ 1466193 h 1608083"/>
              <a:gd name="connsiteX5" fmla="*/ 299545 w 1529261"/>
              <a:gd name="connsiteY5" fmla="*/ 1450427 h 1608083"/>
              <a:gd name="connsiteX6" fmla="*/ 346842 w 1529261"/>
              <a:gd name="connsiteY6" fmla="*/ 1403131 h 1608083"/>
              <a:gd name="connsiteX7" fmla="*/ 394138 w 1529261"/>
              <a:gd name="connsiteY7" fmla="*/ 1387365 h 1608083"/>
              <a:gd name="connsiteX8" fmla="*/ 488731 w 1529261"/>
              <a:gd name="connsiteY8" fmla="*/ 1324303 h 1608083"/>
              <a:gd name="connsiteX9" fmla="*/ 599090 w 1529261"/>
              <a:gd name="connsiteY9" fmla="*/ 1277007 h 1608083"/>
              <a:gd name="connsiteX10" fmla="*/ 646386 w 1529261"/>
              <a:gd name="connsiteY10" fmla="*/ 1229710 h 1608083"/>
              <a:gd name="connsiteX11" fmla="*/ 740980 w 1529261"/>
              <a:gd name="connsiteY11" fmla="*/ 1166648 h 1608083"/>
              <a:gd name="connsiteX12" fmla="*/ 819807 w 1529261"/>
              <a:gd name="connsiteY12" fmla="*/ 1087821 h 1608083"/>
              <a:gd name="connsiteX13" fmla="*/ 898635 w 1529261"/>
              <a:gd name="connsiteY13" fmla="*/ 1008993 h 1608083"/>
              <a:gd name="connsiteX14" fmla="*/ 993228 w 1529261"/>
              <a:gd name="connsiteY14" fmla="*/ 945931 h 1608083"/>
              <a:gd name="connsiteX15" fmla="*/ 1087821 w 1529261"/>
              <a:gd name="connsiteY15" fmla="*/ 851338 h 1608083"/>
              <a:gd name="connsiteX16" fmla="*/ 1135118 w 1529261"/>
              <a:gd name="connsiteY16" fmla="*/ 804041 h 1608083"/>
              <a:gd name="connsiteX17" fmla="*/ 1213945 w 1529261"/>
              <a:gd name="connsiteY17" fmla="*/ 725214 h 1608083"/>
              <a:gd name="connsiteX18" fmla="*/ 1245476 w 1529261"/>
              <a:gd name="connsiteY18" fmla="*/ 662152 h 1608083"/>
              <a:gd name="connsiteX19" fmla="*/ 1277007 w 1529261"/>
              <a:gd name="connsiteY19" fmla="*/ 614855 h 1608083"/>
              <a:gd name="connsiteX20" fmla="*/ 1292773 w 1529261"/>
              <a:gd name="connsiteY20" fmla="*/ 567558 h 1608083"/>
              <a:gd name="connsiteX21" fmla="*/ 1340069 w 1529261"/>
              <a:gd name="connsiteY21" fmla="*/ 520262 h 1608083"/>
              <a:gd name="connsiteX22" fmla="*/ 1371600 w 1529261"/>
              <a:gd name="connsiteY22" fmla="*/ 425669 h 1608083"/>
              <a:gd name="connsiteX23" fmla="*/ 1403131 w 1529261"/>
              <a:gd name="connsiteY23" fmla="*/ 378372 h 1608083"/>
              <a:gd name="connsiteX24" fmla="*/ 1450428 w 1529261"/>
              <a:gd name="connsiteY24" fmla="*/ 283779 h 1608083"/>
              <a:gd name="connsiteX25" fmla="*/ 1481959 w 1529261"/>
              <a:gd name="connsiteY25" fmla="*/ 189186 h 1608083"/>
              <a:gd name="connsiteX26" fmla="*/ 1497724 w 1529261"/>
              <a:gd name="connsiteY26" fmla="*/ 141889 h 1608083"/>
              <a:gd name="connsiteX27" fmla="*/ 1529255 w 1529261"/>
              <a:gd name="connsiteY27" fmla="*/ 0 h 160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9261" h="1608083">
                <a:moveTo>
                  <a:pt x="0" y="1608083"/>
                </a:moveTo>
                <a:cubicBezTo>
                  <a:pt x="26276" y="1597573"/>
                  <a:pt x="52330" y="1586489"/>
                  <a:pt x="78828" y="1576552"/>
                </a:cubicBezTo>
                <a:cubicBezTo>
                  <a:pt x="94388" y="1570717"/>
                  <a:pt x="113147" y="1571167"/>
                  <a:pt x="126124" y="1560786"/>
                </a:cubicBezTo>
                <a:cubicBezTo>
                  <a:pt x="227993" y="1479289"/>
                  <a:pt x="86074" y="1537348"/>
                  <a:pt x="204952" y="1497724"/>
                </a:cubicBezTo>
                <a:cubicBezTo>
                  <a:pt x="220718" y="1487214"/>
                  <a:pt x="235302" y="1474667"/>
                  <a:pt x="252249" y="1466193"/>
                </a:cubicBezTo>
                <a:cubicBezTo>
                  <a:pt x="267113" y="1458761"/>
                  <a:pt x="285718" y="1459645"/>
                  <a:pt x="299545" y="1450427"/>
                </a:cubicBezTo>
                <a:cubicBezTo>
                  <a:pt x="318096" y="1438060"/>
                  <a:pt x="328291" y="1415498"/>
                  <a:pt x="346842" y="1403131"/>
                </a:cubicBezTo>
                <a:cubicBezTo>
                  <a:pt x="360669" y="1393913"/>
                  <a:pt x="379611" y="1395436"/>
                  <a:pt x="394138" y="1387365"/>
                </a:cubicBezTo>
                <a:cubicBezTo>
                  <a:pt x="427265" y="1368961"/>
                  <a:pt x="452780" y="1336286"/>
                  <a:pt x="488731" y="1324303"/>
                </a:cubicBezTo>
                <a:cubicBezTo>
                  <a:pt x="558324" y="1301106"/>
                  <a:pt x="521164" y="1315970"/>
                  <a:pt x="599090" y="1277007"/>
                </a:cubicBezTo>
                <a:cubicBezTo>
                  <a:pt x="614855" y="1261241"/>
                  <a:pt x="628787" y="1243398"/>
                  <a:pt x="646386" y="1229710"/>
                </a:cubicBezTo>
                <a:cubicBezTo>
                  <a:pt x="676299" y="1206444"/>
                  <a:pt x="740980" y="1166648"/>
                  <a:pt x="740980" y="1166648"/>
                </a:cubicBezTo>
                <a:cubicBezTo>
                  <a:pt x="804042" y="1072056"/>
                  <a:pt x="735725" y="1161393"/>
                  <a:pt x="819807" y="1087821"/>
                </a:cubicBezTo>
                <a:cubicBezTo>
                  <a:pt x="847773" y="1063351"/>
                  <a:pt x="867716" y="1029606"/>
                  <a:pt x="898635" y="1008993"/>
                </a:cubicBezTo>
                <a:cubicBezTo>
                  <a:pt x="930166" y="987972"/>
                  <a:pt x="966432" y="972727"/>
                  <a:pt x="993228" y="945931"/>
                </a:cubicBezTo>
                <a:lnTo>
                  <a:pt x="1087821" y="851338"/>
                </a:lnTo>
                <a:cubicBezTo>
                  <a:pt x="1103587" y="835572"/>
                  <a:pt x="1122750" y="822592"/>
                  <a:pt x="1135118" y="804041"/>
                </a:cubicBezTo>
                <a:cubicBezTo>
                  <a:pt x="1177159" y="740980"/>
                  <a:pt x="1150884" y="767255"/>
                  <a:pt x="1213945" y="725214"/>
                </a:cubicBezTo>
                <a:cubicBezTo>
                  <a:pt x="1224455" y="704193"/>
                  <a:pt x="1233816" y="682557"/>
                  <a:pt x="1245476" y="662152"/>
                </a:cubicBezTo>
                <a:cubicBezTo>
                  <a:pt x="1254877" y="645701"/>
                  <a:pt x="1268533" y="631803"/>
                  <a:pt x="1277007" y="614855"/>
                </a:cubicBezTo>
                <a:cubicBezTo>
                  <a:pt x="1284439" y="599991"/>
                  <a:pt x="1283555" y="581385"/>
                  <a:pt x="1292773" y="567558"/>
                </a:cubicBezTo>
                <a:cubicBezTo>
                  <a:pt x="1305140" y="549007"/>
                  <a:pt x="1324304" y="536027"/>
                  <a:pt x="1340069" y="520262"/>
                </a:cubicBezTo>
                <a:cubicBezTo>
                  <a:pt x="1350579" y="488731"/>
                  <a:pt x="1353164" y="453324"/>
                  <a:pt x="1371600" y="425669"/>
                </a:cubicBezTo>
                <a:cubicBezTo>
                  <a:pt x="1382110" y="409903"/>
                  <a:pt x="1394657" y="395319"/>
                  <a:pt x="1403131" y="378372"/>
                </a:cubicBezTo>
                <a:cubicBezTo>
                  <a:pt x="1468404" y="247828"/>
                  <a:pt x="1360064" y="419327"/>
                  <a:pt x="1450428" y="283779"/>
                </a:cubicBezTo>
                <a:lnTo>
                  <a:pt x="1481959" y="189186"/>
                </a:lnTo>
                <a:cubicBezTo>
                  <a:pt x="1487214" y="173420"/>
                  <a:pt x="1493693" y="158011"/>
                  <a:pt x="1497724" y="141889"/>
                </a:cubicBezTo>
                <a:cubicBezTo>
                  <a:pt x="1530530" y="10667"/>
                  <a:pt x="1529255" y="59100"/>
                  <a:pt x="152925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Ελεύθερη σχεδίαση: Σχήμα 24">
            <a:extLst>
              <a:ext uri="{FF2B5EF4-FFF2-40B4-BE49-F238E27FC236}">
                <a16:creationId xmlns:a16="http://schemas.microsoft.com/office/drawing/2014/main" id="{6DF93B94-D127-48D9-BB5D-FCE64EA04297}"/>
              </a:ext>
            </a:extLst>
          </p:cNvPr>
          <p:cNvSpPr/>
          <p:nvPr/>
        </p:nvSpPr>
        <p:spPr>
          <a:xfrm>
            <a:off x="6855218" y="4027158"/>
            <a:ext cx="1745023" cy="1732803"/>
          </a:xfrm>
          <a:custGeom>
            <a:avLst/>
            <a:gdLst>
              <a:gd name="connsiteX0" fmla="*/ 0 w 1860660"/>
              <a:gd name="connsiteY0" fmla="*/ 1781504 h 1781504"/>
              <a:gd name="connsiteX1" fmla="*/ 94593 w 1860660"/>
              <a:gd name="connsiteY1" fmla="*/ 1734207 h 1781504"/>
              <a:gd name="connsiteX2" fmla="*/ 141890 w 1860660"/>
              <a:gd name="connsiteY2" fmla="*/ 1702676 h 1781504"/>
              <a:gd name="connsiteX3" fmla="*/ 204952 w 1860660"/>
              <a:gd name="connsiteY3" fmla="*/ 1686910 h 1781504"/>
              <a:gd name="connsiteX4" fmla="*/ 315310 w 1860660"/>
              <a:gd name="connsiteY4" fmla="*/ 1623848 h 1781504"/>
              <a:gd name="connsiteX5" fmla="*/ 378372 w 1860660"/>
              <a:gd name="connsiteY5" fmla="*/ 1608083 h 1781504"/>
              <a:gd name="connsiteX6" fmla="*/ 472965 w 1860660"/>
              <a:gd name="connsiteY6" fmla="*/ 1545021 h 1781504"/>
              <a:gd name="connsiteX7" fmla="*/ 520262 w 1860660"/>
              <a:gd name="connsiteY7" fmla="*/ 1513490 h 1781504"/>
              <a:gd name="connsiteX8" fmla="*/ 567559 w 1860660"/>
              <a:gd name="connsiteY8" fmla="*/ 1497724 h 1781504"/>
              <a:gd name="connsiteX9" fmla="*/ 709448 w 1860660"/>
              <a:gd name="connsiteY9" fmla="*/ 1418897 h 1781504"/>
              <a:gd name="connsiteX10" fmla="*/ 804041 w 1860660"/>
              <a:gd name="connsiteY10" fmla="*/ 1371600 h 1781504"/>
              <a:gd name="connsiteX11" fmla="*/ 914400 w 1860660"/>
              <a:gd name="connsiteY11" fmla="*/ 1292773 h 1781504"/>
              <a:gd name="connsiteX12" fmla="*/ 945931 w 1860660"/>
              <a:gd name="connsiteY12" fmla="*/ 1261241 h 1781504"/>
              <a:gd name="connsiteX13" fmla="*/ 1040524 w 1860660"/>
              <a:gd name="connsiteY13" fmla="*/ 1198179 h 1781504"/>
              <a:gd name="connsiteX14" fmla="*/ 1087821 w 1860660"/>
              <a:gd name="connsiteY14" fmla="*/ 1166648 h 1781504"/>
              <a:gd name="connsiteX15" fmla="*/ 1182414 w 1860660"/>
              <a:gd name="connsiteY15" fmla="*/ 1056290 h 1781504"/>
              <a:gd name="connsiteX16" fmla="*/ 1229710 w 1860660"/>
              <a:gd name="connsiteY16" fmla="*/ 1024759 h 1781504"/>
              <a:gd name="connsiteX17" fmla="*/ 1308538 w 1860660"/>
              <a:gd name="connsiteY17" fmla="*/ 930166 h 1781504"/>
              <a:gd name="connsiteX18" fmla="*/ 1387365 w 1860660"/>
              <a:gd name="connsiteY18" fmla="*/ 851338 h 1781504"/>
              <a:gd name="connsiteX19" fmla="*/ 1450428 w 1860660"/>
              <a:gd name="connsiteY19" fmla="*/ 772510 h 1781504"/>
              <a:gd name="connsiteX20" fmla="*/ 1466193 w 1860660"/>
              <a:gd name="connsiteY20" fmla="*/ 725214 h 1781504"/>
              <a:gd name="connsiteX21" fmla="*/ 1545021 w 1860660"/>
              <a:gd name="connsiteY21" fmla="*/ 646386 h 1781504"/>
              <a:gd name="connsiteX22" fmla="*/ 1608083 w 1860660"/>
              <a:gd name="connsiteY22" fmla="*/ 551793 h 1781504"/>
              <a:gd name="connsiteX23" fmla="*/ 1623848 w 1860660"/>
              <a:gd name="connsiteY23" fmla="*/ 504497 h 1781504"/>
              <a:gd name="connsiteX24" fmla="*/ 1671145 w 1860660"/>
              <a:gd name="connsiteY24" fmla="*/ 457200 h 1781504"/>
              <a:gd name="connsiteX25" fmla="*/ 1734207 w 1860660"/>
              <a:gd name="connsiteY25" fmla="*/ 315310 h 1781504"/>
              <a:gd name="connsiteX26" fmla="*/ 1765738 w 1860660"/>
              <a:gd name="connsiteY26" fmla="*/ 220717 h 1781504"/>
              <a:gd name="connsiteX27" fmla="*/ 1781503 w 1860660"/>
              <a:gd name="connsiteY27" fmla="*/ 173421 h 1781504"/>
              <a:gd name="connsiteX28" fmla="*/ 1828800 w 1860660"/>
              <a:gd name="connsiteY28" fmla="*/ 78828 h 1781504"/>
              <a:gd name="connsiteX29" fmla="*/ 1860331 w 1860660"/>
              <a:gd name="connsiteY29" fmla="*/ 0 h 17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60660" h="1781504">
                <a:moveTo>
                  <a:pt x="0" y="1781504"/>
                </a:moveTo>
                <a:cubicBezTo>
                  <a:pt x="31531" y="1765738"/>
                  <a:pt x="63777" y="1751327"/>
                  <a:pt x="94593" y="1734207"/>
                </a:cubicBezTo>
                <a:cubicBezTo>
                  <a:pt x="111156" y="1725005"/>
                  <a:pt x="124474" y="1710140"/>
                  <a:pt x="141890" y="1702676"/>
                </a:cubicBezTo>
                <a:cubicBezTo>
                  <a:pt x="161806" y="1694141"/>
                  <a:pt x="183931" y="1692165"/>
                  <a:pt x="204952" y="1686910"/>
                </a:cubicBezTo>
                <a:cubicBezTo>
                  <a:pt x="244158" y="1660773"/>
                  <a:pt x="269590" y="1640993"/>
                  <a:pt x="315310" y="1623848"/>
                </a:cubicBezTo>
                <a:cubicBezTo>
                  <a:pt x="335598" y="1616240"/>
                  <a:pt x="357351" y="1613338"/>
                  <a:pt x="378372" y="1608083"/>
                </a:cubicBezTo>
                <a:lnTo>
                  <a:pt x="472965" y="1545021"/>
                </a:lnTo>
                <a:cubicBezTo>
                  <a:pt x="488731" y="1534511"/>
                  <a:pt x="502286" y="1519482"/>
                  <a:pt x="520262" y="1513490"/>
                </a:cubicBezTo>
                <a:cubicBezTo>
                  <a:pt x="536028" y="1508235"/>
                  <a:pt x="553032" y="1505795"/>
                  <a:pt x="567559" y="1497724"/>
                </a:cubicBezTo>
                <a:cubicBezTo>
                  <a:pt x="730186" y="1407375"/>
                  <a:pt x="602430" y="1454569"/>
                  <a:pt x="709448" y="1418897"/>
                </a:cubicBezTo>
                <a:cubicBezTo>
                  <a:pt x="844996" y="1328533"/>
                  <a:pt x="673497" y="1436873"/>
                  <a:pt x="804041" y="1371600"/>
                </a:cubicBezTo>
                <a:cubicBezTo>
                  <a:pt x="824520" y="1361361"/>
                  <a:pt x="903687" y="1301700"/>
                  <a:pt x="914400" y="1292773"/>
                </a:cubicBezTo>
                <a:cubicBezTo>
                  <a:pt x="925819" y="1283257"/>
                  <a:pt x="934040" y="1270160"/>
                  <a:pt x="945931" y="1261241"/>
                </a:cubicBezTo>
                <a:cubicBezTo>
                  <a:pt x="976247" y="1238504"/>
                  <a:pt x="1008993" y="1219200"/>
                  <a:pt x="1040524" y="1198179"/>
                </a:cubicBezTo>
                <a:lnTo>
                  <a:pt x="1087821" y="1166648"/>
                </a:lnTo>
                <a:cubicBezTo>
                  <a:pt x="1122619" y="1120250"/>
                  <a:pt x="1138493" y="1092891"/>
                  <a:pt x="1182414" y="1056290"/>
                </a:cubicBezTo>
                <a:cubicBezTo>
                  <a:pt x="1196970" y="1044160"/>
                  <a:pt x="1213945" y="1035269"/>
                  <a:pt x="1229710" y="1024759"/>
                </a:cubicBezTo>
                <a:cubicBezTo>
                  <a:pt x="1307996" y="907329"/>
                  <a:pt x="1207380" y="1051555"/>
                  <a:pt x="1308538" y="930166"/>
                </a:cubicBezTo>
                <a:cubicBezTo>
                  <a:pt x="1374230" y="851336"/>
                  <a:pt x="1300653" y="909147"/>
                  <a:pt x="1387365" y="851338"/>
                </a:cubicBezTo>
                <a:cubicBezTo>
                  <a:pt x="1426994" y="732455"/>
                  <a:pt x="1368928" y="874384"/>
                  <a:pt x="1450428" y="772510"/>
                </a:cubicBezTo>
                <a:cubicBezTo>
                  <a:pt x="1460809" y="759533"/>
                  <a:pt x="1458761" y="740078"/>
                  <a:pt x="1466193" y="725214"/>
                </a:cubicBezTo>
                <a:cubicBezTo>
                  <a:pt x="1492469" y="672661"/>
                  <a:pt x="1497724" y="677917"/>
                  <a:pt x="1545021" y="646386"/>
                </a:cubicBezTo>
                <a:cubicBezTo>
                  <a:pt x="1566042" y="614855"/>
                  <a:pt x="1596100" y="587744"/>
                  <a:pt x="1608083" y="551793"/>
                </a:cubicBezTo>
                <a:cubicBezTo>
                  <a:pt x="1613338" y="536028"/>
                  <a:pt x="1614630" y="518324"/>
                  <a:pt x="1623848" y="504497"/>
                </a:cubicBezTo>
                <a:cubicBezTo>
                  <a:pt x="1636216" y="485946"/>
                  <a:pt x="1655379" y="472966"/>
                  <a:pt x="1671145" y="457200"/>
                </a:cubicBezTo>
                <a:cubicBezTo>
                  <a:pt x="1708668" y="344631"/>
                  <a:pt x="1684240" y="390262"/>
                  <a:pt x="1734207" y="315310"/>
                </a:cubicBezTo>
                <a:lnTo>
                  <a:pt x="1765738" y="220717"/>
                </a:lnTo>
                <a:cubicBezTo>
                  <a:pt x="1770993" y="204952"/>
                  <a:pt x="1772285" y="187248"/>
                  <a:pt x="1781503" y="173421"/>
                </a:cubicBezTo>
                <a:cubicBezTo>
                  <a:pt x="1871867" y="37873"/>
                  <a:pt x="1763527" y="209372"/>
                  <a:pt x="1828800" y="78828"/>
                </a:cubicBezTo>
                <a:cubicBezTo>
                  <a:pt x="1866161" y="4107"/>
                  <a:pt x="1860331" y="60840"/>
                  <a:pt x="1860331"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Βέλος: Κάτω 25">
            <a:extLst>
              <a:ext uri="{FF2B5EF4-FFF2-40B4-BE49-F238E27FC236}">
                <a16:creationId xmlns:a16="http://schemas.microsoft.com/office/drawing/2014/main" id="{47B0E28D-0E69-4BBA-A0AC-4F7EAA9C194E}"/>
              </a:ext>
            </a:extLst>
          </p:cNvPr>
          <p:cNvSpPr/>
          <p:nvPr/>
        </p:nvSpPr>
        <p:spPr>
          <a:xfrm>
            <a:off x="3279905" y="4527087"/>
            <a:ext cx="45719" cy="919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Ορθογώνιο 26">
            <a:extLst>
              <a:ext uri="{FF2B5EF4-FFF2-40B4-BE49-F238E27FC236}">
                <a16:creationId xmlns:a16="http://schemas.microsoft.com/office/drawing/2014/main" id="{09EBF082-AD4F-411F-B1FA-89CBD87A71B2}"/>
              </a:ext>
            </a:extLst>
          </p:cNvPr>
          <p:cNvSpPr/>
          <p:nvPr/>
        </p:nvSpPr>
        <p:spPr>
          <a:xfrm>
            <a:off x="2979692" y="3917992"/>
            <a:ext cx="1341627" cy="44141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κατώφλι</a:t>
            </a:r>
          </a:p>
        </p:txBody>
      </p:sp>
      <p:sp>
        <p:nvSpPr>
          <p:cNvPr id="28" name="Ορθογώνιο 27">
            <a:extLst>
              <a:ext uri="{FF2B5EF4-FFF2-40B4-BE49-F238E27FC236}">
                <a16:creationId xmlns:a16="http://schemas.microsoft.com/office/drawing/2014/main" id="{768BE081-D1C1-4FFC-9001-4C751ACCA0D8}"/>
              </a:ext>
            </a:extLst>
          </p:cNvPr>
          <p:cNvSpPr/>
          <p:nvPr/>
        </p:nvSpPr>
        <p:spPr>
          <a:xfrm>
            <a:off x="1715057" y="3774142"/>
            <a:ext cx="576505" cy="211859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πιθανότητα</a:t>
            </a:r>
          </a:p>
        </p:txBody>
      </p:sp>
      <p:sp>
        <p:nvSpPr>
          <p:cNvPr id="34" name="Ορθογώνιο 33">
            <a:extLst>
              <a:ext uri="{FF2B5EF4-FFF2-40B4-BE49-F238E27FC236}">
                <a16:creationId xmlns:a16="http://schemas.microsoft.com/office/drawing/2014/main" id="{B6CAEDF7-9635-48ED-9C9A-86705947CDBF}"/>
              </a:ext>
            </a:extLst>
          </p:cNvPr>
          <p:cNvSpPr/>
          <p:nvPr/>
        </p:nvSpPr>
        <p:spPr>
          <a:xfrm>
            <a:off x="6227378" y="3774140"/>
            <a:ext cx="501711" cy="2459731"/>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σοβαρότητα</a:t>
            </a:r>
          </a:p>
        </p:txBody>
      </p:sp>
    </p:spTree>
    <p:extLst>
      <p:ext uri="{BB962C8B-B14F-4D97-AF65-F5344CB8AC3E}">
        <p14:creationId xmlns:p14="http://schemas.microsoft.com/office/powerpoint/2010/main" val="1837026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84F2AB-0154-46CD-8C6B-5B79C3877F3B}"/>
              </a:ext>
            </a:extLst>
          </p:cNvPr>
          <p:cNvSpPr>
            <a:spLocks noGrp="1"/>
          </p:cNvSpPr>
          <p:nvPr>
            <p:ph type="title"/>
          </p:nvPr>
        </p:nvSpPr>
        <p:spPr/>
        <p:txBody>
          <a:bodyPr/>
          <a:lstStyle/>
          <a:p>
            <a:r>
              <a:rPr lang="el-GR" dirty="0"/>
              <a:t>ΑΜΕΣΑ Αποτελέσματα ακτινοβολιών </a:t>
            </a:r>
          </a:p>
        </p:txBody>
      </p:sp>
      <p:sp>
        <p:nvSpPr>
          <p:cNvPr id="3" name="Θέση περιεχομένου 2">
            <a:extLst>
              <a:ext uri="{FF2B5EF4-FFF2-40B4-BE49-F238E27FC236}">
                <a16:creationId xmlns:a16="http://schemas.microsoft.com/office/drawing/2014/main" id="{86A85B17-AA22-440F-8ABA-324C839C0A28}"/>
              </a:ext>
            </a:extLst>
          </p:cNvPr>
          <p:cNvSpPr>
            <a:spLocks noGrp="1"/>
          </p:cNvSpPr>
          <p:nvPr>
            <p:ph idx="1"/>
          </p:nvPr>
        </p:nvSpPr>
        <p:spPr>
          <a:xfrm>
            <a:off x="819806" y="1434661"/>
            <a:ext cx="11054203" cy="4877572"/>
          </a:xfrm>
        </p:spPr>
        <p:txBody>
          <a:bodyPr/>
          <a:lstStyle/>
          <a:p>
            <a:r>
              <a:rPr lang="el-GR" dirty="0"/>
              <a:t>Θάνατος ενός κυττάρου δεν ισοδυναμεί με σοβαρή βλάβη της  υγείας του ατόμου.</a:t>
            </a:r>
          </a:p>
          <a:p>
            <a:r>
              <a:rPr lang="el-GR" dirty="0"/>
              <a:t>Μόνο η μαζική καταστροφή των κυττάρων οδηγεί σε βιολογικό αποτέλεσμα.</a:t>
            </a:r>
          </a:p>
          <a:p>
            <a:r>
              <a:rPr lang="el-GR" dirty="0"/>
              <a:t>Μαζική καταστροφή κυττάρων μπορεί να συμβεί σε υψηλές δόσεις ακτινοβολίας </a:t>
            </a:r>
          </a:p>
        </p:txBody>
      </p:sp>
      <p:pic>
        <p:nvPicPr>
          <p:cNvPr id="8194" name="Picture 2" descr="http://www.hiroshima-remembered.com/photos/effects/images/WE11.jpg">
            <a:extLst>
              <a:ext uri="{FF2B5EF4-FFF2-40B4-BE49-F238E27FC236}">
                <a16:creationId xmlns:a16="http://schemas.microsoft.com/office/drawing/2014/main" id="{C03569A1-7510-4554-BD77-D78C466FD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111" y="2975201"/>
            <a:ext cx="3569054" cy="356905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player.slideplayer.gr/10/2853410/data/images/img16.png">
            <a:extLst>
              <a:ext uri="{FF2B5EF4-FFF2-40B4-BE49-F238E27FC236}">
                <a16:creationId xmlns:a16="http://schemas.microsoft.com/office/drawing/2014/main" id="{3279ADF3-4D98-4E10-908F-46CE2BDE2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347" y="3208283"/>
            <a:ext cx="3969405" cy="269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880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1C2470-FFEA-49AE-9FC4-B6E7A6F48710}"/>
              </a:ext>
            </a:extLst>
          </p:cNvPr>
          <p:cNvSpPr>
            <a:spLocks noGrp="1"/>
          </p:cNvSpPr>
          <p:nvPr>
            <p:ph type="title"/>
          </p:nvPr>
        </p:nvSpPr>
        <p:spPr>
          <a:xfrm>
            <a:off x="1986455" y="204952"/>
            <a:ext cx="9518158" cy="977462"/>
          </a:xfrm>
        </p:spPr>
        <p:txBody>
          <a:bodyPr/>
          <a:lstStyle/>
          <a:p>
            <a:r>
              <a:rPr lang="el-GR" dirty="0"/>
              <a:t>ΑΜΕΣΑ Αποτελέσματα ακτινοβολιών </a:t>
            </a:r>
          </a:p>
        </p:txBody>
      </p:sp>
      <p:graphicFrame>
        <p:nvGraphicFramePr>
          <p:cNvPr id="6" name="Θέση περιεχομένου 5">
            <a:extLst>
              <a:ext uri="{FF2B5EF4-FFF2-40B4-BE49-F238E27FC236}">
                <a16:creationId xmlns:a16="http://schemas.microsoft.com/office/drawing/2014/main" id="{CBA2C16F-005E-43E2-BBDC-B3CF19351F37}"/>
              </a:ext>
            </a:extLst>
          </p:cNvPr>
          <p:cNvGraphicFramePr>
            <a:graphicFrameLocks noGrp="1"/>
          </p:cNvGraphicFramePr>
          <p:nvPr>
            <p:ph idx="1"/>
            <p:extLst>
              <p:ext uri="{D42A27DB-BD31-4B8C-83A1-F6EECF244321}">
                <p14:modId xmlns:p14="http://schemas.microsoft.com/office/powerpoint/2010/main" val="2162427584"/>
              </p:ext>
            </p:extLst>
          </p:nvPr>
        </p:nvGraphicFramePr>
        <p:xfrm>
          <a:off x="687387" y="1292773"/>
          <a:ext cx="10817228" cy="4792717"/>
        </p:xfrm>
        <a:graphic>
          <a:graphicData uri="http://schemas.openxmlformats.org/drawingml/2006/table">
            <a:tbl>
              <a:tblPr firstRow="1" bandRow="1">
                <a:tableStyleId>{5C22544A-7EE6-4342-B048-85BDC9FD1C3A}</a:tableStyleId>
              </a:tblPr>
              <a:tblGrid>
                <a:gridCol w="2704307">
                  <a:extLst>
                    <a:ext uri="{9D8B030D-6E8A-4147-A177-3AD203B41FA5}">
                      <a16:colId xmlns:a16="http://schemas.microsoft.com/office/drawing/2014/main" val="3784529395"/>
                    </a:ext>
                  </a:extLst>
                </a:gridCol>
                <a:gridCol w="2704307">
                  <a:extLst>
                    <a:ext uri="{9D8B030D-6E8A-4147-A177-3AD203B41FA5}">
                      <a16:colId xmlns:a16="http://schemas.microsoft.com/office/drawing/2014/main" val="3900217793"/>
                    </a:ext>
                  </a:extLst>
                </a:gridCol>
                <a:gridCol w="2704307">
                  <a:extLst>
                    <a:ext uri="{9D8B030D-6E8A-4147-A177-3AD203B41FA5}">
                      <a16:colId xmlns:a16="http://schemas.microsoft.com/office/drawing/2014/main" val="122851274"/>
                    </a:ext>
                  </a:extLst>
                </a:gridCol>
                <a:gridCol w="2704307">
                  <a:extLst>
                    <a:ext uri="{9D8B030D-6E8A-4147-A177-3AD203B41FA5}">
                      <a16:colId xmlns:a16="http://schemas.microsoft.com/office/drawing/2014/main" val="1127549560"/>
                    </a:ext>
                  </a:extLst>
                </a:gridCol>
              </a:tblGrid>
              <a:tr h="989758">
                <a:tc>
                  <a:txBody>
                    <a:bodyPr/>
                    <a:lstStyle/>
                    <a:p>
                      <a:pPr algn="ctr"/>
                      <a:r>
                        <a:rPr lang="el-GR" dirty="0"/>
                        <a:t>Βλάβη </a:t>
                      </a:r>
                    </a:p>
                  </a:txBody>
                  <a:tcPr>
                    <a:solidFill>
                      <a:schemeClr val="accent3"/>
                    </a:solidFill>
                  </a:tcPr>
                </a:tc>
                <a:tc>
                  <a:txBody>
                    <a:bodyPr/>
                    <a:lstStyle/>
                    <a:p>
                      <a:r>
                        <a:rPr lang="el-GR" dirty="0"/>
                        <a:t>Συμπτώματα</a:t>
                      </a:r>
                    </a:p>
                  </a:txBody>
                  <a:tcPr>
                    <a:solidFill>
                      <a:schemeClr val="accent3"/>
                    </a:solidFill>
                  </a:tcPr>
                </a:tc>
                <a:tc>
                  <a:txBody>
                    <a:bodyPr/>
                    <a:lstStyle/>
                    <a:p>
                      <a:r>
                        <a:rPr lang="el-GR" dirty="0"/>
                        <a:t>Δόση κατωφλίου</a:t>
                      </a:r>
                    </a:p>
                  </a:txBody>
                  <a:tcPr>
                    <a:solidFill>
                      <a:schemeClr val="accent3"/>
                    </a:solidFill>
                  </a:tcPr>
                </a:tc>
                <a:tc>
                  <a:txBody>
                    <a:bodyPr/>
                    <a:lstStyle/>
                    <a:p>
                      <a:r>
                        <a:rPr lang="el-GR" dirty="0"/>
                        <a:t>Χρόνος εκδήλωσης βλάβης</a:t>
                      </a:r>
                    </a:p>
                  </a:txBody>
                  <a:tcPr>
                    <a:solidFill>
                      <a:schemeClr val="accent3"/>
                    </a:solidFill>
                  </a:tcPr>
                </a:tc>
                <a:extLst>
                  <a:ext uri="{0D108BD9-81ED-4DB2-BD59-A6C34878D82A}">
                    <a16:rowId xmlns:a16="http://schemas.microsoft.com/office/drawing/2014/main" val="1957738422"/>
                  </a:ext>
                </a:extLst>
              </a:tr>
              <a:tr h="1267653">
                <a:tc>
                  <a:txBody>
                    <a:bodyPr/>
                    <a:lstStyle/>
                    <a:p>
                      <a:r>
                        <a:rPr lang="el-GR" dirty="0"/>
                        <a:t>Σύνδρομο αιμοποιητικού συστήματος</a:t>
                      </a:r>
                    </a:p>
                  </a:txBody>
                  <a:tcPr>
                    <a:solidFill>
                      <a:schemeClr val="accent3">
                        <a:lumMod val="40000"/>
                        <a:lumOff val="60000"/>
                      </a:schemeClr>
                    </a:solidFill>
                  </a:tcPr>
                </a:tc>
                <a:tc>
                  <a:txBody>
                    <a:bodyPr/>
                    <a:lstStyle/>
                    <a:p>
                      <a:r>
                        <a:rPr lang="el-GR" dirty="0"/>
                        <a:t>Λεμφοπενία, αιμορραγία, αναιμία</a:t>
                      </a:r>
                    </a:p>
                  </a:txBody>
                  <a:tcPr>
                    <a:solidFill>
                      <a:schemeClr val="accent3">
                        <a:lumMod val="40000"/>
                        <a:lumOff val="60000"/>
                      </a:schemeClr>
                    </a:solidFill>
                  </a:tcPr>
                </a:tc>
                <a:tc>
                  <a:txBody>
                    <a:bodyPr/>
                    <a:lstStyle/>
                    <a:p>
                      <a:pPr algn="ctr"/>
                      <a:r>
                        <a:rPr lang="el-GR" dirty="0"/>
                        <a:t>2 </a:t>
                      </a:r>
                      <a:r>
                        <a:rPr lang="en-US" dirty="0"/>
                        <a:t>Gy</a:t>
                      </a:r>
                      <a:endParaRPr lang="el-GR" dirty="0"/>
                    </a:p>
                  </a:txBody>
                  <a:tcPr>
                    <a:solidFill>
                      <a:schemeClr val="accent3">
                        <a:lumMod val="40000"/>
                        <a:lumOff val="60000"/>
                      </a:schemeClr>
                    </a:solidFill>
                  </a:tcPr>
                </a:tc>
                <a:tc>
                  <a:txBody>
                    <a:bodyPr/>
                    <a:lstStyle/>
                    <a:p>
                      <a:r>
                        <a:rPr lang="el-GR" dirty="0"/>
                        <a:t>24 ώρες</a:t>
                      </a:r>
                    </a:p>
                  </a:txBody>
                  <a:tcPr>
                    <a:solidFill>
                      <a:schemeClr val="accent3">
                        <a:lumMod val="40000"/>
                        <a:lumOff val="60000"/>
                      </a:schemeClr>
                    </a:solidFill>
                  </a:tcPr>
                </a:tc>
                <a:extLst>
                  <a:ext uri="{0D108BD9-81ED-4DB2-BD59-A6C34878D82A}">
                    <a16:rowId xmlns:a16="http://schemas.microsoft.com/office/drawing/2014/main" val="3578201916"/>
                  </a:ext>
                </a:extLst>
              </a:tr>
              <a:tr h="1267653">
                <a:tc>
                  <a:txBody>
                    <a:bodyPr/>
                    <a:lstStyle/>
                    <a:p>
                      <a:r>
                        <a:rPr lang="el-GR" dirty="0"/>
                        <a:t>Σύνδρομο γαστρεντερικού συστήματος</a:t>
                      </a:r>
                    </a:p>
                  </a:txBody>
                  <a:tcPr>
                    <a:solidFill>
                      <a:schemeClr val="accent3">
                        <a:lumMod val="20000"/>
                        <a:lumOff val="80000"/>
                      </a:schemeClr>
                    </a:solidFill>
                  </a:tcPr>
                </a:tc>
                <a:tc>
                  <a:txBody>
                    <a:bodyPr/>
                    <a:lstStyle/>
                    <a:p>
                      <a:r>
                        <a:rPr lang="el-GR" dirty="0"/>
                        <a:t>Ναυτία, εμετός, διάρροια, έλκη, εντερική αιμορραγία</a:t>
                      </a:r>
                    </a:p>
                  </a:txBody>
                  <a:tcPr>
                    <a:solidFill>
                      <a:schemeClr val="accent3">
                        <a:lumMod val="20000"/>
                        <a:lumOff val="80000"/>
                      </a:schemeClr>
                    </a:solidFill>
                  </a:tcPr>
                </a:tc>
                <a:tc>
                  <a:txBody>
                    <a:bodyPr/>
                    <a:lstStyle/>
                    <a:p>
                      <a:pPr algn="ctr"/>
                      <a:r>
                        <a:rPr lang="el-GR" dirty="0"/>
                        <a:t>7</a:t>
                      </a:r>
                      <a:r>
                        <a:rPr lang="en-US" dirty="0"/>
                        <a:t> Gy</a:t>
                      </a:r>
                      <a:endParaRPr lang="el-GR" dirty="0"/>
                    </a:p>
                  </a:txBody>
                  <a:tcPr>
                    <a:solidFill>
                      <a:schemeClr val="accent3">
                        <a:lumMod val="20000"/>
                        <a:lumOff val="80000"/>
                      </a:schemeClr>
                    </a:solidFill>
                  </a:tcPr>
                </a:tc>
                <a:tc>
                  <a:txBody>
                    <a:bodyPr/>
                    <a:lstStyle/>
                    <a:p>
                      <a:r>
                        <a:rPr lang="en-US" dirty="0"/>
                        <a:t>7 </a:t>
                      </a:r>
                      <a:r>
                        <a:rPr lang="el-GR" dirty="0"/>
                        <a:t>εβδομάδες</a:t>
                      </a:r>
                    </a:p>
                  </a:txBody>
                  <a:tcPr>
                    <a:solidFill>
                      <a:schemeClr val="accent3">
                        <a:lumMod val="20000"/>
                        <a:lumOff val="80000"/>
                      </a:schemeClr>
                    </a:solidFill>
                  </a:tcPr>
                </a:tc>
                <a:extLst>
                  <a:ext uri="{0D108BD9-81ED-4DB2-BD59-A6C34878D82A}">
                    <a16:rowId xmlns:a16="http://schemas.microsoft.com/office/drawing/2014/main" val="1466891443"/>
                  </a:ext>
                </a:extLst>
              </a:tr>
              <a:tr h="1267653">
                <a:tc>
                  <a:txBody>
                    <a:bodyPr/>
                    <a:lstStyle/>
                    <a:p>
                      <a:r>
                        <a:rPr lang="el-GR" dirty="0"/>
                        <a:t>Σύνδρομο κεντρικού νευρικού συστήματος</a:t>
                      </a:r>
                    </a:p>
                  </a:txBody>
                  <a:tcPr>
                    <a:solidFill>
                      <a:schemeClr val="accent2">
                        <a:lumMod val="20000"/>
                        <a:lumOff val="80000"/>
                      </a:schemeClr>
                    </a:solidFill>
                  </a:tcPr>
                </a:tc>
                <a:tc>
                  <a:txBody>
                    <a:bodyPr/>
                    <a:lstStyle/>
                    <a:p>
                      <a:r>
                        <a:rPr lang="el-GR" dirty="0"/>
                        <a:t>Εγκεφαλικό οίδημα, μείωση του ενδοαγγειακού όγκου αίματος</a:t>
                      </a:r>
                    </a:p>
                  </a:txBody>
                  <a:tcPr>
                    <a:solidFill>
                      <a:schemeClr val="accent2">
                        <a:lumMod val="20000"/>
                        <a:lumOff val="80000"/>
                      </a:schemeClr>
                    </a:solidFill>
                  </a:tcPr>
                </a:tc>
                <a:tc>
                  <a:txBody>
                    <a:bodyPr/>
                    <a:lstStyle/>
                    <a:p>
                      <a:pPr algn="ctr"/>
                      <a:r>
                        <a:rPr lang="en-US" dirty="0"/>
                        <a:t>50 Gy</a:t>
                      </a:r>
                      <a:endParaRPr lang="el-GR" dirty="0"/>
                    </a:p>
                  </a:txBody>
                  <a:tcPr>
                    <a:solidFill>
                      <a:schemeClr val="accent2">
                        <a:lumMod val="20000"/>
                        <a:lumOff val="80000"/>
                      </a:schemeClr>
                    </a:solidFill>
                  </a:tcPr>
                </a:tc>
                <a:tc>
                  <a:txBody>
                    <a:bodyPr/>
                    <a:lstStyle/>
                    <a:p>
                      <a:r>
                        <a:rPr lang="el-GR" dirty="0"/>
                        <a:t>Θάνατος σε 1-4 ημέρες</a:t>
                      </a:r>
                    </a:p>
                  </a:txBody>
                  <a:tcPr>
                    <a:solidFill>
                      <a:schemeClr val="accent2">
                        <a:lumMod val="20000"/>
                        <a:lumOff val="80000"/>
                      </a:schemeClr>
                    </a:solidFill>
                  </a:tcPr>
                </a:tc>
                <a:extLst>
                  <a:ext uri="{0D108BD9-81ED-4DB2-BD59-A6C34878D82A}">
                    <a16:rowId xmlns:a16="http://schemas.microsoft.com/office/drawing/2014/main" val="203385710"/>
                  </a:ext>
                </a:extLst>
              </a:tr>
            </a:tbl>
          </a:graphicData>
        </a:graphic>
      </p:graphicFrame>
    </p:spTree>
    <p:extLst>
      <p:ext uri="{BB962C8B-B14F-4D97-AF65-F5344CB8AC3E}">
        <p14:creationId xmlns:p14="http://schemas.microsoft.com/office/powerpoint/2010/main" val="1620488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FDBE08-1C4F-40AA-9D12-FEBFDE59CB4A}"/>
              </a:ext>
            </a:extLst>
          </p:cNvPr>
          <p:cNvSpPr>
            <a:spLocks noGrp="1"/>
          </p:cNvSpPr>
          <p:nvPr>
            <p:ph type="title"/>
          </p:nvPr>
        </p:nvSpPr>
        <p:spPr/>
        <p:txBody>
          <a:bodyPr/>
          <a:lstStyle/>
          <a:p>
            <a:r>
              <a:rPr lang="el-GR" dirty="0"/>
              <a:t>Βιολογικές επιδράσεις</a:t>
            </a:r>
          </a:p>
        </p:txBody>
      </p:sp>
      <p:pic>
        <p:nvPicPr>
          <p:cNvPr id="3074" name="Picture 2" descr="http://microbiologyspring2011.wikispaces.com/file/view/StemCell-Under-Microscope.jpg/228614600/423x317/StemCell-Under-Microscope.jpg">
            <a:extLst>
              <a:ext uri="{FF2B5EF4-FFF2-40B4-BE49-F238E27FC236}">
                <a16:creationId xmlns:a16="http://schemas.microsoft.com/office/drawing/2014/main" id="{BD55C66D-09E8-480B-82E8-D16C24DCD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853" y="2827524"/>
            <a:ext cx="2876550" cy="2162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x chromosome  Stock Photo - 11090769">
            <a:extLst>
              <a:ext uri="{FF2B5EF4-FFF2-40B4-BE49-F238E27FC236}">
                <a16:creationId xmlns:a16="http://schemas.microsoft.com/office/drawing/2014/main" id="{0DEA4743-3626-4188-9DB7-4A6834071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9536" y="2809595"/>
            <a:ext cx="1962150" cy="1476375"/>
          </a:xfrm>
          <a:prstGeom prst="rect">
            <a:avLst/>
          </a:prstGeom>
          <a:noFill/>
          <a:extLst>
            <a:ext uri="{909E8E84-426E-40DD-AFC4-6F175D3DCCD1}">
              <a14:hiddenFill xmlns:a14="http://schemas.microsoft.com/office/drawing/2010/main">
                <a:solidFill>
                  <a:srgbClr val="FFFFFF"/>
                </a:solidFill>
              </a14:hiddenFill>
            </a:ext>
          </a:extLst>
        </p:spPr>
      </p:pic>
      <p:sp>
        <p:nvSpPr>
          <p:cNvPr id="4" name="Βέλος: Δεξιό 3">
            <a:extLst>
              <a:ext uri="{FF2B5EF4-FFF2-40B4-BE49-F238E27FC236}">
                <a16:creationId xmlns:a16="http://schemas.microsoft.com/office/drawing/2014/main" id="{4A925D0D-5068-439B-85FC-93876B790BB2}"/>
              </a:ext>
            </a:extLst>
          </p:cNvPr>
          <p:cNvSpPr/>
          <p:nvPr/>
        </p:nvSpPr>
        <p:spPr>
          <a:xfrm>
            <a:off x="6029044" y="3612777"/>
            <a:ext cx="1304924" cy="161365"/>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id="{51674D29-038D-4BD8-A517-3250B22CAC9F}"/>
              </a:ext>
            </a:extLst>
          </p:cNvPr>
          <p:cNvSpPr/>
          <p:nvPr/>
        </p:nvSpPr>
        <p:spPr>
          <a:xfrm>
            <a:off x="7270375" y="2238333"/>
            <a:ext cx="2420471" cy="4720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χρωματοσώματα</a:t>
            </a:r>
          </a:p>
        </p:txBody>
      </p:sp>
      <p:sp>
        <p:nvSpPr>
          <p:cNvPr id="6" name="Ορθογώνιο 5">
            <a:extLst>
              <a:ext uri="{FF2B5EF4-FFF2-40B4-BE49-F238E27FC236}">
                <a16:creationId xmlns:a16="http://schemas.microsoft.com/office/drawing/2014/main" id="{EA2EBD9D-4EFB-4CBC-B5DC-5E21101D021A}"/>
              </a:ext>
            </a:extLst>
          </p:cNvPr>
          <p:cNvSpPr/>
          <p:nvPr/>
        </p:nvSpPr>
        <p:spPr>
          <a:xfrm>
            <a:off x="3657600" y="2222266"/>
            <a:ext cx="1834870" cy="3577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κύτταρο</a:t>
            </a:r>
          </a:p>
        </p:txBody>
      </p:sp>
      <p:pic>
        <p:nvPicPr>
          <p:cNvPr id="3078" name="Picture 6" descr="http://www.mbbnet.umn.edu/icons/chromosome.jpeg">
            <a:extLst>
              <a:ext uri="{FF2B5EF4-FFF2-40B4-BE49-F238E27FC236}">
                <a16:creationId xmlns:a16="http://schemas.microsoft.com/office/drawing/2014/main" id="{3E13608C-382F-4ECD-A4FF-76EEE5B03CA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153864" y="4142343"/>
            <a:ext cx="1809524" cy="1428571"/>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a:extLst>
              <a:ext uri="{FF2B5EF4-FFF2-40B4-BE49-F238E27FC236}">
                <a16:creationId xmlns:a16="http://schemas.microsoft.com/office/drawing/2014/main" id="{89434C3D-58E7-4482-8D68-75E08C416562}"/>
              </a:ext>
            </a:extLst>
          </p:cNvPr>
          <p:cNvSpPr/>
          <p:nvPr/>
        </p:nvSpPr>
        <p:spPr>
          <a:xfrm>
            <a:off x="8130988" y="5065059"/>
            <a:ext cx="870250" cy="35858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DNA</a:t>
            </a:r>
            <a:endParaRPr lang="el-GR" dirty="0"/>
          </a:p>
        </p:txBody>
      </p:sp>
    </p:spTree>
    <p:extLst>
      <p:ext uri="{BB962C8B-B14F-4D97-AF65-F5344CB8AC3E}">
        <p14:creationId xmlns:p14="http://schemas.microsoft.com/office/powerpoint/2010/main" val="3095208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754" y="0"/>
            <a:ext cx="9980612" cy="707886"/>
          </a:xfrm>
        </p:spPr>
        <p:txBody>
          <a:bodyPr>
            <a:normAutofit/>
          </a:bodyPr>
          <a:lstStyle/>
          <a:p>
            <a:r>
              <a:rPr lang="el-GR" dirty="0"/>
              <a:t>Επίδραση Ιονίζουσας Ακτινοβολίας</a:t>
            </a:r>
            <a:endParaRPr lang="en-GB" dirty="0"/>
          </a:p>
        </p:txBody>
      </p:sp>
      <p:sp>
        <p:nvSpPr>
          <p:cNvPr id="3" name="Content Placeholder 2"/>
          <p:cNvSpPr>
            <a:spLocks noGrp="1"/>
          </p:cNvSpPr>
          <p:nvPr>
            <p:ph idx="1"/>
          </p:nvPr>
        </p:nvSpPr>
        <p:spPr>
          <a:xfrm>
            <a:off x="522514" y="907788"/>
            <a:ext cx="6869630" cy="2737237"/>
          </a:xfrm>
        </p:spPr>
        <p:txBody>
          <a:bodyPr>
            <a:normAutofit fontScale="25000" lnSpcReduction="20000"/>
          </a:bodyPr>
          <a:lstStyle/>
          <a:p>
            <a:pPr marL="0" indent="0" algn="ctr">
              <a:buNone/>
            </a:pPr>
            <a:r>
              <a:rPr lang="el-GR" sz="7200" b="1" u="sng" dirty="0">
                <a:latin typeface="Century Gothic" panose="020B0502020202020204" pitchFamily="34" charset="0"/>
                <a:cs typeface="Times New Roman" panose="02020603050405020304" pitchFamily="18" charset="0"/>
              </a:rPr>
              <a:t>Καθορισμένα αποτελέσματα</a:t>
            </a:r>
          </a:p>
          <a:p>
            <a:pPr marL="0" indent="0">
              <a:buNone/>
            </a:pPr>
            <a:r>
              <a:rPr lang="el-GR" sz="7200" dirty="0">
                <a:latin typeface="Century Gothic" panose="020B0502020202020204" pitchFamily="34" charset="0"/>
                <a:cs typeface="Times New Roman" panose="02020603050405020304" pitchFamily="18" charset="0"/>
              </a:rPr>
              <a:t>Προέρχονται από τη θανάτωση των κυττάρων σε σχετικά σύντομο χρονικό διάστημα μετά την ακτινοβόληση</a:t>
            </a:r>
            <a:endParaRPr lang="en-US" sz="7200" dirty="0">
              <a:latin typeface="Century Gothic" panose="020B0502020202020204" pitchFamily="34" charset="0"/>
              <a:cs typeface="Times New Roman" panose="02020603050405020304" pitchFamily="18" charset="0"/>
            </a:endParaRPr>
          </a:p>
          <a:p>
            <a:pPr marL="0" indent="0">
              <a:buNone/>
            </a:pPr>
            <a:endParaRPr lang="el-GR" sz="7200" dirty="0">
              <a:latin typeface="Century Gothic" panose="020B0502020202020204" pitchFamily="34" charset="0"/>
              <a:cs typeface="Times New Roman" panose="02020603050405020304" pitchFamily="18" charset="0"/>
            </a:endParaRPr>
          </a:p>
          <a:p>
            <a:pPr marL="0" indent="0">
              <a:buNone/>
            </a:pPr>
            <a:r>
              <a:rPr lang="el-GR" sz="7200" dirty="0">
                <a:latin typeface="Century Gothic" panose="020B0502020202020204" pitchFamily="34" charset="0"/>
                <a:cs typeface="Times New Roman" panose="02020603050405020304" pitchFamily="18" charset="0"/>
              </a:rPr>
              <a:t>Συμβαίνουν μετά την υπέρβαση της δόσης κατωφλίου</a:t>
            </a:r>
            <a:endParaRPr lang="en-US" sz="7200" dirty="0">
              <a:latin typeface="Century Gothic" panose="020B0502020202020204" pitchFamily="34" charset="0"/>
              <a:cs typeface="Times New Roman" panose="02020603050405020304" pitchFamily="18" charset="0"/>
            </a:endParaRPr>
          </a:p>
          <a:p>
            <a:pPr marL="0" indent="0">
              <a:buNone/>
            </a:pPr>
            <a:endParaRPr lang="el-GR" sz="7200" dirty="0">
              <a:latin typeface="Century Gothic" panose="020B0502020202020204" pitchFamily="34" charset="0"/>
              <a:cs typeface="Times New Roman" panose="02020603050405020304" pitchFamily="18" charset="0"/>
            </a:endParaRPr>
          </a:p>
          <a:p>
            <a:pPr marL="0" indent="0">
              <a:buNone/>
            </a:pPr>
            <a:r>
              <a:rPr lang="el-GR" sz="7200" dirty="0">
                <a:latin typeface="Century Gothic" panose="020B0502020202020204" pitchFamily="34" charset="0"/>
                <a:cs typeface="Times New Roman" panose="02020603050405020304" pitchFamily="18" charset="0"/>
              </a:rPr>
              <a:t>Η σοβαρότητα της βλάβης αυξάνεται με τη δόση </a:t>
            </a:r>
          </a:p>
          <a:p>
            <a:pPr marL="0" indent="0">
              <a:buNone/>
            </a:pPr>
            <a:endParaRPr lang="el-GR" sz="9600" dirty="0">
              <a:latin typeface="Times New Roman" panose="02020603050405020304" pitchFamily="18" charset="0"/>
              <a:cs typeface="Times New Roman" panose="02020603050405020304" pitchFamily="18" charset="0"/>
            </a:endParaRPr>
          </a:p>
          <a:p>
            <a:pPr marL="0" indent="0">
              <a:buNone/>
            </a:pPr>
            <a:endParaRPr lang="el-GR" sz="9600" dirty="0">
              <a:latin typeface="Times New Roman" panose="02020603050405020304" pitchFamily="18" charset="0"/>
              <a:cs typeface="Times New Roman" panose="02020603050405020304" pitchFamily="18" charset="0"/>
            </a:endParaRPr>
          </a:p>
          <a:p>
            <a:pPr marL="0" indent="0">
              <a:buNone/>
            </a:pPr>
            <a:endParaRPr lang="el-GR" sz="9600" dirty="0">
              <a:latin typeface="Times New Roman" panose="02020603050405020304" pitchFamily="18" charset="0"/>
              <a:cs typeface="Times New Roman" panose="02020603050405020304" pitchFamily="18" charset="0"/>
            </a:endParaRPr>
          </a:p>
          <a:p>
            <a:pPr marL="0" indent="0">
              <a:buNone/>
            </a:pPr>
            <a:r>
              <a:rPr lang="el-GR" sz="9600" dirty="0">
                <a:latin typeface="Times New Roman" panose="02020603050405020304" pitchFamily="18" charset="0"/>
                <a:cs typeface="Times New Roman" panose="02020603050405020304" pitchFamily="18" charset="0"/>
              </a:rPr>
              <a:t>.</a:t>
            </a:r>
            <a:endParaRPr lang="en-GB" sz="9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740" y="981362"/>
            <a:ext cx="2995094" cy="24482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754" y="3429000"/>
            <a:ext cx="9669106" cy="2737237"/>
          </a:xfrm>
          <a:prstGeom prst="rect">
            <a:avLst/>
          </a:prstGeom>
        </p:spPr>
      </p:pic>
      <p:sp>
        <p:nvSpPr>
          <p:cNvPr id="7" name="Rectangle 6"/>
          <p:cNvSpPr/>
          <p:nvPr/>
        </p:nvSpPr>
        <p:spPr>
          <a:xfrm>
            <a:off x="749507" y="6113185"/>
            <a:ext cx="10493115" cy="400110"/>
          </a:xfrm>
          <a:prstGeom prst="rect">
            <a:avLst/>
          </a:prstGeom>
        </p:spPr>
        <p:txBody>
          <a:bodyPr wrap="square">
            <a:spAutoFit/>
          </a:bodyPr>
          <a:lstStyle/>
          <a:p>
            <a:pPr algn="ctr"/>
            <a:r>
              <a:rPr lang="el-GR" sz="2000" b="1" dirty="0"/>
              <a:t>ακτινογραφία θώρακος είναι 0,0005 </a:t>
            </a:r>
            <a:r>
              <a:rPr lang="el-GR" sz="2000" b="1" dirty="0" err="1"/>
              <a:t>Gy</a:t>
            </a:r>
            <a:r>
              <a:rPr lang="en-US" sz="2000" b="1" dirty="0"/>
              <a:t> -</a:t>
            </a:r>
            <a:r>
              <a:rPr lang="el-GR" sz="2000" b="1" dirty="0"/>
              <a:t> </a:t>
            </a:r>
            <a:r>
              <a:rPr lang="en-US" sz="2000" b="1" dirty="0"/>
              <a:t>O</a:t>
            </a:r>
            <a:r>
              <a:rPr lang="el-GR" sz="2000" b="1" dirty="0" err="1"/>
              <a:t>λόσωμη</a:t>
            </a:r>
            <a:r>
              <a:rPr lang="el-GR" sz="2000" b="1" dirty="0"/>
              <a:t> αξονική τομογραφία 0,015</a:t>
            </a:r>
            <a:r>
              <a:rPr lang="en-US" sz="2000" b="1" dirty="0"/>
              <a:t> </a:t>
            </a:r>
            <a:r>
              <a:rPr lang="el-GR" sz="2000" b="1" dirty="0" err="1"/>
              <a:t>Gy</a:t>
            </a:r>
            <a:r>
              <a:rPr lang="el-GR" sz="2000" b="1" dirty="0"/>
              <a:t> </a:t>
            </a:r>
            <a:endParaRPr lang="en-GB" sz="2000" b="1" dirty="0"/>
          </a:p>
        </p:txBody>
      </p:sp>
    </p:spTree>
    <p:extLst>
      <p:ext uri="{BB962C8B-B14F-4D97-AF65-F5344CB8AC3E}">
        <p14:creationId xmlns:p14="http://schemas.microsoft.com/office/powerpoint/2010/main" val="288615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495" y="164892"/>
            <a:ext cx="9211117" cy="988013"/>
          </a:xfrm>
        </p:spPr>
        <p:txBody>
          <a:bodyPr>
            <a:normAutofit/>
          </a:bodyPr>
          <a:lstStyle/>
          <a:p>
            <a:r>
              <a:rPr lang="el-GR" dirty="0"/>
              <a:t>Ακτινοβολία</a:t>
            </a:r>
            <a:endParaRPr lang="en-GB" dirty="0"/>
          </a:p>
        </p:txBody>
      </p:sp>
      <p:sp>
        <p:nvSpPr>
          <p:cNvPr id="3" name="Content Placeholder 2"/>
          <p:cNvSpPr>
            <a:spLocks noGrp="1"/>
          </p:cNvSpPr>
          <p:nvPr>
            <p:ph idx="1"/>
          </p:nvPr>
        </p:nvSpPr>
        <p:spPr>
          <a:xfrm>
            <a:off x="1064302" y="1152906"/>
            <a:ext cx="10595886" cy="5372437"/>
          </a:xfrm>
        </p:spPr>
        <p:txBody>
          <a:bodyPr>
            <a:noAutofit/>
          </a:bodyPr>
          <a:lstStyle/>
          <a:p>
            <a:pPr marL="0" indent="0">
              <a:buNone/>
            </a:pPr>
            <a:r>
              <a:rPr lang="el-GR" sz="2000" b="1" u="sng" dirty="0">
                <a:latin typeface="Century Gothic" panose="020B0502020202020204" pitchFamily="34" charset="0"/>
                <a:cs typeface="Times New Roman" panose="02020603050405020304" pitchFamily="18" charset="0"/>
              </a:rPr>
              <a:t>Ακτινοβολία</a:t>
            </a:r>
            <a:r>
              <a:rPr lang="en-GB" sz="2000" b="1" u="sng" dirty="0">
                <a:latin typeface="Century Gothic" panose="020B0502020202020204" pitchFamily="34" charset="0"/>
                <a:cs typeface="Times New Roman" panose="02020603050405020304" pitchFamily="18" charset="0"/>
              </a:rPr>
              <a:t>:</a:t>
            </a:r>
            <a:r>
              <a:rPr lang="el-GR" sz="2000" dirty="0">
                <a:latin typeface="Century Gothic" panose="020B0502020202020204" pitchFamily="34" charset="0"/>
                <a:cs typeface="Times New Roman" panose="02020603050405020304" pitchFamily="18" charset="0"/>
              </a:rPr>
              <a:t> </a:t>
            </a:r>
            <a:r>
              <a:rPr lang="en-GB" sz="2000" dirty="0">
                <a:latin typeface="Century Gothic" panose="020B0502020202020204" pitchFamily="34" charset="0"/>
                <a:cs typeface="Times New Roman" panose="02020603050405020304" pitchFamily="18" charset="0"/>
              </a:rPr>
              <a:t>H</a:t>
            </a:r>
            <a:r>
              <a:rPr lang="el-GR" sz="2000" dirty="0">
                <a:latin typeface="Century Gothic" panose="020B0502020202020204" pitchFamily="34" charset="0"/>
                <a:cs typeface="Times New Roman" panose="02020603050405020304" pitchFamily="18" charset="0"/>
              </a:rPr>
              <a:t> διάδοση ενέργειας στο χώρο με σωματίδια ή κύματα</a:t>
            </a:r>
          </a:p>
          <a:p>
            <a:pPr marL="0" indent="0">
              <a:buNone/>
            </a:pPr>
            <a:r>
              <a:rPr lang="el-GR" sz="2000" b="1" u="sng" dirty="0">
                <a:latin typeface="Century Gothic" panose="020B0502020202020204" pitchFamily="34" charset="0"/>
                <a:cs typeface="Times New Roman" panose="02020603050405020304" pitchFamily="18" charset="0"/>
              </a:rPr>
              <a:t>Πηγές ακτινοβολίας</a:t>
            </a:r>
            <a:r>
              <a:rPr lang="en-GB" sz="2000" b="1" dirty="0">
                <a:latin typeface="Century Gothic" panose="020B0502020202020204" pitchFamily="34" charset="0"/>
                <a:cs typeface="Times New Roman" panose="02020603050405020304" pitchFamily="18" charset="0"/>
              </a:rPr>
              <a:t>:</a:t>
            </a:r>
            <a:r>
              <a:rPr lang="el-GR" sz="2000" b="1"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Φυσικές (φυσικά ραδιοϊσότοπα, ήλιος, κοσμική ακτινοβολία)</a:t>
            </a:r>
          </a:p>
          <a:p>
            <a:pPr marL="0" indent="0">
              <a:buNone/>
            </a:pPr>
            <a:r>
              <a:rPr lang="el-GR" sz="2000" dirty="0">
                <a:latin typeface="Century Gothic" panose="020B0502020202020204" pitchFamily="34" charset="0"/>
                <a:cs typeface="Times New Roman" panose="02020603050405020304" pitchFamily="18" charset="0"/>
              </a:rPr>
              <a:t>                                    Τεχνητές (ιατρικά μηχανήματα, λαμπτήρες, ραντάρ, κεραίες)</a:t>
            </a:r>
          </a:p>
          <a:p>
            <a:pPr marL="0" indent="0">
              <a:buNone/>
            </a:pPr>
            <a:r>
              <a:rPr lang="el-GR" sz="2000" b="1" u="sng" dirty="0">
                <a:latin typeface="Century Gothic" panose="020B0502020202020204" pitchFamily="34" charset="0"/>
                <a:cs typeface="Times New Roman" panose="02020603050405020304" pitchFamily="18" charset="0"/>
              </a:rPr>
              <a:t>Ανίχνευση</a:t>
            </a:r>
            <a:r>
              <a:rPr lang="en-GB" sz="20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Αισθήσεις (ορατό φως και υπέρυθρες ακτινοβολίες) και ανιχνευτές</a:t>
            </a:r>
          </a:p>
          <a:p>
            <a:pPr marL="0" indent="0">
              <a:buNone/>
            </a:pPr>
            <a:r>
              <a:rPr lang="el-GR" sz="2000" b="1" u="sng" dirty="0">
                <a:latin typeface="Century Gothic" panose="020B0502020202020204" pitchFamily="34" charset="0"/>
                <a:cs typeface="Times New Roman" panose="02020603050405020304" pitchFamily="18" charset="0"/>
              </a:rPr>
              <a:t>Χαρακτηριστικά</a:t>
            </a:r>
            <a:r>
              <a:rPr lang="en-GB" sz="20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Μήκος κύματος ή συχνότητα και ενέργεια</a:t>
            </a:r>
          </a:p>
          <a:p>
            <a:pPr marL="0" indent="0">
              <a:buNone/>
            </a:pPr>
            <a:r>
              <a:rPr lang="el-GR" sz="2000" b="1" u="sng" dirty="0">
                <a:latin typeface="Century Gothic" panose="020B0502020202020204" pitchFamily="34" charset="0"/>
                <a:cs typeface="Times New Roman" panose="02020603050405020304" pitchFamily="18" charset="0"/>
              </a:rPr>
              <a:t>Επιδράσεις στην ύλη</a:t>
            </a:r>
            <a:r>
              <a:rPr lang="en-GB" sz="2000" dirty="0">
                <a:latin typeface="Century Gothic" panose="020B0502020202020204" pitchFamily="34" charset="0"/>
                <a:cs typeface="Times New Roman" panose="02020603050405020304" pitchFamily="18" charset="0"/>
              </a:rPr>
              <a:t>:</a:t>
            </a:r>
            <a:r>
              <a:rPr lang="el-GR" sz="2000" dirty="0">
                <a:latin typeface="Century Gothic" panose="020B0502020202020204" pitchFamily="34" charset="0"/>
                <a:cs typeface="Times New Roman" panose="02020603050405020304" pitchFamily="18" charset="0"/>
              </a:rPr>
              <a:t> Ιονίζουσα (ιονισμό ατόμων</a:t>
            </a:r>
            <a:r>
              <a:rPr lang="en-GB" sz="20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a:t>
            </a:r>
            <a:r>
              <a:rPr lang="en-GB" sz="20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Χ, γ, </a:t>
            </a:r>
            <a:r>
              <a:rPr lang="en-GB" sz="2000" dirty="0">
                <a:latin typeface="Century Gothic" panose="020B0502020202020204" pitchFamily="34" charset="0"/>
                <a:cs typeface="Times New Roman" panose="02020603050405020304" pitchFamily="18" charset="0"/>
              </a:rPr>
              <a:t>e, p, n)</a:t>
            </a:r>
            <a:r>
              <a:rPr lang="el-GR" sz="2000" dirty="0">
                <a:latin typeface="Century Gothic" panose="020B0502020202020204" pitchFamily="34" charset="0"/>
                <a:cs typeface="Times New Roman" panose="02020603050405020304" pitchFamily="18" charset="0"/>
              </a:rPr>
              <a:t>  </a:t>
            </a:r>
          </a:p>
          <a:p>
            <a:pPr marL="0" indent="0">
              <a:buNone/>
            </a:pPr>
            <a:r>
              <a:rPr lang="el-GR" sz="2000" dirty="0">
                <a:latin typeface="Century Gothic" panose="020B0502020202020204" pitchFamily="34" charset="0"/>
                <a:cs typeface="Times New Roman" panose="02020603050405020304" pitchFamily="18" charset="0"/>
              </a:rPr>
              <a:t>                                  Μη Ιονίζουσα </a:t>
            </a:r>
            <a:r>
              <a:rPr lang="en-GB" sz="2000" dirty="0">
                <a:latin typeface="Century Gothic" panose="020B0502020202020204" pitchFamily="34" charset="0"/>
                <a:cs typeface="Times New Roman" panose="02020603050405020304" pitchFamily="18" charset="0"/>
              </a:rPr>
              <a:t>(</a:t>
            </a:r>
            <a:r>
              <a:rPr lang="el-GR" sz="2000" dirty="0">
                <a:latin typeface="Century Gothic" panose="020B0502020202020204" pitchFamily="34" charset="0"/>
                <a:cs typeface="Times New Roman" panose="02020603050405020304" pitchFamily="18" charset="0"/>
              </a:rPr>
              <a:t>ηλεκτρικές, χημικές, θερμικές ακτινοβολίες - ηλεκτρικά και μαγνητικά πεδία χαμηλής συχνότητας, υπεριώδης) </a:t>
            </a:r>
          </a:p>
          <a:p>
            <a:pPr marL="0" indent="0">
              <a:buNone/>
            </a:pPr>
            <a:r>
              <a:rPr lang="el-GR" sz="2000" b="1" u="sng" dirty="0">
                <a:latin typeface="Century Gothic" panose="020B0502020202020204" pitchFamily="34" charset="0"/>
                <a:cs typeface="Times New Roman" panose="02020603050405020304" pitchFamily="18" charset="0"/>
              </a:rPr>
              <a:t>Επιδράσεις στον άνθρωπο</a:t>
            </a:r>
            <a:r>
              <a:rPr lang="en-GB" sz="2000" dirty="0">
                <a:latin typeface="Century Gothic" panose="020B0502020202020204" pitchFamily="34" charset="0"/>
                <a:cs typeface="Times New Roman" panose="02020603050405020304" pitchFamily="18" charset="0"/>
              </a:rPr>
              <a:t>: </a:t>
            </a:r>
            <a:r>
              <a:rPr lang="el-GR" sz="2000" dirty="0">
                <a:latin typeface="Century Gothic" panose="020B0502020202020204" pitchFamily="34" charset="0"/>
                <a:cs typeface="Times New Roman" panose="02020603050405020304" pitchFamily="18" charset="0"/>
              </a:rPr>
              <a:t>Ευεργετικές ή βλαβερές, ανάλογα με το είδος, την ένταση και την ενέργεια.</a:t>
            </a:r>
          </a:p>
          <a:p>
            <a:pPr marL="0" indent="0">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104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683" y="134911"/>
            <a:ext cx="9495930" cy="629793"/>
          </a:xfrm>
        </p:spPr>
        <p:txBody>
          <a:bodyPr>
            <a:normAutofit fontScale="90000"/>
          </a:bodyPr>
          <a:lstStyle/>
          <a:p>
            <a:r>
              <a:rPr lang="el-GR" dirty="0"/>
              <a:t>Επίδραση Ιονίζουσας Ακτινοβολίας</a:t>
            </a:r>
            <a:endParaRPr lang="en-GB" dirty="0"/>
          </a:p>
        </p:txBody>
      </p:sp>
      <p:sp>
        <p:nvSpPr>
          <p:cNvPr id="3" name="Content Placeholder 2"/>
          <p:cNvSpPr>
            <a:spLocks noGrp="1"/>
          </p:cNvSpPr>
          <p:nvPr>
            <p:ph idx="1"/>
          </p:nvPr>
        </p:nvSpPr>
        <p:spPr>
          <a:xfrm>
            <a:off x="814466" y="764704"/>
            <a:ext cx="7670240" cy="3161116"/>
          </a:xfrm>
        </p:spPr>
        <p:txBody>
          <a:bodyPr>
            <a:normAutofit fontScale="25000" lnSpcReduction="20000"/>
          </a:bodyPr>
          <a:lstStyle/>
          <a:p>
            <a:pPr marL="0" indent="0" algn="ctr">
              <a:buNone/>
            </a:pPr>
            <a:r>
              <a:rPr lang="el-GR" sz="9600" b="1" u="sng" dirty="0">
                <a:latin typeface="Century Gothic" panose="020B0502020202020204" pitchFamily="34" charset="0"/>
                <a:cs typeface="Times New Roman" panose="02020603050405020304" pitchFamily="18" charset="0"/>
              </a:rPr>
              <a:t>Στοχαστικά αποτελέσματα</a:t>
            </a:r>
          </a:p>
          <a:p>
            <a:pPr marL="0" indent="0">
              <a:buNone/>
            </a:pPr>
            <a:r>
              <a:rPr lang="el-GR" sz="8000" dirty="0">
                <a:solidFill>
                  <a:srgbClr val="C00000"/>
                </a:solidFill>
                <a:highlight>
                  <a:srgbClr val="FFFF00"/>
                </a:highlight>
                <a:latin typeface="Century Gothic" panose="020B0502020202020204" pitchFamily="34" charset="0"/>
                <a:cs typeface="Times New Roman" panose="02020603050405020304" pitchFamily="18" charset="0"/>
              </a:rPr>
              <a:t>Προέρχονται από μεταλλάξεις των κυττάρων που προκαλούν βλάβες  μετά από 20-30 χρόνια ή δεν εμφανίζονται καθόλου</a:t>
            </a:r>
            <a:endParaRPr lang="el-GR" dirty="0">
              <a:solidFill>
                <a:srgbClr val="C00000"/>
              </a:solidFill>
              <a:highlight>
                <a:srgbClr val="FFFF00"/>
              </a:highlight>
              <a:latin typeface="Century Gothic" panose="020B0502020202020204" pitchFamily="34" charset="0"/>
              <a:cs typeface="Times New Roman" panose="02020603050405020304" pitchFamily="18" charset="0"/>
            </a:endParaRPr>
          </a:p>
          <a:p>
            <a:pPr marL="0" indent="0">
              <a:buNone/>
            </a:pPr>
            <a:r>
              <a:rPr lang="el-GR" sz="8000" b="1" dirty="0">
                <a:latin typeface="Century Gothic" panose="020B0502020202020204" pitchFamily="34" charset="0"/>
                <a:cs typeface="Times New Roman" panose="02020603050405020304" pitchFamily="18" charset="0"/>
              </a:rPr>
              <a:t>Δεν υπάρχει κατώφλι εμφάνισης</a:t>
            </a:r>
            <a:r>
              <a:rPr lang="el-GR" sz="8000" dirty="0">
                <a:latin typeface="Century Gothic" panose="020B0502020202020204" pitchFamily="34" charset="0"/>
                <a:cs typeface="Times New Roman" panose="02020603050405020304" pitchFamily="18" charset="0"/>
              </a:rPr>
              <a:t>, υπάρχει η πιθανότητα που ξεκινά από πολύ μικρές δόσεις</a:t>
            </a:r>
            <a:endParaRPr lang="el-GR" dirty="0">
              <a:latin typeface="Century Gothic" panose="020B0502020202020204" pitchFamily="34" charset="0"/>
              <a:cs typeface="Times New Roman" panose="02020603050405020304" pitchFamily="18" charset="0"/>
            </a:endParaRPr>
          </a:p>
          <a:p>
            <a:pPr marL="0" indent="0">
              <a:buNone/>
            </a:pPr>
            <a:r>
              <a:rPr lang="el-GR" sz="8000" dirty="0">
                <a:latin typeface="Century Gothic" panose="020B0502020202020204" pitchFamily="34" charset="0"/>
                <a:cs typeface="Times New Roman" panose="02020603050405020304" pitchFamily="18" charset="0"/>
              </a:rPr>
              <a:t> Ανάπτυξη καρκίνου, λευχαιμίας και μετάδοσης γενετικών ανωμαλιών που μπορούν να προκληθούν και από άλλους παράγοντες (περιβάλλον, διατροφή, τρόπος ζωής, κληρονομικότητα)</a:t>
            </a:r>
            <a:endParaRPr lang="el-GR" dirty="0">
              <a:latin typeface="Century Gothic" panose="020B0502020202020204" pitchFamily="34" charset="0"/>
              <a:cs typeface="Times New Roman" panose="02020603050405020304" pitchFamily="18" charset="0"/>
            </a:endParaRPr>
          </a:p>
          <a:p>
            <a:pPr marL="0" indent="0">
              <a:buNone/>
            </a:pPr>
            <a:r>
              <a:rPr lang="el-GR" sz="8000" dirty="0">
                <a:latin typeface="Century Gothic" panose="020B0502020202020204" pitchFamily="34" charset="0"/>
                <a:cs typeface="Times New Roman" panose="02020603050405020304" pitchFamily="18" charset="0"/>
              </a:rPr>
              <a:t> </a:t>
            </a:r>
            <a:r>
              <a:rPr lang="el-GR" sz="8000" b="1" dirty="0">
                <a:latin typeface="Century Gothic" panose="020B0502020202020204" pitchFamily="34" charset="0"/>
                <a:cs typeface="Times New Roman" panose="02020603050405020304" pitchFamily="18" charset="0"/>
              </a:rPr>
              <a:t>Η πιθανότητα εμφάνισης της βλάβης αυξάνεται με τη δόση</a:t>
            </a:r>
          </a:p>
          <a:p>
            <a:pPr marL="0" indent="0">
              <a:buNone/>
            </a:pPr>
            <a:endParaRPr lang="el-GR" sz="9600" dirty="0">
              <a:latin typeface="Times New Roman" panose="02020603050405020304" pitchFamily="18" charset="0"/>
              <a:cs typeface="Times New Roman" panose="02020603050405020304" pitchFamily="18" charset="0"/>
            </a:endParaRPr>
          </a:p>
          <a:p>
            <a:pPr marL="0" indent="0">
              <a:buNone/>
            </a:pPr>
            <a:endParaRPr lang="en-GB" sz="96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706" y="1207097"/>
            <a:ext cx="2892828" cy="27187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152" y="3925820"/>
            <a:ext cx="8712968" cy="2838422"/>
          </a:xfrm>
          <a:prstGeom prst="rect">
            <a:avLst/>
          </a:prstGeom>
        </p:spPr>
      </p:pic>
    </p:spTree>
    <p:extLst>
      <p:ext uri="{BB962C8B-B14F-4D97-AF65-F5344CB8AC3E}">
        <p14:creationId xmlns:p14="http://schemas.microsoft.com/office/powerpoint/2010/main" val="2457724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C1BBD185-028D-4D6F-BCB9-9CF8AB7B3C05}"/>
              </a:ext>
            </a:extLst>
          </p:cNvPr>
          <p:cNvSpPr>
            <a:spLocks noGrp="1"/>
          </p:cNvSpPr>
          <p:nvPr>
            <p:ph type="title"/>
          </p:nvPr>
        </p:nvSpPr>
        <p:spPr/>
        <p:txBody>
          <a:bodyPr/>
          <a:lstStyle/>
          <a:p>
            <a:r>
              <a:rPr lang="el-GR" dirty="0"/>
              <a:t>Προσλαμβανόμενη Ακτινοβολία</a:t>
            </a:r>
          </a:p>
        </p:txBody>
      </p:sp>
      <p:graphicFrame>
        <p:nvGraphicFramePr>
          <p:cNvPr id="7" name="Θέση περιεχομένου 6">
            <a:extLst>
              <a:ext uri="{FF2B5EF4-FFF2-40B4-BE49-F238E27FC236}">
                <a16:creationId xmlns:a16="http://schemas.microsoft.com/office/drawing/2014/main" id="{BD681B55-39F4-4EAD-83CA-605A173EBF6F}"/>
              </a:ext>
            </a:extLst>
          </p:cNvPr>
          <p:cNvGraphicFramePr>
            <a:graphicFrameLocks noGrp="1"/>
          </p:cNvGraphicFramePr>
          <p:nvPr>
            <p:ph idx="1"/>
            <p:extLst>
              <p:ext uri="{D42A27DB-BD31-4B8C-83A1-F6EECF244321}">
                <p14:modId xmlns:p14="http://schemas.microsoft.com/office/powerpoint/2010/main" val="4132785399"/>
              </p:ext>
            </p:extLst>
          </p:nvPr>
        </p:nvGraphicFramePr>
        <p:xfrm>
          <a:off x="2023353" y="2133599"/>
          <a:ext cx="9481260" cy="3685704"/>
        </p:xfrm>
        <a:graphic>
          <a:graphicData uri="http://schemas.openxmlformats.org/drawingml/2006/table">
            <a:tbl>
              <a:tblPr firstRow="1" bandRow="1">
                <a:tableStyleId>{5C22544A-7EE6-4342-B048-85BDC9FD1C3A}</a:tableStyleId>
              </a:tblPr>
              <a:tblGrid>
                <a:gridCol w="4511918">
                  <a:extLst>
                    <a:ext uri="{9D8B030D-6E8A-4147-A177-3AD203B41FA5}">
                      <a16:colId xmlns:a16="http://schemas.microsoft.com/office/drawing/2014/main" val="2903549220"/>
                    </a:ext>
                  </a:extLst>
                </a:gridCol>
                <a:gridCol w="4969342">
                  <a:extLst>
                    <a:ext uri="{9D8B030D-6E8A-4147-A177-3AD203B41FA5}">
                      <a16:colId xmlns:a16="http://schemas.microsoft.com/office/drawing/2014/main" val="2656285264"/>
                    </a:ext>
                  </a:extLst>
                </a:gridCol>
              </a:tblGrid>
              <a:tr h="555558">
                <a:tc>
                  <a:txBody>
                    <a:bodyPr/>
                    <a:lstStyle/>
                    <a:p>
                      <a:r>
                        <a:rPr lang="el-GR" dirty="0"/>
                        <a:t>Ένταση</a:t>
                      </a:r>
                      <a:r>
                        <a:rPr lang="en-US" dirty="0"/>
                        <a:t> </a:t>
                      </a:r>
                      <a:r>
                        <a:rPr lang="el-GR" dirty="0"/>
                        <a:t> </a:t>
                      </a:r>
                      <a:r>
                        <a:rPr lang="en-US" dirty="0"/>
                        <a:t>(cGy)</a:t>
                      </a:r>
                      <a:endParaRPr lang="el-GR" dirty="0"/>
                    </a:p>
                  </a:txBody>
                  <a:tcPr>
                    <a:solidFill>
                      <a:schemeClr val="accent3"/>
                    </a:solidFill>
                  </a:tcPr>
                </a:tc>
                <a:tc>
                  <a:txBody>
                    <a:bodyPr/>
                    <a:lstStyle/>
                    <a:p>
                      <a:r>
                        <a:rPr lang="el-GR" dirty="0"/>
                        <a:t>Ορχική βλάβη</a:t>
                      </a:r>
                    </a:p>
                  </a:txBody>
                  <a:tcPr>
                    <a:solidFill>
                      <a:schemeClr val="accent3"/>
                    </a:solidFill>
                  </a:tcPr>
                </a:tc>
                <a:extLst>
                  <a:ext uri="{0D108BD9-81ED-4DB2-BD59-A6C34878D82A}">
                    <a16:rowId xmlns:a16="http://schemas.microsoft.com/office/drawing/2014/main" val="1509960685"/>
                  </a:ext>
                </a:extLst>
              </a:tr>
              <a:tr h="555558">
                <a:tc>
                  <a:txBody>
                    <a:bodyPr/>
                    <a:lstStyle/>
                    <a:p>
                      <a:r>
                        <a:rPr lang="el-GR" dirty="0"/>
                        <a:t>600</a:t>
                      </a:r>
                    </a:p>
                  </a:txBody>
                  <a:tcPr>
                    <a:solidFill>
                      <a:schemeClr val="accent3">
                        <a:lumMod val="40000"/>
                        <a:lumOff val="60000"/>
                      </a:schemeClr>
                    </a:solidFill>
                  </a:tcPr>
                </a:tc>
                <a:tc>
                  <a:txBody>
                    <a:bodyPr/>
                    <a:lstStyle/>
                    <a:p>
                      <a:r>
                        <a:rPr lang="el-GR" dirty="0"/>
                        <a:t>Μη αναστρέψιμη βλάβη</a:t>
                      </a:r>
                    </a:p>
                  </a:txBody>
                  <a:tcPr>
                    <a:solidFill>
                      <a:schemeClr val="accent3">
                        <a:lumMod val="40000"/>
                        <a:lumOff val="60000"/>
                      </a:schemeClr>
                    </a:solidFill>
                  </a:tcPr>
                </a:tc>
                <a:extLst>
                  <a:ext uri="{0D108BD9-81ED-4DB2-BD59-A6C34878D82A}">
                    <a16:rowId xmlns:a16="http://schemas.microsoft.com/office/drawing/2014/main" val="3170415020"/>
                  </a:ext>
                </a:extLst>
              </a:tr>
              <a:tr h="555558">
                <a:tc>
                  <a:txBody>
                    <a:bodyPr/>
                    <a:lstStyle/>
                    <a:p>
                      <a:r>
                        <a:rPr lang="el-GR" dirty="0">
                          <a:highlight>
                            <a:srgbClr val="FFFF00"/>
                          </a:highlight>
                        </a:rPr>
                        <a:t>600-300</a:t>
                      </a:r>
                    </a:p>
                  </a:txBody>
                  <a:tcPr>
                    <a:solidFill>
                      <a:schemeClr val="accent2">
                        <a:lumMod val="40000"/>
                        <a:lumOff val="60000"/>
                      </a:schemeClr>
                    </a:solidFill>
                  </a:tcPr>
                </a:tc>
                <a:tc>
                  <a:txBody>
                    <a:bodyPr/>
                    <a:lstStyle/>
                    <a:p>
                      <a:r>
                        <a:rPr lang="el-GR" dirty="0">
                          <a:highlight>
                            <a:srgbClr val="FFFF00"/>
                          </a:highlight>
                        </a:rPr>
                        <a:t>Αποκατάσταση της σπερματογένεση μετά τα 5 χρόνια.</a:t>
                      </a:r>
                    </a:p>
                  </a:txBody>
                  <a:tcPr>
                    <a:solidFill>
                      <a:schemeClr val="accent2">
                        <a:lumMod val="40000"/>
                        <a:lumOff val="60000"/>
                      </a:schemeClr>
                    </a:solidFill>
                  </a:tcPr>
                </a:tc>
                <a:extLst>
                  <a:ext uri="{0D108BD9-81ED-4DB2-BD59-A6C34878D82A}">
                    <a16:rowId xmlns:a16="http://schemas.microsoft.com/office/drawing/2014/main" val="1255299962"/>
                  </a:ext>
                </a:extLst>
              </a:tr>
              <a:tr h="738870">
                <a:tc>
                  <a:txBody>
                    <a:bodyPr/>
                    <a:lstStyle/>
                    <a:p>
                      <a:r>
                        <a:rPr lang="el-GR" dirty="0">
                          <a:highlight>
                            <a:srgbClr val="FFFF00"/>
                          </a:highlight>
                        </a:rPr>
                        <a:t>300-100</a:t>
                      </a:r>
                    </a:p>
                  </a:txBody>
                  <a:tcPr>
                    <a:solidFill>
                      <a:schemeClr val="accent3">
                        <a:lumMod val="40000"/>
                        <a:lumOff val="60000"/>
                      </a:schemeClr>
                    </a:solidFill>
                  </a:tcPr>
                </a:tc>
                <a:tc>
                  <a:txBody>
                    <a:bodyPr/>
                    <a:lstStyle/>
                    <a:p>
                      <a:r>
                        <a:rPr lang="el-GR" dirty="0">
                          <a:highlight>
                            <a:srgbClr val="FFFF00"/>
                          </a:highlight>
                        </a:rPr>
                        <a:t>Αποκατάσταση σπερματογένεση μετά 3 χρόνια.</a:t>
                      </a:r>
                    </a:p>
                  </a:txBody>
                  <a:tcPr>
                    <a:solidFill>
                      <a:schemeClr val="accent3">
                        <a:lumMod val="40000"/>
                        <a:lumOff val="60000"/>
                      </a:schemeClr>
                    </a:solidFill>
                  </a:tcPr>
                </a:tc>
                <a:extLst>
                  <a:ext uri="{0D108BD9-81ED-4DB2-BD59-A6C34878D82A}">
                    <a16:rowId xmlns:a16="http://schemas.microsoft.com/office/drawing/2014/main" val="1406392380"/>
                  </a:ext>
                </a:extLst>
              </a:tr>
              <a:tr h="555558">
                <a:tc>
                  <a:txBody>
                    <a:bodyPr/>
                    <a:lstStyle/>
                    <a:p>
                      <a:r>
                        <a:rPr lang="el-GR" dirty="0">
                          <a:highlight>
                            <a:srgbClr val="FFFF00"/>
                          </a:highlight>
                        </a:rPr>
                        <a:t>100-15</a:t>
                      </a:r>
                    </a:p>
                  </a:txBody>
                  <a:tcPr>
                    <a:solidFill>
                      <a:schemeClr val="accent2">
                        <a:lumMod val="40000"/>
                        <a:lumOff val="60000"/>
                      </a:schemeClr>
                    </a:solidFill>
                  </a:tcPr>
                </a:tc>
                <a:tc>
                  <a:txBody>
                    <a:bodyPr/>
                    <a:lstStyle/>
                    <a:p>
                      <a:r>
                        <a:rPr lang="el-GR" dirty="0">
                          <a:highlight>
                            <a:srgbClr val="FFFF00"/>
                          </a:highlight>
                        </a:rPr>
                        <a:t>Αποκατάσταση σπερματογένεση μετά τα 1-2 χρόνια</a:t>
                      </a:r>
                    </a:p>
                  </a:txBody>
                  <a:tcPr>
                    <a:solidFill>
                      <a:schemeClr val="accent2">
                        <a:lumMod val="40000"/>
                        <a:lumOff val="60000"/>
                      </a:schemeClr>
                    </a:solidFill>
                  </a:tcPr>
                </a:tc>
                <a:extLst>
                  <a:ext uri="{0D108BD9-81ED-4DB2-BD59-A6C34878D82A}">
                    <a16:rowId xmlns:a16="http://schemas.microsoft.com/office/drawing/2014/main" val="1139961354"/>
                  </a:ext>
                </a:extLst>
              </a:tr>
              <a:tr h="555558">
                <a:tc>
                  <a:txBody>
                    <a:bodyPr/>
                    <a:lstStyle/>
                    <a:p>
                      <a:r>
                        <a:rPr lang="el-GR" dirty="0">
                          <a:highlight>
                            <a:srgbClr val="FFFF00"/>
                          </a:highlight>
                        </a:rPr>
                        <a:t>15</a:t>
                      </a:r>
                    </a:p>
                  </a:txBody>
                  <a:tcPr>
                    <a:solidFill>
                      <a:schemeClr val="accent3">
                        <a:lumMod val="40000"/>
                        <a:lumOff val="60000"/>
                      </a:schemeClr>
                    </a:solidFill>
                  </a:tcPr>
                </a:tc>
                <a:tc>
                  <a:txBody>
                    <a:bodyPr/>
                    <a:lstStyle/>
                    <a:p>
                      <a:r>
                        <a:rPr lang="el-GR" dirty="0">
                          <a:highlight>
                            <a:srgbClr val="FFFF00"/>
                          </a:highlight>
                        </a:rPr>
                        <a:t>Αιφνίδια ολιγοσπερμία</a:t>
                      </a:r>
                    </a:p>
                  </a:txBody>
                  <a:tcPr>
                    <a:solidFill>
                      <a:schemeClr val="accent3">
                        <a:lumMod val="40000"/>
                        <a:lumOff val="60000"/>
                      </a:schemeClr>
                    </a:solidFill>
                  </a:tcPr>
                </a:tc>
                <a:extLst>
                  <a:ext uri="{0D108BD9-81ED-4DB2-BD59-A6C34878D82A}">
                    <a16:rowId xmlns:a16="http://schemas.microsoft.com/office/drawing/2014/main" val="2759304667"/>
                  </a:ext>
                </a:extLst>
              </a:tr>
            </a:tbl>
          </a:graphicData>
        </a:graphic>
      </p:graphicFrame>
      <p:sp>
        <p:nvSpPr>
          <p:cNvPr id="8" name="Ορθογώνιο 7">
            <a:extLst>
              <a:ext uri="{FF2B5EF4-FFF2-40B4-BE49-F238E27FC236}">
                <a16:creationId xmlns:a16="http://schemas.microsoft.com/office/drawing/2014/main" id="{63ED0706-58B8-4F84-BBAB-404D7ABF5C12}"/>
              </a:ext>
            </a:extLst>
          </p:cNvPr>
          <p:cNvSpPr/>
          <p:nvPr/>
        </p:nvSpPr>
        <p:spPr>
          <a:xfrm>
            <a:off x="5525311" y="5856051"/>
            <a:ext cx="5979301" cy="5739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Rowley M j et al, </a:t>
            </a:r>
            <a:r>
              <a:rPr lang="en-US" dirty="0" err="1">
                <a:solidFill>
                  <a:schemeClr val="accent1"/>
                </a:solidFill>
              </a:rPr>
              <a:t>Radiat</a:t>
            </a:r>
            <a:r>
              <a:rPr lang="en-US" dirty="0">
                <a:solidFill>
                  <a:schemeClr val="accent1"/>
                </a:solidFill>
              </a:rPr>
              <a:t> Res 1974, 59:665-678</a:t>
            </a:r>
            <a:endParaRPr lang="el-GR" dirty="0">
              <a:solidFill>
                <a:schemeClr val="accent1"/>
              </a:solidFill>
            </a:endParaRPr>
          </a:p>
        </p:txBody>
      </p:sp>
    </p:spTree>
    <p:extLst>
      <p:ext uri="{BB962C8B-B14F-4D97-AF65-F5344CB8AC3E}">
        <p14:creationId xmlns:p14="http://schemas.microsoft.com/office/powerpoint/2010/main" val="3272260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058B51-9410-4E08-AB3B-F3D3EF27B10A}"/>
              </a:ext>
            </a:extLst>
          </p:cNvPr>
          <p:cNvSpPr>
            <a:spLocks noGrp="1"/>
          </p:cNvSpPr>
          <p:nvPr>
            <p:ph type="title"/>
          </p:nvPr>
        </p:nvSpPr>
        <p:spPr>
          <a:xfrm>
            <a:off x="1773935" y="475488"/>
            <a:ext cx="9730677" cy="786384"/>
          </a:xfrm>
        </p:spPr>
        <p:txBody>
          <a:bodyPr/>
          <a:lstStyle/>
          <a:p>
            <a:r>
              <a:rPr lang="el-GR" dirty="0"/>
              <a:t>Αποτελέσματα ακτινοβολιών. ΣΤΟΧΑΣΤΙΚΑ</a:t>
            </a:r>
          </a:p>
        </p:txBody>
      </p:sp>
      <p:sp>
        <p:nvSpPr>
          <p:cNvPr id="3" name="Θέση περιεχομένου 2">
            <a:extLst>
              <a:ext uri="{FF2B5EF4-FFF2-40B4-BE49-F238E27FC236}">
                <a16:creationId xmlns:a16="http://schemas.microsoft.com/office/drawing/2014/main" id="{D0A9B94B-91EF-43E1-BB66-9674F31271CE}"/>
              </a:ext>
            </a:extLst>
          </p:cNvPr>
          <p:cNvSpPr>
            <a:spLocks noGrp="1"/>
          </p:cNvSpPr>
          <p:nvPr>
            <p:ph idx="1"/>
          </p:nvPr>
        </p:nvSpPr>
        <p:spPr>
          <a:xfrm>
            <a:off x="932688" y="1408176"/>
            <a:ext cx="10571924" cy="5212080"/>
          </a:xfrm>
        </p:spPr>
        <p:txBody>
          <a:bodyPr/>
          <a:lstStyle/>
          <a:p>
            <a:pPr>
              <a:buFont typeface="Arial" panose="020B0604020202020204" pitchFamily="34" charset="0"/>
              <a:buChar char="•"/>
            </a:pPr>
            <a:r>
              <a:rPr lang="el-GR" dirty="0"/>
              <a:t>Δεν υπάρχει κατώτατο όριο δόσης </a:t>
            </a:r>
          </a:p>
          <a:p>
            <a:pPr>
              <a:buFont typeface="Arial" panose="020B0604020202020204" pitchFamily="34" charset="0"/>
              <a:buChar char="•"/>
            </a:pPr>
            <a:r>
              <a:rPr lang="el-GR" dirty="0"/>
              <a:t>Δεν υπάρχει ασφαλής δόση.</a:t>
            </a:r>
          </a:p>
          <a:p>
            <a:pPr>
              <a:buFont typeface="Arial" panose="020B0604020202020204" pitchFamily="34" charset="0"/>
              <a:buChar char="•"/>
            </a:pPr>
            <a:r>
              <a:rPr lang="el-GR" dirty="0"/>
              <a:t>Εμφάνιση αποτελεσμάτων μετά από χρόνια(καρκίνος 2-30 χρόνια, γενετικά αποτελέσματα, λευχαιμία).</a:t>
            </a:r>
          </a:p>
          <a:p>
            <a:pPr>
              <a:buFont typeface="Arial" panose="020B0604020202020204" pitchFamily="34" charset="0"/>
              <a:buChar char="•"/>
            </a:pPr>
            <a:r>
              <a:rPr lang="el-GR" dirty="0"/>
              <a:t>Η πιθανότητα αυξάνει με τη δόση.</a:t>
            </a:r>
          </a:p>
          <a:p>
            <a:pPr>
              <a:buFont typeface="Arial" panose="020B0604020202020204" pitchFamily="34" charset="0"/>
              <a:buChar char="•"/>
            </a:pPr>
            <a:r>
              <a:rPr lang="el-GR" dirty="0"/>
              <a:t>Η σοβαρότητα δεν αυξάνει με τη δόση.</a:t>
            </a:r>
          </a:p>
          <a:p>
            <a:pPr marL="0" indent="0">
              <a:buNone/>
            </a:pPr>
            <a:endParaRPr lang="el-GR" dirty="0"/>
          </a:p>
        </p:txBody>
      </p:sp>
      <p:cxnSp>
        <p:nvCxnSpPr>
          <p:cNvPr id="5" name="Ευθεία γραμμή σύνδεσης 4">
            <a:extLst>
              <a:ext uri="{FF2B5EF4-FFF2-40B4-BE49-F238E27FC236}">
                <a16:creationId xmlns:a16="http://schemas.microsoft.com/office/drawing/2014/main" id="{94A3E640-E0C9-4C78-AB23-CC7CA8342FB2}"/>
              </a:ext>
            </a:extLst>
          </p:cNvPr>
          <p:cNvCxnSpPr/>
          <p:nvPr/>
        </p:nvCxnSpPr>
        <p:spPr>
          <a:xfrm>
            <a:off x="2468880" y="3675888"/>
            <a:ext cx="0" cy="2011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a:extLst>
              <a:ext uri="{FF2B5EF4-FFF2-40B4-BE49-F238E27FC236}">
                <a16:creationId xmlns:a16="http://schemas.microsoft.com/office/drawing/2014/main" id="{DC471B0E-9760-4ECB-9DC8-FB0FFFC921A4}"/>
              </a:ext>
            </a:extLst>
          </p:cNvPr>
          <p:cNvCxnSpPr>
            <a:cxnSpLocks/>
          </p:cNvCxnSpPr>
          <p:nvPr/>
        </p:nvCxnSpPr>
        <p:spPr>
          <a:xfrm>
            <a:off x="2468880" y="5687568"/>
            <a:ext cx="25603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4C0556E3-0B2D-4BCE-B002-97614E3B0583}"/>
              </a:ext>
            </a:extLst>
          </p:cNvPr>
          <p:cNvCxnSpPr/>
          <p:nvPr/>
        </p:nvCxnSpPr>
        <p:spPr>
          <a:xfrm>
            <a:off x="7187183" y="3675888"/>
            <a:ext cx="0" cy="2011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a:extLst>
              <a:ext uri="{FF2B5EF4-FFF2-40B4-BE49-F238E27FC236}">
                <a16:creationId xmlns:a16="http://schemas.microsoft.com/office/drawing/2014/main" id="{CC9534BC-BB64-4AAD-8E66-FEF3028ED6A1}"/>
              </a:ext>
            </a:extLst>
          </p:cNvPr>
          <p:cNvCxnSpPr/>
          <p:nvPr/>
        </p:nvCxnSpPr>
        <p:spPr>
          <a:xfrm flipV="1">
            <a:off x="7187183" y="5669280"/>
            <a:ext cx="2450592" cy="182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Ορθογώνιο 12">
            <a:extLst>
              <a:ext uri="{FF2B5EF4-FFF2-40B4-BE49-F238E27FC236}">
                <a16:creationId xmlns:a16="http://schemas.microsoft.com/office/drawing/2014/main" id="{ABC7E339-C2EE-4473-804E-160467A3B30D}"/>
              </a:ext>
            </a:extLst>
          </p:cNvPr>
          <p:cNvSpPr/>
          <p:nvPr/>
        </p:nvSpPr>
        <p:spPr>
          <a:xfrm>
            <a:off x="1627632" y="3712464"/>
            <a:ext cx="656907" cy="25054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πιθανότητα</a:t>
            </a:r>
          </a:p>
        </p:txBody>
      </p:sp>
      <p:sp>
        <p:nvSpPr>
          <p:cNvPr id="14" name="Ορθογώνιο 13">
            <a:extLst>
              <a:ext uri="{FF2B5EF4-FFF2-40B4-BE49-F238E27FC236}">
                <a16:creationId xmlns:a16="http://schemas.microsoft.com/office/drawing/2014/main" id="{B44F9D81-0427-4E26-B850-043A0589D727}"/>
              </a:ext>
            </a:extLst>
          </p:cNvPr>
          <p:cNvSpPr/>
          <p:nvPr/>
        </p:nvSpPr>
        <p:spPr>
          <a:xfrm>
            <a:off x="2761488" y="6071624"/>
            <a:ext cx="2267711" cy="3291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δόση</a:t>
            </a:r>
          </a:p>
        </p:txBody>
      </p:sp>
      <p:cxnSp>
        <p:nvCxnSpPr>
          <p:cNvPr id="16" name="Ευθεία γραμμή σύνδεσης 15">
            <a:extLst>
              <a:ext uri="{FF2B5EF4-FFF2-40B4-BE49-F238E27FC236}">
                <a16:creationId xmlns:a16="http://schemas.microsoft.com/office/drawing/2014/main" id="{E75EC3E2-CDE8-4124-9C17-3A162398DE54}"/>
              </a:ext>
            </a:extLst>
          </p:cNvPr>
          <p:cNvCxnSpPr/>
          <p:nvPr/>
        </p:nvCxnSpPr>
        <p:spPr>
          <a:xfrm flipV="1">
            <a:off x="2468880" y="4078224"/>
            <a:ext cx="1773936" cy="16093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Ορθογώνιο 16">
            <a:extLst>
              <a:ext uri="{FF2B5EF4-FFF2-40B4-BE49-F238E27FC236}">
                <a16:creationId xmlns:a16="http://schemas.microsoft.com/office/drawing/2014/main" id="{6E36F9C5-5A0C-497B-AE23-D17960E2DCE2}"/>
              </a:ext>
            </a:extLst>
          </p:cNvPr>
          <p:cNvSpPr/>
          <p:nvPr/>
        </p:nvSpPr>
        <p:spPr>
          <a:xfrm>
            <a:off x="6300218" y="3584482"/>
            <a:ext cx="493771" cy="213966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σοβαρότητα</a:t>
            </a:r>
          </a:p>
        </p:txBody>
      </p:sp>
      <p:cxnSp>
        <p:nvCxnSpPr>
          <p:cNvPr id="19" name="Ευθεία γραμμή σύνδεσης 18">
            <a:extLst>
              <a:ext uri="{FF2B5EF4-FFF2-40B4-BE49-F238E27FC236}">
                <a16:creationId xmlns:a16="http://schemas.microsoft.com/office/drawing/2014/main" id="{A24DFFAF-02E0-497E-AE0E-02FD969DC6E6}"/>
              </a:ext>
            </a:extLst>
          </p:cNvPr>
          <p:cNvCxnSpPr/>
          <p:nvPr/>
        </p:nvCxnSpPr>
        <p:spPr>
          <a:xfrm>
            <a:off x="7187183" y="4498848"/>
            <a:ext cx="2450592"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Ορθογώνιο 19">
            <a:extLst>
              <a:ext uri="{FF2B5EF4-FFF2-40B4-BE49-F238E27FC236}">
                <a16:creationId xmlns:a16="http://schemas.microsoft.com/office/drawing/2014/main" id="{8E91FB96-FA15-4E0D-A76A-9DFCCF9DE89F}"/>
              </a:ext>
            </a:extLst>
          </p:cNvPr>
          <p:cNvSpPr/>
          <p:nvPr/>
        </p:nvSpPr>
        <p:spPr>
          <a:xfrm>
            <a:off x="7589520" y="5870448"/>
            <a:ext cx="2048255" cy="34747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δόση</a:t>
            </a:r>
          </a:p>
        </p:txBody>
      </p:sp>
    </p:spTree>
    <p:extLst>
      <p:ext uri="{BB962C8B-B14F-4D97-AF65-F5344CB8AC3E}">
        <p14:creationId xmlns:p14="http://schemas.microsoft.com/office/powerpoint/2010/main" val="3253971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DF35B1-B96C-4B94-86C9-3F44BDBFDC2A}"/>
              </a:ext>
            </a:extLst>
          </p:cNvPr>
          <p:cNvSpPr>
            <a:spLocks noGrp="1"/>
          </p:cNvSpPr>
          <p:nvPr>
            <p:ph type="title"/>
          </p:nvPr>
        </p:nvSpPr>
        <p:spPr>
          <a:xfrm>
            <a:off x="1188721" y="365760"/>
            <a:ext cx="10315892" cy="713232"/>
          </a:xfrm>
        </p:spPr>
        <p:txBody>
          <a:bodyPr/>
          <a:lstStyle/>
          <a:p>
            <a:r>
              <a:rPr lang="el-GR" dirty="0"/>
              <a:t>Αποτελέσματα ακτινοβολιών. ΣΤΟΧΑΣΤΙΚΑ</a:t>
            </a:r>
          </a:p>
        </p:txBody>
      </p:sp>
      <p:graphicFrame>
        <p:nvGraphicFramePr>
          <p:cNvPr id="4" name="Θέση περιεχομένου 3">
            <a:extLst>
              <a:ext uri="{FF2B5EF4-FFF2-40B4-BE49-F238E27FC236}">
                <a16:creationId xmlns:a16="http://schemas.microsoft.com/office/drawing/2014/main" id="{0F1398AF-6012-43DC-8AD3-49E2B003DB23}"/>
              </a:ext>
            </a:extLst>
          </p:cNvPr>
          <p:cNvGraphicFramePr>
            <a:graphicFrameLocks noGrp="1"/>
          </p:cNvGraphicFramePr>
          <p:nvPr>
            <p:ph idx="1"/>
            <p:extLst>
              <p:ext uri="{D42A27DB-BD31-4B8C-83A1-F6EECF244321}">
                <p14:modId xmlns:p14="http://schemas.microsoft.com/office/powerpoint/2010/main" val="1977560811"/>
              </p:ext>
            </p:extLst>
          </p:nvPr>
        </p:nvGraphicFramePr>
        <p:xfrm>
          <a:off x="1189038" y="1206500"/>
          <a:ext cx="10315576" cy="3826256"/>
        </p:xfrm>
        <a:graphic>
          <a:graphicData uri="http://schemas.openxmlformats.org/drawingml/2006/table">
            <a:tbl>
              <a:tblPr firstRow="1" bandRow="1">
                <a:tableStyleId>{5C22544A-7EE6-4342-B048-85BDC9FD1C3A}</a:tableStyleId>
              </a:tblPr>
              <a:tblGrid>
                <a:gridCol w="2578894">
                  <a:extLst>
                    <a:ext uri="{9D8B030D-6E8A-4147-A177-3AD203B41FA5}">
                      <a16:colId xmlns:a16="http://schemas.microsoft.com/office/drawing/2014/main" val="158336017"/>
                    </a:ext>
                  </a:extLst>
                </a:gridCol>
                <a:gridCol w="2578894">
                  <a:extLst>
                    <a:ext uri="{9D8B030D-6E8A-4147-A177-3AD203B41FA5}">
                      <a16:colId xmlns:a16="http://schemas.microsoft.com/office/drawing/2014/main" val="2636306187"/>
                    </a:ext>
                  </a:extLst>
                </a:gridCol>
                <a:gridCol w="2578894">
                  <a:extLst>
                    <a:ext uri="{9D8B030D-6E8A-4147-A177-3AD203B41FA5}">
                      <a16:colId xmlns:a16="http://schemas.microsoft.com/office/drawing/2014/main" val="2100240544"/>
                    </a:ext>
                  </a:extLst>
                </a:gridCol>
                <a:gridCol w="2578894">
                  <a:extLst>
                    <a:ext uri="{9D8B030D-6E8A-4147-A177-3AD203B41FA5}">
                      <a16:colId xmlns:a16="http://schemas.microsoft.com/office/drawing/2014/main" val="2595194836"/>
                    </a:ext>
                  </a:extLst>
                </a:gridCol>
              </a:tblGrid>
              <a:tr h="727964">
                <a:tc>
                  <a:txBody>
                    <a:bodyPr/>
                    <a:lstStyle/>
                    <a:p>
                      <a:r>
                        <a:rPr lang="el-GR" dirty="0"/>
                        <a:t>ΒΛΑΒΗ</a:t>
                      </a:r>
                    </a:p>
                  </a:txBody>
                  <a:tcPr>
                    <a:solidFill>
                      <a:schemeClr val="accent3"/>
                    </a:solidFill>
                  </a:tcPr>
                </a:tc>
                <a:tc>
                  <a:txBody>
                    <a:bodyPr/>
                    <a:lstStyle/>
                    <a:p>
                      <a:r>
                        <a:rPr lang="el-GR" dirty="0"/>
                        <a:t>ΧΡΟΝΟΣ</a:t>
                      </a:r>
                    </a:p>
                  </a:txBody>
                  <a:tcPr>
                    <a:solidFill>
                      <a:schemeClr val="accent3"/>
                    </a:solidFill>
                  </a:tcPr>
                </a:tc>
                <a:tc>
                  <a:txBody>
                    <a:bodyPr/>
                    <a:lstStyle/>
                    <a:p>
                      <a:r>
                        <a:rPr lang="el-GR" dirty="0"/>
                        <a:t>ΑΥΞΗΣΗ ΠΙΘΑΝΟΤΗΤΑΣ ΕΜΦΑΝΙΣΗΣ </a:t>
                      </a:r>
                    </a:p>
                  </a:txBody>
                  <a:tcPr>
                    <a:solidFill>
                      <a:schemeClr val="accent3"/>
                    </a:solidFill>
                  </a:tcPr>
                </a:tc>
                <a:tc>
                  <a:txBody>
                    <a:bodyPr/>
                    <a:lstStyle/>
                    <a:p>
                      <a:r>
                        <a:rPr lang="el-GR" dirty="0"/>
                        <a:t>ΦΥΣΙΟΛΟΓΙΚΗ ΠΙΘΑΝΟΤΗΤΑ</a:t>
                      </a:r>
                      <a:r>
                        <a:rPr lang="el-GR" dirty="0">
                          <a:solidFill>
                            <a:schemeClr val="tx2"/>
                          </a:solidFill>
                        </a:rPr>
                        <a:t> </a:t>
                      </a:r>
                      <a:r>
                        <a:rPr lang="el-GR" dirty="0"/>
                        <a:t>ΕΜΦΑΝΙΣΗΣ</a:t>
                      </a:r>
                    </a:p>
                  </a:txBody>
                  <a:tcPr>
                    <a:solidFill>
                      <a:schemeClr val="accent3"/>
                    </a:solidFill>
                  </a:tcPr>
                </a:tc>
                <a:extLst>
                  <a:ext uri="{0D108BD9-81ED-4DB2-BD59-A6C34878D82A}">
                    <a16:rowId xmlns:a16="http://schemas.microsoft.com/office/drawing/2014/main" val="3606778880"/>
                  </a:ext>
                </a:extLst>
              </a:tr>
              <a:tr h="727964">
                <a:tc>
                  <a:txBody>
                    <a:bodyPr/>
                    <a:lstStyle/>
                    <a:p>
                      <a:r>
                        <a:rPr lang="el-GR" dirty="0"/>
                        <a:t>Θανατηφόρος καρκίνος</a:t>
                      </a:r>
                    </a:p>
                  </a:txBody>
                  <a:tcPr>
                    <a:solidFill>
                      <a:srgbClr val="00B0F0"/>
                    </a:solidFill>
                  </a:tcPr>
                </a:tc>
                <a:tc>
                  <a:txBody>
                    <a:bodyPr/>
                    <a:lstStyle/>
                    <a:p>
                      <a:r>
                        <a:rPr lang="el-GR" dirty="0"/>
                        <a:t>20-30 χρόνια</a:t>
                      </a:r>
                    </a:p>
                  </a:txBody>
                  <a:tcPr>
                    <a:solidFill>
                      <a:schemeClr val="accent2"/>
                    </a:solidFill>
                  </a:tcPr>
                </a:tc>
                <a:tc>
                  <a:txBody>
                    <a:bodyPr/>
                    <a:lstStyle/>
                    <a:p>
                      <a:r>
                        <a:rPr lang="el-GR" dirty="0"/>
                        <a:t>5 % ανά </a:t>
                      </a:r>
                      <a:r>
                        <a:rPr lang="en-US" dirty="0" err="1"/>
                        <a:t>Sv</a:t>
                      </a:r>
                      <a:endParaRPr lang="el-GR" dirty="0"/>
                    </a:p>
                  </a:txBody>
                  <a:tcPr>
                    <a:solidFill>
                      <a:schemeClr val="accent2"/>
                    </a:solidFill>
                  </a:tcPr>
                </a:tc>
                <a:tc>
                  <a:txBody>
                    <a:bodyPr/>
                    <a:lstStyle/>
                    <a:p>
                      <a:r>
                        <a:rPr lang="el-GR" dirty="0"/>
                        <a:t>25 %</a:t>
                      </a:r>
                    </a:p>
                  </a:txBody>
                  <a:tcPr>
                    <a:solidFill>
                      <a:schemeClr val="accent2"/>
                    </a:solidFill>
                  </a:tcPr>
                </a:tc>
                <a:extLst>
                  <a:ext uri="{0D108BD9-81ED-4DB2-BD59-A6C34878D82A}">
                    <a16:rowId xmlns:a16="http://schemas.microsoft.com/office/drawing/2014/main" val="2920529490"/>
                  </a:ext>
                </a:extLst>
              </a:tr>
              <a:tr h="727964">
                <a:tc>
                  <a:txBody>
                    <a:bodyPr/>
                    <a:lstStyle/>
                    <a:p>
                      <a:r>
                        <a:rPr lang="el-GR" dirty="0"/>
                        <a:t>Μη θανατηφόρος καρκίνος</a:t>
                      </a:r>
                    </a:p>
                  </a:txBody>
                  <a:tcPr>
                    <a:solidFill>
                      <a:schemeClr val="accent2">
                        <a:lumMod val="40000"/>
                        <a:lumOff val="60000"/>
                      </a:schemeClr>
                    </a:solidFill>
                  </a:tcPr>
                </a:tc>
                <a:tc>
                  <a:txBody>
                    <a:bodyPr/>
                    <a:lstStyle/>
                    <a:p>
                      <a:r>
                        <a:rPr lang="el-GR" dirty="0"/>
                        <a:t>20-30 χρόνια</a:t>
                      </a:r>
                    </a:p>
                  </a:txBody>
                  <a:tcPr>
                    <a:solidFill>
                      <a:schemeClr val="accent2">
                        <a:lumMod val="40000"/>
                        <a:lumOff val="60000"/>
                      </a:schemeClr>
                    </a:solidFill>
                  </a:tcPr>
                </a:tc>
                <a:tc>
                  <a:txBody>
                    <a:bodyPr/>
                    <a:lstStyle/>
                    <a:p>
                      <a:r>
                        <a:rPr lang="el-GR" dirty="0"/>
                        <a:t> 1 % ανά </a:t>
                      </a:r>
                      <a:r>
                        <a:rPr lang="en-US" dirty="0" err="1"/>
                        <a:t>Sv</a:t>
                      </a:r>
                      <a:endParaRPr lang="el-GR" dirty="0"/>
                    </a:p>
                  </a:txBody>
                  <a:tcPr>
                    <a:solidFill>
                      <a:schemeClr val="accent2">
                        <a:lumMod val="40000"/>
                        <a:lumOff val="60000"/>
                      </a:schemeClr>
                    </a:solidFill>
                  </a:tcPr>
                </a:tc>
                <a:tc>
                  <a:txBody>
                    <a:bodyPr/>
                    <a:lstStyle/>
                    <a:p>
                      <a:endParaRPr lang="el-GR" dirty="0"/>
                    </a:p>
                  </a:txBody>
                  <a:tcPr>
                    <a:solidFill>
                      <a:schemeClr val="accent2">
                        <a:lumMod val="40000"/>
                        <a:lumOff val="60000"/>
                      </a:schemeClr>
                    </a:solidFill>
                  </a:tcPr>
                </a:tc>
                <a:extLst>
                  <a:ext uri="{0D108BD9-81ED-4DB2-BD59-A6C34878D82A}">
                    <a16:rowId xmlns:a16="http://schemas.microsoft.com/office/drawing/2014/main" val="3434404232"/>
                  </a:ext>
                </a:extLst>
              </a:tr>
              <a:tr h="727964">
                <a:tc>
                  <a:txBody>
                    <a:bodyPr/>
                    <a:lstStyle/>
                    <a:p>
                      <a:r>
                        <a:rPr lang="el-GR" dirty="0"/>
                        <a:t>Λευχαιμία </a:t>
                      </a:r>
                    </a:p>
                  </a:txBody>
                  <a:tcPr>
                    <a:solidFill>
                      <a:schemeClr val="accent2"/>
                    </a:solidFill>
                  </a:tcPr>
                </a:tc>
                <a:tc>
                  <a:txBody>
                    <a:bodyPr/>
                    <a:lstStyle/>
                    <a:p>
                      <a:r>
                        <a:rPr lang="el-GR" dirty="0"/>
                        <a:t>8-10 χρόνια </a:t>
                      </a:r>
                    </a:p>
                  </a:txBody>
                  <a:tcPr>
                    <a:solidFill>
                      <a:schemeClr val="accent2"/>
                    </a:solidFill>
                  </a:tcPr>
                </a:tc>
                <a:tc>
                  <a:txBody>
                    <a:bodyPr/>
                    <a:lstStyle/>
                    <a:p>
                      <a:r>
                        <a:rPr lang="el-GR" dirty="0"/>
                        <a:t>5 % ανά </a:t>
                      </a:r>
                      <a:r>
                        <a:rPr lang="en-US" dirty="0" err="1"/>
                        <a:t>Sv</a:t>
                      </a:r>
                      <a:endParaRPr lang="el-GR" dirty="0"/>
                    </a:p>
                  </a:txBody>
                  <a:tcPr>
                    <a:solidFill>
                      <a:schemeClr val="accent2"/>
                    </a:solidFill>
                  </a:tcPr>
                </a:tc>
                <a:tc>
                  <a:txBody>
                    <a:bodyPr/>
                    <a:lstStyle/>
                    <a:p>
                      <a:r>
                        <a:rPr lang="el-GR" dirty="0"/>
                        <a:t>0,015 %</a:t>
                      </a:r>
                    </a:p>
                  </a:txBody>
                  <a:tcPr>
                    <a:solidFill>
                      <a:schemeClr val="accent2"/>
                    </a:solidFill>
                  </a:tcPr>
                </a:tc>
                <a:extLst>
                  <a:ext uri="{0D108BD9-81ED-4DB2-BD59-A6C34878D82A}">
                    <a16:rowId xmlns:a16="http://schemas.microsoft.com/office/drawing/2014/main" val="1920712608"/>
                  </a:ext>
                </a:extLst>
              </a:tr>
              <a:tr h="727964">
                <a:tc>
                  <a:txBody>
                    <a:bodyPr/>
                    <a:lstStyle/>
                    <a:p>
                      <a:r>
                        <a:rPr lang="el-GR" dirty="0"/>
                        <a:t>Γενετικά αποτελέσματα </a:t>
                      </a:r>
                    </a:p>
                  </a:txBody>
                  <a:tcPr>
                    <a:solidFill>
                      <a:schemeClr val="accent2">
                        <a:lumMod val="40000"/>
                        <a:lumOff val="60000"/>
                      </a:schemeClr>
                    </a:solidFill>
                  </a:tcPr>
                </a:tc>
                <a:tc>
                  <a:txBody>
                    <a:bodyPr/>
                    <a:lstStyle/>
                    <a:p>
                      <a:r>
                        <a:rPr lang="el-GR" dirty="0"/>
                        <a:t>Επόμενες γενεές</a:t>
                      </a:r>
                    </a:p>
                  </a:txBody>
                  <a:tcPr>
                    <a:solidFill>
                      <a:schemeClr val="accent2">
                        <a:lumMod val="40000"/>
                        <a:lumOff val="60000"/>
                      </a:schemeClr>
                    </a:solidFill>
                  </a:tcPr>
                </a:tc>
                <a:tc>
                  <a:txBody>
                    <a:bodyPr/>
                    <a:lstStyle/>
                    <a:p>
                      <a:r>
                        <a:rPr lang="el-GR" dirty="0"/>
                        <a:t>1,3 % ανά </a:t>
                      </a:r>
                      <a:r>
                        <a:rPr lang="en-US" dirty="0" err="1"/>
                        <a:t>Sv</a:t>
                      </a:r>
                      <a:endParaRPr lang="el-GR" dirty="0"/>
                    </a:p>
                  </a:txBody>
                  <a:tcPr>
                    <a:solidFill>
                      <a:schemeClr val="accent2">
                        <a:lumMod val="40000"/>
                        <a:lumOff val="60000"/>
                      </a:schemeClr>
                    </a:solidFill>
                  </a:tcPr>
                </a:tc>
                <a:tc>
                  <a:txBody>
                    <a:bodyPr/>
                    <a:lstStyle/>
                    <a:p>
                      <a:r>
                        <a:rPr lang="el-GR" dirty="0"/>
                        <a:t>3-6 %</a:t>
                      </a:r>
                    </a:p>
                  </a:txBody>
                  <a:tcPr>
                    <a:solidFill>
                      <a:schemeClr val="accent2">
                        <a:lumMod val="40000"/>
                        <a:lumOff val="60000"/>
                      </a:schemeClr>
                    </a:solidFill>
                  </a:tcPr>
                </a:tc>
                <a:extLst>
                  <a:ext uri="{0D108BD9-81ED-4DB2-BD59-A6C34878D82A}">
                    <a16:rowId xmlns:a16="http://schemas.microsoft.com/office/drawing/2014/main" val="3567864114"/>
                  </a:ext>
                </a:extLst>
              </a:tr>
            </a:tbl>
          </a:graphicData>
        </a:graphic>
      </p:graphicFrame>
      <p:sp>
        <p:nvSpPr>
          <p:cNvPr id="5" name="Ορθογώνιο 4">
            <a:extLst>
              <a:ext uri="{FF2B5EF4-FFF2-40B4-BE49-F238E27FC236}">
                <a16:creationId xmlns:a16="http://schemas.microsoft.com/office/drawing/2014/main" id="{1659C1A4-7777-4907-BB31-66107ECE4589}"/>
              </a:ext>
            </a:extLst>
          </p:cNvPr>
          <p:cNvSpPr/>
          <p:nvPr/>
        </p:nvSpPr>
        <p:spPr>
          <a:xfrm>
            <a:off x="1938528" y="5160264"/>
            <a:ext cx="9710928" cy="10972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3"/>
                </a:solidFill>
              </a:rPr>
              <a:t>Η πιθανότητα των στοχαστικών βλαβών εξαιτίας της ακτινοβολίας για το σύνολο του πληθυσμού είναι 7,3 % </a:t>
            </a:r>
            <a:r>
              <a:rPr lang="en-US" dirty="0" err="1">
                <a:solidFill>
                  <a:schemeClr val="accent3"/>
                </a:solidFill>
              </a:rPr>
              <a:t>Sv</a:t>
            </a:r>
            <a:r>
              <a:rPr lang="el-GR" dirty="0">
                <a:solidFill>
                  <a:schemeClr val="accent3"/>
                </a:solidFill>
              </a:rPr>
              <a:t> </a:t>
            </a:r>
            <a:r>
              <a:rPr lang="en-US" dirty="0">
                <a:solidFill>
                  <a:schemeClr val="accent3"/>
                </a:solidFill>
              </a:rPr>
              <a:t>-1.</a:t>
            </a:r>
            <a:endParaRPr lang="el-GR" dirty="0">
              <a:solidFill>
                <a:schemeClr val="accent3"/>
              </a:solidFill>
            </a:endParaRPr>
          </a:p>
        </p:txBody>
      </p:sp>
    </p:spTree>
    <p:extLst>
      <p:ext uri="{BB962C8B-B14F-4D97-AF65-F5344CB8AC3E}">
        <p14:creationId xmlns:p14="http://schemas.microsoft.com/office/powerpoint/2010/main" val="1909756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DBCE12-837A-4DEE-A38C-FD66E09BE3BF}"/>
              </a:ext>
            </a:extLst>
          </p:cNvPr>
          <p:cNvSpPr>
            <a:spLocks noGrp="1"/>
          </p:cNvSpPr>
          <p:nvPr>
            <p:ph type="title"/>
          </p:nvPr>
        </p:nvSpPr>
        <p:spPr>
          <a:xfrm>
            <a:off x="1208314" y="114300"/>
            <a:ext cx="10296298" cy="1028700"/>
          </a:xfrm>
        </p:spPr>
        <p:txBody>
          <a:bodyPr/>
          <a:lstStyle/>
          <a:p>
            <a:r>
              <a:rPr lang="el-GR" dirty="0"/>
              <a:t>Αποτελέσματα ακτινοβολιών . ΣΤΟΧΑΣΤΙΚΑ</a:t>
            </a:r>
          </a:p>
        </p:txBody>
      </p:sp>
      <p:graphicFrame>
        <p:nvGraphicFramePr>
          <p:cNvPr id="4" name="Θέση περιεχομένου 3">
            <a:extLst>
              <a:ext uri="{FF2B5EF4-FFF2-40B4-BE49-F238E27FC236}">
                <a16:creationId xmlns:a16="http://schemas.microsoft.com/office/drawing/2014/main" id="{98CDA4CB-DB75-4437-A1DE-18DADEBDE21B}"/>
              </a:ext>
            </a:extLst>
          </p:cNvPr>
          <p:cNvGraphicFramePr>
            <a:graphicFrameLocks noGrp="1"/>
          </p:cNvGraphicFramePr>
          <p:nvPr>
            <p:ph idx="1"/>
            <p:extLst>
              <p:ext uri="{D42A27DB-BD31-4B8C-83A1-F6EECF244321}">
                <p14:modId xmlns:p14="http://schemas.microsoft.com/office/powerpoint/2010/main" val="2555694085"/>
              </p:ext>
            </p:extLst>
          </p:nvPr>
        </p:nvGraphicFramePr>
        <p:xfrm>
          <a:off x="493776" y="713233"/>
          <a:ext cx="6199631" cy="3273549"/>
        </p:xfrm>
        <a:graphic>
          <a:graphicData uri="http://schemas.openxmlformats.org/drawingml/2006/table">
            <a:tbl>
              <a:tblPr firstRow="1" bandRow="1">
                <a:tableStyleId>{5C22544A-7EE6-4342-B048-85BDC9FD1C3A}</a:tableStyleId>
              </a:tblPr>
              <a:tblGrid>
                <a:gridCol w="2495448">
                  <a:extLst>
                    <a:ext uri="{9D8B030D-6E8A-4147-A177-3AD203B41FA5}">
                      <a16:colId xmlns:a16="http://schemas.microsoft.com/office/drawing/2014/main" val="2412410258"/>
                    </a:ext>
                  </a:extLst>
                </a:gridCol>
                <a:gridCol w="3704183">
                  <a:extLst>
                    <a:ext uri="{9D8B030D-6E8A-4147-A177-3AD203B41FA5}">
                      <a16:colId xmlns:a16="http://schemas.microsoft.com/office/drawing/2014/main" val="3074044633"/>
                    </a:ext>
                  </a:extLst>
                </a:gridCol>
              </a:tblGrid>
              <a:tr h="663848">
                <a:tc>
                  <a:txBody>
                    <a:bodyPr/>
                    <a:lstStyle/>
                    <a:p>
                      <a:r>
                        <a:rPr lang="el-GR" dirty="0"/>
                        <a:t>Ηλικία ομάδας (χρόνια)</a:t>
                      </a:r>
                    </a:p>
                  </a:txBody>
                  <a:tcPr>
                    <a:solidFill>
                      <a:schemeClr val="accent3"/>
                    </a:solidFill>
                  </a:tcPr>
                </a:tc>
                <a:tc>
                  <a:txBody>
                    <a:bodyPr/>
                    <a:lstStyle/>
                    <a:p>
                      <a:r>
                        <a:rPr lang="el-GR" dirty="0"/>
                        <a:t>Πολλαπλασιαστικός κίνδυνος</a:t>
                      </a:r>
                    </a:p>
                    <a:p>
                      <a:endParaRPr lang="el-GR" dirty="0"/>
                    </a:p>
                  </a:txBody>
                  <a:tcPr>
                    <a:solidFill>
                      <a:schemeClr val="accent3"/>
                    </a:solidFill>
                  </a:tcPr>
                </a:tc>
                <a:extLst>
                  <a:ext uri="{0D108BD9-81ED-4DB2-BD59-A6C34878D82A}">
                    <a16:rowId xmlns:a16="http://schemas.microsoft.com/office/drawing/2014/main" val="3166118417"/>
                  </a:ext>
                </a:extLst>
              </a:tr>
              <a:tr h="409126">
                <a:tc>
                  <a:txBody>
                    <a:bodyPr/>
                    <a:lstStyle/>
                    <a:p>
                      <a:pPr algn="ctr"/>
                      <a:r>
                        <a:rPr lang="el-GR" dirty="0"/>
                        <a:t>    &lt;10</a:t>
                      </a:r>
                    </a:p>
                  </a:txBody>
                  <a:tcPr>
                    <a:solidFill>
                      <a:schemeClr val="accent3">
                        <a:lumMod val="40000"/>
                        <a:lumOff val="60000"/>
                      </a:schemeClr>
                    </a:solidFill>
                  </a:tcPr>
                </a:tc>
                <a:tc>
                  <a:txBody>
                    <a:bodyPr/>
                    <a:lstStyle/>
                    <a:p>
                      <a:pPr algn="ctr"/>
                      <a:r>
                        <a:rPr lang="en-US" dirty="0"/>
                        <a:t>x</a:t>
                      </a:r>
                      <a:r>
                        <a:rPr lang="el-GR" dirty="0"/>
                        <a:t>3</a:t>
                      </a:r>
                    </a:p>
                  </a:txBody>
                  <a:tcPr>
                    <a:solidFill>
                      <a:schemeClr val="accent3">
                        <a:lumMod val="40000"/>
                        <a:lumOff val="60000"/>
                      </a:schemeClr>
                    </a:solidFill>
                  </a:tcPr>
                </a:tc>
                <a:extLst>
                  <a:ext uri="{0D108BD9-81ED-4DB2-BD59-A6C34878D82A}">
                    <a16:rowId xmlns:a16="http://schemas.microsoft.com/office/drawing/2014/main" val="3345845382"/>
                  </a:ext>
                </a:extLst>
              </a:tr>
              <a:tr h="409126">
                <a:tc>
                  <a:txBody>
                    <a:bodyPr/>
                    <a:lstStyle/>
                    <a:p>
                      <a:pPr algn="ctr"/>
                      <a:r>
                        <a:rPr lang="el-GR" dirty="0"/>
                        <a:t>  10-20</a:t>
                      </a:r>
                    </a:p>
                  </a:txBody>
                  <a:tcPr>
                    <a:solidFill>
                      <a:schemeClr val="accent2">
                        <a:lumMod val="20000"/>
                        <a:lumOff val="80000"/>
                      </a:schemeClr>
                    </a:solidFill>
                  </a:tcPr>
                </a:tc>
                <a:tc>
                  <a:txBody>
                    <a:bodyPr/>
                    <a:lstStyle/>
                    <a:p>
                      <a:pPr algn="ctr"/>
                      <a:r>
                        <a:rPr lang="en-US" dirty="0"/>
                        <a:t>x2</a:t>
                      </a:r>
                      <a:endParaRPr lang="el-GR" dirty="0"/>
                    </a:p>
                  </a:txBody>
                  <a:tcPr>
                    <a:solidFill>
                      <a:schemeClr val="accent2">
                        <a:lumMod val="20000"/>
                        <a:lumOff val="80000"/>
                      </a:schemeClr>
                    </a:solidFill>
                  </a:tcPr>
                </a:tc>
                <a:extLst>
                  <a:ext uri="{0D108BD9-81ED-4DB2-BD59-A6C34878D82A}">
                    <a16:rowId xmlns:a16="http://schemas.microsoft.com/office/drawing/2014/main" val="740956718"/>
                  </a:ext>
                </a:extLst>
              </a:tr>
              <a:tr h="485679">
                <a:tc>
                  <a:txBody>
                    <a:bodyPr/>
                    <a:lstStyle/>
                    <a:p>
                      <a:pPr algn="ctr"/>
                      <a:r>
                        <a:rPr lang="el-GR" dirty="0"/>
                        <a:t>    20-30</a:t>
                      </a:r>
                    </a:p>
                  </a:txBody>
                  <a:tcPr>
                    <a:solidFill>
                      <a:schemeClr val="accent3">
                        <a:lumMod val="40000"/>
                        <a:lumOff val="60000"/>
                      </a:schemeClr>
                    </a:solidFill>
                  </a:tcPr>
                </a:tc>
                <a:tc>
                  <a:txBody>
                    <a:bodyPr/>
                    <a:lstStyle/>
                    <a:p>
                      <a:pPr algn="ctr"/>
                      <a:r>
                        <a:rPr lang="en-US" dirty="0"/>
                        <a:t> x 1,5</a:t>
                      </a:r>
                      <a:endParaRPr lang="el-GR" dirty="0"/>
                    </a:p>
                  </a:txBody>
                  <a:tcPr>
                    <a:solidFill>
                      <a:schemeClr val="accent3">
                        <a:lumMod val="40000"/>
                        <a:lumOff val="60000"/>
                      </a:schemeClr>
                    </a:solidFill>
                  </a:tcPr>
                </a:tc>
                <a:extLst>
                  <a:ext uri="{0D108BD9-81ED-4DB2-BD59-A6C34878D82A}">
                    <a16:rowId xmlns:a16="http://schemas.microsoft.com/office/drawing/2014/main" val="584762945"/>
                  </a:ext>
                </a:extLst>
              </a:tr>
              <a:tr h="409126">
                <a:tc>
                  <a:txBody>
                    <a:bodyPr/>
                    <a:lstStyle/>
                    <a:p>
                      <a:pPr algn="ctr"/>
                      <a:r>
                        <a:rPr lang="el-GR" dirty="0"/>
                        <a:t>  30-40</a:t>
                      </a:r>
                    </a:p>
                  </a:txBody>
                  <a:tcPr>
                    <a:solidFill>
                      <a:schemeClr val="accent2">
                        <a:lumMod val="20000"/>
                        <a:lumOff val="80000"/>
                      </a:schemeClr>
                    </a:solidFill>
                  </a:tcPr>
                </a:tc>
                <a:tc>
                  <a:txBody>
                    <a:bodyPr/>
                    <a:lstStyle/>
                    <a:p>
                      <a:pPr algn="ctr"/>
                      <a:r>
                        <a:rPr lang="en-US" dirty="0"/>
                        <a:t>x 0,5</a:t>
                      </a:r>
                      <a:endParaRPr lang="el-GR" dirty="0"/>
                    </a:p>
                  </a:txBody>
                  <a:tcPr>
                    <a:solidFill>
                      <a:schemeClr val="accent2">
                        <a:lumMod val="20000"/>
                        <a:lumOff val="80000"/>
                      </a:schemeClr>
                    </a:solidFill>
                  </a:tcPr>
                </a:tc>
                <a:extLst>
                  <a:ext uri="{0D108BD9-81ED-4DB2-BD59-A6C34878D82A}">
                    <a16:rowId xmlns:a16="http://schemas.microsoft.com/office/drawing/2014/main" val="2682462284"/>
                  </a:ext>
                </a:extLst>
              </a:tr>
              <a:tr h="487518">
                <a:tc>
                  <a:txBody>
                    <a:bodyPr/>
                    <a:lstStyle/>
                    <a:p>
                      <a:pPr algn="ctr"/>
                      <a:r>
                        <a:rPr lang="el-GR" dirty="0"/>
                        <a:t>   50-60</a:t>
                      </a:r>
                    </a:p>
                  </a:txBody>
                  <a:tcPr>
                    <a:solidFill>
                      <a:schemeClr val="accent3">
                        <a:lumMod val="40000"/>
                        <a:lumOff val="60000"/>
                      </a:schemeClr>
                    </a:solidFill>
                  </a:tcPr>
                </a:tc>
                <a:tc>
                  <a:txBody>
                    <a:bodyPr/>
                    <a:lstStyle/>
                    <a:p>
                      <a:pPr algn="ctr"/>
                      <a:r>
                        <a:rPr lang="en-US" dirty="0"/>
                        <a:t>x 0,3</a:t>
                      </a:r>
                      <a:endParaRPr lang="el-GR" dirty="0"/>
                    </a:p>
                  </a:txBody>
                  <a:tcPr>
                    <a:solidFill>
                      <a:schemeClr val="accent3">
                        <a:lumMod val="40000"/>
                        <a:lumOff val="60000"/>
                      </a:schemeClr>
                    </a:solidFill>
                  </a:tcPr>
                </a:tc>
                <a:extLst>
                  <a:ext uri="{0D108BD9-81ED-4DB2-BD59-A6C34878D82A}">
                    <a16:rowId xmlns:a16="http://schemas.microsoft.com/office/drawing/2014/main" val="1759812916"/>
                  </a:ext>
                </a:extLst>
              </a:tr>
              <a:tr h="409126">
                <a:tc>
                  <a:txBody>
                    <a:bodyPr/>
                    <a:lstStyle/>
                    <a:p>
                      <a:pPr algn="ctr"/>
                      <a:r>
                        <a:rPr lang="el-GR" dirty="0"/>
                        <a:t>    80 +</a:t>
                      </a:r>
                    </a:p>
                  </a:txBody>
                  <a:tcPr>
                    <a:solidFill>
                      <a:schemeClr val="accent2">
                        <a:lumMod val="20000"/>
                        <a:lumOff val="80000"/>
                      </a:schemeClr>
                    </a:solidFill>
                  </a:tcPr>
                </a:tc>
                <a:tc>
                  <a:txBody>
                    <a:bodyPr/>
                    <a:lstStyle/>
                    <a:p>
                      <a:pPr algn="ctr"/>
                      <a:r>
                        <a:rPr lang="el-GR" dirty="0"/>
                        <a:t>Αμελητέος κίνδυνος</a:t>
                      </a:r>
                    </a:p>
                  </a:txBody>
                  <a:tcPr>
                    <a:solidFill>
                      <a:schemeClr val="accent2">
                        <a:lumMod val="20000"/>
                        <a:lumOff val="80000"/>
                      </a:schemeClr>
                    </a:solidFill>
                  </a:tcPr>
                </a:tc>
                <a:extLst>
                  <a:ext uri="{0D108BD9-81ED-4DB2-BD59-A6C34878D82A}">
                    <a16:rowId xmlns:a16="http://schemas.microsoft.com/office/drawing/2014/main" val="2637499606"/>
                  </a:ext>
                </a:extLst>
              </a:tr>
            </a:tbl>
          </a:graphicData>
        </a:graphic>
      </p:graphicFrame>
      <p:pic>
        <p:nvPicPr>
          <p:cNvPr id="7" name="Picture 2" descr="Chernobyl Thyroid UNSCEAR 2000">
            <a:extLst>
              <a:ext uri="{FF2B5EF4-FFF2-40B4-BE49-F238E27FC236}">
                <a16:creationId xmlns:a16="http://schemas.microsoft.com/office/drawing/2014/main" id="{2C668D22-6B31-466E-8A9A-204F5E5F4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167" y="2743280"/>
            <a:ext cx="4708833" cy="384040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a:extLst>
              <a:ext uri="{FF2B5EF4-FFF2-40B4-BE49-F238E27FC236}">
                <a16:creationId xmlns:a16="http://schemas.microsoft.com/office/drawing/2014/main" id="{130DBA26-7940-4D66-A223-C7F6DC03A968}"/>
              </a:ext>
            </a:extLst>
          </p:cNvPr>
          <p:cNvSpPr/>
          <p:nvPr/>
        </p:nvSpPr>
        <p:spPr>
          <a:xfrm>
            <a:off x="896112" y="4407408"/>
            <a:ext cx="5797295" cy="155447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2"/>
                </a:solidFill>
              </a:rPr>
              <a:t>Συχνότητα εμφάνισης καρκίνου θυρεοειδή σε παιδιά που εκτέθηκαν πριν από την ηλικία των 14 ετών , ως αποτέλεσμα του ατυχήματος του </a:t>
            </a:r>
            <a:r>
              <a:rPr lang="el-GR" dirty="0" err="1">
                <a:solidFill>
                  <a:schemeClr val="tx2"/>
                </a:solidFill>
              </a:rPr>
              <a:t>Τσερνόμπιλ</a:t>
            </a:r>
            <a:r>
              <a:rPr lang="el-GR" dirty="0">
                <a:solidFill>
                  <a:schemeClr val="tx2"/>
                </a:solidFill>
              </a:rPr>
              <a:t>.</a:t>
            </a:r>
          </a:p>
        </p:txBody>
      </p:sp>
    </p:spTree>
    <p:extLst>
      <p:ext uri="{BB962C8B-B14F-4D97-AF65-F5344CB8AC3E}">
        <p14:creationId xmlns:p14="http://schemas.microsoft.com/office/powerpoint/2010/main" val="1732134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C833B-6791-4CB6-940E-1B92BAD92C0C}"/>
              </a:ext>
            </a:extLst>
          </p:cNvPr>
          <p:cNvSpPr>
            <a:spLocks noGrp="1"/>
          </p:cNvSpPr>
          <p:nvPr>
            <p:ph type="title"/>
          </p:nvPr>
        </p:nvSpPr>
        <p:spPr>
          <a:xfrm>
            <a:off x="1453243" y="440871"/>
            <a:ext cx="10051369" cy="1464129"/>
          </a:xfrm>
        </p:spPr>
        <p:txBody>
          <a:bodyPr/>
          <a:lstStyle/>
          <a:p>
            <a:r>
              <a:rPr lang="el-GR" dirty="0"/>
              <a:t>Αποτελέσματα ακτινοβολιών. ΣΤΟΧΑΣΤΙΚΑ</a:t>
            </a:r>
          </a:p>
        </p:txBody>
      </p:sp>
      <p:sp>
        <p:nvSpPr>
          <p:cNvPr id="3" name="Θέση περιεχομένου 2">
            <a:extLst>
              <a:ext uri="{FF2B5EF4-FFF2-40B4-BE49-F238E27FC236}">
                <a16:creationId xmlns:a16="http://schemas.microsoft.com/office/drawing/2014/main" id="{3AB2E393-1050-40A8-A37C-877DAF9532C6}"/>
              </a:ext>
            </a:extLst>
          </p:cNvPr>
          <p:cNvSpPr>
            <a:spLocks noGrp="1"/>
          </p:cNvSpPr>
          <p:nvPr>
            <p:ph idx="1"/>
          </p:nvPr>
        </p:nvSpPr>
        <p:spPr>
          <a:xfrm>
            <a:off x="1208314" y="1616529"/>
            <a:ext cx="10296298" cy="4294693"/>
          </a:xfrm>
        </p:spPr>
        <p:txBody>
          <a:bodyPr/>
          <a:lstStyle/>
          <a:p>
            <a:pPr marL="0" indent="0">
              <a:buNone/>
            </a:pPr>
            <a:r>
              <a:rPr lang="el-GR" sz="2000" u="sng" dirty="0"/>
              <a:t> Στοιχεία για τα στοχαστικά αποτελέσματα προκύπτουν από </a:t>
            </a:r>
            <a:r>
              <a:rPr lang="en-US" sz="2000" u="sng" dirty="0"/>
              <a:t>: </a:t>
            </a:r>
            <a:endParaRPr lang="el-GR" sz="2000" u="sng" dirty="0"/>
          </a:p>
          <a:p>
            <a:pPr>
              <a:buFont typeface="Arial" panose="020B0604020202020204" pitchFamily="34" charset="0"/>
              <a:buChar char="•"/>
            </a:pPr>
            <a:r>
              <a:rPr lang="el-GR" sz="2000" dirty="0"/>
              <a:t>Επαγγελματική έκθεση (οι πρώτοι ακτινολόγοι και ακτινοφυσικοί)</a:t>
            </a:r>
          </a:p>
          <a:p>
            <a:pPr>
              <a:buFont typeface="Arial" panose="020B0604020202020204" pitchFamily="34" charset="0"/>
              <a:buChar char="•"/>
            </a:pPr>
            <a:r>
              <a:rPr lang="el-GR" sz="2000" dirty="0"/>
              <a:t>Εργαζόμενοι σε ορυχεία ουρανίου και στην βιομηχανία</a:t>
            </a:r>
          </a:p>
          <a:p>
            <a:pPr>
              <a:buFont typeface="Arial" panose="020B0604020202020204" pitchFamily="34" charset="0"/>
              <a:buChar char="•"/>
            </a:pPr>
            <a:endParaRPr lang="el-GR" sz="2000" dirty="0"/>
          </a:p>
          <a:p>
            <a:pPr>
              <a:buFont typeface="Arial" panose="020B0604020202020204" pitchFamily="34" charset="0"/>
              <a:buChar char="•"/>
            </a:pPr>
            <a:r>
              <a:rPr lang="el-GR" sz="2000" dirty="0"/>
              <a:t>Ιατρικές υπερεκθέσεις</a:t>
            </a:r>
          </a:p>
          <a:p>
            <a:pPr>
              <a:buFont typeface="Arial" panose="020B0604020202020204" pitchFamily="34" charset="0"/>
              <a:buChar char="•"/>
            </a:pPr>
            <a:r>
              <a:rPr lang="el-GR" sz="2000" dirty="0"/>
              <a:t>Θύματα ατομικών βομβών</a:t>
            </a:r>
          </a:p>
          <a:p>
            <a:pPr>
              <a:buFont typeface="Arial" panose="020B0604020202020204" pitchFamily="34" charset="0"/>
              <a:buChar char="•"/>
            </a:pPr>
            <a:r>
              <a:rPr lang="el-GR" sz="2000" dirty="0"/>
              <a:t>Υπερεκθέσεις λόγω πυρηνικών δοκιμών</a:t>
            </a:r>
          </a:p>
          <a:p>
            <a:pPr>
              <a:buFont typeface="Arial" panose="020B0604020202020204" pitchFamily="34" charset="0"/>
              <a:buChar char="•"/>
            </a:pPr>
            <a:r>
              <a:rPr lang="el-GR" sz="2000" dirty="0"/>
              <a:t>Ραδιολογικά ατυχήματα</a:t>
            </a:r>
          </a:p>
          <a:p>
            <a:pPr marL="0" indent="0">
              <a:buNone/>
            </a:pPr>
            <a:endParaRPr lang="el-GR" dirty="0"/>
          </a:p>
        </p:txBody>
      </p:sp>
    </p:spTree>
    <p:extLst>
      <p:ext uri="{BB962C8B-B14F-4D97-AF65-F5344CB8AC3E}">
        <p14:creationId xmlns:p14="http://schemas.microsoft.com/office/powerpoint/2010/main" val="25136009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1842BE-1AFF-435C-83BC-50212C9213D7}"/>
              </a:ext>
            </a:extLst>
          </p:cNvPr>
          <p:cNvSpPr>
            <a:spLocks noGrp="1"/>
          </p:cNvSpPr>
          <p:nvPr>
            <p:ph type="title"/>
          </p:nvPr>
        </p:nvSpPr>
        <p:spPr>
          <a:xfrm>
            <a:off x="1676401" y="624110"/>
            <a:ext cx="9828212" cy="1168831"/>
          </a:xfrm>
        </p:spPr>
        <p:txBody>
          <a:bodyPr>
            <a:normAutofit fontScale="90000"/>
          </a:bodyPr>
          <a:lstStyle/>
          <a:p>
            <a:r>
              <a:rPr lang="el-GR" dirty="0"/>
              <a:t>Περίληψη των αποτελεσμάτων της ακτινοβολίας</a:t>
            </a:r>
          </a:p>
        </p:txBody>
      </p:sp>
      <p:sp>
        <p:nvSpPr>
          <p:cNvPr id="3" name="Θέση περιεχομένου 2">
            <a:extLst>
              <a:ext uri="{FF2B5EF4-FFF2-40B4-BE49-F238E27FC236}">
                <a16:creationId xmlns:a16="http://schemas.microsoft.com/office/drawing/2014/main" id="{CB6F8BDF-CA3B-4D3E-92CC-8899EF62DCEC}"/>
              </a:ext>
            </a:extLst>
          </p:cNvPr>
          <p:cNvSpPr>
            <a:spLocks noGrp="1"/>
          </p:cNvSpPr>
          <p:nvPr>
            <p:ph idx="1"/>
          </p:nvPr>
        </p:nvSpPr>
        <p:spPr>
          <a:xfrm>
            <a:off x="1676401" y="1518556"/>
            <a:ext cx="9371806" cy="4715333"/>
          </a:xfrm>
        </p:spPr>
        <p:txBody>
          <a:bodyPr>
            <a:noAutofit/>
          </a:bodyPr>
          <a:lstStyle/>
          <a:p>
            <a:r>
              <a:rPr lang="el-GR" sz="2000" dirty="0"/>
              <a:t> </a:t>
            </a:r>
            <a:r>
              <a:rPr lang="el-GR" sz="2000" b="1" dirty="0"/>
              <a:t>Μη στοχαστικά αποτελέσματα </a:t>
            </a:r>
            <a:r>
              <a:rPr lang="el-GR" sz="2000" dirty="0"/>
              <a:t>– </a:t>
            </a:r>
          </a:p>
          <a:p>
            <a:pPr marL="0" indent="0">
              <a:buNone/>
            </a:pPr>
            <a:r>
              <a:rPr lang="el-GR" sz="2000" dirty="0"/>
              <a:t>-Σύνδρομα: αιμοποιητικό, γαστρεντερικό, CNS – </a:t>
            </a:r>
          </a:p>
          <a:p>
            <a:pPr marL="0" indent="0">
              <a:buNone/>
            </a:pPr>
            <a:r>
              <a:rPr lang="el-GR" sz="2000" dirty="0"/>
              <a:t>-Τοπική ακτινοβόληση: Εγκαύματα, στείρωση, καταρράκτης, πνευμονική ίνωση (</a:t>
            </a:r>
            <a:r>
              <a:rPr lang="el-GR" sz="2000" dirty="0" err="1"/>
              <a:t>pulmonary</a:t>
            </a:r>
            <a:r>
              <a:rPr lang="el-GR" sz="2000" dirty="0"/>
              <a:t> </a:t>
            </a:r>
            <a:r>
              <a:rPr lang="el-GR" sz="2000" dirty="0" err="1"/>
              <a:t>fib</a:t>
            </a:r>
            <a:r>
              <a:rPr lang="en-US" sz="2000" dirty="0" err="1"/>
              <a:t>ros</a:t>
            </a:r>
            <a:r>
              <a:rPr lang="el-GR" sz="2000" dirty="0"/>
              <a:t>i</a:t>
            </a:r>
            <a:r>
              <a:rPr lang="en-US" sz="2000" dirty="0"/>
              <a:t>s</a:t>
            </a:r>
            <a:r>
              <a:rPr lang="el-GR" sz="2000" dirty="0"/>
              <a:t>) – </a:t>
            </a:r>
          </a:p>
          <a:p>
            <a:pPr marL="0" indent="0">
              <a:buNone/>
            </a:pPr>
            <a:r>
              <a:rPr lang="el-GR" sz="2000" dirty="0">
                <a:highlight>
                  <a:srgbClr val="FFFF00"/>
                </a:highlight>
              </a:rPr>
              <a:t>-∆όση κατωφλίου: 0,5 </a:t>
            </a:r>
            <a:r>
              <a:rPr lang="el-GR" sz="2000" dirty="0" err="1">
                <a:highlight>
                  <a:srgbClr val="FFFF00"/>
                </a:highlight>
              </a:rPr>
              <a:t>Gy</a:t>
            </a:r>
            <a:r>
              <a:rPr lang="el-GR" sz="2000" dirty="0">
                <a:highlight>
                  <a:srgbClr val="FFFF00"/>
                </a:highlight>
              </a:rPr>
              <a:t> </a:t>
            </a:r>
            <a:r>
              <a:rPr lang="el-GR" sz="2000" dirty="0"/>
              <a:t>(φακός: 0,15 </a:t>
            </a:r>
            <a:r>
              <a:rPr lang="el-GR" sz="2000" dirty="0" err="1"/>
              <a:t>Gy</a:t>
            </a:r>
            <a:r>
              <a:rPr lang="el-GR" sz="2000" dirty="0"/>
              <a:t>; </a:t>
            </a:r>
            <a:r>
              <a:rPr lang="el-GR" sz="2000" dirty="0" err="1"/>
              <a:t>fœtus</a:t>
            </a:r>
            <a:r>
              <a:rPr lang="el-GR" sz="2000" dirty="0"/>
              <a:t>: 0,1 </a:t>
            </a:r>
            <a:r>
              <a:rPr lang="el-GR" sz="2000" dirty="0" err="1"/>
              <a:t>Gy</a:t>
            </a:r>
            <a:r>
              <a:rPr lang="el-GR" sz="2000" dirty="0"/>
              <a:t>) – </a:t>
            </a:r>
            <a:endParaRPr lang="en-US" sz="2000" dirty="0"/>
          </a:p>
          <a:p>
            <a:pPr marL="0" indent="0">
              <a:buNone/>
            </a:pPr>
            <a:r>
              <a:rPr lang="el-GR" sz="2000" dirty="0">
                <a:highlight>
                  <a:srgbClr val="FFFF00"/>
                </a:highlight>
              </a:rPr>
              <a:t>-LD 50 δόση: 5 </a:t>
            </a:r>
            <a:r>
              <a:rPr lang="el-GR" sz="2000" dirty="0" err="1">
                <a:highlight>
                  <a:srgbClr val="FFFF00"/>
                </a:highlight>
              </a:rPr>
              <a:t>Gy</a:t>
            </a:r>
            <a:r>
              <a:rPr lang="el-GR" sz="2000" dirty="0"/>
              <a:t> (για ακτινοβόληση ολόκληρου του σώματος) •</a:t>
            </a:r>
            <a:endParaRPr lang="en-US" sz="2000" dirty="0"/>
          </a:p>
          <a:p>
            <a:r>
              <a:rPr lang="el-GR" sz="2000" dirty="0"/>
              <a:t> </a:t>
            </a:r>
            <a:r>
              <a:rPr lang="el-GR" sz="2000" b="1" dirty="0"/>
              <a:t>Στοχαστικά αποτελέσματα </a:t>
            </a:r>
            <a:r>
              <a:rPr lang="el-GR" sz="2000" dirty="0"/>
              <a:t>– </a:t>
            </a:r>
            <a:endParaRPr lang="en-US" sz="2000" dirty="0"/>
          </a:p>
          <a:p>
            <a:pPr marL="0" indent="0">
              <a:buNone/>
            </a:pPr>
            <a:r>
              <a:rPr lang="el-GR" sz="2000" dirty="0"/>
              <a:t>-Πρόκληση καρκίνου : 4. 10-5 mSv-1 </a:t>
            </a:r>
            <a:endParaRPr lang="en-US" sz="2000" dirty="0"/>
          </a:p>
          <a:p>
            <a:pPr marL="0" indent="0">
              <a:buNone/>
            </a:pPr>
            <a:r>
              <a:rPr lang="el-GR" sz="2000" dirty="0"/>
              <a:t>- Κληρονομικές δυσπλασίες: 1. 10-5 mSv-1 </a:t>
            </a:r>
            <a:endParaRPr lang="en-US" sz="2000" dirty="0"/>
          </a:p>
          <a:p>
            <a:pPr marL="0" indent="0">
              <a:buNone/>
            </a:pPr>
            <a:r>
              <a:rPr lang="el-GR" sz="2000" dirty="0"/>
              <a:t>– Συνολικός συντελεστής επικινδυνότητας: 5. 10-5 mSv-1</a:t>
            </a:r>
          </a:p>
        </p:txBody>
      </p:sp>
    </p:spTree>
    <p:extLst>
      <p:ext uri="{BB962C8B-B14F-4D97-AF65-F5344CB8AC3E}">
        <p14:creationId xmlns:p14="http://schemas.microsoft.com/office/powerpoint/2010/main" val="3744328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644BC6-22EB-4054-99C8-C40C84763B4C}"/>
              </a:ext>
            </a:extLst>
          </p:cNvPr>
          <p:cNvSpPr>
            <a:spLocks noGrp="1"/>
          </p:cNvSpPr>
          <p:nvPr>
            <p:ph type="title"/>
          </p:nvPr>
        </p:nvSpPr>
        <p:spPr>
          <a:xfrm>
            <a:off x="2606780" y="745535"/>
            <a:ext cx="8911687" cy="1280890"/>
          </a:xfrm>
        </p:spPr>
        <p:txBody>
          <a:bodyPr/>
          <a:lstStyle/>
          <a:p>
            <a:r>
              <a:rPr lang="el-GR" dirty="0"/>
              <a:t>Όρια έκθεσης </a:t>
            </a:r>
          </a:p>
        </p:txBody>
      </p:sp>
      <p:sp>
        <p:nvSpPr>
          <p:cNvPr id="3" name="Θέση περιεχομένου 2">
            <a:extLst>
              <a:ext uri="{FF2B5EF4-FFF2-40B4-BE49-F238E27FC236}">
                <a16:creationId xmlns:a16="http://schemas.microsoft.com/office/drawing/2014/main" id="{E0BFFD4A-2C98-49C8-9125-02DB07A7B5B0}"/>
              </a:ext>
            </a:extLst>
          </p:cNvPr>
          <p:cNvSpPr>
            <a:spLocks noGrp="1"/>
          </p:cNvSpPr>
          <p:nvPr>
            <p:ph idx="1"/>
          </p:nvPr>
        </p:nvSpPr>
        <p:spPr>
          <a:xfrm>
            <a:off x="1020726" y="1337409"/>
            <a:ext cx="10781414" cy="5316279"/>
          </a:xfrm>
        </p:spPr>
        <p:txBody>
          <a:bodyPr/>
          <a:lstStyle/>
          <a:p>
            <a:pPr marL="0" indent="0">
              <a:buNone/>
            </a:pPr>
            <a:r>
              <a:rPr lang="el-GR" b="1" u="sng" dirty="0"/>
              <a:t>Τα βιολογικά αποτελέσματα της ακτινοβολίας διακρίνονται  σε  2 κατηγορίες </a:t>
            </a:r>
          </a:p>
          <a:p>
            <a:r>
              <a:rPr lang="el-GR" dirty="0"/>
              <a:t>1. υψηλές δόσεις ακτινοβολίας σε μικρό χρονικό διάστημα           οξέα ή βραχυπρόθεσμα αποτελέσματα. </a:t>
            </a:r>
          </a:p>
          <a:p>
            <a:r>
              <a:rPr lang="el-GR" dirty="0"/>
              <a:t>2. χαμηλές  δόσεις ακτινοβολίας  σε μεγάλο χρονικό  διάστημα που προκαλούν χρόνια ή μακροπρόθεσμα αποτελέσματα. </a:t>
            </a:r>
          </a:p>
          <a:p>
            <a:pPr>
              <a:buFont typeface="Wingdings" panose="05000000000000000000" pitchFamily="2" charset="2"/>
              <a:buChar char="§"/>
            </a:pPr>
            <a:r>
              <a:rPr lang="el-GR" dirty="0"/>
              <a:t> Οι υψηλές δόσεις            σκοτώνουν τα κύτταρα. </a:t>
            </a:r>
          </a:p>
          <a:p>
            <a:pPr>
              <a:buFont typeface="Wingdings" panose="05000000000000000000" pitchFamily="2" charset="2"/>
              <a:buChar char="§"/>
            </a:pPr>
            <a:r>
              <a:rPr lang="el-GR" dirty="0"/>
              <a:t>Οι χαμηλές            βλάπτουν ή αλλάζουν τα κύτταρα. </a:t>
            </a:r>
          </a:p>
          <a:p>
            <a:pPr marL="0" indent="0">
              <a:buNone/>
            </a:pPr>
            <a:r>
              <a:rPr lang="el-GR" dirty="0"/>
              <a:t>Οι υψηλές δόσεις μπορούν να σκοτώσουν τόσα πολλά κύτταρα ώστε να προκαλέσουν βλάβη σε ιστούς ή ακόμα και όργανα με άμεση  (γρήγορη) αντίδραση του σώματος που συνήθως ονομάζεται Οξύ Σύνδρομο  Ραδιενέργειας (</a:t>
            </a:r>
            <a:r>
              <a:rPr lang="el-GR" dirty="0" err="1"/>
              <a:t>Acute</a:t>
            </a:r>
            <a:r>
              <a:rPr lang="el-GR" dirty="0"/>
              <a:t> </a:t>
            </a:r>
            <a:r>
              <a:rPr lang="el-GR" dirty="0" err="1"/>
              <a:t>Radiation</a:t>
            </a:r>
            <a:r>
              <a:rPr lang="el-GR" dirty="0"/>
              <a:t> </a:t>
            </a:r>
            <a:r>
              <a:rPr lang="el-GR" dirty="0" err="1"/>
              <a:t>Syndrome</a:t>
            </a:r>
            <a:r>
              <a:rPr lang="el-GR" dirty="0"/>
              <a:t> - ARS). </a:t>
            </a:r>
          </a:p>
          <a:p>
            <a:pPr marL="0" indent="0">
              <a:buNone/>
            </a:pPr>
            <a:r>
              <a:rPr lang="el-GR" dirty="0"/>
              <a:t> Οι χαμηλές δόσεις που λαμβάνονται σε μεγάλα χρονικά διαστήματα δεν προκαλούν άμεσα προβλήματα             οι  επιδράσεις τους γίνονται  σε κυτταρικό  επίπεδο και τα αποτελέσματα τους μπορεί να είναι μη παρατηρήσιμα για αρκετά χρόνια.</a:t>
            </a:r>
          </a:p>
        </p:txBody>
      </p:sp>
      <p:sp>
        <p:nvSpPr>
          <p:cNvPr id="8" name="Βέλος: Δεξιό 7">
            <a:extLst>
              <a:ext uri="{FF2B5EF4-FFF2-40B4-BE49-F238E27FC236}">
                <a16:creationId xmlns:a16="http://schemas.microsoft.com/office/drawing/2014/main" id="{25B766F6-F360-47B4-9AD4-C6038726E44C}"/>
              </a:ext>
            </a:extLst>
          </p:cNvPr>
          <p:cNvSpPr/>
          <p:nvPr/>
        </p:nvSpPr>
        <p:spPr>
          <a:xfrm flipV="1">
            <a:off x="3491345" y="3297383"/>
            <a:ext cx="47105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Βέλος: Δεξιό 8">
            <a:extLst>
              <a:ext uri="{FF2B5EF4-FFF2-40B4-BE49-F238E27FC236}">
                <a16:creationId xmlns:a16="http://schemas.microsoft.com/office/drawing/2014/main" id="{581C50AF-5E02-42AC-9326-9B71BBA69030}"/>
              </a:ext>
            </a:extLst>
          </p:cNvPr>
          <p:cNvSpPr/>
          <p:nvPr/>
        </p:nvSpPr>
        <p:spPr>
          <a:xfrm>
            <a:off x="2729345" y="3699164"/>
            <a:ext cx="62345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Βέλος: Δεξιό 9">
            <a:extLst>
              <a:ext uri="{FF2B5EF4-FFF2-40B4-BE49-F238E27FC236}">
                <a16:creationId xmlns:a16="http://schemas.microsoft.com/office/drawing/2014/main" id="{AED8863C-EE55-4A56-8914-6D8AA82F0540}"/>
              </a:ext>
            </a:extLst>
          </p:cNvPr>
          <p:cNvSpPr/>
          <p:nvPr/>
        </p:nvSpPr>
        <p:spPr>
          <a:xfrm>
            <a:off x="2606780" y="5300184"/>
            <a:ext cx="593620" cy="45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Δεξιό 10">
            <a:extLst>
              <a:ext uri="{FF2B5EF4-FFF2-40B4-BE49-F238E27FC236}">
                <a16:creationId xmlns:a16="http://schemas.microsoft.com/office/drawing/2014/main" id="{6CDA9464-5892-4D8E-A143-BF225676F474}"/>
              </a:ext>
            </a:extLst>
          </p:cNvPr>
          <p:cNvSpPr/>
          <p:nvPr/>
        </p:nvSpPr>
        <p:spPr>
          <a:xfrm>
            <a:off x="7858819" y="1945341"/>
            <a:ext cx="540327" cy="81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74251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C2DD0A-31F7-4282-A322-1340EE7DD978}"/>
              </a:ext>
            </a:extLst>
          </p:cNvPr>
          <p:cNvSpPr>
            <a:spLocks noGrp="1"/>
          </p:cNvSpPr>
          <p:nvPr>
            <p:ph type="title"/>
          </p:nvPr>
        </p:nvSpPr>
        <p:spPr/>
        <p:txBody>
          <a:bodyPr/>
          <a:lstStyle/>
          <a:p>
            <a:r>
              <a:rPr lang="el-GR" dirty="0"/>
              <a:t>Ακτινοβολία και Γονιμότητα</a:t>
            </a:r>
          </a:p>
        </p:txBody>
      </p:sp>
      <p:sp>
        <p:nvSpPr>
          <p:cNvPr id="3" name="Θέση περιεχομένου 2">
            <a:extLst>
              <a:ext uri="{FF2B5EF4-FFF2-40B4-BE49-F238E27FC236}">
                <a16:creationId xmlns:a16="http://schemas.microsoft.com/office/drawing/2014/main" id="{08A0F40E-5D61-49E4-8A83-EC8594A0C49A}"/>
              </a:ext>
            </a:extLst>
          </p:cNvPr>
          <p:cNvSpPr>
            <a:spLocks noGrp="1"/>
          </p:cNvSpPr>
          <p:nvPr>
            <p:ph idx="1"/>
          </p:nvPr>
        </p:nvSpPr>
        <p:spPr>
          <a:xfrm>
            <a:off x="1382233" y="2133600"/>
            <a:ext cx="10122379" cy="3777622"/>
          </a:xfrm>
        </p:spPr>
        <p:txBody>
          <a:bodyPr>
            <a:normAutofit/>
          </a:bodyPr>
          <a:lstStyle/>
          <a:p>
            <a:r>
              <a:rPr lang="el-GR" sz="2000" dirty="0"/>
              <a:t>Αν και η ακτινοθεραπεία είναι μια σημαντική αντιμετώπιση των νεοπλασμάτων, μπορεί όμως να αποδειχθεί καταστροφική ή επιβλαβής για την γονιμότητα -και  όχι μόνον- στους άνδρες και στις γυναίκες.</a:t>
            </a:r>
          </a:p>
          <a:p>
            <a:r>
              <a:rPr lang="el-GR" sz="2000" b="1" dirty="0"/>
              <a:t>Η ευαισθησία των ωοθηκών και των όρχεων στην ακτινοβολία εξαρτάται από την συνολική και ημερήσια δόση, το πεδίο ακτινοβόλησης και την ηλικία του ασθενούς.</a:t>
            </a:r>
          </a:p>
          <a:p>
            <a:r>
              <a:rPr lang="el-GR" sz="2000" dirty="0"/>
              <a:t>Οι βλάβες του ιστού της ωοθήκης ή του όρχη, μπορεί να προέλθει είτε από άμεση ακτινοβόλησή του, είτε από σκεδαζόμενη (διάχυση) ακτινοβολία προερχόμενη από ακτινοβόληση παρακείμενων ιστών.</a:t>
            </a:r>
          </a:p>
        </p:txBody>
      </p:sp>
    </p:spTree>
    <p:extLst>
      <p:ext uri="{BB962C8B-B14F-4D97-AF65-F5344CB8AC3E}">
        <p14:creationId xmlns:p14="http://schemas.microsoft.com/office/powerpoint/2010/main" val="34884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744577-8E5F-41B3-82BB-E50F8C23E63D}"/>
              </a:ext>
            </a:extLst>
          </p:cNvPr>
          <p:cNvSpPr>
            <a:spLocks noGrp="1"/>
          </p:cNvSpPr>
          <p:nvPr>
            <p:ph type="title"/>
          </p:nvPr>
        </p:nvSpPr>
        <p:spPr/>
        <p:txBody>
          <a:bodyPr/>
          <a:lstStyle/>
          <a:p>
            <a:r>
              <a:rPr lang="el-GR" dirty="0"/>
              <a:t>Γονιμότητα της Γυναίκας</a:t>
            </a:r>
          </a:p>
        </p:txBody>
      </p:sp>
      <p:sp>
        <p:nvSpPr>
          <p:cNvPr id="3" name="Θέση περιεχομένου 2">
            <a:extLst>
              <a:ext uri="{FF2B5EF4-FFF2-40B4-BE49-F238E27FC236}">
                <a16:creationId xmlns:a16="http://schemas.microsoft.com/office/drawing/2014/main" id="{B38827A2-A454-4D14-888D-DBC2DA433748}"/>
              </a:ext>
            </a:extLst>
          </p:cNvPr>
          <p:cNvSpPr>
            <a:spLocks noGrp="1"/>
          </p:cNvSpPr>
          <p:nvPr>
            <p:ph idx="1"/>
          </p:nvPr>
        </p:nvSpPr>
        <p:spPr>
          <a:xfrm>
            <a:off x="1280160" y="1554480"/>
            <a:ext cx="10224452" cy="4356742"/>
          </a:xfrm>
        </p:spPr>
        <p:txBody>
          <a:bodyPr>
            <a:normAutofit/>
          </a:bodyPr>
          <a:lstStyle/>
          <a:p>
            <a:r>
              <a:rPr lang="el-GR" sz="2000" b="1" dirty="0"/>
              <a:t>Οι γυναίκες</a:t>
            </a:r>
            <a:r>
              <a:rPr lang="el-GR" sz="2000" dirty="0"/>
              <a:t>, σε αντίθεση με τους άνδρες οι οποίοι διαθέτουν σπέρμα σε όλη τη διάρκεια της ζωής τους, </a:t>
            </a:r>
            <a:r>
              <a:rPr lang="el-GR" sz="2000" b="1" dirty="0"/>
              <a:t>διαθέτουν ένα συγκεκριμένο, περιορισμένο αριθμό ωαρίων στις ωοθήκες τους από τη γέννησή τους </a:t>
            </a:r>
            <a:r>
              <a:rPr lang="el-GR" sz="2000" dirty="0"/>
              <a:t>και έως την εμμηνόπαυση, που τοποθετείται χρονικά περίπου στην ηλικία των 50 ετών.</a:t>
            </a:r>
          </a:p>
          <a:p>
            <a:r>
              <a:rPr lang="el-GR" sz="2000" b="1" dirty="0"/>
              <a:t>Τη στιγμή της γέννησής της η γυναίκα στις ωοθήκες της έχει συνολικά 1 με 2 εκατομμύρια ωάρια. </a:t>
            </a:r>
            <a:r>
              <a:rPr lang="el-GR" sz="2000" dirty="0"/>
              <a:t>Κατά τη διαδικασία της εμμήνου ρύσης, σε κάθε κύκλο </a:t>
            </a:r>
            <a:r>
              <a:rPr lang="el-GR" sz="2000" b="1" dirty="0"/>
              <a:t>καταστρέφονται περίπου 500 με 1000 ωάρια </a:t>
            </a:r>
            <a:r>
              <a:rPr lang="el-GR" sz="2000" dirty="0"/>
              <a:t>για να ωριμάσει μόνο ένα ωάριο, έτοιμο να γονιμοποιηθεί.  Όταν η γυναίκα φτάσει στην εμμηνόπαυση, δεν υπάρχουν πλέον ωάρια στις ωοθήκες της.</a:t>
            </a:r>
          </a:p>
        </p:txBody>
      </p:sp>
    </p:spTree>
    <p:extLst>
      <p:ext uri="{BB962C8B-B14F-4D97-AF65-F5344CB8AC3E}">
        <p14:creationId xmlns:p14="http://schemas.microsoft.com/office/powerpoint/2010/main" val="4196667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79775" y="623888"/>
            <a:ext cx="8912225" cy="755650"/>
          </a:xfrm>
        </p:spPr>
        <p:txBody>
          <a:bodyPr/>
          <a:lstStyle/>
          <a:p>
            <a:r>
              <a:rPr lang="el-GR" dirty="0"/>
              <a:t>Μη Ιονίζουσα Ακτινοβολία</a:t>
            </a:r>
            <a:endParaRPr lang="en-GB" dirty="0"/>
          </a:p>
        </p:txBody>
      </p:sp>
      <p:sp>
        <p:nvSpPr>
          <p:cNvPr id="3" name="Content Placeholder 2"/>
          <p:cNvSpPr>
            <a:spLocks noGrp="1"/>
          </p:cNvSpPr>
          <p:nvPr>
            <p:ph idx="4294967295"/>
          </p:nvPr>
        </p:nvSpPr>
        <p:spPr>
          <a:xfrm>
            <a:off x="2244437" y="1517432"/>
            <a:ext cx="9947564" cy="4716681"/>
          </a:xfrm>
        </p:spPr>
        <p:txBody>
          <a:bodyPr>
            <a:normAutofit lnSpcReduction="10000"/>
          </a:bodyPr>
          <a:lstStyle/>
          <a:p>
            <a:pPr marL="0" indent="0">
              <a:buNone/>
            </a:pPr>
            <a:r>
              <a:rPr lang="el-GR" dirty="0"/>
              <a:t>       	</a:t>
            </a:r>
            <a:r>
              <a:rPr lang="el-GR" b="1" u="sng" dirty="0"/>
              <a:t>     </a:t>
            </a:r>
            <a:r>
              <a:rPr lang="el-GR" sz="2600" b="1" u="sng" dirty="0"/>
              <a:t>Μη ιονίζουσα (ηλεκτρομαγνητική)</a:t>
            </a:r>
            <a:r>
              <a:rPr lang="en-GB" sz="2600" dirty="0"/>
              <a:t>:</a:t>
            </a:r>
            <a:r>
              <a:rPr lang="el-GR" sz="2600" dirty="0"/>
              <a:t> </a:t>
            </a:r>
            <a:r>
              <a:rPr lang="el-GR" sz="2600" b="1" dirty="0">
                <a:solidFill>
                  <a:srgbClr val="FF0000"/>
                </a:solidFill>
              </a:rPr>
              <a:t>σχετικά                               	      μικρή ενέργεια δεν </a:t>
            </a:r>
            <a:r>
              <a:rPr lang="en-GB" sz="2600" b="1" dirty="0">
                <a:solidFill>
                  <a:srgbClr val="FF0000"/>
                </a:solidFill>
              </a:rPr>
              <a:t> </a:t>
            </a:r>
            <a:r>
              <a:rPr lang="el-GR" sz="2600" b="1" dirty="0">
                <a:solidFill>
                  <a:srgbClr val="FF0000"/>
                </a:solidFill>
              </a:rPr>
              <a:t>έχει ηλεκτρικές, χημικές,   	      θερμικές επιδράσεις.</a:t>
            </a:r>
          </a:p>
          <a:p>
            <a:pPr marL="0" indent="0">
              <a:buNone/>
            </a:pPr>
            <a:endParaRPr lang="el-GR" sz="2600" dirty="0"/>
          </a:p>
          <a:p>
            <a:r>
              <a:rPr lang="el-GR" sz="2400" dirty="0">
                <a:cs typeface="Times New Roman" panose="02020603050405020304" pitchFamily="18" charset="0"/>
              </a:rPr>
              <a:t>Στατικά ηλεκτρικά και μαγνητικά πεδία (γήινο μαγνητικό πεδίο)</a:t>
            </a:r>
          </a:p>
          <a:p>
            <a:r>
              <a:rPr lang="el-GR" sz="2400" dirty="0">
                <a:cs typeface="Times New Roman" panose="02020603050405020304" pitchFamily="18" charset="0"/>
              </a:rPr>
              <a:t>Ηλεκτρικά και μαγνητικά πεδία (50 </a:t>
            </a:r>
            <a:r>
              <a:rPr lang="el-GR" sz="2400" dirty="0" err="1">
                <a:cs typeface="Times New Roman" panose="02020603050405020304" pitchFamily="18" charset="0"/>
              </a:rPr>
              <a:t>Hz</a:t>
            </a:r>
            <a:r>
              <a:rPr lang="el-GR" sz="2400" dirty="0">
                <a:cs typeface="Times New Roman" panose="02020603050405020304" pitchFamily="18" charset="0"/>
              </a:rPr>
              <a:t>) από ηλεκτρικές συσκευές, υποσταθμούς, γραμμές μεταφοράς και διανομής ηλεκτρικής ενέργειας</a:t>
            </a:r>
          </a:p>
          <a:p>
            <a:r>
              <a:rPr lang="el-GR" sz="2400" dirty="0">
                <a:cs typeface="Times New Roman" panose="02020603050405020304" pitchFamily="18" charset="0"/>
              </a:rPr>
              <a:t>Ραδιοκύματα και μικροκύματα από κεραίες τηλεπικοινωνιών, κεραίες ραδιοφωνίας και τηλεόρασης, φούρνους μικροκυμάτων</a:t>
            </a:r>
          </a:p>
          <a:p>
            <a:r>
              <a:rPr lang="el-GR" sz="2400" dirty="0">
                <a:cs typeface="Times New Roman" panose="02020603050405020304" pitchFamily="18" charset="0"/>
              </a:rPr>
              <a:t>Ορατή, υπεριώδης και υπέρυθρη ακτινοβολία.</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02" y="1517432"/>
            <a:ext cx="1428750" cy="1323975"/>
          </a:xfrm>
          <a:prstGeom prst="rect">
            <a:avLst/>
          </a:prstGeom>
        </p:spPr>
      </p:pic>
    </p:spTree>
    <p:extLst>
      <p:ext uri="{BB962C8B-B14F-4D97-AF65-F5344CB8AC3E}">
        <p14:creationId xmlns:p14="http://schemas.microsoft.com/office/powerpoint/2010/main" val="3861144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051901-E711-4188-8854-07C09A2A4797}"/>
              </a:ext>
            </a:extLst>
          </p:cNvPr>
          <p:cNvSpPr>
            <a:spLocks noGrp="1"/>
          </p:cNvSpPr>
          <p:nvPr>
            <p:ph type="title"/>
          </p:nvPr>
        </p:nvSpPr>
        <p:spPr/>
        <p:txBody>
          <a:bodyPr/>
          <a:lstStyle/>
          <a:p>
            <a:r>
              <a:rPr lang="el-GR" dirty="0"/>
              <a:t>Γονιμότητα τους Άνδρα</a:t>
            </a:r>
          </a:p>
        </p:txBody>
      </p:sp>
      <p:sp>
        <p:nvSpPr>
          <p:cNvPr id="3" name="Θέση περιεχομένου 2">
            <a:extLst>
              <a:ext uri="{FF2B5EF4-FFF2-40B4-BE49-F238E27FC236}">
                <a16:creationId xmlns:a16="http://schemas.microsoft.com/office/drawing/2014/main" id="{7CACEE3D-3433-4338-8C11-3FD17750FA21}"/>
              </a:ext>
            </a:extLst>
          </p:cNvPr>
          <p:cNvSpPr>
            <a:spLocks noGrp="1"/>
          </p:cNvSpPr>
          <p:nvPr>
            <p:ph idx="1"/>
          </p:nvPr>
        </p:nvSpPr>
        <p:spPr>
          <a:xfrm>
            <a:off x="1453243" y="1763486"/>
            <a:ext cx="10051369" cy="4147736"/>
          </a:xfrm>
        </p:spPr>
        <p:txBody>
          <a:bodyPr/>
          <a:lstStyle/>
          <a:p>
            <a:r>
              <a:rPr lang="el-GR" sz="2000" dirty="0"/>
              <a:t>Με έναρξη την περίοδο της εφηβείας, </a:t>
            </a:r>
            <a:r>
              <a:rPr lang="el-GR" sz="2000" b="1" dirty="0"/>
              <a:t>ο άνδρας </a:t>
            </a:r>
            <a:r>
              <a:rPr lang="el-GR" sz="2000" dirty="0"/>
              <a:t>εκκρίνει την ορμόνη </a:t>
            </a:r>
            <a:r>
              <a:rPr lang="el-GR" sz="2000" b="1" dirty="0">
                <a:solidFill>
                  <a:srgbClr val="C00000"/>
                </a:solidFill>
              </a:rPr>
              <a:t>τεστοστερόνη</a:t>
            </a:r>
            <a:r>
              <a:rPr lang="el-GR" sz="2000" dirty="0"/>
              <a:t> και </a:t>
            </a:r>
            <a:r>
              <a:rPr lang="el-GR" sz="2000" b="1" dirty="0">
                <a:solidFill>
                  <a:srgbClr val="C00000"/>
                </a:solidFill>
              </a:rPr>
              <a:t>παράγει σπερματοζωάρια</a:t>
            </a:r>
            <a:r>
              <a:rPr lang="el-GR" sz="2000" dirty="0"/>
              <a:t>, δυνατότητα που τη διατηρεί σχεδόν σε όλη του τη ζωή. Η ορμόνη τεστοστερόνη ευθύνεται για την αλλαγή της φωνής του άνδρα στην εφηβεία, την έντονη τριχοφυΐα, την ωρίμανση του πέους και των όρχεων και την ανάπτυξη του μυϊκού του συστήματος.</a:t>
            </a:r>
          </a:p>
          <a:p>
            <a:r>
              <a:rPr lang="el-GR" sz="2000" dirty="0"/>
              <a:t>Σε αντίθεση με τις ωοθήκες στις γυναίκες, </a:t>
            </a:r>
            <a:r>
              <a:rPr lang="el-GR" sz="2000" b="1" dirty="0">
                <a:solidFill>
                  <a:srgbClr val="C00000"/>
                </a:solidFill>
              </a:rPr>
              <a:t>οι όρχεις παράγουν κάτω από την επίδραση των ορμονών που παράγονται από την υπόφυση, συνεχώς σπερματοζωάρια, τα οποία ωριμάζουν,</a:t>
            </a:r>
            <a:r>
              <a:rPr lang="el-GR" sz="2000" dirty="0"/>
              <a:t> ενισχύονται με το υγρό που παράγει ο προστάτης και καταλήγουν στον κόλπο της γυναίκας με την εκσπερμάτιση κατά τη διάρκεια της σεξουαλικής πράξης.</a:t>
            </a:r>
          </a:p>
          <a:p>
            <a:pPr marL="0" indent="0">
              <a:buNone/>
            </a:pPr>
            <a:endParaRPr lang="el-GR" dirty="0"/>
          </a:p>
        </p:txBody>
      </p:sp>
    </p:spTree>
    <p:extLst>
      <p:ext uri="{BB962C8B-B14F-4D97-AF65-F5344CB8AC3E}">
        <p14:creationId xmlns:p14="http://schemas.microsoft.com/office/powerpoint/2010/main" val="2682658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13A0F9-F00F-4423-97F1-9BF0DCC939EA}"/>
              </a:ext>
            </a:extLst>
          </p:cNvPr>
          <p:cNvSpPr>
            <a:spLocks noGrp="1"/>
          </p:cNvSpPr>
          <p:nvPr>
            <p:ph type="title"/>
          </p:nvPr>
        </p:nvSpPr>
        <p:spPr>
          <a:xfrm>
            <a:off x="1828801" y="624110"/>
            <a:ext cx="9675812" cy="1280890"/>
          </a:xfrm>
        </p:spPr>
        <p:txBody>
          <a:bodyPr/>
          <a:lstStyle/>
          <a:p>
            <a:r>
              <a:rPr lang="el-GR" dirty="0"/>
              <a:t>Προστασία των ωοθηκών από την ΑΚΘ</a:t>
            </a:r>
          </a:p>
        </p:txBody>
      </p:sp>
      <p:sp>
        <p:nvSpPr>
          <p:cNvPr id="3" name="Θέση περιεχομένου 2">
            <a:extLst>
              <a:ext uri="{FF2B5EF4-FFF2-40B4-BE49-F238E27FC236}">
                <a16:creationId xmlns:a16="http://schemas.microsoft.com/office/drawing/2014/main" id="{56C385FA-CD5A-47EC-8867-00F96D0F0919}"/>
              </a:ext>
            </a:extLst>
          </p:cNvPr>
          <p:cNvSpPr>
            <a:spLocks noGrp="1"/>
          </p:cNvSpPr>
          <p:nvPr>
            <p:ph idx="1"/>
          </p:nvPr>
        </p:nvSpPr>
        <p:spPr>
          <a:xfrm>
            <a:off x="1637414" y="2133600"/>
            <a:ext cx="9867198" cy="3777622"/>
          </a:xfrm>
        </p:spPr>
        <p:txBody>
          <a:bodyPr/>
          <a:lstStyle/>
          <a:p>
            <a:r>
              <a:rPr lang="el-GR" sz="2000" dirty="0"/>
              <a:t>Ανάμεσα στους στόχους της ακτινοβολίας σήμερα είναι και όχι μόνο η καταστροφή του όγκου, αλλά και η προστασία του γειτονικού ιστού.</a:t>
            </a:r>
          </a:p>
          <a:p>
            <a:r>
              <a:rPr lang="el-GR" sz="2000" dirty="0"/>
              <a:t>Στην περίπτωση όπου εκτιμάται ότι είναι αυξημένη η πιθανότητα να βρίσκονται οι ωοθήκες μέσα στο πεδίο της ακτινοβολίας, τότε προσφέρεται η δυνατότητα να μετατοπιστούν οι ιστοί των ωοθηκών, σε σημείο έξω από το πεδίο της ακτινοβολίας.</a:t>
            </a:r>
          </a:p>
          <a:p>
            <a:endParaRPr lang="el-GR" dirty="0"/>
          </a:p>
        </p:txBody>
      </p:sp>
    </p:spTree>
    <p:extLst>
      <p:ext uri="{BB962C8B-B14F-4D97-AF65-F5344CB8AC3E}">
        <p14:creationId xmlns:p14="http://schemas.microsoft.com/office/powerpoint/2010/main" val="3185624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22572F-0EAC-4C95-AD66-C5E9FFDB2F2E}"/>
              </a:ext>
            </a:extLst>
          </p:cNvPr>
          <p:cNvSpPr>
            <a:spLocks noGrp="1"/>
          </p:cNvSpPr>
          <p:nvPr>
            <p:ph type="title"/>
          </p:nvPr>
        </p:nvSpPr>
        <p:spPr/>
        <p:txBody>
          <a:bodyPr/>
          <a:lstStyle/>
          <a:p>
            <a:r>
              <a:rPr lang="el-GR" dirty="0"/>
              <a:t>Κατάψυξη ιστών ωοθήκης</a:t>
            </a:r>
          </a:p>
        </p:txBody>
      </p:sp>
      <p:sp>
        <p:nvSpPr>
          <p:cNvPr id="3" name="Θέση περιεχομένου 2">
            <a:extLst>
              <a:ext uri="{FF2B5EF4-FFF2-40B4-BE49-F238E27FC236}">
                <a16:creationId xmlns:a16="http://schemas.microsoft.com/office/drawing/2014/main" id="{E353765B-B534-483C-B868-92B683A17182}"/>
              </a:ext>
            </a:extLst>
          </p:cNvPr>
          <p:cNvSpPr>
            <a:spLocks noGrp="1"/>
          </p:cNvSpPr>
          <p:nvPr>
            <p:ph idx="1"/>
          </p:nvPr>
        </p:nvSpPr>
        <p:spPr>
          <a:xfrm>
            <a:off x="1403498" y="2133600"/>
            <a:ext cx="10101114" cy="3777622"/>
          </a:xfrm>
        </p:spPr>
        <p:txBody>
          <a:bodyPr/>
          <a:lstStyle/>
          <a:p>
            <a:pPr lvl="0"/>
            <a:r>
              <a:rPr lang="el-GR" sz="2000" b="1" dirty="0"/>
              <a:t>Η αφαίρεση ιστών ωοθήκης </a:t>
            </a:r>
            <a:r>
              <a:rPr lang="el-GR" sz="2000" dirty="0"/>
              <a:t>λαπαροσκοπικά και η κρυοσυντήρησή τους στους -195</a:t>
            </a:r>
            <a:r>
              <a:rPr lang="el-GR" sz="2000" baseline="30000" dirty="0"/>
              <a:t>ο</a:t>
            </a:r>
            <a:r>
              <a:rPr lang="el-GR" sz="2000" dirty="0"/>
              <a:t> </a:t>
            </a:r>
            <a:r>
              <a:rPr lang="en-US" sz="2000" dirty="0"/>
              <a:t>C </a:t>
            </a:r>
            <a:r>
              <a:rPr lang="el-GR" sz="2000" dirty="0"/>
              <a:t>, στοχεύει στη διατήρηση της γονιμότητας, μέσα από την προληπτική συντήρηση των ανώριμων ωαρίων, στη φυσική τους μορφή, μέσα στον ιστό.</a:t>
            </a:r>
          </a:p>
          <a:p>
            <a:r>
              <a:rPr lang="el-GR" sz="2000" dirty="0"/>
              <a:t> Στην συνέχεια όταν αποκατασταθεί η υγεία της ασθενούς μεταμοσχεύεται εκ νέου ο ιστός της ωοθήκης στην θέση του.</a:t>
            </a:r>
          </a:p>
          <a:p>
            <a:endParaRPr lang="el-GR" dirty="0"/>
          </a:p>
        </p:txBody>
      </p:sp>
    </p:spTree>
    <p:extLst>
      <p:ext uri="{BB962C8B-B14F-4D97-AF65-F5344CB8AC3E}">
        <p14:creationId xmlns:p14="http://schemas.microsoft.com/office/powerpoint/2010/main" val="1876437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5A81B7-7EA6-4D7C-ABA1-C3B963CB2CFE}"/>
              </a:ext>
            </a:extLst>
          </p:cNvPr>
          <p:cNvSpPr>
            <a:spLocks noGrp="1"/>
          </p:cNvSpPr>
          <p:nvPr>
            <p:ph type="title"/>
          </p:nvPr>
        </p:nvSpPr>
        <p:spPr/>
        <p:txBody>
          <a:bodyPr/>
          <a:lstStyle/>
          <a:p>
            <a:r>
              <a:rPr lang="el-GR" dirty="0"/>
              <a:t>Υπογονιμότητα</a:t>
            </a:r>
          </a:p>
        </p:txBody>
      </p:sp>
      <p:sp>
        <p:nvSpPr>
          <p:cNvPr id="3" name="Θέση περιεχομένου 2">
            <a:extLst>
              <a:ext uri="{FF2B5EF4-FFF2-40B4-BE49-F238E27FC236}">
                <a16:creationId xmlns:a16="http://schemas.microsoft.com/office/drawing/2014/main" id="{529E6A01-C548-423E-B0F9-D2C28098E3A7}"/>
              </a:ext>
            </a:extLst>
          </p:cNvPr>
          <p:cNvSpPr>
            <a:spLocks noGrp="1"/>
          </p:cNvSpPr>
          <p:nvPr>
            <p:ph idx="1"/>
          </p:nvPr>
        </p:nvSpPr>
        <p:spPr/>
        <p:txBody>
          <a:bodyPr>
            <a:normAutofit/>
          </a:bodyPr>
          <a:lstStyle/>
          <a:p>
            <a:r>
              <a:rPr lang="el-GR" sz="2000" dirty="0"/>
              <a:t>Η αδυναμία σύλληψης μετά από έναν ολόκληρο χρόνο ελεύθερων σεξουαλικών επαφών ενός ζευγαριού.</a:t>
            </a:r>
          </a:p>
          <a:p>
            <a:r>
              <a:rPr lang="el-GR" sz="2000" dirty="0"/>
              <a:t>Αφορά το 15% των νέων ζευγαριών.</a:t>
            </a:r>
          </a:p>
          <a:p>
            <a:r>
              <a:rPr lang="el-GR" sz="2000" dirty="0"/>
              <a:t>Αιτιολογικά αποδίδεται 40% στον άνδρα, 40% στην γυναίκα και 20% και στους δύο.</a:t>
            </a:r>
          </a:p>
        </p:txBody>
      </p:sp>
    </p:spTree>
    <p:extLst>
      <p:ext uri="{BB962C8B-B14F-4D97-AF65-F5344CB8AC3E}">
        <p14:creationId xmlns:p14="http://schemas.microsoft.com/office/powerpoint/2010/main" val="39331595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B432AD-44E9-4CC4-B9E8-8451F4229EA1}"/>
              </a:ext>
            </a:extLst>
          </p:cNvPr>
          <p:cNvSpPr>
            <a:spLocks noGrp="1"/>
          </p:cNvSpPr>
          <p:nvPr>
            <p:ph type="title"/>
          </p:nvPr>
        </p:nvSpPr>
        <p:spPr>
          <a:xfrm>
            <a:off x="1400783" y="624110"/>
            <a:ext cx="10103829" cy="747490"/>
          </a:xfrm>
        </p:spPr>
        <p:txBody>
          <a:bodyPr/>
          <a:lstStyle/>
          <a:p>
            <a:r>
              <a:rPr lang="el-GR" dirty="0"/>
              <a:t>Πρόβλημα η Υπογονιμότητα!</a:t>
            </a:r>
          </a:p>
        </p:txBody>
      </p:sp>
      <p:sp>
        <p:nvSpPr>
          <p:cNvPr id="3" name="Θέση περιεχομένου 2">
            <a:extLst>
              <a:ext uri="{FF2B5EF4-FFF2-40B4-BE49-F238E27FC236}">
                <a16:creationId xmlns:a16="http://schemas.microsoft.com/office/drawing/2014/main" id="{E8E49623-B5F3-41B0-8BD7-CDDA09D422C2}"/>
              </a:ext>
            </a:extLst>
          </p:cNvPr>
          <p:cNvSpPr>
            <a:spLocks noGrp="1"/>
          </p:cNvSpPr>
          <p:nvPr>
            <p:ph idx="1"/>
          </p:nvPr>
        </p:nvSpPr>
        <p:spPr>
          <a:xfrm>
            <a:off x="1245140" y="1556426"/>
            <a:ext cx="10259472" cy="4354796"/>
          </a:xfrm>
        </p:spPr>
        <p:txBody>
          <a:bodyPr>
            <a:normAutofit/>
          </a:bodyPr>
          <a:lstStyle/>
          <a:p>
            <a:r>
              <a:rPr lang="el-GR" sz="2000" dirty="0"/>
              <a:t>Στην Γαλλία από 1989-2005 καταγράφηκε 32 % μείωση της συγκέντρωσης σπερματοζωαρίων. </a:t>
            </a:r>
          </a:p>
          <a:p>
            <a:r>
              <a:rPr lang="el-GR" sz="2000" dirty="0"/>
              <a:t>Στην Μεγάλη Βρετανία  την τελευταία δεκαετία   καταγράφηκε μείωση  29 % της συγκέντρωσης σπερματοζωαρίων.</a:t>
            </a:r>
          </a:p>
          <a:p>
            <a:r>
              <a:rPr lang="el-GR" sz="2000" dirty="0"/>
              <a:t>Υπολογίζεται ότι το 1/5 νεαρών ανδρών ηλικίας 18-25 ετών, παράγει χαμηλό αριθμό σπερματοζωαρίων και μόνο το 5-15 % αυτών θεωρούνται φυσιολογικά με βάση την ταξινόμησή από τον Παγκόσμιο Οργανισμό Υγείας.</a:t>
            </a:r>
          </a:p>
          <a:p>
            <a:r>
              <a:rPr lang="el-GR" sz="2000" b="1" dirty="0"/>
              <a:t>Η Ελλάδα που επίσης παρουσιάζει αύξηση της υπογονιμότητας, κατέχει μια από τις πρώτες θέσεις στην Ευρώπη, με το 17 % των ζευγαριών στην Ελλάδα να αντιμετωπίζουν πρόβλημα υπογονιμότητας.</a:t>
            </a:r>
            <a:r>
              <a:rPr lang="el-GR" sz="2000" dirty="0"/>
              <a:t> </a:t>
            </a:r>
          </a:p>
        </p:txBody>
      </p:sp>
    </p:spTree>
    <p:extLst>
      <p:ext uri="{BB962C8B-B14F-4D97-AF65-F5344CB8AC3E}">
        <p14:creationId xmlns:p14="http://schemas.microsoft.com/office/powerpoint/2010/main" val="589835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5FD32A2-4C8F-46C4-BF08-F1592A6C0ED7}"/>
              </a:ext>
            </a:extLst>
          </p:cNvPr>
          <p:cNvSpPr>
            <a:spLocks noGrp="1"/>
          </p:cNvSpPr>
          <p:nvPr>
            <p:ph idx="1"/>
          </p:nvPr>
        </p:nvSpPr>
        <p:spPr>
          <a:xfrm>
            <a:off x="1275907" y="1225685"/>
            <a:ext cx="10228705" cy="4685538"/>
          </a:xfrm>
        </p:spPr>
        <p:txBody>
          <a:bodyPr>
            <a:normAutofit/>
          </a:bodyPr>
          <a:lstStyle/>
          <a:p>
            <a:r>
              <a:rPr lang="el-GR" sz="2000" dirty="0"/>
              <a:t>Πόσο σχετίζεται η αυξημένη έκθεση του πληθυσμού σε τεχνητές ηλεκτρομαγνητικές ακτινοβολίες με την σύστοιχη αύξηση της υπογονιμότητας</a:t>
            </a:r>
            <a:r>
              <a:rPr lang="en-US" sz="2000" dirty="0"/>
              <a:t> ?</a:t>
            </a:r>
          </a:p>
          <a:p>
            <a:endParaRPr lang="en-US" sz="2000" dirty="0"/>
          </a:p>
          <a:p>
            <a:r>
              <a:rPr lang="el-GR" sz="2000" dirty="0"/>
              <a:t>Τι δείχνουν οι νεότερες έρευνες ?</a:t>
            </a:r>
          </a:p>
          <a:p>
            <a:endParaRPr lang="el-GR" sz="2000" dirty="0"/>
          </a:p>
          <a:p>
            <a:r>
              <a:rPr lang="el-GR" sz="2000" dirty="0"/>
              <a:t>Ποιες πηγές ακτινοβολίας φαίνεται να προκαλούν την μεγαλύτερη ζημιά ?</a:t>
            </a:r>
          </a:p>
          <a:p>
            <a:endParaRPr lang="el-GR" sz="2000" dirty="0"/>
          </a:p>
          <a:p>
            <a:r>
              <a:rPr lang="el-GR" sz="2000" dirty="0"/>
              <a:t>Πως μπορούμε να προστατευθούμε ?</a:t>
            </a:r>
          </a:p>
        </p:txBody>
      </p:sp>
    </p:spTree>
    <p:extLst>
      <p:ext uri="{BB962C8B-B14F-4D97-AF65-F5344CB8AC3E}">
        <p14:creationId xmlns:p14="http://schemas.microsoft.com/office/powerpoint/2010/main" val="1199098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4B8434-3410-4C6C-A2B1-B9E9BC4330F5}"/>
              </a:ext>
            </a:extLst>
          </p:cNvPr>
          <p:cNvSpPr>
            <a:spLocks noGrp="1"/>
          </p:cNvSpPr>
          <p:nvPr>
            <p:ph type="title"/>
          </p:nvPr>
        </p:nvSpPr>
        <p:spPr/>
        <p:txBody>
          <a:bodyPr/>
          <a:lstStyle/>
          <a:p>
            <a:r>
              <a:rPr lang="el-GR" dirty="0"/>
              <a:t>Αιτιολογία Υπογονιμότητας στον άνδρα</a:t>
            </a:r>
          </a:p>
        </p:txBody>
      </p:sp>
      <p:sp>
        <p:nvSpPr>
          <p:cNvPr id="3" name="Θέση περιεχομένου 2">
            <a:extLst>
              <a:ext uri="{FF2B5EF4-FFF2-40B4-BE49-F238E27FC236}">
                <a16:creationId xmlns:a16="http://schemas.microsoft.com/office/drawing/2014/main" id="{58998BBB-2149-444B-AF29-DCC49309157C}"/>
              </a:ext>
            </a:extLst>
          </p:cNvPr>
          <p:cNvSpPr>
            <a:spLocks noGrp="1"/>
          </p:cNvSpPr>
          <p:nvPr>
            <p:ph idx="1"/>
          </p:nvPr>
        </p:nvSpPr>
        <p:spPr>
          <a:xfrm>
            <a:off x="1398494" y="1568824"/>
            <a:ext cx="10106118" cy="4342398"/>
          </a:xfrm>
        </p:spPr>
        <p:txBody>
          <a:bodyPr>
            <a:normAutofit/>
          </a:bodyPr>
          <a:lstStyle/>
          <a:p>
            <a:r>
              <a:rPr lang="el-GR" sz="2000" b="1" u="sng" dirty="0"/>
              <a:t>Προορχικά αίτια</a:t>
            </a:r>
            <a:r>
              <a:rPr lang="en-US" sz="2000" u="sng" dirty="0"/>
              <a:t>:</a:t>
            </a:r>
            <a:r>
              <a:rPr lang="el-GR" sz="2000" dirty="0"/>
              <a:t> Παθήσεις του Υποθαλάμου, της Υπόφυσης</a:t>
            </a:r>
          </a:p>
          <a:p>
            <a:pPr marL="0" indent="0">
              <a:buNone/>
            </a:pPr>
            <a:endParaRPr lang="el-GR" sz="2000" u="sng" dirty="0"/>
          </a:p>
          <a:p>
            <a:r>
              <a:rPr lang="el-GR" sz="2000" b="1" u="sng" dirty="0"/>
              <a:t>Ορχικά αίτια</a:t>
            </a:r>
            <a:r>
              <a:rPr lang="en-US" sz="2000" b="1" u="sng" dirty="0"/>
              <a:t>:</a:t>
            </a:r>
            <a:r>
              <a:rPr lang="el-GR" sz="2000" dirty="0"/>
              <a:t> Ανορχία, Κακώσεις, Χρωματοσωματικές ανωμαλίες, Ακτινοβολία, Χημειοθεραπεία, Αλκοόλ, Ναρκωτικά.</a:t>
            </a:r>
          </a:p>
          <a:p>
            <a:pPr marL="0" indent="0">
              <a:buNone/>
            </a:pPr>
            <a:endParaRPr lang="el-GR" sz="2000" b="1" u="sng" dirty="0"/>
          </a:p>
          <a:p>
            <a:r>
              <a:rPr lang="el-GR" sz="2000" b="1" u="sng" dirty="0" err="1"/>
              <a:t>Μεταορχικά</a:t>
            </a:r>
            <a:r>
              <a:rPr lang="el-GR" sz="2000" b="1" u="sng" dirty="0"/>
              <a:t> αίτια</a:t>
            </a:r>
            <a:r>
              <a:rPr lang="en-US" sz="2000" b="1" u="sng" dirty="0"/>
              <a:t>:</a:t>
            </a:r>
            <a:r>
              <a:rPr lang="el-GR" sz="2000" b="1" u="sng" dirty="0"/>
              <a:t> </a:t>
            </a:r>
            <a:r>
              <a:rPr lang="el-GR" sz="2000" dirty="0"/>
              <a:t>Απόφραξη εκφορητικού πόρου, </a:t>
            </a:r>
          </a:p>
        </p:txBody>
      </p:sp>
    </p:spTree>
    <p:extLst>
      <p:ext uri="{BB962C8B-B14F-4D97-AF65-F5344CB8AC3E}">
        <p14:creationId xmlns:p14="http://schemas.microsoft.com/office/powerpoint/2010/main" val="13365048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DE25C5-2E02-43DD-B552-491E65F27B06}"/>
              </a:ext>
            </a:extLst>
          </p:cNvPr>
          <p:cNvSpPr>
            <a:spLocks noGrp="1"/>
          </p:cNvSpPr>
          <p:nvPr>
            <p:ph type="title"/>
          </p:nvPr>
        </p:nvSpPr>
        <p:spPr>
          <a:xfrm>
            <a:off x="1760706" y="624110"/>
            <a:ext cx="9743906" cy="640486"/>
          </a:xfrm>
        </p:spPr>
        <p:txBody>
          <a:bodyPr>
            <a:normAutofit fontScale="90000"/>
          </a:bodyPr>
          <a:lstStyle/>
          <a:p>
            <a:r>
              <a:rPr lang="el-GR" dirty="0"/>
              <a:t>Προ ορχικά αίτια</a:t>
            </a:r>
            <a:r>
              <a:rPr lang="en-US" dirty="0"/>
              <a:t>: </a:t>
            </a:r>
            <a:r>
              <a:rPr lang="el-GR" dirty="0"/>
              <a:t>Παθήσεις του Υποθαλάμου</a:t>
            </a:r>
          </a:p>
        </p:txBody>
      </p:sp>
      <p:sp>
        <p:nvSpPr>
          <p:cNvPr id="3" name="Θέση περιεχομένου 2">
            <a:extLst>
              <a:ext uri="{FF2B5EF4-FFF2-40B4-BE49-F238E27FC236}">
                <a16:creationId xmlns:a16="http://schemas.microsoft.com/office/drawing/2014/main" id="{E8486D97-CA21-48FE-B359-2B8F09B28B01}"/>
              </a:ext>
            </a:extLst>
          </p:cNvPr>
          <p:cNvSpPr>
            <a:spLocks noGrp="1"/>
          </p:cNvSpPr>
          <p:nvPr>
            <p:ph idx="1"/>
          </p:nvPr>
        </p:nvSpPr>
        <p:spPr>
          <a:xfrm>
            <a:off x="2721935" y="1877438"/>
            <a:ext cx="8782677" cy="2558375"/>
          </a:xfrm>
        </p:spPr>
        <p:txBody>
          <a:bodyPr>
            <a:normAutofit/>
          </a:bodyPr>
          <a:lstStyle/>
          <a:p>
            <a:r>
              <a:rPr lang="el-GR" sz="2000" dirty="0"/>
              <a:t>Σύνδρομο </a:t>
            </a:r>
            <a:r>
              <a:rPr lang="en-US" sz="2000" dirty="0"/>
              <a:t>Kallman</a:t>
            </a:r>
            <a:r>
              <a:rPr lang="el-GR" sz="2000" dirty="0"/>
              <a:t> </a:t>
            </a:r>
            <a:r>
              <a:rPr lang="el-GR" sz="2000" i="1" dirty="0"/>
              <a:t>(</a:t>
            </a:r>
            <a:r>
              <a:rPr lang="el-GR" sz="1400" i="1" dirty="0"/>
              <a:t>είναι μια γενετική διαταραχή που χαρακτηρίζεται από ανοσμία και υπογοναδισμό - μειωμένη λειτουργία των αδένων που παράγουν ορμόνες. Ανωμαλίες στα διάφορα γονίδια μπορεί να προκαλέσουν βλάβη στον υποθάλαμο, που δημιουργεί ανεπάρκεια της  γοναδοτροπίνης (</a:t>
            </a:r>
            <a:r>
              <a:rPr lang="el-GR" sz="1400" i="1" dirty="0" err="1"/>
              <a:t>GnRH</a:t>
            </a:r>
            <a:r>
              <a:rPr lang="el-GR" sz="1400" i="1" dirty="0"/>
              <a:t>))</a:t>
            </a:r>
            <a:endParaRPr lang="en-US" sz="1400" i="1" dirty="0"/>
          </a:p>
          <a:p>
            <a:r>
              <a:rPr lang="el-GR" sz="2000" dirty="0"/>
              <a:t>Ανεπάρκεια </a:t>
            </a:r>
            <a:r>
              <a:rPr lang="en-US" sz="2000" dirty="0"/>
              <a:t>LH</a:t>
            </a:r>
          </a:p>
          <a:p>
            <a:r>
              <a:rPr lang="el-GR" sz="2000" dirty="0"/>
              <a:t>Ανεπάρκεια </a:t>
            </a:r>
            <a:r>
              <a:rPr lang="en-US" sz="2000" dirty="0"/>
              <a:t>FSH</a:t>
            </a:r>
            <a:endParaRPr lang="el-GR" sz="2000" dirty="0"/>
          </a:p>
          <a:p>
            <a:r>
              <a:rPr lang="el-GR" sz="2000" dirty="0"/>
              <a:t>Συγγενή υπογοναδοτροπικά σύνδρομα</a:t>
            </a:r>
          </a:p>
        </p:txBody>
      </p:sp>
    </p:spTree>
    <p:extLst>
      <p:ext uri="{BB962C8B-B14F-4D97-AF65-F5344CB8AC3E}">
        <p14:creationId xmlns:p14="http://schemas.microsoft.com/office/powerpoint/2010/main" val="2719486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B12468-7282-4B6A-9D0E-A6B8C9B8F48C}"/>
              </a:ext>
            </a:extLst>
          </p:cNvPr>
          <p:cNvSpPr>
            <a:spLocks noGrp="1"/>
          </p:cNvSpPr>
          <p:nvPr>
            <p:ph type="title"/>
          </p:nvPr>
        </p:nvSpPr>
        <p:spPr>
          <a:xfrm>
            <a:off x="1673157" y="624110"/>
            <a:ext cx="9831455" cy="1097686"/>
          </a:xfrm>
        </p:spPr>
        <p:txBody>
          <a:bodyPr/>
          <a:lstStyle/>
          <a:p>
            <a:r>
              <a:rPr lang="el-GR" dirty="0"/>
              <a:t>Προ ορχικά αίτια </a:t>
            </a:r>
            <a:r>
              <a:rPr lang="en-US" dirty="0"/>
              <a:t>: </a:t>
            </a:r>
            <a:r>
              <a:rPr lang="el-GR" dirty="0"/>
              <a:t>Παθήσεις της Υπόφυσης</a:t>
            </a:r>
          </a:p>
        </p:txBody>
      </p:sp>
      <p:sp>
        <p:nvSpPr>
          <p:cNvPr id="3" name="Θέση περιεχομένου 2">
            <a:extLst>
              <a:ext uri="{FF2B5EF4-FFF2-40B4-BE49-F238E27FC236}">
                <a16:creationId xmlns:a16="http://schemas.microsoft.com/office/drawing/2014/main" id="{5FADC185-A00D-443F-8442-1CAB5C247042}"/>
              </a:ext>
            </a:extLst>
          </p:cNvPr>
          <p:cNvSpPr>
            <a:spLocks noGrp="1"/>
          </p:cNvSpPr>
          <p:nvPr>
            <p:ph idx="1"/>
          </p:nvPr>
        </p:nvSpPr>
        <p:spPr>
          <a:xfrm>
            <a:off x="1488332" y="1799617"/>
            <a:ext cx="10016280" cy="4111605"/>
          </a:xfrm>
        </p:spPr>
        <p:txBody>
          <a:bodyPr/>
          <a:lstStyle/>
          <a:p>
            <a:r>
              <a:rPr lang="el-GR" sz="2000" dirty="0"/>
              <a:t>Ανεπάρκεια </a:t>
            </a:r>
            <a:r>
              <a:rPr lang="en-US" sz="2000" dirty="0"/>
              <a:t>FSH, LH</a:t>
            </a:r>
          </a:p>
          <a:p>
            <a:r>
              <a:rPr lang="el-GR" sz="2000" dirty="0"/>
              <a:t>Όγκοι Υπόφυσης, δρεπανοκυτταρική αναιμία, β-θαλασσαιμία.</a:t>
            </a:r>
          </a:p>
          <a:p>
            <a:r>
              <a:rPr lang="el-GR" sz="2000" dirty="0">
                <a:highlight>
                  <a:srgbClr val="FFFF00"/>
                </a:highlight>
              </a:rPr>
              <a:t>Ακτινοθεραπεία, </a:t>
            </a:r>
            <a:r>
              <a:rPr lang="el-GR" sz="2000" dirty="0"/>
              <a:t>Χειρουργείο</a:t>
            </a:r>
          </a:p>
          <a:p>
            <a:r>
              <a:rPr lang="el-GR" sz="2000" dirty="0"/>
              <a:t>Υπερλακτιναιμία</a:t>
            </a:r>
          </a:p>
          <a:p>
            <a:endParaRPr lang="el-GR" dirty="0"/>
          </a:p>
          <a:p>
            <a:pPr marL="0" indent="0">
              <a:buNone/>
            </a:pPr>
            <a:endParaRPr lang="el-GR" dirty="0"/>
          </a:p>
        </p:txBody>
      </p:sp>
    </p:spTree>
    <p:extLst>
      <p:ext uri="{BB962C8B-B14F-4D97-AF65-F5344CB8AC3E}">
        <p14:creationId xmlns:p14="http://schemas.microsoft.com/office/powerpoint/2010/main" val="40844741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85403D-4424-4DF3-B4A7-2C09484AA12D}"/>
              </a:ext>
            </a:extLst>
          </p:cNvPr>
          <p:cNvSpPr>
            <a:spLocks noGrp="1"/>
          </p:cNvSpPr>
          <p:nvPr>
            <p:ph type="title"/>
          </p:nvPr>
        </p:nvSpPr>
        <p:spPr/>
        <p:txBody>
          <a:bodyPr/>
          <a:lstStyle/>
          <a:p>
            <a:r>
              <a:rPr lang="el-GR" dirty="0"/>
              <a:t>Προ ορχικά Γενικά αίτια</a:t>
            </a:r>
            <a:r>
              <a:rPr lang="en-US" dirty="0"/>
              <a:t> </a:t>
            </a:r>
            <a:endParaRPr lang="el-GR" dirty="0"/>
          </a:p>
        </p:txBody>
      </p:sp>
      <p:sp>
        <p:nvSpPr>
          <p:cNvPr id="3" name="Θέση περιεχομένου 2">
            <a:extLst>
              <a:ext uri="{FF2B5EF4-FFF2-40B4-BE49-F238E27FC236}">
                <a16:creationId xmlns:a16="http://schemas.microsoft.com/office/drawing/2014/main" id="{E63E8BA8-7F80-4107-A25D-E18B0413DCFA}"/>
              </a:ext>
            </a:extLst>
          </p:cNvPr>
          <p:cNvSpPr>
            <a:spLocks noGrp="1"/>
          </p:cNvSpPr>
          <p:nvPr>
            <p:ph idx="1"/>
          </p:nvPr>
        </p:nvSpPr>
        <p:spPr/>
        <p:txBody>
          <a:bodyPr/>
          <a:lstStyle/>
          <a:p>
            <a:r>
              <a:rPr lang="el-GR" sz="2000" dirty="0"/>
              <a:t>Αύξηση οιστρογόνων (κίρρωση ήπατος, όγκοι επινεφριδίων)</a:t>
            </a:r>
          </a:p>
          <a:p>
            <a:r>
              <a:rPr lang="el-GR" sz="2000" dirty="0"/>
              <a:t>Αύξηση ανδρογόνων (λήψη αναβολικών)</a:t>
            </a:r>
          </a:p>
          <a:p>
            <a:r>
              <a:rPr lang="el-GR" sz="2000" dirty="0"/>
              <a:t>Αύξηση </a:t>
            </a:r>
            <a:r>
              <a:rPr lang="el-GR" sz="2000" dirty="0" err="1"/>
              <a:t>γλυκοκορτικοστεροειδών</a:t>
            </a:r>
            <a:endParaRPr lang="el-GR" sz="2000" dirty="0"/>
          </a:p>
          <a:p>
            <a:r>
              <a:rPr lang="el-GR" sz="2000" dirty="0"/>
              <a:t>Υπερ και </a:t>
            </a:r>
            <a:r>
              <a:rPr lang="el-GR" sz="2000" dirty="0" err="1"/>
              <a:t>Υπο-θυρεοειδισμός</a:t>
            </a:r>
            <a:r>
              <a:rPr lang="el-GR" sz="2000" dirty="0"/>
              <a:t>.</a:t>
            </a:r>
          </a:p>
          <a:p>
            <a:r>
              <a:rPr lang="el-GR" sz="2000" dirty="0"/>
              <a:t>Ανεπάρκεια αυξητικής ορμόνης</a:t>
            </a:r>
          </a:p>
          <a:p>
            <a:endParaRPr lang="el-GR" dirty="0"/>
          </a:p>
        </p:txBody>
      </p:sp>
    </p:spTree>
    <p:extLst>
      <p:ext uri="{BB962C8B-B14F-4D97-AF65-F5344CB8AC3E}">
        <p14:creationId xmlns:p14="http://schemas.microsoft.com/office/powerpoint/2010/main" val="69795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E8A8CE-A428-4189-B2FD-67CBC9BC3DFC}"/>
              </a:ext>
            </a:extLst>
          </p:cNvPr>
          <p:cNvSpPr>
            <a:spLocks noGrp="1"/>
          </p:cNvSpPr>
          <p:nvPr>
            <p:ph type="title"/>
          </p:nvPr>
        </p:nvSpPr>
        <p:spPr/>
        <p:txBody>
          <a:bodyPr/>
          <a:lstStyle/>
          <a:p>
            <a:r>
              <a:rPr lang="el-GR" dirty="0"/>
              <a:t>Μη ιονίζουσες ακτινοβολίες</a:t>
            </a:r>
          </a:p>
        </p:txBody>
      </p:sp>
      <p:sp>
        <p:nvSpPr>
          <p:cNvPr id="3" name="Θέση περιεχομένου 2">
            <a:extLst>
              <a:ext uri="{FF2B5EF4-FFF2-40B4-BE49-F238E27FC236}">
                <a16:creationId xmlns:a16="http://schemas.microsoft.com/office/drawing/2014/main" id="{9DC2AFDB-1971-4BDB-8977-DBACEB75AAB3}"/>
              </a:ext>
            </a:extLst>
          </p:cNvPr>
          <p:cNvSpPr>
            <a:spLocks noGrp="1"/>
          </p:cNvSpPr>
          <p:nvPr>
            <p:ph idx="1"/>
          </p:nvPr>
        </p:nvSpPr>
        <p:spPr>
          <a:xfrm>
            <a:off x="1779814" y="2106386"/>
            <a:ext cx="9724798" cy="3804836"/>
          </a:xfrm>
        </p:spPr>
        <p:txBody>
          <a:bodyPr>
            <a:normAutofit/>
          </a:bodyPr>
          <a:lstStyle/>
          <a:p>
            <a:r>
              <a:rPr lang="el-GR" sz="2000" dirty="0"/>
              <a:t>Ακτινοβολίες που μεταφέρουν σχετικά μικρή ενέργεια και </a:t>
            </a:r>
            <a:r>
              <a:rPr lang="el-GR" sz="2000" b="1" dirty="0"/>
              <a:t>είναι αδύνατον να προκαλέσουν ιοντισμό των μορίων και να διασπάσουν έτσι χημικούς δεσμούς.</a:t>
            </a:r>
          </a:p>
          <a:p>
            <a:r>
              <a:rPr lang="el-GR" sz="2000" b="1" dirty="0"/>
              <a:t>Είναι όμως ικανές να προκαλέσουν ηλεκτρικές , χημικές και θερμικές επιδράσεις στα κύτταρα.</a:t>
            </a:r>
          </a:p>
          <a:p>
            <a:r>
              <a:rPr lang="el-GR" sz="2000" dirty="0"/>
              <a:t>Η εκπεμπόμενη ηλεκτρομαγνητική ακτινοβολία από τα κινητά τηλέφωνα και τους σταθμούς βάσης κινητής τηλεφωνίας εντάσσεται στις μη ιονίζουσες ακτινοβολίες.</a:t>
            </a:r>
          </a:p>
        </p:txBody>
      </p:sp>
    </p:spTree>
    <p:extLst>
      <p:ext uri="{BB962C8B-B14F-4D97-AF65-F5344CB8AC3E}">
        <p14:creationId xmlns:p14="http://schemas.microsoft.com/office/powerpoint/2010/main" val="10834898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4DC917-1A9B-4F03-911B-E31271872212}"/>
              </a:ext>
            </a:extLst>
          </p:cNvPr>
          <p:cNvSpPr>
            <a:spLocks noGrp="1"/>
          </p:cNvSpPr>
          <p:nvPr>
            <p:ph type="title"/>
          </p:nvPr>
        </p:nvSpPr>
        <p:spPr/>
        <p:txBody>
          <a:bodyPr/>
          <a:lstStyle/>
          <a:p>
            <a:r>
              <a:rPr lang="el-GR" dirty="0"/>
              <a:t>Ορχικά Αίτια Υπογονιμότητας</a:t>
            </a:r>
          </a:p>
        </p:txBody>
      </p:sp>
      <p:sp>
        <p:nvSpPr>
          <p:cNvPr id="3" name="Θέση περιεχομένου 2">
            <a:extLst>
              <a:ext uri="{FF2B5EF4-FFF2-40B4-BE49-F238E27FC236}">
                <a16:creationId xmlns:a16="http://schemas.microsoft.com/office/drawing/2014/main" id="{3F4A457E-9431-4234-B599-A46E2103923D}"/>
              </a:ext>
            </a:extLst>
          </p:cNvPr>
          <p:cNvSpPr>
            <a:spLocks noGrp="1"/>
          </p:cNvSpPr>
          <p:nvPr>
            <p:ph idx="1"/>
          </p:nvPr>
        </p:nvSpPr>
        <p:spPr>
          <a:xfrm>
            <a:off x="1828800" y="1614792"/>
            <a:ext cx="9675812" cy="3210128"/>
          </a:xfrm>
        </p:spPr>
        <p:txBody>
          <a:bodyPr>
            <a:normAutofit/>
          </a:bodyPr>
          <a:lstStyle/>
          <a:p>
            <a:r>
              <a:rPr lang="el-GR" sz="2000" dirty="0"/>
              <a:t>Χρωματοσωματικές ανωμαλίες (π.χ. σύνδρομο </a:t>
            </a:r>
            <a:r>
              <a:rPr lang="en-US" sz="2000" dirty="0"/>
              <a:t>Klinefelter XXY</a:t>
            </a:r>
            <a:r>
              <a:rPr lang="el-GR" sz="2000" dirty="0"/>
              <a:t>)</a:t>
            </a:r>
          </a:p>
          <a:p>
            <a:r>
              <a:rPr lang="el-GR" sz="2000" dirty="0"/>
              <a:t>Αμφοτερόπλευρη ανορχία</a:t>
            </a:r>
          </a:p>
          <a:p>
            <a:r>
              <a:rPr lang="el-GR" sz="2000" dirty="0"/>
              <a:t>Σύνδρομο </a:t>
            </a:r>
            <a:r>
              <a:rPr lang="en-US" sz="2000" dirty="0"/>
              <a:t>“Sertoli only cell”</a:t>
            </a:r>
          </a:p>
          <a:p>
            <a:r>
              <a:rPr lang="el-GR" sz="2000" dirty="0"/>
              <a:t>Μυοτονική δυστροφία</a:t>
            </a:r>
          </a:p>
          <a:p>
            <a:r>
              <a:rPr lang="el-GR" sz="2000" dirty="0"/>
              <a:t>Χρωματοσωμικές μικροελείψεις</a:t>
            </a:r>
          </a:p>
        </p:txBody>
      </p:sp>
    </p:spTree>
    <p:extLst>
      <p:ext uri="{BB962C8B-B14F-4D97-AF65-F5344CB8AC3E}">
        <p14:creationId xmlns:p14="http://schemas.microsoft.com/office/powerpoint/2010/main" val="3757868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98B5AA-9BF2-49EF-B145-F7E3EFB80691}"/>
              </a:ext>
            </a:extLst>
          </p:cNvPr>
          <p:cNvSpPr>
            <a:spLocks noGrp="1"/>
          </p:cNvSpPr>
          <p:nvPr>
            <p:ph type="title"/>
          </p:nvPr>
        </p:nvSpPr>
        <p:spPr/>
        <p:txBody>
          <a:bodyPr/>
          <a:lstStyle/>
          <a:p>
            <a:r>
              <a:rPr lang="el-GR" dirty="0"/>
              <a:t>Ορχικά Αίτια Υπογονιμότητας</a:t>
            </a:r>
          </a:p>
        </p:txBody>
      </p:sp>
      <p:sp>
        <p:nvSpPr>
          <p:cNvPr id="3" name="Θέση περιεχομένου 2">
            <a:extLst>
              <a:ext uri="{FF2B5EF4-FFF2-40B4-BE49-F238E27FC236}">
                <a16:creationId xmlns:a16="http://schemas.microsoft.com/office/drawing/2014/main" id="{3413DCB4-4399-42BF-A718-3320EC45E988}"/>
              </a:ext>
            </a:extLst>
          </p:cNvPr>
          <p:cNvSpPr>
            <a:spLocks noGrp="1"/>
          </p:cNvSpPr>
          <p:nvPr>
            <p:ph idx="1"/>
          </p:nvPr>
        </p:nvSpPr>
        <p:spPr>
          <a:xfrm>
            <a:off x="2130357" y="1692613"/>
            <a:ext cx="9374255" cy="4218609"/>
          </a:xfrm>
        </p:spPr>
        <p:txBody>
          <a:bodyPr>
            <a:normAutofit/>
          </a:bodyPr>
          <a:lstStyle/>
          <a:p>
            <a:pPr marL="0" indent="0">
              <a:buNone/>
            </a:pPr>
            <a:r>
              <a:rPr lang="en-US" sz="2000" dirty="0"/>
              <a:t>   </a:t>
            </a:r>
            <a:r>
              <a:rPr lang="en-US" sz="2000" b="1" u="sng" dirty="0"/>
              <a:t> </a:t>
            </a:r>
            <a:r>
              <a:rPr lang="el-GR" sz="2000" b="1" u="sng" dirty="0"/>
              <a:t>Γοναδοτοξίνες</a:t>
            </a:r>
            <a:r>
              <a:rPr lang="en-US" sz="2000" b="1" u="sng" dirty="0"/>
              <a:t>: </a:t>
            </a:r>
          </a:p>
          <a:p>
            <a:pPr>
              <a:buFont typeface="Wingdings" panose="05000000000000000000" pitchFamily="2" charset="2"/>
              <a:buChar char="§"/>
            </a:pPr>
            <a:r>
              <a:rPr lang="el-GR" sz="2000" dirty="0">
                <a:highlight>
                  <a:srgbClr val="FFFF00"/>
                </a:highlight>
              </a:rPr>
              <a:t>Ακτινοβολία</a:t>
            </a:r>
          </a:p>
          <a:p>
            <a:pPr>
              <a:buFont typeface="Wingdings" panose="05000000000000000000" pitchFamily="2" charset="2"/>
              <a:buChar char="§"/>
            </a:pPr>
            <a:r>
              <a:rPr lang="el-GR" sz="2000" dirty="0">
                <a:highlight>
                  <a:srgbClr val="FFFF00"/>
                </a:highlight>
              </a:rPr>
              <a:t>Χημειοθεραπευτικά φάρμακα</a:t>
            </a:r>
          </a:p>
          <a:p>
            <a:pPr>
              <a:buFont typeface="Wingdings" panose="05000000000000000000" pitchFamily="2" charset="2"/>
              <a:buChar char="§"/>
            </a:pPr>
            <a:r>
              <a:rPr lang="el-GR" sz="2000" dirty="0"/>
              <a:t>Αλκοόλ, μαριχουάνα, ηρωίνη, μεθαδόνη…</a:t>
            </a:r>
          </a:p>
          <a:p>
            <a:pPr>
              <a:buFont typeface="Wingdings" panose="05000000000000000000" pitchFamily="2" charset="2"/>
              <a:buChar char="§"/>
            </a:pPr>
            <a:r>
              <a:rPr lang="el-GR" sz="2000" dirty="0" err="1"/>
              <a:t>Κετοναζόλη</a:t>
            </a:r>
            <a:endParaRPr lang="el-GR" sz="2000" dirty="0"/>
          </a:p>
          <a:p>
            <a:pPr>
              <a:buFont typeface="Wingdings" panose="05000000000000000000" pitchFamily="2" charset="2"/>
              <a:buChar char="§"/>
            </a:pPr>
            <a:r>
              <a:rPr lang="el-GR" sz="2000" dirty="0" err="1"/>
              <a:t>Σπιρονολακτόνη</a:t>
            </a:r>
            <a:endParaRPr lang="el-GR" sz="2000" dirty="0"/>
          </a:p>
          <a:p>
            <a:pPr>
              <a:buFont typeface="Wingdings" panose="05000000000000000000" pitchFamily="2" charset="2"/>
              <a:buChar char="§"/>
            </a:pPr>
            <a:r>
              <a:rPr lang="el-GR" sz="2000" dirty="0" err="1"/>
              <a:t>Σιμετιδίνη</a:t>
            </a:r>
            <a:endParaRPr lang="el-GR" sz="2000" dirty="0"/>
          </a:p>
          <a:p>
            <a:pPr>
              <a:buFont typeface="Wingdings" panose="05000000000000000000" pitchFamily="2" charset="2"/>
              <a:buChar char="§"/>
            </a:pPr>
            <a:r>
              <a:rPr lang="el-GR" sz="2000" dirty="0"/>
              <a:t>Ανταγωνιστές ασβεστίου</a:t>
            </a:r>
          </a:p>
          <a:p>
            <a:pPr>
              <a:buFont typeface="Wingdings" panose="05000000000000000000" pitchFamily="2" charset="2"/>
              <a:buChar char="§"/>
            </a:pPr>
            <a:r>
              <a:rPr lang="el-GR" sz="2000" dirty="0"/>
              <a:t>Λίθιο, τρικυκλικά αντικαταθλιπτικά</a:t>
            </a:r>
          </a:p>
          <a:p>
            <a:pPr>
              <a:buFont typeface="Wingdings" panose="05000000000000000000" pitchFamily="2" charset="2"/>
              <a:buChar char="§"/>
            </a:pPr>
            <a:endParaRPr lang="el-GR" sz="2000" dirty="0"/>
          </a:p>
        </p:txBody>
      </p:sp>
    </p:spTree>
    <p:extLst>
      <p:ext uri="{BB962C8B-B14F-4D97-AF65-F5344CB8AC3E}">
        <p14:creationId xmlns:p14="http://schemas.microsoft.com/office/powerpoint/2010/main" val="21815991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A6E982-196A-4CCF-90FD-A7ED023B64B2}"/>
              </a:ext>
            </a:extLst>
          </p:cNvPr>
          <p:cNvSpPr>
            <a:spLocks noGrp="1"/>
          </p:cNvSpPr>
          <p:nvPr>
            <p:ph type="title"/>
          </p:nvPr>
        </p:nvSpPr>
        <p:spPr>
          <a:xfrm>
            <a:off x="1828801" y="624110"/>
            <a:ext cx="9675812" cy="922588"/>
          </a:xfrm>
        </p:spPr>
        <p:txBody>
          <a:bodyPr/>
          <a:lstStyle/>
          <a:p>
            <a:r>
              <a:rPr lang="el-GR" dirty="0"/>
              <a:t>Ορχικά Αίτια Υπογονιμότητας</a:t>
            </a:r>
          </a:p>
        </p:txBody>
      </p:sp>
      <p:sp>
        <p:nvSpPr>
          <p:cNvPr id="3" name="Θέση περιεχομένου 2">
            <a:extLst>
              <a:ext uri="{FF2B5EF4-FFF2-40B4-BE49-F238E27FC236}">
                <a16:creationId xmlns:a16="http://schemas.microsoft.com/office/drawing/2014/main" id="{353959EE-7657-4EC0-BCEA-DA07E234627D}"/>
              </a:ext>
            </a:extLst>
          </p:cNvPr>
          <p:cNvSpPr>
            <a:spLocks noGrp="1"/>
          </p:cNvSpPr>
          <p:nvPr>
            <p:ph idx="1"/>
          </p:nvPr>
        </p:nvSpPr>
        <p:spPr>
          <a:xfrm>
            <a:off x="1254868" y="1906621"/>
            <a:ext cx="10253457" cy="4014329"/>
          </a:xfrm>
        </p:spPr>
        <p:txBody>
          <a:bodyPr>
            <a:normAutofit/>
          </a:bodyPr>
          <a:lstStyle/>
          <a:p>
            <a:pPr marL="0" indent="0">
              <a:buNone/>
            </a:pPr>
            <a:r>
              <a:rPr lang="el-GR" sz="2000" b="1" u="sng" dirty="0"/>
              <a:t>Συστηματικές Παθήσεις</a:t>
            </a:r>
            <a:r>
              <a:rPr lang="en-US" sz="2000" b="1" u="sng" dirty="0"/>
              <a:t>:</a:t>
            </a:r>
            <a:endParaRPr lang="el-GR" sz="2000" b="1" u="sng" dirty="0"/>
          </a:p>
          <a:p>
            <a:pPr>
              <a:buFont typeface="Wingdings" panose="05000000000000000000" pitchFamily="2" charset="2"/>
              <a:buChar char="§"/>
            </a:pPr>
            <a:r>
              <a:rPr lang="el-GR" sz="2000" dirty="0"/>
              <a:t>Νεφρική ανεπάρκεια</a:t>
            </a:r>
          </a:p>
          <a:p>
            <a:pPr>
              <a:buFont typeface="Wingdings" panose="05000000000000000000" pitchFamily="2" charset="2"/>
              <a:buChar char="§"/>
            </a:pPr>
            <a:r>
              <a:rPr lang="el-GR" sz="2000" dirty="0"/>
              <a:t>Κίρρωση ήπατος</a:t>
            </a:r>
          </a:p>
          <a:p>
            <a:pPr>
              <a:buFont typeface="Wingdings" panose="05000000000000000000" pitchFamily="2" charset="2"/>
              <a:buChar char="§"/>
            </a:pPr>
            <a:r>
              <a:rPr lang="el-GR" sz="2000" dirty="0"/>
              <a:t>Δρεπανοκυτταρική αναιμία</a:t>
            </a:r>
          </a:p>
          <a:p>
            <a:pPr>
              <a:buFont typeface="Wingdings" panose="05000000000000000000" pitchFamily="2" charset="2"/>
              <a:buChar char="§"/>
            </a:pPr>
            <a:endParaRPr lang="el-GR" sz="2000" dirty="0"/>
          </a:p>
          <a:p>
            <a:pPr marL="0" indent="0">
              <a:buNone/>
            </a:pPr>
            <a:r>
              <a:rPr lang="el-GR" sz="2000" b="1" u="sng" dirty="0"/>
              <a:t>Λειτουργική ανδρογονική ανεπάρκεια</a:t>
            </a:r>
            <a:r>
              <a:rPr lang="en-US" sz="2000" b="1" u="sng" dirty="0"/>
              <a:t>:</a:t>
            </a:r>
            <a:endParaRPr lang="el-GR" sz="2000" b="1" u="sng" dirty="0"/>
          </a:p>
          <a:p>
            <a:pPr>
              <a:buFont typeface="Wingdings" panose="05000000000000000000" pitchFamily="2" charset="2"/>
              <a:buChar char="§"/>
            </a:pPr>
            <a:r>
              <a:rPr lang="el-GR" sz="2000" dirty="0"/>
              <a:t>Ανεπάρκεια ανδρογονικών υποδοχέων</a:t>
            </a:r>
          </a:p>
          <a:p>
            <a:pPr>
              <a:buFont typeface="Wingdings" panose="05000000000000000000" pitchFamily="2" charset="2"/>
              <a:buChar char="§"/>
            </a:pPr>
            <a:r>
              <a:rPr lang="el-GR" sz="2000" dirty="0"/>
              <a:t>Ανεπάρκεια 5</a:t>
            </a:r>
            <a:r>
              <a:rPr lang="el-GR" sz="2000" baseline="30000" dirty="0"/>
              <a:t>α</a:t>
            </a:r>
            <a:r>
              <a:rPr lang="el-GR" sz="2000" dirty="0"/>
              <a:t> </a:t>
            </a:r>
            <a:r>
              <a:rPr lang="el-GR" sz="2000" dirty="0" err="1"/>
              <a:t>αναγωγάσης</a:t>
            </a:r>
            <a:r>
              <a:rPr lang="el-GR" sz="2000" dirty="0"/>
              <a:t>.</a:t>
            </a:r>
          </a:p>
        </p:txBody>
      </p:sp>
    </p:spTree>
    <p:extLst>
      <p:ext uri="{BB962C8B-B14F-4D97-AF65-F5344CB8AC3E}">
        <p14:creationId xmlns:p14="http://schemas.microsoft.com/office/powerpoint/2010/main" val="22756891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0BED93-2075-4FE7-A029-E79CAEC19418}"/>
              </a:ext>
            </a:extLst>
          </p:cNvPr>
          <p:cNvSpPr>
            <a:spLocks noGrp="1"/>
          </p:cNvSpPr>
          <p:nvPr>
            <p:ph type="title"/>
          </p:nvPr>
        </p:nvSpPr>
        <p:spPr/>
        <p:txBody>
          <a:bodyPr/>
          <a:lstStyle/>
          <a:p>
            <a:r>
              <a:rPr lang="el-GR" dirty="0"/>
              <a:t>Ορχικά Αίτια Υπογονιμότητας</a:t>
            </a:r>
          </a:p>
        </p:txBody>
      </p:sp>
      <p:sp>
        <p:nvSpPr>
          <p:cNvPr id="3" name="Θέση περιεχομένου 2">
            <a:extLst>
              <a:ext uri="{FF2B5EF4-FFF2-40B4-BE49-F238E27FC236}">
                <a16:creationId xmlns:a16="http://schemas.microsoft.com/office/drawing/2014/main" id="{B5852958-52CB-47DD-9D52-5FD2DF90B0BE}"/>
              </a:ext>
            </a:extLst>
          </p:cNvPr>
          <p:cNvSpPr>
            <a:spLocks noGrp="1"/>
          </p:cNvSpPr>
          <p:nvPr>
            <p:ph idx="1"/>
          </p:nvPr>
        </p:nvSpPr>
        <p:spPr/>
        <p:txBody>
          <a:bodyPr>
            <a:normAutofit/>
          </a:bodyPr>
          <a:lstStyle/>
          <a:p>
            <a:r>
              <a:rPr lang="el-GR" sz="2000" dirty="0"/>
              <a:t>Κακώσεις (ορχίτιδα, συστροφή τραύματα)</a:t>
            </a:r>
          </a:p>
          <a:p>
            <a:r>
              <a:rPr lang="el-GR" sz="2000" dirty="0"/>
              <a:t>Κρυψορχία</a:t>
            </a:r>
          </a:p>
          <a:p>
            <a:r>
              <a:rPr lang="el-GR" sz="2000" dirty="0"/>
              <a:t>Ιδιοπαθής υπογονιμότητα (25 %- 50 %)</a:t>
            </a:r>
          </a:p>
        </p:txBody>
      </p:sp>
    </p:spTree>
    <p:extLst>
      <p:ext uri="{BB962C8B-B14F-4D97-AF65-F5344CB8AC3E}">
        <p14:creationId xmlns:p14="http://schemas.microsoft.com/office/powerpoint/2010/main" val="866175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0413C7-92CA-4DD6-BEFD-02A7722A19DA}"/>
              </a:ext>
            </a:extLst>
          </p:cNvPr>
          <p:cNvSpPr>
            <a:spLocks noGrp="1"/>
          </p:cNvSpPr>
          <p:nvPr>
            <p:ph type="title"/>
          </p:nvPr>
        </p:nvSpPr>
        <p:spPr/>
        <p:txBody>
          <a:bodyPr/>
          <a:lstStyle/>
          <a:p>
            <a:r>
              <a:rPr lang="el-GR" dirty="0"/>
              <a:t>Μετα ορχικά Αίτια Υπογονιμότητας.</a:t>
            </a:r>
          </a:p>
        </p:txBody>
      </p:sp>
      <p:sp>
        <p:nvSpPr>
          <p:cNvPr id="3" name="Θέση περιεχομένου 2">
            <a:extLst>
              <a:ext uri="{FF2B5EF4-FFF2-40B4-BE49-F238E27FC236}">
                <a16:creationId xmlns:a16="http://schemas.microsoft.com/office/drawing/2014/main" id="{3C180371-EDAD-4E8A-BC7C-62454A5E70FE}"/>
              </a:ext>
            </a:extLst>
          </p:cNvPr>
          <p:cNvSpPr>
            <a:spLocks noGrp="1"/>
          </p:cNvSpPr>
          <p:nvPr>
            <p:ph idx="1"/>
          </p:nvPr>
        </p:nvSpPr>
        <p:spPr/>
        <p:txBody>
          <a:bodyPr>
            <a:normAutofit/>
          </a:bodyPr>
          <a:lstStyle/>
          <a:p>
            <a:r>
              <a:rPr lang="el-GR" sz="2000" dirty="0"/>
              <a:t>Συγγενείς και επίκτητες αποφράξεις της εκφορητικής οδού του σπέρματος</a:t>
            </a:r>
          </a:p>
          <a:p>
            <a:r>
              <a:rPr lang="el-GR" sz="2000" dirty="0"/>
              <a:t>Λειτουργικές αποφράξεις</a:t>
            </a:r>
          </a:p>
          <a:p>
            <a:r>
              <a:rPr lang="el-GR" sz="2000" dirty="0"/>
              <a:t>Διαταραχές της κινητικότητας και της λειτουργικότητας του σπέρματος</a:t>
            </a:r>
          </a:p>
          <a:p>
            <a:r>
              <a:rPr lang="el-GR" sz="2000" dirty="0"/>
              <a:t>Σεξουαλική δυσλειτουργία</a:t>
            </a:r>
          </a:p>
          <a:p>
            <a:r>
              <a:rPr lang="el-GR" sz="2000" dirty="0"/>
              <a:t>Συγγενείς ανωμαλίες έξω στομίου ουρήθρας</a:t>
            </a:r>
          </a:p>
          <a:p>
            <a:r>
              <a:rPr lang="el-GR" sz="2000" dirty="0"/>
              <a:t>Καρκίνος πέους –Χειρουργική εκτομή</a:t>
            </a:r>
          </a:p>
        </p:txBody>
      </p:sp>
    </p:spTree>
    <p:extLst>
      <p:ext uri="{BB962C8B-B14F-4D97-AF65-F5344CB8AC3E}">
        <p14:creationId xmlns:p14="http://schemas.microsoft.com/office/powerpoint/2010/main" val="776752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EC9938-A08B-4967-A28E-0D4BDA75E81A}"/>
              </a:ext>
            </a:extLst>
          </p:cNvPr>
          <p:cNvSpPr>
            <a:spLocks noGrp="1"/>
          </p:cNvSpPr>
          <p:nvPr>
            <p:ph type="title"/>
          </p:nvPr>
        </p:nvSpPr>
        <p:spPr/>
        <p:txBody>
          <a:bodyPr/>
          <a:lstStyle/>
          <a:p>
            <a:r>
              <a:rPr lang="el-GR" dirty="0"/>
              <a:t>Χημειοθεραπεία και Υπογονιμότητα</a:t>
            </a:r>
          </a:p>
        </p:txBody>
      </p:sp>
      <p:sp>
        <p:nvSpPr>
          <p:cNvPr id="3" name="Θέση περιεχομένου 2">
            <a:extLst>
              <a:ext uri="{FF2B5EF4-FFF2-40B4-BE49-F238E27FC236}">
                <a16:creationId xmlns:a16="http://schemas.microsoft.com/office/drawing/2014/main" id="{CF63B3FC-B151-4F03-93D4-EB1F08652118}"/>
              </a:ext>
            </a:extLst>
          </p:cNvPr>
          <p:cNvSpPr>
            <a:spLocks noGrp="1"/>
          </p:cNvSpPr>
          <p:nvPr>
            <p:ph idx="1"/>
          </p:nvPr>
        </p:nvSpPr>
        <p:spPr/>
        <p:txBody>
          <a:bodyPr>
            <a:normAutofit/>
          </a:bodyPr>
          <a:lstStyle/>
          <a:p>
            <a:r>
              <a:rPr lang="el-GR" sz="2000" dirty="0"/>
              <a:t>Η τοξικότητα της ΧΜΘ είναι δοσοεξαρτόμενη και ανάλογη του θεραπευτικού παράγοντα που χρησιμοποιείται.</a:t>
            </a:r>
          </a:p>
          <a:p>
            <a:endParaRPr lang="el-GR" sz="2000" dirty="0"/>
          </a:p>
          <a:p>
            <a:r>
              <a:rPr lang="el-GR" sz="2000" dirty="0">
                <a:solidFill>
                  <a:schemeClr val="tx1"/>
                </a:solidFill>
              </a:rPr>
              <a:t>Η</a:t>
            </a:r>
            <a:r>
              <a:rPr lang="el-GR" sz="2000" b="1" dirty="0">
                <a:solidFill>
                  <a:srgbClr val="FF0000"/>
                </a:solidFill>
              </a:rPr>
              <a:t> Αζωοσπερμία </a:t>
            </a:r>
            <a:r>
              <a:rPr lang="el-GR" sz="2000" dirty="0">
                <a:solidFill>
                  <a:schemeClr val="tx1"/>
                </a:solidFill>
              </a:rPr>
              <a:t>είναι συχνή ύστερα από τις συνήθεις δόσεις χημειοθεραπευτικών σχημάτων κυρίως σε ασθενείς με Λεμφώματα.</a:t>
            </a:r>
          </a:p>
        </p:txBody>
      </p:sp>
    </p:spTree>
    <p:extLst>
      <p:ext uri="{BB962C8B-B14F-4D97-AF65-F5344CB8AC3E}">
        <p14:creationId xmlns:p14="http://schemas.microsoft.com/office/powerpoint/2010/main" val="418861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51DA98-7BE4-4B33-AA35-C11FF9CEF175}"/>
              </a:ext>
            </a:extLst>
          </p:cNvPr>
          <p:cNvSpPr>
            <a:spLocks noGrp="1"/>
          </p:cNvSpPr>
          <p:nvPr>
            <p:ph type="title"/>
          </p:nvPr>
        </p:nvSpPr>
        <p:spPr>
          <a:xfrm>
            <a:off x="1945533" y="624110"/>
            <a:ext cx="9559080" cy="1280890"/>
          </a:xfrm>
        </p:spPr>
        <p:txBody>
          <a:bodyPr/>
          <a:lstStyle/>
          <a:p>
            <a:r>
              <a:rPr lang="el-GR" dirty="0"/>
              <a:t>Χορήγηση </a:t>
            </a:r>
            <a:r>
              <a:rPr lang="en-US" dirty="0"/>
              <a:t>cis-platin </a:t>
            </a:r>
            <a:r>
              <a:rPr lang="el-GR" dirty="0"/>
              <a:t>και ορχική λειτουργία</a:t>
            </a:r>
          </a:p>
        </p:txBody>
      </p:sp>
      <p:sp>
        <p:nvSpPr>
          <p:cNvPr id="3" name="Θέση περιεχομένου 2">
            <a:extLst>
              <a:ext uri="{FF2B5EF4-FFF2-40B4-BE49-F238E27FC236}">
                <a16:creationId xmlns:a16="http://schemas.microsoft.com/office/drawing/2014/main" id="{7CEAEAC0-009D-47D7-93D8-D60B5A782F47}"/>
              </a:ext>
            </a:extLst>
          </p:cNvPr>
          <p:cNvSpPr>
            <a:spLocks noGrp="1"/>
          </p:cNvSpPr>
          <p:nvPr>
            <p:ph idx="1"/>
          </p:nvPr>
        </p:nvSpPr>
        <p:spPr/>
        <p:txBody>
          <a:bodyPr>
            <a:normAutofit/>
          </a:bodyPr>
          <a:lstStyle/>
          <a:p>
            <a:r>
              <a:rPr lang="el-GR" sz="2000" dirty="0"/>
              <a:t>Λόγω του μικρού μοριακού βάρους (300 </a:t>
            </a:r>
            <a:r>
              <a:rPr lang="en-US" sz="2000" dirty="0"/>
              <a:t>D) </a:t>
            </a:r>
            <a:r>
              <a:rPr lang="el-GR" sz="2000" dirty="0"/>
              <a:t>και μεγέθους, η σισπλατίνα είναι δυνατόν να διαπερνά τον αιματοορχικό φραγμό με συνέπεια, να έρχεται σε άμεση επαφή με τα σπερματικά κύτταρα οδηγώντας τα </a:t>
            </a:r>
            <a:r>
              <a:rPr lang="el-GR" sz="2000" dirty="0">
                <a:highlight>
                  <a:srgbClr val="FFFF00"/>
                </a:highlight>
              </a:rPr>
              <a:t>σε κυτταρικό θάνατο </a:t>
            </a:r>
            <a:r>
              <a:rPr lang="el-GR" sz="2000" dirty="0"/>
              <a:t>αλλά και να </a:t>
            </a:r>
            <a:r>
              <a:rPr lang="el-GR" sz="2000" dirty="0">
                <a:highlight>
                  <a:srgbClr val="FFFF00"/>
                </a:highlight>
              </a:rPr>
              <a:t>αλλοιώνει το βιοχημικό περιβάλλον </a:t>
            </a:r>
            <a:r>
              <a:rPr lang="el-GR" sz="2000" dirty="0"/>
              <a:t>μέσα στο σπερματικό σωληνάριο εμποδίζοντας την ομαλή διαδικασία εξέλιξης των σπερματικών κυττάρων.</a:t>
            </a:r>
          </a:p>
        </p:txBody>
      </p:sp>
    </p:spTree>
    <p:extLst>
      <p:ext uri="{BB962C8B-B14F-4D97-AF65-F5344CB8AC3E}">
        <p14:creationId xmlns:p14="http://schemas.microsoft.com/office/powerpoint/2010/main" val="1638875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DB0011-04CF-461E-8EC7-8E905E28C065}"/>
              </a:ext>
            </a:extLst>
          </p:cNvPr>
          <p:cNvSpPr>
            <a:spLocks noGrp="1"/>
          </p:cNvSpPr>
          <p:nvPr>
            <p:ph type="title"/>
          </p:nvPr>
        </p:nvSpPr>
        <p:spPr>
          <a:xfrm>
            <a:off x="1789889" y="624110"/>
            <a:ext cx="9714723" cy="1280890"/>
          </a:xfrm>
        </p:spPr>
        <p:txBody>
          <a:bodyPr/>
          <a:lstStyle/>
          <a:p>
            <a:r>
              <a:rPr lang="el-GR" dirty="0"/>
              <a:t>Χορήγηση </a:t>
            </a:r>
            <a:r>
              <a:rPr lang="en-US" dirty="0"/>
              <a:t>cis-platin </a:t>
            </a:r>
            <a:r>
              <a:rPr lang="el-GR" dirty="0"/>
              <a:t>και ορχική λειτουργία</a:t>
            </a:r>
          </a:p>
        </p:txBody>
      </p:sp>
      <p:sp>
        <p:nvSpPr>
          <p:cNvPr id="3" name="Θέση περιεχομένου 2">
            <a:extLst>
              <a:ext uri="{FF2B5EF4-FFF2-40B4-BE49-F238E27FC236}">
                <a16:creationId xmlns:a16="http://schemas.microsoft.com/office/drawing/2014/main" id="{DF1247BD-02DF-4BD5-AFF3-92E2FB77A11A}"/>
              </a:ext>
            </a:extLst>
          </p:cNvPr>
          <p:cNvSpPr>
            <a:spLocks noGrp="1"/>
          </p:cNvSpPr>
          <p:nvPr>
            <p:ph idx="1"/>
          </p:nvPr>
        </p:nvSpPr>
        <p:spPr/>
        <p:txBody>
          <a:bodyPr/>
          <a:lstStyle/>
          <a:p>
            <a:r>
              <a:rPr lang="el-GR" sz="2000" dirty="0"/>
              <a:t>Αν και το φάρμακο είναι ισχυρά αντινεοπλασματικό, δημιουργεί και σημαντικές παρενέργειες στην σπερματογένεση</a:t>
            </a:r>
            <a:r>
              <a:rPr lang="en-US" sz="2000" dirty="0"/>
              <a:t>: </a:t>
            </a:r>
            <a:r>
              <a:rPr lang="el-GR" sz="2000" dirty="0">
                <a:highlight>
                  <a:srgbClr val="FFFF00"/>
                </a:highlight>
              </a:rPr>
              <a:t>Αζωοσπερμία, ή και αλλοιώσεις στην μορφολογία και στην κινητικότητα των σπερματοζωαρίων.</a:t>
            </a:r>
          </a:p>
          <a:p>
            <a:endParaRPr lang="el-GR" sz="2000" dirty="0">
              <a:highlight>
                <a:srgbClr val="FFFF00"/>
              </a:highlight>
            </a:endParaRPr>
          </a:p>
          <a:p>
            <a:r>
              <a:rPr lang="el-GR" sz="2000" dirty="0"/>
              <a:t>Οι  αλλοιώσεις αυτές </a:t>
            </a:r>
            <a:r>
              <a:rPr lang="el-GR" sz="2000" dirty="0">
                <a:highlight>
                  <a:srgbClr val="FFFF00"/>
                </a:highlight>
              </a:rPr>
              <a:t>οφείλονται στην ανασταλτική δράση της </a:t>
            </a:r>
            <a:r>
              <a:rPr lang="en-US" sz="2000" dirty="0">
                <a:highlight>
                  <a:srgbClr val="FFFF00"/>
                </a:highlight>
              </a:rPr>
              <a:t>cisplatin </a:t>
            </a:r>
            <a:r>
              <a:rPr lang="el-GR" sz="2000" dirty="0">
                <a:highlight>
                  <a:srgbClr val="FFFF00"/>
                </a:highlight>
              </a:rPr>
              <a:t>στην σύνθεση των αμινοξέων στα σπερματικά κύτταρα.</a:t>
            </a:r>
          </a:p>
          <a:p>
            <a:endParaRPr lang="el-GR" dirty="0"/>
          </a:p>
        </p:txBody>
      </p:sp>
    </p:spTree>
    <p:extLst>
      <p:ext uri="{BB962C8B-B14F-4D97-AF65-F5344CB8AC3E}">
        <p14:creationId xmlns:p14="http://schemas.microsoft.com/office/powerpoint/2010/main" val="21668901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2B875D-8BC3-4F36-A00F-65673283EBD5}"/>
              </a:ext>
            </a:extLst>
          </p:cNvPr>
          <p:cNvSpPr>
            <a:spLocks noGrp="1"/>
          </p:cNvSpPr>
          <p:nvPr>
            <p:ph type="title"/>
          </p:nvPr>
        </p:nvSpPr>
        <p:spPr/>
        <p:txBody>
          <a:bodyPr/>
          <a:lstStyle/>
          <a:p>
            <a:r>
              <a:rPr lang="el-GR" dirty="0"/>
              <a:t>Δράση της </a:t>
            </a:r>
            <a:r>
              <a:rPr lang="en-US" dirty="0"/>
              <a:t>cis-platin</a:t>
            </a:r>
            <a:endParaRPr lang="el-GR" dirty="0"/>
          </a:p>
        </p:txBody>
      </p:sp>
      <p:sp>
        <p:nvSpPr>
          <p:cNvPr id="3" name="Θέση περιεχομένου 2">
            <a:extLst>
              <a:ext uri="{FF2B5EF4-FFF2-40B4-BE49-F238E27FC236}">
                <a16:creationId xmlns:a16="http://schemas.microsoft.com/office/drawing/2014/main" id="{53D86E83-216B-4F15-96F4-D5B0AE5F872C}"/>
              </a:ext>
            </a:extLst>
          </p:cNvPr>
          <p:cNvSpPr>
            <a:spLocks noGrp="1"/>
          </p:cNvSpPr>
          <p:nvPr>
            <p:ph idx="1"/>
          </p:nvPr>
        </p:nvSpPr>
        <p:spPr>
          <a:xfrm>
            <a:off x="1945532" y="1994170"/>
            <a:ext cx="9559080" cy="3044758"/>
          </a:xfrm>
        </p:spPr>
        <p:txBody>
          <a:bodyPr>
            <a:normAutofit/>
          </a:bodyPr>
          <a:lstStyle/>
          <a:p>
            <a:r>
              <a:rPr lang="en-US" sz="2000" dirty="0"/>
              <a:t>H cisplatin </a:t>
            </a:r>
            <a:r>
              <a:rPr lang="el-GR" sz="2000" dirty="0">
                <a:highlight>
                  <a:srgbClr val="FFFF00"/>
                </a:highlight>
              </a:rPr>
              <a:t>αναστέλλει την σύνθεση της τεστοστερόνης στα κύτταρα </a:t>
            </a:r>
            <a:r>
              <a:rPr lang="en-US" sz="2000" dirty="0">
                <a:highlight>
                  <a:srgbClr val="FFFF00"/>
                </a:highlight>
              </a:rPr>
              <a:t>Leydig </a:t>
            </a:r>
            <a:r>
              <a:rPr lang="el-GR" sz="2000" dirty="0"/>
              <a:t>(λόγω μείωσης των υποδοχέων </a:t>
            </a:r>
            <a:r>
              <a:rPr lang="en-US" sz="2000" dirty="0"/>
              <a:t>LH, </a:t>
            </a:r>
            <a:r>
              <a:rPr lang="el-GR" sz="2000" dirty="0"/>
              <a:t>μείωσης της δράσης του ενζύμου </a:t>
            </a:r>
            <a:r>
              <a:rPr lang="en-US" sz="2000" dirty="0"/>
              <a:t>cholesterol, </a:t>
            </a:r>
            <a:r>
              <a:rPr lang="el-GR" sz="2000" dirty="0"/>
              <a:t>μείωση της </a:t>
            </a:r>
            <a:r>
              <a:rPr lang="en-US" sz="2000" dirty="0"/>
              <a:t>17-a –</a:t>
            </a:r>
            <a:r>
              <a:rPr lang="el-GR" sz="2000" dirty="0" err="1"/>
              <a:t>υδροξυλάσης</a:t>
            </a:r>
            <a:r>
              <a:rPr lang="en-US" sz="2000" dirty="0"/>
              <a:t>)</a:t>
            </a:r>
            <a:r>
              <a:rPr lang="el-GR" sz="2000" dirty="0"/>
              <a:t>.</a:t>
            </a:r>
          </a:p>
          <a:p>
            <a:r>
              <a:rPr lang="el-GR" sz="2000" dirty="0"/>
              <a:t>Η </a:t>
            </a:r>
            <a:r>
              <a:rPr lang="en-US" sz="2000" dirty="0"/>
              <a:t>cisplatin </a:t>
            </a:r>
            <a:r>
              <a:rPr lang="el-GR" sz="2000" dirty="0"/>
              <a:t>(σε πειράματα σε αρουραίους) φαίνεται να </a:t>
            </a:r>
            <a:r>
              <a:rPr lang="el-GR" sz="2000" dirty="0">
                <a:highlight>
                  <a:srgbClr val="FFFF00"/>
                </a:highlight>
              </a:rPr>
              <a:t>προκαλεί βλάβη στον υποθάλαμο </a:t>
            </a:r>
            <a:r>
              <a:rPr lang="el-GR" sz="2000" dirty="0"/>
              <a:t>–Αλλά όχι στην Υπόφυση!</a:t>
            </a:r>
          </a:p>
        </p:txBody>
      </p:sp>
    </p:spTree>
    <p:extLst>
      <p:ext uri="{BB962C8B-B14F-4D97-AF65-F5344CB8AC3E}">
        <p14:creationId xmlns:p14="http://schemas.microsoft.com/office/powerpoint/2010/main" val="1173040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53A49F-20F1-430D-9187-0EA911B498DB}"/>
              </a:ext>
            </a:extLst>
          </p:cNvPr>
          <p:cNvSpPr>
            <a:spLocks noGrp="1"/>
          </p:cNvSpPr>
          <p:nvPr>
            <p:ph type="title"/>
          </p:nvPr>
        </p:nvSpPr>
        <p:spPr/>
        <p:txBody>
          <a:bodyPr/>
          <a:lstStyle/>
          <a:p>
            <a:r>
              <a:rPr lang="el-GR" dirty="0"/>
              <a:t>ΧΜΘ σε λέμφωμα </a:t>
            </a:r>
            <a:r>
              <a:rPr lang="en-US" dirty="0"/>
              <a:t>Hodgkin's</a:t>
            </a:r>
            <a:endParaRPr lang="el-GR" dirty="0"/>
          </a:p>
        </p:txBody>
      </p:sp>
      <p:sp>
        <p:nvSpPr>
          <p:cNvPr id="3" name="Θέση περιεχομένου 2">
            <a:extLst>
              <a:ext uri="{FF2B5EF4-FFF2-40B4-BE49-F238E27FC236}">
                <a16:creationId xmlns:a16="http://schemas.microsoft.com/office/drawing/2014/main" id="{C45D0F61-39F8-44B4-B12C-42F466E41620}"/>
              </a:ext>
            </a:extLst>
          </p:cNvPr>
          <p:cNvSpPr>
            <a:spLocks noGrp="1"/>
          </p:cNvSpPr>
          <p:nvPr>
            <p:ph idx="1"/>
          </p:nvPr>
        </p:nvSpPr>
        <p:spPr>
          <a:xfrm>
            <a:off x="1799617" y="1905000"/>
            <a:ext cx="9704995" cy="4006222"/>
          </a:xfrm>
        </p:spPr>
        <p:txBody>
          <a:bodyPr>
            <a:normAutofit/>
          </a:bodyPr>
          <a:lstStyle/>
          <a:p>
            <a:r>
              <a:rPr lang="el-GR" sz="2000" dirty="0"/>
              <a:t>ΧΜΘ σχήματα </a:t>
            </a:r>
            <a:r>
              <a:rPr lang="en-US" sz="2000" dirty="0"/>
              <a:t>MOPP </a:t>
            </a:r>
            <a:r>
              <a:rPr lang="el-GR" sz="2000" dirty="0"/>
              <a:t>και </a:t>
            </a:r>
            <a:r>
              <a:rPr lang="en-US" sz="2000" dirty="0"/>
              <a:t>MVPP </a:t>
            </a:r>
            <a:r>
              <a:rPr lang="el-GR" sz="2000" dirty="0"/>
              <a:t>προκαλούν </a:t>
            </a:r>
            <a:r>
              <a:rPr lang="en-US" sz="2000" dirty="0"/>
              <a:t>: </a:t>
            </a:r>
            <a:r>
              <a:rPr lang="el-GR" sz="2000" dirty="0"/>
              <a:t> </a:t>
            </a:r>
            <a:r>
              <a:rPr lang="el-GR" sz="2000" dirty="0">
                <a:highlight>
                  <a:srgbClr val="FFFF00"/>
                </a:highlight>
              </a:rPr>
              <a:t>Αζωοσπερμία στο 90 % των ασθενών </a:t>
            </a:r>
            <a:r>
              <a:rPr lang="el-GR" sz="2000" dirty="0"/>
              <a:t>και παραμένει μόνιμα στις περισσότερες περιπτώσεις.</a:t>
            </a:r>
          </a:p>
          <a:p>
            <a:endParaRPr lang="el-GR" sz="2000" dirty="0"/>
          </a:p>
          <a:p>
            <a:r>
              <a:rPr lang="el-GR" sz="2000" dirty="0"/>
              <a:t>ΧΜΘ με νεότερα σχήματα </a:t>
            </a:r>
            <a:r>
              <a:rPr lang="en-US" sz="2000" dirty="0"/>
              <a:t>ABVD </a:t>
            </a:r>
            <a:r>
              <a:rPr lang="el-GR" sz="2000" dirty="0"/>
              <a:t>προκαλούν </a:t>
            </a:r>
            <a:r>
              <a:rPr lang="en-US" sz="2000" dirty="0"/>
              <a:t>: </a:t>
            </a:r>
            <a:r>
              <a:rPr lang="el-GR" sz="2000" dirty="0"/>
              <a:t>προκαλούν μικρότερη τοξικότητα δηλαδή </a:t>
            </a:r>
            <a:r>
              <a:rPr lang="el-GR" sz="2000" dirty="0">
                <a:highlight>
                  <a:srgbClr val="FFFF00"/>
                </a:highlight>
              </a:rPr>
              <a:t>στα 2/3 των ασθενών η αζωοσπερμία είναι αναστρέψιμη 5 χρόνια μετά</a:t>
            </a:r>
            <a:r>
              <a:rPr lang="el-GR" sz="2000" dirty="0"/>
              <a:t> το τέλος της θεραπείας.</a:t>
            </a:r>
          </a:p>
        </p:txBody>
      </p:sp>
    </p:spTree>
    <p:extLst>
      <p:ext uri="{BB962C8B-B14F-4D97-AF65-F5344CB8AC3E}">
        <p14:creationId xmlns:p14="http://schemas.microsoft.com/office/powerpoint/2010/main" val="133853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18968C-A74E-4F59-AD12-42C70A355526}"/>
              </a:ext>
            </a:extLst>
          </p:cNvPr>
          <p:cNvSpPr>
            <a:spLocks noGrp="1"/>
          </p:cNvSpPr>
          <p:nvPr>
            <p:ph type="title"/>
          </p:nvPr>
        </p:nvSpPr>
        <p:spPr>
          <a:xfrm>
            <a:off x="2592925" y="624110"/>
            <a:ext cx="7904387" cy="1280890"/>
          </a:xfrm>
        </p:spPr>
        <p:txBody>
          <a:bodyPr/>
          <a:lstStyle/>
          <a:p>
            <a:r>
              <a:rPr lang="el-GR" dirty="0"/>
              <a:t>!!! Μελέτες για σκέψη !!!!</a:t>
            </a:r>
          </a:p>
        </p:txBody>
      </p:sp>
      <p:sp>
        <p:nvSpPr>
          <p:cNvPr id="3" name="Θέση περιεχομένου 2">
            <a:extLst>
              <a:ext uri="{FF2B5EF4-FFF2-40B4-BE49-F238E27FC236}">
                <a16:creationId xmlns:a16="http://schemas.microsoft.com/office/drawing/2014/main" id="{42D9CEEA-931F-4F9C-B5CD-EEB3B0C278F1}"/>
              </a:ext>
            </a:extLst>
          </p:cNvPr>
          <p:cNvSpPr>
            <a:spLocks noGrp="1"/>
          </p:cNvSpPr>
          <p:nvPr>
            <p:ph idx="1"/>
          </p:nvPr>
        </p:nvSpPr>
        <p:spPr/>
        <p:txBody>
          <a:bodyPr/>
          <a:lstStyle/>
          <a:p>
            <a:r>
              <a:rPr lang="el-GR" sz="2000" dirty="0"/>
              <a:t>Η μεγάλη αύξηση στην υπογονιμότητα τα τελευταία χρόνια συμπίπτει χρονικά με την αντίστοιχη αύξηση της έκθεσης του πληθυσμού σε τεχνητές ηλεκτρομαγνητικές ακτινοβολίες από κινητά τηλεφωνά, ασύρματα tablet και laptop, κεραίες κινητής τηλεφωνίας κ.α. και η σύνδεση αυτή επιβεβαιώνεται πλέον από αρκετές μελέτες σε ανθρώπους και ζώα.</a:t>
            </a:r>
          </a:p>
          <a:p>
            <a:pPr marL="0" indent="0">
              <a:buNone/>
            </a:pPr>
            <a:endParaRPr lang="el-GR" dirty="0"/>
          </a:p>
        </p:txBody>
      </p:sp>
    </p:spTree>
    <p:extLst>
      <p:ext uri="{BB962C8B-B14F-4D97-AF65-F5344CB8AC3E}">
        <p14:creationId xmlns:p14="http://schemas.microsoft.com/office/powerpoint/2010/main" val="2203196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0E2000-C65C-4F2C-B26E-7544D8718149}"/>
              </a:ext>
            </a:extLst>
          </p:cNvPr>
          <p:cNvSpPr>
            <a:spLocks noGrp="1"/>
          </p:cNvSpPr>
          <p:nvPr>
            <p:ph type="title"/>
          </p:nvPr>
        </p:nvSpPr>
        <p:spPr/>
        <p:txBody>
          <a:bodyPr>
            <a:normAutofit/>
          </a:bodyPr>
          <a:lstStyle/>
          <a:p>
            <a:r>
              <a:rPr lang="el-GR" sz="3200" dirty="0"/>
              <a:t>Ακτινοθεραπεία</a:t>
            </a:r>
          </a:p>
        </p:txBody>
      </p:sp>
      <p:pic>
        <p:nvPicPr>
          <p:cNvPr id="2050" name="Picture 2" descr="E:\ΑΝΔΡ.ΥΟ - ΝΙΜΤΣ_2015\Fig5a.gif">
            <a:extLst>
              <a:ext uri="{FF2B5EF4-FFF2-40B4-BE49-F238E27FC236}">
                <a16:creationId xmlns:a16="http://schemas.microsoft.com/office/drawing/2014/main" id="{9A2EAD13-13AD-4E85-89B8-78C3034272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386631" y="861462"/>
            <a:ext cx="3897453" cy="5135075"/>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κειμένου 2">
            <a:extLst>
              <a:ext uri="{FF2B5EF4-FFF2-40B4-BE49-F238E27FC236}">
                <a16:creationId xmlns:a16="http://schemas.microsoft.com/office/drawing/2014/main" id="{CAC1453D-2F2E-4C46-B9FC-E2D4DBAD831D}"/>
              </a:ext>
            </a:extLst>
          </p:cNvPr>
          <p:cNvSpPr>
            <a:spLocks noGrp="1"/>
          </p:cNvSpPr>
          <p:nvPr>
            <p:ph type="body" sz="half" idx="2"/>
          </p:nvPr>
        </p:nvSpPr>
        <p:spPr>
          <a:xfrm>
            <a:off x="807396" y="1585609"/>
            <a:ext cx="6507804" cy="4275440"/>
          </a:xfrm>
        </p:spPr>
        <p:txBody>
          <a:bodyPr>
            <a:normAutofit/>
          </a:bodyPr>
          <a:lstStyle/>
          <a:p>
            <a:pPr marL="285750" indent="-285750">
              <a:buFont typeface="Wingdings" panose="05000000000000000000" pitchFamily="2" charset="2"/>
              <a:buChar char="Ø"/>
            </a:pPr>
            <a:r>
              <a:rPr lang="el-GR" sz="2000" dirty="0"/>
              <a:t>Η τοξικότητα της ΑΚΘ είναι δοσοεξαρτόμενη.</a:t>
            </a:r>
          </a:p>
          <a:p>
            <a:pPr marL="285750" indent="-285750">
              <a:buFont typeface="Wingdings" panose="05000000000000000000" pitchFamily="2" charset="2"/>
              <a:buChar char="Ø"/>
            </a:pPr>
            <a:r>
              <a:rPr lang="el-GR" sz="2000" dirty="0"/>
              <a:t>Άμεση ακτινοβολία του όρχι με χαμηλές δόσεις ακόμα και 200 </a:t>
            </a:r>
            <a:r>
              <a:rPr lang="en-US" sz="2000" dirty="0"/>
              <a:t>cGy </a:t>
            </a:r>
            <a:r>
              <a:rPr lang="el-GR" sz="2000" dirty="0"/>
              <a:t>μπορεί να προκαλέσει </a:t>
            </a:r>
            <a:r>
              <a:rPr lang="el-GR" sz="2000" dirty="0">
                <a:highlight>
                  <a:srgbClr val="FFFF00"/>
                </a:highlight>
              </a:rPr>
              <a:t>βλάβη στην σπερματογένεση διάρκειας περίπου και 18 μηνών.</a:t>
            </a:r>
          </a:p>
          <a:p>
            <a:pPr marL="285750" indent="-285750">
              <a:buFont typeface="Wingdings" panose="05000000000000000000" pitchFamily="2" charset="2"/>
              <a:buChar char="Ø"/>
            </a:pPr>
            <a:r>
              <a:rPr lang="el-GR" sz="2000" dirty="0"/>
              <a:t>Ακτινοβολία στην παραορτική, λαγόνια και βουβωνική περιοχή, μπορεί να προκαλέσει </a:t>
            </a:r>
            <a:r>
              <a:rPr lang="el-GR" sz="2000" dirty="0">
                <a:highlight>
                  <a:srgbClr val="FFFF00"/>
                </a:highlight>
              </a:rPr>
              <a:t>βλάβη στην σπερματογένεση λόγω σκεδαζόμενης (διαχεόμενης ) ακτινοβολίας διάρκειας έως και 2 χρόνια. </a:t>
            </a:r>
          </a:p>
          <a:p>
            <a:pPr marL="285750" indent="-285750">
              <a:buFont typeface="Wingdings" panose="05000000000000000000" pitchFamily="2" charset="2"/>
              <a:buChar char="Ø"/>
            </a:pPr>
            <a:r>
              <a:rPr lang="el-GR" sz="2000" dirty="0"/>
              <a:t>Με </a:t>
            </a:r>
            <a:r>
              <a:rPr lang="en-US" sz="2000" dirty="0"/>
              <a:t> </a:t>
            </a:r>
            <a:r>
              <a:rPr lang="el-GR" sz="2000" dirty="0"/>
              <a:t> συνολική δόση 24 </a:t>
            </a:r>
            <a:r>
              <a:rPr lang="en-US" sz="2000" dirty="0"/>
              <a:t>Gy </a:t>
            </a:r>
            <a:r>
              <a:rPr lang="el-GR" sz="2000" dirty="0"/>
              <a:t>η ακτινοβολία που λαμβάνει ο υγιής όρχης υπολογίζεται σε 3 </a:t>
            </a:r>
            <a:r>
              <a:rPr lang="en-US" sz="2000" dirty="0"/>
              <a:t>cGy.</a:t>
            </a:r>
            <a:endParaRPr lang="el-GR" sz="2000" dirty="0"/>
          </a:p>
        </p:txBody>
      </p:sp>
    </p:spTree>
    <p:extLst>
      <p:ext uri="{BB962C8B-B14F-4D97-AF65-F5344CB8AC3E}">
        <p14:creationId xmlns:p14="http://schemas.microsoft.com/office/powerpoint/2010/main" val="1989523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a:extLst>
              <a:ext uri="{FF2B5EF4-FFF2-40B4-BE49-F238E27FC236}">
                <a16:creationId xmlns:a16="http://schemas.microsoft.com/office/drawing/2014/main" id="{04F4F037-B803-4650-9353-1A835C6A9DC2}"/>
              </a:ext>
            </a:extLst>
          </p:cNvPr>
          <p:cNvSpPr>
            <a:spLocks noGrp="1"/>
          </p:cNvSpPr>
          <p:nvPr>
            <p:ph type="body" idx="1"/>
          </p:nvPr>
        </p:nvSpPr>
        <p:spPr>
          <a:xfrm>
            <a:off x="2270234" y="2112579"/>
            <a:ext cx="9234377" cy="2277950"/>
          </a:xfrm>
        </p:spPr>
        <p:txBody>
          <a:bodyPr>
            <a:noAutofit/>
          </a:bodyPr>
          <a:lstStyle/>
          <a:p>
            <a:pPr marL="342900" indent="-342900">
              <a:buFont typeface="Arial" panose="020B0604020202020204" pitchFamily="34" charset="0"/>
              <a:buChar char="•"/>
            </a:pPr>
            <a:r>
              <a:rPr lang="el-GR" b="1" dirty="0"/>
              <a:t>Η δόση από μία τυπική ακτινογραφία θώρακα είναι 0.0005 </a:t>
            </a:r>
            <a:r>
              <a:rPr lang="en-US" b="1" dirty="0"/>
              <a:t>Gy</a:t>
            </a:r>
            <a:r>
              <a:rPr lang="el-GR" b="1" dirty="0"/>
              <a:t>, ενώ από μία ολόσωμη αξονική τομογραφία 0,015 </a:t>
            </a:r>
            <a:r>
              <a:rPr lang="en-US" b="1" dirty="0"/>
              <a:t>Gy .</a:t>
            </a:r>
            <a:endParaRPr lang="el-GR" b="1" dirty="0"/>
          </a:p>
          <a:p>
            <a:pPr marL="342900" indent="-342900">
              <a:buFont typeface="Arial" panose="020B0604020202020204" pitchFamily="34" charset="0"/>
              <a:buChar char="•"/>
            </a:pPr>
            <a:r>
              <a:rPr lang="el-GR" b="1" dirty="0"/>
              <a:t>Δηλαδή, οι δόσεις των κοινών διαγνωστικών εξετάσεων είναι τουλάχιστον 1000 φορές μικρότερες από τις δόσεις κατωφλίου.</a:t>
            </a:r>
          </a:p>
        </p:txBody>
      </p:sp>
    </p:spTree>
    <p:extLst>
      <p:ext uri="{BB962C8B-B14F-4D97-AF65-F5344CB8AC3E}">
        <p14:creationId xmlns:p14="http://schemas.microsoft.com/office/powerpoint/2010/main" val="2633251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505" y="332656"/>
            <a:ext cx="9226107" cy="648072"/>
          </a:xfrm>
        </p:spPr>
        <p:txBody>
          <a:bodyPr/>
          <a:lstStyle/>
          <a:p>
            <a:r>
              <a:rPr lang="el-GR" dirty="0"/>
              <a:t>Προστασία από την ακτινοβολία</a:t>
            </a:r>
            <a:endParaRPr lang="en-GB" dirty="0"/>
          </a:p>
        </p:txBody>
      </p:sp>
      <p:sp>
        <p:nvSpPr>
          <p:cNvPr id="3" name="Content Placeholder 2"/>
          <p:cNvSpPr>
            <a:spLocks noGrp="1"/>
          </p:cNvSpPr>
          <p:nvPr>
            <p:ph idx="1"/>
          </p:nvPr>
        </p:nvSpPr>
        <p:spPr>
          <a:xfrm>
            <a:off x="1034320" y="1154242"/>
            <a:ext cx="10628028" cy="5371101"/>
          </a:xfrm>
        </p:spPr>
        <p:txBody>
          <a:bodyPr>
            <a:normAutofit/>
          </a:bodyPr>
          <a:lstStyle/>
          <a:p>
            <a:pPr marL="0" indent="0">
              <a:buNone/>
            </a:pPr>
            <a:r>
              <a:rPr lang="el-GR" sz="2000" b="1" dirty="0">
                <a:latin typeface="Century Gothic" panose="020B0502020202020204" pitchFamily="34" charset="0"/>
                <a:cs typeface="Times New Roman" panose="02020603050405020304" pitchFamily="18" charset="0"/>
              </a:rPr>
              <a:t>Ακτινοπροστασία</a:t>
            </a:r>
            <a:r>
              <a:rPr lang="en-US" sz="2000" b="1" dirty="0">
                <a:latin typeface="Century Gothic" panose="020B0502020202020204" pitchFamily="34" charset="0"/>
                <a:cs typeface="Times New Roman" panose="02020603050405020304" pitchFamily="18" charset="0"/>
              </a:rPr>
              <a:t>:</a:t>
            </a:r>
            <a:r>
              <a:rPr lang="el-GR" sz="2000" b="1" dirty="0">
                <a:latin typeface="Century Gothic" panose="020B0502020202020204" pitchFamily="34" charset="0"/>
                <a:cs typeface="Times New Roman" panose="02020603050405020304" pitchFamily="18" charset="0"/>
              </a:rPr>
              <a:t> η παροχή ασφάλειας για την έκθεση σε ιονίζουσα ακτινοβολία </a:t>
            </a:r>
          </a:p>
          <a:p>
            <a:pPr marL="0" indent="0">
              <a:buNone/>
            </a:pPr>
            <a:r>
              <a:rPr lang="el-GR" sz="2000" u="sng" dirty="0">
                <a:latin typeface="Century Gothic" panose="020B0502020202020204" pitchFamily="34" charset="0"/>
                <a:cs typeface="Times New Roman" panose="02020603050405020304" pitchFamily="18" charset="0"/>
              </a:rPr>
              <a:t>Οι  αρχές της ακτινοπροστασίας</a:t>
            </a:r>
            <a:r>
              <a:rPr lang="el-GR" sz="2000" dirty="0">
                <a:latin typeface="Century Gothic" panose="020B0502020202020204" pitchFamily="34" charset="0"/>
                <a:cs typeface="Times New Roman" panose="02020603050405020304" pitchFamily="18" charset="0"/>
              </a:rPr>
              <a:t>:</a:t>
            </a:r>
          </a:p>
          <a:p>
            <a:pPr marL="0" indent="0" algn="just">
              <a:buNone/>
            </a:pPr>
            <a:r>
              <a:rPr lang="el-GR" sz="2000" b="1" dirty="0">
                <a:latin typeface="Century Gothic" panose="020B0502020202020204" pitchFamily="34" charset="0"/>
                <a:cs typeface="Times New Roman" panose="02020603050405020304" pitchFamily="18" charset="0"/>
              </a:rPr>
              <a:t>Αρχή της αιτιολόγησης:</a:t>
            </a:r>
            <a:r>
              <a:rPr lang="el-GR" sz="2000" dirty="0">
                <a:latin typeface="Century Gothic" panose="020B0502020202020204" pitchFamily="34" charset="0"/>
                <a:cs typeface="Times New Roman" panose="02020603050405020304" pitchFamily="18" charset="0"/>
              </a:rPr>
              <a:t> η έκθεση σε </a:t>
            </a:r>
            <a:r>
              <a:rPr lang="el-GR" sz="2000" dirty="0" err="1">
                <a:latin typeface="Century Gothic" panose="020B0502020202020204" pitchFamily="34" charset="0"/>
                <a:cs typeface="Times New Roman" panose="02020603050405020304" pitchFamily="18" charset="0"/>
              </a:rPr>
              <a:t>ιονίζουσα</a:t>
            </a:r>
            <a:r>
              <a:rPr lang="el-GR" sz="2000" dirty="0">
                <a:latin typeface="Century Gothic" panose="020B0502020202020204" pitchFamily="34" charset="0"/>
                <a:cs typeface="Times New Roman" panose="02020603050405020304" pitchFamily="18" charset="0"/>
              </a:rPr>
              <a:t> ακτινοβολία, πρέπει να αποφέρει μεγαλύτερο όφελος, από την ενδεχόμενη προκαλούμενη βλάβη.</a:t>
            </a:r>
          </a:p>
          <a:p>
            <a:pPr marL="0" indent="0" algn="just">
              <a:buNone/>
            </a:pPr>
            <a:endParaRPr lang="el-GR" sz="2000" dirty="0">
              <a:latin typeface="Century Gothic" panose="020B0502020202020204" pitchFamily="34" charset="0"/>
              <a:cs typeface="Times New Roman" panose="02020603050405020304" pitchFamily="18" charset="0"/>
            </a:endParaRPr>
          </a:p>
          <a:p>
            <a:pPr marL="0" indent="0" algn="just">
              <a:buNone/>
            </a:pPr>
            <a:r>
              <a:rPr lang="el-GR" sz="2000" b="1" dirty="0">
                <a:latin typeface="Century Gothic" panose="020B0502020202020204" pitchFamily="34" charset="0"/>
                <a:cs typeface="Times New Roman" panose="02020603050405020304" pitchFamily="18" charset="0"/>
              </a:rPr>
              <a:t>Αρχή της βελτιστοποίησης:</a:t>
            </a:r>
            <a:r>
              <a:rPr lang="el-GR" sz="2000" dirty="0">
                <a:latin typeface="Century Gothic" panose="020B0502020202020204" pitchFamily="34" charset="0"/>
                <a:cs typeface="Times New Roman" panose="02020603050405020304" pitchFamily="18" charset="0"/>
              </a:rPr>
              <a:t> όλες οι πηγές και τα μηχανήματα παραγωγής ακτινοβολιών πρέπει να προσφέρουν, την καλύτερη δυνατή προστασία και ασφάλεια, έτσι ώστε η πιθανότητα μη αναμενόμενης έκθεσης και ο αριθμός των εκτιθέμενων ατόμων, να είναι όσο το δυνατό μικρότερα. </a:t>
            </a:r>
          </a:p>
          <a:p>
            <a:pPr marL="0" indent="0" algn="just">
              <a:buNone/>
            </a:pPr>
            <a:endParaRPr lang="el-GR" sz="2000" dirty="0">
              <a:latin typeface="Century Gothic" panose="020B0502020202020204" pitchFamily="34" charset="0"/>
              <a:cs typeface="Times New Roman" panose="02020603050405020304" pitchFamily="18" charset="0"/>
            </a:endParaRPr>
          </a:p>
          <a:p>
            <a:pPr marL="0" indent="0" algn="just">
              <a:buNone/>
            </a:pPr>
            <a:r>
              <a:rPr lang="el-GR" sz="2000" b="1" dirty="0">
                <a:latin typeface="Century Gothic" panose="020B0502020202020204" pitchFamily="34" charset="0"/>
                <a:cs typeface="Times New Roman" panose="02020603050405020304" pitchFamily="18" charset="0"/>
              </a:rPr>
              <a:t>Αρχή των ορίων δόσεων:</a:t>
            </a:r>
            <a:r>
              <a:rPr lang="el-GR" sz="2000" dirty="0">
                <a:latin typeface="Century Gothic" panose="020B0502020202020204" pitchFamily="34" charset="0"/>
                <a:cs typeface="Times New Roman" panose="02020603050405020304" pitchFamily="18" charset="0"/>
              </a:rPr>
              <a:t> Η έκθεση σε ακτινοβολία, στα πλαίσια των εγκεκριμένων πρακτικών, πρέπει να υπόκεινται σε όρια δόσεων ή όρια κινδύνων.</a:t>
            </a:r>
          </a:p>
          <a:p>
            <a:endParaRPr lang="en-GB" dirty="0"/>
          </a:p>
        </p:txBody>
      </p:sp>
    </p:spTree>
    <p:extLst>
      <p:ext uri="{BB962C8B-B14F-4D97-AF65-F5344CB8AC3E}">
        <p14:creationId xmlns:p14="http://schemas.microsoft.com/office/powerpoint/2010/main" val="5082232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A57C1A-3363-47D9-AA0F-097E8232D7B8}"/>
              </a:ext>
            </a:extLst>
          </p:cNvPr>
          <p:cNvSpPr>
            <a:spLocks noGrp="1"/>
          </p:cNvSpPr>
          <p:nvPr>
            <p:ph type="title"/>
          </p:nvPr>
        </p:nvSpPr>
        <p:spPr/>
        <p:txBody>
          <a:bodyPr/>
          <a:lstStyle/>
          <a:p>
            <a:r>
              <a:rPr lang="el-GR" dirty="0"/>
              <a:t>Αρχές ακτινοπροστασίας</a:t>
            </a:r>
          </a:p>
        </p:txBody>
      </p:sp>
      <p:sp>
        <p:nvSpPr>
          <p:cNvPr id="3" name="Θέση περιεχομένου 2">
            <a:extLst>
              <a:ext uri="{FF2B5EF4-FFF2-40B4-BE49-F238E27FC236}">
                <a16:creationId xmlns:a16="http://schemas.microsoft.com/office/drawing/2014/main" id="{FA060FA3-997B-4BF7-9A39-166683091B24}"/>
              </a:ext>
            </a:extLst>
          </p:cNvPr>
          <p:cNvSpPr>
            <a:spLocks noGrp="1"/>
          </p:cNvSpPr>
          <p:nvPr>
            <p:ph idx="1"/>
          </p:nvPr>
        </p:nvSpPr>
        <p:spPr>
          <a:xfrm>
            <a:off x="1273629" y="1453243"/>
            <a:ext cx="10466512" cy="4620985"/>
          </a:xfrm>
        </p:spPr>
        <p:txBody>
          <a:bodyPr>
            <a:noAutofit/>
          </a:bodyPr>
          <a:lstStyle/>
          <a:p>
            <a:r>
              <a:rPr lang="el-GR" sz="2000" b="1" dirty="0"/>
              <a:t>Ο σκοπός της ακτινοπροστασίας</a:t>
            </a:r>
            <a:r>
              <a:rPr lang="el-GR" sz="2000" dirty="0"/>
              <a:t>: </a:t>
            </a:r>
          </a:p>
          <a:p>
            <a:pPr marL="0" indent="0">
              <a:buNone/>
            </a:pPr>
            <a:r>
              <a:rPr lang="el-GR" sz="2000" dirty="0"/>
              <a:t> Προστασία του ανθρώπου, των απογόνων του και του περιβάλλοντος από τα επικίνδυνα  αποτελέσματα  των </a:t>
            </a:r>
            <a:r>
              <a:rPr lang="el-GR" sz="2000" dirty="0" err="1"/>
              <a:t>ιοντιζουσών</a:t>
            </a:r>
            <a:r>
              <a:rPr lang="el-GR" sz="2000" dirty="0"/>
              <a:t> ακτινοβολιών </a:t>
            </a:r>
          </a:p>
          <a:p>
            <a:r>
              <a:rPr lang="el-GR" sz="2000" b="1" dirty="0"/>
              <a:t>Ο στόχος της ακτινοπροστασίας</a:t>
            </a:r>
            <a:r>
              <a:rPr lang="el-GR" sz="2000" dirty="0"/>
              <a:t>: </a:t>
            </a:r>
          </a:p>
          <a:p>
            <a:pPr marL="0" indent="0">
              <a:buNone/>
            </a:pPr>
            <a:r>
              <a:rPr lang="el-GR" sz="2000" dirty="0"/>
              <a:t>• Αποτροπή των μη στοχαστικών επιπτώσεων </a:t>
            </a:r>
          </a:p>
          <a:p>
            <a:pPr marL="0" indent="0">
              <a:buNone/>
            </a:pPr>
            <a:r>
              <a:rPr lang="el-GR" sz="2000" dirty="0"/>
              <a:t>• Περιορισμός της πιθανότητας των στοχαστικών επιπτώσεων σε ανεκτό επίπεδο </a:t>
            </a:r>
          </a:p>
          <a:p>
            <a:r>
              <a:rPr lang="el-GR" sz="2000" b="1" dirty="0"/>
              <a:t>Αρχές ακτινοπροστασίας (</a:t>
            </a:r>
            <a:r>
              <a:rPr lang="en-US" sz="2000" b="1" dirty="0"/>
              <a:t>JOLI)</a:t>
            </a:r>
            <a:endParaRPr lang="el-GR" sz="2000" b="1" dirty="0"/>
          </a:p>
          <a:p>
            <a:pPr marL="0" indent="0">
              <a:buNone/>
            </a:pPr>
            <a:r>
              <a:rPr lang="el-GR" sz="2000" dirty="0"/>
              <a:t>• </a:t>
            </a:r>
            <a:r>
              <a:rPr lang="el-GR" sz="2000" dirty="0" err="1"/>
              <a:t>Justification</a:t>
            </a:r>
            <a:r>
              <a:rPr lang="el-GR" sz="2000" dirty="0"/>
              <a:t> </a:t>
            </a:r>
            <a:r>
              <a:rPr lang="el-GR" sz="2000" dirty="0" err="1"/>
              <a:t>ustification</a:t>
            </a:r>
            <a:r>
              <a:rPr lang="el-GR" sz="2000" dirty="0"/>
              <a:t> of </a:t>
            </a:r>
            <a:r>
              <a:rPr lang="el-GR" sz="2000" dirty="0" err="1"/>
              <a:t>practices</a:t>
            </a:r>
            <a:r>
              <a:rPr lang="el-GR" sz="2000" dirty="0"/>
              <a:t>  </a:t>
            </a:r>
            <a:r>
              <a:rPr lang="el-GR" sz="2000" dirty="0" err="1"/>
              <a:t>using</a:t>
            </a:r>
            <a:r>
              <a:rPr lang="el-GR" sz="2000" dirty="0"/>
              <a:t>  </a:t>
            </a:r>
            <a:r>
              <a:rPr lang="el-GR" sz="2000" dirty="0" err="1"/>
              <a:t>ionising</a:t>
            </a:r>
            <a:r>
              <a:rPr lang="el-GR" sz="2000" dirty="0"/>
              <a:t> </a:t>
            </a:r>
            <a:r>
              <a:rPr lang="el-GR" sz="2000" dirty="0" err="1"/>
              <a:t>radiation</a:t>
            </a:r>
            <a:r>
              <a:rPr lang="el-GR" sz="2000" dirty="0"/>
              <a:t> </a:t>
            </a:r>
          </a:p>
          <a:p>
            <a:pPr marL="0" indent="0">
              <a:buNone/>
            </a:pPr>
            <a:r>
              <a:rPr lang="el-GR" sz="2000" dirty="0"/>
              <a:t>• </a:t>
            </a:r>
            <a:r>
              <a:rPr lang="el-GR" sz="2000" dirty="0" err="1"/>
              <a:t>Optimisation</a:t>
            </a:r>
            <a:r>
              <a:rPr lang="el-GR" sz="2000" dirty="0"/>
              <a:t> of </a:t>
            </a:r>
            <a:r>
              <a:rPr lang="el-GR" sz="2000" dirty="0" err="1"/>
              <a:t>protection</a:t>
            </a:r>
            <a:r>
              <a:rPr lang="el-GR" sz="2000" dirty="0"/>
              <a:t> </a:t>
            </a:r>
            <a:r>
              <a:rPr lang="el-GR" sz="2000" dirty="0" err="1"/>
              <a:t>measures</a:t>
            </a:r>
            <a:r>
              <a:rPr lang="el-GR" sz="2000" dirty="0"/>
              <a:t> </a:t>
            </a:r>
          </a:p>
          <a:p>
            <a:pPr marL="0" indent="0">
              <a:buNone/>
            </a:pPr>
            <a:r>
              <a:rPr lang="el-GR" sz="2000" dirty="0"/>
              <a:t>• </a:t>
            </a:r>
            <a:r>
              <a:rPr lang="el-GR" sz="2000" dirty="0" err="1"/>
              <a:t>Limitation</a:t>
            </a:r>
            <a:r>
              <a:rPr lang="el-GR" sz="2000" dirty="0"/>
              <a:t> of </a:t>
            </a:r>
            <a:r>
              <a:rPr lang="el-GR" sz="2000" dirty="0" err="1"/>
              <a:t>individual</a:t>
            </a:r>
            <a:r>
              <a:rPr lang="el-GR" sz="2000" dirty="0"/>
              <a:t> </a:t>
            </a:r>
            <a:r>
              <a:rPr lang="el-GR" sz="2000" dirty="0" err="1"/>
              <a:t>doses</a:t>
            </a:r>
            <a:endParaRPr lang="el-GR" sz="2000" dirty="0"/>
          </a:p>
        </p:txBody>
      </p:sp>
    </p:spTree>
    <p:extLst>
      <p:ext uri="{BB962C8B-B14F-4D97-AF65-F5344CB8AC3E}">
        <p14:creationId xmlns:p14="http://schemas.microsoft.com/office/powerpoint/2010/main" val="30605303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62EDE5-94D3-4F2D-9441-A0EC4D652103}"/>
              </a:ext>
            </a:extLst>
          </p:cNvPr>
          <p:cNvSpPr>
            <a:spLocks noGrp="1"/>
          </p:cNvSpPr>
          <p:nvPr>
            <p:ph type="title"/>
          </p:nvPr>
        </p:nvSpPr>
        <p:spPr/>
        <p:txBody>
          <a:bodyPr/>
          <a:lstStyle/>
          <a:p>
            <a:r>
              <a:rPr lang="el-GR" dirty="0"/>
              <a:t>Ακτινοπροστασία προσωπικού</a:t>
            </a:r>
          </a:p>
        </p:txBody>
      </p:sp>
      <p:sp>
        <p:nvSpPr>
          <p:cNvPr id="3" name="Θέση περιεχομένου 2">
            <a:extLst>
              <a:ext uri="{FF2B5EF4-FFF2-40B4-BE49-F238E27FC236}">
                <a16:creationId xmlns:a16="http://schemas.microsoft.com/office/drawing/2014/main" id="{A4F7CE28-F874-4A9E-90CF-0FA09E9FB44C}"/>
              </a:ext>
            </a:extLst>
          </p:cNvPr>
          <p:cNvSpPr>
            <a:spLocks noGrp="1"/>
          </p:cNvSpPr>
          <p:nvPr>
            <p:ph idx="1"/>
          </p:nvPr>
        </p:nvSpPr>
        <p:spPr>
          <a:xfrm>
            <a:off x="930729" y="1485900"/>
            <a:ext cx="10573883" cy="4425322"/>
          </a:xfrm>
        </p:spPr>
        <p:txBody>
          <a:bodyPr/>
          <a:lstStyle/>
          <a:p>
            <a:pPr marL="0" indent="0">
              <a:buNone/>
            </a:pPr>
            <a:r>
              <a:rPr lang="en-US" sz="2000" b="1" dirty="0"/>
              <a:t>   </a:t>
            </a:r>
            <a:r>
              <a:rPr lang="el-GR" sz="2000" b="1" dirty="0"/>
              <a:t>ΟΦΕΛΗ </a:t>
            </a:r>
            <a:r>
              <a:rPr lang="en-US" sz="2000" b="1" dirty="0"/>
              <a:t>:</a:t>
            </a:r>
          </a:p>
          <a:p>
            <a:pPr>
              <a:buFont typeface="Wingdings" panose="05000000000000000000" pitchFamily="2" charset="2"/>
              <a:buChar char="§"/>
            </a:pPr>
            <a:r>
              <a:rPr lang="el-GR" sz="2000" dirty="0"/>
              <a:t>Επιβεβαίωση της σωστής μεθοδολογίας και τακτικής στην εργασία.</a:t>
            </a:r>
          </a:p>
          <a:p>
            <a:pPr>
              <a:buFont typeface="Wingdings" panose="05000000000000000000" pitchFamily="2" charset="2"/>
              <a:buChar char="§"/>
            </a:pPr>
            <a:r>
              <a:rPr lang="el-GR" sz="2000" dirty="0"/>
              <a:t>Μέσο για εξεύρεση νέων μεθοδολογιών εργασίας για </a:t>
            </a:r>
            <a:r>
              <a:rPr lang="el-GR" sz="2000" dirty="0" err="1"/>
              <a:t>μεμονομένους</a:t>
            </a:r>
            <a:r>
              <a:rPr lang="el-GR" sz="2000" dirty="0"/>
              <a:t> εργαζόμενους αλλά και ομάδες εργαζομένων.</a:t>
            </a:r>
          </a:p>
          <a:p>
            <a:pPr>
              <a:buFont typeface="Wingdings" panose="05000000000000000000" pitchFamily="2" charset="2"/>
              <a:buChar char="§"/>
            </a:pPr>
            <a:r>
              <a:rPr lang="el-GR" sz="2000" dirty="0"/>
              <a:t>Μέσο πληροφόρησης σε περιπτώσεις ατυχήματος</a:t>
            </a:r>
          </a:p>
          <a:p>
            <a:pPr>
              <a:buFont typeface="Wingdings" panose="05000000000000000000" pitchFamily="2" charset="2"/>
              <a:buChar char="§"/>
            </a:pPr>
            <a:r>
              <a:rPr lang="el-GR" sz="2000" dirty="0"/>
              <a:t>Κίνητρο για τους εργαζόμενους.</a:t>
            </a:r>
          </a:p>
          <a:p>
            <a:pPr>
              <a:buFont typeface="Wingdings" panose="05000000000000000000" pitchFamily="2" charset="2"/>
              <a:buChar char="§"/>
            </a:pPr>
            <a:r>
              <a:rPr lang="el-GR" sz="2000" dirty="0"/>
              <a:t>Παροχή στοιχείων για ιατρικούς και νομικούς λόγους.</a:t>
            </a:r>
          </a:p>
          <a:p>
            <a:pPr>
              <a:buFont typeface="Wingdings" panose="05000000000000000000" pitchFamily="2" charset="2"/>
              <a:buChar char="§"/>
            </a:pPr>
            <a:r>
              <a:rPr lang="el-GR" sz="2000" dirty="0"/>
              <a:t>Παροχή στοιχείων για επιδημιολογικές μελέτες.</a:t>
            </a:r>
            <a:endParaRPr lang="en-US" sz="2000" dirty="0"/>
          </a:p>
          <a:p>
            <a:endParaRPr lang="en-US" b="1" dirty="0"/>
          </a:p>
          <a:p>
            <a:pPr marL="0" indent="0">
              <a:buNone/>
            </a:pPr>
            <a:endParaRPr lang="el-GR" b="1" dirty="0"/>
          </a:p>
        </p:txBody>
      </p:sp>
    </p:spTree>
    <p:extLst>
      <p:ext uri="{BB962C8B-B14F-4D97-AF65-F5344CB8AC3E}">
        <p14:creationId xmlns:p14="http://schemas.microsoft.com/office/powerpoint/2010/main" val="16070876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F591B4-EA26-4821-B278-FAEC4F2F6310}"/>
              </a:ext>
            </a:extLst>
          </p:cNvPr>
          <p:cNvSpPr>
            <a:spLocks noGrp="1"/>
          </p:cNvSpPr>
          <p:nvPr>
            <p:ph type="title"/>
          </p:nvPr>
        </p:nvSpPr>
        <p:spPr/>
        <p:txBody>
          <a:bodyPr/>
          <a:lstStyle/>
          <a:p>
            <a:r>
              <a:rPr lang="el-GR" dirty="0"/>
              <a:t>Ακτινοπροστασία προσωπικού </a:t>
            </a:r>
          </a:p>
        </p:txBody>
      </p:sp>
      <p:pic>
        <p:nvPicPr>
          <p:cNvPr id="15362" name="Picture 2" descr="https://player.slideplayer.gr/10/2853410/data/images/img31.jpg">
            <a:extLst>
              <a:ext uri="{FF2B5EF4-FFF2-40B4-BE49-F238E27FC236}">
                <a16:creationId xmlns:a16="http://schemas.microsoft.com/office/drawing/2014/main" id="{3B095795-D727-41A9-B522-5F8ECDE93BA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453242" y="1530862"/>
            <a:ext cx="3045012" cy="4075999"/>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3">
            <a:extLst>
              <a:ext uri="{FF2B5EF4-FFF2-40B4-BE49-F238E27FC236}">
                <a16:creationId xmlns:a16="http://schemas.microsoft.com/office/drawing/2014/main" id="{D1C1E30C-D8FE-4109-BD27-CAD3627620EC}"/>
              </a:ext>
            </a:extLst>
          </p:cNvPr>
          <p:cNvSpPr>
            <a:spLocks noGrp="1"/>
          </p:cNvSpPr>
          <p:nvPr>
            <p:ph sz="half" idx="2"/>
          </p:nvPr>
        </p:nvSpPr>
        <p:spPr>
          <a:xfrm>
            <a:off x="4498254" y="1649186"/>
            <a:ext cx="7006357" cy="4254658"/>
          </a:xfrm>
        </p:spPr>
        <p:txBody>
          <a:bodyPr>
            <a:normAutofit/>
          </a:bodyPr>
          <a:lstStyle/>
          <a:p>
            <a:r>
              <a:rPr lang="el-GR" sz="2000" dirty="0"/>
              <a:t>Κατά τη διάρκεια της ακτινολογικής διαδικασίας μέλη του προσωπικού βρίσκονται σε περιοχές όπου οι ρυθμοί δόσης μπορεί να είναι της τάξης των </a:t>
            </a:r>
            <a:r>
              <a:rPr lang="en-US" sz="2000" dirty="0"/>
              <a:t>mSv/hr.</a:t>
            </a:r>
            <a:endParaRPr lang="el-GR" sz="2000" dirty="0"/>
          </a:p>
          <a:p>
            <a:pPr marL="0" indent="0">
              <a:buNone/>
            </a:pPr>
            <a:endParaRPr lang="en-US" sz="2000" dirty="0"/>
          </a:p>
          <a:p>
            <a:r>
              <a:rPr lang="el-GR" sz="2000" dirty="0"/>
              <a:t>Σε χειριστήρια ακτινοδιαγνωστικών συστημάτων οι ρυθμοί δόσης σπάνια ξεπερνούν τα </a:t>
            </a:r>
            <a:r>
              <a:rPr lang="en-US" sz="2000" dirty="0"/>
              <a:t>0,02 mSv/</a:t>
            </a:r>
            <a:r>
              <a:rPr lang="en-US" sz="2000" dirty="0" err="1"/>
              <a:t>hr</a:t>
            </a:r>
            <a:r>
              <a:rPr lang="el-GR" sz="2000" dirty="0"/>
              <a:t>.</a:t>
            </a:r>
          </a:p>
        </p:txBody>
      </p:sp>
    </p:spTree>
    <p:extLst>
      <p:ext uri="{BB962C8B-B14F-4D97-AF65-F5344CB8AC3E}">
        <p14:creationId xmlns:p14="http://schemas.microsoft.com/office/powerpoint/2010/main" val="18971862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4FBABC-89D9-4DC2-8886-45F918A570FB}"/>
              </a:ext>
            </a:extLst>
          </p:cNvPr>
          <p:cNvSpPr>
            <a:spLocks noGrp="1"/>
          </p:cNvSpPr>
          <p:nvPr>
            <p:ph type="title"/>
          </p:nvPr>
        </p:nvSpPr>
        <p:spPr>
          <a:xfrm>
            <a:off x="1143000" y="130629"/>
            <a:ext cx="10417629" cy="1306551"/>
          </a:xfrm>
        </p:spPr>
        <p:txBody>
          <a:bodyPr>
            <a:normAutofit fontScale="90000"/>
          </a:bodyPr>
          <a:lstStyle/>
          <a:p>
            <a:r>
              <a:rPr lang="el-GR" dirty="0"/>
              <a:t>Ακτινοπροστασία προσωπικού</a:t>
            </a:r>
            <a:r>
              <a:rPr lang="el-GR" sz="2000" dirty="0"/>
              <a:t>. </a:t>
            </a:r>
            <a:r>
              <a:rPr lang="el-GR" sz="2200" dirty="0"/>
              <a:t>Η παραμονή του προσωπικού μέσα στον θάλαμο προϋποθέτει χρήση ακτινοπροστατευτικού εξοπλισμού.</a:t>
            </a:r>
          </a:p>
        </p:txBody>
      </p:sp>
      <p:pic>
        <p:nvPicPr>
          <p:cNvPr id="14338" name="Picture 2" descr="file:///D:/medias/images/fpdevic02.jpg">
            <a:extLst>
              <a:ext uri="{FF2B5EF4-FFF2-40B4-BE49-F238E27FC236}">
                <a16:creationId xmlns:a16="http://schemas.microsoft.com/office/drawing/2014/main" id="{DC73C18D-702B-4604-A12A-269A3FEE87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2017" y="1437180"/>
            <a:ext cx="2666381" cy="297153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player.slideplayer.gr/10/2853410/data/images/img45.jpg">
            <a:extLst>
              <a:ext uri="{FF2B5EF4-FFF2-40B4-BE49-F238E27FC236}">
                <a16:creationId xmlns:a16="http://schemas.microsoft.com/office/drawing/2014/main" id="{6C56E93A-CA78-429C-8707-02E8DBB84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143" y="1437180"/>
            <a:ext cx="3359731" cy="256358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player.slideplayer.gr/10/2853410/data/images/img46.jpg">
            <a:extLst>
              <a:ext uri="{FF2B5EF4-FFF2-40B4-BE49-F238E27FC236}">
                <a16:creationId xmlns:a16="http://schemas.microsoft.com/office/drawing/2014/main" id="{234BB1ED-C0D7-416F-9E3E-F4BFC7759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619" y="1437180"/>
            <a:ext cx="4105744" cy="256358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2165B637-2A98-43A6-BB4A-91D54BD9C1F7}"/>
              </a:ext>
            </a:extLst>
          </p:cNvPr>
          <p:cNvSpPr/>
          <p:nvPr/>
        </p:nvSpPr>
        <p:spPr>
          <a:xfrm>
            <a:off x="751113" y="4408714"/>
            <a:ext cx="10417629" cy="215537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1.</a:t>
            </a:r>
            <a:r>
              <a:rPr lang="el-GR" sz="2000" dirty="0">
                <a:solidFill>
                  <a:schemeClr val="tx1"/>
                </a:solidFill>
              </a:rPr>
              <a:t>Ακτινοπροστατευτική ποδιά (0,25-0,5 </a:t>
            </a:r>
            <a:r>
              <a:rPr lang="en-US" sz="2000" dirty="0">
                <a:solidFill>
                  <a:schemeClr val="tx1"/>
                </a:solidFill>
              </a:rPr>
              <a:t>mmPB)</a:t>
            </a:r>
            <a:r>
              <a:rPr lang="el-GR" sz="2000" dirty="0">
                <a:solidFill>
                  <a:schemeClr val="tx1"/>
                </a:solidFill>
              </a:rPr>
              <a:t> έως 90% μείωση της έκθεσης στα τμήματα του σώματος που καλύπτει.</a:t>
            </a:r>
          </a:p>
          <a:p>
            <a:pPr algn="ctr"/>
            <a:r>
              <a:rPr lang="el-GR" sz="2000" dirty="0">
                <a:solidFill>
                  <a:schemeClr val="tx1"/>
                </a:solidFill>
              </a:rPr>
              <a:t>2. Κολάρο θυρεοειδούς </a:t>
            </a:r>
            <a:r>
              <a:rPr lang="en-US" sz="2000" dirty="0">
                <a:solidFill>
                  <a:schemeClr val="tx1"/>
                </a:solidFill>
              </a:rPr>
              <a:t>: </a:t>
            </a:r>
            <a:r>
              <a:rPr lang="el-GR" sz="2000" dirty="0">
                <a:solidFill>
                  <a:schemeClr val="tx1"/>
                </a:solidFill>
              </a:rPr>
              <a:t>Έως 80% μείωση της έκθεσης στον θυρεοειδή και στον οισοφάγο. </a:t>
            </a:r>
          </a:p>
          <a:p>
            <a:pPr algn="ctr"/>
            <a:r>
              <a:rPr lang="el-GR" sz="2000" dirty="0">
                <a:solidFill>
                  <a:schemeClr val="tx1"/>
                </a:solidFill>
              </a:rPr>
              <a:t>3. Γυαλιά από μολυβδύαλο </a:t>
            </a:r>
            <a:r>
              <a:rPr lang="en-US" sz="2000" dirty="0">
                <a:solidFill>
                  <a:schemeClr val="tx1"/>
                </a:solidFill>
              </a:rPr>
              <a:t>: </a:t>
            </a:r>
            <a:r>
              <a:rPr lang="el-GR" sz="2000" dirty="0">
                <a:solidFill>
                  <a:schemeClr val="tx1"/>
                </a:solidFill>
              </a:rPr>
              <a:t>προστασία από καταρράκτη.</a:t>
            </a:r>
          </a:p>
        </p:txBody>
      </p:sp>
    </p:spTree>
    <p:extLst>
      <p:ext uri="{BB962C8B-B14F-4D97-AF65-F5344CB8AC3E}">
        <p14:creationId xmlns:p14="http://schemas.microsoft.com/office/powerpoint/2010/main" val="6794149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A1262D-B834-47C0-8063-34DD292C610F}"/>
              </a:ext>
            </a:extLst>
          </p:cNvPr>
          <p:cNvSpPr>
            <a:spLocks noGrp="1"/>
          </p:cNvSpPr>
          <p:nvPr>
            <p:ph type="title"/>
          </p:nvPr>
        </p:nvSpPr>
        <p:spPr/>
        <p:txBody>
          <a:bodyPr/>
          <a:lstStyle/>
          <a:p>
            <a:r>
              <a:rPr lang="el-GR" dirty="0"/>
              <a:t>Ακτινοπροστασία προσωπικού</a:t>
            </a:r>
          </a:p>
        </p:txBody>
      </p:sp>
      <p:sp>
        <p:nvSpPr>
          <p:cNvPr id="3" name="Θέση περιεχομένου 2">
            <a:extLst>
              <a:ext uri="{FF2B5EF4-FFF2-40B4-BE49-F238E27FC236}">
                <a16:creationId xmlns:a16="http://schemas.microsoft.com/office/drawing/2014/main" id="{5227232B-B921-46C3-8295-654B2863F24A}"/>
              </a:ext>
            </a:extLst>
          </p:cNvPr>
          <p:cNvSpPr>
            <a:spLocks noGrp="1"/>
          </p:cNvSpPr>
          <p:nvPr>
            <p:ph idx="1"/>
          </p:nvPr>
        </p:nvSpPr>
        <p:spPr>
          <a:xfrm>
            <a:off x="1404257" y="1747157"/>
            <a:ext cx="10100355" cy="4164065"/>
          </a:xfrm>
        </p:spPr>
        <p:txBody>
          <a:bodyPr>
            <a:normAutofit/>
          </a:bodyPr>
          <a:lstStyle/>
          <a:p>
            <a:pPr marL="0" indent="0">
              <a:buNone/>
            </a:pPr>
            <a:r>
              <a:rPr lang="el-GR" sz="2000" u="sng" dirty="0"/>
              <a:t> </a:t>
            </a:r>
            <a:r>
              <a:rPr lang="el-GR" sz="2000" b="1" u="sng" dirty="0"/>
              <a:t>Η εξασφάλιση της ακτινοπροστασίας των εργαζομένων είναι διαρκής διαδικασία</a:t>
            </a:r>
          </a:p>
          <a:p>
            <a:pPr marL="0" indent="0">
              <a:buNone/>
            </a:pPr>
            <a:r>
              <a:rPr lang="el-GR" sz="2000" dirty="0"/>
              <a:t>ΑΠΑΙΤΕΙΤΑΙ</a:t>
            </a:r>
            <a:r>
              <a:rPr lang="en-US" sz="2000" dirty="0"/>
              <a:t>:</a:t>
            </a:r>
          </a:p>
          <a:p>
            <a:r>
              <a:rPr lang="el-GR" sz="2000" dirty="0"/>
              <a:t>Σωστός σχεδιασμός πριν την κατασκευή του εργαστηρίου.</a:t>
            </a:r>
          </a:p>
          <a:p>
            <a:r>
              <a:rPr lang="el-GR" sz="2000" dirty="0"/>
              <a:t>Ύπαρξη κατάλληλου εξοπλισμού.</a:t>
            </a:r>
          </a:p>
          <a:p>
            <a:r>
              <a:rPr lang="el-GR" sz="2000" dirty="0"/>
              <a:t>Εφαρμογή σωστών πρακτικών από τα προσωπικό.</a:t>
            </a:r>
          </a:p>
          <a:p>
            <a:r>
              <a:rPr lang="el-GR" sz="2000" dirty="0"/>
              <a:t>Τακτικός έλεγχος από τους υπεύθυνους σε θέματα ακτινοπροστασίας.</a:t>
            </a:r>
          </a:p>
          <a:p>
            <a:pPr marL="0" indent="0">
              <a:buNone/>
            </a:pPr>
            <a:endParaRPr lang="el-GR" sz="2000" dirty="0"/>
          </a:p>
          <a:p>
            <a:pPr marL="0" indent="0">
              <a:buNone/>
            </a:pPr>
            <a:r>
              <a:rPr lang="el-GR" sz="2000" b="1" dirty="0"/>
              <a:t>ΑΠΑΡΑΙΤΗΤΗ ΕΙΝΑΙ Η ΔΟΣΙΜΕΤΡΗΣΗ ΤΟΥ ΠΡΟΣΩΠΙΚΟΥ –ΕΛΕΓΧΟΣ ΕΦΑΡΜΟΖΟΜΕΝΩΝ ΠΡΑΚΤΙΚΩΝ ΑΠΌ ΠΛΕΥΡΑΣ ΑΚΤΙΝΟΠΡΟΣΤΑΣΙΑΣ</a:t>
            </a:r>
            <a:endParaRPr lang="en-US" sz="2000" b="1" dirty="0"/>
          </a:p>
        </p:txBody>
      </p:sp>
    </p:spTree>
    <p:extLst>
      <p:ext uri="{BB962C8B-B14F-4D97-AF65-F5344CB8AC3E}">
        <p14:creationId xmlns:p14="http://schemas.microsoft.com/office/powerpoint/2010/main" val="29606901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71E896-EC2C-4397-B94C-BEB92A4E9A7C}"/>
              </a:ext>
            </a:extLst>
          </p:cNvPr>
          <p:cNvSpPr>
            <a:spLocks noGrp="1"/>
          </p:cNvSpPr>
          <p:nvPr>
            <p:ph type="title"/>
          </p:nvPr>
        </p:nvSpPr>
        <p:spPr/>
        <p:txBody>
          <a:bodyPr/>
          <a:lstStyle/>
          <a:p>
            <a:r>
              <a:rPr lang="el-GR" dirty="0"/>
              <a:t>Ακτινοπροστασία προσωπικού  ΔΟΣΙΜΕΤΡΗΣΗ</a:t>
            </a:r>
          </a:p>
        </p:txBody>
      </p:sp>
      <p:pic>
        <p:nvPicPr>
          <p:cNvPr id="12290" name="Picture 2" descr="rlite02">
            <a:extLst>
              <a:ext uri="{FF2B5EF4-FFF2-40B4-BE49-F238E27FC236}">
                <a16:creationId xmlns:a16="http://schemas.microsoft.com/office/drawing/2014/main" id="{C1C6094E-4D6F-4B05-A4F4-5EA215AEE6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4665" y="1988233"/>
            <a:ext cx="6829964" cy="486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392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DE0446-FF4C-4CBD-AF37-FB06EF8274F8}"/>
              </a:ext>
            </a:extLst>
          </p:cNvPr>
          <p:cNvSpPr>
            <a:spLocks noGrp="1"/>
          </p:cNvSpPr>
          <p:nvPr>
            <p:ph type="title"/>
          </p:nvPr>
        </p:nvSpPr>
        <p:spPr>
          <a:xfrm>
            <a:off x="1796143" y="624110"/>
            <a:ext cx="9708469" cy="1280890"/>
          </a:xfrm>
        </p:spPr>
        <p:txBody>
          <a:bodyPr/>
          <a:lstStyle/>
          <a:p>
            <a:r>
              <a:rPr lang="el-GR" dirty="0"/>
              <a:t>Ακτινοπροστασία ασθενών</a:t>
            </a:r>
          </a:p>
        </p:txBody>
      </p:sp>
      <p:sp>
        <p:nvSpPr>
          <p:cNvPr id="3" name="Θέση περιεχομένου 2">
            <a:extLst>
              <a:ext uri="{FF2B5EF4-FFF2-40B4-BE49-F238E27FC236}">
                <a16:creationId xmlns:a16="http://schemas.microsoft.com/office/drawing/2014/main" id="{0146E833-4547-4E99-810A-5D1C5D8F3DB8}"/>
              </a:ext>
            </a:extLst>
          </p:cNvPr>
          <p:cNvSpPr>
            <a:spLocks noGrp="1"/>
          </p:cNvSpPr>
          <p:nvPr>
            <p:ph idx="1"/>
          </p:nvPr>
        </p:nvSpPr>
        <p:spPr>
          <a:xfrm>
            <a:off x="1208314" y="1632857"/>
            <a:ext cx="10296298" cy="4601033"/>
          </a:xfrm>
        </p:spPr>
        <p:txBody>
          <a:bodyPr>
            <a:normAutofit lnSpcReduction="10000"/>
          </a:bodyPr>
          <a:lstStyle/>
          <a:p>
            <a:r>
              <a:rPr lang="el-GR" b="1" u="sng" dirty="0"/>
              <a:t>ΤΕΧΝΙΚΕΣ ΜΕΙΩΣΗΣ ΤΗΣ ΔΟΣΗΣ</a:t>
            </a:r>
          </a:p>
          <a:p>
            <a:pPr>
              <a:buFont typeface="Arial" panose="020B0604020202020204" pitchFamily="34" charset="0"/>
              <a:buChar char="•"/>
            </a:pPr>
            <a:r>
              <a:rPr lang="el-GR" dirty="0"/>
              <a:t>Εφαρμογή βελτιωμένων πρωτοκόλλων</a:t>
            </a:r>
          </a:p>
          <a:p>
            <a:pPr>
              <a:buFont typeface="Arial" panose="020B0604020202020204" pitchFamily="34" charset="0"/>
              <a:buChar char="•"/>
            </a:pPr>
            <a:r>
              <a:rPr lang="el-GR" dirty="0"/>
              <a:t>Χρήση διαφραγμάτων –Προστασία ευαίσθητων Οργάνων</a:t>
            </a:r>
          </a:p>
          <a:p>
            <a:pPr>
              <a:buFont typeface="Arial" panose="020B0604020202020204" pitchFamily="34" charset="0"/>
              <a:buChar char="•"/>
            </a:pPr>
            <a:r>
              <a:rPr lang="el-GR" dirty="0"/>
              <a:t>Εναλλαγή προβολών –εφ’όσον προβλέπεται </a:t>
            </a:r>
          </a:p>
          <a:p>
            <a:pPr>
              <a:buFont typeface="Arial" panose="020B0604020202020204" pitchFamily="34" charset="0"/>
              <a:buChar char="•"/>
            </a:pPr>
            <a:r>
              <a:rPr lang="el-GR" dirty="0"/>
              <a:t>Απόσταση εστίας –ανιχνευτή</a:t>
            </a:r>
          </a:p>
          <a:p>
            <a:pPr>
              <a:buFont typeface="Arial" panose="020B0604020202020204" pitchFamily="34" charset="0"/>
              <a:buChar char="•"/>
            </a:pPr>
            <a:r>
              <a:rPr lang="el-GR" dirty="0"/>
              <a:t>Περιορισμός χρόνου έκθεσης</a:t>
            </a:r>
          </a:p>
          <a:p>
            <a:pPr>
              <a:buFont typeface="Arial" panose="020B0604020202020204" pitchFamily="34" charset="0"/>
              <a:buChar char="•"/>
            </a:pPr>
            <a:r>
              <a:rPr lang="el-GR" dirty="0"/>
              <a:t>Αποφυγή χρήσης </a:t>
            </a:r>
            <a:r>
              <a:rPr lang="en-US" dirty="0"/>
              <a:t>High Dose Rate mode</a:t>
            </a:r>
          </a:p>
          <a:p>
            <a:pPr>
              <a:buFont typeface="Arial" panose="020B0604020202020204" pitchFamily="34" charset="0"/>
              <a:buChar char="•"/>
            </a:pPr>
            <a:r>
              <a:rPr lang="el-GR" dirty="0"/>
              <a:t>Χρήση παλμικής Ακτινοσκόπησης</a:t>
            </a:r>
          </a:p>
          <a:p>
            <a:pPr>
              <a:buFont typeface="Arial" panose="020B0604020202020204" pitchFamily="34" charset="0"/>
              <a:buChar char="•"/>
            </a:pPr>
            <a:r>
              <a:rPr lang="el-GR" dirty="0"/>
              <a:t>«Πάγωμα» εικόνας</a:t>
            </a:r>
          </a:p>
          <a:p>
            <a:pPr>
              <a:buFont typeface="Arial" panose="020B0604020202020204" pitchFamily="34" charset="0"/>
              <a:buChar char="•"/>
            </a:pPr>
            <a:r>
              <a:rPr lang="el-GR" dirty="0"/>
              <a:t>Χρήση </a:t>
            </a:r>
            <a:r>
              <a:rPr lang="en-US" dirty="0"/>
              <a:t>AEC (IMAGE or DOSE weighted)</a:t>
            </a:r>
          </a:p>
          <a:p>
            <a:pPr>
              <a:buFont typeface="Arial" panose="020B0604020202020204" pitchFamily="34" charset="0"/>
              <a:buChar char="•"/>
            </a:pPr>
            <a:r>
              <a:rPr lang="el-GR" dirty="0"/>
              <a:t>Παρακολούθηση τιμών </a:t>
            </a:r>
            <a:r>
              <a:rPr lang="en-US" dirty="0"/>
              <a:t>DAP-</a:t>
            </a:r>
            <a:r>
              <a:rPr lang="el-GR" dirty="0"/>
              <a:t>Δόσης</a:t>
            </a:r>
          </a:p>
          <a:p>
            <a:pPr>
              <a:buFont typeface="Arial" panose="020B0604020202020204" pitchFamily="34" charset="0"/>
              <a:buChar char="•"/>
            </a:pPr>
            <a:r>
              <a:rPr lang="el-GR" dirty="0"/>
              <a:t>Χρήση Φίλτρων</a:t>
            </a:r>
            <a:endParaRPr lang="en-US" dirty="0"/>
          </a:p>
          <a:p>
            <a:pPr marL="0" indent="0">
              <a:buNone/>
            </a:pPr>
            <a:endParaRPr lang="en-US" dirty="0"/>
          </a:p>
          <a:p>
            <a:pPr marL="0" indent="0">
              <a:buNone/>
            </a:pPr>
            <a:endParaRPr lang="el-GR" dirty="0"/>
          </a:p>
        </p:txBody>
      </p:sp>
    </p:spTree>
    <p:extLst>
      <p:ext uri="{BB962C8B-B14F-4D97-AF65-F5344CB8AC3E}">
        <p14:creationId xmlns:p14="http://schemas.microsoft.com/office/powerpoint/2010/main" val="2279262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player.slideplayer.gr/66/11845363/slides/slide_45.jpg">
            <a:extLst>
              <a:ext uri="{FF2B5EF4-FFF2-40B4-BE49-F238E27FC236}">
                <a16:creationId xmlns:a16="http://schemas.microsoft.com/office/drawing/2014/main" id="{E45D542B-69A4-4535-A9D3-57A4626C2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10944" cy="44332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player.slideplayer.gr/66/11845363/slides/slide_36.jpg">
            <a:extLst>
              <a:ext uri="{FF2B5EF4-FFF2-40B4-BE49-F238E27FC236}">
                <a16:creationId xmlns:a16="http://schemas.microsoft.com/office/drawing/2014/main" id="{A67950EC-757E-41E6-BDD4-027C493705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40604" y="0"/>
            <a:ext cx="5181601" cy="3886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player.slideplayer.gr/66/11845363/slides/slide_41.jpg">
            <a:extLst>
              <a:ext uri="{FF2B5EF4-FFF2-40B4-BE49-F238E27FC236}">
                <a16:creationId xmlns:a16="http://schemas.microsoft.com/office/drawing/2014/main" id="{D9B2A6FD-4245-415A-A5FA-B38032737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7545" y="3559630"/>
            <a:ext cx="5860455" cy="329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8008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BE7BCB-6222-4414-97CA-384B5932735E}"/>
              </a:ext>
            </a:extLst>
          </p:cNvPr>
          <p:cNvSpPr>
            <a:spLocks noGrp="1"/>
          </p:cNvSpPr>
          <p:nvPr>
            <p:ph type="title"/>
          </p:nvPr>
        </p:nvSpPr>
        <p:spPr/>
        <p:txBody>
          <a:bodyPr/>
          <a:lstStyle/>
          <a:p>
            <a:r>
              <a:rPr lang="el-GR" dirty="0"/>
              <a:t>Ακτινοπροστασία ασθενών</a:t>
            </a:r>
          </a:p>
        </p:txBody>
      </p:sp>
      <p:sp>
        <p:nvSpPr>
          <p:cNvPr id="3" name="Θέση περιεχομένου 2">
            <a:extLst>
              <a:ext uri="{FF2B5EF4-FFF2-40B4-BE49-F238E27FC236}">
                <a16:creationId xmlns:a16="http://schemas.microsoft.com/office/drawing/2014/main" id="{2D7F06BD-8397-405D-B676-6A0E067F0A1B}"/>
              </a:ext>
            </a:extLst>
          </p:cNvPr>
          <p:cNvSpPr>
            <a:spLocks noGrp="1"/>
          </p:cNvSpPr>
          <p:nvPr>
            <p:ph sz="half" idx="1"/>
          </p:nvPr>
        </p:nvSpPr>
        <p:spPr>
          <a:xfrm>
            <a:off x="1404257" y="1600200"/>
            <a:ext cx="5498819" cy="4311022"/>
          </a:xfrm>
        </p:spPr>
        <p:txBody>
          <a:bodyPr/>
          <a:lstStyle/>
          <a:p>
            <a:r>
              <a:rPr lang="el-GR" b="1" u="sng" dirty="0"/>
              <a:t>ΤΕΧΝΙΚΕΣ ΜΕΙΩΣΗΣ ΤΗΣ ΔΟΣΗΣ</a:t>
            </a:r>
          </a:p>
          <a:p>
            <a:pPr>
              <a:buFont typeface="Arial" panose="020B0604020202020204" pitchFamily="34" charset="0"/>
              <a:buChar char="•"/>
            </a:pPr>
            <a:r>
              <a:rPr lang="el-GR" dirty="0"/>
              <a:t>Δόση ακτινοβολίας</a:t>
            </a:r>
          </a:p>
          <a:p>
            <a:pPr>
              <a:buFont typeface="Arial" panose="020B0604020202020204" pitchFamily="34" charset="0"/>
              <a:buChar char="•"/>
            </a:pPr>
            <a:r>
              <a:rPr lang="el-GR" dirty="0"/>
              <a:t>Πεδίο ακτινοβόλησης </a:t>
            </a:r>
          </a:p>
          <a:p>
            <a:pPr>
              <a:buFont typeface="Arial" panose="020B0604020202020204" pitchFamily="34" charset="0"/>
              <a:buChar char="•"/>
            </a:pPr>
            <a:r>
              <a:rPr lang="el-GR" dirty="0"/>
              <a:t>Χρόνος έκθεσης </a:t>
            </a:r>
          </a:p>
          <a:p>
            <a:pPr marL="0" indent="0">
              <a:buNone/>
            </a:pPr>
            <a:endParaRPr lang="el-GR" dirty="0"/>
          </a:p>
          <a:p>
            <a:pPr>
              <a:buFont typeface="Arial" panose="020B0604020202020204" pitchFamily="34" charset="0"/>
              <a:buChar char="•"/>
            </a:pPr>
            <a:endParaRPr lang="el-GR" dirty="0"/>
          </a:p>
        </p:txBody>
      </p:sp>
      <p:sp>
        <p:nvSpPr>
          <p:cNvPr id="4" name="Θέση περιεχομένου 3">
            <a:extLst>
              <a:ext uri="{FF2B5EF4-FFF2-40B4-BE49-F238E27FC236}">
                <a16:creationId xmlns:a16="http://schemas.microsoft.com/office/drawing/2014/main" id="{02D42646-CACE-410C-B49B-12759773E143}"/>
              </a:ext>
            </a:extLst>
          </p:cNvPr>
          <p:cNvSpPr>
            <a:spLocks noGrp="1"/>
          </p:cNvSpPr>
          <p:nvPr>
            <p:ph sz="half" idx="2"/>
          </p:nvPr>
        </p:nvSpPr>
        <p:spPr>
          <a:xfrm>
            <a:off x="6629399" y="2122714"/>
            <a:ext cx="4875211" cy="3781130"/>
          </a:xfrm>
        </p:spPr>
        <p:txBody>
          <a:bodyPr/>
          <a:lstStyle/>
          <a:p>
            <a:r>
              <a:rPr lang="el-GR" dirty="0"/>
              <a:t>Βελτίωση τεχνικής</a:t>
            </a:r>
          </a:p>
          <a:p>
            <a:r>
              <a:rPr lang="el-GR" dirty="0"/>
              <a:t>Σύγκριση τεχνικών</a:t>
            </a:r>
          </a:p>
          <a:p>
            <a:r>
              <a:rPr lang="el-GR" dirty="0"/>
              <a:t>Υπολογισμός δόσης </a:t>
            </a:r>
          </a:p>
        </p:txBody>
      </p:sp>
      <p:sp>
        <p:nvSpPr>
          <p:cNvPr id="8" name="Ορθογώνιο 7">
            <a:extLst>
              <a:ext uri="{FF2B5EF4-FFF2-40B4-BE49-F238E27FC236}">
                <a16:creationId xmlns:a16="http://schemas.microsoft.com/office/drawing/2014/main" id="{670D5977-FAAF-413E-88A6-AA284EFB24E3}"/>
              </a:ext>
            </a:extLst>
          </p:cNvPr>
          <p:cNvSpPr/>
          <p:nvPr/>
        </p:nvSpPr>
        <p:spPr>
          <a:xfrm>
            <a:off x="3567953" y="4258234"/>
            <a:ext cx="3061446" cy="9995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Gy / cm 2</a:t>
            </a:r>
            <a:endParaRPr lang="el-GR" sz="3200" dirty="0"/>
          </a:p>
        </p:txBody>
      </p:sp>
    </p:spTree>
    <p:extLst>
      <p:ext uri="{BB962C8B-B14F-4D97-AF65-F5344CB8AC3E}">
        <p14:creationId xmlns:p14="http://schemas.microsoft.com/office/powerpoint/2010/main" val="5244566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63C69B-0A0A-491A-9EBF-1CCEE352D349}"/>
              </a:ext>
            </a:extLst>
          </p:cNvPr>
          <p:cNvSpPr>
            <a:spLocks noGrp="1"/>
          </p:cNvSpPr>
          <p:nvPr>
            <p:ph type="title"/>
          </p:nvPr>
        </p:nvSpPr>
        <p:spPr>
          <a:xfrm>
            <a:off x="2092036" y="624110"/>
            <a:ext cx="9412575" cy="1280890"/>
          </a:xfrm>
        </p:spPr>
        <p:txBody>
          <a:bodyPr>
            <a:normAutofit/>
          </a:bodyPr>
          <a:lstStyle/>
          <a:p>
            <a:r>
              <a:rPr lang="el-GR" dirty="0"/>
              <a:t>Ποσότητες που χρησιμοποιούνται για τα όρια δόσης</a:t>
            </a:r>
          </a:p>
        </p:txBody>
      </p:sp>
      <p:sp>
        <p:nvSpPr>
          <p:cNvPr id="3" name="Θέση περιεχομένου 2">
            <a:extLst>
              <a:ext uri="{FF2B5EF4-FFF2-40B4-BE49-F238E27FC236}">
                <a16:creationId xmlns:a16="http://schemas.microsoft.com/office/drawing/2014/main" id="{FFCD88A9-363F-46C0-8CBB-3844CA77CD60}"/>
              </a:ext>
            </a:extLst>
          </p:cNvPr>
          <p:cNvSpPr>
            <a:spLocks noGrp="1"/>
          </p:cNvSpPr>
          <p:nvPr>
            <p:ph sz="half" idx="1"/>
          </p:nvPr>
        </p:nvSpPr>
        <p:spPr>
          <a:xfrm>
            <a:off x="1205345" y="1905000"/>
            <a:ext cx="10448773" cy="1280891"/>
          </a:xfrm>
        </p:spPr>
        <p:txBody>
          <a:bodyPr>
            <a:normAutofit fontScale="92500" lnSpcReduction="10000"/>
          </a:bodyPr>
          <a:lstStyle/>
          <a:p>
            <a:pPr>
              <a:buFont typeface="Wingdings" panose="05000000000000000000" pitchFamily="2" charset="2"/>
              <a:buChar char="§"/>
            </a:pPr>
            <a:r>
              <a:rPr lang="el-GR" dirty="0"/>
              <a:t>Μη στοχαστικοί κίνδυνοι – Μέση ισοδύναμη δόση σε κάποιο όργανο – Για ακτινοβόληση του δέρματος, η μέση τιμή σε 1 cm2 </a:t>
            </a:r>
          </a:p>
          <a:p>
            <a:pPr>
              <a:buFont typeface="Wingdings" panose="05000000000000000000" pitchFamily="2" charset="2"/>
              <a:buChar char="§"/>
            </a:pPr>
            <a:r>
              <a:rPr lang="el-GR" dirty="0"/>
              <a:t>Στοχαστικοί κίνδυνοι – ∆ραστική (Effective) δόση (E) : Ε=Σ</a:t>
            </a:r>
            <a:r>
              <a:rPr lang="en-US" dirty="0"/>
              <a:t>W</a:t>
            </a:r>
            <a:r>
              <a:rPr lang="el-GR" dirty="0"/>
              <a:t>τ </a:t>
            </a:r>
            <a:r>
              <a:rPr lang="el-GR" dirty="0" err="1"/>
              <a:t>Ητ</a:t>
            </a:r>
            <a:endParaRPr lang="el-GR" dirty="0"/>
          </a:p>
          <a:p>
            <a:pPr marL="0" indent="0">
              <a:buNone/>
            </a:pPr>
            <a:r>
              <a:rPr lang="el-GR" dirty="0"/>
              <a:t>   </a:t>
            </a:r>
            <a:r>
              <a:rPr lang="en-US" dirty="0"/>
              <a:t>W</a:t>
            </a:r>
            <a:r>
              <a:rPr lang="el-GR" dirty="0"/>
              <a:t>τ: συντελεστής βάρους του ιστού</a:t>
            </a:r>
          </a:p>
        </p:txBody>
      </p:sp>
      <p:graphicFrame>
        <p:nvGraphicFramePr>
          <p:cNvPr id="5" name="Θέση περιεχομένου 4">
            <a:extLst>
              <a:ext uri="{FF2B5EF4-FFF2-40B4-BE49-F238E27FC236}">
                <a16:creationId xmlns:a16="http://schemas.microsoft.com/office/drawing/2014/main" id="{056E2BF8-3FB6-4A41-8BC5-9BA15961B393}"/>
              </a:ext>
            </a:extLst>
          </p:cNvPr>
          <p:cNvGraphicFramePr>
            <a:graphicFrameLocks noGrp="1"/>
          </p:cNvGraphicFramePr>
          <p:nvPr>
            <p:ph sz="half" idx="2"/>
            <p:extLst>
              <p:ext uri="{D42A27DB-BD31-4B8C-83A1-F6EECF244321}">
                <p14:modId xmlns:p14="http://schemas.microsoft.com/office/powerpoint/2010/main" val="3309126124"/>
              </p:ext>
            </p:extLst>
          </p:nvPr>
        </p:nvGraphicFramePr>
        <p:xfrm>
          <a:off x="1676400" y="3202332"/>
          <a:ext cx="9828218" cy="3292679"/>
        </p:xfrm>
        <a:graphic>
          <a:graphicData uri="http://schemas.openxmlformats.org/drawingml/2006/table">
            <a:tbl>
              <a:tblPr firstRow="1" bandRow="1">
                <a:tableStyleId>{5C22544A-7EE6-4342-B048-85BDC9FD1C3A}</a:tableStyleId>
              </a:tblPr>
              <a:tblGrid>
                <a:gridCol w="2457055">
                  <a:extLst>
                    <a:ext uri="{9D8B030D-6E8A-4147-A177-3AD203B41FA5}">
                      <a16:colId xmlns:a16="http://schemas.microsoft.com/office/drawing/2014/main" val="3944050867"/>
                    </a:ext>
                  </a:extLst>
                </a:gridCol>
                <a:gridCol w="2370628">
                  <a:extLst>
                    <a:ext uri="{9D8B030D-6E8A-4147-A177-3AD203B41FA5}">
                      <a16:colId xmlns:a16="http://schemas.microsoft.com/office/drawing/2014/main" val="2014801773"/>
                    </a:ext>
                  </a:extLst>
                </a:gridCol>
                <a:gridCol w="3643534">
                  <a:extLst>
                    <a:ext uri="{9D8B030D-6E8A-4147-A177-3AD203B41FA5}">
                      <a16:colId xmlns:a16="http://schemas.microsoft.com/office/drawing/2014/main" val="4000293948"/>
                    </a:ext>
                  </a:extLst>
                </a:gridCol>
                <a:gridCol w="1357001">
                  <a:extLst>
                    <a:ext uri="{9D8B030D-6E8A-4147-A177-3AD203B41FA5}">
                      <a16:colId xmlns:a16="http://schemas.microsoft.com/office/drawing/2014/main" val="2294334901"/>
                    </a:ext>
                  </a:extLst>
                </a:gridCol>
              </a:tblGrid>
              <a:tr h="347392">
                <a:tc>
                  <a:txBody>
                    <a:bodyPr/>
                    <a:lstStyle/>
                    <a:p>
                      <a:r>
                        <a:rPr lang="el-GR" dirty="0"/>
                        <a:t>Ιστός ή όργανο</a:t>
                      </a:r>
                    </a:p>
                  </a:txBody>
                  <a:tcPr/>
                </a:tc>
                <a:tc>
                  <a:txBody>
                    <a:bodyPr/>
                    <a:lstStyle/>
                    <a:p>
                      <a:r>
                        <a:rPr lang="en-US" dirty="0"/>
                        <a:t>W</a:t>
                      </a:r>
                      <a:r>
                        <a:rPr lang="el-GR" dirty="0"/>
                        <a:t>τ</a:t>
                      </a:r>
                    </a:p>
                  </a:txBody>
                  <a:tcPr/>
                </a:tc>
                <a:tc>
                  <a:txBody>
                    <a:bodyPr/>
                    <a:lstStyle/>
                    <a:p>
                      <a:r>
                        <a:rPr lang="el-GR" dirty="0"/>
                        <a:t>Ιστός ή όργανο</a:t>
                      </a:r>
                    </a:p>
                  </a:txBody>
                  <a:tcPr/>
                </a:tc>
                <a:tc>
                  <a:txBody>
                    <a:bodyPr/>
                    <a:lstStyle/>
                    <a:p>
                      <a:r>
                        <a:rPr lang="en-US" dirty="0"/>
                        <a:t>W</a:t>
                      </a:r>
                      <a:r>
                        <a:rPr lang="el-GR" dirty="0"/>
                        <a:t>τ</a:t>
                      </a:r>
                    </a:p>
                  </a:txBody>
                  <a:tcPr/>
                </a:tc>
                <a:extLst>
                  <a:ext uri="{0D108BD9-81ED-4DB2-BD59-A6C34878D82A}">
                    <a16:rowId xmlns:a16="http://schemas.microsoft.com/office/drawing/2014/main" val="3727210995"/>
                  </a:ext>
                </a:extLst>
              </a:tr>
              <a:tr h="347392">
                <a:tc>
                  <a:txBody>
                    <a:bodyPr/>
                    <a:lstStyle/>
                    <a:p>
                      <a:r>
                        <a:rPr lang="el-GR" dirty="0">
                          <a:highlight>
                            <a:srgbClr val="FFFF00"/>
                          </a:highlight>
                        </a:rPr>
                        <a:t>Γονάδες</a:t>
                      </a:r>
                    </a:p>
                  </a:txBody>
                  <a:tcPr/>
                </a:tc>
                <a:tc>
                  <a:txBody>
                    <a:bodyPr/>
                    <a:lstStyle/>
                    <a:p>
                      <a:r>
                        <a:rPr lang="el-GR" dirty="0"/>
                        <a:t>0,20</a:t>
                      </a:r>
                    </a:p>
                  </a:txBody>
                  <a:tcPr/>
                </a:tc>
                <a:tc>
                  <a:txBody>
                    <a:bodyPr/>
                    <a:lstStyle/>
                    <a:p>
                      <a:r>
                        <a:rPr lang="el-GR" dirty="0"/>
                        <a:t>ήπαρ</a:t>
                      </a:r>
                    </a:p>
                  </a:txBody>
                  <a:tcPr/>
                </a:tc>
                <a:tc>
                  <a:txBody>
                    <a:bodyPr/>
                    <a:lstStyle/>
                    <a:p>
                      <a:r>
                        <a:rPr lang="el-GR" dirty="0"/>
                        <a:t>0,05</a:t>
                      </a:r>
                    </a:p>
                  </a:txBody>
                  <a:tcPr/>
                </a:tc>
                <a:extLst>
                  <a:ext uri="{0D108BD9-81ED-4DB2-BD59-A6C34878D82A}">
                    <a16:rowId xmlns:a16="http://schemas.microsoft.com/office/drawing/2014/main" val="1823245963"/>
                  </a:ext>
                </a:extLst>
              </a:tr>
              <a:tr h="485748">
                <a:tc>
                  <a:txBody>
                    <a:bodyPr/>
                    <a:lstStyle/>
                    <a:p>
                      <a:r>
                        <a:rPr lang="el-GR" dirty="0"/>
                        <a:t>Μυελός των οστών</a:t>
                      </a:r>
                    </a:p>
                  </a:txBody>
                  <a:tcPr/>
                </a:tc>
                <a:tc>
                  <a:txBody>
                    <a:bodyPr/>
                    <a:lstStyle/>
                    <a:p>
                      <a:r>
                        <a:rPr lang="el-GR" dirty="0"/>
                        <a:t>0,12</a:t>
                      </a:r>
                    </a:p>
                  </a:txBody>
                  <a:tcPr/>
                </a:tc>
                <a:tc>
                  <a:txBody>
                    <a:bodyPr/>
                    <a:lstStyle/>
                    <a:p>
                      <a:r>
                        <a:rPr lang="el-GR" dirty="0"/>
                        <a:t>οισοφάγος</a:t>
                      </a:r>
                    </a:p>
                  </a:txBody>
                  <a:tcPr/>
                </a:tc>
                <a:tc>
                  <a:txBody>
                    <a:bodyPr/>
                    <a:lstStyle/>
                    <a:p>
                      <a:r>
                        <a:rPr lang="el-GR" dirty="0"/>
                        <a:t>0,05</a:t>
                      </a:r>
                    </a:p>
                  </a:txBody>
                  <a:tcPr/>
                </a:tc>
                <a:extLst>
                  <a:ext uri="{0D108BD9-81ED-4DB2-BD59-A6C34878D82A}">
                    <a16:rowId xmlns:a16="http://schemas.microsoft.com/office/drawing/2014/main" val="1291402712"/>
                  </a:ext>
                </a:extLst>
              </a:tr>
              <a:tr h="526473">
                <a:tc>
                  <a:txBody>
                    <a:bodyPr/>
                    <a:lstStyle/>
                    <a:p>
                      <a:r>
                        <a:rPr lang="el-GR" dirty="0"/>
                        <a:t>Παχύ έντερο</a:t>
                      </a:r>
                    </a:p>
                  </a:txBody>
                  <a:tcPr/>
                </a:tc>
                <a:tc>
                  <a:txBody>
                    <a:bodyPr/>
                    <a:lstStyle/>
                    <a:p>
                      <a:r>
                        <a:rPr lang="el-GR" dirty="0"/>
                        <a:t>0,12</a:t>
                      </a:r>
                    </a:p>
                  </a:txBody>
                  <a:tcPr/>
                </a:tc>
                <a:tc>
                  <a:txBody>
                    <a:bodyPr/>
                    <a:lstStyle/>
                    <a:p>
                      <a:r>
                        <a:rPr lang="el-GR" dirty="0"/>
                        <a:t>θυρεοειδής</a:t>
                      </a:r>
                    </a:p>
                  </a:txBody>
                  <a:tcPr/>
                </a:tc>
                <a:tc>
                  <a:txBody>
                    <a:bodyPr/>
                    <a:lstStyle/>
                    <a:p>
                      <a:r>
                        <a:rPr lang="el-GR" dirty="0"/>
                        <a:t>0,05</a:t>
                      </a:r>
                    </a:p>
                  </a:txBody>
                  <a:tcPr/>
                </a:tc>
                <a:extLst>
                  <a:ext uri="{0D108BD9-81ED-4DB2-BD59-A6C34878D82A}">
                    <a16:rowId xmlns:a16="http://schemas.microsoft.com/office/drawing/2014/main" val="2050965150"/>
                  </a:ext>
                </a:extLst>
              </a:tr>
              <a:tr h="198168">
                <a:tc>
                  <a:txBody>
                    <a:bodyPr/>
                    <a:lstStyle/>
                    <a:p>
                      <a:r>
                        <a:rPr lang="el-GR" dirty="0"/>
                        <a:t>Πνεύμονες</a:t>
                      </a:r>
                    </a:p>
                  </a:txBody>
                  <a:tcPr/>
                </a:tc>
                <a:tc>
                  <a:txBody>
                    <a:bodyPr/>
                    <a:lstStyle/>
                    <a:p>
                      <a:r>
                        <a:rPr lang="el-GR" dirty="0"/>
                        <a:t>0,12</a:t>
                      </a:r>
                    </a:p>
                  </a:txBody>
                  <a:tcPr/>
                </a:tc>
                <a:tc>
                  <a:txBody>
                    <a:bodyPr/>
                    <a:lstStyle/>
                    <a:p>
                      <a:r>
                        <a:rPr lang="el-GR" dirty="0"/>
                        <a:t>δέρμα</a:t>
                      </a:r>
                    </a:p>
                  </a:txBody>
                  <a:tcPr/>
                </a:tc>
                <a:tc>
                  <a:txBody>
                    <a:bodyPr/>
                    <a:lstStyle/>
                    <a:p>
                      <a:r>
                        <a:rPr lang="el-GR" dirty="0"/>
                        <a:t>0,01</a:t>
                      </a:r>
                    </a:p>
                  </a:txBody>
                  <a:tcPr/>
                </a:tc>
                <a:extLst>
                  <a:ext uri="{0D108BD9-81ED-4DB2-BD59-A6C34878D82A}">
                    <a16:rowId xmlns:a16="http://schemas.microsoft.com/office/drawing/2014/main" val="1212732529"/>
                  </a:ext>
                </a:extLst>
              </a:tr>
              <a:tr h="451658">
                <a:tc>
                  <a:txBody>
                    <a:bodyPr/>
                    <a:lstStyle/>
                    <a:p>
                      <a:r>
                        <a:rPr lang="el-GR" dirty="0"/>
                        <a:t>Στομάχι</a:t>
                      </a:r>
                    </a:p>
                  </a:txBody>
                  <a:tcPr/>
                </a:tc>
                <a:tc>
                  <a:txBody>
                    <a:bodyPr/>
                    <a:lstStyle/>
                    <a:p>
                      <a:r>
                        <a:rPr lang="el-GR" dirty="0"/>
                        <a:t>0,12</a:t>
                      </a:r>
                    </a:p>
                  </a:txBody>
                  <a:tcPr/>
                </a:tc>
                <a:tc>
                  <a:txBody>
                    <a:bodyPr/>
                    <a:lstStyle/>
                    <a:p>
                      <a:r>
                        <a:rPr lang="el-GR" dirty="0"/>
                        <a:t>Επιφάνεια οστών</a:t>
                      </a:r>
                    </a:p>
                  </a:txBody>
                  <a:tcPr/>
                </a:tc>
                <a:tc>
                  <a:txBody>
                    <a:bodyPr/>
                    <a:lstStyle/>
                    <a:p>
                      <a:r>
                        <a:rPr lang="el-GR" dirty="0"/>
                        <a:t>0,01</a:t>
                      </a:r>
                    </a:p>
                  </a:txBody>
                  <a:tcPr/>
                </a:tc>
                <a:extLst>
                  <a:ext uri="{0D108BD9-81ED-4DB2-BD59-A6C34878D82A}">
                    <a16:rowId xmlns:a16="http://schemas.microsoft.com/office/drawing/2014/main" val="3366807140"/>
                  </a:ext>
                </a:extLst>
              </a:tr>
              <a:tr h="347392">
                <a:tc>
                  <a:txBody>
                    <a:bodyPr/>
                    <a:lstStyle/>
                    <a:p>
                      <a:r>
                        <a:rPr lang="el-GR" dirty="0"/>
                        <a:t>Ουροδόχος κύστη</a:t>
                      </a:r>
                    </a:p>
                  </a:txBody>
                  <a:tcPr/>
                </a:tc>
                <a:tc>
                  <a:txBody>
                    <a:bodyPr/>
                    <a:lstStyle/>
                    <a:p>
                      <a:r>
                        <a:rPr lang="el-GR" dirty="0"/>
                        <a:t>0,05</a:t>
                      </a:r>
                    </a:p>
                  </a:txBody>
                  <a:tcPr/>
                </a:tc>
                <a:tc>
                  <a:txBody>
                    <a:bodyPr/>
                    <a:lstStyle/>
                    <a:p>
                      <a:r>
                        <a:rPr lang="el-GR" dirty="0"/>
                        <a:t>Όλα τα υπόλοιπα</a:t>
                      </a:r>
                    </a:p>
                  </a:txBody>
                  <a:tcPr/>
                </a:tc>
                <a:tc>
                  <a:txBody>
                    <a:bodyPr/>
                    <a:lstStyle/>
                    <a:p>
                      <a:r>
                        <a:rPr lang="el-GR" dirty="0"/>
                        <a:t>0,05</a:t>
                      </a:r>
                    </a:p>
                  </a:txBody>
                  <a:tcPr/>
                </a:tc>
                <a:extLst>
                  <a:ext uri="{0D108BD9-81ED-4DB2-BD59-A6C34878D82A}">
                    <a16:rowId xmlns:a16="http://schemas.microsoft.com/office/drawing/2014/main" val="581205283"/>
                  </a:ext>
                </a:extLst>
              </a:tr>
              <a:tr h="347392">
                <a:tc>
                  <a:txBody>
                    <a:bodyPr/>
                    <a:lstStyle/>
                    <a:p>
                      <a:r>
                        <a:rPr lang="el-GR" dirty="0"/>
                        <a:t>Μαστοί </a:t>
                      </a:r>
                    </a:p>
                  </a:txBody>
                  <a:tcPr/>
                </a:tc>
                <a:tc>
                  <a:txBody>
                    <a:bodyPr/>
                    <a:lstStyle/>
                    <a:p>
                      <a:r>
                        <a:rPr lang="el-GR" dirty="0"/>
                        <a:t>0,05</a:t>
                      </a:r>
                    </a:p>
                  </a:txBody>
                  <a:tcPr/>
                </a:tc>
                <a:tc>
                  <a:txBody>
                    <a:bodyPr/>
                    <a:lstStyle/>
                    <a:p>
                      <a:r>
                        <a:rPr lang="el-GR" dirty="0"/>
                        <a:t>Σύνολο</a:t>
                      </a:r>
                    </a:p>
                  </a:txBody>
                  <a:tcPr/>
                </a:tc>
                <a:tc>
                  <a:txBody>
                    <a:bodyPr/>
                    <a:lstStyle/>
                    <a:p>
                      <a:r>
                        <a:rPr lang="el-GR" dirty="0"/>
                        <a:t>1,00</a:t>
                      </a:r>
                    </a:p>
                  </a:txBody>
                  <a:tcPr/>
                </a:tc>
                <a:extLst>
                  <a:ext uri="{0D108BD9-81ED-4DB2-BD59-A6C34878D82A}">
                    <a16:rowId xmlns:a16="http://schemas.microsoft.com/office/drawing/2014/main" val="2554406302"/>
                  </a:ext>
                </a:extLst>
              </a:tr>
            </a:tbl>
          </a:graphicData>
        </a:graphic>
      </p:graphicFrame>
    </p:spTree>
    <p:extLst>
      <p:ext uri="{BB962C8B-B14F-4D97-AF65-F5344CB8AC3E}">
        <p14:creationId xmlns:p14="http://schemas.microsoft.com/office/powerpoint/2010/main" val="9099189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95075579-122A-4E7A-B360-B1F53D1CF7B1}"/>
              </a:ext>
            </a:extLst>
          </p:cNvPr>
          <p:cNvSpPr>
            <a:spLocks noGrp="1"/>
          </p:cNvSpPr>
          <p:nvPr>
            <p:ph type="title"/>
          </p:nvPr>
        </p:nvSpPr>
        <p:spPr/>
        <p:txBody>
          <a:bodyPr/>
          <a:lstStyle/>
          <a:p>
            <a:r>
              <a:rPr lang="el-GR" dirty="0"/>
              <a:t>Αρχές ορίων δόσης </a:t>
            </a:r>
          </a:p>
        </p:txBody>
      </p:sp>
      <p:sp>
        <p:nvSpPr>
          <p:cNvPr id="6" name="Θέση περιεχομένου 5">
            <a:extLst>
              <a:ext uri="{FF2B5EF4-FFF2-40B4-BE49-F238E27FC236}">
                <a16:creationId xmlns:a16="http://schemas.microsoft.com/office/drawing/2014/main" id="{8A6D91A6-570B-4632-B790-E1996EC30825}"/>
              </a:ext>
            </a:extLst>
          </p:cNvPr>
          <p:cNvSpPr>
            <a:spLocks noGrp="1"/>
          </p:cNvSpPr>
          <p:nvPr>
            <p:ph idx="1"/>
          </p:nvPr>
        </p:nvSpPr>
        <p:spPr>
          <a:xfrm>
            <a:off x="1427018" y="1194262"/>
            <a:ext cx="10077594" cy="4234822"/>
          </a:xfrm>
        </p:spPr>
        <p:txBody>
          <a:bodyPr>
            <a:normAutofit fontScale="92500" lnSpcReduction="20000"/>
          </a:bodyPr>
          <a:lstStyle/>
          <a:p>
            <a:r>
              <a:rPr lang="el-GR" sz="2000" b="1" dirty="0"/>
              <a:t>3 κατηγορίες ατόμων</a:t>
            </a:r>
            <a:r>
              <a:rPr lang="el-GR" sz="2000" dirty="0"/>
              <a:t>: </a:t>
            </a:r>
          </a:p>
          <a:p>
            <a:pPr marL="0" indent="0">
              <a:buNone/>
            </a:pPr>
            <a:r>
              <a:rPr lang="el-GR" sz="2000" dirty="0"/>
              <a:t>– Αυτοί που εκτίθενται λόγω εργασίας (εργάτες ακτινοβολίας)</a:t>
            </a:r>
          </a:p>
          <a:p>
            <a:pPr marL="0" indent="0">
              <a:buNone/>
            </a:pPr>
            <a:r>
              <a:rPr lang="el-GR" sz="2000" dirty="0"/>
              <a:t> – Γενικό  κοινό</a:t>
            </a:r>
          </a:p>
          <a:p>
            <a:pPr marL="0" indent="0">
              <a:buNone/>
            </a:pPr>
            <a:r>
              <a:rPr lang="el-GR" sz="2000" dirty="0"/>
              <a:t> – Ασθενείς </a:t>
            </a:r>
            <a:endParaRPr lang="el-GR" sz="2000" b="1" dirty="0"/>
          </a:p>
          <a:p>
            <a:r>
              <a:rPr lang="el-GR" sz="2000" dirty="0"/>
              <a:t> </a:t>
            </a:r>
            <a:r>
              <a:rPr lang="el-GR" sz="2000" b="1" dirty="0"/>
              <a:t>Κατηγορίες εργατών</a:t>
            </a:r>
          </a:p>
          <a:p>
            <a:pPr marL="0" indent="0">
              <a:buNone/>
            </a:pPr>
            <a:r>
              <a:rPr lang="el-GR" sz="2000" dirty="0"/>
              <a:t>Όριο επαγγελματικού κινδύνου : 10</a:t>
            </a:r>
            <a:r>
              <a:rPr lang="el-GR" sz="2200" dirty="0"/>
              <a:t>^-3 </a:t>
            </a:r>
            <a:r>
              <a:rPr lang="el-GR" sz="2000" dirty="0"/>
              <a:t>ανά χρόνο (όριο μη αποδοχής) • Ετήσια δόση που αντιστοιχεί σ’ αυτόν τον κίνδυνο : 20 mSv/</a:t>
            </a:r>
            <a:r>
              <a:rPr lang="el-GR" sz="2000" dirty="0" err="1"/>
              <a:t>year</a:t>
            </a:r>
            <a:r>
              <a:rPr lang="el-GR" sz="2000" dirty="0"/>
              <a:t> (20 mSv/y x 5.10^-5 mSv^-1 = 10^-3)</a:t>
            </a:r>
            <a:endParaRPr lang="el-GR" sz="2000" b="1" dirty="0"/>
          </a:p>
          <a:p>
            <a:pPr marL="0" indent="0">
              <a:buNone/>
            </a:pPr>
            <a:r>
              <a:rPr lang="el-GR" sz="2000" dirty="0"/>
              <a:t> – Εργάτες Α κατηγορίας</a:t>
            </a:r>
          </a:p>
          <a:p>
            <a:pPr marL="0" indent="0">
              <a:buNone/>
            </a:pPr>
            <a:r>
              <a:rPr lang="el-GR" sz="2000" dirty="0"/>
              <a:t> – Εργάτες Β κατηγορίας </a:t>
            </a:r>
          </a:p>
          <a:p>
            <a:pPr marL="0" indent="0">
              <a:buNone/>
            </a:pPr>
            <a:r>
              <a:rPr lang="el-GR" sz="2000" dirty="0"/>
              <a:t>– Γυναίκες σε εγκυμοσύνη</a:t>
            </a:r>
          </a:p>
          <a:p>
            <a:pPr marL="0" indent="0">
              <a:buNone/>
            </a:pPr>
            <a:r>
              <a:rPr lang="el-GR" sz="2000" dirty="0"/>
              <a:t> – Νέοι μεταξύ 16 και 18 ετών</a:t>
            </a:r>
          </a:p>
        </p:txBody>
      </p:sp>
    </p:spTree>
    <p:extLst>
      <p:ext uri="{BB962C8B-B14F-4D97-AF65-F5344CB8AC3E}">
        <p14:creationId xmlns:p14="http://schemas.microsoft.com/office/powerpoint/2010/main" val="17765389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30A608-7D65-4B03-AABD-2F47F818A757}"/>
              </a:ext>
            </a:extLst>
          </p:cNvPr>
          <p:cNvSpPr>
            <a:spLocks noGrp="1"/>
          </p:cNvSpPr>
          <p:nvPr>
            <p:ph type="title"/>
          </p:nvPr>
        </p:nvSpPr>
        <p:spPr/>
        <p:txBody>
          <a:bodyPr/>
          <a:lstStyle/>
          <a:p>
            <a:r>
              <a:rPr lang="el-GR" dirty="0"/>
              <a:t>Ακτινοπροστασία ασθενών</a:t>
            </a:r>
          </a:p>
        </p:txBody>
      </p:sp>
      <p:sp>
        <p:nvSpPr>
          <p:cNvPr id="3" name="Θέση περιεχομένου 2">
            <a:extLst>
              <a:ext uri="{FF2B5EF4-FFF2-40B4-BE49-F238E27FC236}">
                <a16:creationId xmlns:a16="http://schemas.microsoft.com/office/drawing/2014/main" id="{CC1D22CC-6F37-440A-BA3A-DCFBB00F0F40}"/>
              </a:ext>
            </a:extLst>
          </p:cNvPr>
          <p:cNvSpPr>
            <a:spLocks noGrp="1"/>
          </p:cNvSpPr>
          <p:nvPr>
            <p:ph idx="1"/>
          </p:nvPr>
        </p:nvSpPr>
        <p:spPr>
          <a:xfrm>
            <a:off x="1970690" y="1466193"/>
            <a:ext cx="9533922" cy="4445029"/>
          </a:xfrm>
        </p:spPr>
        <p:txBody>
          <a:bodyPr/>
          <a:lstStyle/>
          <a:p>
            <a:r>
              <a:rPr lang="el-GR" b="1" u="sng" dirty="0"/>
              <a:t>ΤΕΧΝΙΚΕΣ ΜΕΙΩΣΗΣ ΔΟΣΗΣ</a:t>
            </a:r>
          </a:p>
          <a:p>
            <a:pPr>
              <a:buFont typeface="Arial" panose="020B0604020202020204" pitchFamily="34" charset="0"/>
              <a:buChar char="•"/>
            </a:pPr>
            <a:r>
              <a:rPr lang="el-GR" dirty="0"/>
              <a:t>Καθιέρωση επιπέδων αναφοράς(δόση, χρόνος..)</a:t>
            </a:r>
          </a:p>
          <a:p>
            <a:pPr>
              <a:buFont typeface="Arial" panose="020B0604020202020204" pitchFamily="34" charset="0"/>
              <a:buChar char="•"/>
            </a:pPr>
            <a:r>
              <a:rPr lang="el-GR" dirty="0"/>
              <a:t>Γνώση τυπικών τιμών και ρυθμών δόσης για τα διάφορα </a:t>
            </a:r>
            <a:r>
              <a:rPr lang="en-US" dirty="0"/>
              <a:t>modes </a:t>
            </a:r>
            <a:r>
              <a:rPr lang="el-GR" dirty="0"/>
              <a:t>λειτουργίας.</a:t>
            </a:r>
          </a:p>
          <a:p>
            <a:pPr>
              <a:buFont typeface="Arial" panose="020B0604020202020204" pitchFamily="34" charset="0"/>
              <a:buChar char="•"/>
            </a:pPr>
            <a:r>
              <a:rPr lang="el-GR" dirty="0"/>
              <a:t>Τακτική επαναξιολόγηση Πρωτοκόλλων και Επιπέδων Αναφοράς.</a:t>
            </a:r>
          </a:p>
          <a:p>
            <a:pPr>
              <a:buFont typeface="Arial" panose="020B0604020202020204" pitchFamily="34" charset="0"/>
              <a:buChar char="•"/>
            </a:pPr>
            <a:r>
              <a:rPr lang="el-GR" dirty="0"/>
              <a:t>Χρήση τεχνικών </a:t>
            </a:r>
            <a:r>
              <a:rPr lang="en-US" dirty="0" err="1"/>
              <a:t>roadmapping</a:t>
            </a:r>
            <a:r>
              <a:rPr lang="en-US" dirty="0"/>
              <a:t>, image simulation, region of interest fluoroscopy…</a:t>
            </a:r>
          </a:p>
          <a:p>
            <a:pPr>
              <a:buFont typeface="Arial" panose="020B0604020202020204" pitchFamily="34" charset="0"/>
              <a:buChar char="•"/>
            </a:pPr>
            <a:r>
              <a:rPr lang="el-GR" dirty="0"/>
              <a:t>Περιοδικοί Έλεγχοι Ποιότητας</a:t>
            </a:r>
          </a:p>
          <a:p>
            <a:pPr>
              <a:buFont typeface="Arial" panose="020B0604020202020204" pitchFamily="34" charset="0"/>
              <a:buChar char="•"/>
            </a:pPr>
            <a:r>
              <a:rPr lang="el-GR" dirty="0"/>
              <a:t>Συντήρηση και Αναβάθμιση Συστήματος.</a:t>
            </a:r>
          </a:p>
          <a:p>
            <a:pPr>
              <a:buFont typeface="Arial" panose="020B0604020202020204" pitchFamily="34" charset="0"/>
              <a:buChar char="•"/>
            </a:pPr>
            <a:r>
              <a:rPr lang="el-GR" dirty="0"/>
              <a:t>Καλή γνώση των προδιαγραφών του συστήματος.</a:t>
            </a:r>
          </a:p>
          <a:p>
            <a:pPr>
              <a:buFont typeface="Arial" panose="020B0604020202020204" pitchFamily="34" charset="0"/>
              <a:buChar char="•"/>
            </a:pPr>
            <a:r>
              <a:rPr lang="el-GR" dirty="0"/>
              <a:t>Επιστήμονες τεχνολόγους στην Ακτινοδιάγνωση  στην Πυρηνική και Ακτινοθεραπεία.</a:t>
            </a:r>
          </a:p>
          <a:p>
            <a:pPr>
              <a:buFont typeface="Arial" panose="020B0604020202020204" pitchFamily="34" charset="0"/>
              <a:buChar char="•"/>
            </a:pPr>
            <a:endParaRPr lang="el-GR" dirty="0"/>
          </a:p>
        </p:txBody>
      </p:sp>
    </p:spTree>
    <p:extLst>
      <p:ext uri="{BB962C8B-B14F-4D97-AF65-F5344CB8AC3E}">
        <p14:creationId xmlns:p14="http://schemas.microsoft.com/office/powerpoint/2010/main" val="17331900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532889-414B-4DA1-BA9B-D93C8B072054}"/>
              </a:ext>
            </a:extLst>
          </p:cNvPr>
          <p:cNvSpPr>
            <a:spLocks noGrp="1"/>
          </p:cNvSpPr>
          <p:nvPr>
            <p:ph type="title"/>
          </p:nvPr>
        </p:nvSpPr>
        <p:spPr/>
        <p:txBody>
          <a:bodyPr/>
          <a:lstStyle/>
          <a:p>
            <a:r>
              <a:rPr lang="el-GR" dirty="0"/>
              <a:t>Ακτινοπροστασία των ασθενών</a:t>
            </a:r>
          </a:p>
        </p:txBody>
      </p:sp>
      <p:sp>
        <p:nvSpPr>
          <p:cNvPr id="4" name="Θέση περιεχομένου 3">
            <a:extLst>
              <a:ext uri="{FF2B5EF4-FFF2-40B4-BE49-F238E27FC236}">
                <a16:creationId xmlns:a16="http://schemas.microsoft.com/office/drawing/2014/main" id="{2846DA82-1306-441A-A093-9DB1217BC229}"/>
              </a:ext>
            </a:extLst>
          </p:cNvPr>
          <p:cNvSpPr>
            <a:spLocks noGrp="1"/>
          </p:cNvSpPr>
          <p:nvPr>
            <p:ph idx="1"/>
          </p:nvPr>
        </p:nvSpPr>
        <p:spPr/>
        <p:txBody>
          <a:bodyPr/>
          <a:lstStyle/>
          <a:p>
            <a:r>
              <a:rPr lang="el-GR" dirty="0"/>
              <a:t>Οι ασθενείς πρέπει να ενημερώνονται για το ρίσκο λόγω της έκθεσης σε ακτινοβολία που σχετίζεται με την διαδικασία αν αυτό είναι σημαντικό. (</a:t>
            </a:r>
            <a:r>
              <a:rPr lang="en-US" dirty="0"/>
              <a:t>cost- effective).</a:t>
            </a:r>
          </a:p>
          <a:p>
            <a:r>
              <a:rPr lang="el-GR" dirty="0"/>
              <a:t>Θα πρέπει να ενημερώνεται ο προσωπικός ιατρός του ασθενούς για την πιθανότητα βλαβών λόγω της ακτινοβολίας.</a:t>
            </a:r>
          </a:p>
          <a:p>
            <a:r>
              <a:rPr lang="el-GR" dirty="0"/>
              <a:t>Αν υπάρχει σημαντική πιθανότητα εμφάνισης βλαβών πρέπει να δίνονται ειδικές συμβουλές και οδηγίες στον ασθενή μετά την ολοκλήρωση της διαδικασίας .</a:t>
            </a:r>
          </a:p>
        </p:txBody>
      </p:sp>
    </p:spTree>
    <p:extLst>
      <p:ext uri="{BB962C8B-B14F-4D97-AF65-F5344CB8AC3E}">
        <p14:creationId xmlns:p14="http://schemas.microsoft.com/office/powerpoint/2010/main" val="13362242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425C31-173E-4252-A10C-1A6B84F85008}"/>
              </a:ext>
            </a:extLst>
          </p:cNvPr>
          <p:cNvSpPr>
            <a:spLocks noGrp="1"/>
          </p:cNvSpPr>
          <p:nvPr>
            <p:ph type="title"/>
          </p:nvPr>
        </p:nvSpPr>
        <p:spPr>
          <a:xfrm>
            <a:off x="1954925" y="624110"/>
            <a:ext cx="9549688" cy="1173159"/>
          </a:xfrm>
        </p:spPr>
        <p:txBody>
          <a:bodyPr>
            <a:normAutofit fontScale="90000"/>
          </a:bodyPr>
          <a:lstStyle/>
          <a:p>
            <a:r>
              <a:rPr lang="el-GR" dirty="0"/>
              <a:t>ΑΚΤΙΝΟΠΡΟΣΤΑΣΊΑ</a:t>
            </a:r>
            <a:r>
              <a:rPr lang="en-US" dirty="0"/>
              <a:t>: </a:t>
            </a:r>
            <a:r>
              <a:rPr lang="el-GR" dirty="0"/>
              <a:t>Σύστημα διασφάλισης ποιότητας</a:t>
            </a:r>
          </a:p>
        </p:txBody>
      </p:sp>
      <p:sp>
        <p:nvSpPr>
          <p:cNvPr id="3" name="Θέση περιεχομένου 2">
            <a:extLst>
              <a:ext uri="{FF2B5EF4-FFF2-40B4-BE49-F238E27FC236}">
                <a16:creationId xmlns:a16="http://schemas.microsoft.com/office/drawing/2014/main" id="{F73C3FBE-3119-4D90-A362-B91E14C712A7}"/>
              </a:ext>
            </a:extLst>
          </p:cNvPr>
          <p:cNvSpPr>
            <a:spLocks noGrp="1"/>
          </p:cNvSpPr>
          <p:nvPr>
            <p:ph idx="1"/>
          </p:nvPr>
        </p:nvSpPr>
        <p:spPr>
          <a:xfrm>
            <a:off x="1718441" y="1797269"/>
            <a:ext cx="9786171" cy="4113953"/>
          </a:xfrm>
        </p:spPr>
        <p:txBody>
          <a:bodyPr/>
          <a:lstStyle/>
          <a:p>
            <a:r>
              <a:rPr lang="el-GR" sz="2000" dirty="0"/>
              <a:t>Έλεγχος ποιότητας συστημάτων.</a:t>
            </a:r>
          </a:p>
          <a:p>
            <a:r>
              <a:rPr lang="el-GR" sz="2000" dirty="0"/>
              <a:t>Έλεγχος θωρακίσεων.</a:t>
            </a:r>
          </a:p>
          <a:p>
            <a:r>
              <a:rPr lang="el-GR" sz="2000" dirty="0"/>
              <a:t>Έλεγχος ακτινοπροστατευτικού εξοπλισμού.</a:t>
            </a:r>
          </a:p>
          <a:p>
            <a:r>
              <a:rPr lang="el-GR" sz="2000" dirty="0"/>
              <a:t>Έλεγχος διαδικασιών.</a:t>
            </a:r>
          </a:p>
          <a:p>
            <a:r>
              <a:rPr lang="el-GR" sz="2000" dirty="0"/>
              <a:t>Εκπαίδευση –Κατάρτιση -Εμπειρία Προσωπικού.</a:t>
            </a:r>
          </a:p>
          <a:p>
            <a:endParaRPr lang="el-GR" dirty="0"/>
          </a:p>
        </p:txBody>
      </p:sp>
    </p:spTree>
    <p:extLst>
      <p:ext uri="{BB962C8B-B14F-4D97-AF65-F5344CB8AC3E}">
        <p14:creationId xmlns:p14="http://schemas.microsoft.com/office/powerpoint/2010/main" val="6092639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058873-7A11-49A1-8269-8FEBE910A6BA}"/>
              </a:ext>
            </a:extLst>
          </p:cNvPr>
          <p:cNvSpPr>
            <a:spLocks noGrp="1"/>
          </p:cNvSpPr>
          <p:nvPr>
            <p:ph type="title"/>
          </p:nvPr>
        </p:nvSpPr>
        <p:spPr/>
        <p:txBody>
          <a:bodyPr/>
          <a:lstStyle/>
          <a:p>
            <a:r>
              <a:rPr lang="el-GR" b="1" dirty="0"/>
              <a:t>Ακτινοπροστασία</a:t>
            </a:r>
            <a:r>
              <a:rPr lang="el-GR" dirty="0"/>
              <a:t>. Απαίτηση για συνεχή ενημέρωση και εκπαίδευση</a:t>
            </a:r>
            <a:r>
              <a:rPr lang="en-US" dirty="0"/>
              <a:t>!!!</a:t>
            </a:r>
            <a:endParaRPr lang="el-GR" dirty="0"/>
          </a:p>
        </p:txBody>
      </p:sp>
      <p:pic>
        <p:nvPicPr>
          <p:cNvPr id="10242" name="Picture 2" descr="http://upload.wikimedia.org/wikipedia/commons/a/af/Confusion_of_Tongues.png">
            <a:extLst>
              <a:ext uri="{FF2B5EF4-FFF2-40B4-BE49-F238E27FC236}">
                <a16:creationId xmlns:a16="http://schemas.microsoft.com/office/drawing/2014/main" id="{D3E8DC6C-0723-40F7-A4D0-56E528044E1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69672" y="1908432"/>
            <a:ext cx="3631582" cy="4213202"/>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3">
            <a:extLst>
              <a:ext uri="{FF2B5EF4-FFF2-40B4-BE49-F238E27FC236}">
                <a16:creationId xmlns:a16="http://schemas.microsoft.com/office/drawing/2014/main" id="{A53126B2-33EA-4E2C-9FFC-67794CF4811F}"/>
              </a:ext>
            </a:extLst>
          </p:cNvPr>
          <p:cNvSpPr>
            <a:spLocks noGrp="1"/>
          </p:cNvSpPr>
          <p:nvPr>
            <p:ph sz="half" idx="2"/>
          </p:nvPr>
        </p:nvSpPr>
        <p:spPr>
          <a:xfrm>
            <a:off x="5896303" y="2286000"/>
            <a:ext cx="5608308" cy="3617844"/>
          </a:xfrm>
        </p:spPr>
        <p:txBody>
          <a:bodyPr>
            <a:normAutofit/>
          </a:bodyPr>
          <a:lstStyle/>
          <a:p>
            <a:r>
              <a:rPr lang="el-GR" sz="2000" dirty="0"/>
              <a:t>Νέες τεχνολογίες</a:t>
            </a:r>
          </a:p>
          <a:p>
            <a:r>
              <a:rPr lang="el-GR" sz="2000" dirty="0"/>
              <a:t>Νέες τεχνικές</a:t>
            </a:r>
          </a:p>
          <a:p>
            <a:r>
              <a:rPr lang="en-US" sz="2000" dirty="0"/>
              <a:t>modes</a:t>
            </a:r>
            <a:endParaRPr lang="el-GR" sz="2000" dirty="0"/>
          </a:p>
          <a:p>
            <a:r>
              <a:rPr lang="el-GR" sz="2000" dirty="0"/>
              <a:t>ΣΥΣΤΗΜΑ ΔΙΑΣΦΑΛΙΣΗΣ ΠΟΙΟΤΗΤΑΣ</a:t>
            </a:r>
          </a:p>
        </p:txBody>
      </p:sp>
    </p:spTree>
    <p:extLst>
      <p:ext uri="{BB962C8B-B14F-4D97-AF65-F5344CB8AC3E}">
        <p14:creationId xmlns:p14="http://schemas.microsoft.com/office/powerpoint/2010/main" val="37271359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08B9A7C0-5114-40C3-A659-A3FDDB00769A}"/>
              </a:ext>
            </a:extLst>
          </p:cNvPr>
          <p:cNvSpPr>
            <a:spLocks noGrp="1"/>
          </p:cNvSpPr>
          <p:nvPr>
            <p:ph type="title"/>
          </p:nvPr>
        </p:nvSpPr>
        <p:spPr>
          <a:xfrm>
            <a:off x="1330036" y="624110"/>
            <a:ext cx="10174576" cy="1280890"/>
          </a:xfrm>
        </p:spPr>
        <p:txBody>
          <a:bodyPr/>
          <a:lstStyle/>
          <a:p>
            <a:r>
              <a:rPr lang="el-GR" dirty="0"/>
              <a:t>Γονιμότητα και αλκοόλ, κάπνισμα , ναρκωτικά</a:t>
            </a:r>
          </a:p>
        </p:txBody>
      </p:sp>
      <p:pic>
        <p:nvPicPr>
          <p:cNvPr id="5" name="Picture 4" descr="https://player.slideplayer.gr/41/11321212/data/images/img11.jpg">
            <a:extLst>
              <a:ext uri="{FF2B5EF4-FFF2-40B4-BE49-F238E27FC236}">
                <a16:creationId xmlns:a16="http://schemas.microsoft.com/office/drawing/2014/main" id="{47EA5E5A-C229-4FE1-9F35-7829D2610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382" y="1600281"/>
            <a:ext cx="7451585" cy="5257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1565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A8DB3DEE-0F5E-4F04-8B3E-88D7B9032227}"/>
              </a:ext>
            </a:extLst>
          </p:cNvPr>
          <p:cNvSpPr>
            <a:spLocks noGrp="1"/>
          </p:cNvSpPr>
          <p:nvPr>
            <p:ph type="title"/>
          </p:nvPr>
        </p:nvSpPr>
        <p:spPr>
          <a:xfrm>
            <a:off x="1616529" y="0"/>
            <a:ext cx="10172700" cy="816429"/>
          </a:xfrm>
        </p:spPr>
        <p:txBody>
          <a:bodyPr/>
          <a:lstStyle/>
          <a:p>
            <a:r>
              <a:rPr lang="el-GR" dirty="0"/>
              <a:t>Παράγοντες που σχετίζονται με τη γονιμότητα</a:t>
            </a:r>
          </a:p>
        </p:txBody>
      </p:sp>
      <p:sp>
        <p:nvSpPr>
          <p:cNvPr id="4" name="Θέση περιεχομένου 3">
            <a:extLst>
              <a:ext uri="{FF2B5EF4-FFF2-40B4-BE49-F238E27FC236}">
                <a16:creationId xmlns:a16="http://schemas.microsoft.com/office/drawing/2014/main" id="{702AD0A3-BB3F-453B-BF15-0F5E3C738C0B}"/>
              </a:ext>
            </a:extLst>
          </p:cNvPr>
          <p:cNvSpPr>
            <a:spLocks noGrp="1"/>
          </p:cNvSpPr>
          <p:nvPr>
            <p:ph idx="1"/>
          </p:nvPr>
        </p:nvSpPr>
        <p:spPr>
          <a:xfrm>
            <a:off x="699247" y="1237129"/>
            <a:ext cx="11285923" cy="5002306"/>
          </a:xfrm>
        </p:spPr>
        <p:txBody>
          <a:bodyPr>
            <a:normAutofit fontScale="25000" lnSpcReduction="20000"/>
          </a:bodyPr>
          <a:lstStyle/>
          <a:p>
            <a:pPr lvl="0"/>
            <a:r>
              <a:rPr lang="el-GR" sz="6400" b="1" dirty="0"/>
              <a:t>Αλκοόλ</a:t>
            </a:r>
            <a:r>
              <a:rPr lang="el-GR" sz="6400" dirty="0"/>
              <a:t>. Η υπερβολική κατανάλωση αλκοόλ για μεγάλο χρονικό διάστημα μπορεί να επιφέρει στυτικές διαταραχές, μείωση της ερωτικής επιθυμίας και διαταραγμένη παραγωγή σπερματοζωαρίων.</a:t>
            </a:r>
          </a:p>
          <a:p>
            <a:pPr lvl="0"/>
            <a:r>
              <a:rPr lang="el-GR" sz="6400" b="1" dirty="0"/>
              <a:t>Κάπνισμα. </a:t>
            </a:r>
            <a:r>
              <a:rPr lang="el-GR" sz="6400" dirty="0"/>
              <a:t>Το κάπνισμα κάνει μεγάλη ζημιά στο σπέρμα, καθώς επιδρά αρνητική στην κινητικότητα των σπερματοζωαρίων και τη μορφολογία τους. Η αποφυγή του καπνίσματος βελτιώνει όλες τις παραμέτρους της ανδρικής γονιμότητας.</a:t>
            </a:r>
          </a:p>
          <a:p>
            <a:pPr lvl="0"/>
            <a:r>
              <a:rPr lang="el-GR" sz="6400" b="1" dirty="0"/>
              <a:t>Ναρκωτικά, αναβολικά και </a:t>
            </a:r>
            <a:r>
              <a:rPr lang="el-GR" sz="6400" b="1" dirty="0" err="1"/>
              <a:t>στεροειδείς</a:t>
            </a:r>
            <a:r>
              <a:rPr lang="el-GR" sz="6400" b="1" dirty="0"/>
              <a:t> ορμόνες.</a:t>
            </a:r>
            <a:r>
              <a:rPr lang="el-GR" sz="6400" dirty="0"/>
              <a:t> Πρόκειται για εχθρούς της ανδρικής γονιμότητας. Αρκετές ουσίες, όπως η μαριχουάνα, επιφέρουν μείωση στον αριθμό και στην κινητικότητα των σπερματοζωαρίων, ενώ η κοκαΐνη μειώνει την παραγωγή της τεστοστερόνης και μπορεί να προκαλέσει ανικανότητα όταν γίνεται συχνή χρήση.</a:t>
            </a:r>
          </a:p>
          <a:p>
            <a:pPr lvl="0"/>
            <a:r>
              <a:rPr lang="el-GR" sz="6400" b="1" dirty="0"/>
              <a:t>Παχυσαρκία και ελλιπές βάρος</a:t>
            </a:r>
            <a:r>
              <a:rPr lang="el-GR" sz="6400" dirty="0"/>
              <a:t>. Τόσο τα πολλά όσο και τα λίγα κιλά επηρεάζουν δυσμενώς τον αριθμό των σπερματοζωαρίων. Η υγιεινή διατροφή και η συστηματική γυμναστική διατηρούν υπό έλεγχο το σωματικό βάρος και βελτιώνουν τη γονιμότητα.</a:t>
            </a:r>
          </a:p>
          <a:p>
            <a:pPr lvl="0"/>
            <a:r>
              <a:rPr lang="el-GR" sz="6400" b="1" dirty="0"/>
              <a:t>Υπερβολική θερμότητα.</a:t>
            </a:r>
            <a:r>
              <a:rPr lang="el-GR" sz="6400" dirty="0"/>
              <a:t> Η παραγωγή σπερματοζωαρίων επηρεάζεται αρνητικά από την υψηλή θερμοκρασία στην περιοχή. Η εργασία σε χώρους με υψηλές θερμοκρασίες ή η συχνή έκθεση σε αυτές (π.χ. με σάουνα, καυτά μπάνια, εναπόθεση του λάπτοπ στα γόνατα) επηρεάζουν τον αριθμό και την ποιότητα των σπερματοζωαρίων. Τα στενά εσώρουχα και παντελόνια που αυξάνουν την θερμοκρασία στη γενετική περιοχή. </a:t>
            </a:r>
          </a:p>
          <a:p>
            <a:pPr lvl="0"/>
            <a:r>
              <a:rPr lang="el-GR" sz="6400" b="1" dirty="0"/>
              <a:t>Φυτοφάρμακα. </a:t>
            </a:r>
            <a:r>
              <a:rPr lang="el-GR" sz="6400" dirty="0"/>
              <a:t>Τα φυτοφάρμακα που υπάρχουν στα φρούτα και τα λαχανικά μπορούν να οδηγήσουν σε χαμηλότερα επίπεδα σπέρματος. Υψηλά κατάλοιπα φυτοφαρμάκων έχουν οι πιπεριές (πράσινες, κόκκινες και κίτρινες), το σπανάκι, το σέλινο, τα μούρα, οι φράουλες, τα μήλα, οι πατάτες και τα αχλάδια.</a:t>
            </a:r>
          </a:p>
          <a:p>
            <a:pPr marL="0" lvl="0" indent="0">
              <a:buNone/>
            </a:pPr>
            <a:r>
              <a:rPr lang="el-GR" sz="5500" dirty="0"/>
              <a:t> </a:t>
            </a:r>
          </a:p>
          <a:p>
            <a:endParaRPr lang="el-GR" sz="7200" dirty="0"/>
          </a:p>
        </p:txBody>
      </p:sp>
    </p:spTree>
    <p:extLst>
      <p:ext uri="{BB962C8B-B14F-4D97-AF65-F5344CB8AC3E}">
        <p14:creationId xmlns:p14="http://schemas.microsoft.com/office/powerpoint/2010/main" val="24610385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EF8B3A-5DA5-401B-B39A-74F62DF1989A}"/>
              </a:ext>
            </a:extLst>
          </p:cNvPr>
          <p:cNvSpPr>
            <a:spLocks noGrp="1"/>
          </p:cNvSpPr>
          <p:nvPr>
            <p:ph type="title"/>
          </p:nvPr>
        </p:nvSpPr>
        <p:spPr>
          <a:xfrm>
            <a:off x="1681843" y="277586"/>
            <a:ext cx="9822770" cy="849085"/>
          </a:xfrm>
        </p:spPr>
        <p:txBody>
          <a:bodyPr/>
          <a:lstStyle/>
          <a:p>
            <a:r>
              <a:rPr lang="el-GR" dirty="0"/>
              <a:t>Αλκοόλ και υπογεννητικότητα </a:t>
            </a:r>
          </a:p>
        </p:txBody>
      </p:sp>
      <p:sp>
        <p:nvSpPr>
          <p:cNvPr id="3" name="Θέση περιεχομένου 2">
            <a:extLst>
              <a:ext uri="{FF2B5EF4-FFF2-40B4-BE49-F238E27FC236}">
                <a16:creationId xmlns:a16="http://schemas.microsoft.com/office/drawing/2014/main" id="{7EBFC96D-54F2-4275-A7C6-8637F3FE7488}"/>
              </a:ext>
            </a:extLst>
          </p:cNvPr>
          <p:cNvSpPr>
            <a:spLocks noGrp="1"/>
          </p:cNvSpPr>
          <p:nvPr>
            <p:ph idx="1"/>
          </p:nvPr>
        </p:nvSpPr>
        <p:spPr>
          <a:xfrm>
            <a:off x="1028700" y="881743"/>
            <a:ext cx="11021786" cy="5698671"/>
          </a:xfrm>
        </p:spPr>
        <p:txBody>
          <a:bodyPr>
            <a:normAutofit/>
          </a:bodyPr>
          <a:lstStyle/>
          <a:p>
            <a:r>
              <a:rPr lang="el-GR" dirty="0"/>
              <a:t>Το αλκοόλ επηρεάζει την αναπαραγωγική λειτουργία και την έκβαση της εγκυμοσύνης. </a:t>
            </a:r>
            <a:r>
              <a:rPr lang="el-GR" u="sng" dirty="0"/>
              <a:t>Το Αμερικανικό Κολλέγιο Μαιευτικής και Γυναικολογίας</a:t>
            </a:r>
            <a:r>
              <a:rPr lang="el-GR" dirty="0"/>
              <a:t> προειδοποιεί με σχετικές οδηγίες, για οποιαδήποτε χρήση αλκοόλ κατά τη διάρκεια της εγκυμοσύνης, χαρακτηρίζοντας την </a:t>
            </a:r>
            <a:r>
              <a:rPr lang="el-GR" dirty="0">
                <a:highlight>
                  <a:srgbClr val="FFFF00"/>
                </a:highlight>
              </a:rPr>
              <a:t>προγεννητική έκθεση στο αλκοόλ ως κύρια αιτία γενετικών ανωμαλιών και διανοητικών αναπηριών στα παιδιά.</a:t>
            </a:r>
            <a:r>
              <a:rPr lang="el-GR" dirty="0"/>
              <a:t> Αναφέρεται ότι </a:t>
            </a:r>
            <a:r>
              <a:rPr lang="el-GR" dirty="0">
                <a:highlight>
                  <a:srgbClr val="FFFF00"/>
                </a:highlight>
              </a:rPr>
              <a:t>η κατάχρηση αλκοόλ έχει αρνητικό αντίκτυπο στις γυναίκες που προσπαθούν να μείνουν έγκυες επίσης</a:t>
            </a:r>
            <a:r>
              <a:rPr lang="el-GR" dirty="0"/>
              <a:t>. </a:t>
            </a:r>
          </a:p>
          <a:p>
            <a:r>
              <a:rPr lang="el-GR" u="sng" dirty="0"/>
              <a:t>Στις ΗΠΑ, το Εθνικό Ινστιτούτο για την κατάχρηση αλκοόλ και τον αλκοολισμό </a:t>
            </a:r>
            <a:r>
              <a:rPr lang="el-GR" dirty="0"/>
              <a:t>ορίζει ως </a:t>
            </a:r>
            <a:r>
              <a:rPr lang="el-GR" dirty="0">
                <a:highlight>
                  <a:srgbClr val="FFFF00"/>
                </a:highlight>
              </a:rPr>
              <a:t>υπερβολική κατανάλωση αλκοόλ για υγιείς γυναίκες, περισσότερα από τρία ποτά ανά περίσταση ή περισσότερα από επτά ποτά την εβδομάδα, για γυναίκες που προσπαθούν να μείνουν έγκυες</a:t>
            </a:r>
            <a:r>
              <a:rPr lang="el-GR" dirty="0"/>
              <a:t>. Στις αλκοολικές γυναίκες, παρατηρείται υψηλότερη συχνότητα διαταραχών της εμμήνου ρύσεως, καθώς και αποβολών σε σύγκριση με τους μάρτυρες. </a:t>
            </a:r>
          </a:p>
          <a:p>
            <a:r>
              <a:rPr lang="el-GR" u="sng" dirty="0"/>
              <a:t>Το British </a:t>
            </a:r>
            <a:r>
              <a:rPr lang="el-GR" u="sng" dirty="0" err="1"/>
              <a:t>Medical</a:t>
            </a:r>
            <a:r>
              <a:rPr lang="el-GR" u="sng" dirty="0"/>
              <a:t> Journal δημοσίευσε μια ανασκόπηση </a:t>
            </a:r>
            <a:r>
              <a:rPr lang="el-GR" dirty="0"/>
              <a:t>σχετικά με τη σχέση μεταξύ της χρήσης αλκοόλ και της υπογονιμότητας. </a:t>
            </a:r>
            <a:r>
              <a:rPr lang="el-GR" dirty="0">
                <a:highlight>
                  <a:srgbClr val="FFFF00"/>
                </a:highlight>
              </a:rPr>
              <a:t>Οι γυναίκες στην υψηλότερη ομάδα κατανάλωσης αλκοόλ είχαν σημαντική μείωση στην πιθανότητα να συλλάβουν</a:t>
            </a:r>
            <a:r>
              <a:rPr lang="el-GR" dirty="0"/>
              <a:t>, σε σύγκριση με τις γυναίκες χωρίς κατανάλωση αλκοόλ. </a:t>
            </a:r>
          </a:p>
          <a:p>
            <a:r>
              <a:rPr lang="el-GR" u="sng" dirty="0"/>
              <a:t>Μια μελέτη του </a:t>
            </a:r>
            <a:r>
              <a:rPr lang="el-GR" u="sng" dirty="0" err="1"/>
              <a:t>Brigham</a:t>
            </a:r>
            <a:r>
              <a:rPr lang="el-GR" u="sng" dirty="0"/>
              <a:t> and </a:t>
            </a:r>
            <a:r>
              <a:rPr lang="el-GR" u="sng" dirty="0" err="1"/>
              <a:t>Women’s</a:t>
            </a:r>
            <a:r>
              <a:rPr lang="el-GR" u="sng" dirty="0"/>
              <a:t> </a:t>
            </a:r>
            <a:r>
              <a:rPr lang="el-GR" u="sng" dirty="0" err="1"/>
              <a:t>Hospital</a:t>
            </a:r>
            <a:r>
              <a:rPr lang="el-GR" u="sng" dirty="0"/>
              <a:t> και της Ιατρικής Σχολής του Χάρβαρντ </a:t>
            </a:r>
            <a:r>
              <a:rPr lang="el-GR" dirty="0"/>
              <a:t>κατέληξε στο συμπέρασμα ότι </a:t>
            </a:r>
            <a:r>
              <a:rPr lang="el-GR" dirty="0">
                <a:highlight>
                  <a:srgbClr val="FFFF00"/>
                </a:highlight>
              </a:rPr>
              <a:t>στις γυναίκες, η κατανάλωση τουλάχιστον τεσσάρων αλκοολούχων ποτών την εβδομάδα είχε ως αποτέλεσμα μείωση κατά 16% του ποσοστού εγκυμοσύνης μετά από προσπάθεια εξωσωματικής γονιμοποίησης</a:t>
            </a:r>
            <a:r>
              <a:rPr lang="el-GR" dirty="0"/>
              <a:t>.</a:t>
            </a:r>
          </a:p>
          <a:p>
            <a:endParaRPr lang="el-GR" dirty="0"/>
          </a:p>
        </p:txBody>
      </p:sp>
    </p:spTree>
    <p:extLst>
      <p:ext uri="{BB962C8B-B14F-4D97-AF65-F5344CB8AC3E}">
        <p14:creationId xmlns:p14="http://schemas.microsoft.com/office/powerpoint/2010/main" val="3552632664"/>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3042</TotalTime>
  <Words>10183</Words>
  <Application>Microsoft Office PowerPoint</Application>
  <PresentationFormat>Ευρεία οθόνη</PresentationFormat>
  <Paragraphs>865</Paragraphs>
  <Slides>146</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146</vt:i4>
      </vt:variant>
    </vt:vector>
  </HeadingPairs>
  <TitlesOfParts>
    <vt:vector size="153" baseType="lpstr">
      <vt:lpstr>Arial</vt:lpstr>
      <vt:lpstr>Century Gothic</vt:lpstr>
      <vt:lpstr>Symbol</vt:lpstr>
      <vt:lpstr>Times New Roman</vt:lpstr>
      <vt:lpstr>Wingdings</vt:lpstr>
      <vt:lpstr>Wingdings 3</vt:lpstr>
      <vt:lpstr>Θρόισμα</vt:lpstr>
      <vt:lpstr>Υπογονιμότητα και Ακτινοβολία</vt:lpstr>
      <vt:lpstr>Ακτινοβολία γύρω μας </vt:lpstr>
      <vt:lpstr>Τύποι της ακτινοβολίας. Το εύρος εφαρμογής της ιονίζουσας ακτινοβολίας</vt:lpstr>
      <vt:lpstr>Καθημερινή έκθεση στην ραδιενέργεια </vt:lpstr>
      <vt:lpstr>Ακτινοβολία</vt:lpstr>
      <vt:lpstr>Μη Ιονίζουσα Ακτινοβολία</vt:lpstr>
      <vt:lpstr>Μη ιονίζουσες ακτινοβολίες</vt:lpstr>
      <vt:lpstr>!!! Μελέτες για σκέψη !!!!</vt:lpstr>
      <vt:lpstr>Παρουσίαση του PowerPoint</vt:lpstr>
      <vt:lpstr>Παρουσίαση του PowerPoint</vt:lpstr>
      <vt:lpstr>Πόρισμα διεθνούς επιστημονικής έκθεσης BioInitiative Report 2012, Electromagnetic Field Exposure Effects on Fertility and reproduction . Και De Iuliis (2009)</vt:lpstr>
      <vt:lpstr>Μη ιονίζουσα ακτινοβολία</vt:lpstr>
      <vt:lpstr>ΙΟΝΤΙΖΟΥΣΕΣ ΑΚΤΙΝΟΒΟΛΙΕΣ</vt:lpstr>
      <vt:lpstr>Είδη   Ακτινοβολίας  στην Ακτινοθεραπεία</vt:lpstr>
      <vt:lpstr>ΗΛΕΚΤΡΟΜΑΓΝΗΤΙΚΗ ΑΚΤΙΝΟΒΟΛΙΑ</vt:lpstr>
      <vt:lpstr>Παρουσίαση του PowerPoint</vt:lpstr>
      <vt:lpstr>Έκθεση σε Ιονίζουσα Ακτινοβολία</vt:lpstr>
      <vt:lpstr>Τρόποι Έκθεσης σε Ιονίζουσα Ακτινοβολία</vt:lpstr>
      <vt:lpstr>Παρουσίαση του PowerPoint</vt:lpstr>
      <vt:lpstr>Ραδιενεργά στοιχεία . Ραδιενέργεια. Μέτρο ραδιενέργειας.</vt:lpstr>
      <vt:lpstr>Επίδραση της ακτινοβολίας στους ιστούς</vt:lpstr>
      <vt:lpstr>Ιονίζουσα Ακτινοβολία</vt:lpstr>
      <vt:lpstr>Ιονίζουσα Ακτινοβολία</vt:lpstr>
      <vt:lpstr>Ιονίζουσα Ακτινοβολία</vt:lpstr>
      <vt:lpstr>Έκθεση σε Ιονίζουσα Ακτινοβολία</vt:lpstr>
      <vt:lpstr>Έκθεση σε Ιονίζουσα Ακτινοβολία. Παραδείγματα ενεργών δόσεων για συνήθεις εξετάσεις</vt:lpstr>
      <vt:lpstr>Έκθεση σε Ιονίζουσα Ακτινοβολία</vt:lpstr>
      <vt:lpstr>Ιονίζουσα Ακτινοβολία</vt:lpstr>
      <vt:lpstr>Ραδόνιο</vt:lpstr>
      <vt:lpstr>Ραδόνιο</vt:lpstr>
      <vt:lpstr>Ραδόνιο</vt:lpstr>
      <vt:lpstr>Συνοπτικά ο τρόπος δράσης της ακτινοβολίας στους ιστούς</vt:lpstr>
      <vt:lpstr>Επίδραση Ιονίζουσας Ακτινοβολίας</vt:lpstr>
      <vt:lpstr>Επίδραση της ακτινοβολίας επί του οργανισμού</vt:lpstr>
      <vt:lpstr>Βλάβες των κυττάρων λόγω της ΑΚΘ</vt:lpstr>
      <vt:lpstr>Βιολογική επίδραση της Ακτινοβολίας</vt:lpstr>
      <vt:lpstr>Επίδραση σε κυτταρικό Επίπεδο</vt:lpstr>
      <vt:lpstr>Ευαισθησία Κυττάρων</vt:lpstr>
      <vt:lpstr>Ευαισθησία Ιστών</vt:lpstr>
      <vt:lpstr>Κατώφλι για μη στοχαστικά αποτελέσματα ΓΕΝΙΚΟ ΚΑΤΩΦΛΙ :0,5 Gy</vt:lpstr>
      <vt:lpstr>Απλή θραύση DNA</vt:lpstr>
      <vt:lpstr>Πολλαπλή θραύση DNA</vt:lpstr>
      <vt:lpstr>Αποτελέσματα ακτινοβολιών</vt:lpstr>
      <vt:lpstr>Παρουσίαση του PowerPoint</vt:lpstr>
      <vt:lpstr>ΑΜΕΣΑ Αποτελέσματα ακτινοβολιών</vt:lpstr>
      <vt:lpstr>ΑΜΕΣΑ Αποτελέσματα ακτινοβολιών </vt:lpstr>
      <vt:lpstr>ΑΜΕΣΑ Αποτελέσματα ακτινοβολιών </vt:lpstr>
      <vt:lpstr>Βιολογικές επιδράσεις</vt:lpstr>
      <vt:lpstr>Επίδραση Ιονίζουσας Ακτινοβολίας</vt:lpstr>
      <vt:lpstr>Επίδραση Ιονίζουσας Ακτινοβολίας</vt:lpstr>
      <vt:lpstr>Προσλαμβανόμενη Ακτινοβολία</vt:lpstr>
      <vt:lpstr>Αποτελέσματα ακτινοβολιών. ΣΤΟΧΑΣΤΙΚΑ</vt:lpstr>
      <vt:lpstr>Αποτελέσματα ακτινοβολιών. ΣΤΟΧΑΣΤΙΚΑ</vt:lpstr>
      <vt:lpstr>Αποτελέσματα ακτινοβολιών . ΣΤΟΧΑΣΤΙΚΑ</vt:lpstr>
      <vt:lpstr>Αποτελέσματα ακτινοβολιών. ΣΤΟΧΑΣΤΙΚΑ</vt:lpstr>
      <vt:lpstr>Περίληψη των αποτελεσμάτων της ακτινοβολίας</vt:lpstr>
      <vt:lpstr>Όρια έκθεσης </vt:lpstr>
      <vt:lpstr>Ακτινοβολία και Γονιμότητα</vt:lpstr>
      <vt:lpstr>Γονιμότητα της Γυναίκας</vt:lpstr>
      <vt:lpstr>Γονιμότητα τους Άνδρα</vt:lpstr>
      <vt:lpstr>Προστασία των ωοθηκών από την ΑΚΘ</vt:lpstr>
      <vt:lpstr>Κατάψυξη ιστών ωοθήκης</vt:lpstr>
      <vt:lpstr>Υπογονιμότητα</vt:lpstr>
      <vt:lpstr>Πρόβλημα η Υπογονιμότητα!</vt:lpstr>
      <vt:lpstr>Παρουσίαση του PowerPoint</vt:lpstr>
      <vt:lpstr>Αιτιολογία Υπογονιμότητας στον άνδρα</vt:lpstr>
      <vt:lpstr>Προ ορχικά αίτια: Παθήσεις του Υποθαλάμου</vt:lpstr>
      <vt:lpstr>Προ ορχικά αίτια : Παθήσεις της Υπόφυσης</vt:lpstr>
      <vt:lpstr>Προ ορχικά Γενικά αίτια </vt:lpstr>
      <vt:lpstr>Ορχικά Αίτια Υπογονιμότητας</vt:lpstr>
      <vt:lpstr>Ορχικά Αίτια Υπογονιμότητας</vt:lpstr>
      <vt:lpstr>Ορχικά Αίτια Υπογονιμότητας</vt:lpstr>
      <vt:lpstr>Ορχικά Αίτια Υπογονιμότητας</vt:lpstr>
      <vt:lpstr>Μετα ορχικά Αίτια Υπογονιμότητας.</vt:lpstr>
      <vt:lpstr>Χημειοθεραπεία και Υπογονιμότητα</vt:lpstr>
      <vt:lpstr>Χορήγηση cis-platin και ορχική λειτουργία</vt:lpstr>
      <vt:lpstr>Χορήγηση cis-platin και ορχική λειτουργία</vt:lpstr>
      <vt:lpstr>Δράση της cis-platin</vt:lpstr>
      <vt:lpstr>ΧΜΘ σε λέμφωμα Hodgkin's</vt:lpstr>
      <vt:lpstr>Ακτινοθεραπεία</vt:lpstr>
      <vt:lpstr>Παρουσίαση του PowerPoint</vt:lpstr>
      <vt:lpstr>Προστασία από την ακτινοβολία</vt:lpstr>
      <vt:lpstr>Αρχές ακτινοπροστασίας</vt:lpstr>
      <vt:lpstr>Ακτινοπροστασία προσωπικού</vt:lpstr>
      <vt:lpstr>Ακτινοπροστασία προσωπικού </vt:lpstr>
      <vt:lpstr>Ακτινοπροστασία προσωπικού. Η παραμονή του προσωπικού μέσα στον θάλαμο προϋποθέτει χρήση ακτινοπροστατευτικού εξοπλισμού.</vt:lpstr>
      <vt:lpstr>Ακτινοπροστασία προσωπικού</vt:lpstr>
      <vt:lpstr>Ακτινοπροστασία προσωπικού  ΔΟΣΙΜΕΤΡΗΣΗ</vt:lpstr>
      <vt:lpstr>Ακτινοπροστασία ασθενών</vt:lpstr>
      <vt:lpstr>Ακτινοπροστασία ασθενών</vt:lpstr>
      <vt:lpstr>Ποσότητες που χρησιμοποιούνται για τα όρια δόσης</vt:lpstr>
      <vt:lpstr>Αρχές ορίων δόσης </vt:lpstr>
      <vt:lpstr>Ακτινοπροστασία ασθενών</vt:lpstr>
      <vt:lpstr>Ακτινοπροστασία των ασθενών</vt:lpstr>
      <vt:lpstr>ΑΚΤΙΝΟΠΡΟΣΤΑΣΊΑ: Σύστημα διασφάλισης ποιότητας</vt:lpstr>
      <vt:lpstr>Ακτινοπροστασία. Απαίτηση για συνεχή ενημέρωση και εκπαίδευση!!!</vt:lpstr>
      <vt:lpstr>Γονιμότητα και αλκοόλ, κάπνισμα , ναρκωτικά</vt:lpstr>
      <vt:lpstr>Παράγοντες που σχετίζονται με τη γονιμότητα</vt:lpstr>
      <vt:lpstr>Αλκοόλ και υπογεννητικότητα </vt:lpstr>
      <vt:lpstr>Αλκοόλ και υπογονιμότητα</vt:lpstr>
      <vt:lpstr>Αλκοόλ και γονιμότητα</vt:lpstr>
      <vt:lpstr>ΜΕΘΗ - ΑΛΚΟΟΛΙΣΜΟΣ</vt:lpstr>
      <vt:lpstr>Παρουσίαση του PowerPoint</vt:lpstr>
      <vt:lpstr>Παρουσίαση του PowerPoint</vt:lpstr>
      <vt:lpstr>Το αλκοόλ επηρεάζει και τον εγκέφαλο</vt:lpstr>
      <vt:lpstr>Παρουσίαση του PowerPoint</vt:lpstr>
      <vt:lpstr>Γενικά συμπτώματα </vt:lpstr>
      <vt:lpstr>Παρουσίαση του PowerPoint</vt:lpstr>
      <vt:lpstr>Κάπνισμα και γονιμότητα</vt:lpstr>
      <vt:lpstr>Το κάπνισμα επηρεάζει το γενετικό υλικό, το DNA </vt:lpstr>
      <vt:lpstr>Κάπνισμα και υπογεννητικότητα </vt:lpstr>
      <vt:lpstr>Κάπνισμα και υπογονιμότητα </vt:lpstr>
      <vt:lpstr>Ναρκωτικά και γονιμότητα</vt:lpstr>
      <vt:lpstr>Τί είναι ναρκωτικές ουσίες</vt:lpstr>
      <vt:lpstr>Τα ναρκωτικά επηρεάζουν την διαύγεια</vt:lpstr>
      <vt:lpstr>Ονομασίες διάφορων ναρκωτικών</vt:lpstr>
      <vt:lpstr>Οπιοειδή </vt:lpstr>
      <vt:lpstr>Χορήγηση -Αποτελέσματα</vt:lpstr>
      <vt:lpstr>Παρενέργειες</vt:lpstr>
      <vt:lpstr>Κάνναβης</vt:lpstr>
      <vt:lpstr>Πώς επηρεάζει η χρήση κάνναβης την ανδρική γονιμότητα;; </vt:lpstr>
      <vt:lpstr>Πώς επηρεάζει η χρήση κάνναβης την ανδρική γονιμότητα;;     1. </vt:lpstr>
      <vt:lpstr>Πώς επηρεάζει η χρήση κάνναβης την ανδρική γονιμότητα;;   2. </vt:lpstr>
      <vt:lpstr>Πώς επηρεάζει η χρήση κάνναβης την ανδρική γονιμότητα;;   3.</vt:lpstr>
      <vt:lpstr>Παρουσίαση του PowerPoint</vt:lpstr>
      <vt:lpstr>Τρόπος δράσης</vt:lpstr>
      <vt:lpstr>Τρόπος χρήσης και μορφές κάνναβης</vt:lpstr>
      <vt:lpstr>Κοκαΐνη </vt:lpstr>
      <vt:lpstr>Όπιο </vt:lpstr>
      <vt:lpstr>Ηρωίνη</vt:lpstr>
      <vt:lpstr>Παρουσίαση του PowerPoint</vt:lpstr>
      <vt:lpstr>Μορφίνη </vt:lpstr>
      <vt:lpstr>LSD =Διαιθυλαμίδιο του λυσεργικού οξέος</vt:lpstr>
      <vt:lpstr>LSD</vt:lpstr>
      <vt:lpstr>Βαρβιτουρικά</vt:lpstr>
      <vt:lpstr>Αμφεταμίνες</vt:lpstr>
      <vt:lpstr>Αμφεταμίνες</vt:lpstr>
      <vt:lpstr>Μεθαμφεταμίνη</vt:lpstr>
      <vt:lpstr>Χαρακτηριστικά –μειονεκτήματα </vt:lpstr>
      <vt:lpstr>Μακροπρόθεσμες Επιπτώσεις</vt:lpstr>
      <vt:lpstr>Κρακ</vt:lpstr>
      <vt:lpstr>Παραισθησιογόνα</vt:lpstr>
      <vt:lpstr>Παραισθήσεις</vt:lpstr>
      <vt:lpstr>Παρουσίαση του PowerPoint</vt:lpstr>
      <vt:lpstr>Γονιμότητα και διατροφή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Υπογονιμότητα και Ακτινοβολία</dc:title>
  <dc:creator>UNIWA</dc:creator>
  <cp:lastModifiedBy>ΣΟΦΙΑ ΜΠΕΖΑΝΤΕ</cp:lastModifiedBy>
  <cp:revision>278</cp:revision>
  <dcterms:created xsi:type="dcterms:W3CDTF">2023-02-10T11:55:48Z</dcterms:created>
  <dcterms:modified xsi:type="dcterms:W3CDTF">2024-06-12T05:28:17Z</dcterms:modified>
</cp:coreProperties>
</file>