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4"/>
  </p:notesMasterIdLst>
  <p:sldIdLst>
    <p:sldId id="256" r:id="rId2"/>
    <p:sldId id="258" r:id="rId3"/>
    <p:sldId id="270" r:id="rId4"/>
    <p:sldId id="257" r:id="rId5"/>
    <p:sldId id="260" r:id="rId6"/>
    <p:sldId id="259" r:id="rId7"/>
    <p:sldId id="291" r:id="rId8"/>
    <p:sldId id="261" r:id="rId9"/>
    <p:sldId id="326" r:id="rId10"/>
    <p:sldId id="262" r:id="rId11"/>
    <p:sldId id="263" r:id="rId12"/>
    <p:sldId id="381" r:id="rId13"/>
    <p:sldId id="382" r:id="rId14"/>
    <p:sldId id="383" r:id="rId15"/>
    <p:sldId id="384" r:id="rId16"/>
    <p:sldId id="385" r:id="rId17"/>
    <p:sldId id="264" r:id="rId18"/>
    <p:sldId id="265" r:id="rId19"/>
    <p:sldId id="266" r:id="rId20"/>
    <p:sldId id="267" r:id="rId21"/>
    <p:sldId id="268" r:id="rId22"/>
    <p:sldId id="269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79" r:id="rId31"/>
    <p:sldId id="280" r:id="rId32"/>
    <p:sldId id="277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306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14" r:id="rId75"/>
    <p:sldId id="315" r:id="rId76"/>
    <p:sldId id="316" r:id="rId77"/>
    <p:sldId id="318" r:id="rId78"/>
    <p:sldId id="319" r:id="rId79"/>
    <p:sldId id="320" r:id="rId80"/>
    <p:sldId id="357" r:id="rId81"/>
    <p:sldId id="358" r:id="rId82"/>
    <p:sldId id="321" r:id="rId83"/>
    <p:sldId id="359" r:id="rId84"/>
    <p:sldId id="360" r:id="rId85"/>
    <p:sldId id="361" r:id="rId86"/>
    <p:sldId id="317" r:id="rId87"/>
    <p:sldId id="322" r:id="rId88"/>
    <p:sldId id="362" r:id="rId89"/>
    <p:sldId id="363" r:id="rId90"/>
    <p:sldId id="364" r:id="rId91"/>
    <p:sldId id="365" r:id="rId92"/>
    <p:sldId id="366" r:id="rId93"/>
    <p:sldId id="367" r:id="rId94"/>
    <p:sldId id="368" r:id="rId95"/>
    <p:sldId id="323" r:id="rId96"/>
    <p:sldId id="324" r:id="rId97"/>
    <p:sldId id="325" r:id="rId98"/>
    <p:sldId id="336" r:id="rId99"/>
    <p:sldId id="337" r:id="rId100"/>
    <p:sldId id="338" r:id="rId101"/>
    <p:sldId id="340" r:id="rId102"/>
    <p:sldId id="341" r:id="rId103"/>
    <p:sldId id="342" r:id="rId104"/>
    <p:sldId id="343" r:id="rId105"/>
    <p:sldId id="369" r:id="rId106"/>
    <p:sldId id="339" r:id="rId107"/>
    <p:sldId id="370" r:id="rId108"/>
    <p:sldId id="344" r:id="rId109"/>
    <p:sldId id="345" r:id="rId110"/>
    <p:sldId id="346" r:id="rId111"/>
    <p:sldId id="347" r:id="rId112"/>
    <p:sldId id="373" r:id="rId113"/>
    <p:sldId id="374" r:id="rId114"/>
    <p:sldId id="375" r:id="rId115"/>
    <p:sldId id="372" r:id="rId116"/>
    <p:sldId id="348" r:id="rId117"/>
    <p:sldId id="349" r:id="rId118"/>
    <p:sldId id="350" r:id="rId119"/>
    <p:sldId id="371" r:id="rId120"/>
    <p:sldId id="352" r:id="rId121"/>
    <p:sldId id="353" r:id="rId122"/>
    <p:sldId id="354" r:id="rId123"/>
    <p:sldId id="355" r:id="rId124"/>
    <p:sldId id="356" r:id="rId125"/>
    <p:sldId id="376" r:id="rId126"/>
    <p:sldId id="378" r:id="rId127"/>
    <p:sldId id="379" r:id="rId128"/>
    <p:sldId id="377" r:id="rId129"/>
    <p:sldId id="380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</p:sldIdLst>
  <p:sldSz cx="12192000" cy="6858000"/>
  <p:notesSz cx="7099300" cy="102346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Μεσαίο στυλ 4 - Έμφασ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344D84-9AFB-497E-A393-DC336BA19D2E}" styleName="Μεσαίο στυλ 3 - Έμφαση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Μεσαίο στυλ 3 - 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Μεσαίο στυλ 3 - 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86" d="100"/>
          <a:sy n="86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914;&#953;&#946;&#955;&#943;&#959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k\Documents\MyThings\giannis\SAM\Examples\read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Φύλλο1!$A$1:$A$10</c:f>
              <c:numCache>
                <c:formatCode>h:mm:ss</c:formatCode>
                <c:ptCount val="10"/>
                <c:pt idx="0">
                  <c:v>0.25750000000000001</c:v>
                </c:pt>
                <c:pt idx="1">
                  <c:v>0.25752314814814814</c:v>
                </c:pt>
                <c:pt idx="2">
                  <c:v>0.25754629629629627</c:v>
                </c:pt>
                <c:pt idx="3">
                  <c:v>0.25756944444444446</c:v>
                </c:pt>
                <c:pt idx="4">
                  <c:v>0.2575925925925926</c:v>
                </c:pt>
                <c:pt idx="5">
                  <c:v>0.25761574074074073</c:v>
                </c:pt>
                <c:pt idx="6">
                  <c:v>0.25763888888888892</c:v>
                </c:pt>
                <c:pt idx="7">
                  <c:v>0.25766203703703705</c:v>
                </c:pt>
                <c:pt idx="8">
                  <c:v>0.25768518518518518</c:v>
                </c:pt>
                <c:pt idx="9">
                  <c:v>0.25770833333333332</c:v>
                </c:pt>
              </c:numCache>
            </c:numRef>
          </c:cat>
          <c:val>
            <c:numRef>
              <c:f>Φύλλο1!$B$1:$B$10</c:f>
              <c:numCache>
                <c:formatCode>General</c:formatCode>
                <c:ptCount val="10"/>
                <c:pt idx="0">
                  <c:v>7</c:v>
                </c:pt>
                <c:pt idx="1">
                  <c:v>73</c:v>
                </c:pt>
                <c:pt idx="2">
                  <c:v>130</c:v>
                </c:pt>
                <c:pt idx="3">
                  <c:v>344</c:v>
                </c:pt>
                <c:pt idx="4">
                  <c:v>323</c:v>
                </c:pt>
                <c:pt idx="5">
                  <c:v>40</c:v>
                </c:pt>
                <c:pt idx="6">
                  <c:v>92</c:v>
                </c:pt>
                <c:pt idx="7">
                  <c:v>387</c:v>
                </c:pt>
                <c:pt idx="8">
                  <c:v>327</c:v>
                </c:pt>
                <c:pt idx="9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58-45E2-A24D-74DD9570CEF7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Φύλλο1!$A$1:$A$10</c:f>
              <c:numCache>
                <c:formatCode>h:mm:ss</c:formatCode>
                <c:ptCount val="10"/>
                <c:pt idx="0">
                  <c:v>0.25750000000000001</c:v>
                </c:pt>
                <c:pt idx="1">
                  <c:v>0.25752314814814814</c:v>
                </c:pt>
                <c:pt idx="2">
                  <c:v>0.25754629629629627</c:v>
                </c:pt>
                <c:pt idx="3">
                  <c:v>0.25756944444444446</c:v>
                </c:pt>
                <c:pt idx="4">
                  <c:v>0.2575925925925926</c:v>
                </c:pt>
                <c:pt idx="5">
                  <c:v>0.25761574074074073</c:v>
                </c:pt>
                <c:pt idx="6">
                  <c:v>0.25763888888888892</c:v>
                </c:pt>
                <c:pt idx="7">
                  <c:v>0.25766203703703705</c:v>
                </c:pt>
                <c:pt idx="8">
                  <c:v>0.25768518518518518</c:v>
                </c:pt>
                <c:pt idx="9">
                  <c:v>0.25770833333333332</c:v>
                </c:pt>
              </c:numCache>
            </c:numRef>
          </c:cat>
          <c:val>
            <c:numRef>
              <c:f>Φύλλο1!$C$1:$C$10</c:f>
              <c:numCache>
                <c:formatCode>General</c:formatCode>
                <c:ptCount val="10"/>
                <c:pt idx="0">
                  <c:v>49</c:v>
                </c:pt>
                <c:pt idx="1">
                  <c:v>58</c:v>
                </c:pt>
                <c:pt idx="2">
                  <c:v>72</c:v>
                </c:pt>
                <c:pt idx="3">
                  <c:v>78</c:v>
                </c:pt>
                <c:pt idx="4">
                  <c:v>109</c:v>
                </c:pt>
                <c:pt idx="5">
                  <c:v>165</c:v>
                </c:pt>
                <c:pt idx="6">
                  <c:v>242</c:v>
                </c:pt>
                <c:pt idx="7">
                  <c:v>103</c:v>
                </c:pt>
                <c:pt idx="8">
                  <c:v>129</c:v>
                </c:pt>
                <c:pt idx="9">
                  <c:v>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58-45E2-A24D-74DD9570C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2322432"/>
        <c:axId val="382324608"/>
      </c:lineChart>
      <c:catAx>
        <c:axId val="382322432"/>
        <c:scaling>
          <c:orientation val="minMax"/>
        </c:scaling>
        <c:delete val="0"/>
        <c:axPos val="b"/>
        <c:numFmt formatCode="h:mm:ss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82324608"/>
        <c:crosses val="autoZero"/>
        <c:auto val="1"/>
        <c:lblAlgn val="ctr"/>
        <c:lblOffset val="100"/>
        <c:noMultiLvlLbl val="0"/>
      </c:catAx>
      <c:valAx>
        <c:axId val="38232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8232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zero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Φύλλο1!$A$1:$A$2903</c:f>
              <c:numCache>
                <c:formatCode>General</c:formatCode>
                <c:ptCount val="2903"/>
                <c:pt idx="0">
                  <c:v>671</c:v>
                </c:pt>
                <c:pt idx="1">
                  <c:v>672</c:v>
                </c:pt>
                <c:pt idx="2">
                  <c:v>672</c:v>
                </c:pt>
                <c:pt idx="3">
                  <c:v>668</c:v>
                </c:pt>
                <c:pt idx="4">
                  <c:v>669</c:v>
                </c:pt>
                <c:pt idx="5">
                  <c:v>672</c:v>
                </c:pt>
                <c:pt idx="6">
                  <c:v>669</c:v>
                </c:pt>
                <c:pt idx="7">
                  <c:v>668</c:v>
                </c:pt>
                <c:pt idx="8">
                  <c:v>669</c:v>
                </c:pt>
                <c:pt idx="9">
                  <c:v>671</c:v>
                </c:pt>
                <c:pt idx="10">
                  <c:v>673</c:v>
                </c:pt>
                <c:pt idx="11">
                  <c:v>670</c:v>
                </c:pt>
                <c:pt idx="12">
                  <c:v>669</c:v>
                </c:pt>
                <c:pt idx="13">
                  <c:v>668</c:v>
                </c:pt>
                <c:pt idx="14">
                  <c:v>671</c:v>
                </c:pt>
                <c:pt idx="15">
                  <c:v>671</c:v>
                </c:pt>
                <c:pt idx="16">
                  <c:v>671</c:v>
                </c:pt>
                <c:pt idx="17">
                  <c:v>669</c:v>
                </c:pt>
                <c:pt idx="18">
                  <c:v>671</c:v>
                </c:pt>
                <c:pt idx="19">
                  <c:v>673</c:v>
                </c:pt>
                <c:pt idx="20">
                  <c:v>672</c:v>
                </c:pt>
                <c:pt idx="21">
                  <c:v>671</c:v>
                </c:pt>
                <c:pt idx="22">
                  <c:v>667</c:v>
                </c:pt>
                <c:pt idx="23">
                  <c:v>668</c:v>
                </c:pt>
                <c:pt idx="24">
                  <c:v>669</c:v>
                </c:pt>
                <c:pt idx="25">
                  <c:v>673</c:v>
                </c:pt>
                <c:pt idx="26">
                  <c:v>668</c:v>
                </c:pt>
                <c:pt idx="27">
                  <c:v>672</c:v>
                </c:pt>
                <c:pt idx="28">
                  <c:v>670</c:v>
                </c:pt>
                <c:pt idx="29">
                  <c:v>671</c:v>
                </c:pt>
                <c:pt idx="30">
                  <c:v>671</c:v>
                </c:pt>
                <c:pt idx="31">
                  <c:v>668</c:v>
                </c:pt>
                <c:pt idx="32">
                  <c:v>672</c:v>
                </c:pt>
                <c:pt idx="33">
                  <c:v>669</c:v>
                </c:pt>
                <c:pt idx="34">
                  <c:v>668</c:v>
                </c:pt>
                <c:pt idx="35">
                  <c:v>669</c:v>
                </c:pt>
                <c:pt idx="36">
                  <c:v>673</c:v>
                </c:pt>
                <c:pt idx="37">
                  <c:v>670</c:v>
                </c:pt>
                <c:pt idx="38">
                  <c:v>669</c:v>
                </c:pt>
                <c:pt idx="39">
                  <c:v>669</c:v>
                </c:pt>
                <c:pt idx="40">
                  <c:v>669</c:v>
                </c:pt>
                <c:pt idx="41">
                  <c:v>667</c:v>
                </c:pt>
                <c:pt idx="42">
                  <c:v>668</c:v>
                </c:pt>
                <c:pt idx="43">
                  <c:v>670</c:v>
                </c:pt>
                <c:pt idx="44">
                  <c:v>671</c:v>
                </c:pt>
                <c:pt idx="45">
                  <c:v>670</c:v>
                </c:pt>
                <c:pt idx="46">
                  <c:v>672</c:v>
                </c:pt>
                <c:pt idx="47">
                  <c:v>672</c:v>
                </c:pt>
                <c:pt idx="48">
                  <c:v>671</c:v>
                </c:pt>
                <c:pt idx="49">
                  <c:v>671</c:v>
                </c:pt>
                <c:pt idx="50">
                  <c:v>668</c:v>
                </c:pt>
                <c:pt idx="51">
                  <c:v>673</c:v>
                </c:pt>
                <c:pt idx="52">
                  <c:v>671</c:v>
                </c:pt>
                <c:pt idx="53">
                  <c:v>673</c:v>
                </c:pt>
                <c:pt idx="54">
                  <c:v>670</c:v>
                </c:pt>
                <c:pt idx="55">
                  <c:v>670</c:v>
                </c:pt>
                <c:pt idx="56">
                  <c:v>668</c:v>
                </c:pt>
                <c:pt idx="57">
                  <c:v>672</c:v>
                </c:pt>
                <c:pt idx="58">
                  <c:v>669</c:v>
                </c:pt>
                <c:pt idx="59">
                  <c:v>671</c:v>
                </c:pt>
                <c:pt idx="60">
                  <c:v>673</c:v>
                </c:pt>
                <c:pt idx="61">
                  <c:v>667</c:v>
                </c:pt>
                <c:pt idx="62">
                  <c:v>671</c:v>
                </c:pt>
                <c:pt idx="63">
                  <c:v>668</c:v>
                </c:pt>
                <c:pt idx="64">
                  <c:v>669</c:v>
                </c:pt>
                <c:pt idx="65">
                  <c:v>669</c:v>
                </c:pt>
                <c:pt idx="66">
                  <c:v>673</c:v>
                </c:pt>
                <c:pt idx="67">
                  <c:v>669</c:v>
                </c:pt>
                <c:pt idx="68">
                  <c:v>671</c:v>
                </c:pt>
                <c:pt idx="69">
                  <c:v>670</c:v>
                </c:pt>
                <c:pt idx="70">
                  <c:v>668</c:v>
                </c:pt>
                <c:pt idx="71">
                  <c:v>671</c:v>
                </c:pt>
                <c:pt idx="72">
                  <c:v>670</c:v>
                </c:pt>
                <c:pt idx="73">
                  <c:v>671</c:v>
                </c:pt>
                <c:pt idx="74">
                  <c:v>672</c:v>
                </c:pt>
                <c:pt idx="75">
                  <c:v>668</c:v>
                </c:pt>
                <c:pt idx="76">
                  <c:v>670</c:v>
                </c:pt>
                <c:pt idx="77">
                  <c:v>670</c:v>
                </c:pt>
                <c:pt idx="78">
                  <c:v>671</c:v>
                </c:pt>
                <c:pt idx="79">
                  <c:v>669</c:v>
                </c:pt>
                <c:pt idx="80">
                  <c:v>673</c:v>
                </c:pt>
                <c:pt idx="81">
                  <c:v>672</c:v>
                </c:pt>
                <c:pt idx="82">
                  <c:v>670</c:v>
                </c:pt>
                <c:pt idx="83">
                  <c:v>672</c:v>
                </c:pt>
                <c:pt idx="84">
                  <c:v>669</c:v>
                </c:pt>
                <c:pt idx="85">
                  <c:v>669</c:v>
                </c:pt>
                <c:pt idx="86">
                  <c:v>671</c:v>
                </c:pt>
                <c:pt idx="87">
                  <c:v>673</c:v>
                </c:pt>
                <c:pt idx="88">
                  <c:v>670</c:v>
                </c:pt>
                <c:pt idx="89">
                  <c:v>668</c:v>
                </c:pt>
                <c:pt idx="90">
                  <c:v>669</c:v>
                </c:pt>
                <c:pt idx="91">
                  <c:v>669</c:v>
                </c:pt>
                <c:pt idx="92">
                  <c:v>672</c:v>
                </c:pt>
                <c:pt idx="93">
                  <c:v>669</c:v>
                </c:pt>
                <c:pt idx="94">
                  <c:v>667</c:v>
                </c:pt>
                <c:pt idx="95">
                  <c:v>670</c:v>
                </c:pt>
                <c:pt idx="96">
                  <c:v>672</c:v>
                </c:pt>
                <c:pt idx="97">
                  <c:v>667</c:v>
                </c:pt>
                <c:pt idx="98">
                  <c:v>672</c:v>
                </c:pt>
                <c:pt idx="99">
                  <c:v>671</c:v>
                </c:pt>
                <c:pt idx="100">
                  <c:v>668</c:v>
                </c:pt>
                <c:pt idx="101">
                  <c:v>669</c:v>
                </c:pt>
                <c:pt idx="102">
                  <c:v>669</c:v>
                </c:pt>
                <c:pt idx="103">
                  <c:v>669</c:v>
                </c:pt>
                <c:pt idx="104">
                  <c:v>669</c:v>
                </c:pt>
                <c:pt idx="105">
                  <c:v>669</c:v>
                </c:pt>
                <c:pt idx="106">
                  <c:v>671</c:v>
                </c:pt>
                <c:pt idx="107">
                  <c:v>671</c:v>
                </c:pt>
                <c:pt idx="108">
                  <c:v>668</c:v>
                </c:pt>
                <c:pt idx="109">
                  <c:v>673</c:v>
                </c:pt>
                <c:pt idx="110">
                  <c:v>673</c:v>
                </c:pt>
                <c:pt idx="111">
                  <c:v>672</c:v>
                </c:pt>
                <c:pt idx="112">
                  <c:v>668</c:v>
                </c:pt>
                <c:pt idx="113">
                  <c:v>671</c:v>
                </c:pt>
                <c:pt idx="114">
                  <c:v>668</c:v>
                </c:pt>
                <c:pt idx="115">
                  <c:v>672</c:v>
                </c:pt>
                <c:pt idx="116">
                  <c:v>672</c:v>
                </c:pt>
                <c:pt idx="117">
                  <c:v>669</c:v>
                </c:pt>
                <c:pt idx="118">
                  <c:v>668</c:v>
                </c:pt>
                <c:pt idx="119">
                  <c:v>668</c:v>
                </c:pt>
                <c:pt idx="120">
                  <c:v>671</c:v>
                </c:pt>
                <c:pt idx="121">
                  <c:v>671</c:v>
                </c:pt>
                <c:pt idx="122">
                  <c:v>671</c:v>
                </c:pt>
                <c:pt idx="123">
                  <c:v>672</c:v>
                </c:pt>
                <c:pt idx="124">
                  <c:v>671</c:v>
                </c:pt>
                <c:pt idx="125">
                  <c:v>672</c:v>
                </c:pt>
                <c:pt idx="126">
                  <c:v>669</c:v>
                </c:pt>
                <c:pt idx="127">
                  <c:v>672</c:v>
                </c:pt>
                <c:pt idx="128">
                  <c:v>668</c:v>
                </c:pt>
                <c:pt idx="129">
                  <c:v>670</c:v>
                </c:pt>
                <c:pt idx="130">
                  <c:v>672</c:v>
                </c:pt>
                <c:pt idx="131">
                  <c:v>670</c:v>
                </c:pt>
                <c:pt idx="132">
                  <c:v>672</c:v>
                </c:pt>
                <c:pt idx="133">
                  <c:v>669</c:v>
                </c:pt>
                <c:pt idx="134">
                  <c:v>671</c:v>
                </c:pt>
                <c:pt idx="135">
                  <c:v>671</c:v>
                </c:pt>
                <c:pt idx="136">
                  <c:v>668</c:v>
                </c:pt>
                <c:pt idx="137">
                  <c:v>670</c:v>
                </c:pt>
                <c:pt idx="138">
                  <c:v>672</c:v>
                </c:pt>
                <c:pt idx="139">
                  <c:v>668</c:v>
                </c:pt>
                <c:pt idx="140">
                  <c:v>668</c:v>
                </c:pt>
                <c:pt idx="141">
                  <c:v>671</c:v>
                </c:pt>
                <c:pt idx="142">
                  <c:v>672</c:v>
                </c:pt>
                <c:pt idx="143">
                  <c:v>672</c:v>
                </c:pt>
                <c:pt idx="144">
                  <c:v>674</c:v>
                </c:pt>
                <c:pt idx="145">
                  <c:v>669</c:v>
                </c:pt>
                <c:pt idx="146">
                  <c:v>668</c:v>
                </c:pt>
                <c:pt idx="147">
                  <c:v>668</c:v>
                </c:pt>
                <c:pt idx="148">
                  <c:v>668</c:v>
                </c:pt>
                <c:pt idx="149">
                  <c:v>671</c:v>
                </c:pt>
                <c:pt idx="150">
                  <c:v>672</c:v>
                </c:pt>
                <c:pt idx="151">
                  <c:v>669</c:v>
                </c:pt>
                <c:pt idx="152">
                  <c:v>671</c:v>
                </c:pt>
                <c:pt idx="153">
                  <c:v>672</c:v>
                </c:pt>
                <c:pt idx="154">
                  <c:v>671</c:v>
                </c:pt>
                <c:pt idx="155">
                  <c:v>672</c:v>
                </c:pt>
                <c:pt idx="156">
                  <c:v>668</c:v>
                </c:pt>
                <c:pt idx="157">
                  <c:v>669</c:v>
                </c:pt>
                <c:pt idx="158">
                  <c:v>668</c:v>
                </c:pt>
                <c:pt idx="159">
                  <c:v>669</c:v>
                </c:pt>
                <c:pt idx="160">
                  <c:v>668</c:v>
                </c:pt>
                <c:pt idx="161">
                  <c:v>672</c:v>
                </c:pt>
                <c:pt idx="162">
                  <c:v>671</c:v>
                </c:pt>
                <c:pt idx="163">
                  <c:v>673</c:v>
                </c:pt>
                <c:pt idx="164">
                  <c:v>669</c:v>
                </c:pt>
                <c:pt idx="165">
                  <c:v>672</c:v>
                </c:pt>
                <c:pt idx="166">
                  <c:v>672</c:v>
                </c:pt>
                <c:pt idx="167">
                  <c:v>672</c:v>
                </c:pt>
                <c:pt idx="168">
                  <c:v>672</c:v>
                </c:pt>
                <c:pt idx="169">
                  <c:v>673</c:v>
                </c:pt>
                <c:pt idx="170">
                  <c:v>668</c:v>
                </c:pt>
                <c:pt idx="171">
                  <c:v>671</c:v>
                </c:pt>
                <c:pt idx="172">
                  <c:v>669</c:v>
                </c:pt>
                <c:pt idx="173">
                  <c:v>672</c:v>
                </c:pt>
                <c:pt idx="174">
                  <c:v>670</c:v>
                </c:pt>
                <c:pt idx="175">
                  <c:v>672</c:v>
                </c:pt>
                <c:pt idx="176">
                  <c:v>671</c:v>
                </c:pt>
                <c:pt idx="177">
                  <c:v>673</c:v>
                </c:pt>
                <c:pt idx="178">
                  <c:v>669</c:v>
                </c:pt>
                <c:pt idx="179">
                  <c:v>671</c:v>
                </c:pt>
                <c:pt idx="180">
                  <c:v>673</c:v>
                </c:pt>
                <c:pt idx="181">
                  <c:v>669</c:v>
                </c:pt>
                <c:pt idx="182">
                  <c:v>670</c:v>
                </c:pt>
                <c:pt idx="183">
                  <c:v>673</c:v>
                </c:pt>
                <c:pt idx="184">
                  <c:v>673</c:v>
                </c:pt>
                <c:pt idx="185">
                  <c:v>668</c:v>
                </c:pt>
                <c:pt idx="186">
                  <c:v>670</c:v>
                </c:pt>
                <c:pt idx="187">
                  <c:v>670</c:v>
                </c:pt>
                <c:pt idx="188">
                  <c:v>667</c:v>
                </c:pt>
                <c:pt idx="189">
                  <c:v>671</c:v>
                </c:pt>
                <c:pt idx="190">
                  <c:v>667</c:v>
                </c:pt>
                <c:pt idx="191">
                  <c:v>670</c:v>
                </c:pt>
                <c:pt idx="192">
                  <c:v>673</c:v>
                </c:pt>
                <c:pt idx="193">
                  <c:v>670</c:v>
                </c:pt>
                <c:pt idx="194">
                  <c:v>668</c:v>
                </c:pt>
                <c:pt idx="195">
                  <c:v>671</c:v>
                </c:pt>
                <c:pt idx="196">
                  <c:v>671</c:v>
                </c:pt>
                <c:pt idx="197">
                  <c:v>670</c:v>
                </c:pt>
                <c:pt idx="198">
                  <c:v>672</c:v>
                </c:pt>
                <c:pt idx="199">
                  <c:v>670</c:v>
                </c:pt>
                <c:pt idx="200">
                  <c:v>669</c:v>
                </c:pt>
                <c:pt idx="201">
                  <c:v>670</c:v>
                </c:pt>
                <c:pt idx="202">
                  <c:v>671</c:v>
                </c:pt>
                <c:pt idx="203">
                  <c:v>670</c:v>
                </c:pt>
                <c:pt idx="204">
                  <c:v>671</c:v>
                </c:pt>
                <c:pt idx="205">
                  <c:v>669</c:v>
                </c:pt>
                <c:pt idx="206">
                  <c:v>673</c:v>
                </c:pt>
                <c:pt idx="207">
                  <c:v>668</c:v>
                </c:pt>
                <c:pt idx="208">
                  <c:v>669</c:v>
                </c:pt>
                <c:pt idx="209">
                  <c:v>668</c:v>
                </c:pt>
                <c:pt idx="210">
                  <c:v>669</c:v>
                </c:pt>
                <c:pt idx="211">
                  <c:v>673</c:v>
                </c:pt>
                <c:pt idx="212">
                  <c:v>668</c:v>
                </c:pt>
                <c:pt idx="213">
                  <c:v>673</c:v>
                </c:pt>
                <c:pt idx="214">
                  <c:v>670</c:v>
                </c:pt>
                <c:pt idx="215">
                  <c:v>670</c:v>
                </c:pt>
                <c:pt idx="216">
                  <c:v>671</c:v>
                </c:pt>
                <c:pt idx="217">
                  <c:v>668</c:v>
                </c:pt>
                <c:pt idx="218">
                  <c:v>668</c:v>
                </c:pt>
                <c:pt idx="219">
                  <c:v>672</c:v>
                </c:pt>
                <c:pt idx="220">
                  <c:v>670</c:v>
                </c:pt>
                <c:pt idx="221">
                  <c:v>668</c:v>
                </c:pt>
                <c:pt idx="222">
                  <c:v>669</c:v>
                </c:pt>
                <c:pt idx="223">
                  <c:v>669</c:v>
                </c:pt>
                <c:pt idx="224">
                  <c:v>670</c:v>
                </c:pt>
                <c:pt idx="225">
                  <c:v>671</c:v>
                </c:pt>
                <c:pt idx="226">
                  <c:v>673</c:v>
                </c:pt>
                <c:pt idx="227">
                  <c:v>668</c:v>
                </c:pt>
                <c:pt idx="228">
                  <c:v>673</c:v>
                </c:pt>
                <c:pt idx="229">
                  <c:v>672</c:v>
                </c:pt>
                <c:pt idx="230">
                  <c:v>668</c:v>
                </c:pt>
                <c:pt idx="231">
                  <c:v>668</c:v>
                </c:pt>
                <c:pt idx="232">
                  <c:v>671</c:v>
                </c:pt>
                <c:pt idx="233">
                  <c:v>669</c:v>
                </c:pt>
                <c:pt idx="234">
                  <c:v>673</c:v>
                </c:pt>
                <c:pt idx="235">
                  <c:v>673</c:v>
                </c:pt>
                <c:pt idx="236">
                  <c:v>668</c:v>
                </c:pt>
                <c:pt idx="237">
                  <c:v>673</c:v>
                </c:pt>
                <c:pt idx="238">
                  <c:v>669</c:v>
                </c:pt>
                <c:pt idx="239">
                  <c:v>671</c:v>
                </c:pt>
                <c:pt idx="240">
                  <c:v>671</c:v>
                </c:pt>
                <c:pt idx="241">
                  <c:v>670</c:v>
                </c:pt>
                <c:pt idx="242">
                  <c:v>668</c:v>
                </c:pt>
                <c:pt idx="243">
                  <c:v>672</c:v>
                </c:pt>
                <c:pt idx="244">
                  <c:v>672</c:v>
                </c:pt>
                <c:pt idx="245">
                  <c:v>668</c:v>
                </c:pt>
                <c:pt idx="246">
                  <c:v>672</c:v>
                </c:pt>
                <c:pt idx="247">
                  <c:v>668</c:v>
                </c:pt>
                <c:pt idx="248">
                  <c:v>672</c:v>
                </c:pt>
                <c:pt idx="249">
                  <c:v>670</c:v>
                </c:pt>
                <c:pt idx="250">
                  <c:v>670</c:v>
                </c:pt>
                <c:pt idx="251">
                  <c:v>670</c:v>
                </c:pt>
                <c:pt idx="252">
                  <c:v>669</c:v>
                </c:pt>
                <c:pt idx="253">
                  <c:v>672</c:v>
                </c:pt>
                <c:pt idx="254">
                  <c:v>669</c:v>
                </c:pt>
                <c:pt idx="255">
                  <c:v>672</c:v>
                </c:pt>
                <c:pt idx="256">
                  <c:v>668</c:v>
                </c:pt>
                <c:pt idx="257">
                  <c:v>669</c:v>
                </c:pt>
                <c:pt idx="258">
                  <c:v>670</c:v>
                </c:pt>
                <c:pt idx="259">
                  <c:v>672</c:v>
                </c:pt>
                <c:pt idx="260">
                  <c:v>671</c:v>
                </c:pt>
                <c:pt idx="261">
                  <c:v>670</c:v>
                </c:pt>
                <c:pt idx="262">
                  <c:v>671</c:v>
                </c:pt>
                <c:pt idx="263">
                  <c:v>669</c:v>
                </c:pt>
                <c:pt idx="264">
                  <c:v>671</c:v>
                </c:pt>
                <c:pt idx="265">
                  <c:v>670</c:v>
                </c:pt>
                <c:pt idx="266">
                  <c:v>673</c:v>
                </c:pt>
                <c:pt idx="267">
                  <c:v>672</c:v>
                </c:pt>
                <c:pt idx="268">
                  <c:v>668</c:v>
                </c:pt>
                <c:pt idx="269">
                  <c:v>668</c:v>
                </c:pt>
                <c:pt idx="270">
                  <c:v>673</c:v>
                </c:pt>
                <c:pt idx="271">
                  <c:v>668</c:v>
                </c:pt>
                <c:pt idx="272">
                  <c:v>672</c:v>
                </c:pt>
                <c:pt idx="273">
                  <c:v>671</c:v>
                </c:pt>
                <c:pt idx="274">
                  <c:v>671</c:v>
                </c:pt>
                <c:pt idx="275">
                  <c:v>673</c:v>
                </c:pt>
                <c:pt idx="276">
                  <c:v>670</c:v>
                </c:pt>
                <c:pt idx="277">
                  <c:v>672</c:v>
                </c:pt>
                <c:pt idx="278">
                  <c:v>668</c:v>
                </c:pt>
                <c:pt idx="279">
                  <c:v>668</c:v>
                </c:pt>
                <c:pt idx="280">
                  <c:v>669</c:v>
                </c:pt>
                <c:pt idx="281">
                  <c:v>669</c:v>
                </c:pt>
                <c:pt idx="282">
                  <c:v>671</c:v>
                </c:pt>
                <c:pt idx="283">
                  <c:v>670</c:v>
                </c:pt>
                <c:pt idx="284">
                  <c:v>668</c:v>
                </c:pt>
                <c:pt idx="285">
                  <c:v>668</c:v>
                </c:pt>
                <c:pt idx="286">
                  <c:v>669</c:v>
                </c:pt>
                <c:pt idx="287">
                  <c:v>671</c:v>
                </c:pt>
                <c:pt idx="288">
                  <c:v>669</c:v>
                </c:pt>
                <c:pt idx="289">
                  <c:v>670</c:v>
                </c:pt>
                <c:pt idx="290">
                  <c:v>673</c:v>
                </c:pt>
                <c:pt idx="291">
                  <c:v>671</c:v>
                </c:pt>
                <c:pt idx="292">
                  <c:v>667</c:v>
                </c:pt>
                <c:pt idx="293">
                  <c:v>669</c:v>
                </c:pt>
                <c:pt idx="294">
                  <c:v>669</c:v>
                </c:pt>
                <c:pt idx="295">
                  <c:v>673</c:v>
                </c:pt>
                <c:pt idx="296">
                  <c:v>669</c:v>
                </c:pt>
                <c:pt idx="297">
                  <c:v>671</c:v>
                </c:pt>
                <c:pt idx="298">
                  <c:v>672</c:v>
                </c:pt>
                <c:pt idx="299">
                  <c:v>669</c:v>
                </c:pt>
                <c:pt idx="300">
                  <c:v>671</c:v>
                </c:pt>
                <c:pt idx="301">
                  <c:v>669</c:v>
                </c:pt>
                <c:pt idx="302">
                  <c:v>673</c:v>
                </c:pt>
                <c:pt idx="303">
                  <c:v>671</c:v>
                </c:pt>
                <c:pt idx="304">
                  <c:v>671</c:v>
                </c:pt>
                <c:pt idx="305">
                  <c:v>671</c:v>
                </c:pt>
                <c:pt idx="306">
                  <c:v>672</c:v>
                </c:pt>
                <c:pt idx="307">
                  <c:v>672</c:v>
                </c:pt>
                <c:pt idx="308">
                  <c:v>671</c:v>
                </c:pt>
                <c:pt idx="309">
                  <c:v>672</c:v>
                </c:pt>
                <c:pt idx="310">
                  <c:v>671</c:v>
                </c:pt>
                <c:pt idx="311">
                  <c:v>669</c:v>
                </c:pt>
                <c:pt idx="312">
                  <c:v>668</c:v>
                </c:pt>
                <c:pt idx="313">
                  <c:v>672</c:v>
                </c:pt>
                <c:pt idx="314">
                  <c:v>668</c:v>
                </c:pt>
                <c:pt idx="315">
                  <c:v>671</c:v>
                </c:pt>
                <c:pt idx="316">
                  <c:v>668</c:v>
                </c:pt>
                <c:pt idx="317">
                  <c:v>670</c:v>
                </c:pt>
                <c:pt idx="318">
                  <c:v>673</c:v>
                </c:pt>
                <c:pt idx="319">
                  <c:v>672</c:v>
                </c:pt>
                <c:pt idx="320">
                  <c:v>671</c:v>
                </c:pt>
                <c:pt idx="321">
                  <c:v>673</c:v>
                </c:pt>
                <c:pt idx="322">
                  <c:v>670</c:v>
                </c:pt>
                <c:pt idx="323">
                  <c:v>670</c:v>
                </c:pt>
                <c:pt idx="324">
                  <c:v>668</c:v>
                </c:pt>
                <c:pt idx="325">
                  <c:v>668</c:v>
                </c:pt>
                <c:pt idx="326">
                  <c:v>670</c:v>
                </c:pt>
                <c:pt idx="327">
                  <c:v>669</c:v>
                </c:pt>
                <c:pt idx="328">
                  <c:v>669</c:v>
                </c:pt>
                <c:pt idx="329">
                  <c:v>671</c:v>
                </c:pt>
                <c:pt idx="330">
                  <c:v>670</c:v>
                </c:pt>
                <c:pt idx="331">
                  <c:v>672</c:v>
                </c:pt>
                <c:pt idx="332">
                  <c:v>669</c:v>
                </c:pt>
                <c:pt idx="333">
                  <c:v>669</c:v>
                </c:pt>
                <c:pt idx="334">
                  <c:v>669</c:v>
                </c:pt>
                <c:pt idx="335">
                  <c:v>669</c:v>
                </c:pt>
                <c:pt idx="336">
                  <c:v>669</c:v>
                </c:pt>
                <c:pt idx="337">
                  <c:v>671</c:v>
                </c:pt>
                <c:pt idx="338">
                  <c:v>671</c:v>
                </c:pt>
                <c:pt idx="339">
                  <c:v>670</c:v>
                </c:pt>
                <c:pt idx="340">
                  <c:v>668</c:v>
                </c:pt>
                <c:pt idx="341">
                  <c:v>672</c:v>
                </c:pt>
                <c:pt idx="342">
                  <c:v>668</c:v>
                </c:pt>
                <c:pt idx="343">
                  <c:v>671</c:v>
                </c:pt>
                <c:pt idx="344">
                  <c:v>668</c:v>
                </c:pt>
                <c:pt idx="345">
                  <c:v>672</c:v>
                </c:pt>
                <c:pt idx="346">
                  <c:v>672</c:v>
                </c:pt>
                <c:pt idx="347">
                  <c:v>671</c:v>
                </c:pt>
                <c:pt idx="348">
                  <c:v>670</c:v>
                </c:pt>
                <c:pt idx="349">
                  <c:v>671</c:v>
                </c:pt>
                <c:pt idx="350">
                  <c:v>671</c:v>
                </c:pt>
                <c:pt idx="351">
                  <c:v>672</c:v>
                </c:pt>
                <c:pt idx="352">
                  <c:v>672</c:v>
                </c:pt>
                <c:pt idx="353">
                  <c:v>670</c:v>
                </c:pt>
                <c:pt idx="354">
                  <c:v>673</c:v>
                </c:pt>
                <c:pt idx="355">
                  <c:v>668</c:v>
                </c:pt>
                <c:pt idx="356">
                  <c:v>670</c:v>
                </c:pt>
                <c:pt idx="357">
                  <c:v>669</c:v>
                </c:pt>
                <c:pt idx="358">
                  <c:v>669</c:v>
                </c:pt>
                <c:pt idx="359">
                  <c:v>668</c:v>
                </c:pt>
                <c:pt idx="360">
                  <c:v>669</c:v>
                </c:pt>
                <c:pt idx="361">
                  <c:v>671</c:v>
                </c:pt>
                <c:pt idx="362">
                  <c:v>673</c:v>
                </c:pt>
                <c:pt idx="363">
                  <c:v>672</c:v>
                </c:pt>
                <c:pt idx="364">
                  <c:v>671</c:v>
                </c:pt>
                <c:pt idx="365">
                  <c:v>671</c:v>
                </c:pt>
                <c:pt idx="366">
                  <c:v>672</c:v>
                </c:pt>
                <c:pt idx="367">
                  <c:v>672</c:v>
                </c:pt>
                <c:pt idx="368">
                  <c:v>669</c:v>
                </c:pt>
                <c:pt idx="369">
                  <c:v>672</c:v>
                </c:pt>
                <c:pt idx="370">
                  <c:v>671</c:v>
                </c:pt>
                <c:pt idx="371">
                  <c:v>669</c:v>
                </c:pt>
                <c:pt idx="372">
                  <c:v>671</c:v>
                </c:pt>
                <c:pt idx="373">
                  <c:v>667</c:v>
                </c:pt>
                <c:pt idx="374">
                  <c:v>669</c:v>
                </c:pt>
                <c:pt idx="375">
                  <c:v>669</c:v>
                </c:pt>
                <c:pt idx="376">
                  <c:v>668</c:v>
                </c:pt>
                <c:pt idx="377">
                  <c:v>669</c:v>
                </c:pt>
                <c:pt idx="378">
                  <c:v>669</c:v>
                </c:pt>
                <c:pt idx="379">
                  <c:v>671</c:v>
                </c:pt>
                <c:pt idx="380">
                  <c:v>668</c:v>
                </c:pt>
                <c:pt idx="381">
                  <c:v>670</c:v>
                </c:pt>
                <c:pt idx="382">
                  <c:v>670</c:v>
                </c:pt>
                <c:pt idx="383">
                  <c:v>671</c:v>
                </c:pt>
                <c:pt idx="384">
                  <c:v>669</c:v>
                </c:pt>
                <c:pt idx="385">
                  <c:v>669</c:v>
                </c:pt>
                <c:pt idx="386">
                  <c:v>668</c:v>
                </c:pt>
                <c:pt idx="387">
                  <c:v>669</c:v>
                </c:pt>
                <c:pt idx="388">
                  <c:v>672</c:v>
                </c:pt>
                <c:pt idx="389">
                  <c:v>669</c:v>
                </c:pt>
                <c:pt idx="390">
                  <c:v>673</c:v>
                </c:pt>
                <c:pt idx="391">
                  <c:v>668</c:v>
                </c:pt>
                <c:pt idx="392">
                  <c:v>671</c:v>
                </c:pt>
                <c:pt idx="393">
                  <c:v>670</c:v>
                </c:pt>
                <c:pt idx="394">
                  <c:v>672</c:v>
                </c:pt>
                <c:pt idx="395">
                  <c:v>670</c:v>
                </c:pt>
                <c:pt idx="396">
                  <c:v>673</c:v>
                </c:pt>
                <c:pt idx="397">
                  <c:v>672</c:v>
                </c:pt>
                <c:pt idx="398">
                  <c:v>670</c:v>
                </c:pt>
                <c:pt idx="399">
                  <c:v>668</c:v>
                </c:pt>
                <c:pt idx="400">
                  <c:v>669</c:v>
                </c:pt>
                <c:pt idx="401">
                  <c:v>669</c:v>
                </c:pt>
                <c:pt idx="402">
                  <c:v>671</c:v>
                </c:pt>
                <c:pt idx="403">
                  <c:v>672</c:v>
                </c:pt>
                <c:pt idx="404">
                  <c:v>668</c:v>
                </c:pt>
                <c:pt idx="405">
                  <c:v>670</c:v>
                </c:pt>
                <c:pt idx="406">
                  <c:v>673</c:v>
                </c:pt>
                <c:pt idx="407">
                  <c:v>671</c:v>
                </c:pt>
                <c:pt idx="408">
                  <c:v>672</c:v>
                </c:pt>
                <c:pt idx="409">
                  <c:v>672</c:v>
                </c:pt>
                <c:pt idx="410">
                  <c:v>669</c:v>
                </c:pt>
                <c:pt idx="411">
                  <c:v>673</c:v>
                </c:pt>
                <c:pt idx="412">
                  <c:v>670</c:v>
                </c:pt>
                <c:pt idx="413">
                  <c:v>669</c:v>
                </c:pt>
                <c:pt idx="414">
                  <c:v>673</c:v>
                </c:pt>
                <c:pt idx="415">
                  <c:v>673</c:v>
                </c:pt>
                <c:pt idx="416">
                  <c:v>669</c:v>
                </c:pt>
                <c:pt idx="417">
                  <c:v>670</c:v>
                </c:pt>
                <c:pt idx="418">
                  <c:v>671</c:v>
                </c:pt>
                <c:pt idx="419">
                  <c:v>669</c:v>
                </c:pt>
                <c:pt idx="420">
                  <c:v>672</c:v>
                </c:pt>
                <c:pt idx="421">
                  <c:v>669</c:v>
                </c:pt>
                <c:pt idx="422">
                  <c:v>670</c:v>
                </c:pt>
                <c:pt idx="423">
                  <c:v>669</c:v>
                </c:pt>
                <c:pt idx="424">
                  <c:v>668</c:v>
                </c:pt>
                <c:pt idx="425">
                  <c:v>669</c:v>
                </c:pt>
                <c:pt idx="426">
                  <c:v>672</c:v>
                </c:pt>
                <c:pt idx="427">
                  <c:v>667</c:v>
                </c:pt>
                <c:pt idx="428">
                  <c:v>672</c:v>
                </c:pt>
                <c:pt idx="429">
                  <c:v>672</c:v>
                </c:pt>
                <c:pt idx="430">
                  <c:v>668</c:v>
                </c:pt>
                <c:pt idx="431">
                  <c:v>670</c:v>
                </c:pt>
                <c:pt idx="432">
                  <c:v>673</c:v>
                </c:pt>
                <c:pt idx="433">
                  <c:v>672</c:v>
                </c:pt>
                <c:pt idx="434">
                  <c:v>670</c:v>
                </c:pt>
                <c:pt idx="435">
                  <c:v>669</c:v>
                </c:pt>
                <c:pt idx="436">
                  <c:v>672</c:v>
                </c:pt>
                <c:pt idx="437">
                  <c:v>670</c:v>
                </c:pt>
                <c:pt idx="438">
                  <c:v>670</c:v>
                </c:pt>
                <c:pt idx="439">
                  <c:v>673</c:v>
                </c:pt>
                <c:pt idx="440">
                  <c:v>671</c:v>
                </c:pt>
                <c:pt idx="441">
                  <c:v>668</c:v>
                </c:pt>
                <c:pt idx="442">
                  <c:v>673</c:v>
                </c:pt>
                <c:pt idx="443">
                  <c:v>673</c:v>
                </c:pt>
                <c:pt idx="444">
                  <c:v>670</c:v>
                </c:pt>
                <c:pt idx="445">
                  <c:v>668</c:v>
                </c:pt>
                <c:pt idx="446">
                  <c:v>672</c:v>
                </c:pt>
                <c:pt idx="447">
                  <c:v>670</c:v>
                </c:pt>
                <c:pt idx="448">
                  <c:v>672</c:v>
                </c:pt>
                <c:pt idx="449">
                  <c:v>671</c:v>
                </c:pt>
                <c:pt idx="450">
                  <c:v>670</c:v>
                </c:pt>
                <c:pt idx="451">
                  <c:v>667</c:v>
                </c:pt>
                <c:pt idx="452">
                  <c:v>668</c:v>
                </c:pt>
                <c:pt idx="453">
                  <c:v>672</c:v>
                </c:pt>
                <c:pt idx="454">
                  <c:v>673</c:v>
                </c:pt>
                <c:pt idx="455">
                  <c:v>671</c:v>
                </c:pt>
                <c:pt idx="456">
                  <c:v>673</c:v>
                </c:pt>
                <c:pt idx="457">
                  <c:v>668</c:v>
                </c:pt>
                <c:pt idx="458">
                  <c:v>668</c:v>
                </c:pt>
                <c:pt idx="459">
                  <c:v>670</c:v>
                </c:pt>
                <c:pt idx="460">
                  <c:v>669</c:v>
                </c:pt>
                <c:pt idx="461">
                  <c:v>672</c:v>
                </c:pt>
                <c:pt idx="462">
                  <c:v>667</c:v>
                </c:pt>
                <c:pt idx="463">
                  <c:v>669</c:v>
                </c:pt>
                <c:pt idx="464">
                  <c:v>668</c:v>
                </c:pt>
                <c:pt idx="465">
                  <c:v>670</c:v>
                </c:pt>
                <c:pt idx="466">
                  <c:v>672</c:v>
                </c:pt>
                <c:pt idx="467">
                  <c:v>668</c:v>
                </c:pt>
                <c:pt idx="468">
                  <c:v>671</c:v>
                </c:pt>
                <c:pt idx="469">
                  <c:v>669</c:v>
                </c:pt>
                <c:pt idx="470">
                  <c:v>669</c:v>
                </c:pt>
                <c:pt idx="471">
                  <c:v>669</c:v>
                </c:pt>
                <c:pt idx="472">
                  <c:v>671</c:v>
                </c:pt>
                <c:pt idx="473">
                  <c:v>670</c:v>
                </c:pt>
                <c:pt idx="474">
                  <c:v>673</c:v>
                </c:pt>
                <c:pt idx="475">
                  <c:v>673</c:v>
                </c:pt>
                <c:pt idx="476">
                  <c:v>672</c:v>
                </c:pt>
                <c:pt idx="477">
                  <c:v>672</c:v>
                </c:pt>
                <c:pt idx="478">
                  <c:v>669</c:v>
                </c:pt>
                <c:pt idx="479">
                  <c:v>668</c:v>
                </c:pt>
                <c:pt idx="480">
                  <c:v>668</c:v>
                </c:pt>
                <c:pt idx="481">
                  <c:v>670</c:v>
                </c:pt>
                <c:pt idx="482">
                  <c:v>673</c:v>
                </c:pt>
                <c:pt idx="483">
                  <c:v>670</c:v>
                </c:pt>
                <c:pt idx="484">
                  <c:v>672</c:v>
                </c:pt>
                <c:pt idx="485">
                  <c:v>669</c:v>
                </c:pt>
                <c:pt idx="486">
                  <c:v>669</c:v>
                </c:pt>
                <c:pt idx="487">
                  <c:v>670</c:v>
                </c:pt>
                <c:pt idx="488">
                  <c:v>672</c:v>
                </c:pt>
                <c:pt idx="489">
                  <c:v>669</c:v>
                </c:pt>
                <c:pt idx="490">
                  <c:v>672</c:v>
                </c:pt>
                <c:pt idx="491">
                  <c:v>672</c:v>
                </c:pt>
                <c:pt idx="492">
                  <c:v>668</c:v>
                </c:pt>
                <c:pt idx="493">
                  <c:v>670</c:v>
                </c:pt>
                <c:pt idx="494">
                  <c:v>672</c:v>
                </c:pt>
                <c:pt idx="495">
                  <c:v>673</c:v>
                </c:pt>
                <c:pt idx="496">
                  <c:v>671</c:v>
                </c:pt>
                <c:pt idx="497">
                  <c:v>672</c:v>
                </c:pt>
                <c:pt idx="498">
                  <c:v>672</c:v>
                </c:pt>
                <c:pt idx="499">
                  <c:v>669</c:v>
                </c:pt>
                <c:pt idx="500">
                  <c:v>672</c:v>
                </c:pt>
                <c:pt idx="501">
                  <c:v>669</c:v>
                </c:pt>
                <c:pt idx="502">
                  <c:v>671</c:v>
                </c:pt>
                <c:pt idx="503">
                  <c:v>673</c:v>
                </c:pt>
                <c:pt idx="504">
                  <c:v>670</c:v>
                </c:pt>
                <c:pt idx="505">
                  <c:v>670</c:v>
                </c:pt>
                <c:pt idx="506">
                  <c:v>670</c:v>
                </c:pt>
                <c:pt idx="507">
                  <c:v>673</c:v>
                </c:pt>
                <c:pt idx="508">
                  <c:v>670</c:v>
                </c:pt>
                <c:pt idx="509">
                  <c:v>671</c:v>
                </c:pt>
                <c:pt idx="510">
                  <c:v>672</c:v>
                </c:pt>
                <c:pt idx="511">
                  <c:v>670</c:v>
                </c:pt>
                <c:pt idx="512">
                  <c:v>668</c:v>
                </c:pt>
                <c:pt idx="513">
                  <c:v>669</c:v>
                </c:pt>
                <c:pt idx="514">
                  <c:v>668</c:v>
                </c:pt>
                <c:pt idx="515">
                  <c:v>672</c:v>
                </c:pt>
                <c:pt idx="516">
                  <c:v>673</c:v>
                </c:pt>
                <c:pt idx="517">
                  <c:v>672</c:v>
                </c:pt>
                <c:pt idx="518">
                  <c:v>668</c:v>
                </c:pt>
                <c:pt idx="519">
                  <c:v>670</c:v>
                </c:pt>
                <c:pt idx="520">
                  <c:v>669</c:v>
                </c:pt>
                <c:pt idx="521">
                  <c:v>669</c:v>
                </c:pt>
                <c:pt idx="522">
                  <c:v>672</c:v>
                </c:pt>
                <c:pt idx="523">
                  <c:v>672</c:v>
                </c:pt>
                <c:pt idx="524">
                  <c:v>673</c:v>
                </c:pt>
                <c:pt idx="525">
                  <c:v>669</c:v>
                </c:pt>
                <c:pt idx="526">
                  <c:v>671</c:v>
                </c:pt>
                <c:pt idx="527">
                  <c:v>669</c:v>
                </c:pt>
                <c:pt idx="528">
                  <c:v>671</c:v>
                </c:pt>
                <c:pt idx="529">
                  <c:v>669</c:v>
                </c:pt>
                <c:pt idx="530">
                  <c:v>669</c:v>
                </c:pt>
                <c:pt idx="531">
                  <c:v>670</c:v>
                </c:pt>
                <c:pt idx="532">
                  <c:v>670</c:v>
                </c:pt>
                <c:pt idx="533">
                  <c:v>667</c:v>
                </c:pt>
                <c:pt idx="534">
                  <c:v>671</c:v>
                </c:pt>
                <c:pt idx="535">
                  <c:v>670</c:v>
                </c:pt>
                <c:pt idx="536">
                  <c:v>670</c:v>
                </c:pt>
                <c:pt idx="537">
                  <c:v>669</c:v>
                </c:pt>
                <c:pt idx="538">
                  <c:v>672</c:v>
                </c:pt>
                <c:pt idx="539">
                  <c:v>670</c:v>
                </c:pt>
                <c:pt idx="540">
                  <c:v>668</c:v>
                </c:pt>
                <c:pt idx="541">
                  <c:v>671</c:v>
                </c:pt>
                <c:pt idx="542">
                  <c:v>673</c:v>
                </c:pt>
                <c:pt idx="543">
                  <c:v>673</c:v>
                </c:pt>
                <c:pt idx="544">
                  <c:v>672</c:v>
                </c:pt>
                <c:pt idx="545">
                  <c:v>673</c:v>
                </c:pt>
                <c:pt idx="546">
                  <c:v>669</c:v>
                </c:pt>
                <c:pt idx="547">
                  <c:v>673</c:v>
                </c:pt>
                <c:pt idx="548">
                  <c:v>669</c:v>
                </c:pt>
                <c:pt idx="549">
                  <c:v>669</c:v>
                </c:pt>
                <c:pt idx="550">
                  <c:v>668</c:v>
                </c:pt>
                <c:pt idx="551">
                  <c:v>672</c:v>
                </c:pt>
                <c:pt idx="552">
                  <c:v>673</c:v>
                </c:pt>
                <c:pt idx="553">
                  <c:v>669</c:v>
                </c:pt>
                <c:pt idx="554">
                  <c:v>668</c:v>
                </c:pt>
                <c:pt idx="555">
                  <c:v>669</c:v>
                </c:pt>
                <c:pt idx="556">
                  <c:v>670</c:v>
                </c:pt>
                <c:pt idx="557">
                  <c:v>668</c:v>
                </c:pt>
                <c:pt idx="558">
                  <c:v>670</c:v>
                </c:pt>
                <c:pt idx="559">
                  <c:v>671</c:v>
                </c:pt>
                <c:pt idx="560">
                  <c:v>668</c:v>
                </c:pt>
                <c:pt idx="561">
                  <c:v>672</c:v>
                </c:pt>
                <c:pt idx="562">
                  <c:v>672</c:v>
                </c:pt>
                <c:pt idx="563">
                  <c:v>669</c:v>
                </c:pt>
                <c:pt idx="564">
                  <c:v>671</c:v>
                </c:pt>
                <c:pt idx="565">
                  <c:v>668</c:v>
                </c:pt>
                <c:pt idx="566">
                  <c:v>669</c:v>
                </c:pt>
                <c:pt idx="567">
                  <c:v>669</c:v>
                </c:pt>
                <c:pt idx="568">
                  <c:v>672</c:v>
                </c:pt>
                <c:pt idx="569">
                  <c:v>672</c:v>
                </c:pt>
                <c:pt idx="570">
                  <c:v>669</c:v>
                </c:pt>
                <c:pt idx="571">
                  <c:v>671</c:v>
                </c:pt>
                <c:pt idx="572">
                  <c:v>671</c:v>
                </c:pt>
                <c:pt idx="573">
                  <c:v>672</c:v>
                </c:pt>
                <c:pt idx="574">
                  <c:v>672</c:v>
                </c:pt>
                <c:pt idx="575">
                  <c:v>670</c:v>
                </c:pt>
                <c:pt idx="576">
                  <c:v>669</c:v>
                </c:pt>
                <c:pt idx="577">
                  <c:v>672</c:v>
                </c:pt>
                <c:pt idx="578">
                  <c:v>671</c:v>
                </c:pt>
                <c:pt idx="579">
                  <c:v>668</c:v>
                </c:pt>
                <c:pt idx="580">
                  <c:v>670</c:v>
                </c:pt>
                <c:pt idx="581">
                  <c:v>669</c:v>
                </c:pt>
                <c:pt idx="582">
                  <c:v>670</c:v>
                </c:pt>
                <c:pt idx="583">
                  <c:v>672</c:v>
                </c:pt>
                <c:pt idx="584">
                  <c:v>670</c:v>
                </c:pt>
                <c:pt idx="585">
                  <c:v>673</c:v>
                </c:pt>
                <c:pt idx="586">
                  <c:v>673</c:v>
                </c:pt>
                <c:pt idx="587">
                  <c:v>669</c:v>
                </c:pt>
                <c:pt idx="588">
                  <c:v>670</c:v>
                </c:pt>
                <c:pt idx="589">
                  <c:v>673</c:v>
                </c:pt>
                <c:pt idx="590">
                  <c:v>669</c:v>
                </c:pt>
                <c:pt idx="591">
                  <c:v>669</c:v>
                </c:pt>
                <c:pt idx="592">
                  <c:v>668</c:v>
                </c:pt>
                <c:pt idx="593">
                  <c:v>671</c:v>
                </c:pt>
                <c:pt idx="594">
                  <c:v>672</c:v>
                </c:pt>
                <c:pt idx="595">
                  <c:v>673</c:v>
                </c:pt>
                <c:pt idx="596">
                  <c:v>668</c:v>
                </c:pt>
                <c:pt idx="597">
                  <c:v>670</c:v>
                </c:pt>
                <c:pt idx="598">
                  <c:v>669</c:v>
                </c:pt>
                <c:pt idx="599">
                  <c:v>671</c:v>
                </c:pt>
                <c:pt idx="600">
                  <c:v>672</c:v>
                </c:pt>
                <c:pt idx="601">
                  <c:v>670</c:v>
                </c:pt>
                <c:pt idx="602">
                  <c:v>670</c:v>
                </c:pt>
                <c:pt idx="603">
                  <c:v>671</c:v>
                </c:pt>
                <c:pt idx="604">
                  <c:v>670</c:v>
                </c:pt>
                <c:pt idx="605">
                  <c:v>671</c:v>
                </c:pt>
                <c:pt idx="606">
                  <c:v>671</c:v>
                </c:pt>
                <c:pt idx="607">
                  <c:v>672</c:v>
                </c:pt>
                <c:pt idx="608">
                  <c:v>670</c:v>
                </c:pt>
                <c:pt idx="609">
                  <c:v>670</c:v>
                </c:pt>
                <c:pt idx="610">
                  <c:v>672</c:v>
                </c:pt>
                <c:pt idx="611">
                  <c:v>670</c:v>
                </c:pt>
                <c:pt idx="612">
                  <c:v>671</c:v>
                </c:pt>
                <c:pt idx="613">
                  <c:v>670</c:v>
                </c:pt>
                <c:pt idx="614">
                  <c:v>672</c:v>
                </c:pt>
                <c:pt idx="615">
                  <c:v>669</c:v>
                </c:pt>
                <c:pt idx="616">
                  <c:v>673</c:v>
                </c:pt>
                <c:pt idx="617">
                  <c:v>674</c:v>
                </c:pt>
                <c:pt idx="618">
                  <c:v>673</c:v>
                </c:pt>
                <c:pt idx="619">
                  <c:v>670</c:v>
                </c:pt>
                <c:pt idx="620">
                  <c:v>674</c:v>
                </c:pt>
                <c:pt idx="621">
                  <c:v>671</c:v>
                </c:pt>
                <c:pt idx="622">
                  <c:v>670</c:v>
                </c:pt>
                <c:pt idx="623">
                  <c:v>671</c:v>
                </c:pt>
                <c:pt idx="624">
                  <c:v>672</c:v>
                </c:pt>
                <c:pt idx="625">
                  <c:v>669</c:v>
                </c:pt>
                <c:pt idx="626">
                  <c:v>673</c:v>
                </c:pt>
                <c:pt idx="627">
                  <c:v>674</c:v>
                </c:pt>
                <c:pt idx="628">
                  <c:v>671</c:v>
                </c:pt>
                <c:pt idx="629">
                  <c:v>674</c:v>
                </c:pt>
                <c:pt idx="630">
                  <c:v>671</c:v>
                </c:pt>
                <c:pt idx="631">
                  <c:v>673</c:v>
                </c:pt>
                <c:pt idx="632">
                  <c:v>671</c:v>
                </c:pt>
                <c:pt idx="633">
                  <c:v>671</c:v>
                </c:pt>
                <c:pt idx="634">
                  <c:v>671</c:v>
                </c:pt>
                <c:pt idx="635">
                  <c:v>672</c:v>
                </c:pt>
                <c:pt idx="636">
                  <c:v>672</c:v>
                </c:pt>
                <c:pt idx="637">
                  <c:v>675</c:v>
                </c:pt>
                <c:pt idx="638">
                  <c:v>673</c:v>
                </c:pt>
                <c:pt idx="639">
                  <c:v>674</c:v>
                </c:pt>
                <c:pt idx="640">
                  <c:v>675</c:v>
                </c:pt>
                <c:pt idx="641">
                  <c:v>672</c:v>
                </c:pt>
                <c:pt idx="642">
                  <c:v>676</c:v>
                </c:pt>
                <c:pt idx="643">
                  <c:v>673</c:v>
                </c:pt>
                <c:pt idx="644">
                  <c:v>676</c:v>
                </c:pt>
                <c:pt idx="645">
                  <c:v>673</c:v>
                </c:pt>
                <c:pt idx="646">
                  <c:v>680</c:v>
                </c:pt>
                <c:pt idx="647">
                  <c:v>677</c:v>
                </c:pt>
                <c:pt idx="648">
                  <c:v>680</c:v>
                </c:pt>
                <c:pt idx="649">
                  <c:v>678</c:v>
                </c:pt>
                <c:pt idx="650">
                  <c:v>682</c:v>
                </c:pt>
                <c:pt idx="651">
                  <c:v>678</c:v>
                </c:pt>
                <c:pt idx="652">
                  <c:v>680</c:v>
                </c:pt>
                <c:pt idx="653">
                  <c:v>675</c:v>
                </c:pt>
                <c:pt idx="654">
                  <c:v>676</c:v>
                </c:pt>
                <c:pt idx="655">
                  <c:v>675</c:v>
                </c:pt>
                <c:pt idx="656">
                  <c:v>675</c:v>
                </c:pt>
                <c:pt idx="657">
                  <c:v>671</c:v>
                </c:pt>
                <c:pt idx="658">
                  <c:v>673</c:v>
                </c:pt>
                <c:pt idx="659">
                  <c:v>670</c:v>
                </c:pt>
                <c:pt idx="660">
                  <c:v>674</c:v>
                </c:pt>
                <c:pt idx="661">
                  <c:v>676</c:v>
                </c:pt>
                <c:pt idx="662">
                  <c:v>673</c:v>
                </c:pt>
                <c:pt idx="663">
                  <c:v>675</c:v>
                </c:pt>
                <c:pt idx="664">
                  <c:v>676</c:v>
                </c:pt>
                <c:pt idx="665">
                  <c:v>676</c:v>
                </c:pt>
                <c:pt idx="666">
                  <c:v>676</c:v>
                </c:pt>
                <c:pt idx="667">
                  <c:v>676</c:v>
                </c:pt>
                <c:pt idx="668">
                  <c:v>685</c:v>
                </c:pt>
                <c:pt idx="669">
                  <c:v>681</c:v>
                </c:pt>
                <c:pt idx="670">
                  <c:v>676</c:v>
                </c:pt>
                <c:pt idx="671">
                  <c:v>678</c:v>
                </c:pt>
                <c:pt idx="672">
                  <c:v>673</c:v>
                </c:pt>
                <c:pt idx="673">
                  <c:v>676</c:v>
                </c:pt>
                <c:pt idx="674">
                  <c:v>675</c:v>
                </c:pt>
                <c:pt idx="675">
                  <c:v>676</c:v>
                </c:pt>
                <c:pt idx="676">
                  <c:v>671</c:v>
                </c:pt>
                <c:pt idx="677">
                  <c:v>673</c:v>
                </c:pt>
                <c:pt idx="678">
                  <c:v>672</c:v>
                </c:pt>
                <c:pt idx="679">
                  <c:v>671</c:v>
                </c:pt>
                <c:pt idx="680">
                  <c:v>674</c:v>
                </c:pt>
                <c:pt idx="681">
                  <c:v>675</c:v>
                </c:pt>
                <c:pt idx="682">
                  <c:v>675</c:v>
                </c:pt>
                <c:pt idx="683">
                  <c:v>672</c:v>
                </c:pt>
                <c:pt idx="684">
                  <c:v>671</c:v>
                </c:pt>
                <c:pt idx="685">
                  <c:v>675</c:v>
                </c:pt>
                <c:pt idx="686">
                  <c:v>674</c:v>
                </c:pt>
                <c:pt idx="687">
                  <c:v>673</c:v>
                </c:pt>
                <c:pt idx="688">
                  <c:v>673</c:v>
                </c:pt>
                <c:pt idx="689">
                  <c:v>670</c:v>
                </c:pt>
                <c:pt idx="690">
                  <c:v>670</c:v>
                </c:pt>
                <c:pt idx="691">
                  <c:v>672</c:v>
                </c:pt>
                <c:pt idx="692">
                  <c:v>672</c:v>
                </c:pt>
                <c:pt idx="693">
                  <c:v>673</c:v>
                </c:pt>
                <c:pt idx="694">
                  <c:v>673</c:v>
                </c:pt>
                <c:pt idx="695">
                  <c:v>676</c:v>
                </c:pt>
                <c:pt idx="696">
                  <c:v>675</c:v>
                </c:pt>
                <c:pt idx="697">
                  <c:v>676</c:v>
                </c:pt>
                <c:pt idx="698">
                  <c:v>676</c:v>
                </c:pt>
                <c:pt idx="699">
                  <c:v>675</c:v>
                </c:pt>
                <c:pt idx="700">
                  <c:v>675</c:v>
                </c:pt>
                <c:pt idx="701">
                  <c:v>671</c:v>
                </c:pt>
                <c:pt idx="702">
                  <c:v>673</c:v>
                </c:pt>
                <c:pt idx="703">
                  <c:v>671</c:v>
                </c:pt>
                <c:pt idx="704">
                  <c:v>670</c:v>
                </c:pt>
                <c:pt idx="705">
                  <c:v>673</c:v>
                </c:pt>
                <c:pt idx="706">
                  <c:v>671</c:v>
                </c:pt>
                <c:pt idx="707">
                  <c:v>672</c:v>
                </c:pt>
                <c:pt idx="708">
                  <c:v>670</c:v>
                </c:pt>
                <c:pt idx="709">
                  <c:v>672</c:v>
                </c:pt>
                <c:pt idx="710">
                  <c:v>675</c:v>
                </c:pt>
                <c:pt idx="711">
                  <c:v>671</c:v>
                </c:pt>
                <c:pt idx="712">
                  <c:v>670</c:v>
                </c:pt>
                <c:pt idx="713">
                  <c:v>671</c:v>
                </c:pt>
                <c:pt idx="714">
                  <c:v>671</c:v>
                </c:pt>
                <c:pt idx="715">
                  <c:v>671</c:v>
                </c:pt>
                <c:pt idx="716">
                  <c:v>671</c:v>
                </c:pt>
                <c:pt idx="717">
                  <c:v>675</c:v>
                </c:pt>
                <c:pt idx="718">
                  <c:v>672</c:v>
                </c:pt>
                <c:pt idx="719">
                  <c:v>675</c:v>
                </c:pt>
                <c:pt idx="720">
                  <c:v>675</c:v>
                </c:pt>
                <c:pt idx="721">
                  <c:v>671</c:v>
                </c:pt>
                <c:pt idx="722">
                  <c:v>675</c:v>
                </c:pt>
                <c:pt idx="723">
                  <c:v>671</c:v>
                </c:pt>
                <c:pt idx="724">
                  <c:v>674</c:v>
                </c:pt>
                <c:pt idx="725">
                  <c:v>670</c:v>
                </c:pt>
                <c:pt idx="726">
                  <c:v>671</c:v>
                </c:pt>
                <c:pt idx="727">
                  <c:v>672</c:v>
                </c:pt>
                <c:pt idx="728">
                  <c:v>674</c:v>
                </c:pt>
                <c:pt idx="729">
                  <c:v>669</c:v>
                </c:pt>
                <c:pt idx="730">
                  <c:v>674</c:v>
                </c:pt>
                <c:pt idx="731">
                  <c:v>672</c:v>
                </c:pt>
                <c:pt idx="732">
                  <c:v>676</c:v>
                </c:pt>
                <c:pt idx="733">
                  <c:v>677</c:v>
                </c:pt>
                <c:pt idx="734">
                  <c:v>677</c:v>
                </c:pt>
                <c:pt idx="735">
                  <c:v>674</c:v>
                </c:pt>
                <c:pt idx="736">
                  <c:v>674</c:v>
                </c:pt>
                <c:pt idx="737">
                  <c:v>681</c:v>
                </c:pt>
                <c:pt idx="738">
                  <c:v>681</c:v>
                </c:pt>
                <c:pt idx="739">
                  <c:v>679</c:v>
                </c:pt>
                <c:pt idx="740">
                  <c:v>680</c:v>
                </c:pt>
                <c:pt idx="741">
                  <c:v>675</c:v>
                </c:pt>
                <c:pt idx="742">
                  <c:v>677</c:v>
                </c:pt>
                <c:pt idx="743">
                  <c:v>680</c:v>
                </c:pt>
                <c:pt idx="744">
                  <c:v>676</c:v>
                </c:pt>
                <c:pt idx="745">
                  <c:v>681</c:v>
                </c:pt>
                <c:pt idx="746">
                  <c:v>673</c:v>
                </c:pt>
                <c:pt idx="747">
                  <c:v>654</c:v>
                </c:pt>
                <c:pt idx="748">
                  <c:v>657</c:v>
                </c:pt>
                <c:pt idx="749">
                  <c:v>636</c:v>
                </c:pt>
                <c:pt idx="750">
                  <c:v>635</c:v>
                </c:pt>
                <c:pt idx="751">
                  <c:v>619</c:v>
                </c:pt>
                <c:pt idx="752">
                  <c:v>603</c:v>
                </c:pt>
                <c:pt idx="753">
                  <c:v>606</c:v>
                </c:pt>
                <c:pt idx="754">
                  <c:v>599</c:v>
                </c:pt>
                <c:pt idx="755">
                  <c:v>597</c:v>
                </c:pt>
                <c:pt idx="756">
                  <c:v>593</c:v>
                </c:pt>
                <c:pt idx="757">
                  <c:v>581</c:v>
                </c:pt>
                <c:pt idx="758">
                  <c:v>588</c:v>
                </c:pt>
                <c:pt idx="759">
                  <c:v>572</c:v>
                </c:pt>
                <c:pt idx="760">
                  <c:v>562</c:v>
                </c:pt>
                <c:pt idx="761">
                  <c:v>574</c:v>
                </c:pt>
                <c:pt idx="762">
                  <c:v>558</c:v>
                </c:pt>
                <c:pt idx="763">
                  <c:v>546</c:v>
                </c:pt>
                <c:pt idx="764">
                  <c:v>549</c:v>
                </c:pt>
                <c:pt idx="765">
                  <c:v>534</c:v>
                </c:pt>
                <c:pt idx="766">
                  <c:v>545</c:v>
                </c:pt>
                <c:pt idx="767">
                  <c:v>526</c:v>
                </c:pt>
                <c:pt idx="768">
                  <c:v>527</c:v>
                </c:pt>
                <c:pt idx="769">
                  <c:v>517</c:v>
                </c:pt>
                <c:pt idx="770">
                  <c:v>504</c:v>
                </c:pt>
                <c:pt idx="771">
                  <c:v>516</c:v>
                </c:pt>
                <c:pt idx="772">
                  <c:v>498</c:v>
                </c:pt>
                <c:pt idx="773">
                  <c:v>499</c:v>
                </c:pt>
                <c:pt idx="774">
                  <c:v>489</c:v>
                </c:pt>
                <c:pt idx="775">
                  <c:v>478</c:v>
                </c:pt>
                <c:pt idx="776">
                  <c:v>496</c:v>
                </c:pt>
                <c:pt idx="777">
                  <c:v>478</c:v>
                </c:pt>
                <c:pt idx="778">
                  <c:v>472</c:v>
                </c:pt>
                <c:pt idx="779">
                  <c:v>481</c:v>
                </c:pt>
                <c:pt idx="780">
                  <c:v>463</c:v>
                </c:pt>
                <c:pt idx="781">
                  <c:v>448</c:v>
                </c:pt>
                <c:pt idx="782">
                  <c:v>469</c:v>
                </c:pt>
                <c:pt idx="783">
                  <c:v>450</c:v>
                </c:pt>
                <c:pt idx="784">
                  <c:v>462</c:v>
                </c:pt>
                <c:pt idx="785">
                  <c:v>440</c:v>
                </c:pt>
                <c:pt idx="786">
                  <c:v>435</c:v>
                </c:pt>
                <c:pt idx="787">
                  <c:v>435</c:v>
                </c:pt>
                <c:pt idx="788">
                  <c:v>425</c:v>
                </c:pt>
                <c:pt idx="789">
                  <c:v>443</c:v>
                </c:pt>
                <c:pt idx="790">
                  <c:v>421</c:v>
                </c:pt>
                <c:pt idx="791">
                  <c:v>430</c:v>
                </c:pt>
                <c:pt idx="792">
                  <c:v>409</c:v>
                </c:pt>
                <c:pt idx="793">
                  <c:v>412</c:v>
                </c:pt>
                <c:pt idx="794">
                  <c:v>410</c:v>
                </c:pt>
                <c:pt idx="795">
                  <c:v>404</c:v>
                </c:pt>
                <c:pt idx="796">
                  <c:v>410</c:v>
                </c:pt>
                <c:pt idx="797">
                  <c:v>392</c:v>
                </c:pt>
                <c:pt idx="798">
                  <c:v>381</c:v>
                </c:pt>
                <c:pt idx="799">
                  <c:v>399</c:v>
                </c:pt>
                <c:pt idx="800">
                  <c:v>382</c:v>
                </c:pt>
                <c:pt idx="801">
                  <c:v>394</c:v>
                </c:pt>
                <c:pt idx="802">
                  <c:v>376</c:v>
                </c:pt>
                <c:pt idx="803">
                  <c:v>363</c:v>
                </c:pt>
                <c:pt idx="804">
                  <c:v>385</c:v>
                </c:pt>
                <c:pt idx="805">
                  <c:v>369</c:v>
                </c:pt>
                <c:pt idx="806">
                  <c:v>356</c:v>
                </c:pt>
                <c:pt idx="807">
                  <c:v>375</c:v>
                </c:pt>
                <c:pt idx="808">
                  <c:v>359</c:v>
                </c:pt>
                <c:pt idx="809">
                  <c:v>352</c:v>
                </c:pt>
                <c:pt idx="810">
                  <c:v>368</c:v>
                </c:pt>
                <c:pt idx="811">
                  <c:v>348</c:v>
                </c:pt>
                <c:pt idx="812">
                  <c:v>352</c:v>
                </c:pt>
                <c:pt idx="813">
                  <c:v>346</c:v>
                </c:pt>
                <c:pt idx="814">
                  <c:v>338</c:v>
                </c:pt>
                <c:pt idx="815">
                  <c:v>357</c:v>
                </c:pt>
                <c:pt idx="816">
                  <c:v>335</c:v>
                </c:pt>
                <c:pt idx="817">
                  <c:v>336</c:v>
                </c:pt>
                <c:pt idx="818">
                  <c:v>332</c:v>
                </c:pt>
                <c:pt idx="819">
                  <c:v>318</c:v>
                </c:pt>
                <c:pt idx="820">
                  <c:v>328</c:v>
                </c:pt>
                <c:pt idx="821">
                  <c:v>323</c:v>
                </c:pt>
                <c:pt idx="822">
                  <c:v>309</c:v>
                </c:pt>
                <c:pt idx="823">
                  <c:v>321</c:v>
                </c:pt>
                <c:pt idx="824">
                  <c:v>307</c:v>
                </c:pt>
                <c:pt idx="825">
                  <c:v>325</c:v>
                </c:pt>
                <c:pt idx="826">
                  <c:v>317</c:v>
                </c:pt>
                <c:pt idx="827">
                  <c:v>317</c:v>
                </c:pt>
                <c:pt idx="828">
                  <c:v>301</c:v>
                </c:pt>
                <c:pt idx="829">
                  <c:v>291</c:v>
                </c:pt>
                <c:pt idx="830">
                  <c:v>313</c:v>
                </c:pt>
                <c:pt idx="831">
                  <c:v>294</c:v>
                </c:pt>
                <c:pt idx="832">
                  <c:v>301</c:v>
                </c:pt>
                <c:pt idx="833">
                  <c:v>292</c:v>
                </c:pt>
                <c:pt idx="834">
                  <c:v>281</c:v>
                </c:pt>
                <c:pt idx="835">
                  <c:v>305</c:v>
                </c:pt>
                <c:pt idx="836">
                  <c:v>289</c:v>
                </c:pt>
                <c:pt idx="837">
                  <c:v>276</c:v>
                </c:pt>
                <c:pt idx="838">
                  <c:v>298</c:v>
                </c:pt>
                <c:pt idx="839">
                  <c:v>282</c:v>
                </c:pt>
                <c:pt idx="840">
                  <c:v>276</c:v>
                </c:pt>
                <c:pt idx="841">
                  <c:v>289</c:v>
                </c:pt>
                <c:pt idx="842">
                  <c:v>275</c:v>
                </c:pt>
                <c:pt idx="843">
                  <c:v>287</c:v>
                </c:pt>
                <c:pt idx="844">
                  <c:v>271</c:v>
                </c:pt>
                <c:pt idx="845">
                  <c:v>266</c:v>
                </c:pt>
                <c:pt idx="846">
                  <c:v>274</c:v>
                </c:pt>
                <c:pt idx="847">
                  <c:v>267</c:v>
                </c:pt>
                <c:pt idx="848">
                  <c:v>280</c:v>
                </c:pt>
                <c:pt idx="849">
                  <c:v>274</c:v>
                </c:pt>
                <c:pt idx="850">
                  <c:v>263</c:v>
                </c:pt>
                <c:pt idx="851">
                  <c:v>276</c:v>
                </c:pt>
                <c:pt idx="852">
                  <c:v>260</c:v>
                </c:pt>
                <c:pt idx="853">
                  <c:v>264</c:v>
                </c:pt>
                <c:pt idx="854">
                  <c:v>256</c:v>
                </c:pt>
                <c:pt idx="855">
                  <c:v>252</c:v>
                </c:pt>
                <c:pt idx="856">
                  <c:v>270</c:v>
                </c:pt>
                <c:pt idx="857">
                  <c:v>256</c:v>
                </c:pt>
                <c:pt idx="858">
                  <c:v>248</c:v>
                </c:pt>
                <c:pt idx="859">
                  <c:v>261</c:v>
                </c:pt>
                <c:pt idx="860">
                  <c:v>1023</c:v>
                </c:pt>
                <c:pt idx="861">
                  <c:v>1023</c:v>
                </c:pt>
                <c:pt idx="862">
                  <c:v>1023</c:v>
                </c:pt>
                <c:pt idx="863">
                  <c:v>1023</c:v>
                </c:pt>
                <c:pt idx="864">
                  <c:v>1023</c:v>
                </c:pt>
                <c:pt idx="865">
                  <c:v>1023</c:v>
                </c:pt>
                <c:pt idx="866">
                  <c:v>1023</c:v>
                </c:pt>
                <c:pt idx="867">
                  <c:v>1023</c:v>
                </c:pt>
                <c:pt idx="868">
                  <c:v>1023</c:v>
                </c:pt>
                <c:pt idx="869">
                  <c:v>1023</c:v>
                </c:pt>
                <c:pt idx="870">
                  <c:v>1023</c:v>
                </c:pt>
                <c:pt idx="871">
                  <c:v>1023</c:v>
                </c:pt>
                <c:pt idx="872">
                  <c:v>1023</c:v>
                </c:pt>
                <c:pt idx="873">
                  <c:v>1023</c:v>
                </c:pt>
                <c:pt idx="874">
                  <c:v>1023</c:v>
                </c:pt>
                <c:pt idx="875">
                  <c:v>1023</c:v>
                </c:pt>
                <c:pt idx="876">
                  <c:v>1023</c:v>
                </c:pt>
                <c:pt idx="877">
                  <c:v>1023</c:v>
                </c:pt>
                <c:pt idx="878">
                  <c:v>1023</c:v>
                </c:pt>
                <c:pt idx="879">
                  <c:v>1023</c:v>
                </c:pt>
                <c:pt idx="880">
                  <c:v>1023</c:v>
                </c:pt>
                <c:pt idx="881">
                  <c:v>1023</c:v>
                </c:pt>
                <c:pt idx="882">
                  <c:v>1023</c:v>
                </c:pt>
                <c:pt idx="883">
                  <c:v>1023</c:v>
                </c:pt>
                <c:pt idx="884">
                  <c:v>1023</c:v>
                </c:pt>
                <c:pt idx="885">
                  <c:v>1023</c:v>
                </c:pt>
                <c:pt idx="886">
                  <c:v>1023</c:v>
                </c:pt>
                <c:pt idx="887">
                  <c:v>1023</c:v>
                </c:pt>
                <c:pt idx="888">
                  <c:v>1023</c:v>
                </c:pt>
                <c:pt idx="889">
                  <c:v>1023</c:v>
                </c:pt>
                <c:pt idx="890">
                  <c:v>1023</c:v>
                </c:pt>
                <c:pt idx="891">
                  <c:v>1023</c:v>
                </c:pt>
                <c:pt idx="892">
                  <c:v>1023</c:v>
                </c:pt>
                <c:pt idx="893">
                  <c:v>1023</c:v>
                </c:pt>
                <c:pt idx="894">
                  <c:v>1023</c:v>
                </c:pt>
                <c:pt idx="895">
                  <c:v>1023</c:v>
                </c:pt>
                <c:pt idx="896">
                  <c:v>1023</c:v>
                </c:pt>
                <c:pt idx="897">
                  <c:v>1023</c:v>
                </c:pt>
                <c:pt idx="898">
                  <c:v>1023</c:v>
                </c:pt>
                <c:pt idx="899">
                  <c:v>1023</c:v>
                </c:pt>
                <c:pt idx="900">
                  <c:v>1023</c:v>
                </c:pt>
                <c:pt idx="901">
                  <c:v>1023</c:v>
                </c:pt>
                <c:pt idx="902">
                  <c:v>1023</c:v>
                </c:pt>
                <c:pt idx="903">
                  <c:v>1023</c:v>
                </c:pt>
                <c:pt idx="904">
                  <c:v>1023</c:v>
                </c:pt>
                <c:pt idx="905">
                  <c:v>1023</c:v>
                </c:pt>
                <c:pt idx="906">
                  <c:v>1023</c:v>
                </c:pt>
                <c:pt idx="907">
                  <c:v>1023</c:v>
                </c:pt>
                <c:pt idx="908">
                  <c:v>1023</c:v>
                </c:pt>
                <c:pt idx="909">
                  <c:v>1023</c:v>
                </c:pt>
                <c:pt idx="910">
                  <c:v>1023</c:v>
                </c:pt>
                <c:pt idx="911">
                  <c:v>1023</c:v>
                </c:pt>
                <c:pt idx="912">
                  <c:v>1023</c:v>
                </c:pt>
                <c:pt idx="913">
                  <c:v>1023</c:v>
                </c:pt>
                <c:pt idx="914">
                  <c:v>1023</c:v>
                </c:pt>
                <c:pt idx="915">
                  <c:v>1023</c:v>
                </c:pt>
                <c:pt idx="916">
                  <c:v>1023</c:v>
                </c:pt>
                <c:pt idx="917">
                  <c:v>1023</c:v>
                </c:pt>
                <c:pt idx="918">
                  <c:v>1023</c:v>
                </c:pt>
                <c:pt idx="919">
                  <c:v>1023</c:v>
                </c:pt>
                <c:pt idx="920">
                  <c:v>1023</c:v>
                </c:pt>
                <c:pt idx="921">
                  <c:v>1023</c:v>
                </c:pt>
                <c:pt idx="922">
                  <c:v>1023</c:v>
                </c:pt>
                <c:pt idx="923">
                  <c:v>1023</c:v>
                </c:pt>
                <c:pt idx="924">
                  <c:v>1023</c:v>
                </c:pt>
                <c:pt idx="925">
                  <c:v>1023</c:v>
                </c:pt>
                <c:pt idx="926">
                  <c:v>1023</c:v>
                </c:pt>
                <c:pt idx="927">
                  <c:v>1023</c:v>
                </c:pt>
                <c:pt idx="928">
                  <c:v>1023</c:v>
                </c:pt>
                <c:pt idx="929">
                  <c:v>1023</c:v>
                </c:pt>
                <c:pt idx="930">
                  <c:v>1023</c:v>
                </c:pt>
                <c:pt idx="931">
                  <c:v>1023</c:v>
                </c:pt>
                <c:pt idx="932">
                  <c:v>1023</c:v>
                </c:pt>
                <c:pt idx="933">
                  <c:v>1023</c:v>
                </c:pt>
                <c:pt idx="934">
                  <c:v>1023</c:v>
                </c:pt>
                <c:pt idx="935">
                  <c:v>1023</c:v>
                </c:pt>
                <c:pt idx="936">
                  <c:v>1023</c:v>
                </c:pt>
                <c:pt idx="937">
                  <c:v>1023</c:v>
                </c:pt>
                <c:pt idx="938">
                  <c:v>1023</c:v>
                </c:pt>
                <c:pt idx="939">
                  <c:v>1023</c:v>
                </c:pt>
                <c:pt idx="940">
                  <c:v>1023</c:v>
                </c:pt>
                <c:pt idx="941">
                  <c:v>1023</c:v>
                </c:pt>
                <c:pt idx="942">
                  <c:v>1023</c:v>
                </c:pt>
                <c:pt idx="943">
                  <c:v>1022</c:v>
                </c:pt>
                <c:pt idx="944">
                  <c:v>1023</c:v>
                </c:pt>
                <c:pt idx="945">
                  <c:v>1023</c:v>
                </c:pt>
                <c:pt idx="946">
                  <c:v>1023</c:v>
                </c:pt>
                <c:pt idx="947">
                  <c:v>1023</c:v>
                </c:pt>
                <c:pt idx="948">
                  <c:v>1023</c:v>
                </c:pt>
                <c:pt idx="949">
                  <c:v>1022</c:v>
                </c:pt>
                <c:pt idx="950">
                  <c:v>1023</c:v>
                </c:pt>
                <c:pt idx="951">
                  <c:v>1023</c:v>
                </c:pt>
                <c:pt idx="952">
                  <c:v>1023</c:v>
                </c:pt>
                <c:pt idx="953">
                  <c:v>1023</c:v>
                </c:pt>
                <c:pt idx="954">
                  <c:v>1023</c:v>
                </c:pt>
                <c:pt idx="955">
                  <c:v>1023</c:v>
                </c:pt>
                <c:pt idx="956">
                  <c:v>1023</c:v>
                </c:pt>
                <c:pt idx="957">
                  <c:v>1023</c:v>
                </c:pt>
                <c:pt idx="958">
                  <c:v>1023</c:v>
                </c:pt>
                <c:pt idx="959">
                  <c:v>1023</c:v>
                </c:pt>
                <c:pt idx="960">
                  <c:v>1023</c:v>
                </c:pt>
                <c:pt idx="961">
                  <c:v>1023</c:v>
                </c:pt>
                <c:pt idx="962">
                  <c:v>1023</c:v>
                </c:pt>
                <c:pt idx="963">
                  <c:v>1023</c:v>
                </c:pt>
                <c:pt idx="964">
                  <c:v>1022</c:v>
                </c:pt>
                <c:pt idx="965">
                  <c:v>1023</c:v>
                </c:pt>
                <c:pt idx="966">
                  <c:v>1023</c:v>
                </c:pt>
                <c:pt idx="967">
                  <c:v>1023</c:v>
                </c:pt>
                <c:pt idx="968">
                  <c:v>1023</c:v>
                </c:pt>
                <c:pt idx="969">
                  <c:v>1023</c:v>
                </c:pt>
                <c:pt idx="970">
                  <c:v>1023</c:v>
                </c:pt>
                <c:pt idx="971">
                  <c:v>1022</c:v>
                </c:pt>
                <c:pt idx="972">
                  <c:v>1023</c:v>
                </c:pt>
                <c:pt idx="973">
                  <c:v>1023</c:v>
                </c:pt>
                <c:pt idx="974">
                  <c:v>1023</c:v>
                </c:pt>
                <c:pt idx="975">
                  <c:v>1023</c:v>
                </c:pt>
                <c:pt idx="976">
                  <c:v>1023</c:v>
                </c:pt>
                <c:pt idx="977">
                  <c:v>1023</c:v>
                </c:pt>
                <c:pt idx="978">
                  <c:v>1023</c:v>
                </c:pt>
                <c:pt idx="979">
                  <c:v>1023</c:v>
                </c:pt>
                <c:pt idx="980">
                  <c:v>1023</c:v>
                </c:pt>
                <c:pt idx="981">
                  <c:v>1023</c:v>
                </c:pt>
                <c:pt idx="982">
                  <c:v>1023</c:v>
                </c:pt>
                <c:pt idx="983">
                  <c:v>1023</c:v>
                </c:pt>
                <c:pt idx="984">
                  <c:v>1022</c:v>
                </c:pt>
                <c:pt idx="985">
                  <c:v>1023</c:v>
                </c:pt>
                <c:pt idx="986">
                  <c:v>1023</c:v>
                </c:pt>
                <c:pt idx="987">
                  <c:v>1023</c:v>
                </c:pt>
                <c:pt idx="988">
                  <c:v>1023</c:v>
                </c:pt>
                <c:pt idx="989">
                  <c:v>1023</c:v>
                </c:pt>
                <c:pt idx="990">
                  <c:v>1023</c:v>
                </c:pt>
                <c:pt idx="991">
                  <c:v>1023</c:v>
                </c:pt>
                <c:pt idx="992">
                  <c:v>1023</c:v>
                </c:pt>
                <c:pt idx="993">
                  <c:v>1023</c:v>
                </c:pt>
                <c:pt idx="994">
                  <c:v>1023</c:v>
                </c:pt>
                <c:pt idx="995">
                  <c:v>1023</c:v>
                </c:pt>
                <c:pt idx="996">
                  <c:v>1023</c:v>
                </c:pt>
                <c:pt idx="997">
                  <c:v>1023</c:v>
                </c:pt>
                <c:pt idx="998">
                  <c:v>1023</c:v>
                </c:pt>
                <c:pt idx="999">
                  <c:v>1023</c:v>
                </c:pt>
                <c:pt idx="1000">
                  <c:v>1023</c:v>
                </c:pt>
                <c:pt idx="1001">
                  <c:v>1023</c:v>
                </c:pt>
                <c:pt idx="1002">
                  <c:v>1023</c:v>
                </c:pt>
                <c:pt idx="1003">
                  <c:v>1023</c:v>
                </c:pt>
                <c:pt idx="1004">
                  <c:v>1023</c:v>
                </c:pt>
                <c:pt idx="1005">
                  <c:v>1023</c:v>
                </c:pt>
                <c:pt idx="1006">
                  <c:v>1023</c:v>
                </c:pt>
                <c:pt idx="1007">
                  <c:v>1023</c:v>
                </c:pt>
                <c:pt idx="1008">
                  <c:v>1023</c:v>
                </c:pt>
                <c:pt idx="1009">
                  <c:v>1023</c:v>
                </c:pt>
                <c:pt idx="1010">
                  <c:v>1023</c:v>
                </c:pt>
                <c:pt idx="1011">
                  <c:v>1023</c:v>
                </c:pt>
                <c:pt idx="1012">
                  <c:v>1023</c:v>
                </c:pt>
                <c:pt idx="1013">
                  <c:v>1023</c:v>
                </c:pt>
                <c:pt idx="1014">
                  <c:v>1023</c:v>
                </c:pt>
                <c:pt idx="1015">
                  <c:v>1023</c:v>
                </c:pt>
                <c:pt idx="1016">
                  <c:v>1023</c:v>
                </c:pt>
                <c:pt idx="1017">
                  <c:v>1023</c:v>
                </c:pt>
                <c:pt idx="1018">
                  <c:v>1023</c:v>
                </c:pt>
                <c:pt idx="1019">
                  <c:v>1023</c:v>
                </c:pt>
                <c:pt idx="1020">
                  <c:v>1023</c:v>
                </c:pt>
                <c:pt idx="1021">
                  <c:v>1023</c:v>
                </c:pt>
                <c:pt idx="1022">
                  <c:v>1023</c:v>
                </c:pt>
                <c:pt idx="1023">
                  <c:v>1023</c:v>
                </c:pt>
                <c:pt idx="1024">
                  <c:v>1023</c:v>
                </c:pt>
                <c:pt idx="1025">
                  <c:v>1023</c:v>
                </c:pt>
                <c:pt idx="1026">
                  <c:v>1023</c:v>
                </c:pt>
                <c:pt idx="1027">
                  <c:v>1022</c:v>
                </c:pt>
                <c:pt idx="1028">
                  <c:v>1023</c:v>
                </c:pt>
                <c:pt idx="1029">
                  <c:v>1023</c:v>
                </c:pt>
                <c:pt idx="1030">
                  <c:v>1023</c:v>
                </c:pt>
                <c:pt idx="1031">
                  <c:v>1023</c:v>
                </c:pt>
                <c:pt idx="1032">
                  <c:v>1022</c:v>
                </c:pt>
                <c:pt idx="1033">
                  <c:v>1023</c:v>
                </c:pt>
                <c:pt idx="1034">
                  <c:v>1023</c:v>
                </c:pt>
                <c:pt idx="1035">
                  <c:v>1023</c:v>
                </c:pt>
                <c:pt idx="1036">
                  <c:v>1023</c:v>
                </c:pt>
                <c:pt idx="1037">
                  <c:v>1023</c:v>
                </c:pt>
                <c:pt idx="1038">
                  <c:v>1023</c:v>
                </c:pt>
                <c:pt idx="1039">
                  <c:v>1023</c:v>
                </c:pt>
                <c:pt idx="1040">
                  <c:v>1023</c:v>
                </c:pt>
                <c:pt idx="1041">
                  <c:v>1023</c:v>
                </c:pt>
                <c:pt idx="1042">
                  <c:v>1023</c:v>
                </c:pt>
                <c:pt idx="1043">
                  <c:v>1023</c:v>
                </c:pt>
                <c:pt idx="1044">
                  <c:v>1023</c:v>
                </c:pt>
                <c:pt idx="1045">
                  <c:v>1023</c:v>
                </c:pt>
                <c:pt idx="1046">
                  <c:v>1023</c:v>
                </c:pt>
                <c:pt idx="1047">
                  <c:v>1023</c:v>
                </c:pt>
                <c:pt idx="1048">
                  <c:v>1023</c:v>
                </c:pt>
                <c:pt idx="1049">
                  <c:v>1023</c:v>
                </c:pt>
                <c:pt idx="1050">
                  <c:v>1023</c:v>
                </c:pt>
                <c:pt idx="1051">
                  <c:v>1023</c:v>
                </c:pt>
                <c:pt idx="1052">
                  <c:v>1023</c:v>
                </c:pt>
                <c:pt idx="1053">
                  <c:v>1023</c:v>
                </c:pt>
                <c:pt idx="1054">
                  <c:v>1023</c:v>
                </c:pt>
                <c:pt idx="1055">
                  <c:v>1023</c:v>
                </c:pt>
                <c:pt idx="1056">
                  <c:v>1023</c:v>
                </c:pt>
                <c:pt idx="1057">
                  <c:v>1023</c:v>
                </c:pt>
                <c:pt idx="1058">
                  <c:v>1023</c:v>
                </c:pt>
                <c:pt idx="1059">
                  <c:v>1023</c:v>
                </c:pt>
                <c:pt idx="1060">
                  <c:v>1023</c:v>
                </c:pt>
                <c:pt idx="1061">
                  <c:v>1023</c:v>
                </c:pt>
                <c:pt idx="1062">
                  <c:v>1023</c:v>
                </c:pt>
                <c:pt idx="1063">
                  <c:v>1023</c:v>
                </c:pt>
                <c:pt idx="1064">
                  <c:v>1023</c:v>
                </c:pt>
                <c:pt idx="1065">
                  <c:v>1023</c:v>
                </c:pt>
                <c:pt idx="1066">
                  <c:v>1023</c:v>
                </c:pt>
                <c:pt idx="1067">
                  <c:v>1023</c:v>
                </c:pt>
                <c:pt idx="1068">
                  <c:v>1023</c:v>
                </c:pt>
                <c:pt idx="1069">
                  <c:v>1023</c:v>
                </c:pt>
                <c:pt idx="1070">
                  <c:v>1022</c:v>
                </c:pt>
                <c:pt idx="1071">
                  <c:v>1023</c:v>
                </c:pt>
                <c:pt idx="1072">
                  <c:v>1023</c:v>
                </c:pt>
                <c:pt idx="1073">
                  <c:v>1023</c:v>
                </c:pt>
                <c:pt idx="1074">
                  <c:v>1023</c:v>
                </c:pt>
                <c:pt idx="1075">
                  <c:v>1023</c:v>
                </c:pt>
                <c:pt idx="1076">
                  <c:v>1023</c:v>
                </c:pt>
                <c:pt idx="1077">
                  <c:v>1023</c:v>
                </c:pt>
                <c:pt idx="1078">
                  <c:v>1023</c:v>
                </c:pt>
                <c:pt idx="1079">
                  <c:v>1023</c:v>
                </c:pt>
                <c:pt idx="1080">
                  <c:v>1022</c:v>
                </c:pt>
                <c:pt idx="1081">
                  <c:v>1023</c:v>
                </c:pt>
                <c:pt idx="1082">
                  <c:v>1023</c:v>
                </c:pt>
                <c:pt idx="1083">
                  <c:v>1023</c:v>
                </c:pt>
                <c:pt idx="1084">
                  <c:v>1023</c:v>
                </c:pt>
                <c:pt idx="1085">
                  <c:v>1023</c:v>
                </c:pt>
                <c:pt idx="1086">
                  <c:v>1022</c:v>
                </c:pt>
                <c:pt idx="1087">
                  <c:v>1023</c:v>
                </c:pt>
                <c:pt idx="1088">
                  <c:v>1023</c:v>
                </c:pt>
                <c:pt idx="1089">
                  <c:v>1022</c:v>
                </c:pt>
                <c:pt idx="1090">
                  <c:v>1023</c:v>
                </c:pt>
                <c:pt idx="1091">
                  <c:v>1022</c:v>
                </c:pt>
                <c:pt idx="1092">
                  <c:v>1023</c:v>
                </c:pt>
                <c:pt idx="1093">
                  <c:v>1023</c:v>
                </c:pt>
                <c:pt idx="1094">
                  <c:v>1023</c:v>
                </c:pt>
                <c:pt idx="1095">
                  <c:v>1023</c:v>
                </c:pt>
                <c:pt idx="1096">
                  <c:v>1023</c:v>
                </c:pt>
                <c:pt idx="1097">
                  <c:v>1023</c:v>
                </c:pt>
                <c:pt idx="1098">
                  <c:v>1023</c:v>
                </c:pt>
                <c:pt idx="1099">
                  <c:v>1023</c:v>
                </c:pt>
                <c:pt idx="1100">
                  <c:v>1023</c:v>
                </c:pt>
                <c:pt idx="1101">
                  <c:v>1023</c:v>
                </c:pt>
                <c:pt idx="1102">
                  <c:v>1023</c:v>
                </c:pt>
                <c:pt idx="1103">
                  <c:v>1023</c:v>
                </c:pt>
                <c:pt idx="1104">
                  <c:v>1023</c:v>
                </c:pt>
                <c:pt idx="1105">
                  <c:v>1023</c:v>
                </c:pt>
                <c:pt idx="1106">
                  <c:v>1023</c:v>
                </c:pt>
                <c:pt idx="1107">
                  <c:v>1023</c:v>
                </c:pt>
                <c:pt idx="1108">
                  <c:v>1023</c:v>
                </c:pt>
                <c:pt idx="1109">
                  <c:v>1023</c:v>
                </c:pt>
                <c:pt idx="1110">
                  <c:v>1023</c:v>
                </c:pt>
                <c:pt idx="1111">
                  <c:v>1023</c:v>
                </c:pt>
                <c:pt idx="1112">
                  <c:v>1023</c:v>
                </c:pt>
                <c:pt idx="1113">
                  <c:v>1023</c:v>
                </c:pt>
                <c:pt idx="1114">
                  <c:v>1023</c:v>
                </c:pt>
                <c:pt idx="1115">
                  <c:v>1023</c:v>
                </c:pt>
                <c:pt idx="1116">
                  <c:v>1023</c:v>
                </c:pt>
                <c:pt idx="1117">
                  <c:v>1023</c:v>
                </c:pt>
                <c:pt idx="1118">
                  <c:v>1023</c:v>
                </c:pt>
                <c:pt idx="1119">
                  <c:v>1023</c:v>
                </c:pt>
                <c:pt idx="1120">
                  <c:v>1023</c:v>
                </c:pt>
                <c:pt idx="1121">
                  <c:v>1023</c:v>
                </c:pt>
                <c:pt idx="1122">
                  <c:v>1023</c:v>
                </c:pt>
                <c:pt idx="1123">
                  <c:v>1023</c:v>
                </c:pt>
                <c:pt idx="1124">
                  <c:v>1023</c:v>
                </c:pt>
                <c:pt idx="1125">
                  <c:v>1023</c:v>
                </c:pt>
                <c:pt idx="1126">
                  <c:v>1023</c:v>
                </c:pt>
                <c:pt idx="1127">
                  <c:v>1023</c:v>
                </c:pt>
                <c:pt idx="1128">
                  <c:v>1023</c:v>
                </c:pt>
                <c:pt idx="1129">
                  <c:v>1023</c:v>
                </c:pt>
                <c:pt idx="1130">
                  <c:v>1023</c:v>
                </c:pt>
                <c:pt idx="1131">
                  <c:v>1023</c:v>
                </c:pt>
                <c:pt idx="1132">
                  <c:v>1023</c:v>
                </c:pt>
                <c:pt idx="1133">
                  <c:v>1023</c:v>
                </c:pt>
                <c:pt idx="1134">
                  <c:v>1023</c:v>
                </c:pt>
                <c:pt idx="1135">
                  <c:v>1023</c:v>
                </c:pt>
                <c:pt idx="1136">
                  <c:v>1023</c:v>
                </c:pt>
                <c:pt idx="1137">
                  <c:v>1023</c:v>
                </c:pt>
                <c:pt idx="1138">
                  <c:v>1023</c:v>
                </c:pt>
                <c:pt idx="1139">
                  <c:v>1023</c:v>
                </c:pt>
                <c:pt idx="1140">
                  <c:v>1023</c:v>
                </c:pt>
                <c:pt idx="1141">
                  <c:v>1023</c:v>
                </c:pt>
                <c:pt idx="1142">
                  <c:v>1023</c:v>
                </c:pt>
                <c:pt idx="1143">
                  <c:v>1023</c:v>
                </c:pt>
                <c:pt idx="1144">
                  <c:v>1023</c:v>
                </c:pt>
                <c:pt idx="1145">
                  <c:v>1023</c:v>
                </c:pt>
                <c:pt idx="1146">
                  <c:v>1023</c:v>
                </c:pt>
                <c:pt idx="1147">
                  <c:v>1023</c:v>
                </c:pt>
                <c:pt idx="1148">
                  <c:v>1023</c:v>
                </c:pt>
                <c:pt idx="1149">
                  <c:v>1023</c:v>
                </c:pt>
                <c:pt idx="1150">
                  <c:v>1023</c:v>
                </c:pt>
                <c:pt idx="1151">
                  <c:v>1023</c:v>
                </c:pt>
                <c:pt idx="1152">
                  <c:v>1023</c:v>
                </c:pt>
                <c:pt idx="1153">
                  <c:v>1023</c:v>
                </c:pt>
                <c:pt idx="1154">
                  <c:v>1023</c:v>
                </c:pt>
                <c:pt idx="1155">
                  <c:v>1023</c:v>
                </c:pt>
                <c:pt idx="1156">
                  <c:v>1023</c:v>
                </c:pt>
                <c:pt idx="1157">
                  <c:v>1023</c:v>
                </c:pt>
                <c:pt idx="1158">
                  <c:v>1023</c:v>
                </c:pt>
                <c:pt idx="1159">
                  <c:v>1023</c:v>
                </c:pt>
                <c:pt idx="1160">
                  <c:v>1023</c:v>
                </c:pt>
                <c:pt idx="1161">
                  <c:v>1023</c:v>
                </c:pt>
                <c:pt idx="1162">
                  <c:v>1023</c:v>
                </c:pt>
                <c:pt idx="1163">
                  <c:v>1023</c:v>
                </c:pt>
                <c:pt idx="1164">
                  <c:v>1023</c:v>
                </c:pt>
                <c:pt idx="1165">
                  <c:v>1023</c:v>
                </c:pt>
                <c:pt idx="1166">
                  <c:v>1023</c:v>
                </c:pt>
                <c:pt idx="1167">
                  <c:v>1023</c:v>
                </c:pt>
                <c:pt idx="1168">
                  <c:v>1023</c:v>
                </c:pt>
                <c:pt idx="1169">
                  <c:v>1023</c:v>
                </c:pt>
                <c:pt idx="1170">
                  <c:v>1023</c:v>
                </c:pt>
                <c:pt idx="1171">
                  <c:v>1023</c:v>
                </c:pt>
                <c:pt idx="1172">
                  <c:v>1023</c:v>
                </c:pt>
                <c:pt idx="1173">
                  <c:v>1023</c:v>
                </c:pt>
                <c:pt idx="1174">
                  <c:v>1023</c:v>
                </c:pt>
                <c:pt idx="1175">
                  <c:v>1023</c:v>
                </c:pt>
                <c:pt idx="1176">
                  <c:v>1023</c:v>
                </c:pt>
                <c:pt idx="1177">
                  <c:v>1023</c:v>
                </c:pt>
                <c:pt idx="1178">
                  <c:v>1023</c:v>
                </c:pt>
                <c:pt idx="1179">
                  <c:v>1023</c:v>
                </c:pt>
                <c:pt idx="1180">
                  <c:v>1023</c:v>
                </c:pt>
                <c:pt idx="1181">
                  <c:v>1023</c:v>
                </c:pt>
                <c:pt idx="1182">
                  <c:v>1023</c:v>
                </c:pt>
                <c:pt idx="1183">
                  <c:v>1023</c:v>
                </c:pt>
                <c:pt idx="1184">
                  <c:v>1023</c:v>
                </c:pt>
                <c:pt idx="1185">
                  <c:v>1023</c:v>
                </c:pt>
                <c:pt idx="1186">
                  <c:v>1023</c:v>
                </c:pt>
                <c:pt idx="1187">
                  <c:v>1023</c:v>
                </c:pt>
                <c:pt idx="1188">
                  <c:v>1023</c:v>
                </c:pt>
                <c:pt idx="1189">
                  <c:v>1023</c:v>
                </c:pt>
                <c:pt idx="1190">
                  <c:v>1023</c:v>
                </c:pt>
                <c:pt idx="1191">
                  <c:v>1023</c:v>
                </c:pt>
                <c:pt idx="1192">
                  <c:v>1023</c:v>
                </c:pt>
                <c:pt idx="1193">
                  <c:v>1023</c:v>
                </c:pt>
                <c:pt idx="1194">
                  <c:v>1023</c:v>
                </c:pt>
                <c:pt idx="1195">
                  <c:v>1023</c:v>
                </c:pt>
                <c:pt idx="1196">
                  <c:v>1023</c:v>
                </c:pt>
                <c:pt idx="1197">
                  <c:v>1023</c:v>
                </c:pt>
                <c:pt idx="1198">
                  <c:v>1023</c:v>
                </c:pt>
                <c:pt idx="1199">
                  <c:v>1023</c:v>
                </c:pt>
                <c:pt idx="1200">
                  <c:v>1023</c:v>
                </c:pt>
                <c:pt idx="1201">
                  <c:v>1022</c:v>
                </c:pt>
                <c:pt idx="1202">
                  <c:v>1023</c:v>
                </c:pt>
                <c:pt idx="1203">
                  <c:v>1023</c:v>
                </c:pt>
                <c:pt idx="1204">
                  <c:v>1023</c:v>
                </c:pt>
                <c:pt idx="1205">
                  <c:v>1023</c:v>
                </c:pt>
                <c:pt idx="1206">
                  <c:v>1023</c:v>
                </c:pt>
                <c:pt idx="1207">
                  <c:v>1023</c:v>
                </c:pt>
                <c:pt idx="1208">
                  <c:v>1023</c:v>
                </c:pt>
                <c:pt idx="1209">
                  <c:v>1023</c:v>
                </c:pt>
                <c:pt idx="1210">
                  <c:v>1023</c:v>
                </c:pt>
                <c:pt idx="1211">
                  <c:v>1023</c:v>
                </c:pt>
                <c:pt idx="1212">
                  <c:v>1023</c:v>
                </c:pt>
                <c:pt idx="1213">
                  <c:v>1023</c:v>
                </c:pt>
                <c:pt idx="1214">
                  <c:v>1023</c:v>
                </c:pt>
                <c:pt idx="1215">
                  <c:v>1023</c:v>
                </c:pt>
                <c:pt idx="1216">
                  <c:v>1023</c:v>
                </c:pt>
                <c:pt idx="1217">
                  <c:v>1023</c:v>
                </c:pt>
                <c:pt idx="1218">
                  <c:v>1023</c:v>
                </c:pt>
                <c:pt idx="1219">
                  <c:v>1023</c:v>
                </c:pt>
                <c:pt idx="1220">
                  <c:v>1023</c:v>
                </c:pt>
                <c:pt idx="1221">
                  <c:v>1023</c:v>
                </c:pt>
                <c:pt idx="1222">
                  <c:v>1023</c:v>
                </c:pt>
                <c:pt idx="1223">
                  <c:v>1023</c:v>
                </c:pt>
                <c:pt idx="1224">
                  <c:v>1023</c:v>
                </c:pt>
                <c:pt idx="1225">
                  <c:v>1023</c:v>
                </c:pt>
                <c:pt idx="1226">
                  <c:v>1023</c:v>
                </c:pt>
                <c:pt idx="1227">
                  <c:v>1023</c:v>
                </c:pt>
                <c:pt idx="1228">
                  <c:v>1023</c:v>
                </c:pt>
                <c:pt idx="1229">
                  <c:v>1023</c:v>
                </c:pt>
                <c:pt idx="1230">
                  <c:v>1023</c:v>
                </c:pt>
                <c:pt idx="1231">
                  <c:v>1023</c:v>
                </c:pt>
                <c:pt idx="1232">
                  <c:v>1023</c:v>
                </c:pt>
                <c:pt idx="1233">
                  <c:v>1023</c:v>
                </c:pt>
                <c:pt idx="1234">
                  <c:v>1023</c:v>
                </c:pt>
                <c:pt idx="1235">
                  <c:v>1023</c:v>
                </c:pt>
                <c:pt idx="1236">
                  <c:v>1023</c:v>
                </c:pt>
                <c:pt idx="1237">
                  <c:v>1023</c:v>
                </c:pt>
                <c:pt idx="1238">
                  <c:v>1023</c:v>
                </c:pt>
                <c:pt idx="1239">
                  <c:v>1023</c:v>
                </c:pt>
                <c:pt idx="1240">
                  <c:v>1023</c:v>
                </c:pt>
                <c:pt idx="1241">
                  <c:v>1023</c:v>
                </c:pt>
                <c:pt idx="1242">
                  <c:v>1023</c:v>
                </c:pt>
                <c:pt idx="1243">
                  <c:v>1023</c:v>
                </c:pt>
                <c:pt idx="1244">
                  <c:v>1023</c:v>
                </c:pt>
                <c:pt idx="1245">
                  <c:v>1023</c:v>
                </c:pt>
                <c:pt idx="1246">
                  <c:v>1023</c:v>
                </c:pt>
                <c:pt idx="1247">
                  <c:v>1023</c:v>
                </c:pt>
                <c:pt idx="1248">
                  <c:v>1023</c:v>
                </c:pt>
                <c:pt idx="1249">
                  <c:v>1023</c:v>
                </c:pt>
                <c:pt idx="1250">
                  <c:v>1023</c:v>
                </c:pt>
                <c:pt idx="1251">
                  <c:v>1023</c:v>
                </c:pt>
                <c:pt idx="1252">
                  <c:v>1023</c:v>
                </c:pt>
                <c:pt idx="1253">
                  <c:v>1023</c:v>
                </c:pt>
                <c:pt idx="1254">
                  <c:v>1023</c:v>
                </c:pt>
                <c:pt idx="1255">
                  <c:v>1022</c:v>
                </c:pt>
                <c:pt idx="1256">
                  <c:v>1023</c:v>
                </c:pt>
                <c:pt idx="1257">
                  <c:v>1023</c:v>
                </c:pt>
                <c:pt idx="1258">
                  <c:v>1023</c:v>
                </c:pt>
                <c:pt idx="1259">
                  <c:v>1023</c:v>
                </c:pt>
                <c:pt idx="1260">
                  <c:v>1023</c:v>
                </c:pt>
                <c:pt idx="1261">
                  <c:v>1023</c:v>
                </c:pt>
                <c:pt idx="1262">
                  <c:v>1023</c:v>
                </c:pt>
                <c:pt idx="1263">
                  <c:v>1023</c:v>
                </c:pt>
                <c:pt idx="1264">
                  <c:v>1023</c:v>
                </c:pt>
                <c:pt idx="1265">
                  <c:v>1023</c:v>
                </c:pt>
                <c:pt idx="1266">
                  <c:v>1022</c:v>
                </c:pt>
                <c:pt idx="1267">
                  <c:v>1023</c:v>
                </c:pt>
                <c:pt idx="1268">
                  <c:v>1023</c:v>
                </c:pt>
                <c:pt idx="1269">
                  <c:v>1023</c:v>
                </c:pt>
                <c:pt idx="1270">
                  <c:v>1023</c:v>
                </c:pt>
                <c:pt idx="1271">
                  <c:v>1023</c:v>
                </c:pt>
                <c:pt idx="1272">
                  <c:v>1023</c:v>
                </c:pt>
                <c:pt idx="1273">
                  <c:v>1023</c:v>
                </c:pt>
                <c:pt idx="1274">
                  <c:v>1023</c:v>
                </c:pt>
                <c:pt idx="1275">
                  <c:v>1023</c:v>
                </c:pt>
                <c:pt idx="1276">
                  <c:v>1023</c:v>
                </c:pt>
                <c:pt idx="1277">
                  <c:v>1023</c:v>
                </c:pt>
                <c:pt idx="1278">
                  <c:v>1023</c:v>
                </c:pt>
                <c:pt idx="1279">
                  <c:v>1023</c:v>
                </c:pt>
                <c:pt idx="1280">
                  <c:v>1023</c:v>
                </c:pt>
                <c:pt idx="1281">
                  <c:v>1023</c:v>
                </c:pt>
                <c:pt idx="1282">
                  <c:v>1023</c:v>
                </c:pt>
                <c:pt idx="1283">
                  <c:v>1023</c:v>
                </c:pt>
                <c:pt idx="1284">
                  <c:v>1023</c:v>
                </c:pt>
                <c:pt idx="1285">
                  <c:v>1023</c:v>
                </c:pt>
                <c:pt idx="1286">
                  <c:v>1023</c:v>
                </c:pt>
                <c:pt idx="1287">
                  <c:v>1023</c:v>
                </c:pt>
                <c:pt idx="1288">
                  <c:v>1023</c:v>
                </c:pt>
                <c:pt idx="1289">
                  <c:v>1023</c:v>
                </c:pt>
                <c:pt idx="1290">
                  <c:v>1023</c:v>
                </c:pt>
                <c:pt idx="1291">
                  <c:v>1022</c:v>
                </c:pt>
                <c:pt idx="1292">
                  <c:v>1023</c:v>
                </c:pt>
                <c:pt idx="1293">
                  <c:v>1023</c:v>
                </c:pt>
                <c:pt idx="1294">
                  <c:v>1023</c:v>
                </c:pt>
                <c:pt idx="1295">
                  <c:v>1023</c:v>
                </c:pt>
                <c:pt idx="1296">
                  <c:v>1023</c:v>
                </c:pt>
                <c:pt idx="1297">
                  <c:v>1023</c:v>
                </c:pt>
                <c:pt idx="1298">
                  <c:v>1023</c:v>
                </c:pt>
                <c:pt idx="1299">
                  <c:v>1023</c:v>
                </c:pt>
                <c:pt idx="1300">
                  <c:v>1023</c:v>
                </c:pt>
                <c:pt idx="1301">
                  <c:v>1023</c:v>
                </c:pt>
                <c:pt idx="1302">
                  <c:v>1023</c:v>
                </c:pt>
                <c:pt idx="1303">
                  <c:v>1023</c:v>
                </c:pt>
                <c:pt idx="1304">
                  <c:v>1022</c:v>
                </c:pt>
                <c:pt idx="1305">
                  <c:v>1023</c:v>
                </c:pt>
                <c:pt idx="1306">
                  <c:v>1023</c:v>
                </c:pt>
                <c:pt idx="1307">
                  <c:v>1023</c:v>
                </c:pt>
                <c:pt idx="1308">
                  <c:v>1023</c:v>
                </c:pt>
                <c:pt idx="1309">
                  <c:v>1023</c:v>
                </c:pt>
                <c:pt idx="1310">
                  <c:v>1023</c:v>
                </c:pt>
                <c:pt idx="1311">
                  <c:v>1023</c:v>
                </c:pt>
                <c:pt idx="1312">
                  <c:v>1023</c:v>
                </c:pt>
                <c:pt idx="1313">
                  <c:v>1023</c:v>
                </c:pt>
                <c:pt idx="1314">
                  <c:v>1023</c:v>
                </c:pt>
                <c:pt idx="1315">
                  <c:v>1023</c:v>
                </c:pt>
                <c:pt idx="1316">
                  <c:v>1023</c:v>
                </c:pt>
                <c:pt idx="1317">
                  <c:v>1023</c:v>
                </c:pt>
                <c:pt idx="1318">
                  <c:v>1023</c:v>
                </c:pt>
                <c:pt idx="1319">
                  <c:v>1023</c:v>
                </c:pt>
                <c:pt idx="1320">
                  <c:v>1023</c:v>
                </c:pt>
                <c:pt idx="1321">
                  <c:v>1023</c:v>
                </c:pt>
                <c:pt idx="1322">
                  <c:v>1023</c:v>
                </c:pt>
                <c:pt idx="1323">
                  <c:v>1023</c:v>
                </c:pt>
                <c:pt idx="1324">
                  <c:v>1023</c:v>
                </c:pt>
                <c:pt idx="1325">
                  <c:v>1023</c:v>
                </c:pt>
                <c:pt idx="1326">
                  <c:v>1023</c:v>
                </c:pt>
                <c:pt idx="1327">
                  <c:v>1023</c:v>
                </c:pt>
                <c:pt idx="1328">
                  <c:v>1023</c:v>
                </c:pt>
                <c:pt idx="1329">
                  <c:v>1023</c:v>
                </c:pt>
                <c:pt idx="1330">
                  <c:v>1023</c:v>
                </c:pt>
                <c:pt idx="1331">
                  <c:v>1023</c:v>
                </c:pt>
                <c:pt idx="1332">
                  <c:v>1023</c:v>
                </c:pt>
                <c:pt idx="1333">
                  <c:v>1023</c:v>
                </c:pt>
                <c:pt idx="1334">
                  <c:v>1023</c:v>
                </c:pt>
                <c:pt idx="1335">
                  <c:v>1023</c:v>
                </c:pt>
                <c:pt idx="1336">
                  <c:v>1023</c:v>
                </c:pt>
                <c:pt idx="1337">
                  <c:v>1023</c:v>
                </c:pt>
                <c:pt idx="1338">
                  <c:v>1023</c:v>
                </c:pt>
                <c:pt idx="1339">
                  <c:v>1023</c:v>
                </c:pt>
                <c:pt idx="1340">
                  <c:v>1023</c:v>
                </c:pt>
                <c:pt idx="1341">
                  <c:v>1023</c:v>
                </c:pt>
                <c:pt idx="1342">
                  <c:v>1023</c:v>
                </c:pt>
                <c:pt idx="1343">
                  <c:v>1023</c:v>
                </c:pt>
                <c:pt idx="1344">
                  <c:v>1023</c:v>
                </c:pt>
                <c:pt idx="1345">
                  <c:v>1023</c:v>
                </c:pt>
                <c:pt idx="1346">
                  <c:v>1023</c:v>
                </c:pt>
                <c:pt idx="1347">
                  <c:v>1023</c:v>
                </c:pt>
                <c:pt idx="1348">
                  <c:v>1023</c:v>
                </c:pt>
                <c:pt idx="1349">
                  <c:v>1023</c:v>
                </c:pt>
                <c:pt idx="1350">
                  <c:v>1023</c:v>
                </c:pt>
                <c:pt idx="1351">
                  <c:v>1023</c:v>
                </c:pt>
                <c:pt idx="1352">
                  <c:v>1023</c:v>
                </c:pt>
                <c:pt idx="1353">
                  <c:v>1023</c:v>
                </c:pt>
                <c:pt idx="1354">
                  <c:v>1023</c:v>
                </c:pt>
                <c:pt idx="1355">
                  <c:v>1023</c:v>
                </c:pt>
                <c:pt idx="1356">
                  <c:v>1023</c:v>
                </c:pt>
                <c:pt idx="1357">
                  <c:v>1023</c:v>
                </c:pt>
                <c:pt idx="1358">
                  <c:v>1023</c:v>
                </c:pt>
                <c:pt idx="1359">
                  <c:v>1023</c:v>
                </c:pt>
                <c:pt idx="1360">
                  <c:v>1023</c:v>
                </c:pt>
                <c:pt idx="1361">
                  <c:v>1023</c:v>
                </c:pt>
                <c:pt idx="1362">
                  <c:v>1023</c:v>
                </c:pt>
                <c:pt idx="1363">
                  <c:v>1022</c:v>
                </c:pt>
                <c:pt idx="1364">
                  <c:v>1023</c:v>
                </c:pt>
                <c:pt idx="1365">
                  <c:v>1023</c:v>
                </c:pt>
                <c:pt idx="1366">
                  <c:v>1023</c:v>
                </c:pt>
                <c:pt idx="1367">
                  <c:v>1023</c:v>
                </c:pt>
                <c:pt idx="1368">
                  <c:v>1023</c:v>
                </c:pt>
                <c:pt idx="1369">
                  <c:v>1023</c:v>
                </c:pt>
                <c:pt idx="1370">
                  <c:v>1023</c:v>
                </c:pt>
                <c:pt idx="1371">
                  <c:v>1023</c:v>
                </c:pt>
                <c:pt idx="1372">
                  <c:v>1023</c:v>
                </c:pt>
                <c:pt idx="1373">
                  <c:v>1023</c:v>
                </c:pt>
                <c:pt idx="1374">
                  <c:v>1023</c:v>
                </c:pt>
                <c:pt idx="1375">
                  <c:v>1023</c:v>
                </c:pt>
                <c:pt idx="1376">
                  <c:v>1023</c:v>
                </c:pt>
                <c:pt idx="1377">
                  <c:v>1023</c:v>
                </c:pt>
                <c:pt idx="1378">
                  <c:v>1023</c:v>
                </c:pt>
                <c:pt idx="1379">
                  <c:v>1023</c:v>
                </c:pt>
                <c:pt idx="1380">
                  <c:v>1023</c:v>
                </c:pt>
                <c:pt idx="1381">
                  <c:v>1023</c:v>
                </c:pt>
                <c:pt idx="1382">
                  <c:v>1023</c:v>
                </c:pt>
                <c:pt idx="1383">
                  <c:v>1023</c:v>
                </c:pt>
                <c:pt idx="1384">
                  <c:v>1023</c:v>
                </c:pt>
                <c:pt idx="1385">
                  <c:v>1023</c:v>
                </c:pt>
                <c:pt idx="1386">
                  <c:v>1023</c:v>
                </c:pt>
                <c:pt idx="1387">
                  <c:v>1023</c:v>
                </c:pt>
                <c:pt idx="1388">
                  <c:v>1023</c:v>
                </c:pt>
                <c:pt idx="1389">
                  <c:v>1023</c:v>
                </c:pt>
                <c:pt idx="1390">
                  <c:v>1023</c:v>
                </c:pt>
                <c:pt idx="1391">
                  <c:v>1023</c:v>
                </c:pt>
                <c:pt idx="1392">
                  <c:v>1023</c:v>
                </c:pt>
                <c:pt idx="1393">
                  <c:v>1023</c:v>
                </c:pt>
                <c:pt idx="1394">
                  <c:v>1023</c:v>
                </c:pt>
                <c:pt idx="1395">
                  <c:v>1023</c:v>
                </c:pt>
                <c:pt idx="1396">
                  <c:v>1023</c:v>
                </c:pt>
                <c:pt idx="1397">
                  <c:v>1023</c:v>
                </c:pt>
                <c:pt idx="1398">
                  <c:v>1023</c:v>
                </c:pt>
                <c:pt idx="1399">
                  <c:v>1023</c:v>
                </c:pt>
                <c:pt idx="1400">
                  <c:v>1023</c:v>
                </c:pt>
                <c:pt idx="1401">
                  <c:v>1023</c:v>
                </c:pt>
                <c:pt idx="1402">
                  <c:v>1023</c:v>
                </c:pt>
                <c:pt idx="1403">
                  <c:v>1023</c:v>
                </c:pt>
                <c:pt idx="1404">
                  <c:v>1023</c:v>
                </c:pt>
                <c:pt idx="1405">
                  <c:v>1023</c:v>
                </c:pt>
                <c:pt idx="1406">
                  <c:v>1023</c:v>
                </c:pt>
                <c:pt idx="1407">
                  <c:v>1023</c:v>
                </c:pt>
                <c:pt idx="1408">
                  <c:v>1023</c:v>
                </c:pt>
                <c:pt idx="1409">
                  <c:v>1023</c:v>
                </c:pt>
                <c:pt idx="1410">
                  <c:v>1023</c:v>
                </c:pt>
                <c:pt idx="1411">
                  <c:v>1023</c:v>
                </c:pt>
                <c:pt idx="1412">
                  <c:v>1023</c:v>
                </c:pt>
                <c:pt idx="1413">
                  <c:v>1023</c:v>
                </c:pt>
                <c:pt idx="1414">
                  <c:v>1023</c:v>
                </c:pt>
                <c:pt idx="1415">
                  <c:v>1023</c:v>
                </c:pt>
                <c:pt idx="1416">
                  <c:v>1023</c:v>
                </c:pt>
                <c:pt idx="1417">
                  <c:v>1022</c:v>
                </c:pt>
                <c:pt idx="1418">
                  <c:v>1023</c:v>
                </c:pt>
                <c:pt idx="1419">
                  <c:v>1023</c:v>
                </c:pt>
                <c:pt idx="1420">
                  <c:v>1022</c:v>
                </c:pt>
                <c:pt idx="1421">
                  <c:v>1023</c:v>
                </c:pt>
                <c:pt idx="1422">
                  <c:v>1023</c:v>
                </c:pt>
                <c:pt idx="1423">
                  <c:v>1023</c:v>
                </c:pt>
                <c:pt idx="1424">
                  <c:v>1023</c:v>
                </c:pt>
                <c:pt idx="1425">
                  <c:v>1023</c:v>
                </c:pt>
                <c:pt idx="1426">
                  <c:v>1023</c:v>
                </c:pt>
                <c:pt idx="1427">
                  <c:v>1023</c:v>
                </c:pt>
                <c:pt idx="1428">
                  <c:v>1023</c:v>
                </c:pt>
                <c:pt idx="1429">
                  <c:v>1023</c:v>
                </c:pt>
                <c:pt idx="1430">
                  <c:v>1023</c:v>
                </c:pt>
                <c:pt idx="1431">
                  <c:v>1023</c:v>
                </c:pt>
                <c:pt idx="1432">
                  <c:v>1023</c:v>
                </c:pt>
                <c:pt idx="1433">
                  <c:v>1023</c:v>
                </c:pt>
                <c:pt idx="1434">
                  <c:v>1023</c:v>
                </c:pt>
                <c:pt idx="1435">
                  <c:v>1023</c:v>
                </c:pt>
                <c:pt idx="1436">
                  <c:v>1023</c:v>
                </c:pt>
                <c:pt idx="1437">
                  <c:v>1023</c:v>
                </c:pt>
                <c:pt idx="1438">
                  <c:v>1023</c:v>
                </c:pt>
                <c:pt idx="1439">
                  <c:v>1023</c:v>
                </c:pt>
                <c:pt idx="1440">
                  <c:v>1023</c:v>
                </c:pt>
                <c:pt idx="1441">
                  <c:v>1023</c:v>
                </c:pt>
                <c:pt idx="1442">
                  <c:v>1023</c:v>
                </c:pt>
                <c:pt idx="1443">
                  <c:v>1023</c:v>
                </c:pt>
                <c:pt idx="1444">
                  <c:v>1023</c:v>
                </c:pt>
                <c:pt idx="1445">
                  <c:v>1023</c:v>
                </c:pt>
                <c:pt idx="1446">
                  <c:v>1023</c:v>
                </c:pt>
                <c:pt idx="1447">
                  <c:v>1023</c:v>
                </c:pt>
                <c:pt idx="1448">
                  <c:v>1023</c:v>
                </c:pt>
                <c:pt idx="1449">
                  <c:v>1023</c:v>
                </c:pt>
                <c:pt idx="1450">
                  <c:v>1023</c:v>
                </c:pt>
                <c:pt idx="1451">
                  <c:v>1023</c:v>
                </c:pt>
                <c:pt idx="1452">
                  <c:v>1023</c:v>
                </c:pt>
                <c:pt idx="1453">
                  <c:v>1023</c:v>
                </c:pt>
                <c:pt idx="1454">
                  <c:v>1023</c:v>
                </c:pt>
                <c:pt idx="1455">
                  <c:v>1023</c:v>
                </c:pt>
                <c:pt idx="1456">
                  <c:v>1023</c:v>
                </c:pt>
                <c:pt idx="1457">
                  <c:v>1023</c:v>
                </c:pt>
                <c:pt idx="1458">
                  <c:v>1023</c:v>
                </c:pt>
                <c:pt idx="1459">
                  <c:v>1023</c:v>
                </c:pt>
                <c:pt idx="1460">
                  <c:v>1023</c:v>
                </c:pt>
                <c:pt idx="1461">
                  <c:v>1023</c:v>
                </c:pt>
                <c:pt idx="1462">
                  <c:v>1023</c:v>
                </c:pt>
                <c:pt idx="1463">
                  <c:v>1023</c:v>
                </c:pt>
                <c:pt idx="1464">
                  <c:v>1023</c:v>
                </c:pt>
                <c:pt idx="1465">
                  <c:v>1023</c:v>
                </c:pt>
                <c:pt idx="1466">
                  <c:v>1023</c:v>
                </c:pt>
                <c:pt idx="1467">
                  <c:v>1023</c:v>
                </c:pt>
                <c:pt idx="1468">
                  <c:v>1023</c:v>
                </c:pt>
                <c:pt idx="1469">
                  <c:v>1023</c:v>
                </c:pt>
                <c:pt idx="1470">
                  <c:v>1023</c:v>
                </c:pt>
                <c:pt idx="1471">
                  <c:v>1023</c:v>
                </c:pt>
                <c:pt idx="1472">
                  <c:v>1023</c:v>
                </c:pt>
                <c:pt idx="1473">
                  <c:v>1023</c:v>
                </c:pt>
                <c:pt idx="1474">
                  <c:v>1023</c:v>
                </c:pt>
                <c:pt idx="1475">
                  <c:v>1023</c:v>
                </c:pt>
                <c:pt idx="1476">
                  <c:v>1023</c:v>
                </c:pt>
                <c:pt idx="1477">
                  <c:v>1023</c:v>
                </c:pt>
                <c:pt idx="1478">
                  <c:v>1023</c:v>
                </c:pt>
                <c:pt idx="1479">
                  <c:v>1023</c:v>
                </c:pt>
                <c:pt idx="1480">
                  <c:v>1022</c:v>
                </c:pt>
                <c:pt idx="1481">
                  <c:v>1023</c:v>
                </c:pt>
                <c:pt idx="1482">
                  <c:v>1023</c:v>
                </c:pt>
                <c:pt idx="1483">
                  <c:v>1023</c:v>
                </c:pt>
                <c:pt idx="1484">
                  <c:v>1023</c:v>
                </c:pt>
                <c:pt idx="1485">
                  <c:v>1023</c:v>
                </c:pt>
                <c:pt idx="1486">
                  <c:v>1023</c:v>
                </c:pt>
                <c:pt idx="1487">
                  <c:v>1023</c:v>
                </c:pt>
                <c:pt idx="1488">
                  <c:v>1023</c:v>
                </c:pt>
                <c:pt idx="1489">
                  <c:v>1023</c:v>
                </c:pt>
                <c:pt idx="1490">
                  <c:v>1023</c:v>
                </c:pt>
                <c:pt idx="1491">
                  <c:v>1023</c:v>
                </c:pt>
                <c:pt idx="1492">
                  <c:v>1023</c:v>
                </c:pt>
                <c:pt idx="1493">
                  <c:v>1023</c:v>
                </c:pt>
                <c:pt idx="1494">
                  <c:v>1023</c:v>
                </c:pt>
                <c:pt idx="1495">
                  <c:v>1023</c:v>
                </c:pt>
                <c:pt idx="1496">
                  <c:v>1023</c:v>
                </c:pt>
                <c:pt idx="1497">
                  <c:v>1023</c:v>
                </c:pt>
                <c:pt idx="1498">
                  <c:v>1023</c:v>
                </c:pt>
                <c:pt idx="1499">
                  <c:v>1023</c:v>
                </c:pt>
                <c:pt idx="1500">
                  <c:v>1023</c:v>
                </c:pt>
                <c:pt idx="1501">
                  <c:v>1023</c:v>
                </c:pt>
                <c:pt idx="1502">
                  <c:v>1023</c:v>
                </c:pt>
                <c:pt idx="1503">
                  <c:v>1023</c:v>
                </c:pt>
                <c:pt idx="1504">
                  <c:v>1023</c:v>
                </c:pt>
                <c:pt idx="1505">
                  <c:v>1023</c:v>
                </c:pt>
                <c:pt idx="1506">
                  <c:v>1023</c:v>
                </c:pt>
                <c:pt idx="1507">
                  <c:v>1023</c:v>
                </c:pt>
                <c:pt idx="1508">
                  <c:v>1023</c:v>
                </c:pt>
                <c:pt idx="1509">
                  <c:v>1023</c:v>
                </c:pt>
                <c:pt idx="1510">
                  <c:v>1023</c:v>
                </c:pt>
                <c:pt idx="1511">
                  <c:v>1023</c:v>
                </c:pt>
                <c:pt idx="1512">
                  <c:v>1023</c:v>
                </c:pt>
                <c:pt idx="1513">
                  <c:v>1023</c:v>
                </c:pt>
                <c:pt idx="1514">
                  <c:v>1023</c:v>
                </c:pt>
                <c:pt idx="1515">
                  <c:v>1023</c:v>
                </c:pt>
                <c:pt idx="1516">
                  <c:v>1023</c:v>
                </c:pt>
                <c:pt idx="1517">
                  <c:v>1023</c:v>
                </c:pt>
                <c:pt idx="1518">
                  <c:v>1023</c:v>
                </c:pt>
                <c:pt idx="1519">
                  <c:v>1023</c:v>
                </c:pt>
                <c:pt idx="1520">
                  <c:v>1023</c:v>
                </c:pt>
                <c:pt idx="1521">
                  <c:v>1022</c:v>
                </c:pt>
                <c:pt idx="1522">
                  <c:v>1023</c:v>
                </c:pt>
                <c:pt idx="1523">
                  <c:v>1023</c:v>
                </c:pt>
                <c:pt idx="1524">
                  <c:v>1023</c:v>
                </c:pt>
                <c:pt idx="1525">
                  <c:v>1023</c:v>
                </c:pt>
                <c:pt idx="1526">
                  <c:v>1012</c:v>
                </c:pt>
                <c:pt idx="1527">
                  <c:v>1008</c:v>
                </c:pt>
                <c:pt idx="1528">
                  <c:v>994</c:v>
                </c:pt>
                <c:pt idx="1529">
                  <c:v>981</c:v>
                </c:pt>
                <c:pt idx="1530">
                  <c:v>985</c:v>
                </c:pt>
                <c:pt idx="1531">
                  <c:v>972</c:v>
                </c:pt>
                <c:pt idx="1532">
                  <c:v>961</c:v>
                </c:pt>
                <c:pt idx="1533">
                  <c:v>962</c:v>
                </c:pt>
                <c:pt idx="1534">
                  <c:v>951</c:v>
                </c:pt>
                <c:pt idx="1535">
                  <c:v>951</c:v>
                </c:pt>
                <c:pt idx="1536">
                  <c:v>936</c:v>
                </c:pt>
                <c:pt idx="1537">
                  <c:v>932</c:v>
                </c:pt>
                <c:pt idx="1538">
                  <c:v>933</c:v>
                </c:pt>
                <c:pt idx="1539">
                  <c:v>918</c:v>
                </c:pt>
                <c:pt idx="1540">
                  <c:v>910</c:v>
                </c:pt>
                <c:pt idx="1541">
                  <c:v>895</c:v>
                </c:pt>
                <c:pt idx="1542">
                  <c:v>887</c:v>
                </c:pt>
                <c:pt idx="1543">
                  <c:v>888</c:v>
                </c:pt>
                <c:pt idx="1544">
                  <c:v>874</c:v>
                </c:pt>
                <c:pt idx="1545">
                  <c:v>866</c:v>
                </c:pt>
                <c:pt idx="1546">
                  <c:v>869</c:v>
                </c:pt>
                <c:pt idx="1547">
                  <c:v>856</c:v>
                </c:pt>
                <c:pt idx="1548">
                  <c:v>854</c:v>
                </c:pt>
                <c:pt idx="1549">
                  <c:v>837</c:v>
                </c:pt>
                <c:pt idx="1550">
                  <c:v>826</c:v>
                </c:pt>
                <c:pt idx="1551">
                  <c:v>831</c:v>
                </c:pt>
                <c:pt idx="1552">
                  <c:v>818</c:v>
                </c:pt>
                <c:pt idx="1553">
                  <c:v>808</c:v>
                </c:pt>
                <c:pt idx="1554">
                  <c:v>819</c:v>
                </c:pt>
                <c:pt idx="1555">
                  <c:v>797</c:v>
                </c:pt>
                <c:pt idx="1556">
                  <c:v>788</c:v>
                </c:pt>
                <c:pt idx="1557">
                  <c:v>786</c:v>
                </c:pt>
                <c:pt idx="1558">
                  <c:v>775</c:v>
                </c:pt>
                <c:pt idx="1559">
                  <c:v>780</c:v>
                </c:pt>
                <c:pt idx="1560">
                  <c:v>770</c:v>
                </c:pt>
                <c:pt idx="1561">
                  <c:v>758</c:v>
                </c:pt>
                <c:pt idx="1562">
                  <c:v>765</c:v>
                </c:pt>
                <c:pt idx="1563">
                  <c:v>749</c:v>
                </c:pt>
                <c:pt idx="1564">
                  <c:v>739</c:v>
                </c:pt>
                <c:pt idx="1565">
                  <c:v>743</c:v>
                </c:pt>
                <c:pt idx="1566">
                  <c:v>732</c:v>
                </c:pt>
                <c:pt idx="1567">
                  <c:v>725</c:v>
                </c:pt>
                <c:pt idx="1568">
                  <c:v>732</c:v>
                </c:pt>
                <c:pt idx="1569">
                  <c:v>718</c:v>
                </c:pt>
                <c:pt idx="1570">
                  <c:v>710</c:v>
                </c:pt>
                <c:pt idx="1571">
                  <c:v>717</c:v>
                </c:pt>
                <c:pt idx="1572">
                  <c:v>703</c:v>
                </c:pt>
                <c:pt idx="1573">
                  <c:v>701</c:v>
                </c:pt>
                <c:pt idx="1574">
                  <c:v>702</c:v>
                </c:pt>
                <c:pt idx="1575">
                  <c:v>689</c:v>
                </c:pt>
                <c:pt idx="1576">
                  <c:v>678</c:v>
                </c:pt>
                <c:pt idx="1577">
                  <c:v>688</c:v>
                </c:pt>
                <c:pt idx="1578">
                  <c:v>670</c:v>
                </c:pt>
                <c:pt idx="1579">
                  <c:v>666</c:v>
                </c:pt>
                <c:pt idx="1580">
                  <c:v>672</c:v>
                </c:pt>
                <c:pt idx="1581">
                  <c:v>660</c:v>
                </c:pt>
                <c:pt idx="1582">
                  <c:v>658</c:v>
                </c:pt>
                <c:pt idx="1583">
                  <c:v>648</c:v>
                </c:pt>
                <c:pt idx="1584">
                  <c:v>643</c:v>
                </c:pt>
                <c:pt idx="1585">
                  <c:v>651</c:v>
                </c:pt>
                <c:pt idx="1586">
                  <c:v>638</c:v>
                </c:pt>
                <c:pt idx="1587">
                  <c:v>633</c:v>
                </c:pt>
                <c:pt idx="1588">
                  <c:v>624</c:v>
                </c:pt>
                <c:pt idx="1589">
                  <c:v>617</c:v>
                </c:pt>
                <c:pt idx="1590">
                  <c:v>620</c:v>
                </c:pt>
                <c:pt idx="1591">
                  <c:v>617</c:v>
                </c:pt>
                <c:pt idx="1592">
                  <c:v>598</c:v>
                </c:pt>
                <c:pt idx="1593">
                  <c:v>613</c:v>
                </c:pt>
                <c:pt idx="1594">
                  <c:v>599</c:v>
                </c:pt>
                <c:pt idx="1595">
                  <c:v>593</c:v>
                </c:pt>
                <c:pt idx="1596">
                  <c:v>599</c:v>
                </c:pt>
                <c:pt idx="1597">
                  <c:v>593</c:v>
                </c:pt>
                <c:pt idx="1598">
                  <c:v>586</c:v>
                </c:pt>
                <c:pt idx="1599">
                  <c:v>587</c:v>
                </c:pt>
                <c:pt idx="1600">
                  <c:v>587</c:v>
                </c:pt>
                <c:pt idx="1601">
                  <c:v>574</c:v>
                </c:pt>
                <c:pt idx="1602">
                  <c:v>573</c:v>
                </c:pt>
                <c:pt idx="1603">
                  <c:v>580</c:v>
                </c:pt>
                <c:pt idx="1604">
                  <c:v>565</c:v>
                </c:pt>
                <c:pt idx="1605">
                  <c:v>564</c:v>
                </c:pt>
                <c:pt idx="1606">
                  <c:v>562</c:v>
                </c:pt>
                <c:pt idx="1607">
                  <c:v>556</c:v>
                </c:pt>
                <c:pt idx="1608">
                  <c:v>552</c:v>
                </c:pt>
                <c:pt idx="1609">
                  <c:v>556</c:v>
                </c:pt>
                <c:pt idx="1610">
                  <c:v>543</c:v>
                </c:pt>
                <c:pt idx="1611">
                  <c:v>540</c:v>
                </c:pt>
                <c:pt idx="1612">
                  <c:v>548</c:v>
                </c:pt>
                <c:pt idx="1613">
                  <c:v>532</c:v>
                </c:pt>
                <c:pt idx="1614">
                  <c:v>531</c:v>
                </c:pt>
                <c:pt idx="1615">
                  <c:v>536</c:v>
                </c:pt>
                <c:pt idx="1616">
                  <c:v>527</c:v>
                </c:pt>
                <c:pt idx="1617">
                  <c:v>516</c:v>
                </c:pt>
                <c:pt idx="1618">
                  <c:v>527</c:v>
                </c:pt>
                <c:pt idx="1619">
                  <c:v>510</c:v>
                </c:pt>
                <c:pt idx="1620">
                  <c:v>513</c:v>
                </c:pt>
                <c:pt idx="1621">
                  <c:v>505</c:v>
                </c:pt>
                <c:pt idx="1622">
                  <c:v>499</c:v>
                </c:pt>
                <c:pt idx="1623">
                  <c:v>504</c:v>
                </c:pt>
                <c:pt idx="1624">
                  <c:v>493</c:v>
                </c:pt>
                <c:pt idx="1625">
                  <c:v>481</c:v>
                </c:pt>
                <c:pt idx="1626">
                  <c:v>493</c:v>
                </c:pt>
                <c:pt idx="1627">
                  <c:v>481</c:v>
                </c:pt>
                <c:pt idx="1628">
                  <c:v>492</c:v>
                </c:pt>
                <c:pt idx="1629">
                  <c:v>475</c:v>
                </c:pt>
                <c:pt idx="1630">
                  <c:v>486</c:v>
                </c:pt>
                <c:pt idx="1631">
                  <c:v>464</c:v>
                </c:pt>
                <c:pt idx="1632">
                  <c:v>462</c:v>
                </c:pt>
                <c:pt idx="1633">
                  <c:v>463</c:v>
                </c:pt>
                <c:pt idx="1634">
                  <c:v>455</c:v>
                </c:pt>
                <c:pt idx="1635">
                  <c:v>470</c:v>
                </c:pt>
                <c:pt idx="1636">
                  <c:v>452</c:v>
                </c:pt>
                <c:pt idx="1637">
                  <c:v>454</c:v>
                </c:pt>
                <c:pt idx="1638">
                  <c:v>449</c:v>
                </c:pt>
                <c:pt idx="1639">
                  <c:v>433</c:v>
                </c:pt>
                <c:pt idx="1640">
                  <c:v>454</c:v>
                </c:pt>
                <c:pt idx="1641">
                  <c:v>441</c:v>
                </c:pt>
                <c:pt idx="1642">
                  <c:v>443</c:v>
                </c:pt>
                <c:pt idx="1643">
                  <c:v>432</c:v>
                </c:pt>
                <c:pt idx="1644">
                  <c:v>428</c:v>
                </c:pt>
                <c:pt idx="1645">
                  <c:v>444</c:v>
                </c:pt>
                <c:pt idx="1646">
                  <c:v>425</c:v>
                </c:pt>
                <c:pt idx="1647">
                  <c:v>421</c:v>
                </c:pt>
                <c:pt idx="1648">
                  <c:v>426</c:v>
                </c:pt>
                <c:pt idx="1649">
                  <c:v>421</c:v>
                </c:pt>
                <c:pt idx="1650">
                  <c:v>433</c:v>
                </c:pt>
                <c:pt idx="1651">
                  <c:v>418</c:v>
                </c:pt>
                <c:pt idx="1652">
                  <c:v>419</c:v>
                </c:pt>
                <c:pt idx="1653">
                  <c:v>414</c:v>
                </c:pt>
                <c:pt idx="1654">
                  <c:v>409</c:v>
                </c:pt>
                <c:pt idx="1655">
                  <c:v>407</c:v>
                </c:pt>
                <c:pt idx="1656">
                  <c:v>409</c:v>
                </c:pt>
                <c:pt idx="1657">
                  <c:v>402</c:v>
                </c:pt>
                <c:pt idx="1658">
                  <c:v>407</c:v>
                </c:pt>
                <c:pt idx="1659">
                  <c:v>398</c:v>
                </c:pt>
                <c:pt idx="1660">
                  <c:v>396</c:v>
                </c:pt>
                <c:pt idx="1661">
                  <c:v>408</c:v>
                </c:pt>
                <c:pt idx="1662">
                  <c:v>402</c:v>
                </c:pt>
                <c:pt idx="1663">
                  <c:v>389</c:v>
                </c:pt>
                <c:pt idx="1664">
                  <c:v>380</c:v>
                </c:pt>
                <c:pt idx="1665">
                  <c:v>374</c:v>
                </c:pt>
                <c:pt idx="1666">
                  <c:v>388</c:v>
                </c:pt>
                <c:pt idx="1667">
                  <c:v>371</c:v>
                </c:pt>
                <c:pt idx="1668">
                  <c:v>365</c:v>
                </c:pt>
                <c:pt idx="1669">
                  <c:v>377</c:v>
                </c:pt>
                <c:pt idx="1670">
                  <c:v>364</c:v>
                </c:pt>
                <c:pt idx="1671">
                  <c:v>358</c:v>
                </c:pt>
                <c:pt idx="1672">
                  <c:v>373</c:v>
                </c:pt>
                <c:pt idx="1673">
                  <c:v>358</c:v>
                </c:pt>
                <c:pt idx="1674">
                  <c:v>350</c:v>
                </c:pt>
                <c:pt idx="1675">
                  <c:v>366</c:v>
                </c:pt>
                <c:pt idx="1676">
                  <c:v>347</c:v>
                </c:pt>
                <c:pt idx="1677">
                  <c:v>341</c:v>
                </c:pt>
                <c:pt idx="1678">
                  <c:v>348</c:v>
                </c:pt>
                <c:pt idx="1679">
                  <c:v>342</c:v>
                </c:pt>
                <c:pt idx="1680">
                  <c:v>343</c:v>
                </c:pt>
                <c:pt idx="1681">
                  <c:v>333</c:v>
                </c:pt>
                <c:pt idx="1682">
                  <c:v>326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70-4875-8616-5204B2D02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2325152"/>
        <c:axId val="382325696"/>
      </c:lineChart>
      <c:catAx>
        <c:axId val="3823251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82325696"/>
        <c:crosses val="autoZero"/>
        <c:auto val="1"/>
        <c:lblAlgn val="ctr"/>
        <c:lblOffset val="100"/>
        <c:noMultiLvlLbl val="0"/>
      </c:catAx>
      <c:valAx>
        <c:axId val="38232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8232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FEDF52D-05BB-4F5D-B5C3-24EBC1A9A21B}" type="datetimeFigureOut">
              <a:rPr lang="el-GR" smtClean="0"/>
              <a:t>5/2/2019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C944B20-3BEF-4F81-B7A8-C2D5AA5D46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6034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4B20-3BEF-4F81-B7A8-C2D5AA5D4697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94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4B20-3BEF-4F81-B7A8-C2D5AA5D4697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506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4B20-3BEF-4F81-B7A8-C2D5AA5D4697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8331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4B20-3BEF-4F81-B7A8-C2D5AA5D4697}" type="slidenum">
              <a:rPr lang="el-GR" smtClean="0"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490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4B20-3BEF-4F81-B7A8-C2D5AA5D4697}" type="slidenum">
              <a:rPr lang="el-GR" smtClean="0"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715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DCA2-22EB-4175-A047-50C047769D6E}" type="datetime1">
              <a:rPr lang="el-GR" smtClean="0"/>
              <a:t>5/2/2019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142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64B-0878-4A94-A870-9D0A6985E26E}" type="datetime1">
              <a:rPr lang="el-GR" smtClean="0"/>
              <a:t>5/2/2019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798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8BDE-0C4D-41F2-A977-A4082420F588}" type="datetime1">
              <a:rPr lang="el-GR" smtClean="0"/>
              <a:t>5/2/2019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910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D079-1436-4AC2-A41F-894DDF271ED1}" type="datetime1">
              <a:rPr lang="el-GR" smtClean="0"/>
              <a:t>5/2/2019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170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48A2-8EDC-4719-A96C-61A96A8566DA}" type="datetime1">
              <a:rPr lang="el-GR" smtClean="0"/>
              <a:t>5/2/2019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354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C30B-6B3E-4610-B317-DB311A515DAB}" type="datetime1">
              <a:rPr lang="el-GR" smtClean="0"/>
              <a:t>5/2/2019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922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3F97-1047-44DE-983B-6C9B608C6669}" type="datetime1">
              <a:rPr lang="el-GR" smtClean="0"/>
              <a:t>5/2/2019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149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67272-894E-479A-9B57-A94EE5B61F8C}" type="datetime1">
              <a:rPr lang="el-GR" smtClean="0"/>
              <a:t>5/2/2019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935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41FD-4FD8-427B-A2B5-43BC2A56DCA1}" type="datetime1">
              <a:rPr lang="el-GR" smtClean="0"/>
              <a:t>5/2/2019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928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CECD-E2A0-49C9-BD59-E8FEEC8F4C66}" type="datetime1">
              <a:rPr lang="el-GR" smtClean="0"/>
              <a:t>5/2/2019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295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5BD9-CB61-471E-87CB-54662B4554B2}" type="datetime1">
              <a:rPr lang="el-GR" smtClean="0"/>
              <a:t>5/2/2019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9387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CEA51-6362-4C9D-8B29-8F86655B7B65}" type="datetime1">
              <a:rPr lang="el-GR" smtClean="0"/>
              <a:t>5/2/2019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C50B3-4AD5-4223-BF32-7B7048BF1E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511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playground.arduino.cc/Code/Timer1" TargetMode="External"/><Relationship Id="rId2" Type="http://schemas.openxmlformats.org/officeDocument/2006/relationships/hyperlink" Target="http://playground.arduino.cc/Code/SimpleTime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arduino.cc/Main/MsTimer2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uino.cc/en/Reference/SD" TargetMode="Externa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http://smileymicros.com/blog/wp-content/uploads/2010/10/2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atmel.com/devices/atmega328p.aspx?tab=documents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uino.cc/en/Main/Softwar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arduino.cc/en/Reference/Millis" TargetMode="External"/><Relationship Id="rId2" Type="http://schemas.openxmlformats.org/officeDocument/2006/relationships/hyperlink" Target="http://arduino.cc/en/Reference/Dela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duino.cc/en/Reference/Tone" TargetMode="External"/><Relationship Id="rId4" Type="http://schemas.openxmlformats.org/officeDocument/2006/relationships/hyperlink" Target="http://arduino.cc/en/Reference/Micros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/>
          <p:cNvSpPr/>
          <p:nvPr/>
        </p:nvSpPr>
        <p:spPr>
          <a:xfrm>
            <a:off x="3644152" y="1199777"/>
            <a:ext cx="804134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9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Μικροελεγκτές</a:t>
            </a:r>
            <a:endParaRPr lang="el-GR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Arduino</a:t>
            </a:r>
            <a:endParaRPr lang="el-GR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5500" y="4647439"/>
            <a:ext cx="498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>
                <a:solidFill>
                  <a:srgbClr val="0070C0"/>
                </a:solidFill>
              </a:rPr>
              <a:t>Ι. </a:t>
            </a:r>
            <a:r>
              <a:rPr lang="el-GR" sz="3600" b="1">
                <a:solidFill>
                  <a:srgbClr val="0070C0"/>
                </a:solidFill>
              </a:rPr>
              <a:t>Έλληνας</a:t>
            </a:r>
            <a:endParaRPr lang="el-GR" sz="36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47212" y="6172200"/>
            <a:ext cx="3738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400" dirty="0"/>
              <a:t>Σεπτέμβριος 2016</a:t>
            </a:r>
          </a:p>
        </p:txBody>
      </p:sp>
      <p:pic>
        <p:nvPicPr>
          <p:cNvPr id="8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201" y="5293770"/>
            <a:ext cx="656885" cy="65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53" y="197873"/>
            <a:ext cx="2679047" cy="26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8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10</a:t>
            </a:fld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2947116" y="2841621"/>
            <a:ext cx="85329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Arduino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cheatsheet</a:t>
            </a:r>
            <a:endParaRPr lang="el-G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5" y="24317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013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100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660026" y="323466"/>
            <a:ext cx="1069377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5"/>
                </a:solidFill>
              </a:rPr>
              <a:t>Να γραφτεί πρόγραμμα το οποίο να αναβοσβήνει το </a:t>
            </a:r>
            <a:r>
              <a:rPr lang="en-US" b="1" dirty="0">
                <a:solidFill>
                  <a:schemeClr val="accent5"/>
                </a:solidFill>
              </a:rPr>
              <a:t>Led 13 </a:t>
            </a:r>
            <a:r>
              <a:rPr lang="el-GR" b="1" dirty="0">
                <a:solidFill>
                  <a:schemeClr val="accent5"/>
                </a:solidFill>
              </a:rPr>
              <a:t>κάθε 10 </a:t>
            </a:r>
            <a:r>
              <a:rPr lang="en-US" b="1" dirty="0">
                <a:solidFill>
                  <a:schemeClr val="accent5"/>
                </a:solidFill>
              </a:rPr>
              <a:t>s </a:t>
            </a:r>
            <a:r>
              <a:rPr lang="el-GR" b="1" dirty="0">
                <a:solidFill>
                  <a:schemeClr val="accent5"/>
                </a:solidFill>
              </a:rPr>
              <a:t>χρησιμοποιώντας το </a:t>
            </a:r>
            <a:r>
              <a:rPr lang="en-US" b="1" dirty="0">
                <a:solidFill>
                  <a:schemeClr val="accent5"/>
                </a:solidFill>
              </a:rPr>
              <a:t>CTC mode </a:t>
            </a:r>
            <a:r>
              <a:rPr lang="el-GR" b="1" dirty="0">
                <a:solidFill>
                  <a:schemeClr val="accent5"/>
                </a:solidFill>
              </a:rPr>
              <a:t>του </a:t>
            </a:r>
            <a:r>
              <a:rPr lang="el-GR" b="1" dirty="0" err="1">
                <a:solidFill>
                  <a:schemeClr val="accent5"/>
                </a:solidFill>
              </a:rPr>
              <a:t>χρονιστή</a:t>
            </a:r>
            <a:r>
              <a:rPr lang="el-GR" b="1" dirty="0">
                <a:solidFill>
                  <a:schemeClr val="accent5"/>
                </a:solidFill>
              </a:rPr>
              <a:t> </a:t>
            </a:r>
            <a:r>
              <a:rPr lang="en-US" b="1" dirty="0">
                <a:solidFill>
                  <a:schemeClr val="accent5"/>
                </a:solidFill>
              </a:rPr>
              <a:t>Timer1.</a:t>
            </a:r>
            <a:endParaRPr lang="el-GR" b="1" dirty="0">
              <a:solidFill>
                <a:schemeClr val="accent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026" y="1277471"/>
            <a:ext cx="5310468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#include &lt;</a:t>
            </a:r>
            <a:r>
              <a:rPr lang="en-US" sz="1400" dirty="0" err="1"/>
              <a:t>avr</a:t>
            </a:r>
            <a:r>
              <a:rPr lang="en-US" sz="1400" dirty="0"/>
              <a:t>/</a:t>
            </a:r>
            <a:r>
              <a:rPr lang="en-US" sz="1400" dirty="0" err="1"/>
              <a:t>io.h</a:t>
            </a:r>
            <a:r>
              <a:rPr lang="en-US" sz="1400" dirty="0"/>
              <a:t>&gt;   // AVR microcontrollers library</a:t>
            </a:r>
          </a:p>
          <a:p>
            <a:endParaRPr lang="en-US" sz="1400" dirty="0"/>
          </a:p>
          <a:p>
            <a:r>
              <a:rPr lang="en-US" sz="1400" dirty="0" err="1"/>
              <a:t>const</a:t>
            </a:r>
            <a:r>
              <a:rPr lang="en-US" sz="1400" dirty="0"/>
              <a:t> 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ledPin</a:t>
            </a:r>
            <a:r>
              <a:rPr lang="en-US" sz="1400" dirty="0"/>
              <a:t> = 13;</a:t>
            </a:r>
          </a:p>
          <a:p>
            <a:r>
              <a:rPr lang="en-US" sz="1400" dirty="0"/>
              <a:t>volatile </a:t>
            </a:r>
            <a:r>
              <a:rPr lang="en-US" sz="1400" dirty="0" err="1"/>
              <a:t>int</a:t>
            </a:r>
            <a:r>
              <a:rPr lang="en-US" sz="1400" dirty="0"/>
              <a:t> seconds=0;</a:t>
            </a:r>
          </a:p>
          <a:p>
            <a:endParaRPr lang="en-US" sz="1400" dirty="0"/>
          </a:p>
          <a:p>
            <a:r>
              <a:rPr lang="en-US" sz="1400" dirty="0"/>
              <a:t>void setup()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</a:t>
            </a:r>
            <a:r>
              <a:rPr lang="en-US" sz="1400" dirty="0" err="1"/>
              <a:t>ledPin,OUTPUT</a:t>
            </a:r>
            <a:r>
              <a:rPr lang="en-US" sz="1400" dirty="0"/>
              <a:t>);</a:t>
            </a:r>
          </a:p>
          <a:p>
            <a:r>
              <a:rPr lang="en-US" sz="1400" dirty="0"/>
              <a:t>  // Timer1 initialization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noInterrupts</a:t>
            </a:r>
            <a:r>
              <a:rPr lang="en-US" sz="1400" dirty="0"/>
              <a:t>();   //disable interrupts. Also with cli().</a:t>
            </a:r>
          </a:p>
          <a:p>
            <a:r>
              <a:rPr lang="en-US" sz="1400" dirty="0"/>
              <a:t>  // </a:t>
            </a:r>
            <a:r>
              <a:rPr lang="en-US" sz="1400" dirty="0" err="1"/>
              <a:t>iniialize</a:t>
            </a:r>
            <a:r>
              <a:rPr lang="en-US" sz="1400" dirty="0"/>
              <a:t> TCCR1A and TCCR1B</a:t>
            </a:r>
          </a:p>
          <a:p>
            <a:r>
              <a:rPr lang="en-US" sz="1400" dirty="0"/>
              <a:t>  TCCR1A = 0;</a:t>
            </a:r>
          </a:p>
          <a:p>
            <a:r>
              <a:rPr lang="en-US" sz="1400" dirty="0"/>
              <a:t>  TCCR1B = 0;</a:t>
            </a:r>
          </a:p>
          <a:p>
            <a:r>
              <a:rPr lang="en-US" sz="1400" dirty="0"/>
              <a:t>  // set compare match register to desired value for 1 s delay</a:t>
            </a:r>
          </a:p>
          <a:p>
            <a:r>
              <a:rPr lang="en-US" sz="1400" dirty="0"/>
              <a:t>  </a:t>
            </a:r>
            <a:r>
              <a:rPr lang="en-US" sz="1400" b="1" dirty="0">
                <a:solidFill>
                  <a:srgbClr val="FF0000"/>
                </a:solidFill>
              </a:rPr>
              <a:t>OCR1A = 62499;</a:t>
            </a:r>
          </a:p>
          <a:p>
            <a:r>
              <a:rPr lang="en-US" sz="1400" dirty="0"/>
              <a:t>  // CTC mode</a:t>
            </a:r>
          </a:p>
          <a:p>
            <a:r>
              <a:rPr lang="en-US" sz="1400" dirty="0"/>
              <a:t>  </a:t>
            </a:r>
            <a:r>
              <a:rPr lang="en-US" sz="1400" b="1" dirty="0" err="1">
                <a:solidFill>
                  <a:srgbClr val="FF0000"/>
                </a:solidFill>
              </a:rPr>
              <a:t>bitSet</a:t>
            </a:r>
            <a:r>
              <a:rPr lang="en-US" sz="1400" b="1" dirty="0">
                <a:solidFill>
                  <a:srgbClr val="FF0000"/>
                </a:solidFill>
              </a:rPr>
              <a:t>(TCCR1B,WGM12);     </a:t>
            </a:r>
            <a:r>
              <a:rPr lang="en-US" sz="1400" dirty="0"/>
              <a:t>// or TCCR1B |= (1&lt;&lt;WGM12);</a:t>
            </a:r>
          </a:p>
          <a:p>
            <a:r>
              <a:rPr lang="en-US" sz="1400" dirty="0"/>
              <a:t>  // set CS12 bit of TCCR1B (</a:t>
            </a:r>
            <a:r>
              <a:rPr lang="en-US" sz="1400" dirty="0" err="1"/>
              <a:t>prescaler</a:t>
            </a:r>
            <a:r>
              <a:rPr lang="en-US" sz="1400" dirty="0"/>
              <a:t>=256)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bitSet</a:t>
            </a:r>
            <a:r>
              <a:rPr lang="en-US" sz="1400" dirty="0"/>
              <a:t>(TCCR1B,CS12);</a:t>
            </a:r>
          </a:p>
          <a:p>
            <a:r>
              <a:rPr lang="en-US" sz="1400" dirty="0"/>
              <a:t>  //TCCR1B |= (1 &lt;&lt; CS12);        // shift 00000001 to CS12 position</a:t>
            </a:r>
          </a:p>
          <a:p>
            <a:r>
              <a:rPr lang="en-US" sz="1400" dirty="0"/>
              <a:t>  // or TCCR1B = _BV(CS12) --&gt; 1&lt;&lt;CS12</a:t>
            </a:r>
          </a:p>
          <a:p>
            <a:r>
              <a:rPr lang="en-US" sz="1400" dirty="0"/>
              <a:t> // enable OCIE1A of TIMSK1</a:t>
            </a:r>
          </a:p>
          <a:p>
            <a:r>
              <a:rPr lang="en-US" sz="1400" dirty="0"/>
              <a:t>  </a:t>
            </a:r>
            <a:r>
              <a:rPr lang="en-US" sz="1400" b="1" dirty="0" err="1">
                <a:solidFill>
                  <a:srgbClr val="FF0000"/>
                </a:solidFill>
              </a:rPr>
              <a:t>bitSet</a:t>
            </a:r>
            <a:r>
              <a:rPr lang="en-US" sz="1400" b="1" dirty="0">
                <a:solidFill>
                  <a:srgbClr val="FF0000"/>
                </a:solidFill>
              </a:rPr>
              <a:t>(TIMSK1,OCIE1A);</a:t>
            </a:r>
          </a:p>
          <a:p>
            <a:r>
              <a:rPr lang="en-US" sz="1400" dirty="0"/>
              <a:t>  interrupts();     //enable interrupts. Also with </a:t>
            </a:r>
            <a:r>
              <a:rPr lang="en-US" sz="1400" dirty="0" err="1"/>
              <a:t>sei</a:t>
            </a:r>
            <a:r>
              <a:rPr lang="en-US" sz="1400" dirty="0"/>
              <a:t>().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2882" y="1438835"/>
            <a:ext cx="5100918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void loop() {</a:t>
            </a:r>
          </a:p>
          <a:p>
            <a:r>
              <a:rPr lang="en-US" sz="1400" dirty="0"/>
              <a:t>  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ISR(TIMER1_COMPA_vect) {</a:t>
            </a:r>
          </a:p>
          <a:p>
            <a:r>
              <a:rPr lang="en-US" sz="1400" dirty="0"/>
              <a:t>  seconds++;</a:t>
            </a:r>
          </a:p>
          <a:p>
            <a:r>
              <a:rPr lang="en-US" sz="1400" dirty="0"/>
              <a:t>  if(seconds == 10){</a:t>
            </a:r>
          </a:p>
          <a:p>
            <a:r>
              <a:rPr lang="en-US" sz="1400" dirty="0"/>
              <a:t>    seconds = 0;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digitalWrite</a:t>
            </a:r>
            <a:r>
              <a:rPr lang="en-US" sz="1400" dirty="0"/>
              <a:t>(</a:t>
            </a:r>
            <a:r>
              <a:rPr lang="en-US" sz="1400" dirty="0" err="1"/>
              <a:t>ledPin</a:t>
            </a:r>
            <a:r>
              <a:rPr lang="en-US" sz="1400" dirty="0"/>
              <a:t>, !</a:t>
            </a:r>
            <a:r>
              <a:rPr lang="en-US" sz="1400" dirty="0" err="1"/>
              <a:t>digitalRead</a:t>
            </a:r>
            <a:r>
              <a:rPr lang="en-US" sz="1400" dirty="0"/>
              <a:t>(</a:t>
            </a:r>
            <a:r>
              <a:rPr lang="en-US" sz="1400" dirty="0" err="1"/>
              <a:t>ledPin</a:t>
            </a:r>
            <a:r>
              <a:rPr lang="en-US" sz="1400" dirty="0"/>
              <a:t>));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2882" y="4805533"/>
            <a:ext cx="510091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l-GR" b="1" dirty="0">
                <a:solidFill>
                  <a:schemeClr val="accent5"/>
                </a:solidFill>
              </a:rPr>
              <a:t> Με αυτόν τον τρόπο μπορούμε να δημιουργήσουμε μεγάλες </a:t>
            </a:r>
            <a:r>
              <a:rPr lang="el-GR" b="1" dirty="0" err="1">
                <a:solidFill>
                  <a:schemeClr val="accent5"/>
                </a:solidFill>
              </a:rPr>
              <a:t>χρονοκαθυστερήσεις</a:t>
            </a:r>
            <a:r>
              <a:rPr lang="el-GR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69107" y="6077247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1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9)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41278054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101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660026" y="323466"/>
            <a:ext cx="1069377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5"/>
                </a:solidFill>
              </a:rPr>
              <a:t>Να γραφτεί πρόγραμμα το οποίο να μετρά εξωτερικούς παλμούς στην είσοδο Τ</a:t>
            </a:r>
            <a:r>
              <a:rPr lang="en-US" b="1" dirty="0">
                <a:solidFill>
                  <a:schemeClr val="accent5"/>
                </a:solidFill>
              </a:rPr>
              <a:t>1</a:t>
            </a:r>
            <a:endParaRPr lang="el-GR" b="1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026" y="860613"/>
            <a:ext cx="10693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/>
              <a:t>Το </a:t>
            </a:r>
            <a:r>
              <a:rPr lang="en-US" sz="1600" dirty="0"/>
              <a:t>pin PD5 </a:t>
            </a:r>
            <a:r>
              <a:rPr lang="el-GR" sz="1600" dirty="0"/>
              <a:t>του </a:t>
            </a:r>
            <a:r>
              <a:rPr lang="en-US" sz="1600" dirty="0"/>
              <a:t>ATMega328 </a:t>
            </a:r>
            <a:r>
              <a:rPr lang="el-GR" sz="1600" dirty="0"/>
              <a:t>μπορεί να λειτουργήσει σαν είσοδος </a:t>
            </a:r>
            <a:r>
              <a:rPr lang="en-US" sz="1600" dirty="0"/>
              <a:t>T1 </a:t>
            </a:r>
            <a:r>
              <a:rPr lang="el-GR" sz="1600" dirty="0"/>
              <a:t>και αντιστοιχεί στο </a:t>
            </a:r>
            <a:r>
              <a:rPr lang="en-US" sz="1600" dirty="0"/>
              <a:t>digital pin 5 </a:t>
            </a:r>
            <a:r>
              <a:rPr lang="el-GR" sz="1600" dirty="0"/>
              <a:t>του </a:t>
            </a:r>
            <a:r>
              <a:rPr lang="en-US" sz="1600" dirty="0"/>
              <a:t>Arduino Uno.</a:t>
            </a:r>
            <a:endParaRPr lang="el-G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/>
              <a:t>Εάν </a:t>
            </a:r>
            <a:r>
              <a:rPr lang="en-US" sz="1600" dirty="0"/>
              <a:t>TCCR1A=0 </a:t>
            </a:r>
            <a:r>
              <a:rPr lang="el-GR" sz="1600" dirty="0"/>
              <a:t>και </a:t>
            </a:r>
            <a:r>
              <a:rPr lang="en-US" sz="1600" dirty="0"/>
              <a:t>TCCR1B=7 (CS12, CS11, CS10=1), </a:t>
            </a:r>
            <a:r>
              <a:rPr lang="el-GR" sz="1600" dirty="0"/>
              <a:t>η είσοδος Τ</a:t>
            </a:r>
            <a:r>
              <a:rPr lang="en-US" sz="1600" dirty="0"/>
              <a:t>1</a:t>
            </a:r>
            <a:r>
              <a:rPr lang="el-GR" sz="1600" dirty="0"/>
              <a:t> μπορεί να διεγείρεται σε ανόδους παλμών. Σε κάθε άνοδο παλμού το περιεχόμενο του </a:t>
            </a:r>
            <a:r>
              <a:rPr lang="en-US" sz="1600" dirty="0"/>
              <a:t>TCNT1 </a:t>
            </a:r>
            <a:r>
              <a:rPr lang="el-GR" sz="1600" dirty="0"/>
              <a:t>αυξάνεται κατά 1.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/>
              <a:t>Συνδέουμε το </a:t>
            </a:r>
            <a:r>
              <a:rPr lang="en-US" sz="1600" dirty="0"/>
              <a:t>digital pin 13 </a:t>
            </a:r>
            <a:r>
              <a:rPr lang="el-GR" sz="1600" dirty="0"/>
              <a:t>με το </a:t>
            </a:r>
            <a:r>
              <a:rPr lang="en-US" sz="1600" dirty="0"/>
              <a:t>digital pin 5 </a:t>
            </a:r>
            <a:r>
              <a:rPr lang="el-GR" sz="1600" dirty="0"/>
              <a:t>και κάνουμε το </a:t>
            </a:r>
            <a:r>
              <a:rPr lang="en-US" sz="1600" dirty="0"/>
              <a:t>Led 13 ON/OFF </a:t>
            </a:r>
            <a:r>
              <a:rPr lang="el-GR" sz="1600" dirty="0"/>
              <a:t>10 φορές με </a:t>
            </a:r>
            <a:r>
              <a:rPr lang="el-GR" sz="1600" dirty="0" err="1"/>
              <a:t>χρονοκαθυστέρηση</a:t>
            </a:r>
            <a:r>
              <a:rPr lang="el-GR" sz="1600" dirty="0"/>
              <a:t> 1 </a:t>
            </a:r>
            <a:r>
              <a:rPr lang="en-US" sz="1600" dirty="0"/>
              <a:t>s.</a:t>
            </a:r>
            <a:endParaRPr lang="el-G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/>
              <a:t>Απεικονίζουμε το περιεχόμενο του </a:t>
            </a:r>
            <a:r>
              <a:rPr lang="en-US" sz="1600" dirty="0"/>
              <a:t>TCNT1 </a:t>
            </a:r>
            <a:r>
              <a:rPr lang="el-GR" sz="1600" dirty="0"/>
              <a:t>στη σειριακή οθόνη.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21391" y="2392208"/>
            <a:ext cx="4180915" cy="353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#include &lt;</a:t>
            </a:r>
            <a:r>
              <a:rPr lang="en-US" sz="1400" dirty="0" err="1"/>
              <a:t>avr</a:t>
            </a:r>
            <a:r>
              <a:rPr lang="en-US" sz="1400" dirty="0"/>
              <a:t>/</a:t>
            </a:r>
            <a:r>
              <a:rPr lang="en-US" sz="1400" dirty="0" err="1"/>
              <a:t>io.h</a:t>
            </a:r>
            <a:r>
              <a:rPr lang="en-US" sz="1400" dirty="0"/>
              <a:t>&gt;</a:t>
            </a:r>
          </a:p>
          <a:p>
            <a:endParaRPr lang="en-US" sz="1400" dirty="0"/>
          </a:p>
          <a:p>
            <a:r>
              <a:rPr lang="en-US" sz="1400" dirty="0" err="1"/>
              <a:t>const</a:t>
            </a:r>
            <a:r>
              <a:rPr lang="en-US" sz="1400" dirty="0"/>
              <a:t> 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ledPin</a:t>
            </a:r>
            <a:r>
              <a:rPr lang="en-US" sz="1400" dirty="0"/>
              <a:t> = 13;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count=0;</a:t>
            </a:r>
          </a:p>
          <a:p>
            <a:endParaRPr lang="en-US" sz="1400" dirty="0"/>
          </a:p>
          <a:p>
            <a:r>
              <a:rPr lang="en-US" sz="1400" dirty="0"/>
              <a:t>void setup()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Serial.begin</a:t>
            </a:r>
            <a:r>
              <a:rPr lang="en-US" sz="1400" dirty="0"/>
              <a:t>(9600);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</a:t>
            </a:r>
            <a:r>
              <a:rPr lang="en-US" sz="1400" dirty="0" err="1"/>
              <a:t>ledPin,OUTPUT</a:t>
            </a:r>
            <a:r>
              <a:rPr lang="en-US" sz="1400" dirty="0"/>
              <a:t>);</a:t>
            </a:r>
          </a:p>
          <a:p>
            <a:r>
              <a:rPr lang="en-US" sz="1400" dirty="0"/>
              <a:t>  // Reset Timer1</a:t>
            </a:r>
          </a:p>
          <a:p>
            <a:r>
              <a:rPr lang="en-US" sz="1400" dirty="0"/>
              <a:t>  TCCR1A=0;</a:t>
            </a:r>
          </a:p>
          <a:p>
            <a:r>
              <a:rPr lang="en-US" sz="1400" dirty="0"/>
              <a:t>  TCCR1B=0;</a:t>
            </a:r>
          </a:p>
          <a:p>
            <a:r>
              <a:rPr lang="en-US" sz="1400" dirty="0"/>
              <a:t>  // Program CS10, CS11, CS12=1 for rising edge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bitSet</a:t>
            </a:r>
            <a:r>
              <a:rPr lang="en-US" sz="1400" dirty="0"/>
              <a:t>(TCCR1B,CS10);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bitSet</a:t>
            </a:r>
            <a:r>
              <a:rPr lang="en-US" sz="1400" dirty="0"/>
              <a:t>(TCCR1B,CS11);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bitSet</a:t>
            </a:r>
            <a:r>
              <a:rPr lang="en-US" sz="1400" dirty="0"/>
              <a:t>(TCCR1B,CS12);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9847" y="2447365"/>
            <a:ext cx="4961965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void loop() {</a:t>
            </a:r>
          </a:p>
          <a:p>
            <a:r>
              <a:rPr lang="en-US" sz="1400" dirty="0"/>
              <a:t>  for (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=0;i&lt;10;i++) {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digitalWrite</a:t>
            </a:r>
            <a:r>
              <a:rPr lang="en-US" sz="1400" dirty="0"/>
              <a:t>(</a:t>
            </a:r>
            <a:r>
              <a:rPr lang="en-US" sz="1400" dirty="0" err="1"/>
              <a:t>ledPin,HIGH</a:t>
            </a:r>
            <a:r>
              <a:rPr lang="en-US" sz="1400" dirty="0"/>
              <a:t>);</a:t>
            </a:r>
          </a:p>
          <a:p>
            <a:r>
              <a:rPr lang="en-US" sz="1400" dirty="0"/>
              <a:t>    delay(1000);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digitalWrite</a:t>
            </a:r>
            <a:r>
              <a:rPr lang="en-US" sz="1400" dirty="0"/>
              <a:t>(</a:t>
            </a:r>
            <a:r>
              <a:rPr lang="en-US" sz="1400" dirty="0" err="1"/>
              <a:t>ledPin,LOW</a:t>
            </a:r>
            <a:r>
              <a:rPr lang="en-US" sz="1400" dirty="0"/>
              <a:t>);</a:t>
            </a:r>
          </a:p>
          <a:p>
            <a:r>
              <a:rPr lang="en-US" sz="1400" dirty="0"/>
              <a:t>    delay(1000);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  count=TCNT1;</a:t>
            </a:r>
          </a:p>
          <a:p>
            <a:r>
              <a:rPr lang="en-US" sz="1400" dirty="0"/>
              <a:t>  TCNT1=0;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(count);</a:t>
            </a:r>
          </a:p>
          <a:p>
            <a:r>
              <a:rPr lang="en-US" sz="1400" dirty="0"/>
              <a:t>}</a:t>
            </a:r>
            <a:endParaRPr lang="el-GR" sz="1400" dirty="0"/>
          </a:p>
          <a:p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499847" y="5509853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(p20)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9471772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102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4518212" y="501133"/>
            <a:ext cx="219803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NewRomanPS-BoldMT"/>
              </a:rPr>
              <a:t>Input Capture Unit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196788"/>
            <a:ext cx="10878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Το </a:t>
            </a:r>
            <a:r>
              <a:rPr lang="en-US" dirty="0"/>
              <a:t>digital pin 8 </a:t>
            </a:r>
            <a:r>
              <a:rPr lang="el-GR" dirty="0"/>
              <a:t>μπορεί να λειτουργήσει και σαν </a:t>
            </a:r>
            <a:r>
              <a:rPr lang="en-US" dirty="0"/>
              <a:t>ICP1 (Input Capture </a:t>
            </a:r>
            <a:r>
              <a:rPr lang="el-GR" dirty="0"/>
              <a:t>του </a:t>
            </a:r>
            <a:r>
              <a:rPr lang="en-US" dirty="0"/>
              <a:t>Timer1).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Σε αυτήν τη λειτουργία, ο </a:t>
            </a:r>
            <a:r>
              <a:rPr lang="en-US" dirty="0"/>
              <a:t>ICR1 (Input Capture Register 1) </a:t>
            </a:r>
            <a:r>
              <a:rPr lang="el-GR" dirty="0"/>
              <a:t>φορτώνεται με την τιμή του </a:t>
            </a:r>
            <a:r>
              <a:rPr lang="en-US" dirty="0"/>
              <a:t>TCNT1 </a:t>
            </a:r>
            <a:r>
              <a:rPr lang="el-GR" dirty="0"/>
              <a:t>όταν στον ακροδέκτη </a:t>
            </a:r>
            <a:r>
              <a:rPr lang="en-US" dirty="0"/>
              <a:t>ICP1 </a:t>
            </a:r>
            <a:r>
              <a:rPr lang="el-GR" dirty="0"/>
              <a:t>εμφανιστεί η επιθυμητή ακμή.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Η λειτουργία αυτή χρησιμοποιείται για τη μέτρηση της διάρκειας παλμών, συχνοτήτων, </a:t>
            </a:r>
            <a:r>
              <a:rPr lang="en-US" dirty="0"/>
              <a:t>PWM, </a:t>
            </a:r>
            <a:r>
              <a:rPr lang="el-GR" dirty="0"/>
              <a:t>κλπ.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110677" y="2665415"/>
            <a:ext cx="901310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Να υπολογιστεί η διάρκεια των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ON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και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OFF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ενός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PWM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παλμού στην είσοδο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ICP1</a:t>
            </a:r>
            <a:endParaRPr lang="el-GR" dirty="0">
              <a:solidFill>
                <a:srgbClr val="C00000"/>
              </a:solidFill>
            </a:endParaRPr>
          </a:p>
        </p:txBody>
      </p:sp>
      <p:grpSp>
        <p:nvGrpSpPr>
          <p:cNvPr id="26" name="Ομάδα 25"/>
          <p:cNvGrpSpPr/>
          <p:nvPr/>
        </p:nvGrpSpPr>
        <p:grpSpPr>
          <a:xfrm>
            <a:off x="3444804" y="3982453"/>
            <a:ext cx="4095029" cy="1708486"/>
            <a:chOff x="1110677" y="3465095"/>
            <a:chExt cx="4095029" cy="1708486"/>
          </a:xfrm>
        </p:grpSpPr>
        <p:cxnSp>
          <p:nvCxnSpPr>
            <p:cNvPr id="7" name="Ευθύγραμμο βέλος σύνδεσης 6"/>
            <p:cNvCxnSpPr/>
            <p:nvPr/>
          </p:nvCxnSpPr>
          <p:spPr>
            <a:xfrm flipV="1">
              <a:off x="1110677" y="3465095"/>
              <a:ext cx="0" cy="170848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Ευθύγραμμο βέλος σύνδεσης 8"/>
            <p:cNvCxnSpPr/>
            <p:nvPr/>
          </p:nvCxnSpPr>
          <p:spPr>
            <a:xfrm flipV="1">
              <a:off x="1110677" y="5173576"/>
              <a:ext cx="4095029" cy="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Γωνιακή σύνδεση 11"/>
            <p:cNvCxnSpPr/>
            <p:nvPr/>
          </p:nvCxnSpPr>
          <p:spPr>
            <a:xfrm flipV="1">
              <a:off x="1199016" y="4511842"/>
              <a:ext cx="1179095" cy="661737"/>
            </a:xfrm>
            <a:prstGeom prst="bentConnector3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Γωνιακή σύνδεση 17"/>
            <p:cNvCxnSpPr/>
            <p:nvPr/>
          </p:nvCxnSpPr>
          <p:spPr>
            <a:xfrm>
              <a:off x="2021114" y="4511841"/>
              <a:ext cx="713993" cy="661737"/>
            </a:xfrm>
            <a:prstGeom prst="bentConnector3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Ευθεία γραμμή σύνδεσης 19"/>
            <p:cNvCxnSpPr/>
            <p:nvPr/>
          </p:nvCxnSpPr>
          <p:spPr>
            <a:xfrm>
              <a:off x="2723076" y="5173578"/>
              <a:ext cx="6978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Γωνιακή σύνδεση 21"/>
            <p:cNvCxnSpPr/>
            <p:nvPr/>
          </p:nvCxnSpPr>
          <p:spPr>
            <a:xfrm flipV="1">
              <a:off x="3380859" y="4511841"/>
              <a:ext cx="1179095" cy="661737"/>
            </a:xfrm>
            <a:prstGeom prst="bentConnector3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Ισοσκελές τρίγωνο 24"/>
            <p:cNvSpPr/>
            <p:nvPr/>
          </p:nvSpPr>
          <p:spPr>
            <a:xfrm>
              <a:off x="1745463" y="4761053"/>
              <a:ext cx="86199" cy="18370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7" name="Ισοσκελές τρίγωνο 26"/>
            <p:cNvSpPr/>
            <p:nvPr/>
          </p:nvSpPr>
          <p:spPr>
            <a:xfrm flipV="1">
              <a:off x="2326929" y="4783499"/>
              <a:ext cx="86199" cy="18370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0" name="Ισοσκελές τρίγωνο 29"/>
            <p:cNvSpPr/>
            <p:nvPr/>
          </p:nvSpPr>
          <p:spPr>
            <a:xfrm>
              <a:off x="3927306" y="4729139"/>
              <a:ext cx="86199" cy="18370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cxnSp>
        <p:nvCxnSpPr>
          <p:cNvPr id="32" name="Ευθεία γραμμή σύνδεσης 31"/>
          <p:cNvCxnSpPr/>
          <p:nvPr/>
        </p:nvCxnSpPr>
        <p:spPr>
          <a:xfrm>
            <a:off x="4150895" y="5895474"/>
            <a:ext cx="2141621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013016" y="5919754"/>
            <a:ext cx="336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</a:t>
            </a:r>
            <a:endParaRPr lang="el-GR" b="1" dirty="0"/>
          </a:p>
        </p:txBody>
      </p:sp>
      <p:cxnSp>
        <p:nvCxnSpPr>
          <p:cNvPr id="35" name="Ευθεία γραμμή σύνδεσης 34"/>
          <p:cNvCxnSpPr/>
          <p:nvPr/>
        </p:nvCxnSpPr>
        <p:spPr>
          <a:xfrm>
            <a:off x="4133645" y="4836695"/>
            <a:ext cx="61361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055439" y="4427402"/>
            <a:ext cx="74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</a:t>
            </a:r>
            <a:r>
              <a:rPr lang="en-US" b="1" baseline="-25000" dirty="0"/>
              <a:t>H</a:t>
            </a:r>
            <a:endParaRPr lang="el-GR" b="1" dirty="0"/>
          </a:p>
        </p:txBody>
      </p:sp>
      <p:cxnSp>
        <p:nvCxnSpPr>
          <p:cNvPr id="38" name="Ευθεία γραμμή σύνδεσης 37"/>
          <p:cNvCxnSpPr>
            <a:endCxn id="30" idx="2"/>
          </p:cNvCxnSpPr>
          <p:nvPr/>
        </p:nvCxnSpPr>
        <p:spPr>
          <a:xfrm>
            <a:off x="4796447" y="5430202"/>
            <a:ext cx="1464986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208937" y="4969017"/>
            <a:ext cx="74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</a:t>
            </a:r>
            <a:r>
              <a:rPr lang="en-US" b="1" baseline="-25000" dirty="0"/>
              <a:t>L</a:t>
            </a:r>
            <a:endParaRPr lang="el-GR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949945" y="4207591"/>
            <a:ext cx="374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Σύλληψη των ακμών σε μια περίοδο</a:t>
            </a:r>
          </a:p>
        </p:txBody>
      </p:sp>
    </p:spTree>
    <p:extLst>
      <p:ext uri="{BB962C8B-B14F-4D97-AF65-F5344CB8AC3E}">
        <p14:creationId xmlns:p14="http://schemas.microsoft.com/office/powerpoint/2010/main" val="13726313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103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445169" y="409074"/>
            <a:ext cx="11393905" cy="30087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/>
              <a:t>Συνδέουμε το </a:t>
            </a:r>
            <a:r>
              <a:rPr lang="en-US" sz="1600" dirty="0"/>
              <a:t>digital pin 13 </a:t>
            </a:r>
            <a:r>
              <a:rPr lang="el-GR" sz="1600" dirty="0"/>
              <a:t>με το</a:t>
            </a:r>
            <a:r>
              <a:rPr lang="en-US" sz="1600" dirty="0"/>
              <a:t> digital pin 8 </a:t>
            </a:r>
            <a:r>
              <a:rPr lang="el-GR" sz="1600" dirty="0"/>
              <a:t>στον </a:t>
            </a:r>
            <a:r>
              <a:rPr lang="en-US" sz="1600" dirty="0"/>
              <a:t>Arduino Uno </a:t>
            </a:r>
            <a:r>
              <a:rPr lang="el-GR" sz="1600" dirty="0"/>
              <a:t>και δημιουργούμε μια περίοδο με </a:t>
            </a:r>
            <a:r>
              <a:rPr lang="en-US" sz="1600" dirty="0"/>
              <a:t>T</a:t>
            </a:r>
            <a:r>
              <a:rPr lang="en-US" sz="1600" baseline="-25000" dirty="0"/>
              <a:t>H</a:t>
            </a:r>
            <a:r>
              <a:rPr lang="en-US" sz="1600" dirty="0"/>
              <a:t>=100 </a:t>
            </a:r>
            <a:r>
              <a:rPr lang="en-US" sz="1600" dirty="0" err="1"/>
              <a:t>ms</a:t>
            </a:r>
            <a:r>
              <a:rPr lang="en-US" sz="1600" dirty="0"/>
              <a:t> </a:t>
            </a:r>
            <a:r>
              <a:rPr lang="el-GR" sz="1600" dirty="0"/>
              <a:t>και </a:t>
            </a:r>
            <a:r>
              <a:rPr lang="en-US" sz="1600" dirty="0"/>
              <a:t>T</a:t>
            </a:r>
            <a:r>
              <a:rPr lang="en-US" sz="1600" baseline="-25000" dirty="0"/>
              <a:t>L</a:t>
            </a:r>
            <a:r>
              <a:rPr lang="en-US" sz="1600" dirty="0"/>
              <a:t>=200 </a:t>
            </a:r>
            <a:r>
              <a:rPr lang="en-US" sz="1600" dirty="0" err="1"/>
              <a:t>ms.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/>
              <a:t>Ενεργοποιούμε τον </a:t>
            </a:r>
            <a:r>
              <a:rPr lang="en-US" sz="1600" dirty="0"/>
              <a:t>Timer1</a:t>
            </a:r>
            <a:r>
              <a:rPr lang="el-GR" sz="1600" dirty="0"/>
              <a:t>, τη μονάδα </a:t>
            </a:r>
            <a:r>
              <a:rPr lang="en-US" sz="1600" dirty="0"/>
              <a:t>ICP</a:t>
            </a:r>
            <a:r>
              <a:rPr lang="el-GR" sz="1600" dirty="0"/>
              <a:t> και τις διακοπές που τα αφορούν</a:t>
            </a:r>
            <a:r>
              <a:rPr lang="en-US" sz="16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/>
              <a:t>Ανιχνεύουμε την ακμή ανόδου και αποθηκεύουμε την τιμή του </a:t>
            </a:r>
            <a:r>
              <a:rPr lang="en-US" sz="1600" dirty="0"/>
              <a:t>ICR1</a:t>
            </a:r>
            <a:r>
              <a:rPr lang="el-GR" sz="1600" dirty="0"/>
              <a:t> (</a:t>
            </a:r>
            <a:r>
              <a:rPr lang="en-US" sz="1600" dirty="0"/>
              <a:t>capt1).</a:t>
            </a:r>
            <a:endParaRPr lang="el-G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/>
              <a:t>Ανιχνεύουμε την ακμή καθόδου, αποθηκεύουμε τη νέα τιμή του </a:t>
            </a:r>
            <a:r>
              <a:rPr lang="en-US" sz="1600" dirty="0"/>
              <a:t>ICR1</a:t>
            </a:r>
            <a:r>
              <a:rPr lang="el-GR" sz="1600" dirty="0"/>
              <a:t> </a:t>
            </a:r>
            <a:r>
              <a:rPr lang="en-US" sz="1600" dirty="0"/>
              <a:t>(capt2) </a:t>
            </a:r>
            <a:r>
              <a:rPr lang="el-GR" sz="1600" dirty="0"/>
              <a:t>και τις φορές που ο </a:t>
            </a:r>
            <a:r>
              <a:rPr lang="en-US" sz="1600" dirty="0"/>
              <a:t>Timer1 </a:t>
            </a:r>
            <a:r>
              <a:rPr lang="el-GR" sz="1600" dirty="0"/>
              <a:t>έχει υπερχειλίσει</a:t>
            </a:r>
            <a:r>
              <a:rPr lang="en-US" sz="1600" dirty="0"/>
              <a:t> (tov_1)</a:t>
            </a:r>
            <a:r>
              <a:rPr lang="el-GR" sz="16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/>
              <a:t>Ανιχνεύουμε την ακμή ανόδου, αποθηκεύουμε τη νέα τιμή του </a:t>
            </a:r>
            <a:r>
              <a:rPr lang="en-US" sz="1600" dirty="0"/>
              <a:t>ICR1</a:t>
            </a:r>
            <a:r>
              <a:rPr lang="el-GR" sz="1600" dirty="0"/>
              <a:t> </a:t>
            </a:r>
            <a:r>
              <a:rPr lang="en-US" sz="1600" dirty="0"/>
              <a:t>(capt3) </a:t>
            </a:r>
            <a:r>
              <a:rPr lang="el-GR" sz="1600" dirty="0"/>
              <a:t>και τις φορές που ο </a:t>
            </a:r>
            <a:r>
              <a:rPr lang="en-US" sz="1600" dirty="0"/>
              <a:t>Timer1 </a:t>
            </a:r>
            <a:r>
              <a:rPr lang="el-GR" sz="1600" dirty="0"/>
              <a:t>έχει υπερχειλίσει</a:t>
            </a:r>
            <a:r>
              <a:rPr lang="en-US" sz="1600" dirty="0"/>
              <a:t> (tov_2)</a:t>
            </a:r>
            <a:r>
              <a:rPr lang="el-GR" sz="1600" dirty="0"/>
              <a:t>.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US" sz="1600" baseline="-25000" dirty="0"/>
              <a:t>H</a:t>
            </a:r>
            <a:r>
              <a:rPr lang="en-US" sz="1600" dirty="0"/>
              <a:t> = (capt2-capt1)+tov_1* 65536  </a:t>
            </a:r>
            <a:r>
              <a:rPr lang="el-GR" sz="1600" dirty="0"/>
              <a:t>και </a:t>
            </a:r>
            <a:r>
              <a:rPr lang="en-US" sz="1600" dirty="0"/>
              <a:t>T</a:t>
            </a:r>
            <a:r>
              <a:rPr lang="en-US" sz="1600" baseline="-25000" dirty="0"/>
              <a:t>L</a:t>
            </a:r>
            <a:r>
              <a:rPr lang="en-US" sz="1600" dirty="0"/>
              <a:t> = (capt3-capt2)+tov_2* 65536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/>
              <a:t>Επειδή δεν χρησιμοποιείται </a:t>
            </a:r>
            <a:r>
              <a:rPr lang="en-US" sz="1600" dirty="0" err="1"/>
              <a:t>prescaler</a:t>
            </a:r>
            <a:r>
              <a:rPr lang="en-US" sz="1600" dirty="0"/>
              <a:t>, </a:t>
            </a:r>
            <a:r>
              <a:rPr lang="el-GR" sz="1600" dirty="0"/>
              <a:t>ο </a:t>
            </a:r>
            <a:r>
              <a:rPr lang="el-GR" sz="1600" dirty="0" err="1"/>
              <a:t>καταχωρητής</a:t>
            </a:r>
            <a:r>
              <a:rPr lang="el-GR" sz="1600" dirty="0"/>
              <a:t> </a:t>
            </a:r>
            <a:r>
              <a:rPr lang="en-US" sz="1600" dirty="0"/>
              <a:t>TCNT1 </a:t>
            </a:r>
            <a:r>
              <a:rPr lang="el-GR" sz="1600" dirty="0"/>
              <a:t>υπερχειλίζει αφού μετρήσει 65536 περιόδους ρολογιού Τ (Τ=1/</a:t>
            </a:r>
            <a:r>
              <a:rPr lang="en-US" sz="1600" dirty="0"/>
              <a:t>f=1/16 MHz).</a:t>
            </a:r>
            <a:endParaRPr lang="el-GR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777916"/>
            <a:ext cx="11333747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schemeClr val="accent5"/>
                </a:solidFill>
              </a:rPr>
              <a:t>Το </a:t>
            </a:r>
            <a:r>
              <a:rPr lang="en-US" sz="1600" b="1" dirty="0">
                <a:solidFill>
                  <a:schemeClr val="accent5"/>
                </a:solidFill>
              </a:rPr>
              <a:t>flag ICES1 </a:t>
            </a:r>
            <a:r>
              <a:rPr lang="el-GR" sz="1600" b="1" dirty="0">
                <a:solidFill>
                  <a:schemeClr val="accent5"/>
                </a:solidFill>
              </a:rPr>
              <a:t>του </a:t>
            </a:r>
            <a:r>
              <a:rPr lang="en-US" sz="1600" b="1" dirty="0">
                <a:solidFill>
                  <a:schemeClr val="accent5"/>
                </a:solidFill>
              </a:rPr>
              <a:t>TCCR1B </a:t>
            </a:r>
            <a:r>
              <a:rPr lang="el-GR" sz="1600" b="1" dirty="0">
                <a:solidFill>
                  <a:schemeClr val="accent5"/>
                </a:solidFill>
              </a:rPr>
              <a:t>καθορίζει την ακμή με την οποία διεγείρεται η είσοδος </a:t>
            </a:r>
            <a:r>
              <a:rPr lang="en-US" sz="1600" b="1" dirty="0">
                <a:solidFill>
                  <a:schemeClr val="accent5"/>
                </a:solidFill>
              </a:rPr>
              <a:t>ICP1. </a:t>
            </a:r>
            <a:r>
              <a:rPr lang="el-GR" sz="1600" b="1" dirty="0">
                <a:solidFill>
                  <a:schemeClr val="accent5"/>
                </a:solidFill>
              </a:rPr>
              <a:t>Εάν </a:t>
            </a:r>
            <a:r>
              <a:rPr lang="en-US" sz="1600" b="1" dirty="0">
                <a:solidFill>
                  <a:schemeClr val="accent5"/>
                </a:solidFill>
              </a:rPr>
              <a:t>ICES1</a:t>
            </a:r>
            <a:r>
              <a:rPr lang="el-GR" sz="1600" b="1" dirty="0">
                <a:solidFill>
                  <a:schemeClr val="accent5"/>
                </a:solidFill>
              </a:rPr>
              <a:t>=0 η είσοδος διεγείρεται με πτώση παλμού ενώ εάν </a:t>
            </a:r>
            <a:r>
              <a:rPr lang="en-US" sz="1600" b="1" dirty="0">
                <a:solidFill>
                  <a:schemeClr val="accent5"/>
                </a:solidFill>
              </a:rPr>
              <a:t>ICES1=1 </a:t>
            </a:r>
            <a:r>
              <a:rPr lang="el-GR" sz="1600" b="1" dirty="0">
                <a:solidFill>
                  <a:schemeClr val="accent5"/>
                </a:solidFill>
              </a:rPr>
              <a:t> διεγείρεται με άνοδο παλμού.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schemeClr val="accent5"/>
                </a:solidFill>
              </a:rPr>
              <a:t>Η διέγερση τοποθετεί το αντίστοιχο </a:t>
            </a:r>
            <a:r>
              <a:rPr lang="en-US" sz="1600" b="1" dirty="0">
                <a:solidFill>
                  <a:schemeClr val="accent5"/>
                </a:solidFill>
              </a:rPr>
              <a:t>flag ICF1 </a:t>
            </a:r>
            <a:r>
              <a:rPr lang="el-GR" sz="1600" b="1" dirty="0">
                <a:solidFill>
                  <a:schemeClr val="accent5"/>
                </a:solidFill>
              </a:rPr>
              <a:t>και δημιουργεί διακοπή αν το </a:t>
            </a:r>
            <a:r>
              <a:rPr lang="en-US" sz="1600" b="1" dirty="0">
                <a:solidFill>
                  <a:schemeClr val="accent5"/>
                </a:solidFill>
              </a:rPr>
              <a:t>flag ICIE1 </a:t>
            </a:r>
            <a:r>
              <a:rPr lang="el-GR" sz="1600" b="1" dirty="0">
                <a:solidFill>
                  <a:schemeClr val="accent5"/>
                </a:solidFill>
              </a:rPr>
              <a:t>είναι ενεργοποιημένο στον </a:t>
            </a:r>
            <a:r>
              <a:rPr lang="en-US" sz="1600" b="1" dirty="0">
                <a:solidFill>
                  <a:schemeClr val="accent5"/>
                </a:solidFill>
              </a:rPr>
              <a:t>TIMSK1.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schemeClr val="accent5"/>
                </a:solidFill>
              </a:rPr>
              <a:t>Η υπερχείλιση δημιουργεί διακοπή αν το </a:t>
            </a:r>
            <a:r>
              <a:rPr lang="en-US" sz="1600" b="1" dirty="0">
                <a:solidFill>
                  <a:schemeClr val="accent5"/>
                </a:solidFill>
              </a:rPr>
              <a:t>flag </a:t>
            </a:r>
            <a:r>
              <a:rPr lang="el-GR" sz="1600" b="1" dirty="0">
                <a:solidFill>
                  <a:schemeClr val="accent5"/>
                </a:solidFill>
              </a:rPr>
              <a:t>ΤΟΙΕ1 είναι ενεργοποιημένο στον </a:t>
            </a:r>
            <a:r>
              <a:rPr lang="en-US" sz="1600" b="1" dirty="0">
                <a:solidFill>
                  <a:schemeClr val="accent5"/>
                </a:solidFill>
              </a:rPr>
              <a:t>TIMSK1.</a:t>
            </a:r>
          </a:p>
        </p:txBody>
      </p:sp>
    </p:spTree>
    <p:extLst>
      <p:ext uri="{BB962C8B-B14F-4D97-AF65-F5344CB8AC3E}">
        <p14:creationId xmlns:p14="http://schemas.microsoft.com/office/powerpoint/2010/main" val="38839498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104</a:t>
            </a:fld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206033" y="198715"/>
            <a:ext cx="6096000" cy="63401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l-GR" sz="1400" dirty="0"/>
              <a:t>#</a:t>
            </a:r>
            <a:r>
              <a:rPr lang="el-GR" sz="1400" dirty="0" err="1"/>
              <a:t>include</a:t>
            </a:r>
            <a:r>
              <a:rPr lang="el-GR" sz="1400" dirty="0"/>
              <a:t> &lt;</a:t>
            </a:r>
            <a:r>
              <a:rPr lang="el-GR" sz="1400" dirty="0" err="1"/>
              <a:t>avr</a:t>
            </a:r>
            <a:r>
              <a:rPr lang="el-GR" sz="1400" dirty="0"/>
              <a:t>/</a:t>
            </a:r>
            <a:r>
              <a:rPr lang="el-GR" sz="1400" dirty="0" err="1"/>
              <a:t>io.h</a:t>
            </a:r>
            <a:r>
              <a:rPr lang="el-GR" sz="1400" dirty="0"/>
              <a:t>&gt;</a:t>
            </a:r>
          </a:p>
          <a:p>
            <a:r>
              <a:rPr lang="el-GR" sz="1400" dirty="0" err="1"/>
              <a:t>const</a:t>
            </a:r>
            <a:r>
              <a:rPr lang="el-GR" sz="1400" dirty="0"/>
              <a:t> </a:t>
            </a:r>
            <a:r>
              <a:rPr lang="el-GR" sz="1400" dirty="0" err="1"/>
              <a:t>int</a:t>
            </a:r>
            <a:r>
              <a:rPr lang="el-GR" sz="1400" dirty="0"/>
              <a:t> </a:t>
            </a:r>
            <a:r>
              <a:rPr lang="el-GR" sz="1400" dirty="0" err="1"/>
              <a:t>ledPin</a:t>
            </a:r>
            <a:r>
              <a:rPr lang="el-GR" sz="1400" dirty="0"/>
              <a:t> = 13;</a:t>
            </a:r>
          </a:p>
          <a:p>
            <a:r>
              <a:rPr lang="el-GR" sz="1400" dirty="0" err="1"/>
              <a:t>const</a:t>
            </a:r>
            <a:r>
              <a:rPr lang="el-GR" sz="1400" dirty="0"/>
              <a:t> </a:t>
            </a:r>
            <a:r>
              <a:rPr lang="el-GR" sz="1400" dirty="0" err="1"/>
              <a:t>long</a:t>
            </a:r>
            <a:r>
              <a:rPr lang="el-GR" sz="1400" dirty="0"/>
              <a:t> interval1 = 100;</a:t>
            </a:r>
          </a:p>
          <a:p>
            <a:r>
              <a:rPr lang="el-GR" sz="1400" dirty="0" err="1"/>
              <a:t>const</a:t>
            </a:r>
            <a:r>
              <a:rPr lang="el-GR" sz="1400" dirty="0"/>
              <a:t> </a:t>
            </a:r>
            <a:r>
              <a:rPr lang="el-GR" sz="1400" dirty="0" err="1"/>
              <a:t>long</a:t>
            </a:r>
            <a:r>
              <a:rPr lang="el-GR" sz="1400" dirty="0"/>
              <a:t> interval2 = 200;</a:t>
            </a:r>
          </a:p>
          <a:p>
            <a:r>
              <a:rPr lang="el-GR" sz="1400" dirty="0" err="1"/>
              <a:t>volatile</a:t>
            </a:r>
            <a:r>
              <a:rPr lang="el-GR" sz="1400" dirty="0"/>
              <a:t> </a:t>
            </a:r>
            <a:r>
              <a:rPr lang="el-GR" sz="1400" dirty="0" err="1"/>
              <a:t>unsigned</a:t>
            </a:r>
            <a:r>
              <a:rPr lang="el-GR" sz="1400" dirty="0"/>
              <a:t> </a:t>
            </a:r>
            <a:r>
              <a:rPr lang="el-GR" sz="1400" dirty="0" err="1"/>
              <a:t>long</a:t>
            </a:r>
            <a:r>
              <a:rPr lang="el-GR" sz="1400" dirty="0"/>
              <a:t> tov_1, tov_2; //</a:t>
            </a:r>
            <a:r>
              <a:rPr lang="el-GR" sz="1400" dirty="0" err="1"/>
              <a:t>overflows</a:t>
            </a:r>
            <a:r>
              <a:rPr lang="el-GR" sz="1400" dirty="0"/>
              <a:t> </a:t>
            </a:r>
            <a:r>
              <a:rPr lang="el-GR" sz="1400" dirty="0" err="1"/>
              <a:t>counters</a:t>
            </a:r>
            <a:endParaRPr lang="el-GR" sz="1400" dirty="0"/>
          </a:p>
          <a:p>
            <a:r>
              <a:rPr lang="el-GR" sz="1400" dirty="0" err="1"/>
              <a:t>volatile</a:t>
            </a:r>
            <a:r>
              <a:rPr lang="el-GR" sz="1400" dirty="0"/>
              <a:t> </a:t>
            </a:r>
            <a:r>
              <a:rPr lang="el-GR" sz="1400" dirty="0" err="1"/>
              <a:t>unsigned</a:t>
            </a:r>
            <a:r>
              <a:rPr lang="el-GR" sz="1400" dirty="0"/>
              <a:t> </a:t>
            </a:r>
            <a:r>
              <a:rPr lang="el-GR" sz="1400" dirty="0" err="1"/>
              <a:t>long</a:t>
            </a:r>
            <a:r>
              <a:rPr lang="el-GR" sz="1400" dirty="0"/>
              <a:t> capt1, capt2, capt3;  //TCNT1 </a:t>
            </a:r>
            <a:r>
              <a:rPr lang="el-GR" sz="1400" dirty="0" err="1"/>
              <a:t>values</a:t>
            </a:r>
            <a:r>
              <a:rPr lang="el-GR" sz="1400" dirty="0"/>
              <a:t> for </a:t>
            </a:r>
            <a:r>
              <a:rPr lang="el-GR" sz="1400" dirty="0" err="1"/>
              <a:t>each</a:t>
            </a:r>
            <a:r>
              <a:rPr lang="el-GR" sz="1400" dirty="0"/>
              <a:t> </a:t>
            </a:r>
            <a:r>
              <a:rPr lang="el-GR" sz="1400" dirty="0" err="1"/>
              <a:t>capture</a:t>
            </a:r>
            <a:endParaRPr lang="el-GR" sz="1400" dirty="0"/>
          </a:p>
          <a:p>
            <a:r>
              <a:rPr lang="el-GR" sz="1400" dirty="0" err="1"/>
              <a:t>volatile</a:t>
            </a:r>
            <a:r>
              <a:rPr lang="el-GR" sz="1400" dirty="0"/>
              <a:t> </a:t>
            </a:r>
            <a:r>
              <a:rPr lang="el-GR" sz="1400" dirty="0" err="1"/>
              <a:t>int</a:t>
            </a:r>
            <a:r>
              <a:rPr lang="el-GR" sz="1400" dirty="0"/>
              <a:t> </a:t>
            </a:r>
            <a:r>
              <a:rPr lang="el-GR" sz="1400" dirty="0" err="1"/>
              <a:t>flag</a:t>
            </a:r>
            <a:r>
              <a:rPr lang="el-GR" sz="1400" dirty="0"/>
              <a:t>=0;     //</a:t>
            </a:r>
            <a:r>
              <a:rPr lang="el-GR" sz="1400" dirty="0" err="1"/>
              <a:t>defines</a:t>
            </a:r>
            <a:r>
              <a:rPr lang="el-GR" sz="1400" dirty="0"/>
              <a:t> the </a:t>
            </a:r>
            <a:r>
              <a:rPr lang="el-GR" sz="1400" dirty="0" err="1"/>
              <a:t>edge</a:t>
            </a:r>
            <a:endParaRPr lang="el-GR" sz="1400" dirty="0"/>
          </a:p>
          <a:p>
            <a:endParaRPr lang="el-GR" sz="1400" dirty="0"/>
          </a:p>
          <a:p>
            <a:r>
              <a:rPr lang="el-GR" sz="1400" dirty="0" err="1"/>
              <a:t>void</a:t>
            </a:r>
            <a:r>
              <a:rPr lang="el-GR" sz="1400" dirty="0"/>
              <a:t> </a:t>
            </a:r>
            <a:r>
              <a:rPr lang="el-GR" sz="1400" dirty="0" err="1"/>
              <a:t>myDelay</a:t>
            </a:r>
            <a:r>
              <a:rPr lang="el-GR" sz="1400" dirty="0"/>
              <a:t>(</a:t>
            </a:r>
            <a:r>
              <a:rPr lang="el-GR" sz="1400" dirty="0" err="1"/>
              <a:t>long</a:t>
            </a:r>
            <a:r>
              <a:rPr lang="el-GR" sz="1400" dirty="0"/>
              <a:t> </a:t>
            </a:r>
            <a:r>
              <a:rPr lang="el-GR" sz="1400" dirty="0" err="1"/>
              <a:t>interval</a:t>
            </a:r>
            <a:r>
              <a:rPr lang="el-GR" sz="1400" dirty="0"/>
              <a:t>) {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unsigned</a:t>
            </a:r>
            <a:r>
              <a:rPr lang="el-GR" sz="1400" dirty="0"/>
              <a:t> </a:t>
            </a:r>
            <a:r>
              <a:rPr lang="el-GR" sz="1400" dirty="0" err="1"/>
              <a:t>long</a:t>
            </a:r>
            <a:r>
              <a:rPr lang="el-GR" sz="1400" dirty="0"/>
              <a:t> </a:t>
            </a:r>
            <a:r>
              <a:rPr lang="el-GR" sz="1400" dirty="0" err="1"/>
              <a:t>previousMillis</a:t>
            </a:r>
            <a:r>
              <a:rPr lang="el-GR" sz="1400" dirty="0"/>
              <a:t> = </a:t>
            </a:r>
            <a:r>
              <a:rPr lang="el-GR" sz="1400" dirty="0" err="1"/>
              <a:t>millis</a:t>
            </a:r>
            <a:r>
              <a:rPr lang="el-GR" sz="1400" dirty="0"/>
              <a:t>();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while</a:t>
            </a:r>
            <a:r>
              <a:rPr lang="el-GR" sz="1400" dirty="0"/>
              <a:t> (</a:t>
            </a:r>
            <a:r>
              <a:rPr lang="el-GR" sz="1400" dirty="0" err="1"/>
              <a:t>millis</a:t>
            </a:r>
            <a:r>
              <a:rPr lang="el-GR" sz="1400" dirty="0"/>
              <a:t>() - </a:t>
            </a:r>
            <a:r>
              <a:rPr lang="el-GR" sz="1400" dirty="0" err="1"/>
              <a:t>previousMillis</a:t>
            </a:r>
            <a:r>
              <a:rPr lang="el-GR" sz="1400" dirty="0"/>
              <a:t> &lt; </a:t>
            </a:r>
            <a:r>
              <a:rPr lang="el-GR" sz="1400" dirty="0" err="1"/>
              <a:t>interval</a:t>
            </a:r>
            <a:r>
              <a:rPr lang="el-GR" sz="1400" dirty="0"/>
              <a:t>) {</a:t>
            </a:r>
          </a:p>
          <a:p>
            <a:r>
              <a:rPr lang="el-GR" sz="1400" dirty="0"/>
              <a:t>  }</a:t>
            </a:r>
          </a:p>
          <a:p>
            <a:r>
              <a:rPr lang="el-GR" sz="1400" dirty="0"/>
              <a:t>}</a:t>
            </a:r>
          </a:p>
          <a:p>
            <a:endParaRPr lang="el-GR" sz="1400" dirty="0"/>
          </a:p>
          <a:p>
            <a:r>
              <a:rPr lang="el-GR" sz="1400" dirty="0" err="1"/>
              <a:t>void</a:t>
            </a:r>
            <a:r>
              <a:rPr lang="el-GR" sz="1400" dirty="0"/>
              <a:t> </a:t>
            </a:r>
            <a:r>
              <a:rPr lang="el-GR" sz="1400" dirty="0" err="1"/>
              <a:t>setup</a:t>
            </a:r>
            <a:r>
              <a:rPr lang="el-GR" sz="1400" dirty="0"/>
              <a:t>() {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Serial.begin</a:t>
            </a:r>
            <a:r>
              <a:rPr lang="el-GR" sz="1400" dirty="0"/>
              <a:t>(9600);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pinMode</a:t>
            </a:r>
            <a:r>
              <a:rPr lang="el-GR" sz="1400" dirty="0"/>
              <a:t>(</a:t>
            </a:r>
            <a:r>
              <a:rPr lang="el-GR" sz="1400" dirty="0" err="1"/>
              <a:t>ledPin</a:t>
            </a:r>
            <a:r>
              <a:rPr lang="el-GR" sz="1400" dirty="0"/>
              <a:t>, OUTPUT);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digitalWrite</a:t>
            </a:r>
            <a:r>
              <a:rPr lang="el-GR" sz="1400" dirty="0"/>
              <a:t>(</a:t>
            </a:r>
            <a:r>
              <a:rPr lang="el-GR" sz="1400" dirty="0" err="1"/>
              <a:t>ledPin,LOW</a:t>
            </a:r>
            <a:r>
              <a:rPr lang="el-GR" sz="1400" dirty="0"/>
              <a:t>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noInterrupts</a:t>
            </a:r>
            <a:r>
              <a:rPr lang="el-GR" sz="1400" dirty="0"/>
              <a:t>();</a:t>
            </a:r>
          </a:p>
          <a:p>
            <a:r>
              <a:rPr lang="el-GR" sz="1400" dirty="0"/>
              <a:t>  //</a:t>
            </a:r>
            <a:r>
              <a:rPr lang="el-GR" sz="1400" dirty="0" err="1"/>
              <a:t>Set</a:t>
            </a:r>
            <a:r>
              <a:rPr lang="el-GR" sz="1400" dirty="0"/>
              <a:t> </a:t>
            </a:r>
            <a:r>
              <a:rPr lang="el-GR" sz="1400" dirty="0" err="1"/>
              <a:t>Initial</a:t>
            </a:r>
            <a:r>
              <a:rPr lang="el-GR" sz="1400" dirty="0"/>
              <a:t> </a:t>
            </a:r>
            <a:r>
              <a:rPr lang="el-GR" sz="1400" dirty="0" err="1"/>
              <a:t>Timer</a:t>
            </a:r>
            <a:r>
              <a:rPr lang="el-GR" sz="1400" dirty="0"/>
              <a:t> </a:t>
            </a:r>
            <a:r>
              <a:rPr lang="el-GR" sz="1400" dirty="0" err="1"/>
              <a:t>value</a:t>
            </a:r>
            <a:endParaRPr lang="el-GR" sz="1400" dirty="0"/>
          </a:p>
          <a:p>
            <a:r>
              <a:rPr lang="el-GR" sz="1400" dirty="0"/>
              <a:t>  TCNT</a:t>
            </a:r>
            <a:r>
              <a:rPr lang="en-US" sz="1400" dirty="0"/>
              <a:t>1</a:t>
            </a:r>
            <a:r>
              <a:rPr lang="el-GR" sz="1400" dirty="0"/>
              <a:t>=0;</a:t>
            </a:r>
          </a:p>
          <a:p>
            <a:r>
              <a:rPr lang="el-GR" sz="1400" dirty="0"/>
              <a:t>  //</a:t>
            </a:r>
            <a:r>
              <a:rPr lang="el-GR" sz="1400" dirty="0" err="1"/>
              <a:t>Enable</a:t>
            </a:r>
            <a:r>
              <a:rPr lang="el-GR" sz="1400" dirty="0"/>
              <a:t> </a:t>
            </a:r>
            <a:r>
              <a:rPr lang="el-GR" sz="1400" dirty="0" err="1"/>
              <a:t>first</a:t>
            </a:r>
            <a:r>
              <a:rPr lang="el-GR" sz="1400" dirty="0"/>
              <a:t> </a:t>
            </a:r>
            <a:r>
              <a:rPr lang="el-GR" sz="1400" dirty="0" err="1"/>
              <a:t>capture</a:t>
            </a:r>
            <a:r>
              <a:rPr lang="el-GR" sz="1400" dirty="0"/>
              <a:t> on </a:t>
            </a:r>
            <a:r>
              <a:rPr lang="el-GR" sz="1400" dirty="0" err="1"/>
              <a:t>rising</a:t>
            </a:r>
            <a:r>
              <a:rPr lang="el-GR" sz="1400" dirty="0"/>
              <a:t> </a:t>
            </a:r>
            <a:r>
              <a:rPr lang="el-GR" sz="1400" dirty="0" err="1"/>
              <a:t>edge</a:t>
            </a:r>
            <a:endParaRPr lang="el-GR" sz="1400" dirty="0"/>
          </a:p>
          <a:p>
            <a:r>
              <a:rPr lang="el-GR" sz="1400" dirty="0"/>
              <a:t>  </a:t>
            </a:r>
            <a:r>
              <a:rPr lang="el-GR" sz="1400" dirty="0" err="1"/>
              <a:t>bitSet</a:t>
            </a:r>
            <a:r>
              <a:rPr lang="el-GR" sz="1400" dirty="0"/>
              <a:t>(TCCR</a:t>
            </a:r>
            <a:r>
              <a:rPr lang="en-US" sz="1400" dirty="0"/>
              <a:t>1</a:t>
            </a:r>
            <a:r>
              <a:rPr lang="el-GR" sz="1400" dirty="0"/>
              <a:t>B,ICES</a:t>
            </a:r>
            <a:r>
              <a:rPr lang="en-US" sz="1400" dirty="0"/>
              <a:t>1</a:t>
            </a:r>
            <a:r>
              <a:rPr lang="el-GR" sz="1400" dirty="0"/>
              <a:t>);</a:t>
            </a:r>
          </a:p>
          <a:p>
            <a:r>
              <a:rPr lang="el-GR" sz="1400" dirty="0"/>
              <a:t>  //</a:t>
            </a:r>
            <a:r>
              <a:rPr lang="el-GR" sz="1400" dirty="0" err="1"/>
              <a:t>enable</a:t>
            </a:r>
            <a:r>
              <a:rPr lang="el-GR" sz="1400" dirty="0"/>
              <a:t> </a:t>
            </a:r>
            <a:r>
              <a:rPr lang="el-GR" sz="1400" dirty="0" err="1"/>
              <a:t>capture</a:t>
            </a:r>
            <a:r>
              <a:rPr lang="el-GR" sz="1400" dirty="0"/>
              <a:t> and </a:t>
            </a:r>
            <a:r>
              <a:rPr lang="el-GR" sz="1400" dirty="0" err="1"/>
              <a:t>overflow</a:t>
            </a:r>
            <a:r>
              <a:rPr lang="el-GR" sz="1400" dirty="0"/>
              <a:t> </a:t>
            </a:r>
            <a:r>
              <a:rPr lang="el-GR" sz="1400" dirty="0" err="1"/>
              <a:t>interrupts</a:t>
            </a:r>
            <a:endParaRPr lang="el-GR" sz="1400" dirty="0"/>
          </a:p>
          <a:p>
            <a:r>
              <a:rPr lang="el-GR" sz="1400" dirty="0"/>
              <a:t>  </a:t>
            </a:r>
            <a:r>
              <a:rPr lang="el-GR" sz="1400" dirty="0" err="1"/>
              <a:t>bitSet</a:t>
            </a:r>
            <a:r>
              <a:rPr lang="el-GR" sz="1400" dirty="0"/>
              <a:t>(TIMSK</a:t>
            </a:r>
            <a:r>
              <a:rPr lang="en-US" sz="1400" dirty="0"/>
              <a:t>1</a:t>
            </a:r>
            <a:r>
              <a:rPr lang="el-GR" sz="1400" dirty="0"/>
              <a:t>,ICIE</a:t>
            </a:r>
            <a:r>
              <a:rPr lang="en-US" sz="1400" dirty="0"/>
              <a:t>1</a:t>
            </a:r>
            <a:r>
              <a:rPr lang="el-GR" sz="1400" dirty="0"/>
              <a:t>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bitSet</a:t>
            </a:r>
            <a:r>
              <a:rPr lang="el-GR" sz="1400" dirty="0"/>
              <a:t>(TIMSK</a:t>
            </a:r>
            <a:r>
              <a:rPr lang="en-US" sz="1400" dirty="0"/>
              <a:t>1</a:t>
            </a:r>
            <a:r>
              <a:rPr lang="el-GR" sz="1400" dirty="0"/>
              <a:t>,TOIE</a:t>
            </a:r>
            <a:r>
              <a:rPr lang="en-US" sz="1400" dirty="0"/>
              <a:t>1</a:t>
            </a:r>
            <a:r>
              <a:rPr lang="el-GR" sz="1400" dirty="0"/>
              <a:t>);</a:t>
            </a:r>
          </a:p>
          <a:p>
            <a:r>
              <a:rPr lang="el-GR" sz="1400" dirty="0"/>
              <a:t>  //</a:t>
            </a:r>
            <a:r>
              <a:rPr lang="el-GR" sz="1400" dirty="0" err="1"/>
              <a:t>Start</a:t>
            </a:r>
            <a:r>
              <a:rPr lang="el-GR" sz="1400" dirty="0"/>
              <a:t> </a:t>
            </a:r>
            <a:r>
              <a:rPr lang="el-GR" sz="1400" dirty="0" err="1"/>
              <a:t>timer</a:t>
            </a:r>
            <a:r>
              <a:rPr lang="el-GR" sz="1400" dirty="0"/>
              <a:t> </a:t>
            </a:r>
            <a:r>
              <a:rPr lang="el-GR" sz="1400" dirty="0" err="1"/>
              <a:t>without</a:t>
            </a:r>
            <a:r>
              <a:rPr lang="el-GR" sz="1400" dirty="0"/>
              <a:t> </a:t>
            </a:r>
            <a:r>
              <a:rPr lang="el-GR" sz="1400" dirty="0" err="1"/>
              <a:t>prescaller</a:t>
            </a:r>
            <a:endParaRPr lang="el-GR" sz="1400" dirty="0"/>
          </a:p>
          <a:p>
            <a:r>
              <a:rPr lang="el-GR" sz="1400" dirty="0"/>
              <a:t>  </a:t>
            </a:r>
            <a:r>
              <a:rPr lang="el-GR" sz="1400" dirty="0" err="1"/>
              <a:t>bitSet</a:t>
            </a:r>
            <a:r>
              <a:rPr lang="el-GR" sz="1400" dirty="0"/>
              <a:t>(TCCR</a:t>
            </a:r>
            <a:r>
              <a:rPr lang="en-US" sz="1400" dirty="0"/>
              <a:t>1</a:t>
            </a:r>
            <a:r>
              <a:rPr lang="el-GR" sz="1400" dirty="0"/>
              <a:t>B,CS</a:t>
            </a:r>
            <a:r>
              <a:rPr lang="en-US" sz="1400" dirty="0"/>
              <a:t>1</a:t>
            </a:r>
            <a:r>
              <a:rPr lang="el-GR" sz="1400" dirty="0"/>
              <a:t>0);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interrupts</a:t>
            </a:r>
            <a:r>
              <a:rPr lang="el-GR" sz="1400" dirty="0"/>
              <a:t>();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9982" y="286603"/>
            <a:ext cx="4708478" cy="5909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 </a:t>
            </a:r>
            <a:r>
              <a:rPr lang="el-GR" sz="1400" dirty="0" err="1"/>
              <a:t>digitalWrite</a:t>
            </a:r>
            <a:r>
              <a:rPr lang="el-GR" sz="1400" dirty="0"/>
              <a:t>(</a:t>
            </a:r>
            <a:r>
              <a:rPr lang="el-GR" sz="1400" dirty="0" err="1"/>
              <a:t>ledPin,HIGH</a:t>
            </a:r>
            <a:r>
              <a:rPr lang="el-GR" sz="1400" dirty="0"/>
              <a:t>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myDelay</a:t>
            </a:r>
            <a:r>
              <a:rPr lang="el-GR" sz="1400" dirty="0"/>
              <a:t>(interval1);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digitalWrite</a:t>
            </a:r>
            <a:r>
              <a:rPr lang="el-GR" sz="1400" dirty="0"/>
              <a:t>(</a:t>
            </a:r>
            <a:r>
              <a:rPr lang="el-GR" sz="1400" dirty="0" err="1"/>
              <a:t>ledPin,LOW</a:t>
            </a:r>
            <a:r>
              <a:rPr lang="el-GR" sz="1400" dirty="0"/>
              <a:t>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myDelay</a:t>
            </a:r>
            <a:r>
              <a:rPr lang="el-GR" sz="1400" dirty="0"/>
              <a:t>(interval2);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digitalWrite</a:t>
            </a:r>
            <a:r>
              <a:rPr lang="el-GR" sz="1400" dirty="0"/>
              <a:t>(</a:t>
            </a:r>
            <a:r>
              <a:rPr lang="el-GR" sz="1400" dirty="0" err="1"/>
              <a:t>ledPin,HIGH</a:t>
            </a:r>
            <a:r>
              <a:rPr lang="el-GR" sz="1400" dirty="0"/>
              <a:t>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while</a:t>
            </a:r>
            <a:r>
              <a:rPr lang="el-GR" sz="1400" dirty="0"/>
              <a:t>(1) {</a:t>
            </a:r>
          </a:p>
          <a:p>
            <a:r>
              <a:rPr lang="el-GR" sz="1400" dirty="0"/>
              <a:t>    //</a:t>
            </a:r>
            <a:r>
              <a:rPr lang="el-GR" sz="1400" dirty="0" err="1"/>
              <a:t>calculate</a:t>
            </a:r>
            <a:r>
              <a:rPr lang="el-GR" sz="1400" dirty="0"/>
              <a:t> TH and TL</a:t>
            </a:r>
          </a:p>
          <a:p>
            <a:r>
              <a:rPr lang="el-GR" sz="1400" dirty="0"/>
              <a:t>    </a:t>
            </a:r>
            <a:r>
              <a:rPr lang="el-GR" sz="1400" dirty="0" err="1"/>
              <a:t>if</a:t>
            </a:r>
            <a:r>
              <a:rPr lang="el-GR" sz="1400" dirty="0"/>
              <a:t> (</a:t>
            </a:r>
            <a:r>
              <a:rPr lang="el-GR" sz="1400" dirty="0" err="1"/>
              <a:t>flag</a:t>
            </a:r>
            <a:r>
              <a:rPr lang="el-GR" sz="1400" dirty="0"/>
              <a:t>==3){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long</a:t>
            </a:r>
            <a:r>
              <a:rPr lang="el-GR" sz="1400" dirty="0"/>
              <a:t> </a:t>
            </a:r>
            <a:r>
              <a:rPr lang="el-GR" sz="1400" dirty="0" err="1"/>
              <a:t>th</a:t>
            </a:r>
            <a:r>
              <a:rPr lang="el-GR" sz="1400" dirty="0"/>
              <a:t> = capt2-capt1+tov_1*65536;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long</a:t>
            </a:r>
            <a:r>
              <a:rPr lang="el-GR" sz="1400" dirty="0"/>
              <a:t> t = capt3-capt1+tov_2*65536;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long</a:t>
            </a:r>
            <a:r>
              <a:rPr lang="el-GR" sz="1400" dirty="0"/>
              <a:t> </a:t>
            </a:r>
            <a:r>
              <a:rPr lang="el-GR" sz="1400" dirty="0" err="1"/>
              <a:t>tl</a:t>
            </a:r>
            <a:r>
              <a:rPr lang="el-GR" sz="1400" dirty="0"/>
              <a:t>=t-</a:t>
            </a:r>
            <a:r>
              <a:rPr lang="el-GR" sz="1400" dirty="0" err="1"/>
              <a:t>th</a:t>
            </a:r>
            <a:r>
              <a:rPr lang="el-GR" sz="1400" dirty="0"/>
              <a:t>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Serial.print</a:t>
            </a:r>
            <a:r>
              <a:rPr lang="el-GR" sz="1400" dirty="0"/>
              <a:t>("CAPT1=");      </a:t>
            </a:r>
            <a:r>
              <a:rPr lang="el-GR" sz="1400" dirty="0" err="1"/>
              <a:t>Serial.println</a:t>
            </a:r>
            <a:r>
              <a:rPr lang="el-GR" sz="1400" dirty="0"/>
              <a:t>(capt1);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Serial.print</a:t>
            </a:r>
            <a:r>
              <a:rPr lang="el-GR" sz="1400" dirty="0"/>
              <a:t>("CAPT2=");      </a:t>
            </a:r>
            <a:r>
              <a:rPr lang="el-GR" sz="1400" dirty="0" err="1"/>
              <a:t>Serial.println</a:t>
            </a:r>
            <a:r>
              <a:rPr lang="el-GR" sz="1400" dirty="0"/>
              <a:t>(capt2);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Serial.print</a:t>
            </a:r>
            <a:r>
              <a:rPr lang="el-GR" sz="1400" dirty="0"/>
              <a:t>("CAPT3=");      </a:t>
            </a:r>
            <a:r>
              <a:rPr lang="el-GR" sz="1400" dirty="0" err="1"/>
              <a:t>Serial.println</a:t>
            </a:r>
            <a:r>
              <a:rPr lang="el-GR" sz="1400" dirty="0"/>
              <a:t>(capt3);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Serial.print</a:t>
            </a:r>
            <a:r>
              <a:rPr lang="el-GR" sz="1400" dirty="0"/>
              <a:t>("OVERFLOW-1=");    </a:t>
            </a:r>
            <a:r>
              <a:rPr lang="el-GR" sz="1400" dirty="0" err="1"/>
              <a:t>Serial.println</a:t>
            </a:r>
            <a:r>
              <a:rPr lang="el-GR" sz="1400" dirty="0"/>
              <a:t>(tov_1);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Serial.print</a:t>
            </a:r>
            <a:r>
              <a:rPr lang="el-GR" sz="1400" dirty="0"/>
              <a:t>("OVERFLOW-2=");    </a:t>
            </a:r>
            <a:r>
              <a:rPr lang="el-GR" sz="1400" dirty="0" err="1"/>
              <a:t>Serial.println</a:t>
            </a:r>
            <a:r>
              <a:rPr lang="el-GR" sz="1400" dirty="0"/>
              <a:t>(tov_2);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Serial.print</a:t>
            </a:r>
            <a:r>
              <a:rPr lang="el-GR" sz="1400" dirty="0"/>
              <a:t>("TH=");      </a:t>
            </a:r>
            <a:r>
              <a:rPr lang="el-GR" sz="1400" dirty="0" err="1"/>
              <a:t>Serial.println</a:t>
            </a:r>
            <a:r>
              <a:rPr lang="el-GR" sz="1400" dirty="0"/>
              <a:t>(</a:t>
            </a:r>
            <a:r>
              <a:rPr lang="el-GR" sz="1400" dirty="0" err="1"/>
              <a:t>th</a:t>
            </a:r>
            <a:r>
              <a:rPr lang="el-GR" sz="1400" dirty="0"/>
              <a:t>);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Serial.print</a:t>
            </a:r>
            <a:r>
              <a:rPr lang="el-GR" sz="1400" dirty="0"/>
              <a:t>("T=");      </a:t>
            </a:r>
            <a:r>
              <a:rPr lang="el-GR" sz="1400" dirty="0" err="1"/>
              <a:t>Serial.println</a:t>
            </a:r>
            <a:r>
              <a:rPr lang="el-GR" sz="1400" dirty="0"/>
              <a:t>(t);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Serial.print</a:t>
            </a:r>
            <a:r>
              <a:rPr lang="el-GR" sz="1400" dirty="0"/>
              <a:t>("TL=");      </a:t>
            </a:r>
            <a:r>
              <a:rPr lang="el-GR" sz="1400" dirty="0" err="1"/>
              <a:t>Serial.println</a:t>
            </a:r>
            <a:r>
              <a:rPr lang="el-GR" sz="1400" dirty="0"/>
              <a:t>(</a:t>
            </a:r>
            <a:r>
              <a:rPr lang="el-GR" sz="1400" dirty="0" err="1"/>
              <a:t>tl</a:t>
            </a:r>
            <a:r>
              <a:rPr lang="el-GR" sz="1400" dirty="0"/>
              <a:t>);</a:t>
            </a:r>
          </a:p>
          <a:p>
            <a:r>
              <a:rPr lang="el-GR" sz="1400" dirty="0"/>
              <a:t>      //</a:t>
            </a:r>
            <a:r>
              <a:rPr lang="el-GR" sz="1400" dirty="0" err="1"/>
              <a:t>clear</a:t>
            </a:r>
            <a:r>
              <a:rPr lang="el-GR" sz="1400" dirty="0"/>
              <a:t> </a:t>
            </a:r>
            <a:r>
              <a:rPr lang="el-GR" sz="1400" dirty="0" err="1"/>
              <a:t>flag</a:t>
            </a:r>
            <a:endParaRPr lang="el-GR" sz="1400" dirty="0"/>
          </a:p>
          <a:p>
            <a:r>
              <a:rPr lang="el-GR" sz="1400" dirty="0"/>
              <a:t>      </a:t>
            </a:r>
            <a:r>
              <a:rPr lang="el-GR" sz="1400" dirty="0" err="1"/>
              <a:t>flag</a:t>
            </a:r>
            <a:r>
              <a:rPr lang="el-GR" sz="1400" dirty="0"/>
              <a:t>=0;</a:t>
            </a:r>
          </a:p>
          <a:p>
            <a:r>
              <a:rPr lang="el-GR" sz="1400" dirty="0"/>
              <a:t>      //</a:t>
            </a:r>
            <a:r>
              <a:rPr lang="el-GR" sz="1400" dirty="0" err="1"/>
              <a:t>clear</a:t>
            </a:r>
            <a:r>
              <a:rPr lang="el-GR" sz="1400" dirty="0"/>
              <a:t> </a:t>
            </a:r>
            <a:r>
              <a:rPr lang="el-GR" sz="1400" dirty="0" err="1"/>
              <a:t>interrupt</a:t>
            </a:r>
            <a:r>
              <a:rPr lang="el-GR" sz="1400" dirty="0"/>
              <a:t> </a:t>
            </a:r>
            <a:r>
              <a:rPr lang="el-GR" sz="1400" dirty="0" err="1"/>
              <a:t>flags</a:t>
            </a:r>
            <a:r>
              <a:rPr lang="el-GR" sz="1400" dirty="0"/>
              <a:t> </a:t>
            </a:r>
            <a:r>
              <a:rPr lang="el-GR" sz="1400" dirty="0" err="1"/>
              <a:t>to</a:t>
            </a:r>
            <a:r>
              <a:rPr lang="el-GR" sz="1400" dirty="0"/>
              <a:t> </a:t>
            </a:r>
            <a:r>
              <a:rPr lang="el-GR" sz="1400" dirty="0" err="1"/>
              <a:t>avoid</a:t>
            </a:r>
            <a:r>
              <a:rPr lang="el-GR" sz="1400" dirty="0"/>
              <a:t> </a:t>
            </a:r>
            <a:r>
              <a:rPr lang="el-GR" sz="1400" dirty="0" err="1"/>
              <a:t>any</a:t>
            </a:r>
            <a:r>
              <a:rPr lang="el-GR" sz="1400" dirty="0"/>
              <a:t> </a:t>
            </a:r>
            <a:r>
              <a:rPr lang="el-GR" sz="1400" dirty="0" err="1"/>
              <a:t>pending</a:t>
            </a:r>
            <a:r>
              <a:rPr lang="el-GR" sz="1400" dirty="0"/>
              <a:t> </a:t>
            </a:r>
            <a:r>
              <a:rPr lang="el-GR" sz="1400" dirty="0" err="1"/>
              <a:t>interrupts</a:t>
            </a:r>
            <a:endParaRPr lang="el-GR" sz="1400" dirty="0"/>
          </a:p>
          <a:p>
            <a:r>
              <a:rPr lang="el-GR" sz="1400" dirty="0"/>
              <a:t>      </a:t>
            </a:r>
            <a:r>
              <a:rPr lang="el-GR" sz="1400" dirty="0" err="1"/>
              <a:t>bitClear</a:t>
            </a:r>
            <a:r>
              <a:rPr lang="el-GR" sz="1400" dirty="0"/>
              <a:t>(TIFR</a:t>
            </a:r>
            <a:r>
              <a:rPr lang="en-US" sz="1400" dirty="0"/>
              <a:t>1</a:t>
            </a:r>
            <a:r>
              <a:rPr lang="el-GR" sz="1400" dirty="0"/>
              <a:t>,ICF</a:t>
            </a:r>
            <a:r>
              <a:rPr lang="en-US" sz="1400" dirty="0"/>
              <a:t>1</a:t>
            </a:r>
            <a:r>
              <a:rPr lang="el-GR" sz="1400" dirty="0"/>
              <a:t>);</a:t>
            </a:r>
          </a:p>
          <a:p>
            <a:r>
              <a:rPr lang="el-GR" sz="1400" dirty="0"/>
              <a:t>      </a:t>
            </a:r>
            <a:r>
              <a:rPr lang="el-GR" sz="1400" dirty="0" err="1"/>
              <a:t>bitClear</a:t>
            </a:r>
            <a:r>
              <a:rPr lang="el-GR" sz="1400" dirty="0"/>
              <a:t>(TIFR</a:t>
            </a:r>
            <a:r>
              <a:rPr lang="en-US" sz="1400" dirty="0"/>
              <a:t>1</a:t>
            </a:r>
            <a:r>
              <a:rPr lang="el-GR" sz="1400" dirty="0"/>
              <a:t>,TOV</a:t>
            </a:r>
            <a:r>
              <a:rPr lang="en-US" sz="1400" dirty="0"/>
              <a:t>1</a:t>
            </a:r>
            <a:r>
              <a:rPr lang="el-GR" sz="1400" dirty="0"/>
              <a:t>);</a:t>
            </a:r>
          </a:p>
          <a:p>
            <a:r>
              <a:rPr lang="el-GR" sz="1400" dirty="0"/>
              <a:t>    }</a:t>
            </a:r>
          </a:p>
          <a:p>
            <a:r>
              <a:rPr lang="el-GR" sz="1400" dirty="0"/>
              <a:t>  }</a:t>
            </a:r>
          </a:p>
          <a:p>
            <a:r>
              <a:rPr lang="el-GR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149994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673290" y="336148"/>
            <a:ext cx="4635689" cy="59093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400" dirty="0" err="1"/>
              <a:t>void</a:t>
            </a:r>
            <a:r>
              <a:rPr lang="el-GR" sz="1400" dirty="0"/>
              <a:t> </a:t>
            </a:r>
            <a:r>
              <a:rPr lang="el-GR" sz="1400" dirty="0" err="1"/>
              <a:t>loop</a:t>
            </a:r>
            <a:r>
              <a:rPr lang="el-GR" sz="1400" dirty="0"/>
              <a:t>() {</a:t>
            </a:r>
            <a:r>
              <a:rPr lang="en-US" sz="1400" dirty="0"/>
              <a:t> </a:t>
            </a:r>
            <a:r>
              <a:rPr lang="el-GR" sz="1400" dirty="0"/>
              <a:t>}</a:t>
            </a:r>
          </a:p>
          <a:p>
            <a:r>
              <a:rPr lang="el-GR" sz="1400" dirty="0"/>
              <a:t>//</a:t>
            </a:r>
            <a:r>
              <a:rPr lang="el-GR" sz="1400" dirty="0" err="1"/>
              <a:t>capture</a:t>
            </a:r>
            <a:r>
              <a:rPr lang="el-GR" sz="1400" dirty="0"/>
              <a:t> the </a:t>
            </a:r>
            <a:r>
              <a:rPr lang="el-GR" sz="1400" dirty="0" err="1"/>
              <a:t>edges</a:t>
            </a:r>
            <a:endParaRPr lang="el-GR" sz="1400" dirty="0"/>
          </a:p>
          <a:p>
            <a:r>
              <a:rPr lang="el-GR" sz="1400" dirty="0"/>
              <a:t>ISR(TIMER</a:t>
            </a:r>
            <a:r>
              <a:rPr lang="en-US" sz="1400" dirty="0"/>
              <a:t>1</a:t>
            </a:r>
            <a:r>
              <a:rPr lang="el-GR" sz="1400" dirty="0"/>
              <a:t>_</a:t>
            </a:r>
            <a:r>
              <a:rPr lang="el-GR" sz="1400" dirty="0" err="1"/>
              <a:t>CAPT_vect</a:t>
            </a:r>
            <a:r>
              <a:rPr lang="el-GR" sz="1400" dirty="0"/>
              <a:t>) {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if</a:t>
            </a:r>
            <a:r>
              <a:rPr lang="el-GR" sz="1400" dirty="0"/>
              <a:t> (</a:t>
            </a:r>
            <a:r>
              <a:rPr lang="el-GR" sz="1400" dirty="0" err="1"/>
              <a:t>flag</a:t>
            </a:r>
            <a:r>
              <a:rPr lang="el-GR" sz="1400" dirty="0"/>
              <a:t>==0){</a:t>
            </a:r>
          </a:p>
          <a:p>
            <a:r>
              <a:rPr lang="el-GR" sz="1400" dirty="0"/>
              <a:t>    //</a:t>
            </a:r>
            <a:r>
              <a:rPr lang="el-GR" sz="1400" dirty="0" err="1"/>
              <a:t>save</a:t>
            </a:r>
            <a:r>
              <a:rPr lang="el-GR" sz="1400" dirty="0"/>
              <a:t> </a:t>
            </a:r>
            <a:r>
              <a:rPr lang="el-GR" sz="1400" dirty="0" err="1"/>
              <a:t>captured</a:t>
            </a:r>
            <a:r>
              <a:rPr lang="el-GR" sz="1400" dirty="0"/>
              <a:t> </a:t>
            </a:r>
            <a:r>
              <a:rPr lang="el-GR" sz="1400" dirty="0" err="1"/>
              <a:t>timestamp</a:t>
            </a:r>
            <a:endParaRPr lang="el-GR" sz="1400" dirty="0"/>
          </a:p>
          <a:p>
            <a:r>
              <a:rPr lang="el-GR" sz="1400" dirty="0"/>
              <a:t>    capt1=ICR</a:t>
            </a:r>
            <a:r>
              <a:rPr lang="en-US" sz="1400" dirty="0"/>
              <a:t>1</a:t>
            </a:r>
            <a:r>
              <a:rPr lang="el-GR" sz="1400" dirty="0"/>
              <a:t>;</a:t>
            </a:r>
          </a:p>
          <a:p>
            <a:r>
              <a:rPr lang="el-GR" sz="1400" dirty="0"/>
              <a:t>    //</a:t>
            </a:r>
            <a:r>
              <a:rPr lang="el-GR" sz="1400" dirty="0" err="1"/>
              <a:t>reset</a:t>
            </a:r>
            <a:r>
              <a:rPr lang="el-GR" sz="1400" dirty="0"/>
              <a:t> </a:t>
            </a:r>
            <a:r>
              <a:rPr lang="el-GR" sz="1400" dirty="0" err="1"/>
              <a:t>overflows</a:t>
            </a:r>
            <a:endParaRPr lang="el-GR" sz="1400" dirty="0"/>
          </a:p>
          <a:p>
            <a:r>
              <a:rPr lang="el-GR" sz="1400" dirty="0"/>
              <a:t>    tov_2=0;</a:t>
            </a:r>
          </a:p>
          <a:p>
            <a:r>
              <a:rPr lang="el-GR" sz="1400" dirty="0"/>
              <a:t>    //</a:t>
            </a:r>
            <a:r>
              <a:rPr lang="el-GR" sz="1400" dirty="0" err="1"/>
              <a:t>enable</a:t>
            </a:r>
            <a:r>
              <a:rPr lang="el-GR" sz="1400" dirty="0"/>
              <a:t> </a:t>
            </a:r>
            <a:r>
              <a:rPr lang="el-GR" sz="1400" dirty="0" err="1"/>
              <a:t>capture</a:t>
            </a:r>
            <a:r>
              <a:rPr lang="el-GR" sz="1400" dirty="0"/>
              <a:t> on </a:t>
            </a:r>
            <a:r>
              <a:rPr lang="el-GR" sz="1400" dirty="0" err="1"/>
              <a:t>falling</a:t>
            </a:r>
            <a:r>
              <a:rPr lang="el-GR" sz="1400" dirty="0"/>
              <a:t> </a:t>
            </a:r>
            <a:r>
              <a:rPr lang="el-GR" sz="1400" dirty="0" err="1"/>
              <a:t>edge</a:t>
            </a:r>
            <a:endParaRPr lang="el-GR" sz="1400" dirty="0"/>
          </a:p>
          <a:p>
            <a:r>
              <a:rPr lang="el-GR" sz="1400" dirty="0"/>
              <a:t>    </a:t>
            </a:r>
            <a:r>
              <a:rPr lang="el-GR" sz="1400" dirty="0" err="1"/>
              <a:t>bitClear</a:t>
            </a:r>
            <a:r>
              <a:rPr lang="el-GR" sz="1400" dirty="0"/>
              <a:t>(TCCR</a:t>
            </a:r>
            <a:r>
              <a:rPr lang="en-US" sz="1400" dirty="0"/>
              <a:t>1</a:t>
            </a:r>
            <a:r>
              <a:rPr lang="el-GR" sz="1400" dirty="0"/>
              <a:t>B,ICES</a:t>
            </a:r>
            <a:r>
              <a:rPr lang="en-US" sz="1400" dirty="0"/>
              <a:t>1</a:t>
            </a:r>
            <a:r>
              <a:rPr lang="el-GR" sz="1400" dirty="0"/>
              <a:t>);</a:t>
            </a:r>
          </a:p>
          <a:p>
            <a:r>
              <a:rPr lang="el-GR" sz="1400" dirty="0"/>
              <a:t>  }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if</a:t>
            </a:r>
            <a:r>
              <a:rPr lang="el-GR" sz="1400" dirty="0"/>
              <a:t> (</a:t>
            </a:r>
            <a:r>
              <a:rPr lang="el-GR" sz="1400" dirty="0" err="1"/>
              <a:t>flag</a:t>
            </a:r>
            <a:r>
              <a:rPr lang="el-GR" sz="1400" dirty="0"/>
              <a:t>==1){</a:t>
            </a:r>
          </a:p>
          <a:p>
            <a:r>
              <a:rPr lang="el-GR" sz="1400" dirty="0"/>
              <a:t>    capt2=ICR</a:t>
            </a:r>
            <a:r>
              <a:rPr lang="en-US" sz="1400" dirty="0"/>
              <a:t>1</a:t>
            </a:r>
            <a:r>
              <a:rPr lang="el-GR" sz="1400" dirty="0"/>
              <a:t>;</a:t>
            </a:r>
          </a:p>
          <a:p>
            <a:r>
              <a:rPr lang="el-GR" sz="1400" dirty="0"/>
              <a:t>    //</a:t>
            </a:r>
            <a:r>
              <a:rPr lang="el-GR" sz="1400" dirty="0" err="1"/>
              <a:t>save</a:t>
            </a:r>
            <a:r>
              <a:rPr lang="el-GR" sz="1400" dirty="0"/>
              <a:t> </a:t>
            </a:r>
            <a:r>
              <a:rPr lang="el-GR" sz="1400" dirty="0" err="1"/>
              <a:t>first</a:t>
            </a:r>
            <a:r>
              <a:rPr lang="el-GR" sz="1400" dirty="0"/>
              <a:t> </a:t>
            </a:r>
            <a:r>
              <a:rPr lang="el-GR" sz="1400" dirty="0" err="1"/>
              <a:t>overflow</a:t>
            </a:r>
            <a:r>
              <a:rPr lang="el-GR" sz="1400" dirty="0"/>
              <a:t> </a:t>
            </a:r>
            <a:r>
              <a:rPr lang="el-GR" sz="1400" dirty="0" err="1"/>
              <a:t>counter</a:t>
            </a:r>
            <a:endParaRPr lang="el-GR" sz="1400" dirty="0"/>
          </a:p>
          <a:p>
            <a:r>
              <a:rPr lang="el-GR" sz="1400" dirty="0"/>
              <a:t>    tov_1=tov_2;</a:t>
            </a:r>
          </a:p>
          <a:p>
            <a:r>
              <a:rPr lang="el-GR" sz="1400" dirty="0"/>
              <a:t>    //</a:t>
            </a:r>
            <a:r>
              <a:rPr lang="el-GR" sz="1400" dirty="0" err="1"/>
              <a:t>change</a:t>
            </a:r>
            <a:r>
              <a:rPr lang="el-GR" sz="1400" dirty="0"/>
              <a:t> </a:t>
            </a:r>
            <a:r>
              <a:rPr lang="el-GR" sz="1400" dirty="0" err="1"/>
              <a:t>capture</a:t>
            </a:r>
            <a:r>
              <a:rPr lang="el-GR" sz="1400" dirty="0"/>
              <a:t> on </a:t>
            </a:r>
            <a:r>
              <a:rPr lang="el-GR" sz="1400" dirty="0" err="1"/>
              <a:t>rising</a:t>
            </a:r>
            <a:r>
              <a:rPr lang="el-GR" sz="1400" dirty="0"/>
              <a:t> </a:t>
            </a:r>
            <a:r>
              <a:rPr lang="el-GR" sz="1400" dirty="0" err="1"/>
              <a:t>edge</a:t>
            </a:r>
            <a:endParaRPr lang="el-GR" sz="1400" dirty="0"/>
          </a:p>
          <a:p>
            <a:r>
              <a:rPr lang="el-GR" sz="1400" dirty="0"/>
              <a:t>    </a:t>
            </a:r>
            <a:r>
              <a:rPr lang="el-GR" sz="1400" dirty="0" err="1"/>
              <a:t>bitSet</a:t>
            </a:r>
            <a:r>
              <a:rPr lang="el-GR" sz="1400" dirty="0"/>
              <a:t>(TCCR</a:t>
            </a:r>
            <a:r>
              <a:rPr lang="en-US" sz="1400" dirty="0"/>
              <a:t>1</a:t>
            </a:r>
            <a:r>
              <a:rPr lang="el-GR" sz="1400" dirty="0"/>
              <a:t>B,ICES</a:t>
            </a:r>
            <a:r>
              <a:rPr lang="en-US" sz="1400" dirty="0"/>
              <a:t>1</a:t>
            </a:r>
            <a:r>
              <a:rPr lang="el-GR" sz="1400" dirty="0"/>
              <a:t>);</a:t>
            </a:r>
          </a:p>
          <a:p>
            <a:r>
              <a:rPr lang="el-GR" sz="1400" dirty="0"/>
              <a:t>}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if</a:t>
            </a:r>
            <a:r>
              <a:rPr lang="el-GR" sz="1400" dirty="0"/>
              <a:t> (</a:t>
            </a:r>
            <a:r>
              <a:rPr lang="el-GR" sz="1400" dirty="0" err="1"/>
              <a:t>flag</a:t>
            </a:r>
            <a:r>
              <a:rPr lang="el-GR" sz="1400" dirty="0"/>
              <a:t>==2){</a:t>
            </a:r>
          </a:p>
          <a:p>
            <a:r>
              <a:rPr lang="el-GR" sz="1400" dirty="0"/>
              <a:t>    capt3=ICR</a:t>
            </a:r>
            <a:r>
              <a:rPr lang="en-US" sz="1400" dirty="0"/>
              <a:t>1</a:t>
            </a:r>
            <a:r>
              <a:rPr lang="el-GR" sz="1400" dirty="0"/>
              <a:t>;</a:t>
            </a:r>
          </a:p>
          <a:p>
            <a:r>
              <a:rPr lang="el-GR" sz="1400" dirty="0"/>
              <a:t>    //</a:t>
            </a:r>
            <a:r>
              <a:rPr lang="el-GR" sz="1400" dirty="0" err="1"/>
              <a:t>stop</a:t>
            </a:r>
            <a:r>
              <a:rPr lang="el-GR" sz="1400" dirty="0"/>
              <a:t> </a:t>
            </a:r>
            <a:r>
              <a:rPr lang="el-GR" sz="1400" dirty="0" err="1"/>
              <a:t>input</a:t>
            </a:r>
            <a:r>
              <a:rPr lang="el-GR" sz="1400" dirty="0"/>
              <a:t> </a:t>
            </a:r>
            <a:r>
              <a:rPr lang="el-GR" sz="1400" dirty="0" err="1"/>
              <a:t>capture</a:t>
            </a:r>
            <a:r>
              <a:rPr lang="el-GR" sz="1400" dirty="0"/>
              <a:t> and </a:t>
            </a:r>
            <a:r>
              <a:rPr lang="el-GR" sz="1400" dirty="0" err="1"/>
              <a:t>overflow</a:t>
            </a:r>
            <a:r>
              <a:rPr lang="el-GR" sz="1400" dirty="0"/>
              <a:t> </a:t>
            </a:r>
            <a:r>
              <a:rPr lang="el-GR" sz="1400" dirty="0" err="1"/>
              <a:t>interrupts</a:t>
            </a:r>
            <a:endParaRPr lang="el-GR" sz="1400" dirty="0"/>
          </a:p>
          <a:p>
            <a:r>
              <a:rPr lang="el-GR" sz="1400" dirty="0"/>
              <a:t>    </a:t>
            </a:r>
            <a:r>
              <a:rPr lang="el-GR" sz="1400" dirty="0" err="1"/>
              <a:t>bitClear</a:t>
            </a:r>
            <a:r>
              <a:rPr lang="el-GR" sz="1400" dirty="0"/>
              <a:t>(TIMSK</a:t>
            </a:r>
            <a:r>
              <a:rPr lang="en-US" sz="1400" dirty="0"/>
              <a:t>1</a:t>
            </a:r>
            <a:r>
              <a:rPr lang="el-GR" sz="1400" dirty="0"/>
              <a:t>,ICIE</a:t>
            </a:r>
            <a:r>
              <a:rPr lang="en-US" sz="1400" dirty="0"/>
              <a:t>1</a:t>
            </a:r>
            <a:r>
              <a:rPr lang="el-GR" sz="1400" dirty="0"/>
              <a:t>);</a:t>
            </a:r>
          </a:p>
          <a:p>
            <a:r>
              <a:rPr lang="el-GR" sz="1400" dirty="0"/>
              <a:t>    </a:t>
            </a:r>
            <a:r>
              <a:rPr lang="el-GR" sz="1400" dirty="0" err="1"/>
              <a:t>bitClear</a:t>
            </a:r>
            <a:r>
              <a:rPr lang="el-GR" sz="1400" dirty="0"/>
              <a:t>(TIMSK</a:t>
            </a:r>
            <a:r>
              <a:rPr lang="en-US" sz="1400" dirty="0"/>
              <a:t>1</a:t>
            </a:r>
            <a:r>
              <a:rPr lang="el-GR" sz="1400" dirty="0"/>
              <a:t>,TOIE</a:t>
            </a:r>
            <a:r>
              <a:rPr lang="en-US" sz="1400" dirty="0"/>
              <a:t>1</a:t>
            </a:r>
            <a:r>
              <a:rPr lang="el-GR" sz="1400" dirty="0"/>
              <a:t>);</a:t>
            </a:r>
          </a:p>
          <a:p>
            <a:r>
              <a:rPr lang="el-GR" sz="1400" dirty="0"/>
              <a:t>  }</a:t>
            </a:r>
          </a:p>
          <a:p>
            <a:r>
              <a:rPr lang="el-GR" sz="1400" dirty="0"/>
              <a:t>  //</a:t>
            </a:r>
            <a:r>
              <a:rPr lang="el-GR" sz="1400" dirty="0" err="1"/>
              <a:t>increment</a:t>
            </a:r>
            <a:r>
              <a:rPr lang="el-GR" sz="1400" dirty="0"/>
              <a:t> </a:t>
            </a:r>
            <a:r>
              <a:rPr lang="el-GR" sz="1400" dirty="0" err="1"/>
              <a:t>Flag</a:t>
            </a:r>
            <a:endParaRPr lang="el-GR" sz="1400" dirty="0"/>
          </a:p>
          <a:p>
            <a:r>
              <a:rPr lang="el-GR" sz="1400" dirty="0"/>
              <a:t>  </a:t>
            </a:r>
            <a:r>
              <a:rPr lang="el-GR" sz="1400" dirty="0" err="1"/>
              <a:t>flag</a:t>
            </a:r>
            <a:r>
              <a:rPr lang="el-GR" sz="1400" dirty="0"/>
              <a:t>++;</a:t>
            </a:r>
          </a:p>
          <a:p>
            <a:r>
              <a:rPr lang="el-GR" sz="1400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4639" y="336148"/>
            <a:ext cx="3712191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//</a:t>
            </a:r>
            <a:r>
              <a:rPr lang="el-GR" sz="1400" dirty="0" err="1"/>
              <a:t>Overflow</a:t>
            </a:r>
            <a:r>
              <a:rPr lang="el-GR" sz="1400" dirty="0"/>
              <a:t> ISR</a:t>
            </a:r>
          </a:p>
          <a:p>
            <a:r>
              <a:rPr lang="el-GR" sz="1400" dirty="0"/>
              <a:t>ISR(TIMER</a:t>
            </a:r>
            <a:r>
              <a:rPr lang="en-US" sz="1400" dirty="0"/>
              <a:t>1</a:t>
            </a:r>
            <a:r>
              <a:rPr lang="el-GR" sz="1400" dirty="0"/>
              <a:t>_</a:t>
            </a:r>
            <a:r>
              <a:rPr lang="el-GR" sz="1400" dirty="0" err="1"/>
              <a:t>OVF_vect</a:t>
            </a:r>
            <a:r>
              <a:rPr lang="el-GR" sz="1400" dirty="0"/>
              <a:t>){</a:t>
            </a:r>
          </a:p>
          <a:p>
            <a:r>
              <a:rPr lang="el-GR" sz="1400" dirty="0"/>
              <a:t>  //</a:t>
            </a:r>
            <a:r>
              <a:rPr lang="el-GR" sz="1400" dirty="0" err="1"/>
              <a:t>increment</a:t>
            </a:r>
            <a:r>
              <a:rPr lang="el-GR" sz="1400" dirty="0"/>
              <a:t> </a:t>
            </a:r>
            <a:r>
              <a:rPr lang="el-GR" sz="1400" dirty="0" err="1"/>
              <a:t>overflow</a:t>
            </a:r>
            <a:r>
              <a:rPr lang="el-GR" sz="1400" dirty="0"/>
              <a:t> </a:t>
            </a:r>
            <a:r>
              <a:rPr lang="el-GR" sz="1400" dirty="0" err="1"/>
              <a:t>counter</a:t>
            </a:r>
            <a:endParaRPr lang="el-GR" sz="1400" dirty="0"/>
          </a:p>
          <a:p>
            <a:r>
              <a:rPr lang="el-GR" sz="1400" dirty="0"/>
              <a:t>  tov_2++;</a:t>
            </a:r>
          </a:p>
          <a:p>
            <a:r>
              <a:rPr lang="el-GR" sz="1400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0157" y="1852253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(p21)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452" y="2546729"/>
            <a:ext cx="3857625" cy="323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679" y="5876126"/>
            <a:ext cx="444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Να υπολογιστούν οι χρόνοι </a:t>
            </a:r>
            <a:r>
              <a:rPr lang="en-US" b="1" dirty="0">
                <a:solidFill>
                  <a:srgbClr val="FF0000"/>
                </a:solidFill>
              </a:rPr>
              <a:t>HIGH </a:t>
            </a:r>
            <a:r>
              <a:rPr lang="el-GR" b="1" dirty="0">
                <a:solidFill>
                  <a:srgbClr val="FF0000"/>
                </a:solidFill>
              </a:rPr>
              <a:t>και </a:t>
            </a:r>
            <a:r>
              <a:rPr lang="en-US" b="1" dirty="0">
                <a:solidFill>
                  <a:srgbClr val="FF0000"/>
                </a:solidFill>
              </a:rPr>
              <a:t>LOW.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421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106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3839415" y="285370"/>
            <a:ext cx="43627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Βιβλιοθήκες για τους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Timers/Counters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740" y="2115403"/>
            <a:ext cx="10685060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Timer0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SimpleTimer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  <a:hlinkClick r:id="rId2"/>
              </a:rPr>
              <a:t>http://playground.arduino.cc/Code/SimpleTimer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Timer1  Timer1 (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  <a:hlinkClick r:id="rId3"/>
              </a:rPr>
              <a:t>http://playground.arduino.cc/Code/Timer1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Timer2  </a:t>
            </a:r>
            <a:r>
              <a:rPr lang="en-US" dirty="0"/>
              <a:t>MsTimer2 (</a:t>
            </a:r>
            <a:r>
              <a:rPr lang="en-US" dirty="0">
                <a:solidFill>
                  <a:schemeClr val="accent5"/>
                </a:solidFill>
                <a:hlinkClick r:id="rId4"/>
              </a:rPr>
              <a:t>http://playground.arduino.cc/Main/MsTimer2</a:t>
            </a:r>
            <a:r>
              <a:rPr lang="en-US" dirty="0"/>
              <a:t>)  </a:t>
            </a:r>
            <a:r>
              <a:rPr lang="el-GR" dirty="0"/>
              <a:t>ή </a:t>
            </a:r>
            <a:endParaRPr lang="en-US" dirty="0"/>
          </a:p>
          <a:p>
            <a:endParaRPr lang="en-US" dirty="0"/>
          </a:p>
          <a:p>
            <a:r>
              <a:rPr lang="en-US" dirty="0"/>
              <a:t>           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FlexiTimer2 (</a:t>
            </a:r>
            <a:r>
              <a:rPr lang="en-US" dirty="0">
                <a:solidFill>
                  <a:schemeClr val="accent5"/>
                </a:solidFill>
              </a:rPr>
              <a:t>http://playground.arduino.cc/Main/FlexiTimer2</a:t>
            </a:r>
            <a:r>
              <a:rPr lang="en-US" dirty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97837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107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2871645" y="2841619"/>
            <a:ext cx="69325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Διασύνδεση 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SPI</a:t>
            </a:r>
            <a:endParaRPr lang="el-G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7" y="24317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22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108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464024" y="491319"/>
            <a:ext cx="4735773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SPI – Serial Peripheral Interface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accent5"/>
                </a:solidFill>
              </a:rPr>
              <a:t>Σύγχρονη Σειριακή Μετάδοση δεδομένων</a:t>
            </a:r>
            <a:endParaRPr lang="en-US" b="1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accent5"/>
                </a:solidFill>
              </a:rPr>
              <a:t>Χρήση των εντολών </a:t>
            </a:r>
            <a:r>
              <a:rPr lang="en-US" b="1" dirty="0" err="1">
                <a:solidFill>
                  <a:schemeClr val="accent5"/>
                </a:solidFill>
              </a:rPr>
              <a:t>shiftOut</a:t>
            </a:r>
            <a:r>
              <a:rPr lang="en-US" b="1" dirty="0">
                <a:solidFill>
                  <a:schemeClr val="accent5"/>
                </a:solidFill>
              </a:rPr>
              <a:t>() </a:t>
            </a:r>
            <a:r>
              <a:rPr lang="el-GR" b="1" dirty="0">
                <a:solidFill>
                  <a:schemeClr val="accent5"/>
                </a:solidFill>
              </a:rPr>
              <a:t>και </a:t>
            </a:r>
            <a:r>
              <a:rPr lang="en-US" b="1" dirty="0" err="1">
                <a:solidFill>
                  <a:schemeClr val="accent5"/>
                </a:solidFill>
              </a:rPr>
              <a:t>shiftIn</a:t>
            </a:r>
            <a:r>
              <a:rPr lang="en-US" b="1" dirty="0">
                <a:solidFill>
                  <a:schemeClr val="accent5"/>
                </a:solidFill>
              </a:rPr>
              <a:t>()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accent5"/>
                </a:solidFill>
              </a:rPr>
              <a:t>Χρήση της βιβλιοθήκης &lt;</a:t>
            </a:r>
            <a:r>
              <a:rPr lang="en-US" b="1" dirty="0" err="1">
                <a:solidFill>
                  <a:schemeClr val="accent5"/>
                </a:solidFill>
              </a:rPr>
              <a:t>SPI.h</a:t>
            </a:r>
            <a:r>
              <a:rPr lang="en-US" b="1" dirty="0">
                <a:solidFill>
                  <a:schemeClr val="accent5"/>
                </a:solidFill>
              </a:rPr>
              <a:t>&gt;</a:t>
            </a:r>
            <a:endParaRPr lang="el-GR" b="1" dirty="0">
              <a:solidFill>
                <a:schemeClr val="accent5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3" y="2395656"/>
            <a:ext cx="5838114" cy="218388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245" y="667346"/>
            <a:ext cx="3672555" cy="1466598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591319" y="5045839"/>
            <a:ext cx="58336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5"/>
                </a:solidFill>
                <a:latin typeface="TyponineSans Regular 18"/>
              </a:rPr>
              <a:t>shiftOut</a:t>
            </a:r>
            <a:r>
              <a:rPr lang="en-US" b="1" dirty="0">
                <a:solidFill>
                  <a:schemeClr val="accent5"/>
                </a:solidFill>
                <a:latin typeface="TyponineSans Regular 18"/>
              </a:rPr>
              <a:t>(</a:t>
            </a:r>
            <a:r>
              <a:rPr lang="en-US" b="1" dirty="0" err="1">
                <a:solidFill>
                  <a:schemeClr val="accent5"/>
                </a:solidFill>
                <a:latin typeface="TyponineSans Regular 18"/>
              </a:rPr>
              <a:t>dataPin</a:t>
            </a:r>
            <a:r>
              <a:rPr lang="en-US" b="1" dirty="0">
                <a:solidFill>
                  <a:schemeClr val="accent5"/>
                </a:solidFill>
                <a:latin typeface="TyponineSans Regular 18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TyponineSans Regular 18"/>
              </a:rPr>
              <a:t>clockPin</a:t>
            </a:r>
            <a:r>
              <a:rPr lang="en-US" b="1" dirty="0">
                <a:solidFill>
                  <a:schemeClr val="accent5"/>
                </a:solidFill>
                <a:latin typeface="TyponineSans Regular 18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TyponineSans Regular 18"/>
              </a:rPr>
              <a:t>bitOrder</a:t>
            </a:r>
            <a:r>
              <a:rPr lang="en-US" b="1" dirty="0">
                <a:solidFill>
                  <a:schemeClr val="accent5"/>
                </a:solidFill>
                <a:latin typeface="TyponineSans Regular 18"/>
              </a:rPr>
              <a:t>, value)</a:t>
            </a:r>
          </a:p>
          <a:p>
            <a:endParaRPr lang="en-US" b="1" dirty="0">
              <a:solidFill>
                <a:schemeClr val="accent5"/>
              </a:solidFill>
              <a:latin typeface="TyponineSans Regular 18"/>
            </a:endParaRPr>
          </a:p>
          <a:p>
            <a:r>
              <a:rPr lang="en-US" b="1" dirty="0">
                <a:solidFill>
                  <a:schemeClr val="accent5"/>
                </a:solidFill>
                <a:latin typeface="TyponineSans Regular 18"/>
              </a:rPr>
              <a:t>byte incoming = </a:t>
            </a:r>
            <a:r>
              <a:rPr lang="en-US" b="1" dirty="0" err="1">
                <a:solidFill>
                  <a:schemeClr val="accent5"/>
                </a:solidFill>
                <a:latin typeface="TyponineSans Regular 18"/>
              </a:rPr>
              <a:t>shiftIn</a:t>
            </a:r>
            <a:r>
              <a:rPr lang="en-US" b="1" dirty="0">
                <a:solidFill>
                  <a:schemeClr val="accent5"/>
                </a:solidFill>
                <a:latin typeface="TyponineSans Regular 18"/>
              </a:rPr>
              <a:t>(</a:t>
            </a:r>
            <a:r>
              <a:rPr lang="en-US" b="1" dirty="0" err="1">
                <a:solidFill>
                  <a:schemeClr val="accent5"/>
                </a:solidFill>
                <a:latin typeface="TyponineSans Regular 18"/>
              </a:rPr>
              <a:t>dataPin</a:t>
            </a:r>
            <a:r>
              <a:rPr lang="en-US" b="1" dirty="0">
                <a:solidFill>
                  <a:schemeClr val="accent5"/>
                </a:solidFill>
                <a:latin typeface="TyponineSans Regular 18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TyponineSans Regular 18"/>
              </a:rPr>
              <a:t>clockPin</a:t>
            </a:r>
            <a:r>
              <a:rPr lang="en-US" b="1" dirty="0">
                <a:solidFill>
                  <a:schemeClr val="accent5"/>
                </a:solidFill>
                <a:latin typeface="TyponineSans Regular 18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TyponineSans Regular 18"/>
              </a:rPr>
              <a:t>bitOrder</a:t>
            </a:r>
            <a:r>
              <a:rPr lang="en-US" b="1" dirty="0">
                <a:solidFill>
                  <a:schemeClr val="accent5"/>
                </a:solidFill>
                <a:latin typeface="TyponineSans Regular 18"/>
              </a:rPr>
              <a:t>)</a:t>
            </a:r>
            <a:endParaRPr lang="el-GR" b="1" dirty="0">
              <a:solidFill>
                <a:schemeClr val="accent5"/>
              </a:solidFill>
              <a:latin typeface="TyponineSans Regular 18"/>
            </a:endParaRPr>
          </a:p>
        </p:txBody>
      </p:sp>
      <p:cxnSp>
        <p:nvCxnSpPr>
          <p:cNvPr id="14" name="Ευθύγραμμο βέλος σύνδεσης 13"/>
          <p:cNvCxnSpPr/>
          <p:nvPr/>
        </p:nvCxnSpPr>
        <p:spPr>
          <a:xfrm flipV="1">
            <a:off x="5773003" y="5145206"/>
            <a:ext cx="1132764" cy="5049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41994" y="4960540"/>
            <a:ext cx="249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MSBFIRST </a:t>
            </a:r>
            <a:r>
              <a:rPr lang="el-GR" dirty="0">
                <a:solidFill>
                  <a:srgbClr val="FF0000"/>
                </a:solidFill>
              </a:rPr>
              <a:t>ή </a:t>
            </a:r>
            <a:r>
              <a:rPr lang="en-US" dirty="0">
                <a:solidFill>
                  <a:srgbClr val="FF0000"/>
                </a:solidFill>
              </a:rPr>
              <a:t>LSBFIRST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8597" y="3123862"/>
            <a:ext cx="3930555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MISO – Master In Slave Out</a:t>
            </a:r>
          </a:p>
          <a:p>
            <a:r>
              <a:rPr lang="en-US" sz="1600" b="1" dirty="0"/>
              <a:t>MOSI – Master Out Slave In</a:t>
            </a:r>
          </a:p>
          <a:p>
            <a:r>
              <a:rPr lang="en-US" sz="1600" b="1" dirty="0"/>
              <a:t>SCLK – </a:t>
            </a:r>
            <a:r>
              <a:rPr lang="el-GR" sz="1600" b="1" dirty="0"/>
              <a:t>Κοινό </a:t>
            </a:r>
            <a:r>
              <a:rPr lang="el-GR" sz="1600" b="1" dirty="0" err="1"/>
              <a:t>ρολόϊ</a:t>
            </a:r>
            <a:r>
              <a:rPr lang="el-GR" sz="1600" b="1" dirty="0"/>
              <a:t> συγχρονισμού</a:t>
            </a:r>
          </a:p>
          <a:p>
            <a:pPr>
              <a:tabLst>
                <a:tab pos="355600" algn="l"/>
              </a:tabLst>
            </a:pPr>
            <a:r>
              <a:rPr lang="en-US" sz="1600" b="1" dirty="0"/>
              <a:t>SS – Slave Select, </a:t>
            </a:r>
            <a:r>
              <a:rPr lang="el-GR" sz="1600" b="1" dirty="0"/>
              <a:t>επιλογή περιφερειακού </a:t>
            </a:r>
            <a:r>
              <a:rPr lang="en-US" sz="1600" b="1" dirty="0"/>
              <a:t>    	  </a:t>
            </a:r>
            <a:r>
              <a:rPr lang="el-GR" sz="1600" b="1" dirty="0"/>
              <a:t>σαν </a:t>
            </a:r>
            <a:r>
              <a:rPr lang="en-US" sz="1600" b="1" dirty="0"/>
              <a:t>Slave</a:t>
            </a:r>
            <a:endParaRPr lang="el-GR" sz="1600" b="1" dirty="0"/>
          </a:p>
        </p:txBody>
      </p:sp>
      <p:pic>
        <p:nvPicPr>
          <p:cNvPr id="17" name="Εικόνα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658" y="952970"/>
            <a:ext cx="23717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55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109</a:t>
            </a:fld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06"/>
            <a:ext cx="7213547" cy="3482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558" y="3953589"/>
            <a:ext cx="11000096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Το </a:t>
            </a:r>
            <a:r>
              <a:rPr lang="en-US" dirty="0"/>
              <a:t>SPI </a:t>
            </a:r>
            <a:r>
              <a:rPr lang="el-GR" dirty="0"/>
              <a:t>ενεργοποιείται όταν φορτωθεί ένα </a:t>
            </a:r>
            <a:r>
              <a:rPr lang="en-US" dirty="0"/>
              <a:t>byte </a:t>
            </a:r>
            <a:r>
              <a:rPr lang="el-GR" dirty="0"/>
              <a:t>στον </a:t>
            </a:r>
            <a:r>
              <a:rPr lang="en-US" dirty="0"/>
              <a:t>Master SDR.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Κοινό </a:t>
            </a:r>
            <a:r>
              <a:rPr lang="el-GR" dirty="0" err="1"/>
              <a:t>ρολόϊ</a:t>
            </a:r>
            <a:r>
              <a:rPr lang="el-GR" dirty="0"/>
              <a:t> </a:t>
            </a:r>
            <a:r>
              <a:rPr lang="el-GR" dirty="0">
                <a:sym typeface="Wingdings" panose="05000000000000000000" pitchFamily="2" charset="2"/>
              </a:rPr>
              <a:t> Σύγχρονη μετάδοση. Σε 8 ανόδους ή καθόδους ρολογιού έχει μετακινηθεί ένα </a:t>
            </a:r>
            <a:r>
              <a:rPr lang="en-US" dirty="0">
                <a:sym typeface="Wingdings" panose="05000000000000000000" pitchFamily="2" charset="2"/>
              </a:rPr>
              <a:t>byte </a:t>
            </a:r>
            <a:r>
              <a:rPr lang="el-GR" dirty="0">
                <a:sym typeface="Wingdings" panose="05000000000000000000" pitchFamily="2" charset="2"/>
              </a:rPr>
              <a:t>από τον </a:t>
            </a:r>
            <a:r>
              <a:rPr lang="en-US" dirty="0">
                <a:sym typeface="Wingdings" panose="05000000000000000000" pitchFamily="2" charset="2"/>
              </a:rPr>
              <a:t>Master </a:t>
            </a:r>
            <a:r>
              <a:rPr lang="el-GR" dirty="0">
                <a:sym typeface="Wingdings" panose="05000000000000000000" pitchFamily="2" charset="2"/>
              </a:rPr>
              <a:t>στον </a:t>
            </a:r>
            <a:r>
              <a:rPr lang="en-US" dirty="0">
                <a:sym typeface="Wingdings" panose="05000000000000000000" pitchFamily="2" charset="2"/>
              </a:rPr>
              <a:t>Slave </a:t>
            </a:r>
            <a:r>
              <a:rPr lang="el-GR" dirty="0">
                <a:sym typeface="Wingdings" panose="05000000000000000000" pitchFamily="2" charset="2"/>
              </a:rPr>
              <a:t>και ένα </a:t>
            </a:r>
            <a:r>
              <a:rPr lang="en-US" dirty="0">
                <a:sym typeface="Wingdings" panose="05000000000000000000" pitchFamily="2" charset="2"/>
              </a:rPr>
              <a:t>byte </a:t>
            </a:r>
            <a:r>
              <a:rPr lang="el-GR" dirty="0">
                <a:sym typeface="Wingdings" panose="05000000000000000000" pitchFamily="2" charset="2"/>
              </a:rPr>
              <a:t>από τον </a:t>
            </a:r>
            <a:r>
              <a:rPr lang="en-US" dirty="0">
                <a:sym typeface="Wingdings" panose="05000000000000000000" pitchFamily="2" charset="2"/>
              </a:rPr>
              <a:t>Slave </a:t>
            </a:r>
            <a:r>
              <a:rPr lang="el-GR" dirty="0">
                <a:sym typeface="Wingdings" panose="05000000000000000000" pitchFamily="2" charset="2"/>
              </a:rPr>
              <a:t>στον </a:t>
            </a:r>
            <a:r>
              <a:rPr lang="en-US" dirty="0">
                <a:sym typeface="Wingdings" panose="05000000000000000000" pitchFamily="2" charset="2"/>
              </a:rPr>
              <a:t>Master.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Μόλις ολοκληρωθεί η μετακίνηση του ενός </a:t>
            </a:r>
            <a:r>
              <a:rPr lang="en-US" dirty="0">
                <a:sym typeface="Wingdings" panose="05000000000000000000" pitchFamily="2" charset="2"/>
              </a:rPr>
              <a:t>byte </a:t>
            </a:r>
            <a:r>
              <a:rPr lang="el-GR" dirty="0">
                <a:sym typeface="Wingdings" panose="05000000000000000000" pitchFamily="2" charset="2"/>
              </a:rPr>
              <a:t>τοποθετείται το </a:t>
            </a:r>
            <a:r>
              <a:rPr lang="en-US" dirty="0">
                <a:sym typeface="Wingdings" panose="05000000000000000000" pitchFamily="2" charset="2"/>
              </a:rPr>
              <a:t>flag SPIF </a:t>
            </a:r>
            <a:r>
              <a:rPr lang="el-GR" dirty="0">
                <a:sym typeface="Wingdings" panose="05000000000000000000" pitchFamily="2" charset="2"/>
              </a:rPr>
              <a:t>στον </a:t>
            </a:r>
            <a:r>
              <a:rPr lang="en-US" dirty="0">
                <a:sym typeface="Wingdings" panose="05000000000000000000" pitchFamily="2" charset="2"/>
              </a:rPr>
              <a:t>Master </a:t>
            </a:r>
            <a:r>
              <a:rPr lang="el-GR" dirty="0">
                <a:sym typeface="Wingdings" panose="05000000000000000000" pitchFamily="2" charset="2"/>
              </a:rPr>
              <a:t>και στον </a:t>
            </a:r>
            <a:r>
              <a:rPr lang="en-US" dirty="0">
                <a:sym typeface="Wingdings" panose="05000000000000000000" pitchFamily="2" charset="2"/>
              </a:rPr>
              <a:t>Slave (SPI Interrupt Flag) </a:t>
            </a:r>
            <a:r>
              <a:rPr lang="el-GR" dirty="0">
                <a:sym typeface="Wingdings" panose="05000000000000000000" pitchFamily="2" charset="2"/>
              </a:rPr>
              <a:t>που βρίσκεται στον </a:t>
            </a:r>
            <a:r>
              <a:rPr lang="el-GR" dirty="0" err="1">
                <a:sym typeface="Wingdings" panose="05000000000000000000" pitchFamily="2" charset="2"/>
              </a:rPr>
              <a:t>καταχωρητή</a:t>
            </a:r>
            <a:r>
              <a:rPr lang="el-GR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SPSR.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Μεγάλη ταχύτητα μετάδοσης δεδομένων σε σχέση με το </a:t>
            </a:r>
            <a:r>
              <a:rPr lang="en-US" dirty="0">
                <a:sym typeface="Wingdings" panose="05000000000000000000" pitchFamily="2" charset="2"/>
              </a:rPr>
              <a:t>UART </a:t>
            </a:r>
            <a:r>
              <a:rPr lang="el-GR" dirty="0">
                <a:sym typeface="Wingdings" panose="05000000000000000000" pitchFamily="2" charset="2"/>
              </a:rPr>
              <a:t>ή το </a:t>
            </a:r>
            <a:r>
              <a:rPr lang="en-US" dirty="0">
                <a:sym typeface="Wingdings" panose="05000000000000000000" pitchFamily="2" charset="2"/>
              </a:rPr>
              <a:t>I2C.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254" y="92461"/>
            <a:ext cx="39624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25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11</a:t>
            </a:fld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16" y="0"/>
            <a:ext cx="9706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02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110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941696" y="272955"/>
            <a:ext cx="102085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Η βιβλιοθήκη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&lt;</a:t>
            </a:r>
            <a:r>
              <a:rPr lang="en-US" b="1" dirty="0" err="1">
                <a:solidFill>
                  <a:srgbClr val="C00000"/>
                </a:solidFill>
                <a:latin typeface="TimesNewRomanPS-BoldMT"/>
              </a:rPr>
              <a:t>SPI.h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&gt;</a:t>
            </a:r>
            <a:endParaRPr lang="el-GR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1695" y="923115"/>
            <a:ext cx="102085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SPISettings</a:t>
            </a:r>
            <a:r>
              <a:rPr lang="en-US" dirty="0"/>
              <a:t>(frequency, </a:t>
            </a:r>
            <a:r>
              <a:rPr lang="en-US" dirty="0" err="1"/>
              <a:t>bitOrder</a:t>
            </a:r>
            <a:r>
              <a:rPr lang="en-US" dirty="0"/>
              <a:t>, </a:t>
            </a:r>
            <a:r>
              <a:rPr lang="en-US" dirty="0" err="1"/>
              <a:t>spiMode</a:t>
            </a:r>
            <a:r>
              <a:rPr lang="en-US" dirty="0"/>
              <a:t>)</a:t>
            </a:r>
          </a:p>
          <a:p>
            <a:r>
              <a:rPr lang="en-US" dirty="0"/>
              <a:t>	frequency – 16000000 </a:t>
            </a:r>
            <a:r>
              <a:rPr lang="el-GR" dirty="0"/>
              <a:t>για τη συχνότητα του </a:t>
            </a:r>
            <a:r>
              <a:rPr lang="en-US" dirty="0"/>
              <a:t>Arduino.</a:t>
            </a:r>
          </a:p>
          <a:p>
            <a:r>
              <a:rPr lang="en-US" dirty="0"/>
              <a:t>	</a:t>
            </a:r>
            <a:r>
              <a:rPr lang="en-US" dirty="0" err="1"/>
              <a:t>bitOrder</a:t>
            </a:r>
            <a:r>
              <a:rPr lang="en-US" dirty="0"/>
              <a:t> – MSBFIRST </a:t>
            </a:r>
            <a:r>
              <a:rPr lang="el-GR" dirty="0"/>
              <a:t>ή </a:t>
            </a:r>
            <a:r>
              <a:rPr lang="en-US" dirty="0"/>
              <a:t>LSBFIRST</a:t>
            </a:r>
          </a:p>
          <a:p>
            <a:r>
              <a:rPr lang="en-US" dirty="0"/>
              <a:t>	</a:t>
            </a:r>
            <a:r>
              <a:rPr lang="en-US" dirty="0" err="1"/>
              <a:t>spiMode</a:t>
            </a:r>
            <a:r>
              <a:rPr lang="en-US" dirty="0"/>
              <a:t> – </a:t>
            </a:r>
            <a:r>
              <a:rPr lang="el-GR" dirty="0"/>
              <a:t>Όπως στον Πίνακα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SPI.beginTransaction</a:t>
            </a:r>
            <a:r>
              <a:rPr lang="en-US" dirty="0"/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  <a:tabLst>
                <a:tab pos="2333625" algn="l"/>
              </a:tabLst>
            </a:pPr>
            <a:r>
              <a:rPr lang="en-US" dirty="0"/>
              <a:t>    </a:t>
            </a:r>
            <a:r>
              <a:rPr lang="en-US" dirty="0" err="1"/>
              <a:t>SPI.transfer</a:t>
            </a:r>
            <a:r>
              <a:rPr lang="en-US" dirty="0"/>
              <a:t>()           -   </a:t>
            </a:r>
            <a:r>
              <a:rPr lang="el-GR" dirty="0"/>
              <a:t>Πριν την κλήση το </a:t>
            </a:r>
            <a:r>
              <a:rPr lang="en-US" dirty="0"/>
              <a:t>pin SS </a:t>
            </a:r>
            <a:r>
              <a:rPr lang="el-GR" dirty="0"/>
              <a:t>του </a:t>
            </a:r>
            <a:r>
              <a:rPr lang="en-US" dirty="0"/>
              <a:t>Slave </a:t>
            </a:r>
            <a:r>
              <a:rPr lang="el-GR" dirty="0"/>
              <a:t>πρέπει να γίνει </a:t>
            </a:r>
            <a:r>
              <a:rPr lang="en-US" dirty="0"/>
              <a:t>LOW </a:t>
            </a:r>
            <a:r>
              <a:rPr lang="el-GR" dirty="0"/>
              <a:t>και αμέσως μετά την </a:t>
            </a:r>
            <a:r>
              <a:rPr lang="en-US" dirty="0"/>
              <a:t>	</a:t>
            </a:r>
            <a:r>
              <a:rPr lang="el-GR" dirty="0"/>
              <a:t>κλήση πρέπει να γίνει </a:t>
            </a:r>
            <a:r>
              <a:rPr lang="en-US" dirty="0"/>
              <a:t>HIGH.</a:t>
            </a:r>
            <a:r>
              <a:rPr lang="el-GR" dirty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SPI.endTransaction</a:t>
            </a:r>
            <a:r>
              <a:rPr lang="en-US" dirty="0"/>
              <a:t>()</a:t>
            </a:r>
            <a:endParaRPr lang="el-GR" dirty="0"/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12563"/>
              </p:ext>
            </p:extLst>
          </p:nvPr>
        </p:nvGraphicFramePr>
        <p:xfrm>
          <a:off x="1081205" y="4232910"/>
          <a:ext cx="5346892" cy="212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93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Mode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Clock Polarity (CPOL)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Clock Phase (CPHA)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Output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SPI_MODE0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Falling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SPI_MODE1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Rising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SPI_MODE2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Falling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SPI_MODE3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Rising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198" y="3329989"/>
            <a:ext cx="2013260" cy="119198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829" y="5241347"/>
            <a:ext cx="2059629" cy="120435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570" y="3318445"/>
            <a:ext cx="2013260" cy="118628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026" y="5241347"/>
            <a:ext cx="2030205" cy="1204359"/>
          </a:xfrm>
          <a:prstGeom prst="rect">
            <a:avLst/>
          </a:prstGeom>
        </p:spPr>
      </p:pic>
      <p:cxnSp>
        <p:nvCxnSpPr>
          <p:cNvPr id="12" name="Ευθύγραμμο βέλος σύνδεσης 11"/>
          <p:cNvCxnSpPr/>
          <p:nvPr/>
        </p:nvCxnSpPr>
        <p:spPr>
          <a:xfrm flipH="1">
            <a:off x="7700644" y="4462818"/>
            <a:ext cx="10341" cy="764881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1329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111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3484573" y="285370"/>
            <a:ext cx="49626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Παράδειγμα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SPI: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Σύνδεση δύο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Arduino Uno</a:t>
            </a:r>
            <a:endParaRPr lang="el-GR" dirty="0">
              <a:solidFill>
                <a:srgbClr val="C00000"/>
              </a:solidFill>
            </a:endParaRPr>
          </a:p>
        </p:txBody>
      </p:sp>
      <p:cxnSp>
        <p:nvCxnSpPr>
          <p:cNvPr id="11" name="Ευθεία γραμμή σύνδεσης 10"/>
          <p:cNvCxnSpPr/>
          <p:nvPr/>
        </p:nvCxnSpPr>
        <p:spPr>
          <a:xfrm>
            <a:off x="4421875" y="3630304"/>
            <a:ext cx="0" cy="450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4408226" y="4067033"/>
            <a:ext cx="3330055" cy="13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>
            <a:off x="7738281" y="3643952"/>
            <a:ext cx="0" cy="450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Ομάδα 9"/>
          <p:cNvGrpSpPr/>
          <p:nvPr/>
        </p:nvGrpSpPr>
        <p:grpSpPr>
          <a:xfrm>
            <a:off x="1496946" y="1940591"/>
            <a:ext cx="7958804" cy="3077992"/>
            <a:chOff x="905275" y="1201003"/>
            <a:chExt cx="7958804" cy="3077992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9609" y="1201003"/>
              <a:ext cx="6034470" cy="2988860"/>
            </a:xfrm>
            <a:prstGeom prst="rect">
              <a:avLst/>
            </a:prstGeom>
          </p:spPr>
        </p:pic>
        <p:sp>
          <p:nvSpPr>
            <p:cNvPr id="5" name="Αριστερό-δεξιό βέλος 4"/>
            <p:cNvSpPr/>
            <p:nvPr/>
          </p:nvSpPr>
          <p:spPr>
            <a:xfrm>
              <a:off x="2051687" y="2156346"/>
              <a:ext cx="777922" cy="39578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9" name="Ομάδα 8"/>
            <p:cNvGrpSpPr/>
            <p:nvPr/>
          </p:nvGrpSpPr>
          <p:grpSpPr>
            <a:xfrm>
              <a:off x="905275" y="1610435"/>
              <a:ext cx="1146412" cy="941696"/>
              <a:chOff x="559558" y="1978925"/>
              <a:chExt cx="1146412" cy="941696"/>
            </a:xfrm>
          </p:grpSpPr>
          <p:sp>
            <p:nvSpPr>
              <p:cNvPr id="6" name="Ορθογώνιο 5"/>
              <p:cNvSpPr/>
              <p:nvPr/>
            </p:nvSpPr>
            <p:spPr>
              <a:xfrm>
                <a:off x="559558" y="2565779"/>
                <a:ext cx="1146412" cy="3548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PC</a:t>
                </a:r>
                <a:endParaRPr lang="el-GR" b="1" dirty="0"/>
              </a:p>
            </p:txBody>
          </p:sp>
          <p:sp>
            <p:nvSpPr>
              <p:cNvPr id="7" name="Στρογγυλεμένο ορθογώνιο 6"/>
              <p:cNvSpPr/>
              <p:nvPr/>
            </p:nvSpPr>
            <p:spPr>
              <a:xfrm>
                <a:off x="559558" y="1978925"/>
                <a:ext cx="1146412" cy="477672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8" name="Ορθογώνιο 7"/>
              <p:cNvSpPr/>
              <p:nvPr/>
            </p:nvSpPr>
            <p:spPr>
              <a:xfrm flipV="1">
                <a:off x="1009934" y="2456598"/>
                <a:ext cx="300251" cy="955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043451" y="3909663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</a:rPr>
                <a:t>Master</a:t>
              </a:r>
              <a:endParaRPr lang="el-GR" b="1" dirty="0">
                <a:solidFill>
                  <a:schemeClr val="accent5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81441" y="132084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</a:rPr>
                <a:t>Slave</a:t>
              </a:r>
              <a:endParaRPr lang="el-GR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9886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112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1155711" y="4319930"/>
            <a:ext cx="1041324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5"/>
                </a:solidFill>
              </a:rPr>
              <a:t>Σενάριο</a:t>
            </a:r>
            <a:r>
              <a:rPr lang="en-US" b="1" dirty="0">
                <a:solidFill>
                  <a:schemeClr val="accent5"/>
                </a:solidFill>
              </a:rPr>
              <a:t>-1</a:t>
            </a:r>
            <a:endParaRPr lang="el-GR" b="1" dirty="0">
              <a:solidFill>
                <a:schemeClr val="accent5"/>
              </a:solidFill>
            </a:endParaRPr>
          </a:p>
          <a:p>
            <a:pPr algn="ctr"/>
            <a:endParaRPr lang="en-US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Ο </a:t>
            </a:r>
            <a:r>
              <a:rPr lang="en-US" dirty="0"/>
              <a:t>Master </a:t>
            </a:r>
            <a:r>
              <a:rPr lang="el-GR" dirty="0"/>
              <a:t>στέλνει στον </a:t>
            </a:r>
            <a:r>
              <a:rPr lang="en-US" dirty="0"/>
              <a:t>Slave </a:t>
            </a:r>
            <a:r>
              <a:rPr lang="el-GR" dirty="0"/>
              <a:t>μια σειρά από χαρακτήρες</a:t>
            </a:r>
            <a:r>
              <a:rPr lang="en-US" dirty="0"/>
              <a:t>.</a:t>
            </a:r>
            <a:r>
              <a:rPr lang="el-GR" dirty="0"/>
              <a:t>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Ο </a:t>
            </a:r>
            <a:r>
              <a:rPr lang="en-US" dirty="0"/>
              <a:t>Slave </a:t>
            </a:r>
            <a:r>
              <a:rPr lang="el-GR" dirty="0"/>
              <a:t>λαμβάνει τους χαρακτήρες και τους τοποθετεί σε έναν </a:t>
            </a:r>
            <a:r>
              <a:rPr lang="en-US" dirty="0"/>
              <a:t>buffer</a:t>
            </a:r>
            <a:r>
              <a:rPr lang="el-GR" dirty="0"/>
              <a:t>.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615111"/>
            <a:ext cx="4895850" cy="10668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2089321"/>
            <a:ext cx="5964462" cy="911599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628" y="1058672"/>
            <a:ext cx="45053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681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113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618566" y="1089212"/>
            <a:ext cx="5916706" cy="4462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#include &lt;</a:t>
            </a:r>
            <a:r>
              <a:rPr lang="en-US" sz="1400" dirty="0" err="1"/>
              <a:t>SPI.h</a:t>
            </a:r>
            <a:r>
              <a:rPr lang="en-US" sz="1400" dirty="0"/>
              <a:t>&gt;</a:t>
            </a:r>
          </a:p>
          <a:p>
            <a:endParaRPr lang="en-US" sz="1400" dirty="0"/>
          </a:p>
          <a:p>
            <a:r>
              <a:rPr lang="en-US" sz="1400" dirty="0"/>
              <a:t>char </a:t>
            </a:r>
            <a:r>
              <a:rPr lang="en-US" sz="1400" dirty="0" err="1"/>
              <a:t>msg</a:t>
            </a:r>
            <a:r>
              <a:rPr lang="en-US" sz="1400" dirty="0"/>
              <a:t>[]="SAM-Arduino\n";</a:t>
            </a:r>
          </a:p>
          <a:p>
            <a:endParaRPr lang="en-US" sz="1400" dirty="0"/>
          </a:p>
          <a:p>
            <a:r>
              <a:rPr lang="en-US" sz="1400" dirty="0"/>
              <a:t>void setup (){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digitalWrite</a:t>
            </a:r>
            <a:r>
              <a:rPr lang="en-US" sz="1400" dirty="0"/>
              <a:t>(SS, HIGH);   // disable slave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SPI.begin</a:t>
            </a:r>
            <a:r>
              <a:rPr lang="en-US" sz="1400" dirty="0"/>
              <a:t>();</a:t>
            </a:r>
          </a:p>
          <a:p>
            <a:r>
              <a:rPr lang="en-US" sz="1400" dirty="0"/>
              <a:t>}  </a:t>
            </a:r>
          </a:p>
          <a:p>
            <a:endParaRPr lang="en-US" sz="1400" dirty="0"/>
          </a:p>
          <a:p>
            <a:r>
              <a:rPr lang="en-US" sz="1400" dirty="0"/>
              <a:t>void loop (){</a:t>
            </a:r>
          </a:p>
          <a:p>
            <a:r>
              <a:rPr lang="en-US" sz="1400" dirty="0"/>
              <a:t>  // send test string</a:t>
            </a:r>
          </a:p>
          <a:p>
            <a:r>
              <a:rPr lang="en-US" sz="1400" dirty="0"/>
              <a:t>  for (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=0;i&lt;12;i++){</a:t>
            </a:r>
          </a:p>
          <a:p>
            <a:r>
              <a:rPr lang="en-US" sz="1400" dirty="0"/>
              <a:t>    // enable Slave Select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digitalWrite</a:t>
            </a:r>
            <a:r>
              <a:rPr lang="en-US" sz="1400" dirty="0"/>
              <a:t>(SS, LOW); 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SPI.transfer</a:t>
            </a:r>
            <a:r>
              <a:rPr lang="en-US" sz="1400" dirty="0"/>
              <a:t>(</a:t>
            </a:r>
            <a:r>
              <a:rPr lang="en-US" sz="1400" dirty="0" err="1"/>
              <a:t>msg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]);</a:t>
            </a:r>
          </a:p>
          <a:p>
            <a:r>
              <a:rPr lang="en-US" sz="1400" dirty="0"/>
              <a:t>    // disable Slave Select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digitalWrite</a:t>
            </a:r>
            <a:r>
              <a:rPr lang="en-US" sz="1400" dirty="0"/>
              <a:t>(SS, HIGH); 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    delay (1000);  // 1 seconds delay</a:t>
            </a:r>
          </a:p>
          <a:p>
            <a:r>
              <a:rPr lang="en-US" sz="1400" dirty="0"/>
              <a:t>}  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591716" y="255475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NewRomanPS-BoldMT"/>
              </a:rPr>
              <a:t>Master code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2657822" y="5894685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(p22m)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31925330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114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591716" y="1600490"/>
            <a:ext cx="382793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#include &lt;</a:t>
            </a:r>
            <a:r>
              <a:rPr lang="en-US" sz="1400" dirty="0" err="1"/>
              <a:t>SPI.h</a:t>
            </a:r>
            <a:r>
              <a:rPr lang="en-US" sz="1400" dirty="0"/>
              <a:t>&gt;</a:t>
            </a:r>
          </a:p>
          <a:p>
            <a:endParaRPr lang="en-US" sz="1400" dirty="0"/>
          </a:p>
          <a:p>
            <a:r>
              <a:rPr lang="en-US" sz="1400" dirty="0"/>
              <a:t>char </a:t>
            </a:r>
            <a:r>
              <a:rPr lang="en-US" sz="1400" dirty="0" err="1"/>
              <a:t>buf</a:t>
            </a:r>
            <a:r>
              <a:rPr lang="en-US" sz="1400" dirty="0"/>
              <a:t> [100];</a:t>
            </a:r>
          </a:p>
          <a:p>
            <a:r>
              <a:rPr lang="en-US" sz="1400" dirty="0"/>
              <a:t>volatile byte </a:t>
            </a:r>
            <a:r>
              <a:rPr lang="en-US" sz="1400" dirty="0" err="1"/>
              <a:t>pos</a:t>
            </a:r>
            <a:r>
              <a:rPr lang="en-US" sz="1400" dirty="0"/>
              <a:t>;</a:t>
            </a:r>
          </a:p>
          <a:p>
            <a:r>
              <a:rPr lang="en-US" sz="1400" dirty="0"/>
              <a:t>volatile </a:t>
            </a:r>
            <a:r>
              <a:rPr lang="en-US" sz="1400" dirty="0" err="1"/>
              <a:t>boolean</a:t>
            </a:r>
            <a:r>
              <a:rPr lang="en-US" sz="1400" dirty="0"/>
              <a:t> </a:t>
            </a:r>
            <a:r>
              <a:rPr lang="en-US" sz="1400" dirty="0" err="1"/>
              <a:t>process_it</a:t>
            </a:r>
            <a:r>
              <a:rPr lang="en-US" sz="1400" dirty="0"/>
              <a:t>;</a:t>
            </a:r>
          </a:p>
          <a:p>
            <a:endParaRPr lang="en-US" sz="1400" dirty="0"/>
          </a:p>
          <a:p>
            <a:r>
              <a:rPr lang="en-US" sz="1400" dirty="0"/>
              <a:t>void setup (void){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Serial.begin</a:t>
            </a:r>
            <a:r>
              <a:rPr lang="en-US" sz="1400" dirty="0"/>
              <a:t> (115200);</a:t>
            </a:r>
          </a:p>
          <a:p>
            <a:r>
              <a:rPr lang="en-US" sz="1400" dirty="0"/>
              <a:t>  // turn on SPI in slave mode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bitSet</a:t>
            </a:r>
            <a:r>
              <a:rPr lang="en-US" sz="1400" dirty="0"/>
              <a:t>(SPCR,SPE);</a:t>
            </a:r>
          </a:p>
          <a:p>
            <a:r>
              <a:rPr lang="en-US" sz="1400" dirty="0"/>
              <a:t>  // have to send on master in, *slave out*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 (MISO, OUTPUT);</a:t>
            </a:r>
          </a:p>
          <a:p>
            <a:r>
              <a:rPr lang="en-US" sz="1400" dirty="0"/>
              <a:t>  // get ready for an interrupt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pos</a:t>
            </a:r>
            <a:r>
              <a:rPr lang="en-US" sz="1400" dirty="0"/>
              <a:t> = 0;   // buffer empty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process_it</a:t>
            </a:r>
            <a:r>
              <a:rPr lang="en-US" sz="1400" dirty="0"/>
              <a:t> = false;</a:t>
            </a:r>
          </a:p>
          <a:p>
            <a:r>
              <a:rPr lang="en-US" sz="1400" dirty="0"/>
              <a:t>  // now turn on interrupts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bitSet</a:t>
            </a:r>
            <a:r>
              <a:rPr lang="en-US" sz="1400" dirty="0"/>
              <a:t>(SPCR,SPIE);</a:t>
            </a:r>
          </a:p>
          <a:p>
            <a:r>
              <a:rPr lang="en-US" sz="1400" dirty="0"/>
              <a:t>}  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591716" y="255475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NewRomanPS-BoldMT"/>
              </a:rPr>
              <a:t>Slave code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6074210" y="5903200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(p22s)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9235" y="1385046"/>
            <a:ext cx="4155141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// SPI interrupt routine</a:t>
            </a:r>
          </a:p>
          <a:p>
            <a:r>
              <a:rPr lang="en-US" sz="1400" dirty="0"/>
              <a:t>ISR (</a:t>
            </a:r>
            <a:r>
              <a:rPr lang="en-US" sz="1400" dirty="0" err="1"/>
              <a:t>SPI_STC_vect</a:t>
            </a:r>
            <a:r>
              <a:rPr lang="en-US" sz="1400" dirty="0"/>
              <a:t>){</a:t>
            </a:r>
          </a:p>
          <a:p>
            <a:r>
              <a:rPr lang="en-US" sz="1400" dirty="0"/>
              <a:t>  byte c = SPDR;  // take byte from SPI Data Register</a:t>
            </a:r>
          </a:p>
          <a:p>
            <a:r>
              <a:rPr lang="en-US" sz="1400" dirty="0"/>
              <a:t>  // add to buffer if there is space</a:t>
            </a:r>
          </a:p>
          <a:p>
            <a:r>
              <a:rPr lang="en-US" sz="1400" dirty="0"/>
              <a:t>  if (</a:t>
            </a:r>
            <a:r>
              <a:rPr lang="en-US" sz="1400" dirty="0" err="1"/>
              <a:t>pos</a:t>
            </a:r>
            <a:r>
              <a:rPr lang="en-US" sz="1400" dirty="0"/>
              <a:t> &lt; </a:t>
            </a:r>
            <a:r>
              <a:rPr lang="en-US" sz="1400" dirty="0" err="1"/>
              <a:t>sizeof</a:t>
            </a:r>
            <a:r>
              <a:rPr lang="en-US" sz="1400" dirty="0"/>
              <a:t> </a:t>
            </a:r>
            <a:r>
              <a:rPr lang="en-US" sz="1400" dirty="0" err="1"/>
              <a:t>buf</a:t>
            </a:r>
            <a:r>
              <a:rPr lang="en-US" sz="1400" dirty="0"/>
              <a:t>){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buf</a:t>
            </a:r>
            <a:r>
              <a:rPr lang="en-US" sz="1400" dirty="0"/>
              <a:t> [</a:t>
            </a:r>
            <a:r>
              <a:rPr lang="en-US" sz="1400" dirty="0" err="1"/>
              <a:t>pos</a:t>
            </a:r>
            <a:r>
              <a:rPr lang="en-US" sz="1400" dirty="0"/>
              <a:t>++] = c;</a:t>
            </a:r>
          </a:p>
          <a:p>
            <a:r>
              <a:rPr lang="en-US" sz="1400" dirty="0"/>
              <a:t>    // newline means the end of the buffer</a:t>
            </a:r>
          </a:p>
          <a:p>
            <a:r>
              <a:rPr lang="en-US" sz="1400" dirty="0"/>
              <a:t>    if (c == '\n')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process_it</a:t>
            </a:r>
            <a:r>
              <a:rPr lang="en-US" sz="1400" dirty="0"/>
              <a:t> = true;</a:t>
            </a:r>
          </a:p>
          <a:p>
            <a:r>
              <a:rPr lang="en-US" sz="1400" dirty="0"/>
              <a:t>  }  </a:t>
            </a:r>
          </a:p>
          <a:p>
            <a:r>
              <a:rPr lang="en-US" sz="1400" dirty="0"/>
              <a:t>}  </a:t>
            </a:r>
          </a:p>
          <a:p>
            <a:endParaRPr lang="en-US" sz="1400" dirty="0"/>
          </a:p>
          <a:p>
            <a:r>
              <a:rPr lang="en-US" sz="1400" dirty="0"/>
              <a:t>void loop (void){</a:t>
            </a:r>
          </a:p>
          <a:p>
            <a:r>
              <a:rPr lang="en-US" sz="1400" dirty="0"/>
              <a:t>  if (</a:t>
            </a:r>
            <a:r>
              <a:rPr lang="en-US" sz="1400" dirty="0" err="1"/>
              <a:t>process_it</a:t>
            </a:r>
            <a:r>
              <a:rPr lang="en-US" sz="1400" dirty="0"/>
              <a:t>){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buf</a:t>
            </a:r>
            <a:r>
              <a:rPr lang="en-US" sz="1400" dirty="0"/>
              <a:t> [</a:t>
            </a:r>
            <a:r>
              <a:rPr lang="en-US" sz="1400" dirty="0" err="1"/>
              <a:t>pos</a:t>
            </a:r>
            <a:r>
              <a:rPr lang="en-US" sz="1400" dirty="0"/>
              <a:t>] = 0;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Serial.println</a:t>
            </a:r>
            <a:r>
              <a:rPr lang="en-US" sz="1400" dirty="0"/>
              <a:t> (</a:t>
            </a:r>
            <a:r>
              <a:rPr lang="en-US" sz="1400" dirty="0" err="1"/>
              <a:t>buf</a:t>
            </a:r>
            <a:r>
              <a:rPr lang="en-US" sz="1400" dirty="0"/>
              <a:t>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pos</a:t>
            </a:r>
            <a:r>
              <a:rPr lang="en-US" sz="1400" dirty="0"/>
              <a:t> = 0;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process_it</a:t>
            </a:r>
            <a:r>
              <a:rPr lang="en-US" sz="1400" dirty="0"/>
              <a:t> = false;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9058414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115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940558" y="2343212"/>
            <a:ext cx="10413242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5"/>
                </a:solidFill>
              </a:rPr>
              <a:t>Σενάριο</a:t>
            </a:r>
            <a:r>
              <a:rPr lang="en-US" b="1" dirty="0">
                <a:solidFill>
                  <a:schemeClr val="accent5"/>
                </a:solidFill>
              </a:rPr>
              <a:t>-2</a:t>
            </a:r>
            <a:endParaRPr lang="el-GR" b="1" dirty="0">
              <a:solidFill>
                <a:schemeClr val="accent5"/>
              </a:solidFill>
            </a:endParaRPr>
          </a:p>
          <a:p>
            <a:pPr algn="ctr"/>
            <a:endParaRPr lang="en-US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Ο </a:t>
            </a:r>
            <a:r>
              <a:rPr lang="en-US" dirty="0"/>
              <a:t>Master </a:t>
            </a:r>
            <a:r>
              <a:rPr lang="el-GR" dirty="0"/>
              <a:t>στέλνει στον </a:t>
            </a:r>
            <a:r>
              <a:rPr lang="en-US" dirty="0"/>
              <a:t>Slave </a:t>
            </a:r>
            <a:r>
              <a:rPr lang="el-GR" dirty="0"/>
              <a:t>την εντολή </a:t>
            </a:r>
            <a:r>
              <a:rPr lang="en-US" dirty="0"/>
              <a:t>“a” (</a:t>
            </a:r>
            <a:r>
              <a:rPr lang="el-GR" dirty="0"/>
              <a:t>που σημαίνει </a:t>
            </a:r>
            <a:r>
              <a:rPr lang="en-US" dirty="0"/>
              <a:t>add) </a:t>
            </a:r>
            <a:r>
              <a:rPr lang="el-GR" dirty="0"/>
              <a:t>ή την εντολή </a:t>
            </a:r>
            <a:r>
              <a:rPr lang="en-US" dirty="0"/>
              <a:t>“s” </a:t>
            </a:r>
            <a:r>
              <a:rPr lang="el-GR" dirty="0"/>
              <a:t>(που σημαίνει </a:t>
            </a:r>
            <a:r>
              <a:rPr lang="en-US" dirty="0"/>
              <a:t>subtract) </a:t>
            </a:r>
            <a:r>
              <a:rPr lang="el-GR" dirty="0"/>
              <a:t>και </a:t>
            </a:r>
            <a:r>
              <a:rPr lang="en-US"/>
              <a:t>4</a:t>
            </a:r>
            <a:r>
              <a:rPr lang="el-GR"/>
              <a:t> </a:t>
            </a:r>
            <a:r>
              <a:rPr lang="en-US" dirty="0"/>
              <a:t>bytes.</a:t>
            </a:r>
            <a:r>
              <a:rPr lang="el-GR" dirty="0"/>
              <a:t>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 </a:t>
            </a:r>
            <a:r>
              <a:rPr lang="en-US" dirty="0"/>
              <a:t>Slave </a:t>
            </a:r>
            <a:r>
              <a:rPr lang="el-GR" dirty="0"/>
              <a:t>προσθέτει ή αφαιρεί στα </a:t>
            </a:r>
            <a:r>
              <a:rPr lang="en-US" dirty="0"/>
              <a:t>4</a:t>
            </a:r>
            <a:r>
              <a:rPr lang="el-GR" dirty="0"/>
              <a:t> </a:t>
            </a:r>
            <a:r>
              <a:rPr lang="en-US" dirty="0"/>
              <a:t>bytes </a:t>
            </a:r>
            <a:r>
              <a:rPr lang="el-GR" dirty="0"/>
              <a:t>ένα συγκεκριμένο αριθμό (π.χ. προσθέτει το 15 ή αφαιρεί το 8) και στέλνει στον </a:t>
            </a:r>
            <a:r>
              <a:rPr lang="en-US" dirty="0"/>
              <a:t>Master </a:t>
            </a:r>
            <a:r>
              <a:rPr lang="el-GR" dirty="0"/>
              <a:t>το αποτέλεσμα της πράξης το οποίο εμφανίζεται στη Σειριακή Οθόνη του.</a:t>
            </a:r>
          </a:p>
        </p:txBody>
      </p:sp>
    </p:spTree>
    <p:extLst>
      <p:ext uri="{BB962C8B-B14F-4D97-AF65-F5344CB8AC3E}">
        <p14:creationId xmlns:p14="http://schemas.microsoft.com/office/powerpoint/2010/main" val="33330830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91716" y="255475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NewRomanPS-BoldMT"/>
              </a:rPr>
              <a:t>Master code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591716" y="887104"/>
            <a:ext cx="5454242" cy="5693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#include &lt;</a:t>
            </a:r>
            <a:r>
              <a:rPr lang="en-US" sz="1400" dirty="0" err="1"/>
              <a:t>SPI.h</a:t>
            </a:r>
            <a:r>
              <a:rPr lang="en-US" sz="1400" dirty="0"/>
              <a:t>&gt;</a:t>
            </a:r>
          </a:p>
          <a:p>
            <a:endParaRPr lang="en-US" sz="1400" dirty="0"/>
          </a:p>
          <a:p>
            <a:r>
              <a:rPr lang="en-US" sz="1400" dirty="0"/>
              <a:t>void setup (void){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Serial.begin</a:t>
            </a:r>
            <a:r>
              <a:rPr lang="en-US" sz="1400" dirty="0"/>
              <a:t>(115200);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("Start SPI...");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digitalWrite</a:t>
            </a:r>
            <a:r>
              <a:rPr lang="en-US" sz="1400" dirty="0"/>
              <a:t>(SS, HIGH);  //ensure slave not selected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SPI.beginTransaction</a:t>
            </a:r>
            <a:r>
              <a:rPr lang="en-US" sz="1400" dirty="0"/>
              <a:t> (</a:t>
            </a:r>
            <a:r>
              <a:rPr lang="en-US" sz="1400" dirty="0" err="1"/>
              <a:t>SPISettings</a:t>
            </a:r>
            <a:r>
              <a:rPr lang="en-US" sz="1400" dirty="0"/>
              <a:t> (16000000, MSBFIRST, SPI_MODE0));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byte </a:t>
            </a:r>
            <a:r>
              <a:rPr lang="en-US" sz="1400" dirty="0" err="1"/>
              <a:t>transferAndWait</a:t>
            </a:r>
            <a:r>
              <a:rPr lang="en-US" sz="1400" dirty="0"/>
              <a:t> (</a:t>
            </a:r>
            <a:r>
              <a:rPr lang="en-US" sz="1400" dirty="0" err="1"/>
              <a:t>const</a:t>
            </a:r>
            <a:r>
              <a:rPr lang="en-US" sz="1400" dirty="0"/>
              <a:t> byte what){</a:t>
            </a:r>
          </a:p>
          <a:p>
            <a:r>
              <a:rPr lang="en-US" sz="1400" dirty="0"/>
              <a:t>  byte a = </a:t>
            </a:r>
            <a:r>
              <a:rPr lang="en-US" sz="1400" dirty="0" err="1"/>
              <a:t>SPI.transfer</a:t>
            </a:r>
            <a:r>
              <a:rPr lang="en-US" sz="1400" dirty="0"/>
              <a:t> (what);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delayMicroseconds</a:t>
            </a:r>
            <a:r>
              <a:rPr lang="en-US" sz="1400" dirty="0"/>
              <a:t> (20);</a:t>
            </a:r>
          </a:p>
          <a:p>
            <a:r>
              <a:rPr lang="en-US" sz="1400" dirty="0"/>
              <a:t>  return a;</a:t>
            </a:r>
          </a:p>
          <a:p>
            <a:r>
              <a:rPr lang="en-US" sz="1400" dirty="0"/>
              <a:t>} </a:t>
            </a:r>
          </a:p>
          <a:p>
            <a:endParaRPr lang="en-US" sz="1400" dirty="0"/>
          </a:p>
          <a:p>
            <a:r>
              <a:rPr lang="en-US" sz="1400" dirty="0"/>
              <a:t>void loop (void){</a:t>
            </a:r>
          </a:p>
          <a:p>
            <a:r>
              <a:rPr lang="en-US" sz="1400" dirty="0"/>
              <a:t>  byte a, b, c, d;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digitalWrite</a:t>
            </a:r>
            <a:r>
              <a:rPr lang="en-US" sz="1400" dirty="0"/>
              <a:t>(SS, LOW);  // enable Slave Select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transferAndWait</a:t>
            </a:r>
            <a:r>
              <a:rPr lang="en-US" sz="1400" dirty="0"/>
              <a:t>('a');   // add command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transferAndWait</a:t>
            </a:r>
            <a:r>
              <a:rPr lang="en-US" sz="1400" dirty="0"/>
              <a:t>(10);</a:t>
            </a:r>
          </a:p>
          <a:p>
            <a:r>
              <a:rPr lang="en-US" sz="1400" dirty="0"/>
              <a:t>  a = </a:t>
            </a:r>
            <a:r>
              <a:rPr lang="en-US" sz="1400" dirty="0" err="1"/>
              <a:t>transferAndWait</a:t>
            </a:r>
            <a:r>
              <a:rPr lang="en-US" sz="1400" dirty="0"/>
              <a:t>(17);</a:t>
            </a:r>
          </a:p>
          <a:p>
            <a:r>
              <a:rPr lang="en-US" sz="1400" dirty="0"/>
              <a:t>  b = </a:t>
            </a:r>
            <a:r>
              <a:rPr lang="en-US" sz="1400" dirty="0" err="1"/>
              <a:t>transferAndWait</a:t>
            </a:r>
            <a:r>
              <a:rPr lang="en-US" sz="1400" dirty="0"/>
              <a:t>(33);</a:t>
            </a:r>
          </a:p>
          <a:p>
            <a:r>
              <a:rPr lang="en-US" sz="1400" dirty="0"/>
              <a:t>  c = </a:t>
            </a:r>
            <a:r>
              <a:rPr lang="en-US" sz="1400" dirty="0" err="1"/>
              <a:t>transferAndWait</a:t>
            </a:r>
            <a:r>
              <a:rPr lang="en-US" sz="1400" dirty="0"/>
              <a:t>(42);</a:t>
            </a:r>
          </a:p>
          <a:p>
            <a:r>
              <a:rPr lang="en-US" sz="1400" dirty="0"/>
              <a:t>  d = </a:t>
            </a:r>
            <a:r>
              <a:rPr lang="en-US" sz="1400" dirty="0" err="1"/>
              <a:t>transferAndWait</a:t>
            </a:r>
            <a:r>
              <a:rPr lang="en-US" sz="1400" dirty="0"/>
              <a:t>(0);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digitalWrite</a:t>
            </a:r>
            <a:r>
              <a:rPr lang="en-US" sz="1400" dirty="0"/>
              <a:t>(SS, HIGH); // disable Slave Select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5890" y="887104"/>
            <a:ext cx="4940489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err="1"/>
              <a:t>Serial.println</a:t>
            </a:r>
            <a:r>
              <a:rPr lang="en-US" sz="1400" dirty="0"/>
              <a:t>("Adding results:");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(a, DEC);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(b, DEC);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(c, DEC);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(d, DEC);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digitalWrite</a:t>
            </a:r>
            <a:r>
              <a:rPr lang="en-US" sz="1400" dirty="0"/>
              <a:t>(SS, LOW);  // enable Slave Select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transferAndWait</a:t>
            </a:r>
            <a:r>
              <a:rPr lang="en-US" sz="1400" dirty="0"/>
              <a:t>('s');   // subtract command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transferAndWait</a:t>
            </a:r>
            <a:r>
              <a:rPr lang="en-US" sz="1400" dirty="0"/>
              <a:t>(10);</a:t>
            </a:r>
          </a:p>
          <a:p>
            <a:r>
              <a:rPr lang="en-US" sz="1400" dirty="0"/>
              <a:t>  a = </a:t>
            </a:r>
            <a:r>
              <a:rPr lang="en-US" sz="1400" dirty="0" err="1"/>
              <a:t>transferAndWait</a:t>
            </a:r>
            <a:r>
              <a:rPr lang="en-US" sz="1400" dirty="0"/>
              <a:t>(17);</a:t>
            </a:r>
          </a:p>
          <a:p>
            <a:r>
              <a:rPr lang="en-US" sz="1400" dirty="0"/>
              <a:t>  b = </a:t>
            </a:r>
            <a:r>
              <a:rPr lang="en-US" sz="1400" dirty="0" err="1"/>
              <a:t>transferAndWait</a:t>
            </a:r>
            <a:r>
              <a:rPr lang="en-US" sz="1400" dirty="0"/>
              <a:t>(33);</a:t>
            </a:r>
          </a:p>
          <a:p>
            <a:r>
              <a:rPr lang="en-US" sz="1400" dirty="0"/>
              <a:t>  c = </a:t>
            </a:r>
            <a:r>
              <a:rPr lang="en-US" sz="1400" dirty="0" err="1"/>
              <a:t>transferAndWait</a:t>
            </a:r>
            <a:r>
              <a:rPr lang="en-US" sz="1400" dirty="0"/>
              <a:t>(42);</a:t>
            </a:r>
          </a:p>
          <a:p>
            <a:r>
              <a:rPr lang="en-US" sz="1400" dirty="0"/>
              <a:t>  d = </a:t>
            </a:r>
            <a:r>
              <a:rPr lang="en-US" sz="1400" dirty="0" err="1"/>
              <a:t>transferAndWait</a:t>
            </a:r>
            <a:r>
              <a:rPr lang="en-US" sz="1400" dirty="0"/>
              <a:t>(0);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digitalWrite</a:t>
            </a:r>
            <a:r>
              <a:rPr lang="en-US" sz="1400" dirty="0"/>
              <a:t>(SS, HIGH); // disable Slave Select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("Subtracting results:");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(a, DEC);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(b, DEC);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(c, DEC);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(d, DEC);</a:t>
            </a:r>
          </a:p>
          <a:p>
            <a:r>
              <a:rPr lang="en-US" sz="1400" dirty="0"/>
              <a:t>  delay (1000);  </a:t>
            </a:r>
          </a:p>
          <a:p>
            <a:r>
              <a:rPr lang="en-US" sz="1400" dirty="0"/>
              <a:t>} </a:t>
            </a:r>
            <a:endParaRPr lang="el-GR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063539" y="5483494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(p23m)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8724223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117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591716" y="255475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NewRomanPS-BoldMT"/>
              </a:rPr>
              <a:t>Slave code</a:t>
            </a:r>
            <a:endParaRPr lang="el-GR" dirty="0"/>
          </a:p>
        </p:txBody>
      </p:sp>
      <p:sp>
        <p:nvSpPr>
          <p:cNvPr id="2" name="TextBox 1"/>
          <p:cNvSpPr txBox="1"/>
          <p:nvPr/>
        </p:nvSpPr>
        <p:spPr>
          <a:xfrm>
            <a:off x="723331" y="955343"/>
            <a:ext cx="3930556" cy="3754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// command for incoming data</a:t>
            </a:r>
          </a:p>
          <a:p>
            <a:r>
              <a:rPr lang="en-US" sz="1400" dirty="0"/>
              <a:t>volatile byte command = 0;</a:t>
            </a:r>
          </a:p>
          <a:p>
            <a:endParaRPr lang="en-US" sz="1400" dirty="0"/>
          </a:p>
          <a:p>
            <a:r>
              <a:rPr lang="en-US" sz="1400" dirty="0"/>
              <a:t>void setup (){</a:t>
            </a:r>
          </a:p>
          <a:p>
            <a:r>
              <a:rPr lang="en-US" sz="1400" dirty="0"/>
              <a:t>  // slave sends data with MISO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(MISO, OUTPUT);</a:t>
            </a:r>
          </a:p>
          <a:p>
            <a:r>
              <a:rPr lang="en-US" sz="1400" dirty="0"/>
              <a:t>  // turn on SPI in slave mode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bitSet</a:t>
            </a:r>
            <a:r>
              <a:rPr lang="en-US" sz="1400" dirty="0"/>
              <a:t>(SPCR,SPE);</a:t>
            </a:r>
          </a:p>
          <a:p>
            <a:r>
              <a:rPr lang="en-US" sz="1400" dirty="0"/>
              <a:t>  // turn on interrupts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bitSet</a:t>
            </a:r>
            <a:r>
              <a:rPr lang="en-US" sz="1400" dirty="0"/>
              <a:t>(SPCR,SPIE);</a:t>
            </a:r>
          </a:p>
          <a:p>
            <a:r>
              <a:rPr lang="en-US" sz="1400" dirty="0"/>
              <a:t>}  </a:t>
            </a:r>
          </a:p>
          <a:p>
            <a:endParaRPr lang="en-US" sz="1400" dirty="0"/>
          </a:p>
          <a:p>
            <a:r>
              <a:rPr lang="en-US" sz="1400" dirty="0"/>
              <a:t>void loop (){</a:t>
            </a:r>
          </a:p>
          <a:p>
            <a:r>
              <a:rPr lang="en-US" sz="1400" dirty="0"/>
              <a:t>  // if SPI not active, clear current command</a:t>
            </a:r>
          </a:p>
          <a:p>
            <a:r>
              <a:rPr lang="en-US" sz="1400" dirty="0"/>
              <a:t>  if (</a:t>
            </a:r>
            <a:r>
              <a:rPr lang="en-US" sz="1400" dirty="0" err="1"/>
              <a:t>digitalRead</a:t>
            </a:r>
            <a:r>
              <a:rPr lang="en-US" sz="1400" dirty="0"/>
              <a:t> (SS) == HIGH)</a:t>
            </a:r>
          </a:p>
          <a:p>
            <a:r>
              <a:rPr lang="en-US" sz="1400" dirty="0"/>
              <a:t>    command = 0;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104263" y="955343"/>
            <a:ext cx="5213444" cy="41857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// SPI interrupt routine</a:t>
            </a:r>
          </a:p>
          <a:p>
            <a:r>
              <a:rPr lang="en-US" sz="1400" dirty="0"/>
              <a:t>ISR (</a:t>
            </a:r>
            <a:r>
              <a:rPr lang="en-US" sz="1400" dirty="0" err="1"/>
              <a:t>SPI_STC_vect</a:t>
            </a:r>
            <a:r>
              <a:rPr lang="en-US" sz="1400" dirty="0"/>
              <a:t>){</a:t>
            </a:r>
          </a:p>
          <a:p>
            <a:r>
              <a:rPr lang="en-US" sz="1400" dirty="0"/>
              <a:t>  byte c = SPDR;</a:t>
            </a:r>
          </a:p>
          <a:p>
            <a:r>
              <a:rPr lang="en-US" sz="1400" dirty="0"/>
              <a:t>  switch (command){</a:t>
            </a:r>
          </a:p>
          <a:p>
            <a:r>
              <a:rPr lang="en-US" sz="1400" dirty="0"/>
              <a:t>    // first dummy byte</a:t>
            </a:r>
          </a:p>
          <a:p>
            <a:r>
              <a:rPr lang="en-US" sz="1400" dirty="0"/>
              <a:t>    case 0:</a:t>
            </a:r>
          </a:p>
          <a:p>
            <a:r>
              <a:rPr lang="en-US" sz="1400" dirty="0"/>
              <a:t>      command = c;</a:t>
            </a:r>
          </a:p>
          <a:p>
            <a:r>
              <a:rPr lang="en-US" sz="1400" dirty="0"/>
              <a:t>      SPDR = 0;</a:t>
            </a:r>
          </a:p>
          <a:p>
            <a:r>
              <a:rPr lang="en-US" sz="1400" dirty="0"/>
              <a:t>      break;</a:t>
            </a:r>
          </a:p>
          <a:p>
            <a:r>
              <a:rPr lang="en-US" sz="1400" dirty="0"/>
              <a:t>    // add to incoming byte, return result</a:t>
            </a:r>
          </a:p>
          <a:p>
            <a:r>
              <a:rPr lang="en-US" sz="1400" dirty="0"/>
              <a:t>    case 'a':</a:t>
            </a:r>
          </a:p>
          <a:p>
            <a:r>
              <a:rPr lang="en-US" sz="1400" dirty="0"/>
              <a:t>      SPDR = c + 15;  // add 15</a:t>
            </a:r>
          </a:p>
          <a:p>
            <a:r>
              <a:rPr lang="en-US" sz="1400" dirty="0"/>
              <a:t>      break;</a:t>
            </a:r>
          </a:p>
          <a:p>
            <a:r>
              <a:rPr lang="en-US" sz="1400" dirty="0"/>
              <a:t>    // subtract from incoming byte, return result</a:t>
            </a:r>
          </a:p>
          <a:p>
            <a:r>
              <a:rPr lang="en-US" sz="1400" dirty="0"/>
              <a:t>    case 's':</a:t>
            </a:r>
          </a:p>
          <a:p>
            <a:r>
              <a:rPr lang="en-US" sz="1400" dirty="0"/>
              <a:t>      SPDR = c - 8;  // subtract 8</a:t>
            </a:r>
          </a:p>
          <a:p>
            <a:r>
              <a:rPr lang="en-US" sz="1400" dirty="0"/>
              <a:t>      break;</a:t>
            </a:r>
          </a:p>
          <a:p>
            <a:r>
              <a:rPr lang="en-US" sz="1400" dirty="0"/>
              <a:t>  } </a:t>
            </a:r>
          </a:p>
          <a:p>
            <a:r>
              <a:rPr lang="en-US" sz="1400" dirty="0"/>
              <a:t>}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840" y="4910271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(p23s)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5563444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118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591716" y="255475"/>
            <a:ext cx="1854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Σειριακή οθόνη</a:t>
            </a:r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46" y="2310238"/>
            <a:ext cx="3256488" cy="230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8101" y="1173707"/>
            <a:ext cx="7478974" cy="4801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Παρατηρήσεις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 </a:t>
            </a:r>
            <a:r>
              <a:rPr lang="en-US" dirty="0"/>
              <a:t>Master </a:t>
            </a:r>
            <a:r>
              <a:rPr lang="el-GR" dirty="0"/>
              <a:t>στέλνει</a:t>
            </a:r>
            <a:r>
              <a:rPr lang="en-US" dirty="0"/>
              <a:t>: “a” </a:t>
            </a:r>
            <a:r>
              <a:rPr lang="en-US" dirty="0">
                <a:sym typeface="Wingdings" panose="05000000000000000000" pitchFamily="2" charset="2"/>
              </a:rPr>
              <a:t> 10  17  33  42 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Όταν ο </a:t>
            </a:r>
            <a:r>
              <a:rPr lang="en-US" dirty="0">
                <a:sym typeface="Wingdings" panose="05000000000000000000" pitchFamily="2" charset="2"/>
              </a:rPr>
              <a:t>Master </a:t>
            </a:r>
            <a:r>
              <a:rPr lang="el-GR" dirty="0">
                <a:sym typeface="Wingdings" panose="05000000000000000000" pitchFamily="2" charset="2"/>
              </a:rPr>
              <a:t>στείλει το </a:t>
            </a:r>
            <a:r>
              <a:rPr lang="en-US" dirty="0">
                <a:sym typeface="Wingdings" panose="05000000000000000000" pitchFamily="2" charset="2"/>
              </a:rPr>
              <a:t>“a” </a:t>
            </a:r>
            <a:r>
              <a:rPr lang="el-GR" dirty="0">
                <a:sym typeface="Wingdings" panose="05000000000000000000" pitchFamily="2" charset="2"/>
              </a:rPr>
              <a:t>θα πάρει πίσω την τιμή </a:t>
            </a:r>
            <a:r>
              <a:rPr lang="en-US" dirty="0">
                <a:sym typeface="Wingdings" panose="05000000000000000000" pitchFamily="2" charset="2"/>
              </a:rPr>
              <a:t>SPDR </a:t>
            </a:r>
            <a:r>
              <a:rPr lang="el-GR" dirty="0">
                <a:sym typeface="Wingdings" panose="05000000000000000000" pitchFamily="2" charset="2"/>
              </a:rPr>
              <a:t>του </a:t>
            </a:r>
            <a:r>
              <a:rPr lang="en-US" dirty="0">
                <a:sym typeface="Wingdings" panose="05000000000000000000" pitchFamily="2" charset="2"/>
              </a:rPr>
              <a:t>Slave </a:t>
            </a:r>
            <a:r>
              <a:rPr lang="el-GR" dirty="0">
                <a:sym typeface="Wingdings" panose="05000000000000000000" pitchFamily="2" charset="2"/>
              </a:rPr>
              <a:t>που είναι 0. Ο </a:t>
            </a:r>
            <a:r>
              <a:rPr lang="en-US" dirty="0">
                <a:sym typeface="Wingdings" panose="05000000000000000000" pitchFamily="2" charset="2"/>
              </a:rPr>
              <a:t>Slave </a:t>
            </a:r>
            <a:r>
              <a:rPr lang="el-GR" dirty="0">
                <a:sym typeface="Wingdings" panose="05000000000000000000" pitchFamily="2" charset="2"/>
              </a:rPr>
              <a:t>παίρνει το </a:t>
            </a:r>
            <a:r>
              <a:rPr lang="en-US" dirty="0">
                <a:sym typeface="Wingdings" panose="05000000000000000000" pitchFamily="2" charset="2"/>
              </a:rPr>
              <a:t>“a” </a:t>
            </a:r>
            <a:r>
              <a:rPr lang="el-GR" dirty="0">
                <a:sym typeface="Wingdings" panose="05000000000000000000" pitchFamily="2" charset="2"/>
              </a:rPr>
              <a:t>και το αποθηκεύει </a:t>
            </a:r>
            <a:r>
              <a:rPr lang="en-US" dirty="0">
                <a:sym typeface="Wingdings" panose="05000000000000000000" pitchFamily="2" charset="2"/>
              </a:rPr>
              <a:t>command=“a”.</a:t>
            </a:r>
            <a:endParaRPr lang="el-G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Όταν ο </a:t>
            </a:r>
            <a:r>
              <a:rPr lang="en-US" dirty="0">
                <a:sym typeface="Wingdings" panose="05000000000000000000" pitchFamily="2" charset="2"/>
              </a:rPr>
              <a:t>Master </a:t>
            </a:r>
            <a:r>
              <a:rPr lang="el-GR" dirty="0">
                <a:sym typeface="Wingdings" panose="05000000000000000000" pitchFamily="2" charset="2"/>
              </a:rPr>
              <a:t>στείλει το 10 θα πάρει πίσω το 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Όταν ο </a:t>
            </a:r>
            <a:r>
              <a:rPr lang="en-US" dirty="0">
                <a:sym typeface="Wingdings" panose="05000000000000000000" pitchFamily="2" charset="2"/>
              </a:rPr>
              <a:t>Master </a:t>
            </a:r>
            <a:r>
              <a:rPr lang="el-GR" dirty="0">
                <a:sym typeface="Wingdings" panose="05000000000000000000" pitchFamily="2" charset="2"/>
              </a:rPr>
              <a:t>στείλει το 17 θα πάρει πίσω το άθροισμα 10+15.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Όταν ο </a:t>
            </a:r>
            <a:r>
              <a:rPr lang="en-US" dirty="0">
                <a:sym typeface="Wingdings" panose="05000000000000000000" pitchFamily="2" charset="2"/>
              </a:rPr>
              <a:t>Master </a:t>
            </a:r>
            <a:r>
              <a:rPr lang="el-GR" dirty="0">
                <a:sym typeface="Wingdings" panose="05000000000000000000" pitchFamily="2" charset="2"/>
              </a:rPr>
              <a:t>στείλει το 33 θα πάρει πίσω το άθροισμα 17+15.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Όταν ο </a:t>
            </a:r>
            <a:r>
              <a:rPr lang="en-US" dirty="0">
                <a:sym typeface="Wingdings" panose="05000000000000000000" pitchFamily="2" charset="2"/>
              </a:rPr>
              <a:t>Master </a:t>
            </a:r>
            <a:r>
              <a:rPr lang="el-GR" dirty="0">
                <a:sym typeface="Wingdings" panose="05000000000000000000" pitchFamily="2" charset="2"/>
              </a:rPr>
              <a:t>στείλει το 42 θα πάρει πίσω το άθροισμα 33+15.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Όταν ο </a:t>
            </a:r>
            <a:r>
              <a:rPr lang="en-US" dirty="0">
                <a:sym typeface="Wingdings" panose="05000000000000000000" pitchFamily="2" charset="2"/>
              </a:rPr>
              <a:t>Master </a:t>
            </a:r>
            <a:r>
              <a:rPr lang="el-GR" dirty="0">
                <a:sym typeface="Wingdings" panose="05000000000000000000" pitchFamily="2" charset="2"/>
              </a:rPr>
              <a:t>στείλει το 0 θα πάρει πίσω το άθροισμα 42+15.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accent5"/>
                </a:solidFill>
                <a:sym typeface="Wingdings" panose="05000000000000000000" pitchFamily="2" charset="2"/>
              </a:rPr>
              <a:t>Επομένως πρέπει να στείλουμε ένα επί πλέον δεδομένο (</a:t>
            </a:r>
            <a:r>
              <a:rPr lang="en-US" b="1" dirty="0">
                <a:solidFill>
                  <a:schemeClr val="accent5"/>
                </a:solidFill>
                <a:sym typeface="Wingdings" panose="05000000000000000000" pitchFamily="2" charset="2"/>
              </a:rPr>
              <a:t>dummy) </a:t>
            </a:r>
            <a:r>
              <a:rPr lang="el-GR" b="1" dirty="0">
                <a:solidFill>
                  <a:schemeClr val="accent5"/>
                </a:solidFill>
                <a:sym typeface="Wingdings" panose="05000000000000000000" pitchFamily="2" charset="2"/>
              </a:rPr>
              <a:t>για να πάρουμε πίσω το τελευταίο επιθυμητό.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accent5"/>
                </a:solidFill>
                <a:sym typeface="Wingdings" panose="05000000000000000000" pitchFamily="2" charset="2"/>
              </a:rPr>
              <a:t>Επί πλέον πρέπει να χρησιμοποιήσουμε στον </a:t>
            </a:r>
            <a:r>
              <a:rPr lang="en-US" b="1" dirty="0">
                <a:solidFill>
                  <a:schemeClr val="accent5"/>
                </a:solidFill>
                <a:sym typeface="Wingdings" panose="05000000000000000000" pitchFamily="2" charset="2"/>
              </a:rPr>
              <a:t>Master </a:t>
            </a:r>
            <a:r>
              <a:rPr lang="el-GR" b="1" dirty="0">
                <a:solidFill>
                  <a:schemeClr val="accent5"/>
                </a:solidFill>
                <a:sym typeface="Wingdings" panose="05000000000000000000" pitchFamily="2" charset="2"/>
              </a:rPr>
              <a:t>μια </a:t>
            </a:r>
            <a:r>
              <a:rPr lang="el-GR" b="1" dirty="0" err="1">
                <a:solidFill>
                  <a:schemeClr val="accent5"/>
                </a:solidFill>
                <a:sym typeface="Wingdings" panose="05000000000000000000" pitchFamily="2" charset="2"/>
              </a:rPr>
              <a:t>χρονοκαθυστέρηση</a:t>
            </a:r>
            <a:r>
              <a:rPr lang="el-GR" b="1" dirty="0">
                <a:solidFill>
                  <a:schemeClr val="accent5"/>
                </a:solidFill>
                <a:sym typeface="Wingdings" panose="05000000000000000000" pitchFamily="2" charset="2"/>
              </a:rPr>
              <a:t> (π.χ. 20 μ</a:t>
            </a:r>
            <a:r>
              <a:rPr lang="en-US" b="1" dirty="0">
                <a:solidFill>
                  <a:schemeClr val="accent5"/>
                </a:solidFill>
                <a:sym typeface="Wingdings" panose="05000000000000000000" pitchFamily="2" charset="2"/>
              </a:rPr>
              <a:t>s) </a:t>
            </a:r>
            <a:r>
              <a:rPr lang="el-GR" b="1" dirty="0">
                <a:solidFill>
                  <a:schemeClr val="accent5"/>
                </a:solidFill>
                <a:sym typeface="Wingdings" panose="05000000000000000000" pitchFamily="2" charset="2"/>
              </a:rPr>
              <a:t>για να μπορεί να ανταποκριθεί ο </a:t>
            </a:r>
            <a:r>
              <a:rPr lang="en-US" b="1" dirty="0">
                <a:solidFill>
                  <a:schemeClr val="accent5"/>
                </a:solidFill>
                <a:sym typeface="Wingdings" panose="05000000000000000000" pitchFamily="2" charset="2"/>
              </a:rPr>
              <a:t>Slave.</a:t>
            </a:r>
            <a:endParaRPr lang="el-GR" b="1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endParaRPr lang="el-G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2575520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119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2856417" y="2841619"/>
            <a:ext cx="69629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Διασύνδεση </a:t>
            </a:r>
            <a:r>
              <a:rPr lang="en-US" sz="8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I2C</a:t>
            </a:r>
            <a:endParaRPr lang="el-G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7" y="24317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040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</a:t>
            </a:fld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832" y="1492064"/>
            <a:ext cx="5863215" cy="3880840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637047" y="444863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Data types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482" y="2090735"/>
            <a:ext cx="110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uint16_t</a:t>
            </a:r>
          </a:p>
          <a:p>
            <a:pPr algn="ctr"/>
            <a:r>
              <a:rPr lang="en-US" b="1" dirty="0">
                <a:solidFill>
                  <a:schemeClr val="accent5"/>
                </a:solidFill>
              </a:rPr>
              <a:t>word</a:t>
            </a:r>
            <a:endParaRPr lang="el-GR" b="1" dirty="0">
              <a:solidFill>
                <a:schemeClr val="accent5"/>
              </a:solidFill>
            </a:endParaRPr>
          </a:p>
        </p:txBody>
      </p:sp>
      <p:cxnSp>
        <p:nvCxnSpPr>
          <p:cNvPr id="10" name="Ευθύγραμμο βέλος σύνδεσης 9"/>
          <p:cNvCxnSpPr/>
          <p:nvPr/>
        </p:nvCxnSpPr>
        <p:spPr>
          <a:xfrm flipV="1">
            <a:off x="1743082" y="2216137"/>
            <a:ext cx="636750" cy="197764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92542" y="4316507"/>
            <a:ext cx="9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uint8_t</a:t>
            </a:r>
            <a:endParaRPr lang="el-GR" b="1" dirty="0">
              <a:solidFill>
                <a:schemeClr val="accent5"/>
              </a:solidFill>
            </a:endParaRPr>
          </a:p>
        </p:txBody>
      </p:sp>
      <p:cxnSp>
        <p:nvCxnSpPr>
          <p:cNvPr id="12" name="Ευθύγραμμο βέλος σύνδεσης 11"/>
          <p:cNvCxnSpPr>
            <a:stCxn id="11" idx="3"/>
          </p:cNvCxnSpPr>
          <p:nvPr/>
        </p:nvCxnSpPr>
        <p:spPr>
          <a:xfrm>
            <a:off x="1869142" y="4501173"/>
            <a:ext cx="510690" cy="3592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6482" y="1721403"/>
            <a:ext cx="9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short</a:t>
            </a:r>
            <a:endParaRPr lang="el-GR" b="1" dirty="0">
              <a:solidFill>
                <a:schemeClr val="accent5"/>
              </a:solidFill>
            </a:endParaRPr>
          </a:p>
        </p:txBody>
      </p:sp>
      <p:cxnSp>
        <p:nvCxnSpPr>
          <p:cNvPr id="16" name="Ευθύγραμμο βέλος σύνδεσης 15"/>
          <p:cNvCxnSpPr/>
          <p:nvPr/>
        </p:nvCxnSpPr>
        <p:spPr>
          <a:xfrm>
            <a:off x="1869142" y="1909661"/>
            <a:ext cx="510690" cy="3592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Ορθογώνιο 18"/>
          <p:cNvSpPr/>
          <p:nvPr/>
        </p:nvSpPr>
        <p:spPr>
          <a:xfrm>
            <a:off x="2868526" y="5589108"/>
            <a:ext cx="4885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https://www.arduino.cc/en/Reference/HomePage</a:t>
            </a:r>
          </a:p>
        </p:txBody>
      </p:sp>
    </p:spTree>
    <p:extLst>
      <p:ext uri="{BB962C8B-B14F-4D97-AF65-F5344CB8AC3E}">
        <p14:creationId xmlns:p14="http://schemas.microsoft.com/office/powerpoint/2010/main" val="31086181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120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524435" y="484094"/>
            <a:ext cx="11255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I2C (Inter-Integrated Circuit) – </a:t>
            </a:r>
            <a:r>
              <a:rPr lang="el-GR" dirty="0"/>
              <a:t>Πρωτόκολλο της </a:t>
            </a:r>
            <a:r>
              <a:rPr lang="en-US" dirty="0"/>
              <a:t>Philips </a:t>
            </a:r>
            <a:r>
              <a:rPr lang="el-GR" dirty="0"/>
              <a:t>για την απλοποίηση σύνδεσης συσκευών.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Δύο γραμμές σύνδεσης – </a:t>
            </a:r>
            <a:r>
              <a:rPr lang="en-US" dirty="0"/>
              <a:t>SDA </a:t>
            </a:r>
            <a:r>
              <a:rPr lang="el-GR" dirty="0"/>
              <a:t>για τα δεδομένα και </a:t>
            </a:r>
            <a:r>
              <a:rPr lang="en-US" dirty="0"/>
              <a:t>SCL </a:t>
            </a:r>
            <a:r>
              <a:rPr lang="el-GR" dirty="0"/>
              <a:t>για το </a:t>
            </a:r>
            <a:r>
              <a:rPr lang="el-GR" dirty="0" err="1"/>
              <a:t>ρολόϊ</a:t>
            </a:r>
            <a:r>
              <a:rPr lang="el-GR" dirty="0"/>
              <a:t> συγχρονισμού που παράγεται από τον </a:t>
            </a:r>
            <a:r>
              <a:rPr lang="en-US" dirty="0"/>
              <a:t>Master.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Γραμμές </a:t>
            </a:r>
            <a:r>
              <a:rPr lang="en-US" dirty="0"/>
              <a:t>“Open Drain”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l-GR" dirty="0">
                <a:sym typeface="Wingdings" panose="05000000000000000000" pitchFamily="2" charset="2"/>
              </a:rPr>
              <a:t>2 αντιστάσεις από 2 ΚΩ ( ταχύτητα 400 </a:t>
            </a:r>
            <a:r>
              <a:rPr lang="en-US" dirty="0">
                <a:sym typeface="Wingdings" panose="05000000000000000000" pitchFamily="2" charset="2"/>
              </a:rPr>
              <a:t>kbps) </a:t>
            </a:r>
            <a:r>
              <a:rPr lang="el-GR" dirty="0">
                <a:sym typeface="Wingdings" panose="05000000000000000000" pitchFamily="2" charset="2"/>
              </a:rPr>
              <a:t>έως 10 ΚΩ (ταχύτητα 100 </a:t>
            </a:r>
            <a:r>
              <a:rPr lang="en-US" dirty="0">
                <a:sym typeface="Wingdings" panose="05000000000000000000" pitchFamily="2" charset="2"/>
              </a:rPr>
              <a:t>kbps).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Τα </a:t>
            </a:r>
            <a:r>
              <a:rPr lang="en-US" dirty="0">
                <a:sym typeface="Wingdings" panose="05000000000000000000" pitchFamily="2" charset="2"/>
              </a:rPr>
              <a:t>pins </a:t>
            </a:r>
            <a:r>
              <a:rPr lang="el-GR" dirty="0">
                <a:sym typeface="Wingdings" panose="05000000000000000000" pitchFamily="2" charset="2"/>
              </a:rPr>
              <a:t>που χρησιμοποιεί ο </a:t>
            </a:r>
            <a:r>
              <a:rPr lang="en-US" dirty="0">
                <a:sym typeface="Wingdings" panose="05000000000000000000" pitchFamily="2" charset="2"/>
              </a:rPr>
              <a:t>Arduino </a:t>
            </a:r>
            <a:r>
              <a:rPr lang="el-GR" dirty="0">
                <a:sym typeface="Wingdings" panose="05000000000000000000" pitchFamily="2" charset="2"/>
              </a:rPr>
              <a:t>είναι: Α4 = </a:t>
            </a:r>
            <a:r>
              <a:rPr lang="en-US" dirty="0">
                <a:sym typeface="Wingdings" panose="05000000000000000000" pitchFamily="2" charset="2"/>
              </a:rPr>
              <a:t>SDA </a:t>
            </a:r>
            <a:r>
              <a:rPr lang="el-GR" dirty="0">
                <a:sym typeface="Wingdings" panose="05000000000000000000" pitchFamily="2" charset="2"/>
              </a:rPr>
              <a:t>και </a:t>
            </a:r>
            <a:r>
              <a:rPr lang="en-US" dirty="0">
                <a:sym typeface="Wingdings" panose="05000000000000000000" pitchFamily="2" charset="2"/>
              </a:rPr>
              <a:t>A5= SCL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2258261"/>
            <a:ext cx="6496050" cy="3524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93423" y="2312894"/>
            <a:ext cx="1102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2X4.7 K</a:t>
            </a:r>
            <a:r>
              <a:rPr lang="el-GR" sz="1600" dirty="0">
                <a:solidFill>
                  <a:srgbClr val="FF0000"/>
                </a:solidFill>
              </a:rPr>
              <a:t>Ω</a:t>
            </a:r>
          </a:p>
        </p:txBody>
      </p:sp>
    </p:spTree>
    <p:extLst>
      <p:ext uri="{BB962C8B-B14F-4D97-AF65-F5344CB8AC3E}">
        <p14:creationId xmlns:p14="http://schemas.microsoft.com/office/powerpoint/2010/main" val="29704341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121</a:t>
            </a:fld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41" y="2784939"/>
            <a:ext cx="8139303" cy="1155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882" y="510988"/>
            <a:ext cx="1081591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Παλμός έναρξης με ακμή πτώσης (</a:t>
            </a:r>
            <a:r>
              <a:rPr lang="en-US" dirty="0"/>
              <a:t>Start</a:t>
            </a:r>
            <a:r>
              <a:rPr lang="el-GR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Διεύθυνση συσκευής </a:t>
            </a:r>
            <a:r>
              <a:rPr lang="en-US" dirty="0"/>
              <a:t>Slave (</a:t>
            </a:r>
            <a:r>
              <a:rPr lang="el-GR" dirty="0"/>
              <a:t>7</a:t>
            </a:r>
            <a:r>
              <a:rPr lang="en-US" dirty="0"/>
              <a:t> bits) </a:t>
            </a:r>
            <a:r>
              <a:rPr lang="el-GR" dirty="0"/>
              <a:t>με πρώτο το </a:t>
            </a:r>
            <a:r>
              <a:rPr lang="en-US" dirty="0"/>
              <a:t>MSB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l-GR" dirty="0">
                <a:sym typeface="Wingdings" panose="05000000000000000000" pitchFamily="2" charset="2"/>
              </a:rPr>
              <a:t>έως 128 συσκευές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Bit </a:t>
            </a:r>
            <a:r>
              <a:rPr lang="el-GR" dirty="0">
                <a:sym typeface="Wingdings" panose="05000000000000000000" pitchFamily="2" charset="2"/>
              </a:rPr>
              <a:t>για ένδειξη ανάγνωσης ή εγγραφής (</a:t>
            </a:r>
            <a:r>
              <a:rPr lang="en-US" dirty="0">
                <a:sym typeface="Wingdings" panose="05000000000000000000" pitchFamily="2" charset="2"/>
              </a:rPr>
              <a:t>R-/W)</a:t>
            </a:r>
            <a:r>
              <a:rPr lang="el-GR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Συνθήκη γνωστοποίησης λήψης (</a:t>
            </a:r>
            <a:r>
              <a:rPr lang="en-US" dirty="0" err="1">
                <a:sym typeface="Wingdings" panose="05000000000000000000" pitchFamily="2" charset="2"/>
              </a:rPr>
              <a:t>ACKnowledge</a:t>
            </a:r>
            <a:r>
              <a:rPr lang="en-US" dirty="0">
                <a:sym typeface="Wingdings" panose="05000000000000000000" pitchFamily="2" charset="2"/>
              </a:rPr>
              <a:t>) </a:t>
            </a:r>
            <a:r>
              <a:rPr lang="el-GR" dirty="0">
                <a:sym typeface="Wingdings" panose="05000000000000000000" pitchFamily="2" charset="2"/>
              </a:rPr>
              <a:t>με </a:t>
            </a:r>
            <a:r>
              <a:rPr lang="en-US" dirty="0">
                <a:sym typeface="Wingdings" panose="05000000000000000000" pitchFamily="2" charset="2"/>
              </a:rPr>
              <a:t>HIGH </a:t>
            </a:r>
            <a:r>
              <a:rPr lang="el-GR" dirty="0">
                <a:sym typeface="Wingdings" panose="05000000000000000000" pitchFamily="2" charset="2"/>
              </a:rPr>
              <a:t>ή μη λήψης (</a:t>
            </a:r>
            <a:r>
              <a:rPr lang="en-US" dirty="0">
                <a:sym typeface="Wingdings" panose="05000000000000000000" pitchFamily="2" charset="2"/>
              </a:rPr>
              <a:t>NACK-Not </a:t>
            </a:r>
            <a:r>
              <a:rPr lang="en-US" dirty="0" err="1">
                <a:sym typeface="Wingdings" panose="05000000000000000000" pitchFamily="2" charset="2"/>
              </a:rPr>
              <a:t>ACKnowledge</a:t>
            </a:r>
            <a:r>
              <a:rPr lang="en-US" dirty="0">
                <a:sym typeface="Wingdings" panose="05000000000000000000" pitchFamily="2" charset="2"/>
              </a:rPr>
              <a:t>) </a:t>
            </a:r>
            <a:r>
              <a:rPr lang="el-GR" dirty="0">
                <a:sym typeface="Wingdings" panose="05000000000000000000" pitchFamily="2" charset="2"/>
              </a:rPr>
              <a:t>με </a:t>
            </a:r>
            <a:r>
              <a:rPr lang="en-US" dirty="0">
                <a:sym typeface="Wingdings" panose="05000000000000000000" pitchFamily="2" charset="2"/>
              </a:rPr>
              <a:t>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Διεύθυνση εσωτερικού </a:t>
            </a:r>
            <a:r>
              <a:rPr lang="el-GR" dirty="0" err="1">
                <a:sym typeface="Wingdings" panose="05000000000000000000" pitchFamily="2" charset="2"/>
              </a:rPr>
              <a:t>καταχωρητή</a:t>
            </a:r>
            <a:r>
              <a:rPr lang="el-GR" dirty="0">
                <a:sym typeface="Wingdings" panose="05000000000000000000" pitchFamily="2" charset="2"/>
              </a:rPr>
              <a:t> </a:t>
            </a:r>
            <a:r>
              <a:rPr lang="en-US" dirty="0"/>
              <a:t>(8 bits)</a:t>
            </a:r>
            <a:r>
              <a:rPr lang="el-G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Δεδομένα 8 </a:t>
            </a:r>
            <a:r>
              <a:rPr lang="en-US" dirty="0">
                <a:sym typeface="Wingdings" panose="05000000000000000000" pitchFamily="2" charset="2"/>
              </a:rPr>
              <a:t>bits </a:t>
            </a:r>
            <a:r>
              <a:rPr lang="el-GR" dirty="0">
                <a:sym typeface="Wingdings" panose="05000000000000000000" pitchFamily="2" charset="2"/>
              </a:rPr>
              <a:t>κάθε φορά τα οποία ακολουθούνται πάντα από ένα </a:t>
            </a:r>
            <a:r>
              <a:rPr lang="en-US" dirty="0">
                <a:sym typeface="Wingdings" panose="05000000000000000000" pitchFamily="2" charset="2"/>
              </a:rPr>
              <a:t>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Παλμός τέλους με ακμή ανόδου (</a:t>
            </a:r>
            <a:r>
              <a:rPr lang="en-US" dirty="0">
                <a:sym typeface="Wingdings" panose="05000000000000000000" pitchFamily="2" charset="2"/>
              </a:rPr>
              <a:t>STOP).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740" y="4357406"/>
            <a:ext cx="8139303" cy="17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8862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122</a:t>
            </a:fld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456" y="1626212"/>
            <a:ext cx="8487744" cy="1769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435" y="3833539"/>
            <a:ext cx="1132242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Το </a:t>
            </a:r>
            <a:r>
              <a:rPr lang="el-GR" dirty="0" err="1"/>
              <a:t>επιταχυνσιόμετρο</a:t>
            </a:r>
            <a:r>
              <a:rPr lang="el-GR" dirty="0"/>
              <a:t> </a:t>
            </a:r>
            <a:r>
              <a:rPr lang="en-US" dirty="0"/>
              <a:t>ADXL345 </a:t>
            </a:r>
            <a:r>
              <a:rPr lang="el-GR" dirty="0"/>
              <a:t>έχει μια μοναδική διεύθυνση </a:t>
            </a:r>
            <a:r>
              <a:rPr lang="en-US" dirty="0"/>
              <a:t>0x53 </a:t>
            </a:r>
            <a:r>
              <a:rPr lang="el-GR" dirty="0"/>
              <a:t>και τρεις εσωτερικούς </a:t>
            </a:r>
            <a:r>
              <a:rPr lang="el-GR" dirty="0" err="1"/>
              <a:t>καταχωρητές</a:t>
            </a:r>
            <a:r>
              <a:rPr lang="el-GR" dirty="0"/>
              <a:t> στους οποίους αποθηκεύονται τα δεδομένα για την επιτάχυνση στους 3 άξονες </a:t>
            </a:r>
            <a:r>
              <a:rPr lang="en-US" dirty="0"/>
              <a:t>x, y </a:t>
            </a:r>
            <a:r>
              <a:rPr lang="el-GR" dirty="0"/>
              <a:t>και </a:t>
            </a:r>
            <a:r>
              <a:rPr lang="en-US" dirty="0"/>
              <a:t>z.</a:t>
            </a:r>
            <a:r>
              <a:rPr lang="el-GR" dirty="0"/>
              <a:t> Η εσωτερική διεύθυνση του </a:t>
            </a:r>
            <a:r>
              <a:rPr lang="el-GR" dirty="0" err="1"/>
              <a:t>καταχωρητή</a:t>
            </a:r>
            <a:r>
              <a:rPr lang="el-GR" dirty="0"/>
              <a:t> </a:t>
            </a:r>
            <a:r>
              <a:rPr lang="en-US" dirty="0"/>
              <a:t>x </a:t>
            </a:r>
            <a:r>
              <a:rPr lang="el-GR" dirty="0"/>
              <a:t>είναι </a:t>
            </a:r>
            <a:r>
              <a:rPr lang="en-US" dirty="0"/>
              <a:t>0x32.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Η αποστολή ή λήψη δεδομένων εξαρτάται από τον παλμό </a:t>
            </a:r>
            <a:r>
              <a:rPr lang="en-US" dirty="0"/>
              <a:t>R-/W.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02244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123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941696" y="272955"/>
            <a:ext cx="102085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Η βιβλιοθήκη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&lt;</a:t>
            </a:r>
            <a:r>
              <a:rPr lang="en-US" b="1" dirty="0" err="1">
                <a:solidFill>
                  <a:srgbClr val="C00000"/>
                </a:solidFill>
                <a:latin typeface="TimesNewRomanPS-BoldMT"/>
              </a:rPr>
              <a:t>Wire.h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&gt;</a:t>
            </a:r>
            <a:endParaRPr lang="el-GR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879" y="2015699"/>
            <a:ext cx="102197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O ATMega328 </a:t>
            </a:r>
            <a:r>
              <a:rPr lang="el-GR" dirty="0"/>
              <a:t>διαθέτει τη μονάδα </a:t>
            </a:r>
            <a:r>
              <a:rPr lang="en-US" dirty="0"/>
              <a:t>TWI (Two Wire Interface) </a:t>
            </a:r>
            <a:r>
              <a:rPr lang="el-GR" dirty="0"/>
              <a:t>η οποία διαχειρίζεται την επικοινωνία </a:t>
            </a:r>
            <a:r>
              <a:rPr lang="en-US" dirty="0"/>
              <a:t>I2C. </a:t>
            </a:r>
            <a:r>
              <a:rPr lang="el-GR" dirty="0"/>
              <a:t>Η διαδικασία επικοινωνίας βασίζεται στη μετάδοση δεδομένων σε μορφή </a:t>
            </a:r>
            <a:r>
              <a:rPr lang="en-US" dirty="0"/>
              <a:t>bytes </a:t>
            </a:r>
            <a:r>
              <a:rPr lang="el-GR" dirty="0"/>
              <a:t>με τη δημιουργία διακοπής όταν αυτή ολοκληρωθεί. Με αυτόν τον τρόπο η </a:t>
            </a:r>
            <a:r>
              <a:rPr lang="en-US" dirty="0"/>
              <a:t>MCU </a:t>
            </a:r>
            <a:r>
              <a:rPr lang="el-GR" dirty="0"/>
              <a:t>μπορεί να ασχοληθεί με κάποια άλλη διαδικασία.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Η βιβλιοθήκη </a:t>
            </a:r>
            <a:r>
              <a:rPr lang="en-US" dirty="0"/>
              <a:t>&lt;</a:t>
            </a:r>
            <a:r>
              <a:rPr lang="en-US" dirty="0" err="1"/>
              <a:t>Wire.h</a:t>
            </a:r>
            <a:r>
              <a:rPr lang="en-US" dirty="0"/>
              <a:t>&gt;, </a:t>
            </a:r>
            <a:r>
              <a:rPr lang="el-GR" dirty="0"/>
              <a:t>αντίθετα, δεσμεύει την </a:t>
            </a:r>
            <a:r>
              <a:rPr lang="en-US" dirty="0"/>
              <a:t>MCU </a:t>
            </a:r>
            <a:r>
              <a:rPr lang="el-GR" dirty="0"/>
              <a:t>στη διαδικασία </a:t>
            </a:r>
            <a:r>
              <a:rPr lang="en-US" dirty="0"/>
              <a:t>I2C </a:t>
            </a:r>
            <a:r>
              <a:rPr lang="el-GR" dirty="0"/>
              <a:t>μέχρι αυτή να ολοκληρωθεί. Εάν αυτό δεν είναι επιθυμητό, τότε η επικοινωνία πρέπει να γίνει με κατάλληλες εντολές και χρήση των εσωτερικών </a:t>
            </a:r>
            <a:r>
              <a:rPr lang="el-GR" dirty="0" err="1"/>
              <a:t>καταχωρητών</a:t>
            </a:r>
            <a:r>
              <a:rPr lang="el-GR" dirty="0"/>
              <a:t> της μονάδας </a:t>
            </a:r>
            <a:r>
              <a:rPr lang="en-US" dirty="0"/>
              <a:t>TWI.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58912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124</a:t>
            </a:fld>
            <a:endParaRPr lang="el-GR"/>
          </a:p>
        </p:txBody>
      </p:sp>
      <p:graphicFrame>
        <p:nvGraphicFramePr>
          <p:cNvPr id="3" name="Πίνακας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785070"/>
              </p:ext>
            </p:extLst>
          </p:nvPr>
        </p:nvGraphicFramePr>
        <p:xfrm>
          <a:off x="1050376" y="525705"/>
          <a:ext cx="9722223" cy="5552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8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/>
                        <a:t>Συναρτήσεις</a:t>
                      </a:r>
                      <a:r>
                        <a:rPr lang="el-GR" baseline="0" dirty="0"/>
                        <a:t> για συσκευή </a:t>
                      </a:r>
                      <a:r>
                        <a:rPr lang="en-US" baseline="0" dirty="0"/>
                        <a:t>Master – </a:t>
                      </a:r>
                      <a:r>
                        <a:rPr lang="el-GR" baseline="0" dirty="0"/>
                        <a:t>Αποστολή δεδομένων</a:t>
                      </a:r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Wire.begin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Η</a:t>
                      </a:r>
                      <a:r>
                        <a:rPr lang="el-GR" sz="1600" baseline="0" dirty="0"/>
                        <a:t> εντολή αυτή καλεί τη συνάρτηση </a:t>
                      </a:r>
                      <a:r>
                        <a:rPr lang="en-US" sz="1600" baseline="0" dirty="0" err="1"/>
                        <a:t>twi_init</a:t>
                      </a:r>
                      <a:r>
                        <a:rPr lang="en-US" sz="1600" baseline="0" dirty="0"/>
                        <a:t>() </a:t>
                      </a:r>
                      <a:r>
                        <a:rPr lang="el-GR" sz="1600" baseline="0" dirty="0"/>
                        <a:t>η οποία </a:t>
                      </a:r>
                      <a:r>
                        <a:rPr lang="el-GR" sz="1600" baseline="0" dirty="0" err="1"/>
                        <a:t>αρχικοποιεί</a:t>
                      </a:r>
                      <a:r>
                        <a:rPr lang="el-GR" sz="1600" baseline="0" dirty="0"/>
                        <a:t> την επικοινωνία </a:t>
                      </a:r>
                      <a:r>
                        <a:rPr lang="en-US" sz="1600" baseline="0" dirty="0"/>
                        <a:t>I2C. </a:t>
                      </a:r>
                      <a:r>
                        <a:rPr lang="el-GR" sz="1600" baseline="0" dirty="0"/>
                        <a:t>Πρέπει να βρίσκεται στο </a:t>
                      </a:r>
                      <a:r>
                        <a:rPr lang="en-US" sz="1600" baseline="0" dirty="0"/>
                        <a:t>setup().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Wire.begin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(address)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Αρχικοποίηση</a:t>
                      </a:r>
                      <a:r>
                        <a:rPr lang="el-GR" sz="1600" baseline="0" dirty="0"/>
                        <a:t> της επικοινωνίας </a:t>
                      </a:r>
                      <a:r>
                        <a:rPr lang="en-US" sz="1600" baseline="0" dirty="0"/>
                        <a:t>I2C </a:t>
                      </a:r>
                      <a:r>
                        <a:rPr lang="el-GR" sz="1600" baseline="0" dirty="0"/>
                        <a:t>θέτοντας τον </a:t>
                      </a:r>
                      <a:r>
                        <a:rPr lang="en-US" sz="1600" baseline="0" dirty="0"/>
                        <a:t>Arduino </a:t>
                      </a:r>
                      <a:r>
                        <a:rPr lang="el-GR" sz="1600" baseline="0" dirty="0"/>
                        <a:t>σαν </a:t>
                      </a:r>
                      <a:r>
                        <a:rPr lang="en-US" sz="1600" baseline="0" dirty="0"/>
                        <a:t>Slave</a:t>
                      </a:r>
                      <a:r>
                        <a:rPr lang="el-GR" sz="1600" baseline="0" dirty="0"/>
                        <a:t> με μια μοναδική αυθαίρετη διεύθυνση 7-</a:t>
                      </a:r>
                      <a:r>
                        <a:rPr lang="en-US" sz="1600" baseline="0" dirty="0"/>
                        <a:t>bits.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Wire.beginTransmission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(address)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Σηματοδοτεί</a:t>
                      </a:r>
                      <a:r>
                        <a:rPr lang="el-GR" sz="1600" baseline="0" dirty="0"/>
                        <a:t> την έναρξη αποστολής δεδομένων σε μια συσκευή </a:t>
                      </a:r>
                      <a:r>
                        <a:rPr lang="en-US" sz="1600" baseline="0" dirty="0"/>
                        <a:t>Slave </a:t>
                      </a:r>
                      <a:r>
                        <a:rPr lang="el-GR" sz="1600" baseline="0" dirty="0"/>
                        <a:t>η οποία έχει συγκεκριμένη διεύθυνση. 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Wire.send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(value)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Wire.send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(string)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Wire.send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(data, quantity)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Εγγραφή δεδομένων στον </a:t>
                      </a:r>
                      <a:r>
                        <a:rPr lang="en-US" sz="1600" dirty="0"/>
                        <a:t>buffer </a:t>
                      </a:r>
                      <a:r>
                        <a:rPr lang="el-GR" sz="1600" dirty="0"/>
                        <a:t>για αποστολή στη συσκευή </a:t>
                      </a:r>
                      <a:r>
                        <a:rPr lang="en-US" sz="1600" dirty="0"/>
                        <a:t>Slave,</a:t>
                      </a:r>
                      <a:r>
                        <a:rPr lang="en-US" sz="1600" baseline="0" dirty="0"/>
                        <a:t> </a:t>
                      </a:r>
                      <a:r>
                        <a:rPr lang="el-GR" sz="1600" baseline="0" dirty="0"/>
                        <a:t>σε μορφή </a:t>
                      </a:r>
                      <a:r>
                        <a:rPr lang="en-US" sz="1600" baseline="0" dirty="0"/>
                        <a:t>byte</a:t>
                      </a:r>
                      <a:r>
                        <a:rPr lang="el-GR" sz="1600" baseline="0" dirty="0"/>
                        <a:t> ή </a:t>
                      </a:r>
                      <a:r>
                        <a:rPr lang="en-US" sz="1600" baseline="0" dirty="0"/>
                        <a:t>string </a:t>
                      </a:r>
                      <a:r>
                        <a:rPr lang="el-GR" sz="1600" baseline="0" dirty="0"/>
                        <a:t>ή </a:t>
                      </a:r>
                      <a:r>
                        <a:rPr lang="en-US" sz="1600" baseline="0" dirty="0"/>
                        <a:t>bytes </a:t>
                      </a:r>
                      <a:r>
                        <a:rPr lang="el-GR" sz="1600" baseline="0" dirty="0"/>
                        <a:t>με δεδομένο μήκος μέχρι το </a:t>
                      </a:r>
                      <a:r>
                        <a:rPr lang="en-US" sz="1600" baseline="0" dirty="0"/>
                        <a:t>BUFFER_LENGTH </a:t>
                      </a:r>
                      <a:r>
                        <a:rPr lang="el-GR" sz="1600" baseline="0" dirty="0"/>
                        <a:t>το οποίο είναι μέγιστο 32.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sz="16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l-GR" sz="16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l-GR" sz="16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Wire.endTransmission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Αποστολή στη συσκευή </a:t>
                      </a:r>
                      <a:r>
                        <a:rPr lang="en-US" sz="1600" dirty="0"/>
                        <a:t>Slave </a:t>
                      </a:r>
                      <a:r>
                        <a:rPr lang="el-GR" sz="1600" dirty="0"/>
                        <a:t>και λήξη της επικοινωνίας</a:t>
                      </a:r>
                      <a:r>
                        <a:rPr lang="el-GR" sz="1600" baseline="0" dirty="0"/>
                        <a:t> με αποτέλεσμα:</a:t>
                      </a:r>
                    </a:p>
                    <a:p>
                      <a:pPr algn="just"/>
                      <a:r>
                        <a:rPr lang="el-GR" sz="1600" baseline="0" dirty="0"/>
                        <a:t>0 = Επιτυχής αποστολή δεδομένων.</a:t>
                      </a:r>
                    </a:p>
                    <a:p>
                      <a:pPr algn="just"/>
                      <a:r>
                        <a:rPr lang="el-GR" sz="1600" baseline="0" dirty="0"/>
                        <a:t>1 = Αποστολή περισσοτέρων των 32 </a:t>
                      </a:r>
                      <a:r>
                        <a:rPr lang="en-US" sz="1600" baseline="0" dirty="0"/>
                        <a:t>bytes</a:t>
                      </a:r>
                      <a:r>
                        <a:rPr lang="el-GR" sz="1600" baseline="0" dirty="0"/>
                        <a:t>.</a:t>
                      </a:r>
                      <a:endParaRPr lang="en-US" sz="1600" baseline="0" dirty="0"/>
                    </a:p>
                    <a:p>
                      <a:pPr algn="just">
                        <a:tabLst>
                          <a:tab pos="444500" algn="l"/>
                        </a:tabLst>
                      </a:pPr>
                      <a:r>
                        <a:rPr lang="en-US" sz="1600" baseline="0" dirty="0"/>
                        <a:t>2 = </a:t>
                      </a:r>
                      <a:r>
                        <a:rPr lang="el-GR" sz="1600" baseline="0" dirty="0"/>
                        <a:t>Λήψη </a:t>
                      </a:r>
                      <a:r>
                        <a:rPr lang="en-US" sz="1600" baseline="0" dirty="0"/>
                        <a:t>NACK </a:t>
                      </a:r>
                      <a:r>
                        <a:rPr lang="el-GR" sz="1600" baseline="0" dirty="0"/>
                        <a:t>μετά την αποστολή της διεύθυνσης του </a:t>
                      </a:r>
                      <a:r>
                        <a:rPr lang="en-US" sz="1600" baseline="0" dirty="0"/>
                        <a:t>Slave. </a:t>
                      </a:r>
                      <a:r>
                        <a:rPr lang="el-GR" sz="1600" baseline="0" dirty="0"/>
                        <a:t>Λάθος     διεύθυνση ή ο </a:t>
                      </a:r>
                      <a:r>
                        <a:rPr lang="en-US" sz="1600" baseline="0" dirty="0"/>
                        <a:t>Slave </a:t>
                      </a:r>
                      <a:r>
                        <a:rPr lang="el-GR" sz="1600" baseline="0" dirty="0"/>
                        <a:t>δεν υπάρχει. Ο </a:t>
                      </a:r>
                      <a:r>
                        <a:rPr lang="en-US" sz="1600" baseline="0" dirty="0"/>
                        <a:t>Master </a:t>
                      </a:r>
                      <a:r>
                        <a:rPr lang="el-GR" sz="1600" baseline="0" dirty="0"/>
                        <a:t>πρέπει να στείλει </a:t>
                      </a:r>
                      <a:r>
                        <a:rPr lang="en-US" sz="1600" baseline="0" dirty="0"/>
                        <a:t>STOP.</a:t>
                      </a:r>
                      <a:endParaRPr lang="el-GR" sz="1600" baseline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3 = Λήψη </a:t>
                      </a:r>
                      <a:r>
                        <a:rPr lang="en-US" sz="1600" dirty="0"/>
                        <a:t>NAC</a:t>
                      </a:r>
                      <a:r>
                        <a:rPr lang="el-GR" sz="1600" dirty="0"/>
                        <a:t>Κ</a:t>
                      </a:r>
                      <a:r>
                        <a:rPr lang="el-GR" sz="1600" baseline="0" dirty="0"/>
                        <a:t> μετά την αποστολή δεδομένων. Ο </a:t>
                      </a:r>
                      <a:r>
                        <a:rPr lang="en-US" sz="1600" baseline="0" dirty="0"/>
                        <a:t>Master </a:t>
                      </a:r>
                      <a:r>
                        <a:rPr lang="el-GR" sz="1600" baseline="0" dirty="0"/>
                        <a:t>πρέπει να στείλει </a:t>
                      </a:r>
                      <a:r>
                        <a:rPr lang="en-US" sz="1600" baseline="0" dirty="0"/>
                        <a:t>STOP</a:t>
                      </a:r>
                      <a:r>
                        <a:rPr lang="el-GR" sz="1600" baseline="0" dirty="0"/>
                        <a:t> ή να ξεκινήσει πάλι με </a:t>
                      </a:r>
                      <a:r>
                        <a:rPr lang="en-US" sz="1600" baseline="0" dirty="0"/>
                        <a:t>START.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4 = </a:t>
                      </a:r>
                      <a:r>
                        <a:rPr lang="el-GR" sz="1600" baseline="0" dirty="0"/>
                        <a:t>Κάποιο άλλο σφάλμα επικοινωνίας έχει συμβεί.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Wire.requestFrom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(address, count)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Ο</a:t>
                      </a:r>
                      <a:r>
                        <a:rPr lang="el-GR" sz="1600" baseline="0" dirty="0"/>
                        <a:t> </a:t>
                      </a:r>
                      <a:r>
                        <a:rPr lang="en-US" sz="1600" baseline="0" dirty="0"/>
                        <a:t>Master </a:t>
                      </a:r>
                      <a:r>
                        <a:rPr lang="el-GR" sz="1600" baseline="0" dirty="0"/>
                        <a:t>ζητά από τον </a:t>
                      </a:r>
                      <a:r>
                        <a:rPr lang="en-US" sz="1600" baseline="0" dirty="0"/>
                        <a:t>Slave </a:t>
                      </a:r>
                      <a:r>
                        <a:rPr lang="el-GR" sz="1600" baseline="0" dirty="0"/>
                        <a:t>με διεύθυνση </a:t>
                      </a:r>
                      <a:r>
                        <a:rPr lang="en-US" sz="1600" baseline="0" dirty="0"/>
                        <a:t>address </a:t>
                      </a:r>
                      <a:r>
                        <a:rPr lang="el-GR" sz="1600" baseline="0" dirty="0"/>
                        <a:t>να του στείλει </a:t>
                      </a:r>
                      <a:r>
                        <a:rPr lang="en-US" sz="1600" baseline="0" dirty="0"/>
                        <a:t>count </a:t>
                      </a:r>
                      <a:r>
                        <a:rPr lang="el-GR" sz="1600" baseline="0" dirty="0"/>
                        <a:t>αριθμό </a:t>
                      </a:r>
                      <a:r>
                        <a:rPr lang="en-US" sz="1600" baseline="0" dirty="0"/>
                        <a:t>bytes </a:t>
                      </a:r>
                      <a:r>
                        <a:rPr lang="el-GR" sz="1600" baseline="0" dirty="0"/>
                        <a:t>που δεν πρέπει να υπερβαίνουν τα 32.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38073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125</a:t>
            </a:fld>
            <a:endParaRPr lang="el-GR"/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100843"/>
              </p:ext>
            </p:extLst>
          </p:nvPr>
        </p:nvGraphicFramePr>
        <p:xfrm>
          <a:off x="1050376" y="525705"/>
          <a:ext cx="9722223" cy="2473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8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/>
                        <a:t>Συναρτήσεις</a:t>
                      </a:r>
                      <a:r>
                        <a:rPr lang="el-GR" baseline="0" dirty="0"/>
                        <a:t> για συσκευή </a:t>
                      </a:r>
                      <a:r>
                        <a:rPr lang="en-US" baseline="0" dirty="0"/>
                        <a:t>Master – </a:t>
                      </a:r>
                      <a:r>
                        <a:rPr lang="el-GR" baseline="0" dirty="0"/>
                        <a:t>Λήψη δεδομένων</a:t>
                      </a:r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Wire.requestFrom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(address, count)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Ο</a:t>
                      </a:r>
                      <a:r>
                        <a:rPr lang="el-GR" sz="1600" baseline="0" dirty="0"/>
                        <a:t> </a:t>
                      </a:r>
                      <a:r>
                        <a:rPr lang="en-US" sz="1600" baseline="0" dirty="0"/>
                        <a:t>Master </a:t>
                      </a:r>
                      <a:r>
                        <a:rPr lang="el-GR" sz="1600" baseline="0" dirty="0"/>
                        <a:t>ζητά από τον </a:t>
                      </a:r>
                      <a:r>
                        <a:rPr lang="en-US" sz="1600" baseline="0" dirty="0"/>
                        <a:t>Slave </a:t>
                      </a:r>
                      <a:r>
                        <a:rPr lang="el-GR" sz="1600" baseline="0" dirty="0"/>
                        <a:t>με διεύθυνση </a:t>
                      </a:r>
                      <a:r>
                        <a:rPr lang="en-US" sz="1600" baseline="0" dirty="0"/>
                        <a:t>address </a:t>
                      </a:r>
                      <a:r>
                        <a:rPr lang="el-GR" sz="1600" baseline="0" dirty="0"/>
                        <a:t>να του στείλει </a:t>
                      </a:r>
                      <a:r>
                        <a:rPr lang="en-US" sz="1600" baseline="0" dirty="0"/>
                        <a:t>count </a:t>
                      </a:r>
                      <a:r>
                        <a:rPr lang="el-GR" sz="1600" baseline="0" dirty="0"/>
                        <a:t>αριθμό </a:t>
                      </a:r>
                      <a:r>
                        <a:rPr lang="en-US" sz="1600" baseline="0" dirty="0"/>
                        <a:t>bytes </a:t>
                      </a:r>
                      <a:r>
                        <a:rPr lang="el-GR" sz="1600" baseline="0" dirty="0"/>
                        <a:t>που δεν πρέπει να υπερβαίνουν τα 32.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Wire.available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  <a:endParaRPr lang="el-GR" sz="16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Επιστρέφει</a:t>
                      </a:r>
                      <a:r>
                        <a:rPr lang="el-GR" sz="1600" baseline="0" dirty="0"/>
                        <a:t> τον αριθμό των </a:t>
                      </a:r>
                      <a:r>
                        <a:rPr lang="en-US" sz="1600" baseline="0" dirty="0"/>
                        <a:t>bytes </a:t>
                      </a:r>
                      <a:r>
                        <a:rPr lang="el-GR" sz="1600" baseline="0" dirty="0"/>
                        <a:t>που υπάρχουν στον </a:t>
                      </a:r>
                      <a:r>
                        <a:rPr lang="en-US" sz="1600" baseline="0" dirty="0"/>
                        <a:t>buffer </a:t>
                      </a:r>
                      <a:r>
                        <a:rPr lang="el-GR" sz="1600" baseline="0" dirty="0"/>
                        <a:t>της </a:t>
                      </a:r>
                      <a:r>
                        <a:rPr lang="en-US" sz="1600" baseline="0" dirty="0"/>
                        <a:t>Wire. </a:t>
                      </a:r>
                      <a:r>
                        <a:rPr lang="el-GR" sz="1600" baseline="0" dirty="0"/>
                        <a:t>Ο </a:t>
                      </a:r>
                      <a:r>
                        <a:rPr lang="en-US" sz="1600" baseline="0" dirty="0"/>
                        <a:t>buffer </a:t>
                      </a:r>
                      <a:r>
                        <a:rPr lang="el-GR" sz="1600" baseline="0" dirty="0"/>
                        <a:t>αυτός γεμίζει με τη μέθοδο </a:t>
                      </a:r>
                      <a:r>
                        <a:rPr lang="en-US" sz="1600" baseline="0" dirty="0" err="1"/>
                        <a:t>requestFrom</a:t>
                      </a:r>
                      <a:r>
                        <a:rPr lang="en-US" sz="1600" baseline="0" dirty="0"/>
                        <a:t>() </a:t>
                      </a:r>
                      <a:r>
                        <a:rPr lang="el-GR" sz="1600" baseline="0" dirty="0"/>
                        <a:t>ή τη μέθοδο </a:t>
                      </a:r>
                      <a:r>
                        <a:rPr lang="en-US" sz="1600" baseline="0" dirty="0" err="1"/>
                        <a:t>onReceiveService</a:t>
                      </a:r>
                      <a:r>
                        <a:rPr lang="en-US" sz="1600" baseline="0" dirty="0"/>
                        <a:t>(). </a:t>
                      </a:r>
                      <a:r>
                        <a:rPr lang="el-GR" sz="1600" baseline="0" dirty="0"/>
                        <a:t>Η τελευταία καλείται μετά από αποστολή </a:t>
                      </a:r>
                      <a:r>
                        <a:rPr lang="en-US" sz="1600" baseline="0" dirty="0"/>
                        <a:t>STOP</a:t>
                      </a:r>
                      <a:r>
                        <a:rPr lang="el-GR" sz="1600" baseline="0" dirty="0"/>
                        <a:t> ή επαναλαμβανόμενων </a:t>
                      </a:r>
                      <a:r>
                        <a:rPr lang="en-US" sz="1600" baseline="0" dirty="0"/>
                        <a:t>START </a:t>
                      </a:r>
                      <a:r>
                        <a:rPr lang="el-GR" sz="1600" baseline="0" dirty="0"/>
                        <a:t>από τον </a:t>
                      </a:r>
                      <a:r>
                        <a:rPr lang="en-US" sz="1600" baseline="0" dirty="0"/>
                        <a:t>Master.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Wire.receive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  <a:endParaRPr lang="el-GR" sz="16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Επιστρέφει</a:t>
                      </a:r>
                      <a:r>
                        <a:rPr lang="el-GR" sz="1600" baseline="0" dirty="0"/>
                        <a:t> το επόμενο </a:t>
                      </a:r>
                      <a:r>
                        <a:rPr lang="en-US" sz="1600" baseline="0" dirty="0"/>
                        <a:t>byte </a:t>
                      </a:r>
                      <a:r>
                        <a:rPr lang="el-GR" sz="1600" baseline="0" dirty="0"/>
                        <a:t>από τον </a:t>
                      </a:r>
                      <a:r>
                        <a:rPr lang="en-US" sz="1600" baseline="0" dirty="0"/>
                        <a:t>buffer </a:t>
                      </a:r>
                      <a:r>
                        <a:rPr lang="el-GR" sz="1600" baseline="0" dirty="0"/>
                        <a:t>της </a:t>
                      </a:r>
                      <a:r>
                        <a:rPr lang="en-US" sz="1600" baseline="0" dirty="0"/>
                        <a:t>Wire.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Πίνακα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265439"/>
              </p:ext>
            </p:extLst>
          </p:nvPr>
        </p:nvGraphicFramePr>
        <p:xfrm>
          <a:off x="1050375" y="3179258"/>
          <a:ext cx="9722223" cy="2504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8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/>
                        <a:t>Συναρτήσεις</a:t>
                      </a:r>
                      <a:r>
                        <a:rPr lang="el-GR" baseline="0" dirty="0"/>
                        <a:t> για συσκευή </a:t>
                      </a:r>
                      <a:r>
                        <a:rPr lang="en-US" baseline="0" dirty="0"/>
                        <a:t>Slave</a:t>
                      </a:r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Wire.onReceive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(handler)</a:t>
                      </a:r>
                      <a:endParaRPr lang="el-GR" sz="16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Καλεί</a:t>
                      </a:r>
                      <a:r>
                        <a:rPr lang="el-GR" sz="1600" baseline="0" dirty="0"/>
                        <a:t> τη συνάρτηση </a:t>
                      </a:r>
                      <a:r>
                        <a:rPr lang="en-US" sz="1600" baseline="0" dirty="0"/>
                        <a:t>handler </a:t>
                      </a:r>
                      <a:r>
                        <a:rPr lang="el-GR" sz="1600" baseline="0" dirty="0"/>
                        <a:t>όταν η συσκευή </a:t>
                      </a:r>
                      <a:r>
                        <a:rPr lang="en-US" sz="1600" baseline="0" dirty="0"/>
                        <a:t>Slave </a:t>
                      </a:r>
                      <a:r>
                        <a:rPr lang="el-GR" sz="1600" baseline="0" dirty="0"/>
                        <a:t>λάβει δεδομένα. Η μορφή της είναι:</a:t>
                      </a:r>
                      <a:r>
                        <a:rPr lang="en-US" sz="1600" baseline="0" dirty="0"/>
                        <a:t>  void handler (</a:t>
                      </a:r>
                      <a:r>
                        <a:rPr lang="en-US" sz="1600" baseline="0" dirty="0" err="1"/>
                        <a:t>int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byteCount</a:t>
                      </a:r>
                      <a:r>
                        <a:rPr lang="en-US" sz="1600" baseline="0" dirty="0"/>
                        <a:t>), </a:t>
                      </a:r>
                      <a:r>
                        <a:rPr lang="el-GR" sz="1600" baseline="0" dirty="0"/>
                        <a:t>όπου </a:t>
                      </a:r>
                      <a:r>
                        <a:rPr lang="en-US" sz="1600" baseline="0" dirty="0" err="1"/>
                        <a:t>byteCount</a:t>
                      </a:r>
                      <a:r>
                        <a:rPr lang="en-US" sz="1600" baseline="0" dirty="0"/>
                        <a:t> </a:t>
                      </a:r>
                      <a:r>
                        <a:rPr lang="el-GR" sz="1600" baseline="0" dirty="0"/>
                        <a:t>είναι ο αριθμός των </a:t>
                      </a:r>
                      <a:r>
                        <a:rPr lang="en-US" sz="1600" baseline="0" dirty="0"/>
                        <a:t>bytes </a:t>
                      </a:r>
                      <a:r>
                        <a:rPr lang="el-GR" sz="1600" baseline="0" dirty="0"/>
                        <a:t>που έχουν ληφθεί. Στον </a:t>
                      </a:r>
                      <a:r>
                        <a:rPr lang="en-US" sz="1600" baseline="0" dirty="0"/>
                        <a:t>handler </a:t>
                      </a:r>
                      <a:r>
                        <a:rPr lang="el-GR" sz="1600" baseline="0" dirty="0"/>
                        <a:t>χρησιμοποιείται η μέθοδος </a:t>
                      </a:r>
                      <a:r>
                        <a:rPr lang="en-US" sz="1600" baseline="0" dirty="0"/>
                        <a:t>receive() </a:t>
                      </a:r>
                      <a:r>
                        <a:rPr lang="el-GR" sz="1600" baseline="0" dirty="0"/>
                        <a:t>για διάβασμα των δεδομένων.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Wire.onRequest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(handler)</a:t>
                      </a:r>
                      <a:endParaRPr lang="el-GR" sz="16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600" dirty="0"/>
                        <a:t>Καλεί</a:t>
                      </a:r>
                      <a:r>
                        <a:rPr lang="el-GR" sz="1600" baseline="0" dirty="0"/>
                        <a:t> τη συνάρτηση </a:t>
                      </a:r>
                      <a:r>
                        <a:rPr lang="en-US" sz="1600" baseline="0" dirty="0"/>
                        <a:t>handler </a:t>
                      </a:r>
                      <a:r>
                        <a:rPr lang="el-GR" sz="1600" baseline="0" dirty="0"/>
                        <a:t>όταν η συσκευή </a:t>
                      </a:r>
                      <a:r>
                        <a:rPr lang="en-US" sz="1600" baseline="0" dirty="0"/>
                        <a:t>Slave </a:t>
                      </a:r>
                      <a:r>
                        <a:rPr lang="el-GR" sz="1600" baseline="0" dirty="0"/>
                        <a:t>θέλει να στείλει δεδομένα. Η μορφή της είναι:</a:t>
                      </a:r>
                      <a:r>
                        <a:rPr lang="en-US" sz="1600" baseline="0" dirty="0"/>
                        <a:t>  void handler ()</a:t>
                      </a:r>
                      <a:r>
                        <a:rPr lang="el-GR" sz="1600" baseline="0" dirty="0"/>
                        <a:t>. Ανταποκρίνεται όταν ο </a:t>
                      </a:r>
                      <a:r>
                        <a:rPr lang="en-US" sz="1600" baseline="0" dirty="0"/>
                        <a:t>Master </a:t>
                      </a:r>
                      <a:r>
                        <a:rPr lang="el-GR" sz="1600" baseline="0" dirty="0"/>
                        <a:t>έχει στείλει διεύθυνση </a:t>
                      </a:r>
                      <a:r>
                        <a:rPr lang="en-US" sz="1600" baseline="0" dirty="0"/>
                        <a:t>Slave </a:t>
                      </a:r>
                      <a:r>
                        <a:rPr lang="el-GR" sz="1600" baseline="0" dirty="0"/>
                        <a:t>και </a:t>
                      </a:r>
                      <a:r>
                        <a:rPr lang="en-US" sz="1600" baseline="0" dirty="0"/>
                        <a:t>Read </a:t>
                      </a:r>
                      <a:r>
                        <a:rPr lang="el-GR" sz="1600" baseline="0" dirty="0"/>
                        <a:t>και χρησιμοποιεί τη μέθοδο </a:t>
                      </a:r>
                      <a:r>
                        <a:rPr lang="en-US" sz="1600" baseline="0" dirty="0"/>
                        <a:t>send()</a:t>
                      </a:r>
                      <a:r>
                        <a:rPr lang="el-GR" sz="1600" baseline="0" dirty="0"/>
                        <a:t> για να γεμίσει τον </a:t>
                      </a:r>
                      <a:r>
                        <a:rPr lang="en-US" sz="1600" baseline="0" dirty="0"/>
                        <a:t>buffer.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1427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126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3807302" y="392946"/>
            <a:ext cx="36401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Σύνδεση δύο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Arduino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 μέσω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I2C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671" y="1048294"/>
            <a:ext cx="10999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Η σύνδεση πραγματοποιείται ενώνοντας μεταξύ τους τα Α4, Α5 και </a:t>
            </a:r>
            <a:r>
              <a:rPr lang="en-US" dirty="0"/>
              <a:t>Ground. </a:t>
            </a:r>
            <a:r>
              <a:rPr lang="el-GR" dirty="0"/>
              <a:t>Δεν χρειάζονται αντιστάσεις </a:t>
            </a:r>
            <a:r>
              <a:rPr lang="en-US" dirty="0"/>
              <a:t>pull-up </a:t>
            </a:r>
            <a:r>
              <a:rPr lang="el-GR" dirty="0"/>
              <a:t>γιατί η βιβλιοθήκη ενεργοποιεί τις εσωτερικές των δύο ακροδεκτών με τη συνάρτηση </a:t>
            </a:r>
            <a:r>
              <a:rPr lang="en-US" dirty="0"/>
              <a:t>begin().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 </a:t>
            </a:r>
            <a:r>
              <a:rPr lang="en-US" dirty="0"/>
              <a:t>Master </a:t>
            </a:r>
            <a:r>
              <a:rPr lang="el-GR" dirty="0"/>
              <a:t>στέλνει ή δέχεται δεδομένα από τον </a:t>
            </a:r>
            <a:r>
              <a:rPr lang="en-US" dirty="0"/>
              <a:t>Slave </a:t>
            </a:r>
            <a:r>
              <a:rPr lang="el-GR" dirty="0"/>
              <a:t>με σύγχρονο τρόπο με τη χρήση των μεθόδων </a:t>
            </a:r>
            <a:r>
              <a:rPr lang="en-US" dirty="0"/>
              <a:t>send()/write() </a:t>
            </a:r>
            <a:r>
              <a:rPr lang="el-GR" dirty="0"/>
              <a:t>ή </a:t>
            </a:r>
            <a:r>
              <a:rPr lang="en-US" dirty="0"/>
              <a:t>receive()/read().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591671" y="2457654"/>
            <a:ext cx="438374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C00000"/>
                </a:solidFill>
                <a:latin typeface="TimesNewRomanPS-BoldMT"/>
              </a:rPr>
              <a:t>Ο </a:t>
            </a:r>
            <a:r>
              <a:rPr lang="en-US" sz="1600" b="1" dirty="0">
                <a:solidFill>
                  <a:srgbClr val="C00000"/>
                </a:solidFill>
                <a:latin typeface="TimesNewRomanPS-BoldMT"/>
              </a:rPr>
              <a:t>Master </a:t>
            </a:r>
            <a:r>
              <a:rPr lang="el-GR" sz="1600" b="1" dirty="0">
                <a:solidFill>
                  <a:srgbClr val="C00000"/>
                </a:solidFill>
                <a:latin typeface="TimesNewRomanPS-BoldMT"/>
              </a:rPr>
              <a:t>στέλνει δεδομένα στον </a:t>
            </a:r>
            <a:r>
              <a:rPr lang="en-US" sz="1600" b="1" dirty="0">
                <a:solidFill>
                  <a:srgbClr val="C00000"/>
                </a:solidFill>
                <a:latin typeface="TimesNewRomanPS-BoldMT"/>
              </a:rPr>
              <a:t>Slave</a:t>
            </a:r>
            <a:endParaRPr lang="el-GR" sz="1600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671" y="2918011"/>
            <a:ext cx="4383741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void setup(){</a:t>
            </a:r>
          </a:p>
          <a:p>
            <a:r>
              <a:rPr lang="en-US" sz="1400" dirty="0"/>
              <a:t>  // Start I²C bus as master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Wire.begin</a:t>
            </a:r>
            <a:r>
              <a:rPr lang="en-US" sz="1400" dirty="0"/>
              <a:t>();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loop(){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int</a:t>
            </a:r>
            <a:r>
              <a:rPr lang="en-US" sz="1400" dirty="0"/>
              <a:t> input=</a:t>
            </a:r>
            <a:r>
              <a:rPr lang="en-US" sz="1400" dirty="0" err="1"/>
              <a:t>analogRead</a:t>
            </a:r>
            <a:r>
              <a:rPr lang="en-US" sz="1400" dirty="0"/>
              <a:t>(</a:t>
            </a:r>
            <a:r>
              <a:rPr lang="en-US" sz="1400" dirty="0" err="1"/>
              <a:t>AnalogPin</a:t>
            </a:r>
            <a:r>
              <a:rPr lang="en-US" sz="1400" dirty="0"/>
              <a:t>);</a:t>
            </a:r>
          </a:p>
          <a:p>
            <a:r>
              <a:rPr lang="en-US" sz="1400" dirty="0"/>
              <a:t>  // Send two bytes to slave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Wire.beginTransmission</a:t>
            </a:r>
            <a:r>
              <a:rPr lang="en-US" sz="1400" dirty="0"/>
              <a:t>(</a:t>
            </a:r>
            <a:r>
              <a:rPr lang="en-US" sz="1400" dirty="0" err="1"/>
              <a:t>SlaveDeviceId</a:t>
            </a:r>
            <a:r>
              <a:rPr lang="en-US" sz="1400" dirty="0"/>
              <a:t>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Wire.send</a:t>
            </a:r>
            <a:r>
              <a:rPr lang="en-US" sz="1400" dirty="0"/>
              <a:t>(input &gt;&gt; 8);		//MSB digit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Wire.send</a:t>
            </a:r>
            <a:r>
              <a:rPr lang="en-US" sz="1400" dirty="0"/>
              <a:t>(input &amp; 0xFF);	//LSB digit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Wire.endTransmission</a:t>
            </a:r>
            <a:r>
              <a:rPr lang="en-US" sz="1400" dirty="0"/>
              <a:t>();</a:t>
            </a:r>
          </a:p>
          <a:p>
            <a:r>
              <a:rPr lang="en-US" sz="1400" dirty="0"/>
              <a:t>  delay(1000);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22577" y="2457654"/>
            <a:ext cx="5217459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C00000"/>
                </a:solidFill>
                <a:latin typeface="TimesNewRomanPS-BoldMT"/>
              </a:rPr>
              <a:t>Ο </a:t>
            </a:r>
            <a:r>
              <a:rPr lang="en-US" sz="1600" b="1" dirty="0">
                <a:solidFill>
                  <a:srgbClr val="C00000"/>
                </a:solidFill>
                <a:latin typeface="TimesNewRomanPS-BoldMT"/>
              </a:rPr>
              <a:t>Master </a:t>
            </a:r>
            <a:r>
              <a:rPr lang="el-GR" sz="1600" b="1" dirty="0">
                <a:solidFill>
                  <a:srgbClr val="C00000"/>
                </a:solidFill>
                <a:latin typeface="TimesNewRomanPS-BoldMT"/>
              </a:rPr>
              <a:t>δέχεται δεδομένα από τον </a:t>
            </a:r>
            <a:r>
              <a:rPr lang="en-US" sz="1600" b="1" dirty="0">
                <a:solidFill>
                  <a:srgbClr val="C00000"/>
                </a:solidFill>
                <a:latin typeface="TimesNewRomanPS-BoldMT"/>
              </a:rPr>
              <a:t>Slave</a:t>
            </a:r>
            <a:endParaRPr lang="el-GR" sz="1600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2577" y="2946411"/>
            <a:ext cx="5217459" cy="3323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void loop(){</a:t>
            </a:r>
            <a:endParaRPr lang="el-GR" sz="1400" dirty="0"/>
          </a:p>
          <a:p>
            <a:r>
              <a:rPr lang="el-GR" sz="1400" dirty="0"/>
              <a:t> </a:t>
            </a:r>
            <a:r>
              <a:rPr lang="en-US" sz="1400" dirty="0"/>
              <a:t>// Request data from slave</a:t>
            </a:r>
            <a:endParaRPr lang="el-GR" sz="1400" dirty="0"/>
          </a:p>
          <a:p>
            <a:r>
              <a:rPr lang="el-GR" sz="1400" dirty="0"/>
              <a:t> </a:t>
            </a:r>
            <a:r>
              <a:rPr lang="en-US" sz="1400" dirty="0" err="1"/>
              <a:t>Wire.beginTransmission</a:t>
            </a:r>
            <a:r>
              <a:rPr lang="en-US" sz="1400" dirty="0"/>
              <a:t>(</a:t>
            </a:r>
            <a:r>
              <a:rPr lang="en-US" sz="1400" dirty="0" err="1"/>
              <a:t>SlaveDeviceId</a:t>
            </a:r>
            <a:r>
              <a:rPr lang="en-US" sz="1400" dirty="0"/>
              <a:t>);</a:t>
            </a:r>
            <a:endParaRPr lang="el-GR" sz="1400" dirty="0"/>
          </a:p>
          <a:p>
            <a:r>
              <a:rPr lang="el-GR" sz="1400" dirty="0"/>
              <a:t>  </a:t>
            </a:r>
            <a:r>
              <a:rPr lang="en-US" sz="1400" dirty="0" err="1"/>
              <a:t>int</a:t>
            </a:r>
            <a:r>
              <a:rPr lang="en-US" sz="1400" dirty="0"/>
              <a:t> available = </a:t>
            </a:r>
            <a:r>
              <a:rPr lang="en-US" sz="1400" dirty="0" err="1"/>
              <a:t>Wire.requestFrom</a:t>
            </a:r>
            <a:r>
              <a:rPr lang="en-US" sz="1400" dirty="0"/>
              <a:t>(</a:t>
            </a:r>
            <a:r>
              <a:rPr lang="en-US" sz="1400" dirty="0" err="1"/>
              <a:t>SlaveDeviceId</a:t>
            </a:r>
            <a:r>
              <a:rPr lang="en-US" sz="1400" dirty="0"/>
              <a:t>, 2);</a:t>
            </a:r>
          </a:p>
          <a:p>
            <a:r>
              <a:rPr lang="en-US" sz="1400" dirty="0"/>
              <a:t>  if (available==2){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receivedValue</a:t>
            </a:r>
            <a:r>
              <a:rPr lang="en-US" sz="1400" dirty="0"/>
              <a:t> = </a:t>
            </a:r>
            <a:r>
              <a:rPr lang="en-US" sz="1400" dirty="0" err="1"/>
              <a:t>Wire.receive</a:t>
            </a:r>
            <a:r>
              <a:rPr lang="en-US" sz="1400" dirty="0"/>
              <a:t>()&lt;&lt;8 | </a:t>
            </a:r>
            <a:r>
              <a:rPr lang="en-US" sz="1400" dirty="0" err="1"/>
              <a:t>Wire.receive</a:t>
            </a:r>
            <a:r>
              <a:rPr lang="en-US" sz="1400" dirty="0"/>
              <a:t>();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Serial.println</a:t>
            </a:r>
            <a:r>
              <a:rPr lang="en-US" sz="1400" dirty="0"/>
              <a:t>(</a:t>
            </a:r>
            <a:r>
              <a:rPr lang="en-US" sz="1400" dirty="0" err="1"/>
              <a:t>receivedValue</a:t>
            </a:r>
            <a:r>
              <a:rPr lang="en-US" sz="1400" dirty="0"/>
              <a:t>);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  else{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Serial.print</a:t>
            </a:r>
            <a:r>
              <a:rPr lang="en-US" sz="1400" dirty="0"/>
              <a:t>(“Unexpected number of bytes received=“);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Serial.println</a:t>
            </a:r>
            <a:r>
              <a:rPr lang="en-US" sz="1400" dirty="0"/>
              <a:t>(available);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Wire.endTransmission</a:t>
            </a:r>
            <a:r>
              <a:rPr lang="en-US" sz="1400" dirty="0"/>
              <a:t>();</a:t>
            </a:r>
          </a:p>
          <a:p>
            <a:r>
              <a:rPr lang="en-US" sz="1400" dirty="0"/>
              <a:t>  delay(1000);</a:t>
            </a:r>
          </a:p>
          <a:p>
            <a:r>
              <a:rPr lang="el-GR" sz="1400" dirty="0"/>
              <a:t>}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337043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127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389965" y="268941"/>
            <a:ext cx="1134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 </a:t>
            </a:r>
            <a:r>
              <a:rPr lang="en-US" dirty="0"/>
              <a:t>Slave </a:t>
            </a:r>
            <a:r>
              <a:rPr lang="el-GR" dirty="0"/>
              <a:t>λειτουργεί ασύγχρονα μέσω των μεθόδων </a:t>
            </a:r>
            <a:r>
              <a:rPr lang="el-GR" dirty="0" err="1"/>
              <a:t>επανάκλησης</a:t>
            </a:r>
            <a:r>
              <a:rPr lang="el-GR" dirty="0"/>
              <a:t> </a:t>
            </a:r>
            <a:r>
              <a:rPr lang="en-US" dirty="0" err="1"/>
              <a:t>onReceive</a:t>
            </a:r>
            <a:r>
              <a:rPr lang="en-US" dirty="0"/>
              <a:t>(</a:t>
            </a:r>
            <a:r>
              <a:rPr lang="el-GR" dirty="0"/>
              <a:t>) και </a:t>
            </a:r>
            <a:r>
              <a:rPr lang="en-US" dirty="0" err="1"/>
              <a:t>onRequest</a:t>
            </a:r>
            <a:r>
              <a:rPr lang="en-US" dirty="0"/>
              <a:t>() </a:t>
            </a:r>
            <a:r>
              <a:rPr lang="el-GR" dirty="0"/>
              <a:t>για να λάβει ή να στείλει δεδομένα στον </a:t>
            </a:r>
            <a:r>
              <a:rPr lang="en-US" dirty="0"/>
              <a:t>Master </a:t>
            </a:r>
            <a:r>
              <a:rPr lang="el-GR" dirty="0"/>
              <a:t>και μετά από εντολή του </a:t>
            </a:r>
            <a:r>
              <a:rPr lang="en-US" dirty="0"/>
              <a:t>Master.</a:t>
            </a:r>
            <a:r>
              <a:rPr lang="el-GR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436" y="1053652"/>
            <a:ext cx="5217459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C00000"/>
                </a:solidFill>
                <a:latin typeface="TimesNewRomanPS-BoldMT"/>
              </a:rPr>
              <a:t>Ο </a:t>
            </a:r>
            <a:r>
              <a:rPr lang="en-US" sz="1600" b="1" dirty="0">
                <a:solidFill>
                  <a:srgbClr val="C00000"/>
                </a:solidFill>
                <a:latin typeface="TimesNewRomanPS-BoldMT"/>
              </a:rPr>
              <a:t>Slave </a:t>
            </a:r>
            <a:r>
              <a:rPr lang="el-GR" sz="1600" b="1" dirty="0">
                <a:solidFill>
                  <a:srgbClr val="C00000"/>
                </a:solidFill>
                <a:latin typeface="TimesNewRomanPS-BoldMT"/>
              </a:rPr>
              <a:t>δέχεται δεδομένα από τον</a:t>
            </a:r>
            <a:r>
              <a:rPr lang="en-US" sz="1600" b="1" dirty="0">
                <a:solidFill>
                  <a:srgbClr val="C00000"/>
                </a:solidFill>
                <a:latin typeface="TimesNewRomanPS-BoldMT"/>
              </a:rPr>
              <a:t> Master</a:t>
            </a:r>
            <a:endParaRPr lang="el-GR" sz="1600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436" y="1530586"/>
            <a:ext cx="5217459" cy="5047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const</a:t>
            </a:r>
            <a:r>
              <a:rPr lang="en-US" sz="1400" dirty="0"/>
              <a:t> byte </a:t>
            </a:r>
            <a:r>
              <a:rPr lang="en-US" sz="1400" dirty="0" err="1"/>
              <a:t>SlaveDeviceId</a:t>
            </a:r>
            <a:r>
              <a:rPr lang="en-US" sz="1400" dirty="0"/>
              <a:t> = 1;</a:t>
            </a:r>
          </a:p>
          <a:p>
            <a:endParaRPr lang="en-US" sz="1400" dirty="0"/>
          </a:p>
          <a:p>
            <a:r>
              <a:rPr lang="en-US" sz="1400" dirty="0"/>
              <a:t>void setup(){</a:t>
            </a:r>
          </a:p>
          <a:p>
            <a:r>
              <a:rPr lang="en-US" sz="1400" dirty="0"/>
              <a:t>  // Start I²C bus as a slave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Wire.begin</a:t>
            </a:r>
            <a:r>
              <a:rPr lang="en-US" sz="1400" dirty="0"/>
              <a:t>(</a:t>
            </a:r>
            <a:r>
              <a:rPr lang="en-US" sz="1400" dirty="0" err="1"/>
              <a:t>SlaveDeviceId</a:t>
            </a:r>
            <a:r>
              <a:rPr lang="en-US" sz="1400" dirty="0"/>
              <a:t>);</a:t>
            </a:r>
          </a:p>
          <a:p>
            <a:r>
              <a:rPr lang="en-US" sz="1400" dirty="0"/>
              <a:t>  // Set the callback method when data received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Wire.onReceive</a:t>
            </a:r>
            <a:r>
              <a:rPr lang="en-US" sz="1400" dirty="0"/>
              <a:t>(</a:t>
            </a:r>
            <a:r>
              <a:rPr lang="en-US" sz="1400" dirty="0" err="1"/>
              <a:t>receiveCallback</a:t>
            </a:r>
            <a:r>
              <a:rPr lang="en-US" sz="1400" dirty="0"/>
              <a:t>);</a:t>
            </a:r>
          </a:p>
          <a:p>
            <a:r>
              <a:rPr lang="en-US" sz="1400" dirty="0"/>
              <a:t>  // Watch received data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Serial.begin</a:t>
            </a:r>
            <a:r>
              <a:rPr lang="en-US" sz="1400" dirty="0"/>
              <a:t>(9600);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loop(){ }</a:t>
            </a:r>
          </a:p>
          <a:p>
            <a:endParaRPr lang="en-US" sz="1400" dirty="0"/>
          </a:p>
          <a:p>
            <a:r>
              <a:rPr lang="en-US" sz="1400" dirty="0"/>
              <a:t>void </a:t>
            </a:r>
            <a:r>
              <a:rPr lang="en-US" sz="1400" dirty="0" err="1"/>
              <a:t>receiveCallback</a:t>
            </a:r>
            <a:r>
              <a:rPr lang="en-US" sz="1400" dirty="0"/>
              <a:t>(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byteCount</a:t>
            </a:r>
            <a:r>
              <a:rPr lang="en-US" sz="1400" dirty="0"/>
              <a:t>){</a:t>
            </a:r>
          </a:p>
          <a:p>
            <a:r>
              <a:rPr lang="en-US" sz="1400" dirty="0"/>
              <a:t>  if (</a:t>
            </a:r>
            <a:r>
              <a:rPr lang="en-US" sz="1400" dirty="0" err="1"/>
              <a:t>byteCount</a:t>
            </a:r>
            <a:r>
              <a:rPr lang="en-US" sz="1400" dirty="0"/>
              <a:t>==2){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receivedValue</a:t>
            </a:r>
            <a:r>
              <a:rPr lang="en-US" sz="1400" dirty="0"/>
              <a:t> = </a:t>
            </a:r>
            <a:r>
              <a:rPr lang="en-US" sz="1400" dirty="0" err="1"/>
              <a:t>Wire.receive</a:t>
            </a:r>
            <a:r>
              <a:rPr lang="en-US" sz="1400" dirty="0"/>
              <a:t>() &lt;&lt; 8 | </a:t>
            </a:r>
            <a:r>
              <a:rPr lang="en-US" sz="1400" dirty="0" err="1"/>
              <a:t>Wire.receive</a:t>
            </a:r>
            <a:r>
              <a:rPr lang="en-US" sz="1400" dirty="0"/>
              <a:t>();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Serial.println</a:t>
            </a:r>
            <a:r>
              <a:rPr lang="en-US" sz="1400" dirty="0"/>
              <a:t>(</a:t>
            </a:r>
            <a:r>
              <a:rPr lang="en-US" sz="1400" dirty="0" err="1"/>
              <a:t>receivedValue</a:t>
            </a:r>
            <a:r>
              <a:rPr lang="en-US" sz="1400" dirty="0"/>
              <a:t>);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  else{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Serial.print</a:t>
            </a:r>
            <a:r>
              <a:rPr lang="en-US" sz="1400" dirty="0"/>
              <a:t>(“Unexpected number of bytes received=“);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Serial.println</a:t>
            </a:r>
            <a:r>
              <a:rPr lang="en-US" sz="1400" dirty="0"/>
              <a:t>(</a:t>
            </a:r>
            <a:r>
              <a:rPr lang="en-US" sz="1400" dirty="0" err="1"/>
              <a:t>byteCount</a:t>
            </a:r>
            <a:r>
              <a:rPr lang="en-US" sz="1400" dirty="0"/>
              <a:t>);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1870" y="1053652"/>
            <a:ext cx="5217459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C00000"/>
                </a:solidFill>
                <a:latin typeface="TimesNewRomanPS-BoldMT"/>
              </a:rPr>
              <a:t>Ο </a:t>
            </a:r>
            <a:r>
              <a:rPr lang="en-US" sz="1600" b="1" dirty="0">
                <a:solidFill>
                  <a:srgbClr val="C00000"/>
                </a:solidFill>
                <a:latin typeface="TimesNewRomanPS-BoldMT"/>
              </a:rPr>
              <a:t>Slave </a:t>
            </a:r>
            <a:r>
              <a:rPr lang="el-GR" sz="1600" b="1" dirty="0">
                <a:solidFill>
                  <a:srgbClr val="C00000"/>
                </a:solidFill>
                <a:latin typeface="TimesNewRomanPS-BoldMT"/>
              </a:rPr>
              <a:t>στέλνει δεδομένα στον</a:t>
            </a:r>
            <a:r>
              <a:rPr lang="en-US" sz="1600" b="1" dirty="0">
                <a:solidFill>
                  <a:srgbClr val="C00000"/>
                </a:solidFill>
                <a:latin typeface="TimesNewRomanPS-BoldMT"/>
              </a:rPr>
              <a:t> Master</a:t>
            </a:r>
            <a:endParaRPr lang="el-GR" sz="1600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1870" y="1667435"/>
            <a:ext cx="5616389" cy="4678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const</a:t>
            </a:r>
            <a:r>
              <a:rPr lang="en-US" sz="1400" dirty="0"/>
              <a:t> byte </a:t>
            </a:r>
            <a:r>
              <a:rPr lang="en-US" sz="1400" dirty="0" err="1"/>
              <a:t>AnalogPin</a:t>
            </a:r>
            <a:r>
              <a:rPr lang="en-US" sz="1400" dirty="0"/>
              <a:t> = 0;</a:t>
            </a:r>
          </a:p>
          <a:p>
            <a:r>
              <a:rPr lang="en-US" sz="1400" dirty="0" err="1"/>
              <a:t>const</a:t>
            </a:r>
            <a:r>
              <a:rPr lang="en-US" sz="1400" dirty="0"/>
              <a:t> byte </a:t>
            </a:r>
            <a:r>
              <a:rPr lang="en-US" sz="1400" dirty="0" err="1"/>
              <a:t>SlaveDeviceId</a:t>
            </a:r>
            <a:r>
              <a:rPr lang="en-US" sz="1400" dirty="0"/>
              <a:t> = 1;</a:t>
            </a:r>
          </a:p>
          <a:p>
            <a:endParaRPr lang="en-US" sz="1400" dirty="0"/>
          </a:p>
          <a:p>
            <a:r>
              <a:rPr lang="en-US" sz="1400" dirty="0"/>
              <a:t>void setup(){</a:t>
            </a:r>
          </a:p>
          <a:p>
            <a:r>
              <a:rPr lang="en-US" sz="1400" dirty="0"/>
              <a:t>  // Start I²C bus as a slave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Wire.begin</a:t>
            </a:r>
            <a:r>
              <a:rPr lang="en-US" sz="1400" dirty="0"/>
              <a:t>(</a:t>
            </a:r>
            <a:r>
              <a:rPr lang="en-US" sz="1400" dirty="0" err="1"/>
              <a:t>SlaveDeviceId</a:t>
            </a:r>
            <a:r>
              <a:rPr lang="en-US" sz="1400" dirty="0"/>
              <a:t>);</a:t>
            </a:r>
          </a:p>
          <a:p>
            <a:r>
              <a:rPr lang="en-US" sz="1400" dirty="0"/>
              <a:t>  // Set the callback method when data requested by Master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Wire.onRequest</a:t>
            </a:r>
            <a:r>
              <a:rPr lang="en-US" sz="1400" dirty="0"/>
              <a:t>(</a:t>
            </a:r>
            <a:r>
              <a:rPr lang="en-US" sz="1400" dirty="0" err="1"/>
              <a:t>requestCallback</a:t>
            </a:r>
            <a:r>
              <a:rPr lang="en-US" sz="1400" dirty="0"/>
              <a:t>);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loop(){ }</a:t>
            </a:r>
          </a:p>
          <a:p>
            <a:endParaRPr lang="en-US" sz="1400" dirty="0"/>
          </a:p>
          <a:p>
            <a:r>
              <a:rPr lang="en-US" sz="1400" dirty="0"/>
              <a:t>void </a:t>
            </a:r>
            <a:r>
              <a:rPr lang="en-US" sz="1400" dirty="0" err="1"/>
              <a:t>requestCallback</a:t>
            </a:r>
            <a:r>
              <a:rPr lang="en-US" sz="1400" dirty="0"/>
              <a:t>(){</a:t>
            </a:r>
          </a:p>
          <a:p>
            <a:r>
              <a:rPr lang="en-US" sz="1400" dirty="0"/>
              <a:t>  //read &amp; transmit to Master the analog reading from A0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int</a:t>
            </a:r>
            <a:r>
              <a:rPr lang="en-US" sz="1400" dirty="0"/>
              <a:t> input = </a:t>
            </a:r>
            <a:r>
              <a:rPr lang="en-US" sz="1400" dirty="0" err="1"/>
              <a:t>analogRead</a:t>
            </a:r>
            <a:r>
              <a:rPr lang="en-US" sz="1400" dirty="0"/>
              <a:t>(</a:t>
            </a:r>
            <a:r>
              <a:rPr lang="en-US" sz="1400" dirty="0" err="1"/>
              <a:t>AnalogPin</a:t>
            </a:r>
            <a:r>
              <a:rPr lang="en-US" sz="1400" dirty="0"/>
              <a:t>);</a:t>
            </a:r>
          </a:p>
          <a:p>
            <a:r>
              <a:rPr lang="en-US" sz="1400" dirty="0"/>
              <a:t>  // To send multiple bytes fill your own buffer and send it all at once</a:t>
            </a:r>
          </a:p>
          <a:p>
            <a:r>
              <a:rPr lang="en-US" sz="1400" dirty="0"/>
              <a:t>  uint8_t buffer[2];</a:t>
            </a:r>
          </a:p>
          <a:p>
            <a:r>
              <a:rPr lang="en-US" sz="1400" dirty="0"/>
              <a:t>  buffer[0] = input &gt;&gt; 8;</a:t>
            </a:r>
          </a:p>
          <a:p>
            <a:r>
              <a:rPr lang="en-US" sz="1400" dirty="0"/>
              <a:t>  buffer[1] = input &amp; 0xff;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Wire.send</a:t>
            </a:r>
            <a:r>
              <a:rPr lang="en-US" sz="1400" dirty="0"/>
              <a:t>(buffer, 2);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743705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128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381913" y="325710"/>
            <a:ext cx="648709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Παράδειγμα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I2C: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Σύνδεση μνήμης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EEPROM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στον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Arduino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4364" y="1385047"/>
            <a:ext cx="830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Θα χρησιμοποιηθεί η μνήμη 24</a:t>
            </a:r>
            <a:r>
              <a:rPr lang="en-US" dirty="0"/>
              <a:t>C256 </a:t>
            </a:r>
            <a:r>
              <a:rPr lang="el-GR" dirty="0"/>
              <a:t>η οποία έχει χωρητικότητα 256 </a:t>
            </a:r>
            <a:r>
              <a:rPr lang="en-US" dirty="0" err="1"/>
              <a:t>kbits</a:t>
            </a:r>
            <a:r>
              <a:rPr lang="en-US" dirty="0"/>
              <a:t> </a:t>
            </a:r>
            <a:r>
              <a:rPr lang="el-GR" dirty="0"/>
              <a:t>ή 32 ΚΒ.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Σύνδεση των </a:t>
            </a:r>
            <a:r>
              <a:rPr lang="en-US" dirty="0"/>
              <a:t>SDA </a:t>
            </a:r>
            <a:r>
              <a:rPr lang="el-GR" dirty="0"/>
              <a:t>και </a:t>
            </a:r>
            <a:r>
              <a:rPr lang="en-US" dirty="0"/>
              <a:t>SCL </a:t>
            </a:r>
            <a:r>
              <a:rPr lang="el-GR" dirty="0"/>
              <a:t>στα αντίστοιχα </a:t>
            </a:r>
            <a:r>
              <a:rPr lang="en-US" dirty="0"/>
              <a:t>pins </a:t>
            </a:r>
            <a:r>
              <a:rPr lang="el-GR" dirty="0"/>
              <a:t>του </a:t>
            </a:r>
            <a:r>
              <a:rPr lang="en-US" dirty="0"/>
              <a:t>Arduino (A4 </a:t>
            </a:r>
            <a:r>
              <a:rPr lang="el-GR" dirty="0"/>
              <a:t>και Α5).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Σύνδεση του </a:t>
            </a:r>
            <a:r>
              <a:rPr lang="en-US" dirty="0"/>
              <a:t>WP </a:t>
            </a:r>
            <a:r>
              <a:rPr lang="el-GR" dirty="0"/>
              <a:t>στο </a:t>
            </a:r>
            <a:r>
              <a:rPr lang="en-US" dirty="0"/>
              <a:t>Ground </a:t>
            </a:r>
            <a:r>
              <a:rPr lang="el-GR" dirty="0">
                <a:sym typeface="Wingdings" panose="05000000000000000000" pitchFamily="2" charset="2"/>
              </a:rPr>
              <a:t> Επιτρέπεται η εγγραφή της </a:t>
            </a:r>
            <a:r>
              <a:rPr lang="en-US" dirty="0">
                <a:sym typeface="Wingdings" panose="05000000000000000000" pitchFamily="2" charset="2"/>
              </a:rPr>
              <a:t>EEPROM.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Η διεύθυνση του ολοκληρωμένου είναι </a:t>
            </a:r>
            <a:r>
              <a:rPr lang="en-US" dirty="0"/>
              <a:t>“0101A2A1A0” </a:t>
            </a:r>
            <a:r>
              <a:rPr lang="el-GR" dirty="0"/>
              <a:t>και επομένως μπορούν να συνδεθούν μέχρι 8.</a:t>
            </a:r>
            <a:r>
              <a:rPr lang="en-US" dirty="0"/>
              <a:t> </a:t>
            </a:r>
            <a:r>
              <a:rPr lang="el-GR" dirty="0"/>
              <a:t>Εάν Α2Α1Α0=000, τότε η διεύθυνση είναι </a:t>
            </a:r>
            <a:r>
              <a:rPr lang="en-US" dirty="0"/>
              <a:t>0x50 (</a:t>
            </a:r>
            <a:r>
              <a:rPr lang="el-GR" dirty="0"/>
              <a:t>μόνο τα 7 λιγότερο σημαντικά αποστέλλονται στον </a:t>
            </a:r>
            <a:r>
              <a:rPr lang="en-US" dirty="0"/>
              <a:t>Slave).</a:t>
            </a:r>
            <a:endParaRPr lang="el-GR" dirty="0"/>
          </a:p>
        </p:txBody>
      </p:sp>
      <p:pic>
        <p:nvPicPr>
          <p:cNvPr id="13314" name="Picture 2" descr="eepr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98" y="3450220"/>
            <a:ext cx="23812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Ευθεία γραμμή σύνδεσης 9"/>
          <p:cNvCxnSpPr/>
          <p:nvPr/>
        </p:nvCxnSpPr>
        <p:spPr>
          <a:xfrm flipH="1" flipV="1">
            <a:off x="3442447" y="4007224"/>
            <a:ext cx="82027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 flipH="1" flipV="1">
            <a:off x="3442447" y="4318071"/>
            <a:ext cx="82027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/>
          <p:cNvCxnSpPr/>
          <p:nvPr/>
        </p:nvCxnSpPr>
        <p:spPr>
          <a:xfrm flipH="1" flipV="1">
            <a:off x="3442447" y="4628917"/>
            <a:ext cx="82027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/>
          <p:nvPr/>
        </p:nvCxnSpPr>
        <p:spPr>
          <a:xfrm>
            <a:off x="3442447" y="4007224"/>
            <a:ext cx="0" cy="9467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flipH="1" flipV="1">
            <a:off x="6523878" y="4324278"/>
            <a:ext cx="82027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/>
          <p:cNvCxnSpPr/>
          <p:nvPr/>
        </p:nvCxnSpPr>
        <p:spPr>
          <a:xfrm>
            <a:off x="7344150" y="4318071"/>
            <a:ext cx="0" cy="3108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/>
          <p:cNvCxnSpPr/>
          <p:nvPr/>
        </p:nvCxnSpPr>
        <p:spPr>
          <a:xfrm>
            <a:off x="6544048" y="4628917"/>
            <a:ext cx="38996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/>
          <p:cNvCxnSpPr/>
          <p:nvPr/>
        </p:nvCxnSpPr>
        <p:spPr>
          <a:xfrm>
            <a:off x="6544048" y="4953968"/>
            <a:ext cx="38996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17223" y="4440084"/>
            <a:ext cx="1586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Arduino SCL (A5)</a:t>
            </a:r>
            <a:endParaRPr lang="el-GR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817223" y="4747861"/>
            <a:ext cx="1586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Arduino SDA (A4)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6556810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129</a:t>
            </a:fld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524436" y="981635"/>
            <a:ext cx="5714999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#</a:t>
            </a:r>
            <a:r>
              <a:rPr lang="el-GR" altLang="el-GR" sz="1400" dirty="0" err="1">
                <a:cs typeface="Courier New" panose="02070309020205020404" pitchFamily="49" charset="0"/>
              </a:rPr>
              <a:t>include</a:t>
            </a:r>
            <a:r>
              <a:rPr lang="el-GR" altLang="el-GR" sz="1400" dirty="0">
                <a:cs typeface="Courier New" panose="02070309020205020404" pitchFamily="49" charset="0"/>
              </a:rPr>
              <a:t> &lt;</a:t>
            </a:r>
            <a:r>
              <a:rPr lang="el-GR" altLang="el-GR" sz="1400" dirty="0" err="1">
                <a:cs typeface="Courier New" panose="02070309020205020404" pitchFamily="49" charset="0"/>
              </a:rPr>
              <a:t>Wire.h</a:t>
            </a:r>
            <a:r>
              <a:rPr lang="el-GR" altLang="el-GR" sz="1400" dirty="0">
                <a:cs typeface="Courier New" panose="02070309020205020404" pitchFamily="49" charset="0"/>
              </a:rPr>
              <a:t>&gt;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#</a:t>
            </a:r>
            <a:r>
              <a:rPr lang="el-GR" altLang="el-GR" sz="1400" dirty="0" err="1">
                <a:cs typeface="Courier New" panose="02070309020205020404" pitchFamily="49" charset="0"/>
              </a:rPr>
              <a:t>define</a:t>
            </a:r>
            <a:r>
              <a:rPr lang="el-GR" altLang="el-GR" sz="1400" dirty="0">
                <a:cs typeface="Courier New" panose="02070309020205020404" pitchFamily="49" charset="0"/>
              </a:rPr>
              <a:t> </a:t>
            </a:r>
            <a:r>
              <a:rPr lang="en-US" altLang="el-GR" sz="1400" dirty="0">
                <a:cs typeface="Courier New" panose="02070309020205020404" pitchFamily="49" charset="0"/>
              </a:rPr>
              <a:t>eeprom1</a:t>
            </a:r>
            <a:r>
              <a:rPr lang="el-GR" altLang="el-GR" sz="1400" dirty="0">
                <a:cs typeface="Courier New" panose="02070309020205020404" pitchFamily="49" charset="0"/>
              </a:rPr>
              <a:t> 0x50    //</a:t>
            </a:r>
            <a:r>
              <a:rPr lang="el-GR" altLang="el-GR" sz="1400" dirty="0" err="1">
                <a:cs typeface="Courier New" panose="02070309020205020404" pitchFamily="49" charset="0"/>
              </a:rPr>
              <a:t>Address</a:t>
            </a:r>
            <a:r>
              <a:rPr lang="el-GR" altLang="el-GR" sz="1400" dirty="0">
                <a:cs typeface="Courier New" panose="02070309020205020404" pitchFamily="49" charset="0"/>
              </a:rPr>
              <a:t> of 24LC256 </a:t>
            </a:r>
            <a:r>
              <a:rPr lang="el-GR" altLang="el-GR" sz="1400" dirty="0" err="1">
                <a:cs typeface="Courier New" panose="02070309020205020404" pitchFamily="49" charset="0"/>
              </a:rPr>
              <a:t>eeprom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chip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 err="1">
                <a:cs typeface="Courier New" panose="02070309020205020404" pitchFamily="49" charset="0"/>
              </a:rPr>
              <a:t>void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Arial" panose="020B0604020202020204" pitchFamily="34" charset="0"/>
              </a:rPr>
              <a:t>setup</a:t>
            </a:r>
            <a:r>
              <a:rPr lang="el-GR" altLang="el-GR" sz="1400" dirty="0">
                <a:cs typeface="Courier New" panose="02070309020205020404" pitchFamily="49" charset="0"/>
              </a:rPr>
              <a:t>() {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Arial" panose="020B0604020202020204" pitchFamily="34" charset="0"/>
              </a:rPr>
              <a:t>Serial</a:t>
            </a:r>
            <a:r>
              <a:rPr lang="el-GR" altLang="el-GR" sz="1400" dirty="0" err="1">
                <a:cs typeface="Courier New" panose="02070309020205020404" pitchFamily="49" charset="0"/>
              </a:rPr>
              <a:t>.begin</a:t>
            </a:r>
            <a:r>
              <a:rPr lang="el-GR" altLang="el-GR" sz="1400" dirty="0">
                <a:cs typeface="Courier New" panose="02070309020205020404" pitchFamily="49" charset="0"/>
              </a:rPr>
              <a:t>(9600);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Wire.begin</a:t>
            </a:r>
            <a:r>
              <a:rPr lang="el-GR" altLang="el-GR" sz="1400" dirty="0">
                <a:cs typeface="Courier New" panose="02070309020205020404" pitchFamily="49" charset="0"/>
              </a:rPr>
              <a:t>(); 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n-US" altLang="el-GR" sz="1400" dirty="0">
                <a:cs typeface="Courier New" panose="02070309020205020404" pitchFamily="49" charset="0"/>
              </a:rPr>
              <a:t>unsigned </a:t>
            </a:r>
            <a:r>
              <a:rPr lang="en-US" altLang="el-GR" sz="1400" dirty="0" err="1">
                <a:cs typeface="Courier New" panose="02070309020205020404" pitchFamily="49" charset="0"/>
              </a:rPr>
              <a:t>int</a:t>
            </a:r>
            <a:r>
              <a:rPr lang="en-US" altLang="el-GR" sz="1400" dirty="0">
                <a:cs typeface="Courier New" panose="02070309020205020404" pitchFamily="49" charset="0"/>
              </a:rPr>
              <a:t> a</a:t>
            </a:r>
            <a:r>
              <a:rPr lang="el-GR" altLang="el-GR" sz="1400" dirty="0" err="1">
                <a:cs typeface="Courier New" panose="02070309020205020404" pitchFamily="49" charset="0"/>
              </a:rPr>
              <a:t>ddress</a:t>
            </a:r>
            <a:r>
              <a:rPr lang="en-US" altLang="el-GR" sz="1400" dirty="0">
                <a:cs typeface="Courier New" panose="02070309020205020404" pitchFamily="49" charset="0"/>
              </a:rPr>
              <a:t> = 0</a:t>
            </a:r>
            <a:r>
              <a:rPr lang="el-GR" altLang="el-GR" sz="1400" dirty="0">
                <a:cs typeface="Courier New" panose="02070309020205020404" pitchFamily="49" charset="0"/>
              </a:rPr>
              <a:t>; 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1400" dirty="0">
                <a:cs typeface="Courier New" panose="02070309020205020404" pitchFamily="49" charset="0"/>
              </a:rPr>
              <a:t>   </a:t>
            </a:r>
            <a:r>
              <a:rPr lang="el-GR" altLang="el-GR" sz="1400" dirty="0" err="1">
                <a:cs typeface="Courier New" panose="02070309020205020404" pitchFamily="49" charset="0"/>
              </a:rPr>
              <a:t>writeEEPROM</a:t>
            </a:r>
            <a:r>
              <a:rPr lang="el-GR" altLang="el-GR" sz="1400" dirty="0">
                <a:cs typeface="Courier New" panose="02070309020205020404" pitchFamily="49" charset="0"/>
              </a:rPr>
              <a:t>(</a:t>
            </a:r>
            <a:r>
              <a:rPr lang="en-US" altLang="el-GR" sz="1400" dirty="0" err="1">
                <a:cs typeface="Courier New" panose="02070309020205020404" pitchFamily="49" charset="0"/>
              </a:rPr>
              <a:t>eeprom</a:t>
            </a:r>
            <a:r>
              <a:rPr lang="el-GR" altLang="el-GR" sz="1400" dirty="0">
                <a:cs typeface="Courier New" panose="02070309020205020404" pitchFamily="49" charset="0"/>
              </a:rPr>
              <a:t>1, </a:t>
            </a:r>
            <a:r>
              <a:rPr lang="el-GR" altLang="el-GR" sz="1400" dirty="0" err="1">
                <a:cs typeface="Courier New" panose="02070309020205020404" pitchFamily="49" charset="0"/>
              </a:rPr>
              <a:t>address</a:t>
            </a:r>
            <a:r>
              <a:rPr lang="el-GR" altLang="el-GR" sz="1400" dirty="0">
                <a:cs typeface="Courier New" panose="02070309020205020404" pitchFamily="49" charset="0"/>
              </a:rPr>
              <a:t>, 123);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Arial" panose="020B0604020202020204" pitchFamily="34" charset="0"/>
              </a:rPr>
              <a:t>Serial</a:t>
            </a:r>
            <a:r>
              <a:rPr lang="el-GR" altLang="el-GR" sz="1400" dirty="0" err="1">
                <a:cs typeface="Courier New" panose="02070309020205020404" pitchFamily="49" charset="0"/>
              </a:rPr>
              <a:t>.print</a:t>
            </a:r>
            <a:r>
              <a:rPr lang="el-GR" altLang="el-GR" sz="1400" dirty="0">
                <a:cs typeface="Courier New" panose="02070309020205020404" pitchFamily="49" charset="0"/>
              </a:rPr>
              <a:t>(</a:t>
            </a:r>
            <a:r>
              <a:rPr lang="el-GR" altLang="el-GR" sz="1400" dirty="0" err="1">
                <a:cs typeface="Courier New" panose="02070309020205020404" pitchFamily="49" charset="0"/>
              </a:rPr>
              <a:t>readEEPROM</a:t>
            </a:r>
            <a:r>
              <a:rPr lang="el-GR" altLang="el-GR" sz="1400" dirty="0">
                <a:cs typeface="Courier New" panose="02070309020205020404" pitchFamily="49" charset="0"/>
              </a:rPr>
              <a:t>(</a:t>
            </a:r>
            <a:r>
              <a:rPr lang="en-US" altLang="el-GR" sz="1400" dirty="0" err="1">
                <a:cs typeface="Courier New" panose="02070309020205020404" pitchFamily="49" charset="0"/>
              </a:rPr>
              <a:t>eeprom</a:t>
            </a:r>
            <a:r>
              <a:rPr lang="el-GR" altLang="el-GR" sz="1400" dirty="0">
                <a:cs typeface="Courier New" panose="02070309020205020404" pitchFamily="49" charset="0"/>
              </a:rPr>
              <a:t>1, </a:t>
            </a:r>
            <a:r>
              <a:rPr lang="el-GR" altLang="el-GR" sz="1400" dirty="0" err="1">
                <a:cs typeface="Courier New" panose="02070309020205020404" pitchFamily="49" charset="0"/>
              </a:rPr>
              <a:t>address</a:t>
            </a:r>
            <a:r>
              <a:rPr lang="el-GR" altLang="el-GR" sz="1400" dirty="0">
                <a:cs typeface="Courier New" panose="02070309020205020404" pitchFamily="49" charset="0"/>
              </a:rPr>
              <a:t>), DEC);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}</a:t>
            </a:r>
            <a:r>
              <a:rPr lang="el-GR" altLang="el-GR" sz="1400" dirty="0"/>
              <a:t> </a:t>
            </a:r>
            <a:endParaRPr lang="en-US" altLang="el-GR" sz="14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l-GR" sz="14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1400" dirty="0"/>
              <a:t>void loop(){ }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l-GR" sz="14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 err="1">
                <a:cs typeface="Courier New" panose="02070309020205020404" pitchFamily="49" charset="0"/>
              </a:rPr>
              <a:t>void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writeEEPROM</a:t>
            </a:r>
            <a:r>
              <a:rPr lang="el-GR" altLang="el-GR" sz="1400" dirty="0">
                <a:cs typeface="Courier New" panose="02070309020205020404" pitchFamily="49" charset="0"/>
              </a:rPr>
              <a:t>(</a:t>
            </a:r>
            <a:r>
              <a:rPr lang="el-GR" altLang="el-GR" sz="1400" dirty="0" err="1">
                <a:cs typeface="Courier New" panose="02070309020205020404" pitchFamily="49" charset="0"/>
              </a:rPr>
              <a:t>int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deviceaddress</a:t>
            </a:r>
            <a:r>
              <a:rPr lang="el-GR" altLang="el-GR" sz="1400" dirty="0">
                <a:cs typeface="Courier New" panose="02070309020205020404" pitchFamily="49" charset="0"/>
              </a:rPr>
              <a:t>, </a:t>
            </a:r>
            <a:r>
              <a:rPr lang="el-GR" altLang="el-GR" sz="1400" dirty="0" err="1">
                <a:cs typeface="Courier New" panose="02070309020205020404" pitchFamily="49" charset="0"/>
              </a:rPr>
              <a:t>unsigned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int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eeaddress</a:t>
            </a:r>
            <a:r>
              <a:rPr lang="el-GR" altLang="el-GR" sz="1400" dirty="0">
                <a:cs typeface="Courier New" panose="02070309020205020404" pitchFamily="49" charset="0"/>
              </a:rPr>
              <a:t>, </a:t>
            </a:r>
            <a:r>
              <a:rPr lang="el-GR" altLang="el-GR" sz="1400" dirty="0" err="1">
                <a:cs typeface="Courier New" panose="02070309020205020404" pitchFamily="49" charset="0"/>
              </a:rPr>
              <a:t>byte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data</a:t>
            </a:r>
            <a:r>
              <a:rPr lang="el-GR" altLang="el-GR" sz="1400" dirty="0">
                <a:cs typeface="Courier New" panose="02070309020205020404" pitchFamily="49" charset="0"/>
              </a:rPr>
              <a:t>) { 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>
                <a:cs typeface="Courier New" panose="02070309020205020404" pitchFamily="49" charset="0"/>
              </a:rPr>
              <a:t>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Wire.beginTransmission</a:t>
            </a:r>
            <a:r>
              <a:rPr lang="el-GR" altLang="el-GR" sz="1400" dirty="0">
                <a:cs typeface="Courier New" panose="02070309020205020404" pitchFamily="49" charset="0"/>
              </a:rPr>
              <a:t>(</a:t>
            </a:r>
            <a:r>
              <a:rPr lang="el-GR" altLang="el-GR" sz="1400" dirty="0" err="1">
                <a:cs typeface="Courier New" panose="02070309020205020404" pitchFamily="49" charset="0"/>
              </a:rPr>
              <a:t>deviceaddress</a:t>
            </a:r>
            <a:r>
              <a:rPr lang="el-GR" altLang="el-GR" sz="1400" dirty="0">
                <a:cs typeface="Courier New" panose="02070309020205020404" pitchFamily="49" charset="0"/>
              </a:rPr>
              <a:t>);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Wire.send</a:t>
            </a:r>
            <a:r>
              <a:rPr lang="el-GR" altLang="el-GR" sz="1400" dirty="0">
                <a:cs typeface="Courier New" panose="02070309020205020404" pitchFamily="49" charset="0"/>
              </a:rPr>
              <a:t>((</a:t>
            </a:r>
            <a:r>
              <a:rPr lang="el-GR" altLang="el-GR" sz="1400" dirty="0" err="1">
                <a:cs typeface="Courier New" panose="02070309020205020404" pitchFamily="49" charset="0"/>
              </a:rPr>
              <a:t>int</a:t>
            </a:r>
            <a:r>
              <a:rPr lang="el-GR" altLang="el-GR" sz="1400" dirty="0">
                <a:cs typeface="Courier New" panose="02070309020205020404" pitchFamily="49" charset="0"/>
              </a:rPr>
              <a:t>)(</a:t>
            </a:r>
            <a:r>
              <a:rPr lang="el-GR" altLang="el-GR" sz="1400" dirty="0" err="1">
                <a:cs typeface="Courier New" panose="02070309020205020404" pitchFamily="49" charset="0"/>
              </a:rPr>
              <a:t>eeaddress</a:t>
            </a:r>
            <a:r>
              <a:rPr lang="el-GR" altLang="el-GR" sz="1400" dirty="0">
                <a:cs typeface="Courier New" panose="02070309020205020404" pitchFamily="49" charset="0"/>
              </a:rPr>
              <a:t> &gt;&gt; 8)); </a:t>
            </a:r>
            <a:r>
              <a:rPr lang="en-US" altLang="el-GR" sz="1400" dirty="0">
                <a:cs typeface="Courier New" panose="02070309020205020404" pitchFamily="49" charset="0"/>
              </a:rPr>
              <a:t>     	</a:t>
            </a:r>
            <a:r>
              <a:rPr lang="el-GR" altLang="el-GR" sz="1400" dirty="0">
                <a:cs typeface="Courier New" panose="02070309020205020404" pitchFamily="49" charset="0"/>
              </a:rPr>
              <a:t>// MSB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Wire.send</a:t>
            </a:r>
            <a:r>
              <a:rPr lang="el-GR" altLang="el-GR" sz="1400" dirty="0">
                <a:cs typeface="Courier New" panose="02070309020205020404" pitchFamily="49" charset="0"/>
              </a:rPr>
              <a:t>((</a:t>
            </a:r>
            <a:r>
              <a:rPr lang="el-GR" altLang="el-GR" sz="1400" dirty="0" err="1">
                <a:cs typeface="Courier New" panose="02070309020205020404" pitchFamily="49" charset="0"/>
              </a:rPr>
              <a:t>int</a:t>
            </a:r>
            <a:r>
              <a:rPr lang="el-GR" altLang="el-GR" sz="1400" dirty="0">
                <a:cs typeface="Courier New" panose="02070309020205020404" pitchFamily="49" charset="0"/>
              </a:rPr>
              <a:t>)(</a:t>
            </a:r>
            <a:r>
              <a:rPr lang="el-GR" altLang="el-GR" sz="1400" dirty="0" err="1">
                <a:cs typeface="Courier New" panose="02070309020205020404" pitchFamily="49" charset="0"/>
              </a:rPr>
              <a:t>eeaddress</a:t>
            </a:r>
            <a:r>
              <a:rPr lang="el-GR" altLang="el-GR" sz="1400" dirty="0">
                <a:cs typeface="Courier New" panose="02070309020205020404" pitchFamily="49" charset="0"/>
              </a:rPr>
              <a:t> &amp; 0xFF)); </a:t>
            </a:r>
            <a:r>
              <a:rPr lang="en-US" altLang="el-GR" sz="1400" dirty="0">
                <a:cs typeface="Courier New" panose="02070309020205020404" pitchFamily="49" charset="0"/>
              </a:rPr>
              <a:t>		</a:t>
            </a:r>
            <a:r>
              <a:rPr lang="el-GR" altLang="el-GR" sz="1400" dirty="0">
                <a:cs typeface="Courier New" panose="02070309020205020404" pitchFamily="49" charset="0"/>
              </a:rPr>
              <a:t>// LSB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Wire.send</a:t>
            </a:r>
            <a:r>
              <a:rPr lang="el-GR" altLang="el-GR" sz="1400" dirty="0">
                <a:cs typeface="Courier New" panose="02070309020205020404" pitchFamily="49" charset="0"/>
              </a:rPr>
              <a:t>(</a:t>
            </a:r>
            <a:r>
              <a:rPr lang="el-GR" altLang="el-GR" sz="1400" dirty="0" err="1">
                <a:cs typeface="Courier New" panose="02070309020205020404" pitchFamily="49" charset="0"/>
              </a:rPr>
              <a:t>data</a:t>
            </a:r>
            <a:r>
              <a:rPr lang="el-GR" altLang="el-GR" sz="1400" dirty="0">
                <a:cs typeface="Courier New" panose="02070309020205020404" pitchFamily="49" charset="0"/>
              </a:rPr>
              <a:t>);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Wire.endTransmission</a:t>
            </a:r>
            <a:r>
              <a:rPr lang="el-GR" altLang="el-GR" sz="1400" dirty="0">
                <a:cs typeface="Courier New" panose="02070309020205020404" pitchFamily="49" charset="0"/>
              </a:rPr>
              <a:t>();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delay</a:t>
            </a:r>
            <a:r>
              <a:rPr lang="el-GR" altLang="el-GR" sz="1400" dirty="0">
                <a:cs typeface="Courier New" panose="02070309020205020404" pitchFamily="49" charset="0"/>
              </a:rPr>
              <a:t>(5); 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}</a:t>
            </a:r>
            <a:r>
              <a:rPr lang="el-GR" altLang="el-GR" sz="1400" dirty="0"/>
              <a:t> </a:t>
            </a:r>
            <a:endParaRPr lang="en-US" altLang="el-GR" sz="1400" dirty="0">
              <a:cs typeface="Courier New" panose="020703090202050204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5271" y="1062318"/>
            <a:ext cx="5204011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 err="1">
                <a:cs typeface="Courier New" panose="02070309020205020404" pitchFamily="49" charset="0"/>
              </a:rPr>
              <a:t>byte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readEEPROM</a:t>
            </a:r>
            <a:r>
              <a:rPr lang="el-GR" altLang="el-GR" sz="1400" dirty="0">
                <a:cs typeface="Courier New" panose="02070309020205020404" pitchFamily="49" charset="0"/>
              </a:rPr>
              <a:t>(</a:t>
            </a:r>
            <a:r>
              <a:rPr lang="el-GR" altLang="el-GR" sz="1400" dirty="0" err="1">
                <a:cs typeface="Courier New" panose="02070309020205020404" pitchFamily="49" charset="0"/>
              </a:rPr>
              <a:t>int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deviceaddress</a:t>
            </a:r>
            <a:r>
              <a:rPr lang="el-GR" altLang="el-GR" sz="1400" dirty="0">
                <a:cs typeface="Courier New" panose="02070309020205020404" pitchFamily="49" charset="0"/>
              </a:rPr>
              <a:t>, </a:t>
            </a:r>
            <a:r>
              <a:rPr lang="el-GR" altLang="el-GR" sz="1400" dirty="0" err="1">
                <a:cs typeface="Courier New" panose="02070309020205020404" pitchFamily="49" charset="0"/>
              </a:rPr>
              <a:t>unsigned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int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eeaddress</a:t>
            </a:r>
            <a:r>
              <a:rPr lang="el-GR" altLang="el-GR" sz="1400" dirty="0">
                <a:cs typeface="Courier New" panose="02070309020205020404" pitchFamily="49" charset="0"/>
              </a:rPr>
              <a:t> ) {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byte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rdata</a:t>
            </a:r>
            <a:r>
              <a:rPr lang="el-GR" altLang="el-GR" sz="1400" dirty="0">
                <a:cs typeface="Courier New" panose="02070309020205020404" pitchFamily="49" charset="0"/>
              </a:rPr>
              <a:t> = 0xFF;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Wire.beginTransmission</a:t>
            </a:r>
            <a:r>
              <a:rPr lang="el-GR" altLang="el-GR" sz="1400" dirty="0">
                <a:cs typeface="Courier New" panose="02070309020205020404" pitchFamily="49" charset="0"/>
              </a:rPr>
              <a:t>(</a:t>
            </a:r>
            <a:r>
              <a:rPr lang="el-GR" altLang="el-GR" sz="1400" dirty="0" err="1">
                <a:cs typeface="Courier New" panose="02070309020205020404" pitchFamily="49" charset="0"/>
              </a:rPr>
              <a:t>deviceaddress</a:t>
            </a:r>
            <a:r>
              <a:rPr lang="el-GR" altLang="el-GR" sz="1400" dirty="0">
                <a:cs typeface="Courier New" panose="02070309020205020404" pitchFamily="49" charset="0"/>
              </a:rPr>
              <a:t>);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Wire.send</a:t>
            </a:r>
            <a:r>
              <a:rPr lang="el-GR" altLang="el-GR" sz="1400" dirty="0">
                <a:cs typeface="Courier New" panose="02070309020205020404" pitchFamily="49" charset="0"/>
              </a:rPr>
              <a:t>((</a:t>
            </a:r>
            <a:r>
              <a:rPr lang="el-GR" altLang="el-GR" sz="1400" dirty="0" err="1">
                <a:cs typeface="Courier New" panose="02070309020205020404" pitchFamily="49" charset="0"/>
              </a:rPr>
              <a:t>int</a:t>
            </a:r>
            <a:r>
              <a:rPr lang="el-GR" altLang="el-GR" sz="1400" dirty="0">
                <a:cs typeface="Courier New" panose="02070309020205020404" pitchFamily="49" charset="0"/>
              </a:rPr>
              <a:t>)(</a:t>
            </a:r>
            <a:r>
              <a:rPr lang="el-GR" altLang="el-GR" sz="1400" dirty="0" err="1">
                <a:cs typeface="Courier New" panose="02070309020205020404" pitchFamily="49" charset="0"/>
              </a:rPr>
              <a:t>eeaddress</a:t>
            </a:r>
            <a:r>
              <a:rPr lang="el-GR" altLang="el-GR" sz="1400" dirty="0">
                <a:cs typeface="Courier New" panose="02070309020205020404" pitchFamily="49" charset="0"/>
              </a:rPr>
              <a:t> &gt;&gt; 8)); </a:t>
            </a:r>
            <a:r>
              <a:rPr lang="en-US" altLang="el-GR" sz="1400" dirty="0">
                <a:cs typeface="Courier New" panose="02070309020205020404" pitchFamily="49" charset="0"/>
              </a:rPr>
              <a:t>		</a:t>
            </a:r>
            <a:r>
              <a:rPr lang="el-GR" altLang="el-GR" sz="1400" dirty="0">
                <a:cs typeface="Courier New" panose="02070309020205020404" pitchFamily="49" charset="0"/>
              </a:rPr>
              <a:t>// MSB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Wire.send</a:t>
            </a:r>
            <a:r>
              <a:rPr lang="el-GR" altLang="el-GR" sz="1400" dirty="0">
                <a:cs typeface="Courier New" panose="02070309020205020404" pitchFamily="49" charset="0"/>
              </a:rPr>
              <a:t>((</a:t>
            </a:r>
            <a:r>
              <a:rPr lang="el-GR" altLang="el-GR" sz="1400" dirty="0" err="1">
                <a:cs typeface="Courier New" panose="02070309020205020404" pitchFamily="49" charset="0"/>
              </a:rPr>
              <a:t>int</a:t>
            </a:r>
            <a:r>
              <a:rPr lang="el-GR" altLang="el-GR" sz="1400" dirty="0">
                <a:cs typeface="Courier New" panose="02070309020205020404" pitchFamily="49" charset="0"/>
              </a:rPr>
              <a:t>)(</a:t>
            </a:r>
            <a:r>
              <a:rPr lang="el-GR" altLang="el-GR" sz="1400" dirty="0" err="1">
                <a:cs typeface="Courier New" panose="02070309020205020404" pitchFamily="49" charset="0"/>
              </a:rPr>
              <a:t>eeaddress</a:t>
            </a:r>
            <a:r>
              <a:rPr lang="el-GR" altLang="el-GR" sz="1400" dirty="0">
                <a:cs typeface="Courier New" panose="02070309020205020404" pitchFamily="49" charset="0"/>
              </a:rPr>
              <a:t> &amp; 0xFF)); </a:t>
            </a:r>
            <a:r>
              <a:rPr lang="en-US" altLang="el-GR" sz="1400" dirty="0">
                <a:cs typeface="Courier New" panose="02070309020205020404" pitchFamily="49" charset="0"/>
              </a:rPr>
              <a:t>		</a:t>
            </a:r>
            <a:r>
              <a:rPr lang="el-GR" altLang="el-GR" sz="1400" dirty="0">
                <a:cs typeface="Courier New" panose="02070309020205020404" pitchFamily="49" charset="0"/>
              </a:rPr>
              <a:t>// LSB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Wire.endTransmission</a:t>
            </a:r>
            <a:r>
              <a:rPr lang="el-GR" altLang="el-GR" sz="1400" dirty="0">
                <a:cs typeface="Courier New" panose="02070309020205020404" pitchFamily="49" charset="0"/>
              </a:rPr>
              <a:t>(); 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Wire.requestFrom</a:t>
            </a:r>
            <a:r>
              <a:rPr lang="el-GR" altLang="el-GR" sz="1400" dirty="0">
                <a:cs typeface="Courier New" panose="02070309020205020404" pitchFamily="49" charset="0"/>
              </a:rPr>
              <a:t>(deviceaddress,1); 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if</a:t>
            </a:r>
            <a:r>
              <a:rPr lang="el-GR" altLang="el-GR" sz="1400" dirty="0">
                <a:cs typeface="Courier New" panose="02070309020205020404" pitchFamily="49" charset="0"/>
              </a:rPr>
              <a:t> (</a:t>
            </a:r>
            <a:r>
              <a:rPr lang="el-GR" altLang="el-GR" sz="1400" dirty="0" err="1">
                <a:cs typeface="Courier New" panose="02070309020205020404" pitchFamily="49" charset="0"/>
              </a:rPr>
              <a:t>Wire.available</a:t>
            </a:r>
            <a:r>
              <a:rPr lang="el-GR" altLang="el-GR" sz="1400" dirty="0">
                <a:cs typeface="Courier New" panose="02070309020205020404" pitchFamily="49" charset="0"/>
              </a:rPr>
              <a:t>())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1400" dirty="0">
                <a:cs typeface="Courier New" panose="02070309020205020404" pitchFamily="49" charset="0"/>
              </a:rPr>
              <a:t>    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rdata</a:t>
            </a:r>
            <a:r>
              <a:rPr lang="el-GR" altLang="el-GR" sz="1400" dirty="0">
                <a:cs typeface="Courier New" panose="02070309020205020404" pitchFamily="49" charset="0"/>
              </a:rPr>
              <a:t> = </a:t>
            </a:r>
            <a:r>
              <a:rPr lang="el-GR" altLang="el-GR" sz="1400" dirty="0" err="1">
                <a:cs typeface="Courier New" panose="02070309020205020404" pitchFamily="49" charset="0"/>
              </a:rPr>
              <a:t>Wire.receive</a:t>
            </a:r>
            <a:r>
              <a:rPr lang="el-GR" altLang="el-GR" sz="1400" dirty="0">
                <a:cs typeface="Courier New" panose="02070309020205020404" pitchFamily="49" charset="0"/>
              </a:rPr>
              <a:t>();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1400" dirty="0">
                <a:cs typeface="Courier New" panose="02070309020205020404" pitchFamily="49" charset="0"/>
              </a:rPr>
              <a:t>  </a:t>
            </a:r>
            <a:r>
              <a:rPr lang="el-GR" altLang="el-GR" sz="1400" dirty="0">
                <a:cs typeface="Courier New" panose="02070309020205020404" pitchFamily="49" charset="0"/>
              </a:rPr>
              <a:t>   </a:t>
            </a:r>
            <a:r>
              <a:rPr lang="el-GR" altLang="el-GR" sz="1400" dirty="0" err="1">
                <a:cs typeface="Courier New" panose="02070309020205020404" pitchFamily="49" charset="0"/>
              </a:rPr>
              <a:t>return</a:t>
            </a:r>
            <a:r>
              <a:rPr lang="el-GR" altLang="el-GR" sz="1400" dirty="0">
                <a:cs typeface="Courier New" panose="02070309020205020404" pitchFamily="49" charset="0"/>
              </a:rPr>
              <a:t> </a:t>
            </a:r>
            <a:r>
              <a:rPr lang="el-GR" altLang="el-GR" sz="1400" dirty="0" err="1">
                <a:cs typeface="Courier New" panose="02070309020205020404" pitchFamily="49" charset="0"/>
              </a:rPr>
              <a:t>rdata</a:t>
            </a:r>
            <a:r>
              <a:rPr lang="el-GR" altLang="el-GR" sz="1400" dirty="0">
                <a:cs typeface="Courier New" panose="02070309020205020404" pitchFamily="49" charset="0"/>
              </a:rPr>
              <a:t>;</a:t>
            </a:r>
            <a:endParaRPr lang="en-US" altLang="el-GR" sz="1400" dirty="0"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cs typeface="Courier New" panose="02070309020205020404" pitchFamily="49" charset="0"/>
              </a:rPr>
              <a:t>}</a:t>
            </a:r>
            <a:r>
              <a:rPr lang="el-GR" altLang="el-GR" sz="1400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4681" y="3753824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(p24)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45583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637047" y="444863"/>
            <a:ext cx="2259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Παραδείγματα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47" y="1062318"/>
            <a:ext cx="62484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47" y="2589708"/>
            <a:ext cx="4505325" cy="14859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47" y="4231398"/>
            <a:ext cx="3981450" cy="466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47" y="4853913"/>
            <a:ext cx="4991100" cy="1190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809129" y="4698123"/>
            <a:ext cx="5204012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Συναρτήσεις για </a:t>
            </a:r>
            <a:r>
              <a:rPr lang="en-US" b="1" dirty="0"/>
              <a:t>character strings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strlen</a:t>
            </a:r>
            <a:r>
              <a:rPr lang="en-US" sz="1600" dirty="0"/>
              <a:t>(string)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strcpy</a:t>
            </a:r>
            <a:r>
              <a:rPr lang="en-US" sz="1600" dirty="0"/>
              <a:t>(destination, source)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strncpy</a:t>
            </a:r>
            <a:r>
              <a:rPr lang="en-US" sz="1600" dirty="0"/>
              <a:t>(destination, source, 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strcat</a:t>
            </a:r>
            <a:r>
              <a:rPr lang="en-US" sz="1600" dirty="0"/>
              <a:t>(destination, source)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strcmp</a:t>
            </a:r>
            <a:r>
              <a:rPr lang="en-US" sz="1600" dirty="0"/>
              <a:t>(</a:t>
            </a:r>
            <a:r>
              <a:rPr lang="en-US" sz="1600" dirty="0" err="1"/>
              <a:t>str</a:t>
            </a:r>
            <a:r>
              <a:rPr lang="en-US" sz="1600" dirty="0"/>
              <a:t>, "Arduino")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96004255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130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1203019" y="2841619"/>
            <a:ext cx="1004768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Μεταφορά δεδομένων</a:t>
            </a:r>
          </a:p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Processing</a:t>
            </a:r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pic>
        <p:nvPicPr>
          <p:cNvPr id="5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2" y="4550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432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131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641350"/>
            <a:ext cx="5343525" cy="57150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2360612"/>
            <a:ext cx="4914900" cy="2276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3755" y="5265886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(proc1)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372420702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132</a:t>
            </a:fld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54" y="641350"/>
            <a:ext cx="5343525" cy="5715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641348"/>
            <a:ext cx="4914900" cy="5133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4864" y="5894685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(proc2)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87130054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133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2802221" y="258475"/>
            <a:ext cx="62803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Αποστολή δεδομένων από τον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Arduino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στο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Processing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6859" y="1089212"/>
            <a:ext cx="2043953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int</a:t>
            </a:r>
            <a:r>
              <a:rPr lang="en-US" sz="1600" dirty="0"/>
              <a:t> x=0;</a:t>
            </a:r>
          </a:p>
          <a:p>
            <a:endParaRPr lang="en-US" sz="1600" dirty="0"/>
          </a:p>
          <a:p>
            <a:r>
              <a:rPr lang="en-US" sz="1600" dirty="0"/>
              <a:t>void setup() {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Serial.begin</a:t>
            </a:r>
            <a:r>
              <a:rPr lang="en-US" sz="1600" dirty="0"/>
              <a:t>(9600);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void loop() {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Serial.println</a:t>
            </a:r>
            <a:r>
              <a:rPr lang="en-US" sz="1600" dirty="0"/>
              <a:t>(x);</a:t>
            </a:r>
          </a:p>
          <a:p>
            <a:r>
              <a:rPr lang="en-US" sz="1600" dirty="0"/>
              <a:t>  x++;</a:t>
            </a:r>
          </a:p>
          <a:p>
            <a:r>
              <a:rPr lang="en-US" sz="1600" dirty="0"/>
              <a:t>  delay(2000);</a:t>
            </a:r>
          </a:p>
          <a:p>
            <a:r>
              <a:rPr lang="en-US" sz="1600" dirty="0"/>
              <a:t>}</a:t>
            </a:r>
            <a:endParaRPr lang="el-GR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81940" y="4039869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(p25)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3612" y="1089212"/>
            <a:ext cx="5280835" cy="4278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import </a:t>
            </a:r>
            <a:r>
              <a:rPr lang="en-US" sz="1600" dirty="0" err="1"/>
              <a:t>processing.serial</a:t>
            </a:r>
            <a:r>
              <a:rPr lang="en-US" sz="1600" dirty="0"/>
              <a:t>.*;</a:t>
            </a:r>
          </a:p>
          <a:p>
            <a:endParaRPr lang="en-US" sz="1600" dirty="0"/>
          </a:p>
          <a:p>
            <a:r>
              <a:rPr lang="en-US" sz="1600" dirty="0"/>
              <a:t>Serial </a:t>
            </a:r>
            <a:r>
              <a:rPr lang="en-US" sz="1600" dirty="0" err="1"/>
              <a:t>myPort</a:t>
            </a:r>
            <a:r>
              <a:rPr lang="en-US" sz="1600" dirty="0"/>
              <a:t>;       // Create object from Serial class</a:t>
            </a:r>
          </a:p>
          <a:p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portIndex</a:t>
            </a:r>
            <a:r>
              <a:rPr lang="en-US" sz="1600" dirty="0"/>
              <a:t> = 0; // set this to the port connected to Arduino</a:t>
            </a:r>
          </a:p>
          <a:p>
            <a:endParaRPr lang="en-US" sz="1600" dirty="0"/>
          </a:p>
          <a:p>
            <a:r>
              <a:rPr lang="en-US" sz="1600" dirty="0"/>
              <a:t>void setup(){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println</a:t>
            </a:r>
            <a:r>
              <a:rPr lang="en-US" sz="1600" dirty="0"/>
              <a:t>(" Connecting to -&gt; " + </a:t>
            </a:r>
            <a:r>
              <a:rPr lang="en-US" sz="1600" dirty="0" err="1"/>
              <a:t>Serial.list</a:t>
            </a:r>
            <a:r>
              <a:rPr lang="en-US" sz="1600" dirty="0"/>
              <a:t>()[</a:t>
            </a:r>
            <a:r>
              <a:rPr lang="en-US" sz="1600" dirty="0" err="1"/>
              <a:t>portIndex</a:t>
            </a:r>
            <a:r>
              <a:rPr lang="en-US" sz="1600" dirty="0"/>
              <a:t>]);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myPort</a:t>
            </a:r>
            <a:r>
              <a:rPr lang="en-US" sz="1600" dirty="0"/>
              <a:t> = new Serial(this, </a:t>
            </a:r>
            <a:r>
              <a:rPr lang="en-US" sz="1600" dirty="0" err="1"/>
              <a:t>Serial.list</a:t>
            </a:r>
            <a:r>
              <a:rPr lang="en-US" sz="1600" dirty="0"/>
              <a:t>()[</a:t>
            </a:r>
            <a:r>
              <a:rPr lang="en-US" sz="1600" dirty="0" err="1"/>
              <a:t>portIndex</a:t>
            </a:r>
            <a:r>
              <a:rPr lang="en-US" sz="1600" dirty="0"/>
              <a:t>], 9600);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myPort.bufferUntil</a:t>
            </a:r>
            <a:r>
              <a:rPr lang="en-US" sz="1600" dirty="0"/>
              <a:t>('\n');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void draw(){}</a:t>
            </a:r>
          </a:p>
          <a:p>
            <a:endParaRPr lang="en-US" sz="1600" dirty="0"/>
          </a:p>
          <a:p>
            <a:r>
              <a:rPr lang="en-US" sz="1600" dirty="0"/>
              <a:t>void </a:t>
            </a:r>
            <a:r>
              <a:rPr lang="en-US" sz="1600" dirty="0" err="1"/>
              <a:t>serialEvent</a:t>
            </a:r>
            <a:r>
              <a:rPr lang="en-US" sz="1600" dirty="0"/>
              <a:t>(Serial </a:t>
            </a:r>
            <a:r>
              <a:rPr lang="en-US" sz="1600" dirty="0" err="1"/>
              <a:t>myPort</a:t>
            </a:r>
            <a:r>
              <a:rPr lang="en-US" sz="1600" dirty="0"/>
              <a:t>){</a:t>
            </a:r>
          </a:p>
          <a:p>
            <a:r>
              <a:rPr lang="en-US" sz="1600" dirty="0"/>
              <a:t>  String </a:t>
            </a:r>
            <a:r>
              <a:rPr lang="en-US" sz="1600" dirty="0" err="1"/>
              <a:t>str</a:t>
            </a:r>
            <a:r>
              <a:rPr lang="en-US" sz="1600" dirty="0"/>
              <a:t>=</a:t>
            </a:r>
            <a:r>
              <a:rPr lang="en-US" sz="1600" dirty="0" err="1"/>
              <a:t>myPort.readStringUntil</a:t>
            </a:r>
            <a:r>
              <a:rPr lang="en-US" sz="1600" dirty="0"/>
              <a:t>('\n');</a:t>
            </a:r>
          </a:p>
          <a:p>
            <a:r>
              <a:rPr lang="en-US" sz="1600" dirty="0"/>
              <a:t>  print(</a:t>
            </a:r>
            <a:r>
              <a:rPr lang="en-US" sz="1600" dirty="0" err="1"/>
              <a:t>str</a:t>
            </a:r>
            <a:r>
              <a:rPr lang="en-US" sz="1600" dirty="0"/>
              <a:t>);</a:t>
            </a:r>
          </a:p>
          <a:p>
            <a:r>
              <a:rPr lang="en-US" sz="1600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7187" y="5530643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(proc3)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247" y="1774591"/>
            <a:ext cx="3398026" cy="29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2408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134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2622176" y="170688"/>
            <a:ext cx="770057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Παράδειγμα: Αποστολή δεδομένων από τον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Arduino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στο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Processing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623" y="642548"/>
            <a:ext cx="1133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Ο </a:t>
            </a:r>
            <a:r>
              <a:rPr lang="en-US" sz="1600" dirty="0"/>
              <a:t>Arduino </a:t>
            </a:r>
            <a:r>
              <a:rPr lang="el-GR" sz="1600" dirty="0"/>
              <a:t>στέλνει σειριακά έναν </a:t>
            </a:r>
            <a:r>
              <a:rPr lang="en-US" sz="1600" dirty="0"/>
              <a:t>Header </a:t>
            </a:r>
            <a:r>
              <a:rPr lang="el-GR" sz="1600" dirty="0"/>
              <a:t>και δύο τυχαίους ακέραιους αριθμούς από 0 έως 400.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Το </a:t>
            </a:r>
            <a:r>
              <a:rPr lang="en-US" sz="1600" dirty="0"/>
              <a:t>Processing </a:t>
            </a:r>
            <a:r>
              <a:rPr lang="el-GR" sz="1600" dirty="0"/>
              <a:t>τους παίρνει σειριακά και σχηματίζει ένα ορθογώνιο παραλληλόγραμμο.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834" y="1329851"/>
            <a:ext cx="4652683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val</a:t>
            </a:r>
            <a:r>
              <a:rPr lang="en-US" sz="1400" dirty="0"/>
              <a:t>; </a:t>
            </a:r>
          </a:p>
          <a:p>
            <a:endParaRPr lang="en-US" sz="1400" dirty="0"/>
          </a:p>
          <a:p>
            <a:r>
              <a:rPr lang="en-US" sz="1400" dirty="0"/>
              <a:t>void setup(){</a:t>
            </a:r>
          </a:p>
          <a:p>
            <a:r>
              <a:rPr lang="en-US" sz="1400" dirty="0" err="1"/>
              <a:t>Serial.begin</a:t>
            </a:r>
            <a:r>
              <a:rPr lang="en-US" sz="1400" dirty="0"/>
              <a:t>(9600);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loop(){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</a:t>
            </a:r>
            <a:r>
              <a:rPr lang="en-US" sz="1400" dirty="0"/>
              <a:t>('H'); // send a header character</a:t>
            </a:r>
          </a:p>
          <a:p>
            <a:r>
              <a:rPr lang="en-US" sz="1400" dirty="0"/>
              <a:t>  // send a random integer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val</a:t>
            </a:r>
            <a:r>
              <a:rPr lang="en-US" sz="1400" dirty="0"/>
              <a:t> = random(400); // random number between 0 and 400</a:t>
            </a:r>
          </a:p>
          <a:p>
            <a:r>
              <a:rPr lang="en-US" sz="1400" dirty="0"/>
              <a:t>  // send the two bytes that comprise an integer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Serial.write</a:t>
            </a:r>
            <a:r>
              <a:rPr lang="en-US" sz="1400" dirty="0"/>
              <a:t>(</a:t>
            </a:r>
            <a:r>
              <a:rPr lang="en-US" sz="1400" dirty="0" err="1"/>
              <a:t>lowByte</a:t>
            </a:r>
            <a:r>
              <a:rPr lang="en-US" sz="1400" dirty="0"/>
              <a:t>(</a:t>
            </a:r>
            <a:r>
              <a:rPr lang="en-US" sz="1400" dirty="0" err="1"/>
              <a:t>val</a:t>
            </a:r>
            <a:r>
              <a:rPr lang="en-US" sz="1400" dirty="0"/>
              <a:t>)); // send the low byte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Serial.write</a:t>
            </a:r>
            <a:r>
              <a:rPr lang="en-US" sz="1400" dirty="0"/>
              <a:t>(</a:t>
            </a:r>
            <a:r>
              <a:rPr lang="en-US" sz="1400" dirty="0" err="1"/>
              <a:t>highByte</a:t>
            </a:r>
            <a:r>
              <a:rPr lang="en-US" sz="1400" dirty="0"/>
              <a:t>(</a:t>
            </a:r>
            <a:r>
              <a:rPr lang="en-US" sz="1400" dirty="0" err="1"/>
              <a:t>val</a:t>
            </a:r>
            <a:r>
              <a:rPr lang="en-US" sz="1400" dirty="0"/>
              <a:t>)); // send the high byte</a:t>
            </a:r>
          </a:p>
          <a:p>
            <a:r>
              <a:rPr lang="en-US" sz="1400" dirty="0"/>
              <a:t>  // send another random integer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val</a:t>
            </a:r>
            <a:r>
              <a:rPr lang="en-US" sz="1400" dirty="0"/>
              <a:t> = random(400); // random number between 0 and 400</a:t>
            </a:r>
          </a:p>
          <a:p>
            <a:r>
              <a:rPr lang="en-US" sz="1400" dirty="0"/>
              <a:t>  // send the two bytes that comprise an integer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Serial.write</a:t>
            </a:r>
            <a:r>
              <a:rPr lang="en-US" sz="1400" dirty="0"/>
              <a:t>(</a:t>
            </a:r>
            <a:r>
              <a:rPr lang="en-US" sz="1400" dirty="0" err="1"/>
              <a:t>lowByte</a:t>
            </a:r>
            <a:r>
              <a:rPr lang="en-US" sz="1400" dirty="0"/>
              <a:t>(</a:t>
            </a:r>
            <a:r>
              <a:rPr lang="en-US" sz="1400" dirty="0" err="1"/>
              <a:t>val</a:t>
            </a:r>
            <a:r>
              <a:rPr lang="en-US" sz="1400" dirty="0"/>
              <a:t>)); // send the low byte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Serial.write</a:t>
            </a:r>
            <a:r>
              <a:rPr lang="en-US" sz="1400" dirty="0"/>
              <a:t>(</a:t>
            </a:r>
            <a:r>
              <a:rPr lang="en-US" sz="1400" dirty="0" err="1"/>
              <a:t>highByte</a:t>
            </a:r>
            <a:r>
              <a:rPr lang="en-US" sz="1400" dirty="0"/>
              <a:t>(</a:t>
            </a:r>
            <a:r>
              <a:rPr lang="en-US" sz="1400" dirty="0" err="1"/>
              <a:t>val</a:t>
            </a:r>
            <a:r>
              <a:rPr lang="en-US" sz="1400" dirty="0"/>
              <a:t>)); // send the high byte</a:t>
            </a:r>
          </a:p>
          <a:p>
            <a:r>
              <a:rPr lang="en-US" sz="1400" dirty="0"/>
              <a:t>  delay(5000);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824940" y="5894685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(p26)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5935" y="1976181"/>
            <a:ext cx="4746811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import </a:t>
            </a:r>
            <a:r>
              <a:rPr lang="en-US" sz="1400" dirty="0" err="1"/>
              <a:t>processing.serial</a:t>
            </a:r>
            <a:r>
              <a:rPr lang="en-US" sz="1400" dirty="0"/>
              <a:t>.*;</a:t>
            </a:r>
          </a:p>
          <a:p>
            <a:endParaRPr lang="en-US" sz="1400" dirty="0"/>
          </a:p>
          <a:p>
            <a:r>
              <a:rPr lang="en-US" sz="1400" dirty="0"/>
              <a:t>char HEADER = 'H';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val1, val2; // Data received from the serial port</a:t>
            </a:r>
          </a:p>
          <a:p>
            <a:endParaRPr lang="en-US" sz="1400" dirty="0"/>
          </a:p>
          <a:p>
            <a:r>
              <a:rPr lang="en-US" sz="1400" dirty="0"/>
              <a:t>Serial </a:t>
            </a:r>
            <a:r>
              <a:rPr lang="en-US" sz="1400" dirty="0" err="1"/>
              <a:t>myPort</a:t>
            </a:r>
            <a:r>
              <a:rPr lang="en-US" sz="1400" dirty="0"/>
              <a:t>;     // Create object from Serial class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portIndex</a:t>
            </a:r>
            <a:r>
              <a:rPr lang="en-US" sz="1400" dirty="0"/>
              <a:t> = 0; // set this to the port connected to Arduino</a:t>
            </a:r>
          </a:p>
          <a:p>
            <a:endParaRPr lang="en-US" sz="1400" dirty="0"/>
          </a:p>
          <a:p>
            <a:r>
              <a:rPr lang="en-US" sz="1400" dirty="0"/>
              <a:t>void setup(){</a:t>
            </a:r>
          </a:p>
          <a:p>
            <a:r>
              <a:rPr lang="en-US" sz="1400" dirty="0"/>
              <a:t>  size(500,500);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println</a:t>
            </a:r>
            <a:r>
              <a:rPr lang="en-US" sz="1400" dirty="0"/>
              <a:t>(" Connecting to -&gt; " + </a:t>
            </a:r>
            <a:r>
              <a:rPr lang="en-US" sz="1400" dirty="0" err="1"/>
              <a:t>Serial.list</a:t>
            </a:r>
            <a:r>
              <a:rPr lang="en-US" sz="1400" dirty="0"/>
              <a:t>()[</a:t>
            </a:r>
            <a:r>
              <a:rPr lang="en-US" sz="1400" dirty="0" err="1"/>
              <a:t>portIndex</a:t>
            </a:r>
            <a:r>
              <a:rPr lang="en-US" sz="1400" dirty="0"/>
              <a:t>]);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myPort</a:t>
            </a:r>
            <a:r>
              <a:rPr lang="en-US" sz="1400" dirty="0"/>
              <a:t> = new Serial(this, </a:t>
            </a:r>
            <a:r>
              <a:rPr lang="en-US" sz="1400" dirty="0" err="1"/>
              <a:t>Serial.list</a:t>
            </a:r>
            <a:r>
              <a:rPr lang="en-US" sz="1400" dirty="0"/>
              <a:t>()[</a:t>
            </a:r>
            <a:r>
              <a:rPr lang="en-US" sz="1400" dirty="0" err="1"/>
              <a:t>portIndex</a:t>
            </a:r>
            <a:r>
              <a:rPr lang="en-US" sz="1400" dirty="0"/>
              <a:t>], 9600);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myPort.bufferUntil</a:t>
            </a:r>
            <a:r>
              <a:rPr lang="en-US" sz="1400" dirty="0"/>
              <a:t>('\n');</a:t>
            </a:r>
          </a:p>
          <a:p>
            <a:r>
              <a:rPr lang="en-US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4385462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135</a:t>
            </a:fld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681318" y="598037"/>
            <a:ext cx="6096000" cy="35394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1400" dirty="0"/>
              <a:t>void draw(){</a:t>
            </a:r>
          </a:p>
          <a:p>
            <a:r>
              <a:rPr lang="en-US" sz="1400" dirty="0"/>
              <a:t>  // read the header and two integers (5 bytes)</a:t>
            </a:r>
          </a:p>
          <a:p>
            <a:r>
              <a:rPr lang="en-US" sz="1400" dirty="0"/>
              <a:t>  if ( </a:t>
            </a:r>
            <a:r>
              <a:rPr lang="en-US" sz="1400" dirty="0" err="1"/>
              <a:t>myPort.available</a:t>
            </a:r>
            <a:r>
              <a:rPr lang="en-US" sz="1400" dirty="0"/>
              <a:t>() &gt;= 5){</a:t>
            </a:r>
          </a:p>
          <a:p>
            <a:r>
              <a:rPr lang="en-US" sz="1400" dirty="0"/>
              <a:t>    if( </a:t>
            </a:r>
            <a:r>
              <a:rPr lang="en-US" sz="1400" dirty="0" err="1"/>
              <a:t>myPort.read</a:t>
            </a:r>
            <a:r>
              <a:rPr lang="en-US" sz="1400" dirty="0"/>
              <a:t>() == HEADER){          // is this the header?</a:t>
            </a:r>
          </a:p>
          <a:p>
            <a:r>
              <a:rPr lang="en-US" sz="1400" dirty="0"/>
              <a:t>      val1 = </a:t>
            </a:r>
            <a:r>
              <a:rPr lang="en-US" sz="1400" dirty="0" err="1"/>
              <a:t>myPort.read</a:t>
            </a:r>
            <a:r>
              <a:rPr lang="en-US" sz="1400" dirty="0"/>
              <a:t>();                        // read the LSB of first integer</a:t>
            </a:r>
          </a:p>
          <a:p>
            <a:r>
              <a:rPr lang="en-US" sz="1400" dirty="0"/>
              <a:t>      val1 = </a:t>
            </a:r>
            <a:r>
              <a:rPr lang="en-US" sz="1400" dirty="0" err="1"/>
              <a:t>myPort.read</a:t>
            </a:r>
            <a:r>
              <a:rPr lang="en-US" sz="1400" dirty="0"/>
              <a:t>() * 256 + val1; // add the MSB</a:t>
            </a:r>
          </a:p>
          <a:p>
            <a:r>
              <a:rPr lang="en-US" sz="1400" dirty="0"/>
              <a:t>      val2 = </a:t>
            </a:r>
            <a:r>
              <a:rPr lang="en-US" sz="1400" dirty="0" err="1"/>
              <a:t>myPort.read</a:t>
            </a:r>
            <a:r>
              <a:rPr lang="en-US" sz="1400" dirty="0"/>
              <a:t>();                        // read the LSB of second integer</a:t>
            </a:r>
          </a:p>
          <a:p>
            <a:r>
              <a:rPr lang="en-US" sz="1400" dirty="0"/>
              <a:t>      val2 = </a:t>
            </a:r>
            <a:r>
              <a:rPr lang="en-US" sz="1400" dirty="0" err="1"/>
              <a:t>myPort.read</a:t>
            </a:r>
            <a:r>
              <a:rPr lang="en-US" sz="1400" dirty="0"/>
              <a:t>() * 256 + val2; // add the MSB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println</a:t>
            </a:r>
            <a:r>
              <a:rPr lang="en-US" sz="1400" dirty="0"/>
              <a:t>("Message received: " + val1 + "," + val2);</a:t>
            </a:r>
          </a:p>
          <a:p>
            <a:r>
              <a:rPr lang="en-US" sz="1400" dirty="0"/>
              <a:t>    }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  background(255);	 // set background to white</a:t>
            </a:r>
          </a:p>
          <a:p>
            <a:r>
              <a:rPr lang="en-US" sz="1400" dirty="0"/>
              <a:t>  fill(0); 		// set fill to black</a:t>
            </a:r>
          </a:p>
          <a:p>
            <a:r>
              <a:rPr lang="en-US" sz="1400" dirty="0"/>
              <a:t>  // draw rectangle with coordinates based on the integers received from Arduino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rect</a:t>
            </a:r>
            <a:r>
              <a:rPr lang="en-US" sz="1400" dirty="0"/>
              <a:t>(0, 0, val1,val2);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130" y="598037"/>
            <a:ext cx="4914900" cy="51339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05" y="4481511"/>
            <a:ext cx="2733675" cy="1514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0967" y="4777084"/>
            <a:ext cx="12851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(proc4)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87527414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136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1847479" y="218133"/>
            <a:ext cx="851361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Αποστολή δεδομένων από τον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Arduino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και λήψη με αποθήκευση σε αρχείο 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699247"/>
            <a:ext cx="11228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Χρησιμοποιείται το πρόγραμμα </a:t>
            </a:r>
            <a:r>
              <a:rPr lang="en-US" sz="1600" dirty="0"/>
              <a:t>(p26) </a:t>
            </a:r>
            <a:r>
              <a:rPr lang="el-GR" sz="1600" dirty="0"/>
              <a:t>για τον </a:t>
            </a:r>
            <a:r>
              <a:rPr lang="en-US" sz="1600" dirty="0"/>
              <a:t>Arduino.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Το </a:t>
            </a:r>
            <a:r>
              <a:rPr lang="en-US" sz="1600" dirty="0"/>
              <a:t>Processing </a:t>
            </a:r>
            <a:r>
              <a:rPr lang="el-GR" sz="1600" dirty="0"/>
              <a:t>καταχωρεί τις τιμές σε αρχείο με όνομα την τρέχουσα ημερομηνία και ώρα. Το αποθηκεύει στον ίδιο φάκελο με το </a:t>
            </a:r>
            <a:r>
              <a:rPr lang="en-US" sz="1600" dirty="0"/>
              <a:t>sketch </a:t>
            </a:r>
            <a:r>
              <a:rPr lang="el-GR" sz="1600" dirty="0"/>
              <a:t>μόλις πατηθεί ένα οποιοδήποτε πλήκτρο.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572070"/>
            <a:ext cx="5244353" cy="5047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import </a:t>
            </a:r>
            <a:r>
              <a:rPr lang="en-US" sz="1400" dirty="0" err="1"/>
              <a:t>processing.serial</a:t>
            </a:r>
            <a:r>
              <a:rPr lang="en-US" sz="1400" dirty="0"/>
              <a:t>.*;</a:t>
            </a:r>
          </a:p>
          <a:p>
            <a:r>
              <a:rPr lang="en-US" sz="1400" dirty="0"/>
              <a:t>import </a:t>
            </a:r>
            <a:r>
              <a:rPr lang="en-US" sz="1400" dirty="0" err="1"/>
              <a:t>java.util.Date</a:t>
            </a:r>
            <a:r>
              <a:rPr lang="en-US" sz="1400" dirty="0"/>
              <a:t>;</a:t>
            </a:r>
          </a:p>
          <a:p>
            <a:r>
              <a:rPr lang="en-US" sz="1400" dirty="0"/>
              <a:t>import </a:t>
            </a:r>
            <a:r>
              <a:rPr lang="en-US" sz="1400" dirty="0" err="1"/>
              <a:t>java.text.DateFormat</a:t>
            </a:r>
            <a:r>
              <a:rPr lang="en-US" sz="1400" dirty="0"/>
              <a:t>;</a:t>
            </a:r>
          </a:p>
          <a:p>
            <a:r>
              <a:rPr lang="en-US" sz="1400" dirty="0"/>
              <a:t>import </a:t>
            </a:r>
            <a:r>
              <a:rPr lang="en-US" sz="1400" dirty="0" err="1"/>
              <a:t>java.text.SimpleDateFormat</a:t>
            </a:r>
            <a:r>
              <a:rPr lang="en-US" sz="1400" dirty="0"/>
              <a:t>;</a:t>
            </a:r>
          </a:p>
          <a:p>
            <a:endParaRPr lang="en-US" sz="1400" dirty="0"/>
          </a:p>
          <a:p>
            <a:r>
              <a:rPr lang="en-US" sz="1400" dirty="0" err="1"/>
              <a:t>PrintWriter</a:t>
            </a:r>
            <a:r>
              <a:rPr lang="en-US" sz="1400" dirty="0"/>
              <a:t> output;</a:t>
            </a:r>
          </a:p>
          <a:p>
            <a:r>
              <a:rPr lang="en-US" sz="1400" dirty="0" err="1"/>
              <a:t>DateFormat</a:t>
            </a:r>
            <a:r>
              <a:rPr lang="en-US" sz="1400" dirty="0"/>
              <a:t> </a:t>
            </a:r>
            <a:r>
              <a:rPr lang="en-US" sz="1400" dirty="0" err="1"/>
              <a:t>df</a:t>
            </a:r>
            <a:r>
              <a:rPr lang="en-US" sz="1400" dirty="0"/>
              <a:t> = new </a:t>
            </a:r>
            <a:r>
              <a:rPr lang="en-US" sz="1400" dirty="0" err="1"/>
              <a:t>SimpleDateFormat</a:t>
            </a:r>
            <a:r>
              <a:rPr lang="en-US" sz="1400" dirty="0"/>
              <a:t>("</a:t>
            </a:r>
            <a:r>
              <a:rPr lang="en-US" sz="1400" dirty="0" err="1"/>
              <a:t>ddMMyyyy_hhmm</a:t>
            </a:r>
            <a:r>
              <a:rPr lang="en-US" sz="1400" dirty="0"/>
              <a:t>");</a:t>
            </a:r>
          </a:p>
          <a:p>
            <a:r>
              <a:rPr lang="en-US" sz="1400" dirty="0" err="1"/>
              <a:t>DateFormat</a:t>
            </a:r>
            <a:r>
              <a:rPr lang="en-US" sz="1400" dirty="0"/>
              <a:t> </a:t>
            </a:r>
            <a:r>
              <a:rPr lang="en-US" sz="1400" dirty="0" err="1"/>
              <a:t>tf</a:t>
            </a:r>
            <a:r>
              <a:rPr lang="en-US" sz="1400" dirty="0"/>
              <a:t> = new </a:t>
            </a:r>
            <a:r>
              <a:rPr lang="en-US" sz="1400" dirty="0" err="1"/>
              <a:t>SimpleDateFormat</a:t>
            </a:r>
            <a:r>
              <a:rPr lang="en-US" sz="1400" dirty="0"/>
              <a:t>("</a:t>
            </a:r>
            <a:r>
              <a:rPr lang="en-US" sz="1400" dirty="0" err="1"/>
              <a:t>hh:mm:ss</a:t>
            </a:r>
            <a:r>
              <a:rPr lang="en-US" sz="1400" dirty="0"/>
              <a:t>");</a:t>
            </a:r>
          </a:p>
          <a:p>
            <a:r>
              <a:rPr lang="en-US" sz="1400" dirty="0"/>
              <a:t>String </a:t>
            </a:r>
            <a:r>
              <a:rPr lang="en-US" sz="1400" dirty="0" err="1"/>
              <a:t>fileName</a:t>
            </a:r>
            <a:r>
              <a:rPr lang="en-US" sz="1400" dirty="0"/>
              <a:t>;</a:t>
            </a:r>
          </a:p>
          <a:p>
            <a:r>
              <a:rPr lang="en-US" sz="1400" dirty="0"/>
              <a:t>Serial </a:t>
            </a:r>
            <a:r>
              <a:rPr lang="en-US" sz="1400" dirty="0" err="1"/>
              <a:t>myPort</a:t>
            </a:r>
            <a:r>
              <a:rPr lang="en-US" sz="1400" dirty="0"/>
              <a:t>;       // Create object from Serial class</a:t>
            </a:r>
          </a:p>
          <a:p>
            <a:r>
              <a:rPr lang="en-US" sz="1400" dirty="0"/>
              <a:t>short </a:t>
            </a:r>
            <a:r>
              <a:rPr lang="en-US" sz="1400" dirty="0" err="1"/>
              <a:t>portIndex</a:t>
            </a:r>
            <a:r>
              <a:rPr lang="en-US" sz="1400" dirty="0"/>
              <a:t> = 0; </a:t>
            </a:r>
          </a:p>
          <a:p>
            <a:r>
              <a:rPr lang="en-US" sz="1400" dirty="0"/>
              <a:t>char HEADER = 'H';</a:t>
            </a:r>
          </a:p>
          <a:p>
            <a:endParaRPr lang="en-US" sz="1400" dirty="0"/>
          </a:p>
          <a:p>
            <a:r>
              <a:rPr lang="en-US" sz="1400" dirty="0"/>
              <a:t>void setup(){</a:t>
            </a:r>
          </a:p>
          <a:p>
            <a:r>
              <a:rPr lang="en-US" sz="1400" dirty="0"/>
              <a:t>  size(200, 200);</a:t>
            </a:r>
          </a:p>
          <a:p>
            <a:r>
              <a:rPr lang="en-US" sz="1400" dirty="0"/>
              <a:t>  // Open the serial port is connected to Arduino.</a:t>
            </a:r>
          </a:p>
          <a:p>
            <a:r>
              <a:rPr lang="en-US" sz="1400" dirty="0"/>
              <a:t>  String </a:t>
            </a:r>
            <a:r>
              <a:rPr lang="en-US" sz="1400" dirty="0" err="1"/>
              <a:t>portName</a:t>
            </a:r>
            <a:r>
              <a:rPr lang="en-US" sz="1400" dirty="0"/>
              <a:t> = </a:t>
            </a:r>
            <a:r>
              <a:rPr lang="en-US" sz="1400" dirty="0" err="1"/>
              <a:t>Serial.list</a:t>
            </a:r>
            <a:r>
              <a:rPr lang="en-US" sz="1400" dirty="0"/>
              <a:t>()[</a:t>
            </a:r>
            <a:r>
              <a:rPr lang="en-US" sz="1400" dirty="0" err="1"/>
              <a:t>portIndex</a:t>
            </a:r>
            <a:r>
              <a:rPr lang="en-US" sz="1400" dirty="0"/>
              <a:t>];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println</a:t>
            </a:r>
            <a:r>
              <a:rPr lang="en-US" sz="1400" dirty="0"/>
              <a:t>(" Connecting to -&gt; " + </a:t>
            </a:r>
            <a:r>
              <a:rPr lang="en-US" sz="1400" dirty="0" err="1"/>
              <a:t>portName</a:t>
            </a:r>
            <a:r>
              <a:rPr lang="en-US" sz="1400" dirty="0"/>
              <a:t>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myPort</a:t>
            </a:r>
            <a:r>
              <a:rPr lang="en-US" sz="1400" dirty="0"/>
              <a:t> = new Serial(this, </a:t>
            </a:r>
            <a:r>
              <a:rPr lang="en-US" sz="1400" dirty="0" err="1"/>
              <a:t>portName</a:t>
            </a:r>
            <a:r>
              <a:rPr lang="en-US" sz="1400" dirty="0"/>
              <a:t>, 9600);</a:t>
            </a:r>
          </a:p>
          <a:p>
            <a:r>
              <a:rPr lang="en-US" sz="1400" dirty="0"/>
              <a:t>  Date now = new Date();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fileName</a:t>
            </a:r>
            <a:r>
              <a:rPr lang="en-US" sz="1400" dirty="0"/>
              <a:t> = </a:t>
            </a:r>
            <a:r>
              <a:rPr lang="en-US" sz="1400" dirty="0" err="1"/>
              <a:t>df.format</a:t>
            </a:r>
            <a:r>
              <a:rPr lang="en-US" sz="1400" dirty="0"/>
              <a:t>(now);</a:t>
            </a:r>
          </a:p>
          <a:p>
            <a:r>
              <a:rPr lang="en-US" sz="1400" dirty="0"/>
              <a:t>  output = </a:t>
            </a:r>
            <a:r>
              <a:rPr lang="en-US" sz="1400" dirty="0" err="1"/>
              <a:t>createWriter</a:t>
            </a:r>
            <a:r>
              <a:rPr lang="en-US" sz="1400" dirty="0"/>
              <a:t>(</a:t>
            </a:r>
            <a:r>
              <a:rPr lang="en-US" sz="1400" dirty="0" err="1"/>
              <a:t>fileName</a:t>
            </a:r>
            <a:r>
              <a:rPr lang="en-US" sz="1400" dirty="0"/>
              <a:t> + ".csv"); // save file in sketch folder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010835" y="1572070"/>
            <a:ext cx="5342965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void draw(){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int</a:t>
            </a:r>
            <a:r>
              <a:rPr lang="en-US" sz="1400" dirty="0"/>
              <a:t> val1, val2;</a:t>
            </a:r>
          </a:p>
          <a:p>
            <a:r>
              <a:rPr lang="en-US" sz="1400" dirty="0"/>
              <a:t>  if ( </a:t>
            </a:r>
            <a:r>
              <a:rPr lang="en-US" sz="1400" dirty="0" err="1"/>
              <a:t>myPort.available</a:t>
            </a:r>
            <a:r>
              <a:rPr lang="en-US" sz="1400" dirty="0"/>
              <a:t>() &gt;= 5){    // wait the entire message</a:t>
            </a:r>
          </a:p>
          <a:p>
            <a:r>
              <a:rPr lang="en-US" sz="1400" dirty="0"/>
              <a:t>    if( </a:t>
            </a:r>
            <a:r>
              <a:rPr lang="en-US" sz="1400" dirty="0" err="1"/>
              <a:t>myPort.read</a:t>
            </a:r>
            <a:r>
              <a:rPr lang="en-US" sz="1400" dirty="0"/>
              <a:t>() == HEADER){   // is this the header</a:t>
            </a:r>
          </a:p>
          <a:p>
            <a:r>
              <a:rPr lang="en-US" sz="1400" dirty="0"/>
              <a:t>      String </a:t>
            </a:r>
            <a:r>
              <a:rPr lang="en-US" sz="1400" dirty="0" err="1"/>
              <a:t>timeString</a:t>
            </a:r>
            <a:r>
              <a:rPr lang="en-US" sz="1400" dirty="0"/>
              <a:t> = </a:t>
            </a:r>
            <a:r>
              <a:rPr lang="en-US" sz="1400" dirty="0" err="1"/>
              <a:t>tf.format</a:t>
            </a:r>
            <a:r>
              <a:rPr lang="en-US" sz="1400" dirty="0"/>
              <a:t>(new Date());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output.print</a:t>
            </a:r>
            <a:r>
              <a:rPr lang="en-US" sz="1400" dirty="0"/>
              <a:t>(</a:t>
            </a:r>
            <a:r>
              <a:rPr lang="en-US" sz="1400" dirty="0" err="1"/>
              <a:t>timeString</a:t>
            </a:r>
            <a:r>
              <a:rPr lang="en-US" sz="1400" dirty="0"/>
              <a:t>);</a:t>
            </a:r>
          </a:p>
          <a:p>
            <a:r>
              <a:rPr lang="en-US" sz="1400" dirty="0"/>
              <a:t>      val1 = </a:t>
            </a:r>
            <a:r>
              <a:rPr lang="en-US" sz="1400" dirty="0" err="1"/>
              <a:t>myPort.read</a:t>
            </a:r>
            <a:r>
              <a:rPr lang="en-US" sz="1400" dirty="0"/>
              <a:t>();              // read the LSB of first integer</a:t>
            </a:r>
          </a:p>
          <a:p>
            <a:r>
              <a:rPr lang="en-US" sz="1400" dirty="0"/>
              <a:t>      val1 = </a:t>
            </a:r>
            <a:r>
              <a:rPr lang="en-US" sz="1400" dirty="0" err="1"/>
              <a:t>myPort.read</a:t>
            </a:r>
            <a:r>
              <a:rPr lang="en-US" sz="1400" dirty="0"/>
              <a:t>() * 256 + val1; // add the MSB</a:t>
            </a:r>
          </a:p>
          <a:p>
            <a:r>
              <a:rPr lang="en-US" sz="1400" dirty="0"/>
              <a:t>      val2 = </a:t>
            </a:r>
            <a:r>
              <a:rPr lang="en-US" sz="1400" dirty="0" err="1"/>
              <a:t>myPort.read</a:t>
            </a:r>
            <a:r>
              <a:rPr lang="en-US" sz="1400" dirty="0"/>
              <a:t>();              // read the LSB of second integer</a:t>
            </a:r>
          </a:p>
          <a:p>
            <a:r>
              <a:rPr lang="en-US" sz="1400" dirty="0"/>
              <a:t>      val2 = </a:t>
            </a:r>
            <a:r>
              <a:rPr lang="en-US" sz="1400" dirty="0" err="1"/>
              <a:t>myPort.read</a:t>
            </a:r>
            <a:r>
              <a:rPr lang="en-US" sz="1400" dirty="0"/>
              <a:t>() * 256 + val2; // add the MSB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println</a:t>
            </a:r>
            <a:r>
              <a:rPr lang="en-US" sz="1400" dirty="0"/>
              <a:t>("Message received: " + val1 + "," + val2);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output.print</a:t>
            </a:r>
            <a:r>
              <a:rPr lang="en-US" sz="1400" dirty="0"/>
              <a:t>("," + val1 + "," + val2);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output.println</a:t>
            </a:r>
            <a:r>
              <a:rPr lang="en-US" sz="1400" dirty="0"/>
              <a:t>();</a:t>
            </a:r>
          </a:p>
          <a:p>
            <a:r>
              <a:rPr lang="en-US" sz="1400" dirty="0"/>
              <a:t>    }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</a:t>
            </a:r>
            <a:r>
              <a:rPr lang="en-US" sz="1400" dirty="0" err="1"/>
              <a:t>keyPressed</a:t>
            </a:r>
            <a:r>
              <a:rPr lang="en-US" sz="1400" dirty="0"/>
              <a:t>()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output.flush</a:t>
            </a:r>
            <a:r>
              <a:rPr lang="en-US" sz="1400" dirty="0"/>
              <a:t>(); // Writes the remaining data to the file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output.close</a:t>
            </a:r>
            <a:r>
              <a:rPr lang="en-US" sz="1400" dirty="0"/>
              <a:t>(); // Finishes the file</a:t>
            </a:r>
          </a:p>
          <a:p>
            <a:r>
              <a:rPr lang="en-US" sz="1400" dirty="0"/>
              <a:t>  exit(); // Stops the program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711205" y="5642940"/>
            <a:ext cx="12851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(proc5)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88217275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137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2" y="196943"/>
            <a:ext cx="3050359" cy="294098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66" y="636775"/>
            <a:ext cx="7892305" cy="506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4"/>
          <a:srcRect b="20458"/>
          <a:stretch/>
        </p:blipFill>
        <p:spPr>
          <a:xfrm>
            <a:off x="8639175" y="1332368"/>
            <a:ext cx="2714625" cy="2250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1973" y="1446876"/>
            <a:ext cx="201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5"/>
                </a:solidFill>
              </a:rPr>
              <a:t>Άνοιγμα σαν </a:t>
            </a:r>
            <a:r>
              <a:rPr lang="en-US" b="1" dirty="0">
                <a:solidFill>
                  <a:schemeClr val="accent5"/>
                </a:solidFill>
              </a:rPr>
              <a:t>csv</a:t>
            </a:r>
            <a:endParaRPr lang="el-GR" b="1" dirty="0">
              <a:solidFill>
                <a:schemeClr val="accent5"/>
              </a:solidFill>
            </a:endParaRPr>
          </a:p>
        </p:txBody>
      </p:sp>
      <p:cxnSp>
        <p:nvCxnSpPr>
          <p:cNvPr id="10" name="Ευθύγραμμο βέλος σύνδεσης 9"/>
          <p:cNvCxnSpPr/>
          <p:nvPr/>
        </p:nvCxnSpPr>
        <p:spPr>
          <a:xfrm flipV="1">
            <a:off x="6952210" y="1667435"/>
            <a:ext cx="1613566" cy="47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4812" y="5710018"/>
            <a:ext cx="614530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Άνοιγμα </a:t>
            </a:r>
            <a:r>
              <a:rPr lang="en-US" dirty="0"/>
              <a:t>Excel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l-GR" dirty="0">
                <a:sym typeface="Wingdings" panose="05000000000000000000" pitchFamily="2" charset="2"/>
              </a:rPr>
              <a:t>Δεδομένα  Λήψη Εξωτερικών Δεδομένων  Από Κείμενο  Αρχείο  Επόμενο  Τικ στο Κόμμα  Τέλος</a:t>
            </a:r>
            <a:endParaRPr lang="el-GR" dirty="0"/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5"/>
          <a:srcRect b="19896"/>
          <a:stretch/>
        </p:blipFill>
        <p:spPr>
          <a:xfrm>
            <a:off x="8393765" y="3922431"/>
            <a:ext cx="2514600" cy="2433918"/>
          </a:xfrm>
          <a:prstGeom prst="rect">
            <a:avLst/>
          </a:prstGeom>
        </p:spPr>
      </p:pic>
      <p:cxnSp>
        <p:nvCxnSpPr>
          <p:cNvPr id="13" name="Ευθύγραμμο βέλος σύνδεσης 12"/>
          <p:cNvCxnSpPr/>
          <p:nvPr/>
        </p:nvCxnSpPr>
        <p:spPr>
          <a:xfrm>
            <a:off x="6494929" y="6033183"/>
            <a:ext cx="151127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Γράφημα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813724"/>
              </p:ext>
            </p:extLst>
          </p:nvPr>
        </p:nvGraphicFramePr>
        <p:xfrm>
          <a:off x="3444938" y="28227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0117195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138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2480167" y="2841619"/>
            <a:ext cx="749339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Σύνδεση 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Arduino</a:t>
            </a:r>
          </a:p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με το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Matlab</a:t>
            </a:r>
            <a:endParaRPr lang="el-G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2" y="4550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43358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139</a:t>
            </a:fld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2448510" y="272534"/>
            <a:ext cx="6921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ΧΡΗΣΗ ΤΟΥ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SIMULINK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ΓΙΑ ΣΥΝΔΕΣΗ ΜΕ ΤΟΝ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ARDUINO UNO</a:t>
            </a:r>
            <a:endParaRPr lang="el-GR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518" y="860612"/>
            <a:ext cx="11443447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Matlab</a:t>
            </a:r>
            <a:r>
              <a:rPr lang="en-US" sz="1600" dirty="0"/>
              <a:t> R2013a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Δημιουργούμε ένα </a:t>
            </a:r>
            <a:r>
              <a:rPr lang="en-US" sz="1600" dirty="0"/>
              <a:t>account </a:t>
            </a:r>
            <a:r>
              <a:rPr lang="el-GR" sz="1600" dirty="0"/>
              <a:t>στην </a:t>
            </a:r>
            <a:r>
              <a:rPr lang="en-US" sz="1600" dirty="0" err="1"/>
              <a:t>Mathworks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Add-Ons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Get Hardware Support Packages </a:t>
            </a:r>
            <a:r>
              <a:rPr lang="en-US" sz="1600" dirty="0">
                <a:sym typeface="Wingdings" panose="05000000000000000000" pitchFamily="2" charset="2"/>
              </a:rPr>
              <a:t> Arduino</a:t>
            </a:r>
            <a:endParaRPr lang="el-GR" sz="1600" dirty="0"/>
          </a:p>
        </p:txBody>
      </p:sp>
      <p:sp>
        <p:nvSpPr>
          <p:cNvPr id="5" name="Ορθογώνιο 4"/>
          <p:cNvSpPr/>
          <p:nvPr/>
        </p:nvSpPr>
        <p:spPr>
          <a:xfrm>
            <a:off x="376518" y="1941132"/>
            <a:ext cx="11443447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</a:rPr>
              <a:t>Παράδειγμα 1 – Οδήγηση ενός </a:t>
            </a:r>
            <a:r>
              <a:rPr lang="en-US" b="1" dirty="0">
                <a:solidFill>
                  <a:srgbClr val="C00000"/>
                </a:solidFill>
              </a:rPr>
              <a:t>LED </a:t>
            </a:r>
            <a:r>
              <a:rPr lang="el-GR" b="1" dirty="0">
                <a:solidFill>
                  <a:srgbClr val="C00000"/>
                </a:solidFill>
              </a:rPr>
              <a:t>με γεννήτρια παλμών</a:t>
            </a:r>
            <a:r>
              <a:rPr lang="en-US" b="1" dirty="0">
                <a:solidFill>
                  <a:srgbClr val="C00000"/>
                </a:solidFill>
              </a:rPr>
              <a:t> (mat1.slx)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Matlab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Simulink Library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Simulink Support Package for Arduino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Matlab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New  Simulink Model  mat1.slx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ym typeface="Wingdings" panose="05000000000000000000" pitchFamily="2" charset="2"/>
              </a:rPr>
              <a:t>Σύρουμε από το </a:t>
            </a:r>
            <a:r>
              <a:rPr lang="en-US" sz="1600" dirty="0">
                <a:sym typeface="Wingdings" panose="05000000000000000000" pitchFamily="2" charset="2"/>
              </a:rPr>
              <a:t>“</a:t>
            </a:r>
            <a:r>
              <a:rPr lang="en-US" sz="1600" dirty="0"/>
              <a:t>Simulink Support Package for Arduino Hardware” </a:t>
            </a:r>
            <a:r>
              <a:rPr lang="el-GR" sz="1600" dirty="0"/>
              <a:t>το μπλοκ </a:t>
            </a:r>
            <a:r>
              <a:rPr lang="en-US" sz="1600" dirty="0"/>
              <a:t>“Digital Output” </a:t>
            </a:r>
            <a:r>
              <a:rPr lang="el-GR" sz="1600" dirty="0"/>
              <a:t>στο </a:t>
            </a:r>
            <a:r>
              <a:rPr lang="en-US" sz="1600" dirty="0"/>
              <a:t>mat1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ym typeface="Wingdings" panose="05000000000000000000" pitchFamily="2" charset="2"/>
              </a:rPr>
              <a:t>Σύρουμε από το</a:t>
            </a:r>
            <a:r>
              <a:rPr lang="en-US" sz="1600" dirty="0">
                <a:sym typeface="Wingdings" panose="05000000000000000000" pitchFamily="2" charset="2"/>
              </a:rPr>
              <a:t> “Sources” </a:t>
            </a:r>
            <a:r>
              <a:rPr lang="el-GR" sz="1600" dirty="0">
                <a:sym typeface="Wingdings" panose="05000000000000000000" pitchFamily="2" charset="2"/>
              </a:rPr>
              <a:t>ένα </a:t>
            </a:r>
            <a:r>
              <a:rPr lang="en-US" sz="1600" dirty="0">
                <a:sym typeface="Wingdings" panose="05000000000000000000" pitchFamily="2" charset="2"/>
              </a:rPr>
              <a:t>“Pulse Generator”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ym typeface="Wingdings" panose="05000000000000000000" pitchFamily="2" charset="2"/>
              </a:rPr>
              <a:t>Σύρουμε από το</a:t>
            </a:r>
            <a:r>
              <a:rPr lang="en-US" sz="1600" dirty="0">
                <a:sym typeface="Wingdings" panose="05000000000000000000" pitchFamily="2" charset="2"/>
              </a:rPr>
              <a:t> “Sinks” </a:t>
            </a:r>
            <a:r>
              <a:rPr lang="el-GR" sz="1600" dirty="0">
                <a:sym typeface="Wingdings" panose="05000000000000000000" pitchFamily="2" charset="2"/>
              </a:rPr>
              <a:t>ένα</a:t>
            </a:r>
            <a:r>
              <a:rPr lang="en-US" sz="1600" dirty="0">
                <a:sym typeface="Wingdings" panose="05000000000000000000" pitchFamily="2" charset="2"/>
              </a:rPr>
              <a:t> “Scope”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ym typeface="Wingdings" panose="05000000000000000000" pitchFamily="2" charset="2"/>
              </a:rPr>
              <a:t>Το </a:t>
            </a:r>
            <a:r>
              <a:rPr lang="en-US" sz="1600" dirty="0">
                <a:sym typeface="Wingdings" panose="05000000000000000000" pitchFamily="2" charset="2"/>
              </a:rPr>
              <a:t>path </a:t>
            </a:r>
            <a:r>
              <a:rPr lang="el-GR" sz="1600" dirty="0">
                <a:sym typeface="Wingdings" panose="05000000000000000000" pitchFamily="2" charset="2"/>
              </a:rPr>
              <a:t>του </a:t>
            </a:r>
            <a:r>
              <a:rPr lang="en-US" sz="1600" dirty="0" err="1">
                <a:sym typeface="Wingdings" panose="05000000000000000000" pitchFamily="2" charset="2"/>
              </a:rPr>
              <a:t>Matlab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l-GR" sz="1600" dirty="0">
                <a:sym typeface="Wingdings" panose="05000000000000000000" pitchFamily="2" charset="2"/>
              </a:rPr>
              <a:t>πρέπει να δείχνει τον φάκελο του παραδείγματος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mat1  Tools  Run On Target Hardware  Prepare to Run </a:t>
            </a:r>
            <a:r>
              <a:rPr lang="el-GR" sz="1600" dirty="0">
                <a:sym typeface="Wingdings" panose="05000000000000000000" pitchFamily="2" charset="2"/>
              </a:rPr>
              <a:t>ή </a:t>
            </a:r>
            <a:r>
              <a:rPr lang="en-US" sz="1600" dirty="0">
                <a:sym typeface="Wingdings" panose="05000000000000000000" pitchFamily="2" charset="2"/>
              </a:rPr>
              <a:t>Options  Target Hardware: Arduino Uno  Set host COM port: Manually  COM port number: 3 (</a:t>
            </a:r>
            <a:r>
              <a:rPr lang="el-GR" sz="1600" dirty="0">
                <a:sym typeface="Wingdings" panose="05000000000000000000" pitchFamily="2" charset="2"/>
              </a:rPr>
              <a:t>Η </a:t>
            </a:r>
            <a:r>
              <a:rPr lang="en-US" sz="1600" dirty="0">
                <a:sym typeface="Wingdings" panose="05000000000000000000" pitchFamily="2" charset="2"/>
              </a:rPr>
              <a:t>COM </a:t>
            </a:r>
            <a:r>
              <a:rPr lang="el-GR" sz="1600" dirty="0">
                <a:sym typeface="Wingdings" panose="05000000000000000000" pitchFamily="2" charset="2"/>
              </a:rPr>
              <a:t>που έχει συνδεθεί ο </a:t>
            </a:r>
            <a:r>
              <a:rPr lang="en-US" sz="1600" dirty="0">
                <a:sym typeface="Wingdings" panose="05000000000000000000" pitchFamily="2" charset="2"/>
              </a:rPr>
              <a:t>Arduino)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mat1  Tools  Run On Target Hardware  Run</a:t>
            </a:r>
            <a:endParaRPr lang="el-GR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ym typeface="Wingdings" panose="05000000000000000000" pitchFamily="2" charset="2"/>
              </a:rPr>
              <a:t>Το αντίστοιχο πρόγραμμα φορτώνεται στον </a:t>
            </a:r>
            <a:r>
              <a:rPr lang="en-US" sz="1600" dirty="0">
                <a:sym typeface="Wingdings" panose="05000000000000000000" pitchFamily="2" charset="2"/>
              </a:rPr>
              <a:t>Arduino </a:t>
            </a:r>
            <a:r>
              <a:rPr lang="el-GR" sz="1600" dirty="0">
                <a:sym typeface="Wingdings" panose="05000000000000000000" pitchFamily="2" charset="2"/>
              </a:rPr>
              <a:t>και εκτελείται</a:t>
            </a:r>
            <a:endParaRPr lang="el-GR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51329" y="5715000"/>
            <a:ext cx="110938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Συμβουλευτείτε το αρχείο </a:t>
            </a:r>
            <a:r>
              <a:rPr lang="en-US" b="1" dirty="0"/>
              <a:t>“</a:t>
            </a:r>
            <a:r>
              <a:rPr lang="el-GR" b="1" dirty="0"/>
              <a:t>ΣΥΝΔΕΣΗ ΤΟΥ </a:t>
            </a:r>
            <a:r>
              <a:rPr lang="en-US" b="1" dirty="0"/>
              <a:t>MATLAB </a:t>
            </a:r>
            <a:r>
              <a:rPr lang="el-GR" b="1" dirty="0"/>
              <a:t>ΜΕ ΤΟΝ </a:t>
            </a:r>
            <a:r>
              <a:rPr lang="en-US" b="1" dirty="0"/>
              <a:t>ARDUINO UNO.docx” </a:t>
            </a:r>
            <a:r>
              <a:rPr lang="el-GR" b="1" dirty="0"/>
              <a:t>για περισσότερες λεπτομέρειες</a:t>
            </a:r>
          </a:p>
        </p:txBody>
      </p:sp>
    </p:spTree>
    <p:extLst>
      <p:ext uri="{BB962C8B-B14F-4D97-AF65-F5344CB8AC3E}">
        <p14:creationId xmlns:p14="http://schemas.microsoft.com/office/powerpoint/2010/main" val="2009820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637047" y="444863"/>
            <a:ext cx="4732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Συναρτήσεις της κλάσης 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String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071" y="1252536"/>
            <a:ext cx="5668776" cy="4806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99" y="3495502"/>
            <a:ext cx="5411303" cy="48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5735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140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22" y="1429031"/>
            <a:ext cx="5124450" cy="38385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1895755"/>
            <a:ext cx="32385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6860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141</a:t>
            </a:fld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578224" y="69145"/>
            <a:ext cx="11053482" cy="30931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l-GR" b="1" dirty="0">
                <a:solidFill>
                  <a:srgbClr val="C00000"/>
                </a:solidFill>
              </a:rPr>
              <a:t>Παράδειγμα 2 – Ανάγνωση </a:t>
            </a:r>
            <a:r>
              <a:rPr lang="el-GR" b="1" dirty="0" err="1">
                <a:solidFill>
                  <a:srgbClr val="C00000"/>
                </a:solidFill>
              </a:rPr>
              <a:t>ποτενσιομέτρου</a:t>
            </a:r>
            <a:r>
              <a:rPr lang="el-GR" b="1" dirty="0">
                <a:solidFill>
                  <a:srgbClr val="C00000"/>
                </a:solidFill>
              </a:rPr>
              <a:t> (</a:t>
            </a:r>
            <a:r>
              <a:rPr lang="en-US" b="1" dirty="0">
                <a:solidFill>
                  <a:srgbClr val="C00000"/>
                </a:solidFill>
              </a:rPr>
              <a:t>mat2.slx)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New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Simulink Model </a:t>
            </a:r>
            <a:r>
              <a:rPr lang="el-GR" sz="1600" dirty="0"/>
              <a:t>και το αποθηκεύουμε με το όνομα “</a:t>
            </a:r>
            <a:r>
              <a:rPr lang="en-US" sz="1600" dirty="0"/>
              <a:t>mat</a:t>
            </a:r>
            <a:r>
              <a:rPr lang="el-GR" sz="1600" dirty="0"/>
              <a:t>2.</a:t>
            </a:r>
            <a:r>
              <a:rPr lang="en-US" sz="1600" dirty="0" err="1"/>
              <a:t>slx</a:t>
            </a:r>
            <a:r>
              <a:rPr lang="el-GR" sz="1600" dirty="0"/>
              <a:t>”</a:t>
            </a:r>
            <a:endParaRPr lang="en-US" sz="1600" dirty="0"/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Simulink Support Package for Arduino Hardware </a:t>
            </a:r>
            <a:r>
              <a:rPr lang="en-US" sz="1600" dirty="0">
                <a:sym typeface="Wingdings" panose="05000000000000000000" pitchFamily="2" charset="2"/>
              </a:rPr>
              <a:t> Analog Input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Simulink Support Package for Arduino Hardware </a:t>
            </a:r>
            <a:r>
              <a:rPr lang="en-US" sz="1600" dirty="0">
                <a:sym typeface="Wingdings" panose="05000000000000000000" pitchFamily="2" charset="2"/>
              </a:rPr>
              <a:t> PWM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Simulink </a:t>
            </a:r>
            <a:r>
              <a:rPr lang="en-US" sz="1600" dirty="0">
                <a:sym typeface="Wingdings" panose="05000000000000000000" pitchFamily="2" charset="2"/>
              </a:rPr>
              <a:t> Commonly Used Blocks  Gain  </a:t>
            </a:r>
            <a:r>
              <a:rPr lang="el-GR" sz="1600" dirty="0">
                <a:sym typeface="Wingdings" panose="05000000000000000000" pitchFamily="2" charset="2"/>
              </a:rPr>
              <a:t>Τοποθετούμε </a:t>
            </a:r>
            <a:r>
              <a:rPr lang="en-US" sz="1600" dirty="0">
                <a:sym typeface="Wingdings" panose="05000000000000000000" pitchFamily="2" charset="2"/>
              </a:rPr>
              <a:t>K=255/1023 </a:t>
            </a:r>
            <a:r>
              <a:rPr lang="el-GR" sz="1600" dirty="0">
                <a:sym typeface="Wingdings" panose="05000000000000000000" pitchFamily="2" charset="2"/>
              </a:rPr>
              <a:t>για περιοχή λειτουργίας 0-255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1600" dirty="0">
                <a:sym typeface="Wingdings" panose="05000000000000000000" pitchFamily="2" charset="2"/>
              </a:rPr>
              <a:t>Συνδέουμε στο </a:t>
            </a:r>
            <a:r>
              <a:rPr lang="en-US" sz="1600" dirty="0">
                <a:sym typeface="Wingdings" panose="05000000000000000000" pitchFamily="2" charset="2"/>
              </a:rPr>
              <a:t>pin A4 </a:t>
            </a:r>
            <a:r>
              <a:rPr lang="el-GR" sz="1600" dirty="0">
                <a:sym typeface="Wingdings" panose="05000000000000000000" pitchFamily="2" charset="2"/>
              </a:rPr>
              <a:t>του </a:t>
            </a:r>
            <a:r>
              <a:rPr lang="en-US" sz="1600" dirty="0">
                <a:sym typeface="Wingdings" panose="05000000000000000000" pitchFamily="2" charset="2"/>
              </a:rPr>
              <a:t>Arduino </a:t>
            </a:r>
            <a:r>
              <a:rPr lang="el-GR" sz="1600" dirty="0">
                <a:sym typeface="Wingdings" panose="05000000000000000000" pitchFamily="2" charset="2"/>
              </a:rPr>
              <a:t>ένα ποτενσιόμετρο μεταξύ τάσης +5 </a:t>
            </a:r>
            <a:r>
              <a:rPr lang="en-US" sz="1600" dirty="0">
                <a:sym typeface="Wingdings" panose="05000000000000000000" pitchFamily="2" charset="2"/>
              </a:rPr>
              <a:t>V </a:t>
            </a:r>
            <a:r>
              <a:rPr lang="el-GR" sz="1600" dirty="0">
                <a:sym typeface="Wingdings" panose="05000000000000000000" pitchFamily="2" charset="2"/>
              </a:rPr>
              <a:t>και </a:t>
            </a:r>
            <a:r>
              <a:rPr lang="en-US" sz="1600" dirty="0" err="1">
                <a:sym typeface="Wingdings" panose="05000000000000000000" pitchFamily="2" charset="2"/>
              </a:rPr>
              <a:t>Gnd</a:t>
            </a:r>
            <a:endParaRPr lang="en-US" sz="1600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1600" dirty="0">
                <a:sym typeface="Wingdings" panose="05000000000000000000" pitchFamily="2" charset="2"/>
              </a:rPr>
              <a:t>Συνδέουμε στο </a:t>
            </a:r>
            <a:r>
              <a:rPr lang="en-US" sz="1600" dirty="0">
                <a:sym typeface="Wingdings" panose="05000000000000000000" pitchFamily="2" charset="2"/>
              </a:rPr>
              <a:t>pin 5 </a:t>
            </a:r>
            <a:r>
              <a:rPr lang="el-GR" sz="1600" dirty="0">
                <a:sym typeface="Wingdings" panose="05000000000000000000" pitchFamily="2" charset="2"/>
              </a:rPr>
              <a:t>του </a:t>
            </a:r>
            <a:r>
              <a:rPr lang="en-US" sz="1600" dirty="0">
                <a:sym typeface="Wingdings" panose="05000000000000000000" pitchFamily="2" charset="2"/>
              </a:rPr>
              <a:t>Arduino </a:t>
            </a:r>
            <a:r>
              <a:rPr lang="el-GR" sz="1600" dirty="0">
                <a:sym typeface="Wingdings" panose="05000000000000000000" pitchFamily="2" charset="2"/>
              </a:rPr>
              <a:t>ένα</a:t>
            </a:r>
            <a:r>
              <a:rPr lang="en-US" sz="1600" dirty="0">
                <a:sym typeface="Wingdings" panose="05000000000000000000" pitchFamily="2" charset="2"/>
              </a:rPr>
              <a:t> LED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Run </a:t>
            </a:r>
            <a:r>
              <a:rPr lang="el-GR" sz="1600" dirty="0">
                <a:sym typeface="Wingdings" panose="05000000000000000000" pitchFamily="2" charset="2"/>
              </a:rPr>
              <a:t>και παρατηρούμε την ένδειξη του </a:t>
            </a:r>
            <a:r>
              <a:rPr lang="en-US" sz="1600" dirty="0">
                <a:sym typeface="Wingdings" panose="05000000000000000000" pitchFamily="2" charset="2"/>
              </a:rPr>
              <a:t>LED </a:t>
            </a:r>
            <a:r>
              <a:rPr lang="el-GR" sz="1600" dirty="0">
                <a:sym typeface="Wingdings" panose="05000000000000000000" pitchFamily="2" charset="2"/>
              </a:rPr>
              <a:t>ανάλογα με την τιμή του </a:t>
            </a:r>
            <a:r>
              <a:rPr lang="el-GR" sz="1600" dirty="0" err="1">
                <a:sym typeface="Wingdings" panose="05000000000000000000" pitchFamily="2" charset="2"/>
              </a:rPr>
              <a:t>ποτενσιομέτρου</a:t>
            </a:r>
            <a:endParaRPr lang="en-US" sz="1600" dirty="0">
              <a:sym typeface="Wingdings" panose="05000000000000000000" pitchFamily="2" charset="2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734" y="3350227"/>
            <a:ext cx="5761866" cy="33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3311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142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1856839" y="191852"/>
            <a:ext cx="8795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ΧΡΗΣΗ ΤΟΥ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SIMULINK 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ΓΙΑ ΔΙΑΒΑΣΜΑ ΔΕΔΟΜΕΝΩΝ ΑΠΟ ΤΟΝ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ARDUINO UNO</a:t>
            </a:r>
            <a:endParaRPr lang="el-GR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882" y="968188"/>
            <a:ext cx="11013142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/>
              <a:t>Φορτώνουμε στον </a:t>
            </a:r>
            <a:r>
              <a:rPr lang="en-US" sz="1600" dirty="0"/>
              <a:t>Arduino </a:t>
            </a:r>
            <a:r>
              <a:rPr lang="el-GR" sz="1600" dirty="0"/>
              <a:t>το “</a:t>
            </a:r>
            <a:r>
              <a:rPr lang="en-US" sz="1600" dirty="0" err="1"/>
              <a:t>adioes</a:t>
            </a:r>
            <a:r>
              <a:rPr lang="el-GR" sz="1600" dirty="0"/>
              <a:t>.</a:t>
            </a:r>
            <a:r>
              <a:rPr lang="en-US" sz="1600" dirty="0" err="1"/>
              <a:t>pde</a:t>
            </a:r>
            <a:r>
              <a:rPr lang="el-GR" sz="1600" dirty="0"/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Εκτελούμε </a:t>
            </a:r>
            <a:r>
              <a:rPr lang="en-US" sz="1600" dirty="0"/>
              <a:t>a=</a:t>
            </a:r>
            <a:r>
              <a:rPr lang="en-US" sz="1600" dirty="0" err="1"/>
              <a:t>arduino</a:t>
            </a:r>
            <a:r>
              <a:rPr lang="en-US" sz="1600" dirty="0"/>
              <a:t>(‘COM3’);  </a:t>
            </a:r>
            <a:r>
              <a:rPr lang="en-US" sz="1600" dirty="0">
                <a:sym typeface="Wingdings" panose="05000000000000000000" pitchFamily="2" charset="2"/>
              </a:rPr>
              <a:t> Arduino successfully connected !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Στο </a:t>
            </a:r>
            <a:r>
              <a:rPr lang="en-US" sz="1600" dirty="0"/>
              <a:t>Simulink </a:t>
            </a:r>
            <a:r>
              <a:rPr lang="el-GR" sz="1600" dirty="0"/>
              <a:t>δημιουργούμε το </a:t>
            </a:r>
            <a:r>
              <a:rPr lang="en-US" sz="1600" dirty="0" err="1"/>
              <a:t>read.slx</a:t>
            </a:r>
            <a:r>
              <a:rPr lang="en-US" sz="1600" dirty="0"/>
              <a:t> </a:t>
            </a:r>
            <a:r>
              <a:rPr lang="el-GR" sz="1600" dirty="0"/>
              <a:t>από το </a:t>
            </a:r>
            <a:r>
              <a:rPr lang="en-US" sz="1600" dirty="0"/>
              <a:t>“</a:t>
            </a:r>
            <a:r>
              <a:rPr lang="en-US" sz="1600" dirty="0" err="1"/>
              <a:t>ArduinoIO</a:t>
            </a:r>
            <a:r>
              <a:rPr lang="en-US" sz="1600" dirty="0"/>
              <a:t> Library”</a:t>
            </a:r>
            <a:endParaRPr lang="el-GR" sz="16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950" y="2631068"/>
            <a:ext cx="3238500" cy="292417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1" y="2052637"/>
            <a:ext cx="7962900" cy="4486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58200" y="5741894"/>
            <a:ext cx="194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Αρχείο </a:t>
            </a:r>
            <a:r>
              <a:rPr lang="en-US" b="1" dirty="0" err="1"/>
              <a:t>read.mat</a:t>
            </a:r>
            <a:endParaRPr lang="el-GR" b="1" dirty="0"/>
          </a:p>
        </p:txBody>
      </p:sp>
      <p:cxnSp>
        <p:nvCxnSpPr>
          <p:cNvPr id="10" name="Ευθύγραμμο βέλος σύνδεσης 9"/>
          <p:cNvCxnSpPr>
            <a:stCxn id="8" idx="1"/>
          </p:cNvCxnSpPr>
          <p:nvPr/>
        </p:nvCxnSpPr>
        <p:spPr>
          <a:xfrm flipH="1" flipV="1">
            <a:off x="6145306" y="5136776"/>
            <a:ext cx="2312894" cy="7897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60475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143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833718" y="484094"/>
            <a:ext cx="1052008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Μετατροπή του αρχείου </a:t>
            </a:r>
            <a:r>
              <a:rPr lang="en-US" dirty="0"/>
              <a:t>“</a:t>
            </a:r>
            <a:r>
              <a:rPr lang="en-US" dirty="0" err="1"/>
              <a:t>read.mat</a:t>
            </a:r>
            <a:r>
              <a:rPr lang="en-US" dirty="0"/>
              <a:t>” </a:t>
            </a:r>
            <a:r>
              <a:rPr lang="el-GR" dirty="0"/>
              <a:t>στο αρχείο </a:t>
            </a:r>
            <a:r>
              <a:rPr lang="en-US" dirty="0"/>
              <a:t>Excel “read.xls”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1250576" y="2181523"/>
            <a:ext cx="3348317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&gt;&gt; load read</a:t>
            </a:r>
          </a:p>
          <a:p>
            <a:r>
              <a:rPr lang="en-US" b="1" dirty="0"/>
              <a:t>&gt;&gt; x=</a:t>
            </a:r>
            <a:r>
              <a:rPr lang="en-US" b="1" dirty="0" err="1"/>
              <a:t>ans.data</a:t>
            </a:r>
            <a:r>
              <a:rPr lang="en-US" b="1" dirty="0"/>
              <a:t>;</a:t>
            </a:r>
          </a:p>
          <a:p>
            <a:r>
              <a:rPr lang="en-US" b="1" dirty="0"/>
              <a:t>&gt;&gt; </a:t>
            </a:r>
            <a:r>
              <a:rPr lang="en-US" b="1" dirty="0" err="1"/>
              <a:t>xlswrite</a:t>
            </a:r>
            <a:r>
              <a:rPr lang="en-US" b="1" dirty="0"/>
              <a:t>('read.</a:t>
            </a:r>
            <a:r>
              <a:rPr lang="en-US" b="1" dirty="0" err="1"/>
              <a:t>xls</a:t>
            </a:r>
            <a:r>
              <a:rPr lang="en-US" b="1" dirty="0"/>
              <a:t>',x);</a:t>
            </a:r>
            <a:endParaRPr lang="el-GR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463" y="1400175"/>
            <a:ext cx="2076450" cy="2486025"/>
          </a:xfrm>
          <a:prstGeom prst="rect">
            <a:avLst/>
          </a:prstGeom>
        </p:spPr>
      </p:pic>
      <p:cxnSp>
        <p:nvCxnSpPr>
          <p:cNvPr id="7" name="Ευθύγραμμο βέλος σύνδεσης 6"/>
          <p:cNvCxnSpPr/>
          <p:nvPr/>
        </p:nvCxnSpPr>
        <p:spPr>
          <a:xfrm flipV="1">
            <a:off x="4437529" y="2643187"/>
            <a:ext cx="2353236" cy="2479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Γράφημα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432098"/>
              </p:ext>
            </p:extLst>
          </p:nvPr>
        </p:nvGraphicFramePr>
        <p:xfrm>
          <a:off x="1042147" y="3613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Ευθύγραμμο βέλος σύνδεσης 10"/>
          <p:cNvCxnSpPr/>
          <p:nvPr/>
        </p:nvCxnSpPr>
        <p:spPr>
          <a:xfrm flipH="1">
            <a:off x="5405718" y="3886200"/>
            <a:ext cx="2003611" cy="7946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39256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144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838730" y="2841619"/>
            <a:ext cx="1077628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Αποθήκευση δεδομένων</a:t>
            </a:r>
          </a:p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σε κάρτα 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SD</a:t>
            </a:r>
            <a:endParaRPr lang="el-G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2" y="4550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74503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145</a:t>
            </a:fld>
            <a:endParaRPr lang="el-GR"/>
          </a:p>
        </p:txBody>
      </p:sp>
      <p:pic>
        <p:nvPicPr>
          <p:cNvPr id="11266" name="Picture 2" descr="https://cdn-learn.adafruit.com/guides/images/000/000/335/medium800/microsdbb.jpg?14483013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6126" r="30720" b="9239"/>
          <a:stretch/>
        </p:blipFill>
        <p:spPr bwMode="auto">
          <a:xfrm>
            <a:off x="1089212" y="457202"/>
            <a:ext cx="2998694" cy="2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4930587" y="772227"/>
            <a:ext cx="60960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333333"/>
                </a:solidFill>
              </a:rPr>
              <a:t> Σύνδεση</a:t>
            </a:r>
            <a:r>
              <a:rPr lang="en-US" dirty="0">
                <a:solidFill>
                  <a:srgbClr val="333333"/>
                </a:solidFill>
              </a:rPr>
              <a:t> </a:t>
            </a:r>
            <a:r>
              <a:rPr lang="en-US" b="1" dirty="0">
                <a:solidFill>
                  <a:srgbClr val="333333"/>
                </a:solidFill>
              </a:rPr>
              <a:t>5V</a:t>
            </a:r>
            <a:r>
              <a:rPr lang="en-US" dirty="0">
                <a:solidFill>
                  <a:srgbClr val="333333"/>
                </a:solidFill>
              </a:rPr>
              <a:t> </a:t>
            </a:r>
            <a:r>
              <a:rPr lang="el-GR" dirty="0">
                <a:solidFill>
                  <a:srgbClr val="333333"/>
                </a:solidFill>
              </a:rPr>
              <a:t>και </a:t>
            </a:r>
            <a:r>
              <a:rPr lang="en-US" b="1" dirty="0">
                <a:solidFill>
                  <a:srgbClr val="333333"/>
                </a:solidFill>
              </a:rPr>
              <a:t>GND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l-GR" dirty="0">
                <a:solidFill>
                  <a:srgbClr val="333333"/>
                </a:solidFill>
              </a:rPr>
              <a:t>με τα αντίστοιχα του </a:t>
            </a:r>
            <a:r>
              <a:rPr lang="en-US" dirty="0">
                <a:solidFill>
                  <a:srgbClr val="333333"/>
                </a:solidFill>
              </a:rPr>
              <a:t>Arduino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333333"/>
                </a:solidFill>
              </a:rPr>
              <a:t> Σύνδεση </a:t>
            </a:r>
            <a:r>
              <a:rPr lang="en-US" b="1" dirty="0">
                <a:solidFill>
                  <a:srgbClr val="333333"/>
                </a:solidFill>
              </a:rPr>
              <a:t>CLK</a:t>
            </a:r>
            <a:r>
              <a:rPr lang="en-US" dirty="0">
                <a:solidFill>
                  <a:srgbClr val="333333"/>
                </a:solidFill>
              </a:rPr>
              <a:t> </a:t>
            </a:r>
            <a:r>
              <a:rPr lang="el-GR" dirty="0">
                <a:solidFill>
                  <a:srgbClr val="333333"/>
                </a:solidFill>
              </a:rPr>
              <a:t>στο</a:t>
            </a:r>
            <a:r>
              <a:rPr lang="en-US" dirty="0">
                <a:solidFill>
                  <a:srgbClr val="333333"/>
                </a:solidFill>
              </a:rPr>
              <a:t> pin </a:t>
            </a:r>
            <a:r>
              <a:rPr lang="en-US" b="1" dirty="0">
                <a:solidFill>
                  <a:srgbClr val="333333"/>
                </a:solidFill>
              </a:rPr>
              <a:t>13 </a:t>
            </a:r>
            <a:r>
              <a:rPr lang="el-GR" dirty="0">
                <a:solidFill>
                  <a:srgbClr val="333333"/>
                </a:solidFill>
              </a:rPr>
              <a:t>(</a:t>
            </a:r>
            <a:r>
              <a:rPr lang="en-US" dirty="0">
                <a:solidFill>
                  <a:srgbClr val="333333"/>
                </a:solidFill>
              </a:rPr>
              <a:t>SCK)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333333"/>
                </a:solidFill>
              </a:rPr>
              <a:t> Σύνδεση </a:t>
            </a:r>
            <a:r>
              <a:rPr lang="en-US" dirty="0">
                <a:solidFill>
                  <a:srgbClr val="333333"/>
                </a:solidFill>
              </a:rPr>
              <a:t> </a:t>
            </a:r>
            <a:r>
              <a:rPr lang="en-US" b="1" dirty="0">
                <a:solidFill>
                  <a:srgbClr val="333333"/>
                </a:solidFill>
              </a:rPr>
              <a:t>DO </a:t>
            </a:r>
            <a:r>
              <a:rPr lang="el-GR" dirty="0">
                <a:solidFill>
                  <a:srgbClr val="333333"/>
                </a:solidFill>
              </a:rPr>
              <a:t> στο</a:t>
            </a:r>
            <a:r>
              <a:rPr lang="en-US" dirty="0">
                <a:solidFill>
                  <a:srgbClr val="333333"/>
                </a:solidFill>
              </a:rPr>
              <a:t> pin </a:t>
            </a:r>
            <a:r>
              <a:rPr lang="en-US" b="1" dirty="0">
                <a:solidFill>
                  <a:srgbClr val="333333"/>
                </a:solidFill>
              </a:rPr>
              <a:t>12 </a:t>
            </a:r>
            <a:r>
              <a:rPr lang="en-US" dirty="0">
                <a:solidFill>
                  <a:srgbClr val="333333"/>
                </a:solidFill>
              </a:rPr>
              <a:t>(MISO)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333333"/>
                </a:solidFill>
              </a:rPr>
              <a:t> Σύνδεση </a:t>
            </a:r>
            <a:r>
              <a:rPr lang="en-US" dirty="0">
                <a:solidFill>
                  <a:srgbClr val="333333"/>
                </a:solidFill>
              </a:rPr>
              <a:t> </a:t>
            </a:r>
            <a:r>
              <a:rPr lang="en-US" b="1" dirty="0">
                <a:solidFill>
                  <a:srgbClr val="333333"/>
                </a:solidFill>
              </a:rPr>
              <a:t>DI</a:t>
            </a:r>
            <a:r>
              <a:rPr lang="en-US" dirty="0">
                <a:solidFill>
                  <a:srgbClr val="333333"/>
                </a:solidFill>
              </a:rPr>
              <a:t> </a:t>
            </a:r>
            <a:r>
              <a:rPr lang="el-GR" dirty="0">
                <a:solidFill>
                  <a:srgbClr val="333333"/>
                </a:solidFill>
              </a:rPr>
              <a:t> στο</a:t>
            </a:r>
            <a:r>
              <a:rPr lang="en-US" dirty="0">
                <a:solidFill>
                  <a:srgbClr val="333333"/>
                </a:solidFill>
              </a:rPr>
              <a:t> pin </a:t>
            </a:r>
            <a:r>
              <a:rPr lang="en-US" b="1" dirty="0">
                <a:solidFill>
                  <a:srgbClr val="333333"/>
                </a:solidFill>
              </a:rPr>
              <a:t>11 </a:t>
            </a:r>
            <a:r>
              <a:rPr lang="en-US" dirty="0">
                <a:solidFill>
                  <a:srgbClr val="333333"/>
                </a:solidFill>
              </a:rPr>
              <a:t>(MOSI)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333333"/>
                </a:solidFill>
              </a:rPr>
              <a:t> Σύνδεση </a:t>
            </a:r>
            <a:r>
              <a:rPr lang="en-US" dirty="0">
                <a:solidFill>
                  <a:srgbClr val="333333"/>
                </a:solidFill>
              </a:rPr>
              <a:t> </a:t>
            </a:r>
            <a:r>
              <a:rPr lang="en-US" b="1" dirty="0">
                <a:solidFill>
                  <a:srgbClr val="333333"/>
                </a:solidFill>
              </a:rPr>
              <a:t>CS </a:t>
            </a:r>
            <a:r>
              <a:rPr lang="el-GR" dirty="0">
                <a:solidFill>
                  <a:srgbClr val="333333"/>
                </a:solidFill>
              </a:rPr>
              <a:t> στο</a:t>
            </a:r>
            <a:r>
              <a:rPr lang="en-US" dirty="0">
                <a:solidFill>
                  <a:srgbClr val="333333"/>
                </a:solidFill>
              </a:rPr>
              <a:t> pin </a:t>
            </a:r>
            <a:r>
              <a:rPr lang="en-US" b="1" dirty="0">
                <a:solidFill>
                  <a:srgbClr val="333333"/>
                </a:solidFill>
              </a:rPr>
              <a:t>10 </a:t>
            </a:r>
            <a:r>
              <a:rPr lang="en-US" dirty="0">
                <a:solidFill>
                  <a:srgbClr val="333333"/>
                </a:solidFill>
              </a:rPr>
              <a:t>(SS)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</a:rPr>
              <a:t> CD=0 </a:t>
            </a:r>
            <a:r>
              <a:rPr lang="el-GR" dirty="0">
                <a:solidFill>
                  <a:srgbClr val="333333"/>
                </a:solidFill>
              </a:rPr>
              <a:t>όταν η κάρτα είναι μέσα</a:t>
            </a:r>
            <a:endParaRPr lang="en-US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287" y="3651953"/>
            <a:ext cx="1091901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Βιβλιοθήκη </a:t>
            </a:r>
            <a:r>
              <a:rPr lang="en-US" b="1" dirty="0"/>
              <a:t>&lt;</a:t>
            </a:r>
            <a:r>
              <a:rPr lang="en-US" b="1" dirty="0" err="1"/>
              <a:t>SD.h</a:t>
            </a:r>
            <a:r>
              <a:rPr lang="en-US" b="1" dirty="0"/>
              <a:t>&gt;</a:t>
            </a:r>
          </a:p>
          <a:p>
            <a:pPr algn="ctr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Τα αρχεία πρέπει να έχουν τύπο 8.3 (π.χ. </a:t>
            </a:r>
            <a:r>
              <a:rPr lang="en-US" sz="1600" dirty="0"/>
              <a:t>LOGGER00.CSV</a:t>
            </a:r>
            <a:r>
              <a:rPr lang="el-GR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Υπάρχουν έτοιμα παραδείγματα στο </a:t>
            </a:r>
            <a:r>
              <a:rPr lang="en-US" sz="1600" dirty="0"/>
              <a:t>Arduino 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https://www.arduino.cc/en/Reference/SD</a:t>
            </a:r>
            <a:r>
              <a:rPr lang="el-GR" sz="1600" dirty="0"/>
              <a:t> για τις συναρτήσεις</a:t>
            </a:r>
          </a:p>
        </p:txBody>
      </p:sp>
    </p:spTree>
    <p:extLst>
      <p:ext uri="{BB962C8B-B14F-4D97-AF65-F5344CB8AC3E}">
        <p14:creationId xmlns:p14="http://schemas.microsoft.com/office/powerpoint/2010/main" val="412044526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146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363071" y="165834"/>
            <a:ext cx="5190565" cy="65556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#include &lt;</a:t>
            </a:r>
            <a:r>
              <a:rPr lang="en-US" sz="1400" dirty="0" err="1"/>
              <a:t>SD.h</a:t>
            </a:r>
            <a:r>
              <a:rPr lang="en-US" sz="1400" dirty="0"/>
              <a:t>&gt;</a:t>
            </a:r>
          </a:p>
          <a:p>
            <a:r>
              <a:rPr lang="en-US" sz="1400" dirty="0"/>
              <a:t>#include &lt;</a:t>
            </a:r>
            <a:r>
              <a:rPr lang="en-US" sz="1400" dirty="0" err="1"/>
              <a:t>SPI.h</a:t>
            </a:r>
            <a:r>
              <a:rPr lang="en-US" sz="1400" dirty="0"/>
              <a:t>&gt;</a:t>
            </a:r>
          </a:p>
          <a:p>
            <a:endParaRPr lang="en-US" sz="1400" dirty="0"/>
          </a:p>
          <a:p>
            <a:r>
              <a:rPr lang="en-US" sz="1400" dirty="0"/>
              <a:t>#define LOG_INTERVAL  1000  // mills between entries</a:t>
            </a:r>
          </a:p>
          <a:p>
            <a:r>
              <a:rPr lang="en-US" sz="1400" dirty="0"/>
              <a:t>#define SYNC_INTERVAL 1000 // mills between write data to the card</a:t>
            </a:r>
          </a:p>
          <a:p>
            <a:r>
              <a:rPr lang="en-US" sz="1400" dirty="0"/>
              <a:t>uint32_t </a:t>
            </a:r>
            <a:r>
              <a:rPr lang="en-US" sz="1400" dirty="0" err="1"/>
              <a:t>syncTime</a:t>
            </a:r>
            <a:r>
              <a:rPr lang="en-US" sz="1400" dirty="0"/>
              <a:t> = 0;              // time of last sync()</a:t>
            </a:r>
          </a:p>
          <a:p>
            <a:endParaRPr lang="en-US" sz="1400" dirty="0"/>
          </a:p>
          <a:p>
            <a:r>
              <a:rPr lang="en-US" sz="1400" dirty="0"/>
              <a:t>#define </a:t>
            </a:r>
            <a:r>
              <a:rPr lang="en-US" sz="1400" dirty="0" err="1"/>
              <a:t>sdSelect</a:t>
            </a:r>
            <a:r>
              <a:rPr lang="en-US" sz="1400" dirty="0"/>
              <a:t>  10       // SD </a:t>
            </a:r>
            <a:r>
              <a:rPr lang="en-US" sz="1400" dirty="0" err="1"/>
              <a:t>cs</a:t>
            </a:r>
            <a:r>
              <a:rPr lang="en-US" sz="1400" dirty="0"/>
              <a:t> line</a:t>
            </a:r>
          </a:p>
          <a:p>
            <a:r>
              <a:rPr lang="en-US" sz="1400" dirty="0"/>
              <a:t>#define </a:t>
            </a:r>
            <a:r>
              <a:rPr lang="en-US" sz="1400" dirty="0" err="1"/>
              <a:t>flexPin</a:t>
            </a:r>
            <a:r>
              <a:rPr lang="en-US" sz="1400" dirty="0"/>
              <a:t> 0            // data logging analog input 0</a:t>
            </a:r>
          </a:p>
          <a:p>
            <a:endParaRPr lang="en-US" sz="1400" dirty="0"/>
          </a:p>
          <a:p>
            <a:r>
              <a:rPr lang="en-US" sz="1400" dirty="0"/>
              <a:t>// the logging file</a:t>
            </a:r>
          </a:p>
          <a:p>
            <a:r>
              <a:rPr lang="en-US" sz="1400" dirty="0"/>
              <a:t>File </a:t>
            </a:r>
            <a:r>
              <a:rPr lang="en-US" sz="1400" dirty="0" err="1"/>
              <a:t>logfile</a:t>
            </a:r>
            <a:r>
              <a:rPr lang="en-US" sz="1400" dirty="0"/>
              <a:t>;</a:t>
            </a:r>
          </a:p>
          <a:p>
            <a:endParaRPr lang="en-US" sz="1400" dirty="0"/>
          </a:p>
          <a:p>
            <a:r>
              <a:rPr lang="en-US" sz="1400" dirty="0"/>
              <a:t>void error(char *</a:t>
            </a:r>
            <a:r>
              <a:rPr lang="en-US" sz="1400" dirty="0" err="1"/>
              <a:t>str</a:t>
            </a:r>
            <a:r>
              <a:rPr lang="en-US" sz="1400" dirty="0"/>
              <a:t>){</a:t>
            </a:r>
          </a:p>
          <a:p>
            <a:r>
              <a:rPr lang="en-US" sz="1400" dirty="0"/>
              <a:t>   </a:t>
            </a:r>
            <a:r>
              <a:rPr lang="en-US" sz="1400" dirty="0" err="1"/>
              <a:t>Serial.print</a:t>
            </a:r>
            <a:r>
              <a:rPr lang="en-US" sz="1400" dirty="0"/>
              <a:t>("error: ");</a:t>
            </a:r>
          </a:p>
          <a:p>
            <a:r>
              <a:rPr lang="en-US" sz="1400" dirty="0"/>
              <a:t>   </a:t>
            </a:r>
            <a:r>
              <a:rPr lang="en-US" sz="1400" dirty="0" err="1"/>
              <a:t>Serial.println</a:t>
            </a:r>
            <a:r>
              <a:rPr lang="en-US" sz="1400" dirty="0"/>
              <a:t>(</a:t>
            </a:r>
            <a:r>
              <a:rPr lang="en-US" sz="1400" dirty="0" err="1"/>
              <a:t>str</a:t>
            </a:r>
            <a:r>
              <a:rPr lang="en-US" sz="1400" dirty="0"/>
              <a:t>);</a:t>
            </a:r>
          </a:p>
          <a:p>
            <a:r>
              <a:rPr lang="en-US" sz="1400" dirty="0"/>
              <a:t>   while(1);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setup(){</a:t>
            </a:r>
          </a:p>
          <a:p>
            <a:r>
              <a:rPr lang="en-US" sz="1400" dirty="0"/>
              <a:t>   </a:t>
            </a:r>
            <a:r>
              <a:rPr lang="en-US" sz="1400" dirty="0" err="1"/>
              <a:t>Serial.begin</a:t>
            </a:r>
            <a:r>
              <a:rPr lang="en-US" sz="1400" dirty="0"/>
              <a:t>(9600);</a:t>
            </a:r>
          </a:p>
          <a:p>
            <a:r>
              <a:rPr lang="en-US" sz="1400" dirty="0"/>
              <a:t>   // initialize the SD card</a:t>
            </a:r>
          </a:p>
          <a:p>
            <a:r>
              <a:rPr lang="en-US" sz="1400" dirty="0"/>
              <a:t>   </a:t>
            </a:r>
            <a:r>
              <a:rPr lang="en-US" sz="1400" dirty="0" err="1"/>
              <a:t>Serial.print</a:t>
            </a:r>
            <a:r>
              <a:rPr lang="en-US" sz="1400" dirty="0"/>
              <a:t>("Initializing SD card...");</a:t>
            </a:r>
          </a:p>
          <a:p>
            <a:r>
              <a:rPr lang="en-US" sz="1400" dirty="0"/>
              <a:t>   </a:t>
            </a:r>
            <a:r>
              <a:rPr lang="en-US" sz="1400" dirty="0" err="1"/>
              <a:t>pinMode</a:t>
            </a:r>
            <a:r>
              <a:rPr lang="en-US" sz="1400" dirty="0"/>
              <a:t>(</a:t>
            </a:r>
            <a:r>
              <a:rPr lang="en-US" sz="1400" dirty="0" err="1"/>
              <a:t>sdSelect</a:t>
            </a:r>
            <a:r>
              <a:rPr lang="en-US" sz="1400" dirty="0"/>
              <a:t>, OUTPUT);</a:t>
            </a:r>
          </a:p>
          <a:p>
            <a:r>
              <a:rPr lang="en-US" sz="1400" dirty="0"/>
              <a:t>   // card initialization</a:t>
            </a:r>
          </a:p>
          <a:p>
            <a:r>
              <a:rPr lang="en-US" sz="1400" dirty="0"/>
              <a:t>   if (!</a:t>
            </a:r>
            <a:r>
              <a:rPr lang="en-US" sz="1400" dirty="0" err="1"/>
              <a:t>SD.begin</a:t>
            </a:r>
            <a:r>
              <a:rPr lang="en-US" sz="1400" dirty="0"/>
              <a:t>(</a:t>
            </a:r>
            <a:r>
              <a:rPr lang="en-US" sz="1400" dirty="0" err="1"/>
              <a:t>sdSelect</a:t>
            </a:r>
            <a:r>
              <a:rPr lang="en-US" sz="1400" dirty="0"/>
              <a:t>)) {</a:t>
            </a:r>
          </a:p>
          <a:p>
            <a:r>
              <a:rPr lang="en-US" sz="1400" dirty="0"/>
              <a:t>     error("Card failed, or not present");</a:t>
            </a:r>
          </a:p>
          <a:p>
            <a:r>
              <a:rPr lang="en-US" sz="1400" dirty="0"/>
              <a:t>   }</a:t>
            </a:r>
          </a:p>
          <a:p>
            <a:r>
              <a:rPr lang="en-US" sz="1400" dirty="0"/>
              <a:t>   </a:t>
            </a:r>
            <a:r>
              <a:rPr lang="en-US" sz="1400" dirty="0" err="1"/>
              <a:t>Serial.println</a:t>
            </a:r>
            <a:r>
              <a:rPr lang="en-US" sz="1400" dirty="0"/>
              <a:t>("card initialized");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74659" y="165834"/>
            <a:ext cx="5150223" cy="65556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   // create a new file</a:t>
            </a:r>
          </a:p>
          <a:p>
            <a:r>
              <a:rPr lang="en-US" sz="1400" dirty="0"/>
              <a:t>   char filename[] = "LOGGER00.CSV";</a:t>
            </a:r>
          </a:p>
          <a:p>
            <a:r>
              <a:rPr lang="nn-NO" sz="1400" dirty="0"/>
              <a:t>   for (uint8_t i = 0; i &lt; 100; i++) {</a:t>
            </a:r>
          </a:p>
          <a:p>
            <a:r>
              <a:rPr lang="en-US" sz="1400" dirty="0"/>
              <a:t>      filename[6] = </a:t>
            </a:r>
            <a:r>
              <a:rPr lang="en-US" sz="1400" dirty="0" err="1"/>
              <a:t>i</a:t>
            </a:r>
            <a:r>
              <a:rPr lang="en-US" sz="1400" dirty="0"/>
              <a:t>/10 + '0';</a:t>
            </a:r>
          </a:p>
          <a:p>
            <a:r>
              <a:rPr lang="en-US" sz="1400" dirty="0"/>
              <a:t>      filename[7] = i%10 + '0';</a:t>
            </a:r>
          </a:p>
          <a:p>
            <a:r>
              <a:rPr lang="en-US" sz="1400" dirty="0"/>
              <a:t>      if (! </a:t>
            </a:r>
            <a:r>
              <a:rPr lang="en-US" sz="1400" dirty="0" err="1"/>
              <a:t>SD.exists</a:t>
            </a:r>
            <a:r>
              <a:rPr lang="en-US" sz="1400" dirty="0"/>
              <a:t>(filename)) {</a:t>
            </a:r>
          </a:p>
          <a:p>
            <a:r>
              <a:rPr lang="en-US" sz="1400" dirty="0"/>
              <a:t>        // only open a new file if it doesn't exist</a:t>
            </a:r>
          </a:p>
          <a:p>
            <a:r>
              <a:rPr lang="en-US" sz="1400" dirty="0"/>
              <a:t>        </a:t>
            </a:r>
            <a:r>
              <a:rPr lang="en-US" sz="1400" dirty="0" err="1"/>
              <a:t>logfile</a:t>
            </a:r>
            <a:r>
              <a:rPr lang="en-US" sz="1400" dirty="0"/>
              <a:t> = </a:t>
            </a:r>
            <a:r>
              <a:rPr lang="en-US" sz="1400" dirty="0" err="1"/>
              <a:t>SD.open</a:t>
            </a:r>
            <a:r>
              <a:rPr lang="en-US" sz="1400" dirty="0"/>
              <a:t>(filename, FILE_WRITE); </a:t>
            </a:r>
          </a:p>
          <a:p>
            <a:r>
              <a:rPr lang="en-US" sz="1400" dirty="0"/>
              <a:t>        break;  // leave the loop!</a:t>
            </a:r>
          </a:p>
          <a:p>
            <a:r>
              <a:rPr lang="en-US" sz="1400" dirty="0"/>
              <a:t>      }</a:t>
            </a:r>
            <a:endParaRPr lang="en-US" sz="1400" i="1" dirty="0"/>
          </a:p>
          <a:p>
            <a:r>
              <a:rPr lang="en-US" sz="1400" i="1" dirty="0"/>
              <a:t>    }</a:t>
            </a:r>
          </a:p>
          <a:p>
            <a:r>
              <a:rPr lang="en-US" sz="1400" i="1" dirty="0"/>
              <a:t>    if (! </a:t>
            </a:r>
            <a:r>
              <a:rPr lang="en-US" sz="1400" i="1" dirty="0" err="1"/>
              <a:t>logfile</a:t>
            </a:r>
            <a:r>
              <a:rPr lang="en-US" sz="1400" i="1" dirty="0"/>
              <a:t>) {</a:t>
            </a:r>
          </a:p>
          <a:p>
            <a:r>
              <a:rPr lang="en-US" sz="1400" i="1" dirty="0"/>
              <a:t>      error("</a:t>
            </a:r>
            <a:r>
              <a:rPr lang="en-US" sz="1400" i="1" dirty="0" err="1"/>
              <a:t>couldnt</a:t>
            </a:r>
            <a:r>
              <a:rPr lang="en-US" sz="1400" i="1" dirty="0"/>
              <a:t> create file");</a:t>
            </a:r>
          </a:p>
          <a:p>
            <a:r>
              <a:rPr lang="en-US" sz="1400" i="1" dirty="0"/>
              <a:t>    }</a:t>
            </a:r>
          </a:p>
          <a:p>
            <a:r>
              <a:rPr lang="en-US" sz="1400" i="1" dirty="0"/>
              <a:t>    </a:t>
            </a:r>
            <a:r>
              <a:rPr lang="en-US" sz="1400" i="1" dirty="0" err="1"/>
              <a:t>Serial.print</a:t>
            </a:r>
            <a:r>
              <a:rPr lang="en-US" sz="1400" i="1" dirty="0"/>
              <a:t>("Logging to: ");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Serial.println</a:t>
            </a:r>
            <a:r>
              <a:rPr lang="en-US" sz="1400" dirty="0"/>
              <a:t>(filename);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logfile.println</a:t>
            </a:r>
            <a:r>
              <a:rPr lang="en-US" sz="1400" dirty="0"/>
              <a:t>("TIME, ANGLE");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Serial.println</a:t>
            </a:r>
            <a:r>
              <a:rPr lang="en-US" sz="1400" dirty="0"/>
              <a:t>("TIME, ANGLE");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loop(){</a:t>
            </a:r>
          </a:p>
          <a:p>
            <a:r>
              <a:rPr lang="en-US" sz="1400" dirty="0"/>
              <a:t>  // delay between readings</a:t>
            </a:r>
          </a:p>
          <a:p>
            <a:r>
              <a:rPr lang="en-US" sz="1400" dirty="0"/>
              <a:t>  delay((LOG_INTERVAL -1) - (</a:t>
            </a:r>
            <a:r>
              <a:rPr lang="en-US" sz="1400" dirty="0" err="1"/>
              <a:t>millis</a:t>
            </a:r>
            <a:r>
              <a:rPr lang="en-US" sz="1400" dirty="0"/>
              <a:t>() % LOG_INTERVAL));</a:t>
            </a:r>
          </a:p>
          <a:p>
            <a:r>
              <a:rPr lang="en-US" sz="1400" dirty="0"/>
              <a:t>  // log milliseconds since starting</a:t>
            </a:r>
          </a:p>
          <a:p>
            <a:r>
              <a:rPr lang="en-US" sz="1400" dirty="0"/>
              <a:t>  uint32_t m = </a:t>
            </a:r>
            <a:r>
              <a:rPr lang="en-US" sz="1400" dirty="0" err="1"/>
              <a:t>millis</a:t>
            </a:r>
            <a:r>
              <a:rPr lang="en-US" sz="1400" dirty="0"/>
              <a:t>();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logfile.print</a:t>
            </a:r>
            <a:r>
              <a:rPr lang="en-US" sz="1400" dirty="0"/>
              <a:t>(m);           // milliseconds since start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logfile.print</a:t>
            </a:r>
            <a:r>
              <a:rPr lang="en-US" sz="1400" dirty="0"/>
              <a:t>(", ");    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flexReading</a:t>
            </a:r>
            <a:r>
              <a:rPr lang="en-US" sz="1400" dirty="0"/>
              <a:t> = </a:t>
            </a:r>
            <a:r>
              <a:rPr lang="en-US" sz="1400" dirty="0" err="1"/>
              <a:t>analogRead</a:t>
            </a:r>
            <a:r>
              <a:rPr lang="en-US" sz="1400" dirty="0"/>
              <a:t>(</a:t>
            </a:r>
            <a:r>
              <a:rPr lang="en-US" sz="1400" dirty="0" err="1"/>
              <a:t>flexPin</a:t>
            </a:r>
            <a:r>
              <a:rPr lang="en-US" sz="1400" dirty="0"/>
              <a:t>);  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logfile.print</a:t>
            </a:r>
            <a:r>
              <a:rPr lang="en-US" sz="1400" dirty="0"/>
              <a:t>(</a:t>
            </a:r>
            <a:r>
              <a:rPr lang="en-US" sz="1400" dirty="0" err="1"/>
              <a:t>flexReading</a:t>
            </a:r>
            <a:r>
              <a:rPr lang="en-US" sz="1400" dirty="0"/>
              <a:t>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logfile.println</a:t>
            </a:r>
            <a:r>
              <a:rPr lang="en-US" sz="1400" dirty="0"/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30015410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147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717175" y="470647"/>
            <a:ext cx="4805082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  </a:t>
            </a:r>
            <a:r>
              <a:rPr lang="en-US" sz="1400" dirty="0" err="1"/>
              <a:t>Serial.print</a:t>
            </a:r>
            <a:r>
              <a:rPr lang="en-US" sz="1400" dirty="0"/>
              <a:t>(m);            // milliseconds since start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</a:t>
            </a:r>
            <a:r>
              <a:rPr lang="en-US" sz="1400" dirty="0"/>
              <a:t>(", ");  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</a:t>
            </a:r>
            <a:r>
              <a:rPr lang="en-US" sz="1400" dirty="0"/>
              <a:t>(</a:t>
            </a:r>
            <a:r>
              <a:rPr lang="en-US" sz="1400" dirty="0" err="1"/>
              <a:t>flexReading</a:t>
            </a:r>
            <a:r>
              <a:rPr lang="en-US" sz="1400" dirty="0"/>
              <a:t>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();</a:t>
            </a:r>
          </a:p>
          <a:p>
            <a:endParaRPr lang="en-US" sz="1400" dirty="0"/>
          </a:p>
          <a:p>
            <a:r>
              <a:rPr lang="en-US" sz="1400" dirty="0"/>
              <a:t>  // write data to disk</a:t>
            </a:r>
          </a:p>
          <a:p>
            <a:r>
              <a:rPr lang="en-US" sz="1400" dirty="0"/>
              <a:t>  // Don't sync too often - requires 2048 bytes of I/O to SD card</a:t>
            </a:r>
          </a:p>
          <a:p>
            <a:r>
              <a:rPr lang="en-US" sz="1400" dirty="0"/>
              <a:t>  if ((</a:t>
            </a:r>
            <a:r>
              <a:rPr lang="en-US" sz="1400" dirty="0" err="1"/>
              <a:t>millis</a:t>
            </a:r>
            <a:r>
              <a:rPr lang="en-US" sz="1400" dirty="0"/>
              <a:t>() - </a:t>
            </a:r>
            <a:r>
              <a:rPr lang="en-US" sz="1400" dirty="0" err="1"/>
              <a:t>syncTime</a:t>
            </a:r>
            <a:r>
              <a:rPr lang="en-US" sz="1400" dirty="0"/>
              <a:t>) &lt; SYNC_INTERVAL) return;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syncTime</a:t>
            </a:r>
            <a:r>
              <a:rPr lang="en-US" sz="1400" dirty="0"/>
              <a:t> = </a:t>
            </a:r>
            <a:r>
              <a:rPr lang="en-US" sz="1400" dirty="0" err="1"/>
              <a:t>millis</a:t>
            </a:r>
            <a:r>
              <a:rPr lang="en-US" sz="1400" dirty="0"/>
              <a:t>();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logfile.flush</a:t>
            </a:r>
            <a:r>
              <a:rPr lang="en-US" sz="1400" dirty="0"/>
              <a:t>();</a:t>
            </a:r>
          </a:p>
          <a:p>
            <a:r>
              <a:rPr lang="en-US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9954487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148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829983" y="2841619"/>
            <a:ext cx="107937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Δημιουργία βιβλιοθήκης</a:t>
            </a:r>
          </a:p>
        </p:txBody>
      </p:sp>
      <p:pic>
        <p:nvPicPr>
          <p:cNvPr id="5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2" y="4550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43961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149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775448" y="715981"/>
            <a:ext cx="2962834" cy="526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/>
              <a:t>int</a:t>
            </a:r>
            <a:r>
              <a:rPr lang="en-US" sz="1600" dirty="0"/>
              <a:t> led 13;</a:t>
            </a:r>
          </a:p>
          <a:p>
            <a:endParaRPr lang="en-US" sz="1600" dirty="0"/>
          </a:p>
          <a:p>
            <a:r>
              <a:rPr lang="en-US" sz="1600" dirty="0"/>
              <a:t>void pwm_1(){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analogWrite</a:t>
            </a:r>
            <a:r>
              <a:rPr lang="en-US" sz="1600" dirty="0"/>
              <a:t>(led,0);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void pwm_2(){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analogWrite</a:t>
            </a:r>
            <a:r>
              <a:rPr lang="en-US" sz="1600" dirty="0"/>
              <a:t>(led,255);</a:t>
            </a:r>
          </a:p>
          <a:p>
            <a:r>
              <a:rPr lang="en-US" sz="1600" dirty="0"/>
              <a:t>}</a:t>
            </a:r>
          </a:p>
          <a:p>
            <a:endParaRPr lang="el-GR" sz="1600" dirty="0"/>
          </a:p>
          <a:p>
            <a:r>
              <a:rPr lang="el-GR" sz="1600" dirty="0" err="1"/>
              <a:t>void</a:t>
            </a:r>
            <a:r>
              <a:rPr lang="el-GR" sz="1600" dirty="0"/>
              <a:t> </a:t>
            </a:r>
            <a:r>
              <a:rPr lang="el-GR" sz="1600" dirty="0" err="1"/>
              <a:t>setup</a:t>
            </a:r>
            <a:r>
              <a:rPr lang="el-GR" sz="1600" dirty="0"/>
              <a:t>() {</a:t>
            </a:r>
          </a:p>
          <a:p>
            <a:r>
              <a:rPr lang="el-GR" sz="1600" dirty="0"/>
              <a:t>  </a:t>
            </a:r>
            <a:r>
              <a:rPr lang="en-US" sz="1600" dirty="0" err="1"/>
              <a:t>Serial.begin</a:t>
            </a:r>
            <a:r>
              <a:rPr lang="en-US" sz="1600" dirty="0"/>
              <a:t>(9600);</a:t>
            </a:r>
            <a:endParaRPr lang="el-GR" sz="1600" dirty="0"/>
          </a:p>
          <a:p>
            <a:r>
              <a:rPr lang="el-GR" sz="1600" dirty="0"/>
              <a:t>  </a:t>
            </a:r>
            <a:r>
              <a:rPr lang="el-GR" sz="1600" dirty="0" err="1"/>
              <a:t>pinMode</a:t>
            </a:r>
            <a:r>
              <a:rPr lang="el-GR" sz="1600" dirty="0"/>
              <a:t>(</a:t>
            </a:r>
            <a:r>
              <a:rPr lang="en-US" sz="1600" dirty="0"/>
              <a:t>led</a:t>
            </a:r>
            <a:r>
              <a:rPr lang="el-GR" sz="1600" dirty="0"/>
              <a:t>, OUTPUT);</a:t>
            </a:r>
          </a:p>
          <a:p>
            <a:r>
              <a:rPr lang="el-GR" sz="1600" dirty="0"/>
              <a:t>}</a:t>
            </a:r>
          </a:p>
          <a:p>
            <a:endParaRPr lang="el-GR" sz="1600" dirty="0"/>
          </a:p>
          <a:p>
            <a:r>
              <a:rPr lang="el-GR" sz="1600" dirty="0" err="1"/>
              <a:t>void</a:t>
            </a:r>
            <a:r>
              <a:rPr lang="el-GR" sz="1600" dirty="0"/>
              <a:t> </a:t>
            </a:r>
            <a:r>
              <a:rPr lang="el-GR" sz="1600" dirty="0" err="1"/>
              <a:t>loop</a:t>
            </a:r>
            <a:r>
              <a:rPr lang="el-GR" sz="1600" dirty="0"/>
              <a:t>() {</a:t>
            </a:r>
          </a:p>
          <a:p>
            <a:r>
              <a:rPr lang="en-US" sz="1600" dirty="0"/>
              <a:t>  pwm_1();</a:t>
            </a:r>
          </a:p>
          <a:p>
            <a:r>
              <a:rPr lang="en-US" sz="1600" dirty="0"/>
              <a:t>  delay(5000);</a:t>
            </a:r>
          </a:p>
          <a:p>
            <a:r>
              <a:rPr lang="en-US" sz="1600" dirty="0"/>
              <a:t>  pwm_2();</a:t>
            </a:r>
          </a:p>
          <a:p>
            <a:r>
              <a:rPr lang="en-US" sz="1600" dirty="0"/>
              <a:t>  delay(5000);</a:t>
            </a:r>
          </a:p>
          <a:p>
            <a:r>
              <a:rPr lang="el-GR" sz="1600" dirty="0"/>
              <a:t>}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5611907" y="1362311"/>
            <a:ext cx="2747682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#include &lt;</a:t>
            </a:r>
            <a:r>
              <a:rPr lang="en-US" dirty="0" err="1"/>
              <a:t>PWM.h</a:t>
            </a:r>
            <a:r>
              <a:rPr lang="en-US" dirty="0"/>
              <a:t>&gt;</a:t>
            </a:r>
          </a:p>
          <a:p>
            <a:endParaRPr lang="en-US" dirty="0"/>
          </a:p>
          <a:p>
            <a:r>
              <a:rPr lang="en-US" dirty="0"/>
              <a:t>PWM </a:t>
            </a:r>
            <a:r>
              <a:rPr lang="en-US" dirty="0" err="1"/>
              <a:t>pwm</a:t>
            </a:r>
            <a:r>
              <a:rPr lang="en-US" dirty="0"/>
              <a:t>(13);</a:t>
            </a:r>
          </a:p>
          <a:p>
            <a:endParaRPr lang="el-GR" dirty="0"/>
          </a:p>
          <a:p>
            <a:r>
              <a:rPr lang="el-GR" dirty="0" err="1"/>
              <a:t>void</a:t>
            </a:r>
            <a:r>
              <a:rPr lang="el-GR" dirty="0"/>
              <a:t> </a:t>
            </a:r>
            <a:r>
              <a:rPr lang="el-GR" dirty="0" err="1"/>
              <a:t>setup</a:t>
            </a:r>
            <a:r>
              <a:rPr lang="el-GR" dirty="0"/>
              <a:t>() {</a:t>
            </a:r>
          </a:p>
          <a:p>
            <a:r>
              <a:rPr lang="el-GR" dirty="0"/>
              <a:t>  </a:t>
            </a:r>
            <a:r>
              <a:rPr lang="en-US" dirty="0" err="1"/>
              <a:t>Serial.begin</a:t>
            </a:r>
            <a:r>
              <a:rPr lang="en-US" dirty="0"/>
              <a:t>(9600);</a:t>
            </a:r>
            <a:endParaRPr lang="el-GR" dirty="0"/>
          </a:p>
          <a:p>
            <a:r>
              <a:rPr lang="el-GR" dirty="0"/>
              <a:t>}</a:t>
            </a:r>
          </a:p>
          <a:p>
            <a:endParaRPr lang="el-GR" dirty="0"/>
          </a:p>
          <a:p>
            <a:r>
              <a:rPr lang="el-GR" dirty="0" err="1"/>
              <a:t>void</a:t>
            </a:r>
            <a:r>
              <a:rPr lang="el-GR" dirty="0"/>
              <a:t> </a:t>
            </a:r>
            <a:r>
              <a:rPr lang="el-GR" dirty="0" err="1"/>
              <a:t>loop</a:t>
            </a:r>
            <a:r>
              <a:rPr lang="el-GR" dirty="0"/>
              <a:t>() {</a:t>
            </a:r>
          </a:p>
          <a:p>
            <a:r>
              <a:rPr lang="en-US" dirty="0"/>
              <a:t>  pwm.pwm_1 ();</a:t>
            </a:r>
          </a:p>
          <a:p>
            <a:r>
              <a:rPr lang="en-US" dirty="0"/>
              <a:t>  delay(5000);</a:t>
            </a:r>
          </a:p>
          <a:p>
            <a:r>
              <a:rPr lang="en-US" dirty="0"/>
              <a:t>  pwm.pwm_2();</a:t>
            </a:r>
          </a:p>
          <a:p>
            <a:r>
              <a:rPr lang="en-US" dirty="0"/>
              <a:t>  delay(5000);</a:t>
            </a:r>
          </a:p>
          <a:p>
            <a:r>
              <a:rPr lang="el-GR" dirty="0"/>
              <a:t>}</a:t>
            </a:r>
          </a:p>
        </p:txBody>
      </p:sp>
      <p:sp>
        <p:nvSpPr>
          <p:cNvPr id="7" name="Δεξιό βέλος 6"/>
          <p:cNvSpPr/>
          <p:nvPr/>
        </p:nvSpPr>
        <p:spPr>
          <a:xfrm>
            <a:off x="3890683" y="2581835"/>
            <a:ext cx="1568823" cy="1170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Δεξιό βέλος 7"/>
          <p:cNvSpPr/>
          <p:nvPr/>
        </p:nvSpPr>
        <p:spPr>
          <a:xfrm>
            <a:off x="8511990" y="2595730"/>
            <a:ext cx="1268506" cy="1156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9982200" y="2600194"/>
            <a:ext cx="1707777" cy="92333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PWM.h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PWM.cpp</a:t>
            </a:r>
          </a:p>
          <a:p>
            <a:r>
              <a:rPr lang="en-US" b="1" dirty="0">
                <a:solidFill>
                  <a:srgbClr val="0070C0"/>
                </a:solidFill>
              </a:rPr>
              <a:t>keywords.txt</a:t>
            </a:r>
            <a:endParaRPr lang="el-G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05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15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632012" y="256313"/>
            <a:ext cx="2259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Παραδείγματα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012" y="933422"/>
            <a:ext cx="379207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</a:rPr>
              <a:t>number </a:t>
            </a:r>
            <a:r>
              <a:rPr lang="en-US" sz="1400" b="1" dirty="0">
                <a:solidFill>
                  <a:schemeClr val="accent5"/>
                </a:solidFill>
                <a:sym typeface="Wingdings" panose="05000000000000000000" pitchFamily="2" charset="2"/>
              </a:rPr>
              <a:t> string</a:t>
            </a:r>
            <a:endParaRPr lang="en-US" sz="1400" b="1" dirty="0">
              <a:solidFill>
                <a:schemeClr val="accent5"/>
              </a:solidFill>
            </a:endParaRPr>
          </a:p>
          <a:p>
            <a:r>
              <a:rPr lang="en-US" sz="1400" dirty="0"/>
              <a:t>String </a:t>
            </a:r>
            <a:r>
              <a:rPr lang="en-US" sz="1400" dirty="0" err="1"/>
              <a:t>str</a:t>
            </a:r>
            <a:r>
              <a:rPr lang="en-US" sz="1400" dirty="0"/>
              <a:t> = String(13)        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 err="1">
                <a:sym typeface="Wingdings" panose="05000000000000000000" pitchFamily="2" charset="2"/>
              </a:rPr>
              <a:t>str</a:t>
            </a:r>
            <a:r>
              <a:rPr lang="en-US" sz="1400" dirty="0">
                <a:sym typeface="Wingdings" panose="05000000000000000000" pitchFamily="2" charset="2"/>
              </a:rPr>
              <a:t>=“13”</a:t>
            </a:r>
          </a:p>
          <a:p>
            <a:r>
              <a:rPr lang="en-US" sz="1400" dirty="0">
                <a:sym typeface="Wingdings" panose="05000000000000000000" pitchFamily="2" charset="2"/>
              </a:rPr>
              <a:t>String </a:t>
            </a:r>
            <a:r>
              <a:rPr lang="en-US" sz="1400" dirty="0" err="1">
                <a:sym typeface="Wingdings" panose="05000000000000000000" pitchFamily="2" charset="2"/>
              </a:rPr>
              <a:t>str</a:t>
            </a:r>
            <a:r>
              <a:rPr lang="en-US" sz="1400" dirty="0">
                <a:sym typeface="Wingdings" panose="05000000000000000000" pitchFamily="2" charset="2"/>
              </a:rPr>
              <a:t> = String(13,HEX)  </a:t>
            </a:r>
            <a:r>
              <a:rPr lang="en-US" sz="1400" dirty="0" err="1">
                <a:sym typeface="Wingdings" panose="05000000000000000000" pitchFamily="2" charset="2"/>
              </a:rPr>
              <a:t>str</a:t>
            </a:r>
            <a:r>
              <a:rPr lang="en-US" sz="1400" dirty="0">
                <a:sym typeface="Wingdings" panose="05000000000000000000" pitchFamily="2" charset="2"/>
              </a:rPr>
              <a:t>=“D”</a:t>
            </a:r>
          </a:p>
          <a:p>
            <a:r>
              <a:rPr lang="en-US" sz="1400" dirty="0">
                <a:sym typeface="Wingdings" panose="05000000000000000000" pitchFamily="2" charset="2"/>
              </a:rPr>
              <a:t>String </a:t>
            </a:r>
            <a:r>
              <a:rPr lang="en-US" sz="1400" dirty="0" err="1">
                <a:sym typeface="Wingdings" panose="05000000000000000000" pitchFamily="2" charset="2"/>
              </a:rPr>
              <a:t>str</a:t>
            </a:r>
            <a:r>
              <a:rPr lang="en-US" sz="1400" dirty="0">
                <a:sym typeface="Wingdings" panose="05000000000000000000" pitchFamily="2" charset="2"/>
              </a:rPr>
              <a:t> = String(13,BIN)   </a:t>
            </a:r>
            <a:r>
              <a:rPr lang="en-US" sz="1400" dirty="0" err="1">
                <a:sym typeface="Wingdings" panose="05000000000000000000" pitchFamily="2" charset="2"/>
              </a:rPr>
              <a:t>str</a:t>
            </a:r>
            <a:r>
              <a:rPr lang="en-US" sz="1400" dirty="0">
                <a:sym typeface="Wingdings" panose="05000000000000000000" pitchFamily="2" charset="2"/>
              </a:rPr>
              <a:t>=“1101”</a:t>
            </a:r>
            <a:endParaRPr lang="el-GR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32012" y="1930458"/>
            <a:ext cx="3792070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</a:rPr>
              <a:t>number </a:t>
            </a:r>
            <a:r>
              <a:rPr lang="en-US" sz="1400" b="1" dirty="0">
                <a:solidFill>
                  <a:schemeClr val="accent5"/>
                </a:solidFill>
                <a:sym typeface="Wingdings" panose="05000000000000000000" pitchFamily="2" charset="2"/>
              </a:rPr>
              <a:t> string</a:t>
            </a:r>
          </a:p>
          <a:p>
            <a:r>
              <a:rPr lang="en-US" sz="1400" dirty="0" err="1">
                <a:sym typeface="Wingdings" panose="05000000000000000000" pitchFamily="2" charset="2"/>
              </a:rPr>
              <a:t>int</a:t>
            </a:r>
            <a:r>
              <a:rPr lang="en-US" sz="1400" dirty="0">
                <a:sym typeface="Wingdings" panose="05000000000000000000" pitchFamily="2" charset="2"/>
              </a:rPr>
              <a:t> value1 = 13;</a:t>
            </a:r>
          </a:p>
          <a:p>
            <a:r>
              <a:rPr lang="en-US" sz="1400" dirty="0">
                <a:sym typeface="Wingdings" panose="05000000000000000000" pitchFamily="2" charset="2"/>
              </a:rPr>
              <a:t>long value2 = 1234;</a:t>
            </a:r>
          </a:p>
          <a:p>
            <a:r>
              <a:rPr lang="en-US" sz="1400" dirty="0">
                <a:sym typeface="Wingdings" panose="05000000000000000000" pitchFamily="2" charset="2"/>
              </a:rPr>
              <a:t>char buffer1[7];</a:t>
            </a:r>
          </a:p>
          <a:p>
            <a:r>
              <a:rPr lang="en-US" sz="1400" dirty="0">
                <a:sym typeface="Wingdings" panose="05000000000000000000" pitchFamily="2" charset="2"/>
              </a:rPr>
              <a:t>char buffer2[12];</a:t>
            </a:r>
          </a:p>
          <a:p>
            <a:r>
              <a:rPr lang="en-US" sz="1400" dirty="0" err="1">
                <a:sym typeface="Wingdings" panose="05000000000000000000" pitchFamily="2" charset="2"/>
              </a:rPr>
              <a:t>itoa</a:t>
            </a:r>
            <a:r>
              <a:rPr lang="en-US" sz="1400" dirty="0">
                <a:sym typeface="Wingdings" panose="05000000000000000000" pitchFamily="2" charset="2"/>
              </a:rPr>
              <a:t>(value1,buffer1,10);</a:t>
            </a:r>
          </a:p>
          <a:p>
            <a:r>
              <a:rPr lang="en-US" sz="1400" dirty="0" err="1">
                <a:sym typeface="Wingdings" panose="05000000000000000000" pitchFamily="2" charset="2"/>
              </a:rPr>
              <a:t>itoa</a:t>
            </a:r>
            <a:r>
              <a:rPr lang="en-US" sz="1400" dirty="0">
                <a:sym typeface="Wingdings" panose="05000000000000000000" pitchFamily="2" charset="2"/>
              </a:rPr>
              <a:t>(value2,buffer2,10);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012" y="3746340"/>
            <a:ext cx="379207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  <a:sym typeface="Wingdings" panose="05000000000000000000" pitchFamily="2" charset="2"/>
              </a:rPr>
              <a:t>string </a:t>
            </a:r>
            <a:r>
              <a:rPr lang="en-US" sz="1400" b="1" dirty="0">
                <a:solidFill>
                  <a:schemeClr val="accent5"/>
                </a:solidFill>
              </a:rPr>
              <a:t> number</a:t>
            </a:r>
          </a:p>
          <a:p>
            <a:r>
              <a:rPr lang="sv-SE" sz="1400" dirty="0"/>
              <a:t>char str[]="13";</a:t>
            </a:r>
          </a:p>
          <a:p>
            <a:r>
              <a:rPr lang="sv-SE" sz="1400" dirty="0"/>
              <a:t>int var=atoi(str);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32012" y="5359698"/>
            <a:ext cx="3792070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  <a:sym typeface="Wingdings" panose="05000000000000000000" pitchFamily="2" charset="2"/>
              </a:rPr>
              <a:t>string </a:t>
            </a:r>
            <a:r>
              <a:rPr lang="en-US" sz="1400" b="1" dirty="0">
                <a:solidFill>
                  <a:schemeClr val="accent5"/>
                </a:solidFill>
              </a:rPr>
              <a:t> number</a:t>
            </a:r>
          </a:p>
          <a:p>
            <a:r>
              <a:rPr lang="sv-SE" sz="1400" dirty="0"/>
              <a:t>String str1="1234";</a:t>
            </a:r>
          </a:p>
          <a:p>
            <a:r>
              <a:rPr lang="sv-SE" sz="1400" dirty="0"/>
              <a:t>char str2[5];</a:t>
            </a:r>
          </a:p>
          <a:p>
            <a:r>
              <a:rPr lang="sv-SE" sz="1400" dirty="0"/>
              <a:t>str1.toCharArray(str2,5);</a:t>
            </a:r>
          </a:p>
          <a:p>
            <a:r>
              <a:rPr lang="sv-SE" sz="1400" dirty="0"/>
              <a:t>int var=atoi(str2);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32012" y="4559135"/>
            <a:ext cx="379207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  <a:sym typeface="Wingdings" panose="05000000000000000000" pitchFamily="2" charset="2"/>
              </a:rPr>
              <a:t>string </a:t>
            </a:r>
            <a:r>
              <a:rPr lang="en-US" sz="1400" b="1" dirty="0">
                <a:solidFill>
                  <a:schemeClr val="accent5"/>
                </a:solidFill>
              </a:rPr>
              <a:t> number</a:t>
            </a:r>
          </a:p>
          <a:p>
            <a:r>
              <a:rPr lang="sv-SE" sz="1400" dirty="0"/>
              <a:t>String str1="1234";</a:t>
            </a:r>
          </a:p>
          <a:p>
            <a:r>
              <a:rPr lang="sv-SE" sz="1400" dirty="0"/>
              <a:t>int var=str1.toInt();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818530" y="933422"/>
            <a:ext cx="379207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</a:rPr>
              <a:t>Compare strings</a:t>
            </a:r>
          </a:p>
          <a:p>
            <a:r>
              <a:rPr lang="en-US" sz="1400" dirty="0"/>
              <a:t>char string1[] = ‘1234’;</a:t>
            </a:r>
          </a:p>
          <a:p>
            <a:r>
              <a:rPr lang="en-US" sz="1400" dirty="0"/>
              <a:t>char string2[] = ‘4567’;</a:t>
            </a:r>
          </a:p>
          <a:p>
            <a:r>
              <a:rPr lang="en-US" sz="1400" dirty="0"/>
              <a:t>if(</a:t>
            </a:r>
            <a:r>
              <a:rPr lang="en-US" sz="1400" dirty="0" err="1"/>
              <a:t>strcmp</a:t>
            </a:r>
            <a:r>
              <a:rPr lang="en-US" sz="1400" dirty="0"/>
              <a:t>(string1,string2) == 0) {</a:t>
            </a:r>
          </a:p>
          <a:p>
            <a:endParaRPr lang="en-US" sz="1400" dirty="0"/>
          </a:p>
          <a:p>
            <a:r>
              <a:rPr lang="en-US" sz="1400" dirty="0"/>
              <a:t>}</a:t>
            </a: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530" y="2460075"/>
            <a:ext cx="4714875" cy="2019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18530" y="4621034"/>
            <a:ext cx="516367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int</a:t>
            </a:r>
            <a:r>
              <a:rPr lang="en-US" sz="1400" dirty="0"/>
              <a:t> x = 6;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result = x &lt;&lt; 1; // 6 shifted left 1 is 12</a:t>
            </a:r>
            <a:endParaRPr lang="el-GR" sz="1400" dirty="0"/>
          </a:p>
          <a:p>
            <a:r>
              <a:rPr lang="en-US" sz="1400" dirty="0" err="1"/>
              <a:t>int</a:t>
            </a:r>
            <a:r>
              <a:rPr lang="en-US" sz="1400" dirty="0"/>
              <a:t> result = x &gt;&gt; 2; // 12 shifted right 2 is 3;</a:t>
            </a:r>
            <a:endParaRPr lang="el-GR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18530" y="5553635"/>
            <a:ext cx="516367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int</a:t>
            </a:r>
            <a:r>
              <a:rPr lang="en-US" sz="1400" dirty="0"/>
              <a:t> x = 258; 		// 258 is 0x102 in HEX</a:t>
            </a:r>
          </a:p>
          <a:p>
            <a:r>
              <a:rPr lang="en-US" sz="1400" dirty="0" err="1"/>
              <a:t>hiByte</a:t>
            </a:r>
            <a:r>
              <a:rPr lang="en-US" sz="1400" dirty="0"/>
              <a:t> = </a:t>
            </a:r>
            <a:r>
              <a:rPr lang="en-US" sz="1400" dirty="0" err="1"/>
              <a:t>highByte</a:t>
            </a:r>
            <a:r>
              <a:rPr lang="en-US" sz="1400" dirty="0"/>
              <a:t>(x);	// </a:t>
            </a:r>
            <a:r>
              <a:rPr lang="en-US" sz="1400" dirty="0" err="1"/>
              <a:t>hiByte</a:t>
            </a:r>
            <a:r>
              <a:rPr lang="en-US" sz="1400" dirty="0"/>
              <a:t>=01</a:t>
            </a:r>
          </a:p>
          <a:p>
            <a:r>
              <a:rPr lang="en-US" sz="1400" dirty="0" err="1"/>
              <a:t>loByte</a:t>
            </a:r>
            <a:r>
              <a:rPr lang="en-US" sz="1400" dirty="0"/>
              <a:t> = </a:t>
            </a:r>
            <a:r>
              <a:rPr lang="en-US" sz="1400" dirty="0" err="1"/>
              <a:t>lowByte</a:t>
            </a:r>
            <a:r>
              <a:rPr lang="en-US" sz="1400" dirty="0"/>
              <a:t>(x);	// </a:t>
            </a:r>
            <a:r>
              <a:rPr lang="en-US" sz="1400" dirty="0" err="1"/>
              <a:t>loByte</a:t>
            </a:r>
            <a:r>
              <a:rPr lang="en-US" sz="1400" dirty="0"/>
              <a:t>=02</a:t>
            </a:r>
          </a:p>
          <a:p>
            <a:r>
              <a:rPr lang="en-US" sz="1400" dirty="0"/>
              <a:t>x = word(</a:t>
            </a:r>
            <a:r>
              <a:rPr lang="en-US" sz="1400" dirty="0" err="1"/>
              <a:t>hiByte,loByte</a:t>
            </a:r>
            <a:r>
              <a:rPr lang="en-US" sz="1400" dirty="0"/>
              <a:t>);  // x=258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7758699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150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3119717" y="295835"/>
            <a:ext cx="5029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Header file:   </a:t>
            </a:r>
            <a:r>
              <a:rPr lang="en-US" sz="4000" b="1" dirty="0" err="1">
                <a:solidFill>
                  <a:srgbClr val="0070C0"/>
                </a:solidFill>
              </a:rPr>
              <a:t>PWM.h</a:t>
            </a:r>
            <a:endParaRPr lang="el-GR" sz="40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271" y="1936377"/>
            <a:ext cx="5661211" cy="353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ifndef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PWM_h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#define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PWM_h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#include &lt;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Arduino.h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PWM{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public: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PWM(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pin);	// 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CLASS CONSTRUCTOR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void pwm_1();	// 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CLASS FUNCTION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void pwm_2();	// 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CLASS FUNCTION</a:t>
            </a:r>
          </a:p>
          <a:p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pinout;	// 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CLASS VARIABLE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endif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0765" y="2518047"/>
            <a:ext cx="3402106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Access to the standard types and constants of the Arduino language</a:t>
            </a:r>
            <a:endParaRPr lang="el-GR" sz="1600" dirty="0">
              <a:solidFill>
                <a:srgbClr val="FF0000"/>
              </a:solidFill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 flipH="1">
            <a:off x="3523129" y="2810435"/>
            <a:ext cx="32676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90765" y="1753322"/>
            <a:ext cx="3402106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Αποφεύγουμε την διπλή δήλωση μιας βιβλιοθήκης</a:t>
            </a:r>
          </a:p>
        </p:txBody>
      </p:sp>
      <p:cxnSp>
        <p:nvCxnSpPr>
          <p:cNvPr id="10" name="Ευθύγραμμο βέλος σύνδεσης 9"/>
          <p:cNvCxnSpPr/>
          <p:nvPr/>
        </p:nvCxnSpPr>
        <p:spPr>
          <a:xfrm flipH="1">
            <a:off x="2662517" y="2151529"/>
            <a:ext cx="41282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40983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151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3119717" y="295835"/>
            <a:ext cx="5029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Source file:   PWM.cpp</a:t>
            </a:r>
            <a:endParaRPr lang="el-GR" sz="4000" b="1" dirty="0">
              <a:solidFill>
                <a:srgbClr val="0070C0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3599329" y="1703522"/>
            <a:ext cx="3796553" cy="35394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</a:rPr>
              <a:t>#include &lt;</a:t>
            </a:r>
            <a:r>
              <a:rPr lang="en-US" sz="1600" dirty="0" err="1">
                <a:latin typeface="Courier New" panose="02070309020205020404" pitchFamily="49" charset="0"/>
              </a:rPr>
              <a:t>PWM.h</a:t>
            </a:r>
            <a:r>
              <a:rPr lang="en-US" sz="1600" dirty="0">
                <a:latin typeface="Courier New" panose="02070309020205020404" pitchFamily="49" charset="0"/>
              </a:rPr>
              <a:t>&gt;</a:t>
            </a:r>
          </a:p>
          <a:p>
            <a:endParaRPr lang="en-US" sz="1600" dirty="0">
              <a:latin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</a:rPr>
              <a:t>PWM::PWM(</a:t>
            </a:r>
            <a:r>
              <a:rPr lang="en-US" sz="1600" dirty="0" err="1">
                <a:latin typeface="Courier New" panose="02070309020205020404" pitchFamily="49" charset="0"/>
              </a:rPr>
              <a:t>int</a:t>
            </a:r>
            <a:r>
              <a:rPr lang="en-US" sz="1600" dirty="0">
                <a:latin typeface="Courier New" panose="02070309020205020404" pitchFamily="49" charset="0"/>
              </a:rPr>
              <a:t> pin){</a:t>
            </a:r>
          </a:p>
          <a:p>
            <a:r>
              <a:rPr lang="en-US" sz="1600" dirty="0">
                <a:latin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</a:rPr>
              <a:t>pinMode</a:t>
            </a:r>
            <a:r>
              <a:rPr lang="en-US" sz="1600" dirty="0">
                <a:latin typeface="Courier New" panose="02070309020205020404" pitchFamily="49" charset="0"/>
              </a:rPr>
              <a:t>(pin, OUTPUT);</a:t>
            </a:r>
          </a:p>
          <a:p>
            <a:r>
              <a:rPr lang="en-US" sz="1600" dirty="0">
                <a:latin typeface="Courier New" panose="02070309020205020404" pitchFamily="49" charset="0"/>
              </a:rPr>
              <a:t>  pinout=pin;</a:t>
            </a:r>
          </a:p>
          <a:p>
            <a:r>
              <a:rPr lang="en-US" sz="1600" dirty="0">
                <a:latin typeface="Courier New" panose="02070309020205020404" pitchFamily="49" charset="0"/>
              </a:rPr>
              <a:t>}</a:t>
            </a:r>
          </a:p>
          <a:p>
            <a:endParaRPr lang="en-US" sz="1600" dirty="0">
              <a:latin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</a:rPr>
              <a:t>void PWM::pwm_1(){</a:t>
            </a:r>
          </a:p>
          <a:p>
            <a:r>
              <a:rPr lang="en-US" sz="1600" dirty="0">
                <a:latin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</a:rPr>
              <a:t>analogWrite</a:t>
            </a:r>
            <a:r>
              <a:rPr lang="en-US" sz="1600" dirty="0">
                <a:latin typeface="Courier New" panose="02070309020205020404" pitchFamily="49" charset="0"/>
              </a:rPr>
              <a:t>(pinout, 0);</a:t>
            </a:r>
          </a:p>
          <a:p>
            <a:r>
              <a:rPr lang="en-US" sz="1600" dirty="0">
                <a:latin typeface="Courier New" panose="02070309020205020404" pitchFamily="49" charset="0"/>
              </a:rPr>
              <a:t>}</a:t>
            </a:r>
          </a:p>
          <a:p>
            <a:endParaRPr lang="en-US" sz="1600" dirty="0">
              <a:latin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</a:rPr>
              <a:t>void PWM::pwm_2(){</a:t>
            </a:r>
          </a:p>
          <a:p>
            <a:r>
              <a:rPr lang="en-US" sz="1600" dirty="0">
                <a:latin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</a:rPr>
              <a:t>analogWrite</a:t>
            </a:r>
            <a:r>
              <a:rPr lang="en-US" sz="1600" dirty="0">
                <a:latin typeface="Courier New" panose="02070309020205020404" pitchFamily="49" charset="0"/>
              </a:rPr>
              <a:t>(pinout, 255);</a:t>
            </a:r>
          </a:p>
          <a:p>
            <a:r>
              <a:rPr lang="en-US" sz="1600" dirty="0">
                <a:latin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1010671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152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2501153" y="268941"/>
            <a:ext cx="67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>
                <a:solidFill>
                  <a:srgbClr val="0070C0"/>
                </a:solidFill>
              </a:rPr>
              <a:t>Δημιουργία της βιβλιοθήκης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176" y="1452282"/>
            <a:ext cx="1063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Δημιουργούμε έναν φάκελο </a:t>
            </a:r>
            <a:r>
              <a:rPr lang="en-US" dirty="0"/>
              <a:t>“PWM” </a:t>
            </a:r>
            <a:r>
              <a:rPr lang="el-GR" dirty="0"/>
              <a:t>στον φάκελο </a:t>
            </a:r>
            <a:r>
              <a:rPr lang="en-US" dirty="0"/>
              <a:t>libraries </a:t>
            </a:r>
            <a:r>
              <a:rPr lang="el-GR" dirty="0"/>
              <a:t>της διανομής </a:t>
            </a:r>
            <a:r>
              <a:rPr lang="en-US" dirty="0"/>
              <a:t>Arduino.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Τοποθετούμε μέσα το </a:t>
            </a:r>
            <a:r>
              <a:rPr lang="en-US" dirty="0" err="1"/>
              <a:t>PWM.h</a:t>
            </a:r>
            <a:r>
              <a:rPr lang="en-US" dirty="0"/>
              <a:t> </a:t>
            </a:r>
            <a:r>
              <a:rPr lang="el-GR" dirty="0"/>
              <a:t>και το </a:t>
            </a:r>
            <a:r>
              <a:rPr lang="en-US" dirty="0"/>
              <a:t>PWM.cpp.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Επειδή ο </a:t>
            </a:r>
            <a:r>
              <a:rPr lang="en-US" dirty="0"/>
              <a:t>Arduino </a:t>
            </a:r>
            <a:r>
              <a:rPr lang="el-GR" dirty="0"/>
              <a:t>δεν αναγνωρίζει τις κλάσεις και τις συναρτήσεις της βιβλιοθήκης μας, δημιουργούμε ένα αρχείο </a:t>
            </a:r>
            <a:r>
              <a:rPr lang="en-US" dirty="0"/>
              <a:t>“keywords.txt” </a:t>
            </a:r>
            <a:r>
              <a:rPr lang="el-GR" dirty="0"/>
              <a:t>το οποίο περιέχει δηλώσεις για αυτά.</a:t>
            </a:r>
            <a:r>
              <a:rPr lang="en-US" dirty="0"/>
              <a:t> </a:t>
            </a:r>
            <a:r>
              <a:rPr lang="el-GR" dirty="0"/>
              <a:t>Έτσι μπορεί να χρωματίσει τα </a:t>
            </a:r>
            <a:r>
              <a:rPr lang="en-US" dirty="0"/>
              <a:t>keywords. </a:t>
            </a:r>
            <a:r>
              <a:rPr lang="el-GR" b="1" dirty="0">
                <a:solidFill>
                  <a:srgbClr val="FF0000"/>
                </a:solidFill>
              </a:rPr>
              <a:t>Δεν ισχύει πλέον.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Μπορούμε να δημιουργήσουμε και έναν φάκελο με όνομα </a:t>
            </a:r>
            <a:r>
              <a:rPr lang="en-US" dirty="0"/>
              <a:t>“examples”</a:t>
            </a:r>
            <a:r>
              <a:rPr lang="el-GR" dirty="0"/>
              <a:t>, όπου θα τοποθετήσουμε ένα παράδειγμα χρήσης της βιβλιοθήκης και θα φαίνεται στα </a:t>
            </a:r>
            <a:r>
              <a:rPr lang="en-US" dirty="0"/>
              <a:t>Examples </a:t>
            </a:r>
            <a:r>
              <a:rPr lang="el-GR" dirty="0"/>
              <a:t>του </a:t>
            </a:r>
            <a:r>
              <a:rPr lang="en-US" dirty="0"/>
              <a:t>Arduino.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707777" y="3897969"/>
            <a:ext cx="39399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PWM	  KEYWORD1</a:t>
            </a:r>
          </a:p>
          <a:p>
            <a:r>
              <a:rPr lang="en-US" dirty="0"/>
              <a:t>pwm_1	  KEYWORD2</a:t>
            </a:r>
          </a:p>
          <a:p>
            <a:r>
              <a:rPr lang="en-US" dirty="0"/>
              <a:t>pwm_2	  KEYWORD2</a:t>
            </a:r>
            <a:endParaRPr lang="el-GR" dirty="0"/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 flipH="1">
            <a:off x="4249271" y="4126569"/>
            <a:ext cx="238012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29400" y="3941903"/>
            <a:ext cx="2017059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Δηλώνει κλάση</a:t>
            </a:r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 flipH="1">
            <a:off x="4249271" y="4637557"/>
            <a:ext cx="238012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29399" y="4437363"/>
            <a:ext cx="2156013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Δηλώνει συνάρτηση</a:t>
            </a:r>
          </a:p>
        </p:txBody>
      </p:sp>
      <p:sp>
        <p:nvSpPr>
          <p:cNvPr id="11" name="Δεξιά αγκύλη 10"/>
          <p:cNvSpPr/>
          <p:nvPr/>
        </p:nvSpPr>
        <p:spPr>
          <a:xfrm>
            <a:off x="3980330" y="4311235"/>
            <a:ext cx="147917" cy="326322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1560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16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124636" y="1183342"/>
            <a:ext cx="7449670" cy="4031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constrain(x, min, max)  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l-GR" sz="1600" dirty="0">
                <a:sym typeface="Wingdings" panose="05000000000000000000" pitchFamily="2" charset="2"/>
              </a:rPr>
              <a:t>Επιστρέφει τιμή μεταξύ </a:t>
            </a:r>
            <a:r>
              <a:rPr lang="en-US" sz="1600" dirty="0">
                <a:sym typeface="Wingdings" panose="05000000000000000000" pitchFamily="2" charset="2"/>
              </a:rPr>
              <a:t>min </a:t>
            </a:r>
            <a:r>
              <a:rPr lang="el-GR" sz="1600" dirty="0">
                <a:sym typeface="Wingdings" panose="05000000000000000000" pitchFamily="2" charset="2"/>
              </a:rPr>
              <a:t>και </a:t>
            </a:r>
            <a:r>
              <a:rPr lang="en-US" sz="1600" dirty="0">
                <a:sym typeface="Wingdings" panose="05000000000000000000" pitchFamily="2" charset="2"/>
              </a:rPr>
              <a:t>max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min(</a:t>
            </a:r>
            <a:r>
              <a:rPr lang="en-US" sz="1600" dirty="0" err="1"/>
              <a:t>x,y</a:t>
            </a:r>
            <a:r>
              <a:rPr lang="en-US" sz="1600" dirty="0"/>
              <a:t>)	        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l-GR" sz="1600" dirty="0">
                <a:sym typeface="Wingdings" panose="05000000000000000000" pitchFamily="2" charset="2"/>
              </a:rPr>
              <a:t>Επιστρέφει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l-GR" sz="1600" dirty="0">
                <a:sym typeface="Wingdings" panose="05000000000000000000" pitchFamily="2" charset="2"/>
              </a:rPr>
              <a:t>την ελάχιστη τιμή μεταξύ </a:t>
            </a:r>
            <a:r>
              <a:rPr lang="en-US" sz="1600" dirty="0">
                <a:sym typeface="Wingdings" panose="05000000000000000000" pitchFamily="2" charset="2"/>
              </a:rPr>
              <a:t>x </a:t>
            </a:r>
            <a:r>
              <a:rPr lang="el-GR" sz="1600" dirty="0">
                <a:sym typeface="Wingdings" panose="05000000000000000000" pitchFamily="2" charset="2"/>
              </a:rPr>
              <a:t>και </a:t>
            </a:r>
            <a:r>
              <a:rPr lang="en-US" sz="1600" dirty="0">
                <a:sym typeface="Wingdings" panose="05000000000000000000" pitchFamily="2" charset="2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max(</a:t>
            </a:r>
            <a:r>
              <a:rPr lang="en-US" sz="1600" dirty="0" err="1"/>
              <a:t>x,y</a:t>
            </a:r>
            <a:r>
              <a:rPr lang="en-US" sz="1600" dirty="0"/>
              <a:t>)	        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l-GR" sz="1600" dirty="0">
                <a:sym typeface="Wingdings" panose="05000000000000000000" pitchFamily="2" charset="2"/>
              </a:rPr>
              <a:t>Επιστρέφει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l-GR" sz="1600" dirty="0">
                <a:sym typeface="Wingdings" panose="05000000000000000000" pitchFamily="2" charset="2"/>
              </a:rPr>
              <a:t>τη μέγιστη τιμή μεταξύ </a:t>
            </a:r>
            <a:r>
              <a:rPr lang="en-US" sz="1600" dirty="0">
                <a:sym typeface="Wingdings" panose="05000000000000000000" pitchFamily="2" charset="2"/>
              </a:rPr>
              <a:t>x </a:t>
            </a:r>
            <a:r>
              <a:rPr lang="el-GR" sz="1600" dirty="0">
                <a:sym typeface="Wingdings" panose="05000000000000000000" pitchFamily="2" charset="2"/>
              </a:rPr>
              <a:t>και </a:t>
            </a:r>
            <a:r>
              <a:rPr lang="en-US" sz="1600" dirty="0">
                <a:sym typeface="Wingdings" panose="05000000000000000000" pitchFamily="2" charset="2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pow(x, y)</a:t>
            </a:r>
            <a:r>
              <a:rPr lang="el-GR" sz="1600" dirty="0"/>
              <a:t>	         </a:t>
            </a:r>
            <a:r>
              <a:rPr lang="el-GR" sz="1600" dirty="0">
                <a:sym typeface="Wingdings" panose="05000000000000000000" pitchFamily="2" charset="2"/>
              </a:rPr>
              <a:t> Επιστρέφει </a:t>
            </a:r>
            <a:r>
              <a:rPr lang="en-US" sz="1600" dirty="0" err="1">
                <a:sym typeface="Wingdings" panose="05000000000000000000" pitchFamily="2" charset="2"/>
              </a:rPr>
              <a:t>x</a:t>
            </a:r>
            <a:r>
              <a:rPr lang="en-US" sz="1600" baseline="30000" dirty="0" err="1">
                <a:sym typeface="Wingdings" panose="05000000000000000000" pitchFamily="2" charset="2"/>
              </a:rPr>
              <a:t>y</a:t>
            </a:r>
            <a:endParaRPr lang="en-US" sz="1600" baseline="30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sqrt</a:t>
            </a:r>
            <a:r>
              <a:rPr lang="en-US" sz="1600" dirty="0"/>
              <a:t>(x)		        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l-GR" sz="1600" dirty="0">
                <a:sym typeface="Wingdings" panose="05000000000000000000" pitchFamily="2" charset="2"/>
              </a:rPr>
              <a:t>Επιστρέφει την τετραγωνική ρίζα του </a:t>
            </a:r>
            <a:r>
              <a:rPr lang="en-US" sz="1600" dirty="0">
                <a:sym typeface="Wingdings" panose="05000000000000000000" pitchFamily="2" charset="2"/>
              </a:rPr>
              <a:t>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floor(x)		        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l-GR" sz="1600" dirty="0">
                <a:sym typeface="Wingdings" panose="05000000000000000000" pitchFamily="2" charset="2"/>
              </a:rPr>
              <a:t>Επιστρέφει την ακέραια τιμή που είναι μικρότερη του </a:t>
            </a:r>
            <a:r>
              <a:rPr lang="en-US" sz="1600" dirty="0">
                <a:sym typeface="Wingdings" panose="05000000000000000000" pitchFamily="2" charset="2"/>
              </a:rPr>
              <a:t>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ceil(x)		          </a:t>
            </a:r>
            <a:r>
              <a:rPr lang="el-GR" sz="1600" dirty="0">
                <a:sym typeface="Wingdings" panose="05000000000000000000" pitchFamily="2" charset="2"/>
              </a:rPr>
              <a:t>Επιστρέφει την ακέραια τιμή που είναι μεγαλύτερη του </a:t>
            </a:r>
            <a:r>
              <a:rPr lang="en-US" sz="1600" dirty="0">
                <a:sym typeface="Wingdings" panose="05000000000000000000" pitchFamily="2" charset="2"/>
              </a:rPr>
              <a:t>x</a:t>
            </a:r>
            <a:endParaRPr lang="el-GR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sin(x)-cos(x)-tan(x)          </a:t>
            </a:r>
            <a:r>
              <a:rPr lang="el-GR" sz="1600" dirty="0">
                <a:sym typeface="Wingdings" panose="05000000000000000000" pitchFamily="2" charset="2"/>
              </a:rPr>
              <a:t>Ημίτονο-Συνημίτονο-Εφαπτομένη της γωνίας </a:t>
            </a:r>
            <a:r>
              <a:rPr lang="en-US" sz="1600" dirty="0">
                <a:sym typeface="Wingdings" panose="05000000000000000000" pitchFamily="2" charset="2"/>
              </a:rPr>
              <a:t>x </a:t>
            </a:r>
            <a:r>
              <a:rPr lang="el-GR" sz="1600" dirty="0">
                <a:sym typeface="Wingdings" panose="05000000000000000000" pitchFamily="2" charset="2"/>
              </a:rPr>
              <a:t>σε </a:t>
            </a:r>
            <a:r>
              <a:rPr lang="en-US" sz="1600" dirty="0">
                <a:sym typeface="Wingdings" panose="05000000000000000000" pitchFamily="2" charset="2"/>
              </a:rPr>
              <a:t>rad.</a:t>
            </a:r>
          </a:p>
          <a:p>
            <a:r>
              <a:rPr lang="en-US" sz="1600" dirty="0">
                <a:sym typeface="Wingdings" panose="05000000000000000000" pitchFamily="2" charset="2"/>
              </a:rPr>
              <a:t>		              </a:t>
            </a:r>
            <a:r>
              <a:rPr lang="el-GR" sz="1600" dirty="0">
                <a:sym typeface="Wingdings" panose="05000000000000000000" pitchFamily="2" charset="2"/>
              </a:rPr>
              <a:t>(</a:t>
            </a:r>
            <a:r>
              <a:rPr lang="en-US" sz="1600" dirty="0">
                <a:sym typeface="Wingdings" panose="05000000000000000000" pitchFamily="2" charset="2"/>
              </a:rPr>
              <a:t>x=degrees*PI</a:t>
            </a:r>
            <a:r>
              <a:rPr lang="el-GR" sz="1600" dirty="0">
                <a:sym typeface="Wingdings" panose="05000000000000000000" pitchFamily="2" charset="2"/>
              </a:rPr>
              <a:t>/180)</a:t>
            </a:r>
            <a:endParaRPr lang="en-US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random(max)	       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l-GR" sz="1600" dirty="0">
                <a:sym typeface="Wingdings" panose="05000000000000000000" pitchFamily="2" charset="2"/>
              </a:rPr>
              <a:t>Επιστρέφει τυχαία τιμή από 0 έως </a:t>
            </a:r>
            <a:r>
              <a:rPr lang="en-US" sz="1600" dirty="0">
                <a:sym typeface="Wingdings" panose="05000000000000000000" pitchFamily="2" charset="2"/>
              </a:rPr>
              <a:t>max-1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random(</a:t>
            </a:r>
            <a:r>
              <a:rPr lang="en-US" sz="1600" dirty="0" err="1"/>
              <a:t>min,max</a:t>
            </a:r>
            <a:r>
              <a:rPr lang="en-US" sz="1600" dirty="0"/>
              <a:t>)</a:t>
            </a:r>
            <a:r>
              <a:rPr lang="en-US" sz="1600" dirty="0">
                <a:sym typeface="Wingdings" panose="05000000000000000000" pitchFamily="2" charset="2"/>
              </a:rPr>
              <a:t>          </a:t>
            </a:r>
            <a:r>
              <a:rPr lang="el-GR" sz="1600" dirty="0">
                <a:sym typeface="Wingdings" panose="05000000000000000000" pitchFamily="2" charset="2"/>
              </a:rPr>
              <a:t>Επιστρέφει τυχαία τιμή από </a:t>
            </a:r>
            <a:r>
              <a:rPr lang="en-US" sz="1600" dirty="0">
                <a:sym typeface="Wingdings" panose="05000000000000000000" pitchFamily="2" charset="2"/>
              </a:rPr>
              <a:t>min</a:t>
            </a:r>
            <a:r>
              <a:rPr lang="el-GR" sz="1600" dirty="0">
                <a:sym typeface="Wingdings" panose="05000000000000000000" pitchFamily="2" charset="2"/>
              </a:rPr>
              <a:t> έως </a:t>
            </a:r>
            <a:r>
              <a:rPr lang="en-US" sz="1600" dirty="0">
                <a:sym typeface="Wingdings" panose="05000000000000000000" pitchFamily="2" charset="2"/>
              </a:rPr>
              <a:t>max-1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randomSeed</a:t>
            </a:r>
            <a:r>
              <a:rPr lang="en-US" sz="1600" dirty="0"/>
              <a:t>(1234)      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l-GR" sz="1600" dirty="0" err="1">
                <a:sym typeface="Wingdings" panose="05000000000000000000" pitchFamily="2" charset="2"/>
              </a:rPr>
              <a:t>Επανεκκινεί</a:t>
            </a:r>
            <a:r>
              <a:rPr lang="el-GR" sz="1600" dirty="0">
                <a:sym typeface="Wingdings" panose="05000000000000000000" pitchFamily="2" charset="2"/>
              </a:rPr>
              <a:t> την </a:t>
            </a:r>
            <a:r>
              <a:rPr lang="el-GR" sz="1600" dirty="0" err="1">
                <a:sym typeface="Wingdings" panose="05000000000000000000" pitchFamily="2" charset="2"/>
              </a:rPr>
              <a:t>ψευδοτυχαία</a:t>
            </a:r>
            <a:r>
              <a:rPr lang="el-GR" sz="1600" dirty="0">
                <a:sym typeface="Wingdings" panose="05000000000000000000" pitchFamily="2" charset="2"/>
              </a:rPr>
              <a:t> γεννήτρια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bitSet</a:t>
            </a:r>
            <a:r>
              <a:rPr lang="en-US" sz="1600" dirty="0"/>
              <a:t>(x, </a:t>
            </a:r>
            <a:r>
              <a:rPr lang="en-US" sz="1600" dirty="0" err="1"/>
              <a:t>bitPosition</a:t>
            </a:r>
            <a:r>
              <a:rPr lang="en-US" sz="1600" dirty="0"/>
              <a:t>)</a:t>
            </a: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bitClear</a:t>
            </a:r>
            <a:r>
              <a:rPr lang="en-US" sz="1600" dirty="0"/>
              <a:t>(x, </a:t>
            </a:r>
            <a:r>
              <a:rPr lang="en-US" sz="1600" dirty="0" err="1"/>
              <a:t>bitPosition</a:t>
            </a:r>
            <a:r>
              <a:rPr lang="en-US" sz="1600" dirty="0"/>
              <a:t>)</a:t>
            </a: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bitRead</a:t>
            </a:r>
            <a:r>
              <a:rPr lang="en-US" sz="1600" dirty="0"/>
              <a:t>(x, </a:t>
            </a:r>
            <a:r>
              <a:rPr lang="en-US" sz="1600" dirty="0" err="1"/>
              <a:t>bitPosition</a:t>
            </a:r>
            <a:r>
              <a:rPr lang="en-US" sz="1600" dirty="0"/>
              <a:t>)</a:t>
            </a: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bitWrite</a:t>
            </a:r>
            <a:r>
              <a:rPr lang="en-US" sz="1600" dirty="0"/>
              <a:t>(x, </a:t>
            </a:r>
            <a:r>
              <a:rPr lang="en-US" sz="1600" dirty="0" err="1"/>
              <a:t>bitPosition</a:t>
            </a:r>
            <a:r>
              <a:rPr lang="en-US" sz="1600" dirty="0"/>
              <a:t>, value)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761672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17</a:t>
            </a:fld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3154419" y="2841621"/>
            <a:ext cx="81183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Arduino schematic</a:t>
            </a:r>
            <a:endParaRPr lang="el-G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5" y="24317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989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3174" r="4083" b="21693"/>
          <a:stretch/>
        </p:blipFill>
        <p:spPr>
          <a:xfrm>
            <a:off x="769337" y="420914"/>
            <a:ext cx="10219039" cy="5776686"/>
          </a:xfrm>
          <a:prstGeom prst="rect">
            <a:avLst/>
          </a:prstGeom>
        </p:spPr>
      </p:pic>
      <p:cxnSp>
        <p:nvCxnSpPr>
          <p:cNvPr id="6" name="Ευθύγραμμο βέλος σύνδεσης 5"/>
          <p:cNvCxnSpPr/>
          <p:nvPr/>
        </p:nvCxnSpPr>
        <p:spPr>
          <a:xfrm>
            <a:off x="6836229" y="667657"/>
            <a:ext cx="14514" cy="5370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57257" y="313748"/>
            <a:ext cx="98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7-12 V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>
            <a:off x="8374743" y="667657"/>
            <a:ext cx="14514" cy="3483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34834" y="313748"/>
            <a:ext cx="307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Low dropout +5 V regulator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12" name="Ευθύγραμμο βέλος σύνδεσης 11"/>
          <p:cNvCxnSpPr/>
          <p:nvPr/>
        </p:nvCxnSpPr>
        <p:spPr>
          <a:xfrm flipH="1">
            <a:off x="6168571" y="2002971"/>
            <a:ext cx="2946401" cy="1451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14972" y="1857829"/>
            <a:ext cx="307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Low dropout +3.3 V regulator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5" name="Έλλειψη 14"/>
          <p:cNvSpPr/>
          <p:nvPr/>
        </p:nvSpPr>
        <p:spPr>
          <a:xfrm>
            <a:off x="3830709" y="1849790"/>
            <a:ext cx="928915" cy="485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7" name="Ευθύγραμμο βέλος σύνδεσης 16"/>
          <p:cNvCxnSpPr/>
          <p:nvPr/>
        </p:nvCxnSpPr>
        <p:spPr>
          <a:xfrm>
            <a:off x="1872343" y="2075542"/>
            <a:ext cx="17707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8007" y="1890876"/>
            <a:ext cx="126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Min VIN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20" name="Ευθύγραμμο βέλος σύνδεσης 19"/>
          <p:cNvCxnSpPr/>
          <p:nvPr/>
        </p:nvCxnSpPr>
        <p:spPr>
          <a:xfrm flipV="1">
            <a:off x="4295166" y="5617029"/>
            <a:ext cx="0" cy="4644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45283" y="6126037"/>
            <a:ext cx="169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USB controller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 flipV="1">
            <a:off x="7134834" y="5357335"/>
            <a:ext cx="209395" cy="840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85906" y="6052458"/>
            <a:ext cx="169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Atmega</a:t>
            </a:r>
            <a:r>
              <a:rPr lang="en-US" b="1" dirty="0">
                <a:solidFill>
                  <a:srgbClr val="FF0000"/>
                </a:solidFill>
              </a:rPr>
              <a:t> 328P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26" name="Ευθύγραμμο βέλος σύνδεσης 25"/>
          <p:cNvCxnSpPr/>
          <p:nvPr/>
        </p:nvCxnSpPr>
        <p:spPr>
          <a:xfrm flipH="1">
            <a:off x="9681030" y="4122057"/>
            <a:ext cx="769256" cy="4354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211862" y="3713201"/>
            <a:ext cx="169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Arduino analog pins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0" name="Δεξιά αγκύλη 29"/>
          <p:cNvSpPr/>
          <p:nvPr/>
        </p:nvSpPr>
        <p:spPr>
          <a:xfrm>
            <a:off x="9855201" y="3713201"/>
            <a:ext cx="118290" cy="1644134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TextBox 30"/>
          <p:cNvSpPr txBox="1"/>
          <p:nvPr/>
        </p:nvSpPr>
        <p:spPr>
          <a:xfrm>
            <a:off x="10183896" y="5054377"/>
            <a:ext cx="169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Arduino digital pins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2" name="Έλλειψη 31"/>
          <p:cNvSpPr/>
          <p:nvPr/>
        </p:nvSpPr>
        <p:spPr>
          <a:xfrm>
            <a:off x="5762171" y="4949371"/>
            <a:ext cx="406400" cy="899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TextBox 32"/>
          <p:cNvSpPr txBox="1"/>
          <p:nvPr/>
        </p:nvSpPr>
        <p:spPr>
          <a:xfrm>
            <a:off x="5199742" y="6126037"/>
            <a:ext cx="169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Serial com </a:t>
            </a:r>
            <a:r>
              <a:rPr lang="en-US" b="1" dirty="0" err="1">
                <a:solidFill>
                  <a:srgbClr val="FF0000"/>
                </a:solidFill>
              </a:rPr>
              <a:t>leds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35" name="Ευθύγραμμο βέλος σύνδεσης 34"/>
          <p:cNvCxnSpPr>
            <a:stCxn id="4" idx="2"/>
            <a:endCxn id="32" idx="4"/>
          </p:cNvCxnSpPr>
          <p:nvPr/>
        </p:nvCxnSpPr>
        <p:spPr>
          <a:xfrm flipV="1">
            <a:off x="5878857" y="5849257"/>
            <a:ext cx="86514" cy="3483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/>
          <p:cNvCxnSpPr/>
          <p:nvPr/>
        </p:nvCxnSpPr>
        <p:spPr>
          <a:xfrm flipH="1" flipV="1">
            <a:off x="9114972" y="2335237"/>
            <a:ext cx="799374" cy="4369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973491" y="2536821"/>
            <a:ext cx="169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Power ON led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9" name="Έλλειψη 38"/>
          <p:cNvSpPr/>
          <p:nvPr/>
        </p:nvSpPr>
        <p:spPr>
          <a:xfrm>
            <a:off x="5199742" y="967866"/>
            <a:ext cx="1273629" cy="931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1" name="Ευθύγραμμο βέλος σύνδεσης 40"/>
          <p:cNvCxnSpPr>
            <a:endCxn id="39" idx="1"/>
          </p:cNvCxnSpPr>
          <p:nvPr/>
        </p:nvCxnSpPr>
        <p:spPr>
          <a:xfrm>
            <a:off x="4836884" y="667657"/>
            <a:ext cx="549377" cy="4365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46763" y="236248"/>
            <a:ext cx="126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Led pin 13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81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19</a:t>
            </a:fld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9" y="1132116"/>
            <a:ext cx="4045856" cy="2876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428" y="783773"/>
            <a:ext cx="179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NCP1117-5 V (1 A)</a:t>
            </a:r>
            <a:endParaRPr lang="el-GR" sz="1600" b="1" dirty="0">
              <a:solidFill>
                <a:srgbClr val="FF0000"/>
              </a:solidFill>
            </a:endParaRPr>
          </a:p>
        </p:txBody>
      </p:sp>
      <p:sp>
        <p:nvSpPr>
          <p:cNvPr id="6" name="Έλλειψη 5"/>
          <p:cNvSpPr/>
          <p:nvPr/>
        </p:nvSpPr>
        <p:spPr>
          <a:xfrm>
            <a:off x="4093029" y="1465944"/>
            <a:ext cx="174172" cy="188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4383314" y="1267898"/>
            <a:ext cx="14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Max dropout voltage=1.2 V</a:t>
            </a:r>
            <a:endParaRPr lang="el-GR" sz="1600" b="1" dirty="0">
              <a:solidFill>
                <a:srgbClr val="FF0000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281" y="1267898"/>
            <a:ext cx="3830638" cy="3304640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6382824" y="4725222"/>
            <a:ext cx="5676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LP2985 150-mA Low-noise Low-dropout Regulator – 3.3 V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0" name="Έλλειψη 9"/>
          <p:cNvSpPr/>
          <p:nvPr/>
        </p:nvSpPr>
        <p:spPr>
          <a:xfrm>
            <a:off x="9730014" y="1465942"/>
            <a:ext cx="174172" cy="188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543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482" y="1237129"/>
            <a:ext cx="105873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rgbClr val="0070C0"/>
                </a:solidFill>
              </a:rPr>
              <a:t>Αναφορές</a:t>
            </a:r>
          </a:p>
          <a:p>
            <a:endParaRPr lang="el-GR" b="1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l-GR" b="1" dirty="0">
                <a:solidFill>
                  <a:schemeClr val="tx2"/>
                </a:solidFill>
              </a:rPr>
              <a:t>Παναγιώτης Παπάζογλου, Σπύρος </a:t>
            </a:r>
            <a:r>
              <a:rPr lang="el-GR" b="1" dirty="0" err="1">
                <a:solidFill>
                  <a:schemeClr val="tx2"/>
                </a:solidFill>
              </a:rPr>
              <a:t>Λιωνής</a:t>
            </a:r>
            <a:r>
              <a:rPr lang="el-GR" b="1" dirty="0">
                <a:solidFill>
                  <a:schemeClr val="tx2"/>
                </a:solidFill>
              </a:rPr>
              <a:t>, </a:t>
            </a:r>
            <a:r>
              <a:rPr lang="en-US" b="1" dirty="0">
                <a:solidFill>
                  <a:schemeClr val="tx2"/>
                </a:solidFill>
              </a:rPr>
              <a:t>“</a:t>
            </a:r>
            <a:r>
              <a:rPr lang="el-GR" b="1" dirty="0">
                <a:solidFill>
                  <a:schemeClr val="tx2"/>
                </a:solidFill>
              </a:rPr>
              <a:t>Ανάπτυξη εφαρμογών με το </a:t>
            </a:r>
            <a:r>
              <a:rPr lang="en-US" b="1" dirty="0">
                <a:solidFill>
                  <a:schemeClr val="tx2"/>
                </a:solidFill>
              </a:rPr>
              <a:t>Arduino”, </a:t>
            </a:r>
            <a:r>
              <a:rPr lang="el-GR" b="1" dirty="0">
                <a:solidFill>
                  <a:schemeClr val="tx2"/>
                </a:solidFill>
              </a:rPr>
              <a:t>Εκδόσεις </a:t>
            </a:r>
            <a:r>
              <a:rPr lang="el-GR" b="1" dirty="0" err="1">
                <a:solidFill>
                  <a:schemeClr val="tx2"/>
                </a:solidFill>
              </a:rPr>
              <a:t>Τζιόλα</a:t>
            </a:r>
            <a:r>
              <a:rPr lang="el-GR" b="1" dirty="0">
                <a:solidFill>
                  <a:schemeClr val="tx2"/>
                </a:solidFill>
              </a:rPr>
              <a:t>, 2016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Michael Margolis, “Arduino Cookbook”, O’Reilly, 2012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Arduino </a:t>
            </a:r>
            <a:r>
              <a:rPr lang="en-US" b="1" dirty="0" err="1">
                <a:solidFill>
                  <a:schemeClr val="tx2"/>
                </a:solidFill>
              </a:rPr>
              <a:t>cheatsheet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7547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20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304800" y="449943"/>
            <a:ext cx="11364686" cy="286232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Digital pin 0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Rx (pin 2/</a:t>
            </a:r>
            <a:r>
              <a:rPr lang="en-US" dirty="0" err="1"/>
              <a:t>RxD</a:t>
            </a:r>
            <a:r>
              <a:rPr lang="en-US" dirty="0"/>
              <a:t>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pPr lvl="0"/>
            <a:r>
              <a:rPr lang="en-US" dirty="0"/>
              <a:t>Digital pin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Tx</a:t>
            </a:r>
            <a:r>
              <a:rPr lang="en-US" dirty="0"/>
              <a:t> (pin 3/</a:t>
            </a:r>
            <a:r>
              <a:rPr lang="en-US" dirty="0" err="1"/>
              <a:t>TxD</a:t>
            </a:r>
            <a:r>
              <a:rPr lang="en-US" dirty="0"/>
              <a:t>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pPr lvl="0"/>
            <a:r>
              <a:rPr lang="en-US" dirty="0"/>
              <a:t>Digital pin 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(pin 4/PD2/INT0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pPr lvl="0"/>
            <a:r>
              <a:rPr lang="en-US" dirty="0"/>
              <a:t>Digital pin 3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PWM</a:t>
            </a:r>
            <a:r>
              <a:rPr lang="en-GB" dirty="0"/>
              <a:t> (</a:t>
            </a:r>
            <a:r>
              <a:rPr lang="en-US" dirty="0"/>
              <a:t>pin </a:t>
            </a:r>
            <a:r>
              <a:rPr lang="en-GB" dirty="0"/>
              <a:t>5</a:t>
            </a:r>
            <a:r>
              <a:rPr lang="en-US" dirty="0"/>
              <a:t>/PD</a:t>
            </a:r>
            <a:r>
              <a:rPr lang="en-GB" dirty="0"/>
              <a:t>3</a:t>
            </a:r>
            <a:r>
              <a:rPr lang="en-US" dirty="0"/>
              <a:t>/INT</a:t>
            </a:r>
            <a:r>
              <a:rPr lang="en-GB" dirty="0"/>
              <a:t>1</a:t>
            </a:r>
            <a:r>
              <a:rPr lang="en-US" dirty="0"/>
              <a:t> of </a:t>
            </a:r>
            <a:r>
              <a:rPr lang="el-GR" dirty="0"/>
              <a:t>μ</a:t>
            </a:r>
            <a:r>
              <a:rPr lang="en-US" dirty="0"/>
              <a:t>C) </a:t>
            </a:r>
            <a:endParaRPr lang="el-GR" dirty="0"/>
          </a:p>
          <a:p>
            <a:pPr lvl="0"/>
            <a:r>
              <a:rPr lang="en-US" dirty="0"/>
              <a:t>Digital pin </a:t>
            </a:r>
            <a:r>
              <a:rPr lang="en-GB" dirty="0"/>
              <a:t>4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(pin </a:t>
            </a:r>
            <a:r>
              <a:rPr lang="en-GB" dirty="0"/>
              <a:t>6</a:t>
            </a:r>
            <a:r>
              <a:rPr lang="en-US" dirty="0"/>
              <a:t>/PD</a:t>
            </a:r>
            <a:r>
              <a:rPr lang="en-GB" dirty="0"/>
              <a:t>4</a:t>
            </a:r>
            <a:r>
              <a:rPr lang="en-US" dirty="0"/>
              <a:t>/T</a:t>
            </a:r>
            <a:r>
              <a:rPr lang="en-GB" dirty="0"/>
              <a:t>0</a:t>
            </a:r>
            <a:r>
              <a:rPr lang="en-US" dirty="0"/>
              <a:t>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pPr lvl="0"/>
            <a:r>
              <a:rPr lang="en-US" dirty="0"/>
              <a:t>Digital pin </a:t>
            </a:r>
            <a:r>
              <a:rPr lang="en-GB" dirty="0"/>
              <a:t>5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PWM (pin </a:t>
            </a:r>
            <a:r>
              <a:rPr lang="en-GB" dirty="0"/>
              <a:t>11</a:t>
            </a:r>
            <a:r>
              <a:rPr lang="en-US" dirty="0"/>
              <a:t>/PD</a:t>
            </a:r>
            <a:r>
              <a:rPr lang="en-GB" dirty="0"/>
              <a:t>5</a:t>
            </a:r>
            <a:r>
              <a:rPr lang="en-US" dirty="0"/>
              <a:t>/T</a:t>
            </a:r>
            <a:r>
              <a:rPr lang="en-GB" dirty="0"/>
              <a:t>1</a:t>
            </a:r>
            <a:r>
              <a:rPr lang="en-US" dirty="0"/>
              <a:t>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pPr lvl="0"/>
            <a:r>
              <a:rPr lang="en-US" dirty="0"/>
              <a:t>Digital pin </a:t>
            </a:r>
            <a:r>
              <a:rPr lang="en-GB" dirty="0"/>
              <a:t>6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PWM (pin </a:t>
            </a:r>
            <a:r>
              <a:rPr lang="en-GB" dirty="0"/>
              <a:t>12</a:t>
            </a:r>
            <a:r>
              <a:rPr lang="en-US" dirty="0"/>
              <a:t>/PD</a:t>
            </a:r>
            <a:r>
              <a:rPr lang="en-GB" dirty="0"/>
              <a:t>6</a:t>
            </a:r>
            <a:r>
              <a:rPr lang="en-US" dirty="0"/>
              <a:t>/</a:t>
            </a:r>
            <a:r>
              <a:rPr lang="el-GR" dirty="0"/>
              <a:t>ΑΙΝ</a:t>
            </a:r>
            <a:r>
              <a:rPr lang="en-GB" dirty="0"/>
              <a:t>0</a:t>
            </a:r>
            <a:r>
              <a:rPr lang="en-US" dirty="0"/>
              <a:t>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pPr lvl="0"/>
            <a:r>
              <a:rPr lang="en-US" dirty="0"/>
              <a:t>Digital pin </a:t>
            </a:r>
            <a:r>
              <a:rPr lang="en-GB" dirty="0"/>
              <a:t>7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(pin </a:t>
            </a:r>
            <a:r>
              <a:rPr lang="en-GB" dirty="0"/>
              <a:t>13</a:t>
            </a:r>
            <a:r>
              <a:rPr lang="en-US" dirty="0"/>
              <a:t>/PD</a:t>
            </a:r>
            <a:r>
              <a:rPr lang="en-GB" dirty="0"/>
              <a:t>7</a:t>
            </a:r>
            <a:r>
              <a:rPr lang="en-US" dirty="0"/>
              <a:t>/</a:t>
            </a:r>
            <a:r>
              <a:rPr lang="el-GR" dirty="0"/>
              <a:t>ΑΙΝ</a:t>
            </a:r>
            <a:r>
              <a:rPr lang="en-GB" dirty="0"/>
              <a:t>1</a:t>
            </a:r>
            <a:r>
              <a:rPr lang="en-US" dirty="0"/>
              <a:t>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r>
              <a:rPr lang="el-GR" dirty="0"/>
              <a:t> </a:t>
            </a:r>
          </a:p>
          <a:p>
            <a:r>
              <a:rPr lang="el-GR" b="1" dirty="0"/>
              <a:t>Σημείωση:</a:t>
            </a:r>
            <a:r>
              <a:rPr lang="el-GR" dirty="0"/>
              <a:t> Οι εναλλακτικοί τρόποι λειτουργίας των </a:t>
            </a:r>
            <a:r>
              <a:rPr lang="en-US" dirty="0"/>
              <a:t>digital pins </a:t>
            </a:r>
            <a:r>
              <a:rPr lang="el-GR" dirty="0"/>
              <a:t>φαίνονται στο </a:t>
            </a:r>
            <a:r>
              <a:rPr lang="en-US" dirty="0"/>
              <a:t>data sheet</a:t>
            </a:r>
            <a:r>
              <a:rPr lang="el-GR" dirty="0"/>
              <a:t>, σελ. 88, Πίνακας 13-9.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494028"/>
            <a:ext cx="11364686" cy="230832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Digital pin </a:t>
            </a:r>
            <a:r>
              <a:rPr lang="en-GB" dirty="0"/>
              <a:t>8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(pin </a:t>
            </a:r>
            <a:r>
              <a:rPr lang="en-GB" dirty="0"/>
              <a:t>14</a:t>
            </a:r>
            <a:r>
              <a:rPr lang="en-US" dirty="0"/>
              <a:t>/PB0/ICP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pPr lvl="0"/>
            <a:r>
              <a:rPr lang="en-US" dirty="0"/>
              <a:t>Digital pin </a:t>
            </a:r>
            <a:r>
              <a:rPr lang="en-GB" dirty="0"/>
              <a:t>9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PWM (pin </a:t>
            </a:r>
            <a:r>
              <a:rPr lang="en-GB" dirty="0"/>
              <a:t>15</a:t>
            </a:r>
            <a:r>
              <a:rPr lang="en-US" dirty="0"/>
              <a:t>/PB1/OC1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r>
              <a:rPr lang="en-US" dirty="0"/>
              <a:t>Digital pin </a:t>
            </a:r>
            <a:r>
              <a:rPr lang="en-GB" dirty="0"/>
              <a:t>10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PWM (pin </a:t>
            </a:r>
            <a:r>
              <a:rPr lang="en-GB" dirty="0"/>
              <a:t>16</a:t>
            </a:r>
            <a:r>
              <a:rPr lang="en-US" dirty="0"/>
              <a:t>/PB2/SS of </a:t>
            </a:r>
            <a:r>
              <a:rPr lang="el-GR" dirty="0"/>
              <a:t>μ</a:t>
            </a:r>
            <a:r>
              <a:rPr lang="en-US" dirty="0"/>
              <a:t>C)</a:t>
            </a:r>
          </a:p>
          <a:p>
            <a:r>
              <a:rPr lang="en-US" dirty="0"/>
              <a:t>Digital pin </a:t>
            </a:r>
            <a:r>
              <a:rPr lang="en-GB" dirty="0"/>
              <a:t>11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PWM (pin </a:t>
            </a:r>
            <a:r>
              <a:rPr lang="en-GB" dirty="0"/>
              <a:t>17</a:t>
            </a:r>
            <a:r>
              <a:rPr lang="en-US" dirty="0"/>
              <a:t>/PB3/MOSI of </a:t>
            </a:r>
            <a:r>
              <a:rPr lang="el-GR" dirty="0"/>
              <a:t>μ</a:t>
            </a:r>
            <a:r>
              <a:rPr lang="en-US" dirty="0"/>
              <a:t>C)</a:t>
            </a:r>
          </a:p>
          <a:p>
            <a:r>
              <a:rPr lang="en-US" dirty="0"/>
              <a:t>Digital pin </a:t>
            </a:r>
            <a:r>
              <a:rPr lang="en-GB" dirty="0"/>
              <a:t>12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(pin </a:t>
            </a:r>
            <a:r>
              <a:rPr lang="en-GB" dirty="0"/>
              <a:t>18</a:t>
            </a:r>
            <a:r>
              <a:rPr lang="en-US" dirty="0"/>
              <a:t>/PB4/MISO of </a:t>
            </a:r>
            <a:r>
              <a:rPr lang="el-GR" dirty="0"/>
              <a:t>μ</a:t>
            </a:r>
            <a:r>
              <a:rPr lang="en-US" dirty="0"/>
              <a:t>C)                               </a:t>
            </a:r>
            <a:r>
              <a:rPr lang="en-US" b="1" dirty="0"/>
              <a:t>ICSP header</a:t>
            </a:r>
          </a:p>
          <a:p>
            <a:r>
              <a:rPr lang="en-US" dirty="0"/>
              <a:t>Digital pin </a:t>
            </a:r>
            <a:r>
              <a:rPr lang="en-GB" dirty="0"/>
              <a:t>13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(pin </a:t>
            </a:r>
            <a:r>
              <a:rPr lang="en-GB" dirty="0"/>
              <a:t>19</a:t>
            </a:r>
            <a:r>
              <a:rPr lang="en-US" dirty="0"/>
              <a:t>/PB5/SCK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endParaRPr lang="en-US" dirty="0"/>
          </a:p>
          <a:p>
            <a:r>
              <a:rPr lang="el-GR" b="1" dirty="0"/>
              <a:t>Σημείωση:</a:t>
            </a:r>
            <a:r>
              <a:rPr lang="el-GR" dirty="0"/>
              <a:t> Οι εναλλακτικοί τρόποι λειτουργίας των </a:t>
            </a:r>
            <a:r>
              <a:rPr lang="en-US" dirty="0"/>
              <a:t>digital pins </a:t>
            </a:r>
            <a:r>
              <a:rPr lang="el-GR" dirty="0"/>
              <a:t>φαίνονται στο </a:t>
            </a:r>
            <a:r>
              <a:rPr lang="en-US" dirty="0"/>
              <a:t>data sheet</a:t>
            </a:r>
            <a:r>
              <a:rPr lang="el-GR" dirty="0"/>
              <a:t>, σελ. 82, Πίνακας 13-3.</a:t>
            </a:r>
          </a:p>
        </p:txBody>
      </p:sp>
      <p:sp>
        <p:nvSpPr>
          <p:cNvPr id="18" name="Δεξιό άγκιστρο 17"/>
          <p:cNvSpPr/>
          <p:nvPr/>
        </p:nvSpPr>
        <p:spPr>
          <a:xfrm>
            <a:off x="6342743" y="4499429"/>
            <a:ext cx="261257" cy="6096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0554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21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304800" y="420914"/>
            <a:ext cx="11524343" cy="39703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Analog pin 0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Analog in (pin </a:t>
            </a:r>
            <a:r>
              <a:rPr lang="en-GB" dirty="0"/>
              <a:t>23</a:t>
            </a:r>
            <a:r>
              <a:rPr lang="en-US" dirty="0"/>
              <a:t>/PC0/ADC0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pPr lvl="0"/>
            <a:r>
              <a:rPr lang="en-US" dirty="0"/>
              <a:t>Analog pin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Analog in (pin </a:t>
            </a:r>
            <a:r>
              <a:rPr lang="en-GB" dirty="0"/>
              <a:t>24</a:t>
            </a:r>
            <a:r>
              <a:rPr lang="en-US" dirty="0"/>
              <a:t>/PC1/ADC1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pPr lvl="0"/>
            <a:r>
              <a:rPr lang="en-US" dirty="0"/>
              <a:t>Analog pin 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Analog in (pin </a:t>
            </a:r>
            <a:r>
              <a:rPr lang="en-GB" dirty="0"/>
              <a:t>25</a:t>
            </a:r>
            <a:r>
              <a:rPr lang="en-US" dirty="0"/>
              <a:t>/PC2/ADC2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r>
              <a:rPr lang="en-US" dirty="0"/>
              <a:t>Analog pin 3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Analog in (pin </a:t>
            </a:r>
            <a:r>
              <a:rPr lang="en-GB" dirty="0"/>
              <a:t>26</a:t>
            </a:r>
            <a:r>
              <a:rPr lang="en-US" dirty="0"/>
              <a:t>/PC3/ADC3 of </a:t>
            </a:r>
            <a:r>
              <a:rPr lang="el-GR" dirty="0"/>
              <a:t>μ</a:t>
            </a:r>
            <a:r>
              <a:rPr lang="en-US" dirty="0"/>
              <a:t>C)</a:t>
            </a:r>
          </a:p>
          <a:p>
            <a:pPr lvl="0"/>
            <a:r>
              <a:rPr lang="en-US" dirty="0"/>
              <a:t>Analog pin 4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Analog in (pin </a:t>
            </a:r>
            <a:r>
              <a:rPr lang="en-GB" dirty="0"/>
              <a:t>27</a:t>
            </a:r>
            <a:r>
              <a:rPr lang="en-US" dirty="0"/>
              <a:t>/PC4/ADC4 of </a:t>
            </a:r>
            <a:r>
              <a:rPr lang="el-GR" dirty="0"/>
              <a:t>μ</a:t>
            </a:r>
            <a:r>
              <a:rPr lang="en-US" dirty="0"/>
              <a:t>C)</a:t>
            </a:r>
            <a:endParaRPr lang="el-GR" dirty="0"/>
          </a:p>
          <a:p>
            <a:r>
              <a:rPr lang="en-US" dirty="0"/>
              <a:t>Analog pin 5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General I/O </a:t>
            </a:r>
            <a:r>
              <a:rPr lang="el-GR" dirty="0"/>
              <a:t>ή </a:t>
            </a:r>
            <a:r>
              <a:rPr lang="en-US" dirty="0"/>
              <a:t>Analog in (pin </a:t>
            </a:r>
            <a:r>
              <a:rPr lang="en-GB" dirty="0"/>
              <a:t>28</a:t>
            </a:r>
            <a:r>
              <a:rPr lang="en-US" dirty="0"/>
              <a:t>/PC5/ADC5 of </a:t>
            </a:r>
            <a:r>
              <a:rPr lang="el-GR" dirty="0"/>
              <a:t>μ</a:t>
            </a:r>
            <a:r>
              <a:rPr lang="en-US" dirty="0"/>
              <a:t>C)</a:t>
            </a:r>
          </a:p>
          <a:p>
            <a:endParaRPr lang="en-US" dirty="0"/>
          </a:p>
          <a:p>
            <a:r>
              <a:rPr lang="el-GR" b="1" dirty="0"/>
              <a:t>Σημείωση:</a:t>
            </a:r>
            <a:r>
              <a:rPr lang="el-GR" dirty="0"/>
              <a:t> Οι εναλλακτικοί τρόποι λειτουργίας των </a:t>
            </a:r>
            <a:r>
              <a:rPr lang="en-US" dirty="0"/>
              <a:t>digital pins </a:t>
            </a:r>
            <a:r>
              <a:rPr lang="el-GR" dirty="0"/>
              <a:t>φαίνονται στο </a:t>
            </a:r>
            <a:r>
              <a:rPr lang="en-US" dirty="0"/>
              <a:t>data sheet</a:t>
            </a:r>
            <a:r>
              <a:rPr lang="el-GR" dirty="0"/>
              <a:t>, σελ. 85, Πίνακας 13-6.</a:t>
            </a:r>
          </a:p>
          <a:p>
            <a:endParaRPr lang="en-US" dirty="0"/>
          </a:p>
          <a:p>
            <a:pPr lvl="0"/>
            <a:r>
              <a:rPr lang="en-US" b="1" dirty="0"/>
              <a:t>AREF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pin</a:t>
            </a:r>
            <a:r>
              <a:rPr lang="el-GR" dirty="0"/>
              <a:t> 21/</a:t>
            </a:r>
            <a:r>
              <a:rPr lang="en-US" dirty="0"/>
              <a:t>AREF of </a:t>
            </a:r>
            <a:r>
              <a:rPr lang="el-GR" dirty="0"/>
              <a:t>μ</a:t>
            </a:r>
            <a:r>
              <a:rPr lang="en-US" dirty="0"/>
              <a:t>C</a:t>
            </a:r>
            <a:r>
              <a:rPr lang="el-GR" dirty="0"/>
              <a:t> (Εξωτερική είσοδος αναφοράς για τις αναλογικές εισόδους. Ο </a:t>
            </a:r>
            <a:r>
              <a:rPr lang="en-US" dirty="0"/>
              <a:t>A</a:t>
            </a:r>
            <a:r>
              <a:rPr lang="el-GR" dirty="0"/>
              <a:t>/</a:t>
            </a:r>
            <a:r>
              <a:rPr lang="en-US" dirty="0"/>
              <a:t>D </a:t>
            </a:r>
            <a:r>
              <a:rPr lang="el-GR" dirty="0"/>
              <a:t>είναι 10 </a:t>
            </a:r>
            <a:r>
              <a:rPr lang="en-US" dirty="0"/>
              <a:t>bits </a:t>
            </a:r>
            <a:r>
              <a:rPr lang="el-GR" dirty="0"/>
              <a:t>με εσωτερική τάση αναφοράς 5 </a:t>
            </a:r>
            <a:r>
              <a:rPr lang="en-US" dirty="0"/>
              <a:t>V</a:t>
            </a:r>
            <a:r>
              <a:rPr lang="el-GR" dirty="0"/>
              <a:t>. Δηλαδή μετατρέπει τάσεις από 0 έως 5</a:t>
            </a:r>
            <a:r>
              <a:rPr lang="en-US" dirty="0"/>
              <a:t>V </a:t>
            </a:r>
            <a:r>
              <a:rPr lang="el-GR" dirty="0"/>
              <a:t>σε 0 έως 1024 ή 000</a:t>
            </a:r>
            <a:r>
              <a:rPr lang="en-US" dirty="0"/>
              <a:t>h </a:t>
            </a:r>
            <a:r>
              <a:rPr lang="el-GR" dirty="0"/>
              <a:t>έως 3</a:t>
            </a:r>
            <a:r>
              <a:rPr lang="en-US" dirty="0" err="1"/>
              <a:t>FFh</a:t>
            </a:r>
            <a:r>
              <a:rPr lang="el-GR" dirty="0"/>
              <a:t>)</a:t>
            </a:r>
            <a:r>
              <a:rPr lang="en-US" dirty="0"/>
              <a:t>.</a:t>
            </a:r>
          </a:p>
          <a:p>
            <a:pPr lvl="0"/>
            <a:endParaRPr lang="el-GR" dirty="0"/>
          </a:p>
          <a:p>
            <a:pPr lvl="0"/>
            <a:r>
              <a:rPr lang="en-US" b="1" dirty="0"/>
              <a:t>GND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pin</a:t>
            </a:r>
            <a:r>
              <a:rPr lang="el-GR" dirty="0"/>
              <a:t> 22/</a:t>
            </a:r>
            <a:r>
              <a:rPr lang="en-US" dirty="0"/>
              <a:t>AGND of </a:t>
            </a:r>
            <a:r>
              <a:rPr lang="el-GR" dirty="0"/>
              <a:t>μ</a:t>
            </a:r>
            <a:r>
              <a:rPr lang="en-US" dirty="0"/>
              <a:t>C</a:t>
            </a:r>
            <a:r>
              <a:rPr lang="el-GR" dirty="0"/>
              <a:t> (Αναλογική γείωση)</a:t>
            </a:r>
            <a:r>
              <a:rPr lang="en-US" dirty="0"/>
              <a:t>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5892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22</a:t>
            </a:fld>
            <a:endParaRPr lang="el-GR"/>
          </a:p>
        </p:txBody>
      </p:sp>
      <p:pic>
        <p:nvPicPr>
          <p:cNvPr id="6146" name="Picture 2" descr="http://smileymicros.com/blog/wp-content/uploads/2010/10/2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350971"/>
            <a:ext cx="9248926" cy="600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49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23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293" y="1920612"/>
            <a:ext cx="2705100" cy="144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3057" y="1491893"/>
            <a:ext cx="4310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ICSP header (In-Circuit Serial Programming)</a:t>
            </a:r>
            <a:endParaRPr lang="el-GR" sz="1600" b="1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736" y="1463962"/>
            <a:ext cx="5448300" cy="3600450"/>
          </a:xfrm>
          <a:prstGeom prst="rect">
            <a:avLst/>
          </a:prstGeom>
        </p:spPr>
      </p:pic>
      <p:cxnSp>
        <p:nvCxnSpPr>
          <p:cNvPr id="9" name="Ευθύγραμμο βέλος σύνδεσης 8"/>
          <p:cNvCxnSpPr/>
          <p:nvPr/>
        </p:nvCxnSpPr>
        <p:spPr>
          <a:xfrm flipH="1">
            <a:off x="6371771" y="2104571"/>
            <a:ext cx="1364343" cy="9579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41293" y="3552371"/>
            <a:ext cx="3358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/>
            <a:r>
              <a:rPr lang="en-US" sz="1600" b="1" dirty="0">
                <a:solidFill>
                  <a:schemeClr val="accent5"/>
                </a:solidFill>
              </a:rPr>
              <a:t>e.g. Plug a programmer to  flash the bootloader (AVRISP </a:t>
            </a:r>
            <a:r>
              <a:rPr lang="en-US" sz="1600" b="1" dirty="0" err="1">
                <a:solidFill>
                  <a:schemeClr val="accent5"/>
                </a:solidFill>
              </a:rPr>
              <a:t>mkII</a:t>
            </a:r>
            <a:r>
              <a:rPr lang="en-US" sz="1600" b="1" dirty="0">
                <a:solidFill>
                  <a:schemeClr val="accent5"/>
                </a:solidFill>
              </a:rPr>
              <a:t>)</a:t>
            </a:r>
            <a:endParaRPr lang="el-GR" sz="1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33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24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3391630" y="2226068"/>
            <a:ext cx="732123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Λειτουργικότητα</a:t>
            </a:r>
          </a:p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Εισόδων-Εξόδων</a:t>
            </a:r>
          </a:p>
        </p:txBody>
      </p:sp>
      <p:pic>
        <p:nvPicPr>
          <p:cNvPr id="6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5" y="24317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201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25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537881" y="845526"/>
            <a:ext cx="1034078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>
                <a:solidFill>
                  <a:schemeClr val="accent5"/>
                </a:solidFill>
              </a:rPr>
              <a:t>Digital</a:t>
            </a:r>
            <a:r>
              <a:rPr lang="el-GR" b="1" dirty="0">
                <a:solidFill>
                  <a:schemeClr val="accent5"/>
                </a:solidFill>
              </a:rPr>
              <a:t> </a:t>
            </a:r>
            <a:r>
              <a:rPr lang="el-GR" b="1" dirty="0" err="1">
                <a:solidFill>
                  <a:schemeClr val="accent5"/>
                </a:solidFill>
              </a:rPr>
              <a:t>pins</a:t>
            </a:r>
            <a:r>
              <a:rPr lang="el-GR" b="1" dirty="0">
                <a:solidFill>
                  <a:schemeClr val="accent5"/>
                </a:solidFill>
              </a:rPr>
              <a:t> </a:t>
            </a:r>
            <a:r>
              <a:rPr lang="el-GR" dirty="0">
                <a:sym typeface="Wingdings" panose="05000000000000000000" pitchFamily="2" charset="2"/>
              </a:rPr>
              <a:t></a:t>
            </a:r>
            <a:r>
              <a:rPr lang="el-GR" dirty="0"/>
              <a:t> μπορεί να είναι HIGH ή LOW</a:t>
            </a:r>
          </a:p>
          <a:p>
            <a:endParaRPr lang="el-GR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/>
              <a:t>Ο ακροδέκτης που προγραμματίζεται σαν </a:t>
            </a:r>
            <a:r>
              <a:rPr lang="el-GR" sz="1600" b="1" dirty="0"/>
              <a:t>INPUT </a:t>
            </a:r>
            <a:r>
              <a:rPr lang="el-GR" sz="1600" dirty="0"/>
              <a:t>με την εντολή </a:t>
            </a:r>
            <a:r>
              <a:rPr lang="el-GR" sz="1600" b="1" dirty="0" err="1"/>
              <a:t>pinMode</a:t>
            </a:r>
            <a:r>
              <a:rPr lang="el-GR" sz="1600" b="1" dirty="0"/>
              <a:t>() </a:t>
            </a:r>
            <a:r>
              <a:rPr lang="el-GR" sz="1600" dirty="0"/>
              <a:t>τίθεται σε κατάσταση υψηλής αντίστασης. Είναι σαν να υπάρχει μια αντίσταση 100 </a:t>
            </a:r>
            <a:r>
              <a:rPr lang="el-GR" sz="1600" dirty="0" err="1"/>
              <a:t>Megohms</a:t>
            </a:r>
            <a:r>
              <a:rPr lang="el-GR" sz="1600" dirty="0"/>
              <a:t> μπροστά από τον ακροδέκτη. Ο τρόπος είναι χρήσιμος για την ανάγνωση αισθητήρων αλλά δεν χρησιμοποιείται για την οδήγηση LED.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/>
              <a:t>Ο ακροδέκτης που προγραμματίζεται σαν </a:t>
            </a:r>
            <a:r>
              <a:rPr lang="el-GR" sz="1600" b="1" dirty="0"/>
              <a:t>OUTPUT </a:t>
            </a:r>
            <a:r>
              <a:rPr lang="el-GR" sz="1600" dirty="0"/>
              <a:t>με την εντολή </a:t>
            </a:r>
            <a:r>
              <a:rPr lang="el-GR" sz="1600" b="1" dirty="0" err="1"/>
              <a:t>pinMode</a:t>
            </a:r>
            <a:r>
              <a:rPr lang="el-GR" sz="1600" b="1" dirty="0"/>
              <a:t>() </a:t>
            </a:r>
            <a:r>
              <a:rPr lang="el-GR" sz="1600" dirty="0"/>
              <a:t>παρουσιάζει χαμηλή αντίσταση. Αυτό σημαίνει ότι μπορεί να διαθέσει αρκετό ρεύμα για να οδηγήσει άλλα κυκλώματα. Οι ακροδέκτες του </a:t>
            </a:r>
            <a:r>
              <a:rPr lang="el-GR" sz="1600" dirty="0" err="1"/>
              <a:t>Atmega</a:t>
            </a:r>
            <a:r>
              <a:rPr lang="el-GR" sz="1600" dirty="0"/>
              <a:t> μπορούν να δώσουν (</a:t>
            </a:r>
            <a:r>
              <a:rPr lang="el-GR" sz="1600" dirty="0" err="1"/>
              <a:t>source</a:t>
            </a:r>
            <a:r>
              <a:rPr lang="el-GR" sz="1600" dirty="0"/>
              <a:t>) ή να πάρουν (</a:t>
            </a:r>
            <a:r>
              <a:rPr lang="el-GR" sz="1600" dirty="0" err="1"/>
              <a:t>sink</a:t>
            </a:r>
            <a:r>
              <a:rPr lang="el-GR" sz="1600" dirty="0"/>
              <a:t>) ρεύμα μέχρι 40 </a:t>
            </a:r>
            <a:r>
              <a:rPr lang="el-GR" sz="1600" dirty="0" err="1"/>
              <a:t>mA</a:t>
            </a:r>
            <a:r>
              <a:rPr lang="el-GR" sz="1600" dirty="0"/>
              <a:t>. Επομένως, μπορούν να οδηγήσουν LED αλλά δεν χρησιμοποιούνται για την ανάγνωση αισθητήρων. Οι ακροδέκτες που προγραμματίζονται σαν έξοδοι μπορούν να καταστραφούν εάν συνδεθούν στη γείωση ή την τάση. Το παραπάνω ρεύμα δεν είναι αρκετό για την οδήγηση </a:t>
            </a:r>
            <a:r>
              <a:rPr lang="el-GR" sz="1600" dirty="0" err="1"/>
              <a:t>ρελαί</a:t>
            </a:r>
            <a:r>
              <a:rPr lang="el-GR" sz="1600" dirty="0"/>
              <a:t> ή μοτέρ και γι’ αυτόν το λόγο χρειάζονται ενδιάμεσα κυκλώματα σε αυτές της περιπτώσεις.</a:t>
            </a:r>
          </a:p>
        </p:txBody>
      </p:sp>
    </p:spTree>
    <p:extLst>
      <p:ext uri="{BB962C8B-B14F-4D97-AF65-F5344CB8AC3E}">
        <p14:creationId xmlns:p14="http://schemas.microsoft.com/office/powerpoint/2010/main" val="1047062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26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6190130" y="732507"/>
            <a:ext cx="531158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chemeClr val="accent5"/>
                </a:solidFill>
              </a:rPr>
              <a:t>Λειτουργία των </a:t>
            </a:r>
            <a:r>
              <a:rPr lang="en-US" b="1" dirty="0">
                <a:solidFill>
                  <a:schemeClr val="accent5"/>
                </a:solidFill>
              </a:rPr>
              <a:t>digital pins </a:t>
            </a:r>
            <a:r>
              <a:rPr lang="el-GR" b="1" dirty="0">
                <a:solidFill>
                  <a:schemeClr val="accent5"/>
                </a:solidFill>
              </a:rPr>
              <a:t>σαν εξόδων </a:t>
            </a:r>
            <a:r>
              <a:rPr lang="en-US" b="1" dirty="0">
                <a:solidFill>
                  <a:schemeClr val="accent5"/>
                </a:solidFill>
              </a:rPr>
              <a:t>PWM</a:t>
            </a:r>
          </a:p>
          <a:p>
            <a:pPr algn="ctr"/>
            <a:r>
              <a:rPr lang="en-US" b="1" dirty="0">
                <a:solidFill>
                  <a:schemeClr val="accent5"/>
                </a:solidFill>
              </a:rPr>
              <a:t> (Pulse Width Modulation)</a:t>
            </a:r>
            <a:endParaRPr lang="el-GR" b="1" dirty="0">
              <a:solidFill>
                <a:schemeClr val="accent5"/>
              </a:solidFill>
            </a:endParaRPr>
          </a:p>
          <a:p>
            <a:endParaRPr lang="el-GR" sz="1600" dirty="0"/>
          </a:p>
          <a:p>
            <a:pPr algn="just">
              <a:lnSpc>
                <a:spcPct val="150000"/>
              </a:lnSpc>
            </a:pPr>
            <a:r>
              <a:rPr lang="el-GR" sz="1600" dirty="0"/>
              <a:t>Τα </a:t>
            </a:r>
            <a:r>
              <a:rPr lang="el-GR" sz="1600" dirty="0" err="1"/>
              <a:t>Digital</a:t>
            </a:r>
            <a:r>
              <a:rPr lang="el-GR" sz="1600" dirty="0"/>
              <a:t> </a:t>
            </a:r>
            <a:r>
              <a:rPr lang="el-GR" sz="1600" dirty="0" err="1"/>
              <a:t>pins</a:t>
            </a:r>
            <a:r>
              <a:rPr lang="el-GR" sz="1600" dirty="0"/>
              <a:t> 3, 5, 6, 9, 10, 11 μπορούν να χρησιμοποιηθούν για τη λειτουργία PWM, δηλαδή να κάνουν έξοδο τετραγωνικούς παλμούς με μεταβλητό Duty </a:t>
            </a:r>
            <a:r>
              <a:rPr lang="el-GR" sz="1600" dirty="0" err="1"/>
              <a:t>Cycle</a:t>
            </a:r>
            <a:r>
              <a:rPr lang="el-GR" sz="1600" dirty="0"/>
              <a:t>. Η εντολή με την οποία δημιουργούμε PWM είναι η </a:t>
            </a:r>
            <a:r>
              <a:rPr lang="el-GR" sz="1600" b="1" dirty="0" err="1"/>
              <a:t>analogWrite</a:t>
            </a:r>
            <a:r>
              <a:rPr lang="el-GR" sz="1600" b="1" dirty="0"/>
              <a:t>(</a:t>
            </a:r>
            <a:r>
              <a:rPr lang="el-GR" sz="1600" b="1" dirty="0" err="1"/>
              <a:t>pin</a:t>
            </a:r>
            <a:r>
              <a:rPr lang="el-GR" sz="1600" b="1" dirty="0"/>
              <a:t>, </a:t>
            </a:r>
            <a:r>
              <a:rPr lang="el-GR" sz="1600" b="1" dirty="0" err="1"/>
              <a:t>value</a:t>
            </a:r>
            <a:r>
              <a:rPr lang="el-GR" sz="1600" b="1" dirty="0"/>
              <a:t>)</a:t>
            </a:r>
            <a:r>
              <a:rPr lang="el-GR" sz="1600" dirty="0"/>
              <a:t>, όπου </a:t>
            </a:r>
            <a:r>
              <a:rPr lang="el-GR" sz="1600" dirty="0" err="1"/>
              <a:t>value</a:t>
            </a:r>
            <a:r>
              <a:rPr lang="el-GR" sz="1600" dirty="0"/>
              <a:t> είναι μια τιμή</a:t>
            </a:r>
            <a:r>
              <a:rPr lang="en-US" sz="1600"/>
              <a:t> </a:t>
            </a:r>
            <a:r>
              <a:rPr lang="el-GR" sz="1600"/>
              <a:t>από </a:t>
            </a:r>
            <a:r>
              <a:rPr lang="el-GR" sz="1600" dirty="0"/>
              <a:t>0 έως 255. Εάν η τιμή είναι 0, τότε η τάση εξόδου είναι μηδενική. Εάν η</a:t>
            </a:r>
            <a:r>
              <a:rPr lang="en-US" sz="1600" dirty="0"/>
              <a:t> </a:t>
            </a:r>
            <a:r>
              <a:rPr lang="el-GR" sz="1600" dirty="0"/>
              <a:t>τιμή είναι 255 τότε η τάση εξόδου είναι +5 V, ενώ με ενδιάμεσες τιμές έχουμε τετραγωνικούς παλμούς όπως αυτοί απεικονίζονται στην εικόνα. Η συχνότητα των τετραγωνικών παλμών είναι περίπου 500 </a:t>
            </a:r>
            <a:r>
              <a:rPr lang="el-GR" sz="1600" dirty="0" err="1"/>
              <a:t>Hz</a:t>
            </a:r>
            <a:r>
              <a:rPr lang="el-GR" sz="1600" dirty="0"/>
              <a:t> και επομένως η περίοδος είναι περίπου 2</a:t>
            </a:r>
            <a:r>
              <a:rPr lang="en-US" sz="1600" dirty="0" err="1"/>
              <a:t>ms.</a:t>
            </a:r>
            <a:endParaRPr lang="el-GR" sz="16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81" y="1290916"/>
            <a:ext cx="5317749" cy="41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59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27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3729809" y="635605"/>
            <a:ext cx="4455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accent5"/>
                </a:solidFill>
                <a:latin typeface="TimesNewRomanPSMT"/>
              </a:rPr>
              <a:t>Λειτουργία των ψηφιακών ακροδεκτών</a:t>
            </a:r>
            <a:endParaRPr lang="el-GR" b="1" dirty="0">
              <a:solidFill>
                <a:schemeClr val="accent5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79611" y="1728872"/>
            <a:ext cx="2456821" cy="87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TimesNewRomanPS-BoldMT"/>
              </a:rPr>
              <a:t>Input</a:t>
            </a:r>
          </a:p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TimesNewRomanPS-BoldMT"/>
              </a:rPr>
              <a:t>pinMode</a:t>
            </a:r>
            <a:r>
              <a:rPr lang="en-US" b="1" dirty="0">
                <a:solidFill>
                  <a:srgbClr val="FF0000"/>
                </a:solidFill>
                <a:latin typeface="TimesNewRomanPS-BoldMT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TimesNewRomanPS-BoldMT"/>
              </a:rPr>
              <a:t>pin,INPUT</a:t>
            </a:r>
            <a:r>
              <a:rPr lang="en-US" dirty="0">
                <a:solidFill>
                  <a:srgbClr val="FF0000"/>
                </a:solidFill>
                <a:latin typeface="TimesNewRomanPSMT"/>
              </a:rPr>
              <a:t>)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599329" y="1420923"/>
            <a:ext cx="71314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dirty="0">
                <a:latin typeface="TimesNewRomanPSMT"/>
              </a:rPr>
              <a:t>Το </a:t>
            </a:r>
            <a:r>
              <a:rPr lang="el-GR" i="1" dirty="0" err="1">
                <a:latin typeface="Times New Roman" panose="02020603050405020304" pitchFamily="18" charset="0"/>
              </a:rPr>
              <a:t>digitalRead</a:t>
            </a:r>
            <a:r>
              <a:rPr lang="el-GR" i="1" dirty="0">
                <a:latin typeface="Times New Roman" panose="02020603050405020304" pitchFamily="18" charset="0"/>
              </a:rPr>
              <a:t>(</a:t>
            </a:r>
            <a:r>
              <a:rPr lang="el-GR" i="1" dirty="0" err="1">
                <a:latin typeface="Times New Roman" panose="02020603050405020304" pitchFamily="18" charset="0"/>
              </a:rPr>
              <a:t>pin</a:t>
            </a:r>
            <a:r>
              <a:rPr lang="el-GR" i="1" dirty="0">
                <a:latin typeface="Times New Roman" panose="02020603050405020304" pitchFamily="18" charset="0"/>
              </a:rPr>
              <a:t>) </a:t>
            </a:r>
            <a:r>
              <a:rPr lang="el-GR" dirty="0">
                <a:latin typeface="TimesNewRomanPSMT"/>
              </a:rPr>
              <a:t>επιστρέφει HIGH εάν η τάση εισόδου είναι &gt;=3V και LOW εάν είναι &lt;=2 V.</a:t>
            </a:r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3599329" y="2168159"/>
            <a:ext cx="7131425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TimesNewRomanPSMT"/>
              </a:rPr>
              <a:t>Εάν ο ακροδέκτης εισόδου γίνει HIGH με το </a:t>
            </a:r>
            <a:r>
              <a:rPr lang="el-GR" i="1" dirty="0" err="1">
                <a:latin typeface="Times New Roman" panose="02020603050405020304" pitchFamily="18" charset="0"/>
              </a:rPr>
              <a:t>digitalWrite</a:t>
            </a:r>
            <a:r>
              <a:rPr lang="el-GR" dirty="0">
                <a:latin typeface="TimesNewRomanPSMT"/>
              </a:rPr>
              <a:t>(</a:t>
            </a:r>
            <a:r>
              <a:rPr lang="el-GR" dirty="0" err="1">
                <a:latin typeface="TimesNewRomanPSMT"/>
              </a:rPr>
              <a:t>pin,HIGH</a:t>
            </a:r>
            <a:r>
              <a:rPr lang="el-GR" dirty="0">
                <a:latin typeface="TimesNewRomanPSMT"/>
              </a:rPr>
              <a:t>),</a:t>
            </a:r>
            <a:r>
              <a:rPr lang="en-US" dirty="0">
                <a:latin typeface="TimesNewRomanPSMT"/>
              </a:rPr>
              <a:t> </a:t>
            </a:r>
            <a:r>
              <a:rPr lang="el-GR" dirty="0">
                <a:latin typeface="TimesNewRomanPSMT"/>
              </a:rPr>
              <a:t>η εσωτερική </a:t>
            </a:r>
            <a:r>
              <a:rPr lang="el-GR" dirty="0" err="1">
                <a:latin typeface="TimesNewRomanPSMT"/>
              </a:rPr>
              <a:t>pull-up</a:t>
            </a:r>
            <a:r>
              <a:rPr lang="el-GR" dirty="0">
                <a:latin typeface="TimesNewRomanPSMT"/>
              </a:rPr>
              <a:t> αντίσταση των 20 KΩ ενεργοποιείται. Τότε, διαβάζοντας αυτόν τον ακροδέκτη με </a:t>
            </a:r>
            <a:r>
              <a:rPr lang="el-GR" i="1" dirty="0" err="1">
                <a:latin typeface="Times New Roman" panose="02020603050405020304" pitchFamily="18" charset="0"/>
              </a:rPr>
              <a:t>digitalRead</a:t>
            </a:r>
            <a:r>
              <a:rPr lang="el-GR" dirty="0">
                <a:latin typeface="TimesNewRomanPSMT"/>
              </a:rPr>
              <a:t>(</a:t>
            </a:r>
            <a:r>
              <a:rPr lang="el-GR" dirty="0" err="1">
                <a:latin typeface="TimesNewRomanPSMT"/>
              </a:rPr>
              <a:t>pin</a:t>
            </a:r>
            <a:r>
              <a:rPr lang="el-GR" dirty="0">
                <a:latin typeface="TimesNewRomanPSMT"/>
              </a:rPr>
              <a:t>) θα επιστρέψει</a:t>
            </a:r>
            <a:r>
              <a:rPr lang="en-US" dirty="0">
                <a:latin typeface="TimesNewRomanPSMT"/>
              </a:rPr>
              <a:t> </a:t>
            </a:r>
            <a:r>
              <a:rPr lang="el-GR" dirty="0">
                <a:latin typeface="TimesNewRomanPSMT"/>
              </a:rPr>
              <a:t>HIGH εκτός εάν γίνεται LOW από το εξωτερικό κύκλωμα. Αυτό χρησιμοποιείται για να έχουμε κάποιον ακροδέκτη σε γνωστή κατάσταση</a:t>
            </a:r>
            <a:r>
              <a:rPr lang="en-US" dirty="0">
                <a:latin typeface="TimesNewRomanPSMT"/>
              </a:rPr>
              <a:t> </a:t>
            </a:r>
            <a:r>
              <a:rPr lang="el-GR" dirty="0">
                <a:latin typeface="TimesNewRomanPSMT"/>
              </a:rPr>
              <a:t>και όχι στον αέρα.</a:t>
            </a:r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320978" y="4732929"/>
            <a:ext cx="2774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NewRomanPS-BoldMT"/>
              </a:rPr>
              <a:t>Output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NewRomanPS-BoldMT"/>
              </a:rPr>
              <a:t>pinMode</a:t>
            </a:r>
            <a:r>
              <a:rPr lang="en-US" b="1" dirty="0">
                <a:solidFill>
                  <a:srgbClr val="FF0000"/>
                </a:solidFill>
                <a:latin typeface="TimesNewRomanPS-BoldMT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TimesNewRomanPS-BoldMT"/>
              </a:rPr>
              <a:t>pin,OUTPUT</a:t>
            </a:r>
            <a:r>
              <a:rPr lang="en-US" b="1" dirty="0">
                <a:solidFill>
                  <a:srgbClr val="FF0000"/>
                </a:solidFill>
                <a:latin typeface="TimesNewRomanPS-BoldMT"/>
              </a:rPr>
              <a:t>)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3599328" y="4216087"/>
            <a:ext cx="713142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l-GR" dirty="0">
                <a:latin typeface="TimesNewRomanPSMT"/>
              </a:rPr>
              <a:t>Το </a:t>
            </a:r>
            <a:r>
              <a:rPr lang="el-GR" i="1" dirty="0" err="1">
                <a:latin typeface="Times New Roman" panose="02020603050405020304" pitchFamily="18" charset="0"/>
              </a:rPr>
              <a:t>digitalWrite</a:t>
            </a:r>
            <a:r>
              <a:rPr lang="el-GR" dirty="0">
                <a:latin typeface="TimesNewRomanPSMT"/>
              </a:rPr>
              <a:t>(</a:t>
            </a:r>
            <a:r>
              <a:rPr lang="el-GR" dirty="0" err="1">
                <a:latin typeface="TimesNewRomanPSMT"/>
              </a:rPr>
              <a:t>pin,HIGH</a:t>
            </a:r>
            <a:r>
              <a:rPr lang="el-GR" dirty="0">
                <a:latin typeface="TimesNewRomanPSMT"/>
              </a:rPr>
              <a:t>) θα δώσει έξοδο 5V και θα δώσει ρεύμα 40</a:t>
            </a:r>
          </a:p>
          <a:p>
            <a:r>
              <a:rPr lang="en-US" dirty="0">
                <a:latin typeface="TimesNewRomanPSMT"/>
              </a:rPr>
              <a:t>mA (source).</a:t>
            </a:r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3599327" y="5056094"/>
            <a:ext cx="713142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l-GR" dirty="0">
                <a:latin typeface="TimesNewRomanPSMT"/>
              </a:rPr>
              <a:t>Το </a:t>
            </a:r>
            <a:r>
              <a:rPr lang="el-GR" i="1" dirty="0" err="1">
                <a:latin typeface="Times New Roman" panose="02020603050405020304" pitchFamily="18" charset="0"/>
              </a:rPr>
              <a:t>digitalWrite</a:t>
            </a:r>
            <a:r>
              <a:rPr lang="el-GR" dirty="0">
                <a:latin typeface="TimesNewRomanPSMT"/>
              </a:rPr>
              <a:t>(</a:t>
            </a:r>
            <a:r>
              <a:rPr lang="el-GR" dirty="0" err="1">
                <a:latin typeface="TimesNewRomanPSMT"/>
              </a:rPr>
              <a:t>pin,LOW</a:t>
            </a:r>
            <a:r>
              <a:rPr lang="el-GR" dirty="0">
                <a:latin typeface="TimesNewRomanPSMT"/>
              </a:rPr>
              <a:t>) θα δώσει έξοδο 0V και θα τραβήξει ρεύμα</a:t>
            </a:r>
          </a:p>
          <a:p>
            <a:r>
              <a:rPr lang="en-US" dirty="0">
                <a:latin typeface="TimesNewRomanPSMT"/>
              </a:rPr>
              <a:t>40 mA (sink).</a:t>
            </a:r>
            <a:endParaRPr lang="el-GR" dirty="0"/>
          </a:p>
        </p:txBody>
      </p:sp>
      <p:sp>
        <p:nvSpPr>
          <p:cNvPr id="12" name="Αριστερό άγκιστρο 11"/>
          <p:cNvSpPr/>
          <p:nvPr/>
        </p:nvSpPr>
        <p:spPr>
          <a:xfrm>
            <a:off x="3095063" y="1728872"/>
            <a:ext cx="347384" cy="149842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Αριστερό άγκιστρο 12"/>
          <p:cNvSpPr/>
          <p:nvPr/>
        </p:nvSpPr>
        <p:spPr>
          <a:xfrm>
            <a:off x="3095063" y="4216087"/>
            <a:ext cx="347384" cy="1395542"/>
          </a:xfrm>
          <a:prstGeom prst="leftBrace">
            <a:avLst>
              <a:gd name="adj1" fmla="val 2381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5674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28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1143000" y="1287867"/>
            <a:ext cx="9829800" cy="4202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dirty="0">
                <a:latin typeface="TimesNewRomanPSMT"/>
              </a:rPr>
              <a:t>Τα </a:t>
            </a:r>
            <a:r>
              <a:rPr lang="el-GR" b="1" dirty="0" err="1">
                <a:solidFill>
                  <a:schemeClr val="accent5"/>
                </a:solidFill>
                <a:latin typeface="TimesNewRomanPS-BoldMT"/>
              </a:rPr>
              <a:t>Analog</a:t>
            </a:r>
            <a:r>
              <a:rPr lang="el-GR" b="1" dirty="0">
                <a:solidFill>
                  <a:schemeClr val="accent5"/>
                </a:solidFill>
                <a:latin typeface="TimesNewRomanPS-BoldMT"/>
              </a:rPr>
              <a:t> </a:t>
            </a:r>
            <a:r>
              <a:rPr lang="el-GR" b="1" dirty="0" err="1">
                <a:solidFill>
                  <a:schemeClr val="accent5"/>
                </a:solidFill>
                <a:latin typeface="TimesNewRomanPS-BoldMT"/>
              </a:rPr>
              <a:t>pins</a:t>
            </a:r>
            <a:r>
              <a:rPr lang="el-GR" b="1" dirty="0">
                <a:solidFill>
                  <a:schemeClr val="accent5"/>
                </a:solidFill>
                <a:latin typeface="TimesNewRomanPS-BoldMT"/>
              </a:rPr>
              <a:t> </a:t>
            </a:r>
            <a:r>
              <a:rPr lang="el-GR" dirty="0">
                <a:latin typeface="TimesNewRomanPSMT"/>
              </a:rPr>
              <a:t>του </a:t>
            </a:r>
            <a:r>
              <a:rPr lang="el-GR" dirty="0" err="1">
                <a:latin typeface="TimesNewRomanPSMT"/>
              </a:rPr>
              <a:t>Arduino</a:t>
            </a:r>
            <a:r>
              <a:rPr lang="el-GR" dirty="0">
                <a:latin typeface="TimesNewRomanPSMT"/>
              </a:rPr>
              <a:t> είναι 6 και προσδιορίζονται σαν </a:t>
            </a:r>
            <a:r>
              <a:rPr lang="el-GR" dirty="0" err="1">
                <a:latin typeface="TimesNewRomanPSMT"/>
              </a:rPr>
              <a:t>Analog</a:t>
            </a:r>
            <a:r>
              <a:rPr lang="el-GR" dirty="0">
                <a:latin typeface="TimesNewRomanPSMT"/>
              </a:rPr>
              <a:t> 0 έως</a:t>
            </a:r>
            <a:r>
              <a:rPr lang="en-US" dirty="0">
                <a:latin typeface="TimesNewRomanPSMT"/>
              </a:rPr>
              <a:t> </a:t>
            </a:r>
            <a:r>
              <a:rPr lang="el-GR" dirty="0">
                <a:latin typeface="TimesNewRomanPSMT"/>
              </a:rPr>
              <a:t>5. Οι αναλογικές</a:t>
            </a:r>
            <a:r>
              <a:rPr lang="en-US" dirty="0">
                <a:latin typeface="TimesNewRomanPSMT"/>
              </a:rPr>
              <a:t> </a:t>
            </a:r>
            <a:r>
              <a:rPr lang="el-GR" dirty="0">
                <a:latin typeface="TimesNewRomanPSMT"/>
              </a:rPr>
              <a:t>είσοδοι χρησιμοποιούνται κυρίως για την ανάγνωση αισθητήρων μέσω των 6 καναλιών του </a:t>
            </a:r>
            <a:r>
              <a:rPr lang="en-US" dirty="0">
                <a:latin typeface="TimesNewRomanPSMT"/>
              </a:rPr>
              <a:t>Analog to Digital Converter (ADC). </a:t>
            </a:r>
            <a:r>
              <a:rPr lang="el-GR" dirty="0">
                <a:latin typeface="TimesNewRomanPSMT"/>
              </a:rPr>
              <a:t>Ο </a:t>
            </a:r>
            <a:r>
              <a:rPr lang="en-US" dirty="0">
                <a:latin typeface="TimesNewRomanPSMT"/>
              </a:rPr>
              <a:t>ADC </a:t>
            </a:r>
            <a:r>
              <a:rPr lang="el-GR" dirty="0">
                <a:latin typeface="TimesNewRomanPSMT"/>
              </a:rPr>
              <a:t>μετατρέπει την τάση εισόδου (0V </a:t>
            </a:r>
            <a:r>
              <a:rPr lang="el-GR" dirty="0" err="1">
                <a:latin typeface="TimesNewRomanPSMT"/>
              </a:rPr>
              <a:t>to</a:t>
            </a:r>
            <a:r>
              <a:rPr lang="el-GR" dirty="0">
                <a:latin typeface="TimesNewRomanPSMT"/>
              </a:rPr>
              <a:t> 5V) σε ακέραιους από 0 έως 1023 (ανάλυση 10 </a:t>
            </a:r>
            <a:r>
              <a:rPr lang="el-GR" dirty="0" err="1">
                <a:latin typeface="TimesNewRomanPSMT"/>
              </a:rPr>
              <a:t>bits</a:t>
            </a:r>
            <a:r>
              <a:rPr lang="el-GR" dirty="0">
                <a:latin typeface="TimesNewRomanPSMT"/>
              </a:rPr>
              <a:t>). Η ανάγνωση της αναλογικής εισόδου γίνεται με τη συνάρτηση </a:t>
            </a:r>
            <a:r>
              <a:rPr lang="el-GR" b="1" dirty="0" err="1">
                <a:latin typeface="TimesNewRomanPS-BoldMT"/>
              </a:rPr>
              <a:t>analogRead</a:t>
            </a:r>
            <a:r>
              <a:rPr lang="el-GR" b="1" dirty="0">
                <a:latin typeface="TimesNewRomanPS-BoldMT"/>
              </a:rPr>
              <a:t>()</a:t>
            </a:r>
            <a:r>
              <a:rPr lang="el-GR" dirty="0">
                <a:latin typeface="TimesNewRomanPSMT"/>
              </a:rPr>
              <a:t>. Η τάση αναφοράς ρυθμίζεται με τη συνάρτηση </a:t>
            </a:r>
            <a:r>
              <a:rPr lang="en-US" b="1" dirty="0" err="1">
                <a:latin typeface="TimesNewRomanPS-BoldMT"/>
              </a:rPr>
              <a:t>analogReference</a:t>
            </a:r>
            <a:r>
              <a:rPr lang="en-US" b="1" dirty="0">
                <a:latin typeface="TimesNewRomanPS-BoldMT"/>
              </a:rPr>
              <a:t>() </a:t>
            </a:r>
            <a:r>
              <a:rPr lang="el-GR" dirty="0">
                <a:latin typeface="TimesNewRomanPSMT"/>
              </a:rPr>
              <a:t>ως εξής:</a:t>
            </a:r>
          </a:p>
          <a:p>
            <a:pPr algn="just">
              <a:lnSpc>
                <a:spcPct val="150000"/>
              </a:lnSpc>
            </a:pPr>
            <a:endParaRPr lang="el-GR" dirty="0">
              <a:latin typeface="TimesNewRomanPSM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NewRomanPSMT"/>
              </a:rPr>
              <a:t>DEFAULT (+5V)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NewRomanPSMT"/>
              </a:rPr>
              <a:t>INTERNAL (built-in 1.1V)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NewRomanPSMT"/>
              </a:rPr>
              <a:t>EXTERNAL (Voltage to pin AREF)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1285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29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3582124" y="2841621"/>
            <a:ext cx="68595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Σειριακή οθόνη</a:t>
            </a:r>
          </a:p>
        </p:txBody>
      </p:sp>
      <p:pic>
        <p:nvPicPr>
          <p:cNvPr id="6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5" y="24317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6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76283" y="2841623"/>
            <a:ext cx="59745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Με μια ματιά</a:t>
            </a:r>
          </a:p>
        </p:txBody>
      </p:sp>
      <p:pic>
        <p:nvPicPr>
          <p:cNvPr id="1026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72" y="24317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652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30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572062" y="231626"/>
            <a:ext cx="10569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TimesNewRomanPSMT"/>
              </a:rPr>
              <a:t>Το περιβάλλον ανάπτυξης διαθέτει την οθόνη σειριακής επικοινωνίας (</a:t>
            </a:r>
            <a:r>
              <a:rPr lang="el-GR" b="1" dirty="0" err="1">
                <a:solidFill>
                  <a:schemeClr val="accent5"/>
                </a:solidFill>
                <a:latin typeface="TimesNewRomanPSMT"/>
              </a:rPr>
              <a:t>serial</a:t>
            </a:r>
            <a:r>
              <a:rPr lang="el-GR" b="1" dirty="0">
                <a:solidFill>
                  <a:schemeClr val="accent5"/>
                </a:solidFill>
                <a:latin typeface="TimesNewRomanPSMT"/>
              </a:rPr>
              <a:t> </a:t>
            </a:r>
            <a:r>
              <a:rPr lang="el-GR" b="1" dirty="0" err="1">
                <a:solidFill>
                  <a:schemeClr val="accent5"/>
                </a:solidFill>
                <a:latin typeface="TimesNewRomanPSMT"/>
              </a:rPr>
              <a:t>monitor</a:t>
            </a:r>
            <a:r>
              <a:rPr lang="el-GR" dirty="0">
                <a:latin typeface="TimesNewRomanPSMT"/>
              </a:rPr>
              <a:t>) η οποία απεικονίζει τη σύνδεση του υπολογιστή με τον </a:t>
            </a:r>
            <a:r>
              <a:rPr lang="el-GR" dirty="0" err="1">
                <a:latin typeface="TimesNewRomanPSMT"/>
              </a:rPr>
              <a:t>Arduino</a:t>
            </a:r>
            <a:r>
              <a:rPr lang="el-GR" dirty="0">
                <a:latin typeface="TimesNewRomanPSMT"/>
              </a:rPr>
              <a:t> </a:t>
            </a:r>
            <a:r>
              <a:rPr lang="el-GR" dirty="0" err="1">
                <a:latin typeface="TimesNewRomanPSMT"/>
              </a:rPr>
              <a:t>Uno</a:t>
            </a:r>
            <a:r>
              <a:rPr lang="el-GR" dirty="0">
                <a:latin typeface="TimesNewRomanPSMT"/>
              </a:rPr>
              <a:t> μέσω USB. Οι ακροδέκτες που πραγματοποιούν τη σειριακή επικοινωνία είναι τα </a:t>
            </a:r>
            <a:r>
              <a:rPr lang="el-GR" dirty="0" err="1">
                <a:latin typeface="TimesNewRomanPSMT"/>
              </a:rPr>
              <a:t>pins</a:t>
            </a:r>
            <a:r>
              <a:rPr lang="el-GR" dirty="0">
                <a:latin typeface="TimesNewRomanPSMT"/>
              </a:rPr>
              <a:t> 0 (RX) και 1 (TX) της κάρτας. Έτσι, μπορούμε να κάνουμε έξοδο στην οθόνη του υπολογιστή (χαρακτήρες ASCII) και είσοδο από τον υπολογιστή (χαρακτήρες ASCII). Η προ-τοποθετημένη ταχύτητα σειριακής επικοινωνίας είναι 9600 </a:t>
            </a:r>
            <a:r>
              <a:rPr lang="en-US" dirty="0">
                <a:latin typeface="TimesNewRomanPSMT"/>
              </a:rPr>
              <a:t>bps.</a:t>
            </a:r>
            <a:endParaRPr lang="el-GR" dirty="0">
              <a:latin typeface="TimesNewRomanPSMT"/>
            </a:endParaRPr>
          </a:p>
          <a:p>
            <a:pPr algn="just"/>
            <a:endParaRPr lang="el-GR" dirty="0">
              <a:latin typeface="TimesNewRomanPSMT"/>
            </a:endParaRPr>
          </a:p>
          <a:p>
            <a:pPr algn="ctr"/>
            <a:r>
              <a:rPr lang="el-GR" b="1" dirty="0">
                <a:latin typeface="TimesNewRomanPSMT"/>
              </a:rPr>
              <a:t>Η ενεργοποίηση της σειριακής επικοινωνίας στον </a:t>
            </a:r>
            <a:r>
              <a:rPr lang="en-US" b="1" dirty="0">
                <a:latin typeface="TimesNewRomanPSMT"/>
              </a:rPr>
              <a:t>Arduino </a:t>
            </a:r>
            <a:r>
              <a:rPr lang="el-GR" b="1" dirty="0">
                <a:latin typeface="TimesNewRomanPSMT"/>
              </a:rPr>
              <a:t>γίνεται με την εντολή:</a:t>
            </a:r>
            <a:endParaRPr lang="en-US" b="1" dirty="0">
              <a:latin typeface="TimesNewRomanPSMT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NewRomanPSMT"/>
              </a:rPr>
              <a:t>Serial.begin</a:t>
            </a:r>
            <a:r>
              <a:rPr lang="en-US" b="1" dirty="0">
                <a:solidFill>
                  <a:srgbClr val="FF0000"/>
                </a:solidFill>
                <a:latin typeface="TimesNewRomanPSMT"/>
              </a:rPr>
              <a:t>(9600);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8448" y="5464637"/>
            <a:ext cx="248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Tools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Serial Monitor</a:t>
            </a:r>
            <a:endParaRPr lang="el-GR" b="1" dirty="0">
              <a:solidFill>
                <a:srgbClr val="FF0000"/>
              </a:solidFill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451317" y="2768549"/>
            <a:ext cx="5153025" cy="3609975"/>
            <a:chOff x="451317" y="2539950"/>
            <a:chExt cx="5153025" cy="3609975"/>
          </a:xfrm>
        </p:grpSpPr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317" y="2539950"/>
              <a:ext cx="5153025" cy="36099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21235" y="4192297"/>
              <a:ext cx="2858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solidFill>
                    <a:srgbClr val="FF0000"/>
                  </a:solidFill>
                </a:rPr>
                <a:t>Χαρακτήρες εισόδου στον </a:t>
              </a:r>
              <a:r>
                <a:rPr lang="en-US" sz="1400" dirty="0">
                  <a:solidFill>
                    <a:srgbClr val="FF0000"/>
                  </a:solidFill>
                </a:rPr>
                <a:t>Arduino</a:t>
              </a:r>
              <a:endParaRPr lang="el-GR" sz="14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0211" y="2828498"/>
              <a:ext cx="29538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solidFill>
                    <a:srgbClr val="FF0000"/>
                  </a:solidFill>
                </a:rPr>
                <a:t>Χαρακτήρες εξόδου από τον </a:t>
              </a:r>
              <a:r>
                <a:rPr lang="en-US" sz="1400" dirty="0">
                  <a:solidFill>
                    <a:srgbClr val="FF0000"/>
                  </a:solidFill>
                </a:rPr>
                <a:t>Arduino</a:t>
              </a:r>
              <a:endParaRPr lang="el-GR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Ορθογώνιο 9"/>
          <p:cNvSpPr/>
          <p:nvPr/>
        </p:nvSpPr>
        <p:spPr>
          <a:xfrm>
            <a:off x="5856756" y="305709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l-GR" sz="1600" dirty="0"/>
              <a:t>Εάν δεν υπάρχει σειριακή επικοινωνία εμφανίζεται το παρακάτω σφάλμα. Για τη διόρθωση του σφάλματος πρέπει να έχουν εγκατασταθεί οι σωστοί </a:t>
            </a:r>
            <a:r>
              <a:rPr lang="el-GR" sz="1600" dirty="0" err="1"/>
              <a:t>drivers</a:t>
            </a:r>
            <a:r>
              <a:rPr lang="el-GR" sz="1600" dirty="0"/>
              <a:t>, επιλεγεί η σωστή κάρτα και η σωστή σειριακή θύρα επικοινωνίας.</a:t>
            </a:r>
          </a:p>
          <a:p>
            <a:endParaRPr lang="el-GR" sz="1600" dirty="0"/>
          </a:p>
          <a:p>
            <a:pPr algn="ctr"/>
            <a:r>
              <a:rPr lang="en-US" sz="1600" b="1" i="1" dirty="0" err="1"/>
              <a:t>avrdude</a:t>
            </a:r>
            <a:r>
              <a:rPr lang="en-US" sz="1600" b="1" i="1" dirty="0"/>
              <a:t>; stk500_getsync(): </a:t>
            </a:r>
            <a:r>
              <a:rPr lang="en-US" sz="1600" b="1" i="1" dirty="0" err="1"/>
              <a:t>resp</a:t>
            </a:r>
            <a:r>
              <a:rPr lang="en-US" sz="1600" b="1" i="1" dirty="0"/>
              <a:t>=0x00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3823802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31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3305610" y="2841621"/>
            <a:ext cx="74126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Σύνοψη εντολών</a:t>
            </a:r>
          </a:p>
        </p:txBody>
      </p:sp>
      <p:pic>
        <p:nvPicPr>
          <p:cNvPr id="6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5" y="24317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433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32</a:t>
            </a:fld>
            <a:endParaRPr lang="el-GR"/>
          </a:p>
        </p:txBody>
      </p:sp>
      <p:graphicFrame>
        <p:nvGraphicFramePr>
          <p:cNvPr id="6" name="Πίνακα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03355"/>
              </p:ext>
            </p:extLst>
          </p:nvPr>
        </p:nvGraphicFramePr>
        <p:xfrm>
          <a:off x="645459" y="638984"/>
          <a:ext cx="10708341" cy="3916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4558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9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/>
                        <a:t>ΣΥΝΟΨΗ ΒΑΣΙΚΩΝ ΕΝΤΟΛΩΝ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pinMode</a:t>
                      </a:r>
                      <a:r>
                        <a:rPr lang="en-US" sz="1600" b="1" dirty="0"/>
                        <a:t>(pin,</a:t>
                      </a:r>
                      <a:r>
                        <a:rPr lang="en-US" sz="1600" b="1" baseline="0" dirty="0"/>
                        <a:t> INPUT/OUTPUT)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Ο</a:t>
                      </a:r>
                      <a:r>
                        <a:rPr lang="el-GR" sz="1600" baseline="0" dirty="0"/>
                        <a:t> ψηφιακός ακροδέκτης </a:t>
                      </a:r>
                      <a:r>
                        <a:rPr lang="en-US" sz="1600" baseline="0" dirty="0"/>
                        <a:t>pin </a:t>
                      </a:r>
                      <a:r>
                        <a:rPr lang="el-GR" sz="1600" baseline="0" dirty="0"/>
                        <a:t>γίνεται είσοδος/έξοδος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/>
                        <a:t>pinMode</a:t>
                      </a:r>
                      <a:r>
                        <a:rPr lang="en-US" sz="1600" b="1" dirty="0"/>
                        <a:t>(pin,</a:t>
                      </a:r>
                      <a:r>
                        <a:rPr lang="en-US" sz="1600" b="1" baseline="0" dirty="0"/>
                        <a:t> INPUT</a:t>
                      </a:r>
                      <a:r>
                        <a:rPr lang="el-GR" sz="1600" b="1" baseline="0" dirty="0"/>
                        <a:t>_</a:t>
                      </a:r>
                      <a:r>
                        <a:rPr lang="en-US" sz="1600" b="1" baseline="0" dirty="0"/>
                        <a:t>PULLUP)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Ο</a:t>
                      </a:r>
                      <a:r>
                        <a:rPr lang="el-GR" sz="1600" baseline="0" dirty="0"/>
                        <a:t> ψηφιακός ακροδέκτης </a:t>
                      </a:r>
                      <a:r>
                        <a:rPr lang="en-US" sz="1600" baseline="0" dirty="0"/>
                        <a:t>pin </a:t>
                      </a:r>
                      <a:r>
                        <a:rPr lang="el-GR" sz="1600" baseline="0" dirty="0"/>
                        <a:t>γίνεται είσοδος</a:t>
                      </a:r>
                      <a:r>
                        <a:rPr lang="en-US" sz="1600" baseline="0" dirty="0"/>
                        <a:t> </a:t>
                      </a:r>
                      <a:r>
                        <a:rPr lang="el-GR" sz="1600" baseline="0" dirty="0"/>
                        <a:t>ενεργοποιώντας την εσωτερική αντίσταση </a:t>
                      </a:r>
                      <a:r>
                        <a:rPr lang="en-US" sz="1600" baseline="0" dirty="0"/>
                        <a:t>pull-up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int</a:t>
                      </a:r>
                      <a:r>
                        <a:rPr lang="en-US" sz="1600" b="1" dirty="0"/>
                        <a:t> x = </a:t>
                      </a:r>
                      <a:r>
                        <a:rPr lang="en-US" sz="1600" b="1" dirty="0" err="1"/>
                        <a:t>digitalRead</a:t>
                      </a:r>
                      <a:r>
                        <a:rPr lang="en-US" sz="1600" b="1" dirty="0"/>
                        <a:t>(pin)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Ανάγνωση</a:t>
                      </a:r>
                      <a:r>
                        <a:rPr lang="el-GR" sz="1600" baseline="0" dirty="0"/>
                        <a:t> της λογικής κατάστασης του ψηφιακού ακροδέκτη </a:t>
                      </a:r>
                      <a:r>
                        <a:rPr lang="en-US" sz="1600" baseline="0" dirty="0"/>
                        <a:t>pin 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digitalWrite</a:t>
                      </a:r>
                      <a:r>
                        <a:rPr lang="en-US" sz="1600" b="1" dirty="0"/>
                        <a:t>(pin,</a:t>
                      </a:r>
                      <a:r>
                        <a:rPr lang="en-US" sz="1600" b="1" baseline="0" dirty="0"/>
                        <a:t> LOW/HIGH)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Εγγραφή </a:t>
                      </a:r>
                      <a:r>
                        <a:rPr lang="en-US" sz="1600" dirty="0"/>
                        <a:t>0/1</a:t>
                      </a:r>
                      <a:r>
                        <a:rPr lang="en-US" sz="1600" baseline="0" dirty="0"/>
                        <a:t> (0 V/+5 V) </a:t>
                      </a:r>
                      <a:r>
                        <a:rPr lang="el-GR" sz="1600" baseline="0" dirty="0"/>
                        <a:t>στον ψηφιακό ακροδέκτη </a:t>
                      </a:r>
                      <a:r>
                        <a:rPr lang="en-US" sz="1600" baseline="0" dirty="0"/>
                        <a:t>pin 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analogWrite</a:t>
                      </a:r>
                      <a:r>
                        <a:rPr lang="en-US" sz="1600" b="1" baseline="0" dirty="0"/>
                        <a:t> (</a:t>
                      </a:r>
                      <a:r>
                        <a:rPr lang="en-US" sz="1600" b="1" baseline="0" dirty="0" err="1"/>
                        <a:t>pin,value</a:t>
                      </a:r>
                      <a:r>
                        <a:rPr lang="en-US" sz="1600" b="1" baseline="0" dirty="0"/>
                        <a:t>)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Εγγραφή</a:t>
                      </a:r>
                      <a:r>
                        <a:rPr lang="en-US" sz="1600" dirty="0"/>
                        <a:t> </a:t>
                      </a:r>
                      <a:r>
                        <a:rPr lang="el-GR" sz="1600" dirty="0"/>
                        <a:t>της</a:t>
                      </a:r>
                      <a:r>
                        <a:rPr lang="el-GR" sz="1600" baseline="0" dirty="0"/>
                        <a:t> τιμής </a:t>
                      </a:r>
                      <a:r>
                        <a:rPr lang="en-US" sz="1600" baseline="0" dirty="0"/>
                        <a:t>value (0 </a:t>
                      </a:r>
                      <a:r>
                        <a:rPr lang="el-GR" sz="1600" baseline="0" dirty="0"/>
                        <a:t>έως 255) στον ψηφιακό ακροδέκτη </a:t>
                      </a:r>
                      <a:r>
                        <a:rPr lang="en-US" sz="1600" baseline="0" dirty="0"/>
                        <a:t>pin 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int</a:t>
                      </a:r>
                      <a:r>
                        <a:rPr lang="en-US" sz="1600" b="1" baseline="0" dirty="0"/>
                        <a:t> x = </a:t>
                      </a:r>
                      <a:r>
                        <a:rPr lang="en-US" sz="1600" b="1" baseline="0" dirty="0" err="1"/>
                        <a:t>analogRead</a:t>
                      </a:r>
                      <a:r>
                        <a:rPr lang="en-US" sz="1600" b="1" baseline="0" dirty="0"/>
                        <a:t>(pin)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Ανάγνωση</a:t>
                      </a:r>
                      <a:r>
                        <a:rPr lang="el-GR" sz="1600" baseline="0" dirty="0"/>
                        <a:t> της αναλογικής εισόδου </a:t>
                      </a:r>
                      <a:r>
                        <a:rPr lang="en-US" sz="1600" baseline="0" dirty="0"/>
                        <a:t>pin (0 </a:t>
                      </a:r>
                      <a:r>
                        <a:rPr lang="el-GR" sz="1600" baseline="0" dirty="0"/>
                        <a:t>έως 5)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analogReference</a:t>
                      </a:r>
                      <a:r>
                        <a:rPr lang="en-US" sz="1600" b="1" dirty="0"/>
                        <a:t>(“DEFAULT/INTERNAL/EXTERNAL”)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Τοποθέτηση</a:t>
                      </a:r>
                      <a:r>
                        <a:rPr lang="el-GR" sz="1600" baseline="0" dirty="0"/>
                        <a:t> της τάσης αναφοράς του </a:t>
                      </a:r>
                      <a:r>
                        <a:rPr lang="en-US" sz="1600" baseline="0" dirty="0"/>
                        <a:t>A/D </a:t>
                      </a:r>
                      <a:r>
                        <a:rPr lang="el-GR" sz="1600" baseline="0" dirty="0"/>
                        <a:t>στα +5 </a:t>
                      </a:r>
                      <a:r>
                        <a:rPr lang="en-US" sz="1600" baseline="0" dirty="0"/>
                        <a:t>V/+1.1 V/AREF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Serial.begin</a:t>
                      </a:r>
                      <a:r>
                        <a:rPr lang="en-US" sz="1600" b="1" dirty="0"/>
                        <a:t>(9600)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Ενεργοποίηση</a:t>
                      </a:r>
                      <a:r>
                        <a:rPr lang="el-GR" sz="1600" baseline="0" dirty="0"/>
                        <a:t> της σειριακής επικοινωνίας με </a:t>
                      </a:r>
                      <a:r>
                        <a:rPr lang="en-US" sz="1600" baseline="0" dirty="0"/>
                        <a:t>baud rate=9600 bps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Serial.println</a:t>
                      </a:r>
                      <a:r>
                        <a:rPr lang="en-US" sz="1600" b="1" dirty="0"/>
                        <a:t>(x)</a:t>
                      </a:r>
                      <a:endParaRPr lang="el-G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Εκτύπωση</a:t>
                      </a:r>
                      <a:r>
                        <a:rPr lang="el-GR" sz="1600" baseline="0" dirty="0"/>
                        <a:t> στη σειριακή οθόνη της μεταβλητής </a:t>
                      </a:r>
                      <a:r>
                        <a:rPr lang="en-US" sz="1600" baseline="0" dirty="0"/>
                        <a:t>x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Πίνακας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51281"/>
              </p:ext>
            </p:extLst>
          </p:nvPr>
        </p:nvGraphicFramePr>
        <p:xfrm>
          <a:off x="645458" y="4847913"/>
          <a:ext cx="10708341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5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delay(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Καθυστέρηση </a:t>
                      </a:r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ms.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Ο επεξεργαστής δεν μπορεί να κάνει κάτι άλλο (π.χ. να χειριστεί</a:t>
                      </a:r>
                      <a:r>
                        <a:rPr lang="el-GR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εισόδους ή εξόδους). Δεν επηρεάζονται: η σειριακή επικοινωνία, οι έξοδοι 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PWM </a:t>
                      </a:r>
                      <a:r>
                        <a:rPr lang="el-GR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και οι διακοπές.</a:t>
                      </a:r>
                      <a:endParaRPr lang="el-GR" sz="16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millis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  <a:endParaRPr lang="el-G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Επιστρέφει</a:t>
                      </a:r>
                      <a:r>
                        <a:rPr lang="el-GR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τον αριθμό </a:t>
                      </a:r>
                      <a:r>
                        <a:rPr lang="en-US" sz="1600" b="0" i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από την έναρξη του προγράμματος (σαν 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unsigned long)</a:t>
                      </a:r>
                      <a:r>
                        <a:rPr lang="el-GR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Μηδενίζεται μετά από 50 ημέρες.</a:t>
                      </a:r>
                      <a:endParaRPr lang="el-GR" sz="16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903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33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666120" y="1511026"/>
            <a:ext cx="842390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Παραδείγματα</a:t>
            </a:r>
          </a:p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προγραμματισμού</a:t>
            </a:r>
          </a:p>
        </p:txBody>
      </p:sp>
      <p:pic>
        <p:nvPicPr>
          <p:cNvPr id="6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5" y="192244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21424" y="4149131"/>
            <a:ext cx="6911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/>
              <a:t>Είσοδος δεδομένων</a:t>
            </a:r>
          </a:p>
        </p:txBody>
      </p:sp>
    </p:spTree>
    <p:extLst>
      <p:ext uri="{BB962C8B-B14F-4D97-AF65-F5344CB8AC3E}">
        <p14:creationId xmlns:p14="http://schemas.microsoft.com/office/powerpoint/2010/main" val="3791040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34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637047" y="444863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Digital Input Pull-up 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47" y="1161559"/>
            <a:ext cx="5674262" cy="537735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860" y="1030704"/>
            <a:ext cx="2191578" cy="2151545"/>
          </a:xfrm>
          <a:prstGeom prst="rect">
            <a:avLst/>
          </a:prstGeom>
        </p:spPr>
      </p:pic>
      <p:grpSp>
        <p:nvGrpSpPr>
          <p:cNvPr id="16" name="Ομάδα 15"/>
          <p:cNvGrpSpPr/>
          <p:nvPr/>
        </p:nvGrpSpPr>
        <p:grpSpPr>
          <a:xfrm>
            <a:off x="7967649" y="170976"/>
            <a:ext cx="766079" cy="1179718"/>
            <a:chOff x="9775931" y="856927"/>
            <a:chExt cx="609488" cy="1436107"/>
          </a:xfrm>
        </p:grpSpPr>
        <p:grpSp>
          <p:nvGrpSpPr>
            <p:cNvPr id="13" name="Ομάδα 12"/>
            <p:cNvGrpSpPr/>
            <p:nvPr/>
          </p:nvGrpSpPr>
          <p:grpSpPr>
            <a:xfrm>
              <a:off x="9982200" y="1282752"/>
              <a:ext cx="98474" cy="1010282"/>
              <a:chOff x="9931790" y="1787893"/>
              <a:chExt cx="98474" cy="1010282"/>
            </a:xfrm>
          </p:grpSpPr>
          <p:cxnSp>
            <p:nvCxnSpPr>
              <p:cNvPr id="9" name="Ευθεία γραμμή σύνδεσης 8"/>
              <p:cNvCxnSpPr/>
              <p:nvPr/>
            </p:nvCxnSpPr>
            <p:spPr>
              <a:xfrm>
                <a:off x="9982200" y="1787893"/>
                <a:ext cx="0" cy="322261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Ορθογώνιο 10"/>
              <p:cNvSpPr/>
              <p:nvPr/>
            </p:nvSpPr>
            <p:spPr>
              <a:xfrm>
                <a:off x="9931790" y="2110154"/>
                <a:ext cx="98474" cy="365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cxnSp>
            <p:nvCxnSpPr>
              <p:cNvPr id="12" name="Ευθεία γραμμή σύνδεσης 11"/>
              <p:cNvCxnSpPr/>
              <p:nvPr/>
            </p:nvCxnSpPr>
            <p:spPr>
              <a:xfrm>
                <a:off x="9982199" y="2475914"/>
                <a:ext cx="0" cy="322261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10131084" y="1605015"/>
              <a:ext cx="254334" cy="449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</a:t>
              </a:r>
              <a:endParaRPr lang="el-GR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775931" y="856927"/>
              <a:ext cx="609488" cy="449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 </a:t>
              </a:r>
              <a:r>
                <a:rPr lang="en-US" b="1" dirty="0" err="1"/>
                <a:t>Vcc</a:t>
              </a:r>
              <a:endParaRPr lang="el-GR" b="1" dirty="0"/>
            </a:p>
          </p:txBody>
        </p:sp>
      </p:grpSp>
      <p:pic>
        <p:nvPicPr>
          <p:cNvPr id="24" name="Εικόνα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293" y="3344729"/>
            <a:ext cx="4801238" cy="3050848"/>
          </a:xfrm>
          <a:prstGeom prst="rect">
            <a:avLst/>
          </a:prstGeom>
        </p:spPr>
      </p:pic>
      <p:cxnSp>
        <p:nvCxnSpPr>
          <p:cNvPr id="26" name="Ευθεία γραμμή σύνδεσης 25"/>
          <p:cNvCxnSpPr/>
          <p:nvPr/>
        </p:nvCxnSpPr>
        <p:spPr>
          <a:xfrm>
            <a:off x="8288800" y="1350694"/>
            <a:ext cx="0" cy="49262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35397" y="624301"/>
            <a:ext cx="8634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(p1)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05841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35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653143" y="464457"/>
            <a:ext cx="3891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Read Analog Voltage 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1229846"/>
            <a:ext cx="5996200" cy="34362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892" y="587451"/>
            <a:ext cx="2203335" cy="256718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92" y="3288772"/>
            <a:ext cx="4600503" cy="2915052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8183217" y="2104513"/>
            <a:ext cx="3711388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l-GR" sz="1400" dirty="0">
                <a:latin typeface="TimesNewRomanPSMT"/>
              </a:rPr>
              <a:t>Ρυθμίζουμε το ποτενσιόμετρο έτσι ώστε η τάση που εφαρμόζεται στην</a:t>
            </a:r>
            <a:r>
              <a:rPr lang="en-US" sz="1400" dirty="0">
                <a:latin typeface="TimesNewRomanPSMT"/>
              </a:rPr>
              <a:t> </a:t>
            </a:r>
            <a:r>
              <a:rPr lang="el-GR" sz="1400" dirty="0">
                <a:latin typeface="TimesNewRomanPSMT"/>
              </a:rPr>
              <a:t>αναλογική είσοδο Α0 να είναι περίπου </a:t>
            </a:r>
            <a:r>
              <a:rPr lang="el-GR" sz="1400" b="1" dirty="0">
                <a:solidFill>
                  <a:srgbClr val="FF0000"/>
                </a:solidFill>
                <a:latin typeface="TimesNewRomanPSMT"/>
              </a:rPr>
              <a:t>2.52 V</a:t>
            </a:r>
            <a:endParaRPr lang="el-GR" sz="1400" b="1" dirty="0">
              <a:solidFill>
                <a:srgbClr val="FF000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847165" y="3261878"/>
            <a:ext cx="3697941" cy="207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653142" y="4969854"/>
            <a:ext cx="494083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600" dirty="0"/>
              <a:t>Στα +5 </a:t>
            </a:r>
            <a:r>
              <a:rPr lang="en-US" sz="1600" dirty="0"/>
              <a:t>V </a:t>
            </a:r>
            <a:r>
              <a:rPr lang="el-GR" sz="1600" dirty="0"/>
              <a:t>η έξοδος του </a:t>
            </a:r>
            <a:r>
              <a:rPr lang="en-US" sz="1600" dirty="0"/>
              <a:t>A/D </a:t>
            </a:r>
            <a:r>
              <a:rPr lang="el-GR" sz="1600" dirty="0"/>
              <a:t>είναι 1023</a:t>
            </a:r>
          </a:p>
          <a:p>
            <a:endParaRPr lang="el-GR" sz="1600" dirty="0"/>
          </a:p>
          <a:p>
            <a:r>
              <a:rPr lang="el-GR" sz="1600" dirty="0"/>
              <a:t>Στα </a:t>
            </a:r>
            <a:r>
              <a:rPr lang="en-US" sz="1600" dirty="0"/>
              <a:t>voltage (</a:t>
            </a:r>
            <a:r>
              <a:rPr lang="el-GR" sz="1600" dirty="0"/>
              <a:t>+2.52 </a:t>
            </a:r>
            <a:r>
              <a:rPr lang="en-US" sz="1600" dirty="0"/>
              <a:t>V) </a:t>
            </a:r>
            <a:r>
              <a:rPr lang="el-GR" sz="1600" dirty="0"/>
              <a:t>η έξοδος του </a:t>
            </a:r>
            <a:r>
              <a:rPr lang="en-US" sz="1600" dirty="0"/>
              <a:t>A/D </a:t>
            </a:r>
            <a:r>
              <a:rPr lang="el-GR" sz="1600" dirty="0"/>
              <a:t>είναι </a:t>
            </a:r>
            <a:r>
              <a:rPr lang="en-US" sz="1600" dirty="0" err="1"/>
              <a:t>sensorValue</a:t>
            </a:r>
            <a:endParaRPr lang="el-GR" sz="1600" dirty="0"/>
          </a:p>
        </p:txBody>
      </p:sp>
      <p:cxnSp>
        <p:nvCxnSpPr>
          <p:cNvPr id="14" name="Ευθύγραμμο βέλος σύνδεσης 13"/>
          <p:cNvCxnSpPr/>
          <p:nvPr/>
        </p:nvCxnSpPr>
        <p:spPr>
          <a:xfrm>
            <a:off x="4424082" y="3469341"/>
            <a:ext cx="13447" cy="16674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/>
          <p:nvPr/>
        </p:nvCxnSpPr>
        <p:spPr>
          <a:xfrm flipH="1">
            <a:off x="7530353" y="4074459"/>
            <a:ext cx="84716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83708" y="3920570"/>
            <a:ext cx="1609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Θόρυβος γείωσης</a:t>
            </a:r>
          </a:p>
        </p:txBody>
      </p:sp>
      <p:sp>
        <p:nvSpPr>
          <p:cNvPr id="18" name="Δεξιά αγκύλη 17"/>
          <p:cNvSpPr/>
          <p:nvPr/>
        </p:nvSpPr>
        <p:spPr>
          <a:xfrm>
            <a:off x="7294804" y="3913094"/>
            <a:ext cx="45719" cy="268941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/>
          <p:cNvSpPr txBox="1"/>
          <p:nvPr/>
        </p:nvSpPr>
        <p:spPr>
          <a:xfrm>
            <a:off x="5283292" y="695289"/>
            <a:ext cx="8634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(p2)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762873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36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637047" y="444863"/>
            <a:ext cx="4847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Σύνδεση πλήκτρου (</a:t>
            </a:r>
            <a:r>
              <a:rPr lang="en-US" sz="2400" b="1" dirty="0" err="1">
                <a:solidFill>
                  <a:srgbClr val="C00000"/>
                </a:solidFill>
                <a:latin typeface="TimesNewRomanPS-BoldMT"/>
              </a:rPr>
              <a:t>Debounce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)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47" y="1358153"/>
            <a:ext cx="2567956" cy="2021446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572434" y="1784100"/>
            <a:ext cx="679524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Όταν το πλήκτρο δεν είναι πατημένο, η τάση στην είσοδο είναι 5 V. Όταν είναι πατημένο, η τάση είναι 0 V. Ένα πάτημα (ON-OFF) δημιουργεί έναν</a:t>
            </a:r>
            <a:r>
              <a:rPr lang="en-US" sz="1400" dirty="0"/>
              <a:t> </a:t>
            </a:r>
            <a:r>
              <a:rPr lang="el-GR" sz="1400" dirty="0"/>
              <a:t>παλμό.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Ο παρακάτω κώδικας ανάβει το LED που είναι μόνιμα συνδεδεμένο στον </a:t>
            </a:r>
            <a:r>
              <a:rPr lang="el-GR" sz="1400" dirty="0" err="1"/>
              <a:t>Arduino</a:t>
            </a:r>
            <a:r>
              <a:rPr lang="en-US" sz="1400" dirty="0"/>
              <a:t> </a:t>
            </a:r>
            <a:r>
              <a:rPr lang="el-GR" sz="1400" dirty="0" err="1"/>
              <a:t>Uno</a:t>
            </a:r>
            <a:r>
              <a:rPr lang="el-GR" sz="1400" dirty="0"/>
              <a:t> (</a:t>
            </a:r>
            <a:r>
              <a:rPr lang="el-GR" sz="1400" dirty="0" err="1"/>
              <a:t>pin</a:t>
            </a:r>
            <a:r>
              <a:rPr lang="el-GR" sz="1400" dirty="0"/>
              <a:t> 13) όσο το πλήκτρο είναι πατημένο και το σβήνει όταν το</a:t>
            </a:r>
            <a:r>
              <a:rPr lang="en-US" sz="1400" dirty="0"/>
              <a:t> </a:t>
            </a:r>
            <a:r>
              <a:rPr lang="el-GR" sz="1400" dirty="0"/>
              <a:t>αφήσουμε.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4013383"/>
            <a:ext cx="3916958" cy="174864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025" y="3275691"/>
            <a:ext cx="4933950" cy="3181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05975" y="4585188"/>
            <a:ext cx="8634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(p3)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417752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37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34" y="833717"/>
            <a:ext cx="4924425" cy="5029200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5764305" y="833717"/>
            <a:ext cx="609600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Δημιουργούμε την τρέχουσα τιμή του πλήκτρου </a:t>
            </a:r>
            <a:r>
              <a:rPr lang="el-GR" sz="1400" i="1" dirty="0" err="1"/>
              <a:t>val</a:t>
            </a:r>
            <a:r>
              <a:rPr lang="el-GR" sz="1400" i="1" dirty="0"/>
              <a:t> </a:t>
            </a:r>
            <a:r>
              <a:rPr lang="el-GR" sz="1400" dirty="0"/>
              <a:t>και την προηγούμενη τιμή του </a:t>
            </a:r>
            <a:r>
              <a:rPr lang="el-GR" sz="1400" i="1" dirty="0" err="1"/>
              <a:t>previous</a:t>
            </a:r>
            <a:r>
              <a:rPr lang="el-GR" sz="1400" dirty="0"/>
              <a:t>, που αρχικά είναι και τα δύο “HIGH” (κατάσταση ηρεμίας).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Όταν πατηθεί το πλήκτρο, τα </a:t>
            </a:r>
            <a:r>
              <a:rPr lang="el-GR" sz="1400" i="1" dirty="0" err="1"/>
              <a:t>val</a:t>
            </a:r>
            <a:r>
              <a:rPr lang="el-GR" sz="1400" i="1" dirty="0"/>
              <a:t> </a:t>
            </a:r>
            <a:r>
              <a:rPr lang="el-GR" sz="1400" dirty="0"/>
              <a:t>και </a:t>
            </a:r>
            <a:r>
              <a:rPr lang="el-GR" sz="1400" i="1" dirty="0" err="1"/>
              <a:t>previous</a:t>
            </a:r>
            <a:r>
              <a:rPr lang="el-GR" sz="1400" i="1" dirty="0"/>
              <a:t> </a:t>
            </a:r>
            <a:r>
              <a:rPr lang="el-GR" sz="1400" dirty="0"/>
              <a:t>σταθεροποιούνται σε κατάσταση “</a:t>
            </a:r>
            <a:r>
              <a:rPr lang="en-US" sz="1400" dirty="0"/>
              <a:t>LOW” (</a:t>
            </a:r>
            <a:r>
              <a:rPr lang="el-GR" sz="1400" dirty="0"/>
              <a:t>πλήκτρο πατημένο).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Όταν αφεθεί το πλήκτρο, για να θεωρηθεί ότι έγινε πληκτρολόγηση, πρέπει</a:t>
            </a:r>
            <a:r>
              <a:rPr lang="en-US" sz="1400" dirty="0"/>
              <a:t> </a:t>
            </a:r>
            <a:r>
              <a:rPr lang="el-GR" sz="1400" dirty="0"/>
              <a:t>το </a:t>
            </a:r>
            <a:r>
              <a:rPr lang="el-GR" sz="1400" i="1" dirty="0" err="1"/>
              <a:t>val</a:t>
            </a:r>
            <a:r>
              <a:rPr lang="el-GR" sz="1400" i="1" dirty="0"/>
              <a:t> </a:t>
            </a:r>
            <a:r>
              <a:rPr lang="el-GR" sz="1400" dirty="0"/>
              <a:t>να είναι “HIGH” ενώ το </a:t>
            </a:r>
            <a:r>
              <a:rPr lang="el-GR" sz="1400" dirty="0" err="1"/>
              <a:t>previous</a:t>
            </a:r>
            <a:r>
              <a:rPr lang="el-GR" sz="1400" dirty="0"/>
              <a:t> να είναι “LOW” και να έχει παρέλθει</a:t>
            </a:r>
            <a:r>
              <a:rPr lang="en-US" sz="1400" dirty="0"/>
              <a:t> </a:t>
            </a:r>
            <a:r>
              <a:rPr lang="el-GR" sz="1400" dirty="0"/>
              <a:t>χρόνος μεγαλύτερος από 200 </a:t>
            </a:r>
            <a:r>
              <a:rPr lang="el-GR" sz="1400" dirty="0" err="1"/>
              <a:t>ms</a:t>
            </a:r>
            <a:r>
              <a:rPr lang="el-GR" sz="1400" dirty="0"/>
              <a:t> (μεταβλητή “</a:t>
            </a:r>
            <a:r>
              <a:rPr lang="el-GR" sz="1400" dirty="0" err="1"/>
              <a:t>debounce</a:t>
            </a:r>
            <a:r>
              <a:rPr lang="el-GR" sz="1400" dirty="0"/>
              <a:t>”) από το τελευταίο</a:t>
            </a:r>
            <a:r>
              <a:rPr lang="en-US" sz="1400" dirty="0"/>
              <a:t> </a:t>
            </a:r>
            <a:r>
              <a:rPr lang="el-GR" sz="1400" dirty="0"/>
              <a:t>πάτημα.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5764305" y="4021780"/>
            <a:ext cx="6096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el-GR" sz="1600" dirty="0"/>
              <a:t>Η συνάρτηση </a:t>
            </a:r>
            <a:r>
              <a:rPr lang="el-GR" sz="1600" i="1" dirty="0" err="1"/>
              <a:t>millis</a:t>
            </a:r>
            <a:r>
              <a:rPr lang="el-GR" sz="1600" i="1" dirty="0"/>
              <a:t>() </a:t>
            </a:r>
            <a:r>
              <a:rPr lang="el-GR" sz="1600" dirty="0"/>
              <a:t>δίνει το χρόνο από τη στιγμή εκκίνησης του</a:t>
            </a:r>
            <a:r>
              <a:rPr lang="en-US" sz="1600" dirty="0"/>
              <a:t> </a:t>
            </a:r>
            <a:r>
              <a:rPr lang="el-GR" sz="1600" dirty="0"/>
              <a:t>προγράμματος.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1457" y="5894685"/>
            <a:ext cx="8634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(p4)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3977096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38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666120" y="1511026"/>
            <a:ext cx="842390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Παραδείγματα</a:t>
            </a:r>
          </a:p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προγραμματισμού</a:t>
            </a:r>
          </a:p>
        </p:txBody>
      </p:sp>
      <p:pic>
        <p:nvPicPr>
          <p:cNvPr id="6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5" y="192244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21424" y="4149131"/>
            <a:ext cx="6911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/>
              <a:t>Έξοδος δεδομένων</a:t>
            </a:r>
          </a:p>
        </p:txBody>
      </p:sp>
    </p:spTree>
    <p:extLst>
      <p:ext uri="{BB962C8B-B14F-4D97-AF65-F5344CB8AC3E}">
        <p14:creationId xmlns:p14="http://schemas.microsoft.com/office/powerpoint/2010/main" val="2780121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39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637047" y="444863"/>
            <a:ext cx="2149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Σύνδεση 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LED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82" y="906528"/>
            <a:ext cx="4110400" cy="3257664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4747447" y="114300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b="1" dirty="0"/>
              <a:t>Συνδεσμολογία (α)</a:t>
            </a:r>
            <a:endParaRPr lang="en-US" sz="1600" b="1" dirty="0"/>
          </a:p>
          <a:p>
            <a:endParaRPr lang="el-GR" sz="1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Όταν η έξοδος </a:t>
            </a:r>
            <a:r>
              <a:rPr lang="el-GR" sz="1400" dirty="0" err="1"/>
              <a:t>Digital</a:t>
            </a:r>
            <a:r>
              <a:rPr lang="el-GR" sz="1400" dirty="0"/>
              <a:t> </a:t>
            </a:r>
            <a:r>
              <a:rPr lang="el-GR" sz="1400" dirty="0" err="1"/>
              <a:t>Pin</a:t>
            </a:r>
            <a:r>
              <a:rPr lang="el-GR" sz="1400" dirty="0"/>
              <a:t> 3 γίνει HIGH (VOH=5V) θα υπάρξει ένα ρεύμα</a:t>
            </a:r>
            <a:r>
              <a:rPr lang="en-US" sz="1400" dirty="0"/>
              <a:t> </a:t>
            </a:r>
            <a:r>
              <a:rPr lang="el-GR" sz="1400" dirty="0"/>
              <a:t>προς το LED (</a:t>
            </a:r>
            <a:r>
              <a:rPr lang="el-GR" sz="1400" dirty="0" err="1"/>
              <a:t>source</a:t>
            </a:r>
            <a:r>
              <a:rPr lang="el-GR" sz="1400" dirty="0"/>
              <a:t> IOH) το οποίο από τα </a:t>
            </a:r>
            <a:r>
              <a:rPr lang="el-GR" sz="1400" dirty="0" err="1"/>
              <a:t>χαρακτηριτικά</a:t>
            </a:r>
            <a:r>
              <a:rPr lang="el-GR" sz="1400" dirty="0"/>
              <a:t> του </a:t>
            </a:r>
            <a:r>
              <a:rPr lang="el-GR" sz="1400" dirty="0" err="1"/>
              <a:t>μικροελεγκτή</a:t>
            </a:r>
            <a:r>
              <a:rPr lang="el-GR" sz="1400" dirty="0"/>
              <a:t> είναι</a:t>
            </a:r>
            <a:r>
              <a:rPr lang="en-US" sz="1400" dirty="0"/>
              <a:t> </a:t>
            </a:r>
            <a:r>
              <a:rPr lang="el-GR" sz="1400" dirty="0"/>
              <a:t>περίπου 18 </a:t>
            </a:r>
            <a:r>
              <a:rPr lang="el-GR" sz="1400" dirty="0" err="1"/>
              <a:t>mA</a:t>
            </a:r>
            <a:r>
              <a:rPr lang="el-GR" sz="1400" dirty="0"/>
              <a:t> για έξοδο 4.5 V.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Το ρεύμα αυτό είναι αρκετό για να ανάψει το LED. Εάν τοποθετήσουμε</a:t>
            </a:r>
            <a:r>
              <a:rPr lang="en-US" sz="1400" dirty="0"/>
              <a:t> </a:t>
            </a:r>
            <a:r>
              <a:rPr lang="el-GR" sz="1400" dirty="0"/>
              <a:t>αντίσταση περιορισμού R πρέπει να υπολογίσουμε την τιμή της. Για</a:t>
            </a:r>
            <a:r>
              <a:rPr lang="en-US" sz="1400" dirty="0"/>
              <a:t> </a:t>
            </a:r>
            <a:r>
              <a:rPr lang="el-GR" sz="1400" dirty="0"/>
              <a:t>ρεύμα IF=18mA, δημιουργείται πτώση τάσης VF=1.85 V, όπως δείχνει η</a:t>
            </a:r>
            <a:r>
              <a:rPr lang="en-US" sz="1400" dirty="0"/>
              <a:t> </a:t>
            </a:r>
            <a:r>
              <a:rPr lang="el-GR" sz="1400" dirty="0"/>
              <a:t>χαρακτηριστική καμπύλη του LED στο Σχήμα 2.9. Επομένως: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/>
          </a:p>
          <a:p>
            <a:pPr algn="ctr"/>
            <a:r>
              <a:rPr lang="pt-BR" b="1" dirty="0">
                <a:solidFill>
                  <a:srgbClr val="FF0000"/>
                </a:solidFill>
              </a:rPr>
              <a:t>R = (4.5-1.85) V/18 mA = 147 Ω         R = 120 Ω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8" name="Δεξιό βέλος 7"/>
          <p:cNvSpPr/>
          <p:nvPr/>
        </p:nvSpPr>
        <p:spPr>
          <a:xfrm>
            <a:off x="8686800" y="3375212"/>
            <a:ext cx="268942" cy="215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/>
          <p:cNvSpPr/>
          <p:nvPr/>
        </p:nvSpPr>
        <p:spPr>
          <a:xfrm>
            <a:off x="4747447" y="3913861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b="1" dirty="0"/>
              <a:t>Συνδεσμολογία (β)</a:t>
            </a:r>
            <a:endParaRPr lang="en-US" sz="1600" b="1" dirty="0"/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Όταν η έξοδος </a:t>
            </a:r>
            <a:r>
              <a:rPr lang="el-GR" sz="1400" dirty="0" err="1"/>
              <a:t>Digital</a:t>
            </a:r>
            <a:r>
              <a:rPr lang="el-GR" sz="1400" dirty="0"/>
              <a:t> </a:t>
            </a:r>
            <a:r>
              <a:rPr lang="el-GR" sz="1400" dirty="0" err="1"/>
              <a:t>Pin</a:t>
            </a:r>
            <a:r>
              <a:rPr lang="el-GR" sz="1400" dirty="0"/>
              <a:t> 3 γίνει LOW (VOL=0V) θα υπάρξει ένα ρεύμα</a:t>
            </a:r>
            <a:r>
              <a:rPr lang="en-US" sz="1400" dirty="0"/>
              <a:t> </a:t>
            </a:r>
            <a:r>
              <a:rPr lang="el-GR" sz="1400" dirty="0"/>
              <a:t>από την πηγή προς το LED (</a:t>
            </a:r>
            <a:r>
              <a:rPr lang="el-GR" sz="1400" dirty="0" err="1"/>
              <a:t>sink</a:t>
            </a:r>
            <a:r>
              <a:rPr lang="el-GR" sz="1400" dirty="0"/>
              <a:t> IOL) το οποίο από τα χαρακτηριστικά του </a:t>
            </a:r>
            <a:r>
              <a:rPr lang="el-GR" sz="1400" dirty="0" err="1"/>
              <a:t>μικροελεγκτή</a:t>
            </a:r>
            <a:r>
              <a:rPr lang="el-GR" sz="1400" dirty="0"/>
              <a:t> είναι περίπου 18 </a:t>
            </a:r>
            <a:r>
              <a:rPr lang="el-GR" sz="1400" dirty="0" err="1"/>
              <a:t>mA</a:t>
            </a:r>
            <a:r>
              <a:rPr lang="el-GR" sz="1400" dirty="0"/>
              <a:t> για έξοδο 0.5 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Ο υπολογισμός της αντίστασης R γίνεται τώρα ως εξής: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/>
          </a:p>
          <a:p>
            <a:pPr algn="ctr"/>
            <a:r>
              <a:rPr lang="pt-BR" b="1" dirty="0">
                <a:solidFill>
                  <a:srgbClr val="FF0000"/>
                </a:solidFill>
              </a:rPr>
              <a:t>R = (5-1.85-0.5) V/18 mA = 147 Ω </a:t>
            </a:r>
            <a:r>
              <a:rPr lang="el-GR" b="1" dirty="0">
                <a:solidFill>
                  <a:srgbClr val="FF0000"/>
                </a:solidFill>
              </a:rPr>
              <a:t>      </a:t>
            </a:r>
            <a:r>
              <a:rPr lang="pt-BR" b="1" dirty="0">
                <a:solidFill>
                  <a:srgbClr val="FF0000"/>
                </a:solidFill>
              </a:rPr>
              <a:t> R = 120Ω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0" name="Δεξιό βέλος 9"/>
          <p:cNvSpPr/>
          <p:nvPr/>
        </p:nvSpPr>
        <p:spPr>
          <a:xfrm>
            <a:off x="8798859" y="5531224"/>
            <a:ext cx="268942" cy="215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97" y="3697545"/>
            <a:ext cx="3161170" cy="29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96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81602" y="5104585"/>
            <a:ext cx="341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Microcontroller: ATMega328P</a:t>
            </a:r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345141" y="556804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indent="-1143000"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GB" sz="1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http://www.atmel.com/devices/atmega328p.aspx?tab=documents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l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34" y="708701"/>
            <a:ext cx="5991225" cy="3810000"/>
          </a:xfrm>
          <a:prstGeom prst="rect">
            <a:avLst/>
          </a:prstGeom>
        </p:spPr>
      </p:pic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</a:t>
            </a:fld>
            <a:endParaRPr lang="el-GR"/>
          </a:p>
        </p:txBody>
      </p:sp>
      <p:graphicFrame>
        <p:nvGraphicFramePr>
          <p:cNvPr id="9" name="Πίνακας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738202"/>
              </p:ext>
            </p:extLst>
          </p:nvPr>
        </p:nvGraphicFramePr>
        <p:xfrm>
          <a:off x="6441141" y="391521"/>
          <a:ext cx="5282058" cy="3657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201">
                <a:tc>
                  <a:txBody>
                    <a:bodyPr/>
                    <a:lstStyle/>
                    <a:p>
                      <a:r>
                        <a:rPr lang="el-GR" sz="1400" b="0" dirty="0"/>
                        <a:t>Τάση λειτουργίας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dirty="0"/>
                        <a:t>+ 5</a:t>
                      </a:r>
                      <a:r>
                        <a:rPr lang="en-US" sz="1400" b="0" baseline="0" dirty="0"/>
                        <a:t>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r>
                        <a:rPr lang="el-GR" sz="1400" dirty="0"/>
                        <a:t>Εξωτερική</a:t>
                      </a:r>
                      <a:r>
                        <a:rPr lang="el-GR" sz="1400" baseline="0" dirty="0"/>
                        <a:t> τροφοδοσία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7-12 </a:t>
                      </a:r>
                      <a:r>
                        <a:rPr lang="en-US" sz="1400" dirty="0"/>
                        <a:t>V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r>
                        <a:rPr lang="el-GR" sz="1400" dirty="0"/>
                        <a:t>Ψηφιακές</a:t>
                      </a:r>
                      <a:r>
                        <a:rPr lang="el-GR" sz="1400" baseline="0" dirty="0"/>
                        <a:t> είσοδοι/έξοδοι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14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r>
                        <a:rPr lang="el-GR" sz="1400" dirty="0"/>
                        <a:t>Υποστήριξη</a:t>
                      </a:r>
                      <a:r>
                        <a:rPr lang="el-GR" sz="1400" baseline="0" dirty="0"/>
                        <a:t> </a:t>
                      </a:r>
                      <a:r>
                        <a:rPr lang="en-US" sz="1400" dirty="0"/>
                        <a:t>PWM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 </a:t>
                      </a:r>
                      <a:r>
                        <a:rPr lang="el-GR" sz="1400" dirty="0"/>
                        <a:t>από</a:t>
                      </a:r>
                      <a:r>
                        <a:rPr lang="el-GR" sz="1400" baseline="0" dirty="0"/>
                        <a:t> τις 14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r>
                        <a:rPr lang="el-GR" sz="1400" dirty="0"/>
                        <a:t>Αναλογικές είσοδοι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r>
                        <a:rPr lang="el-GR" sz="1400" dirty="0"/>
                        <a:t>Μέγιστο ρεύμα</a:t>
                      </a:r>
                      <a:r>
                        <a:rPr lang="el-GR" sz="1400" baseline="0" dirty="0"/>
                        <a:t> για κάθε Ι/Ο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40 </a:t>
                      </a:r>
                      <a:r>
                        <a:rPr lang="en-US" sz="1400" dirty="0"/>
                        <a:t>mA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r>
                        <a:rPr lang="el-GR" sz="1400" dirty="0"/>
                        <a:t>Μέγιστο</a:t>
                      </a:r>
                      <a:r>
                        <a:rPr lang="el-GR" sz="1400" baseline="0" dirty="0"/>
                        <a:t> ρεύμα για τα 3.3 </a:t>
                      </a:r>
                      <a:r>
                        <a:rPr lang="en-US" sz="1400" baseline="0" dirty="0"/>
                        <a:t>V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 mA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r>
                        <a:rPr lang="el-GR" sz="1400" dirty="0"/>
                        <a:t>Μνήμη</a:t>
                      </a:r>
                      <a:r>
                        <a:rPr lang="el-GR" sz="1400" baseline="0" dirty="0"/>
                        <a:t> προγράμματος (</a:t>
                      </a:r>
                      <a:r>
                        <a:rPr lang="en-US" sz="1400" baseline="0" dirty="0"/>
                        <a:t>Flash)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 KB (0.5 KB bootloader)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400" b="0" kern="1200" dirty="0"/>
                        <a:t>Μνήμη</a:t>
                      </a:r>
                      <a:r>
                        <a:rPr lang="el-GR" sz="1400" b="0" kern="1200" baseline="0" dirty="0"/>
                        <a:t> δεδομένων (</a:t>
                      </a:r>
                      <a:r>
                        <a:rPr lang="en-US" sz="1400" b="0" kern="1200" baseline="0" dirty="0"/>
                        <a:t>SRAM)</a:t>
                      </a:r>
                      <a:endParaRPr lang="el-G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/>
                        <a:t>2 KB</a:t>
                      </a:r>
                      <a:endParaRPr lang="el-G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r>
                        <a:rPr lang="el-GR" sz="1400" dirty="0"/>
                        <a:t>Μνήμη</a:t>
                      </a:r>
                      <a:r>
                        <a:rPr lang="el-GR" sz="1400" baseline="0" dirty="0"/>
                        <a:t> </a:t>
                      </a:r>
                      <a:r>
                        <a:rPr lang="en-US" sz="1400" baseline="0" dirty="0"/>
                        <a:t>EEPROM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KB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r>
                        <a:rPr lang="el-GR" sz="1400" dirty="0" err="1"/>
                        <a:t>Ρολόϊ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16 </a:t>
                      </a:r>
                      <a:r>
                        <a:rPr lang="en-US" sz="1400" dirty="0"/>
                        <a:t>MHz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r>
                        <a:rPr lang="el-G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Υποστηριζόμενα πρωτόκολλα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UART, SPI, I2C</a:t>
                      </a:r>
                      <a:endParaRPr lang="el-G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Ορθογώνιο 9"/>
          <p:cNvSpPr/>
          <p:nvPr/>
        </p:nvSpPr>
        <p:spPr>
          <a:xfrm>
            <a:off x="6441141" y="4273588"/>
            <a:ext cx="528205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Διαθέτει το ATMega16U2 σαν μετατροπέα USB-</a:t>
            </a:r>
            <a:r>
              <a:rPr lang="el-GR" sz="1400" dirty="0" err="1"/>
              <a:t>to</a:t>
            </a:r>
            <a:r>
              <a:rPr lang="el-GR" sz="1400" dirty="0"/>
              <a:t>-</a:t>
            </a:r>
            <a:r>
              <a:rPr lang="el-GR" sz="1400" dirty="0" err="1"/>
              <a:t>serial</a:t>
            </a:r>
            <a:r>
              <a:rPr lang="el-GR" sz="1400" dirty="0"/>
              <a:t>, για σύνδεση με</a:t>
            </a:r>
            <a:r>
              <a:rPr lang="en-US" sz="1400" dirty="0"/>
              <a:t> </a:t>
            </a:r>
            <a:r>
              <a:rPr lang="el-GR" sz="1400" dirty="0"/>
              <a:t>υπολογιστή. Μπορεί να λειτουργήσει με την τροφοδοσία του USB για ρεύμα</a:t>
            </a:r>
            <a:r>
              <a:rPr lang="en-US" sz="1400" dirty="0"/>
              <a:t> </a:t>
            </a:r>
            <a:r>
              <a:rPr lang="el-GR" sz="1400" dirty="0"/>
              <a:t>έως 500 </a:t>
            </a:r>
            <a:r>
              <a:rPr lang="en-US" sz="1400" dirty="0"/>
              <a:t>mA.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Ενσωματώνει ένα LED το οποίο είναι συνδεδεμένο με το </a:t>
            </a:r>
            <a:r>
              <a:rPr lang="el-GR" sz="1400" dirty="0" err="1"/>
              <a:t>pin</a:t>
            </a:r>
            <a:r>
              <a:rPr lang="el-GR" sz="1400" dirty="0"/>
              <a:t> 13.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Διαθέτει την είσοδο AREF μέσω της οποίας μπορεί να δοθεί εξωτερική τάση</a:t>
            </a:r>
            <a:r>
              <a:rPr lang="en-US" sz="1400" dirty="0"/>
              <a:t> </a:t>
            </a:r>
            <a:r>
              <a:rPr lang="el-GR" sz="1400" dirty="0"/>
              <a:t>αναφοράς στον ενσωματωμένο </a:t>
            </a:r>
            <a:r>
              <a:rPr lang="en-US" sz="1400" dirty="0"/>
              <a:t>A/D.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Διαθέτει ένα πλήκτρο </a:t>
            </a:r>
            <a:r>
              <a:rPr lang="en-US" sz="1400" dirty="0"/>
              <a:t>RESET.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Διαθέτει δύο LED (RX και TX) τα οποία αναβοσβήνουν όταν υπάρχει επικοινωνία με τον υπολογιστή μέσω USB.</a:t>
            </a:r>
          </a:p>
        </p:txBody>
      </p:sp>
    </p:spTree>
    <p:extLst>
      <p:ext uri="{BB962C8B-B14F-4D97-AF65-F5344CB8AC3E}">
        <p14:creationId xmlns:p14="http://schemas.microsoft.com/office/powerpoint/2010/main" val="1996465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40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637047" y="444863"/>
            <a:ext cx="3844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Παλμική οδήγηση (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PWM)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47" y="1250016"/>
            <a:ext cx="4924425" cy="352425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47" y="4901428"/>
            <a:ext cx="4924425" cy="1637484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5710518" y="1250016"/>
            <a:ext cx="6096000" cy="397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el-GR" sz="1400" dirty="0"/>
              <a:t>Η παλμική οδήγηση χαρακτηρίζεται από τον κύκλο οδήγησης ή Duty </a:t>
            </a:r>
            <a:r>
              <a:rPr lang="el-GR" sz="1400" dirty="0" err="1"/>
              <a:t>Cycle</a:t>
            </a:r>
            <a:r>
              <a:rPr lang="el-GR" sz="1400" dirty="0"/>
              <a:t>,</a:t>
            </a:r>
            <a:r>
              <a:rPr lang="en-US" sz="1400" dirty="0"/>
              <a:t> </a:t>
            </a:r>
            <a:r>
              <a:rPr lang="el-GR" sz="1400" dirty="0"/>
              <a:t>που ορίζεται ως εξής:</a:t>
            </a:r>
            <a:endParaRPr lang="en-US" sz="1400" dirty="0"/>
          </a:p>
          <a:p>
            <a:pPr algn="just"/>
            <a:endParaRPr lang="el-GR" sz="1400" dirty="0"/>
          </a:p>
          <a:p>
            <a:pPr algn="ctr"/>
            <a:r>
              <a:rPr lang="en-US" sz="1400" b="1" i="1" dirty="0"/>
              <a:t>Duty cycle = </a:t>
            </a:r>
            <a:r>
              <a:rPr lang="el-GR" sz="1400" b="1" i="1" dirty="0"/>
              <a:t>τ*100/Τ</a:t>
            </a:r>
            <a:endParaRPr lang="en-US" sz="1400" b="1" i="1" dirty="0"/>
          </a:p>
          <a:p>
            <a:pPr algn="just"/>
            <a:endParaRPr lang="el-GR" sz="1400" b="1" i="1" dirty="0"/>
          </a:p>
          <a:p>
            <a:pPr algn="just"/>
            <a:r>
              <a:rPr lang="el-GR" sz="1400" dirty="0"/>
              <a:t>Οι λόγοι που οδηγούμε τα LED με παλμικό ρεύμα είναι οι εξής:</a:t>
            </a:r>
            <a:endParaRPr lang="en-US" sz="1400" dirty="0"/>
          </a:p>
          <a:p>
            <a:pPr algn="just"/>
            <a:endParaRPr lang="el-G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Παρέχουν μεγαλύτερη φωτεινότητα λόγω της παραβολικής μορφής της καμπύλης φωτεινότητας των </a:t>
            </a:r>
            <a:r>
              <a:rPr lang="el-GR" sz="1400" dirty="0" err="1"/>
              <a:t>LED’s</a:t>
            </a:r>
            <a:r>
              <a:rPr lang="el-GR" sz="1400" dirty="0"/>
              <a:t> σε σχέση με το ρεύμα ορθής πόλωσης.</a:t>
            </a:r>
            <a:r>
              <a:rPr lang="en-US" sz="1400" dirty="0"/>
              <a:t> </a:t>
            </a:r>
            <a:r>
              <a:rPr lang="el-GR" sz="1400" dirty="0"/>
              <a:t>Ένα</a:t>
            </a:r>
            <a:r>
              <a:rPr lang="en-US" sz="1400" dirty="0"/>
              <a:t> </a:t>
            </a:r>
            <a:r>
              <a:rPr lang="el-GR" sz="1400" dirty="0"/>
              <a:t>LED που οδηγείται με παλμικό ρεύμα 100 </a:t>
            </a:r>
            <a:r>
              <a:rPr lang="el-GR" sz="1400" dirty="0" err="1"/>
              <a:t>mA</a:t>
            </a:r>
            <a:r>
              <a:rPr lang="el-GR" sz="1400" dirty="0"/>
              <a:t> και Duty </a:t>
            </a:r>
            <a:r>
              <a:rPr lang="el-GR" sz="1400" dirty="0" err="1"/>
              <a:t>Cycle</a:t>
            </a:r>
            <a:r>
              <a:rPr lang="el-GR" sz="1400" dirty="0"/>
              <a:t>=10% (μέση</a:t>
            </a:r>
            <a:r>
              <a:rPr lang="en-US" sz="1400" dirty="0"/>
              <a:t> </a:t>
            </a:r>
            <a:r>
              <a:rPr lang="el-GR" sz="1400" dirty="0"/>
              <a:t>τιμή ρεύματος 10 </a:t>
            </a:r>
            <a:r>
              <a:rPr lang="el-GR" sz="1400" dirty="0" err="1"/>
              <a:t>mA</a:t>
            </a:r>
            <a:r>
              <a:rPr lang="el-GR" sz="1400" dirty="0"/>
              <a:t>) παρέχει μεγαλύτερη φωτεινότητα από τη συνεχή του</a:t>
            </a:r>
            <a:r>
              <a:rPr lang="en-US" sz="1400" dirty="0"/>
              <a:t> </a:t>
            </a:r>
            <a:r>
              <a:rPr lang="el-GR" sz="1400" dirty="0"/>
              <a:t>οδήγηση με ρεύμα 10 </a:t>
            </a:r>
            <a:r>
              <a:rPr lang="el-GR" sz="1400" dirty="0" err="1"/>
              <a:t>mA</a:t>
            </a:r>
            <a:r>
              <a:rPr lang="el-GR" sz="1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Μεγαλύτερη διάρκεια ζωής.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/>
              <a:t>Μικρότερη κατανάλωση.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sz="1400" dirty="0"/>
          </a:p>
          <a:p>
            <a:pPr algn="just"/>
            <a:r>
              <a:rPr lang="el-GR" sz="1400" dirty="0"/>
              <a:t>Η συχνότητα της οδήγησης πρέπει να είναι μεγαλύτερη των 50 </a:t>
            </a:r>
            <a:r>
              <a:rPr lang="el-GR" sz="1400" dirty="0" err="1"/>
              <a:t>Hz</a:t>
            </a:r>
            <a:r>
              <a:rPr lang="el-GR" sz="1400" dirty="0"/>
              <a:t> για να μην</a:t>
            </a:r>
            <a:r>
              <a:rPr lang="en-US" sz="1400" dirty="0"/>
              <a:t> </a:t>
            </a:r>
            <a:r>
              <a:rPr lang="el-GR" sz="1400" dirty="0"/>
              <a:t>υπάρχει </a:t>
            </a:r>
            <a:r>
              <a:rPr lang="el-GR" sz="1400" dirty="0" err="1"/>
              <a:t>τρεμόπαιγμα</a:t>
            </a:r>
            <a:r>
              <a:rPr lang="el-GR" sz="1400" dirty="0"/>
              <a:t> (συνήθως είναι &gt;=200 </a:t>
            </a:r>
            <a:r>
              <a:rPr lang="el-GR" sz="1400" dirty="0" err="1"/>
              <a:t>Hz</a:t>
            </a:r>
            <a:r>
              <a:rPr lang="el-GR" sz="1400" dirty="0"/>
              <a:t>). Το πρόγραμμα για</a:t>
            </a:r>
            <a:r>
              <a:rPr lang="en-US" sz="1400" dirty="0"/>
              <a:t> </a:t>
            </a:r>
            <a:r>
              <a:rPr lang="el-GR" sz="1400" dirty="0"/>
              <a:t>PWM οδήγηση ανάβει και σβήνει το LED προοδευτικά (</a:t>
            </a:r>
            <a:r>
              <a:rPr lang="el-GR" sz="1400" dirty="0" err="1"/>
              <a:t>dimming</a:t>
            </a:r>
            <a:r>
              <a:rPr lang="el-GR" sz="1400" dirty="0"/>
              <a:t>).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5710518" y="5419010"/>
            <a:ext cx="6096000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el-GR" sz="1400" dirty="0"/>
              <a:t>Μια τιμή </a:t>
            </a:r>
            <a:r>
              <a:rPr lang="el-GR" sz="1400" i="1" dirty="0" err="1"/>
              <a:t>value</a:t>
            </a:r>
            <a:r>
              <a:rPr lang="el-GR" sz="1400" dirty="0"/>
              <a:t>=64 (256/64=4) σημαίνει ότι το LED θα μένει αναμμένο το ¼</a:t>
            </a:r>
            <a:r>
              <a:rPr lang="en-US" sz="1400" dirty="0"/>
              <a:t> </a:t>
            </a:r>
            <a:r>
              <a:rPr lang="el-GR" sz="1400" dirty="0"/>
              <a:t>της περιόδου Τ και συνεπώς θα βλέπουμε το ¼ της μέγιστης φωτεινότητας. Η</a:t>
            </a:r>
            <a:r>
              <a:rPr lang="en-US" sz="1400" dirty="0"/>
              <a:t> </a:t>
            </a:r>
            <a:r>
              <a:rPr lang="el-GR" sz="1400" dirty="0"/>
              <a:t>συχνότητα είναι περίπου 500 </a:t>
            </a:r>
            <a:r>
              <a:rPr lang="el-GR" sz="1400" dirty="0" err="1"/>
              <a:t>Hz</a:t>
            </a:r>
            <a:r>
              <a:rPr lang="el-GR" sz="1400" dirty="0"/>
              <a:t> ή T=2 </a:t>
            </a:r>
            <a:r>
              <a:rPr lang="el-GR" sz="1400" dirty="0" err="1"/>
              <a:t>ms</a:t>
            </a:r>
            <a:r>
              <a:rPr lang="el-GR" sz="1400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0876" y="4774266"/>
            <a:ext cx="8634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(p5)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3244019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41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3649007" y="1716735"/>
            <a:ext cx="643124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Shield</a:t>
            </a:r>
            <a:endParaRPr lang="el-G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l-G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με αισθητήρια</a:t>
            </a:r>
          </a:p>
        </p:txBody>
      </p:sp>
      <p:pic>
        <p:nvPicPr>
          <p:cNvPr id="6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5" y="192244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485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42</a:t>
            </a:fld>
            <a:endParaRPr lang="el-GR"/>
          </a:p>
        </p:txBody>
      </p:sp>
      <p:grpSp>
        <p:nvGrpSpPr>
          <p:cNvPr id="8" name="Ομάδα 7"/>
          <p:cNvGrpSpPr/>
          <p:nvPr/>
        </p:nvGrpSpPr>
        <p:grpSpPr>
          <a:xfrm>
            <a:off x="1640114" y="623435"/>
            <a:ext cx="8769350" cy="5407025"/>
            <a:chOff x="166688" y="754063"/>
            <a:chExt cx="8769350" cy="5407025"/>
          </a:xfrm>
        </p:grpSpPr>
        <p:pic>
          <p:nvPicPr>
            <p:cNvPr id="9" name="Εικόνα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1268413"/>
              <a:ext cx="5921375" cy="437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Ευθύγραμμο βέλος σύνδεσης 9"/>
            <p:cNvCxnSpPr/>
            <p:nvPr/>
          </p:nvCxnSpPr>
          <p:spPr>
            <a:xfrm flipV="1">
              <a:off x="655638" y="5321300"/>
              <a:ext cx="1050925" cy="111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730250" y="4962525"/>
              <a:ext cx="727075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l-GR" sz="1400" b="1"/>
                <a:t>Reset</a:t>
              </a:r>
              <a:endParaRPr lang="el-GR" altLang="el-GR" sz="1400" b="1"/>
            </a:p>
          </p:txBody>
        </p:sp>
        <p:cxnSp>
          <p:nvCxnSpPr>
            <p:cNvPr id="12" name="Ευθύγραμμο βέλος σύνδεσης 11"/>
            <p:cNvCxnSpPr/>
            <p:nvPr/>
          </p:nvCxnSpPr>
          <p:spPr>
            <a:xfrm>
              <a:off x="1603375" y="969963"/>
              <a:ext cx="1241425" cy="8969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779463" y="754063"/>
              <a:ext cx="9556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l-GR" sz="1400" b="1" dirty="0"/>
                <a:t>2N2222</a:t>
              </a:r>
              <a:endParaRPr lang="el-GR" altLang="el-GR" sz="1400" b="1" dirty="0"/>
            </a:p>
          </p:txBody>
        </p:sp>
        <p:cxnSp>
          <p:nvCxnSpPr>
            <p:cNvPr id="14" name="Ευθύγραμμο βέλος σύνδεσης 13"/>
            <p:cNvCxnSpPr/>
            <p:nvPr/>
          </p:nvCxnSpPr>
          <p:spPr>
            <a:xfrm flipH="1">
              <a:off x="7210425" y="1917700"/>
              <a:ext cx="674688" cy="6921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Ευθύγραμμο βέλος σύνδεσης 14"/>
            <p:cNvCxnSpPr/>
            <p:nvPr/>
          </p:nvCxnSpPr>
          <p:spPr>
            <a:xfrm>
              <a:off x="950913" y="3738563"/>
              <a:ext cx="65246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28"/>
            <p:cNvSpPr txBox="1">
              <a:spLocks noChangeArrowheads="1"/>
            </p:cNvSpPr>
            <p:nvPr/>
          </p:nvSpPr>
          <p:spPr bwMode="auto">
            <a:xfrm>
              <a:off x="222250" y="3595688"/>
              <a:ext cx="728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l-GR" sz="1400" b="1"/>
                <a:t>Servo</a:t>
              </a:r>
              <a:endParaRPr lang="el-GR" altLang="el-GR" sz="1400" b="1"/>
            </a:p>
          </p:txBody>
        </p:sp>
        <p:cxnSp>
          <p:nvCxnSpPr>
            <p:cNvPr id="17" name="Ευθύγραμμο βέλος σύνδεσης 16"/>
            <p:cNvCxnSpPr>
              <a:stCxn id="18" idx="0"/>
            </p:cNvCxnSpPr>
            <p:nvPr/>
          </p:nvCxnSpPr>
          <p:spPr>
            <a:xfrm flipV="1">
              <a:off x="2262188" y="3749675"/>
              <a:ext cx="261937" cy="203993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31"/>
            <p:cNvSpPr txBox="1">
              <a:spLocks noChangeArrowheads="1"/>
            </p:cNvSpPr>
            <p:nvPr/>
          </p:nvSpPr>
          <p:spPr bwMode="auto">
            <a:xfrm>
              <a:off x="1839913" y="5789613"/>
              <a:ext cx="84455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l-GR" sz="1400" b="1"/>
                <a:t>LM35D</a:t>
              </a:r>
              <a:endParaRPr lang="el-GR" altLang="el-GR" sz="1400" b="1"/>
            </a:p>
          </p:txBody>
        </p:sp>
        <p:cxnSp>
          <p:nvCxnSpPr>
            <p:cNvPr id="19" name="Ευθύγραμμο βέλος σύνδεσης 18"/>
            <p:cNvCxnSpPr/>
            <p:nvPr/>
          </p:nvCxnSpPr>
          <p:spPr>
            <a:xfrm flipH="1" flipV="1">
              <a:off x="7469188" y="4437063"/>
              <a:ext cx="892175" cy="1400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35"/>
            <p:cNvSpPr txBox="1">
              <a:spLocks noChangeArrowheads="1"/>
            </p:cNvSpPr>
            <p:nvPr/>
          </p:nvSpPr>
          <p:spPr bwMode="auto">
            <a:xfrm>
              <a:off x="7885113" y="5837238"/>
              <a:ext cx="10509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l-GR" sz="1400" b="1"/>
                <a:t>Proximity</a:t>
              </a:r>
              <a:endParaRPr lang="el-GR" altLang="el-GR" sz="1400" b="1"/>
            </a:p>
          </p:txBody>
        </p:sp>
        <p:cxnSp>
          <p:nvCxnSpPr>
            <p:cNvPr id="21" name="Ευθύγραμμο βέλος σύνδεσης 20"/>
            <p:cNvCxnSpPr/>
            <p:nvPr/>
          </p:nvCxnSpPr>
          <p:spPr>
            <a:xfrm flipH="1" flipV="1">
              <a:off x="4233863" y="4076700"/>
              <a:ext cx="122237" cy="173513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8"/>
            <p:cNvSpPr txBox="1">
              <a:spLocks noChangeArrowheads="1"/>
            </p:cNvSpPr>
            <p:nvPr/>
          </p:nvSpPr>
          <p:spPr bwMode="auto">
            <a:xfrm>
              <a:off x="3343275" y="5853113"/>
              <a:ext cx="16621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l-GR" altLang="el-GR" sz="1400" b="1"/>
                <a:t>Φωτοαντίσταση</a:t>
              </a:r>
            </a:p>
          </p:txBody>
        </p:sp>
        <p:cxnSp>
          <p:nvCxnSpPr>
            <p:cNvPr id="23" name="Ευθύγραμμο βέλος σύνδεσης 22"/>
            <p:cNvCxnSpPr/>
            <p:nvPr/>
          </p:nvCxnSpPr>
          <p:spPr>
            <a:xfrm>
              <a:off x="895350" y="2138363"/>
              <a:ext cx="65246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8"/>
            <p:cNvSpPr txBox="1">
              <a:spLocks noChangeArrowheads="1"/>
            </p:cNvSpPr>
            <p:nvPr/>
          </p:nvSpPr>
          <p:spPr bwMode="auto">
            <a:xfrm>
              <a:off x="166688" y="1995488"/>
              <a:ext cx="7286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l-GR" sz="1400" b="1" dirty="0"/>
                <a:t>DC Motor</a:t>
              </a:r>
              <a:endParaRPr lang="el-GR" altLang="el-GR" sz="1400" b="1" dirty="0"/>
            </a:p>
          </p:txBody>
        </p:sp>
        <p:sp>
          <p:nvSpPr>
            <p:cNvPr id="25" name="TextBox 7"/>
            <p:cNvSpPr txBox="1">
              <a:spLocks noChangeArrowheads="1"/>
            </p:cNvSpPr>
            <p:nvPr/>
          </p:nvSpPr>
          <p:spPr bwMode="auto">
            <a:xfrm>
              <a:off x="8047038" y="1765300"/>
              <a:ext cx="889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l-GR" sz="1400" b="1" dirty="0"/>
                <a:t>Button</a:t>
              </a:r>
              <a:endParaRPr lang="el-GR" altLang="el-GR" sz="1400" b="1" dirty="0"/>
            </a:p>
          </p:txBody>
        </p:sp>
        <p:sp>
          <p:nvSpPr>
            <p:cNvPr id="26" name="TextBox 7"/>
            <p:cNvSpPr txBox="1">
              <a:spLocks noChangeArrowheads="1"/>
            </p:cNvSpPr>
            <p:nvPr/>
          </p:nvSpPr>
          <p:spPr bwMode="auto">
            <a:xfrm>
              <a:off x="5867400" y="879475"/>
              <a:ext cx="889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l-GR" sz="1400" b="1"/>
                <a:t>2 X LED</a:t>
              </a:r>
              <a:endParaRPr lang="el-GR" altLang="el-GR" sz="1400" b="1"/>
            </a:p>
          </p:txBody>
        </p:sp>
        <p:cxnSp>
          <p:nvCxnSpPr>
            <p:cNvPr id="27" name="Ευθύγραμμο βέλος σύνδεσης 26"/>
            <p:cNvCxnSpPr/>
            <p:nvPr/>
          </p:nvCxnSpPr>
          <p:spPr>
            <a:xfrm flipH="1">
              <a:off x="5405438" y="1225550"/>
              <a:ext cx="835025" cy="10556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8838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43</a:t>
            </a:fld>
            <a:endParaRPr lang="el-GR"/>
          </a:p>
        </p:txBody>
      </p:sp>
      <p:pic>
        <p:nvPicPr>
          <p:cNvPr id="5" name="Picture 16" descr="fig4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70" y="1033236"/>
            <a:ext cx="5685971" cy="520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042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44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76514" y="212028"/>
            <a:ext cx="3367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Στατική οδήγηση 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LED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47" y="1682287"/>
            <a:ext cx="1523069" cy="1664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9762" y="812165"/>
            <a:ext cx="3778067" cy="5688000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#define led 2</a:t>
            </a:r>
          </a:p>
          <a:p>
            <a:r>
              <a:rPr lang="en-US" sz="1400" dirty="0"/>
              <a:t>#define </a:t>
            </a:r>
            <a:r>
              <a:rPr lang="en-US" sz="1400" dirty="0" err="1"/>
              <a:t>btn</a:t>
            </a:r>
            <a:r>
              <a:rPr lang="en-US" sz="1400" dirty="0"/>
              <a:t> 4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ledStatus</a:t>
            </a:r>
            <a:r>
              <a:rPr lang="en-US" sz="1400" dirty="0"/>
              <a:t> = HIGH;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count = 5;</a:t>
            </a:r>
          </a:p>
          <a:p>
            <a:endParaRPr lang="en-US" sz="1400" dirty="0"/>
          </a:p>
          <a:p>
            <a:r>
              <a:rPr lang="en-US" sz="1400" dirty="0"/>
              <a:t>void setup()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Serial.begin</a:t>
            </a:r>
            <a:r>
              <a:rPr lang="en-US" sz="1400" dirty="0"/>
              <a:t>(9600);             // for serial monitor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(led, OUTPUT);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</a:t>
            </a:r>
            <a:r>
              <a:rPr lang="en-US" sz="1400" dirty="0" err="1"/>
              <a:t>btn</a:t>
            </a:r>
            <a:r>
              <a:rPr lang="en-US" sz="1400" dirty="0"/>
              <a:t>, INPUT_PULLUP);</a:t>
            </a:r>
          </a:p>
          <a:p>
            <a:r>
              <a:rPr lang="el-GR" sz="1400" dirty="0"/>
              <a:t>}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void loop()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int</a:t>
            </a:r>
            <a:r>
              <a:rPr lang="en-US" sz="1400" dirty="0"/>
              <a:t> x=</a:t>
            </a:r>
            <a:r>
              <a:rPr lang="en-US" sz="1400" dirty="0" err="1"/>
              <a:t>digitalRead</a:t>
            </a:r>
            <a:r>
              <a:rPr lang="en-US" sz="1400" dirty="0"/>
              <a:t>(</a:t>
            </a:r>
            <a:r>
              <a:rPr lang="en-US" sz="1400" dirty="0" err="1"/>
              <a:t>btn</a:t>
            </a:r>
            <a:r>
              <a:rPr lang="en-US" sz="1400" dirty="0"/>
              <a:t>);</a:t>
            </a:r>
          </a:p>
          <a:p>
            <a:r>
              <a:rPr lang="en-US" sz="1400" dirty="0"/>
              <a:t>  while (x==LOW) {</a:t>
            </a:r>
          </a:p>
          <a:p>
            <a:r>
              <a:rPr lang="en-US" sz="1400" dirty="0"/>
              <a:t>     delay(50);	// delay 50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     x=</a:t>
            </a:r>
            <a:r>
              <a:rPr lang="en-US" sz="1400" dirty="0" err="1"/>
              <a:t>digitalRead</a:t>
            </a:r>
            <a:r>
              <a:rPr lang="en-US" sz="1400" dirty="0"/>
              <a:t>(</a:t>
            </a:r>
            <a:r>
              <a:rPr lang="en-US" sz="1400" dirty="0" err="1"/>
              <a:t>btn</a:t>
            </a:r>
            <a:r>
              <a:rPr lang="en-US" sz="1400" dirty="0"/>
              <a:t>);</a:t>
            </a:r>
          </a:p>
          <a:p>
            <a:r>
              <a:rPr lang="en-US" sz="1400" dirty="0"/>
              <a:t>     if (x==HIGH) {</a:t>
            </a:r>
          </a:p>
          <a:p>
            <a:r>
              <a:rPr lang="en-US" sz="1400" dirty="0"/>
              <a:t>       count=count-1;</a:t>
            </a:r>
          </a:p>
          <a:p>
            <a:r>
              <a:rPr lang="en-US" sz="1400" dirty="0"/>
              <a:t>       if (count==0) {</a:t>
            </a:r>
          </a:p>
          <a:p>
            <a:r>
              <a:rPr lang="en-US" sz="1400" dirty="0"/>
              <a:t>         count=5;</a:t>
            </a:r>
          </a:p>
          <a:p>
            <a:r>
              <a:rPr lang="en-US" sz="1400" dirty="0"/>
              <a:t>         </a:t>
            </a:r>
            <a:r>
              <a:rPr lang="en-US" sz="1400" dirty="0" err="1"/>
              <a:t>toggleLed</a:t>
            </a:r>
            <a:r>
              <a:rPr lang="en-US" sz="1400" dirty="0"/>
              <a:t>();</a:t>
            </a:r>
          </a:p>
          <a:p>
            <a:r>
              <a:rPr lang="en-US" sz="1400" dirty="0"/>
              <a:t>       }</a:t>
            </a:r>
          </a:p>
          <a:p>
            <a:r>
              <a:rPr lang="en-US" sz="1400" dirty="0"/>
              <a:t>       break;</a:t>
            </a:r>
          </a:p>
          <a:p>
            <a:r>
              <a:rPr lang="en-US" sz="1400" dirty="0"/>
              <a:t>     }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}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65" y="3640172"/>
            <a:ext cx="1341751" cy="1863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06885" y="258194"/>
            <a:ext cx="656513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5"/>
                </a:solidFill>
              </a:rPr>
              <a:t>Σε πέντε πλήρη πατήματα του πλήκτρου το </a:t>
            </a:r>
            <a:r>
              <a:rPr lang="en-US" b="1" dirty="0">
                <a:solidFill>
                  <a:schemeClr val="accent5"/>
                </a:solidFill>
              </a:rPr>
              <a:t>LED </a:t>
            </a:r>
            <a:r>
              <a:rPr lang="el-GR" b="1" dirty="0">
                <a:solidFill>
                  <a:schemeClr val="accent5"/>
                </a:solidFill>
              </a:rPr>
              <a:t>θα γίνεται </a:t>
            </a:r>
            <a:r>
              <a:rPr lang="en-US" b="1" dirty="0">
                <a:solidFill>
                  <a:schemeClr val="accent5"/>
                </a:solidFill>
              </a:rPr>
              <a:t>ON/OFF</a:t>
            </a:r>
            <a:endParaRPr lang="el-GR" b="1" dirty="0">
              <a:solidFill>
                <a:schemeClr val="accent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6815" y="1093371"/>
            <a:ext cx="403411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void </a:t>
            </a:r>
            <a:r>
              <a:rPr lang="en-US" sz="1400" dirty="0" err="1"/>
              <a:t>toggleLed</a:t>
            </a:r>
            <a:r>
              <a:rPr lang="en-US" sz="1400" dirty="0"/>
              <a:t>()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digitalWrite</a:t>
            </a:r>
            <a:r>
              <a:rPr lang="en-US" sz="1400" dirty="0"/>
              <a:t>(led, </a:t>
            </a:r>
            <a:r>
              <a:rPr lang="en-US" sz="1400" dirty="0" err="1"/>
              <a:t>ledStatus</a:t>
            </a:r>
            <a:r>
              <a:rPr lang="en-US" sz="1400" dirty="0"/>
              <a:t>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ledStatus</a:t>
            </a:r>
            <a:r>
              <a:rPr lang="en-US" sz="1400" dirty="0"/>
              <a:t> = (</a:t>
            </a:r>
            <a:r>
              <a:rPr lang="en-US" sz="1400" dirty="0" err="1"/>
              <a:t>ledStatus</a:t>
            </a:r>
            <a:r>
              <a:rPr lang="en-US" sz="1400" dirty="0"/>
              <a:t> == LOW) ? HIGH : LOW;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02167" y="2322299"/>
            <a:ext cx="8634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(p6)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1040" y="3692994"/>
            <a:ext cx="393276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FF0000"/>
                </a:solidFill>
              </a:rPr>
              <a:t>Αφαιρέστε το </a:t>
            </a:r>
            <a:r>
              <a:rPr lang="en-US" sz="1600" b="1" dirty="0">
                <a:solidFill>
                  <a:srgbClr val="FF0000"/>
                </a:solidFill>
              </a:rPr>
              <a:t>delay(50) </a:t>
            </a:r>
            <a:r>
              <a:rPr lang="el-GR" sz="1600" b="1" dirty="0">
                <a:solidFill>
                  <a:srgbClr val="FF0000"/>
                </a:solidFill>
              </a:rPr>
              <a:t>και εξηγείστε τη λειτουργία του προγράμματος</a:t>
            </a:r>
          </a:p>
        </p:txBody>
      </p:sp>
    </p:spTree>
    <p:extLst>
      <p:ext uri="{BB962C8B-B14F-4D97-AF65-F5344CB8AC3E}">
        <p14:creationId xmlns:p14="http://schemas.microsoft.com/office/powerpoint/2010/main" val="1900361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45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505543" y="442860"/>
            <a:ext cx="3502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Παλμική οδήγηση 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LED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6885" y="258194"/>
            <a:ext cx="720774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l-GR" altLang="el-GR" b="1" dirty="0">
                <a:solidFill>
                  <a:schemeClr val="accent5"/>
                </a:solidFill>
              </a:rPr>
              <a:t>Να γραφτεί πρόγραμμα το οποίο θα ανάβει ένα </a:t>
            </a:r>
            <a:r>
              <a:rPr lang="en-US" altLang="el-GR" b="1" dirty="0">
                <a:solidFill>
                  <a:schemeClr val="accent5"/>
                </a:solidFill>
              </a:rPr>
              <a:t>LED </a:t>
            </a:r>
            <a:r>
              <a:rPr lang="el-GR" altLang="el-GR" b="1" dirty="0">
                <a:solidFill>
                  <a:schemeClr val="accent5"/>
                </a:solidFill>
              </a:rPr>
              <a:t>στο </a:t>
            </a:r>
            <a:r>
              <a:rPr lang="en-US" altLang="el-GR" b="1" dirty="0">
                <a:solidFill>
                  <a:schemeClr val="accent5"/>
                </a:solidFill>
              </a:rPr>
              <a:t>pin 3 </a:t>
            </a:r>
            <a:r>
              <a:rPr lang="el-GR" altLang="el-GR" b="1" dirty="0">
                <a:solidFill>
                  <a:schemeClr val="accent5"/>
                </a:solidFill>
              </a:rPr>
              <a:t>του </a:t>
            </a:r>
            <a:r>
              <a:rPr lang="en-US" altLang="el-GR" b="1" dirty="0">
                <a:solidFill>
                  <a:schemeClr val="accent5"/>
                </a:solidFill>
              </a:rPr>
              <a:t>Arduino </a:t>
            </a:r>
            <a:r>
              <a:rPr lang="el-GR" altLang="el-GR" b="1" dirty="0">
                <a:solidFill>
                  <a:schemeClr val="accent5"/>
                </a:solidFill>
              </a:rPr>
              <a:t>με </a:t>
            </a:r>
            <a:r>
              <a:rPr lang="en-US" altLang="el-GR" b="1" dirty="0">
                <a:solidFill>
                  <a:schemeClr val="accent5"/>
                </a:solidFill>
              </a:rPr>
              <a:t>PWM. </a:t>
            </a:r>
            <a:r>
              <a:rPr lang="el-GR" altLang="el-GR" b="1" dirty="0">
                <a:solidFill>
                  <a:schemeClr val="accent5"/>
                </a:solidFill>
              </a:rPr>
              <a:t>Την τιμή </a:t>
            </a:r>
            <a:r>
              <a:rPr lang="en-US" altLang="el-GR" b="1" dirty="0">
                <a:solidFill>
                  <a:schemeClr val="accent5"/>
                </a:solidFill>
              </a:rPr>
              <a:t>PWM </a:t>
            </a:r>
            <a:r>
              <a:rPr lang="el-GR" altLang="el-GR" b="1" dirty="0">
                <a:solidFill>
                  <a:schemeClr val="accent5"/>
                </a:solidFill>
              </a:rPr>
              <a:t>θα δίνουμε μέσω της σειριακής οθόνης.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05543" y="1268005"/>
            <a:ext cx="2455371" cy="377779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800"/>
              </a:spcAft>
              <a:defRPr/>
            </a:pPr>
            <a:r>
              <a:rPr lang="en-US" altLang="el-GR" sz="1400" dirty="0" err="1"/>
              <a:t>int</a:t>
            </a:r>
            <a:r>
              <a:rPr lang="en-US" altLang="el-GR" sz="1400" dirty="0"/>
              <a:t> led = 3;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 err="1"/>
              <a:t>void</a:t>
            </a:r>
            <a:r>
              <a:rPr lang="el-GR" altLang="el-GR" sz="1400" dirty="0"/>
              <a:t> </a:t>
            </a:r>
            <a:r>
              <a:rPr lang="el-GR" altLang="el-GR" sz="1400" dirty="0" err="1"/>
              <a:t>setup</a:t>
            </a:r>
            <a:r>
              <a:rPr lang="el-GR" altLang="el-GR" sz="1400" dirty="0"/>
              <a:t>() {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 </a:t>
            </a:r>
            <a:r>
              <a:rPr lang="en-US" altLang="el-GR" sz="1400" dirty="0" err="1"/>
              <a:t>pinMode</a:t>
            </a:r>
            <a:r>
              <a:rPr lang="en-US" altLang="el-GR" sz="1400" dirty="0"/>
              <a:t>(led, OUTPUT);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 </a:t>
            </a:r>
            <a:r>
              <a:rPr lang="el-GR" altLang="el-GR" sz="1400" dirty="0" err="1"/>
              <a:t>Serial.begin</a:t>
            </a:r>
            <a:r>
              <a:rPr lang="el-GR" altLang="el-GR" sz="1400" dirty="0"/>
              <a:t>(9600);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}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 err="1"/>
              <a:t>void</a:t>
            </a:r>
            <a:r>
              <a:rPr lang="el-GR" altLang="el-GR" sz="1400" dirty="0"/>
              <a:t> </a:t>
            </a:r>
            <a:r>
              <a:rPr lang="el-GR" altLang="el-GR" sz="1400" dirty="0" err="1"/>
              <a:t>loop</a:t>
            </a:r>
            <a:r>
              <a:rPr lang="el-GR" altLang="el-GR" sz="1400" dirty="0"/>
              <a:t>() {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 </a:t>
            </a:r>
            <a:r>
              <a:rPr lang="en-US" altLang="el-GR" sz="1400" dirty="0"/>
              <a:t>while (</a:t>
            </a:r>
            <a:r>
              <a:rPr lang="en-US" altLang="el-GR" sz="1400" dirty="0" err="1"/>
              <a:t>Serial.available</a:t>
            </a:r>
            <a:r>
              <a:rPr lang="en-US" altLang="el-GR" sz="1400" dirty="0"/>
              <a:t>()&gt;0) {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 </a:t>
            </a:r>
            <a:r>
              <a:rPr lang="en-US" altLang="el-GR" sz="1400" dirty="0" err="1"/>
              <a:t>int</a:t>
            </a:r>
            <a:r>
              <a:rPr lang="en-US" altLang="el-GR" sz="1400" dirty="0"/>
              <a:t> x = </a:t>
            </a:r>
            <a:r>
              <a:rPr lang="en-US" altLang="el-GR" sz="1400" dirty="0" err="1"/>
              <a:t>Serial.read</a:t>
            </a:r>
            <a:r>
              <a:rPr lang="en-US" altLang="el-GR" sz="1400" dirty="0"/>
              <a:t>();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</a:t>
            </a:r>
            <a:r>
              <a:rPr lang="en-US" altLang="el-GR" sz="1400" dirty="0" err="1"/>
              <a:t>Serial.println</a:t>
            </a:r>
            <a:r>
              <a:rPr lang="en-US" altLang="el-GR" sz="1400" dirty="0"/>
              <a:t>(x);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 </a:t>
            </a:r>
            <a:r>
              <a:rPr lang="en-US" altLang="el-GR" sz="1400" dirty="0" err="1"/>
              <a:t>analogWrite</a:t>
            </a:r>
            <a:r>
              <a:rPr lang="en-US" altLang="el-GR" sz="1400" dirty="0"/>
              <a:t>(led, x);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}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}</a:t>
            </a:r>
          </a:p>
          <a:p>
            <a:pPr>
              <a:defRPr/>
            </a:pPr>
            <a:endParaRPr lang="el-GR" altLang="el-GR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224653" y="1268005"/>
            <a:ext cx="397443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Serial.available</a:t>
            </a:r>
            <a:r>
              <a:rPr lang="en-US" b="1" dirty="0">
                <a:solidFill>
                  <a:srgbClr val="FF0000"/>
                </a:solidFill>
              </a:rPr>
              <a:t>()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algn="just"/>
            <a:r>
              <a:rPr lang="el-GR" b="1" dirty="0"/>
              <a:t>Δεδομένα τα οποία έχουν ήδη αποθηκευτεί στο σειριακό </a:t>
            </a:r>
            <a:r>
              <a:rPr lang="en-US" b="1" dirty="0"/>
              <a:t>buffer </a:t>
            </a:r>
            <a:r>
              <a:rPr lang="el-GR" b="1" dirty="0"/>
              <a:t>και είναι διαθέσιμα.</a:t>
            </a:r>
            <a:r>
              <a:rPr lang="en-US" b="1" dirty="0"/>
              <a:t> </a:t>
            </a:r>
            <a:r>
              <a:rPr lang="el-GR" b="1" dirty="0"/>
              <a:t>Μέγιστο 64 </a:t>
            </a:r>
            <a:r>
              <a:rPr lang="en-US" b="1" dirty="0"/>
              <a:t>bytes.</a:t>
            </a:r>
            <a:endParaRPr lang="el-G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79368" y="1305894"/>
            <a:ext cx="397443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Serial.read</a:t>
            </a:r>
            <a:r>
              <a:rPr lang="en-US" b="1" dirty="0">
                <a:solidFill>
                  <a:srgbClr val="FF0000"/>
                </a:solidFill>
              </a:rPr>
              <a:t>()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algn="just"/>
            <a:r>
              <a:rPr lang="el-GR" b="1" dirty="0"/>
              <a:t>Διαβάζει το πρώτο διαθέσιμο σειριακό δεδομένο από τον </a:t>
            </a:r>
            <a:r>
              <a:rPr lang="en-US" b="1" dirty="0"/>
              <a:t>buffer</a:t>
            </a:r>
            <a:r>
              <a:rPr lang="el-GR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8702" y="5409281"/>
            <a:ext cx="8634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(p7)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860" y="2978274"/>
            <a:ext cx="5153025" cy="3609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6510" y="3246834"/>
            <a:ext cx="551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128</a:t>
            </a:r>
            <a:endParaRPr lang="el-GR" sz="1600" b="1" dirty="0">
              <a:solidFill>
                <a:srgbClr val="FF0000"/>
              </a:solidFill>
            </a:endParaRPr>
          </a:p>
        </p:txBody>
      </p:sp>
      <p:cxnSp>
        <p:nvCxnSpPr>
          <p:cNvPr id="12" name="Ευθύγραμμο βέλος σύνδεσης 11"/>
          <p:cNvCxnSpPr/>
          <p:nvPr/>
        </p:nvCxnSpPr>
        <p:spPr>
          <a:xfrm flipH="1">
            <a:off x="4862286" y="3672114"/>
            <a:ext cx="624114" cy="14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29943" y="3557072"/>
            <a:ext cx="1152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ASCII </a:t>
            </a:r>
            <a:r>
              <a:rPr lang="el-GR" sz="1400" dirty="0">
                <a:solidFill>
                  <a:srgbClr val="FF0000"/>
                </a:solidFill>
              </a:rPr>
              <a:t>του 1</a:t>
            </a:r>
          </a:p>
        </p:txBody>
      </p:sp>
      <p:cxnSp>
        <p:nvCxnSpPr>
          <p:cNvPr id="14" name="Ευθύγραμμο βέλος σύνδεσης 13"/>
          <p:cNvCxnSpPr/>
          <p:nvPr/>
        </p:nvCxnSpPr>
        <p:spPr>
          <a:xfrm flipH="1">
            <a:off x="4862286" y="3849519"/>
            <a:ext cx="624114" cy="14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29943" y="3734477"/>
            <a:ext cx="1152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ASCII </a:t>
            </a:r>
            <a:r>
              <a:rPr lang="el-GR" sz="1400" dirty="0">
                <a:solidFill>
                  <a:srgbClr val="FF0000"/>
                </a:solidFill>
              </a:rPr>
              <a:t>του 2</a:t>
            </a:r>
          </a:p>
        </p:txBody>
      </p:sp>
      <p:cxnSp>
        <p:nvCxnSpPr>
          <p:cNvPr id="16" name="Ευθύγραμμο βέλος σύνδεσης 15"/>
          <p:cNvCxnSpPr/>
          <p:nvPr/>
        </p:nvCxnSpPr>
        <p:spPr>
          <a:xfrm flipH="1">
            <a:off x="4862286" y="4026924"/>
            <a:ext cx="624114" cy="14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29943" y="3911882"/>
            <a:ext cx="1152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ASCII </a:t>
            </a:r>
            <a:r>
              <a:rPr lang="el-GR" sz="1400" dirty="0">
                <a:solidFill>
                  <a:srgbClr val="FF0000"/>
                </a:solidFill>
              </a:rPr>
              <a:t>του 8</a:t>
            </a:r>
          </a:p>
        </p:txBody>
      </p:sp>
    </p:spTree>
    <p:extLst>
      <p:ext uri="{BB962C8B-B14F-4D97-AF65-F5344CB8AC3E}">
        <p14:creationId xmlns:p14="http://schemas.microsoft.com/office/powerpoint/2010/main" val="3466841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46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505543" y="442860"/>
            <a:ext cx="4576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Παλμική οδήγηση 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LED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 (Ορθό)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4429" y="1268005"/>
            <a:ext cx="2455371" cy="377779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800"/>
              </a:spcAft>
              <a:defRPr/>
            </a:pPr>
            <a:r>
              <a:rPr lang="en-US" altLang="el-GR" sz="1400" dirty="0" err="1"/>
              <a:t>int</a:t>
            </a:r>
            <a:r>
              <a:rPr lang="en-US" altLang="el-GR" sz="1400" dirty="0"/>
              <a:t> led = 3;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 err="1"/>
              <a:t>void</a:t>
            </a:r>
            <a:r>
              <a:rPr lang="el-GR" altLang="el-GR" sz="1400" dirty="0"/>
              <a:t> </a:t>
            </a:r>
            <a:r>
              <a:rPr lang="el-GR" altLang="el-GR" sz="1400" dirty="0" err="1"/>
              <a:t>setup</a:t>
            </a:r>
            <a:r>
              <a:rPr lang="el-GR" altLang="el-GR" sz="1400" dirty="0"/>
              <a:t>() {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 </a:t>
            </a:r>
            <a:r>
              <a:rPr lang="en-US" altLang="el-GR" sz="1400" dirty="0" err="1"/>
              <a:t>pinMode</a:t>
            </a:r>
            <a:r>
              <a:rPr lang="en-US" altLang="el-GR" sz="1400" dirty="0"/>
              <a:t>(led, OUTPUT);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 </a:t>
            </a:r>
            <a:r>
              <a:rPr lang="el-GR" altLang="el-GR" sz="1400" dirty="0" err="1"/>
              <a:t>Serial.begin</a:t>
            </a:r>
            <a:r>
              <a:rPr lang="el-GR" altLang="el-GR" sz="1400" dirty="0"/>
              <a:t>(9600);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}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 err="1"/>
              <a:t>void</a:t>
            </a:r>
            <a:r>
              <a:rPr lang="el-GR" altLang="el-GR" sz="1400" dirty="0"/>
              <a:t> </a:t>
            </a:r>
            <a:r>
              <a:rPr lang="el-GR" altLang="el-GR" sz="1400" dirty="0" err="1"/>
              <a:t>loop</a:t>
            </a:r>
            <a:r>
              <a:rPr lang="el-GR" altLang="el-GR" sz="1400" dirty="0"/>
              <a:t>() {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 </a:t>
            </a:r>
            <a:r>
              <a:rPr lang="en-US" altLang="el-GR" sz="1400" dirty="0"/>
              <a:t>while (</a:t>
            </a:r>
            <a:r>
              <a:rPr lang="en-US" altLang="el-GR" sz="1400" dirty="0" err="1"/>
              <a:t>Serial.available</a:t>
            </a:r>
            <a:r>
              <a:rPr lang="en-US" altLang="el-GR" sz="1400" dirty="0"/>
              <a:t>()&gt;0) {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 </a:t>
            </a:r>
            <a:r>
              <a:rPr lang="en-US" altLang="el-GR" sz="1400" dirty="0" err="1"/>
              <a:t>int</a:t>
            </a:r>
            <a:r>
              <a:rPr lang="en-US" altLang="el-GR" sz="1400" dirty="0"/>
              <a:t> x = </a:t>
            </a:r>
            <a:r>
              <a:rPr lang="en-US" altLang="el-GR" sz="1400" dirty="0" err="1"/>
              <a:t>Serial.parseInt</a:t>
            </a:r>
            <a:r>
              <a:rPr lang="en-US" altLang="el-GR" sz="1400" dirty="0"/>
              <a:t>();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</a:t>
            </a:r>
            <a:r>
              <a:rPr lang="en-US" altLang="el-GR" sz="1400" dirty="0" err="1"/>
              <a:t>Serial.println</a:t>
            </a:r>
            <a:r>
              <a:rPr lang="en-US" altLang="el-GR" sz="1400" dirty="0"/>
              <a:t>(x);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 </a:t>
            </a:r>
            <a:r>
              <a:rPr lang="en-US" altLang="el-GR" sz="1400" dirty="0" err="1"/>
              <a:t>analogWrite</a:t>
            </a:r>
            <a:r>
              <a:rPr lang="en-US" altLang="el-GR" sz="1400" dirty="0"/>
              <a:t>(led, x);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}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}</a:t>
            </a:r>
          </a:p>
          <a:p>
            <a:pPr>
              <a:defRPr/>
            </a:pPr>
            <a:endParaRPr lang="el-GR" altLang="el-GR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433502" y="5375705"/>
            <a:ext cx="8634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8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4516380" y="2746375"/>
            <a:ext cx="5153025" cy="3609975"/>
            <a:chOff x="5082437" y="1435826"/>
            <a:chExt cx="5153025" cy="3609975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2437" y="1435826"/>
              <a:ext cx="5153025" cy="3609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10546" y="1694306"/>
              <a:ext cx="551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128</a:t>
              </a:r>
              <a:endParaRPr lang="el-GR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82437" y="1268005"/>
            <a:ext cx="397443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Serial.parseInt</a:t>
            </a:r>
            <a:r>
              <a:rPr lang="en-US" b="1" dirty="0">
                <a:solidFill>
                  <a:srgbClr val="FF0000"/>
                </a:solidFill>
              </a:rPr>
              <a:t>()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algn="just"/>
            <a:r>
              <a:rPr lang="el-GR" b="1" dirty="0"/>
              <a:t>Διαβάζει το πρώτο ακέραιο σειριακό δεδομένο από τον </a:t>
            </a:r>
            <a:r>
              <a:rPr lang="en-US" b="1" dirty="0"/>
              <a:t>buffer</a:t>
            </a:r>
            <a:r>
              <a:rPr lang="el-GR" b="1" dirty="0"/>
              <a:t> (</a:t>
            </a:r>
            <a:r>
              <a:rPr lang="en-US" b="1" dirty="0"/>
              <a:t>long)</a:t>
            </a:r>
            <a:r>
              <a:rPr lang="el-G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505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47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624431" y="440628"/>
            <a:ext cx="3653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Μέτρηση θερμοκρασίας</a:t>
            </a:r>
            <a:endParaRPr lang="el-GR" sz="2400" dirty="0">
              <a:solidFill>
                <a:srgbClr val="C00000"/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291166" y="2108101"/>
            <a:ext cx="2393950" cy="2601357"/>
            <a:chOff x="1017307" y="1529878"/>
            <a:chExt cx="2393950" cy="2601357"/>
          </a:xfrm>
        </p:grpSpPr>
        <p:pic>
          <p:nvPicPr>
            <p:cNvPr id="5" name="Picture 2" descr="f7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307" y="1899210"/>
              <a:ext cx="2393950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88553" y="1529878"/>
              <a:ext cx="1021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</a:rPr>
                <a:t>LM35 D</a:t>
              </a:r>
              <a:endParaRPr lang="el-GR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7" name="Θέση περιεχομένου 2"/>
          <p:cNvSpPr>
            <a:spLocks noGrp="1"/>
          </p:cNvSpPr>
          <p:nvPr>
            <p:ph idx="1"/>
          </p:nvPr>
        </p:nvSpPr>
        <p:spPr>
          <a:xfrm>
            <a:off x="2953236" y="1226248"/>
            <a:ext cx="8229600" cy="310370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1600" dirty="0"/>
              <a:t>LM35 D – 10 mV/</a:t>
            </a:r>
            <a:r>
              <a:rPr lang="en-US" sz="1600" baseline="30000" dirty="0"/>
              <a:t>0</a:t>
            </a:r>
            <a:r>
              <a:rPr lang="en-US" sz="1600" dirty="0"/>
              <a:t>C</a:t>
            </a:r>
          </a:p>
          <a:p>
            <a:pPr>
              <a:defRPr/>
            </a:pPr>
            <a:r>
              <a:rPr lang="el-GR" sz="1600" dirty="0"/>
              <a:t>Ανάλυση μετατροπέα (</a:t>
            </a:r>
            <a:r>
              <a:rPr lang="en-US" sz="1600" dirty="0"/>
              <a:t>Resolution) = 10 bits</a:t>
            </a:r>
          </a:p>
          <a:p>
            <a:pPr>
              <a:defRPr/>
            </a:pPr>
            <a:r>
              <a:rPr lang="el-GR" sz="1600" dirty="0">
                <a:solidFill>
                  <a:srgbClr val="FF0000"/>
                </a:solidFill>
              </a:rPr>
              <a:t>Τάση αναφοράς = +5</a:t>
            </a:r>
            <a:r>
              <a:rPr lang="en-US" sz="1600" dirty="0">
                <a:solidFill>
                  <a:srgbClr val="FF0000"/>
                </a:solidFill>
              </a:rPr>
              <a:t> V</a:t>
            </a:r>
          </a:p>
          <a:p>
            <a:pPr>
              <a:defRPr/>
            </a:pPr>
            <a:r>
              <a:rPr lang="el-GR" sz="1600" dirty="0"/>
              <a:t>Είσοδος = 0 </a:t>
            </a:r>
            <a:r>
              <a:rPr lang="en-US" sz="1600" dirty="0"/>
              <a:t>V – </a:t>
            </a:r>
            <a:r>
              <a:rPr lang="el-GR" sz="1600" dirty="0"/>
              <a:t>Έξοδος = 000</a:t>
            </a:r>
            <a:r>
              <a:rPr lang="en-US" sz="1600" dirty="0"/>
              <a:t>h</a:t>
            </a:r>
          </a:p>
          <a:p>
            <a:pPr>
              <a:defRPr/>
            </a:pPr>
            <a:r>
              <a:rPr lang="el-GR" sz="1600" dirty="0"/>
              <a:t>Είσοδος = </a:t>
            </a:r>
            <a:r>
              <a:rPr lang="en-US" sz="1600" dirty="0"/>
              <a:t>+5 V – </a:t>
            </a:r>
            <a:r>
              <a:rPr lang="el-GR" sz="1600" dirty="0"/>
              <a:t>Έξοδος = </a:t>
            </a:r>
            <a:r>
              <a:rPr lang="en-US" sz="1600" dirty="0"/>
              <a:t>3FFh (2</a:t>
            </a:r>
            <a:r>
              <a:rPr lang="en-US" sz="1600" baseline="30000" dirty="0"/>
              <a:t>10</a:t>
            </a:r>
            <a:r>
              <a:rPr lang="en-US" sz="1600" dirty="0"/>
              <a:t>-1=1023)</a:t>
            </a:r>
          </a:p>
          <a:p>
            <a:pPr>
              <a:defRPr/>
            </a:pPr>
            <a:r>
              <a:rPr lang="el-GR" sz="1600" dirty="0"/>
              <a:t>Κάθε υποδιαίρεση αντιστοιχεί σε 5000 </a:t>
            </a:r>
            <a:r>
              <a:rPr lang="en-US" sz="1600" dirty="0"/>
              <a:t>mV/1023 = </a:t>
            </a:r>
            <a:r>
              <a:rPr lang="en-US" sz="1600" b="1" dirty="0">
                <a:solidFill>
                  <a:srgbClr val="FF0000"/>
                </a:solidFill>
              </a:rPr>
              <a:t>4.9 mV </a:t>
            </a:r>
            <a:r>
              <a:rPr lang="en-US" sz="1600" dirty="0"/>
              <a:t> </a:t>
            </a:r>
            <a:r>
              <a:rPr lang="el-GR" sz="1600" dirty="0"/>
              <a:t>δηλαδή σε περίπου </a:t>
            </a:r>
            <a:r>
              <a:rPr lang="el-GR" sz="1600" b="1" dirty="0">
                <a:solidFill>
                  <a:srgbClr val="FF0000"/>
                </a:solidFill>
              </a:rPr>
              <a:t>0.5 </a:t>
            </a:r>
            <a:r>
              <a:rPr lang="en-US" sz="1600" b="1" baseline="30000" dirty="0">
                <a:solidFill>
                  <a:srgbClr val="FF0000"/>
                </a:solidFill>
              </a:rPr>
              <a:t>0</a:t>
            </a:r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tabLst>
                <a:tab pos="357188" algn="l"/>
              </a:tabLst>
              <a:defRPr/>
            </a:pPr>
            <a:r>
              <a:rPr lang="en-US" sz="1600" dirty="0"/>
              <a:t>	</a:t>
            </a:r>
          </a:p>
          <a:p>
            <a:pPr>
              <a:defRPr/>
            </a:pPr>
            <a:r>
              <a:rPr lang="el-GR" sz="1600" dirty="0"/>
              <a:t>Για 0 </a:t>
            </a:r>
            <a:r>
              <a:rPr lang="el-GR" sz="1600" baseline="30000" dirty="0"/>
              <a:t>0</a:t>
            </a:r>
            <a:r>
              <a:rPr lang="en-US" sz="1600" dirty="0"/>
              <a:t>C - </a:t>
            </a:r>
            <a:r>
              <a:rPr lang="el-GR" sz="1600" dirty="0"/>
              <a:t>Είσοδος = </a:t>
            </a:r>
            <a:r>
              <a:rPr lang="en-US" sz="1600" dirty="0"/>
              <a:t>0</a:t>
            </a:r>
            <a:r>
              <a:rPr lang="el-GR" sz="1600" dirty="0"/>
              <a:t> </a:t>
            </a:r>
            <a:r>
              <a:rPr lang="en-US" sz="1600" dirty="0"/>
              <a:t>V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</a:t>
            </a:r>
            <a:r>
              <a:rPr lang="el-GR" sz="1600" dirty="0"/>
              <a:t>Έξοδος = </a:t>
            </a:r>
            <a:r>
              <a:rPr lang="en-US" sz="1600" dirty="0"/>
              <a:t>0</a:t>
            </a:r>
          </a:p>
          <a:p>
            <a:pPr>
              <a:lnSpc>
                <a:spcPct val="160000"/>
              </a:lnSpc>
              <a:defRPr/>
            </a:pPr>
            <a:r>
              <a:rPr lang="el-GR" sz="1600" dirty="0"/>
              <a:t>Για 100 </a:t>
            </a:r>
            <a:r>
              <a:rPr lang="el-GR" sz="1600" baseline="30000" dirty="0"/>
              <a:t>0</a:t>
            </a:r>
            <a:r>
              <a:rPr lang="en-US" sz="1600" dirty="0"/>
              <a:t>C – </a:t>
            </a:r>
            <a:r>
              <a:rPr lang="el-GR" sz="1600" dirty="0"/>
              <a:t>Είσοδος = </a:t>
            </a:r>
            <a:r>
              <a:rPr lang="en-US" sz="1600" dirty="0"/>
              <a:t>1</a:t>
            </a:r>
            <a:r>
              <a:rPr lang="el-GR" sz="1600" dirty="0"/>
              <a:t> </a:t>
            </a:r>
            <a:r>
              <a:rPr lang="en-US" sz="1600" dirty="0"/>
              <a:t>V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</a:t>
            </a:r>
            <a:r>
              <a:rPr lang="el-GR" sz="1600" dirty="0"/>
              <a:t>Έξοδος = 1023/5 = </a:t>
            </a:r>
            <a:r>
              <a:rPr lang="en-US" sz="1600" dirty="0"/>
              <a:t>20</a:t>
            </a:r>
            <a:r>
              <a:rPr lang="el-GR" sz="1600" dirty="0"/>
              <a:t>5</a:t>
            </a:r>
            <a:r>
              <a:rPr lang="en-US" sz="1600" dirty="0"/>
              <a:t> </a:t>
            </a:r>
            <a:r>
              <a:rPr lang="el-GR" sz="1600" dirty="0"/>
              <a:t>ή μεταβολή </a:t>
            </a:r>
            <a:r>
              <a:rPr lang="en-US" sz="1600" dirty="0"/>
              <a:t>2.05 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~=2</a:t>
            </a:r>
            <a:r>
              <a:rPr lang="en-US" sz="1600" dirty="0"/>
              <a:t>)</a:t>
            </a:r>
            <a:r>
              <a:rPr lang="el-GR" sz="1600" dirty="0"/>
              <a:t> υποδιαιρέσεων για κάθε βαθμό Κελσίου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l-GR" sz="1600" b="1" dirty="0">
                <a:solidFill>
                  <a:srgbClr val="FF0000"/>
                </a:solidFill>
              </a:rPr>
              <a:t>μη εκμετάλλευση όλης της κλίμακας</a:t>
            </a:r>
            <a:r>
              <a:rPr lang="el-GR" sz="1600" dirty="0"/>
              <a:t>.</a:t>
            </a:r>
          </a:p>
          <a:p>
            <a:pPr marL="0" indent="0">
              <a:lnSpc>
                <a:spcPct val="160000"/>
              </a:lnSpc>
              <a:buFont typeface="Wingdings" panose="05000000000000000000" pitchFamily="2" charset="2"/>
              <a:buNone/>
              <a:tabLst>
                <a:tab pos="357188" algn="l"/>
              </a:tabLst>
              <a:defRPr/>
            </a:pPr>
            <a:endParaRPr lang="el-GR" sz="1600" dirty="0"/>
          </a:p>
          <a:p>
            <a:pPr>
              <a:tabLst>
                <a:tab pos="357188" algn="l"/>
              </a:tabLst>
              <a:defRPr/>
            </a:pPr>
            <a:endParaRPr lang="en-US" sz="1600" dirty="0"/>
          </a:p>
          <a:p>
            <a:pPr>
              <a:defRPr/>
            </a:pPr>
            <a:endParaRPr lang="el-GR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53236" y="4681793"/>
            <a:ext cx="825649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lang="el-GR" sz="1600" dirty="0">
                <a:solidFill>
                  <a:srgbClr val="FF0000"/>
                </a:solidFill>
              </a:rPr>
              <a:t>Εσωτερική τάση αναφοράς = 1.1 </a:t>
            </a:r>
            <a:r>
              <a:rPr lang="en-US" sz="1600" dirty="0">
                <a:solidFill>
                  <a:srgbClr val="FF0000"/>
                </a:solidFill>
              </a:rPr>
              <a:t>V </a:t>
            </a:r>
            <a:r>
              <a:rPr lang="en-US" sz="1600" dirty="0"/>
              <a:t>(</a:t>
            </a:r>
            <a:r>
              <a:rPr lang="el-GR" sz="1600" dirty="0"/>
              <a:t>συνάρτηση </a:t>
            </a:r>
            <a:r>
              <a:rPr lang="en-US" sz="1600" dirty="0" err="1"/>
              <a:t>analogReference</a:t>
            </a:r>
            <a:r>
              <a:rPr lang="el-GR" sz="1600" dirty="0"/>
              <a:t>(</a:t>
            </a:r>
            <a:r>
              <a:rPr lang="en-US" sz="1600" dirty="0"/>
              <a:t>INTERNAL</a:t>
            </a:r>
            <a:r>
              <a:rPr lang="el-GR" sz="1600" dirty="0"/>
              <a:t>))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lang="el-GR" sz="1600" dirty="0"/>
              <a:t>Κάθε υποδιαίρεση αντιστοιχεί σε </a:t>
            </a:r>
            <a:r>
              <a:rPr lang="en-US" sz="1600" dirty="0"/>
              <a:t>11</a:t>
            </a:r>
            <a:r>
              <a:rPr lang="el-GR" sz="1600" dirty="0"/>
              <a:t>00 </a:t>
            </a:r>
            <a:r>
              <a:rPr lang="en-US" sz="1600" dirty="0"/>
              <a:t>mV/1023 = </a:t>
            </a:r>
            <a:r>
              <a:rPr lang="en-US" sz="1600" b="1" dirty="0">
                <a:solidFill>
                  <a:srgbClr val="FF0000"/>
                </a:solidFill>
              </a:rPr>
              <a:t>1.08 mV  </a:t>
            </a:r>
            <a:r>
              <a:rPr lang="el-GR" sz="1600" dirty="0"/>
              <a:t>δηλαδή σε περίπου </a:t>
            </a:r>
            <a:r>
              <a:rPr lang="el-GR" sz="1600" b="1" dirty="0">
                <a:solidFill>
                  <a:srgbClr val="FF0000"/>
                </a:solidFill>
              </a:rPr>
              <a:t>0.</a:t>
            </a:r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el-GR" sz="1600" b="1" dirty="0">
                <a:solidFill>
                  <a:srgbClr val="FF0000"/>
                </a:solidFill>
              </a:rPr>
              <a:t> </a:t>
            </a:r>
            <a:r>
              <a:rPr lang="en-US" sz="1600" b="1" baseline="30000" dirty="0">
                <a:solidFill>
                  <a:srgbClr val="FF0000"/>
                </a:solidFill>
              </a:rPr>
              <a:t>0</a:t>
            </a:r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lang="el-GR" sz="1600" dirty="0"/>
              <a:t>Για 100 0</a:t>
            </a:r>
            <a:r>
              <a:rPr lang="en-US" sz="1600" dirty="0"/>
              <a:t>C – </a:t>
            </a:r>
            <a:r>
              <a:rPr lang="el-GR" sz="1600" dirty="0"/>
              <a:t>Είσοδος = </a:t>
            </a:r>
            <a:r>
              <a:rPr lang="en-US" sz="1600" dirty="0"/>
              <a:t>1</a:t>
            </a:r>
            <a:r>
              <a:rPr lang="el-GR" sz="1600" dirty="0"/>
              <a:t> </a:t>
            </a:r>
            <a:r>
              <a:rPr lang="en-US" sz="1600" dirty="0"/>
              <a:t>V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</a:t>
            </a:r>
            <a:r>
              <a:rPr lang="el-GR" sz="1600" dirty="0"/>
              <a:t>Έξοδος = 1023/1.1 = 930 ή μεταβολή </a:t>
            </a:r>
            <a:r>
              <a:rPr lang="el-GR" sz="1600" b="1" dirty="0">
                <a:solidFill>
                  <a:srgbClr val="FF0000"/>
                </a:solidFill>
              </a:rPr>
              <a:t>9.3</a:t>
            </a:r>
            <a:r>
              <a:rPr lang="el-GR" sz="1600" dirty="0"/>
              <a:t> υποδιαιρέσεων για κάθε βαθμό Κελσίου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l-GR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ευαισθησία στο θόρυβο</a:t>
            </a:r>
            <a:r>
              <a:rPr lang="el-GR" sz="1600" dirty="0">
                <a:sym typeface="Wingdings" panose="05000000000000000000" pitchFamily="2" charset="2"/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7088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48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833718" y="1076341"/>
            <a:ext cx="10623176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Ανάλυση </a:t>
            </a:r>
            <a:r>
              <a:rPr lang="en-US" b="1" dirty="0">
                <a:solidFill>
                  <a:srgbClr val="FF0000"/>
                </a:solidFill>
              </a:rPr>
              <a:t>A/D </a:t>
            </a:r>
            <a:r>
              <a:rPr lang="el-GR" b="1" dirty="0">
                <a:solidFill>
                  <a:srgbClr val="FF0000"/>
                </a:solidFill>
              </a:rPr>
              <a:t>ή </a:t>
            </a:r>
            <a:r>
              <a:rPr lang="en-US" b="1" dirty="0">
                <a:solidFill>
                  <a:srgbClr val="FF0000"/>
                </a:solidFill>
              </a:rPr>
              <a:t>Resolution </a:t>
            </a:r>
            <a:r>
              <a:rPr lang="en-US" b="1" dirty="0"/>
              <a:t>– 10 bits </a:t>
            </a:r>
            <a:r>
              <a:rPr lang="el-GR" b="1" dirty="0"/>
              <a:t>ή 1024 υποδιαιρέσεις (από 0 έως 1023).</a:t>
            </a:r>
          </a:p>
          <a:p>
            <a:endParaRPr lang="el-GR" b="1" dirty="0"/>
          </a:p>
          <a:p>
            <a:r>
              <a:rPr lang="el-GR" b="1" dirty="0">
                <a:solidFill>
                  <a:srgbClr val="FF0000"/>
                </a:solidFill>
              </a:rPr>
              <a:t>Ανάλυση μέτρησης ή ανάλυση απεικόνισης </a:t>
            </a:r>
            <a:r>
              <a:rPr lang="el-GR" b="1" dirty="0"/>
              <a:t>– 0 έως 100 </a:t>
            </a:r>
            <a:r>
              <a:rPr lang="el-GR" b="1" baseline="30000" dirty="0"/>
              <a:t>0</a:t>
            </a:r>
            <a:r>
              <a:rPr lang="en-US" b="1" dirty="0"/>
              <a:t>C </a:t>
            </a:r>
            <a:r>
              <a:rPr lang="el-GR" b="1" dirty="0"/>
              <a:t>σε μορφή </a:t>
            </a:r>
            <a:r>
              <a:rPr lang="en-US" b="1" dirty="0" err="1"/>
              <a:t>nn.n</a:t>
            </a:r>
            <a:r>
              <a:rPr lang="en-US" b="1" dirty="0"/>
              <a:t> (</a:t>
            </a:r>
            <a:r>
              <a:rPr lang="el-GR" b="1" dirty="0"/>
              <a:t>ενός δεκαδικού ή 0.1). Π.χ. 32.6 </a:t>
            </a:r>
            <a:r>
              <a:rPr lang="el-GR" b="1" baseline="30000" dirty="0"/>
              <a:t>0</a:t>
            </a:r>
            <a:r>
              <a:rPr lang="en-US" b="1" dirty="0"/>
              <a:t>C</a:t>
            </a:r>
            <a:endParaRPr lang="el-GR" b="1" dirty="0"/>
          </a:p>
          <a:p>
            <a:pPr>
              <a:tabLst>
                <a:tab pos="4397375" algn="l"/>
              </a:tabLst>
            </a:pPr>
            <a:r>
              <a:rPr lang="el-GR" b="1" dirty="0"/>
              <a:t>            </a:t>
            </a:r>
            <a:r>
              <a:rPr lang="el-GR" b="1" dirty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Display Resolution)</a:t>
            </a:r>
            <a:r>
              <a:rPr lang="el-GR" b="1" dirty="0">
                <a:solidFill>
                  <a:srgbClr val="FF0000"/>
                </a:solidFill>
              </a:rPr>
              <a:t>                                  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l-GR" b="1" dirty="0"/>
              <a:t>Γι’ αυτήν την κλίμακα χρειάζονται 1000 υποδιαιρέσεις, άρα ο     	</a:t>
            </a:r>
            <a:r>
              <a:rPr lang="en-US" b="1" dirty="0"/>
              <a:t>A/D </a:t>
            </a:r>
            <a:r>
              <a:rPr lang="el-GR" b="1" dirty="0"/>
              <a:t>είναι κατάλληλος. </a:t>
            </a:r>
          </a:p>
          <a:p>
            <a:pPr>
              <a:tabLst>
                <a:tab pos="4397375" algn="l"/>
              </a:tabLst>
            </a:pPr>
            <a:endParaRPr lang="el-GR" b="1" dirty="0"/>
          </a:p>
          <a:p>
            <a:pPr>
              <a:tabLst>
                <a:tab pos="4397375" algn="l"/>
              </a:tabLst>
            </a:pPr>
            <a:r>
              <a:rPr lang="el-GR" b="1" dirty="0">
                <a:solidFill>
                  <a:srgbClr val="FF0000"/>
                </a:solidFill>
              </a:rPr>
              <a:t>Ακρίβεια μέτρησης </a:t>
            </a:r>
            <a:r>
              <a:rPr lang="el-GR" b="1" dirty="0"/>
              <a:t>– Η ακρίβεια της ψηφιακής ένδειξης με την ένδειξη ενός προτύπου οργάνου.</a:t>
            </a:r>
          </a:p>
          <a:p>
            <a:pPr>
              <a:tabLst>
                <a:tab pos="4397375" algn="l"/>
              </a:tabLst>
            </a:pPr>
            <a:endParaRPr lang="el-GR" b="1" dirty="0"/>
          </a:p>
          <a:p>
            <a:pPr>
              <a:tabLst>
                <a:tab pos="4397375" algn="l"/>
              </a:tabLst>
            </a:pPr>
            <a:r>
              <a:rPr lang="el-GR" b="1" dirty="0" err="1">
                <a:solidFill>
                  <a:srgbClr val="FF0000"/>
                </a:solidFill>
              </a:rPr>
              <a:t>Επαναληψιμότητα</a:t>
            </a:r>
            <a:r>
              <a:rPr lang="el-GR" b="1" dirty="0">
                <a:solidFill>
                  <a:srgbClr val="FF0000"/>
                </a:solidFill>
              </a:rPr>
              <a:t> ή </a:t>
            </a:r>
            <a:r>
              <a:rPr lang="en-US" b="1" dirty="0">
                <a:solidFill>
                  <a:srgbClr val="FF0000"/>
                </a:solidFill>
              </a:rPr>
              <a:t>Repeatability</a:t>
            </a:r>
            <a:r>
              <a:rPr lang="en-US" b="1" dirty="0"/>
              <a:t> – </a:t>
            </a:r>
            <a:r>
              <a:rPr lang="el-GR" b="1" dirty="0"/>
              <a:t>Η απεικόνιση παραμένει σταθερή σε επαναλήψεις μετρήσεων.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3718" y="4159783"/>
            <a:ext cx="1062317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accent5"/>
                </a:solidFill>
              </a:rPr>
              <a:t>Αύξηση της τάσης αναφοράς </a:t>
            </a:r>
            <a:r>
              <a:rPr lang="el-GR" dirty="0">
                <a:sym typeface="Wingdings" panose="05000000000000000000" pitchFamily="2" charset="2"/>
              </a:rPr>
              <a:t> Μεγαλύτερο βήμα, μικρότερη ανάλυση απεικόνισης, πιθανή 			                                              ανεκμετάλλευτη περιοχή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accent5"/>
                </a:solidFill>
                <a:sym typeface="Wingdings" panose="05000000000000000000" pitchFamily="2" charset="2"/>
              </a:rPr>
              <a:t>Μείωση της τάσης αναφοράς </a:t>
            </a:r>
            <a:r>
              <a:rPr lang="el-GR" dirty="0">
                <a:sym typeface="Wingdings" panose="05000000000000000000" pitchFamily="2" charset="2"/>
              </a:rPr>
              <a:t> Μικρότερο βήμα, μεγαλύτερη ανάλυση απεικόνισης, ευαισθησία στο 				             θόρυβο.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7660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49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624431" y="440628"/>
            <a:ext cx="5485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Αλγόριθμοι μέτρησης θερμοκρασίας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3321824" y="1644134"/>
            <a:ext cx="4201856" cy="92333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b="1" i="1" dirty="0">
                <a:solidFill>
                  <a:srgbClr val="FF0000"/>
                </a:solidFill>
              </a:rPr>
              <a:t>Τάση αναφοράς +5 </a:t>
            </a:r>
            <a:r>
              <a:rPr lang="en-US" b="1" i="1" dirty="0">
                <a:solidFill>
                  <a:srgbClr val="FF0000"/>
                </a:solidFill>
              </a:rPr>
              <a:t>V</a:t>
            </a:r>
          </a:p>
          <a:p>
            <a:pPr algn="ctr">
              <a:defRPr/>
            </a:pPr>
            <a:endParaRPr lang="el-GR" b="1" i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b="1" i="1" dirty="0">
                <a:solidFill>
                  <a:schemeClr val="tx2"/>
                </a:solidFill>
              </a:rPr>
              <a:t>Temperature = Analog Reading from A0/2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7885" y="4602912"/>
            <a:ext cx="748823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dirty="0">
                <a:solidFill>
                  <a:schemeClr val="tx2"/>
                </a:solidFill>
              </a:rPr>
              <a:t>Για την αποφυγή του θορύβου που δημιουργεί η γείωση του κυκλώματος δημιουργούμε ένα φίλτρο κινουμένης μέσης τιμής (</a:t>
            </a:r>
            <a:r>
              <a:rPr lang="en-US" dirty="0">
                <a:solidFill>
                  <a:schemeClr val="tx2"/>
                </a:solidFill>
              </a:rPr>
              <a:t>moving average filter)</a:t>
            </a:r>
            <a:r>
              <a:rPr lang="el-GR" dirty="0">
                <a:solidFill>
                  <a:schemeClr val="tx2"/>
                </a:solidFill>
              </a:rPr>
              <a:t>, με το οποίο λαμβάνουμε 20 διαδοχικές μετρήσεις και βρίσκουμε τη μέση τιμή τους</a:t>
            </a:r>
            <a:r>
              <a:rPr lang="en-US" dirty="0">
                <a:solidFill>
                  <a:schemeClr val="tx2"/>
                </a:solidFill>
              </a:rPr>
              <a:t>.</a:t>
            </a:r>
            <a:endParaRPr lang="el-GR" dirty="0">
              <a:solidFill>
                <a:schemeClr val="tx2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3232857" y="3118527"/>
            <a:ext cx="4379789" cy="92333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b="1" i="1" dirty="0">
                <a:solidFill>
                  <a:srgbClr val="FF0000"/>
                </a:solidFill>
              </a:rPr>
              <a:t>Τάση αναφοράς +</a:t>
            </a:r>
            <a:r>
              <a:rPr lang="en-US" b="1" i="1" dirty="0">
                <a:solidFill>
                  <a:srgbClr val="FF0000"/>
                </a:solidFill>
              </a:rPr>
              <a:t>1.1</a:t>
            </a:r>
            <a:r>
              <a:rPr lang="el-GR" b="1" i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V</a:t>
            </a:r>
          </a:p>
          <a:p>
            <a:pPr algn="ctr">
              <a:defRPr/>
            </a:pPr>
            <a:endParaRPr lang="el-GR" b="1" i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b="1" i="1" dirty="0">
                <a:solidFill>
                  <a:schemeClr val="tx2"/>
                </a:solidFill>
              </a:rPr>
              <a:t>Temperature = Analog Reading from A0/9.3</a:t>
            </a:r>
            <a:endParaRPr lang="el-G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49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14" y="1126464"/>
            <a:ext cx="6644007" cy="4386830"/>
          </a:xfrm>
          <a:prstGeom prst="rect">
            <a:avLst/>
          </a:prstGeom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</a:t>
            </a:fld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344" y="827340"/>
            <a:ext cx="699809" cy="83253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274" y="739794"/>
            <a:ext cx="549079" cy="9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4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50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1156446" y="1046350"/>
            <a:ext cx="4619625" cy="4616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#define pin A0      // (or     </a:t>
            </a:r>
            <a:r>
              <a:rPr lang="en-US" sz="1400" dirty="0" err="1"/>
              <a:t>int</a:t>
            </a:r>
            <a:r>
              <a:rPr lang="en-US" sz="1400" dirty="0"/>
              <a:t> pin=A0;)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fr-FR" sz="1400" dirty="0" err="1"/>
              <a:t>int</a:t>
            </a:r>
            <a:r>
              <a:rPr lang="fr-FR" sz="1400" dirty="0"/>
              <a:t> </a:t>
            </a:r>
            <a:r>
              <a:rPr lang="fr-FR" sz="1400" dirty="0" err="1"/>
              <a:t>temperature</a:t>
            </a:r>
            <a:r>
              <a:rPr lang="fr-FR" sz="1400" dirty="0"/>
              <a:t>;</a:t>
            </a:r>
            <a:endParaRPr lang="el-GR" sz="1400" dirty="0"/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sz="1400" dirty="0"/>
              <a:t>void setup() {</a:t>
            </a:r>
            <a:endParaRPr lang="el-GR" sz="1400" dirty="0"/>
          </a:p>
          <a:p>
            <a:pPr>
              <a:defRPr/>
            </a:pPr>
            <a:r>
              <a:rPr lang="en-US" sz="1400" dirty="0"/>
              <a:t>  </a:t>
            </a:r>
            <a:r>
              <a:rPr lang="en-US" sz="1400" dirty="0" err="1"/>
              <a:t>Serial.begin</a:t>
            </a:r>
            <a:r>
              <a:rPr lang="en-US" sz="1400" dirty="0"/>
              <a:t>(9600);		// for serial monitor</a:t>
            </a:r>
            <a:endParaRPr lang="el-GR" sz="1400" dirty="0"/>
          </a:p>
          <a:p>
            <a:pPr>
              <a:defRPr/>
            </a:pPr>
            <a:r>
              <a:rPr lang="en-US" sz="1400" dirty="0"/>
              <a:t>  </a:t>
            </a:r>
            <a:r>
              <a:rPr lang="en-US" sz="1400" dirty="0" err="1"/>
              <a:t>analogReference</a:t>
            </a:r>
            <a:r>
              <a:rPr lang="en-US" sz="1400"/>
              <a:t>(INTERNAL);  </a:t>
            </a:r>
            <a:r>
              <a:rPr lang="el-GR" sz="1400" dirty="0"/>
              <a:t>	</a:t>
            </a:r>
            <a:r>
              <a:rPr lang="en-US" sz="1400" dirty="0"/>
              <a:t>// reference to 1.1 V</a:t>
            </a:r>
            <a:endParaRPr lang="el-GR" sz="1400" dirty="0"/>
          </a:p>
          <a:p>
            <a:pPr>
              <a:defRPr/>
            </a:pPr>
            <a:r>
              <a:rPr lang="el-GR" sz="1400" dirty="0"/>
              <a:t> </a:t>
            </a:r>
            <a:r>
              <a:rPr lang="en-US" sz="1400" dirty="0"/>
              <a:t> </a:t>
            </a:r>
            <a:r>
              <a:rPr lang="en-US" sz="1400" dirty="0" err="1"/>
              <a:t>Serial.println</a:t>
            </a:r>
            <a:r>
              <a:rPr lang="en-US" sz="1400" dirty="0"/>
              <a:t>("Ready to start...");</a:t>
            </a:r>
            <a:endParaRPr lang="el-GR" sz="1400" dirty="0"/>
          </a:p>
          <a:p>
            <a:pPr>
              <a:defRPr/>
            </a:pPr>
            <a:r>
              <a:rPr lang="en-US" sz="1400" dirty="0"/>
              <a:t>}</a:t>
            </a:r>
            <a:endParaRPr lang="el-GR" sz="1400" dirty="0"/>
          </a:p>
          <a:p>
            <a:pPr>
              <a:defRPr/>
            </a:pPr>
            <a:endParaRPr lang="el-GR" sz="1400" dirty="0"/>
          </a:p>
          <a:p>
            <a:pPr>
              <a:defRPr/>
            </a:pPr>
            <a:r>
              <a:rPr lang="en-US" sz="1400" dirty="0"/>
              <a:t>void loop() {</a:t>
            </a:r>
            <a:endParaRPr lang="el-GR" sz="1400" dirty="0"/>
          </a:p>
          <a:p>
            <a:pPr>
              <a:defRPr/>
            </a:pPr>
            <a:r>
              <a:rPr lang="el-GR" sz="1400" dirty="0"/>
              <a:t>  </a:t>
            </a:r>
            <a:r>
              <a:rPr lang="nb-NO" sz="1400" dirty="0"/>
              <a:t>int span = 20;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int analog = 0;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for (int i = 0; i &lt; span; i++) {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  analog = analog + analogRead(pin);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}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analog = analog / 20;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temperature = analog/9.3;</a:t>
            </a:r>
            <a:endParaRPr lang="el-GR" sz="1400" dirty="0"/>
          </a:p>
          <a:p>
            <a:pPr>
              <a:defRPr/>
            </a:pPr>
            <a:r>
              <a:rPr lang="el-GR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(temperature);</a:t>
            </a:r>
            <a:endParaRPr lang="el-GR" sz="1400" dirty="0"/>
          </a:p>
          <a:p>
            <a:pPr>
              <a:defRPr/>
            </a:pPr>
            <a:r>
              <a:rPr lang="el-GR" sz="1400" dirty="0"/>
              <a:t>}</a:t>
            </a:r>
          </a:p>
          <a:p>
            <a:pPr>
              <a:defRPr/>
            </a:pPr>
            <a:endParaRPr lang="el-GR" sz="1400" dirty="0"/>
          </a:p>
        </p:txBody>
      </p:sp>
      <p:graphicFrame>
        <p:nvGraphicFramePr>
          <p:cNvPr id="5" name="Αντικείμενο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940802"/>
              </p:ext>
            </p:extLst>
          </p:nvPr>
        </p:nvGraphicFramePr>
        <p:xfrm>
          <a:off x="6206378" y="1566676"/>
          <a:ext cx="4562475" cy="379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" name="Image" r:id="rId3" imgW="1801372" imgH="1496571" progId="Photoshop.Image.11">
                  <p:embed/>
                </p:oleObj>
              </mc:Choice>
              <mc:Fallback>
                <p:oleObj name="Image" r:id="rId3" imgW="1801372" imgH="1496571" progId="Photoshop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6378" y="1566676"/>
                        <a:ext cx="4562475" cy="379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31996" y="5894685"/>
            <a:ext cx="8634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(p9)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566567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51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893373" y="642334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Άσκηση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1478" y="3025587"/>
            <a:ext cx="97163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5"/>
                </a:solidFill>
              </a:rPr>
              <a:t>Να γραφτεί πρόγραμμα το οποίο να απεικονίζει τη θερμοκρασία με ακρίβεια 0.1 </a:t>
            </a:r>
            <a:r>
              <a:rPr lang="el-GR" b="1" baseline="30000" dirty="0">
                <a:solidFill>
                  <a:schemeClr val="accent5"/>
                </a:solidFill>
              </a:rPr>
              <a:t>0</a:t>
            </a:r>
            <a:r>
              <a:rPr lang="en-US" b="1" dirty="0">
                <a:solidFill>
                  <a:schemeClr val="accent5"/>
                </a:solidFill>
              </a:rPr>
              <a:t>C.</a:t>
            </a:r>
            <a:endParaRPr lang="el-GR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59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52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624431" y="440628"/>
            <a:ext cx="3573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Μέτρηση φωτεινότητας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5" name="Picture 2" descr="f7-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60" y="2151623"/>
            <a:ext cx="24923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3397623" y="1380958"/>
            <a:ext cx="8422341" cy="397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b="1" dirty="0">
                <a:solidFill>
                  <a:srgbClr val="FF0000"/>
                </a:solidFill>
              </a:rPr>
              <a:t>Χαρακτηριστικά </a:t>
            </a:r>
            <a:r>
              <a:rPr lang="el-GR" b="1" dirty="0" err="1">
                <a:solidFill>
                  <a:srgbClr val="FF0000"/>
                </a:solidFill>
              </a:rPr>
              <a:t>φωτο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l-GR" b="1" dirty="0">
                <a:solidFill>
                  <a:srgbClr val="FF0000"/>
                </a:solidFill>
              </a:rPr>
              <a:t>αντίστασης </a:t>
            </a:r>
            <a:r>
              <a:rPr lang="en-US" b="1" dirty="0">
                <a:solidFill>
                  <a:srgbClr val="FF0000"/>
                </a:solidFill>
              </a:rPr>
              <a:t>LDR 5 mm</a:t>
            </a:r>
            <a:endParaRPr lang="el-GR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en-US" b="1" dirty="0" err="1">
                <a:solidFill>
                  <a:schemeClr val="accent5"/>
                </a:solidFill>
              </a:rPr>
              <a:t>Αντίστ</a:t>
            </a:r>
            <a:r>
              <a:rPr lang="en-US" b="1" dirty="0">
                <a:solidFill>
                  <a:schemeClr val="accent5"/>
                </a:solidFill>
              </a:rPr>
              <a:t>αση φωτός </a:t>
            </a:r>
            <a:r>
              <a:rPr lang="el-GR" b="1" dirty="0">
                <a:solidFill>
                  <a:schemeClr val="accent5"/>
                </a:solidFill>
              </a:rPr>
              <a:t>= </a:t>
            </a:r>
            <a:r>
              <a:rPr lang="en-US" b="1" dirty="0">
                <a:solidFill>
                  <a:schemeClr val="accent5"/>
                </a:solidFill>
              </a:rPr>
              <a:t>8~20 ΚΩ</a:t>
            </a:r>
            <a:endParaRPr lang="el-GR" b="1" dirty="0">
              <a:solidFill>
                <a:schemeClr val="accent5"/>
              </a:solidFill>
            </a:endParaRPr>
          </a:p>
          <a:p>
            <a:pPr algn="just">
              <a:defRPr/>
            </a:pPr>
            <a:r>
              <a:rPr lang="en-US" b="1" dirty="0" err="1">
                <a:solidFill>
                  <a:schemeClr val="accent5"/>
                </a:solidFill>
              </a:rPr>
              <a:t>Αντίστ</a:t>
            </a:r>
            <a:r>
              <a:rPr lang="en-US" b="1" dirty="0">
                <a:solidFill>
                  <a:schemeClr val="accent5"/>
                </a:solidFill>
              </a:rPr>
              <a:t>αση σκότους </a:t>
            </a:r>
            <a:r>
              <a:rPr lang="el-GR" b="1" dirty="0">
                <a:solidFill>
                  <a:schemeClr val="accent5"/>
                </a:solidFill>
              </a:rPr>
              <a:t>= </a:t>
            </a:r>
            <a:r>
              <a:rPr lang="en-US" b="1" dirty="0">
                <a:solidFill>
                  <a:schemeClr val="accent5"/>
                </a:solidFill>
              </a:rPr>
              <a:t>1 MΩ (min)</a:t>
            </a:r>
          </a:p>
          <a:p>
            <a:pPr algn="just">
              <a:defRPr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l-GR" dirty="0"/>
              <a:t>Σε πλήρη φωτεινότητα, η τάση που εφαρμόζεται στην αναλογική είσοδο του μετατροπέα είναι +</a:t>
            </a:r>
            <a:r>
              <a:rPr lang="en-US" dirty="0"/>
              <a:t>0.45</a:t>
            </a:r>
            <a:r>
              <a:rPr lang="el-GR" dirty="0"/>
              <a:t> </a:t>
            </a:r>
            <a:r>
              <a:rPr lang="en-US" dirty="0"/>
              <a:t>V</a:t>
            </a:r>
            <a:r>
              <a:rPr lang="el-GR" dirty="0"/>
              <a:t>, ενώ σε πλήρες σκοτάδι η τάση αυτή είναι τα 2/3 των +5 </a:t>
            </a:r>
            <a:r>
              <a:rPr lang="en-US" dirty="0"/>
              <a:t>V</a:t>
            </a:r>
            <a:r>
              <a:rPr lang="el-GR" dirty="0"/>
              <a:t> ή  3.</a:t>
            </a:r>
            <a:r>
              <a:rPr lang="en-US" dirty="0"/>
              <a:t>24</a:t>
            </a:r>
            <a:r>
              <a:rPr lang="el-GR" dirty="0"/>
              <a:t> </a:t>
            </a:r>
            <a:r>
              <a:rPr lang="en-US" dirty="0"/>
              <a:t>V</a:t>
            </a:r>
            <a:r>
              <a:rPr lang="el-GR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l-GR" dirty="0"/>
              <a:t>Εάν η τάση αναφοράς του μετατροπέα είναι +5 </a:t>
            </a:r>
            <a:r>
              <a:rPr lang="en-US" dirty="0"/>
              <a:t>V</a:t>
            </a:r>
            <a:r>
              <a:rPr lang="el-GR" dirty="0"/>
              <a:t>, τότε σε πλήρη φωτεινότητα ο μετατροπέας δίνει </a:t>
            </a:r>
            <a:r>
              <a:rPr lang="en-US" dirty="0"/>
              <a:t>92</a:t>
            </a:r>
            <a:r>
              <a:rPr lang="el-GR" dirty="0"/>
              <a:t> ενώ σε πλήρες σκοτάδι δίνει 6</a:t>
            </a:r>
            <a:r>
              <a:rPr lang="en-US" dirty="0"/>
              <a:t>63</a:t>
            </a:r>
            <a:r>
              <a:rPr lang="el-GR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l-GR" dirty="0"/>
              <a:t>Για κλίμακα φωτεινότητας από 0 έως 100% και με δεδομένο ότι η ένδειξη του μετατροπέα αυξάνεται όσο το φως γίνεται λιγότερο: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9428" y="3027563"/>
            <a:ext cx="793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=10 ΚΩ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5050401" y="5645275"/>
            <a:ext cx="4931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accent5"/>
                </a:solidFill>
              </a:rPr>
              <a:t>Intensity</a:t>
            </a:r>
            <a:r>
              <a:rPr lang="el-GR" b="1" i="1" dirty="0">
                <a:solidFill>
                  <a:schemeClr val="accent5"/>
                </a:solidFill>
              </a:rPr>
              <a:t> = 100-(</a:t>
            </a:r>
            <a:r>
              <a:rPr lang="en-US" b="1" i="1" dirty="0">
                <a:solidFill>
                  <a:schemeClr val="accent5"/>
                </a:solidFill>
              </a:rPr>
              <a:t>analog reading</a:t>
            </a:r>
            <a:r>
              <a:rPr lang="el-GR" b="1" i="1" dirty="0">
                <a:solidFill>
                  <a:schemeClr val="accent5"/>
                </a:solidFill>
              </a:rPr>
              <a:t>-</a:t>
            </a:r>
            <a:r>
              <a:rPr lang="en-US" b="1" i="1" dirty="0">
                <a:solidFill>
                  <a:schemeClr val="accent5"/>
                </a:solidFill>
              </a:rPr>
              <a:t>92</a:t>
            </a:r>
            <a:r>
              <a:rPr lang="el-GR" b="1" i="1" dirty="0">
                <a:solidFill>
                  <a:schemeClr val="accent5"/>
                </a:solidFill>
              </a:rPr>
              <a:t>)*100/(6</a:t>
            </a:r>
            <a:r>
              <a:rPr lang="en-US" b="1" i="1" dirty="0">
                <a:solidFill>
                  <a:schemeClr val="accent5"/>
                </a:solidFill>
              </a:rPr>
              <a:t>63</a:t>
            </a:r>
            <a:r>
              <a:rPr lang="el-GR" b="1" i="1" dirty="0">
                <a:solidFill>
                  <a:schemeClr val="accent5"/>
                </a:solidFill>
              </a:rPr>
              <a:t>-</a:t>
            </a:r>
            <a:r>
              <a:rPr lang="en-US" b="1" i="1" dirty="0">
                <a:solidFill>
                  <a:schemeClr val="accent5"/>
                </a:solidFill>
              </a:rPr>
              <a:t>92</a:t>
            </a:r>
            <a:r>
              <a:rPr lang="el-GR" b="1" i="1" dirty="0">
                <a:solidFill>
                  <a:schemeClr val="accent5"/>
                </a:solidFill>
              </a:rPr>
              <a:t>)</a:t>
            </a:r>
            <a:endParaRPr lang="el-GR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594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53</a:t>
            </a:fld>
            <a:endParaRPr lang="el-GR"/>
          </a:p>
        </p:txBody>
      </p:sp>
      <p:pic>
        <p:nvPicPr>
          <p:cNvPr id="3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362075"/>
            <a:ext cx="55530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τρίγωνο 4"/>
          <p:cNvSpPr/>
          <p:nvPr/>
        </p:nvSpPr>
        <p:spPr>
          <a:xfrm>
            <a:off x="6227763" y="1824038"/>
            <a:ext cx="1584325" cy="2159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6" name="Ορθογώνιο τρίγωνο 5"/>
          <p:cNvSpPr/>
          <p:nvPr/>
        </p:nvSpPr>
        <p:spPr>
          <a:xfrm>
            <a:off x="7027863" y="2903538"/>
            <a:ext cx="784225" cy="1079500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 flipV="1">
            <a:off x="3492500" y="3436938"/>
            <a:ext cx="1268413" cy="3159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Αριστερή αγκύλη 7"/>
          <p:cNvSpPr/>
          <p:nvPr/>
        </p:nvSpPr>
        <p:spPr>
          <a:xfrm>
            <a:off x="6019800" y="2903538"/>
            <a:ext cx="46038" cy="1065212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9" name="Αριστερή αγκύλη 8"/>
          <p:cNvSpPr/>
          <p:nvPr/>
        </p:nvSpPr>
        <p:spPr>
          <a:xfrm>
            <a:off x="5516563" y="1835150"/>
            <a:ext cx="71437" cy="2136775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0" name="Αριστερή αγκύλη 9"/>
          <p:cNvSpPr/>
          <p:nvPr/>
        </p:nvSpPr>
        <p:spPr>
          <a:xfrm rot="16200000">
            <a:off x="7396957" y="3752056"/>
            <a:ext cx="46038" cy="784225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1" name="Αριστερή αγκύλη 10"/>
          <p:cNvSpPr/>
          <p:nvPr/>
        </p:nvSpPr>
        <p:spPr>
          <a:xfrm rot="16200000">
            <a:off x="6992938" y="3781425"/>
            <a:ext cx="53975" cy="1584325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7113588" y="4186238"/>
            <a:ext cx="7191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l-GR" sz="1400" b="1"/>
              <a:t>663-x</a:t>
            </a:r>
            <a:endParaRPr lang="el-GR" altLang="el-GR" sz="1400" b="1"/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6584950" y="4705350"/>
            <a:ext cx="86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l-GR" sz="1400" b="1"/>
              <a:t>663-92</a:t>
            </a:r>
            <a:endParaRPr lang="el-GR" altLang="el-GR" sz="1400" b="1"/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 rot="16200000">
            <a:off x="5381625" y="3289300"/>
            <a:ext cx="86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l-GR" sz="1400" b="1"/>
              <a:t>Φ</a:t>
            </a: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 rot="16200000">
            <a:off x="4754563" y="2855913"/>
            <a:ext cx="86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l-GR" sz="1400" b="1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4505545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54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484094" y="1001713"/>
            <a:ext cx="4140200" cy="4616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#define pin A</a:t>
            </a:r>
            <a:r>
              <a:rPr lang="el-GR" sz="1400" dirty="0"/>
              <a:t>1</a:t>
            </a:r>
            <a:r>
              <a:rPr lang="en-US" sz="1400" dirty="0"/>
              <a:t>      // (or     </a:t>
            </a:r>
            <a:r>
              <a:rPr lang="en-US" sz="1400" dirty="0" err="1"/>
              <a:t>int</a:t>
            </a:r>
            <a:r>
              <a:rPr lang="en-US" sz="1400" dirty="0"/>
              <a:t> pin=A</a:t>
            </a:r>
            <a:r>
              <a:rPr lang="el-GR" sz="1400" dirty="0"/>
              <a:t>1</a:t>
            </a:r>
            <a:r>
              <a:rPr lang="en-US" sz="1400" dirty="0"/>
              <a:t>;)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fr-FR" sz="1400" dirty="0" err="1"/>
              <a:t>int</a:t>
            </a:r>
            <a:r>
              <a:rPr lang="fr-FR" sz="1400" dirty="0"/>
              <a:t> </a:t>
            </a:r>
            <a:r>
              <a:rPr lang="en-US" sz="1400" dirty="0"/>
              <a:t>intensity</a:t>
            </a:r>
            <a:r>
              <a:rPr lang="fr-FR" sz="1400" dirty="0"/>
              <a:t>;</a:t>
            </a:r>
            <a:endParaRPr lang="el-GR" sz="1400" dirty="0"/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sz="1400" dirty="0"/>
              <a:t>void setup() {</a:t>
            </a:r>
            <a:endParaRPr lang="el-GR" sz="1400" dirty="0"/>
          </a:p>
          <a:p>
            <a:pPr>
              <a:defRPr/>
            </a:pPr>
            <a:r>
              <a:rPr lang="en-US" sz="1400" dirty="0"/>
              <a:t>  </a:t>
            </a:r>
            <a:r>
              <a:rPr lang="en-US" sz="1400" dirty="0" err="1"/>
              <a:t>Serial.begin</a:t>
            </a:r>
            <a:r>
              <a:rPr lang="en-US" sz="1400" dirty="0"/>
              <a:t>(9600);	// for serial monitor</a:t>
            </a:r>
            <a:endParaRPr lang="el-GR" sz="1400" dirty="0"/>
          </a:p>
          <a:p>
            <a:pPr>
              <a:defRPr/>
            </a:pPr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("Ready to start...");</a:t>
            </a:r>
            <a:endParaRPr lang="el-GR" sz="1400" dirty="0"/>
          </a:p>
          <a:p>
            <a:pPr>
              <a:defRPr/>
            </a:pPr>
            <a:r>
              <a:rPr lang="en-US" sz="1400" dirty="0"/>
              <a:t>}</a:t>
            </a:r>
            <a:endParaRPr lang="el-GR" sz="1400" dirty="0"/>
          </a:p>
          <a:p>
            <a:pPr>
              <a:defRPr/>
            </a:pPr>
            <a:endParaRPr lang="el-GR" sz="1400" dirty="0"/>
          </a:p>
          <a:p>
            <a:pPr>
              <a:defRPr/>
            </a:pPr>
            <a:r>
              <a:rPr lang="en-US" sz="1400" dirty="0"/>
              <a:t>void loop() {</a:t>
            </a:r>
            <a:endParaRPr lang="el-GR" sz="1400" dirty="0"/>
          </a:p>
          <a:p>
            <a:pPr>
              <a:defRPr/>
            </a:pPr>
            <a:r>
              <a:rPr lang="el-GR" sz="1400" dirty="0"/>
              <a:t>  </a:t>
            </a:r>
            <a:r>
              <a:rPr lang="nb-NO" sz="1400" dirty="0"/>
              <a:t>int span = 20;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</a:t>
            </a:r>
            <a:r>
              <a:rPr lang="nb-NO" sz="1400" dirty="0">
                <a:solidFill>
                  <a:srgbClr val="FF0000"/>
                </a:solidFill>
              </a:rPr>
              <a:t>double</a:t>
            </a:r>
            <a:r>
              <a:rPr lang="nb-NO" sz="1400" dirty="0"/>
              <a:t> analog = 0;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for (int i = 0; i &lt; span; i++) {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  analog = analog + analogRead(pin);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}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analog = analog / 20;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</a:t>
            </a:r>
            <a:r>
              <a:rPr lang="en-US" sz="1400" dirty="0"/>
              <a:t>intensity = 100-(analog-92)*100/(663-92);</a:t>
            </a:r>
          </a:p>
          <a:p>
            <a:pPr>
              <a:defRPr/>
            </a:pPr>
            <a:r>
              <a:rPr lang="en-US" sz="1400" dirty="0"/>
              <a:t>  // intensity = map(analog, 92, 663, 100, 0);</a:t>
            </a:r>
          </a:p>
          <a:p>
            <a:pPr>
              <a:defRPr/>
            </a:pPr>
            <a:r>
              <a:rPr lang="en-US" sz="1400" dirty="0"/>
              <a:t> </a:t>
            </a:r>
            <a:r>
              <a:rPr lang="en-US" sz="1400" dirty="0" err="1"/>
              <a:t>Serial.println</a:t>
            </a:r>
            <a:r>
              <a:rPr lang="en-US" sz="1400" dirty="0"/>
              <a:t>(intensity);</a:t>
            </a:r>
          </a:p>
          <a:p>
            <a:pPr>
              <a:defRPr/>
            </a:pPr>
            <a:r>
              <a:rPr lang="en-US" sz="1400" dirty="0"/>
              <a:t>  delay(2000);</a:t>
            </a:r>
            <a:endParaRPr lang="el-GR" sz="1400" dirty="0"/>
          </a:p>
          <a:p>
            <a:pPr>
              <a:defRPr/>
            </a:pPr>
            <a:r>
              <a:rPr lang="el-GR" sz="1400" dirty="0"/>
              <a:t>}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553200" y="5731727"/>
            <a:ext cx="4032250" cy="52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l-GR" sz="1400" b="1">
                <a:solidFill>
                  <a:schemeClr val="tx2"/>
                </a:solidFill>
              </a:rPr>
              <a:t>Η συνάρτηση </a:t>
            </a:r>
            <a:r>
              <a:rPr lang="en-US" altLang="el-GR" sz="1400" b="1" i="1">
                <a:solidFill>
                  <a:schemeClr val="tx2"/>
                </a:solidFill>
              </a:rPr>
              <a:t>map</a:t>
            </a:r>
            <a:r>
              <a:rPr lang="el-GR" altLang="el-GR" sz="1400" b="1" i="1">
                <a:solidFill>
                  <a:schemeClr val="tx2"/>
                </a:solidFill>
              </a:rPr>
              <a:t>()</a:t>
            </a:r>
            <a:r>
              <a:rPr lang="el-GR" altLang="el-GR" sz="1400" b="1">
                <a:solidFill>
                  <a:schemeClr val="tx2"/>
                </a:solidFill>
              </a:rPr>
              <a:t> μετατρέπει την κλίμακα [</a:t>
            </a:r>
            <a:r>
              <a:rPr lang="en-US" altLang="el-GR" sz="1400" b="1">
                <a:solidFill>
                  <a:schemeClr val="tx2"/>
                </a:solidFill>
              </a:rPr>
              <a:t>92</a:t>
            </a:r>
            <a:r>
              <a:rPr lang="el-GR" altLang="el-GR" sz="1400" b="1">
                <a:solidFill>
                  <a:schemeClr val="tx2"/>
                </a:solidFill>
              </a:rPr>
              <a:t> </a:t>
            </a:r>
            <a:r>
              <a:rPr lang="en-US" altLang="el-GR" sz="1400" b="1">
                <a:solidFill>
                  <a:schemeClr val="tx2"/>
                </a:solidFill>
              </a:rPr>
              <a:t>66</a:t>
            </a:r>
            <a:r>
              <a:rPr lang="el-GR" altLang="el-GR" sz="1400" b="1">
                <a:solidFill>
                  <a:schemeClr val="tx2"/>
                </a:solidFill>
              </a:rPr>
              <a:t>3] στην κλίμακα [</a:t>
            </a:r>
            <a:r>
              <a:rPr lang="en-US" altLang="el-GR" sz="1400" b="1">
                <a:solidFill>
                  <a:schemeClr val="tx2"/>
                </a:solidFill>
              </a:rPr>
              <a:t>10</a:t>
            </a:r>
            <a:r>
              <a:rPr lang="el-GR" altLang="el-GR" sz="1400" b="1">
                <a:solidFill>
                  <a:schemeClr val="tx2"/>
                </a:solidFill>
              </a:rPr>
              <a:t>0 0].</a:t>
            </a:r>
          </a:p>
        </p:txBody>
      </p:sp>
      <p:graphicFrame>
        <p:nvGraphicFramePr>
          <p:cNvPr id="6" name="Αντικείμενο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16415"/>
              </p:ext>
            </p:extLst>
          </p:nvPr>
        </p:nvGraphicFramePr>
        <p:xfrm>
          <a:off x="6214269" y="1124044"/>
          <a:ext cx="4710112" cy="391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" name="Image" r:id="rId3" imgW="1801372" imgH="1496571" progId="Photoshop.Image.11">
                  <p:embed/>
                </p:oleObj>
              </mc:Choice>
              <mc:Fallback>
                <p:oleObj name="Image" r:id="rId3" imgW="1801372" imgH="1496571" progId="Photoshop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4269" y="1124044"/>
                        <a:ext cx="4710112" cy="3913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4959" y="5843775"/>
            <a:ext cx="528553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2"/>
                </a:solidFill>
              </a:rPr>
              <a:t>map(value, </a:t>
            </a:r>
            <a:r>
              <a:rPr lang="en-US" b="1" dirty="0" err="1">
                <a:solidFill>
                  <a:schemeClr val="tx2"/>
                </a:solidFill>
              </a:rPr>
              <a:t>fromLow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err="1">
                <a:solidFill>
                  <a:schemeClr val="tx2"/>
                </a:solidFill>
              </a:rPr>
              <a:t>fromHigh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err="1">
                <a:solidFill>
                  <a:schemeClr val="tx2"/>
                </a:solidFill>
              </a:rPr>
              <a:t>toLow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err="1">
                <a:solidFill>
                  <a:schemeClr val="tx2"/>
                </a:solidFill>
              </a:rPr>
              <a:t>toHigh</a:t>
            </a:r>
            <a:r>
              <a:rPr lang="en-US" b="1" dirty="0">
                <a:solidFill>
                  <a:schemeClr val="tx2"/>
                </a:solidFill>
              </a:rPr>
              <a:t>);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7596" y="314436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10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3539508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55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624431" y="440628"/>
            <a:ext cx="3277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Μέτρηση απόστασης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5" name="Picture 2" descr="f7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16" y="1375568"/>
            <a:ext cx="36830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f7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41" y="3652837"/>
            <a:ext cx="34099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4621305" y="2091968"/>
            <a:ext cx="6875929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b="1" dirty="0">
                <a:solidFill>
                  <a:srgbClr val="FF0000"/>
                </a:solidFill>
              </a:rPr>
              <a:t>Το αισθητήριο εγγύτητας που χρησιμοποιείται είναι ένας </a:t>
            </a:r>
            <a:r>
              <a:rPr lang="el-GR" b="1" dirty="0" err="1">
                <a:solidFill>
                  <a:srgbClr val="FF0000"/>
                </a:solidFill>
              </a:rPr>
              <a:t>πομπο</a:t>
            </a:r>
            <a:r>
              <a:rPr lang="el-GR" b="1" dirty="0">
                <a:solidFill>
                  <a:srgbClr val="FF0000"/>
                </a:solidFill>
              </a:rPr>
              <a:t>-δέκτης </a:t>
            </a:r>
            <a:r>
              <a:rPr lang="el-GR" b="1" dirty="0" err="1">
                <a:solidFill>
                  <a:srgbClr val="FF0000"/>
                </a:solidFill>
              </a:rPr>
              <a:t>υπερύθρου</a:t>
            </a:r>
            <a:r>
              <a:rPr lang="el-GR" b="1" dirty="0">
                <a:solidFill>
                  <a:srgbClr val="FF0000"/>
                </a:solidFill>
              </a:rPr>
              <a:t>, το </a:t>
            </a:r>
            <a:r>
              <a:rPr lang="en-US" b="1" dirty="0">
                <a:solidFill>
                  <a:srgbClr val="FF0000"/>
                </a:solidFill>
              </a:rPr>
              <a:t>TCRT</a:t>
            </a:r>
            <a:r>
              <a:rPr lang="el-GR" b="1" dirty="0">
                <a:solidFill>
                  <a:srgbClr val="FF0000"/>
                </a:solidFill>
              </a:rPr>
              <a:t>5000 στα 950 </a:t>
            </a:r>
            <a:r>
              <a:rPr lang="en-US" b="1" dirty="0">
                <a:solidFill>
                  <a:srgbClr val="FF0000"/>
                </a:solidFill>
              </a:rPr>
              <a:t>nm</a:t>
            </a:r>
            <a:r>
              <a:rPr lang="el-GR" b="1" dirty="0">
                <a:solidFill>
                  <a:srgbClr val="FF0000"/>
                </a:solidFill>
              </a:rPr>
              <a:t>. </a:t>
            </a:r>
          </a:p>
          <a:p>
            <a:pPr>
              <a:defRPr/>
            </a:pPr>
            <a:endParaRPr lang="el-GR" dirty="0"/>
          </a:p>
          <a:p>
            <a:pPr>
              <a:defRPr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err="1"/>
              <a:t>Φωτοδίοδος</a:t>
            </a:r>
            <a:r>
              <a:rPr lang="el-GR" dirty="0"/>
              <a:t> και </a:t>
            </a:r>
            <a:r>
              <a:rPr lang="el-GR" dirty="0" err="1"/>
              <a:t>φωτο-τρανσίστορ</a:t>
            </a:r>
            <a:r>
              <a:rPr lang="el-GR" dirty="0"/>
              <a:t> </a:t>
            </a:r>
            <a:r>
              <a:rPr lang="el-GR" dirty="0" err="1"/>
              <a:t>υπερύθρου</a:t>
            </a:r>
            <a:r>
              <a:rPr lang="el-GR" dirty="0"/>
              <a:t> σε συσκευασία που μπλοκάρει το ορατό φως.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Μήκος</a:t>
            </a:r>
            <a:r>
              <a:rPr lang="en-US" dirty="0"/>
              <a:t> </a:t>
            </a:r>
            <a:r>
              <a:rPr lang="en-US" dirty="0" err="1"/>
              <a:t>κύμ</a:t>
            </a:r>
            <a:r>
              <a:rPr lang="en-US" dirty="0"/>
              <a:t>ατος υπερύθρου 950 nm.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Απ</a:t>
            </a:r>
            <a:r>
              <a:rPr lang="en-US" dirty="0" err="1"/>
              <a:t>όστ</a:t>
            </a:r>
            <a:r>
              <a:rPr lang="en-US" dirty="0"/>
              <a:t>αση για μέγιστη μεταφορά ρεύματος Iout/Iin (CTR-Current Transfer Ratio) 2.5 mm.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Περιοχή</a:t>
            </a:r>
            <a:r>
              <a:rPr lang="en-US" dirty="0"/>
              <a:t> </a:t>
            </a:r>
            <a:r>
              <a:rPr lang="en-US" dirty="0" err="1"/>
              <a:t>λειτουργί</a:t>
            </a:r>
            <a:r>
              <a:rPr lang="en-US" dirty="0"/>
              <a:t>ας 0.2-15 mm.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92302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56</a:t>
            </a:fld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793376" y="1166843"/>
            <a:ext cx="10560424" cy="3139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el-GR" dirty="0"/>
              <a:t>Όταν δεν υπάρχει αντικείμενο πάνω από το αισθητήριο, ο δέκτης δίνει τάση 4.77 </a:t>
            </a:r>
            <a:r>
              <a:rPr lang="en-US" altLang="el-GR" dirty="0"/>
              <a:t>V</a:t>
            </a:r>
            <a:r>
              <a:rPr lang="el-GR" altLang="el-GR" dirty="0"/>
              <a:t>.  Όταν πλησιάσουμε μια λευκή επιφάνεια σε απόσταση 3 </a:t>
            </a:r>
            <a:r>
              <a:rPr lang="en-US" altLang="el-GR" dirty="0"/>
              <a:t>cm</a:t>
            </a:r>
            <a:r>
              <a:rPr lang="el-GR" altLang="el-GR" dirty="0"/>
              <a:t> από το αισθητήριο η τάση εξόδου είναι περίπου 4 </a:t>
            </a:r>
            <a:r>
              <a:rPr lang="en-US" altLang="el-GR" dirty="0"/>
              <a:t>V</a:t>
            </a:r>
            <a:r>
              <a:rPr lang="el-GR" altLang="el-GR" dirty="0"/>
              <a:t>, ενώ σε απόσταση 0.5 </a:t>
            </a:r>
            <a:r>
              <a:rPr lang="en-US" altLang="el-GR" dirty="0"/>
              <a:t>cm</a:t>
            </a:r>
            <a:r>
              <a:rPr lang="el-GR" altLang="el-GR" dirty="0"/>
              <a:t> είναι περίπου 0.2 </a:t>
            </a:r>
            <a:r>
              <a:rPr lang="en-US" altLang="el-GR" dirty="0"/>
              <a:t>V</a:t>
            </a:r>
            <a:r>
              <a:rPr lang="el-GR" altLang="el-GR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el-GR" dirty="0"/>
              <a:t>Επομένως η δυναμική περιοχή λειτουργίας του αισθητηρίου εγγύτητας είναι 3.8 </a:t>
            </a:r>
            <a:r>
              <a:rPr lang="en-US" altLang="el-GR" dirty="0"/>
              <a:t>V</a:t>
            </a:r>
            <a:r>
              <a:rPr lang="el-GR" altLang="el-GR" dirty="0"/>
              <a:t> για μια απόσταση από 0.5 έως 3 </a:t>
            </a:r>
            <a:r>
              <a:rPr lang="en-US" altLang="el-GR" dirty="0"/>
              <a:t>cm</a:t>
            </a:r>
            <a:r>
              <a:rPr lang="el-GR" altLang="el-GR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el-GR" dirty="0"/>
              <a:t>Με τάση αναφοράς στο μετατροπέα +5 </a:t>
            </a:r>
            <a:r>
              <a:rPr lang="en-US" altLang="el-GR" dirty="0"/>
              <a:t>V</a:t>
            </a:r>
            <a:r>
              <a:rPr lang="el-GR" altLang="el-GR" dirty="0"/>
              <a:t>, τα 0.2 </a:t>
            </a:r>
            <a:r>
              <a:rPr lang="en-US" altLang="el-GR" dirty="0"/>
              <a:t>V</a:t>
            </a:r>
            <a:r>
              <a:rPr lang="el-GR" altLang="el-GR" dirty="0"/>
              <a:t> αντιστοιχούν σε 0.2*1023/5 ή σε 41 υποδιαιρέσεις ενώ τα 4 </a:t>
            </a:r>
            <a:r>
              <a:rPr lang="en-US" altLang="el-GR" dirty="0"/>
              <a:t>V</a:t>
            </a:r>
            <a:r>
              <a:rPr lang="el-GR" altLang="el-GR" dirty="0"/>
              <a:t> σε 818 υποδιαιρέσεις. Αυτό σημαίνει ότι για 2.5 </a:t>
            </a:r>
            <a:r>
              <a:rPr lang="en-US" altLang="el-GR" dirty="0"/>
              <a:t>cm</a:t>
            </a:r>
            <a:r>
              <a:rPr lang="el-GR" altLang="el-GR" dirty="0"/>
              <a:t> ή για 25 </a:t>
            </a:r>
            <a:r>
              <a:rPr lang="en-US" altLang="el-GR" dirty="0"/>
              <a:t>mm</a:t>
            </a:r>
            <a:r>
              <a:rPr lang="el-GR" altLang="el-GR" dirty="0"/>
              <a:t> (πάντοτε μέσα στην περιοχή από 0.5 </a:t>
            </a:r>
            <a:r>
              <a:rPr lang="en-US" altLang="el-GR" dirty="0"/>
              <a:t>cm</a:t>
            </a:r>
            <a:r>
              <a:rPr lang="el-GR" altLang="el-GR" dirty="0"/>
              <a:t> έως 3 </a:t>
            </a:r>
            <a:r>
              <a:rPr lang="en-US" altLang="el-GR" dirty="0"/>
              <a:t>cm</a:t>
            </a:r>
            <a:r>
              <a:rPr lang="el-GR" altLang="el-GR" dirty="0"/>
              <a:t>) ο μετατροπέας θα μεταβάλλεται 777 υποδιαιρέσεις και επομένως 1 </a:t>
            </a:r>
            <a:r>
              <a:rPr lang="en-US" altLang="el-GR" dirty="0"/>
              <a:t>mm</a:t>
            </a:r>
            <a:r>
              <a:rPr lang="el-GR" altLang="el-GR" dirty="0"/>
              <a:t> μετατόπισης του αντικειμένου θα αντιστοιχεί σε μεταβολή 31 υποδιαιρέσεων.</a:t>
            </a:r>
            <a:endParaRPr lang="en-US" altLang="el-GR" dirty="0"/>
          </a:p>
          <a:p>
            <a:pPr algn="just"/>
            <a:endParaRPr lang="el-GR" altLang="el-GR" dirty="0"/>
          </a:p>
          <a:p>
            <a:pPr algn="ctr"/>
            <a:r>
              <a:rPr lang="el-GR" altLang="el-GR" b="1" dirty="0">
                <a:solidFill>
                  <a:schemeClr val="accent5"/>
                </a:solidFill>
              </a:rPr>
              <a:t>Θεωρούμε ότι αποστάσεις μικρότερες των 5 </a:t>
            </a:r>
            <a:r>
              <a:rPr lang="en-US" altLang="el-GR" b="1" dirty="0">
                <a:solidFill>
                  <a:schemeClr val="accent5"/>
                </a:solidFill>
              </a:rPr>
              <a:t>mm</a:t>
            </a:r>
            <a:r>
              <a:rPr lang="el-GR" altLang="el-GR" b="1" dirty="0">
                <a:solidFill>
                  <a:schemeClr val="accent5"/>
                </a:solidFill>
              </a:rPr>
              <a:t> ή μεγαλύτερες των 30 </a:t>
            </a:r>
            <a:r>
              <a:rPr lang="en-US" altLang="el-GR" b="1" dirty="0">
                <a:solidFill>
                  <a:schemeClr val="accent5"/>
                </a:solidFill>
              </a:rPr>
              <a:t>mm</a:t>
            </a:r>
            <a:r>
              <a:rPr lang="el-GR" altLang="el-GR" b="1" dirty="0">
                <a:solidFill>
                  <a:schemeClr val="accent5"/>
                </a:solidFill>
              </a:rPr>
              <a:t> είναι εκτός κλίμακας μέτρησης.</a:t>
            </a:r>
          </a:p>
        </p:txBody>
      </p:sp>
    </p:spTree>
    <p:extLst>
      <p:ext uri="{BB962C8B-B14F-4D97-AF65-F5344CB8AC3E}">
        <p14:creationId xmlns:p14="http://schemas.microsoft.com/office/powerpoint/2010/main" val="735233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57</a:t>
            </a:fld>
            <a:endParaRPr lang="el-GR"/>
          </a:p>
        </p:txBody>
      </p:sp>
      <p:pic>
        <p:nvPicPr>
          <p:cNvPr id="3" name="Picture 2" descr="f7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908" y="1874651"/>
            <a:ext cx="3179762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Θέση περιεχομένου 2"/>
          <p:cNvSpPr>
            <a:spLocks noGrp="1"/>
          </p:cNvSpPr>
          <p:nvPr>
            <p:ph idx="1"/>
          </p:nvPr>
        </p:nvSpPr>
        <p:spPr>
          <a:xfrm>
            <a:off x="381000" y="1229566"/>
            <a:ext cx="8229600" cy="44116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el-GR" altLang="el-GR" sz="1800" dirty="0"/>
              <a:t>Σύμφωνα με τα παραπάνω </a:t>
            </a:r>
            <a:r>
              <a:rPr lang="en-US" altLang="el-GR" sz="1800" dirty="0"/>
              <a:t>x</a:t>
            </a:r>
            <a:r>
              <a:rPr lang="el-GR" altLang="el-GR" sz="1800" dirty="0"/>
              <a:t>1=5 </a:t>
            </a:r>
            <a:r>
              <a:rPr lang="en-US" altLang="el-GR" sz="1800" dirty="0"/>
              <a:t>mm</a:t>
            </a:r>
            <a:r>
              <a:rPr lang="el-GR" altLang="el-GR" sz="1800" dirty="0"/>
              <a:t>, </a:t>
            </a:r>
            <a:r>
              <a:rPr lang="en-US" altLang="el-GR" sz="1800" dirty="0"/>
              <a:t>x</a:t>
            </a:r>
            <a:r>
              <a:rPr lang="el-GR" altLang="el-GR" sz="1800" dirty="0"/>
              <a:t>2=30 </a:t>
            </a:r>
            <a:r>
              <a:rPr lang="en-US" altLang="el-GR" sz="1800" dirty="0"/>
              <a:t>mm</a:t>
            </a:r>
            <a:r>
              <a:rPr lang="el-GR" altLang="el-GR" sz="1800" dirty="0"/>
              <a:t>, </a:t>
            </a:r>
            <a:r>
              <a:rPr lang="en-US" altLang="el-GR" sz="1800" dirty="0"/>
              <a:t>a</a:t>
            </a:r>
            <a:r>
              <a:rPr lang="el-GR" altLang="el-GR" sz="1800" dirty="0"/>
              <a:t>1=41, </a:t>
            </a:r>
            <a:r>
              <a:rPr lang="en-US" altLang="el-GR" sz="1800" dirty="0"/>
              <a:t>a</a:t>
            </a:r>
            <a:r>
              <a:rPr lang="el-GR" altLang="el-GR" sz="1800" dirty="0"/>
              <a:t>2=818. Από τα δύο σχηματιζόμενα όμοια τρίγωνα, προκύπτει η σχέση: </a:t>
            </a:r>
          </a:p>
          <a:p>
            <a:pPr algn="just"/>
            <a:endParaRPr lang="el-GR" altLang="el-GR" sz="1800" dirty="0"/>
          </a:p>
          <a:p>
            <a:pPr algn="just"/>
            <a:endParaRPr lang="el-GR" altLang="el-GR" sz="1800" dirty="0"/>
          </a:p>
          <a:p>
            <a:pPr algn="just"/>
            <a:endParaRPr lang="el-GR" altLang="el-GR" sz="1800" dirty="0"/>
          </a:p>
          <a:p>
            <a:pPr algn="just"/>
            <a:endParaRPr lang="el-GR" altLang="el-GR" sz="1800" dirty="0"/>
          </a:p>
          <a:p>
            <a:pPr algn="just"/>
            <a:r>
              <a:rPr lang="el-GR" altLang="el-GR" sz="1800" dirty="0"/>
              <a:t>Επομένως η απόσταση σε </a:t>
            </a:r>
            <a:r>
              <a:rPr lang="en-US" altLang="el-GR" sz="1800" dirty="0"/>
              <a:t>mm</a:t>
            </a:r>
            <a:r>
              <a:rPr lang="el-GR" altLang="el-GR" sz="1800" dirty="0"/>
              <a:t> δίνεται από τη σχέση:</a:t>
            </a:r>
          </a:p>
          <a:p>
            <a:pPr algn="just"/>
            <a:endParaRPr lang="el-GR" altLang="el-GR" sz="1800" dirty="0"/>
          </a:p>
          <a:p>
            <a:pPr algn="just"/>
            <a:endParaRPr lang="el-GR" altLang="el-GR" sz="1800" dirty="0"/>
          </a:p>
          <a:p>
            <a:pPr algn="just"/>
            <a:endParaRPr lang="el-GR" altLang="el-GR" sz="1800" dirty="0"/>
          </a:p>
          <a:p>
            <a:pPr algn="just"/>
            <a:endParaRPr lang="el-GR" altLang="el-GR" sz="1800" dirty="0"/>
          </a:p>
          <a:p>
            <a:pPr algn="just"/>
            <a:r>
              <a:rPr lang="el-GR" altLang="el-GR" sz="1800" dirty="0"/>
              <a:t>Για να μην υπάρχουν ψευδείς ενδείξεις, εάν η έξοδος του μετατροπέα είναι μικρότερη του 41 ή μεγαλύτερη του 818, η εφαρμογή θα δείχνει “</a:t>
            </a:r>
            <a:r>
              <a:rPr lang="en-US" altLang="el-GR" sz="1800" dirty="0"/>
              <a:t>Out of range</a:t>
            </a:r>
            <a:r>
              <a:rPr lang="el-GR" altLang="el-GR" sz="1800" dirty="0"/>
              <a:t>”.</a:t>
            </a:r>
          </a:p>
          <a:p>
            <a:pPr algn="just"/>
            <a:endParaRPr lang="el-GR" altLang="el-GR" sz="1800" dirty="0"/>
          </a:p>
        </p:txBody>
      </p:sp>
      <p:graphicFrame>
        <p:nvGraphicFramePr>
          <p:cNvPr id="6" name="Αντικείμενο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361533"/>
              </p:ext>
            </p:extLst>
          </p:nvPr>
        </p:nvGraphicFramePr>
        <p:xfrm>
          <a:off x="3571081" y="2193085"/>
          <a:ext cx="184943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" name="Εξίσωση" r:id="rId4" imgW="1117115" imgH="393529" progId="Equation.3">
                  <p:embed/>
                </p:oleObj>
              </mc:Choice>
              <mc:Fallback>
                <p:oleObj name="Εξίσωση" r:id="rId4" imgW="1117115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081" y="2193085"/>
                        <a:ext cx="1849438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Αντικείμενο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025124"/>
              </p:ext>
            </p:extLst>
          </p:nvPr>
        </p:nvGraphicFramePr>
        <p:xfrm>
          <a:off x="3474243" y="3811121"/>
          <a:ext cx="2043113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5" name="Εξίσωση" r:id="rId6" imgW="1117115" imgH="393529" progId="Equation.3">
                  <p:embed/>
                </p:oleObj>
              </mc:Choice>
              <mc:Fallback>
                <p:oleObj name="Εξίσωση" r:id="rId6" imgW="1117115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4243" y="3811121"/>
                        <a:ext cx="2043113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1059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58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820365" y="1354885"/>
            <a:ext cx="4140200" cy="44021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#define pin A</a:t>
            </a:r>
            <a:r>
              <a:rPr lang="el-GR" sz="1400" dirty="0"/>
              <a:t>2</a:t>
            </a:r>
            <a:r>
              <a:rPr lang="en-US" sz="1400" dirty="0"/>
              <a:t>      // (or     </a:t>
            </a:r>
            <a:r>
              <a:rPr lang="en-US" sz="1400" dirty="0" err="1"/>
              <a:t>int</a:t>
            </a:r>
            <a:r>
              <a:rPr lang="en-US" sz="1400" dirty="0"/>
              <a:t> pin=A</a:t>
            </a:r>
            <a:r>
              <a:rPr lang="el-GR" sz="1400" dirty="0"/>
              <a:t>2</a:t>
            </a:r>
            <a:r>
              <a:rPr lang="en-US" sz="1400" dirty="0"/>
              <a:t>;)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fr-FR" sz="1400" dirty="0" err="1"/>
              <a:t>int</a:t>
            </a:r>
            <a:r>
              <a:rPr lang="fr-FR" sz="1400" dirty="0"/>
              <a:t> </a:t>
            </a:r>
            <a:r>
              <a:rPr lang="en-US" sz="1400" dirty="0"/>
              <a:t>distance</a:t>
            </a:r>
            <a:r>
              <a:rPr lang="fr-FR" sz="1400" dirty="0"/>
              <a:t>;</a:t>
            </a:r>
            <a:endParaRPr lang="el-GR" sz="1400" dirty="0"/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sz="1400" dirty="0"/>
              <a:t>void setup() {</a:t>
            </a:r>
            <a:endParaRPr lang="el-GR" sz="1400" dirty="0"/>
          </a:p>
          <a:p>
            <a:pPr>
              <a:defRPr/>
            </a:pPr>
            <a:r>
              <a:rPr lang="en-US" sz="1400" dirty="0"/>
              <a:t>  </a:t>
            </a:r>
            <a:r>
              <a:rPr lang="en-US" sz="1400" dirty="0" err="1"/>
              <a:t>Serial.begin</a:t>
            </a:r>
            <a:r>
              <a:rPr lang="en-US" sz="1400" dirty="0"/>
              <a:t>(9600);	// for serial monitor</a:t>
            </a:r>
            <a:endParaRPr lang="el-GR" sz="1400" dirty="0"/>
          </a:p>
          <a:p>
            <a:pPr>
              <a:defRPr/>
            </a:pPr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("Ready to start...");</a:t>
            </a:r>
            <a:endParaRPr lang="el-GR" sz="1400" dirty="0"/>
          </a:p>
          <a:p>
            <a:pPr>
              <a:defRPr/>
            </a:pPr>
            <a:r>
              <a:rPr lang="en-US" sz="1400" dirty="0"/>
              <a:t>}</a:t>
            </a:r>
            <a:endParaRPr lang="el-GR" sz="1400" dirty="0"/>
          </a:p>
          <a:p>
            <a:pPr>
              <a:defRPr/>
            </a:pPr>
            <a:endParaRPr lang="el-GR" sz="1400" dirty="0"/>
          </a:p>
          <a:p>
            <a:pPr>
              <a:defRPr/>
            </a:pPr>
            <a:r>
              <a:rPr lang="en-US" sz="1400" dirty="0"/>
              <a:t>void loop() {</a:t>
            </a:r>
            <a:endParaRPr lang="el-GR" sz="1400" dirty="0"/>
          </a:p>
          <a:p>
            <a:pPr>
              <a:defRPr/>
            </a:pPr>
            <a:r>
              <a:rPr lang="el-GR" sz="1400" dirty="0"/>
              <a:t>  </a:t>
            </a:r>
            <a:r>
              <a:rPr lang="nb-NO" sz="1400" dirty="0"/>
              <a:t>int span = 20;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</a:t>
            </a:r>
            <a:r>
              <a:rPr lang="nb-NO" sz="1400" dirty="0">
                <a:solidFill>
                  <a:srgbClr val="FF0000"/>
                </a:solidFill>
              </a:rPr>
              <a:t>double</a:t>
            </a:r>
            <a:r>
              <a:rPr lang="nb-NO" sz="1400" dirty="0"/>
              <a:t> analog = 0;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for (int i = 0; i &lt; span; i++) {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  analog = analog + analogRead(pin);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}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analog = analog / 20;</a:t>
            </a:r>
            <a:endParaRPr lang="el-GR" sz="1400" dirty="0"/>
          </a:p>
          <a:p>
            <a:pPr>
              <a:defRPr/>
            </a:pPr>
            <a:r>
              <a:rPr lang="nb-NO" sz="1400" dirty="0"/>
              <a:t>  </a:t>
            </a:r>
            <a:r>
              <a:rPr lang="en-US" sz="1400" dirty="0"/>
              <a:t>distance = 5 + (analog-41)*25/777;</a:t>
            </a:r>
          </a:p>
          <a:p>
            <a:pPr>
              <a:defRPr/>
            </a:pPr>
            <a:r>
              <a:rPr lang="en-US" sz="1400" dirty="0"/>
              <a:t>  </a:t>
            </a:r>
            <a:r>
              <a:rPr lang="en-US" sz="1400" dirty="0" err="1"/>
              <a:t>Serial.println</a:t>
            </a:r>
            <a:r>
              <a:rPr lang="en-US" sz="1400" dirty="0"/>
              <a:t>(distance);</a:t>
            </a:r>
          </a:p>
          <a:p>
            <a:pPr>
              <a:defRPr/>
            </a:pPr>
            <a:r>
              <a:rPr lang="en-US" sz="1400" dirty="0"/>
              <a:t>  delay(2000);</a:t>
            </a:r>
            <a:endParaRPr lang="el-GR" sz="1400" dirty="0"/>
          </a:p>
          <a:p>
            <a:pPr>
              <a:defRPr/>
            </a:pPr>
            <a:r>
              <a:rPr lang="el-GR" sz="1400" dirty="0"/>
              <a:t>}</a:t>
            </a:r>
          </a:p>
        </p:txBody>
      </p:sp>
      <p:graphicFrame>
        <p:nvGraphicFramePr>
          <p:cNvPr id="6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868769"/>
              </p:ext>
            </p:extLst>
          </p:nvPr>
        </p:nvGraphicFramePr>
        <p:xfrm>
          <a:off x="6138583" y="1468251"/>
          <a:ext cx="4735513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Image" r:id="rId3" imgW="1801372" imgH="1496571" progId="Photoshop.Image.11">
                  <p:embed/>
                </p:oleObj>
              </mc:Choice>
              <mc:Fallback>
                <p:oleObj name="Image" r:id="rId3" imgW="1801372" imgH="1496571" progId="Photoshop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583" y="1468251"/>
                        <a:ext cx="4735513" cy="393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86537" y="690954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1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1)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206373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59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624431" y="440628"/>
            <a:ext cx="3490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Οδήγηση 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DC 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κινητήρα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5" name="Picture 7" descr="f8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6" y="2126443"/>
            <a:ext cx="3192463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8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60" y="1391243"/>
            <a:ext cx="59340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51612" y="4158256"/>
            <a:ext cx="6302188" cy="15314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600" dirty="0"/>
              <a:t>Τάση λειτουργίας για τους κινητήρες στην ακίδα </a:t>
            </a:r>
            <a:r>
              <a:rPr lang="en-US" sz="1600" dirty="0"/>
              <a:t>V</a:t>
            </a:r>
            <a:r>
              <a:rPr lang="en-US" sz="1600" baseline="-25000" dirty="0"/>
              <a:t>C</a:t>
            </a:r>
            <a:r>
              <a:rPr lang="el-GR" sz="1600" dirty="0"/>
              <a:t>  από 4.5 έως 36 </a:t>
            </a:r>
            <a:r>
              <a:rPr lang="en-US" sz="1600" dirty="0"/>
              <a:t>V</a:t>
            </a:r>
            <a:r>
              <a:rPr lang="el-GR" sz="1600" dirty="0"/>
              <a:t>.</a:t>
            </a:r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600" dirty="0"/>
              <a:t>Ρεύμα λειτουργίας για τους κινητήρες 600 </a:t>
            </a:r>
            <a:r>
              <a:rPr lang="en-US" sz="1600" dirty="0"/>
              <a:t>mA</a:t>
            </a:r>
            <a:r>
              <a:rPr lang="el-GR" sz="1600" dirty="0"/>
              <a:t>.</a:t>
            </a:r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600" dirty="0"/>
              <a:t>Ξεχωριστή τάση λειτουργίας του λογικού κυκλώματος, </a:t>
            </a:r>
            <a:r>
              <a:rPr lang="en-US" sz="1600" dirty="0"/>
              <a:t>V</a:t>
            </a:r>
            <a:r>
              <a:rPr lang="en-US" sz="1600" baseline="-25000" dirty="0"/>
              <a:t>SS</a:t>
            </a:r>
            <a:r>
              <a:rPr lang="el-GR" sz="1600" dirty="0"/>
              <a:t>.</a:t>
            </a:r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600" dirty="0"/>
              <a:t>Έλεγχος των δύο οδηγών από τα </a:t>
            </a:r>
            <a:r>
              <a:rPr lang="en-US" sz="1600" dirty="0"/>
              <a:t>CHIP INHIBIT</a:t>
            </a:r>
            <a:r>
              <a:rPr lang="el-GR" sz="1600" dirty="0"/>
              <a:t> 1 και </a:t>
            </a:r>
            <a:r>
              <a:rPr lang="en-US" sz="1600" dirty="0"/>
              <a:t>CHIP INHIBIT</a:t>
            </a:r>
            <a:r>
              <a:rPr lang="el-GR" sz="1600" dirty="0"/>
              <a:t> 2.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81926" y="2368627"/>
            <a:ext cx="76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L293</a:t>
            </a:r>
          </a:p>
        </p:txBody>
      </p:sp>
    </p:spTree>
    <p:extLst>
      <p:ext uri="{BB962C8B-B14F-4D97-AF65-F5344CB8AC3E}">
        <p14:creationId xmlns:p14="http://schemas.microsoft.com/office/powerpoint/2010/main" val="848242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64" y="824334"/>
            <a:ext cx="3699905" cy="789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9059" y="2218765"/>
            <a:ext cx="4424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Compile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Upload to board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New sketch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Open existing sketch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Save sketch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5" name="Ευθεία γραμμή σύνδεσης 4"/>
          <p:cNvCxnSpPr/>
          <p:nvPr/>
        </p:nvCxnSpPr>
        <p:spPr>
          <a:xfrm>
            <a:off x="7691718" y="2420471"/>
            <a:ext cx="605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 flipV="1">
            <a:off x="8296835" y="1613647"/>
            <a:ext cx="0" cy="8068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>
            <a:off x="8390965" y="2931460"/>
            <a:ext cx="605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 flipV="1">
            <a:off x="8996082" y="1613647"/>
            <a:ext cx="0" cy="13178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 flipV="1">
            <a:off x="8189259" y="3536578"/>
            <a:ext cx="160790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>
            <a:endCxn id="2" idx="2"/>
          </p:cNvCxnSpPr>
          <p:nvPr/>
        </p:nvCxnSpPr>
        <p:spPr>
          <a:xfrm flipH="1" flipV="1">
            <a:off x="9783717" y="1613647"/>
            <a:ext cx="13446" cy="1922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V="1">
            <a:off x="8901952" y="4061014"/>
            <a:ext cx="160790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/>
          <p:nvPr/>
        </p:nvCxnSpPr>
        <p:spPr>
          <a:xfrm flipH="1" flipV="1">
            <a:off x="10496409" y="1613647"/>
            <a:ext cx="13447" cy="2447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>
            <a:off x="8189259" y="4572002"/>
            <a:ext cx="301984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/>
          <p:nvPr/>
        </p:nvCxnSpPr>
        <p:spPr>
          <a:xfrm flipH="1" flipV="1">
            <a:off x="11195656" y="1613647"/>
            <a:ext cx="13448" cy="29583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Ορθογώνιο 22"/>
          <p:cNvSpPr/>
          <p:nvPr/>
        </p:nvSpPr>
        <p:spPr>
          <a:xfrm>
            <a:off x="6110915" y="5909420"/>
            <a:ext cx="5764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https://www.arduino.cc/en/Main/Software</a:t>
            </a:r>
            <a:r>
              <a:rPr lang="en-US" dirty="0"/>
              <a:t> (version 1.6.10)</a:t>
            </a:r>
            <a:endParaRPr lang="el-GR" dirty="0"/>
          </a:p>
        </p:txBody>
      </p:sp>
      <p:pic>
        <p:nvPicPr>
          <p:cNvPr id="24" name="Εικόνα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62" y="637712"/>
            <a:ext cx="4762500" cy="5715000"/>
          </a:xfrm>
          <a:prstGeom prst="rect">
            <a:avLst/>
          </a:prstGeom>
        </p:spPr>
      </p:pic>
      <p:cxnSp>
        <p:nvCxnSpPr>
          <p:cNvPr id="26" name="Ευθύγραμμο βέλος σύνδεσης 25"/>
          <p:cNvCxnSpPr/>
          <p:nvPr/>
        </p:nvCxnSpPr>
        <p:spPr>
          <a:xfrm flipH="1">
            <a:off x="4859991" y="1290918"/>
            <a:ext cx="75016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10154" y="1121641"/>
            <a:ext cx="1747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Serial monitor</a:t>
            </a:r>
            <a:endParaRPr lang="el-GR" sz="16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77788" y="3913094"/>
            <a:ext cx="2236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Code Editor</a:t>
            </a:r>
            <a:endParaRPr lang="el-GR" sz="1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22295" y="5472953"/>
            <a:ext cx="2962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Satus</a:t>
            </a:r>
            <a:r>
              <a:rPr lang="en-US" sz="1600" b="1" dirty="0">
                <a:solidFill>
                  <a:srgbClr val="FF0000"/>
                </a:solidFill>
              </a:rPr>
              <a:t> and Error messages</a:t>
            </a:r>
            <a:endParaRPr lang="el-GR" sz="1600" b="1" dirty="0">
              <a:solidFill>
                <a:srgbClr val="FF0000"/>
              </a:solidFill>
            </a:endParaRPr>
          </a:p>
        </p:txBody>
      </p:sp>
      <p:sp>
        <p:nvSpPr>
          <p:cNvPr id="30" name="Έλλειψη 29"/>
          <p:cNvSpPr/>
          <p:nvPr/>
        </p:nvSpPr>
        <p:spPr>
          <a:xfrm>
            <a:off x="4504764" y="6080639"/>
            <a:ext cx="442633" cy="2586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Θέση αριθμού διαφάνειας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00068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60</a:t>
            </a:fld>
            <a:endParaRPr lang="el-GR"/>
          </a:p>
        </p:txBody>
      </p:sp>
      <p:pic>
        <p:nvPicPr>
          <p:cNvPr id="3" name="Picture 7" descr="f8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1" y="1474600"/>
            <a:ext cx="4633912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4083" y="1919474"/>
            <a:ext cx="6761070" cy="29546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600" dirty="0"/>
              <a:t>Δεξιόστροφη κίνηση όταν </a:t>
            </a:r>
            <a:r>
              <a:rPr lang="en-US" sz="1600" dirty="0"/>
              <a:t>pin</a:t>
            </a:r>
            <a:r>
              <a:rPr lang="el-GR" sz="1600" dirty="0"/>
              <a:t> 4 = </a:t>
            </a:r>
            <a:r>
              <a:rPr lang="en-US" sz="1600" dirty="0"/>
              <a:t>H</a:t>
            </a:r>
            <a:r>
              <a:rPr lang="el-GR" sz="1600" dirty="0"/>
              <a:t> και </a:t>
            </a:r>
            <a:r>
              <a:rPr lang="en-US" sz="1600" dirty="0"/>
              <a:t>pin</a:t>
            </a:r>
            <a:r>
              <a:rPr lang="el-GR" sz="1600" dirty="0"/>
              <a:t> 2 = </a:t>
            </a:r>
            <a:r>
              <a:rPr lang="en-US" sz="1600" dirty="0"/>
              <a:t>L</a:t>
            </a:r>
            <a:r>
              <a:rPr lang="el-GR" sz="1600" dirty="0"/>
              <a:t>.</a:t>
            </a:r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600" dirty="0"/>
              <a:t>Αριστερόστροφη κίνηση όταν </a:t>
            </a:r>
            <a:r>
              <a:rPr lang="en-US" sz="1600" dirty="0"/>
              <a:t>pin</a:t>
            </a:r>
            <a:r>
              <a:rPr lang="el-GR" sz="1600" dirty="0"/>
              <a:t> 4 = </a:t>
            </a:r>
            <a:r>
              <a:rPr lang="en-US" sz="1600" dirty="0"/>
              <a:t>L</a:t>
            </a:r>
            <a:r>
              <a:rPr lang="el-GR" sz="1600" dirty="0"/>
              <a:t> και </a:t>
            </a:r>
            <a:r>
              <a:rPr lang="en-US" sz="1600" dirty="0"/>
              <a:t>pin</a:t>
            </a:r>
            <a:r>
              <a:rPr lang="el-GR" sz="1600" dirty="0"/>
              <a:t> 2 = </a:t>
            </a:r>
            <a:r>
              <a:rPr lang="en-US" sz="1600" dirty="0"/>
              <a:t>H</a:t>
            </a:r>
            <a:r>
              <a:rPr lang="el-GR" sz="1600" dirty="0"/>
              <a:t>.</a:t>
            </a:r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600" dirty="0"/>
              <a:t>Η ταχύτητα περιστροφής ελέγχεται με </a:t>
            </a:r>
            <a:r>
              <a:rPr lang="en-US" sz="1600" dirty="0"/>
              <a:t>PWM</a:t>
            </a:r>
            <a:r>
              <a:rPr lang="el-GR" sz="1600" dirty="0"/>
              <a:t> στο </a:t>
            </a:r>
            <a:r>
              <a:rPr lang="en-US" sz="1600" dirty="0"/>
              <a:t>pin</a:t>
            </a:r>
            <a:r>
              <a:rPr lang="el-GR" sz="1600" dirty="0"/>
              <a:t> 3.</a:t>
            </a:r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600" dirty="0"/>
              <a:t>Όταν </a:t>
            </a:r>
            <a:r>
              <a:rPr lang="en-US" sz="1600" dirty="0"/>
              <a:t>pin</a:t>
            </a:r>
            <a:r>
              <a:rPr lang="el-GR" sz="1600" dirty="0"/>
              <a:t> 3 = </a:t>
            </a:r>
            <a:r>
              <a:rPr lang="en-US" sz="1600" dirty="0"/>
              <a:t>L</a:t>
            </a:r>
            <a:r>
              <a:rPr lang="el-GR" sz="1600" dirty="0"/>
              <a:t>, ο κινητήρας σταματά.</a:t>
            </a:r>
            <a:endParaRPr lang="en-US" sz="1600" dirty="0"/>
          </a:p>
          <a:p>
            <a:pPr algn="just" fontAlgn="auto" hangingPunct="1">
              <a:lnSpc>
                <a:spcPct val="150000"/>
              </a:lnSpc>
              <a:defRPr/>
            </a:pPr>
            <a:endParaRPr lang="el-GR" sz="12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600" b="1" dirty="0">
                <a:solidFill>
                  <a:schemeClr val="tx2"/>
                </a:solidFill>
              </a:rPr>
              <a:t>Για εξοικονόμηση μιας εξόδου, μπορεί το </a:t>
            </a:r>
            <a:r>
              <a:rPr lang="en-US" sz="1600" b="1" dirty="0">
                <a:solidFill>
                  <a:schemeClr val="tx2"/>
                </a:solidFill>
              </a:rPr>
              <a:t>CHIP INHIBIT</a:t>
            </a:r>
            <a:r>
              <a:rPr lang="el-GR" sz="1600" b="1" dirty="0">
                <a:solidFill>
                  <a:schemeClr val="tx2"/>
                </a:solidFill>
              </a:rPr>
              <a:t> 1 να συνδεθεί στα +5 </a:t>
            </a:r>
            <a:r>
              <a:rPr lang="en-US" sz="1600" b="1" dirty="0">
                <a:solidFill>
                  <a:schemeClr val="tx2"/>
                </a:solidFill>
              </a:rPr>
              <a:t>V</a:t>
            </a:r>
            <a:r>
              <a:rPr lang="el-GR" sz="1600" b="1" dirty="0">
                <a:solidFill>
                  <a:schemeClr val="tx2"/>
                </a:solidFill>
              </a:rPr>
              <a:t> αλλά τα σήματα ελέγχου της φοράς του κινητήρα πρέπει να συνδεθούν σε εξόδους </a:t>
            </a:r>
            <a:r>
              <a:rPr lang="en-US" sz="1600" b="1" dirty="0">
                <a:solidFill>
                  <a:schemeClr val="tx2"/>
                </a:solidFill>
              </a:rPr>
              <a:t>PWM</a:t>
            </a:r>
            <a:r>
              <a:rPr lang="el-GR" sz="1600" b="1" dirty="0">
                <a:solidFill>
                  <a:schemeClr val="tx2"/>
                </a:solidFill>
              </a:rPr>
              <a:t> έτσι ώστε να ελέγχεται η ταχύτητα.</a:t>
            </a:r>
          </a:p>
        </p:txBody>
      </p:sp>
    </p:spTree>
    <p:extLst>
      <p:ext uri="{BB962C8B-B14F-4D97-AF65-F5344CB8AC3E}">
        <p14:creationId xmlns:p14="http://schemas.microsoft.com/office/powerpoint/2010/main" val="20948210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61</a:t>
            </a:fld>
            <a:endParaRPr lang="el-GR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36638" y="1679855"/>
            <a:ext cx="4649787" cy="376620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800"/>
              </a:spcAft>
              <a:defRPr/>
            </a:pPr>
            <a:r>
              <a:rPr lang="el-GR" altLang="el-GR" sz="1400" dirty="0" err="1"/>
              <a:t>int</a:t>
            </a:r>
            <a:r>
              <a:rPr lang="el-GR" altLang="el-GR" sz="1400" dirty="0"/>
              <a:t> </a:t>
            </a:r>
            <a:r>
              <a:rPr lang="en-US" altLang="el-GR" sz="1400" dirty="0"/>
              <a:t>motor</a:t>
            </a:r>
            <a:r>
              <a:rPr lang="el-GR" altLang="el-GR" sz="1400" dirty="0"/>
              <a:t> = </a:t>
            </a:r>
            <a:r>
              <a:rPr lang="en-US" altLang="el-GR" sz="1400" dirty="0"/>
              <a:t>5</a:t>
            </a:r>
            <a:r>
              <a:rPr lang="el-GR" altLang="el-GR" sz="1400" dirty="0"/>
              <a:t>; </a:t>
            </a:r>
            <a:r>
              <a:rPr lang="en-US" altLang="el-GR" sz="1400" dirty="0"/>
              <a:t>	</a:t>
            </a:r>
            <a:r>
              <a:rPr lang="el-GR" altLang="el-GR" sz="1400" dirty="0"/>
              <a:t>// </a:t>
            </a:r>
            <a:r>
              <a:rPr lang="en-US" altLang="el-GR" sz="1400" dirty="0"/>
              <a:t>motor</a:t>
            </a:r>
            <a:r>
              <a:rPr lang="el-GR" altLang="el-GR" sz="1400" dirty="0"/>
              <a:t> </a:t>
            </a:r>
            <a:r>
              <a:rPr lang="el-GR" altLang="el-GR" sz="1400" dirty="0" err="1"/>
              <a:t>connected</a:t>
            </a:r>
            <a:r>
              <a:rPr lang="el-GR" altLang="el-GR" sz="1400" dirty="0"/>
              <a:t> </a:t>
            </a:r>
            <a:r>
              <a:rPr lang="el-GR" altLang="el-GR" sz="1400" dirty="0" err="1"/>
              <a:t>to</a:t>
            </a:r>
            <a:r>
              <a:rPr lang="el-GR" altLang="el-GR" sz="1400" dirty="0"/>
              <a:t> </a:t>
            </a:r>
            <a:r>
              <a:rPr lang="el-GR" altLang="el-GR" sz="1400" dirty="0" err="1"/>
              <a:t>digital</a:t>
            </a:r>
            <a:r>
              <a:rPr lang="el-GR" altLang="el-GR" sz="1400" dirty="0"/>
              <a:t> </a:t>
            </a:r>
            <a:r>
              <a:rPr lang="el-GR" altLang="el-GR" sz="1400" dirty="0" err="1"/>
              <a:t>pin</a:t>
            </a:r>
            <a:r>
              <a:rPr lang="el-GR" altLang="el-GR" sz="1400" dirty="0"/>
              <a:t> 5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 err="1"/>
              <a:t>void</a:t>
            </a:r>
            <a:r>
              <a:rPr lang="el-GR" altLang="el-GR" sz="1400" dirty="0"/>
              <a:t> </a:t>
            </a:r>
            <a:r>
              <a:rPr lang="el-GR" altLang="el-GR" sz="1400" dirty="0" err="1"/>
              <a:t>setup</a:t>
            </a:r>
            <a:r>
              <a:rPr lang="el-GR" altLang="el-GR" sz="1400" dirty="0"/>
              <a:t>() {</a:t>
            </a:r>
            <a:endParaRPr lang="en-US" altLang="el-GR" sz="1400" dirty="0"/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</a:t>
            </a:r>
            <a:r>
              <a:rPr lang="en-US" altLang="el-GR" sz="1400" dirty="0" err="1"/>
              <a:t>Serial.begin</a:t>
            </a:r>
            <a:r>
              <a:rPr lang="en-US" altLang="el-GR" sz="1400" dirty="0"/>
              <a:t>(9600);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 </a:t>
            </a:r>
            <a:r>
              <a:rPr lang="el-GR" altLang="el-GR" sz="1400" dirty="0" err="1"/>
              <a:t>pinMode</a:t>
            </a:r>
            <a:r>
              <a:rPr lang="el-GR" altLang="el-GR" sz="1400" dirty="0"/>
              <a:t>(</a:t>
            </a:r>
            <a:r>
              <a:rPr lang="en-US" altLang="el-GR" sz="1400" dirty="0"/>
              <a:t>motor</a:t>
            </a:r>
            <a:r>
              <a:rPr lang="el-GR" altLang="el-GR" sz="1400" dirty="0"/>
              <a:t>, OUTPUT);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} 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</a:t>
            </a:r>
            <a:r>
              <a:rPr lang="el-GR" altLang="el-GR" sz="1400" dirty="0" err="1"/>
              <a:t>void</a:t>
            </a:r>
            <a:r>
              <a:rPr lang="el-GR" altLang="el-GR" sz="1400" dirty="0"/>
              <a:t> </a:t>
            </a:r>
            <a:r>
              <a:rPr lang="el-GR" altLang="el-GR" sz="1400" dirty="0" err="1"/>
              <a:t>loop</a:t>
            </a:r>
            <a:r>
              <a:rPr lang="el-GR" altLang="el-GR" sz="1400" dirty="0"/>
              <a:t>() {</a:t>
            </a:r>
          </a:p>
          <a:p>
            <a:pPr>
              <a:spcAft>
                <a:spcPts val="800"/>
              </a:spcAft>
              <a:defRPr/>
            </a:pPr>
            <a:r>
              <a:rPr lang="en-GB" altLang="el-GR" sz="1400" dirty="0"/>
              <a:t>  </a:t>
            </a:r>
            <a:r>
              <a:rPr lang="en-US" altLang="el-GR" sz="1400" dirty="0"/>
              <a:t>while (</a:t>
            </a:r>
            <a:r>
              <a:rPr lang="en-US" altLang="el-GR" sz="1400" dirty="0" err="1"/>
              <a:t>Serial.available</a:t>
            </a:r>
            <a:r>
              <a:rPr lang="en-US" altLang="el-GR" sz="1400" dirty="0"/>
              <a:t>()&gt;0) {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 </a:t>
            </a:r>
            <a:r>
              <a:rPr lang="en-US" altLang="el-GR" sz="1400" dirty="0" err="1"/>
              <a:t>int</a:t>
            </a:r>
            <a:r>
              <a:rPr lang="en-US" altLang="el-GR" sz="1400" dirty="0"/>
              <a:t> x = </a:t>
            </a:r>
            <a:r>
              <a:rPr lang="en-US" altLang="el-GR" sz="1400" dirty="0" err="1"/>
              <a:t>Serial.parseInt</a:t>
            </a:r>
            <a:r>
              <a:rPr lang="en-US" altLang="el-GR" sz="1400" dirty="0"/>
              <a:t>();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</a:t>
            </a:r>
            <a:r>
              <a:rPr lang="en-US" altLang="el-GR" sz="1400" dirty="0" err="1"/>
              <a:t>Serial.println</a:t>
            </a:r>
            <a:r>
              <a:rPr lang="en-US" altLang="el-GR" sz="1400" dirty="0"/>
              <a:t>(x);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 </a:t>
            </a:r>
            <a:r>
              <a:rPr lang="en-US" altLang="el-GR" sz="1400" dirty="0" err="1"/>
              <a:t>analogWrite</a:t>
            </a:r>
            <a:r>
              <a:rPr lang="en-US" altLang="el-GR" sz="1400" dirty="0"/>
              <a:t>(</a:t>
            </a:r>
            <a:r>
              <a:rPr lang="en-US" altLang="el-GR" sz="1400" dirty="0" err="1"/>
              <a:t>motor,x</a:t>
            </a:r>
            <a:r>
              <a:rPr lang="en-US" altLang="el-GR" sz="1400" dirty="0"/>
              <a:t>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}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}</a:t>
            </a:r>
          </a:p>
          <a:p>
            <a:pPr>
              <a:defRPr/>
            </a:pPr>
            <a:endParaRPr lang="el-GR" altLang="el-GR" sz="1400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727264" y="2823073"/>
            <a:ext cx="353284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l-GR" altLang="el-GR" sz="1600" b="1" dirty="0">
                <a:solidFill>
                  <a:schemeClr val="tx2"/>
                </a:solidFill>
                <a:latin typeface="+mn-lt"/>
              </a:rPr>
              <a:t>Ρύθμιση ταχύτητας κινητήρα </a:t>
            </a:r>
            <a:r>
              <a:rPr lang="en-US" altLang="el-GR" sz="1600" b="1" dirty="0">
                <a:solidFill>
                  <a:schemeClr val="tx2"/>
                </a:solidFill>
                <a:latin typeface="+mn-lt"/>
              </a:rPr>
              <a:t>DC </a:t>
            </a:r>
            <a:r>
              <a:rPr lang="el-GR" altLang="el-GR" sz="1600" b="1" dirty="0">
                <a:solidFill>
                  <a:schemeClr val="tx2"/>
                </a:solidFill>
                <a:latin typeface="+mn-lt"/>
              </a:rPr>
              <a:t>με τιμή 0 έως 255 από τη σειριακή οθόνη.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3396" y="5706707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12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364886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62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624431" y="440628"/>
            <a:ext cx="3983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Οδήγηση </a:t>
            </a:r>
            <a:r>
              <a:rPr lang="el-GR" sz="2400" b="1" dirty="0" err="1">
                <a:solidFill>
                  <a:srgbClr val="C00000"/>
                </a:solidFill>
                <a:latin typeface="TimesNewRomanPS-BoldMT"/>
              </a:rPr>
              <a:t>σερβο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-κινητήρα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5" name="Picture 7" descr="f8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583" y="1386184"/>
            <a:ext cx="31956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1182501" y="2940030"/>
            <a:ext cx="9413782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1600" dirty="0" err="1"/>
              <a:t>Τύ</a:t>
            </a:r>
            <a:r>
              <a:rPr lang="en-US" sz="1600" dirty="0"/>
              <a:t>πος Tower Pro MG90.</a:t>
            </a:r>
            <a:endParaRPr lang="el-GR" sz="1600" dirty="0"/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1600" dirty="0" err="1"/>
              <a:t>Τάση</a:t>
            </a:r>
            <a:r>
              <a:rPr lang="en-US" sz="1600" dirty="0"/>
              <a:t> </a:t>
            </a:r>
            <a:r>
              <a:rPr lang="en-US" sz="1600" dirty="0" err="1"/>
              <a:t>λειτουργί</a:t>
            </a:r>
            <a:r>
              <a:rPr lang="en-US" sz="1600" dirty="0"/>
              <a:t>ας 4.8 έως 6 V.</a:t>
            </a:r>
            <a:endParaRPr lang="el-GR" sz="1600" dirty="0"/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1600" dirty="0"/>
              <a:t>Τα</a:t>
            </a:r>
            <a:r>
              <a:rPr lang="en-US" sz="1600" dirty="0" err="1"/>
              <a:t>χύτητ</a:t>
            </a:r>
            <a:r>
              <a:rPr lang="en-US" sz="1600" dirty="0"/>
              <a:t>α</a:t>
            </a:r>
            <a:r>
              <a:rPr lang="en-GB" sz="1600" dirty="0"/>
              <a:t> 0.1 sec/60 degrees (</a:t>
            </a:r>
            <a:r>
              <a:rPr lang="en-US" sz="1600" dirty="0" err="1"/>
              <a:t>στ</a:t>
            </a:r>
            <a:r>
              <a:rPr lang="en-US" sz="1600" dirty="0"/>
              <a:t>α</a:t>
            </a:r>
            <a:r>
              <a:rPr lang="en-GB" sz="1600" dirty="0"/>
              <a:t> 4.8V), 0.08 sec/60 degrees (</a:t>
            </a:r>
            <a:r>
              <a:rPr lang="en-US" sz="1600" dirty="0" err="1"/>
              <a:t>στ</a:t>
            </a:r>
            <a:r>
              <a:rPr lang="en-US" sz="1600" dirty="0"/>
              <a:t>α</a:t>
            </a:r>
            <a:r>
              <a:rPr lang="en-GB" sz="1600" dirty="0"/>
              <a:t> 6.0V).</a:t>
            </a:r>
            <a:endParaRPr lang="el-GR" sz="1600" dirty="0"/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l-GR" sz="1600" dirty="0"/>
              <a:t>Ροπή: Στα 4.8</a:t>
            </a:r>
            <a:r>
              <a:rPr lang="en-GB" sz="1600" dirty="0"/>
              <a:t>V</a:t>
            </a:r>
            <a:r>
              <a:rPr lang="el-GR" sz="1600" dirty="0"/>
              <a:t>: 1.8 </a:t>
            </a:r>
            <a:r>
              <a:rPr lang="en-GB" sz="1600" dirty="0"/>
              <a:t>kg</a:t>
            </a:r>
            <a:r>
              <a:rPr lang="el-GR" sz="1600" dirty="0"/>
              <a:t>-</a:t>
            </a:r>
            <a:r>
              <a:rPr lang="en-GB" sz="1600" dirty="0"/>
              <a:t>cm</a:t>
            </a:r>
            <a:r>
              <a:rPr lang="el-GR" sz="1600" dirty="0"/>
              <a:t>. </a:t>
            </a:r>
            <a:r>
              <a:rPr lang="en-US" sz="1600" dirty="0" err="1"/>
              <a:t>Στ</a:t>
            </a:r>
            <a:r>
              <a:rPr lang="en-US" sz="1600" dirty="0"/>
              <a:t>α</a:t>
            </a:r>
            <a:r>
              <a:rPr lang="en-GB" sz="1600" dirty="0"/>
              <a:t> 6.0V: 2.2 kg-cm</a:t>
            </a:r>
            <a:r>
              <a:rPr lang="en-US" sz="1600" dirty="0"/>
              <a:t>.</a:t>
            </a:r>
            <a:endParaRPr lang="el-GR" sz="1600" dirty="0"/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1600" dirty="0" err="1"/>
              <a:t>Περιστροφή</a:t>
            </a:r>
            <a:r>
              <a:rPr lang="en-US" sz="1600" dirty="0"/>
              <a:t> 180</a:t>
            </a:r>
            <a:r>
              <a:rPr lang="en-US" sz="1600" baseline="30000" dirty="0"/>
              <a:t>ο</a:t>
            </a:r>
            <a:r>
              <a:rPr lang="el-GR" sz="1600" dirty="0"/>
              <a:t>.</a:t>
            </a:r>
            <a:endParaRPr lang="en-US" sz="1600" dirty="0"/>
          </a:p>
          <a:p>
            <a:pPr marL="285750" indent="-285750" algn="just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US" sz="1600" dirty="0"/>
          </a:p>
          <a:p>
            <a:pPr algn="just" fontAlgn="auto" hangingPunct="1">
              <a:lnSpc>
                <a:spcPct val="150000"/>
              </a:lnSpc>
              <a:defRPr/>
            </a:pPr>
            <a:r>
              <a:rPr lang="el-GR" sz="1600" b="1" dirty="0">
                <a:solidFill>
                  <a:schemeClr val="tx2"/>
                </a:solidFill>
              </a:rPr>
              <a:t>Η θέση ενός </a:t>
            </a:r>
            <a:r>
              <a:rPr lang="el-GR" sz="1600" b="1" dirty="0" err="1">
                <a:solidFill>
                  <a:schemeClr val="tx2"/>
                </a:solidFill>
              </a:rPr>
              <a:t>σερβο</a:t>
            </a:r>
            <a:r>
              <a:rPr lang="el-GR" sz="1600" b="1" dirty="0">
                <a:solidFill>
                  <a:schemeClr val="tx2"/>
                </a:solidFill>
              </a:rPr>
              <a:t>-κινητήρα καθορίζεται από το μήκος ενός παλμού </a:t>
            </a:r>
            <a:r>
              <a:rPr lang="en-US" sz="1600" b="1" dirty="0">
                <a:solidFill>
                  <a:schemeClr val="tx2"/>
                </a:solidFill>
              </a:rPr>
              <a:t>HIGH</a:t>
            </a:r>
            <a:r>
              <a:rPr lang="el-GR" sz="1600" b="1" dirty="0">
                <a:solidFill>
                  <a:schemeClr val="tx2"/>
                </a:solidFill>
              </a:rPr>
              <a:t> σε ένα χρονικό διάστημα 20 </a:t>
            </a:r>
            <a:r>
              <a:rPr lang="en-US" sz="1600" b="1" dirty="0" err="1">
                <a:solidFill>
                  <a:schemeClr val="tx2"/>
                </a:solidFill>
              </a:rPr>
              <a:t>ms</a:t>
            </a:r>
            <a:r>
              <a:rPr lang="el-GR" sz="1600" b="1" dirty="0">
                <a:solidFill>
                  <a:schemeClr val="tx2"/>
                </a:solidFill>
              </a:rPr>
              <a:t>. Εάν αυτός ο παλμός είναι </a:t>
            </a:r>
            <a:r>
              <a:rPr lang="en-US" sz="1600" b="1" dirty="0">
                <a:solidFill>
                  <a:schemeClr val="tx2"/>
                </a:solidFill>
              </a:rPr>
              <a:t>HIGH</a:t>
            </a:r>
            <a:r>
              <a:rPr lang="el-GR" sz="1600" b="1" dirty="0">
                <a:solidFill>
                  <a:schemeClr val="tx2"/>
                </a:solidFill>
              </a:rPr>
              <a:t> για 1 </a:t>
            </a:r>
            <a:r>
              <a:rPr lang="en-US" sz="1600" b="1" dirty="0" err="1">
                <a:solidFill>
                  <a:schemeClr val="tx2"/>
                </a:solidFill>
              </a:rPr>
              <a:t>ms</a:t>
            </a:r>
            <a:r>
              <a:rPr lang="el-GR" sz="1600" b="1" dirty="0">
                <a:solidFill>
                  <a:schemeClr val="tx2"/>
                </a:solidFill>
              </a:rPr>
              <a:t>, τότε η γωνία του σέρβο θα είναι μηδέν μοίρες, εάν είναι 1.5 </a:t>
            </a:r>
            <a:r>
              <a:rPr lang="en-US" sz="1600" b="1" dirty="0" err="1">
                <a:solidFill>
                  <a:schemeClr val="tx2"/>
                </a:solidFill>
              </a:rPr>
              <a:t>ms</a:t>
            </a:r>
            <a:r>
              <a:rPr lang="el-GR" sz="1600" b="1" dirty="0">
                <a:solidFill>
                  <a:schemeClr val="tx2"/>
                </a:solidFill>
              </a:rPr>
              <a:t> θα είναι 90 μοίρες και εάν είναι 2</a:t>
            </a:r>
            <a:r>
              <a:rPr lang="en-US" sz="1600" b="1" dirty="0" err="1">
                <a:solidFill>
                  <a:schemeClr val="tx2"/>
                </a:solidFill>
              </a:rPr>
              <a:t>ms</a:t>
            </a:r>
            <a:r>
              <a:rPr lang="el-GR" sz="1600" b="1" dirty="0">
                <a:solidFill>
                  <a:schemeClr val="tx2"/>
                </a:solidFill>
              </a:rPr>
              <a:t> θα πάρει θέση στις 180 μοίρες.</a:t>
            </a:r>
          </a:p>
        </p:txBody>
      </p:sp>
    </p:spTree>
    <p:extLst>
      <p:ext uri="{BB962C8B-B14F-4D97-AF65-F5344CB8AC3E}">
        <p14:creationId xmlns:p14="http://schemas.microsoft.com/office/powerpoint/2010/main" val="3625516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63</a:t>
            </a:fld>
            <a:endParaRPr lang="el-GR"/>
          </a:p>
        </p:txBody>
      </p:sp>
      <p:pic>
        <p:nvPicPr>
          <p:cNvPr id="3" name="Picture 7" descr="f8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09" y="1131233"/>
            <a:ext cx="5197662" cy="463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1608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64</a:t>
            </a:fld>
            <a:endParaRPr lang="el-GR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43753" y="218141"/>
            <a:ext cx="5184775" cy="637091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800"/>
              </a:spcAft>
              <a:defRPr/>
            </a:pPr>
            <a:r>
              <a:rPr lang="pt-BR" sz="1400" b="1" dirty="0">
                <a:solidFill>
                  <a:srgbClr val="FF0000"/>
                </a:solidFill>
              </a:rPr>
              <a:t>#include &lt;Servo.h&gt;</a:t>
            </a:r>
          </a:p>
          <a:p>
            <a:pPr>
              <a:spcAft>
                <a:spcPts val="800"/>
              </a:spcAft>
              <a:defRPr/>
            </a:pPr>
            <a:r>
              <a:rPr lang="en-US" sz="1400" dirty="0"/>
              <a:t>Servo </a:t>
            </a:r>
            <a:r>
              <a:rPr lang="en-US" sz="1400" dirty="0" err="1"/>
              <a:t>myservo</a:t>
            </a:r>
            <a:r>
              <a:rPr lang="en-US" sz="1400" dirty="0"/>
              <a:t>;       // create servo object to control a servo</a:t>
            </a:r>
            <a:endParaRPr 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 err="1"/>
              <a:t>int</a:t>
            </a:r>
            <a:r>
              <a:rPr lang="el-GR" altLang="el-GR" sz="1400" dirty="0"/>
              <a:t> </a:t>
            </a:r>
            <a:r>
              <a:rPr lang="en-US" altLang="el-GR" sz="1400" dirty="0"/>
              <a:t>pin</a:t>
            </a:r>
            <a:r>
              <a:rPr lang="el-GR" altLang="el-GR" sz="1400" dirty="0"/>
              <a:t> = </a:t>
            </a:r>
            <a:r>
              <a:rPr lang="en-US" altLang="el-GR" sz="1400" dirty="0"/>
              <a:t>9</a:t>
            </a:r>
            <a:r>
              <a:rPr lang="el-GR" altLang="el-GR" sz="1400" dirty="0"/>
              <a:t>; </a:t>
            </a:r>
            <a:r>
              <a:rPr lang="en-US" altLang="el-GR" sz="1400" dirty="0"/>
              <a:t>               </a:t>
            </a:r>
            <a:r>
              <a:rPr lang="el-GR" altLang="el-GR" sz="1400" dirty="0"/>
              <a:t>// </a:t>
            </a:r>
            <a:r>
              <a:rPr lang="en-US" altLang="el-GR" sz="1400" dirty="0"/>
              <a:t>servo</a:t>
            </a:r>
            <a:r>
              <a:rPr lang="el-GR" altLang="el-GR" sz="1400" dirty="0"/>
              <a:t> </a:t>
            </a:r>
            <a:r>
              <a:rPr lang="el-GR" altLang="el-GR" sz="1400" dirty="0" err="1"/>
              <a:t>connected</a:t>
            </a:r>
            <a:r>
              <a:rPr lang="el-GR" altLang="el-GR" sz="1400" dirty="0"/>
              <a:t> </a:t>
            </a:r>
            <a:r>
              <a:rPr lang="el-GR" altLang="el-GR" sz="1400" dirty="0" err="1"/>
              <a:t>to</a:t>
            </a:r>
            <a:r>
              <a:rPr lang="el-GR" altLang="el-GR" sz="1400" dirty="0"/>
              <a:t> </a:t>
            </a:r>
            <a:r>
              <a:rPr lang="el-GR" altLang="el-GR" sz="1400" dirty="0" err="1"/>
              <a:t>digital</a:t>
            </a:r>
            <a:r>
              <a:rPr lang="el-GR" altLang="el-GR" sz="1400" dirty="0"/>
              <a:t> </a:t>
            </a:r>
            <a:r>
              <a:rPr lang="el-GR" altLang="el-GR" sz="1400" dirty="0" err="1"/>
              <a:t>pin</a:t>
            </a:r>
            <a:r>
              <a:rPr lang="el-GR" altLang="el-GR" sz="1400" dirty="0"/>
              <a:t> </a:t>
            </a:r>
            <a:r>
              <a:rPr lang="en-US" altLang="el-GR" sz="1400" dirty="0"/>
              <a:t>9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n-US" altLang="el-GR" sz="1400" dirty="0" err="1"/>
              <a:t>int</a:t>
            </a:r>
            <a:r>
              <a:rPr lang="en-US" altLang="el-GR" sz="1400" dirty="0"/>
              <a:t> </a:t>
            </a:r>
            <a:r>
              <a:rPr lang="en-US" altLang="el-GR" sz="1400" dirty="0" err="1"/>
              <a:t>pos</a:t>
            </a:r>
            <a:r>
              <a:rPr lang="en-US" altLang="el-GR" sz="1400" dirty="0"/>
              <a:t> = 0;               // angle = 0</a:t>
            </a:r>
            <a:r>
              <a:rPr lang="en-US" altLang="el-GR" sz="1400" baseline="30000" dirty="0"/>
              <a:t> </a:t>
            </a:r>
            <a:r>
              <a:rPr lang="en-US" altLang="el-GR" sz="1400" dirty="0"/>
              <a:t>degrees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 err="1"/>
              <a:t>void</a:t>
            </a:r>
            <a:r>
              <a:rPr lang="el-GR" altLang="el-GR" sz="1400" dirty="0"/>
              <a:t> </a:t>
            </a:r>
            <a:r>
              <a:rPr lang="el-GR" altLang="el-GR" sz="1400" dirty="0" err="1"/>
              <a:t>setup</a:t>
            </a:r>
            <a:r>
              <a:rPr lang="el-GR" altLang="el-GR" sz="1400" dirty="0"/>
              <a:t>() {</a:t>
            </a:r>
            <a:endParaRPr lang="en-US" altLang="el-GR" sz="1400" dirty="0"/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</a:t>
            </a:r>
            <a:r>
              <a:rPr lang="en-US" altLang="el-GR" sz="1400" dirty="0" err="1"/>
              <a:t>Serial.begin</a:t>
            </a:r>
            <a:r>
              <a:rPr lang="en-US" altLang="el-GR" sz="1400" dirty="0"/>
              <a:t>(9600);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 </a:t>
            </a:r>
            <a:r>
              <a:rPr lang="el-GR" altLang="el-GR" sz="1400" dirty="0" err="1"/>
              <a:t>pinMode</a:t>
            </a:r>
            <a:r>
              <a:rPr lang="el-GR" altLang="el-GR" sz="1400" dirty="0"/>
              <a:t>(</a:t>
            </a:r>
            <a:r>
              <a:rPr lang="en-US" altLang="el-GR" sz="1400" dirty="0"/>
              <a:t>pin</a:t>
            </a:r>
            <a:r>
              <a:rPr lang="el-GR" altLang="el-GR" sz="1400" dirty="0"/>
              <a:t>, OUTPUT);</a:t>
            </a:r>
            <a:endParaRPr lang="en-US" altLang="el-GR" sz="1400" dirty="0"/>
          </a:p>
          <a:p>
            <a:pPr>
              <a:spcAft>
                <a:spcPts val="80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  </a:t>
            </a:r>
            <a:r>
              <a:rPr lang="en-US" sz="1400" b="1" dirty="0" err="1">
                <a:solidFill>
                  <a:srgbClr val="FF0000"/>
                </a:solidFill>
              </a:rPr>
              <a:t>myservo.attach</a:t>
            </a:r>
            <a:r>
              <a:rPr lang="en-US" sz="1400" b="1" dirty="0">
                <a:solidFill>
                  <a:srgbClr val="FF0000"/>
                </a:solidFill>
              </a:rPr>
              <a:t>(pin); </a:t>
            </a:r>
            <a:r>
              <a:rPr lang="en-US" sz="1400" dirty="0"/>
              <a:t>	// attach servo on pin 9</a:t>
            </a:r>
            <a:endParaRPr lang="el-GR" sz="1400" dirty="0"/>
          </a:p>
          <a:p>
            <a:pPr>
              <a:spcAft>
                <a:spcPts val="800"/>
              </a:spcAft>
              <a:defRPr/>
            </a:pPr>
            <a:r>
              <a:rPr lang="en-US" sz="1400" dirty="0"/>
              <a:t>  </a:t>
            </a:r>
            <a:r>
              <a:rPr lang="en-US" sz="1400" b="1" dirty="0" err="1">
                <a:solidFill>
                  <a:srgbClr val="FF0000"/>
                </a:solidFill>
              </a:rPr>
              <a:t>myservo.write</a:t>
            </a:r>
            <a:r>
              <a:rPr lang="en-US" sz="1400" b="1" dirty="0">
                <a:solidFill>
                  <a:srgbClr val="FF0000"/>
                </a:solidFill>
              </a:rPr>
              <a:t>(</a:t>
            </a:r>
            <a:r>
              <a:rPr lang="en-US" sz="1400" b="1" dirty="0" err="1">
                <a:solidFill>
                  <a:srgbClr val="FF0000"/>
                </a:solidFill>
              </a:rPr>
              <a:t>pos</a:t>
            </a:r>
            <a:r>
              <a:rPr lang="en-US" sz="1400" b="1" dirty="0">
                <a:solidFill>
                  <a:srgbClr val="FF0000"/>
                </a:solidFill>
              </a:rPr>
              <a:t>); </a:t>
            </a:r>
            <a:r>
              <a:rPr lang="en-US" sz="1400" dirty="0"/>
              <a:t>	// initialize servo</a:t>
            </a:r>
            <a:endParaRPr lang="el-GR" sz="1400" dirty="0"/>
          </a:p>
          <a:p>
            <a:pPr>
              <a:spcAft>
                <a:spcPts val="800"/>
              </a:spcAft>
              <a:defRPr/>
            </a:pPr>
            <a:r>
              <a:rPr lang="en-US" sz="1400" dirty="0"/>
              <a:t>  delay(15);         	// 15 </a:t>
            </a:r>
            <a:r>
              <a:rPr lang="en-US" sz="1400" dirty="0" err="1"/>
              <a:t>ms</a:t>
            </a:r>
            <a:r>
              <a:rPr lang="en-US" sz="1400" dirty="0"/>
              <a:t> to reach position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} </a:t>
            </a:r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</a:t>
            </a:r>
            <a:r>
              <a:rPr lang="el-GR" altLang="el-GR" sz="1400" dirty="0" err="1"/>
              <a:t>void</a:t>
            </a:r>
            <a:r>
              <a:rPr lang="el-GR" altLang="el-GR" sz="1400" dirty="0"/>
              <a:t> </a:t>
            </a:r>
            <a:r>
              <a:rPr lang="el-GR" altLang="el-GR" sz="1400" dirty="0" err="1"/>
              <a:t>loop</a:t>
            </a:r>
            <a:r>
              <a:rPr lang="el-GR" altLang="el-GR" sz="1400" dirty="0"/>
              <a:t>() {</a:t>
            </a:r>
          </a:p>
          <a:p>
            <a:pPr>
              <a:spcAft>
                <a:spcPts val="800"/>
              </a:spcAft>
              <a:defRPr/>
            </a:pPr>
            <a:r>
              <a:rPr lang="en-GB" altLang="el-GR" sz="1400" dirty="0"/>
              <a:t>  </a:t>
            </a:r>
            <a:r>
              <a:rPr lang="en-US" altLang="el-GR" sz="1400" dirty="0"/>
              <a:t>while (</a:t>
            </a:r>
            <a:r>
              <a:rPr lang="en-US" altLang="el-GR" sz="1400" dirty="0" err="1"/>
              <a:t>Serial.available</a:t>
            </a:r>
            <a:r>
              <a:rPr lang="en-US" altLang="el-GR" sz="1400" dirty="0"/>
              <a:t>()&gt;0) {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 </a:t>
            </a:r>
            <a:r>
              <a:rPr lang="en-US" altLang="el-GR" sz="1400" dirty="0" err="1"/>
              <a:t>int</a:t>
            </a:r>
            <a:r>
              <a:rPr lang="en-US" altLang="el-GR" sz="1400" dirty="0"/>
              <a:t> x = </a:t>
            </a:r>
            <a:r>
              <a:rPr lang="en-US" altLang="el-GR" sz="1400" dirty="0" err="1"/>
              <a:t>Serial.parseInt</a:t>
            </a:r>
            <a:r>
              <a:rPr lang="en-US" altLang="el-GR" sz="1400" dirty="0"/>
              <a:t>();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</a:t>
            </a:r>
            <a:r>
              <a:rPr lang="en-US" altLang="el-GR" sz="1400" dirty="0" err="1"/>
              <a:t>Serial.println</a:t>
            </a:r>
            <a:r>
              <a:rPr lang="en-US" altLang="el-GR" sz="1400" dirty="0"/>
              <a:t>(x);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   </a:t>
            </a:r>
            <a:r>
              <a:rPr lang="en-US" altLang="el-GR" sz="1400" dirty="0" err="1"/>
              <a:t>pos</a:t>
            </a:r>
            <a:r>
              <a:rPr lang="en-US" altLang="el-GR" sz="1400" dirty="0"/>
              <a:t> = map(x, 0, 255, 0, 180);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</a:t>
            </a:r>
            <a:r>
              <a:rPr lang="en-US" altLang="el-GR" sz="1400" dirty="0" err="1"/>
              <a:t>Serial.println</a:t>
            </a:r>
            <a:r>
              <a:rPr lang="en-US" altLang="el-GR" sz="1400" dirty="0"/>
              <a:t>(</a:t>
            </a:r>
            <a:r>
              <a:rPr lang="en-US" altLang="el-GR" sz="1400" dirty="0" err="1"/>
              <a:t>pos</a:t>
            </a:r>
            <a:r>
              <a:rPr lang="en-US" altLang="el-GR" sz="1400" dirty="0"/>
              <a:t>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  </a:t>
            </a:r>
            <a:r>
              <a:rPr lang="en-US" altLang="el-GR" sz="1400" b="1" dirty="0" err="1">
                <a:solidFill>
                  <a:srgbClr val="FF0000"/>
                </a:solidFill>
              </a:rPr>
              <a:t>myservo.write</a:t>
            </a:r>
            <a:r>
              <a:rPr lang="en-US" altLang="el-GR" sz="1400" b="1" dirty="0">
                <a:solidFill>
                  <a:srgbClr val="FF0000"/>
                </a:solidFill>
              </a:rPr>
              <a:t>(</a:t>
            </a:r>
            <a:r>
              <a:rPr lang="en-US" altLang="el-GR" sz="1400" b="1" dirty="0" err="1">
                <a:solidFill>
                  <a:srgbClr val="FF0000"/>
                </a:solidFill>
              </a:rPr>
              <a:t>pos</a:t>
            </a:r>
            <a:r>
              <a:rPr lang="en-US" altLang="el-GR" sz="1400" b="1" dirty="0">
                <a:solidFill>
                  <a:srgbClr val="FF0000"/>
                </a:solidFill>
              </a:rPr>
              <a:t>);</a:t>
            </a:r>
          </a:p>
          <a:p>
            <a:pPr>
              <a:spcAft>
                <a:spcPts val="800"/>
              </a:spcAft>
              <a:defRPr/>
            </a:pPr>
            <a:r>
              <a:rPr lang="en-US" altLang="el-GR" sz="1400" dirty="0"/>
              <a:t>  }</a:t>
            </a:r>
            <a:endParaRPr lang="el-GR" altLang="el-GR" sz="1400" dirty="0"/>
          </a:p>
          <a:p>
            <a:pPr>
              <a:spcAft>
                <a:spcPts val="800"/>
              </a:spcAft>
              <a:defRPr/>
            </a:pPr>
            <a:r>
              <a:rPr lang="el-GR" altLang="el-GR" sz="1400" dirty="0"/>
              <a:t>}</a:t>
            </a:r>
          </a:p>
          <a:p>
            <a:pPr>
              <a:spcAft>
                <a:spcPts val="800"/>
              </a:spcAft>
              <a:defRPr/>
            </a:pPr>
            <a:endParaRPr lang="el-GR" altLang="el-GR" sz="1400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954806" y="2526437"/>
            <a:ext cx="4881282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el-GR" b="1" dirty="0">
                <a:solidFill>
                  <a:schemeClr val="tx2"/>
                </a:solidFill>
              </a:rPr>
              <a:t>Ρύθμιση γωνίας </a:t>
            </a:r>
            <a:r>
              <a:rPr lang="en-US" altLang="el-GR" b="1" dirty="0">
                <a:solidFill>
                  <a:schemeClr val="tx2"/>
                </a:solidFill>
              </a:rPr>
              <a:t>servo </a:t>
            </a:r>
            <a:r>
              <a:rPr lang="el-GR" altLang="el-GR" b="1" dirty="0">
                <a:solidFill>
                  <a:schemeClr val="tx2"/>
                </a:solidFill>
              </a:rPr>
              <a:t>από 0 έως 180 δίνοντας μια τιμή 0 έως 255 από τη σειριακή οθόνη.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altLang="el-GR" b="1" dirty="0">
              <a:solidFill>
                <a:schemeClr val="tx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el-GR" b="1" dirty="0">
                <a:solidFill>
                  <a:schemeClr val="tx2"/>
                </a:solidFill>
              </a:rPr>
              <a:t>Η εντολή </a:t>
            </a:r>
            <a:r>
              <a:rPr lang="en-US" altLang="el-GR" b="1" dirty="0">
                <a:solidFill>
                  <a:schemeClr val="tx2"/>
                </a:solidFill>
              </a:rPr>
              <a:t>map() </a:t>
            </a:r>
            <a:r>
              <a:rPr lang="el-GR" altLang="el-GR" b="1" dirty="0">
                <a:solidFill>
                  <a:schemeClr val="tx2"/>
                </a:solidFill>
              </a:rPr>
              <a:t>μετατρέπει το διάστημα 0-255 στο διάστημα 0-180.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44137" y="6077247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13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6237033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65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176528" y="2841621"/>
            <a:ext cx="58444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Multi-tasking</a:t>
            </a:r>
            <a:endParaRPr lang="el-G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72" y="24317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745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66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06" y="869017"/>
            <a:ext cx="5334000" cy="4743450"/>
          </a:xfrm>
          <a:prstGeom prst="rect">
            <a:avLst/>
          </a:prstGeom>
        </p:spPr>
      </p:pic>
      <p:cxnSp>
        <p:nvCxnSpPr>
          <p:cNvPr id="7" name="Ευθύγραμμο βέλος σύνδεσης 6"/>
          <p:cNvCxnSpPr/>
          <p:nvPr/>
        </p:nvCxnSpPr>
        <p:spPr>
          <a:xfrm flipH="1">
            <a:off x="2151529" y="2366682"/>
            <a:ext cx="4706471" cy="860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 flipH="1">
            <a:off x="2084294" y="2380129"/>
            <a:ext cx="4773706" cy="11833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25235" y="1852153"/>
            <a:ext cx="4105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Πρόβλημα!</a:t>
            </a:r>
          </a:p>
          <a:p>
            <a:endParaRPr lang="el-GR" b="1" dirty="0">
              <a:solidFill>
                <a:srgbClr val="FF0000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Ο επεξεργαστής δεν μπορεί να κάνει καμιά άλλη δουλειά.</a:t>
            </a:r>
          </a:p>
        </p:txBody>
      </p:sp>
    </p:spTree>
    <p:extLst>
      <p:ext uri="{BB962C8B-B14F-4D97-AF65-F5344CB8AC3E}">
        <p14:creationId xmlns:p14="http://schemas.microsoft.com/office/powerpoint/2010/main" val="2630416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67</a:t>
            </a:fld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b="27342"/>
          <a:stretch/>
        </p:blipFill>
        <p:spPr>
          <a:xfrm>
            <a:off x="140634" y="473168"/>
            <a:ext cx="5886450" cy="392402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t="16950"/>
          <a:stretch/>
        </p:blipFill>
        <p:spPr>
          <a:xfrm>
            <a:off x="6152589" y="882276"/>
            <a:ext cx="5886450" cy="5474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53" y="5109882"/>
            <a:ext cx="500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>
                <a:solidFill>
                  <a:srgbClr val="FF0000"/>
                </a:solidFill>
              </a:rPr>
              <a:t>Χρήση της </a:t>
            </a:r>
            <a:r>
              <a:rPr lang="en-US" b="1" dirty="0" err="1">
                <a:solidFill>
                  <a:srgbClr val="FF0000"/>
                </a:solidFill>
              </a:rPr>
              <a:t>millis</a:t>
            </a:r>
            <a:r>
              <a:rPr lang="en-US" b="1" dirty="0">
                <a:solidFill>
                  <a:srgbClr val="FF0000"/>
                </a:solidFill>
              </a:rPr>
              <a:t>() </a:t>
            </a:r>
            <a:r>
              <a:rPr lang="el-GR" b="1" dirty="0">
                <a:solidFill>
                  <a:srgbClr val="FF0000"/>
                </a:solidFill>
              </a:rPr>
              <a:t>για προσδιορισμό μιας χρονικής στιγμής αντί για την χρήση της </a:t>
            </a:r>
            <a:r>
              <a:rPr lang="en-US" b="1" dirty="0">
                <a:solidFill>
                  <a:srgbClr val="FF0000"/>
                </a:solidFill>
              </a:rPr>
              <a:t>delay()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25" name="Ευθεία γραμμή σύνδεσης 24"/>
          <p:cNvCxnSpPr/>
          <p:nvPr/>
        </p:nvCxnSpPr>
        <p:spPr>
          <a:xfrm>
            <a:off x="8377517" y="2326341"/>
            <a:ext cx="83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Γωνιακή σύνδεση 26"/>
          <p:cNvCxnSpPr/>
          <p:nvPr/>
        </p:nvCxnSpPr>
        <p:spPr>
          <a:xfrm rot="10800000" flipV="1">
            <a:off x="5571564" y="2326341"/>
            <a:ext cx="3644153" cy="3093259"/>
          </a:xfrm>
          <a:prstGeom prst="bentConnector3">
            <a:avLst>
              <a:gd name="adj1" fmla="val -30812"/>
            </a:avLst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5675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68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70" y="1425108"/>
            <a:ext cx="2966254" cy="3819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5787" y="820271"/>
            <a:ext cx="5728447" cy="4616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// constants won't change. Used here to set a pin number :</a:t>
            </a:r>
          </a:p>
          <a:p>
            <a:r>
              <a:rPr lang="en-US" sz="1400" dirty="0" err="1"/>
              <a:t>const</a:t>
            </a:r>
            <a:r>
              <a:rPr lang="en-US" sz="1400" dirty="0"/>
              <a:t> </a:t>
            </a:r>
            <a:r>
              <a:rPr lang="en-US" sz="1400" dirty="0" err="1"/>
              <a:t>int</a:t>
            </a:r>
            <a:r>
              <a:rPr lang="en-US" sz="1400" dirty="0"/>
              <a:t> ledPin1 =  13;      // the number of the LED1 pin</a:t>
            </a:r>
          </a:p>
          <a:p>
            <a:r>
              <a:rPr lang="en-US" sz="1400" dirty="0" err="1"/>
              <a:t>const</a:t>
            </a:r>
            <a:r>
              <a:rPr lang="en-US" sz="1400" dirty="0"/>
              <a:t> </a:t>
            </a:r>
            <a:r>
              <a:rPr lang="en-US" sz="1400" dirty="0" err="1"/>
              <a:t>int</a:t>
            </a:r>
            <a:r>
              <a:rPr lang="en-US" sz="1400" dirty="0"/>
              <a:t> ledPin2 =  12;      // the number of the LED2 pin</a:t>
            </a:r>
          </a:p>
          <a:p>
            <a:endParaRPr lang="en-US" sz="1400" dirty="0"/>
          </a:p>
          <a:p>
            <a:r>
              <a:rPr lang="en-US" sz="1400" dirty="0"/>
              <a:t>// Variables will change :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ledState1 = LOW;             // </a:t>
            </a:r>
            <a:r>
              <a:rPr lang="en-US" sz="1400" dirty="0" err="1"/>
              <a:t>ledState</a:t>
            </a:r>
            <a:r>
              <a:rPr lang="en-US" sz="1400" dirty="0"/>
              <a:t> used to set the LED1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ledState2 = LOW;             // </a:t>
            </a:r>
            <a:r>
              <a:rPr lang="en-US" sz="1400" dirty="0" err="1"/>
              <a:t>ledState</a:t>
            </a:r>
            <a:r>
              <a:rPr lang="en-US" sz="1400" dirty="0"/>
              <a:t> used to set the LED2</a:t>
            </a:r>
          </a:p>
          <a:p>
            <a:endParaRPr lang="en-US" sz="1400" dirty="0"/>
          </a:p>
          <a:p>
            <a:r>
              <a:rPr lang="en-US" sz="1400" dirty="0"/>
              <a:t>// Generally, you should use "unsigned long" for variables that hold time</a:t>
            </a:r>
          </a:p>
          <a:p>
            <a:r>
              <a:rPr lang="en-US" sz="1400" dirty="0"/>
              <a:t>// The value will quickly become too large for an </a:t>
            </a:r>
            <a:r>
              <a:rPr lang="en-US" sz="1400" dirty="0" err="1"/>
              <a:t>int</a:t>
            </a:r>
            <a:r>
              <a:rPr lang="en-US" sz="1400" dirty="0"/>
              <a:t> to store</a:t>
            </a:r>
          </a:p>
          <a:p>
            <a:r>
              <a:rPr lang="en-US" sz="1400" dirty="0"/>
              <a:t>unsigned long previousMillis1 = 0;   // will store last time LED1 was updated</a:t>
            </a:r>
          </a:p>
          <a:p>
            <a:r>
              <a:rPr lang="en-US" sz="1400" dirty="0"/>
              <a:t>unsigned long previousMillis2 = 0;   // will store last time LED1 was updated</a:t>
            </a:r>
          </a:p>
          <a:p>
            <a:endParaRPr lang="en-US" sz="1400" dirty="0"/>
          </a:p>
          <a:p>
            <a:r>
              <a:rPr lang="en-US" sz="1400" dirty="0"/>
              <a:t>// constants won't change :</a:t>
            </a:r>
          </a:p>
          <a:p>
            <a:r>
              <a:rPr lang="en-US" sz="1400" dirty="0" err="1"/>
              <a:t>const</a:t>
            </a:r>
            <a:r>
              <a:rPr lang="en-US" sz="1400" dirty="0"/>
              <a:t> long interval1 = 1000;      // interval at which to blink LED1</a:t>
            </a:r>
          </a:p>
          <a:p>
            <a:r>
              <a:rPr lang="en-US" sz="1400" dirty="0" err="1"/>
              <a:t>const</a:t>
            </a:r>
            <a:r>
              <a:rPr lang="en-US" sz="1400" dirty="0"/>
              <a:t> long interval2 = 500;       // interval at which to blink LED2</a:t>
            </a:r>
          </a:p>
          <a:p>
            <a:endParaRPr lang="en-US" sz="1400" dirty="0"/>
          </a:p>
          <a:p>
            <a:r>
              <a:rPr lang="en-US" sz="1400" dirty="0"/>
              <a:t>void setup()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(ledPin1, OUTPUT);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(ledPin2, OUTPUT);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58906" y="820271"/>
            <a:ext cx="27835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Multi-tasking </a:t>
            </a:r>
            <a:r>
              <a:rPr lang="el-GR" b="1" dirty="0"/>
              <a:t>με 2 </a:t>
            </a:r>
            <a:r>
              <a:rPr lang="en-US" b="1" dirty="0"/>
              <a:t>LED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3321615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69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645459" y="954740"/>
            <a:ext cx="6051176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void loop() {</a:t>
            </a:r>
          </a:p>
          <a:p>
            <a:r>
              <a:rPr lang="en-US" sz="1400" dirty="0"/>
              <a:t>  // here is where you'd put code that needs to be running all the time.</a:t>
            </a:r>
          </a:p>
          <a:p>
            <a:endParaRPr lang="en-US" sz="1400" dirty="0"/>
          </a:p>
          <a:p>
            <a:r>
              <a:rPr lang="en-US" sz="1400" dirty="0"/>
              <a:t>  // check to see if it's time to blink the LED1; that is, if the</a:t>
            </a:r>
          </a:p>
          <a:p>
            <a:r>
              <a:rPr lang="en-US" sz="1400" dirty="0"/>
              <a:t>  // difference between the current time and last time you blinked</a:t>
            </a:r>
          </a:p>
          <a:p>
            <a:r>
              <a:rPr lang="en-US" sz="1400" dirty="0"/>
              <a:t>  // the LED1 is bigger than the interval at which you want to blink the LED1.</a:t>
            </a:r>
          </a:p>
          <a:p>
            <a:r>
              <a:rPr lang="en-US" sz="1400" dirty="0"/>
              <a:t>  unsigned long </a:t>
            </a:r>
            <a:r>
              <a:rPr lang="en-US" sz="1400" dirty="0" err="1"/>
              <a:t>currentMillis</a:t>
            </a:r>
            <a:r>
              <a:rPr lang="en-US" sz="1400" dirty="0"/>
              <a:t> = </a:t>
            </a:r>
            <a:r>
              <a:rPr lang="en-US" sz="1400" dirty="0" err="1"/>
              <a:t>millis</a:t>
            </a:r>
            <a:r>
              <a:rPr lang="en-US" sz="1400" dirty="0"/>
              <a:t>();</a:t>
            </a:r>
          </a:p>
          <a:p>
            <a:endParaRPr lang="en-US" sz="1400" dirty="0"/>
          </a:p>
          <a:p>
            <a:r>
              <a:rPr lang="en-US" sz="1400" dirty="0"/>
              <a:t>  if (</a:t>
            </a:r>
            <a:r>
              <a:rPr lang="en-US" sz="1400" dirty="0" err="1"/>
              <a:t>currentMillis</a:t>
            </a:r>
            <a:r>
              <a:rPr lang="en-US" sz="1400" dirty="0"/>
              <a:t> - previousMillis1 &gt;= interval1) {</a:t>
            </a:r>
          </a:p>
          <a:p>
            <a:r>
              <a:rPr lang="en-US" sz="1400" dirty="0"/>
              <a:t>    // save the last time you blinked the LED1</a:t>
            </a:r>
          </a:p>
          <a:p>
            <a:r>
              <a:rPr lang="en-US" sz="1400" dirty="0"/>
              <a:t>    previousMillis1 = </a:t>
            </a:r>
            <a:r>
              <a:rPr lang="en-US" sz="1400" dirty="0" err="1"/>
              <a:t>currentMillis</a:t>
            </a:r>
            <a:r>
              <a:rPr lang="en-US" sz="1400" dirty="0"/>
              <a:t>;</a:t>
            </a:r>
          </a:p>
          <a:p>
            <a:endParaRPr lang="en-US" sz="1400" dirty="0"/>
          </a:p>
          <a:p>
            <a:r>
              <a:rPr lang="en-US" sz="1400" dirty="0"/>
              <a:t>    // if the LED1 is off turn it on and vice-versa:</a:t>
            </a:r>
          </a:p>
          <a:p>
            <a:r>
              <a:rPr lang="en-US" sz="1400" dirty="0"/>
              <a:t>    if (ledState1 == LOW) {</a:t>
            </a:r>
          </a:p>
          <a:p>
            <a:r>
              <a:rPr lang="en-US" sz="1400" dirty="0"/>
              <a:t>      ledState1 = HIGH;</a:t>
            </a:r>
          </a:p>
          <a:p>
            <a:r>
              <a:rPr lang="en-US" sz="1400" dirty="0"/>
              <a:t>    } else {</a:t>
            </a:r>
          </a:p>
          <a:p>
            <a:r>
              <a:rPr lang="en-US" sz="1400" dirty="0"/>
              <a:t>      ledState1 = LOW;</a:t>
            </a:r>
          </a:p>
          <a:p>
            <a:r>
              <a:rPr lang="en-US" sz="1400" dirty="0"/>
              <a:t>    }</a:t>
            </a:r>
          </a:p>
          <a:p>
            <a:endParaRPr lang="en-US" sz="1400" dirty="0"/>
          </a:p>
          <a:p>
            <a:r>
              <a:rPr lang="en-US" sz="1400" dirty="0"/>
              <a:t>    // set the LED1 with the </a:t>
            </a:r>
            <a:r>
              <a:rPr lang="en-US" sz="1400" dirty="0" err="1"/>
              <a:t>ledState</a:t>
            </a:r>
            <a:r>
              <a:rPr lang="en-US" sz="1400" dirty="0"/>
              <a:t> of the variable: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digitalWrite</a:t>
            </a:r>
            <a:r>
              <a:rPr lang="en-US" sz="1400" dirty="0"/>
              <a:t>(ledPin1, ledState1);</a:t>
            </a:r>
          </a:p>
          <a:p>
            <a:r>
              <a:rPr lang="en-US" sz="1400" dirty="0"/>
              <a:t>  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2130" y="954740"/>
            <a:ext cx="4679576" cy="353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// check to see if it's time to blink the LED2</a:t>
            </a:r>
          </a:p>
          <a:p>
            <a:r>
              <a:rPr lang="en-US" sz="1400" dirty="0"/>
              <a:t>  if (</a:t>
            </a:r>
            <a:r>
              <a:rPr lang="en-US" sz="1400" dirty="0" err="1"/>
              <a:t>currentMillis</a:t>
            </a:r>
            <a:r>
              <a:rPr lang="en-US" sz="1400" dirty="0"/>
              <a:t> - previousMillis2 &gt;= interval2) {</a:t>
            </a:r>
          </a:p>
          <a:p>
            <a:r>
              <a:rPr lang="en-US" sz="1400" dirty="0"/>
              <a:t>    // save the last time you blinked the LED2</a:t>
            </a:r>
          </a:p>
          <a:p>
            <a:r>
              <a:rPr lang="en-US" sz="1400" dirty="0"/>
              <a:t>    previousMillis2 = </a:t>
            </a:r>
            <a:r>
              <a:rPr lang="en-US" sz="1400" dirty="0" err="1"/>
              <a:t>currentMillis</a:t>
            </a:r>
            <a:r>
              <a:rPr lang="en-US" sz="1400" dirty="0"/>
              <a:t>;</a:t>
            </a:r>
          </a:p>
          <a:p>
            <a:endParaRPr lang="en-US" sz="1400" dirty="0"/>
          </a:p>
          <a:p>
            <a:r>
              <a:rPr lang="en-US" sz="1400" dirty="0"/>
              <a:t>    // if the LED2 is off turn it on and vice-versa:</a:t>
            </a:r>
          </a:p>
          <a:p>
            <a:r>
              <a:rPr lang="en-US" sz="1400" dirty="0"/>
              <a:t>    if (ledState2 == LOW) {</a:t>
            </a:r>
          </a:p>
          <a:p>
            <a:r>
              <a:rPr lang="en-US" sz="1400" dirty="0"/>
              <a:t>      ledState2 = HIGH;</a:t>
            </a:r>
          </a:p>
          <a:p>
            <a:r>
              <a:rPr lang="en-US" sz="1400" dirty="0"/>
              <a:t>    } else {</a:t>
            </a:r>
          </a:p>
          <a:p>
            <a:r>
              <a:rPr lang="en-US" sz="1400" dirty="0"/>
              <a:t>      ledState2 = LOW;</a:t>
            </a:r>
          </a:p>
          <a:p>
            <a:r>
              <a:rPr lang="en-US" sz="1400" dirty="0"/>
              <a:t>    }</a:t>
            </a:r>
          </a:p>
          <a:p>
            <a:endParaRPr lang="en-US" sz="1400" dirty="0"/>
          </a:p>
          <a:p>
            <a:r>
              <a:rPr lang="en-US" sz="1400" dirty="0"/>
              <a:t>    // set the LED2 with the </a:t>
            </a:r>
            <a:r>
              <a:rPr lang="en-US" sz="1400" dirty="0" err="1"/>
              <a:t>ledState</a:t>
            </a:r>
            <a:r>
              <a:rPr lang="en-US" sz="1400" dirty="0"/>
              <a:t> of the variable: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digitalWrite</a:t>
            </a:r>
            <a:r>
              <a:rPr lang="en-US" sz="1400" dirty="0"/>
              <a:t>(ledPin2, ledState2);</a:t>
            </a:r>
          </a:p>
          <a:p>
            <a:r>
              <a:rPr lang="en-US" sz="1400" dirty="0"/>
              <a:t>  }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731198" y="4732762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1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4)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69728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71" y="654170"/>
            <a:ext cx="4787153" cy="5702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8823" y="2474259"/>
            <a:ext cx="6463553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l-GR" dirty="0"/>
              <a:t>Η συνάρτηση </a:t>
            </a:r>
            <a:r>
              <a:rPr lang="en-GB" b="1" dirty="0">
                <a:solidFill>
                  <a:srgbClr val="FF0000"/>
                </a:solidFill>
              </a:rPr>
              <a:t>setup</a:t>
            </a:r>
            <a:r>
              <a:rPr lang="el-GR" b="1" dirty="0">
                <a:solidFill>
                  <a:srgbClr val="FF0000"/>
                </a:solidFill>
              </a:rPr>
              <a:t>() </a:t>
            </a:r>
            <a:r>
              <a:rPr lang="el-GR" dirty="0"/>
              <a:t>καλείται κατά την έναρξη του προγράμματος ή μετά από </a:t>
            </a:r>
            <a:r>
              <a:rPr lang="en-US" dirty="0"/>
              <a:t>Reset </a:t>
            </a:r>
            <a:r>
              <a:rPr lang="el-GR" dirty="0"/>
              <a:t>και εκτελείται μόνο μια φορά. Χρησιμοποιείται για την αρχικοποίηση των μεταβλητών, της λειτουργικότητας των χρησιμοποιούμενων </a:t>
            </a:r>
            <a:r>
              <a:rPr lang="en-US" dirty="0"/>
              <a:t>pins</a:t>
            </a:r>
            <a:r>
              <a:rPr lang="el-GR" dirty="0"/>
              <a:t>, κλπ. </a:t>
            </a:r>
            <a:endParaRPr lang="en-US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l-GR" dirty="0"/>
              <a:t>Η συνάρτηση </a:t>
            </a:r>
            <a:r>
              <a:rPr lang="en-GB" b="1" dirty="0">
                <a:solidFill>
                  <a:srgbClr val="FF0000"/>
                </a:solidFill>
              </a:rPr>
              <a:t>loop</a:t>
            </a:r>
            <a:r>
              <a:rPr lang="el-GR" b="1" dirty="0">
                <a:solidFill>
                  <a:srgbClr val="FF0000"/>
                </a:solidFill>
              </a:rPr>
              <a:t>() </a:t>
            </a:r>
            <a:r>
              <a:rPr lang="el-GR" dirty="0"/>
              <a:t>εκτελείται μετά την </a:t>
            </a:r>
            <a:r>
              <a:rPr lang="en-GB" dirty="0"/>
              <a:t>setup</a:t>
            </a:r>
            <a:r>
              <a:rPr lang="el-GR" dirty="0"/>
              <a:t>() και είναι το κυρίως πρόγραμμα που εκτελείται συνεχώς.</a:t>
            </a:r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8582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70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2426337" y="278102"/>
            <a:ext cx="735970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Multi-tasking with Object Oriented Programming!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021974" y="1521602"/>
            <a:ext cx="6853517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400" dirty="0" err="1"/>
              <a:t>class</a:t>
            </a:r>
            <a:r>
              <a:rPr lang="el-GR" sz="1400" dirty="0"/>
              <a:t> </a:t>
            </a:r>
            <a:r>
              <a:rPr lang="en-US" sz="1400" dirty="0"/>
              <a:t>Blink</a:t>
            </a:r>
            <a:r>
              <a:rPr lang="el-GR" sz="1400" dirty="0"/>
              <a:t> {</a:t>
            </a:r>
          </a:p>
          <a:p>
            <a:r>
              <a:rPr lang="en-US" sz="1400" dirty="0"/>
              <a:t>  </a:t>
            </a:r>
            <a:r>
              <a:rPr lang="el-GR" sz="1400" dirty="0"/>
              <a:t>// </a:t>
            </a:r>
            <a:r>
              <a:rPr lang="el-GR" sz="1400" dirty="0" err="1"/>
              <a:t>Class</a:t>
            </a:r>
            <a:r>
              <a:rPr lang="el-GR" sz="1400" dirty="0"/>
              <a:t> </a:t>
            </a:r>
            <a:r>
              <a:rPr lang="el-GR" sz="1400" dirty="0" err="1"/>
              <a:t>Member</a:t>
            </a:r>
            <a:r>
              <a:rPr lang="el-GR" sz="1400" dirty="0"/>
              <a:t> </a:t>
            </a:r>
            <a:r>
              <a:rPr lang="el-GR" sz="1400" dirty="0" err="1"/>
              <a:t>Variables</a:t>
            </a:r>
            <a:r>
              <a:rPr lang="el-GR" sz="1400" dirty="0"/>
              <a:t> </a:t>
            </a:r>
            <a:r>
              <a:rPr lang="el-GR" sz="1400" dirty="0" err="1"/>
              <a:t>initialized</a:t>
            </a:r>
            <a:r>
              <a:rPr lang="el-GR" sz="1400" dirty="0"/>
              <a:t> </a:t>
            </a:r>
            <a:r>
              <a:rPr lang="el-GR" sz="1400" dirty="0" err="1"/>
              <a:t>at</a:t>
            </a:r>
            <a:r>
              <a:rPr lang="el-GR" sz="1400" dirty="0"/>
              <a:t> </a:t>
            </a:r>
            <a:r>
              <a:rPr lang="el-GR" sz="1400" dirty="0" err="1"/>
              <a:t>startup</a:t>
            </a:r>
            <a:endParaRPr lang="el-GR" sz="1400" dirty="0"/>
          </a:p>
          <a:p>
            <a:r>
              <a:rPr lang="en-US" sz="1400" dirty="0"/>
              <a:t>  </a:t>
            </a:r>
            <a:r>
              <a:rPr lang="el-GR" sz="1400" dirty="0" err="1"/>
              <a:t>int</a:t>
            </a:r>
            <a:r>
              <a:rPr lang="el-GR" sz="1400" dirty="0"/>
              <a:t> </a:t>
            </a:r>
            <a:r>
              <a:rPr lang="el-GR" sz="1400" dirty="0" err="1"/>
              <a:t>ledPin</a:t>
            </a:r>
            <a:r>
              <a:rPr lang="el-GR" sz="1400" dirty="0"/>
              <a:t>; </a:t>
            </a:r>
            <a:r>
              <a:rPr lang="en-US" sz="1400" dirty="0"/>
              <a:t>		</a:t>
            </a:r>
            <a:r>
              <a:rPr lang="el-GR" sz="1400" dirty="0"/>
              <a:t>// the </a:t>
            </a:r>
            <a:r>
              <a:rPr lang="el-GR" sz="1400" dirty="0" err="1"/>
              <a:t>number</a:t>
            </a:r>
            <a:r>
              <a:rPr lang="el-GR" sz="1400" dirty="0"/>
              <a:t> of the LED </a:t>
            </a:r>
            <a:r>
              <a:rPr lang="el-GR" sz="1400" dirty="0" err="1"/>
              <a:t>pin</a:t>
            </a:r>
            <a:endParaRPr lang="el-GR" sz="1400" dirty="0"/>
          </a:p>
          <a:p>
            <a:r>
              <a:rPr lang="en-US" sz="1400" dirty="0"/>
              <a:t>  long interval</a:t>
            </a:r>
            <a:r>
              <a:rPr lang="el-GR" sz="1400" dirty="0"/>
              <a:t>; </a:t>
            </a:r>
            <a:r>
              <a:rPr lang="en-US" sz="1400" dirty="0"/>
              <a:t>	</a:t>
            </a:r>
            <a:r>
              <a:rPr lang="el-GR" sz="1400" dirty="0"/>
              <a:t>// </a:t>
            </a:r>
            <a:r>
              <a:rPr lang="en-US" sz="1400" dirty="0"/>
              <a:t>delay time</a:t>
            </a:r>
            <a:endParaRPr lang="el-GR" sz="1400" dirty="0"/>
          </a:p>
          <a:p>
            <a:r>
              <a:rPr lang="en-US" sz="1400" dirty="0"/>
              <a:t>  </a:t>
            </a:r>
            <a:r>
              <a:rPr lang="el-GR" sz="1400" dirty="0"/>
              <a:t>// </a:t>
            </a:r>
            <a:r>
              <a:rPr lang="el-GR" sz="1400" dirty="0" err="1"/>
              <a:t>These</a:t>
            </a:r>
            <a:r>
              <a:rPr lang="el-GR" sz="1400" dirty="0"/>
              <a:t> </a:t>
            </a:r>
            <a:r>
              <a:rPr lang="el-GR" sz="1400" dirty="0" err="1"/>
              <a:t>maintain</a:t>
            </a:r>
            <a:r>
              <a:rPr lang="el-GR" sz="1400" dirty="0"/>
              <a:t> the </a:t>
            </a:r>
            <a:r>
              <a:rPr lang="el-GR" sz="1400" dirty="0" err="1"/>
              <a:t>current</a:t>
            </a:r>
            <a:r>
              <a:rPr lang="el-GR" sz="1400" dirty="0"/>
              <a:t> </a:t>
            </a:r>
            <a:r>
              <a:rPr lang="el-GR" sz="1400" dirty="0" err="1"/>
              <a:t>state</a:t>
            </a:r>
            <a:endParaRPr lang="el-GR" sz="1400" dirty="0"/>
          </a:p>
          <a:p>
            <a:r>
              <a:rPr lang="en-US" sz="1400" dirty="0"/>
              <a:t>  </a:t>
            </a:r>
            <a:r>
              <a:rPr lang="el-GR" sz="1400" dirty="0" err="1"/>
              <a:t>int</a:t>
            </a:r>
            <a:r>
              <a:rPr lang="el-GR" sz="1400" dirty="0"/>
              <a:t> </a:t>
            </a:r>
            <a:r>
              <a:rPr lang="el-GR" sz="1400" dirty="0" err="1"/>
              <a:t>ledState</a:t>
            </a:r>
            <a:r>
              <a:rPr lang="el-GR" sz="1400" dirty="0"/>
              <a:t>; </a:t>
            </a:r>
            <a:r>
              <a:rPr lang="en-US" sz="1400" dirty="0"/>
              <a:t>	</a:t>
            </a:r>
            <a:r>
              <a:rPr lang="el-GR" sz="1400" dirty="0"/>
              <a:t>// </a:t>
            </a:r>
            <a:r>
              <a:rPr lang="el-GR" sz="1400" dirty="0" err="1"/>
              <a:t>ledState</a:t>
            </a:r>
            <a:r>
              <a:rPr lang="el-GR" sz="1400" dirty="0"/>
              <a:t> </a:t>
            </a:r>
            <a:r>
              <a:rPr lang="el-GR" sz="1400" dirty="0" err="1"/>
              <a:t>used</a:t>
            </a:r>
            <a:r>
              <a:rPr lang="el-GR" sz="1400" dirty="0"/>
              <a:t> </a:t>
            </a:r>
            <a:r>
              <a:rPr lang="el-GR" sz="1400" dirty="0" err="1"/>
              <a:t>to</a:t>
            </a:r>
            <a:r>
              <a:rPr lang="el-GR" sz="1400" dirty="0"/>
              <a:t> </a:t>
            </a:r>
            <a:r>
              <a:rPr lang="el-GR" sz="1400" dirty="0" err="1"/>
              <a:t>set</a:t>
            </a:r>
            <a:r>
              <a:rPr lang="el-GR" sz="1400" dirty="0"/>
              <a:t> the LED</a:t>
            </a:r>
          </a:p>
          <a:p>
            <a:r>
              <a:rPr lang="en-US" sz="1400" dirty="0"/>
              <a:t>  </a:t>
            </a:r>
            <a:r>
              <a:rPr lang="el-GR" sz="1400" dirty="0" err="1"/>
              <a:t>unsigned</a:t>
            </a:r>
            <a:r>
              <a:rPr lang="el-GR" sz="1400" dirty="0"/>
              <a:t> </a:t>
            </a:r>
            <a:r>
              <a:rPr lang="el-GR" sz="1400" dirty="0" err="1"/>
              <a:t>long</a:t>
            </a:r>
            <a:r>
              <a:rPr lang="el-GR" sz="1400" dirty="0"/>
              <a:t> </a:t>
            </a:r>
            <a:r>
              <a:rPr lang="el-GR" sz="1400" dirty="0" err="1"/>
              <a:t>previousMillis</a:t>
            </a:r>
            <a:r>
              <a:rPr lang="el-GR" sz="1400" dirty="0"/>
              <a:t>; // </a:t>
            </a:r>
            <a:r>
              <a:rPr lang="el-GR" sz="1400" dirty="0" err="1"/>
              <a:t>will</a:t>
            </a:r>
            <a:r>
              <a:rPr lang="el-GR" sz="1400" dirty="0"/>
              <a:t> </a:t>
            </a:r>
            <a:r>
              <a:rPr lang="el-GR" sz="1400" dirty="0" err="1"/>
              <a:t>store</a:t>
            </a:r>
            <a:r>
              <a:rPr lang="el-GR" sz="1400" dirty="0"/>
              <a:t> </a:t>
            </a:r>
            <a:r>
              <a:rPr lang="el-GR" sz="1400" dirty="0" err="1"/>
              <a:t>last</a:t>
            </a:r>
            <a:r>
              <a:rPr lang="el-GR" sz="1400" dirty="0"/>
              <a:t> </a:t>
            </a:r>
            <a:r>
              <a:rPr lang="el-GR" sz="1400" dirty="0" err="1"/>
              <a:t>time</a:t>
            </a:r>
            <a:r>
              <a:rPr lang="el-GR" sz="1400" dirty="0"/>
              <a:t> LED </a:t>
            </a:r>
            <a:r>
              <a:rPr lang="el-GR" sz="1400" dirty="0" err="1"/>
              <a:t>was</a:t>
            </a:r>
            <a:r>
              <a:rPr lang="el-GR" sz="1400" dirty="0"/>
              <a:t> </a:t>
            </a:r>
            <a:r>
              <a:rPr lang="el-GR" sz="1400" dirty="0" err="1"/>
              <a:t>updated</a:t>
            </a:r>
            <a:endParaRPr lang="el-GR" sz="1400" dirty="0"/>
          </a:p>
          <a:p>
            <a:endParaRPr lang="el-GR" sz="1400" dirty="0"/>
          </a:p>
        </p:txBody>
      </p:sp>
      <p:sp>
        <p:nvSpPr>
          <p:cNvPr id="5" name="Έλλειψη 4"/>
          <p:cNvSpPr/>
          <p:nvPr/>
        </p:nvSpPr>
        <p:spPr>
          <a:xfrm>
            <a:off x="564776" y="1032477"/>
            <a:ext cx="336177" cy="3496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1021976" y="1022622"/>
            <a:ext cx="321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Δημιουργία της κλάσης </a:t>
            </a:r>
            <a:r>
              <a:rPr lang="en-US" b="1" dirty="0">
                <a:solidFill>
                  <a:srgbClr val="FF0000"/>
                </a:solidFill>
              </a:rPr>
              <a:t>“Blink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“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7" name="Έλλειψη 6"/>
          <p:cNvSpPr/>
          <p:nvPr/>
        </p:nvSpPr>
        <p:spPr>
          <a:xfrm>
            <a:off x="564776" y="3476987"/>
            <a:ext cx="336177" cy="3496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1021974" y="3467132"/>
            <a:ext cx="560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Δημιουργία κατασκευαστή αντικειμένου (</a:t>
            </a:r>
            <a:r>
              <a:rPr lang="en-US" b="1" dirty="0">
                <a:solidFill>
                  <a:srgbClr val="FF0000"/>
                </a:solidFill>
              </a:rPr>
              <a:t>Constructor</a:t>
            </a:r>
            <a:r>
              <a:rPr lang="el-GR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1974" y="3940510"/>
            <a:ext cx="685351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// Constructor - creates a Blink and initializes the member variables and state</a:t>
            </a:r>
          </a:p>
          <a:p>
            <a:r>
              <a:rPr lang="en-US" sz="1400" dirty="0"/>
              <a:t>public:</a:t>
            </a:r>
          </a:p>
          <a:p>
            <a:r>
              <a:rPr lang="en-US" sz="1400" dirty="0"/>
              <a:t>Blink(</a:t>
            </a:r>
            <a:r>
              <a:rPr lang="en-US" sz="1400" dirty="0" err="1"/>
              <a:t>int</a:t>
            </a:r>
            <a:r>
              <a:rPr lang="en-US" sz="1400" dirty="0"/>
              <a:t> pin, long delay) </a:t>
            </a:r>
            <a:r>
              <a:rPr lang="el-GR" sz="1400" dirty="0"/>
              <a:t>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ledPin</a:t>
            </a:r>
            <a:r>
              <a:rPr lang="en-US" sz="1400" dirty="0"/>
              <a:t> = pin;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</a:t>
            </a:r>
            <a:r>
              <a:rPr lang="en-US" sz="1400" dirty="0" err="1"/>
              <a:t>ledPin</a:t>
            </a:r>
            <a:r>
              <a:rPr lang="en-US" sz="1400" dirty="0"/>
              <a:t>, OUTPUT);</a:t>
            </a:r>
          </a:p>
          <a:p>
            <a:r>
              <a:rPr lang="en-US" sz="1400" dirty="0"/>
              <a:t>  interval = delay;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ledState</a:t>
            </a:r>
            <a:r>
              <a:rPr lang="en-US" sz="1400" dirty="0"/>
              <a:t> = LOW;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previousMillis</a:t>
            </a:r>
            <a:r>
              <a:rPr lang="en-US" sz="1400" dirty="0"/>
              <a:t> = 0;</a:t>
            </a:r>
          </a:p>
          <a:p>
            <a:r>
              <a:rPr lang="el-GR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407606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71</a:t>
            </a:fld>
            <a:endParaRPr lang="el-GR"/>
          </a:p>
        </p:txBody>
      </p:sp>
      <p:sp>
        <p:nvSpPr>
          <p:cNvPr id="3" name="Έλλειψη 2"/>
          <p:cNvSpPr/>
          <p:nvPr/>
        </p:nvSpPr>
        <p:spPr>
          <a:xfrm>
            <a:off x="685800" y="397611"/>
            <a:ext cx="336177" cy="3496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142998" y="387756"/>
            <a:ext cx="560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Δημιουργία συνάρτησης στην κλάση (</a:t>
            </a:r>
            <a:r>
              <a:rPr lang="en-US" b="1" dirty="0">
                <a:solidFill>
                  <a:srgbClr val="FF0000"/>
                </a:solidFill>
              </a:rPr>
              <a:t>class function)</a:t>
            </a:r>
            <a:r>
              <a:rPr lang="el-G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7129" y="1075765"/>
            <a:ext cx="6441142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void Update() </a:t>
            </a:r>
            <a:r>
              <a:rPr lang="el-GR" sz="1400" dirty="0"/>
              <a:t>{</a:t>
            </a:r>
            <a:endParaRPr lang="en-US" sz="1400" dirty="0"/>
          </a:p>
          <a:p>
            <a:r>
              <a:rPr lang="en-US" sz="1400" dirty="0"/>
              <a:t>  //record the current time</a:t>
            </a:r>
          </a:p>
          <a:p>
            <a:r>
              <a:rPr lang="en-US" sz="1400" dirty="0"/>
              <a:t>  unsigned long </a:t>
            </a:r>
            <a:r>
              <a:rPr lang="en-US" sz="1400" dirty="0" err="1"/>
              <a:t>currentMillis</a:t>
            </a:r>
            <a:r>
              <a:rPr lang="en-US" sz="1400" dirty="0"/>
              <a:t> = </a:t>
            </a:r>
            <a:r>
              <a:rPr lang="en-US" sz="1400" dirty="0" err="1"/>
              <a:t>millis</a:t>
            </a:r>
            <a:r>
              <a:rPr lang="en-US" sz="1400" dirty="0"/>
              <a:t>();</a:t>
            </a:r>
          </a:p>
          <a:p>
            <a:r>
              <a:rPr lang="en-US" sz="1400" dirty="0"/>
              <a:t>  if (</a:t>
            </a:r>
            <a:r>
              <a:rPr lang="en-US" sz="1400" dirty="0" err="1"/>
              <a:t>currentMillis</a:t>
            </a:r>
            <a:r>
              <a:rPr lang="en-US" sz="1400" dirty="0"/>
              <a:t> - </a:t>
            </a:r>
            <a:r>
              <a:rPr lang="en-US" sz="1400" dirty="0" err="1"/>
              <a:t>previousMillis</a:t>
            </a:r>
            <a:r>
              <a:rPr lang="en-US" sz="1400" dirty="0"/>
              <a:t> &gt;= interval) {</a:t>
            </a:r>
          </a:p>
          <a:p>
            <a:r>
              <a:rPr lang="en-US" sz="1400" dirty="0"/>
              <a:t>    // save the last time you blinked the LED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previousMillis</a:t>
            </a:r>
            <a:r>
              <a:rPr lang="en-US" sz="1400" dirty="0"/>
              <a:t> = </a:t>
            </a:r>
            <a:r>
              <a:rPr lang="en-US" sz="1400" dirty="0" err="1"/>
              <a:t>currentMillis</a:t>
            </a:r>
            <a:r>
              <a:rPr lang="en-US" sz="1400" dirty="0"/>
              <a:t>;</a:t>
            </a:r>
          </a:p>
          <a:p>
            <a:endParaRPr lang="en-US" sz="1400" dirty="0"/>
          </a:p>
          <a:p>
            <a:r>
              <a:rPr lang="en-US" sz="1400" dirty="0"/>
              <a:t>    // if the LED is off turn it on and vice-versa:</a:t>
            </a:r>
          </a:p>
          <a:p>
            <a:r>
              <a:rPr lang="en-US" sz="1400" dirty="0"/>
              <a:t>    if (</a:t>
            </a:r>
            <a:r>
              <a:rPr lang="en-US" sz="1400" dirty="0" err="1"/>
              <a:t>ledState</a:t>
            </a:r>
            <a:r>
              <a:rPr lang="en-US" sz="1400" dirty="0"/>
              <a:t> == LOW) {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ledState</a:t>
            </a:r>
            <a:r>
              <a:rPr lang="en-US" sz="1400" dirty="0"/>
              <a:t> = HIGH;</a:t>
            </a:r>
          </a:p>
          <a:p>
            <a:r>
              <a:rPr lang="en-US" sz="1400" dirty="0"/>
              <a:t>    } else {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ledState</a:t>
            </a:r>
            <a:r>
              <a:rPr lang="en-US" sz="1400" dirty="0"/>
              <a:t>= LOW;</a:t>
            </a:r>
          </a:p>
          <a:p>
            <a:r>
              <a:rPr lang="en-US" sz="1400" dirty="0"/>
              <a:t>    }</a:t>
            </a:r>
          </a:p>
          <a:p>
            <a:endParaRPr lang="en-US" sz="1400" dirty="0"/>
          </a:p>
          <a:p>
            <a:r>
              <a:rPr lang="en-US" sz="1400" dirty="0"/>
              <a:t>    // set the LED with the </a:t>
            </a:r>
            <a:r>
              <a:rPr lang="en-US" sz="1400" dirty="0" err="1"/>
              <a:t>ledState</a:t>
            </a:r>
            <a:r>
              <a:rPr lang="en-US" sz="1400" dirty="0"/>
              <a:t> of the variable: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digitalWrite</a:t>
            </a:r>
            <a:r>
              <a:rPr lang="en-US" sz="1400" dirty="0"/>
              <a:t>(</a:t>
            </a:r>
            <a:r>
              <a:rPr lang="en-US" sz="1400" dirty="0" err="1"/>
              <a:t>ledPin</a:t>
            </a:r>
            <a:r>
              <a:rPr lang="en-US" sz="1400" dirty="0"/>
              <a:t>, </a:t>
            </a:r>
            <a:r>
              <a:rPr lang="en-US" sz="1400" dirty="0" err="1"/>
              <a:t>ledState</a:t>
            </a:r>
            <a:r>
              <a:rPr lang="en-US" sz="1400" dirty="0"/>
              <a:t>);</a:t>
            </a:r>
          </a:p>
          <a:p>
            <a:r>
              <a:rPr lang="el-GR" sz="1400" dirty="0"/>
              <a:t>}</a:t>
            </a:r>
          </a:p>
          <a:p>
            <a:r>
              <a:rPr lang="el-GR" sz="1400" dirty="0"/>
              <a:t>}</a:t>
            </a:r>
            <a:r>
              <a:rPr lang="en-US" sz="1400" dirty="0"/>
              <a:t>;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0518831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72</a:t>
            </a:fld>
            <a:endParaRPr lang="el-GR"/>
          </a:p>
        </p:txBody>
      </p:sp>
      <p:sp>
        <p:nvSpPr>
          <p:cNvPr id="5" name="Έλλειψη 4"/>
          <p:cNvSpPr/>
          <p:nvPr/>
        </p:nvSpPr>
        <p:spPr>
          <a:xfrm>
            <a:off x="685800" y="397611"/>
            <a:ext cx="336177" cy="3496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1142998" y="387756"/>
            <a:ext cx="560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Κυρίως πρόγραμμα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998" y="1021976"/>
            <a:ext cx="6185649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// creation of the two led objects with constructor parameters (pin, delay)</a:t>
            </a:r>
          </a:p>
          <a:p>
            <a:r>
              <a:rPr lang="en-US" sz="1400" dirty="0"/>
              <a:t>Blink led1(12, 500);</a:t>
            </a:r>
          </a:p>
          <a:p>
            <a:r>
              <a:rPr lang="en-US" sz="1400" dirty="0"/>
              <a:t>Blink led2(13, 1000);</a:t>
            </a:r>
          </a:p>
          <a:p>
            <a:endParaRPr lang="en-US" sz="1400" dirty="0"/>
          </a:p>
          <a:p>
            <a:r>
              <a:rPr lang="en-US" sz="1400" dirty="0"/>
              <a:t>void setup() </a:t>
            </a:r>
            <a:r>
              <a:rPr lang="el-GR" sz="1400" dirty="0"/>
              <a:t>{</a:t>
            </a:r>
            <a:endParaRPr lang="en-US" sz="1400" dirty="0"/>
          </a:p>
          <a:p>
            <a:r>
              <a:rPr lang="en-US" sz="1400" dirty="0"/>
              <a:t>  //initialization is done in the constructor</a:t>
            </a:r>
            <a:endParaRPr lang="el-GR" sz="1400" dirty="0"/>
          </a:p>
          <a:p>
            <a:r>
              <a:rPr lang="el-GR" sz="1400" dirty="0"/>
              <a:t>}</a:t>
            </a:r>
            <a:endParaRPr lang="en-US" sz="1400" dirty="0"/>
          </a:p>
          <a:p>
            <a:endParaRPr lang="el-GR" sz="1400" dirty="0"/>
          </a:p>
          <a:p>
            <a:r>
              <a:rPr lang="en-US" sz="1400" dirty="0"/>
              <a:t>void loop() </a:t>
            </a:r>
            <a:r>
              <a:rPr lang="el-GR" sz="1400" dirty="0"/>
              <a:t>{</a:t>
            </a:r>
          </a:p>
          <a:p>
            <a:r>
              <a:rPr lang="en-US" sz="1400" dirty="0"/>
              <a:t>  led1.Update();</a:t>
            </a:r>
          </a:p>
          <a:p>
            <a:r>
              <a:rPr lang="en-US" sz="1400" dirty="0"/>
              <a:t>  led2.Update();</a:t>
            </a:r>
          </a:p>
          <a:p>
            <a:r>
              <a:rPr lang="el-GR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549417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73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389962" y="722654"/>
            <a:ext cx="5809132" cy="54784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400" dirty="0" err="1"/>
              <a:t>class</a:t>
            </a:r>
            <a:r>
              <a:rPr lang="el-GR" sz="1400" dirty="0"/>
              <a:t> </a:t>
            </a:r>
            <a:r>
              <a:rPr lang="en-US" sz="1400" dirty="0"/>
              <a:t>Blink</a:t>
            </a:r>
            <a:r>
              <a:rPr lang="el-GR" sz="1400" dirty="0"/>
              <a:t> {</a:t>
            </a:r>
          </a:p>
          <a:p>
            <a:r>
              <a:rPr lang="en-US" sz="1400" dirty="0"/>
              <a:t>  </a:t>
            </a:r>
            <a:r>
              <a:rPr lang="el-GR" sz="1400" dirty="0"/>
              <a:t>// </a:t>
            </a:r>
            <a:r>
              <a:rPr lang="el-GR" sz="1400" dirty="0" err="1"/>
              <a:t>Class</a:t>
            </a:r>
            <a:r>
              <a:rPr lang="el-GR" sz="1400" dirty="0"/>
              <a:t> </a:t>
            </a:r>
            <a:r>
              <a:rPr lang="el-GR" sz="1400" dirty="0" err="1"/>
              <a:t>Member</a:t>
            </a:r>
            <a:r>
              <a:rPr lang="el-GR" sz="1400" dirty="0"/>
              <a:t> </a:t>
            </a:r>
            <a:r>
              <a:rPr lang="el-GR" sz="1400" dirty="0" err="1"/>
              <a:t>Variables</a:t>
            </a:r>
            <a:r>
              <a:rPr lang="el-GR" sz="1400" dirty="0"/>
              <a:t> </a:t>
            </a:r>
            <a:r>
              <a:rPr lang="el-GR" sz="1400" dirty="0" err="1"/>
              <a:t>initialized</a:t>
            </a:r>
            <a:r>
              <a:rPr lang="el-GR" sz="1400" dirty="0"/>
              <a:t> </a:t>
            </a:r>
            <a:r>
              <a:rPr lang="el-GR" sz="1400" dirty="0" err="1"/>
              <a:t>at</a:t>
            </a:r>
            <a:r>
              <a:rPr lang="el-GR" sz="1400" dirty="0"/>
              <a:t> </a:t>
            </a:r>
            <a:r>
              <a:rPr lang="el-GR" sz="1400" dirty="0" err="1"/>
              <a:t>startup</a:t>
            </a:r>
            <a:endParaRPr lang="el-GR" sz="1400" dirty="0"/>
          </a:p>
          <a:p>
            <a:r>
              <a:rPr lang="en-US" sz="1400" dirty="0"/>
              <a:t>  </a:t>
            </a:r>
            <a:r>
              <a:rPr lang="el-GR" sz="1400" dirty="0" err="1"/>
              <a:t>int</a:t>
            </a:r>
            <a:r>
              <a:rPr lang="el-GR" sz="1400" dirty="0"/>
              <a:t> </a:t>
            </a:r>
            <a:r>
              <a:rPr lang="el-GR" sz="1400" dirty="0" err="1"/>
              <a:t>ledPin</a:t>
            </a:r>
            <a:r>
              <a:rPr lang="el-GR" sz="1400" dirty="0"/>
              <a:t>; </a:t>
            </a:r>
            <a:r>
              <a:rPr lang="en-US" sz="1400" dirty="0"/>
              <a:t>		</a:t>
            </a:r>
            <a:r>
              <a:rPr lang="el-GR" sz="1400" dirty="0"/>
              <a:t>// the </a:t>
            </a:r>
            <a:r>
              <a:rPr lang="el-GR" sz="1400" dirty="0" err="1"/>
              <a:t>number</a:t>
            </a:r>
            <a:r>
              <a:rPr lang="el-GR" sz="1400" dirty="0"/>
              <a:t> of the LED </a:t>
            </a:r>
            <a:r>
              <a:rPr lang="el-GR" sz="1400" dirty="0" err="1"/>
              <a:t>pin</a:t>
            </a:r>
            <a:endParaRPr lang="el-GR" sz="1400" dirty="0"/>
          </a:p>
          <a:p>
            <a:r>
              <a:rPr lang="en-US" sz="1400" dirty="0"/>
              <a:t>  long interval</a:t>
            </a:r>
            <a:r>
              <a:rPr lang="el-GR" sz="1400" dirty="0"/>
              <a:t>; </a:t>
            </a:r>
            <a:r>
              <a:rPr lang="en-US" sz="1400" dirty="0"/>
              <a:t>	</a:t>
            </a:r>
            <a:r>
              <a:rPr lang="el-GR" sz="1400" dirty="0"/>
              <a:t>// </a:t>
            </a:r>
            <a:r>
              <a:rPr lang="en-US" sz="1400" dirty="0"/>
              <a:t>delay time</a:t>
            </a:r>
            <a:endParaRPr lang="el-GR" sz="1400" dirty="0"/>
          </a:p>
          <a:p>
            <a:r>
              <a:rPr lang="en-US" sz="1400" dirty="0"/>
              <a:t>  </a:t>
            </a:r>
            <a:r>
              <a:rPr lang="el-GR" sz="1400" dirty="0"/>
              <a:t>// </a:t>
            </a:r>
            <a:r>
              <a:rPr lang="el-GR" sz="1400" dirty="0" err="1"/>
              <a:t>These</a:t>
            </a:r>
            <a:r>
              <a:rPr lang="el-GR" sz="1400" dirty="0"/>
              <a:t> </a:t>
            </a:r>
            <a:r>
              <a:rPr lang="el-GR" sz="1400" dirty="0" err="1"/>
              <a:t>maintain</a:t>
            </a:r>
            <a:r>
              <a:rPr lang="el-GR" sz="1400" dirty="0"/>
              <a:t> the </a:t>
            </a:r>
            <a:r>
              <a:rPr lang="el-GR" sz="1400" dirty="0" err="1"/>
              <a:t>current</a:t>
            </a:r>
            <a:r>
              <a:rPr lang="el-GR" sz="1400" dirty="0"/>
              <a:t> </a:t>
            </a:r>
            <a:r>
              <a:rPr lang="el-GR" sz="1400" dirty="0" err="1"/>
              <a:t>state</a:t>
            </a:r>
            <a:endParaRPr lang="el-GR" sz="1400" dirty="0"/>
          </a:p>
          <a:p>
            <a:r>
              <a:rPr lang="en-US" sz="1400" dirty="0"/>
              <a:t>  </a:t>
            </a:r>
            <a:r>
              <a:rPr lang="el-GR" sz="1400" dirty="0" err="1"/>
              <a:t>int</a:t>
            </a:r>
            <a:r>
              <a:rPr lang="el-GR" sz="1400" dirty="0"/>
              <a:t> </a:t>
            </a:r>
            <a:r>
              <a:rPr lang="el-GR" sz="1400" dirty="0" err="1"/>
              <a:t>ledState</a:t>
            </a:r>
            <a:r>
              <a:rPr lang="el-GR" sz="1400" dirty="0"/>
              <a:t>; </a:t>
            </a:r>
            <a:r>
              <a:rPr lang="en-US" sz="1400" dirty="0"/>
              <a:t>	</a:t>
            </a:r>
            <a:r>
              <a:rPr lang="el-GR" sz="1400" dirty="0"/>
              <a:t>// </a:t>
            </a:r>
            <a:r>
              <a:rPr lang="el-GR" sz="1400" dirty="0" err="1"/>
              <a:t>ledState</a:t>
            </a:r>
            <a:r>
              <a:rPr lang="el-GR" sz="1400" dirty="0"/>
              <a:t> </a:t>
            </a:r>
            <a:r>
              <a:rPr lang="el-GR" sz="1400" dirty="0" err="1"/>
              <a:t>used</a:t>
            </a:r>
            <a:r>
              <a:rPr lang="el-GR" sz="1400" dirty="0"/>
              <a:t> </a:t>
            </a:r>
            <a:r>
              <a:rPr lang="el-GR" sz="1400" dirty="0" err="1"/>
              <a:t>to</a:t>
            </a:r>
            <a:r>
              <a:rPr lang="el-GR" sz="1400" dirty="0"/>
              <a:t> </a:t>
            </a:r>
            <a:r>
              <a:rPr lang="el-GR" sz="1400" dirty="0" err="1"/>
              <a:t>set</a:t>
            </a:r>
            <a:r>
              <a:rPr lang="el-GR" sz="1400" dirty="0"/>
              <a:t> the LED</a:t>
            </a:r>
          </a:p>
          <a:p>
            <a:r>
              <a:rPr lang="en-US" sz="1400" dirty="0"/>
              <a:t>  </a:t>
            </a:r>
            <a:r>
              <a:rPr lang="el-GR" sz="1400" dirty="0" err="1"/>
              <a:t>unsigned</a:t>
            </a:r>
            <a:r>
              <a:rPr lang="el-GR" sz="1400" dirty="0"/>
              <a:t> </a:t>
            </a:r>
            <a:r>
              <a:rPr lang="el-GR" sz="1400" dirty="0" err="1"/>
              <a:t>long</a:t>
            </a:r>
            <a:r>
              <a:rPr lang="el-GR" sz="1400" dirty="0"/>
              <a:t> </a:t>
            </a:r>
            <a:r>
              <a:rPr lang="el-GR" sz="1400" dirty="0" err="1"/>
              <a:t>previousMillis</a:t>
            </a:r>
            <a:r>
              <a:rPr lang="el-GR" sz="1400" dirty="0"/>
              <a:t>; // </a:t>
            </a:r>
            <a:r>
              <a:rPr lang="el-GR" sz="1400" dirty="0" err="1"/>
              <a:t>will</a:t>
            </a:r>
            <a:r>
              <a:rPr lang="el-GR" sz="1400" dirty="0"/>
              <a:t> </a:t>
            </a:r>
            <a:r>
              <a:rPr lang="el-GR" sz="1400" dirty="0" err="1"/>
              <a:t>store</a:t>
            </a:r>
            <a:r>
              <a:rPr lang="el-GR" sz="1400" dirty="0"/>
              <a:t> </a:t>
            </a:r>
            <a:r>
              <a:rPr lang="el-GR" sz="1400" dirty="0" err="1"/>
              <a:t>last</a:t>
            </a:r>
            <a:r>
              <a:rPr lang="el-GR" sz="1400" dirty="0"/>
              <a:t> </a:t>
            </a:r>
            <a:r>
              <a:rPr lang="el-GR" sz="1400" dirty="0" err="1"/>
              <a:t>time</a:t>
            </a:r>
            <a:r>
              <a:rPr lang="el-GR" sz="1400" dirty="0"/>
              <a:t> LED </a:t>
            </a:r>
            <a:r>
              <a:rPr lang="el-GR" sz="1400" dirty="0" err="1"/>
              <a:t>was</a:t>
            </a:r>
            <a:r>
              <a:rPr lang="el-GR" sz="1400" dirty="0"/>
              <a:t> </a:t>
            </a:r>
            <a:r>
              <a:rPr lang="el-GR" sz="1400" dirty="0" err="1"/>
              <a:t>updated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// Constructor - creates a Blink and initializes the member variables and state</a:t>
            </a:r>
          </a:p>
          <a:p>
            <a:r>
              <a:rPr lang="en-US" sz="1400" dirty="0"/>
              <a:t>public:</a:t>
            </a:r>
          </a:p>
          <a:p>
            <a:r>
              <a:rPr lang="en-US" sz="1400" dirty="0"/>
              <a:t>Blink(</a:t>
            </a:r>
            <a:r>
              <a:rPr lang="en-US" sz="1400" dirty="0" err="1"/>
              <a:t>int</a:t>
            </a:r>
            <a:r>
              <a:rPr lang="en-US" sz="1400" dirty="0"/>
              <a:t> pin, long delay) </a:t>
            </a:r>
            <a:r>
              <a:rPr lang="el-GR" sz="1400" dirty="0"/>
              <a:t>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ledPin</a:t>
            </a:r>
            <a:r>
              <a:rPr lang="en-US" sz="1400" dirty="0"/>
              <a:t> = pin;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</a:t>
            </a:r>
            <a:r>
              <a:rPr lang="en-US" sz="1400" dirty="0" err="1"/>
              <a:t>ledPin</a:t>
            </a:r>
            <a:r>
              <a:rPr lang="en-US" sz="1400" dirty="0"/>
              <a:t>, OUTPUT);</a:t>
            </a:r>
          </a:p>
          <a:p>
            <a:r>
              <a:rPr lang="en-US" sz="1400" dirty="0"/>
              <a:t>  interval = delay;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ledState</a:t>
            </a:r>
            <a:r>
              <a:rPr lang="en-US" sz="1400" dirty="0"/>
              <a:t> = LOW;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previousMillis</a:t>
            </a:r>
            <a:r>
              <a:rPr lang="en-US" sz="1400" dirty="0"/>
              <a:t> = 0;</a:t>
            </a:r>
          </a:p>
          <a:p>
            <a:r>
              <a:rPr lang="el-GR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Update() </a:t>
            </a:r>
            <a:r>
              <a:rPr lang="el-GR" sz="1400" dirty="0"/>
              <a:t>{</a:t>
            </a:r>
            <a:endParaRPr lang="en-US" sz="1400" dirty="0"/>
          </a:p>
          <a:p>
            <a:r>
              <a:rPr lang="en-US" sz="1400" dirty="0"/>
              <a:t>  //record the current time</a:t>
            </a:r>
          </a:p>
          <a:p>
            <a:r>
              <a:rPr lang="en-US" sz="1400" dirty="0"/>
              <a:t>  unsigned long </a:t>
            </a:r>
            <a:r>
              <a:rPr lang="en-US" sz="1400" dirty="0" err="1"/>
              <a:t>currentMillis</a:t>
            </a:r>
            <a:r>
              <a:rPr lang="en-US" sz="1400" dirty="0"/>
              <a:t> = </a:t>
            </a:r>
            <a:r>
              <a:rPr lang="en-US" sz="1400" dirty="0" err="1"/>
              <a:t>millis</a:t>
            </a:r>
            <a:r>
              <a:rPr lang="en-US" sz="1400" dirty="0"/>
              <a:t>();</a:t>
            </a:r>
          </a:p>
          <a:p>
            <a:r>
              <a:rPr lang="en-US" sz="1400" dirty="0"/>
              <a:t>  if (</a:t>
            </a:r>
            <a:r>
              <a:rPr lang="en-US" sz="1400" dirty="0" err="1"/>
              <a:t>currentMillis</a:t>
            </a:r>
            <a:r>
              <a:rPr lang="en-US" sz="1400" dirty="0"/>
              <a:t> - </a:t>
            </a:r>
            <a:r>
              <a:rPr lang="en-US" sz="1400" dirty="0" err="1"/>
              <a:t>previousMillis</a:t>
            </a:r>
            <a:r>
              <a:rPr lang="en-US" sz="1400" dirty="0"/>
              <a:t> &gt;= interval) {</a:t>
            </a:r>
          </a:p>
          <a:p>
            <a:r>
              <a:rPr lang="en-US" sz="1400" dirty="0"/>
              <a:t>    // save the last time you blinked the LED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previousMillis</a:t>
            </a:r>
            <a:r>
              <a:rPr lang="en-US" sz="1400" dirty="0"/>
              <a:t> = </a:t>
            </a:r>
            <a:r>
              <a:rPr lang="en-US" sz="1400" dirty="0" err="1"/>
              <a:t>currentMillis</a:t>
            </a:r>
            <a:r>
              <a:rPr lang="en-US" sz="1400" dirty="0"/>
              <a:t>;</a:t>
            </a:r>
          </a:p>
          <a:p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722654"/>
            <a:ext cx="5472953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      // if the LED is off turn it on and vice-versa:</a:t>
            </a:r>
          </a:p>
          <a:p>
            <a:r>
              <a:rPr lang="en-US" sz="1400" dirty="0"/>
              <a:t>      if (</a:t>
            </a:r>
            <a:r>
              <a:rPr lang="en-US" sz="1400" dirty="0" err="1"/>
              <a:t>ledState</a:t>
            </a:r>
            <a:r>
              <a:rPr lang="en-US" sz="1400" dirty="0"/>
              <a:t> == LOW) {</a:t>
            </a:r>
          </a:p>
          <a:p>
            <a:r>
              <a:rPr lang="en-US" sz="1400" dirty="0"/>
              <a:t>        </a:t>
            </a:r>
            <a:r>
              <a:rPr lang="en-US" sz="1400" dirty="0" err="1"/>
              <a:t>ledState</a:t>
            </a:r>
            <a:r>
              <a:rPr lang="en-US" sz="1400" dirty="0"/>
              <a:t> = HIGH;</a:t>
            </a:r>
          </a:p>
          <a:p>
            <a:r>
              <a:rPr lang="en-US" sz="1400" dirty="0"/>
              <a:t>      } else {</a:t>
            </a:r>
          </a:p>
          <a:p>
            <a:r>
              <a:rPr lang="en-US" sz="1400" dirty="0"/>
              <a:t>          </a:t>
            </a:r>
            <a:r>
              <a:rPr lang="en-US" sz="1400" dirty="0" err="1"/>
              <a:t>ledState</a:t>
            </a:r>
            <a:r>
              <a:rPr lang="en-US" sz="1400" dirty="0"/>
              <a:t> = LOW;</a:t>
            </a:r>
          </a:p>
          <a:p>
            <a:r>
              <a:rPr lang="en-US" sz="1400" dirty="0"/>
              <a:t>      }</a:t>
            </a:r>
          </a:p>
          <a:p>
            <a:endParaRPr lang="en-US" sz="1400" dirty="0"/>
          </a:p>
          <a:p>
            <a:r>
              <a:rPr lang="en-US" sz="1400" dirty="0"/>
              <a:t>      // set the LED with the </a:t>
            </a:r>
            <a:r>
              <a:rPr lang="en-US" sz="1400" dirty="0" err="1"/>
              <a:t>ledState</a:t>
            </a:r>
            <a:r>
              <a:rPr lang="en-US" sz="1400" dirty="0"/>
              <a:t> of the variable: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digitalWrite</a:t>
            </a:r>
            <a:r>
              <a:rPr lang="en-US" sz="1400" dirty="0"/>
              <a:t>(</a:t>
            </a:r>
            <a:r>
              <a:rPr lang="en-US" sz="1400" dirty="0" err="1"/>
              <a:t>ledPin</a:t>
            </a:r>
            <a:r>
              <a:rPr lang="en-US" sz="1400" dirty="0"/>
              <a:t>, </a:t>
            </a:r>
            <a:r>
              <a:rPr lang="en-US" sz="1400" dirty="0" err="1"/>
              <a:t>ledState</a:t>
            </a:r>
            <a:r>
              <a:rPr lang="en-US" sz="1400" dirty="0"/>
              <a:t>);</a:t>
            </a:r>
          </a:p>
          <a:p>
            <a:r>
              <a:rPr lang="en-US" sz="1400" dirty="0"/>
              <a:t>  </a:t>
            </a:r>
            <a:r>
              <a:rPr lang="el-GR" sz="1400" dirty="0"/>
              <a:t>}</a:t>
            </a:r>
            <a:endParaRPr lang="en-US" sz="1400" dirty="0"/>
          </a:p>
          <a:p>
            <a:r>
              <a:rPr lang="en-US" sz="1400" dirty="0"/>
              <a:t>}</a:t>
            </a:r>
            <a:endParaRPr lang="el-GR" sz="1400" dirty="0"/>
          </a:p>
          <a:p>
            <a:r>
              <a:rPr lang="el-GR" sz="1400" dirty="0"/>
              <a:t>};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3523421"/>
            <a:ext cx="5540188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// creation of the two led objects with constructor parameters (pin, delay)</a:t>
            </a:r>
          </a:p>
          <a:p>
            <a:r>
              <a:rPr lang="en-US" sz="1400" dirty="0"/>
              <a:t>Blink led1(12, 500);</a:t>
            </a:r>
          </a:p>
          <a:p>
            <a:r>
              <a:rPr lang="en-US" sz="1400" dirty="0"/>
              <a:t>Blink led2(13, 1000);</a:t>
            </a:r>
          </a:p>
          <a:p>
            <a:endParaRPr lang="en-US" sz="1400" dirty="0"/>
          </a:p>
          <a:p>
            <a:r>
              <a:rPr lang="en-US" sz="1400" dirty="0"/>
              <a:t>void setup() </a:t>
            </a:r>
            <a:r>
              <a:rPr lang="el-GR" sz="1400" dirty="0"/>
              <a:t>{</a:t>
            </a:r>
            <a:endParaRPr lang="en-US" sz="1400" dirty="0"/>
          </a:p>
          <a:p>
            <a:r>
              <a:rPr lang="en-US" sz="1400" dirty="0"/>
              <a:t>  //initialization is done in the constructor</a:t>
            </a:r>
            <a:endParaRPr lang="el-GR" sz="1400" dirty="0"/>
          </a:p>
          <a:p>
            <a:r>
              <a:rPr lang="el-GR" sz="1400" dirty="0"/>
              <a:t>}</a:t>
            </a:r>
            <a:endParaRPr lang="en-US" sz="1400" dirty="0"/>
          </a:p>
          <a:p>
            <a:endParaRPr lang="el-GR" sz="1400" dirty="0"/>
          </a:p>
          <a:p>
            <a:r>
              <a:rPr lang="en-US" sz="1400" dirty="0"/>
              <a:t>void loop() </a:t>
            </a:r>
            <a:r>
              <a:rPr lang="el-GR" sz="1400" dirty="0"/>
              <a:t>{</a:t>
            </a:r>
          </a:p>
          <a:p>
            <a:r>
              <a:rPr lang="en-US" sz="1400" dirty="0"/>
              <a:t>  led1.Update();</a:t>
            </a:r>
          </a:p>
          <a:p>
            <a:r>
              <a:rPr lang="en-US" sz="1400" dirty="0"/>
              <a:t>  led2.Update();</a:t>
            </a:r>
          </a:p>
          <a:p>
            <a:r>
              <a:rPr lang="el-GR" sz="1400" dirty="0"/>
              <a:t>}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235824" y="184045"/>
            <a:ext cx="352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Κλάση ή αντικείμενο </a:t>
            </a:r>
            <a:r>
              <a:rPr lang="en-US" b="1" dirty="0">
                <a:solidFill>
                  <a:srgbClr val="FF0000"/>
                </a:solidFill>
              </a:rPr>
              <a:t>“Blink”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11" name="Ευθύγραμμο βέλος σύνδεσης 10"/>
          <p:cNvCxnSpPr/>
          <p:nvPr/>
        </p:nvCxnSpPr>
        <p:spPr>
          <a:xfrm flipH="1">
            <a:off x="5351929" y="567381"/>
            <a:ext cx="443753" cy="696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>
            <a:off x="5822576" y="553377"/>
            <a:ext cx="712695" cy="7913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83287" y="6352143"/>
            <a:ext cx="3036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Κυρίως πρόγραμμα</a:t>
            </a:r>
          </a:p>
        </p:txBody>
      </p:sp>
      <p:cxnSp>
        <p:nvCxnSpPr>
          <p:cNvPr id="16" name="Ευθύγραμμο βέλος σύνδεσης 15"/>
          <p:cNvCxnSpPr/>
          <p:nvPr/>
        </p:nvCxnSpPr>
        <p:spPr>
          <a:xfrm flipV="1">
            <a:off x="8390965" y="5755341"/>
            <a:ext cx="591670" cy="6010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13724" y="6305976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15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40511889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74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3005375" y="2841619"/>
            <a:ext cx="81867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External Interrupts</a:t>
            </a:r>
            <a:endParaRPr lang="el-G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7" y="24317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354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75</a:t>
            </a:fld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00" y="718016"/>
            <a:ext cx="4121588" cy="4739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2612" y="489416"/>
            <a:ext cx="5177117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5"/>
                </a:solidFill>
              </a:rPr>
              <a:t>Πηγές Διακοπών στον </a:t>
            </a:r>
            <a:r>
              <a:rPr lang="en-US" b="1" dirty="0">
                <a:solidFill>
                  <a:schemeClr val="accent5"/>
                </a:solidFill>
              </a:rPr>
              <a:t>Arduino</a:t>
            </a:r>
          </a:p>
          <a:p>
            <a:pPr algn="ctr"/>
            <a:endParaRPr lang="el-GR" b="1" dirty="0">
              <a:solidFill>
                <a:schemeClr val="accent5"/>
              </a:solidFill>
            </a:endParaRPr>
          </a:p>
          <a:p>
            <a:r>
              <a:rPr lang="en-US" b="1" dirty="0"/>
              <a:t>External interrupts		Timer interrupts</a:t>
            </a:r>
          </a:p>
          <a:p>
            <a:endParaRPr lang="en-US" dirty="0"/>
          </a:p>
          <a:p>
            <a:r>
              <a:rPr lang="en-US" dirty="0"/>
              <a:t>     INT0 – pin2		Timer 0, 1, 2</a:t>
            </a:r>
          </a:p>
          <a:p>
            <a:r>
              <a:rPr lang="en-US" dirty="0"/>
              <a:t>     INT1 – pin3</a:t>
            </a:r>
          </a:p>
          <a:p>
            <a:r>
              <a:rPr lang="en-US" dirty="0"/>
              <a:t>PCINT0 </a:t>
            </a:r>
            <a:r>
              <a:rPr lang="el-GR" dirty="0"/>
              <a:t>έως </a:t>
            </a:r>
            <a:r>
              <a:rPr lang="en-US" dirty="0"/>
              <a:t>PCINT23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4773707" y="2730385"/>
            <a:ext cx="6696636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>
                <a:solidFill>
                  <a:schemeClr val="accent5"/>
                </a:solidFill>
              </a:rPr>
              <a:t>Διαδικασία διακοπής</a:t>
            </a:r>
            <a:endParaRPr lang="en-US" b="1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Εκτέλεση τρέχουσας εντολής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Αποκλεισμός άλλων διακοπών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Αποθήκευση του </a:t>
            </a:r>
            <a:r>
              <a:rPr lang="el-GR" dirty="0" err="1"/>
              <a:t>καταχωρητή</a:t>
            </a:r>
            <a:r>
              <a:rPr lang="el-GR" dirty="0"/>
              <a:t> προγράμματος στο σωρό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Το πρόγραμμα θα μεταπηδήσει στην ΥΕΔ (</a:t>
            </a:r>
            <a:r>
              <a:rPr lang="en-US" dirty="0"/>
              <a:t>ISR)</a:t>
            </a:r>
            <a:r>
              <a:rPr lang="el-GR" dirty="0"/>
              <a:t> – </a:t>
            </a:r>
            <a:r>
              <a:rPr lang="en-US" dirty="0"/>
              <a:t>Interrupt handler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Επιστροφή στο κυρίως πρόγραμμα με εντολή </a:t>
            </a:r>
            <a:r>
              <a:rPr lang="en-US" dirty="0"/>
              <a:t>return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Ανάκτηση του </a:t>
            </a:r>
            <a:r>
              <a:rPr lang="el-GR" dirty="0" err="1"/>
              <a:t>καταχωρητή</a:t>
            </a:r>
            <a:r>
              <a:rPr lang="el-GR" dirty="0"/>
              <a:t> προγράμματος από το σωρό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Ενεργοποίηση των διακοπών</a:t>
            </a:r>
          </a:p>
        </p:txBody>
      </p:sp>
    </p:spTree>
    <p:extLst>
      <p:ext uri="{BB962C8B-B14F-4D97-AF65-F5344CB8AC3E}">
        <p14:creationId xmlns:p14="http://schemas.microsoft.com/office/powerpoint/2010/main" val="9964838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76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632012" y="396667"/>
            <a:ext cx="11093823" cy="63248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Οι διακοπές είναι ενεργοποιημένες </a:t>
            </a:r>
            <a:r>
              <a:rPr lang="en-US" dirty="0"/>
              <a:t>by default.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Οι διακοπές απενεργοποιούνται με την εντολή </a:t>
            </a:r>
            <a:r>
              <a:rPr lang="en-US" b="1" dirty="0" err="1">
                <a:solidFill>
                  <a:srgbClr val="FF0000"/>
                </a:solidFill>
              </a:rPr>
              <a:t>noInterrupts</a:t>
            </a:r>
            <a:r>
              <a:rPr lang="en-US" b="1" dirty="0">
                <a:solidFill>
                  <a:srgbClr val="FF0000"/>
                </a:solidFill>
              </a:rPr>
              <a:t>()</a:t>
            </a:r>
            <a:r>
              <a:rPr lang="en-US" dirty="0"/>
              <a:t>.</a:t>
            </a:r>
            <a:endParaRPr lang="el-GR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/>
              <a:t>Σε αυτήν την περίπτωση μπορούν να επηρεαστούν κάποιες συναρτήσεις και η σειριακή επικοινωνία.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Οι διακοπές </a:t>
            </a:r>
            <a:r>
              <a:rPr lang="el-GR" dirty="0" err="1"/>
              <a:t>επανενεργοποιούνται</a:t>
            </a:r>
            <a:r>
              <a:rPr lang="el-GR" dirty="0"/>
              <a:t> με την εντολή </a:t>
            </a:r>
            <a:r>
              <a:rPr lang="en-US" b="1" dirty="0">
                <a:solidFill>
                  <a:srgbClr val="FF0000"/>
                </a:solidFill>
              </a:rPr>
              <a:t>interrupts()</a:t>
            </a:r>
            <a:r>
              <a:rPr lang="en-US" dirty="0"/>
              <a:t>.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/>
              <a:t>Σε αυτήν την περίπτωση επηρεάζεται ο χρονισμός.</a:t>
            </a:r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Η εξυπηρέτηση μιας διακοπής γίνεται με την εντολή:</a:t>
            </a:r>
          </a:p>
          <a:p>
            <a:pPr marL="457200" lvl="3" algn="ctr"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</a:rPr>
              <a:t>attachInterrupt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digitalPinToInterrupt</a:t>
            </a:r>
            <a:r>
              <a:rPr lang="en-US" b="1" dirty="0">
                <a:solidFill>
                  <a:srgbClr val="FF0000"/>
                </a:solidFill>
              </a:rPr>
              <a:t>(pin), ISR, mode)</a:t>
            </a:r>
          </a:p>
          <a:p>
            <a:pPr marL="457200" lvl="3" algn="ctr">
              <a:lnSpc>
                <a:spcPct val="150000"/>
              </a:lnSpc>
            </a:pPr>
            <a:r>
              <a:rPr lang="el-GR" b="1" dirty="0">
                <a:solidFill>
                  <a:srgbClr val="FF0000"/>
                </a:solidFill>
              </a:rPr>
              <a:t>ή </a:t>
            </a:r>
          </a:p>
          <a:p>
            <a:pPr marL="457200" lvl="3" algn="ctr"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</a:rPr>
              <a:t>attachInterrupt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l-GR" b="1" dirty="0">
                <a:solidFill>
                  <a:srgbClr val="FF0000"/>
                </a:solidFill>
              </a:rPr>
              <a:t>0 ή 1</a:t>
            </a:r>
            <a:r>
              <a:rPr lang="en-US" b="1" dirty="0">
                <a:solidFill>
                  <a:srgbClr val="FF0000"/>
                </a:solidFill>
              </a:rPr>
              <a:t>, ISR, mode)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pin = </a:t>
            </a:r>
            <a:r>
              <a:rPr lang="el-GR" dirty="0"/>
              <a:t>το </a:t>
            </a:r>
            <a:r>
              <a:rPr lang="en-US" dirty="0"/>
              <a:t>pin </a:t>
            </a:r>
            <a:r>
              <a:rPr lang="el-GR" dirty="0"/>
              <a:t>διακοπής (π.χ. 2 ή 3)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ISR = </a:t>
            </a:r>
            <a:r>
              <a:rPr lang="el-GR" dirty="0"/>
              <a:t>η </a:t>
            </a:r>
            <a:r>
              <a:rPr lang="el-GR" dirty="0" err="1"/>
              <a:t>υπορουτίνα</a:t>
            </a:r>
            <a:r>
              <a:rPr lang="el-GR" dirty="0"/>
              <a:t> εξυπηρέτησης της διακοπής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mode = LOW – </a:t>
            </a:r>
            <a:r>
              <a:rPr lang="el-GR" dirty="0"/>
              <a:t>όποτε το </a:t>
            </a:r>
            <a:r>
              <a:rPr lang="en-US" dirty="0"/>
              <a:t>pin </a:t>
            </a:r>
            <a:r>
              <a:rPr lang="el-GR" dirty="0"/>
              <a:t>είναι 0 </a:t>
            </a:r>
            <a:r>
              <a:rPr lang="en-US" dirty="0"/>
              <a:t>V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          = CHANGE – </a:t>
            </a:r>
            <a:r>
              <a:rPr lang="el-GR" dirty="0"/>
              <a:t>όποτε το </a:t>
            </a:r>
            <a:r>
              <a:rPr lang="en-US" dirty="0"/>
              <a:t>pin </a:t>
            </a:r>
            <a:r>
              <a:rPr lang="el-GR" dirty="0"/>
              <a:t>αλλάζει κατάσταση από 0 </a:t>
            </a:r>
            <a:r>
              <a:rPr lang="en-US" dirty="0"/>
              <a:t>V </a:t>
            </a:r>
            <a:r>
              <a:rPr lang="el-GR" dirty="0"/>
              <a:t>σε +5 </a:t>
            </a:r>
            <a:r>
              <a:rPr lang="en-US" dirty="0"/>
              <a:t>V </a:t>
            </a:r>
            <a:r>
              <a:rPr lang="el-GR" dirty="0"/>
              <a:t>ή αντίστροφα</a:t>
            </a:r>
          </a:p>
          <a:p>
            <a:pPr lvl="1">
              <a:lnSpc>
                <a:spcPct val="150000"/>
              </a:lnSpc>
            </a:pPr>
            <a:r>
              <a:rPr lang="el-GR" dirty="0"/>
              <a:t>           = </a:t>
            </a:r>
            <a:r>
              <a:rPr lang="en-US" dirty="0"/>
              <a:t>RISING – </a:t>
            </a:r>
            <a:r>
              <a:rPr lang="el-GR" dirty="0"/>
              <a:t>όποτε το </a:t>
            </a:r>
            <a:r>
              <a:rPr lang="en-US" dirty="0"/>
              <a:t>pin </a:t>
            </a:r>
            <a:r>
              <a:rPr lang="el-GR" dirty="0"/>
              <a:t>αλλάζει κατάσταση από 0 </a:t>
            </a:r>
            <a:r>
              <a:rPr lang="en-US" dirty="0"/>
              <a:t>V </a:t>
            </a:r>
            <a:r>
              <a:rPr lang="el-GR" dirty="0"/>
              <a:t>σε +5 </a:t>
            </a:r>
            <a:r>
              <a:rPr lang="en-US" dirty="0"/>
              <a:t>V </a:t>
            </a:r>
            <a:endParaRPr lang="el-GR" dirty="0"/>
          </a:p>
          <a:p>
            <a:pPr lvl="1">
              <a:lnSpc>
                <a:spcPct val="150000"/>
              </a:lnSpc>
            </a:pPr>
            <a:r>
              <a:rPr lang="el-GR" dirty="0"/>
              <a:t>           = </a:t>
            </a:r>
            <a:r>
              <a:rPr lang="en-US" dirty="0"/>
              <a:t>FALLING - </a:t>
            </a:r>
            <a:r>
              <a:rPr lang="el-GR" dirty="0"/>
              <a:t>όποτε το </a:t>
            </a:r>
            <a:r>
              <a:rPr lang="en-US" dirty="0"/>
              <a:t>pin </a:t>
            </a:r>
            <a:r>
              <a:rPr lang="el-GR" dirty="0"/>
              <a:t>αλλάζει κατάσταση από +5 </a:t>
            </a:r>
            <a:r>
              <a:rPr lang="en-US" dirty="0"/>
              <a:t>V </a:t>
            </a:r>
            <a:r>
              <a:rPr lang="el-GR" dirty="0"/>
              <a:t>σε 0 </a:t>
            </a:r>
            <a:r>
              <a:rPr lang="en-US" dirty="0"/>
              <a:t>V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84286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77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551329" y="632012"/>
            <a:ext cx="11080377" cy="2169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Η εξυπηρέτηση διακοπών από συγκεκριμένο </a:t>
            </a:r>
            <a:r>
              <a:rPr lang="en-US" dirty="0"/>
              <a:t>pin </a:t>
            </a:r>
            <a:r>
              <a:rPr lang="el-GR" dirty="0"/>
              <a:t>απενεργοποιείται με την εντολή</a:t>
            </a:r>
            <a:r>
              <a:rPr lang="en-US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l-GR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detachInterrupt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digitalPinToInterrupt</a:t>
            </a:r>
            <a:r>
              <a:rPr lang="en-US" b="1" dirty="0">
                <a:solidFill>
                  <a:srgbClr val="FF0000"/>
                </a:solidFill>
              </a:rPr>
              <a:t>(pin))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Οι μεταβλητές που χρησιμοποιούνται στο κυρίως πρόγραμμα και στην ΥΕΔ δηλώνονται σαν </a:t>
            </a:r>
            <a:r>
              <a:rPr lang="en-US" b="1" dirty="0">
                <a:solidFill>
                  <a:srgbClr val="FF0000"/>
                </a:solidFill>
              </a:rPr>
              <a:t>volatile. </a:t>
            </a:r>
            <a:r>
              <a:rPr lang="el-GR" dirty="0"/>
              <a:t>Έτσι ο </a:t>
            </a:r>
            <a:r>
              <a:rPr lang="en-US" dirty="0"/>
              <a:t>compiler </a:t>
            </a:r>
            <a:r>
              <a:rPr lang="el-GR" dirty="0"/>
              <a:t>συγχρονίζει τις τιμές τους.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Οι συναρτήσεις </a:t>
            </a:r>
            <a:r>
              <a:rPr lang="en-US" dirty="0"/>
              <a:t>delay() </a:t>
            </a:r>
            <a:r>
              <a:rPr lang="el-GR" dirty="0"/>
              <a:t>και </a:t>
            </a:r>
            <a:r>
              <a:rPr lang="en-US" dirty="0" err="1"/>
              <a:t>millis</a:t>
            </a:r>
            <a:r>
              <a:rPr lang="en-US" dirty="0"/>
              <a:t>() </a:t>
            </a:r>
            <a:r>
              <a:rPr lang="el-GR" dirty="0"/>
              <a:t>δεν λειτουργούν μέσα στην ΥΕΔ.</a:t>
            </a:r>
          </a:p>
        </p:txBody>
      </p:sp>
    </p:spTree>
    <p:extLst>
      <p:ext uri="{BB962C8B-B14F-4D97-AF65-F5344CB8AC3E}">
        <p14:creationId xmlns:p14="http://schemas.microsoft.com/office/powerpoint/2010/main" val="19736181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78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3268753" y="304996"/>
            <a:ext cx="534184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Παράδειγμα εξωτερικών διακοπών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071" y="1035423"/>
            <a:ext cx="1151068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5"/>
                </a:solidFill>
              </a:rPr>
              <a:t>Χρησιμοποιώντας το παραπάνω κύκλωμα, να γραφτεί πρόγραμμα το οποίο να ανάβει/σβήνει το </a:t>
            </a:r>
            <a:r>
              <a:rPr lang="en-US" b="1" dirty="0">
                <a:solidFill>
                  <a:schemeClr val="accent5"/>
                </a:solidFill>
              </a:rPr>
              <a:t>Led 13 </a:t>
            </a:r>
            <a:r>
              <a:rPr lang="el-GR" b="1" dirty="0">
                <a:solidFill>
                  <a:schemeClr val="accent5"/>
                </a:solidFill>
              </a:rPr>
              <a:t>σε κάθε 10 πλήρη πατήματα του πλήκτρου.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829358" y="1889383"/>
            <a:ext cx="6096000" cy="48320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l-GR" sz="1400" dirty="0" err="1"/>
              <a:t>const</a:t>
            </a:r>
            <a:r>
              <a:rPr lang="el-GR" sz="1400" dirty="0"/>
              <a:t> </a:t>
            </a:r>
            <a:r>
              <a:rPr lang="el-GR" sz="1400" dirty="0" err="1"/>
              <a:t>int</a:t>
            </a:r>
            <a:r>
              <a:rPr lang="el-GR" sz="1400" dirty="0"/>
              <a:t> </a:t>
            </a:r>
            <a:r>
              <a:rPr lang="el-GR" sz="1400" dirty="0" err="1"/>
              <a:t>ledPin</a:t>
            </a:r>
            <a:r>
              <a:rPr lang="el-GR" sz="1400" dirty="0"/>
              <a:t> = 13;</a:t>
            </a:r>
          </a:p>
          <a:p>
            <a:r>
              <a:rPr lang="el-GR" sz="1400" dirty="0" err="1"/>
              <a:t>const</a:t>
            </a:r>
            <a:r>
              <a:rPr lang="el-GR" sz="1400" dirty="0"/>
              <a:t> </a:t>
            </a:r>
            <a:r>
              <a:rPr lang="el-GR" sz="1400" dirty="0" err="1"/>
              <a:t>int</a:t>
            </a:r>
            <a:r>
              <a:rPr lang="el-GR" sz="1400" dirty="0"/>
              <a:t> </a:t>
            </a:r>
            <a:r>
              <a:rPr lang="el-GR" sz="1400" dirty="0" err="1"/>
              <a:t>btn</a:t>
            </a:r>
            <a:r>
              <a:rPr lang="el-GR" sz="1400" dirty="0"/>
              <a:t> = 2;</a:t>
            </a:r>
          </a:p>
          <a:p>
            <a:r>
              <a:rPr lang="el-GR" sz="1400" dirty="0" err="1"/>
              <a:t>volatile</a:t>
            </a:r>
            <a:r>
              <a:rPr lang="el-GR" sz="1400" dirty="0"/>
              <a:t> </a:t>
            </a:r>
            <a:r>
              <a:rPr lang="el-GR" sz="1400" dirty="0" err="1"/>
              <a:t>int</a:t>
            </a:r>
            <a:r>
              <a:rPr lang="el-GR" sz="1400" dirty="0"/>
              <a:t> </a:t>
            </a:r>
            <a:r>
              <a:rPr lang="el-GR" sz="1400" dirty="0" err="1"/>
              <a:t>ledStatus</a:t>
            </a:r>
            <a:r>
              <a:rPr lang="el-GR" sz="1400" dirty="0"/>
              <a:t> = HIGH;</a:t>
            </a:r>
          </a:p>
          <a:p>
            <a:r>
              <a:rPr lang="el-GR" sz="1400" dirty="0" err="1"/>
              <a:t>volatile</a:t>
            </a:r>
            <a:r>
              <a:rPr lang="el-GR" sz="1400" dirty="0"/>
              <a:t> </a:t>
            </a:r>
            <a:r>
              <a:rPr lang="el-GR" sz="1400" dirty="0" err="1"/>
              <a:t>int</a:t>
            </a:r>
            <a:r>
              <a:rPr lang="el-GR" sz="1400" dirty="0"/>
              <a:t> </a:t>
            </a:r>
            <a:r>
              <a:rPr lang="el-GR" sz="1400" dirty="0" err="1"/>
              <a:t>count</a:t>
            </a:r>
            <a:r>
              <a:rPr lang="el-GR" sz="1400" dirty="0"/>
              <a:t> = 10;</a:t>
            </a:r>
          </a:p>
          <a:p>
            <a:endParaRPr lang="el-GR" sz="1400" dirty="0"/>
          </a:p>
          <a:p>
            <a:r>
              <a:rPr lang="el-GR" sz="1400" dirty="0" err="1"/>
              <a:t>void</a:t>
            </a:r>
            <a:r>
              <a:rPr lang="el-GR" sz="1400" dirty="0"/>
              <a:t> </a:t>
            </a:r>
            <a:r>
              <a:rPr lang="el-GR" sz="1400" dirty="0" err="1"/>
              <a:t>Update</a:t>
            </a:r>
            <a:r>
              <a:rPr lang="el-GR" sz="1400" dirty="0"/>
              <a:t>() {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count</a:t>
            </a:r>
            <a:r>
              <a:rPr lang="el-GR" sz="1400" dirty="0"/>
              <a:t>=count-1;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if</a:t>
            </a:r>
            <a:r>
              <a:rPr lang="el-GR" sz="1400" dirty="0"/>
              <a:t> (</a:t>
            </a:r>
            <a:r>
              <a:rPr lang="el-GR" sz="1400" dirty="0" err="1"/>
              <a:t>count</a:t>
            </a:r>
            <a:r>
              <a:rPr lang="el-GR" sz="1400" dirty="0"/>
              <a:t>==0) {</a:t>
            </a:r>
          </a:p>
          <a:p>
            <a:r>
              <a:rPr lang="el-GR" sz="1400" dirty="0"/>
              <a:t>    </a:t>
            </a:r>
            <a:r>
              <a:rPr lang="el-GR" sz="1400" dirty="0" err="1"/>
              <a:t>count</a:t>
            </a:r>
            <a:r>
              <a:rPr lang="el-GR" sz="1400" dirty="0"/>
              <a:t>=10;</a:t>
            </a:r>
          </a:p>
          <a:p>
            <a:r>
              <a:rPr lang="el-GR" sz="1400" dirty="0"/>
              <a:t>    </a:t>
            </a:r>
            <a:r>
              <a:rPr lang="el-GR" sz="1400" dirty="0" err="1"/>
              <a:t>digitalWrite</a:t>
            </a:r>
            <a:r>
              <a:rPr lang="el-GR" sz="1400" dirty="0"/>
              <a:t>(</a:t>
            </a:r>
            <a:r>
              <a:rPr lang="el-GR" sz="1400" dirty="0" err="1"/>
              <a:t>ledPin</a:t>
            </a:r>
            <a:r>
              <a:rPr lang="el-GR" sz="1400" dirty="0"/>
              <a:t>, </a:t>
            </a:r>
            <a:r>
              <a:rPr lang="el-GR" sz="1400" dirty="0" err="1"/>
              <a:t>ledStatus</a:t>
            </a:r>
            <a:r>
              <a:rPr lang="el-GR" sz="1400" dirty="0"/>
              <a:t>);</a:t>
            </a:r>
          </a:p>
          <a:p>
            <a:r>
              <a:rPr lang="el-GR" sz="1400" dirty="0"/>
              <a:t>    </a:t>
            </a:r>
            <a:r>
              <a:rPr lang="el-GR" sz="1400" dirty="0" err="1"/>
              <a:t>ledStatus</a:t>
            </a:r>
            <a:r>
              <a:rPr lang="el-GR" sz="1400" dirty="0"/>
              <a:t> = (</a:t>
            </a:r>
            <a:r>
              <a:rPr lang="el-GR" sz="1400" dirty="0" err="1"/>
              <a:t>ledStatus</a:t>
            </a:r>
            <a:r>
              <a:rPr lang="el-GR" sz="1400" dirty="0"/>
              <a:t> == LOW) ? HIGH : LOW;</a:t>
            </a:r>
          </a:p>
          <a:p>
            <a:r>
              <a:rPr lang="el-GR" sz="1400" dirty="0"/>
              <a:t>  }</a:t>
            </a:r>
          </a:p>
          <a:p>
            <a:r>
              <a:rPr lang="el-GR" sz="1400" dirty="0"/>
              <a:t>}</a:t>
            </a:r>
          </a:p>
          <a:p>
            <a:endParaRPr lang="el-GR" sz="1400" dirty="0"/>
          </a:p>
          <a:p>
            <a:r>
              <a:rPr lang="el-GR" sz="1400" dirty="0" err="1"/>
              <a:t>void</a:t>
            </a:r>
            <a:r>
              <a:rPr lang="el-GR" sz="1400" dirty="0"/>
              <a:t> </a:t>
            </a:r>
            <a:r>
              <a:rPr lang="el-GR" sz="1400" dirty="0" err="1"/>
              <a:t>setup</a:t>
            </a:r>
            <a:r>
              <a:rPr lang="el-GR" sz="1400" dirty="0"/>
              <a:t>() {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pinMode</a:t>
            </a:r>
            <a:r>
              <a:rPr lang="el-GR" sz="1400" dirty="0"/>
              <a:t>(</a:t>
            </a:r>
            <a:r>
              <a:rPr lang="el-GR" sz="1400" dirty="0" err="1"/>
              <a:t>btn,INPUT_PULLUP</a:t>
            </a:r>
            <a:r>
              <a:rPr lang="el-GR" sz="1400" dirty="0"/>
              <a:t>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pinMode</a:t>
            </a:r>
            <a:r>
              <a:rPr lang="el-GR" sz="1400" dirty="0"/>
              <a:t>(</a:t>
            </a:r>
            <a:r>
              <a:rPr lang="el-GR" sz="1400" dirty="0" err="1"/>
              <a:t>ledPin,OUTPUT</a:t>
            </a:r>
            <a:r>
              <a:rPr lang="el-GR" sz="1400" dirty="0"/>
              <a:t>);</a:t>
            </a:r>
          </a:p>
          <a:p>
            <a:r>
              <a:rPr lang="el-GR" sz="1400" dirty="0"/>
              <a:t>  </a:t>
            </a:r>
            <a:r>
              <a:rPr lang="el-GR" sz="1400" dirty="0" err="1"/>
              <a:t>attachInterrupt</a:t>
            </a:r>
            <a:r>
              <a:rPr lang="el-GR" sz="1400" dirty="0"/>
              <a:t>(</a:t>
            </a:r>
            <a:r>
              <a:rPr lang="el-GR" sz="1400" dirty="0" err="1"/>
              <a:t>digitalPinToInterrupt</a:t>
            </a:r>
            <a:r>
              <a:rPr lang="el-GR" sz="1400" dirty="0"/>
              <a:t>(</a:t>
            </a:r>
            <a:r>
              <a:rPr lang="el-GR" sz="1400" dirty="0" err="1"/>
              <a:t>btn</a:t>
            </a:r>
            <a:r>
              <a:rPr lang="el-GR" sz="1400" dirty="0"/>
              <a:t>), </a:t>
            </a:r>
            <a:r>
              <a:rPr lang="el-GR" sz="1400" dirty="0" err="1"/>
              <a:t>Update</a:t>
            </a:r>
            <a:r>
              <a:rPr lang="el-GR" sz="1400" dirty="0"/>
              <a:t>, RISING);</a:t>
            </a:r>
          </a:p>
          <a:p>
            <a:r>
              <a:rPr lang="el-GR" sz="1400" dirty="0"/>
              <a:t>}</a:t>
            </a:r>
          </a:p>
          <a:p>
            <a:endParaRPr lang="el-GR" sz="1400" dirty="0"/>
          </a:p>
          <a:p>
            <a:r>
              <a:rPr lang="el-GR" sz="1400" dirty="0" err="1"/>
              <a:t>void</a:t>
            </a:r>
            <a:r>
              <a:rPr lang="el-GR" sz="1400" dirty="0"/>
              <a:t> </a:t>
            </a:r>
            <a:r>
              <a:rPr lang="el-GR" sz="1400" dirty="0" err="1"/>
              <a:t>loop</a:t>
            </a:r>
            <a:r>
              <a:rPr lang="el-GR" sz="1400" dirty="0"/>
              <a:t>() {</a:t>
            </a:r>
          </a:p>
          <a:p>
            <a:r>
              <a:rPr lang="el-GR" sz="1400" dirty="0"/>
              <a:t>  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49880" y="3093619"/>
            <a:ext cx="3536577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l-GR" b="1" dirty="0"/>
              <a:t>Ο θόρυβος του πλήκτρου δημιουργεί πρόβλημα στο</a:t>
            </a:r>
            <a:r>
              <a:rPr lang="en-US" b="1" dirty="0"/>
              <a:t> </a:t>
            </a:r>
            <a:r>
              <a:rPr lang="el-GR" b="1" dirty="0"/>
              <a:t>μέτρημα του αριθμού πατημάτων επειδή δεν μπορεί να χρησιμοποιηθεί </a:t>
            </a:r>
            <a:r>
              <a:rPr lang="en-US" b="1" dirty="0" err="1"/>
              <a:t>debounce</a:t>
            </a:r>
            <a:r>
              <a:rPr lang="en-US" b="1" dirty="0"/>
              <a:t> </a:t>
            </a:r>
            <a:r>
              <a:rPr lang="el-GR" b="1" dirty="0"/>
              <a:t>με καθυστέρηση στην ΥΕΔ.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9880" y="6259810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16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39991672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79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658906" y="1344706"/>
            <a:ext cx="5957047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const</a:t>
            </a:r>
            <a:r>
              <a:rPr lang="en-US" sz="1400" dirty="0"/>
              <a:t> 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ledPin</a:t>
            </a:r>
            <a:r>
              <a:rPr lang="en-US" sz="1400" dirty="0"/>
              <a:t> = 13;</a:t>
            </a:r>
          </a:p>
          <a:p>
            <a:r>
              <a:rPr lang="en-US" sz="1400" dirty="0" err="1"/>
              <a:t>const</a:t>
            </a:r>
            <a:r>
              <a:rPr lang="en-US" sz="1400" dirty="0"/>
              <a:t> 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btn</a:t>
            </a:r>
            <a:r>
              <a:rPr lang="en-US" sz="1400" dirty="0"/>
              <a:t> = 2;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ledStatus</a:t>
            </a:r>
            <a:r>
              <a:rPr lang="en-US" sz="1400" dirty="0"/>
              <a:t> = HIGH;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count = 10;</a:t>
            </a:r>
          </a:p>
          <a:p>
            <a:r>
              <a:rPr lang="en-US" sz="1400" dirty="0"/>
              <a:t>volatile </a:t>
            </a:r>
            <a:r>
              <a:rPr lang="en-US" sz="1400" dirty="0" err="1"/>
              <a:t>boolean</a:t>
            </a:r>
            <a:r>
              <a:rPr lang="en-US" sz="1400" dirty="0"/>
              <a:t> flag = false;</a:t>
            </a:r>
          </a:p>
          <a:p>
            <a:endParaRPr lang="en-US" sz="1400" dirty="0"/>
          </a:p>
          <a:p>
            <a:r>
              <a:rPr lang="en-US" sz="1400" dirty="0"/>
              <a:t>void Update() {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  flag=true;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</a:t>
            </a:r>
            <a:r>
              <a:rPr lang="en-US" sz="1400" dirty="0" err="1"/>
              <a:t>toggleLed</a:t>
            </a:r>
            <a:r>
              <a:rPr lang="en-US" sz="1400" dirty="0"/>
              <a:t>()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digitalWrite</a:t>
            </a:r>
            <a:r>
              <a:rPr lang="en-US" sz="1400" dirty="0"/>
              <a:t>(</a:t>
            </a:r>
            <a:r>
              <a:rPr lang="en-US" sz="1400" dirty="0" err="1"/>
              <a:t>ledPin</a:t>
            </a:r>
            <a:r>
              <a:rPr lang="en-US" sz="1400" dirty="0"/>
              <a:t>, </a:t>
            </a:r>
            <a:r>
              <a:rPr lang="en-US" sz="1400" dirty="0" err="1"/>
              <a:t>ledStatus</a:t>
            </a:r>
            <a:r>
              <a:rPr lang="en-US" sz="1400" dirty="0"/>
              <a:t>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ledStatus</a:t>
            </a:r>
            <a:r>
              <a:rPr lang="en-US" sz="1400" dirty="0"/>
              <a:t> = (</a:t>
            </a:r>
            <a:r>
              <a:rPr lang="en-US" sz="1400" dirty="0" err="1"/>
              <a:t>ledStatus</a:t>
            </a:r>
            <a:r>
              <a:rPr lang="en-US" sz="1400" dirty="0"/>
              <a:t> == LOW) ? HIGH : LOW;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setup()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</a:t>
            </a:r>
            <a:r>
              <a:rPr lang="en-US" sz="1400" dirty="0" err="1"/>
              <a:t>btn,INPUT_PULLUP</a:t>
            </a:r>
            <a:r>
              <a:rPr lang="en-US" sz="1400" dirty="0"/>
              <a:t>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</a:t>
            </a:r>
            <a:r>
              <a:rPr lang="en-US" sz="1400" dirty="0" err="1"/>
              <a:t>ledPin,OUTPUT</a:t>
            </a:r>
            <a:r>
              <a:rPr lang="en-US" sz="1400" dirty="0"/>
              <a:t>);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attachInterrupt</a:t>
            </a:r>
            <a:r>
              <a:rPr lang="en-US" sz="1400" dirty="0"/>
              <a:t>(</a:t>
            </a:r>
            <a:r>
              <a:rPr lang="en-US" sz="1400" dirty="0" err="1"/>
              <a:t>digitalPinToInterrupt</a:t>
            </a:r>
            <a:r>
              <a:rPr lang="en-US" sz="1400" dirty="0"/>
              <a:t>(</a:t>
            </a:r>
            <a:r>
              <a:rPr lang="en-US" sz="1400" dirty="0" err="1"/>
              <a:t>btn</a:t>
            </a:r>
            <a:r>
              <a:rPr lang="en-US" sz="1400" dirty="0"/>
              <a:t>), Update</a:t>
            </a:r>
            <a:r>
              <a:rPr lang="en-US" sz="1400" b="1" dirty="0"/>
              <a:t>,</a:t>
            </a:r>
            <a:r>
              <a:rPr lang="en-US" sz="1400" b="1" dirty="0">
                <a:solidFill>
                  <a:srgbClr val="FF0000"/>
                </a:solidFill>
              </a:rPr>
              <a:t> FALLING</a:t>
            </a:r>
            <a:r>
              <a:rPr lang="en-US" sz="1400" dirty="0"/>
              <a:t>);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871447" y="1560149"/>
            <a:ext cx="4827495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void loop() {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  if (flag==true){</a:t>
            </a:r>
          </a:p>
          <a:p>
            <a:r>
              <a:rPr lang="en-US" sz="1400" dirty="0"/>
              <a:t>    flag=false;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int</a:t>
            </a:r>
            <a:r>
              <a:rPr lang="en-US" sz="1400" dirty="0"/>
              <a:t> x=</a:t>
            </a:r>
            <a:r>
              <a:rPr lang="en-US" sz="1400" dirty="0" err="1"/>
              <a:t>digitalRead</a:t>
            </a:r>
            <a:r>
              <a:rPr lang="en-US" sz="1400" dirty="0"/>
              <a:t>(</a:t>
            </a:r>
            <a:r>
              <a:rPr lang="en-US" sz="1400" dirty="0" err="1"/>
              <a:t>btn</a:t>
            </a:r>
            <a:r>
              <a:rPr lang="en-US" sz="1400" dirty="0"/>
              <a:t>);</a:t>
            </a:r>
          </a:p>
          <a:p>
            <a:r>
              <a:rPr lang="en-US" sz="1400" dirty="0"/>
              <a:t>    while (x==LOW) {</a:t>
            </a:r>
          </a:p>
          <a:p>
            <a:r>
              <a:rPr lang="en-US" sz="1400" dirty="0"/>
              <a:t>      delay(50);</a:t>
            </a:r>
          </a:p>
          <a:p>
            <a:r>
              <a:rPr lang="en-US" sz="1400" dirty="0"/>
              <a:t>      x=</a:t>
            </a:r>
            <a:r>
              <a:rPr lang="en-US" sz="1400" dirty="0" err="1"/>
              <a:t>digitalRead</a:t>
            </a:r>
            <a:r>
              <a:rPr lang="en-US" sz="1400" dirty="0"/>
              <a:t>(</a:t>
            </a:r>
            <a:r>
              <a:rPr lang="en-US" sz="1400" dirty="0" err="1"/>
              <a:t>btn</a:t>
            </a:r>
            <a:r>
              <a:rPr lang="en-US" sz="1400" dirty="0"/>
              <a:t>);</a:t>
            </a:r>
          </a:p>
          <a:p>
            <a:r>
              <a:rPr lang="en-US" sz="1400" dirty="0"/>
              <a:t>      if (x==HIGH) {</a:t>
            </a:r>
          </a:p>
          <a:p>
            <a:r>
              <a:rPr lang="en-US" sz="1400" dirty="0"/>
              <a:t>        count=count-1;</a:t>
            </a:r>
          </a:p>
          <a:p>
            <a:r>
              <a:rPr lang="en-US" sz="1400" dirty="0"/>
              <a:t>        if (count==0) {</a:t>
            </a:r>
          </a:p>
          <a:p>
            <a:r>
              <a:rPr lang="en-US" sz="1400" dirty="0"/>
              <a:t>          count=10;</a:t>
            </a:r>
          </a:p>
          <a:p>
            <a:r>
              <a:rPr lang="en-US" sz="1400" dirty="0"/>
              <a:t>          </a:t>
            </a:r>
            <a:r>
              <a:rPr lang="en-US" sz="1400" dirty="0" err="1"/>
              <a:t>toggleLed</a:t>
            </a:r>
            <a:r>
              <a:rPr lang="en-US" sz="1400" dirty="0"/>
              <a:t>();</a:t>
            </a:r>
          </a:p>
          <a:p>
            <a:r>
              <a:rPr lang="en-US" sz="1400" dirty="0"/>
              <a:t>        }</a:t>
            </a:r>
          </a:p>
          <a:p>
            <a:r>
              <a:rPr lang="en-US" sz="1400" dirty="0"/>
              <a:t>        break;</a:t>
            </a:r>
          </a:p>
          <a:p>
            <a:r>
              <a:rPr lang="en-US" sz="1400" dirty="0"/>
              <a:t>      }</a:t>
            </a:r>
          </a:p>
          <a:p>
            <a:r>
              <a:rPr lang="en-US" sz="1400" dirty="0"/>
              <a:t>   </a:t>
            </a:r>
            <a:r>
              <a:rPr lang="el-GR" sz="1400" dirty="0"/>
              <a:t> </a:t>
            </a:r>
            <a:r>
              <a:rPr lang="en-US" sz="1400" dirty="0"/>
              <a:t>}</a:t>
            </a:r>
          </a:p>
          <a:p>
            <a:r>
              <a:rPr lang="en-US" sz="1400" dirty="0"/>
              <a:t>  </a:t>
            </a:r>
            <a:r>
              <a:rPr lang="en-US" sz="1400" b="1" dirty="0">
                <a:solidFill>
                  <a:srgbClr val="FF0000"/>
                </a:solidFill>
              </a:rPr>
              <a:t>}</a:t>
            </a:r>
          </a:p>
          <a:p>
            <a:r>
              <a:rPr lang="en-US" sz="1400" dirty="0"/>
              <a:t>}</a:t>
            </a:r>
            <a:endParaRPr lang="el-GR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494514" y="5971259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17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58906" y="595263"/>
            <a:ext cx="278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Λύση του προβλήματος</a:t>
            </a:r>
            <a:endParaRPr lang="el-G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5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24" y="716896"/>
            <a:ext cx="5410200" cy="5800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8682" y="981635"/>
            <a:ext cx="3590365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accent5"/>
                </a:solidFill>
              </a:rPr>
              <a:t>int</a:t>
            </a:r>
            <a:r>
              <a:rPr lang="en-US" sz="1400" dirty="0">
                <a:solidFill>
                  <a:schemeClr val="accent5"/>
                </a:solidFill>
              </a:rPr>
              <a:t> led=13;</a:t>
            </a:r>
          </a:p>
          <a:p>
            <a:endParaRPr lang="en-US" sz="1400" dirty="0">
              <a:solidFill>
                <a:schemeClr val="accent5"/>
              </a:solidFill>
            </a:endParaRPr>
          </a:p>
          <a:p>
            <a:r>
              <a:rPr lang="en-US" sz="1400" dirty="0">
                <a:solidFill>
                  <a:schemeClr val="accent5"/>
                </a:solidFill>
              </a:rPr>
              <a:t>void setup() {</a:t>
            </a:r>
          </a:p>
          <a:p>
            <a:r>
              <a:rPr lang="en-US" sz="1400" dirty="0">
                <a:solidFill>
                  <a:schemeClr val="accent5"/>
                </a:solidFill>
              </a:rPr>
              <a:t>  </a:t>
            </a:r>
            <a:r>
              <a:rPr lang="en-US" sz="1400" dirty="0" err="1">
                <a:solidFill>
                  <a:schemeClr val="accent5"/>
                </a:solidFill>
              </a:rPr>
              <a:t>pinMode</a:t>
            </a:r>
            <a:r>
              <a:rPr lang="en-US" sz="1400" dirty="0">
                <a:solidFill>
                  <a:schemeClr val="accent5"/>
                </a:solidFill>
              </a:rPr>
              <a:t>(</a:t>
            </a:r>
            <a:r>
              <a:rPr lang="en-US" sz="1400" dirty="0" err="1">
                <a:solidFill>
                  <a:schemeClr val="accent5"/>
                </a:solidFill>
              </a:rPr>
              <a:t>led,OUTPUT</a:t>
            </a:r>
            <a:r>
              <a:rPr lang="en-US" sz="1400" dirty="0">
                <a:solidFill>
                  <a:schemeClr val="accent5"/>
                </a:solidFill>
              </a:rPr>
              <a:t>)</a:t>
            </a:r>
          </a:p>
          <a:p>
            <a:r>
              <a:rPr lang="en-US" sz="1400" dirty="0">
                <a:solidFill>
                  <a:schemeClr val="accent5"/>
                </a:solidFill>
              </a:rPr>
              <a:t>}</a:t>
            </a:r>
            <a:endParaRPr lang="el-GR" sz="1400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8681" y="2592720"/>
            <a:ext cx="3590365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const</a:t>
            </a:r>
            <a:r>
              <a:rPr lang="en-US" sz="1400" dirty="0">
                <a:solidFill>
                  <a:schemeClr val="accent5"/>
                </a:solidFill>
              </a:rPr>
              <a:t> </a:t>
            </a:r>
            <a:r>
              <a:rPr lang="en-US" sz="1400" dirty="0" err="1">
                <a:solidFill>
                  <a:schemeClr val="accent5"/>
                </a:solidFill>
              </a:rPr>
              <a:t>int</a:t>
            </a:r>
            <a:r>
              <a:rPr lang="en-US" sz="1400" dirty="0">
                <a:solidFill>
                  <a:schemeClr val="accent5"/>
                </a:solidFill>
              </a:rPr>
              <a:t> led=13;    //read-only variable</a:t>
            </a:r>
          </a:p>
          <a:p>
            <a:endParaRPr lang="en-US" sz="1400" dirty="0">
              <a:solidFill>
                <a:schemeClr val="accent5"/>
              </a:solidFill>
            </a:endParaRPr>
          </a:p>
          <a:p>
            <a:r>
              <a:rPr lang="en-US" sz="1400" dirty="0">
                <a:solidFill>
                  <a:schemeClr val="accent5"/>
                </a:solidFill>
              </a:rPr>
              <a:t>void setup() {</a:t>
            </a:r>
          </a:p>
          <a:p>
            <a:r>
              <a:rPr lang="en-US" sz="1400" dirty="0">
                <a:solidFill>
                  <a:schemeClr val="accent5"/>
                </a:solidFill>
              </a:rPr>
              <a:t>  </a:t>
            </a:r>
            <a:r>
              <a:rPr lang="en-US" sz="1400" dirty="0" err="1">
                <a:solidFill>
                  <a:schemeClr val="accent5"/>
                </a:solidFill>
              </a:rPr>
              <a:t>pinMode</a:t>
            </a:r>
            <a:r>
              <a:rPr lang="en-US" sz="1400" dirty="0">
                <a:solidFill>
                  <a:schemeClr val="accent5"/>
                </a:solidFill>
              </a:rPr>
              <a:t>(</a:t>
            </a:r>
            <a:r>
              <a:rPr lang="en-US" sz="1400" dirty="0" err="1">
                <a:solidFill>
                  <a:schemeClr val="accent5"/>
                </a:solidFill>
              </a:rPr>
              <a:t>led,OUTPUT</a:t>
            </a:r>
            <a:r>
              <a:rPr lang="en-US" sz="1400" dirty="0">
                <a:solidFill>
                  <a:schemeClr val="accent5"/>
                </a:solidFill>
              </a:rPr>
              <a:t>)</a:t>
            </a:r>
          </a:p>
          <a:p>
            <a:r>
              <a:rPr lang="en-US" sz="1400" dirty="0">
                <a:solidFill>
                  <a:schemeClr val="accent5"/>
                </a:solidFill>
              </a:rPr>
              <a:t>}</a:t>
            </a:r>
            <a:endParaRPr lang="el-GR" sz="1400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8680" y="4203805"/>
            <a:ext cx="3590365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define led 13</a:t>
            </a:r>
            <a:endParaRPr lang="en-US" sz="1400" b="1" dirty="0">
              <a:solidFill>
                <a:schemeClr val="accent5"/>
              </a:solidFill>
            </a:endParaRPr>
          </a:p>
          <a:p>
            <a:endParaRPr lang="en-US" sz="1400" dirty="0">
              <a:solidFill>
                <a:schemeClr val="accent5"/>
              </a:solidFill>
            </a:endParaRPr>
          </a:p>
          <a:p>
            <a:r>
              <a:rPr lang="en-US" sz="1400" dirty="0">
                <a:solidFill>
                  <a:schemeClr val="accent5"/>
                </a:solidFill>
              </a:rPr>
              <a:t>void setup() {</a:t>
            </a:r>
          </a:p>
          <a:p>
            <a:r>
              <a:rPr lang="en-US" sz="1400" dirty="0">
                <a:solidFill>
                  <a:schemeClr val="accent5"/>
                </a:solidFill>
              </a:rPr>
              <a:t>  </a:t>
            </a:r>
            <a:r>
              <a:rPr lang="en-US" sz="1400" dirty="0" err="1">
                <a:solidFill>
                  <a:schemeClr val="accent5"/>
                </a:solidFill>
              </a:rPr>
              <a:t>pinMode</a:t>
            </a:r>
            <a:r>
              <a:rPr lang="en-US" sz="1400" dirty="0">
                <a:solidFill>
                  <a:schemeClr val="accent5"/>
                </a:solidFill>
              </a:rPr>
              <a:t>(</a:t>
            </a:r>
            <a:r>
              <a:rPr lang="en-US" sz="1400" dirty="0" err="1">
                <a:solidFill>
                  <a:schemeClr val="accent5"/>
                </a:solidFill>
              </a:rPr>
              <a:t>led,OUTPUT</a:t>
            </a:r>
            <a:r>
              <a:rPr lang="en-US" sz="1400" dirty="0">
                <a:solidFill>
                  <a:schemeClr val="accent5"/>
                </a:solidFill>
              </a:rPr>
              <a:t>)</a:t>
            </a:r>
          </a:p>
          <a:p>
            <a:r>
              <a:rPr lang="en-US" sz="1400" dirty="0">
                <a:solidFill>
                  <a:schemeClr val="accent5"/>
                </a:solidFill>
              </a:rPr>
              <a:t>}</a:t>
            </a:r>
            <a:endParaRPr lang="el-GR" sz="1400" dirty="0">
              <a:solidFill>
                <a:schemeClr val="accent5"/>
              </a:solidFill>
            </a:endParaRP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49718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80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282388" y="357581"/>
            <a:ext cx="11658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 </a:t>
            </a:r>
            <a:r>
              <a:rPr lang="en-US" dirty="0"/>
              <a:t>ATMega328 </a:t>
            </a:r>
            <a:r>
              <a:rPr lang="el-GR" dirty="0"/>
              <a:t>και κατ’ επέκταση ο </a:t>
            </a:r>
            <a:r>
              <a:rPr lang="en-US" dirty="0"/>
              <a:t>Arduino </a:t>
            </a:r>
            <a:r>
              <a:rPr lang="el-GR" dirty="0"/>
              <a:t>διαθέτει δυνατότητα διακοπών στις μεταβολές ενός εκ</a:t>
            </a:r>
            <a:r>
              <a:rPr lang="en-US" dirty="0"/>
              <a:t> </a:t>
            </a:r>
            <a:r>
              <a:rPr lang="el-GR" dirty="0"/>
              <a:t>των παρακάτω </a:t>
            </a:r>
            <a:r>
              <a:rPr lang="en-US" dirty="0"/>
              <a:t>pins. </a:t>
            </a:r>
            <a:r>
              <a:rPr lang="el-GR" dirty="0"/>
              <a:t>Οι αντιστοιχίες με τα </a:t>
            </a:r>
            <a:r>
              <a:rPr lang="en-US" dirty="0"/>
              <a:t>pins </a:t>
            </a:r>
            <a:r>
              <a:rPr lang="el-GR" dirty="0"/>
              <a:t>του </a:t>
            </a:r>
            <a:r>
              <a:rPr lang="en-US" dirty="0"/>
              <a:t>Arduino </a:t>
            </a:r>
            <a:r>
              <a:rPr lang="el-GR" dirty="0"/>
              <a:t>ευρίσκονται στο </a:t>
            </a:r>
            <a:r>
              <a:rPr lang="en-US" dirty="0" err="1"/>
              <a:t>ATMega</a:t>
            </a:r>
            <a:r>
              <a:rPr lang="en-US" dirty="0"/>
              <a:t> pin mapping.</a:t>
            </a:r>
            <a:endParaRPr lang="el-GR" dirty="0"/>
          </a:p>
          <a:p>
            <a:endParaRPr lang="en-US" dirty="0"/>
          </a:p>
          <a:p>
            <a:r>
              <a:rPr lang="en-US" dirty="0"/>
              <a:t>		</a:t>
            </a:r>
            <a:r>
              <a:rPr lang="en-US" b="1" dirty="0">
                <a:solidFill>
                  <a:schemeClr val="accent5"/>
                </a:solidFill>
              </a:rPr>
              <a:t>PCINT[7:0]     – PORT B [7:0]</a:t>
            </a:r>
          </a:p>
          <a:p>
            <a:r>
              <a:rPr lang="en-US" b="1" dirty="0">
                <a:solidFill>
                  <a:schemeClr val="accent5"/>
                </a:solidFill>
              </a:rPr>
              <a:t>		PCINT[14:8]   – PORT C [6:0]</a:t>
            </a:r>
          </a:p>
          <a:p>
            <a:r>
              <a:rPr lang="en-US" b="1" dirty="0">
                <a:solidFill>
                  <a:schemeClr val="accent5"/>
                </a:solidFill>
              </a:rPr>
              <a:t>		PCINT[23:16] – PORT D [7:0]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Οι διακοπές ενεργοποιούνται μέσω του </a:t>
            </a:r>
            <a:r>
              <a:rPr lang="el-GR" dirty="0" err="1"/>
              <a:t>καταχωρητή</a:t>
            </a:r>
            <a:r>
              <a:rPr lang="el-GR" dirty="0"/>
              <a:t> </a:t>
            </a:r>
            <a:r>
              <a:rPr lang="en-US" dirty="0"/>
              <a:t>PCICR </a:t>
            </a:r>
            <a:r>
              <a:rPr lang="el-GR" dirty="0"/>
              <a:t>για κάθε ομάδα </a:t>
            </a:r>
            <a:r>
              <a:rPr lang="en-US" dirty="0"/>
              <a:t>pins.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Οι είσοδοι κάποιας ομάδας μπορούν να αποκλειστούν </a:t>
            </a:r>
            <a:r>
              <a:rPr lang="en-US" dirty="0"/>
              <a:t>(masking)</a:t>
            </a:r>
            <a:r>
              <a:rPr lang="el-GR" dirty="0"/>
              <a:t> με τον αντίστοιχο </a:t>
            </a:r>
            <a:r>
              <a:rPr lang="el-GR" dirty="0" err="1"/>
              <a:t>καταχωρητή</a:t>
            </a:r>
            <a:r>
              <a:rPr lang="el-GR" dirty="0"/>
              <a:t> </a:t>
            </a:r>
            <a:r>
              <a:rPr lang="en-US" dirty="0"/>
              <a:t>PCMSK0, PCMSK1, PCMSK2. </a:t>
            </a:r>
            <a:r>
              <a:rPr lang="el-GR" dirty="0"/>
              <a:t>Ο αποκλεισμός γίνεται με εγγραφή του </a:t>
            </a:r>
            <a:r>
              <a:rPr lang="en-US" dirty="0"/>
              <a:t>“</a:t>
            </a:r>
            <a:r>
              <a:rPr lang="el-GR" dirty="0"/>
              <a:t>0</a:t>
            </a:r>
            <a:r>
              <a:rPr lang="en-US" dirty="0"/>
              <a:t>” </a:t>
            </a:r>
            <a:r>
              <a:rPr lang="el-GR" dirty="0"/>
              <a:t>στο αντίστοιχο </a:t>
            </a:r>
            <a:r>
              <a:rPr lang="en-US" dirty="0"/>
              <a:t>bit</a:t>
            </a:r>
            <a:r>
              <a:rPr lang="el-GR" dirty="0"/>
              <a:t>.</a:t>
            </a:r>
            <a:r>
              <a:rPr lang="en-US" dirty="0"/>
              <a:t> </a:t>
            </a:r>
            <a:r>
              <a:rPr lang="el-GR" dirty="0"/>
              <a:t>Η μορφή ενός τέτοιου </a:t>
            </a:r>
            <a:r>
              <a:rPr lang="el-GR" dirty="0" err="1"/>
              <a:t>καταχωρητή</a:t>
            </a:r>
            <a:r>
              <a:rPr lang="el-GR" dirty="0"/>
              <a:t> είναι: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grpSp>
        <p:nvGrpSpPr>
          <p:cNvPr id="16" name="Ομάδα 15"/>
          <p:cNvGrpSpPr/>
          <p:nvPr/>
        </p:nvGrpSpPr>
        <p:grpSpPr>
          <a:xfrm>
            <a:off x="2204664" y="2649632"/>
            <a:ext cx="7186986" cy="1772946"/>
            <a:chOff x="2204664" y="2488268"/>
            <a:chExt cx="7186986" cy="1772946"/>
          </a:xfrm>
        </p:grpSpPr>
        <p:pic>
          <p:nvPicPr>
            <p:cNvPr id="7" name="Εικόνα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4664" y="2488268"/>
              <a:ext cx="7186986" cy="1142440"/>
            </a:xfrm>
            <a:prstGeom prst="rect">
              <a:avLst/>
            </a:prstGeom>
          </p:spPr>
        </p:pic>
        <p:cxnSp>
          <p:nvCxnSpPr>
            <p:cNvPr id="9" name="Ευθύγραμμο βέλος σύνδεσης 8"/>
            <p:cNvCxnSpPr/>
            <p:nvPr/>
          </p:nvCxnSpPr>
          <p:spPr>
            <a:xfrm flipV="1">
              <a:off x="8458200" y="3630708"/>
              <a:ext cx="0" cy="389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Ευθύγραμμο βέλος σύνδεσης 9"/>
            <p:cNvCxnSpPr/>
            <p:nvPr/>
          </p:nvCxnSpPr>
          <p:spPr>
            <a:xfrm flipV="1">
              <a:off x="7732059" y="3630708"/>
              <a:ext cx="0" cy="389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Ευθύγραμμο βέλος σύνδεσης 10"/>
            <p:cNvCxnSpPr/>
            <p:nvPr/>
          </p:nvCxnSpPr>
          <p:spPr>
            <a:xfrm flipV="1">
              <a:off x="7032812" y="3630708"/>
              <a:ext cx="0" cy="389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048064" y="3953437"/>
              <a:ext cx="820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PORTB</a:t>
              </a:r>
              <a:endParaRPr lang="el-GR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21923" y="3953437"/>
              <a:ext cx="820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PORTC</a:t>
              </a:r>
              <a:endParaRPr lang="el-GR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22676" y="3953437"/>
              <a:ext cx="820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PORTD</a:t>
              </a:r>
              <a:endParaRPr lang="el-GR" sz="1400" b="1" dirty="0"/>
            </a:p>
          </p:txBody>
        </p:sp>
      </p:grpSp>
      <p:pic>
        <p:nvPicPr>
          <p:cNvPr id="15" name="Εικόνα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110" y="5163113"/>
            <a:ext cx="7241540" cy="1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564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81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89965" y="349624"/>
            <a:ext cx="11631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 Οι ΥΕΔ που καλούνται όταν υπάρξει διακοπή από κάποια ομάδα είναι:</a:t>
            </a:r>
          </a:p>
          <a:p>
            <a:endParaRPr lang="el-GR" dirty="0"/>
          </a:p>
          <a:p>
            <a:r>
              <a:rPr lang="el-GR" dirty="0"/>
              <a:t>		</a:t>
            </a:r>
            <a:r>
              <a:rPr lang="en-US" b="1" dirty="0">
                <a:solidFill>
                  <a:schemeClr val="accent5"/>
                </a:solidFill>
              </a:rPr>
              <a:t>ISR(PCINT0_vect){}    // Port B, PCINT0 - PCINT7</a:t>
            </a:r>
            <a:endParaRPr lang="el-GR" b="1" dirty="0">
              <a:solidFill>
                <a:schemeClr val="accent5"/>
              </a:solidFill>
            </a:endParaRPr>
          </a:p>
          <a:p>
            <a:r>
              <a:rPr lang="el-GR" b="1" dirty="0">
                <a:solidFill>
                  <a:schemeClr val="accent5"/>
                </a:solidFill>
              </a:rPr>
              <a:t>		</a:t>
            </a:r>
            <a:r>
              <a:rPr lang="en-US" b="1" dirty="0">
                <a:solidFill>
                  <a:schemeClr val="accent5"/>
                </a:solidFill>
              </a:rPr>
              <a:t>ISR(PCINT1_vect){}    // Port C, PCINT8 - PCINT14</a:t>
            </a:r>
            <a:endParaRPr lang="el-GR" b="1" dirty="0">
              <a:solidFill>
                <a:schemeClr val="accent5"/>
              </a:solidFill>
            </a:endParaRPr>
          </a:p>
          <a:p>
            <a:r>
              <a:rPr lang="el-GR" b="1" dirty="0">
                <a:solidFill>
                  <a:schemeClr val="accent5"/>
                </a:solidFill>
              </a:rPr>
              <a:t>		</a:t>
            </a:r>
            <a:r>
              <a:rPr lang="en-US" b="1" dirty="0">
                <a:solidFill>
                  <a:schemeClr val="accent5"/>
                </a:solidFill>
              </a:rPr>
              <a:t>ISR(PCINT2_vect){}    // Port D, PCINT16 - PCINT23</a:t>
            </a:r>
            <a:endParaRPr lang="el-GR" b="1" dirty="0">
              <a:solidFill>
                <a:schemeClr val="accent5"/>
              </a:solidFill>
            </a:endParaRPr>
          </a:p>
          <a:p>
            <a:endParaRPr lang="el-GR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Όταν προκληθεί διακοπή από κάποια ομάδα, το αντίστοιχο </a:t>
            </a:r>
            <a:r>
              <a:rPr lang="en-US" dirty="0"/>
              <a:t>flag </a:t>
            </a:r>
            <a:r>
              <a:rPr lang="el-GR" dirty="0"/>
              <a:t>του </a:t>
            </a:r>
            <a:r>
              <a:rPr lang="el-GR" dirty="0" err="1"/>
              <a:t>καταχωρητή</a:t>
            </a:r>
            <a:r>
              <a:rPr lang="el-GR" dirty="0"/>
              <a:t> </a:t>
            </a:r>
            <a:r>
              <a:rPr lang="en-US" dirty="0"/>
              <a:t>PCIFR </a:t>
            </a:r>
            <a:r>
              <a:rPr lang="el-GR" dirty="0"/>
              <a:t>γίνεται </a:t>
            </a:r>
            <a:r>
              <a:rPr lang="en-US" dirty="0"/>
              <a:t>“</a:t>
            </a:r>
            <a:r>
              <a:rPr lang="el-GR" dirty="0"/>
              <a:t>1</a:t>
            </a:r>
            <a:r>
              <a:rPr lang="en-US" dirty="0"/>
              <a:t>”</a:t>
            </a:r>
            <a:r>
              <a:rPr lang="el-GR" dirty="0"/>
              <a:t>. Το </a:t>
            </a:r>
            <a:r>
              <a:rPr lang="en-US" dirty="0"/>
              <a:t>flag </a:t>
            </a:r>
            <a:r>
              <a:rPr lang="el-GR" dirty="0"/>
              <a:t>αυτό γίνεται ξανά </a:t>
            </a:r>
            <a:r>
              <a:rPr lang="en-US" dirty="0"/>
              <a:t>“0”</a:t>
            </a:r>
            <a:r>
              <a:rPr lang="el-GR" dirty="0"/>
              <a:t> μόλις εξυπηρετηθεί η διακοπή.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204" y="2888315"/>
            <a:ext cx="7065194" cy="836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988" y="4915102"/>
            <a:ext cx="1124174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Συνδέστε το </a:t>
            </a:r>
            <a:r>
              <a:rPr lang="en-US" dirty="0"/>
              <a:t>digital pin 13 </a:t>
            </a:r>
            <a:r>
              <a:rPr lang="el-GR" dirty="0"/>
              <a:t>με το </a:t>
            </a:r>
            <a:r>
              <a:rPr lang="en-US" dirty="0"/>
              <a:t>PCINT0. </a:t>
            </a:r>
            <a:r>
              <a:rPr lang="el-GR" dirty="0"/>
              <a:t>Κάνετε </a:t>
            </a:r>
            <a:r>
              <a:rPr lang="en-US" dirty="0"/>
              <a:t>blink </a:t>
            </a:r>
            <a:r>
              <a:rPr lang="el-GR" dirty="0"/>
              <a:t>το </a:t>
            </a:r>
            <a:r>
              <a:rPr lang="en-US" dirty="0"/>
              <a:t>Led 13 </a:t>
            </a:r>
            <a:r>
              <a:rPr lang="el-GR" dirty="0"/>
              <a:t>με </a:t>
            </a:r>
            <a:r>
              <a:rPr lang="el-GR" dirty="0" err="1"/>
              <a:t>χρονοκαθυστέρηση</a:t>
            </a:r>
            <a:r>
              <a:rPr lang="el-GR" dirty="0"/>
              <a:t> 1 </a:t>
            </a:r>
            <a:r>
              <a:rPr lang="en-US" dirty="0"/>
              <a:t>s</a:t>
            </a:r>
            <a:r>
              <a:rPr lang="el-GR" dirty="0"/>
              <a:t> για 10 φορές</a:t>
            </a:r>
            <a:r>
              <a:rPr lang="en-US" dirty="0"/>
              <a:t>. </a:t>
            </a:r>
            <a:r>
              <a:rPr lang="el-GR" dirty="0"/>
              <a:t>Προγραμματίστε το </a:t>
            </a:r>
            <a:r>
              <a:rPr lang="en-US" dirty="0"/>
              <a:t>PCINT0 </a:t>
            </a:r>
            <a:r>
              <a:rPr lang="el-GR" dirty="0"/>
              <a:t>έτσι ώστε στο τέλος να εκτυπώνεται στη σειριακή οθόνη ο αριθμός των εναλλαγών σε αυτό το </a:t>
            </a:r>
            <a:r>
              <a:rPr lang="en-US" dirty="0"/>
              <a:t>pin.</a:t>
            </a:r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510988" y="4298592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Άσκηση</a:t>
            </a:r>
            <a:endParaRPr lang="el-G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490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82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3290700" y="1610513"/>
            <a:ext cx="7158947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Arduino Timers</a:t>
            </a:r>
          </a:p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&amp;</a:t>
            </a:r>
          </a:p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Timer Interrupts</a:t>
            </a:r>
            <a:endParaRPr lang="el-G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Αποτέλεσμα εικόνας για ardu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7" y="24317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269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83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1738897" y="304250"/>
            <a:ext cx="8638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Αρχή λειτουργίας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 </a:t>
            </a:r>
            <a:r>
              <a:rPr lang="el-GR" sz="2400" b="1" dirty="0" err="1">
                <a:solidFill>
                  <a:srgbClr val="C00000"/>
                </a:solidFill>
                <a:latin typeface="TimesNewRomanPS-BoldMT"/>
              </a:rPr>
              <a:t>χρονιστών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/μετρητών (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Timers/Counters)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329" y="1021976"/>
            <a:ext cx="110131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Η βασική λειτουργία ενός </a:t>
            </a:r>
            <a:r>
              <a:rPr lang="en-US" dirty="0"/>
              <a:t>timer/counter </a:t>
            </a:r>
            <a:r>
              <a:rPr lang="el-GR" dirty="0"/>
              <a:t>είναι να μετράει χρόνο σύμφωνα με ένα </a:t>
            </a:r>
            <a:r>
              <a:rPr lang="el-GR" dirty="0" err="1"/>
              <a:t>ρολόϊ</a:t>
            </a:r>
            <a:r>
              <a:rPr lang="el-GR" dirty="0"/>
              <a:t> το οποίο προκύπτει από την συχνότητα του </a:t>
            </a:r>
            <a:r>
              <a:rPr lang="el-GR" dirty="0" err="1"/>
              <a:t>μικροελεγκτή</a:t>
            </a:r>
            <a:r>
              <a:rPr lang="el-GR" dirty="0"/>
              <a:t> διαιρεμένη με ένα συντελεστή </a:t>
            </a:r>
            <a:r>
              <a:rPr lang="en-US" dirty="0"/>
              <a:t>(</a:t>
            </a:r>
            <a:r>
              <a:rPr lang="en-US" dirty="0" err="1"/>
              <a:t>prescaler</a:t>
            </a:r>
            <a:r>
              <a:rPr lang="en-US" dirty="0"/>
              <a:t>). </a:t>
            </a:r>
            <a:r>
              <a:rPr lang="el-GR" dirty="0"/>
              <a:t>Για παράδειγμα, σε ένα σύστημα με συχνότητα 16 </a:t>
            </a:r>
            <a:r>
              <a:rPr lang="en-US" dirty="0"/>
              <a:t>MHz </a:t>
            </a:r>
            <a:r>
              <a:rPr lang="el-GR" dirty="0"/>
              <a:t>και </a:t>
            </a:r>
            <a:r>
              <a:rPr lang="en-US" dirty="0" err="1"/>
              <a:t>prescaler</a:t>
            </a:r>
            <a:r>
              <a:rPr lang="en-US" dirty="0"/>
              <a:t>=64, </a:t>
            </a:r>
            <a:r>
              <a:rPr lang="el-GR" dirty="0"/>
              <a:t>ένας </a:t>
            </a:r>
            <a:r>
              <a:rPr lang="en-US" dirty="0"/>
              <a:t>timer </a:t>
            </a:r>
            <a:r>
              <a:rPr lang="el-GR" dirty="0"/>
              <a:t>των 8 </a:t>
            </a:r>
            <a:r>
              <a:rPr lang="en-US" dirty="0"/>
              <a:t>bits </a:t>
            </a:r>
            <a:r>
              <a:rPr lang="el-GR" dirty="0"/>
              <a:t>μπορεί να μετρήσει μέγιστο χρόνο από 0 έως 255 οπότε και υπερχειλίζει: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algn="ctr"/>
            <a:r>
              <a:rPr lang="el-GR" dirty="0"/>
              <a:t>	</a:t>
            </a:r>
            <a:r>
              <a:rPr lang="en-US" b="1" dirty="0">
                <a:solidFill>
                  <a:srgbClr val="FF0000"/>
                </a:solidFill>
              </a:rPr>
              <a:t>t=1/(16.000.000/64) X 256 = 1,024 </a:t>
            </a:r>
            <a:r>
              <a:rPr lang="en-US" b="1" dirty="0" err="1">
                <a:solidFill>
                  <a:srgbClr val="FF0000"/>
                </a:solidFill>
              </a:rPr>
              <a:t>ms</a:t>
            </a:r>
            <a:endParaRPr lang="en-US" b="1" dirty="0">
              <a:solidFill>
                <a:srgbClr val="FF0000"/>
              </a:solidFill>
            </a:endParaRPr>
          </a:p>
          <a:p>
            <a:pPr algn="just"/>
            <a:endParaRPr lang="en-US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Εάν ο </a:t>
            </a:r>
            <a:r>
              <a:rPr lang="el-GR" dirty="0" err="1"/>
              <a:t>καταχωρητής</a:t>
            </a:r>
            <a:r>
              <a:rPr lang="el-GR" dirty="0"/>
              <a:t> του μετρητή (</a:t>
            </a:r>
            <a:r>
              <a:rPr lang="en-US" dirty="0"/>
              <a:t>TCNT-Timer Counter) </a:t>
            </a:r>
            <a:r>
              <a:rPr lang="el-GR" dirty="0"/>
              <a:t>φορτωθεί</a:t>
            </a:r>
            <a:r>
              <a:rPr lang="en-US" dirty="0"/>
              <a:t> </a:t>
            </a:r>
            <a:r>
              <a:rPr lang="el-GR" dirty="0"/>
              <a:t>με μια τιμή από το 0 – 255 τότε ο χρόνος γίνεται μικρότερος. Για παράδειγμα αν </a:t>
            </a:r>
            <a:r>
              <a:rPr lang="en-US" dirty="0"/>
              <a:t>TCNT =  100, </a:t>
            </a:r>
            <a:r>
              <a:rPr lang="el-GR" dirty="0"/>
              <a:t>τότε ο χρόνος μέτρησης μέχρι την υπερχείλιση είναι: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t=1/(16.000.000/64) X </a:t>
            </a:r>
            <a:r>
              <a:rPr lang="el-GR" b="1" dirty="0">
                <a:solidFill>
                  <a:srgbClr val="FF0000"/>
                </a:solidFill>
              </a:rPr>
              <a:t>(256-100)</a:t>
            </a:r>
            <a:r>
              <a:rPr lang="en-US" b="1" dirty="0">
                <a:solidFill>
                  <a:srgbClr val="FF0000"/>
                </a:solidFill>
              </a:rPr>
              <a:t> = </a:t>
            </a:r>
            <a:r>
              <a:rPr lang="el-GR" b="1" dirty="0">
                <a:solidFill>
                  <a:srgbClr val="FF0000"/>
                </a:solidFill>
              </a:rPr>
              <a:t>0,624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ms</a:t>
            </a:r>
            <a:endParaRPr lang="en-US" b="1" dirty="0">
              <a:solidFill>
                <a:srgbClr val="FF0000"/>
              </a:solidFill>
            </a:endParaRPr>
          </a:p>
          <a:p>
            <a:pPr algn="just"/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Σε κάθε υπερχείλιση η σημαία υπερχείλισης (</a:t>
            </a:r>
            <a:r>
              <a:rPr lang="en-US" dirty="0"/>
              <a:t>TOV-Timer Overflow) </a:t>
            </a:r>
            <a:r>
              <a:rPr lang="el-GR" dirty="0"/>
              <a:t>γίνεται 1</a:t>
            </a:r>
            <a:r>
              <a:rPr lang="en-US" dirty="0"/>
              <a:t> </a:t>
            </a:r>
            <a:r>
              <a:rPr lang="el-GR" dirty="0"/>
              <a:t>και μηδενίζεται για την επόμενη μέτρηση. Στην υπερχείλιση μπορεί να προγραμματιστεί η δημιουργία διακοπής. Επομένως, αν ο μετρητής μας ξεκινήσει από το </a:t>
            </a:r>
            <a:r>
              <a:rPr lang="en-US" dirty="0"/>
              <a:t>“</a:t>
            </a:r>
            <a:r>
              <a:rPr lang="el-GR" dirty="0"/>
              <a:t>10</a:t>
            </a:r>
            <a:r>
              <a:rPr lang="en-US" dirty="0"/>
              <a:t>0”</a:t>
            </a:r>
            <a:r>
              <a:rPr lang="el-GR" dirty="0"/>
              <a:t> και υπερχειλίσει 5 φορές, ο μετρούμενος χρόνος θα είναι: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algn="ctr"/>
            <a:r>
              <a:rPr lang="el-GR" dirty="0"/>
              <a:t> </a:t>
            </a:r>
            <a:r>
              <a:rPr lang="en-US" b="1" dirty="0">
                <a:solidFill>
                  <a:srgbClr val="FF0000"/>
                </a:solidFill>
              </a:rPr>
              <a:t>t=1/(16.000.000/64) X </a:t>
            </a:r>
            <a:r>
              <a:rPr lang="el-GR" b="1" dirty="0">
                <a:solidFill>
                  <a:srgbClr val="FF0000"/>
                </a:solidFill>
              </a:rPr>
              <a:t>(256-100)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+ 4 Χ </a:t>
            </a:r>
            <a:r>
              <a:rPr lang="en-US" b="1" dirty="0">
                <a:solidFill>
                  <a:srgbClr val="FF0000"/>
                </a:solidFill>
              </a:rPr>
              <a:t>1/(16.000.000/64) X </a:t>
            </a:r>
            <a:r>
              <a:rPr lang="el-GR" b="1" dirty="0">
                <a:solidFill>
                  <a:srgbClr val="FF0000"/>
                </a:solidFill>
              </a:rPr>
              <a:t>256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l-GR" b="1" dirty="0">
                <a:solidFill>
                  <a:srgbClr val="FF0000"/>
                </a:solidFill>
              </a:rPr>
              <a:t>4,72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ms</a:t>
            </a:r>
            <a:endParaRPr lang="en-US" b="1" dirty="0">
              <a:solidFill>
                <a:srgbClr val="FF0000"/>
              </a:solidFill>
            </a:endParaRPr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84473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84</a:t>
            </a:fld>
            <a:endParaRPr lang="el-GR"/>
          </a:p>
        </p:txBody>
      </p:sp>
      <p:grpSp>
        <p:nvGrpSpPr>
          <p:cNvPr id="5" name="Ομάδα 4"/>
          <p:cNvGrpSpPr/>
          <p:nvPr/>
        </p:nvGrpSpPr>
        <p:grpSpPr>
          <a:xfrm>
            <a:off x="2393857" y="2000032"/>
            <a:ext cx="9157167" cy="3648075"/>
            <a:chOff x="2075609" y="2727905"/>
            <a:chExt cx="9157167" cy="3648075"/>
          </a:xfrm>
        </p:grpSpPr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5609" y="2727905"/>
              <a:ext cx="5781675" cy="3648075"/>
            </a:xfrm>
            <a:prstGeom prst="rect">
              <a:avLst/>
            </a:prstGeom>
          </p:spPr>
        </p:pic>
        <p:sp>
          <p:nvSpPr>
            <p:cNvPr id="7" name="Ορθογώνιο 6"/>
            <p:cNvSpPr/>
            <p:nvPr/>
          </p:nvSpPr>
          <p:spPr>
            <a:xfrm>
              <a:off x="8310282" y="2747535"/>
              <a:ext cx="1062317" cy="7414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Prescaler</a:t>
              </a:r>
              <a:endParaRPr lang="el-GR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Ευθύγραμμο βέλος σύνδεσης 7"/>
            <p:cNvCxnSpPr>
              <a:endCxn id="7" idx="3"/>
            </p:cNvCxnSpPr>
            <p:nvPr/>
          </p:nvCxnSpPr>
          <p:spPr>
            <a:xfrm flipH="1">
              <a:off x="9372599" y="3118253"/>
              <a:ext cx="96818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Ευθύγραμμο βέλος σύνδεσης 8"/>
            <p:cNvCxnSpPr/>
            <p:nvPr/>
          </p:nvCxnSpPr>
          <p:spPr>
            <a:xfrm flipH="1">
              <a:off x="7722815" y="3139348"/>
              <a:ext cx="614361" cy="57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340788" y="2944905"/>
              <a:ext cx="891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Clock</a:t>
              </a:r>
              <a:endParaRPr lang="el-GR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1671" y="645459"/>
            <a:ext cx="10959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Εκτός από τη λειτουργία χρονισμού, ένας </a:t>
            </a:r>
            <a:r>
              <a:rPr lang="en-US" dirty="0"/>
              <a:t>timer/counter </a:t>
            </a:r>
            <a:r>
              <a:rPr lang="el-GR" dirty="0"/>
              <a:t>μπορεί να συγκρίνει την τιμή του με μια προ-τοποθετημένη τιμή  (</a:t>
            </a:r>
            <a:r>
              <a:rPr lang="en-US" dirty="0"/>
              <a:t>OCR-Output Compare Register) </a:t>
            </a:r>
            <a:r>
              <a:rPr lang="el-GR" dirty="0"/>
              <a:t>και να παράγει μια έξοδο όταν είναι ίση με αυτήν. Φυσικά και σε αυτήν την περίπτωση κάποιο </a:t>
            </a:r>
            <a:r>
              <a:rPr lang="en-US" dirty="0"/>
              <a:t>flag </a:t>
            </a:r>
            <a:r>
              <a:rPr lang="el-GR" dirty="0"/>
              <a:t>τοποθετείται και μπορεί να γίνει κλήση μιας διακοπής.</a:t>
            </a:r>
          </a:p>
        </p:txBody>
      </p:sp>
    </p:spTree>
    <p:extLst>
      <p:ext uri="{BB962C8B-B14F-4D97-AF65-F5344CB8AC3E}">
        <p14:creationId xmlns:p14="http://schemas.microsoft.com/office/powerpoint/2010/main" val="39222928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85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276" y="1434912"/>
            <a:ext cx="6812884" cy="2115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094" y="430306"/>
            <a:ext cx="1114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Ένας </a:t>
            </a:r>
            <a:r>
              <a:rPr lang="en-US" dirty="0"/>
              <a:t>timer/counter </a:t>
            </a:r>
            <a:r>
              <a:rPr lang="el-GR" dirty="0"/>
              <a:t>μπορεί να έχει είσοδο για να ανιχνεύει παλμούς (</a:t>
            </a:r>
            <a:r>
              <a:rPr lang="en-US" dirty="0"/>
              <a:t>capturing) </a:t>
            </a:r>
            <a:r>
              <a:rPr lang="el-GR" dirty="0"/>
              <a:t>ή να μετράει παλμούς (</a:t>
            </a:r>
            <a:r>
              <a:rPr lang="en-US" dirty="0"/>
              <a:t>counting) </a:t>
            </a:r>
            <a:r>
              <a:rPr lang="el-GR" dirty="0"/>
              <a:t>και στη συνέχεια να παράγει παλμούς σε κάποια έξοδο ή σήματα </a:t>
            </a:r>
            <a:r>
              <a:rPr lang="en-US" dirty="0"/>
              <a:t>PWM.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05084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86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632012" y="605118"/>
            <a:ext cx="11080377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Ο </a:t>
            </a:r>
            <a:r>
              <a:rPr lang="en-US" dirty="0"/>
              <a:t>Arduino </a:t>
            </a:r>
            <a:r>
              <a:rPr lang="el-GR" dirty="0"/>
              <a:t>διαθέτει 3 </a:t>
            </a:r>
            <a:r>
              <a:rPr lang="el-GR" dirty="0" err="1"/>
              <a:t>χρονιστές</a:t>
            </a:r>
            <a:r>
              <a:rPr lang="el-GR" dirty="0"/>
              <a:t> (</a:t>
            </a:r>
            <a:r>
              <a:rPr lang="en-US" dirty="0"/>
              <a:t>Timers): Timer0, Timer1 </a:t>
            </a:r>
            <a:r>
              <a:rPr lang="el-GR" dirty="0"/>
              <a:t>και </a:t>
            </a:r>
            <a:r>
              <a:rPr lang="en-US" dirty="0"/>
              <a:t>Timer2. </a:t>
            </a:r>
            <a:r>
              <a:rPr lang="el-GR" dirty="0"/>
              <a:t>Στο </a:t>
            </a:r>
            <a:r>
              <a:rPr lang="en-US" dirty="0"/>
              <a:t>multi-tasking </a:t>
            </a:r>
            <a:r>
              <a:rPr lang="el-GR" dirty="0"/>
              <a:t>χρησιμοποιήθηκε η συνάρτηση </a:t>
            </a:r>
            <a:r>
              <a:rPr lang="en-US" dirty="0" err="1"/>
              <a:t>millis</a:t>
            </a:r>
            <a:r>
              <a:rPr lang="en-US" dirty="0"/>
              <a:t>() </a:t>
            </a:r>
            <a:r>
              <a:rPr lang="el-GR" dirty="0"/>
              <a:t>για να πραγματοποιηθεί μια καθυστέρηση. Ο </a:t>
            </a:r>
            <a:r>
              <a:rPr lang="en-US" dirty="0"/>
              <a:t>Timer0 </a:t>
            </a:r>
            <a:r>
              <a:rPr lang="el-GR" dirty="0"/>
              <a:t>χρησιμοποιείται για να δημιουργεί μια διακοπή κάθε 1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l-GR" dirty="0"/>
              <a:t>και έτσι ενημερώνεται ο μετρητής της συνάρτησης </a:t>
            </a:r>
            <a:r>
              <a:rPr lang="en-US" dirty="0" err="1"/>
              <a:t>millis</a:t>
            </a:r>
            <a:r>
              <a:rPr lang="en-US" dirty="0"/>
              <a:t>().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Οι </a:t>
            </a:r>
            <a:r>
              <a:rPr lang="el-GR" dirty="0" err="1"/>
              <a:t>χρονιστές</a:t>
            </a:r>
            <a:r>
              <a:rPr lang="el-GR" dirty="0"/>
              <a:t> είναι και μετρητές που μετρούν με βάση το </a:t>
            </a:r>
            <a:r>
              <a:rPr lang="el-GR" dirty="0" err="1"/>
              <a:t>ρολόϊ</a:t>
            </a:r>
            <a:r>
              <a:rPr lang="el-GR" dirty="0"/>
              <a:t> του επεξεργαστή (16 </a:t>
            </a:r>
            <a:r>
              <a:rPr lang="en-US" dirty="0"/>
              <a:t>MHz </a:t>
            </a:r>
            <a:r>
              <a:rPr lang="el-GR" dirty="0"/>
              <a:t>ή 62.5 </a:t>
            </a:r>
            <a:r>
              <a:rPr lang="en-US" dirty="0"/>
              <a:t>ns) </a:t>
            </a:r>
            <a:r>
              <a:rPr lang="el-GR" dirty="0"/>
              <a:t>διαιρεμένο με ένα συντελεστή (</a:t>
            </a:r>
            <a:r>
              <a:rPr lang="en-US" dirty="0"/>
              <a:t>clock divisor</a:t>
            </a:r>
            <a:r>
              <a:rPr lang="el-GR" dirty="0"/>
              <a:t> ή </a:t>
            </a:r>
            <a:r>
              <a:rPr lang="en-US" dirty="0" err="1"/>
              <a:t>prescaler</a:t>
            </a:r>
            <a:r>
              <a:rPr lang="en-US" dirty="0"/>
              <a:t>) </a:t>
            </a:r>
            <a:r>
              <a:rPr lang="el-GR" dirty="0"/>
              <a:t>και με διάφορους τρόπους (</a:t>
            </a:r>
            <a:r>
              <a:rPr lang="en-US" dirty="0"/>
              <a:t>modes). 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558053" y="2511238"/>
            <a:ext cx="11228294" cy="3693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Timer0:</a:t>
            </a:r>
            <a:br>
              <a:rPr lang="en-US" dirty="0"/>
            </a:br>
            <a:r>
              <a:rPr lang="en-US" b="1" dirty="0">
                <a:solidFill>
                  <a:schemeClr val="accent5"/>
                </a:solidFill>
              </a:rPr>
              <a:t>Timer0 is an 8 bit timer.</a:t>
            </a:r>
            <a:r>
              <a:rPr lang="en-US" dirty="0"/>
              <a:t> </a:t>
            </a:r>
            <a:br>
              <a:rPr lang="en-US" dirty="0"/>
            </a:br>
            <a:r>
              <a:rPr lang="el-GR" dirty="0"/>
              <a:t>Ο </a:t>
            </a:r>
            <a:r>
              <a:rPr lang="en-US" dirty="0"/>
              <a:t>timer0 </a:t>
            </a:r>
            <a:r>
              <a:rPr lang="el-GR" dirty="0"/>
              <a:t>χρησιμοποιείται για τις συναρτήσεις χρόνου</a:t>
            </a:r>
            <a:r>
              <a:rPr lang="en-US" dirty="0"/>
              <a:t> </a:t>
            </a:r>
            <a:r>
              <a:rPr lang="en-US" u="sng" dirty="0">
                <a:hlinkClick r:id="rId2"/>
              </a:rPr>
              <a:t>delay()</a:t>
            </a:r>
            <a:r>
              <a:rPr lang="en-US" dirty="0"/>
              <a:t>,</a:t>
            </a:r>
            <a:r>
              <a:rPr lang="en-US" dirty="0">
                <a:hlinkClick r:id="rId3"/>
              </a:rPr>
              <a:t> </a:t>
            </a:r>
            <a:r>
              <a:rPr lang="en-US" u="sng" dirty="0" err="1">
                <a:hlinkClick r:id="rId3"/>
              </a:rPr>
              <a:t>millis</a:t>
            </a:r>
            <a:r>
              <a:rPr lang="en-US" u="sng" dirty="0">
                <a:hlinkClick r:id="rId3"/>
              </a:rPr>
              <a:t>()</a:t>
            </a:r>
            <a:r>
              <a:rPr lang="en-US" dirty="0"/>
              <a:t> </a:t>
            </a:r>
            <a:r>
              <a:rPr lang="el-GR" dirty="0"/>
              <a:t>και</a:t>
            </a:r>
            <a:r>
              <a:rPr lang="en-US" dirty="0">
                <a:hlinkClick r:id="rId4"/>
              </a:rPr>
              <a:t> </a:t>
            </a:r>
            <a:r>
              <a:rPr lang="en-US" u="sng" dirty="0">
                <a:hlinkClick r:id="rId4"/>
              </a:rPr>
              <a:t>micros()</a:t>
            </a:r>
            <a:r>
              <a:rPr lang="en-US" dirty="0"/>
              <a:t>. </a:t>
            </a:r>
            <a:r>
              <a:rPr lang="en-US" b="1" dirty="0"/>
              <a:t> </a:t>
            </a:r>
            <a:r>
              <a:rPr lang="el-GR" dirty="0"/>
              <a:t>Επίσης χρησιμοποιείται για την</a:t>
            </a:r>
            <a:r>
              <a:rPr lang="en-US" dirty="0"/>
              <a:t> </a:t>
            </a:r>
            <a:r>
              <a:rPr lang="en-US" dirty="0" err="1"/>
              <a:t>analogWrite</a:t>
            </a:r>
            <a:r>
              <a:rPr lang="en-US" dirty="0"/>
              <a:t> </a:t>
            </a:r>
            <a:r>
              <a:rPr lang="el-GR" dirty="0"/>
              <a:t>στα</a:t>
            </a:r>
            <a:r>
              <a:rPr lang="en-US" dirty="0"/>
              <a:t> pins 5 </a:t>
            </a:r>
            <a:r>
              <a:rPr lang="el-GR" dirty="0"/>
              <a:t>και</a:t>
            </a:r>
            <a:r>
              <a:rPr lang="en-US" dirty="0"/>
              <a:t> 6</a:t>
            </a:r>
            <a:r>
              <a:rPr lang="el-GR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Timer1:</a:t>
            </a:r>
            <a:br>
              <a:rPr lang="en-US" dirty="0"/>
            </a:br>
            <a:r>
              <a:rPr lang="en-US" b="1" dirty="0">
                <a:solidFill>
                  <a:schemeClr val="accent5"/>
                </a:solidFill>
              </a:rPr>
              <a:t>Timer1 is a 16 bit timer.</a:t>
            </a:r>
            <a:r>
              <a:rPr lang="en-US" dirty="0"/>
              <a:t> </a:t>
            </a:r>
            <a:br>
              <a:rPr lang="en-US" dirty="0"/>
            </a:br>
            <a:r>
              <a:rPr lang="el-GR" dirty="0"/>
              <a:t>Ο </a:t>
            </a:r>
            <a:r>
              <a:rPr lang="en-US" dirty="0"/>
              <a:t>timer</a:t>
            </a:r>
            <a:r>
              <a:rPr lang="el-GR" dirty="0"/>
              <a:t>1</a:t>
            </a:r>
            <a:r>
              <a:rPr lang="en-US" dirty="0"/>
              <a:t> </a:t>
            </a:r>
            <a:r>
              <a:rPr lang="el-GR" dirty="0"/>
              <a:t>χρησιμοποιείται για τη βιβλιοθήκη</a:t>
            </a:r>
            <a:r>
              <a:rPr lang="en-US" dirty="0"/>
              <a:t> </a:t>
            </a:r>
            <a:r>
              <a:rPr lang="en-US" u="sng" dirty="0">
                <a:solidFill>
                  <a:schemeClr val="accent5"/>
                </a:solidFill>
              </a:rPr>
              <a:t>&lt;</a:t>
            </a:r>
            <a:r>
              <a:rPr lang="en-US" u="sng" dirty="0" err="1">
                <a:solidFill>
                  <a:schemeClr val="accent5"/>
                </a:solidFill>
              </a:rPr>
              <a:t>Servo.h</a:t>
            </a:r>
            <a:r>
              <a:rPr lang="en-US" u="sng" dirty="0">
                <a:solidFill>
                  <a:schemeClr val="accent5"/>
                </a:solidFill>
              </a:rPr>
              <a:t>&gt;</a:t>
            </a:r>
            <a:r>
              <a:rPr lang="en-US" dirty="0"/>
              <a:t>.</a:t>
            </a:r>
            <a:r>
              <a:rPr lang="el-GR" dirty="0"/>
              <a:t> Επίσης χρησιμοποιείται για την</a:t>
            </a:r>
            <a:r>
              <a:rPr lang="en-US" dirty="0"/>
              <a:t> </a:t>
            </a:r>
            <a:r>
              <a:rPr lang="en-US" dirty="0" err="1"/>
              <a:t>analogWrite</a:t>
            </a:r>
            <a:r>
              <a:rPr lang="en-US" dirty="0"/>
              <a:t> </a:t>
            </a:r>
            <a:r>
              <a:rPr lang="el-GR" dirty="0"/>
              <a:t>στα</a:t>
            </a:r>
            <a:r>
              <a:rPr lang="en-US" dirty="0"/>
              <a:t> pins </a:t>
            </a:r>
            <a:r>
              <a:rPr lang="el-GR" dirty="0"/>
              <a:t>9</a:t>
            </a:r>
            <a:r>
              <a:rPr lang="en-US" dirty="0"/>
              <a:t> </a:t>
            </a:r>
            <a:r>
              <a:rPr lang="el-GR" dirty="0"/>
              <a:t>και</a:t>
            </a:r>
            <a:r>
              <a:rPr lang="en-US" dirty="0"/>
              <a:t> </a:t>
            </a:r>
            <a:r>
              <a:rPr lang="el-GR" dirty="0"/>
              <a:t>10.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Timer2:</a:t>
            </a:r>
            <a:br>
              <a:rPr lang="en-US" dirty="0"/>
            </a:br>
            <a:r>
              <a:rPr lang="en-US" b="1" dirty="0">
                <a:solidFill>
                  <a:schemeClr val="accent5"/>
                </a:solidFill>
              </a:rPr>
              <a:t>Timer2 is an 8 bit timer.</a:t>
            </a:r>
            <a:r>
              <a:rPr lang="en-US" dirty="0"/>
              <a:t> </a:t>
            </a:r>
            <a:br>
              <a:rPr lang="en-US" dirty="0"/>
            </a:br>
            <a:r>
              <a:rPr lang="el-GR" dirty="0"/>
              <a:t>Ο </a:t>
            </a:r>
            <a:r>
              <a:rPr lang="en-US" dirty="0"/>
              <a:t>timer</a:t>
            </a:r>
            <a:r>
              <a:rPr lang="el-GR" dirty="0"/>
              <a:t>2</a:t>
            </a:r>
            <a:r>
              <a:rPr lang="en-US" dirty="0"/>
              <a:t> </a:t>
            </a:r>
            <a:r>
              <a:rPr lang="el-GR" dirty="0"/>
              <a:t>χρησιμοποιείται για τη </a:t>
            </a:r>
            <a:r>
              <a:rPr lang="en-US" dirty="0"/>
              <a:t> </a:t>
            </a:r>
            <a:r>
              <a:rPr lang="el-GR" dirty="0"/>
              <a:t>συνάρτηση </a:t>
            </a:r>
            <a:r>
              <a:rPr lang="en-US" u="sng" dirty="0">
                <a:hlinkClick r:id="rId5"/>
              </a:rPr>
              <a:t>tone()</a:t>
            </a:r>
            <a:r>
              <a:rPr lang="en-US" dirty="0"/>
              <a:t>.</a:t>
            </a:r>
            <a:r>
              <a:rPr lang="el-GR" dirty="0"/>
              <a:t> Επίσης χρησιμοποιείται για την</a:t>
            </a:r>
            <a:r>
              <a:rPr lang="en-US" dirty="0"/>
              <a:t> </a:t>
            </a:r>
            <a:r>
              <a:rPr lang="en-US" dirty="0" err="1"/>
              <a:t>analogWrite</a:t>
            </a:r>
            <a:r>
              <a:rPr lang="en-US" dirty="0"/>
              <a:t> </a:t>
            </a:r>
            <a:r>
              <a:rPr lang="el-GR" dirty="0"/>
              <a:t>στα</a:t>
            </a:r>
            <a:r>
              <a:rPr lang="en-US" dirty="0"/>
              <a:t> pins </a:t>
            </a:r>
            <a:r>
              <a:rPr lang="el-GR" dirty="0"/>
              <a:t>3</a:t>
            </a:r>
            <a:r>
              <a:rPr lang="en-US" dirty="0"/>
              <a:t> </a:t>
            </a:r>
            <a:r>
              <a:rPr lang="el-GR" dirty="0"/>
              <a:t>και</a:t>
            </a:r>
            <a:r>
              <a:rPr lang="en-US" dirty="0"/>
              <a:t> </a:t>
            </a:r>
            <a:r>
              <a:rPr lang="el-GR" dirty="0"/>
              <a:t>11.</a:t>
            </a:r>
            <a:br>
              <a:rPr lang="en-US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19755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87</a:t>
            </a:fld>
            <a:endParaRPr lang="el-GR"/>
          </a:p>
        </p:txBody>
      </p:sp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99337"/>
              </p:ext>
            </p:extLst>
          </p:nvPr>
        </p:nvGraphicFramePr>
        <p:xfrm>
          <a:off x="1223681" y="3089910"/>
          <a:ext cx="9466729" cy="32664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424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2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ΠΙΝΑΚΑΣ ΚΑΤΑΧΩΡΗΤΩΝ </a:t>
                      </a:r>
                      <a:r>
                        <a:rPr lang="en-US" sz="1600" dirty="0"/>
                        <a:t>TIMERS</a:t>
                      </a:r>
                      <a:endParaRPr lang="el-G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/>
                        <a:t>Timer Counter Control Register A (</a:t>
                      </a:r>
                      <a:r>
                        <a:rPr lang="en-US" sz="1600" u="none" strike="noStrike" kern="1200" baseline="0" dirty="0" err="1"/>
                        <a:t>TCCRnA</a:t>
                      </a:r>
                      <a:r>
                        <a:rPr lang="en-US" sz="1600" u="none" strike="noStrike" kern="1200" baseline="0" dirty="0"/>
                        <a:t>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Καθορίζει τον τρόπο λειτουργίας (</a:t>
                      </a:r>
                      <a:r>
                        <a:rPr lang="en-US" sz="1600" dirty="0"/>
                        <a:t>mode)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/>
                        <a:t>Timer Counter Control Register B (</a:t>
                      </a:r>
                      <a:r>
                        <a:rPr lang="en-US" sz="1600" u="none" strike="noStrike" kern="1200" baseline="0" dirty="0" err="1"/>
                        <a:t>TCCRnB</a:t>
                      </a:r>
                      <a:r>
                        <a:rPr lang="en-US" sz="1600" u="none" strike="noStrike" kern="1200" baseline="0" dirty="0"/>
                        <a:t>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Καθορίζει</a:t>
                      </a:r>
                      <a:r>
                        <a:rPr lang="el-GR" sz="1600" baseline="0" dirty="0"/>
                        <a:t> τον διαιρέτη (</a:t>
                      </a:r>
                      <a:r>
                        <a:rPr lang="en-US" sz="1600" baseline="0" dirty="0" err="1"/>
                        <a:t>prescaler</a:t>
                      </a:r>
                      <a:r>
                        <a:rPr lang="en-US" sz="1600" baseline="0" dirty="0"/>
                        <a:t>)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/>
                        <a:t>Timer Counter Register (</a:t>
                      </a:r>
                      <a:r>
                        <a:rPr lang="en-US" sz="1600" u="none" strike="noStrike" kern="1200" baseline="0" dirty="0" err="1"/>
                        <a:t>TCNTn</a:t>
                      </a:r>
                      <a:r>
                        <a:rPr lang="en-US" sz="1600" u="none" strike="noStrike" kern="1200" baseline="0" dirty="0"/>
                        <a:t>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Περιέχει</a:t>
                      </a:r>
                      <a:r>
                        <a:rPr lang="el-GR" sz="1600" baseline="0" dirty="0"/>
                        <a:t> την επιθυμητή μέτρηση </a:t>
                      </a:r>
                      <a:r>
                        <a:rPr lang="en-US" sz="1600" baseline="0" dirty="0"/>
                        <a:t>(count)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600" dirty="0"/>
                        <a:t>Input Capture Register (ICR1)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Παίρνει την τιμή του </a:t>
                      </a:r>
                      <a:r>
                        <a:rPr lang="en-US" sz="1600" dirty="0"/>
                        <a:t>TCNT1 </a:t>
                      </a:r>
                      <a:r>
                        <a:rPr lang="el-GR" sz="1600" dirty="0"/>
                        <a:t>σε</a:t>
                      </a:r>
                      <a:r>
                        <a:rPr lang="el-GR" sz="1600" baseline="0" dirty="0"/>
                        <a:t> κάθε γεγονός στο </a:t>
                      </a:r>
                      <a:r>
                        <a:rPr lang="en-US" sz="1600" baseline="0" dirty="0"/>
                        <a:t>pin ICP1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/>
                        <a:t>Output Compare Register A (</a:t>
                      </a:r>
                      <a:r>
                        <a:rPr lang="en-US" sz="1600" u="none" strike="noStrike" kern="1200" baseline="0" dirty="0" err="1"/>
                        <a:t>OCRnA</a:t>
                      </a:r>
                      <a:r>
                        <a:rPr lang="en-US" sz="1600" u="none" strike="noStrike" kern="1200" baseline="0" dirty="0"/>
                        <a:t>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Δημιουργία</a:t>
                      </a:r>
                      <a:r>
                        <a:rPr lang="el-GR" sz="1600" baseline="0" dirty="0"/>
                        <a:t> διακοπής στην επιθυμητή μέτρηση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/>
                        <a:t>Output Compare Register B (</a:t>
                      </a:r>
                      <a:r>
                        <a:rPr lang="en-US" sz="1600" u="none" strike="noStrike" kern="1200" baseline="0" dirty="0" err="1"/>
                        <a:t>OCRnB</a:t>
                      </a:r>
                      <a:r>
                        <a:rPr lang="en-US" sz="1600" u="none" strike="noStrike" kern="1200" baseline="0" dirty="0"/>
                        <a:t>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Δημιουργία</a:t>
                      </a:r>
                      <a:r>
                        <a:rPr lang="el-GR" sz="1600" baseline="0" dirty="0"/>
                        <a:t> διακοπής στην επιθυμητή μέτρηση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/>
                        <a:t>Timer/Counter Interrupt Mask Register (</a:t>
                      </a:r>
                      <a:r>
                        <a:rPr lang="en-US" sz="1600" u="none" strike="noStrike" kern="1200" baseline="0" dirty="0" err="1"/>
                        <a:t>TIMSKn</a:t>
                      </a:r>
                      <a:r>
                        <a:rPr lang="en-US" sz="1600" u="none" strike="noStrike" kern="1200" baseline="0" dirty="0"/>
                        <a:t>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Συνθήκες δημιουργίας διακοπής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/>
                        <a:t>Timer/Counter 0 Interrupt Flag Register (</a:t>
                      </a:r>
                      <a:r>
                        <a:rPr lang="en-US" sz="1600" u="none" strike="noStrike" kern="1200" baseline="0" dirty="0" err="1"/>
                        <a:t>TIFRn</a:t>
                      </a:r>
                      <a:r>
                        <a:rPr lang="en-US" sz="1600" u="none" strike="noStrike" kern="1200" baseline="0" dirty="0"/>
                        <a:t>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Ένδειξη</a:t>
                      </a:r>
                      <a:r>
                        <a:rPr lang="el-GR" sz="1600" baseline="0" dirty="0"/>
                        <a:t> δημιουργίας διακοπής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23681" y="533361"/>
            <a:ext cx="9466729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Τρόποι λειτουργίας (</a:t>
            </a:r>
            <a:r>
              <a:rPr lang="en-US" sz="2400" b="1" dirty="0"/>
              <a:t>modes</a:t>
            </a:r>
            <a:r>
              <a:rPr lang="el-GR" sz="2400" b="1" dirty="0"/>
              <a:t>)</a:t>
            </a:r>
            <a:endParaRPr lang="en-US" sz="2400" b="1" dirty="0"/>
          </a:p>
          <a:p>
            <a:pPr algn="ctr"/>
            <a:endParaRPr lang="en-US" b="1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accent5"/>
                </a:solidFill>
              </a:rPr>
              <a:t>Normal Timer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accent5"/>
                </a:solidFill>
              </a:rPr>
              <a:t>Clear Timer on Compare Match (CTC)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accent5"/>
                </a:solidFill>
              </a:rPr>
              <a:t>Fast PWM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accent5"/>
                </a:solidFill>
              </a:rPr>
              <a:t>Phase Correct PWM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02613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88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116" y="1264023"/>
            <a:ext cx="7054511" cy="4356847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4800600" y="3523129"/>
            <a:ext cx="1371600" cy="2823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2420471" y="1694329"/>
            <a:ext cx="6320117" cy="2151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02418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89</a:t>
            </a:fld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87669" y="137799"/>
            <a:ext cx="3037377" cy="4106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585011" y="1955360"/>
            <a:ext cx="6051177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Ο </a:t>
            </a:r>
            <a:r>
              <a:rPr lang="el-GR" dirty="0" err="1"/>
              <a:t>χρονιστής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l-GR" dirty="0"/>
              <a:t>π.χ. </a:t>
            </a:r>
            <a:r>
              <a:rPr lang="en-US" dirty="0"/>
              <a:t>Timer0) </a:t>
            </a:r>
            <a:r>
              <a:rPr lang="el-GR" dirty="0"/>
              <a:t>μετράει από την τιμή</a:t>
            </a:r>
            <a:r>
              <a:rPr lang="en-US" dirty="0"/>
              <a:t> TCNT0 (min=0x00 </a:t>
            </a:r>
            <a:r>
              <a:rPr lang="el-GR" dirty="0"/>
              <a:t>ή </a:t>
            </a:r>
            <a:r>
              <a:rPr lang="en-US" dirty="0"/>
              <a:t>BOTTOM) </a:t>
            </a:r>
            <a:r>
              <a:rPr lang="el-GR" dirty="0"/>
              <a:t>στην τιμή </a:t>
            </a:r>
            <a:r>
              <a:rPr lang="en-US" dirty="0"/>
              <a:t>0xFF (TOP).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Με την επιστροφή του μετρητή στην τιμή </a:t>
            </a:r>
            <a:r>
              <a:rPr lang="en-US" dirty="0"/>
              <a:t>BOTTOM, </a:t>
            </a:r>
            <a:r>
              <a:rPr lang="el-GR" dirty="0"/>
              <a:t>τοποθετείται το </a:t>
            </a:r>
            <a:r>
              <a:rPr lang="en-US" dirty="0"/>
              <a:t>flag TOV0.</a:t>
            </a: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Χρήσιμο </a:t>
            </a:r>
            <a:r>
              <a:rPr lang="en-US" dirty="0"/>
              <a:t>mode </a:t>
            </a:r>
            <a:r>
              <a:rPr lang="el-GR" dirty="0"/>
              <a:t>για μέτρηση χρόνου, δημιουργία </a:t>
            </a:r>
            <a:r>
              <a:rPr lang="el-GR" dirty="0" err="1"/>
              <a:t>χρονοκαθυστερήσεων</a:t>
            </a:r>
            <a:r>
              <a:rPr lang="el-GR" dirty="0"/>
              <a:t>.</a:t>
            </a:r>
            <a:r>
              <a:rPr lang="en-US" dirty="0"/>
              <a:t>  </a:t>
            </a:r>
            <a:r>
              <a:rPr lang="el-GR" dirty="0"/>
              <a:t> 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81" y="4256494"/>
            <a:ext cx="5239539" cy="1912294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5588088" y="5047300"/>
            <a:ext cx="2238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f</a:t>
            </a:r>
            <a:r>
              <a:rPr lang="en-US" sz="800" dirty="0" err="1">
                <a:latin typeface="Cambria" panose="02040503050406030204" pitchFamily="18" charset="0"/>
              </a:rPr>
              <a:t>timer</a:t>
            </a:r>
            <a:r>
              <a:rPr lang="en-US" sz="800" dirty="0">
                <a:latin typeface="Cambria" panose="02040503050406030204" pitchFamily="18" charset="0"/>
              </a:rPr>
              <a:t> </a:t>
            </a:r>
            <a:r>
              <a:rPr lang="en-US" sz="3200" dirty="0">
                <a:latin typeface="Cambria" panose="02040503050406030204" pitchFamily="18" charset="0"/>
              </a:rPr>
              <a:t>= </a:t>
            </a:r>
            <a:r>
              <a:rPr lang="en-US" sz="3200" dirty="0" err="1">
                <a:latin typeface="Cambria" panose="02040503050406030204" pitchFamily="18" charset="0"/>
              </a:rPr>
              <a:t>f</a:t>
            </a:r>
            <a:r>
              <a:rPr lang="en-US" sz="800" dirty="0" err="1">
                <a:latin typeface="Cambria" panose="02040503050406030204" pitchFamily="18" charset="0"/>
              </a:rPr>
              <a:t>clock</a:t>
            </a:r>
            <a:r>
              <a:rPr lang="en-US" sz="800" dirty="0">
                <a:latin typeface="Cambria" panose="02040503050406030204" pitchFamily="18" charset="0"/>
              </a:rPr>
              <a:t> </a:t>
            </a:r>
            <a:r>
              <a:rPr lang="en-US" sz="3200" dirty="0">
                <a:latin typeface="Cambria" panose="02040503050406030204" pitchFamily="18" charset="0"/>
              </a:rPr>
              <a:t>/ 256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6629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893373" y="642334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Άσκηση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478" y="3025587"/>
            <a:ext cx="97163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5"/>
                </a:solidFill>
              </a:rPr>
              <a:t>Να γραφτεί πρόγραμμα το οποίο να κάνει </a:t>
            </a:r>
            <a:r>
              <a:rPr lang="en-US" b="1" dirty="0">
                <a:solidFill>
                  <a:schemeClr val="accent5"/>
                </a:solidFill>
              </a:rPr>
              <a:t>blink </a:t>
            </a:r>
            <a:r>
              <a:rPr lang="el-GR" b="1" dirty="0">
                <a:solidFill>
                  <a:schemeClr val="accent5"/>
                </a:solidFill>
              </a:rPr>
              <a:t>το </a:t>
            </a:r>
            <a:r>
              <a:rPr lang="en-US" b="1" dirty="0">
                <a:solidFill>
                  <a:schemeClr val="accent5"/>
                </a:solidFill>
              </a:rPr>
              <a:t>led 13 </a:t>
            </a:r>
            <a:r>
              <a:rPr lang="el-GR" b="1" dirty="0">
                <a:solidFill>
                  <a:schemeClr val="accent5"/>
                </a:solidFill>
              </a:rPr>
              <a:t>10 φορές και μετά να το αφήνει σβηστό</a:t>
            </a:r>
            <a:r>
              <a:rPr lang="en-US" b="1" dirty="0">
                <a:solidFill>
                  <a:schemeClr val="accent5"/>
                </a:solidFill>
              </a:rPr>
              <a:t>.</a:t>
            </a:r>
            <a:endParaRPr lang="el-GR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263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90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50381" y="147548"/>
            <a:ext cx="3489257" cy="4438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35488" y="935432"/>
            <a:ext cx="5150223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Ο </a:t>
            </a:r>
            <a:r>
              <a:rPr lang="el-GR" dirty="0" err="1"/>
              <a:t>χρονιστής</a:t>
            </a:r>
            <a:r>
              <a:rPr lang="el-GR" dirty="0"/>
              <a:t> μηδενίζεται κάθε φορά που </a:t>
            </a:r>
            <a:r>
              <a:rPr lang="en-US" dirty="0"/>
              <a:t>o </a:t>
            </a:r>
            <a:r>
              <a:rPr lang="el-GR" dirty="0"/>
              <a:t>μετρητής </a:t>
            </a:r>
            <a:r>
              <a:rPr lang="en-US" dirty="0"/>
              <a:t>TCNT0 </a:t>
            </a:r>
            <a:r>
              <a:rPr lang="el-GR" dirty="0"/>
              <a:t>γίνεται ίσος με τον </a:t>
            </a:r>
            <a:r>
              <a:rPr lang="en-US" dirty="0"/>
              <a:t>OCR0A </a:t>
            </a:r>
            <a:r>
              <a:rPr lang="el-GR" dirty="0"/>
              <a:t>ή </a:t>
            </a:r>
            <a:r>
              <a:rPr lang="en-US" dirty="0"/>
              <a:t>OCR0B.</a:t>
            </a: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Το </a:t>
            </a:r>
            <a:r>
              <a:rPr lang="en-US" dirty="0"/>
              <a:t>flag OCF0A </a:t>
            </a:r>
            <a:r>
              <a:rPr lang="el-GR" dirty="0"/>
              <a:t>ή </a:t>
            </a:r>
            <a:r>
              <a:rPr lang="en-US" dirty="0"/>
              <a:t>OCF0B </a:t>
            </a:r>
            <a:r>
              <a:rPr lang="el-GR" dirty="0"/>
              <a:t>τοποθετείται.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Το </a:t>
            </a:r>
            <a:r>
              <a:rPr lang="en-US" dirty="0"/>
              <a:t>pin </a:t>
            </a:r>
            <a:r>
              <a:rPr lang="el-GR" dirty="0"/>
              <a:t>εξόδου </a:t>
            </a:r>
            <a:r>
              <a:rPr lang="en-US" dirty="0"/>
              <a:t>OC0 </a:t>
            </a:r>
            <a:r>
              <a:rPr lang="el-GR" dirty="0"/>
              <a:t>μπορεί να πάρει κάποια τιμή.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Δημιουργείται διακοπή αν το </a:t>
            </a:r>
            <a:r>
              <a:rPr lang="en-US" dirty="0"/>
              <a:t>flag OCIE0A </a:t>
            </a:r>
            <a:r>
              <a:rPr lang="el-GR" dirty="0"/>
              <a:t>ή </a:t>
            </a:r>
            <a:r>
              <a:rPr lang="en-US" dirty="0"/>
              <a:t>OCIE0B </a:t>
            </a:r>
            <a:r>
              <a:rPr lang="el-GR" dirty="0"/>
              <a:t>στον </a:t>
            </a:r>
            <a:r>
              <a:rPr lang="el-GR" dirty="0" err="1"/>
              <a:t>καταχωρητή</a:t>
            </a:r>
            <a:r>
              <a:rPr lang="el-GR" dirty="0"/>
              <a:t> </a:t>
            </a:r>
            <a:r>
              <a:rPr lang="en-US" dirty="0"/>
              <a:t>TIMSK0 </a:t>
            </a:r>
            <a:r>
              <a:rPr lang="el-GR" dirty="0"/>
              <a:t>είναι ενεργοποιημένο.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Χρησιμοποιείται για τη δημιουργία παλμών ή </a:t>
            </a:r>
            <a:r>
              <a:rPr lang="el-GR" dirty="0" err="1"/>
              <a:t>κυματομορφών</a:t>
            </a:r>
            <a:r>
              <a:rPr lang="el-GR" dirty="0"/>
              <a:t> ακριβείας.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50" y="4353636"/>
            <a:ext cx="5122953" cy="186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790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91</a:t>
            </a:fld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16155" y="1048331"/>
            <a:ext cx="3994012" cy="4555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67400" y="2460811"/>
            <a:ext cx="54864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Ο μετρητής </a:t>
            </a:r>
            <a:r>
              <a:rPr lang="en-US" dirty="0"/>
              <a:t>TCNT0 </a:t>
            </a:r>
            <a:r>
              <a:rPr lang="el-GR" dirty="0"/>
              <a:t>μετράει από </a:t>
            </a:r>
            <a:r>
              <a:rPr lang="en-US" dirty="0"/>
              <a:t>BOTTOM </a:t>
            </a:r>
            <a:r>
              <a:rPr lang="el-GR" dirty="0"/>
              <a:t>σε </a:t>
            </a:r>
            <a:r>
              <a:rPr lang="en-US" dirty="0"/>
              <a:t>TOP </a:t>
            </a:r>
            <a:r>
              <a:rPr lang="el-GR" dirty="0"/>
              <a:t>και στη συνέχεια από </a:t>
            </a:r>
            <a:r>
              <a:rPr lang="en-US" dirty="0"/>
              <a:t>TOP </a:t>
            </a:r>
            <a:r>
              <a:rPr lang="el-GR" dirty="0"/>
              <a:t>σε </a:t>
            </a:r>
            <a:r>
              <a:rPr lang="en-US" dirty="0"/>
              <a:t>BOTTOM </a:t>
            </a:r>
            <a:r>
              <a:rPr lang="el-GR" dirty="0"/>
              <a:t>συνεχώς.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Κάθε φορά που η τιμή του γίνεται ίση με τον </a:t>
            </a:r>
            <a:r>
              <a:rPr lang="en-US" dirty="0"/>
              <a:t>OCR0A </a:t>
            </a:r>
            <a:r>
              <a:rPr lang="el-GR" dirty="0"/>
              <a:t>ή </a:t>
            </a:r>
            <a:r>
              <a:rPr lang="en-US" dirty="0"/>
              <a:t>OCR0B</a:t>
            </a:r>
            <a:r>
              <a:rPr lang="el-GR" dirty="0"/>
              <a:t>, το </a:t>
            </a:r>
            <a:r>
              <a:rPr lang="en-US" dirty="0"/>
              <a:t>flag OCF0A </a:t>
            </a:r>
            <a:r>
              <a:rPr lang="el-GR" dirty="0"/>
              <a:t>ή </a:t>
            </a:r>
            <a:r>
              <a:rPr lang="en-US" dirty="0"/>
              <a:t>OCF0B </a:t>
            </a:r>
            <a:r>
              <a:rPr lang="el-GR" dirty="0"/>
              <a:t>τοποθετείται και έτσι δημιουργείται στην έξοδο παλμός </a:t>
            </a:r>
            <a:r>
              <a:rPr lang="en-US" dirty="0"/>
              <a:t>PWM.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987397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92</a:t>
            </a:fld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89249" y="1089175"/>
            <a:ext cx="4034044" cy="46526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22577" y="1984355"/>
            <a:ext cx="5858435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Χρησιμοποιείται για τη δημιουργία σήματος ακριβείας </a:t>
            </a:r>
            <a:r>
              <a:rPr lang="en-US" dirty="0"/>
              <a:t>PWM </a:t>
            </a:r>
            <a:r>
              <a:rPr lang="el-GR" dirty="0"/>
              <a:t>στην επιθυμητή συχνότητα και με το επιθυμητό </a:t>
            </a:r>
            <a:r>
              <a:rPr lang="en-US" dirty="0"/>
              <a:t>Duty Cycle.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Καλείται </a:t>
            </a:r>
            <a:r>
              <a:rPr lang="en-US" dirty="0"/>
              <a:t>Fast PWM</a:t>
            </a:r>
            <a:r>
              <a:rPr lang="el-GR" dirty="0"/>
              <a:t> επειδή η μέγιστη συχνότητα είναι διπλάσια εκείνης του </a:t>
            </a:r>
            <a:r>
              <a:rPr lang="en-US" dirty="0"/>
              <a:t>Phase Correct PWM.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Όταν ο μετρητής </a:t>
            </a:r>
            <a:r>
              <a:rPr lang="en-US" dirty="0"/>
              <a:t>TCNT0 </a:t>
            </a:r>
            <a:r>
              <a:rPr lang="el-GR" dirty="0"/>
              <a:t>γίνει ίσος με τον </a:t>
            </a:r>
            <a:r>
              <a:rPr lang="en-US" dirty="0"/>
              <a:t>OCR0A </a:t>
            </a:r>
            <a:r>
              <a:rPr lang="el-GR" dirty="0"/>
              <a:t>ή </a:t>
            </a:r>
            <a:r>
              <a:rPr lang="en-US" dirty="0"/>
              <a:t>OCR0B, </a:t>
            </a:r>
            <a:r>
              <a:rPr lang="el-GR" dirty="0"/>
              <a:t>θα προκαλέσει μεταβολή στο σήμα </a:t>
            </a:r>
            <a:r>
              <a:rPr lang="en-US" dirty="0"/>
              <a:t>PWM </a:t>
            </a:r>
            <a:r>
              <a:rPr lang="el-GR" dirty="0"/>
              <a:t>σύμφωνα με τον προγραμματισμό που έχει προηγηθεί. Ο μετρητής </a:t>
            </a:r>
            <a:r>
              <a:rPr lang="en-US" dirty="0"/>
              <a:t>TCNT0 </a:t>
            </a:r>
            <a:r>
              <a:rPr lang="el-GR" dirty="0"/>
              <a:t>συνεχίζει να μετράει μέχρι την τιμή </a:t>
            </a:r>
            <a:r>
              <a:rPr lang="en-US" dirty="0"/>
              <a:t>TOP </a:t>
            </a:r>
            <a:r>
              <a:rPr lang="el-GR" dirty="0"/>
              <a:t>οπότε τοποθετεί το </a:t>
            </a:r>
            <a:r>
              <a:rPr lang="en-US" dirty="0"/>
              <a:t>flag </a:t>
            </a:r>
            <a:r>
              <a:rPr lang="el-GR" dirty="0"/>
              <a:t>υπερχείλισης </a:t>
            </a:r>
            <a:r>
              <a:rPr lang="en-US" dirty="0"/>
              <a:t>TOV0.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91645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93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4011450" y="358039"/>
            <a:ext cx="3825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err="1">
                <a:solidFill>
                  <a:srgbClr val="C00000"/>
                </a:solidFill>
                <a:latin typeface="TimesNewRomanPS-BoldMT"/>
              </a:rPr>
              <a:t>Καταχωρητές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 του 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Timer0</a:t>
            </a:r>
            <a:endParaRPr lang="el-GR" sz="2400" dirty="0">
              <a:solidFill>
                <a:srgbClr val="C0000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90" y="1262062"/>
            <a:ext cx="4829175" cy="5276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5851" y="5211301"/>
            <a:ext cx="324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Ενεργοποίηση διακοπών σαν </a:t>
            </a:r>
            <a:r>
              <a:rPr lang="en-US" sz="1600" dirty="0"/>
              <a:t>Timer</a:t>
            </a:r>
            <a:endParaRPr lang="el-GR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145851" y="5935688"/>
            <a:ext cx="324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Flag </a:t>
            </a:r>
            <a:r>
              <a:rPr lang="el-GR" sz="1600" dirty="0"/>
              <a:t>υπερχείλισης σαν </a:t>
            </a:r>
            <a:r>
              <a:rPr lang="en-US" sz="1600" dirty="0"/>
              <a:t>Timer</a:t>
            </a:r>
            <a:endParaRPr lang="el-GR" sz="1600" dirty="0"/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 flipH="1">
            <a:off x="6480313" y="5380578"/>
            <a:ext cx="5486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/>
          <p:cNvCxnSpPr/>
          <p:nvPr/>
        </p:nvCxnSpPr>
        <p:spPr>
          <a:xfrm flipH="1">
            <a:off x="6504167" y="6104965"/>
            <a:ext cx="5486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/>
          <p:nvPr/>
        </p:nvCxnSpPr>
        <p:spPr>
          <a:xfrm flipH="1">
            <a:off x="5250128" y="5783825"/>
            <a:ext cx="152051" cy="2319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/>
          <p:cNvCxnSpPr/>
          <p:nvPr/>
        </p:nvCxnSpPr>
        <p:spPr>
          <a:xfrm>
            <a:off x="5402178" y="5787189"/>
            <a:ext cx="16265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45851" y="5614548"/>
            <a:ext cx="324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Flag </a:t>
            </a:r>
            <a:r>
              <a:rPr lang="el-GR" sz="1600" dirty="0"/>
              <a:t>όταν </a:t>
            </a:r>
            <a:r>
              <a:rPr lang="en-US" sz="1600" dirty="0"/>
              <a:t>TCNT0=OCR0A </a:t>
            </a:r>
            <a:r>
              <a:rPr lang="el-GR" sz="1600" dirty="0"/>
              <a:t>ή </a:t>
            </a:r>
            <a:r>
              <a:rPr lang="en-US" sz="1600" dirty="0"/>
              <a:t>OCR0B</a:t>
            </a:r>
            <a:endParaRPr lang="el-GR" sz="1600" dirty="0"/>
          </a:p>
        </p:txBody>
      </p:sp>
      <p:cxnSp>
        <p:nvCxnSpPr>
          <p:cNvPr id="31" name="Ευθύγραμμο βέλος σύνδεσης 30"/>
          <p:cNvCxnSpPr/>
          <p:nvPr/>
        </p:nvCxnSpPr>
        <p:spPr>
          <a:xfrm flipH="1">
            <a:off x="5749127" y="5783825"/>
            <a:ext cx="175154" cy="2513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ύγραμμο βέλος σύνδεσης 31"/>
          <p:cNvCxnSpPr/>
          <p:nvPr/>
        </p:nvCxnSpPr>
        <p:spPr>
          <a:xfrm flipH="1">
            <a:off x="5250128" y="5101765"/>
            <a:ext cx="152051" cy="2319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εία γραμμή σύνδεσης 32"/>
          <p:cNvCxnSpPr/>
          <p:nvPr/>
        </p:nvCxnSpPr>
        <p:spPr>
          <a:xfrm>
            <a:off x="5402178" y="5105129"/>
            <a:ext cx="16265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ύγραμμο βέλος σύνδεσης 33"/>
          <p:cNvCxnSpPr/>
          <p:nvPr/>
        </p:nvCxnSpPr>
        <p:spPr>
          <a:xfrm flipH="1">
            <a:off x="5749127" y="5101765"/>
            <a:ext cx="175154" cy="2513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45851" y="4906720"/>
            <a:ext cx="4825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Ενεργοποίηση διακοπών όταν </a:t>
            </a:r>
            <a:r>
              <a:rPr lang="en-US" sz="1600" dirty="0"/>
              <a:t>TCNT0=OCR0A </a:t>
            </a:r>
            <a:r>
              <a:rPr lang="el-GR" sz="1600" dirty="0"/>
              <a:t>ή </a:t>
            </a:r>
            <a:r>
              <a:rPr lang="en-US" sz="1600" dirty="0"/>
              <a:t>OCR0B</a:t>
            </a:r>
            <a:endParaRPr lang="el-GR" sz="1600" dirty="0"/>
          </a:p>
        </p:txBody>
      </p:sp>
      <p:sp>
        <p:nvSpPr>
          <p:cNvPr id="36" name="Δεξιό άγκιστρο 35"/>
          <p:cNvSpPr/>
          <p:nvPr/>
        </p:nvSpPr>
        <p:spPr>
          <a:xfrm>
            <a:off x="6714565" y="3128211"/>
            <a:ext cx="431286" cy="1588168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TextBox 37"/>
          <p:cNvSpPr txBox="1"/>
          <p:nvPr/>
        </p:nvSpPr>
        <p:spPr>
          <a:xfrm>
            <a:off x="7326325" y="3753018"/>
            <a:ext cx="324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Μετρητές</a:t>
            </a:r>
          </a:p>
        </p:txBody>
      </p:sp>
    </p:spTree>
    <p:extLst>
      <p:ext uri="{BB962C8B-B14F-4D97-AF65-F5344CB8AC3E}">
        <p14:creationId xmlns:p14="http://schemas.microsoft.com/office/powerpoint/2010/main" val="42470460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94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4" y="1024188"/>
            <a:ext cx="4239879" cy="497254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162" y="1024189"/>
            <a:ext cx="5863336" cy="5063790"/>
          </a:xfrm>
          <a:prstGeom prst="rect">
            <a:avLst/>
          </a:prstGeom>
        </p:spPr>
      </p:pic>
      <p:cxnSp>
        <p:nvCxnSpPr>
          <p:cNvPr id="8" name="Ευθύγραμμο βέλος σύνδεσης 7"/>
          <p:cNvCxnSpPr/>
          <p:nvPr/>
        </p:nvCxnSpPr>
        <p:spPr>
          <a:xfrm>
            <a:off x="1287379" y="624298"/>
            <a:ext cx="656636" cy="566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3137" y="208799"/>
            <a:ext cx="11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5"/>
                </a:solidFill>
              </a:rPr>
              <a:t>Prescaler</a:t>
            </a:r>
            <a:endParaRPr lang="el-GR" b="1" dirty="0">
              <a:solidFill>
                <a:schemeClr val="accent5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509500" y="285984"/>
            <a:ext cx="7005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err="1">
                <a:solidFill>
                  <a:srgbClr val="C00000"/>
                </a:solidFill>
                <a:latin typeface="TimesNewRomanPS-BoldMT"/>
              </a:rPr>
              <a:t>Καταχωρητές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TCCR0A 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και 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TCCR0B 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του 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Timer0</a:t>
            </a:r>
            <a:endParaRPr lang="el-G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699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95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2602616" y="312264"/>
            <a:ext cx="73795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Παράδειγμα με τον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Timer1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 σε λειτουργία </a:t>
            </a:r>
            <a:r>
              <a:rPr lang="el-GR" b="1" dirty="0" err="1">
                <a:solidFill>
                  <a:srgbClr val="C00000"/>
                </a:solidFill>
                <a:latin typeface="TimesNewRomanPS-BoldMT"/>
              </a:rPr>
              <a:t>χρονιστή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 (Normal mode)</a:t>
            </a:r>
            <a:endParaRPr lang="el-GR" dirty="0">
              <a:solidFill>
                <a:srgbClr val="C00000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97" y="3544037"/>
            <a:ext cx="5848240" cy="2175260"/>
          </a:xfrm>
          <a:prstGeom prst="rect">
            <a:avLst/>
          </a:prstGeom>
        </p:spPr>
      </p:pic>
      <p:grpSp>
        <p:nvGrpSpPr>
          <p:cNvPr id="28" name="Ομάδα 27"/>
          <p:cNvGrpSpPr/>
          <p:nvPr/>
        </p:nvGrpSpPr>
        <p:grpSpPr>
          <a:xfrm>
            <a:off x="90745" y="1081884"/>
            <a:ext cx="6263941" cy="2462153"/>
            <a:chOff x="28575" y="907371"/>
            <a:chExt cx="6783761" cy="2721845"/>
          </a:xfrm>
        </p:grpSpPr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5" y="907371"/>
              <a:ext cx="6677025" cy="819150"/>
            </a:xfrm>
            <a:prstGeom prst="rect">
              <a:avLst/>
            </a:prstGeom>
          </p:spPr>
        </p:pic>
        <p:pic>
          <p:nvPicPr>
            <p:cNvPr id="9" name="Εικόνα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58" y="2408777"/>
              <a:ext cx="6776478" cy="878432"/>
            </a:xfrm>
            <a:prstGeom prst="rect">
              <a:avLst/>
            </a:prstGeom>
          </p:spPr>
        </p:pic>
        <p:cxnSp>
          <p:nvCxnSpPr>
            <p:cNvPr id="13" name="Ευθύγραμμο βέλος σύνδεσης 12"/>
            <p:cNvCxnSpPr/>
            <p:nvPr/>
          </p:nvCxnSpPr>
          <p:spPr>
            <a:xfrm flipV="1">
              <a:off x="4598894" y="2010243"/>
              <a:ext cx="2026024" cy="68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Ευθύγραμμο βέλος σύνδεσης 14"/>
            <p:cNvCxnSpPr/>
            <p:nvPr/>
          </p:nvCxnSpPr>
          <p:spPr>
            <a:xfrm>
              <a:off x="5388180" y="3163666"/>
              <a:ext cx="139795" cy="4655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Ορθογώνιο 18"/>
            <p:cNvSpPr/>
            <p:nvPr/>
          </p:nvSpPr>
          <p:spPr>
            <a:xfrm>
              <a:off x="4856937" y="921076"/>
              <a:ext cx="1202283" cy="8054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0" name="Ορθογώνιο 19"/>
            <p:cNvSpPr/>
            <p:nvPr/>
          </p:nvSpPr>
          <p:spPr>
            <a:xfrm>
              <a:off x="2975776" y="2445270"/>
              <a:ext cx="1202283" cy="8054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22" name="Ευθεία γραμμή σύνδεσης 21"/>
            <p:cNvCxnSpPr/>
            <p:nvPr/>
          </p:nvCxnSpPr>
          <p:spPr>
            <a:xfrm flipV="1">
              <a:off x="4178059" y="1740226"/>
              <a:ext cx="678878" cy="7050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Ορθογώνιο 23"/>
            <p:cNvSpPr/>
            <p:nvPr/>
          </p:nvSpPr>
          <p:spPr>
            <a:xfrm>
              <a:off x="4303059" y="2453347"/>
              <a:ext cx="1756161" cy="7973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27" name="Εικόνα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756" y="1822878"/>
            <a:ext cx="5753965" cy="34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503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96</a:t>
            </a:fld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26" y="685800"/>
            <a:ext cx="7154184" cy="956141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494929" y="685800"/>
            <a:ext cx="578224" cy="8337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660026" y="1896035"/>
            <a:ext cx="1069377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Timer/Counter1 Overflow Interrupt Enable:</a:t>
            </a:r>
            <a:r>
              <a:rPr lang="el-GR" b="1" dirty="0">
                <a:solidFill>
                  <a:schemeClr val="accent5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Όταν </a:t>
            </a:r>
            <a:r>
              <a:rPr lang="en-US" b="1" dirty="0">
                <a:solidFill>
                  <a:srgbClr val="FF0000"/>
                </a:solidFill>
              </a:rPr>
              <a:t>TOIE1=1 </a:t>
            </a:r>
            <a:r>
              <a:rPr lang="el-GR" b="1" dirty="0">
                <a:solidFill>
                  <a:srgbClr val="FF0000"/>
                </a:solidFill>
              </a:rPr>
              <a:t>δημιουργείται διακοπή μόλις ο </a:t>
            </a:r>
            <a:r>
              <a:rPr lang="el-GR" b="1" dirty="0" err="1">
                <a:solidFill>
                  <a:srgbClr val="FF0000"/>
                </a:solidFill>
              </a:rPr>
              <a:t>χρονιστής</a:t>
            </a:r>
            <a:r>
              <a:rPr lang="el-GR" b="1" dirty="0">
                <a:solidFill>
                  <a:srgbClr val="FF0000"/>
                </a:solidFill>
              </a:rPr>
              <a:t> ή          	                                                              μετρητής υπερχειλίσει.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>
            <a:off x="6790765" y="1519517"/>
            <a:ext cx="0" cy="3765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0026" y="3145303"/>
            <a:ext cx="1069377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5"/>
                </a:solidFill>
              </a:rPr>
              <a:t>Να γραφτεί πρόγραμμα το οποίο να αναβοσβήνει το </a:t>
            </a:r>
            <a:r>
              <a:rPr lang="en-US" b="1" dirty="0">
                <a:solidFill>
                  <a:schemeClr val="accent5"/>
                </a:solidFill>
              </a:rPr>
              <a:t>Led 13 </a:t>
            </a:r>
            <a:r>
              <a:rPr lang="el-GR" b="1" dirty="0">
                <a:solidFill>
                  <a:schemeClr val="accent5"/>
                </a:solidFill>
              </a:rPr>
              <a:t>κάθε φορά που υπερχειλίζει ο </a:t>
            </a:r>
            <a:r>
              <a:rPr lang="el-GR" b="1" dirty="0" err="1">
                <a:solidFill>
                  <a:schemeClr val="accent5"/>
                </a:solidFill>
              </a:rPr>
              <a:t>χρονιστής</a:t>
            </a:r>
            <a:r>
              <a:rPr lang="el-GR" b="1" dirty="0">
                <a:solidFill>
                  <a:schemeClr val="accent5"/>
                </a:solidFill>
              </a:rPr>
              <a:t> </a:t>
            </a:r>
            <a:r>
              <a:rPr lang="en-US" b="1" dirty="0">
                <a:solidFill>
                  <a:schemeClr val="accent5"/>
                </a:solidFill>
              </a:rPr>
              <a:t>Timer1. </a:t>
            </a:r>
            <a:r>
              <a:rPr lang="el-GR" b="1" dirty="0">
                <a:solidFill>
                  <a:schemeClr val="accent5"/>
                </a:solidFill>
              </a:rPr>
              <a:t>Να επιλεγεί </a:t>
            </a:r>
            <a:r>
              <a:rPr lang="en-US" b="1" dirty="0" err="1">
                <a:solidFill>
                  <a:schemeClr val="accent5"/>
                </a:solidFill>
              </a:rPr>
              <a:t>prescaler</a:t>
            </a:r>
            <a:r>
              <a:rPr lang="en-US" b="1" dirty="0">
                <a:solidFill>
                  <a:schemeClr val="accent5"/>
                </a:solidFill>
              </a:rPr>
              <a:t> 256.</a:t>
            </a:r>
            <a:endParaRPr lang="el-GR" b="1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0026" y="3952920"/>
            <a:ext cx="10693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 </a:t>
            </a:r>
            <a:r>
              <a:rPr lang="en-US" dirty="0" err="1"/>
              <a:t>prescaler</a:t>
            </a:r>
            <a:r>
              <a:rPr lang="en-US" dirty="0"/>
              <a:t> </a:t>
            </a:r>
            <a:r>
              <a:rPr lang="el-GR" dirty="0"/>
              <a:t>256 επιλέγεται αν στον </a:t>
            </a:r>
            <a:r>
              <a:rPr lang="el-GR" dirty="0" err="1"/>
              <a:t>καταχωρητή</a:t>
            </a:r>
            <a:r>
              <a:rPr lang="el-GR" dirty="0"/>
              <a:t> </a:t>
            </a:r>
            <a:r>
              <a:rPr lang="en-US" dirty="0"/>
              <a:t>TCCR1B </a:t>
            </a:r>
            <a:r>
              <a:rPr lang="el-GR" dirty="0"/>
              <a:t>τοποθετηθεί τιμή 00000</a:t>
            </a:r>
            <a:r>
              <a:rPr lang="el-GR" dirty="0">
                <a:solidFill>
                  <a:srgbClr val="FF0000"/>
                </a:solidFill>
              </a:rPr>
              <a:t>100 </a:t>
            </a:r>
            <a:r>
              <a:rPr lang="el-GR" dirty="0"/>
              <a:t>ή </a:t>
            </a:r>
            <a:r>
              <a:rPr lang="en-US" dirty="0">
                <a:solidFill>
                  <a:srgbClr val="FF0000"/>
                </a:solidFill>
              </a:rPr>
              <a:t>0x4</a:t>
            </a:r>
            <a:r>
              <a:rPr lang="en-US" dirty="0"/>
              <a:t>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l-GR" dirty="0"/>
              <a:t>Αυτό σημαίνει ότι η συχνότητα λειτουργίας του </a:t>
            </a:r>
            <a:r>
              <a:rPr lang="el-GR" dirty="0" err="1"/>
              <a:t>χρονιστή</a:t>
            </a:r>
            <a:r>
              <a:rPr lang="el-GR" dirty="0"/>
              <a:t> θα είναι 16 </a:t>
            </a:r>
            <a:r>
              <a:rPr lang="en-US" dirty="0"/>
              <a:t>MHz/256 </a:t>
            </a:r>
            <a:r>
              <a:rPr lang="el-GR" dirty="0"/>
              <a:t>= </a:t>
            </a:r>
            <a:r>
              <a:rPr lang="en-US" dirty="0"/>
              <a:t>62.5 KHz </a:t>
            </a:r>
            <a:r>
              <a:rPr lang="el-GR" dirty="0"/>
              <a:t>ή θα μειώνεται κάθε 1/62500 = 16 μ</a:t>
            </a:r>
            <a:r>
              <a:rPr lang="en-US" dirty="0"/>
              <a:t>s.</a:t>
            </a:r>
            <a:r>
              <a:rPr lang="el-GR" dirty="0"/>
              <a:t>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l-GR" dirty="0"/>
              <a:t> Επομένως το </a:t>
            </a:r>
            <a:r>
              <a:rPr lang="en-US" dirty="0"/>
              <a:t>Led 13 </a:t>
            </a:r>
            <a:r>
              <a:rPr lang="el-GR" dirty="0"/>
              <a:t>θα αλλάζει κατάσταση κάθε 65536 * 16 μ</a:t>
            </a:r>
            <a:r>
              <a:rPr lang="en-US" dirty="0"/>
              <a:t>s ~= 1 s (</a:t>
            </a:r>
            <a:r>
              <a:rPr lang="el-GR" dirty="0"/>
              <a:t>Ο</a:t>
            </a:r>
            <a:r>
              <a:rPr lang="en-US" dirty="0"/>
              <a:t> Timer1 </a:t>
            </a:r>
            <a:r>
              <a:rPr lang="el-GR" dirty="0"/>
              <a:t>είναι 16 </a:t>
            </a:r>
            <a:r>
              <a:rPr lang="en-US" dirty="0"/>
              <a:t>bits </a:t>
            </a:r>
            <a:r>
              <a:rPr lang="el-GR" dirty="0"/>
              <a:t>και επομένως μπορεί να μετρήσει από 0 έως 65535</a:t>
            </a:r>
            <a:r>
              <a:rPr lang="en-US" dirty="0"/>
              <a:t>)</a:t>
            </a:r>
            <a:r>
              <a:rPr lang="el-GR" dirty="0"/>
              <a:t>.</a:t>
            </a:r>
            <a:r>
              <a:rPr lang="en-US" dirty="0"/>
              <a:t> </a:t>
            </a:r>
            <a:r>
              <a:rPr lang="el-GR" dirty="0"/>
              <a:t>Για την ακρίβεια είναι 1.048576 </a:t>
            </a:r>
            <a:r>
              <a:rPr lang="en-US" dirty="0"/>
              <a:t>s</a:t>
            </a:r>
            <a:r>
              <a:rPr lang="el-G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 </a:t>
            </a:r>
            <a:r>
              <a:rPr lang="el-GR" dirty="0" err="1"/>
              <a:t>καταχωρητής</a:t>
            </a:r>
            <a:r>
              <a:rPr lang="el-GR" dirty="0"/>
              <a:t> </a:t>
            </a:r>
            <a:r>
              <a:rPr lang="en-US" dirty="0"/>
              <a:t>TCCR1A </a:t>
            </a:r>
            <a:r>
              <a:rPr lang="el-GR" dirty="0"/>
              <a:t>τοποθετείται σε μηδενική τιμή έτσι ώστε το </a:t>
            </a:r>
            <a:r>
              <a:rPr lang="en-US" dirty="0"/>
              <a:t>mode </a:t>
            </a:r>
            <a:r>
              <a:rPr lang="el-GR" dirty="0"/>
              <a:t>να είναι 0, δηλ. </a:t>
            </a:r>
            <a:r>
              <a:rPr lang="en-US" dirty="0"/>
              <a:t>Normal.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Το </a:t>
            </a:r>
            <a:r>
              <a:rPr lang="en-US" dirty="0"/>
              <a:t>bit TOIE1 </a:t>
            </a:r>
            <a:r>
              <a:rPr lang="el-GR" dirty="0"/>
              <a:t>του </a:t>
            </a:r>
            <a:r>
              <a:rPr lang="el-GR" dirty="0" err="1"/>
              <a:t>καταχωρητή</a:t>
            </a:r>
            <a:r>
              <a:rPr lang="el-GR" dirty="0"/>
              <a:t> </a:t>
            </a:r>
            <a:r>
              <a:rPr lang="en-US" dirty="0"/>
              <a:t>TIMSK1 </a:t>
            </a:r>
            <a:r>
              <a:rPr lang="el-GR" dirty="0"/>
              <a:t>γίνεται 1 για να μπορεί να ενεργοποιήσει διακοπή στην υπερχείλιση.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Μετά την υπερχείλιση καλείται η ΥΕΔ </a:t>
            </a:r>
            <a:r>
              <a:rPr lang="en-US" dirty="0"/>
              <a:t>“ISR(TIMER1_OVF_vect)”.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 προγραμματισμός των </a:t>
            </a:r>
            <a:r>
              <a:rPr lang="el-GR" dirty="0" err="1"/>
              <a:t>χρονιστών</a:t>
            </a:r>
            <a:r>
              <a:rPr lang="el-GR" dirty="0"/>
              <a:t> γίνεται με τις διακοπές απενεργοποιημένες.</a:t>
            </a:r>
          </a:p>
        </p:txBody>
      </p:sp>
    </p:spTree>
    <p:extLst>
      <p:ext uri="{BB962C8B-B14F-4D97-AF65-F5344CB8AC3E}">
        <p14:creationId xmlns:p14="http://schemas.microsoft.com/office/powerpoint/2010/main" val="40711903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97</a:t>
            </a:fld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551330" y="198715"/>
            <a:ext cx="5647764" cy="61247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#include &lt;</a:t>
            </a:r>
            <a:r>
              <a:rPr lang="en-US" sz="1400" dirty="0" err="1"/>
              <a:t>avr</a:t>
            </a:r>
            <a:r>
              <a:rPr lang="en-US" sz="1400" dirty="0"/>
              <a:t>/</a:t>
            </a:r>
            <a:r>
              <a:rPr lang="en-US" sz="1400" dirty="0" err="1"/>
              <a:t>io.h</a:t>
            </a:r>
            <a:r>
              <a:rPr lang="en-US" sz="1400" dirty="0"/>
              <a:t>&gt;   // AVR microcontrollers library</a:t>
            </a:r>
          </a:p>
          <a:p>
            <a:endParaRPr lang="en-US" sz="1400" dirty="0"/>
          </a:p>
          <a:p>
            <a:r>
              <a:rPr lang="en-US" sz="1400" dirty="0" err="1"/>
              <a:t>const</a:t>
            </a:r>
            <a:r>
              <a:rPr lang="en-US" sz="1400" dirty="0"/>
              <a:t> </a:t>
            </a:r>
            <a:r>
              <a:rPr lang="en-US" sz="1400" dirty="0" err="1"/>
              <a:t>int</a:t>
            </a:r>
            <a:r>
              <a:rPr lang="en-US" sz="1400" dirty="0"/>
              <a:t> </a:t>
            </a:r>
            <a:r>
              <a:rPr lang="en-US" sz="1400" dirty="0" err="1"/>
              <a:t>ledPin</a:t>
            </a:r>
            <a:r>
              <a:rPr lang="en-US" sz="1400" dirty="0"/>
              <a:t> = 13;</a:t>
            </a:r>
          </a:p>
          <a:p>
            <a:endParaRPr lang="en-US" sz="1400" dirty="0"/>
          </a:p>
          <a:p>
            <a:r>
              <a:rPr lang="en-US" sz="1400" dirty="0"/>
              <a:t>void setup()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pinMode</a:t>
            </a:r>
            <a:r>
              <a:rPr lang="en-US" sz="1400" dirty="0"/>
              <a:t>(</a:t>
            </a:r>
            <a:r>
              <a:rPr lang="en-US" sz="1400" dirty="0" err="1"/>
              <a:t>ledPin,OUTPUT</a:t>
            </a:r>
            <a:r>
              <a:rPr lang="en-US" sz="1400" dirty="0"/>
              <a:t>);</a:t>
            </a:r>
          </a:p>
          <a:p>
            <a:r>
              <a:rPr lang="en-US" sz="1400" dirty="0"/>
              <a:t>  // Timer1 initialization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noInterrupts</a:t>
            </a:r>
            <a:r>
              <a:rPr lang="en-US" sz="1400" dirty="0"/>
              <a:t>();   //disable interrupts. Also with cli().</a:t>
            </a:r>
          </a:p>
          <a:p>
            <a:r>
              <a:rPr lang="en-US" sz="1400" dirty="0"/>
              <a:t>  // mode=NORMAL</a:t>
            </a:r>
          </a:p>
          <a:p>
            <a:r>
              <a:rPr lang="en-US" sz="1400" dirty="0"/>
              <a:t>  TCCR1A = 0;</a:t>
            </a:r>
          </a:p>
          <a:p>
            <a:r>
              <a:rPr lang="en-US" sz="1400" dirty="0"/>
              <a:t>  TCCR1B = 0;</a:t>
            </a:r>
          </a:p>
          <a:p>
            <a:r>
              <a:rPr lang="en-US" sz="1400" dirty="0"/>
              <a:t>  // set CS12 bit of TCCR1B (</a:t>
            </a:r>
            <a:r>
              <a:rPr lang="en-US" sz="1400" dirty="0" err="1"/>
              <a:t>prescaler</a:t>
            </a:r>
            <a:r>
              <a:rPr lang="en-US" sz="1400" dirty="0"/>
              <a:t>=256)</a:t>
            </a:r>
          </a:p>
          <a:p>
            <a:r>
              <a:rPr lang="en-US" sz="1400" dirty="0"/>
              <a:t>  TCCR1B |= (1 &lt;&lt; CS12);  // shift 00000001 to CS12 position</a:t>
            </a:r>
          </a:p>
          <a:p>
            <a:r>
              <a:rPr lang="en-US" sz="1400" dirty="0"/>
              <a:t>                                             // equivalent: TCCR1B = _BV(CS12) --&gt; 1&lt;&lt;CS12</a:t>
            </a:r>
          </a:p>
          <a:p>
            <a:r>
              <a:rPr lang="en-US" sz="1400" dirty="0"/>
              <a:t>                                             // equivalent: </a:t>
            </a:r>
            <a:r>
              <a:rPr lang="en-US" sz="1400" dirty="0" err="1"/>
              <a:t>bitSet</a:t>
            </a:r>
            <a:r>
              <a:rPr lang="en-US" sz="1400" dirty="0"/>
              <a:t>(TCCR1B,CS12)</a:t>
            </a:r>
          </a:p>
          <a:p>
            <a:r>
              <a:rPr lang="en-US" sz="1400" dirty="0"/>
              <a:t>  // enable TOIE1 of TIMSK1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bitSet</a:t>
            </a:r>
            <a:r>
              <a:rPr lang="en-US" sz="1400" dirty="0"/>
              <a:t>(TIMSK1, TOIE1);</a:t>
            </a:r>
          </a:p>
          <a:p>
            <a:r>
              <a:rPr lang="en-US" sz="1400" dirty="0"/>
              <a:t>  interrupts();     //enable interrupts. Also with </a:t>
            </a:r>
            <a:r>
              <a:rPr lang="en-US" sz="1400" dirty="0" err="1"/>
              <a:t>sei</a:t>
            </a:r>
            <a:r>
              <a:rPr lang="en-US" sz="1400" dirty="0"/>
              <a:t>().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void loop() {</a:t>
            </a:r>
          </a:p>
          <a:p>
            <a:endParaRPr lang="en-US" sz="1400" dirty="0"/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ISR(TIMER1_OVF_vect) {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digitalWrite</a:t>
            </a:r>
            <a:r>
              <a:rPr lang="en-US" sz="1400" dirty="0"/>
              <a:t>(</a:t>
            </a:r>
            <a:r>
              <a:rPr lang="en-US" sz="1400" dirty="0" err="1"/>
              <a:t>ledPin</a:t>
            </a:r>
            <a:r>
              <a:rPr lang="en-US" sz="1400" dirty="0"/>
              <a:t>, !</a:t>
            </a:r>
            <a:r>
              <a:rPr lang="en-US" sz="1400" dirty="0" err="1"/>
              <a:t>digitalRead</a:t>
            </a:r>
            <a:r>
              <a:rPr lang="en-US" sz="1400" dirty="0"/>
              <a:t>(</a:t>
            </a:r>
            <a:r>
              <a:rPr lang="en-US" sz="1400" dirty="0" err="1"/>
              <a:t>ledPin</a:t>
            </a:r>
            <a:r>
              <a:rPr lang="en-US" sz="1400" dirty="0"/>
              <a:t>));</a:t>
            </a:r>
          </a:p>
          <a:p>
            <a:r>
              <a:rPr lang="en-US" sz="1400" dirty="0"/>
              <a:t>  // or PORTB ^= _BV(PB5); --&gt; PB5=pin 19 or digital pin 13</a:t>
            </a:r>
          </a:p>
          <a:p>
            <a:r>
              <a:rPr lang="en-US" sz="1400" dirty="0"/>
              <a:t>}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1482" y="2514600"/>
            <a:ext cx="5150224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Το πρόγραμμα είναι ισοδύναμο με το </a:t>
            </a:r>
            <a:r>
              <a:rPr lang="en-US" dirty="0"/>
              <a:t>Blink </a:t>
            </a:r>
            <a:r>
              <a:rPr lang="el-GR" dirty="0"/>
              <a:t>το οποίο χρησιμοποιεί την </a:t>
            </a:r>
            <a:r>
              <a:rPr lang="el-GR" dirty="0" err="1"/>
              <a:t>χρονοκαθυστέρηση</a:t>
            </a:r>
            <a:r>
              <a:rPr lang="el-GR" dirty="0"/>
              <a:t> </a:t>
            </a:r>
            <a:r>
              <a:rPr lang="en-US" dirty="0"/>
              <a:t>delay(1000), </a:t>
            </a:r>
            <a:r>
              <a:rPr lang="el-GR" dirty="0"/>
              <a:t>δηλαδή 1 </a:t>
            </a:r>
            <a:r>
              <a:rPr lang="en-US" dirty="0"/>
              <a:t>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FF0000"/>
                </a:solidFill>
              </a:rPr>
              <a:t>Τι πρέπει να γίνει ώστε αυτή η </a:t>
            </a:r>
            <a:r>
              <a:rPr lang="el-GR" b="1" dirty="0" err="1">
                <a:solidFill>
                  <a:srgbClr val="FF0000"/>
                </a:solidFill>
              </a:rPr>
              <a:t>χρονοκαθυστέρηση</a:t>
            </a:r>
            <a:r>
              <a:rPr lang="el-GR" b="1" dirty="0">
                <a:solidFill>
                  <a:srgbClr val="FF0000"/>
                </a:solidFill>
              </a:rPr>
              <a:t> να γίνει περίπου 4 </a:t>
            </a:r>
            <a:r>
              <a:rPr lang="en-US" b="1" dirty="0">
                <a:solidFill>
                  <a:srgbClr val="FF0000"/>
                </a:solidFill>
              </a:rPr>
              <a:t>s?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1482" y="5861804"/>
            <a:ext cx="11214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(p</a:t>
            </a:r>
            <a:r>
              <a:rPr lang="el-GR" sz="2400" b="1" dirty="0">
                <a:solidFill>
                  <a:srgbClr val="C00000"/>
                </a:solidFill>
                <a:latin typeface="TimesNewRomanPS-BoldMT"/>
              </a:rPr>
              <a:t>1</a:t>
            </a:r>
            <a:r>
              <a:rPr lang="en-US" sz="2400" b="1" dirty="0">
                <a:solidFill>
                  <a:srgbClr val="C00000"/>
                </a:solidFill>
                <a:latin typeface="TimesNewRomanPS-BoldMT"/>
              </a:rPr>
              <a:t>8)</a:t>
            </a:r>
            <a:endParaRPr lang="el-GR" sz="2400" b="1" dirty="0">
              <a:solidFill>
                <a:srgbClr val="C00000"/>
              </a:solidFill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39093507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98</a:t>
            </a:fld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416859" y="968316"/>
            <a:ext cx="1117450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5"/>
                </a:solidFill>
              </a:rPr>
              <a:t>Στο προηγούμενο παράδειγμα, με </a:t>
            </a:r>
            <a:r>
              <a:rPr lang="en-US" b="1" dirty="0">
                <a:solidFill>
                  <a:schemeClr val="accent5"/>
                </a:solidFill>
              </a:rPr>
              <a:t>CS12=1 </a:t>
            </a:r>
            <a:r>
              <a:rPr lang="el-GR" b="1" dirty="0">
                <a:solidFill>
                  <a:schemeClr val="accent5"/>
                </a:solidFill>
              </a:rPr>
              <a:t>ή με </a:t>
            </a:r>
            <a:r>
              <a:rPr lang="en-US" b="1" dirty="0" err="1">
                <a:solidFill>
                  <a:schemeClr val="accent5"/>
                </a:solidFill>
              </a:rPr>
              <a:t>prescaler</a:t>
            </a:r>
            <a:r>
              <a:rPr lang="en-US" b="1" dirty="0">
                <a:solidFill>
                  <a:schemeClr val="accent5"/>
                </a:solidFill>
              </a:rPr>
              <a:t>=256, </a:t>
            </a:r>
            <a:r>
              <a:rPr lang="el-GR" b="1" dirty="0">
                <a:solidFill>
                  <a:schemeClr val="accent5"/>
                </a:solidFill>
              </a:rPr>
              <a:t>ο χρόνος υπερχείλισης ήταν 1,048576 </a:t>
            </a:r>
            <a:r>
              <a:rPr lang="en-US" b="1" dirty="0">
                <a:solidFill>
                  <a:schemeClr val="accent5"/>
                </a:solidFill>
              </a:rPr>
              <a:t>s. </a:t>
            </a:r>
            <a:r>
              <a:rPr lang="el-GR" b="1" dirty="0">
                <a:solidFill>
                  <a:schemeClr val="accent5"/>
                </a:solidFill>
              </a:rPr>
              <a:t>Τι μπορούμε να κάνουμε ώστε ο χρόνος αυτός να γίνει ακριβώς 1 </a:t>
            </a:r>
            <a:r>
              <a:rPr lang="en-US" b="1" dirty="0">
                <a:solidFill>
                  <a:schemeClr val="accent5"/>
                </a:solidFill>
              </a:rPr>
              <a:t>s?</a:t>
            </a:r>
            <a:r>
              <a:rPr lang="el-GR" b="1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859" y="2714317"/>
            <a:ext cx="10936941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Είναι φανερό ότι αν ο </a:t>
            </a:r>
            <a:r>
              <a:rPr lang="en-US" dirty="0"/>
              <a:t>Timer1 </a:t>
            </a:r>
            <a:r>
              <a:rPr lang="el-GR" dirty="0"/>
              <a:t>ξεκίναγε να μετράει από μια μεγαλύτερη τιμή και όχι από το 0, τότε η </a:t>
            </a:r>
            <a:r>
              <a:rPr lang="el-GR" dirty="0" err="1"/>
              <a:t>χρονοκαθυστέρηση</a:t>
            </a:r>
            <a:r>
              <a:rPr lang="el-GR" dirty="0"/>
              <a:t> θα ήταν μικρότερη επειδή θα μετρούσε λιγότερα βήματα από 65536. Επομένως για </a:t>
            </a:r>
            <a:r>
              <a:rPr lang="el-GR" dirty="0" err="1"/>
              <a:t>χρονοκαθυστέρηση</a:t>
            </a:r>
            <a:r>
              <a:rPr lang="el-GR" dirty="0"/>
              <a:t> 1 </a:t>
            </a:r>
            <a:r>
              <a:rPr lang="en-US" dirty="0"/>
              <a:t>s </a:t>
            </a:r>
            <a:r>
              <a:rPr lang="el-GR" dirty="0"/>
              <a:t>ο </a:t>
            </a:r>
            <a:r>
              <a:rPr lang="en-US" dirty="0"/>
              <a:t>Timer1 </a:t>
            </a:r>
            <a:r>
              <a:rPr lang="el-GR" dirty="0"/>
              <a:t>πρέπει να μετρήσει 65536/1.048576 = 62500 βήματα.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Άρα η τιμή εκκίνησής του δεν θα είναι το 0 αλλά το 65535-62500 = 3035 ή το </a:t>
            </a:r>
            <a:r>
              <a:rPr lang="en-US" dirty="0"/>
              <a:t>0x0BDC.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Η τιμή εκκίνησης του </a:t>
            </a:r>
            <a:r>
              <a:rPr lang="en-US" dirty="0"/>
              <a:t>Timer1 </a:t>
            </a:r>
            <a:r>
              <a:rPr lang="el-GR" dirty="0"/>
              <a:t>αποθηκεύεται στον </a:t>
            </a:r>
            <a:r>
              <a:rPr lang="el-GR" dirty="0" err="1"/>
              <a:t>καταχωρητή</a:t>
            </a:r>
            <a:r>
              <a:rPr lang="el-GR" dirty="0"/>
              <a:t> </a:t>
            </a:r>
            <a:r>
              <a:rPr lang="en-US" dirty="0"/>
              <a:t>TCNT1 </a:t>
            </a:r>
            <a:r>
              <a:rPr lang="el-GR" dirty="0"/>
              <a:t>με την εντολή</a:t>
            </a:r>
            <a:r>
              <a:rPr lang="en-US" dirty="0"/>
              <a:t>:</a:t>
            </a:r>
            <a:r>
              <a:rPr lang="el-GR" dirty="0"/>
              <a:t> </a:t>
            </a:r>
            <a:r>
              <a:rPr lang="en-US" dirty="0"/>
              <a:t>TCNT1 = 0x0BDC;</a:t>
            </a:r>
            <a:r>
              <a:rPr lang="el-GR" dirty="0"/>
              <a:t> </a:t>
            </a:r>
            <a:endParaRPr lang="en-US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Στο παραπάνω πρόγραμμα θα τοποθετηθεί στο </a:t>
            </a:r>
            <a:r>
              <a:rPr lang="en-US" dirty="0"/>
              <a:t>setup() </a:t>
            </a:r>
            <a:r>
              <a:rPr lang="el-GR" dirty="0"/>
              <a:t>και στην ΥΕΔ.</a:t>
            </a:r>
          </a:p>
        </p:txBody>
      </p:sp>
    </p:spTree>
    <p:extLst>
      <p:ext uri="{BB962C8B-B14F-4D97-AF65-F5344CB8AC3E}">
        <p14:creationId xmlns:p14="http://schemas.microsoft.com/office/powerpoint/2010/main" val="3938331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C50B3-4AD5-4223-BF32-7B7048BF1EF4}" type="slidenum">
              <a:rPr lang="el-GR" smtClean="0"/>
              <a:t>99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3775253" y="319167"/>
            <a:ext cx="52139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NewRomanPS-BoldMT"/>
              </a:rPr>
              <a:t>Παράδειγμα με τον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Timer1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 σε λειτουργία </a:t>
            </a:r>
            <a:r>
              <a:rPr lang="en-US" b="1" dirty="0">
                <a:solidFill>
                  <a:srgbClr val="C00000"/>
                </a:solidFill>
                <a:latin typeface="TimesNewRomanPS-BoldMT"/>
              </a:rPr>
              <a:t>CTC</a:t>
            </a:r>
            <a:r>
              <a:rPr lang="el-GR" b="1" dirty="0">
                <a:solidFill>
                  <a:srgbClr val="C00000"/>
                </a:solidFill>
                <a:latin typeface="TimesNewRomanPS-BoldMT"/>
              </a:rPr>
              <a:t> 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965" y="1143000"/>
            <a:ext cx="113224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Η λειτουργία αυτή λέγεται </a:t>
            </a:r>
            <a:r>
              <a:rPr lang="en-US" dirty="0"/>
              <a:t>CTC (Clear Timer on Compare match).</a:t>
            </a:r>
            <a:r>
              <a:rPr lang="el-GR" dirty="0"/>
              <a:t> Ο </a:t>
            </a:r>
            <a:r>
              <a:rPr lang="el-GR" dirty="0" err="1"/>
              <a:t>χρονιστής</a:t>
            </a:r>
            <a:r>
              <a:rPr lang="el-GR" dirty="0"/>
              <a:t> αντί να υπερχειλίζει, συγκρίνει κάθε φορά την τιμή του με την τιμή ενός άλλου προ-φορτωμένου </a:t>
            </a:r>
            <a:r>
              <a:rPr lang="el-GR" dirty="0" err="1"/>
              <a:t>καταχωρητή</a:t>
            </a:r>
            <a:r>
              <a:rPr lang="en-US" dirty="0"/>
              <a:t> (OCR1A)</a:t>
            </a:r>
            <a:r>
              <a:rPr lang="el-GR" dirty="0"/>
              <a:t>. Όταν οι δύο τιμές είναι ίδιες, τότε τοποθετείται κάποιο </a:t>
            </a:r>
            <a:r>
              <a:rPr lang="en-US" dirty="0"/>
              <a:t>flag </a:t>
            </a:r>
            <a:r>
              <a:rPr lang="el-GR" dirty="0"/>
              <a:t>ή δημιουργείται διακοπή.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 err="1"/>
              <a:t>Χρονοκαθυστέρηση</a:t>
            </a:r>
            <a:r>
              <a:rPr lang="el-GR" dirty="0"/>
              <a:t> = </a:t>
            </a:r>
            <a:r>
              <a:rPr lang="en-US" dirty="0"/>
              <a:t>(</a:t>
            </a:r>
            <a:r>
              <a:rPr lang="el-GR" dirty="0"/>
              <a:t>Τιμή </a:t>
            </a:r>
            <a:r>
              <a:rPr lang="en-US" dirty="0"/>
              <a:t>preset+1)</a:t>
            </a:r>
            <a:r>
              <a:rPr lang="el-GR" dirty="0"/>
              <a:t>/(16 </a:t>
            </a:r>
            <a:r>
              <a:rPr lang="en-US" dirty="0"/>
              <a:t>MHz / </a:t>
            </a:r>
            <a:r>
              <a:rPr lang="en-US" dirty="0" err="1"/>
              <a:t>prescaler</a:t>
            </a:r>
            <a:r>
              <a:rPr lang="en-US" dirty="0"/>
              <a:t>). </a:t>
            </a:r>
            <a:r>
              <a:rPr lang="el-GR" dirty="0"/>
              <a:t>Το</a:t>
            </a:r>
            <a:r>
              <a:rPr lang="en-US" dirty="0"/>
              <a:t> </a:t>
            </a:r>
            <a:r>
              <a:rPr lang="el-GR" dirty="0"/>
              <a:t>+1 τοποθετείται στη σχέση υπολογισμού επειδή όταν ο </a:t>
            </a:r>
            <a:r>
              <a:rPr lang="el-GR" dirty="0" err="1"/>
              <a:t>χρονιστής</a:t>
            </a:r>
            <a:r>
              <a:rPr lang="el-GR" dirty="0"/>
              <a:t> φτάσει στην επιθυμητή τιμή του άλλου </a:t>
            </a:r>
            <a:r>
              <a:rPr lang="el-GR" dirty="0" err="1"/>
              <a:t>καταχωρητή</a:t>
            </a:r>
            <a:r>
              <a:rPr lang="el-GR" dirty="0"/>
              <a:t>, μηδενίζεται δηλαδή κάνει ένα κύκλο παραπάνω.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Επομένως για να δημιουργηθεί </a:t>
            </a:r>
            <a:r>
              <a:rPr lang="el-GR" dirty="0" err="1"/>
              <a:t>χρονοκαθυστέρηση</a:t>
            </a:r>
            <a:r>
              <a:rPr lang="el-GR" dirty="0"/>
              <a:t> ακριβείας 1 </a:t>
            </a:r>
            <a:r>
              <a:rPr lang="en-US" dirty="0"/>
              <a:t>s </a:t>
            </a:r>
            <a:r>
              <a:rPr lang="el-GR" dirty="0"/>
              <a:t>πρέπει να διαλέξουμε </a:t>
            </a:r>
            <a:r>
              <a:rPr lang="en-US" dirty="0" err="1"/>
              <a:t>prescaler</a:t>
            </a:r>
            <a:r>
              <a:rPr lang="en-US" dirty="0"/>
              <a:t>=256 </a:t>
            </a:r>
            <a:r>
              <a:rPr lang="el-GR" dirty="0"/>
              <a:t>και να φορτώσουμε τον </a:t>
            </a:r>
            <a:r>
              <a:rPr lang="el-GR" dirty="0" err="1"/>
              <a:t>καταχωρητή</a:t>
            </a:r>
            <a:r>
              <a:rPr lang="el-GR" dirty="0"/>
              <a:t> </a:t>
            </a:r>
            <a:r>
              <a:rPr lang="en-US" dirty="0"/>
              <a:t>OCR1A </a:t>
            </a:r>
            <a:r>
              <a:rPr lang="el-GR" dirty="0"/>
              <a:t>με την τιμή:  Τιμή </a:t>
            </a:r>
            <a:r>
              <a:rPr lang="en-US" dirty="0"/>
              <a:t>preset = </a:t>
            </a:r>
            <a:r>
              <a:rPr lang="el-GR" dirty="0" err="1"/>
              <a:t>Χρονοκαθυστέρηση</a:t>
            </a:r>
            <a:r>
              <a:rPr lang="el-GR" dirty="0"/>
              <a:t> * (16</a:t>
            </a:r>
            <a:r>
              <a:rPr lang="en-US" dirty="0"/>
              <a:t> MHz/256) -1, </a:t>
            </a:r>
            <a:r>
              <a:rPr lang="el-GR" dirty="0"/>
              <a:t>δηλαδή με την τιμή 62499.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Σε αυτήν την περίπτωση ο </a:t>
            </a:r>
            <a:r>
              <a:rPr lang="el-GR" dirty="0" err="1"/>
              <a:t>χρονιστής</a:t>
            </a:r>
            <a:r>
              <a:rPr lang="el-GR" dirty="0"/>
              <a:t> </a:t>
            </a:r>
            <a:r>
              <a:rPr lang="en-US" dirty="0"/>
              <a:t>Timer1 </a:t>
            </a:r>
            <a:r>
              <a:rPr lang="el-GR" dirty="0"/>
              <a:t>τοποθετείται σε </a:t>
            </a:r>
            <a:r>
              <a:rPr lang="en-US" dirty="0"/>
              <a:t>CTC mode </a:t>
            </a:r>
            <a:r>
              <a:rPr lang="el-GR" dirty="0"/>
              <a:t>(</a:t>
            </a:r>
            <a:r>
              <a:rPr lang="en-US" dirty="0"/>
              <a:t>WGM12=1 </a:t>
            </a:r>
            <a:r>
              <a:rPr lang="el-GR" dirty="0"/>
              <a:t>του </a:t>
            </a:r>
            <a:r>
              <a:rPr lang="en-US" dirty="0"/>
              <a:t>TCCR1B) </a:t>
            </a:r>
            <a:r>
              <a:rPr lang="el-GR" dirty="0"/>
              <a:t>και ενεργοποιείται το αντίστοιχο </a:t>
            </a:r>
            <a:r>
              <a:rPr lang="en-US" dirty="0"/>
              <a:t>interrupt flag (OCIE1A=1 </a:t>
            </a:r>
            <a:r>
              <a:rPr lang="el-GR" dirty="0"/>
              <a:t>του </a:t>
            </a:r>
            <a:r>
              <a:rPr lang="en-US" dirty="0"/>
              <a:t>TIMSK1).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Η ΥΕΔ σε αυτό το </a:t>
            </a:r>
            <a:r>
              <a:rPr lang="en-US" dirty="0"/>
              <a:t>mode </a:t>
            </a:r>
            <a:r>
              <a:rPr lang="el-GR" dirty="0"/>
              <a:t>λειτουργίας είναι η </a:t>
            </a:r>
            <a:r>
              <a:rPr lang="en-US" dirty="0"/>
              <a:t>ISR(TIMER1_COMPA_vect)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62254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28485</TotalTime>
  <Words>13906</Words>
  <Application>Microsoft Office PowerPoint</Application>
  <PresentationFormat>Widescreen</PresentationFormat>
  <Paragraphs>2100</Paragraphs>
  <Slides>152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152</vt:i4>
      </vt:variant>
    </vt:vector>
  </HeadingPairs>
  <TitlesOfParts>
    <vt:vector size="165" baseType="lpstr">
      <vt:lpstr>Arial</vt:lpstr>
      <vt:lpstr>Calibri</vt:lpstr>
      <vt:lpstr>Calibri Light</vt:lpstr>
      <vt:lpstr>Cambria</vt:lpstr>
      <vt:lpstr>Courier New</vt:lpstr>
      <vt:lpstr>Times New Roman</vt:lpstr>
      <vt:lpstr>TimesNewRomanPS-BoldMT</vt:lpstr>
      <vt:lpstr>TimesNewRomanPSMT</vt:lpstr>
      <vt:lpstr>TyponineSans Regular 18</vt:lpstr>
      <vt:lpstr>Wingdings</vt:lpstr>
      <vt:lpstr>Θέμα του Office</vt:lpstr>
      <vt:lpstr>Image</vt:lpstr>
      <vt:lpstr>Εξίσωση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John Ellinas</dc:creator>
  <cp:lastModifiedBy>Milidonis, Athanasios (Nokia - GR/Athens)</cp:lastModifiedBy>
  <cp:revision>301</cp:revision>
  <cp:lastPrinted>2018-10-25T06:27:15Z</cp:lastPrinted>
  <dcterms:created xsi:type="dcterms:W3CDTF">2016-08-01T15:59:35Z</dcterms:created>
  <dcterms:modified xsi:type="dcterms:W3CDTF">2019-02-05T17:06:10Z</dcterms:modified>
</cp:coreProperties>
</file>