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25" r:id="rId2"/>
    <p:sldId id="426" r:id="rId3"/>
    <p:sldId id="415" r:id="rId4"/>
    <p:sldId id="427" r:id="rId5"/>
    <p:sldId id="414" r:id="rId6"/>
    <p:sldId id="371" r:id="rId7"/>
    <p:sldId id="372" r:id="rId8"/>
    <p:sldId id="374" r:id="rId9"/>
    <p:sldId id="375" r:id="rId10"/>
    <p:sldId id="376" r:id="rId11"/>
    <p:sldId id="377" r:id="rId12"/>
    <p:sldId id="416" r:id="rId13"/>
    <p:sldId id="373" r:id="rId14"/>
    <p:sldId id="418" r:id="rId15"/>
    <p:sldId id="419" r:id="rId16"/>
    <p:sldId id="417" r:id="rId17"/>
    <p:sldId id="420" r:id="rId18"/>
    <p:sldId id="421" r:id="rId19"/>
    <p:sldId id="422" r:id="rId20"/>
    <p:sldId id="423" r:id="rId21"/>
    <p:sldId id="424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AB39-4FEC-4F1E-8C09-EB6507A89E08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A2A55-7BC1-43D6-9345-3B992CDEA8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46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65BCC0D-8032-4EB6-89FD-649C842AA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336CBBD-5123-4594-B56D-387A4A894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altLang="el-G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FC3EBF1-079A-4291-B380-C21D6AA56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0AB5D1-037C-4884-891D-0171C8F24E59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AD53794A-59E2-4448-8587-F5B2F927E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42843387-0B79-4746-958F-9416C14A5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altLang="el-GR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C341561-DC79-435F-AD7D-ACC2A7EC3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B4D873-A4BC-4B2F-BFD0-F21B3B7AE087}" type="slidenum">
              <a:rPr lang="el-GR" altLang="el-GR" smtClean="0"/>
              <a:pPr/>
              <a:t>18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9CA515-7312-4DE8-AE19-DD1A6EFB8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F79ED3-30ED-4CFC-99F3-0AFFC0DFA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930A82-6523-46B6-80DB-330E45D1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C86827-3B81-411C-A4C2-B432B68A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4F824D-11A5-4A93-87BF-28B9906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81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6C7034-6DB6-424F-AB12-935D3292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457A926-10E6-4114-BDAB-04D662291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168742-73C8-42DE-91B5-F5914CF4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7B26EA-41FA-428C-830C-D9DBADB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427738-5D3A-4458-B953-F3FBB12B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97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F3D9EBE-EF86-4E25-B2DA-3FE68BB12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9B7642F-CC33-4AF4-840F-90C504B4A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D32EE32-28D5-4607-A4A1-F332A0E8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234B01-6464-4355-BACD-EB061120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82B471-DA51-40B0-BE3D-A3E8CF32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33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97E61-0C01-4116-AF89-295182E9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3E59BA-2DFB-4433-AD99-B700A1AA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31085D-B435-4D5D-9AB8-C7DB8BE3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5315BD-6C7F-4501-9667-EEF69527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3E08AE-EB31-4582-BC0C-03D82936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4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FC7B18-6C34-4377-A512-E410FC4E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D6CC323-08D4-4792-AD33-DC887D5A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F56636-4BA2-4649-ACF1-AD08613B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1D46B7-8568-4D52-B312-36C73345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C5D71A-529F-4AF7-9CC4-69BBA38D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59D589-7E2D-4641-82B9-AEFAC2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BB4C3C-9848-4DC5-BECF-25E02E888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124070D-7386-45ED-A2BD-7723F6F28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1237AA4-E735-4BD3-8789-8DFD9C91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6619C2-217A-4A3B-8FBD-91975334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382701-F594-49BA-BA4E-90259CD9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08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63501E-EF4A-49B5-B363-C62EF0A3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9211D0-3FE4-4EBD-8FE0-0375CCD9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B9DE6A-0CEA-4D65-BF39-A70D4E113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0192EEA-933D-412A-8DDD-843480FCF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86A1BC-DA22-4ED8-9AD5-69DB02A65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570B39E-167D-4DD3-A710-EBA08680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95D0216-A517-4B49-B307-A0F27DFF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A23468D-870A-4854-8847-110D019D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80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CA8D3B-719D-4AFC-85FC-DF78A26D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286D255-AB24-4854-A8C6-1233FAFB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B9B4021-F463-4E31-9C77-DDEB9AF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054F041-2820-406C-B792-9C8736F4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7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4545CB5-7558-4902-9468-5AC9F064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8675712-4612-4DE3-A7F6-57FFD1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16EB5F-297B-4F1D-902A-572E715F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52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D45DD0-741B-4FB9-A9ED-B50C130F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4E3C27-A9C2-4B17-ACFD-83A8BB98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7B26473-0F50-4CCF-BE13-BC7EA895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619EAE-D2E5-405E-AB9D-D5365E87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DF45FA-4F6A-4A53-8D2B-0334ADE0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683437-2E86-4FC1-9E72-55B01FC9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3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956192-A8C5-4F7B-8990-23638FF4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5517B50-2D77-4537-AA85-70A14EBA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E8DE0D9-A1AD-483A-9682-B39AD85C3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26D129E-BDCC-4ECF-A96B-3E136E34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7F4D9A-E466-4487-AC47-2AB6ACD6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B03437-122F-4848-A547-3D18E41F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2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958D5C4-A664-4E89-B42C-D5A97A9F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67D158-F23D-4584-9786-6DDCE904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AFAE6A-9231-48AB-82AD-8076641E8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457B-7E44-4522-8E39-66DF61FE5A30}" type="datetimeFigureOut">
              <a:rPr lang="el-GR" smtClean="0"/>
              <a:t>19/3/2024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4A2077-DFC8-44A1-9385-EE5A2CBFF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F1D79A-FB72-4BFD-9AF1-C79C1543D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F55C-B878-481C-8ED4-205A426BD4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05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5DB13B0B-9C76-4DDA-AB8A-ED7D342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6FF11-7D08-48B4-A5E1-35ABFFDC4587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711905B-E254-4E50-ADB2-D34B1C0FF4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8063" y="2747963"/>
            <a:ext cx="8064500" cy="1477808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l-GR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ΠΑΡΟΥΣΙΑΣΗ ΝΑΥΠΗΓΙΚΩΝ ΓΡΑΜΜΩΝ 2</a:t>
            </a:r>
            <a:endParaRPr lang="en-US" alt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l-GR" altLang="el-G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l-GR" altLang="el-GR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l-GR" altLang="el-GR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l-GR" altLang="el-GR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Γεώργιος Κ. Χατζηκωνσταντής Επίκουρος Καθηγητής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Διπλ. Ναυπηγός Μηχανολόγος Μηχανικός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l-GR" altLang="el-G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‘’Διασφάλιση Ποιότητας’’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</a:t>
            </a:r>
            <a:r>
              <a:rPr lang="en-US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Ναυπηγικών Μηχανικών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Πανεπιστημίου Δυτικής Αττικής (ΠΑ.Δ.Α.)</a:t>
            </a:r>
            <a:endParaRPr lang="en-US" alt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3DD47BDD-2553-4E26-9A98-818C2E81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1223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A10416F2-C5F4-4FA7-BE4B-3B946124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96889"/>
            <a:ext cx="6985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u="sng"/>
              <a:t>Ναυπηγικό</a:t>
            </a:r>
            <a:r>
              <a:rPr lang="en-US" altLang="el-GR" b="1" u="sng"/>
              <a:t> </a:t>
            </a:r>
            <a:r>
              <a:rPr lang="el-GR" altLang="el-GR" b="1" u="sng"/>
              <a:t>Σχέδιο</a:t>
            </a:r>
            <a:r>
              <a:rPr lang="en-US" altLang="el-GR" b="1" u="sng"/>
              <a:t> </a:t>
            </a:r>
            <a:r>
              <a:rPr lang="el-GR" altLang="el-GR" b="1" u="sng"/>
              <a:t>και Αρχές </a:t>
            </a:r>
            <a:r>
              <a:rPr lang="en-US" altLang="el-GR" b="1" u="sng"/>
              <a:t>Casd</a:t>
            </a:r>
            <a:r>
              <a:rPr lang="el-GR" altLang="el-GR" b="1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 u="sng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u="sng"/>
              <a:t>ΤΜΗΜΑ ΝΑΥΠΗΓΩΝ ΜΗΧΑΝΙΚΩΝ</a:t>
            </a:r>
            <a:endParaRPr lang="el-GR" altLang="el-GR" sz="1800" b="1" u="sng"/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CCABD095-D218-4F9B-B0FC-27F233FC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700" y="6418432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ΚΑΘΗΓΗΤΗΣ ΓΕΩΡΓΙΟΣ Κ. ΧΑΤΖΗΚΩΝΣΤΑΝΤΗΣ  2024</a:t>
            </a:r>
            <a:endParaRPr lang="el-GR" altLang="el-GR" sz="1000" dirty="0"/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9F99E7D4-1B15-4DDF-B721-81E3DD16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4" y="1987551"/>
            <a:ext cx="2198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2800" u="sng">
                <a:latin typeface="Arial Black" panose="020B0A04020102020204" pitchFamily="34" charset="0"/>
              </a:rPr>
              <a:t>ΕΙΣΑΓΩΓΗ</a:t>
            </a:r>
            <a:endParaRPr lang="en-US" altLang="el-GR" sz="2800" u="sng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2C198CE7-CE06-47C2-BC3B-6BEABDC0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BD9C1F-CB53-47AD-B4CE-349B21689E1D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400"/>
          </a:p>
        </p:txBody>
      </p:sp>
      <p:sp>
        <p:nvSpPr>
          <p:cNvPr id="68614" name="Text Box 7">
            <a:extLst>
              <a:ext uri="{FF2B5EF4-FFF2-40B4-BE49-F238E27FC236}">
                <a16:creationId xmlns:a16="http://schemas.microsoft.com/office/drawing/2014/main" id="{CFA822A3-5B7D-4041-AEEF-12852D83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477001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sp>
        <p:nvSpPr>
          <p:cNvPr id="68615" name="TextBox 1">
            <a:extLst>
              <a:ext uri="{FF2B5EF4-FFF2-40B4-BE49-F238E27FC236}">
                <a16:creationId xmlns:a16="http://schemas.microsoft.com/office/drawing/2014/main" id="{511534F3-B58D-4DFC-B140-CC4C9A09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193" y="3123863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51</a:t>
            </a:r>
          </a:p>
        </p:txBody>
      </p:sp>
      <p:sp>
        <p:nvSpPr>
          <p:cNvPr id="68616" name="TextBox 1">
            <a:extLst>
              <a:ext uri="{FF2B5EF4-FFF2-40B4-BE49-F238E27FC236}">
                <a16:creationId xmlns:a16="http://schemas.microsoft.com/office/drawing/2014/main" id="{C78BFEE9-3402-4C2B-8307-B3C6161BA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6216651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52</a:t>
            </a:r>
          </a:p>
        </p:txBody>
      </p:sp>
      <p:sp>
        <p:nvSpPr>
          <p:cNvPr id="68617" name="TextBox 1">
            <a:extLst>
              <a:ext uri="{FF2B5EF4-FFF2-40B4-BE49-F238E27FC236}">
                <a16:creationId xmlns:a16="http://schemas.microsoft.com/office/drawing/2014/main" id="{73320B1B-27D1-4E06-B8C1-F11A0942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6158596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53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17F133D-6890-40E5-A683-815BBEB8B6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69" y="3731611"/>
            <a:ext cx="5540188" cy="243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1689F3A-6550-4C39-A22D-CC356F82D8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3" y="3661231"/>
            <a:ext cx="5136232" cy="25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E9A30A-B448-49CC-8C98-B8DB085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15" y="153929"/>
            <a:ext cx="5179584" cy="33866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0CCE6414-3136-4E7D-91A4-4D37A019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FAC05-5AF0-4F66-B2B4-8E87B7912437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400"/>
          </a:p>
        </p:txBody>
      </p:sp>
      <p:sp>
        <p:nvSpPr>
          <p:cNvPr id="69636" name="Text Box 7">
            <a:extLst>
              <a:ext uri="{FF2B5EF4-FFF2-40B4-BE49-F238E27FC236}">
                <a16:creationId xmlns:a16="http://schemas.microsoft.com/office/drawing/2014/main" id="{1DEAEA81-7400-4C61-B7A9-8FE8D783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6308726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E64EF9D-1186-4C62-BC17-48C0C3F41C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1" y="1098996"/>
            <a:ext cx="6021069" cy="22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ACC29A1-B794-47C2-8896-368E67E1D4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1" y="3703861"/>
            <a:ext cx="6021070" cy="224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401F720-25F6-4781-BC78-8915D24141C5}"/>
              </a:ext>
            </a:extLst>
          </p:cNvPr>
          <p:cNvSpPr/>
          <p:nvPr/>
        </p:nvSpPr>
        <p:spPr>
          <a:xfrm>
            <a:off x="4030370" y="353997"/>
            <a:ext cx="4199230" cy="38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ΠΙΝΑΚΑΣ ΣΥΝΤΕΤΑΓΜΕΝΩΝ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(offsets)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FCD45FC2-0435-4852-89B0-1711B93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315987-B688-458E-8441-979DE86AF669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400"/>
          </a:p>
        </p:txBody>
      </p:sp>
      <p:sp>
        <p:nvSpPr>
          <p:cNvPr id="70659" name="TextBox 4">
            <a:extLst>
              <a:ext uri="{FF2B5EF4-FFF2-40B4-BE49-F238E27FC236}">
                <a16:creationId xmlns:a16="http://schemas.microsoft.com/office/drawing/2014/main" id="{83FFC070-79F1-413E-8277-FF935E63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836614"/>
            <a:ext cx="41767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3600" b="1" i="1" u="sng"/>
              <a:t>ΔΙΑΔΙΚΑΣΙΑ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l-GR" altLang="el-GR" sz="3600" b="1" i="1" u="sng"/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3600" b="1" i="1" u="sng"/>
              <a:t>ΣΧΕΔΙΑΣΗΣ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l-GR" altLang="el-GR" sz="3600" b="1" i="1" u="sng"/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3600" b="1" i="1" u="sng"/>
              <a:t>ΝΑΥΠΗΓΙΚΩΝ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l-GR" altLang="el-GR" sz="3600" b="1" i="1" u="sng"/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3600" b="1" i="1" u="sng"/>
              <a:t>ΓΡΑΜΜΩΝ</a:t>
            </a:r>
          </a:p>
        </p:txBody>
      </p:sp>
      <p:sp>
        <p:nvSpPr>
          <p:cNvPr id="70660" name="Text Box 7">
            <a:extLst>
              <a:ext uri="{FF2B5EF4-FFF2-40B4-BE49-F238E27FC236}">
                <a16:creationId xmlns:a16="http://schemas.microsoft.com/office/drawing/2014/main" id="{E2A8976E-50C3-4A83-A36F-EF02B83E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381750"/>
            <a:ext cx="6119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ΚΑΘΗΓΗΤΗΣ ΓΕΩΡΓΙΟΣ Κ. ΧΑΤΖΗΚΩΝΣΤΑΝΤΗΣ   2024</a:t>
            </a:r>
            <a:endParaRPr lang="el-GR" altLang="el-GR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6DEE175D-40DE-45C5-8CC9-37D3BAA2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9ACAA5-9397-498E-8BC3-F850B2611F3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6B7684A-87E0-41B7-A420-83A88D8BE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000" b="1"/>
              <a:t>ΣΧΕΔΙΑΣΗ : περίγραμμα- πλέγμα</a:t>
            </a:r>
          </a:p>
        </p:txBody>
      </p:sp>
      <p:sp>
        <p:nvSpPr>
          <p:cNvPr id="71684" name="Text Box 7">
            <a:extLst>
              <a:ext uri="{FF2B5EF4-FFF2-40B4-BE49-F238E27FC236}">
                <a16:creationId xmlns:a16="http://schemas.microsoft.com/office/drawing/2014/main" id="{FB2C92D6-B575-4130-9C72-A2B4ADCDA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6308726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pic>
        <p:nvPicPr>
          <p:cNvPr id="71685" name="Picture 10">
            <a:extLst>
              <a:ext uri="{FF2B5EF4-FFF2-40B4-BE49-F238E27FC236}">
                <a16:creationId xmlns:a16="http://schemas.microsoft.com/office/drawing/2014/main" id="{73F873FE-291A-4BEC-BF7C-B74EABB6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41350"/>
            <a:ext cx="7920038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7688DFFA-9649-4392-BFAB-156A0D17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1AE72-9E16-43A7-A4DD-8DFCFF4318DD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400"/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1C627223-8D91-4DC0-AAB8-12BAE402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431800"/>
          </a:xfrm>
          <a:noFill/>
        </p:spPr>
        <p:txBody>
          <a:bodyPr/>
          <a:lstStyle/>
          <a:p>
            <a:pPr eaLnBrk="1" hangingPunct="1"/>
            <a:r>
              <a:rPr lang="el-GR" altLang="el-GR" sz="2000" b="1" dirty="0"/>
              <a:t>ΔΙΑΔΙΚΑΣΙΑ ΣΧΕΔΙΑΣΗΣ ΝΑΥΠΗΓΙΚΩΝ ΓΡΑΜΜΩΝ  1/2</a:t>
            </a:r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F1E348FE-0843-4177-8947-6F552B44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692151"/>
            <a:ext cx="8856663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1. Σχεδιάζεται στη διαμήκη( πλάγια) όψη (</a:t>
            </a:r>
            <a:r>
              <a:rPr lang="en-US" altLang="el-GR" sz="1800"/>
              <a:t>sheer plan)</a:t>
            </a:r>
            <a:r>
              <a:rPr lang="el-GR" altLang="el-GR" sz="1800"/>
              <a:t> το πλήρες περίγραμμα του διαμήκους επιπέδου συμμετρίας του πλοίου, χρησιμοποιώντας τα δεδομένα για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    - Περίγραμμα πλώρης   - Περίγραμμα πρύμνης  - Κατάστρωμα και παραπέτο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2. Σχεδιάζεται η καμπύλη καταστρώματος στο εγκάρσιο επίπεδο </a:t>
            </a:r>
            <a:r>
              <a:rPr lang="en-US" altLang="el-GR" sz="1800"/>
              <a:t>(body plan</a:t>
            </a:r>
            <a:r>
              <a:rPr lang="el-GR" altLang="el-GR" sz="1800"/>
              <a:t>, πρόοψη</a:t>
            </a:r>
            <a:r>
              <a:rPr lang="en-US" altLang="el-GR" sz="1800"/>
              <a:t>)</a:t>
            </a:r>
            <a:r>
              <a:rPr lang="el-GR" altLang="el-GR" sz="1800"/>
              <a:t> και στο οριζόντιο επίπεδο κάτοψη</a:t>
            </a:r>
            <a:r>
              <a:rPr lang="en-US" altLang="el-GR" sz="1800"/>
              <a:t> (half-breadth plan</a:t>
            </a:r>
            <a:r>
              <a:rPr lang="el-GR" altLang="el-GR" sz="1800"/>
              <a:t>, κάτοψη</a:t>
            </a:r>
            <a:r>
              <a:rPr lang="en-US" altLang="el-GR" sz="1800"/>
              <a:t>)</a:t>
            </a:r>
            <a:endParaRPr lang="el-GR" altLang="el-GR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3. Σχεδιάζεται η καμπύλη παραπέτου στο εγκάρσιο επίπεδο </a:t>
            </a:r>
            <a:r>
              <a:rPr lang="en-US" altLang="el-GR" sz="1800"/>
              <a:t>(body plan</a:t>
            </a:r>
            <a:r>
              <a:rPr lang="el-GR" altLang="el-GR" sz="1800"/>
              <a:t>, πρόοψη</a:t>
            </a:r>
            <a:r>
              <a:rPr lang="en-US" altLang="el-GR" sz="1800"/>
              <a:t>)</a:t>
            </a:r>
            <a:r>
              <a:rPr lang="el-GR" altLang="el-GR" sz="1800"/>
              <a:t> και στο οριζόντιο επίπεδο κάτοψη</a:t>
            </a:r>
            <a:r>
              <a:rPr lang="en-US" altLang="el-GR" sz="1800"/>
              <a:t> (half-breadth plan</a:t>
            </a:r>
            <a:r>
              <a:rPr lang="el-GR" altLang="el-GR" sz="1800"/>
              <a:t>, κάτοψη</a:t>
            </a:r>
            <a:r>
              <a:rPr lang="en-US" altLang="el-GR" sz="1800"/>
              <a:t>)</a:t>
            </a:r>
            <a:endParaRPr lang="el-GR" altLang="el-GR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4. Σχεδίαση καμπυλών ζυγών (0,2,4,6,8,10) νομέων στη πρόοψη </a:t>
            </a:r>
            <a:r>
              <a:rPr lang="en-US" altLang="el-GR" sz="1800"/>
              <a:t>(body plan)</a:t>
            </a:r>
            <a:r>
              <a:rPr lang="el-GR" altLang="el-GR" sz="1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5. Σχεδίαση καμπυλών περιττών (1,3,5) ισάλων στην κάτοψη</a:t>
            </a:r>
            <a:r>
              <a:rPr lang="en-US" altLang="el-GR" sz="1800"/>
              <a:t> (half-breadth plan)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6. Σχεδίαση 1ης ή 2ης ή 3</a:t>
            </a:r>
            <a:r>
              <a:rPr lang="el-GR" altLang="el-GR" sz="1800" baseline="30000"/>
              <a:t>ης</a:t>
            </a:r>
            <a:r>
              <a:rPr lang="el-GR" altLang="el-GR" sz="1800"/>
              <a:t>  διαμήκους τομής</a:t>
            </a:r>
            <a:r>
              <a:rPr lang="en-US" altLang="el-GR" sz="1800"/>
              <a:t> </a:t>
            </a:r>
            <a:r>
              <a:rPr lang="el-GR" altLang="el-GR" sz="1800"/>
              <a:t>στην πλάγια όψη (</a:t>
            </a:r>
            <a:r>
              <a:rPr lang="en-US" altLang="el-GR" sz="1800"/>
              <a:t>sheer plan)</a:t>
            </a:r>
            <a:r>
              <a:rPr lang="el-GR" altLang="el-GR" sz="1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   7. Εξομάλυνση καμπυλών</a:t>
            </a:r>
            <a:r>
              <a:rPr lang="en-US" altLang="el-GR" sz="1800"/>
              <a:t> </a:t>
            </a:r>
            <a:r>
              <a:rPr lang="el-GR" altLang="el-GR" sz="1800"/>
              <a:t>στα τρία επίπεδα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   8. Σχεδίαση υπολοίπων τομών / καμπυλών στα τρία επίπεδα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   9. Προσδιορισμός διαγωνίων στην πρόοψη </a:t>
            </a:r>
            <a:r>
              <a:rPr lang="en-US" altLang="el-GR" sz="1800"/>
              <a:t>(body plan)</a:t>
            </a:r>
            <a:r>
              <a:rPr lang="el-GR" altLang="el-GR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 10. Σχεδίαση των καμπυλών των διαγωνίων στην κάτοψη</a:t>
            </a:r>
            <a:r>
              <a:rPr lang="en-US" altLang="el-GR" sz="1800"/>
              <a:t> (half-breadth plan)</a:t>
            </a:r>
            <a:r>
              <a:rPr lang="el-GR" altLang="el-GR" sz="1800"/>
              <a:t> κάτω από τις καμπύλες των ισάλων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 11. Τελικός έλεγχος ομαλότητας καμπυλών</a:t>
            </a:r>
          </a:p>
        </p:txBody>
      </p:sp>
      <p:sp>
        <p:nvSpPr>
          <p:cNvPr id="73733" name="Text Box 6">
            <a:extLst>
              <a:ext uri="{FF2B5EF4-FFF2-40B4-BE49-F238E27FC236}">
                <a16:creationId xmlns:a16="http://schemas.microsoft.com/office/drawing/2014/main" id="{27C7CB8E-0160-4254-ABFB-24EEBE03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6308726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2FE86020-AA13-49DD-AFC1-F9797F04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637EA-7A52-4B02-A027-844B8014F03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768FEFE-D0FC-4020-BC93-79B34190C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431800"/>
          </a:xfrm>
        </p:spPr>
        <p:txBody>
          <a:bodyPr/>
          <a:lstStyle/>
          <a:p>
            <a:pPr eaLnBrk="1" hangingPunct="1"/>
            <a:r>
              <a:rPr lang="el-GR" altLang="el-GR" sz="2000" b="1" dirty="0"/>
              <a:t>ΔΙΑΔΙΚΑΣΙΑ ΣΧΕΔΙΑΣΗΣ ΝΑΥΠΗΓΙΚΩΝ ΓΡΑΜΜΩΝ 2/2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92C6DF4B-45F5-473D-AA8D-34A82AD4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6" y="812800"/>
            <a:ext cx="777716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l-GR" altLang="el-GR" sz="1800" b="1" u="sng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u="sng"/>
              <a:t>ΣΗΜΕΙΩΣΗ : </a:t>
            </a:r>
            <a:r>
              <a:rPr lang="el-GR" altLang="el-GR" sz="1800"/>
              <a:t> στα προηγούμενα βήματα 4 , 5 μπορεί να επιλεγούν οι νομείς με περιττό αριθμό και οι παρίσαλοι με ζυγό αριθμό.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l-GR" altLang="el-GR" sz="1800" b="1" u="sng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l-GR" altLang="el-GR" sz="1800" b="1" u="sng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u="sng"/>
              <a:t>ΕΠΙΣΗΜΑΝΣΗ</a:t>
            </a:r>
            <a:r>
              <a:rPr lang="el-GR" altLang="el-GR" sz="1800"/>
              <a:t> : η σχεδίαση του περιγράμματος του επιπέδου συμμετρίας του πλοίου με τα περιγράμματα πλώρης και πρύμνης και η σχεδίαση καμπύλης καταστρώματος και παραπέτου </a:t>
            </a:r>
            <a:r>
              <a:rPr lang="el-GR" altLang="el-GR" sz="1800" b="1"/>
              <a:t>πρέπει να γίνουν πρώτα</a:t>
            </a:r>
            <a:r>
              <a:rPr lang="el-GR" altLang="el-GR" sz="1800"/>
              <a:t> ώστε να είναι γνωστά τα σημεία αρχής και τέλους των νομέων οι οποίοι πρέπει να σχεδιαστούν πλήρεις.</a:t>
            </a: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124D6CB2-E254-4A0D-A6C2-F9D73DAA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381751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B51571B7-CBCF-4DAE-8C15-7E9A0F1B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FAE91-C2F8-4EE8-88FC-4A84B5172C4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sp>
        <p:nvSpPr>
          <p:cNvPr id="72707" name="Text Box 6">
            <a:extLst>
              <a:ext uri="{FF2B5EF4-FFF2-40B4-BE49-F238E27FC236}">
                <a16:creationId xmlns:a16="http://schemas.microsoft.com/office/drawing/2014/main" id="{1F3C9FCA-44BF-46FC-A98A-DF674F45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6381750"/>
            <a:ext cx="6119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ΚΑΘΗΓΗΤΗΣ ΓΕΩΡΓΙΟΣ Κ. ΧΑΤΖΗΚΩΝΣΤΑΝΤΗΣ   2024</a:t>
            </a:r>
            <a:endParaRPr lang="el-GR" altLang="el-GR" sz="900" dirty="0"/>
          </a:p>
        </p:txBody>
      </p:sp>
      <p:sp>
        <p:nvSpPr>
          <p:cNvPr id="72709" name="Text Box 8">
            <a:extLst>
              <a:ext uri="{FF2B5EF4-FFF2-40B4-BE49-F238E27FC236}">
                <a16:creationId xmlns:a16="http://schemas.microsoft.com/office/drawing/2014/main" id="{CAE50A13-0130-4015-A02D-CDA5F37A1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33376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/>
              <a:t>Πίνακας συντεταγμένων  (</a:t>
            </a:r>
            <a:r>
              <a:rPr lang="en-US" altLang="el-GR" sz="2000" b="1"/>
              <a:t>offsets table) </a:t>
            </a:r>
            <a:endParaRPr lang="el-GR" altLang="el-GR" sz="2000" b="1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28CFD03-985A-47D6-A5CE-FCBA93CF8E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18" y="755651"/>
            <a:ext cx="6442144" cy="25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1A5A88-6B32-4CF4-A705-2227763EC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19" y="3427375"/>
            <a:ext cx="6442144" cy="260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C3C8E669-458D-4608-B95E-92558599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1EBCB-C653-4212-B83B-9E685B7DDD3D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636C276-2DCB-42BE-B430-6EEC55356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8838" y="207964"/>
            <a:ext cx="8229600" cy="490537"/>
          </a:xfrm>
        </p:spPr>
        <p:txBody>
          <a:bodyPr/>
          <a:lstStyle/>
          <a:p>
            <a:pPr eaLnBrk="1" hangingPunct="1"/>
            <a:r>
              <a:rPr lang="el-GR" altLang="el-GR" sz="2000" u="sng">
                <a:latin typeface="Arial Black" panose="020B0A04020102020204" pitchFamily="34" charset="0"/>
              </a:rPr>
              <a:t>Σχεδίαση Νομέα 9  </a:t>
            </a:r>
            <a:r>
              <a:rPr lang="el-GR" altLang="el-GR" sz="2000" u="sng"/>
              <a:t>(1/5)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FB0D9C5-74F6-4018-9D51-21086D411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979489"/>
            <a:ext cx="8229600" cy="4968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2000" b="1" u="sng" dirty="0"/>
              <a:t>Η σχεδίαση του νομέα 9 γίνεται στο εγκάρσιο επίπεδο </a:t>
            </a:r>
            <a:r>
              <a:rPr lang="en-US" altLang="el-GR" sz="2000" dirty="0"/>
              <a:t>(body</a:t>
            </a:r>
            <a:endParaRPr lang="el-GR" altLang="el-GR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altLang="el-GR" sz="2000" dirty="0"/>
              <a:t>    </a:t>
            </a:r>
            <a:r>
              <a:rPr lang="en-US" altLang="el-GR" sz="2000" dirty="0"/>
              <a:t> plan, </a:t>
            </a:r>
            <a:r>
              <a:rPr lang="el-GR" altLang="el-GR" sz="2000" dirty="0" err="1"/>
              <a:t>πρόοψη</a:t>
            </a:r>
            <a:r>
              <a:rPr lang="el-GR" altLang="el-GR" sz="2000" dirty="0"/>
              <a:t>) στο ΔΕΞΙ τμήμα δεδομένου ότι ο νομέας 9 είναι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altLang="el-GR" sz="2000" dirty="0"/>
              <a:t>     νομέας του πρωραίου τμήματος.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000" dirty="0"/>
              <a:t>Το εγκάρσιο επίπεδο έχει συντεταγμένες  </a:t>
            </a:r>
            <a:endParaRPr lang="en-US" altLang="el-GR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l-GR" sz="2000" dirty="0"/>
              <a:t>   -</a:t>
            </a:r>
            <a:r>
              <a:rPr lang="el-GR" altLang="el-GR" sz="2000" dirty="0"/>
              <a:t> </a:t>
            </a:r>
            <a:r>
              <a:rPr lang="en-US" altLang="el-GR" sz="2000" dirty="0"/>
              <a:t>Y = </a:t>
            </a:r>
            <a:r>
              <a:rPr lang="el-GR" altLang="el-GR" sz="2000" dirty="0" err="1"/>
              <a:t>ημιπλάτη</a:t>
            </a:r>
            <a:endParaRPr lang="el-GR" altLang="el-GR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   - </a:t>
            </a:r>
            <a:r>
              <a:rPr lang="en-US" altLang="el-GR" sz="2000" dirty="0"/>
              <a:t>Z</a:t>
            </a:r>
            <a:r>
              <a:rPr lang="el-GR" altLang="el-GR" sz="2000" dirty="0"/>
              <a:t> = ύψη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- Τα </a:t>
            </a:r>
            <a:r>
              <a:rPr lang="el-GR" altLang="el-GR" sz="2000" b="1" dirty="0"/>
              <a:t>ύψη</a:t>
            </a:r>
            <a:r>
              <a:rPr lang="el-GR" altLang="el-GR" sz="2000" dirty="0"/>
              <a:t> είναι : - η θέση της κάθε ισάλου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                         - η </a:t>
            </a:r>
            <a:r>
              <a:rPr lang="el-GR" altLang="el-GR" sz="2000" dirty="0" err="1"/>
              <a:t>καθ΄ύψος</a:t>
            </a:r>
            <a:r>
              <a:rPr lang="el-GR" altLang="el-GR" sz="2000" dirty="0"/>
              <a:t> απόσταση από τη βασική γραμμή των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                           σημείων τομής του νομέα 9 με κατάστρωμα,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                           παραπέτο,  </a:t>
            </a:r>
            <a:r>
              <a:rPr lang="en-US" altLang="el-GR" sz="2000" dirty="0"/>
              <a:t>V</a:t>
            </a:r>
            <a:r>
              <a:rPr lang="el-GR" altLang="el-GR" sz="2000" baseline="-25000" dirty="0"/>
              <a:t>1  ,</a:t>
            </a:r>
            <a:r>
              <a:rPr lang="en-US" altLang="el-GR" sz="2000" dirty="0"/>
              <a:t>V</a:t>
            </a:r>
            <a:r>
              <a:rPr lang="el-GR" altLang="el-GR" sz="2000" baseline="-25000" dirty="0"/>
              <a:t>2 </a:t>
            </a:r>
            <a:r>
              <a:rPr lang="el-GR" altLang="el-GR" sz="2000" dirty="0"/>
              <a:t> και επί του διαμήκους επιπέδου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                           συμμετρίας.</a:t>
            </a:r>
            <a:endParaRPr lang="el-GR" altLang="el-GR" sz="2000" baseline="-25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dirty="0"/>
              <a:t>- Τα </a:t>
            </a:r>
            <a:r>
              <a:rPr lang="el-GR" altLang="el-GR" sz="2000" b="1" dirty="0" err="1"/>
              <a:t>ημιπλάτη</a:t>
            </a:r>
            <a:r>
              <a:rPr lang="el-GR" altLang="el-GR" sz="2000" dirty="0"/>
              <a:t> είναι οι αποστάσεις από το διάμηκες επίπεδο συμμετρίας του σημείου τομής του νομέα επάνω στη κάθε ίσαλο.  </a:t>
            </a:r>
          </a:p>
        </p:txBody>
      </p:sp>
      <p:sp>
        <p:nvSpPr>
          <p:cNvPr id="75781" name="Text Box 4">
            <a:extLst>
              <a:ext uri="{FF2B5EF4-FFF2-40B4-BE49-F238E27FC236}">
                <a16:creationId xmlns:a16="http://schemas.microsoft.com/office/drawing/2014/main" id="{5E35A543-ECDF-405A-AFA7-229561FA2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237288"/>
            <a:ext cx="7345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                    ΚΑΘΗΓΗΤΗΣ ΓΕΩΡΓΙΟΣ Κ. ΧΑΤΖΗΚΩΝΣΤΑΝΤΗΣ                2024</a:t>
            </a:r>
            <a:endParaRPr lang="el-GR" altLang="el-GR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10715FA0-3398-4889-BAD7-C1D8C3C8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50A19-CBCF-4AB4-9613-64A9080C6DEC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400"/>
          </a:p>
        </p:txBody>
      </p:sp>
      <p:sp>
        <p:nvSpPr>
          <p:cNvPr id="76803" name="Text Box 8">
            <a:extLst>
              <a:ext uri="{FF2B5EF4-FFF2-40B4-BE49-F238E27FC236}">
                <a16:creationId xmlns:a16="http://schemas.microsoft.com/office/drawing/2014/main" id="{62ED4C76-EE55-468D-B0BE-574EB9E2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6" y="6313489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sp>
        <p:nvSpPr>
          <p:cNvPr id="76805" name="Text Box 11">
            <a:extLst>
              <a:ext uri="{FF2B5EF4-FFF2-40B4-BE49-F238E27FC236}">
                <a16:creationId xmlns:a16="http://schemas.microsoft.com/office/drawing/2014/main" id="{0D96BBC2-D332-40E6-8901-42904112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6" y="188913"/>
            <a:ext cx="7129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u="sng"/>
              <a:t>Σχεδίαση  Νομέα 9 </a:t>
            </a:r>
            <a:r>
              <a:rPr lang="el-GR" altLang="el-GR" sz="1800" b="1"/>
              <a:t>(2/5)</a:t>
            </a:r>
          </a:p>
        </p:txBody>
      </p:sp>
      <p:sp>
        <p:nvSpPr>
          <p:cNvPr id="76806" name="TextBox 1">
            <a:extLst>
              <a:ext uri="{FF2B5EF4-FFF2-40B4-BE49-F238E27FC236}">
                <a16:creationId xmlns:a16="http://schemas.microsoft.com/office/drawing/2014/main" id="{CB675671-8A8A-450E-99D2-3B18A950F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900" y="5969001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54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23816E6-C350-41CB-87FB-D9B299CE4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772357"/>
            <a:ext cx="6945638" cy="49902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B883F8A2-BAD9-4730-811C-5C955C284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620713"/>
          </a:xfrm>
        </p:spPr>
        <p:txBody>
          <a:bodyPr/>
          <a:lstStyle/>
          <a:p>
            <a:r>
              <a:rPr lang="el-GR" altLang="el-GR" sz="2000" u="sng">
                <a:latin typeface="Arial Black" panose="020B0A04020102020204" pitchFamily="34" charset="0"/>
              </a:rPr>
              <a:t>Προσδιορισμός Νομ. 9 (3/5)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A00919E1-A5DE-4A01-9CE9-C68C9ED8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6189D-4C64-4F58-887A-6CA203DB225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55CF51-F8F8-499E-A9EE-0165FEA0B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45793"/>
              </p:ext>
            </p:extLst>
          </p:nvPr>
        </p:nvGraphicFramePr>
        <p:xfrm>
          <a:off x="1162975" y="836613"/>
          <a:ext cx="9254201" cy="499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58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l-GR" altLang="el-GR" sz="1800" dirty="0">
                          <a:solidFill>
                            <a:schemeClr val="tx1"/>
                          </a:solidFill>
                        </a:rPr>
                        <a:t>ο νομέας 9 :</a:t>
                      </a:r>
                    </a:p>
                    <a:p>
                      <a:pPr marL="285750" indent="-285750" eaLnBrk="1" hangingPunct="1">
                        <a:spcBef>
                          <a:spcPct val="50000"/>
                        </a:spcBef>
                        <a:buFontTx/>
                        <a:buChar char="-"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αρχίζει στο σημείο Α (διάμηκες επίπεδο συμμετρίας),</a:t>
                      </a:r>
                    </a:p>
                    <a:p>
                      <a:pPr marL="0" indent="0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el-GR" altLang="el-GR" sz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50000"/>
                        </a:spcBef>
                        <a:buFontTx/>
                        <a:buChar char="-"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τέμνει κατά σειρά :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ίσαλο 1 στο σημείο Ζ,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ίσαλο 2 στο σημείο Η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</a:t>
                      </a: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ίσαλο 3 στο σημείο Θ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την </a:t>
                      </a:r>
                      <a:r>
                        <a:rPr lang="en-US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V1 </a:t>
                      </a: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σημ. Β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την ίσαλο 4 στο σημείο Γ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την ίσαλο 5 στο σημείο Λ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το κατάστρωμα στο σημείο Δ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- την </a:t>
                      </a:r>
                      <a:r>
                        <a:rPr lang="en-US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V2</a:t>
                      </a: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σημ. Π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l-GR" altLang="el-GR" sz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l-GR" altLang="el-GR" sz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-   τελειώνει στο παραπέτο στο σημείο Ε</a:t>
                      </a:r>
                    </a:p>
                    <a:p>
                      <a:endParaRPr lang="el-GR" sz="1800" dirty="0"/>
                    </a:p>
                  </a:txBody>
                  <a:tcPr marL="91449" marR="91449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61" name="TextBox 1">
            <a:extLst>
              <a:ext uri="{FF2B5EF4-FFF2-40B4-BE49-F238E27FC236}">
                <a16:creationId xmlns:a16="http://schemas.microsoft.com/office/drawing/2014/main" id="{CDBE2A54-BEAA-42B1-983B-8DBC69BD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25" y="5280026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55</a:t>
            </a:r>
          </a:p>
        </p:txBody>
      </p:sp>
      <p:sp>
        <p:nvSpPr>
          <p:cNvPr id="78862" name="Ορθογώνιο 6">
            <a:extLst>
              <a:ext uri="{FF2B5EF4-FFF2-40B4-BE49-F238E27FC236}">
                <a16:creationId xmlns:a16="http://schemas.microsoft.com/office/drawing/2014/main" id="{9245D8F1-65D5-486C-B755-A8E2FA5E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6375401"/>
            <a:ext cx="806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ΚΑΘΗΓΗΤΗΣ ΓΕΩΡΓΙΟΣ Κ. ΧΑΤΖΗΚΩΝΣΤΑΝΤΗΣ  2024</a:t>
            </a:r>
            <a:endParaRPr lang="el-GR" altLang="el-GR" sz="10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0F246F1-66D5-4B06-98FC-5A14A592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970" y="896049"/>
            <a:ext cx="5801282" cy="4168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47DF0D59-8704-4082-8F3A-49C52CC0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B28359-3C5F-4BA3-99C0-611C7DB54DE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pic>
        <p:nvPicPr>
          <p:cNvPr id="59395" name="Picture 6">
            <a:extLst>
              <a:ext uri="{FF2B5EF4-FFF2-40B4-BE49-F238E27FC236}">
                <a16:creationId xmlns:a16="http://schemas.microsoft.com/office/drawing/2014/main" id="{A55063ED-D312-410E-ADEF-37033D8D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958850"/>
            <a:ext cx="45735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>
            <a:extLst>
              <a:ext uri="{FF2B5EF4-FFF2-40B4-BE49-F238E27FC236}">
                <a16:creationId xmlns:a16="http://schemas.microsoft.com/office/drawing/2014/main" id="{FEA80A7E-0D12-4660-B710-7379AC804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958850"/>
            <a:ext cx="41322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>
            <a:extLst>
              <a:ext uri="{FF2B5EF4-FFF2-40B4-BE49-F238E27FC236}">
                <a16:creationId xmlns:a16="http://schemas.microsoft.com/office/drawing/2014/main" id="{602E4AC6-C510-4CD5-B37B-CAE9FD85F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014789"/>
            <a:ext cx="4210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1">
            <a:extLst>
              <a:ext uri="{FF2B5EF4-FFF2-40B4-BE49-F238E27FC236}">
                <a16:creationId xmlns:a16="http://schemas.microsoft.com/office/drawing/2014/main" id="{95536A31-DF64-48BD-A0F6-AA0275909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44500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1</a:t>
            </a:r>
            <a:r>
              <a:rPr lang="el-GR" altLang="el-GR" sz="1800" baseline="30000"/>
              <a:t>η</a:t>
            </a:r>
            <a:r>
              <a:rPr lang="el-GR" altLang="el-GR" sz="1800"/>
              <a:t> οικογένεια καμπυλών</a:t>
            </a:r>
          </a:p>
        </p:txBody>
      </p:sp>
      <p:sp>
        <p:nvSpPr>
          <p:cNvPr id="59399" name="TextBox 2">
            <a:extLst>
              <a:ext uri="{FF2B5EF4-FFF2-40B4-BE49-F238E27FC236}">
                <a16:creationId xmlns:a16="http://schemas.microsoft.com/office/drawing/2014/main" id="{5C05D51D-2F83-48CB-B813-AE23B293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47625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2</a:t>
            </a:r>
            <a:r>
              <a:rPr lang="el-GR" altLang="el-GR" sz="1800" baseline="30000"/>
              <a:t>η</a:t>
            </a:r>
            <a:r>
              <a:rPr lang="el-GR" altLang="el-GR" sz="1800"/>
              <a:t> οικογένεια καμπυλών</a:t>
            </a:r>
          </a:p>
        </p:txBody>
      </p:sp>
      <p:sp>
        <p:nvSpPr>
          <p:cNvPr id="59400" name="TextBox 3">
            <a:extLst>
              <a:ext uri="{FF2B5EF4-FFF2-40B4-BE49-F238E27FC236}">
                <a16:creationId xmlns:a16="http://schemas.microsoft.com/office/drawing/2014/main" id="{E69EA679-B085-48CF-99D7-486B8AB6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62267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3</a:t>
            </a:r>
            <a:r>
              <a:rPr lang="el-GR" altLang="el-GR" sz="1800" baseline="30000"/>
              <a:t>η</a:t>
            </a:r>
            <a:r>
              <a:rPr lang="el-GR" altLang="el-GR" sz="1800"/>
              <a:t> οικογένεια καμπυλών</a:t>
            </a:r>
          </a:p>
        </p:txBody>
      </p:sp>
      <p:sp>
        <p:nvSpPr>
          <p:cNvPr id="59401" name="TextBox 1">
            <a:extLst>
              <a:ext uri="{FF2B5EF4-FFF2-40B4-BE49-F238E27FC236}">
                <a16:creationId xmlns:a16="http://schemas.microsoft.com/office/drawing/2014/main" id="{DFD8F601-8F35-4FE5-A1F9-E295B07D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1" y="3335339"/>
            <a:ext cx="1058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44 α</a:t>
            </a:r>
          </a:p>
        </p:txBody>
      </p:sp>
      <p:sp>
        <p:nvSpPr>
          <p:cNvPr id="59402" name="TextBox 1">
            <a:extLst>
              <a:ext uri="{FF2B5EF4-FFF2-40B4-BE49-F238E27FC236}">
                <a16:creationId xmlns:a16="http://schemas.microsoft.com/office/drawing/2014/main" id="{1B92DC05-5E42-46AB-A25F-E82F1175F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3487739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44 β</a:t>
            </a:r>
          </a:p>
        </p:txBody>
      </p:sp>
      <p:sp>
        <p:nvSpPr>
          <p:cNvPr id="59403" name="TextBox 1">
            <a:extLst>
              <a:ext uri="{FF2B5EF4-FFF2-40B4-BE49-F238E27FC236}">
                <a16:creationId xmlns:a16="http://schemas.microsoft.com/office/drawing/2014/main" id="{A75787D4-8897-48C9-89E3-E1B38FEE1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4" y="6027739"/>
            <a:ext cx="1062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44 γ</a:t>
            </a:r>
          </a:p>
        </p:txBody>
      </p:sp>
      <p:sp>
        <p:nvSpPr>
          <p:cNvPr id="59404" name="Text Box 5">
            <a:extLst>
              <a:ext uri="{FF2B5EF4-FFF2-40B4-BE49-F238E27FC236}">
                <a16:creationId xmlns:a16="http://schemas.microsoft.com/office/drawing/2014/main" id="{6FC1D515-63CC-44D8-A4C9-70C7D4F8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6477001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sp>
        <p:nvSpPr>
          <p:cNvPr id="59405" name="TextBox 1">
            <a:extLst>
              <a:ext uri="{FF2B5EF4-FFF2-40B4-BE49-F238E27FC236}">
                <a16:creationId xmlns:a16="http://schemas.microsoft.com/office/drawing/2014/main" id="{AA39B625-F030-4EC0-A827-81BB1179D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15889"/>
            <a:ext cx="599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/>
              <a:t>ΕΠΙΠΕΔΑ  -  ΟΙΚΟΓΕΝΕΙΕΣ ΚΑΜΠΥΛΩΝ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F13C523F-B5FC-416E-9976-7934A3B6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2F555-EBF1-4B4B-AD10-088E17FDF8B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40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F509C1F-D5BA-4CE8-AAB8-77EBEA044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1789" y="600076"/>
            <a:ext cx="8713787" cy="5173663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1600" b="1"/>
              <a:t>   </a:t>
            </a:r>
            <a:r>
              <a:rPr lang="el-GR" altLang="el-GR" sz="1600" b="1" u="sng"/>
              <a:t>Από τον πίνακα ΗΜΙΠΛΑΤΗ , σελ. 6 (φυλλαδίου) ευρίσκονται τα ζητούμενα ημιπλάτη.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FBC4A295-9001-4110-BE38-378AC9C2B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8229600" cy="360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000" u="sng">
                <a:latin typeface="Arial Black" panose="020B0A04020102020204" pitchFamily="34" charset="0"/>
              </a:rPr>
              <a:t>Σχεδίαση Νομέα 9 </a:t>
            </a:r>
            <a:r>
              <a:rPr lang="el-GR" altLang="el-GR" sz="2000"/>
              <a:t>(4/5)</a:t>
            </a:r>
          </a:p>
        </p:txBody>
      </p:sp>
      <p:sp>
        <p:nvSpPr>
          <p:cNvPr id="79878" name="Text Box 8">
            <a:extLst>
              <a:ext uri="{FF2B5EF4-FFF2-40B4-BE49-F238E27FC236}">
                <a16:creationId xmlns:a16="http://schemas.microsoft.com/office/drawing/2014/main" id="{280141BE-F58B-417D-9B0D-3ADCEDAD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580186"/>
            <a:ext cx="7345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                    ΚΑΘΗΓΗΤΗΣ ΓΕΩΡΓΙΟΣ Κ. ΧΑΤΖΗΚΩΝΣΤΑΝΤΗΣ                2024</a:t>
            </a:r>
            <a:endParaRPr lang="el-GR" altLang="el-GR" sz="900" dirty="0"/>
          </a:p>
        </p:txBody>
      </p:sp>
      <p:sp>
        <p:nvSpPr>
          <p:cNvPr id="79880" name="TextBox 1">
            <a:extLst>
              <a:ext uri="{FF2B5EF4-FFF2-40B4-BE49-F238E27FC236}">
                <a16:creationId xmlns:a16="http://schemas.microsoft.com/office/drawing/2014/main" id="{393A08B5-93C4-47CB-9C8C-72B8F8FDF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165" y="6135688"/>
            <a:ext cx="1068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56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635DA7E-9EEA-495A-ADE2-076256AA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9" y="3000525"/>
            <a:ext cx="4614483" cy="341297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5CB1D6-66C3-4563-B025-CB6A51FD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598" y="911224"/>
            <a:ext cx="7356353" cy="20466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474E5398-D8CF-4716-9D7D-E5652C83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0C6E7-0913-4CFD-9990-02BDD2499099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400"/>
          </a:p>
        </p:txBody>
      </p:sp>
      <p:sp>
        <p:nvSpPr>
          <p:cNvPr id="80900" name="Rectangle 5">
            <a:extLst>
              <a:ext uri="{FF2B5EF4-FFF2-40B4-BE49-F238E27FC236}">
                <a16:creationId xmlns:a16="http://schemas.microsoft.com/office/drawing/2014/main" id="{B14158D5-D017-41FC-9541-6EA262B22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263"/>
            <a:ext cx="8229600" cy="360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000" u="sng">
                <a:latin typeface="Arial Black" panose="020B0A04020102020204" pitchFamily="34" charset="0"/>
              </a:rPr>
              <a:t>Σχεδίαση Νομέα 9 </a:t>
            </a:r>
            <a:r>
              <a:rPr lang="el-GR" altLang="el-GR" sz="2000" u="sng"/>
              <a:t>(5/5)</a:t>
            </a:r>
          </a:p>
        </p:txBody>
      </p:sp>
      <p:sp>
        <p:nvSpPr>
          <p:cNvPr id="80901" name="Rectangle 6">
            <a:extLst>
              <a:ext uri="{FF2B5EF4-FFF2-40B4-BE49-F238E27FC236}">
                <a16:creationId xmlns:a16="http://schemas.microsoft.com/office/drawing/2014/main" id="{887B5AD7-E33F-4FCA-A76C-C0BFE752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512763"/>
            <a:ext cx="97218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600" b="1" u="sng" dirty="0"/>
              <a:t>Από τον πίνακα ΥΨΗ ΑΠΟ ΒΑΣΙΚΗ ΓΡΑΜΜΗ, σελ. 6 (φυλλαδίου) ευρίσκονται τα ζητούμενα ύψη.</a:t>
            </a:r>
          </a:p>
        </p:txBody>
      </p:sp>
      <p:sp>
        <p:nvSpPr>
          <p:cNvPr id="80902" name="Text Box 8">
            <a:extLst>
              <a:ext uri="{FF2B5EF4-FFF2-40B4-BE49-F238E27FC236}">
                <a16:creationId xmlns:a16="http://schemas.microsoft.com/office/drawing/2014/main" id="{AF5D240B-4EFE-4C9B-A4B7-8C6C23657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453188"/>
            <a:ext cx="7345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                    ΚΑΘΗΓΗΤΗΣ ΓΕΩΡΓΙΟΣ Κ. </a:t>
            </a:r>
            <a:r>
              <a:rPr lang="el-GR" altLang="el-GR" sz="900" b="1"/>
              <a:t>ΧΑΤΖΗΚΩΝΣΤΑΝΤΗΣ                2024</a:t>
            </a:r>
            <a:endParaRPr lang="el-GR" altLang="el-GR" sz="900"/>
          </a:p>
        </p:txBody>
      </p:sp>
      <p:sp>
        <p:nvSpPr>
          <p:cNvPr id="80904" name="TextBox 1">
            <a:extLst>
              <a:ext uri="{FF2B5EF4-FFF2-40B4-BE49-F238E27FC236}">
                <a16:creationId xmlns:a16="http://schemas.microsoft.com/office/drawing/2014/main" id="{7BFF63BA-9205-4FEF-82C3-C78B581E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5" y="6054726"/>
            <a:ext cx="106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57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4BF2FF-97FB-4C7E-94B5-1412E097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75128"/>
            <a:ext cx="6928467" cy="187678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3085BC-5323-489B-A395-708183C2A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547" y="2803082"/>
            <a:ext cx="4665771" cy="3553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EC51E247-561E-4A0E-9D7F-37563F55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3" y="6418263"/>
            <a:ext cx="40481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C8DE89-4A8A-46EC-9FB2-19BE284EFE0A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B32A0C88-6E76-42E4-B9FE-A39EB059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1" y="204789"/>
            <a:ext cx="9663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b="1" u="sng"/>
              <a:t>ΠΑΡΟΥΣΙΑΣΗ –  ΝΑΥΠΗΓΙΚΩΝ ΓΡΑΜΜΩΝ</a:t>
            </a:r>
            <a:r>
              <a:rPr lang="en-US" altLang="el-GR" sz="1600" b="1" u="sng"/>
              <a:t> </a:t>
            </a:r>
            <a:r>
              <a:rPr lang="el-GR" altLang="el-GR" sz="1600" b="1" u="sng"/>
              <a:t>/</a:t>
            </a:r>
            <a:r>
              <a:rPr lang="en-US" altLang="el-GR" sz="1600" b="1" u="sng"/>
              <a:t> A</a:t>
            </a:r>
            <a:r>
              <a:rPr lang="el-GR" altLang="el-GR" sz="1600" b="1" u="sng"/>
              <a:t>ΠΕΙΚΟΝΙΣΗ – ΑΝΤΙΣΤΟΙΧΙΑ ΣΗΜΕΙΩΝ</a:t>
            </a:r>
            <a:endParaRPr lang="el-GR" altLang="el-GR" sz="1600"/>
          </a:p>
        </p:txBody>
      </p:sp>
      <p:sp>
        <p:nvSpPr>
          <p:cNvPr id="58372" name="Text Box 5">
            <a:extLst>
              <a:ext uri="{FF2B5EF4-FFF2-40B4-BE49-F238E27FC236}">
                <a16:creationId xmlns:a16="http://schemas.microsoft.com/office/drawing/2014/main" id="{640E9D3B-8875-44DB-AC2C-1A511009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6643689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pic>
        <p:nvPicPr>
          <p:cNvPr id="58373" name="Picture 2">
            <a:extLst>
              <a:ext uri="{FF2B5EF4-FFF2-40B4-BE49-F238E27FC236}">
                <a16:creationId xmlns:a16="http://schemas.microsoft.com/office/drawing/2014/main" id="{83D0A2C6-030F-4860-92A4-F4124342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735013"/>
            <a:ext cx="80581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1">
            <a:extLst>
              <a:ext uri="{FF2B5EF4-FFF2-40B4-BE49-F238E27FC236}">
                <a16:creationId xmlns:a16="http://schemas.microsoft.com/office/drawing/2014/main" id="{E53F7FA0-EDA8-4E5E-BDD2-BCCF07E11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969001"/>
            <a:ext cx="933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/>
              <a:t>Σχήμα 43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3DA8B02-72CD-4378-9970-6C58F9B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938" y="6245225"/>
            <a:ext cx="42386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48BCC-5254-4712-870F-D8B2CEF81D5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60420" name="Text Box 5">
            <a:extLst>
              <a:ext uri="{FF2B5EF4-FFF2-40B4-BE49-F238E27FC236}">
                <a16:creationId xmlns:a16="http://schemas.microsoft.com/office/drawing/2014/main" id="{4844DDAE-53B9-4A07-8088-F2FC4F0A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4" y="6477001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sp>
        <p:nvSpPr>
          <p:cNvPr id="60421" name="TextBox 1">
            <a:extLst>
              <a:ext uri="{FF2B5EF4-FFF2-40B4-BE49-F238E27FC236}">
                <a16:creationId xmlns:a16="http://schemas.microsoft.com/office/drawing/2014/main" id="{A9014977-7307-42D6-98F1-52BFB116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738" y="5836330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45</a:t>
            </a:r>
          </a:p>
        </p:txBody>
      </p:sp>
      <p:sp>
        <p:nvSpPr>
          <p:cNvPr id="60422" name="Ορθογώνιο 1">
            <a:extLst>
              <a:ext uri="{FF2B5EF4-FFF2-40B4-BE49-F238E27FC236}">
                <a16:creationId xmlns:a16="http://schemas.microsoft.com/office/drawing/2014/main" id="{EFD0A49C-36D9-4626-AF7B-C281CECF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4" y="33337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/>
              <a:t>ΣΧΕΔΙΑΣΗ ΟΨΕΩΝ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8584B63-34EF-4ACA-B075-636A516E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34" y="933451"/>
            <a:ext cx="7933705" cy="49489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C1D13DB5-A003-4844-B091-8F30F1DC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2351" y="6245225"/>
            <a:ext cx="504825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3E6D8-5A03-4A1B-8AEA-477504CFAE1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400"/>
          </a:p>
        </p:txBody>
      </p:sp>
      <p:graphicFrame>
        <p:nvGraphicFramePr>
          <p:cNvPr id="131096" name="Group 24">
            <a:extLst>
              <a:ext uri="{FF2B5EF4-FFF2-40B4-BE49-F238E27FC236}">
                <a16:creationId xmlns:a16="http://schemas.microsoft.com/office/drawing/2014/main" id="{BC68077B-4A90-4345-8DD6-4C2BE5C27108}"/>
              </a:ext>
            </a:extLst>
          </p:cNvPr>
          <p:cNvGraphicFramePr>
            <a:graphicFrameLocks noGrp="1"/>
          </p:cNvGraphicFramePr>
          <p:nvPr/>
        </p:nvGraphicFramePr>
        <p:xfrm>
          <a:off x="1789113" y="677863"/>
          <a:ext cx="8642350" cy="5554662"/>
        </p:xfrm>
        <a:graphic>
          <a:graphicData uri="http://schemas.openxmlformats.org/drawingml/2006/table">
            <a:tbl>
              <a:tblPr/>
              <a:tblGrid>
                <a:gridCol w="4810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4662"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265238" indent="-45720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825625" indent="-38100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2347913" indent="-34290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870200" indent="-342900">
                        <a:spcBef>
                          <a:spcPct val="20000"/>
                        </a:spcBef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33274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7846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42418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6990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57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Απαιτούνται τα παρακάτω στοιχεία 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Οι 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βασικές / κύριες διαστάσεις του πλοίου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ολικό μήκος – μήκος μεταξύ καθέτων – πλάτος μέγιστο – πλευρικό ύψος (κοίλο) - βύθισμα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l-GR" altLang="el-G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Ισαπόσταση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εγκαρσίων τομών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(σταθμών ή νομέων)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l-GR" altLang="el-G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Ισαπόσταση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οριζοντίων τομών (ισάλων)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Ισαπόσταση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διαμήκων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τομών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Σχεδίαση κατάλληλου περιγράμματος / πλέγματος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85725" algn="l"/>
                        </a:tabLst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Περιγραφή περιγράμματος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πλώρης και περιγράμματος πρύμνης.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85725" algn="l"/>
                        </a:tabLst>
                      </a:pP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Πίνακας συντεταγμένων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of offsets)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χαρακτηριστικών σημείων της επιφάνειας αναφοράς.</a:t>
                      </a:r>
                      <a:endParaRPr kumimoji="0" lang="el-GR" alt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Απαραίτητες όψεις σχεδίου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Σχέδιο </a:t>
                      </a:r>
                      <a:r>
                        <a:rPr kumimoji="0" lang="el-GR" altLang="el-GR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διαμήκων</a:t>
                      </a: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τομών (</a:t>
                      </a:r>
                      <a:r>
                        <a:rPr kumimoji="0" lang="en-US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sheer plan)</a:t>
                      </a: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πλάγια όψη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l-GR" altLang="el-G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Σχέδιο εγκάρσιων τομών  (</a:t>
                      </a:r>
                      <a:r>
                        <a:rPr kumimoji="0" lang="en-US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plan) = </a:t>
                      </a:r>
                      <a:r>
                        <a:rPr kumimoji="0" lang="el-GR" altLang="el-GR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πρόοψη</a:t>
                      </a:r>
                      <a:endParaRPr kumimoji="0" lang="el-GR" altLang="el-G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l-GR" altLang="el-G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Σχέδιο ισάλων (</a:t>
                      </a:r>
                      <a:r>
                        <a:rPr kumimoji="0" lang="en-US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 breadth plan / waterline plan)</a:t>
                      </a:r>
                      <a:r>
                        <a:rPr kumimoji="0" lang="el-GR" altLang="el-GR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κάτοψη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Σημ.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 σχέδιο των </a:t>
                      </a:r>
                      <a:r>
                        <a:rPr kumimoji="0" lang="el-GR" altLang="el-GR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 συμπληρώνεται με τις καμπύλες των </a:t>
                      </a:r>
                      <a:r>
                        <a:rPr kumimoji="0" lang="el-GR" altLang="el-GR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διαγωνίων</a:t>
                      </a:r>
                      <a:endParaRPr kumimoji="0" lang="el-GR" altLang="el-GR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499" name="Rectangle 17">
            <a:extLst>
              <a:ext uri="{FF2B5EF4-FFF2-40B4-BE49-F238E27FC236}">
                <a16:creationId xmlns:a16="http://schemas.microsoft.com/office/drawing/2014/main" id="{C89D72CE-DEFF-487A-9F1B-DC89EB07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68275"/>
            <a:ext cx="864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u="sng"/>
              <a:t>Χάραξη Ναυπηγικών Γραμμών : Για τη χάραξη του σχεδίου των Ναυπηγικών γραμμών </a:t>
            </a:r>
            <a:r>
              <a:rPr lang="el-GR" altLang="el-GR" sz="1600"/>
              <a:t> </a:t>
            </a:r>
          </a:p>
        </p:txBody>
      </p:sp>
      <p:sp>
        <p:nvSpPr>
          <p:cNvPr id="63500" name="Text Box 20">
            <a:extLst>
              <a:ext uri="{FF2B5EF4-FFF2-40B4-BE49-F238E27FC236}">
                <a16:creationId xmlns:a16="http://schemas.microsoft.com/office/drawing/2014/main" id="{5ADECD07-5590-47B1-A461-CEDEF05C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6" y="6524626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:a16="http://schemas.microsoft.com/office/drawing/2014/main" id="{8392098D-6813-4D1B-94C8-BAC9737C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981075"/>
            <a:ext cx="6335712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3600">
                <a:latin typeface="Arial Black" panose="020B0A04020102020204" pitchFamily="34" charset="0"/>
              </a:rPr>
              <a:t>ΠΛΟΙΟ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3600">
                <a:latin typeface="Arial Black" panose="020B0A04020102020204" pitchFamily="34" charset="0"/>
              </a:rPr>
              <a:t>ΣΧΕΔΙΑΣΗΣ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3600">
                <a:latin typeface="Arial Black" panose="020B0A04020102020204" pitchFamily="34" charset="0"/>
              </a:rPr>
              <a:t>ΣΤΟ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l-GR" altLang="el-GR" sz="3600">
                <a:latin typeface="Arial Black" panose="020B0A04020102020204" pitchFamily="34" charset="0"/>
              </a:rPr>
              <a:t>ΕΡΓΑΣΤΗΡΙΟ</a:t>
            </a:r>
          </a:p>
        </p:txBody>
      </p:sp>
      <p:sp>
        <p:nvSpPr>
          <p:cNvPr id="64515" name="Text Box 20">
            <a:extLst>
              <a:ext uri="{FF2B5EF4-FFF2-40B4-BE49-F238E27FC236}">
                <a16:creationId xmlns:a16="http://schemas.microsoft.com/office/drawing/2014/main" id="{56990138-11F7-4E2F-A5C7-83677A8E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6237289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F856A337-00DE-40C6-A611-9C9B82B07BF1}"/>
              </a:ext>
            </a:extLst>
          </p:cNvPr>
          <p:cNvSpPr txBox="1">
            <a:spLocks noGrp="1"/>
          </p:cNvSpPr>
          <p:nvPr/>
        </p:nvSpPr>
        <p:spPr bwMode="auto">
          <a:xfrm>
            <a:off x="9912351" y="6245225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191AF8-3236-4AB5-8005-02417D2763EA}" type="slidenum">
              <a:rPr lang="el-GR" altLang="el-GR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19C7CD25-4879-4CB9-89E5-3F92DB0E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FAB82-C1D3-41DD-9972-7296EAD4D8D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65539" name="Text Box 6">
            <a:extLst>
              <a:ext uri="{FF2B5EF4-FFF2-40B4-BE49-F238E27FC236}">
                <a16:creationId xmlns:a16="http://schemas.microsoft.com/office/drawing/2014/main" id="{80A140FB-8C41-4043-9CF6-1DBEEF65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4"/>
            <a:ext cx="8872910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u="sng" dirty="0"/>
              <a:t>Κύριες Διαστάσεις</a:t>
            </a:r>
            <a:endParaRPr lang="en-US" altLang="el-GR" sz="2000" b="1" u="sng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l-GR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Ολικό μήκος (</a:t>
            </a:r>
            <a:r>
              <a:rPr lang="en-US" altLang="el-GR" sz="1800" dirty="0"/>
              <a:t>Length over all) (L</a:t>
            </a:r>
            <a:r>
              <a:rPr lang="en-US" altLang="el-GR" sz="1400" dirty="0"/>
              <a:t>OA</a:t>
            </a:r>
            <a:r>
              <a:rPr lang="en-US" altLang="el-GR" sz="1800" dirty="0"/>
              <a:t>) ……………………………….…</a:t>
            </a:r>
            <a:r>
              <a:rPr lang="el-GR" altLang="el-GR" sz="1800" dirty="0"/>
              <a:t>.</a:t>
            </a:r>
            <a:r>
              <a:rPr lang="en-US" altLang="el-GR" sz="1800" dirty="0"/>
              <a:t>. = 25,200 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Μήκος μεταξύ καθέτων </a:t>
            </a:r>
            <a:r>
              <a:rPr lang="en-US" altLang="el-GR" sz="1800" dirty="0"/>
              <a:t>(Length between perpendiculars) (L</a:t>
            </a:r>
            <a:r>
              <a:rPr lang="en-US" altLang="el-GR" sz="1400" dirty="0"/>
              <a:t>BP</a:t>
            </a:r>
            <a:r>
              <a:rPr lang="en-US" altLang="el-GR" sz="1800" dirty="0"/>
              <a:t>) …</a:t>
            </a:r>
            <a:r>
              <a:rPr lang="el-GR" altLang="el-GR" sz="1800" dirty="0"/>
              <a:t>…</a:t>
            </a:r>
            <a:r>
              <a:rPr lang="en-US" altLang="el-GR" sz="1800" dirty="0"/>
              <a:t> = 21,000 m</a:t>
            </a:r>
            <a:endParaRPr lang="el-GR" altLang="el-GR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Μήκος ισάλου σχεδίασης (</a:t>
            </a:r>
            <a:r>
              <a:rPr lang="en-US" altLang="el-GR" sz="1800" dirty="0"/>
              <a:t>Design Length water line) (DWL) ………. =</a:t>
            </a:r>
            <a:r>
              <a:rPr lang="el-GR" altLang="el-GR" sz="1800" dirty="0"/>
              <a:t> </a:t>
            </a:r>
            <a:r>
              <a:rPr lang="en-US" altLang="el-GR" sz="1800" dirty="0"/>
              <a:t> 21,175  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Μέγιστο πλάτος </a:t>
            </a:r>
            <a:r>
              <a:rPr lang="en-US" altLang="el-GR" sz="1800" dirty="0"/>
              <a:t>(Breadth moulded) (B) …………………</a:t>
            </a:r>
            <a:r>
              <a:rPr lang="el-GR" altLang="el-GR" sz="1800" dirty="0"/>
              <a:t>...</a:t>
            </a:r>
            <a:r>
              <a:rPr lang="en-US" altLang="el-GR" sz="1800" dirty="0"/>
              <a:t>………..… =   6,200 m</a:t>
            </a:r>
            <a:endParaRPr lang="el-GR" altLang="el-GR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Κοίλο (</a:t>
            </a:r>
            <a:r>
              <a:rPr lang="en-US" altLang="el-GR" sz="1800" dirty="0"/>
              <a:t>Depth moulded) (D) </a:t>
            </a:r>
            <a:r>
              <a:rPr lang="el-GR" altLang="el-GR" sz="1800" dirty="0"/>
              <a:t>(Νομ.5)</a:t>
            </a:r>
            <a:r>
              <a:rPr lang="en-US" altLang="el-GR" sz="1800" dirty="0"/>
              <a:t> </a:t>
            </a:r>
            <a:r>
              <a:rPr lang="el-GR" altLang="el-GR" sz="1800" dirty="0"/>
              <a:t>.</a:t>
            </a:r>
            <a:r>
              <a:rPr lang="en-US" altLang="el-GR" sz="1800" dirty="0"/>
              <a:t>…………………………………..  =   3,</a:t>
            </a:r>
            <a:r>
              <a:rPr lang="el-GR" altLang="el-GR" sz="1800" dirty="0"/>
              <a:t>07</a:t>
            </a:r>
            <a:r>
              <a:rPr lang="en-US" altLang="el-GR" sz="1800" dirty="0"/>
              <a:t>5 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Βύθισμα </a:t>
            </a:r>
            <a:r>
              <a:rPr lang="en-US" altLang="el-GR" sz="1800" dirty="0"/>
              <a:t>(Draft moulded) (T</a:t>
            </a:r>
            <a:r>
              <a:rPr lang="el-GR" altLang="el-GR" sz="1800" dirty="0"/>
              <a:t> ή</a:t>
            </a:r>
            <a:r>
              <a:rPr lang="en-US" altLang="el-GR" sz="1800" dirty="0"/>
              <a:t> d</a:t>
            </a:r>
            <a:r>
              <a:rPr lang="el-GR" altLang="el-GR" sz="1800" dirty="0"/>
              <a:t>) (</a:t>
            </a:r>
            <a:r>
              <a:rPr lang="en-US" altLang="el-GR" sz="1800" dirty="0"/>
              <a:t>WL 4)  </a:t>
            </a:r>
            <a:r>
              <a:rPr lang="el-GR" altLang="el-GR" sz="1800" dirty="0"/>
              <a:t>……………………………… =  </a:t>
            </a:r>
            <a:r>
              <a:rPr lang="en-US" altLang="el-GR" sz="1800" dirty="0"/>
              <a:t> </a:t>
            </a:r>
            <a:r>
              <a:rPr lang="el-GR" altLang="el-GR" sz="1800" dirty="0"/>
              <a:t>2,00</a:t>
            </a:r>
            <a:r>
              <a:rPr lang="en-US" altLang="el-GR" sz="1800" dirty="0"/>
              <a:t>0</a:t>
            </a:r>
            <a:r>
              <a:rPr lang="el-GR" altLang="el-GR" sz="1800" dirty="0"/>
              <a:t> </a:t>
            </a:r>
            <a:r>
              <a:rPr lang="en-US" altLang="el-GR" sz="1800" dirty="0"/>
              <a:t>m</a:t>
            </a:r>
            <a:endParaRPr lang="el-GR" altLang="el-GR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Ισαπόσταση θεωρητικών νομέων (</a:t>
            </a:r>
            <a:r>
              <a:rPr lang="en-US" altLang="el-GR" sz="1800" dirty="0"/>
              <a:t>Frame Spacing – theoretical) …</a:t>
            </a:r>
            <a:r>
              <a:rPr lang="el-GR" altLang="el-GR" sz="1800" dirty="0"/>
              <a:t>.</a:t>
            </a:r>
            <a:r>
              <a:rPr lang="en-US" altLang="el-GR" sz="1800" dirty="0"/>
              <a:t>. =  </a:t>
            </a:r>
            <a:r>
              <a:rPr lang="el-GR" altLang="el-GR" sz="1800" dirty="0"/>
              <a:t> </a:t>
            </a:r>
            <a:r>
              <a:rPr lang="en-US" altLang="el-GR" sz="1800" dirty="0"/>
              <a:t>2,100 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Ισαπόσταση ισάλων (</a:t>
            </a:r>
            <a:r>
              <a:rPr lang="en-US" altLang="el-GR" sz="1800" dirty="0"/>
              <a:t>waterline spacing) ………………………………. =  0,500 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Ισαπόσταση διαμήκων τομών (</a:t>
            </a:r>
            <a:r>
              <a:rPr lang="en-US" altLang="el-GR" sz="1800" dirty="0"/>
              <a:t>vertical spacing) ……………………… =</a:t>
            </a:r>
            <a:r>
              <a:rPr lang="el-GR" altLang="el-GR" sz="1800" dirty="0"/>
              <a:t> </a:t>
            </a:r>
            <a:r>
              <a:rPr lang="en-US" altLang="el-GR" sz="1800" dirty="0"/>
              <a:t> 1,250  m</a:t>
            </a:r>
            <a:endParaRPr lang="el-GR" altLang="el-GR" sz="1800" dirty="0"/>
          </a:p>
        </p:txBody>
      </p:sp>
      <p:sp>
        <p:nvSpPr>
          <p:cNvPr id="65540" name="Text Box 5">
            <a:extLst>
              <a:ext uri="{FF2B5EF4-FFF2-40B4-BE49-F238E27FC236}">
                <a16:creationId xmlns:a16="http://schemas.microsoft.com/office/drawing/2014/main" id="{0A7120FF-25FD-4163-8C75-291DE5E0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308726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              2024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4650DC21-57A3-4944-B82B-E5557059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9CC114-59FB-4B43-9CE6-0D2129A87A87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400"/>
          </a:p>
        </p:txBody>
      </p:sp>
      <p:sp>
        <p:nvSpPr>
          <p:cNvPr id="66565" name="Text Box 8">
            <a:extLst>
              <a:ext uri="{FF2B5EF4-FFF2-40B4-BE49-F238E27FC236}">
                <a16:creationId xmlns:a16="http://schemas.microsoft.com/office/drawing/2014/main" id="{0E5001DE-19BE-4568-AF1A-0E0885DA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453188"/>
            <a:ext cx="6119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ΚΑΘΗΓΗΤΗΣ ΓΕΩΡΓΙΟΣ Κ. ΧΑΤΖΗΚΩΝΣΤΑΝΤΗΣ   2024</a:t>
            </a:r>
            <a:endParaRPr lang="el-GR" altLang="el-GR" sz="900" dirty="0"/>
          </a:p>
        </p:txBody>
      </p:sp>
      <p:sp>
        <p:nvSpPr>
          <p:cNvPr id="66566" name="Text Box 11">
            <a:extLst>
              <a:ext uri="{FF2B5EF4-FFF2-40B4-BE49-F238E27FC236}">
                <a16:creationId xmlns:a16="http://schemas.microsoft.com/office/drawing/2014/main" id="{4579D02F-23A6-4B43-8C21-C87723360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725" y="546930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u="sng" dirty="0"/>
              <a:t>Περίγραμμα Πλώρης</a:t>
            </a:r>
          </a:p>
        </p:txBody>
      </p:sp>
      <p:sp>
        <p:nvSpPr>
          <p:cNvPr id="66567" name="Text Box 12">
            <a:extLst>
              <a:ext uri="{FF2B5EF4-FFF2-40B4-BE49-F238E27FC236}">
                <a16:creationId xmlns:a16="http://schemas.microsoft.com/office/drawing/2014/main" id="{56B07FDE-FE5D-4F07-BD79-992BB552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485" y="4860132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u="sng" dirty="0"/>
              <a:t>Περίγραμμα Πρύμνης</a:t>
            </a:r>
          </a:p>
        </p:txBody>
      </p:sp>
      <p:sp>
        <p:nvSpPr>
          <p:cNvPr id="66568" name="TextBox 1">
            <a:extLst>
              <a:ext uri="{FF2B5EF4-FFF2-40B4-BE49-F238E27FC236}">
                <a16:creationId xmlns:a16="http://schemas.microsoft.com/office/drawing/2014/main" id="{F5A2E548-E162-4065-BEB7-3CE75C81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48919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48</a:t>
            </a:r>
          </a:p>
        </p:txBody>
      </p:sp>
      <p:sp>
        <p:nvSpPr>
          <p:cNvPr id="66569" name="TextBox 1">
            <a:extLst>
              <a:ext uri="{FF2B5EF4-FFF2-40B4-BE49-F238E27FC236}">
                <a16:creationId xmlns:a16="http://schemas.microsoft.com/office/drawing/2014/main" id="{937A1982-ED94-4B7B-85DD-5971D602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710" y="5904707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49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D3BABEE-18B9-4D1B-BE49-39FB0AA0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74" y="2352614"/>
            <a:ext cx="6178905" cy="355209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D31497-71E4-4287-89BC-D943681D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6" y="332522"/>
            <a:ext cx="5534421" cy="35520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FC629BBC-5A55-4DE8-A517-4B43EE60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1582F1-AC3B-41AF-AB5B-B266E5560A3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67588" name="Text Box 7">
            <a:extLst>
              <a:ext uri="{FF2B5EF4-FFF2-40B4-BE49-F238E27FC236}">
                <a16:creationId xmlns:a16="http://schemas.microsoft.com/office/drawing/2014/main" id="{335FCDC2-EA74-4978-8F50-52874BE6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381750"/>
            <a:ext cx="61198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900" b="1" dirty="0"/>
              <a:t>ΝΑΥΠΗΓΙΚΟ ΣΧΕΔΙΟ ΚΑΙ ΑΡΧΕΣ </a:t>
            </a:r>
            <a:r>
              <a:rPr lang="en-US" altLang="el-GR" sz="900" b="1" dirty="0"/>
              <a:t>CASD</a:t>
            </a:r>
            <a:r>
              <a:rPr lang="el-GR" altLang="el-GR" sz="900" b="1" dirty="0"/>
              <a:t>    ΚΑΘΗΓΗΤΗΣ ΓΕΩΡΓΙΟΣ Κ. ΧΑΤΖΗΚΩΝΣΤΑΝΤΗΣ   2024</a:t>
            </a:r>
            <a:endParaRPr lang="el-GR" altLang="el-GR" sz="900" dirty="0"/>
          </a:p>
        </p:txBody>
      </p:sp>
      <p:sp>
        <p:nvSpPr>
          <p:cNvPr id="67589" name="Text Box 8">
            <a:extLst>
              <a:ext uri="{FF2B5EF4-FFF2-40B4-BE49-F238E27FC236}">
                <a16:creationId xmlns:a16="http://schemas.microsoft.com/office/drawing/2014/main" id="{70D7B49C-D6CC-438D-8AE2-C7587FF93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49276"/>
            <a:ext cx="590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/>
              <a:t>Λεπτομέρεια σχεδίασης κουπαστής (παραπέτο)</a:t>
            </a:r>
          </a:p>
        </p:txBody>
      </p:sp>
      <p:sp>
        <p:nvSpPr>
          <p:cNvPr id="67590" name="TextBox 1">
            <a:extLst>
              <a:ext uri="{FF2B5EF4-FFF2-40B4-BE49-F238E27FC236}">
                <a16:creationId xmlns:a16="http://schemas.microsoft.com/office/drawing/2014/main" id="{CC4FA061-03C2-4D79-B938-7C8BC765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649914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200" b="1" dirty="0"/>
              <a:t>Σχήμα 50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7EC865-1298-4878-9C85-F3B2B6B3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68" y="1065213"/>
            <a:ext cx="8627611" cy="4473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1216</Words>
  <Application>Microsoft Office PowerPoint</Application>
  <PresentationFormat>Ευρεία οθόνη</PresentationFormat>
  <Paragraphs>188</Paragraphs>
  <Slides>21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ΣΧΕΔΙΑΣΗ : περίγραμμα- πλέγμα</vt:lpstr>
      <vt:lpstr>ΔΙΑΔΙΚΑΣΙΑ ΣΧΕΔΙΑΣΗΣ ΝΑΥΠΗΓΙΚΩΝ ΓΡΑΜΜΩΝ  1/2</vt:lpstr>
      <vt:lpstr>ΔΙΑΔΙΚΑΣΙΑ ΣΧΕΔΙΑΣΗΣ ΝΑΥΠΗΓΙΚΩΝ ΓΡΑΜΜΩΝ 2/2</vt:lpstr>
      <vt:lpstr>Παρουσίαση του PowerPoint</vt:lpstr>
      <vt:lpstr>Σχεδίαση Νομέα 9  (1/5)</vt:lpstr>
      <vt:lpstr>Παρουσίαση του PowerPoint</vt:lpstr>
      <vt:lpstr>Προσδιορισμός Νομ. 9 (3/5)</vt:lpstr>
      <vt:lpstr>Σχεδίαση Νομέα 9 (4/5)</vt:lpstr>
      <vt:lpstr>Σχεδίαση Νομέα 9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UNIWA</dc:creator>
  <cp:lastModifiedBy>UNIWA</cp:lastModifiedBy>
  <cp:revision>13</cp:revision>
  <dcterms:created xsi:type="dcterms:W3CDTF">2024-03-17T09:06:49Z</dcterms:created>
  <dcterms:modified xsi:type="dcterms:W3CDTF">2024-03-19T09:57:36Z</dcterms:modified>
</cp:coreProperties>
</file>