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84" r:id="rId16"/>
    <p:sldId id="285" r:id="rId17"/>
    <p:sldId id="287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8" r:id="rId26"/>
    <p:sldId id="301" r:id="rId27"/>
    <p:sldId id="303" r:id="rId28"/>
    <p:sldId id="304" r:id="rId29"/>
    <p:sldId id="308" r:id="rId30"/>
    <p:sldId id="309" r:id="rId31"/>
    <p:sldId id="310" r:id="rId32"/>
    <p:sldId id="311" r:id="rId33"/>
    <p:sldId id="312" r:id="rId34"/>
    <p:sldId id="313" r:id="rId35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40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7F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6220" y="0"/>
            <a:ext cx="8897112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9263" y="1818132"/>
            <a:ext cx="805434" cy="941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33830" y="1958670"/>
            <a:ext cx="490728" cy="507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61872" y="1711451"/>
            <a:ext cx="6162294" cy="11193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261872" y="2321051"/>
            <a:ext cx="3045714" cy="11193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64005" y="1846910"/>
            <a:ext cx="601598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1">
                <a:solidFill>
                  <a:srgbClr val="FB00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7F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6220" y="0"/>
            <a:ext cx="8897112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7F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6220" y="0"/>
            <a:ext cx="8897112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7F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6220" y="0"/>
            <a:ext cx="8897112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7F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6220" y="0"/>
            <a:ext cx="8897112" cy="6845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9705" y="805688"/>
            <a:ext cx="6463665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0679" y="1334236"/>
            <a:ext cx="8022640" cy="3464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0.png"/><Relationship Id="rId7" Type="http://schemas.openxmlformats.org/officeDocument/2006/relationships/image" Target="../media/image7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1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9.png"/><Relationship Id="rId21" Type="http://schemas.openxmlformats.org/officeDocument/2006/relationships/image" Target="../media/image106.png"/><Relationship Id="rId7" Type="http://schemas.openxmlformats.org/officeDocument/2006/relationships/image" Target="../media/image93.png"/><Relationship Id="rId12" Type="http://schemas.openxmlformats.org/officeDocument/2006/relationships/image" Target="../media/image15.png"/><Relationship Id="rId17" Type="http://schemas.openxmlformats.org/officeDocument/2006/relationships/image" Target="../media/image102.png"/><Relationship Id="rId25" Type="http://schemas.openxmlformats.org/officeDocument/2006/relationships/image" Target="../media/image110.png"/><Relationship Id="rId2" Type="http://schemas.openxmlformats.org/officeDocument/2006/relationships/image" Target="../media/image88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09.png"/><Relationship Id="rId5" Type="http://schemas.openxmlformats.org/officeDocument/2006/relationships/image" Target="../media/image91.png"/><Relationship Id="rId15" Type="http://schemas.openxmlformats.org/officeDocument/2006/relationships/image" Target="../media/image100.png"/><Relationship Id="rId23" Type="http://schemas.openxmlformats.org/officeDocument/2006/relationships/image" Target="../media/image108.png"/><Relationship Id="rId10" Type="http://schemas.openxmlformats.org/officeDocument/2006/relationships/image" Target="../media/image96.png"/><Relationship Id="rId19" Type="http://schemas.openxmlformats.org/officeDocument/2006/relationships/image" Target="../media/image104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5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g"/><Relationship Id="rId3" Type="http://schemas.openxmlformats.org/officeDocument/2006/relationships/image" Target="../media/image129.png"/><Relationship Id="rId7" Type="http://schemas.openxmlformats.org/officeDocument/2006/relationships/image" Target="../media/image133.jp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64.jp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6.png"/><Relationship Id="rId7" Type="http://schemas.openxmlformats.org/officeDocument/2006/relationships/image" Target="../media/image15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1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77.png"/><Relationship Id="rId4" Type="http://schemas.openxmlformats.org/officeDocument/2006/relationships/image" Target="../media/image1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jpg"/><Relationship Id="rId5" Type="http://schemas.openxmlformats.org/officeDocument/2006/relationships/image" Target="../media/image175.jpg"/><Relationship Id="rId4" Type="http://schemas.openxmlformats.org/officeDocument/2006/relationships/image" Target="../media/image17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9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22.png"/><Relationship Id="rId7" Type="http://schemas.openxmlformats.org/officeDocument/2006/relationships/image" Target="../media/image18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xon" TargetMode="External"/><Relationship Id="rId5" Type="http://schemas.openxmlformats.org/officeDocument/2006/relationships/image" Target="../media/image187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jp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2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15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220" y="0"/>
            <a:ext cx="8897112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2688" y="1333500"/>
            <a:ext cx="2349245" cy="896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1988" y="1333500"/>
            <a:ext cx="2134362" cy="896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1247" y="1333500"/>
            <a:ext cx="2625090" cy="896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71752" y="1435734"/>
            <a:ext cx="58375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2000" algn="l"/>
              </a:tabLst>
            </a:pPr>
            <a:r>
              <a:rPr sz="3200" i="1" dirty="0">
                <a:solidFill>
                  <a:srgbClr val="FFFF00"/>
                </a:solidFill>
                <a:latin typeface="Times New Roman"/>
                <a:cs typeface="Times New Roman"/>
              </a:rPr>
              <a:t>Οργανωση	</a:t>
            </a:r>
            <a:r>
              <a:rPr sz="3200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Νευρικου</a:t>
            </a:r>
            <a:r>
              <a:rPr sz="3200" i="1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Συστηματος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15561" y="2026157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6161" y="2330957"/>
            <a:ext cx="5791200" cy="0"/>
          </a:xfrm>
          <a:custGeom>
            <a:avLst/>
            <a:gdLst/>
            <a:ahLst/>
            <a:cxnLst/>
            <a:rect l="l" t="t" r="r" b="b"/>
            <a:pathLst>
              <a:path w="5791200">
                <a:moveTo>
                  <a:pt x="0" y="0"/>
                </a:moveTo>
                <a:lnTo>
                  <a:pt x="579119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9022" y="2330957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64502" y="2330957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2140" y="2708910"/>
            <a:ext cx="440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ΚΝΣ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7428" y="2708910"/>
            <a:ext cx="28333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Περιφερικο Νευρικο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Συστημα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66026" y="3016757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3561" y="3321558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79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71850" y="3321558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12073" y="3321558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34361" y="4388358"/>
            <a:ext cx="4724400" cy="0"/>
          </a:xfrm>
          <a:custGeom>
            <a:avLst/>
            <a:gdLst/>
            <a:ahLst/>
            <a:cxnLst/>
            <a:rect l="l" t="t" r="r" b="b"/>
            <a:pathLst>
              <a:path w="4724400">
                <a:moveTo>
                  <a:pt x="0" y="0"/>
                </a:moveTo>
                <a:lnTo>
                  <a:pt x="472439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52650" y="4388358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40473" y="4388358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136394" y="3623309"/>
            <a:ext cx="2711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Αυτονομο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Νευρικο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Συστημα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74897" y="4083558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67992" y="4858639"/>
            <a:ext cx="1272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FFFF"/>
                </a:solidFill>
                <a:latin typeface="Arial"/>
                <a:cs typeface="Arial"/>
              </a:rPr>
              <a:t>Συ</a:t>
            </a:r>
            <a:r>
              <a:rPr sz="1600" b="1" spc="-15" dirty="0">
                <a:solidFill>
                  <a:srgbClr val="00FFFF"/>
                </a:solidFill>
                <a:latin typeface="Arial"/>
                <a:cs typeface="Arial"/>
              </a:rPr>
              <a:t>μ</a:t>
            </a:r>
            <a:r>
              <a:rPr sz="1600" b="1" spc="-55" dirty="0">
                <a:solidFill>
                  <a:srgbClr val="00FFFF"/>
                </a:solidFill>
                <a:latin typeface="Arial"/>
                <a:cs typeface="Arial"/>
              </a:rPr>
              <a:t>π</a:t>
            </a:r>
            <a:r>
              <a:rPr sz="1600" b="1" spc="-5" dirty="0">
                <a:solidFill>
                  <a:srgbClr val="00FFFF"/>
                </a:solidFill>
                <a:latin typeface="Arial"/>
                <a:cs typeface="Arial"/>
              </a:rPr>
              <a:t>αθητι</a:t>
            </a:r>
            <a:r>
              <a:rPr sz="1600" b="1" spc="-60" dirty="0">
                <a:solidFill>
                  <a:srgbClr val="00FFFF"/>
                </a:solidFill>
                <a:latin typeface="Arial"/>
                <a:cs typeface="Arial"/>
              </a:rPr>
              <a:t>κ</a:t>
            </a:r>
            <a:r>
              <a:rPr sz="1600" b="1" spc="-5" dirty="0">
                <a:solidFill>
                  <a:srgbClr val="00FFFF"/>
                </a:solidFill>
                <a:latin typeface="Arial"/>
                <a:cs typeface="Arial"/>
              </a:rPr>
              <a:t>ό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47028" y="4798314"/>
            <a:ext cx="1810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00FFFF"/>
                </a:solidFill>
                <a:latin typeface="Arial"/>
                <a:cs typeface="Arial"/>
              </a:rPr>
              <a:t>Παρασυμπαθητικό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4619" y="2127250"/>
            <a:ext cx="3963035" cy="268605"/>
          </a:xfrm>
          <a:custGeom>
            <a:avLst/>
            <a:gdLst/>
            <a:ahLst/>
            <a:cxnLst/>
            <a:rect l="l" t="t" r="r" b="b"/>
            <a:pathLst>
              <a:path w="3963035" h="268605">
                <a:moveTo>
                  <a:pt x="3888867" y="192532"/>
                </a:moveTo>
                <a:lnTo>
                  <a:pt x="3887070" y="224183"/>
                </a:lnTo>
                <a:lnTo>
                  <a:pt x="3899789" y="224916"/>
                </a:lnTo>
                <a:lnTo>
                  <a:pt x="3899027" y="237616"/>
                </a:lnTo>
                <a:lnTo>
                  <a:pt x="3886307" y="237616"/>
                </a:lnTo>
                <a:lnTo>
                  <a:pt x="3884549" y="268604"/>
                </a:lnTo>
                <a:lnTo>
                  <a:pt x="3956581" y="237616"/>
                </a:lnTo>
                <a:lnTo>
                  <a:pt x="3899027" y="237616"/>
                </a:lnTo>
                <a:lnTo>
                  <a:pt x="3886349" y="236885"/>
                </a:lnTo>
                <a:lnTo>
                  <a:pt x="3958281" y="236885"/>
                </a:lnTo>
                <a:lnTo>
                  <a:pt x="3962781" y="234950"/>
                </a:lnTo>
                <a:lnTo>
                  <a:pt x="3888867" y="192532"/>
                </a:lnTo>
                <a:close/>
              </a:path>
              <a:path w="3963035" h="268605">
                <a:moveTo>
                  <a:pt x="3887070" y="224183"/>
                </a:moveTo>
                <a:lnTo>
                  <a:pt x="3886349" y="236885"/>
                </a:lnTo>
                <a:lnTo>
                  <a:pt x="3899027" y="237616"/>
                </a:lnTo>
                <a:lnTo>
                  <a:pt x="3899789" y="224916"/>
                </a:lnTo>
                <a:lnTo>
                  <a:pt x="3887070" y="224183"/>
                </a:lnTo>
                <a:close/>
              </a:path>
              <a:path w="3963035" h="268605">
                <a:moveTo>
                  <a:pt x="762" y="0"/>
                </a:moveTo>
                <a:lnTo>
                  <a:pt x="0" y="12700"/>
                </a:lnTo>
                <a:lnTo>
                  <a:pt x="3886349" y="236885"/>
                </a:lnTo>
                <a:lnTo>
                  <a:pt x="3887070" y="224183"/>
                </a:lnTo>
                <a:lnTo>
                  <a:pt x="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3044" y="611123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5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1219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9159" y="3934967"/>
            <a:ext cx="355600" cy="2923540"/>
          </a:xfrm>
          <a:custGeom>
            <a:avLst/>
            <a:gdLst/>
            <a:ahLst/>
            <a:cxnLst/>
            <a:rect l="l" t="t" r="r" b="b"/>
            <a:pathLst>
              <a:path w="355600" h="2923540">
                <a:moveTo>
                  <a:pt x="0" y="2923032"/>
                </a:moveTo>
                <a:lnTo>
                  <a:pt x="355091" y="2923032"/>
                </a:lnTo>
                <a:lnTo>
                  <a:pt x="355091" y="0"/>
                </a:lnTo>
                <a:lnTo>
                  <a:pt x="0" y="0"/>
                </a:lnTo>
                <a:lnTo>
                  <a:pt x="0" y="2923032"/>
                </a:lnTo>
                <a:close/>
              </a:path>
            </a:pathLst>
          </a:custGeom>
          <a:solidFill>
            <a:srgbClr val="47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9159" y="3934967"/>
            <a:ext cx="355600" cy="2923540"/>
          </a:xfrm>
          <a:custGeom>
            <a:avLst/>
            <a:gdLst/>
            <a:ahLst/>
            <a:cxnLst/>
            <a:rect l="l" t="t" r="r" b="b"/>
            <a:pathLst>
              <a:path w="355600" h="2923540">
                <a:moveTo>
                  <a:pt x="0" y="2923032"/>
                </a:moveTo>
                <a:lnTo>
                  <a:pt x="355091" y="2923032"/>
                </a:lnTo>
                <a:lnTo>
                  <a:pt x="355091" y="0"/>
                </a:lnTo>
                <a:lnTo>
                  <a:pt x="0" y="0"/>
                </a:lnTo>
                <a:lnTo>
                  <a:pt x="0" y="292303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4752" y="1078991"/>
            <a:ext cx="906780" cy="914400"/>
          </a:xfrm>
          <a:custGeom>
            <a:avLst/>
            <a:gdLst/>
            <a:ahLst/>
            <a:cxnLst/>
            <a:rect l="l" t="t" r="r" b="b"/>
            <a:pathLst>
              <a:path w="906779" h="914400">
                <a:moveTo>
                  <a:pt x="453389" y="0"/>
                </a:moveTo>
                <a:lnTo>
                  <a:pt x="407026" y="2360"/>
                </a:lnTo>
                <a:lnTo>
                  <a:pt x="362003" y="9289"/>
                </a:lnTo>
                <a:lnTo>
                  <a:pt x="318549" y="20557"/>
                </a:lnTo>
                <a:lnTo>
                  <a:pt x="276891" y="35933"/>
                </a:lnTo>
                <a:lnTo>
                  <a:pt x="237258" y="55187"/>
                </a:lnTo>
                <a:lnTo>
                  <a:pt x="199876" y="78090"/>
                </a:lnTo>
                <a:lnTo>
                  <a:pt x="164973" y="104411"/>
                </a:lnTo>
                <a:lnTo>
                  <a:pt x="132778" y="133921"/>
                </a:lnTo>
                <a:lnTo>
                  <a:pt x="103518" y="166390"/>
                </a:lnTo>
                <a:lnTo>
                  <a:pt x="77420" y="201587"/>
                </a:lnTo>
                <a:lnTo>
                  <a:pt x="54712" y="239283"/>
                </a:lnTo>
                <a:lnTo>
                  <a:pt x="35623" y="279249"/>
                </a:lnTo>
                <a:lnTo>
                  <a:pt x="20379" y="321253"/>
                </a:lnTo>
                <a:lnTo>
                  <a:pt x="9209" y="365066"/>
                </a:lnTo>
                <a:lnTo>
                  <a:pt x="2340" y="410458"/>
                </a:lnTo>
                <a:lnTo>
                  <a:pt x="0" y="457200"/>
                </a:lnTo>
                <a:lnTo>
                  <a:pt x="2340" y="503941"/>
                </a:lnTo>
                <a:lnTo>
                  <a:pt x="9209" y="549333"/>
                </a:lnTo>
                <a:lnTo>
                  <a:pt x="20379" y="593146"/>
                </a:lnTo>
                <a:lnTo>
                  <a:pt x="35623" y="635150"/>
                </a:lnTo>
                <a:lnTo>
                  <a:pt x="54712" y="675116"/>
                </a:lnTo>
                <a:lnTo>
                  <a:pt x="77420" y="712812"/>
                </a:lnTo>
                <a:lnTo>
                  <a:pt x="103518" y="748009"/>
                </a:lnTo>
                <a:lnTo>
                  <a:pt x="132778" y="780478"/>
                </a:lnTo>
                <a:lnTo>
                  <a:pt x="164973" y="809988"/>
                </a:lnTo>
                <a:lnTo>
                  <a:pt x="199876" y="836309"/>
                </a:lnTo>
                <a:lnTo>
                  <a:pt x="237258" y="859212"/>
                </a:lnTo>
                <a:lnTo>
                  <a:pt x="276891" y="878466"/>
                </a:lnTo>
                <a:lnTo>
                  <a:pt x="318549" y="893842"/>
                </a:lnTo>
                <a:lnTo>
                  <a:pt x="362003" y="905110"/>
                </a:lnTo>
                <a:lnTo>
                  <a:pt x="407026" y="912039"/>
                </a:lnTo>
                <a:lnTo>
                  <a:pt x="453389" y="914400"/>
                </a:lnTo>
                <a:lnTo>
                  <a:pt x="499753" y="912039"/>
                </a:lnTo>
                <a:lnTo>
                  <a:pt x="544776" y="905110"/>
                </a:lnTo>
                <a:lnTo>
                  <a:pt x="588230" y="893842"/>
                </a:lnTo>
                <a:lnTo>
                  <a:pt x="629888" y="878466"/>
                </a:lnTo>
                <a:lnTo>
                  <a:pt x="669521" y="859212"/>
                </a:lnTo>
                <a:lnTo>
                  <a:pt x="706903" y="836309"/>
                </a:lnTo>
                <a:lnTo>
                  <a:pt x="741806" y="809988"/>
                </a:lnTo>
                <a:lnTo>
                  <a:pt x="774001" y="780478"/>
                </a:lnTo>
                <a:lnTo>
                  <a:pt x="803261" y="748009"/>
                </a:lnTo>
                <a:lnTo>
                  <a:pt x="829359" y="712812"/>
                </a:lnTo>
                <a:lnTo>
                  <a:pt x="852067" y="675116"/>
                </a:lnTo>
                <a:lnTo>
                  <a:pt x="871156" y="635150"/>
                </a:lnTo>
                <a:lnTo>
                  <a:pt x="886400" y="593146"/>
                </a:lnTo>
                <a:lnTo>
                  <a:pt x="897570" y="549333"/>
                </a:lnTo>
                <a:lnTo>
                  <a:pt x="904439" y="503941"/>
                </a:lnTo>
                <a:lnTo>
                  <a:pt x="906780" y="457200"/>
                </a:lnTo>
                <a:lnTo>
                  <a:pt x="904439" y="410458"/>
                </a:lnTo>
                <a:lnTo>
                  <a:pt x="897570" y="365066"/>
                </a:lnTo>
                <a:lnTo>
                  <a:pt x="886400" y="321253"/>
                </a:lnTo>
                <a:lnTo>
                  <a:pt x="871156" y="279249"/>
                </a:lnTo>
                <a:lnTo>
                  <a:pt x="852067" y="239283"/>
                </a:lnTo>
                <a:lnTo>
                  <a:pt x="829359" y="201587"/>
                </a:lnTo>
                <a:lnTo>
                  <a:pt x="803261" y="166390"/>
                </a:lnTo>
                <a:lnTo>
                  <a:pt x="774001" y="133921"/>
                </a:lnTo>
                <a:lnTo>
                  <a:pt x="741806" y="104411"/>
                </a:lnTo>
                <a:lnTo>
                  <a:pt x="706903" y="78090"/>
                </a:lnTo>
                <a:lnTo>
                  <a:pt x="669521" y="55187"/>
                </a:lnTo>
                <a:lnTo>
                  <a:pt x="629888" y="35933"/>
                </a:lnTo>
                <a:lnTo>
                  <a:pt x="588230" y="20557"/>
                </a:lnTo>
                <a:lnTo>
                  <a:pt x="544776" y="9289"/>
                </a:lnTo>
                <a:lnTo>
                  <a:pt x="499753" y="2360"/>
                </a:lnTo>
                <a:lnTo>
                  <a:pt x="45338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4752" y="1078991"/>
            <a:ext cx="906780" cy="914400"/>
          </a:xfrm>
          <a:custGeom>
            <a:avLst/>
            <a:gdLst/>
            <a:ahLst/>
            <a:cxnLst/>
            <a:rect l="l" t="t" r="r" b="b"/>
            <a:pathLst>
              <a:path w="906779" h="914400">
                <a:moveTo>
                  <a:pt x="0" y="457200"/>
                </a:moveTo>
                <a:lnTo>
                  <a:pt x="2340" y="410458"/>
                </a:lnTo>
                <a:lnTo>
                  <a:pt x="9209" y="365066"/>
                </a:lnTo>
                <a:lnTo>
                  <a:pt x="20379" y="321253"/>
                </a:lnTo>
                <a:lnTo>
                  <a:pt x="35623" y="279249"/>
                </a:lnTo>
                <a:lnTo>
                  <a:pt x="54712" y="239283"/>
                </a:lnTo>
                <a:lnTo>
                  <a:pt x="77420" y="201587"/>
                </a:lnTo>
                <a:lnTo>
                  <a:pt x="103518" y="166390"/>
                </a:lnTo>
                <a:lnTo>
                  <a:pt x="132778" y="133921"/>
                </a:lnTo>
                <a:lnTo>
                  <a:pt x="164973" y="104411"/>
                </a:lnTo>
                <a:lnTo>
                  <a:pt x="199876" y="78090"/>
                </a:lnTo>
                <a:lnTo>
                  <a:pt x="237258" y="55187"/>
                </a:lnTo>
                <a:lnTo>
                  <a:pt x="276891" y="35933"/>
                </a:lnTo>
                <a:lnTo>
                  <a:pt x="318549" y="20557"/>
                </a:lnTo>
                <a:lnTo>
                  <a:pt x="362003" y="9289"/>
                </a:lnTo>
                <a:lnTo>
                  <a:pt x="407026" y="2360"/>
                </a:lnTo>
                <a:lnTo>
                  <a:pt x="453389" y="0"/>
                </a:lnTo>
                <a:lnTo>
                  <a:pt x="499753" y="2360"/>
                </a:lnTo>
                <a:lnTo>
                  <a:pt x="544776" y="9289"/>
                </a:lnTo>
                <a:lnTo>
                  <a:pt x="588230" y="20557"/>
                </a:lnTo>
                <a:lnTo>
                  <a:pt x="629888" y="35933"/>
                </a:lnTo>
                <a:lnTo>
                  <a:pt x="669521" y="55187"/>
                </a:lnTo>
                <a:lnTo>
                  <a:pt x="706903" y="78090"/>
                </a:lnTo>
                <a:lnTo>
                  <a:pt x="741806" y="104411"/>
                </a:lnTo>
                <a:lnTo>
                  <a:pt x="774001" y="133921"/>
                </a:lnTo>
                <a:lnTo>
                  <a:pt x="803261" y="166390"/>
                </a:lnTo>
                <a:lnTo>
                  <a:pt x="829359" y="201587"/>
                </a:lnTo>
                <a:lnTo>
                  <a:pt x="852067" y="239283"/>
                </a:lnTo>
                <a:lnTo>
                  <a:pt x="871156" y="279249"/>
                </a:lnTo>
                <a:lnTo>
                  <a:pt x="886400" y="321253"/>
                </a:lnTo>
                <a:lnTo>
                  <a:pt x="897570" y="365066"/>
                </a:lnTo>
                <a:lnTo>
                  <a:pt x="904439" y="410458"/>
                </a:lnTo>
                <a:lnTo>
                  <a:pt x="906780" y="457200"/>
                </a:lnTo>
                <a:lnTo>
                  <a:pt x="904439" y="503941"/>
                </a:lnTo>
                <a:lnTo>
                  <a:pt x="897570" y="549333"/>
                </a:lnTo>
                <a:lnTo>
                  <a:pt x="886400" y="593146"/>
                </a:lnTo>
                <a:lnTo>
                  <a:pt x="871156" y="635150"/>
                </a:lnTo>
                <a:lnTo>
                  <a:pt x="852067" y="675116"/>
                </a:lnTo>
                <a:lnTo>
                  <a:pt x="829359" y="712812"/>
                </a:lnTo>
                <a:lnTo>
                  <a:pt x="803261" y="748009"/>
                </a:lnTo>
                <a:lnTo>
                  <a:pt x="774001" y="780478"/>
                </a:lnTo>
                <a:lnTo>
                  <a:pt x="741806" y="809988"/>
                </a:lnTo>
                <a:lnTo>
                  <a:pt x="706903" y="836309"/>
                </a:lnTo>
                <a:lnTo>
                  <a:pt x="669521" y="859212"/>
                </a:lnTo>
                <a:lnTo>
                  <a:pt x="629888" y="878466"/>
                </a:lnTo>
                <a:lnTo>
                  <a:pt x="588230" y="893842"/>
                </a:lnTo>
                <a:lnTo>
                  <a:pt x="544776" y="905110"/>
                </a:lnTo>
                <a:lnTo>
                  <a:pt x="499753" y="912039"/>
                </a:lnTo>
                <a:lnTo>
                  <a:pt x="453389" y="914400"/>
                </a:lnTo>
                <a:lnTo>
                  <a:pt x="407026" y="912039"/>
                </a:lnTo>
                <a:lnTo>
                  <a:pt x="362003" y="905110"/>
                </a:lnTo>
                <a:lnTo>
                  <a:pt x="318549" y="893842"/>
                </a:lnTo>
                <a:lnTo>
                  <a:pt x="276891" y="878466"/>
                </a:lnTo>
                <a:lnTo>
                  <a:pt x="237258" y="859212"/>
                </a:lnTo>
                <a:lnTo>
                  <a:pt x="199876" y="836309"/>
                </a:lnTo>
                <a:lnTo>
                  <a:pt x="164973" y="809988"/>
                </a:lnTo>
                <a:lnTo>
                  <a:pt x="132778" y="780478"/>
                </a:lnTo>
                <a:lnTo>
                  <a:pt x="103518" y="748009"/>
                </a:lnTo>
                <a:lnTo>
                  <a:pt x="77420" y="712812"/>
                </a:lnTo>
                <a:lnTo>
                  <a:pt x="54712" y="675116"/>
                </a:lnTo>
                <a:lnTo>
                  <a:pt x="35623" y="635150"/>
                </a:lnTo>
                <a:lnTo>
                  <a:pt x="20379" y="593146"/>
                </a:lnTo>
                <a:lnTo>
                  <a:pt x="9209" y="549333"/>
                </a:lnTo>
                <a:lnTo>
                  <a:pt x="2340" y="503941"/>
                </a:lnTo>
                <a:lnTo>
                  <a:pt x="0" y="4572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6935" y="3003804"/>
            <a:ext cx="1080770" cy="528955"/>
          </a:xfrm>
          <a:custGeom>
            <a:avLst/>
            <a:gdLst/>
            <a:ahLst/>
            <a:cxnLst/>
            <a:rect l="l" t="t" r="r" b="b"/>
            <a:pathLst>
              <a:path w="1080770" h="528954">
                <a:moveTo>
                  <a:pt x="540258" y="0"/>
                </a:moveTo>
                <a:lnTo>
                  <a:pt x="0" y="528828"/>
                </a:lnTo>
                <a:lnTo>
                  <a:pt x="1080515" y="528828"/>
                </a:lnTo>
                <a:lnTo>
                  <a:pt x="540258" y="0"/>
                </a:lnTo>
                <a:close/>
              </a:path>
            </a:pathLst>
          </a:custGeom>
          <a:solidFill>
            <a:srgbClr val="033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6935" y="3003804"/>
            <a:ext cx="1080770" cy="528955"/>
          </a:xfrm>
          <a:custGeom>
            <a:avLst/>
            <a:gdLst/>
            <a:ahLst/>
            <a:cxnLst/>
            <a:rect l="l" t="t" r="r" b="b"/>
            <a:pathLst>
              <a:path w="1080770" h="528954">
                <a:moveTo>
                  <a:pt x="0" y="528828"/>
                </a:moveTo>
                <a:lnTo>
                  <a:pt x="540258" y="0"/>
                </a:lnTo>
                <a:lnTo>
                  <a:pt x="1080515" y="528828"/>
                </a:lnTo>
                <a:lnTo>
                  <a:pt x="0" y="52882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1472" y="4987797"/>
            <a:ext cx="17760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Α</a:t>
            </a:r>
            <a:r>
              <a:rPr sz="2400" spc="-10" dirty="0">
                <a:latin typeface="Arial"/>
                <a:cs typeface="Arial"/>
              </a:rPr>
              <a:t>δ</a:t>
            </a:r>
            <a:r>
              <a:rPr sz="2400" dirty="0">
                <a:latin typeface="Arial"/>
                <a:cs typeface="Arial"/>
              </a:rPr>
              <a:t>ρενεργ</a:t>
            </a:r>
            <a:r>
              <a:rPr sz="2400" spc="5" dirty="0">
                <a:latin typeface="Arial"/>
                <a:cs typeface="Arial"/>
              </a:rPr>
              <a:t>ι</a:t>
            </a:r>
            <a:r>
              <a:rPr sz="2400" spc="-25" dirty="0">
                <a:latin typeface="Arial"/>
                <a:cs typeface="Arial"/>
              </a:rPr>
              <a:t>κ</a:t>
            </a:r>
            <a:r>
              <a:rPr sz="2400" spc="-5" dirty="0">
                <a:latin typeface="Arial"/>
                <a:cs typeface="Arial"/>
              </a:rPr>
              <a:t>οί  νευρώνες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33515" y="1476755"/>
            <a:ext cx="256540" cy="413384"/>
          </a:xfrm>
          <a:custGeom>
            <a:avLst/>
            <a:gdLst/>
            <a:ahLst/>
            <a:cxnLst/>
            <a:rect l="l" t="t" r="r" b="b"/>
            <a:pathLst>
              <a:path w="256539" h="413385">
                <a:moveTo>
                  <a:pt x="0" y="0"/>
                </a:moveTo>
                <a:lnTo>
                  <a:pt x="39003" y="27837"/>
                </a:lnTo>
                <a:lnTo>
                  <a:pt x="71115" y="59497"/>
                </a:lnTo>
                <a:lnTo>
                  <a:pt x="96204" y="94238"/>
                </a:lnTo>
                <a:lnTo>
                  <a:pt x="114135" y="131315"/>
                </a:lnTo>
                <a:lnTo>
                  <a:pt x="124777" y="169989"/>
                </a:lnTo>
                <a:lnTo>
                  <a:pt x="127997" y="209516"/>
                </a:lnTo>
                <a:lnTo>
                  <a:pt x="123663" y="249154"/>
                </a:lnTo>
                <a:lnTo>
                  <a:pt x="111642" y="288161"/>
                </a:lnTo>
                <a:lnTo>
                  <a:pt x="91801" y="325796"/>
                </a:lnTo>
                <a:lnTo>
                  <a:pt x="64008" y="361315"/>
                </a:lnTo>
                <a:lnTo>
                  <a:pt x="34290" y="389016"/>
                </a:lnTo>
                <a:lnTo>
                  <a:pt x="0" y="413004"/>
                </a:lnTo>
                <a:lnTo>
                  <a:pt x="51584" y="408808"/>
                </a:lnTo>
                <a:lnTo>
                  <a:pt x="99637" y="396775"/>
                </a:lnTo>
                <a:lnTo>
                  <a:pt x="143127" y="377736"/>
                </a:lnTo>
                <a:lnTo>
                  <a:pt x="181022" y="352520"/>
                </a:lnTo>
                <a:lnTo>
                  <a:pt x="212292" y="321958"/>
                </a:lnTo>
                <a:lnTo>
                  <a:pt x="235904" y="286881"/>
                </a:lnTo>
                <a:lnTo>
                  <a:pt x="250828" y="248118"/>
                </a:lnTo>
                <a:lnTo>
                  <a:pt x="256032" y="206502"/>
                </a:lnTo>
                <a:lnTo>
                  <a:pt x="250828" y="164885"/>
                </a:lnTo>
                <a:lnTo>
                  <a:pt x="235904" y="126122"/>
                </a:lnTo>
                <a:lnTo>
                  <a:pt x="212292" y="91045"/>
                </a:lnTo>
                <a:lnTo>
                  <a:pt x="181022" y="60483"/>
                </a:lnTo>
                <a:lnTo>
                  <a:pt x="143127" y="35267"/>
                </a:lnTo>
                <a:lnTo>
                  <a:pt x="99637" y="16228"/>
                </a:lnTo>
                <a:lnTo>
                  <a:pt x="51584" y="4195"/>
                </a:lnTo>
                <a:lnTo>
                  <a:pt x="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33515" y="1476755"/>
            <a:ext cx="256540" cy="413384"/>
          </a:xfrm>
          <a:custGeom>
            <a:avLst/>
            <a:gdLst/>
            <a:ahLst/>
            <a:cxnLst/>
            <a:rect l="l" t="t" r="r" b="b"/>
            <a:pathLst>
              <a:path w="256539" h="413385">
                <a:moveTo>
                  <a:pt x="0" y="413004"/>
                </a:moveTo>
                <a:lnTo>
                  <a:pt x="51584" y="408808"/>
                </a:lnTo>
                <a:lnTo>
                  <a:pt x="99637" y="396775"/>
                </a:lnTo>
                <a:lnTo>
                  <a:pt x="143127" y="377736"/>
                </a:lnTo>
                <a:lnTo>
                  <a:pt x="181022" y="352520"/>
                </a:lnTo>
                <a:lnTo>
                  <a:pt x="212292" y="321958"/>
                </a:lnTo>
                <a:lnTo>
                  <a:pt x="235904" y="286881"/>
                </a:lnTo>
                <a:lnTo>
                  <a:pt x="250828" y="248118"/>
                </a:lnTo>
                <a:lnTo>
                  <a:pt x="256032" y="206502"/>
                </a:lnTo>
                <a:lnTo>
                  <a:pt x="250828" y="164885"/>
                </a:lnTo>
                <a:lnTo>
                  <a:pt x="235904" y="126122"/>
                </a:lnTo>
                <a:lnTo>
                  <a:pt x="212292" y="91045"/>
                </a:lnTo>
                <a:lnTo>
                  <a:pt x="181022" y="60483"/>
                </a:lnTo>
                <a:lnTo>
                  <a:pt x="143127" y="35267"/>
                </a:lnTo>
                <a:lnTo>
                  <a:pt x="99637" y="16228"/>
                </a:lnTo>
                <a:lnTo>
                  <a:pt x="51584" y="4195"/>
                </a:lnTo>
                <a:lnTo>
                  <a:pt x="0" y="0"/>
                </a:lnTo>
                <a:lnTo>
                  <a:pt x="39003" y="27837"/>
                </a:lnTo>
                <a:lnTo>
                  <a:pt x="71115" y="59497"/>
                </a:lnTo>
                <a:lnTo>
                  <a:pt x="96204" y="94238"/>
                </a:lnTo>
                <a:lnTo>
                  <a:pt x="114135" y="131315"/>
                </a:lnTo>
                <a:lnTo>
                  <a:pt x="124777" y="169989"/>
                </a:lnTo>
                <a:lnTo>
                  <a:pt x="127997" y="209516"/>
                </a:lnTo>
                <a:lnTo>
                  <a:pt x="123663" y="249154"/>
                </a:lnTo>
                <a:lnTo>
                  <a:pt x="111642" y="288161"/>
                </a:lnTo>
                <a:lnTo>
                  <a:pt x="91801" y="325796"/>
                </a:lnTo>
                <a:lnTo>
                  <a:pt x="64008" y="361315"/>
                </a:lnTo>
                <a:lnTo>
                  <a:pt x="34290" y="389016"/>
                </a:lnTo>
                <a:lnTo>
                  <a:pt x="17680" y="401480"/>
                </a:lnTo>
                <a:lnTo>
                  <a:pt x="0" y="41300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79747" y="3215639"/>
            <a:ext cx="353695" cy="280670"/>
          </a:xfrm>
          <a:custGeom>
            <a:avLst/>
            <a:gdLst/>
            <a:ahLst/>
            <a:cxnLst/>
            <a:rect l="l" t="t" r="r" b="b"/>
            <a:pathLst>
              <a:path w="353695" h="280670">
                <a:moveTo>
                  <a:pt x="353567" y="0"/>
                </a:moveTo>
                <a:lnTo>
                  <a:pt x="0" y="0"/>
                </a:lnTo>
                <a:lnTo>
                  <a:pt x="117855" y="93472"/>
                </a:lnTo>
                <a:lnTo>
                  <a:pt x="260096" y="93472"/>
                </a:lnTo>
                <a:lnTo>
                  <a:pt x="260096" y="206248"/>
                </a:lnTo>
                <a:lnTo>
                  <a:pt x="353567" y="280415"/>
                </a:lnTo>
                <a:lnTo>
                  <a:pt x="353567" y="0"/>
                </a:lnTo>
                <a:close/>
              </a:path>
            </a:pathLst>
          </a:custGeom>
          <a:solidFill>
            <a:srgbClr val="007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79747" y="3215639"/>
            <a:ext cx="353695" cy="280670"/>
          </a:xfrm>
          <a:custGeom>
            <a:avLst/>
            <a:gdLst/>
            <a:ahLst/>
            <a:cxnLst/>
            <a:rect l="l" t="t" r="r" b="b"/>
            <a:pathLst>
              <a:path w="353695" h="280670">
                <a:moveTo>
                  <a:pt x="353567" y="0"/>
                </a:moveTo>
                <a:lnTo>
                  <a:pt x="0" y="0"/>
                </a:lnTo>
                <a:lnTo>
                  <a:pt x="117855" y="93472"/>
                </a:lnTo>
                <a:lnTo>
                  <a:pt x="260096" y="93472"/>
                </a:lnTo>
                <a:lnTo>
                  <a:pt x="260096" y="206248"/>
                </a:lnTo>
                <a:lnTo>
                  <a:pt x="353567" y="280415"/>
                </a:lnTo>
                <a:lnTo>
                  <a:pt x="353567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33515" y="1048511"/>
            <a:ext cx="256540" cy="411480"/>
          </a:xfrm>
          <a:custGeom>
            <a:avLst/>
            <a:gdLst/>
            <a:ahLst/>
            <a:cxnLst/>
            <a:rect l="l" t="t" r="r" b="b"/>
            <a:pathLst>
              <a:path w="256539" h="411480">
                <a:moveTo>
                  <a:pt x="0" y="0"/>
                </a:moveTo>
                <a:lnTo>
                  <a:pt x="39003" y="27720"/>
                </a:lnTo>
                <a:lnTo>
                  <a:pt x="71115" y="59256"/>
                </a:lnTo>
                <a:lnTo>
                  <a:pt x="96204" y="93867"/>
                </a:lnTo>
                <a:lnTo>
                  <a:pt x="114135" y="130814"/>
                </a:lnTo>
                <a:lnTo>
                  <a:pt x="124777" y="169354"/>
                </a:lnTo>
                <a:lnTo>
                  <a:pt x="127997" y="208748"/>
                </a:lnTo>
                <a:lnTo>
                  <a:pt x="123663" y="248255"/>
                </a:lnTo>
                <a:lnTo>
                  <a:pt x="111642" y="287133"/>
                </a:lnTo>
                <a:lnTo>
                  <a:pt x="91801" y="324644"/>
                </a:lnTo>
                <a:lnTo>
                  <a:pt x="64008" y="360045"/>
                </a:lnTo>
                <a:lnTo>
                  <a:pt x="34290" y="387619"/>
                </a:lnTo>
                <a:lnTo>
                  <a:pt x="0" y="411479"/>
                </a:lnTo>
                <a:lnTo>
                  <a:pt x="51584" y="407301"/>
                </a:lnTo>
                <a:lnTo>
                  <a:pt x="99637" y="395317"/>
                </a:lnTo>
                <a:lnTo>
                  <a:pt x="143127" y="376352"/>
                </a:lnTo>
                <a:lnTo>
                  <a:pt x="181022" y="351234"/>
                </a:lnTo>
                <a:lnTo>
                  <a:pt x="212292" y="320787"/>
                </a:lnTo>
                <a:lnTo>
                  <a:pt x="235904" y="285839"/>
                </a:lnTo>
                <a:lnTo>
                  <a:pt x="250828" y="247214"/>
                </a:lnTo>
                <a:lnTo>
                  <a:pt x="256032" y="205739"/>
                </a:lnTo>
                <a:lnTo>
                  <a:pt x="250828" y="164265"/>
                </a:lnTo>
                <a:lnTo>
                  <a:pt x="235904" y="125640"/>
                </a:lnTo>
                <a:lnTo>
                  <a:pt x="212292" y="90692"/>
                </a:lnTo>
                <a:lnTo>
                  <a:pt x="181022" y="60245"/>
                </a:lnTo>
                <a:lnTo>
                  <a:pt x="143127" y="35127"/>
                </a:lnTo>
                <a:lnTo>
                  <a:pt x="99637" y="16162"/>
                </a:lnTo>
                <a:lnTo>
                  <a:pt x="51584" y="417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33515" y="1048511"/>
            <a:ext cx="256540" cy="411480"/>
          </a:xfrm>
          <a:custGeom>
            <a:avLst/>
            <a:gdLst/>
            <a:ahLst/>
            <a:cxnLst/>
            <a:rect l="l" t="t" r="r" b="b"/>
            <a:pathLst>
              <a:path w="256539" h="411480">
                <a:moveTo>
                  <a:pt x="0" y="411479"/>
                </a:moveTo>
                <a:lnTo>
                  <a:pt x="51584" y="407301"/>
                </a:lnTo>
                <a:lnTo>
                  <a:pt x="99637" y="395317"/>
                </a:lnTo>
                <a:lnTo>
                  <a:pt x="143127" y="376352"/>
                </a:lnTo>
                <a:lnTo>
                  <a:pt x="181022" y="351234"/>
                </a:lnTo>
                <a:lnTo>
                  <a:pt x="212292" y="320787"/>
                </a:lnTo>
                <a:lnTo>
                  <a:pt x="235904" y="285839"/>
                </a:lnTo>
                <a:lnTo>
                  <a:pt x="250828" y="247214"/>
                </a:lnTo>
                <a:lnTo>
                  <a:pt x="256032" y="205739"/>
                </a:lnTo>
                <a:lnTo>
                  <a:pt x="250828" y="164265"/>
                </a:lnTo>
                <a:lnTo>
                  <a:pt x="235904" y="125640"/>
                </a:lnTo>
                <a:lnTo>
                  <a:pt x="212292" y="90692"/>
                </a:lnTo>
                <a:lnTo>
                  <a:pt x="181022" y="60245"/>
                </a:lnTo>
                <a:lnTo>
                  <a:pt x="143127" y="35127"/>
                </a:lnTo>
                <a:lnTo>
                  <a:pt x="99637" y="16162"/>
                </a:lnTo>
                <a:lnTo>
                  <a:pt x="51584" y="4178"/>
                </a:lnTo>
                <a:lnTo>
                  <a:pt x="0" y="0"/>
                </a:lnTo>
                <a:lnTo>
                  <a:pt x="39003" y="27720"/>
                </a:lnTo>
                <a:lnTo>
                  <a:pt x="71115" y="59256"/>
                </a:lnTo>
                <a:lnTo>
                  <a:pt x="96204" y="93867"/>
                </a:lnTo>
                <a:lnTo>
                  <a:pt x="114135" y="130814"/>
                </a:lnTo>
                <a:lnTo>
                  <a:pt x="124777" y="169354"/>
                </a:lnTo>
                <a:lnTo>
                  <a:pt x="127997" y="208748"/>
                </a:lnTo>
                <a:lnTo>
                  <a:pt x="123663" y="248255"/>
                </a:lnTo>
                <a:lnTo>
                  <a:pt x="111642" y="287133"/>
                </a:lnTo>
                <a:lnTo>
                  <a:pt x="91801" y="324644"/>
                </a:lnTo>
                <a:lnTo>
                  <a:pt x="64008" y="360045"/>
                </a:lnTo>
                <a:lnTo>
                  <a:pt x="34290" y="387619"/>
                </a:lnTo>
                <a:lnTo>
                  <a:pt x="17680" y="400032"/>
                </a:lnTo>
                <a:lnTo>
                  <a:pt x="0" y="41147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4152" y="4962144"/>
            <a:ext cx="353695" cy="280670"/>
          </a:xfrm>
          <a:custGeom>
            <a:avLst/>
            <a:gdLst/>
            <a:ahLst/>
            <a:cxnLst/>
            <a:rect l="l" t="t" r="r" b="b"/>
            <a:pathLst>
              <a:path w="353695" h="280670">
                <a:moveTo>
                  <a:pt x="353568" y="0"/>
                </a:moveTo>
                <a:lnTo>
                  <a:pt x="0" y="0"/>
                </a:lnTo>
                <a:lnTo>
                  <a:pt x="117856" y="93471"/>
                </a:lnTo>
                <a:lnTo>
                  <a:pt x="260096" y="93471"/>
                </a:lnTo>
                <a:lnTo>
                  <a:pt x="260096" y="206247"/>
                </a:lnTo>
                <a:lnTo>
                  <a:pt x="353568" y="280415"/>
                </a:lnTo>
                <a:lnTo>
                  <a:pt x="353568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64152" y="4962144"/>
            <a:ext cx="353695" cy="280670"/>
          </a:xfrm>
          <a:custGeom>
            <a:avLst/>
            <a:gdLst/>
            <a:ahLst/>
            <a:cxnLst/>
            <a:rect l="l" t="t" r="r" b="b"/>
            <a:pathLst>
              <a:path w="353695" h="280670">
                <a:moveTo>
                  <a:pt x="353568" y="0"/>
                </a:moveTo>
                <a:lnTo>
                  <a:pt x="0" y="0"/>
                </a:lnTo>
                <a:lnTo>
                  <a:pt x="117856" y="93471"/>
                </a:lnTo>
                <a:lnTo>
                  <a:pt x="260096" y="93471"/>
                </a:lnTo>
                <a:lnTo>
                  <a:pt x="260096" y="206247"/>
                </a:lnTo>
                <a:lnTo>
                  <a:pt x="353568" y="280415"/>
                </a:lnTo>
                <a:lnTo>
                  <a:pt x="353568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00172" y="4629911"/>
            <a:ext cx="1082040" cy="527685"/>
          </a:xfrm>
          <a:custGeom>
            <a:avLst/>
            <a:gdLst/>
            <a:ahLst/>
            <a:cxnLst/>
            <a:rect l="l" t="t" r="r" b="b"/>
            <a:pathLst>
              <a:path w="1082039" h="527685">
                <a:moveTo>
                  <a:pt x="541019" y="0"/>
                </a:moveTo>
                <a:lnTo>
                  <a:pt x="0" y="527304"/>
                </a:lnTo>
                <a:lnTo>
                  <a:pt x="1082039" y="527304"/>
                </a:lnTo>
                <a:lnTo>
                  <a:pt x="541019" y="0"/>
                </a:lnTo>
                <a:close/>
              </a:path>
            </a:pathLst>
          </a:custGeom>
          <a:solidFill>
            <a:srgbClr val="033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0172" y="4629911"/>
            <a:ext cx="1082040" cy="527685"/>
          </a:xfrm>
          <a:custGeom>
            <a:avLst/>
            <a:gdLst/>
            <a:ahLst/>
            <a:cxnLst/>
            <a:rect l="l" t="t" r="r" b="b"/>
            <a:pathLst>
              <a:path w="1082039" h="527685">
                <a:moveTo>
                  <a:pt x="0" y="527304"/>
                </a:moveTo>
                <a:lnTo>
                  <a:pt x="541019" y="0"/>
                </a:lnTo>
                <a:lnTo>
                  <a:pt x="1082039" y="527304"/>
                </a:lnTo>
                <a:lnTo>
                  <a:pt x="0" y="52730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49929" y="4921377"/>
            <a:ext cx="342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E/  </a:t>
            </a:r>
            <a:r>
              <a:rPr sz="1800" spc="-10" dirty="0"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10228" y="3657600"/>
            <a:ext cx="353695" cy="277495"/>
          </a:xfrm>
          <a:custGeom>
            <a:avLst/>
            <a:gdLst/>
            <a:ahLst/>
            <a:cxnLst/>
            <a:rect l="l" t="t" r="r" b="b"/>
            <a:pathLst>
              <a:path w="353695" h="277495">
                <a:moveTo>
                  <a:pt x="353568" y="0"/>
                </a:moveTo>
                <a:lnTo>
                  <a:pt x="0" y="0"/>
                </a:lnTo>
                <a:lnTo>
                  <a:pt x="117856" y="92456"/>
                </a:lnTo>
                <a:lnTo>
                  <a:pt x="261112" y="92456"/>
                </a:lnTo>
                <a:lnTo>
                  <a:pt x="261112" y="204850"/>
                </a:lnTo>
                <a:lnTo>
                  <a:pt x="353568" y="277368"/>
                </a:lnTo>
                <a:lnTo>
                  <a:pt x="353568" y="0"/>
                </a:lnTo>
                <a:close/>
              </a:path>
            </a:pathLst>
          </a:custGeom>
          <a:solidFill>
            <a:srgbClr val="007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0228" y="3657600"/>
            <a:ext cx="353695" cy="277495"/>
          </a:xfrm>
          <a:custGeom>
            <a:avLst/>
            <a:gdLst/>
            <a:ahLst/>
            <a:cxnLst/>
            <a:rect l="l" t="t" r="r" b="b"/>
            <a:pathLst>
              <a:path w="353695" h="277495">
                <a:moveTo>
                  <a:pt x="353568" y="0"/>
                </a:moveTo>
                <a:lnTo>
                  <a:pt x="0" y="0"/>
                </a:lnTo>
                <a:lnTo>
                  <a:pt x="117856" y="92456"/>
                </a:lnTo>
                <a:lnTo>
                  <a:pt x="261112" y="92456"/>
                </a:lnTo>
                <a:lnTo>
                  <a:pt x="261112" y="204850"/>
                </a:lnTo>
                <a:lnTo>
                  <a:pt x="353568" y="277368"/>
                </a:lnTo>
                <a:lnTo>
                  <a:pt x="353568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1752" y="5097779"/>
            <a:ext cx="353695" cy="279400"/>
          </a:xfrm>
          <a:custGeom>
            <a:avLst/>
            <a:gdLst/>
            <a:ahLst/>
            <a:cxnLst/>
            <a:rect l="l" t="t" r="r" b="b"/>
            <a:pathLst>
              <a:path w="353695" h="279400">
                <a:moveTo>
                  <a:pt x="353568" y="0"/>
                </a:moveTo>
                <a:lnTo>
                  <a:pt x="0" y="0"/>
                </a:lnTo>
                <a:lnTo>
                  <a:pt x="117856" y="92964"/>
                </a:lnTo>
                <a:lnTo>
                  <a:pt x="260603" y="92964"/>
                </a:lnTo>
                <a:lnTo>
                  <a:pt x="260603" y="205613"/>
                </a:lnTo>
                <a:lnTo>
                  <a:pt x="353568" y="278892"/>
                </a:lnTo>
                <a:lnTo>
                  <a:pt x="353568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11752" y="5097779"/>
            <a:ext cx="353695" cy="279400"/>
          </a:xfrm>
          <a:custGeom>
            <a:avLst/>
            <a:gdLst/>
            <a:ahLst/>
            <a:cxnLst/>
            <a:rect l="l" t="t" r="r" b="b"/>
            <a:pathLst>
              <a:path w="353695" h="279400">
                <a:moveTo>
                  <a:pt x="353568" y="0"/>
                </a:moveTo>
                <a:lnTo>
                  <a:pt x="0" y="0"/>
                </a:lnTo>
                <a:lnTo>
                  <a:pt x="117856" y="92964"/>
                </a:lnTo>
                <a:lnTo>
                  <a:pt x="260603" y="92964"/>
                </a:lnTo>
                <a:lnTo>
                  <a:pt x="260603" y="205613"/>
                </a:lnTo>
                <a:lnTo>
                  <a:pt x="353568" y="278892"/>
                </a:lnTo>
                <a:lnTo>
                  <a:pt x="353568" y="0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78223" y="5478779"/>
            <a:ext cx="353695" cy="279400"/>
          </a:xfrm>
          <a:custGeom>
            <a:avLst/>
            <a:gdLst/>
            <a:ahLst/>
            <a:cxnLst/>
            <a:rect l="l" t="t" r="r" b="b"/>
            <a:pathLst>
              <a:path w="353695" h="279400">
                <a:moveTo>
                  <a:pt x="353567" y="0"/>
                </a:moveTo>
                <a:lnTo>
                  <a:pt x="0" y="0"/>
                </a:lnTo>
                <a:lnTo>
                  <a:pt x="117855" y="92964"/>
                </a:lnTo>
                <a:lnTo>
                  <a:pt x="260603" y="92964"/>
                </a:lnTo>
                <a:lnTo>
                  <a:pt x="260603" y="205562"/>
                </a:lnTo>
                <a:lnTo>
                  <a:pt x="353567" y="278892"/>
                </a:lnTo>
                <a:lnTo>
                  <a:pt x="353567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78223" y="5478779"/>
            <a:ext cx="353695" cy="279400"/>
          </a:xfrm>
          <a:custGeom>
            <a:avLst/>
            <a:gdLst/>
            <a:ahLst/>
            <a:cxnLst/>
            <a:rect l="l" t="t" r="r" b="b"/>
            <a:pathLst>
              <a:path w="353695" h="279400">
                <a:moveTo>
                  <a:pt x="353567" y="0"/>
                </a:moveTo>
                <a:lnTo>
                  <a:pt x="0" y="0"/>
                </a:lnTo>
                <a:lnTo>
                  <a:pt x="117855" y="92964"/>
                </a:lnTo>
                <a:lnTo>
                  <a:pt x="260603" y="92964"/>
                </a:lnTo>
                <a:lnTo>
                  <a:pt x="260603" y="205562"/>
                </a:lnTo>
                <a:lnTo>
                  <a:pt x="353567" y="278892"/>
                </a:lnTo>
                <a:lnTo>
                  <a:pt x="353567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265678" y="1239138"/>
            <a:ext cx="5761990" cy="3792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85825" algn="ctr">
              <a:lnSpc>
                <a:spcPts val="2105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Ach</a:t>
            </a:r>
            <a:endParaRPr sz="2000">
              <a:latin typeface="Arial"/>
              <a:cs typeface="Arial"/>
            </a:endParaRPr>
          </a:p>
          <a:p>
            <a:pPr marL="261620">
              <a:lnSpc>
                <a:spcPts val="2585"/>
              </a:lnSpc>
            </a:pPr>
            <a:r>
              <a:rPr sz="2400" spc="-10" dirty="0">
                <a:latin typeface="Arial"/>
                <a:cs typeface="Arial"/>
              </a:rPr>
              <a:t>Χολινεργικόι</a:t>
            </a:r>
            <a:endParaRPr sz="2400">
              <a:latin typeface="Arial"/>
              <a:cs typeface="Arial"/>
            </a:endParaRPr>
          </a:p>
          <a:p>
            <a:pPr marL="261620">
              <a:lnSpc>
                <a:spcPts val="2795"/>
              </a:lnSpc>
            </a:pPr>
            <a:r>
              <a:rPr sz="2400" spc="-5" dirty="0">
                <a:latin typeface="Arial"/>
                <a:cs typeface="Arial"/>
              </a:rPr>
              <a:t>νευρώνες</a:t>
            </a:r>
            <a:endParaRPr sz="2400">
              <a:latin typeface="Arial"/>
              <a:cs typeface="Arial"/>
            </a:endParaRPr>
          </a:p>
          <a:p>
            <a:pPr marL="4024629">
              <a:lnSpc>
                <a:spcPts val="2795"/>
              </a:lnSpc>
            </a:pPr>
            <a:r>
              <a:rPr sz="2400" spc="-10" dirty="0">
                <a:latin typeface="Arial"/>
                <a:cs typeface="Arial"/>
              </a:rPr>
              <a:t>Ιστος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στοχος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1771650">
              <a:lnSpc>
                <a:spcPts val="2870"/>
              </a:lnSpc>
            </a:pPr>
            <a:r>
              <a:rPr sz="2400" b="1" spc="-5" dirty="0">
                <a:latin typeface="Arial"/>
                <a:cs typeface="Arial"/>
              </a:rPr>
              <a:t>α1 </a:t>
            </a:r>
            <a:r>
              <a:rPr sz="2000" spc="-5" dirty="0">
                <a:latin typeface="Arial"/>
                <a:cs typeface="Arial"/>
              </a:rPr>
              <a:t>Συμπαθητικό</a:t>
            </a:r>
            <a:endParaRPr sz="2000">
              <a:latin typeface="Arial"/>
              <a:cs typeface="Arial"/>
            </a:endParaRPr>
          </a:p>
          <a:p>
            <a:pPr marL="12700" marR="5424805">
              <a:lnSpc>
                <a:spcPts val="2160"/>
              </a:lnSpc>
              <a:spcBef>
                <a:spcPts val="60"/>
              </a:spcBef>
            </a:pPr>
            <a:r>
              <a:rPr sz="1800" spc="-5" dirty="0">
                <a:latin typeface="Arial"/>
                <a:cs typeface="Arial"/>
              </a:rPr>
              <a:t>E/  </a:t>
            </a:r>
            <a:r>
              <a:rPr sz="1800" spc="-10" dirty="0"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  <a:p>
            <a:pPr marL="1771650">
              <a:lnSpc>
                <a:spcPct val="100000"/>
              </a:lnSpc>
              <a:spcBef>
                <a:spcPts val="430"/>
              </a:spcBef>
            </a:pPr>
            <a:r>
              <a:rPr sz="2400" dirty="0">
                <a:latin typeface="Arial"/>
                <a:cs typeface="Arial"/>
              </a:rPr>
              <a:t>α2 </a:t>
            </a:r>
            <a:r>
              <a:rPr sz="2000" spc="-5" dirty="0">
                <a:latin typeface="Arial"/>
                <a:cs typeface="Arial"/>
              </a:rPr>
              <a:t>ΓΕΣ,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πάγκρεας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77165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β1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Μυοκάρδιο,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νεφροι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24754" y="5005832"/>
            <a:ext cx="1276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578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β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2	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γ</a:t>
            </a:r>
            <a:r>
              <a:rPr sz="2000" spc="10" dirty="0">
                <a:solidFill>
                  <a:srgbClr val="FF0000"/>
                </a:solidFill>
                <a:latin typeface="Arial"/>
                <a:cs typeface="Arial"/>
              </a:rPr>
              <a:t>γ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εια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2578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β3	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ΛΜΙ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19643" y="4995671"/>
            <a:ext cx="45720" cy="1167765"/>
          </a:xfrm>
          <a:custGeom>
            <a:avLst/>
            <a:gdLst/>
            <a:ahLst/>
            <a:cxnLst/>
            <a:rect l="l" t="t" r="r" b="b"/>
            <a:pathLst>
              <a:path w="45720" h="1167764">
                <a:moveTo>
                  <a:pt x="0" y="1167383"/>
                </a:moveTo>
                <a:lnTo>
                  <a:pt x="45719" y="1167383"/>
                </a:lnTo>
                <a:lnTo>
                  <a:pt x="45719" y="0"/>
                </a:lnTo>
                <a:lnTo>
                  <a:pt x="0" y="0"/>
                </a:lnTo>
                <a:lnTo>
                  <a:pt x="0" y="1167383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13547" y="4989576"/>
            <a:ext cx="20320" cy="1179830"/>
          </a:xfrm>
          <a:custGeom>
            <a:avLst/>
            <a:gdLst/>
            <a:ahLst/>
            <a:cxnLst/>
            <a:rect l="l" t="t" r="r" b="b"/>
            <a:pathLst>
              <a:path w="20320" h="1179829">
                <a:moveTo>
                  <a:pt x="0" y="1179576"/>
                </a:moveTo>
                <a:lnTo>
                  <a:pt x="19811" y="1179576"/>
                </a:lnTo>
                <a:lnTo>
                  <a:pt x="19811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51647" y="4989576"/>
            <a:ext cx="20320" cy="1179830"/>
          </a:xfrm>
          <a:custGeom>
            <a:avLst/>
            <a:gdLst/>
            <a:ahLst/>
            <a:cxnLst/>
            <a:rect l="l" t="t" r="r" b="b"/>
            <a:pathLst>
              <a:path w="20320" h="1179829">
                <a:moveTo>
                  <a:pt x="0" y="1179576"/>
                </a:moveTo>
                <a:lnTo>
                  <a:pt x="19811" y="1179576"/>
                </a:lnTo>
                <a:lnTo>
                  <a:pt x="19811" y="0"/>
                </a:lnTo>
                <a:lnTo>
                  <a:pt x="0" y="0"/>
                </a:lnTo>
                <a:lnTo>
                  <a:pt x="0" y="1179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34400" y="5376671"/>
            <a:ext cx="182880" cy="45720"/>
          </a:xfrm>
          <a:custGeom>
            <a:avLst/>
            <a:gdLst/>
            <a:ahLst/>
            <a:cxnLst/>
            <a:rect l="l" t="t" r="r" b="b"/>
            <a:pathLst>
              <a:path w="182879" h="45720">
                <a:moveTo>
                  <a:pt x="182879" y="22859"/>
                </a:moveTo>
                <a:lnTo>
                  <a:pt x="0" y="22859"/>
                </a:lnTo>
                <a:lnTo>
                  <a:pt x="91440" y="45719"/>
                </a:lnTo>
                <a:lnTo>
                  <a:pt x="182879" y="22859"/>
                </a:lnTo>
                <a:close/>
              </a:path>
              <a:path w="182879" h="45720">
                <a:moveTo>
                  <a:pt x="137159" y="0"/>
                </a:moveTo>
                <a:lnTo>
                  <a:pt x="45720" y="0"/>
                </a:lnTo>
                <a:lnTo>
                  <a:pt x="45720" y="22859"/>
                </a:lnTo>
                <a:lnTo>
                  <a:pt x="137159" y="22859"/>
                </a:lnTo>
                <a:lnTo>
                  <a:pt x="137159" y="0"/>
                </a:lnTo>
                <a:close/>
              </a:path>
            </a:pathLst>
          </a:custGeom>
          <a:solidFill>
            <a:srgbClr val="BC9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34400" y="5376671"/>
            <a:ext cx="182880" cy="45720"/>
          </a:xfrm>
          <a:custGeom>
            <a:avLst/>
            <a:gdLst/>
            <a:ahLst/>
            <a:cxnLst/>
            <a:rect l="l" t="t" r="r" b="b"/>
            <a:pathLst>
              <a:path w="182879" h="45720">
                <a:moveTo>
                  <a:pt x="0" y="22859"/>
                </a:moveTo>
                <a:lnTo>
                  <a:pt x="91440" y="45719"/>
                </a:lnTo>
                <a:lnTo>
                  <a:pt x="182879" y="22859"/>
                </a:lnTo>
                <a:lnTo>
                  <a:pt x="137159" y="22859"/>
                </a:lnTo>
                <a:lnTo>
                  <a:pt x="137159" y="0"/>
                </a:lnTo>
                <a:lnTo>
                  <a:pt x="45720" y="0"/>
                </a:lnTo>
                <a:lnTo>
                  <a:pt x="45720" y="22859"/>
                </a:lnTo>
                <a:lnTo>
                  <a:pt x="0" y="2285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979547" y="258267"/>
            <a:ext cx="8794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ΑΝΣ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4463" y="324611"/>
            <a:ext cx="1773174" cy="1229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7102" y="470103"/>
            <a:ext cx="1073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ΑΝΣ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4619" y="2127250"/>
            <a:ext cx="3963035" cy="268605"/>
          </a:xfrm>
          <a:custGeom>
            <a:avLst/>
            <a:gdLst/>
            <a:ahLst/>
            <a:cxnLst/>
            <a:rect l="l" t="t" r="r" b="b"/>
            <a:pathLst>
              <a:path w="3963035" h="268605">
                <a:moveTo>
                  <a:pt x="3888867" y="192532"/>
                </a:moveTo>
                <a:lnTo>
                  <a:pt x="3887070" y="224183"/>
                </a:lnTo>
                <a:lnTo>
                  <a:pt x="3899789" y="224916"/>
                </a:lnTo>
                <a:lnTo>
                  <a:pt x="3899027" y="237616"/>
                </a:lnTo>
                <a:lnTo>
                  <a:pt x="3886307" y="237616"/>
                </a:lnTo>
                <a:lnTo>
                  <a:pt x="3884549" y="268604"/>
                </a:lnTo>
                <a:lnTo>
                  <a:pt x="3956581" y="237616"/>
                </a:lnTo>
                <a:lnTo>
                  <a:pt x="3899027" y="237616"/>
                </a:lnTo>
                <a:lnTo>
                  <a:pt x="3886349" y="236885"/>
                </a:lnTo>
                <a:lnTo>
                  <a:pt x="3958281" y="236885"/>
                </a:lnTo>
                <a:lnTo>
                  <a:pt x="3962781" y="234950"/>
                </a:lnTo>
                <a:lnTo>
                  <a:pt x="3888867" y="192532"/>
                </a:lnTo>
                <a:close/>
              </a:path>
              <a:path w="3963035" h="268605">
                <a:moveTo>
                  <a:pt x="3887070" y="224183"/>
                </a:moveTo>
                <a:lnTo>
                  <a:pt x="3886349" y="236885"/>
                </a:lnTo>
                <a:lnTo>
                  <a:pt x="3899027" y="237616"/>
                </a:lnTo>
                <a:lnTo>
                  <a:pt x="3899789" y="224916"/>
                </a:lnTo>
                <a:lnTo>
                  <a:pt x="3887070" y="224183"/>
                </a:lnTo>
                <a:close/>
              </a:path>
              <a:path w="3963035" h="268605">
                <a:moveTo>
                  <a:pt x="762" y="0"/>
                </a:moveTo>
                <a:lnTo>
                  <a:pt x="0" y="12700"/>
                </a:lnTo>
                <a:lnTo>
                  <a:pt x="3886349" y="236885"/>
                </a:lnTo>
                <a:lnTo>
                  <a:pt x="3887070" y="224183"/>
                </a:lnTo>
                <a:lnTo>
                  <a:pt x="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3044" y="611123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5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1219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1732" y="179831"/>
            <a:ext cx="204470" cy="264160"/>
          </a:xfrm>
          <a:custGeom>
            <a:avLst/>
            <a:gdLst/>
            <a:ahLst/>
            <a:cxnLst/>
            <a:rect l="l" t="t" r="r" b="b"/>
            <a:pathLst>
              <a:path w="204470" h="264159">
                <a:moveTo>
                  <a:pt x="102107" y="0"/>
                </a:moveTo>
                <a:lnTo>
                  <a:pt x="62364" y="10364"/>
                </a:lnTo>
                <a:lnTo>
                  <a:pt x="29908" y="38623"/>
                </a:lnTo>
                <a:lnTo>
                  <a:pt x="8024" y="80527"/>
                </a:lnTo>
                <a:lnTo>
                  <a:pt x="0" y="131825"/>
                </a:lnTo>
                <a:lnTo>
                  <a:pt x="8024" y="183124"/>
                </a:lnTo>
                <a:lnTo>
                  <a:pt x="29908" y="225028"/>
                </a:lnTo>
                <a:lnTo>
                  <a:pt x="62364" y="253287"/>
                </a:lnTo>
                <a:lnTo>
                  <a:pt x="102107" y="263652"/>
                </a:lnTo>
                <a:lnTo>
                  <a:pt x="141851" y="253287"/>
                </a:lnTo>
                <a:lnTo>
                  <a:pt x="174307" y="225028"/>
                </a:lnTo>
                <a:lnTo>
                  <a:pt x="196191" y="183124"/>
                </a:lnTo>
                <a:lnTo>
                  <a:pt x="204215" y="131825"/>
                </a:lnTo>
                <a:lnTo>
                  <a:pt x="196191" y="80527"/>
                </a:lnTo>
                <a:lnTo>
                  <a:pt x="174307" y="38623"/>
                </a:lnTo>
                <a:lnTo>
                  <a:pt x="141851" y="10364"/>
                </a:lnTo>
                <a:lnTo>
                  <a:pt x="102107" y="0"/>
                </a:lnTo>
                <a:close/>
              </a:path>
            </a:pathLst>
          </a:custGeom>
          <a:solidFill>
            <a:srgbClr val="004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1732" y="179831"/>
            <a:ext cx="204470" cy="264160"/>
          </a:xfrm>
          <a:custGeom>
            <a:avLst/>
            <a:gdLst/>
            <a:ahLst/>
            <a:cxnLst/>
            <a:rect l="l" t="t" r="r" b="b"/>
            <a:pathLst>
              <a:path w="204470" h="264159">
                <a:moveTo>
                  <a:pt x="0" y="131825"/>
                </a:moveTo>
                <a:lnTo>
                  <a:pt x="8024" y="80527"/>
                </a:lnTo>
                <a:lnTo>
                  <a:pt x="29908" y="38623"/>
                </a:lnTo>
                <a:lnTo>
                  <a:pt x="62364" y="10364"/>
                </a:lnTo>
                <a:lnTo>
                  <a:pt x="102107" y="0"/>
                </a:lnTo>
                <a:lnTo>
                  <a:pt x="141851" y="10364"/>
                </a:lnTo>
                <a:lnTo>
                  <a:pt x="174307" y="38623"/>
                </a:lnTo>
                <a:lnTo>
                  <a:pt x="196191" y="80527"/>
                </a:lnTo>
                <a:lnTo>
                  <a:pt x="204215" y="131825"/>
                </a:lnTo>
                <a:lnTo>
                  <a:pt x="196191" y="183124"/>
                </a:lnTo>
                <a:lnTo>
                  <a:pt x="174307" y="225028"/>
                </a:lnTo>
                <a:lnTo>
                  <a:pt x="141851" y="253287"/>
                </a:lnTo>
                <a:lnTo>
                  <a:pt x="102107" y="263652"/>
                </a:lnTo>
                <a:lnTo>
                  <a:pt x="62364" y="253287"/>
                </a:lnTo>
                <a:lnTo>
                  <a:pt x="29908" y="225028"/>
                </a:lnTo>
                <a:lnTo>
                  <a:pt x="8024" y="183124"/>
                </a:lnTo>
                <a:lnTo>
                  <a:pt x="0" y="13182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2211" y="611123"/>
            <a:ext cx="204470" cy="264160"/>
          </a:xfrm>
          <a:custGeom>
            <a:avLst/>
            <a:gdLst/>
            <a:ahLst/>
            <a:cxnLst/>
            <a:rect l="l" t="t" r="r" b="b"/>
            <a:pathLst>
              <a:path w="204470" h="264159">
                <a:moveTo>
                  <a:pt x="102108" y="0"/>
                </a:moveTo>
                <a:lnTo>
                  <a:pt x="62364" y="10364"/>
                </a:lnTo>
                <a:lnTo>
                  <a:pt x="29908" y="38623"/>
                </a:lnTo>
                <a:lnTo>
                  <a:pt x="8024" y="80527"/>
                </a:lnTo>
                <a:lnTo>
                  <a:pt x="0" y="131825"/>
                </a:lnTo>
                <a:lnTo>
                  <a:pt x="8024" y="183124"/>
                </a:lnTo>
                <a:lnTo>
                  <a:pt x="29908" y="225028"/>
                </a:lnTo>
                <a:lnTo>
                  <a:pt x="62364" y="253287"/>
                </a:lnTo>
                <a:lnTo>
                  <a:pt x="102108" y="263651"/>
                </a:lnTo>
                <a:lnTo>
                  <a:pt x="141851" y="253287"/>
                </a:lnTo>
                <a:lnTo>
                  <a:pt x="174307" y="225028"/>
                </a:lnTo>
                <a:lnTo>
                  <a:pt x="196191" y="183124"/>
                </a:lnTo>
                <a:lnTo>
                  <a:pt x="204215" y="131825"/>
                </a:lnTo>
                <a:lnTo>
                  <a:pt x="196191" y="80527"/>
                </a:lnTo>
                <a:lnTo>
                  <a:pt x="174307" y="38623"/>
                </a:lnTo>
                <a:lnTo>
                  <a:pt x="141851" y="10364"/>
                </a:lnTo>
                <a:lnTo>
                  <a:pt x="102108" y="0"/>
                </a:lnTo>
                <a:close/>
              </a:path>
            </a:pathLst>
          </a:custGeom>
          <a:solidFill>
            <a:srgbClr val="004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82211" y="611123"/>
            <a:ext cx="204470" cy="264160"/>
          </a:xfrm>
          <a:custGeom>
            <a:avLst/>
            <a:gdLst/>
            <a:ahLst/>
            <a:cxnLst/>
            <a:rect l="l" t="t" r="r" b="b"/>
            <a:pathLst>
              <a:path w="204470" h="264159">
                <a:moveTo>
                  <a:pt x="0" y="131825"/>
                </a:moveTo>
                <a:lnTo>
                  <a:pt x="8024" y="80527"/>
                </a:lnTo>
                <a:lnTo>
                  <a:pt x="29908" y="38623"/>
                </a:lnTo>
                <a:lnTo>
                  <a:pt x="62364" y="10364"/>
                </a:lnTo>
                <a:lnTo>
                  <a:pt x="102108" y="0"/>
                </a:lnTo>
                <a:lnTo>
                  <a:pt x="141851" y="10364"/>
                </a:lnTo>
                <a:lnTo>
                  <a:pt x="174307" y="38623"/>
                </a:lnTo>
                <a:lnTo>
                  <a:pt x="196191" y="80527"/>
                </a:lnTo>
                <a:lnTo>
                  <a:pt x="204215" y="131825"/>
                </a:lnTo>
                <a:lnTo>
                  <a:pt x="196191" y="183124"/>
                </a:lnTo>
                <a:lnTo>
                  <a:pt x="174307" y="225028"/>
                </a:lnTo>
                <a:lnTo>
                  <a:pt x="141851" y="253287"/>
                </a:lnTo>
                <a:lnTo>
                  <a:pt x="102108" y="263651"/>
                </a:lnTo>
                <a:lnTo>
                  <a:pt x="62364" y="253287"/>
                </a:lnTo>
                <a:lnTo>
                  <a:pt x="29908" y="225028"/>
                </a:lnTo>
                <a:lnTo>
                  <a:pt x="8024" y="183124"/>
                </a:lnTo>
                <a:lnTo>
                  <a:pt x="0" y="13182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49315" y="596265"/>
            <a:ext cx="1750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Ιστος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στοχος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05171" y="4419600"/>
            <a:ext cx="280670" cy="2209800"/>
          </a:xfrm>
          <a:custGeom>
            <a:avLst/>
            <a:gdLst/>
            <a:ahLst/>
            <a:cxnLst/>
            <a:rect l="l" t="t" r="r" b="b"/>
            <a:pathLst>
              <a:path w="280670" h="2209800">
                <a:moveTo>
                  <a:pt x="0" y="2209800"/>
                </a:moveTo>
                <a:lnTo>
                  <a:pt x="280415" y="2209800"/>
                </a:lnTo>
                <a:lnTo>
                  <a:pt x="280415" y="0"/>
                </a:lnTo>
                <a:lnTo>
                  <a:pt x="0" y="0"/>
                </a:lnTo>
                <a:lnTo>
                  <a:pt x="0" y="2209800"/>
                </a:lnTo>
                <a:close/>
              </a:path>
            </a:pathLst>
          </a:custGeom>
          <a:solidFill>
            <a:srgbClr val="47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5171" y="4419600"/>
            <a:ext cx="280670" cy="2209800"/>
          </a:xfrm>
          <a:custGeom>
            <a:avLst/>
            <a:gdLst/>
            <a:ahLst/>
            <a:cxnLst/>
            <a:rect l="l" t="t" r="r" b="b"/>
            <a:pathLst>
              <a:path w="280670" h="2209800">
                <a:moveTo>
                  <a:pt x="0" y="2209800"/>
                </a:moveTo>
                <a:lnTo>
                  <a:pt x="280415" y="2209800"/>
                </a:lnTo>
                <a:lnTo>
                  <a:pt x="280415" y="0"/>
                </a:lnTo>
                <a:lnTo>
                  <a:pt x="0" y="0"/>
                </a:lnTo>
                <a:lnTo>
                  <a:pt x="0" y="22098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98064" y="4707635"/>
            <a:ext cx="1080770" cy="528955"/>
          </a:xfrm>
          <a:custGeom>
            <a:avLst/>
            <a:gdLst/>
            <a:ahLst/>
            <a:cxnLst/>
            <a:rect l="l" t="t" r="r" b="b"/>
            <a:pathLst>
              <a:path w="1080770" h="528954">
                <a:moveTo>
                  <a:pt x="540258" y="0"/>
                </a:moveTo>
                <a:lnTo>
                  <a:pt x="0" y="528827"/>
                </a:lnTo>
                <a:lnTo>
                  <a:pt x="1080515" y="528827"/>
                </a:lnTo>
                <a:lnTo>
                  <a:pt x="540258" y="0"/>
                </a:lnTo>
                <a:close/>
              </a:path>
            </a:pathLst>
          </a:custGeom>
          <a:solidFill>
            <a:srgbClr val="033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8064" y="4707635"/>
            <a:ext cx="1080770" cy="528955"/>
          </a:xfrm>
          <a:custGeom>
            <a:avLst/>
            <a:gdLst/>
            <a:ahLst/>
            <a:cxnLst/>
            <a:rect l="l" t="t" r="r" b="b"/>
            <a:pathLst>
              <a:path w="1080770" h="528954">
                <a:moveTo>
                  <a:pt x="0" y="528827"/>
                </a:moveTo>
                <a:lnTo>
                  <a:pt x="540258" y="0"/>
                </a:lnTo>
                <a:lnTo>
                  <a:pt x="1080515" y="528827"/>
                </a:lnTo>
                <a:lnTo>
                  <a:pt x="0" y="52882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47186" y="4999990"/>
            <a:ext cx="342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E/  </a:t>
            </a:r>
            <a:r>
              <a:rPr sz="1800" spc="-10" dirty="0"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6569" y="5235321"/>
            <a:ext cx="17691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Αδρ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ργι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οί 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νευρώνες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82084" y="3073907"/>
            <a:ext cx="256540" cy="413384"/>
          </a:xfrm>
          <a:custGeom>
            <a:avLst/>
            <a:gdLst/>
            <a:ahLst/>
            <a:cxnLst/>
            <a:rect l="l" t="t" r="r" b="b"/>
            <a:pathLst>
              <a:path w="256539" h="413385">
                <a:moveTo>
                  <a:pt x="0" y="0"/>
                </a:moveTo>
                <a:lnTo>
                  <a:pt x="39003" y="27837"/>
                </a:lnTo>
                <a:lnTo>
                  <a:pt x="71115" y="59497"/>
                </a:lnTo>
                <a:lnTo>
                  <a:pt x="96204" y="94238"/>
                </a:lnTo>
                <a:lnTo>
                  <a:pt x="114135" y="131315"/>
                </a:lnTo>
                <a:lnTo>
                  <a:pt x="124777" y="169989"/>
                </a:lnTo>
                <a:lnTo>
                  <a:pt x="127997" y="209516"/>
                </a:lnTo>
                <a:lnTo>
                  <a:pt x="123663" y="249154"/>
                </a:lnTo>
                <a:lnTo>
                  <a:pt x="111642" y="288161"/>
                </a:lnTo>
                <a:lnTo>
                  <a:pt x="91801" y="325796"/>
                </a:lnTo>
                <a:lnTo>
                  <a:pt x="64007" y="361314"/>
                </a:lnTo>
                <a:lnTo>
                  <a:pt x="34289" y="389016"/>
                </a:lnTo>
                <a:lnTo>
                  <a:pt x="0" y="413003"/>
                </a:lnTo>
                <a:lnTo>
                  <a:pt x="51584" y="408808"/>
                </a:lnTo>
                <a:lnTo>
                  <a:pt x="99637" y="396775"/>
                </a:lnTo>
                <a:lnTo>
                  <a:pt x="143127" y="377736"/>
                </a:lnTo>
                <a:lnTo>
                  <a:pt x="181022" y="352520"/>
                </a:lnTo>
                <a:lnTo>
                  <a:pt x="212292" y="321958"/>
                </a:lnTo>
                <a:lnTo>
                  <a:pt x="235904" y="286881"/>
                </a:lnTo>
                <a:lnTo>
                  <a:pt x="250828" y="248118"/>
                </a:lnTo>
                <a:lnTo>
                  <a:pt x="256031" y="206501"/>
                </a:lnTo>
                <a:lnTo>
                  <a:pt x="250828" y="164885"/>
                </a:lnTo>
                <a:lnTo>
                  <a:pt x="235904" y="126122"/>
                </a:lnTo>
                <a:lnTo>
                  <a:pt x="212292" y="91045"/>
                </a:lnTo>
                <a:lnTo>
                  <a:pt x="181022" y="60483"/>
                </a:lnTo>
                <a:lnTo>
                  <a:pt x="143127" y="35267"/>
                </a:lnTo>
                <a:lnTo>
                  <a:pt x="99637" y="16228"/>
                </a:lnTo>
                <a:lnTo>
                  <a:pt x="51584" y="4195"/>
                </a:lnTo>
                <a:lnTo>
                  <a:pt x="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2084" y="3073907"/>
            <a:ext cx="256540" cy="413384"/>
          </a:xfrm>
          <a:custGeom>
            <a:avLst/>
            <a:gdLst/>
            <a:ahLst/>
            <a:cxnLst/>
            <a:rect l="l" t="t" r="r" b="b"/>
            <a:pathLst>
              <a:path w="256539" h="413385">
                <a:moveTo>
                  <a:pt x="0" y="413003"/>
                </a:moveTo>
                <a:lnTo>
                  <a:pt x="51584" y="408808"/>
                </a:lnTo>
                <a:lnTo>
                  <a:pt x="99637" y="396775"/>
                </a:lnTo>
                <a:lnTo>
                  <a:pt x="143127" y="377736"/>
                </a:lnTo>
                <a:lnTo>
                  <a:pt x="181022" y="352520"/>
                </a:lnTo>
                <a:lnTo>
                  <a:pt x="212292" y="321958"/>
                </a:lnTo>
                <a:lnTo>
                  <a:pt x="235904" y="286881"/>
                </a:lnTo>
                <a:lnTo>
                  <a:pt x="250828" y="248118"/>
                </a:lnTo>
                <a:lnTo>
                  <a:pt x="256031" y="206501"/>
                </a:lnTo>
                <a:lnTo>
                  <a:pt x="250828" y="164885"/>
                </a:lnTo>
                <a:lnTo>
                  <a:pt x="235904" y="126122"/>
                </a:lnTo>
                <a:lnTo>
                  <a:pt x="212292" y="91045"/>
                </a:lnTo>
                <a:lnTo>
                  <a:pt x="181022" y="60483"/>
                </a:lnTo>
                <a:lnTo>
                  <a:pt x="143127" y="35267"/>
                </a:lnTo>
                <a:lnTo>
                  <a:pt x="99637" y="16228"/>
                </a:lnTo>
                <a:lnTo>
                  <a:pt x="51584" y="4195"/>
                </a:lnTo>
                <a:lnTo>
                  <a:pt x="0" y="0"/>
                </a:lnTo>
                <a:lnTo>
                  <a:pt x="39003" y="27837"/>
                </a:lnTo>
                <a:lnTo>
                  <a:pt x="71115" y="59497"/>
                </a:lnTo>
                <a:lnTo>
                  <a:pt x="96204" y="94238"/>
                </a:lnTo>
                <a:lnTo>
                  <a:pt x="114135" y="131315"/>
                </a:lnTo>
                <a:lnTo>
                  <a:pt x="124777" y="169989"/>
                </a:lnTo>
                <a:lnTo>
                  <a:pt x="127997" y="209516"/>
                </a:lnTo>
                <a:lnTo>
                  <a:pt x="123663" y="249154"/>
                </a:lnTo>
                <a:lnTo>
                  <a:pt x="111642" y="288161"/>
                </a:lnTo>
                <a:lnTo>
                  <a:pt x="91801" y="325796"/>
                </a:lnTo>
                <a:lnTo>
                  <a:pt x="64007" y="361314"/>
                </a:lnTo>
                <a:lnTo>
                  <a:pt x="34289" y="389016"/>
                </a:lnTo>
                <a:lnTo>
                  <a:pt x="17680" y="401480"/>
                </a:lnTo>
                <a:lnTo>
                  <a:pt x="0" y="41300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60164" y="4616196"/>
            <a:ext cx="353695" cy="279400"/>
          </a:xfrm>
          <a:custGeom>
            <a:avLst/>
            <a:gdLst/>
            <a:ahLst/>
            <a:cxnLst/>
            <a:rect l="l" t="t" r="r" b="b"/>
            <a:pathLst>
              <a:path w="353695" h="279400">
                <a:moveTo>
                  <a:pt x="353568" y="0"/>
                </a:moveTo>
                <a:lnTo>
                  <a:pt x="0" y="0"/>
                </a:lnTo>
                <a:lnTo>
                  <a:pt x="117856" y="92963"/>
                </a:lnTo>
                <a:lnTo>
                  <a:pt x="260603" y="92963"/>
                </a:lnTo>
                <a:lnTo>
                  <a:pt x="260603" y="205612"/>
                </a:lnTo>
                <a:lnTo>
                  <a:pt x="353568" y="278891"/>
                </a:lnTo>
                <a:lnTo>
                  <a:pt x="353568" y="0"/>
                </a:lnTo>
                <a:close/>
              </a:path>
            </a:pathLst>
          </a:custGeom>
          <a:solidFill>
            <a:srgbClr val="007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60164" y="4616196"/>
            <a:ext cx="353695" cy="279400"/>
          </a:xfrm>
          <a:custGeom>
            <a:avLst/>
            <a:gdLst/>
            <a:ahLst/>
            <a:cxnLst/>
            <a:rect l="l" t="t" r="r" b="b"/>
            <a:pathLst>
              <a:path w="353695" h="279400">
                <a:moveTo>
                  <a:pt x="353568" y="0"/>
                </a:moveTo>
                <a:lnTo>
                  <a:pt x="0" y="0"/>
                </a:lnTo>
                <a:lnTo>
                  <a:pt x="117856" y="92963"/>
                </a:lnTo>
                <a:lnTo>
                  <a:pt x="260603" y="92963"/>
                </a:lnTo>
                <a:lnTo>
                  <a:pt x="260603" y="205612"/>
                </a:lnTo>
                <a:lnTo>
                  <a:pt x="353568" y="278891"/>
                </a:lnTo>
                <a:lnTo>
                  <a:pt x="353568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74464" y="1927860"/>
            <a:ext cx="256540" cy="411480"/>
          </a:xfrm>
          <a:custGeom>
            <a:avLst/>
            <a:gdLst/>
            <a:ahLst/>
            <a:cxnLst/>
            <a:rect l="l" t="t" r="r" b="b"/>
            <a:pathLst>
              <a:path w="256539" h="411480">
                <a:moveTo>
                  <a:pt x="0" y="0"/>
                </a:moveTo>
                <a:lnTo>
                  <a:pt x="39003" y="27720"/>
                </a:lnTo>
                <a:lnTo>
                  <a:pt x="71115" y="59256"/>
                </a:lnTo>
                <a:lnTo>
                  <a:pt x="96204" y="93867"/>
                </a:lnTo>
                <a:lnTo>
                  <a:pt x="114135" y="130814"/>
                </a:lnTo>
                <a:lnTo>
                  <a:pt x="124777" y="169354"/>
                </a:lnTo>
                <a:lnTo>
                  <a:pt x="127997" y="208748"/>
                </a:lnTo>
                <a:lnTo>
                  <a:pt x="123663" y="248255"/>
                </a:lnTo>
                <a:lnTo>
                  <a:pt x="111642" y="287133"/>
                </a:lnTo>
                <a:lnTo>
                  <a:pt x="91801" y="324644"/>
                </a:lnTo>
                <a:lnTo>
                  <a:pt x="64008" y="360044"/>
                </a:lnTo>
                <a:lnTo>
                  <a:pt x="34290" y="387619"/>
                </a:lnTo>
                <a:lnTo>
                  <a:pt x="0" y="411479"/>
                </a:lnTo>
                <a:lnTo>
                  <a:pt x="51584" y="407301"/>
                </a:lnTo>
                <a:lnTo>
                  <a:pt x="99637" y="395317"/>
                </a:lnTo>
                <a:lnTo>
                  <a:pt x="143127" y="376352"/>
                </a:lnTo>
                <a:lnTo>
                  <a:pt x="181022" y="351234"/>
                </a:lnTo>
                <a:lnTo>
                  <a:pt x="212292" y="320787"/>
                </a:lnTo>
                <a:lnTo>
                  <a:pt x="235904" y="285839"/>
                </a:lnTo>
                <a:lnTo>
                  <a:pt x="250828" y="247214"/>
                </a:lnTo>
                <a:lnTo>
                  <a:pt x="256032" y="205739"/>
                </a:lnTo>
                <a:lnTo>
                  <a:pt x="250828" y="164265"/>
                </a:lnTo>
                <a:lnTo>
                  <a:pt x="235904" y="125640"/>
                </a:lnTo>
                <a:lnTo>
                  <a:pt x="212292" y="90692"/>
                </a:lnTo>
                <a:lnTo>
                  <a:pt x="181022" y="60245"/>
                </a:lnTo>
                <a:lnTo>
                  <a:pt x="143127" y="35127"/>
                </a:lnTo>
                <a:lnTo>
                  <a:pt x="99637" y="16162"/>
                </a:lnTo>
                <a:lnTo>
                  <a:pt x="51584" y="417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74464" y="1927860"/>
            <a:ext cx="256540" cy="411480"/>
          </a:xfrm>
          <a:custGeom>
            <a:avLst/>
            <a:gdLst/>
            <a:ahLst/>
            <a:cxnLst/>
            <a:rect l="l" t="t" r="r" b="b"/>
            <a:pathLst>
              <a:path w="256539" h="411480">
                <a:moveTo>
                  <a:pt x="0" y="411479"/>
                </a:moveTo>
                <a:lnTo>
                  <a:pt x="51584" y="407301"/>
                </a:lnTo>
                <a:lnTo>
                  <a:pt x="99637" y="395317"/>
                </a:lnTo>
                <a:lnTo>
                  <a:pt x="143127" y="376352"/>
                </a:lnTo>
                <a:lnTo>
                  <a:pt x="181022" y="351234"/>
                </a:lnTo>
                <a:lnTo>
                  <a:pt x="212292" y="320787"/>
                </a:lnTo>
                <a:lnTo>
                  <a:pt x="235904" y="285839"/>
                </a:lnTo>
                <a:lnTo>
                  <a:pt x="250828" y="247214"/>
                </a:lnTo>
                <a:lnTo>
                  <a:pt x="256032" y="205739"/>
                </a:lnTo>
                <a:lnTo>
                  <a:pt x="250828" y="164265"/>
                </a:lnTo>
                <a:lnTo>
                  <a:pt x="235904" y="125640"/>
                </a:lnTo>
                <a:lnTo>
                  <a:pt x="212292" y="90692"/>
                </a:lnTo>
                <a:lnTo>
                  <a:pt x="181022" y="60245"/>
                </a:lnTo>
                <a:lnTo>
                  <a:pt x="143127" y="35127"/>
                </a:lnTo>
                <a:lnTo>
                  <a:pt x="99637" y="16162"/>
                </a:lnTo>
                <a:lnTo>
                  <a:pt x="51584" y="4178"/>
                </a:lnTo>
                <a:lnTo>
                  <a:pt x="0" y="0"/>
                </a:lnTo>
                <a:lnTo>
                  <a:pt x="39003" y="27720"/>
                </a:lnTo>
                <a:lnTo>
                  <a:pt x="71115" y="59256"/>
                </a:lnTo>
                <a:lnTo>
                  <a:pt x="96204" y="93867"/>
                </a:lnTo>
                <a:lnTo>
                  <a:pt x="114135" y="130814"/>
                </a:lnTo>
                <a:lnTo>
                  <a:pt x="124777" y="169354"/>
                </a:lnTo>
                <a:lnTo>
                  <a:pt x="127997" y="208748"/>
                </a:lnTo>
                <a:lnTo>
                  <a:pt x="123663" y="248255"/>
                </a:lnTo>
                <a:lnTo>
                  <a:pt x="111642" y="287133"/>
                </a:lnTo>
                <a:lnTo>
                  <a:pt x="91801" y="324644"/>
                </a:lnTo>
                <a:lnTo>
                  <a:pt x="64008" y="360044"/>
                </a:lnTo>
                <a:lnTo>
                  <a:pt x="34290" y="387619"/>
                </a:lnTo>
                <a:lnTo>
                  <a:pt x="17680" y="400032"/>
                </a:lnTo>
                <a:lnTo>
                  <a:pt x="0" y="41147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69308" y="5379720"/>
            <a:ext cx="396240" cy="367665"/>
          </a:xfrm>
          <a:custGeom>
            <a:avLst/>
            <a:gdLst/>
            <a:ahLst/>
            <a:cxnLst/>
            <a:rect l="l" t="t" r="r" b="b"/>
            <a:pathLst>
              <a:path w="396239" h="367664">
                <a:moveTo>
                  <a:pt x="396239" y="0"/>
                </a:moveTo>
                <a:lnTo>
                  <a:pt x="0" y="0"/>
                </a:lnTo>
                <a:lnTo>
                  <a:pt x="132079" y="122427"/>
                </a:lnTo>
                <a:lnTo>
                  <a:pt x="273812" y="122427"/>
                </a:lnTo>
                <a:lnTo>
                  <a:pt x="273812" y="253809"/>
                </a:lnTo>
                <a:lnTo>
                  <a:pt x="396239" y="367283"/>
                </a:lnTo>
                <a:lnTo>
                  <a:pt x="396239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69308" y="5379720"/>
            <a:ext cx="396240" cy="367665"/>
          </a:xfrm>
          <a:custGeom>
            <a:avLst/>
            <a:gdLst/>
            <a:ahLst/>
            <a:cxnLst/>
            <a:rect l="l" t="t" r="r" b="b"/>
            <a:pathLst>
              <a:path w="396239" h="367664">
                <a:moveTo>
                  <a:pt x="396239" y="0"/>
                </a:moveTo>
                <a:lnTo>
                  <a:pt x="0" y="0"/>
                </a:lnTo>
                <a:lnTo>
                  <a:pt x="132079" y="122427"/>
                </a:lnTo>
                <a:lnTo>
                  <a:pt x="273812" y="122427"/>
                </a:lnTo>
                <a:lnTo>
                  <a:pt x="273812" y="253809"/>
                </a:lnTo>
                <a:lnTo>
                  <a:pt x="396239" y="367283"/>
                </a:lnTo>
                <a:lnTo>
                  <a:pt x="396239" y="0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45892" y="5579364"/>
            <a:ext cx="1080770" cy="528955"/>
          </a:xfrm>
          <a:custGeom>
            <a:avLst/>
            <a:gdLst/>
            <a:ahLst/>
            <a:cxnLst/>
            <a:rect l="l" t="t" r="r" b="b"/>
            <a:pathLst>
              <a:path w="1080770" h="528954">
                <a:moveTo>
                  <a:pt x="540257" y="0"/>
                </a:moveTo>
                <a:lnTo>
                  <a:pt x="0" y="528828"/>
                </a:lnTo>
                <a:lnTo>
                  <a:pt x="1080516" y="528828"/>
                </a:lnTo>
                <a:lnTo>
                  <a:pt x="540257" y="0"/>
                </a:lnTo>
                <a:close/>
              </a:path>
            </a:pathLst>
          </a:custGeom>
          <a:solidFill>
            <a:srgbClr val="033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45892" y="5579364"/>
            <a:ext cx="1080770" cy="528955"/>
          </a:xfrm>
          <a:custGeom>
            <a:avLst/>
            <a:gdLst/>
            <a:ahLst/>
            <a:cxnLst/>
            <a:rect l="l" t="t" r="r" b="b"/>
            <a:pathLst>
              <a:path w="1080770" h="528954">
                <a:moveTo>
                  <a:pt x="0" y="528828"/>
                </a:moveTo>
                <a:lnTo>
                  <a:pt x="540257" y="0"/>
                </a:lnTo>
                <a:lnTo>
                  <a:pt x="1080516" y="528828"/>
                </a:lnTo>
                <a:lnTo>
                  <a:pt x="0" y="52882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95269" y="5871768"/>
            <a:ext cx="342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E/  </a:t>
            </a:r>
            <a:r>
              <a:rPr sz="1800" spc="-10" dirty="0"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38701" y="4971796"/>
            <a:ext cx="414020" cy="264795"/>
          </a:xfrm>
          <a:custGeom>
            <a:avLst/>
            <a:gdLst/>
            <a:ahLst/>
            <a:cxnLst/>
            <a:rect l="l" t="t" r="r" b="b"/>
            <a:pathLst>
              <a:path w="414020" h="264795">
                <a:moveTo>
                  <a:pt x="0" y="0"/>
                </a:moveTo>
                <a:lnTo>
                  <a:pt x="130428" y="88264"/>
                </a:lnTo>
                <a:lnTo>
                  <a:pt x="331850" y="108330"/>
                </a:lnTo>
                <a:lnTo>
                  <a:pt x="321056" y="217042"/>
                </a:lnTo>
                <a:lnTo>
                  <a:pt x="391413" y="264540"/>
                </a:lnTo>
                <a:lnTo>
                  <a:pt x="413765" y="41401"/>
                </a:lnTo>
                <a:lnTo>
                  <a:pt x="0" y="0"/>
                </a:lnTo>
                <a:close/>
              </a:path>
            </a:pathLst>
          </a:custGeom>
          <a:solidFill>
            <a:srgbClr val="007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38701" y="4971796"/>
            <a:ext cx="414020" cy="264795"/>
          </a:xfrm>
          <a:custGeom>
            <a:avLst/>
            <a:gdLst/>
            <a:ahLst/>
            <a:cxnLst/>
            <a:rect l="l" t="t" r="r" b="b"/>
            <a:pathLst>
              <a:path w="414020" h="264795">
                <a:moveTo>
                  <a:pt x="413765" y="41401"/>
                </a:moveTo>
                <a:lnTo>
                  <a:pt x="0" y="0"/>
                </a:lnTo>
                <a:lnTo>
                  <a:pt x="130428" y="88264"/>
                </a:lnTo>
                <a:lnTo>
                  <a:pt x="331850" y="108330"/>
                </a:lnTo>
                <a:lnTo>
                  <a:pt x="321056" y="217042"/>
                </a:lnTo>
                <a:lnTo>
                  <a:pt x="391413" y="264540"/>
                </a:lnTo>
                <a:lnTo>
                  <a:pt x="413765" y="4140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60164" y="5823203"/>
            <a:ext cx="353695" cy="279400"/>
          </a:xfrm>
          <a:custGeom>
            <a:avLst/>
            <a:gdLst/>
            <a:ahLst/>
            <a:cxnLst/>
            <a:rect l="l" t="t" r="r" b="b"/>
            <a:pathLst>
              <a:path w="353695" h="279400">
                <a:moveTo>
                  <a:pt x="353568" y="0"/>
                </a:moveTo>
                <a:lnTo>
                  <a:pt x="0" y="0"/>
                </a:lnTo>
                <a:lnTo>
                  <a:pt x="117856" y="92964"/>
                </a:lnTo>
                <a:lnTo>
                  <a:pt x="260603" y="92964"/>
                </a:lnTo>
                <a:lnTo>
                  <a:pt x="260603" y="205562"/>
                </a:lnTo>
                <a:lnTo>
                  <a:pt x="353568" y="278892"/>
                </a:lnTo>
                <a:lnTo>
                  <a:pt x="353568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60164" y="5823203"/>
            <a:ext cx="353695" cy="279400"/>
          </a:xfrm>
          <a:custGeom>
            <a:avLst/>
            <a:gdLst/>
            <a:ahLst/>
            <a:cxnLst/>
            <a:rect l="l" t="t" r="r" b="b"/>
            <a:pathLst>
              <a:path w="353695" h="279400">
                <a:moveTo>
                  <a:pt x="353568" y="0"/>
                </a:moveTo>
                <a:lnTo>
                  <a:pt x="0" y="0"/>
                </a:lnTo>
                <a:lnTo>
                  <a:pt x="117856" y="92964"/>
                </a:lnTo>
                <a:lnTo>
                  <a:pt x="260603" y="92964"/>
                </a:lnTo>
                <a:lnTo>
                  <a:pt x="260603" y="205562"/>
                </a:lnTo>
                <a:lnTo>
                  <a:pt x="353568" y="278892"/>
                </a:lnTo>
                <a:lnTo>
                  <a:pt x="353568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1979" y="6108191"/>
            <a:ext cx="353695" cy="227329"/>
          </a:xfrm>
          <a:custGeom>
            <a:avLst/>
            <a:gdLst/>
            <a:ahLst/>
            <a:cxnLst/>
            <a:rect l="l" t="t" r="r" b="b"/>
            <a:pathLst>
              <a:path w="353695" h="227329">
                <a:moveTo>
                  <a:pt x="353568" y="0"/>
                </a:moveTo>
                <a:lnTo>
                  <a:pt x="0" y="0"/>
                </a:lnTo>
                <a:lnTo>
                  <a:pt x="117856" y="75692"/>
                </a:lnTo>
                <a:lnTo>
                  <a:pt x="277875" y="75692"/>
                </a:lnTo>
                <a:lnTo>
                  <a:pt x="277875" y="178460"/>
                </a:lnTo>
                <a:lnTo>
                  <a:pt x="353568" y="227076"/>
                </a:lnTo>
                <a:lnTo>
                  <a:pt x="353568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11979" y="6108191"/>
            <a:ext cx="353695" cy="227329"/>
          </a:xfrm>
          <a:custGeom>
            <a:avLst/>
            <a:gdLst/>
            <a:ahLst/>
            <a:cxnLst/>
            <a:rect l="l" t="t" r="r" b="b"/>
            <a:pathLst>
              <a:path w="353695" h="227329">
                <a:moveTo>
                  <a:pt x="353568" y="0"/>
                </a:moveTo>
                <a:lnTo>
                  <a:pt x="0" y="0"/>
                </a:lnTo>
                <a:lnTo>
                  <a:pt x="117856" y="75692"/>
                </a:lnTo>
                <a:lnTo>
                  <a:pt x="277875" y="75692"/>
                </a:lnTo>
                <a:lnTo>
                  <a:pt x="277875" y="178460"/>
                </a:lnTo>
                <a:lnTo>
                  <a:pt x="353568" y="227076"/>
                </a:lnTo>
                <a:lnTo>
                  <a:pt x="353568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101209" y="4472432"/>
            <a:ext cx="22313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α</a:t>
            </a:r>
            <a:r>
              <a:rPr sz="2000" dirty="0">
                <a:latin typeface="Times New Roman"/>
                <a:cs typeface="Times New Roman"/>
              </a:rPr>
              <a:t>1 </a:t>
            </a:r>
            <a:r>
              <a:rPr sz="2000" spc="-5" dirty="0">
                <a:latin typeface="Times New Roman"/>
                <a:cs typeface="Times New Roman"/>
              </a:rPr>
              <a:t>Συμπαθητικές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ινες  </a:t>
            </a:r>
            <a:r>
              <a:rPr sz="2000" spc="-5" dirty="0">
                <a:latin typeface="Times New Roman"/>
                <a:cs typeface="Times New Roman"/>
              </a:rPr>
              <a:t>α2 ΓΕΣ,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πάγκρεας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01209" y="5447487"/>
            <a:ext cx="23412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β1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Μυοκάρδιο,</a:t>
            </a:r>
            <a:r>
              <a:rPr sz="20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νεφροι</a:t>
            </a:r>
            <a:endParaRPr sz="2000">
              <a:latin typeface="Times New Roman"/>
              <a:cs typeface="Times New Roman"/>
            </a:endParaRPr>
          </a:p>
          <a:p>
            <a:pPr marL="12700" marR="1254125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β2 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Αγγεια 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β3</a:t>
            </a:r>
            <a:r>
              <a:rPr sz="2000" spc="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ΛΜΙ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534400" y="5376671"/>
            <a:ext cx="182880" cy="45720"/>
          </a:xfrm>
          <a:custGeom>
            <a:avLst/>
            <a:gdLst/>
            <a:ahLst/>
            <a:cxnLst/>
            <a:rect l="l" t="t" r="r" b="b"/>
            <a:pathLst>
              <a:path w="182879" h="45720">
                <a:moveTo>
                  <a:pt x="182879" y="22859"/>
                </a:moveTo>
                <a:lnTo>
                  <a:pt x="0" y="22859"/>
                </a:lnTo>
                <a:lnTo>
                  <a:pt x="91440" y="45719"/>
                </a:lnTo>
                <a:lnTo>
                  <a:pt x="182879" y="22859"/>
                </a:lnTo>
                <a:close/>
              </a:path>
              <a:path w="182879" h="45720">
                <a:moveTo>
                  <a:pt x="137159" y="0"/>
                </a:moveTo>
                <a:lnTo>
                  <a:pt x="45720" y="0"/>
                </a:lnTo>
                <a:lnTo>
                  <a:pt x="45720" y="22859"/>
                </a:lnTo>
                <a:lnTo>
                  <a:pt x="137159" y="22859"/>
                </a:lnTo>
                <a:lnTo>
                  <a:pt x="137159" y="0"/>
                </a:lnTo>
                <a:close/>
              </a:path>
            </a:pathLst>
          </a:custGeom>
          <a:solidFill>
            <a:srgbClr val="BC9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34400" y="5376671"/>
            <a:ext cx="182880" cy="45720"/>
          </a:xfrm>
          <a:custGeom>
            <a:avLst/>
            <a:gdLst/>
            <a:ahLst/>
            <a:cxnLst/>
            <a:rect l="l" t="t" r="r" b="b"/>
            <a:pathLst>
              <a:path w="182879" h="45720">
                <a:moveTo>
                  <a:pt x="0" y="22859"/>
                </a:moveTo>
                <a:lnTo>
                  <a:pt x="91440" y="45719"/>
                </a:lnTo>
                <a:lnTo>
                  <a:pt x="182879" y="22859"/>
                </a:lnTo>
                <a:lnTo>
                  <a:pt x="137159" y="22859"/>
                </a:lnTo>
                <a:lnTo>
                  <a:pt x="137159" y="0"/>
                </a:lnTo>
                <a:lnTo>
                  <a:pt x="45720" y="0"/>
                </a:lnTo>
                <a:lnTo>
                  <a:pt x="45720" y="22859"/>
                </a:lnTo>
                <a:lnTo>
                  <a:pt x="0" y="2285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30367" y="1566672"/>
            <a:ext cx="3354704" cy="893444"/>
          </a:xfrm>
          <a:custGeom>
            <a:avLst/>
            <a:gdLst/>
            <a:ahLst/>
            <a:cxnLst/>
            <a:rect l="l" t="t" r="r" b="b"/>
            <a:pathLst>
              <a:path w="3354704" h="893444">
                <a:moveTo>
                  <a:pt x="0" y="893063"/>
                </a:moveTo>
                <a:lnTo>
                  <a:pt x="3354324" y="893063"/>
                </a:lnTo>
                <a:lnTo>
                  <a:pt x="3354324" y="0"/>
                </a:lnTo>
                <a:lnTo>
                  <a:pt x="0" y="0"/>
                </a:lnTo>
                <a:lnTo>
                  <a:pt x="0" y="89306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310632" y="1590801"/>
            <a:ext cx="2986405" cy="8223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5"/>
              </a:spcBef>
            </a:pPr>
            <a:r>
              <a:rPr sz="2000" b="1" spc="-10" dirty="0">
                <a:latin typeface="Times New Roman"/>
                <a:cs typeface="Times New Roman"/>
              </a:rPr>
              <a:t>Νικοτινικοί </a:t>
            </a:r>
            <a:r>
              <a:rPr sz="2000" b="1" spc="-5" dirty="0">
                <a:latin typeface="Times New Roman"/>
                <a:cs typeface="Times New Roman"/>
              </a:rPr>
              <a:t>Υποδ</a:t>
            </a:r>
            <a:r>
              <a:rPr sz="2000" b="1" spc="-1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διεγερση</a:t>
            </a:r>
            <a:r>
              <a:rPr sz="1600" spc="-5" dirty="0">
                <a:latin typeface="Arial"/>
                <a:cs typeface="Arial"/>
              </a:rPr>
              <a:t>)  Δρουν </a:t>
            </a:r>
            <a:r>
              <a:rPr sz="1600" spc="-10" dirty="0">
                <a:latin typeface="Arial"/>
                <a:cs typeface="Arial"/>
              </a:rPr>
              <a:t>μεσω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διαύλων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ΝmΝn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89220" y="2508504"/>
            <a:ext cx="3436620" cy="1539240"/>
          </a:xfrm>
          <a:prstGeom prst="rect">
            <a:avLst/>
          </a:prstGeom>
          <a:solidFill>
            <a:srgbClr val="BC92DE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</a:pPr>
            <a:r>
              <a:rPr sz="2000" b="1" spc="-10" dirty="0">
                <a:latin typeface="Times New Roman"/>
                <a:cs typeface="Times New Roman"/>
              </a:rPr>
              <a:t>Μουσκαρινικοί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Υποδ</a:t>
            </a:r>
            <a:endParaRPr sz="200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  <a:spcBef>
                <a:spcPts val="2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Διεγερση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η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καταστολή</a:t>
            </a:r>
            <a:endParaRPr sz="1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Μ1 </a:t>
            </a:r>
            <a:r>
              <a:rPr sz="1400" spc="-5" dirty="0">
                <a:latin typeface="Times New Roman"/>
                <a:cs typeface="Times New Roman"/>
              </a:rPr>
              <a:t>ΓΕΣ </a:t>
            </a:r>
            <a:r>
              <a:rPr sz="1400" dirty="0">
                <a:latin typeface="Times New Roman"/>
                <a:cs typeface="Times New Roman"/>
              </a:rPr>
              <a:t>(+) </a:t>
            </a:r>
            <a:r>
              <a:rPr sz="1400" spc="-5" dirty="0">
                <a:latin typeface="Times New Roman"/>
                <a:cs typeface="Times New Roman"/>
              </a:rPr>
              <a:t>,ΑΝΣ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γαγγλια</a:t>
            </a:r>
            <a:endParaRPr sz="140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  <a:tabLst>
                <a:tab pos="1007110" algn="l"/>
              </a:tabLst>
            </a:pPr>
            <a:r>
              <a:rPr sz="1400" dirty="0">
                <a:latin typeface="Times New Roman"/>
                <a:cs typeface="Times New Roman"/>
              </a:rPr>
              <a:t>Μ2	</a:t>
            </a:r>
            <a:r>
              <a:rPr sz="1400" spc="-5" dirty="0">
                <a:latin typeface="Times New Roman"/>
                <a:cs typeface="Times New Roman"/>
              </a:rPr>
              <a:t>ΛΜΙ</a:t>
            </a:r>
            <a:endParaRPr sz="140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  <a:tabLst>
                <a:tab pos="1007110" algn="l"/>
              </a:tabLst>
            </a:pPr>
            <a:r>
              <a:rPr sz="1400" dirty="0">
                <a:latin typeface="Times New Roman"/>
                <a:cs typeface="Times New Roman"/>
              </a:rPr>
              <a:t>Μ3	</a:t>
            </a:r>
            <a:r>
              <a:rPr sz="1400" spc="-5" dirty="0">
                <a:latin typeface="Times New Roman"/>
                <a:cs typeface="Times New Roman"/>
              </a:rPr>
              <a:t>Μυοκάρδιο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(-)</a:t>
            </a:r>
            <a:endParaRPr sz="1400">
              <a:latin typeface="Times New Roman"/>
              <a:cs typeface="Times New Roman"/>
            </a:endParaRPr>
          </a:p>
          <a:p>
            <a:pPr marL="92710">
              <a:lnSpc>
                <a:spcPct val="100000"/>
              </a:lnSpc>
              <a:tabLst>
                <a:tab pos="1007110" algn="l"/>
              </a:tabLst>
            </a:pPr>
            <a:r>
              <a:rPr sz="1400" dirty="0">
                <a:latin typeface="Times New Roman"/>
                <a:cs typeface="Times New Roman"/>
              </a:rPr>
              <a:t>Μ4  Μ5	</a:t>
            </a:r>
            <a:r>
              <a:rPr sz="1400" spc="-5" dirty="0">
                <a:latin typeface="Times New Roman"/>
                <a:cs typeface="Times New Roman"/>
              </a:rPr>
              <a:t>KNΣ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03198" y="2080640"/>
            <a:ext cx="18567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Χολινεργικόι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03198" y="2446401"/>
            <a:ext cx="143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νευρώνες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756403" y="1522475"/>
            <a:ext cx="314325" cy="2330450"/>
          </a:xfrm>
          <a:custGeom>
            <a:avLst/>
            <a:gdLst/>
            <a:ahLst/>
            <a:cxnLst/>
            <a:rect l="l" t="t" r="r" b="b"/>
            <a:pathLst>
              <a:path w="314325" h="2330450">
                <a:moveTo>
                  <a:pt x="0" y="2330196"/>
                </a:moveTo>
                <a:lnTo>
                  <a:pt x="313944" y="2330196"/>
                </a:lnTo>
                <a:lnTo>
                  <a:pt x="313944" y="0"/>
                </a:lnTo>
                <a:lnTo>
                  <a:pt x="0" y="0"/>
                </a:lnTo>
                <a:lnTo>
                  <a:pt x="0" y="2330196"/>
                </a:lnTo>
                <a:close/>
              </a:path>
            </a:pathLst>
          </a:custGeom>
          <a:solidFill>
            <a:srgbClr val="47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56403" y="1522475"/>
            <a:ext cx="314325" cy="2330450"/>
          </a:xfrm>
          <a:custGeom>
            <a:avLst/>
            <a:gdLst/>
            <a:ahLst/>
            <a:cxnLst/>
            <a:rect l="l" t="t" r="r" b="b"/>
            <a:pathLst>
              <a:path w="314325" h="2330450">
                <a:moveTo>
                  <a:pt x="0" y="2330196"/>
                </a:moveTo>
                <a:lnTo>
                  <a:pt x="313944" y="2330196"/>
                </a:lnTo>
                <a:lnTo>
                  <a:pt x="313944" y="0"/>
                </a:lnTo>
                <a:lnTo>
                  <a:pt x="0" y="0"/>
                </a:lnTo>
                <a:lnTo>
                  <a:pt x="0" y="233019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42715" y="2962655"/>
            <a:ext cx="927100" cy="622300"/>
          </a:xfrm>
          <a:custGeom>
            <a:avLst/>
            <a:gdLst/>
            <a:ahLst/>
            <a:cxnLst/>
            <a:rect l="l" t="t" r="r" b="b"/>
            <a:pathLst>
              <a:path w="927100" h="622300">
                <a:moveTo>
                  <a:pt x="463296" y="0"/>
                </a:moveTo>
                <a:lnTo>
                  <a:pt x="405174" y="2422"/>
                </a:lnTo>
                <a:lnTo>
                  <a:pt x="349209" y="9494"/>
                </a:lnTo>
                <a:lnTo>
                  <a:pt x="295834" y="20926"/>
                </a:lnTo>
                <a:lnTo>
                  <a:pt x="245483" y="36426"/>
                </a:lnTo>
                <a:lnTo>
                  <a:pt x="198590" y="55701"/>
                </a:lnTo>
                <a:lnTo>
                  <a:pt x="155589" y="78462"/>
                </a:lnTo>
                <a:lnTo>
                  <a:pt x="116913" y="104417"/>
                </a:lnTo>
                <a:lnTo>
                  <a:pt x="82997" y="133274"/>
                </a:lnTo>
                <a:lnTo>
                  <a:pt x="54275" y="164741"/>
                </a:lnTo>
                <a:lnTo>
                  <a:pt x="31180" y="198529"/>
                </a:lnTo>
                <a:lnTo>
                  <a:pt x="14147" y="234345"/>
                </a:lnTo>
                <a:lnTo>
                  <a:pt x="3609" y="271897"/>
                </a:lnTo>
                <a:lnTo>
                  <a:pt x="0" y="310896"/>
                </a:lnTo>
                <a:lnTo>
                  <a:pt x="3609" y="349894"/>
                </a:lnTo>
                <a:lnTo>
                  <a:pt x="14147" y="387446"/>
                </a:lnTo>
                <a:lnTo>
                  <a:pt x="31180" y="423262"/>
                </a:lnTo>
                <a:lnTo>
                  <a:pt x="54275" y="457050"/>
                </a:lnTo>
                <a:lnTo>
                  <a:pt x="82997" y="488517"/>
                </a:lnTo>
                <a:lnTo>
                  <a:pt x="116913" y="517374"/>
                </a:lnTo>
                <a:lnTo>
                  <a:pt x="155589" y="543329"/>
                </a:lnTo>
                <a:lnTo>
                  <a:pt x="198590" y="566090"/>
                </a:lnTo>
                <a:lnTo>
                  <a:pt x="245483" y="585365"/>
                </a:lnTo>
                <a:lnTo>
                  <a:pt x="295834" y="600865"/>
                </a:lnTo>
                <a:lnTo>
                  <a:pt x="349209" y="612297"/>
                </a:lnTo>
                <a:lnTo>
                  <a:pt x="405174" y="619369"/>
                </a:lnTo>
                <a:lnTo>
                  <a:pt x="463296" y="621792"/>
                </a:lnTo>
                <a:lnTo>
                  <a:pt x="521417" y="619369"/>
                </a:lnTo>
                <a:lnTo>
                  <a:pt x="577382" y="612297"/>
                </a:lnTo>
                <a:lnTo>
                  <a:pt x="630757" y="600865"/>
                </a:lnTo>
                <a:lnTo>
                  <a:pt x="681108" y="585365"/>
                </a:lnTo>
                <a:lnTo>
                  <a:pt x="728001" y="566090"/>
                </a:lnTo>
                <a:lnTo>
                  <a:pt x="771002" y="543329"/>
                </a:lnTo>
                <a:lnTo>
                  <a:pt x="809678" y="517374"/>
                </a:lnTo>
                <a:lnTo>
                  <a:pt x="843594" y="488517"/>
                </a:lnTo>
                <a:lnTo>
                  <a:pt x="872316" y="457050"/>
                </a:lnTo>
                <a:lnTo>
                  <a:pt x="895411" y="423262"/>
                </a:lnTo>
                <a:lnTo>
                  <a:pt x="912444" y="387446"/>
                </a:lnTo>
                <a:lnTo>
                  <a:pt x="922982" y="349894"/>
                </a:lnTo>
                <a:lnTo>
                  <a:pt x="926592" y="310896"/>
                </a:lnTo>
                <a:lnTo>
                  <a:pt x="922982" y="271897"/>
                </a:lnTo>
                <a:lnTo>
                  <a:pt x="912444" y="234345"/>
                </a:lnTo>
                <a:lnTo>
                  <a:pt x="895411" y="198529"/>
                </a:lnTo>
                <a:lnTo>
                  <a:pt x="872316" y="164741"/>
                </a:lnTo>
                <a:lnTo>
                  <a:pt x="843594" y="133274"/>
                </a:lnTo>
                <a:lnTo>
                  <a:pt x="809678" y="104417"/>
                </a:lnTo>
                <a:lnTo>
                  <a:pt x="771002" y="78462"/>
                </a:lnTo>
                <a:lnTo>
                  <a:pt x="728001" y="55701"/>
                </a:lnTo>
                <a:lnTo>
                  <a:pt x="681108" y="36426"/>
                </a:lnTo>
                <a:lnTo>
                  <a:pt x="630757" y="20926"/>
                </a:lnTo>
                <a:lnTo>
                  <a:pt x="577382" y="9494"/>
                </a:lnTo>
                <a:lnTo>
                  <a:pt x="521417" y="2422"/>
                </a:lnTo>
                <a:lnTo>
                  <a:pt x="46329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42715" y="2962655"/>
            <a:ext cx="927100" cy="622300"/>
          </a:xfrm>
          <a:custGeom>
            <a:avLst/>
            <a:gdLst/>
            <a:ahLst/>
            <a:cxnLst/>
            <a:rect l="l" t="t" r="r" b="b"/>
            <a:pathLst>
              <a:path w="927100" h="622300">
                <a:moveTo>
                  <a:pt x="0" y="310896"/>
                </a:moveTo>
                <a:lnTo>
                  <a:pt x="3609" y="271897"/>
                </a:lnTo>
                <a:lnTo>
                  <a:pt x="14147" y="234345"/>
                </a:lnTo>
                <a:lnTo>
                  <a:pt x="31180" y="198529"/>
                </a:lnTo>
                <a:lnTo>
                  <a:pt x="54275" y="164741"/>
                </a:lnTo>
                <a:lnTo>
                  <a:pt x="82997" y="133274"/>
                </a:lnTo>
                <a:lnTo>
                  <a:pt x="116913" y="104417"/>
                </a:lnTo>
                <a:lnTo>
                  <a:pt x="155589" y="78462"/>
                </a:lnTo>
                <a:lnTo>
                  <a:pt x="198590" y="55701"/>
                </a:lnTo>
                <a:lnTo>
                  <a:pt x="245483" y="36426"/>
                </a:lnTo>
                <a:lnTo>
                  <a:pt x="295834" y="20926"/>
                </a:lnTo>
                <a:lnTo>
                  <a:pt x="349209" y="9494"/>
                </a:lnTo>
                <a:lnTo>
                  <a:pt x="405174" y="2422"/>
                </a:lnTo>
                <a:lnTo>
                  <a:pt x="463296" y="0"/>
                </a:lnTo>
                <a:lnTo>
                  <a:pt x="521417" y="2422"/>
                </a:lnTo>
                <a:lnTo>
                  <a:pt x="577382" y="9494"/>
                </a:lnTo>
                <a:lnTo>
                  <a:pt x="630757" y="20926"/>
                </a:lnTo>
                <a:lnTo>
                  <a:pt x="681108" y="36426"/>
                </a:lnTo>
                <a:lnTo>
                  <a:pt x="728001" y="55701"/>
                </a:lnTo>
                <a:lnTo>
                  <a:pt x="771002" y="78462"/>
                </a:lnTo>
                <a:lnTo>
                  <a:pt x="809678" y="104417"/>
                </a:lnTo>
                <a:lnTo>
                  <a:pt x="843594" y="133274"/>
                </a:lnTo>
                <a:lnTo>
                  <a:pt x="872316" y="164741"/>
                </a:lnTo>
                <a:lnTo>
                  <a:pt x="895411" y="198529"/>
                </a:lnTo>
                <a:lnTo>
                  <a:pt x="912444" y="234345"/>
                </a:lnTo>
                <a:lnTo>
                  <a:pt x="922982" y="271897"/>
                </a:lnTo>
                <a:lnTo>
                  <a:pt x="926592" y="310896"/>
                </a:lnTo>
                <a:lnTo>
                  <a:pt x="922982" y="349894"/>
                </a:lnTo>
                <a:lnTo>
                  <a:pt x="912444" y="387446"/>
                </a:lnTo>
                <a:lnTo>
                  <a:pt x="895411" y="423262"/>
                </a:lnTo>
                <a:lnTo>
                  <a:pt x="872316" y="457050"/>
                </a:lnTo>
                <a:lnTo>
                  <a:pt x="843594" y="488517"/>
                </a:lnTo>
                <a:lnTo>
                  <a:pt x="809678" y="517374"/>
                </a:lnTo>
                <a:lnTo>
                  <a:pt x="771002" y="543329"/>
                </a:lnTo>
                <a:lnTo>
                  <a:pt x="728001" y="566090"/>
                </a:lnTo>
                <a:lnTo>
                  <a:pt x="681108" y="585365"/>
                </a:lnTo>
                <a:lnTo>
                  <a:pt x="630757" y="600865"/>
                </a:lnTo>
                <a:lnTo>
                  <a:pt x="577382" y="612297"/>
                </a:lnTo>
                <a:lnTo>
                  <a:pt x="521417" y="619369"/>
                </a:lnTo>
                <a:lnTo>
                  <a:pt x="463296" y="621792"/>
                </a:lnTo>
                <a:lnTo>
                  <a:pt x="405174" y="619369"/>
                </a:lnTo>
                <a:lnTo>
                  <a:pt x="349209" y="612297"/>
                </a:lnTo>
                <a:lnTo>
                  <a:pt x="295834" y="600865"/>
                </a:lnTo>
                <a:lnTo>
                  <a:pt x="245483" y="585365"/>
                </a:lnTo>
                <a:lnTo>
                  <a:pt x="198590" y="566090"/>
                </a:lnTo>
                <a:lnTo>
                  <a:pt x="155589" y="543329"/>
                </a:lnTo>
                <a:lnTo>
                  <a:pt x="116913" y="517374"/>
                </a:lnTo>
                <a:lnTo>
                  <a:pt x="82997" y="488517"/>
                </a:lnTo>
                <a:lnTo>
                  <a:pt x="54275" y="457050"/>
                </a:lnTo>
                <a:lnTo>
                  <a:pt x="31180" y="423262"/>
                </a:lnTo>
                <a:lnTo>
                  <a:pt x="14147" y="387446"/>
                </a:lnTo>
                <a:lnTo>
                  <a:pt x="3609" y="349894"/>
                </a:lnTo>
                <a:lnTo>
                  <a:pt x="0" y="31089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657980" y="3079495"/>
            <a:ext cx="46418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412235" y="1734311"/>
            <a:ext cx="927100" cy="623570"/>
          </a:xfrm>
          <a:custGeom>
            <a:avLst/>
            <a:gdLst/>
            <a:ahLst/>
            <a:cxnLst/>
            <a:rect l="l" t="t" r="r" b="b"/>
            <a:pathLst>
              <a:path w="927100" h="623569">
                <a:moveTo>
                  <a:pt x="463296" y="0"/>
                </a:moveTo>
                <a:lnTo>
                  <a:pt x="405174" y="2428"/>
                </a:lnTo>
                <a:lnTo>
                  <a:pt x="349209" y="9520"/>
                </a:lnTo>
                <a:lnTo>
                  <a:pt x="295834" y="20982"/>
                </a:lnTo>
                <a:lnTo>
                  <a:pt x="245483" y="36523"/>
                </a:lnTo>
                <a:lnTo>
                  <a:pt x="198590" y="55849"/>
                </a:lnTo>
                <a:lnTo>
                  <a:pt x="155589" y="78668"/>
                </a:lnTo>
                <a:lnTo>
                  <a:pt x="116913" y="104689"/>
                </a:lnTo>
                <a:lnTo>
                  <a:pt x="82997" y="133618"/>
                </a:lnTo>
                <a:lnTo>
                  <a:pt x="54275" y="165163"/>
                </a:lnTo>
                <a:lnTo>
                  <a:pt x="31180" y="199032"/>
                </a:lnTo>
                <a:lnTo>
                  <a:pt x="14147" y="234932"/>
                </a:lnTo>
                <a:lnTo>
                  <a:pt x="3609" y="272571"/>
                </a:lnTo>
                <a:lnTo>
                  <a:pt x="0" y="311658"/>
                </a:lnTo>
                <a:lnTo>
                  <a:pt x="3609" y="350744"/>
                </a:lnTo>
                <a:lnTo>
                  <a:pt x="14147" y="388383"/>
                </a:lnTo>
                <a:lnTo>
                  <a:pt x="31180" y="424283"/>
                </a:lnTo>
                <a:lnTo>
                  <a:pt x="54275" y="458152"/>
                </a:lnTo>
                <a:lnTo>
                  <a:pt x="82997" y="489697"/>
                </a:lnTo>
                <a:lnTo>
                  <a:pt x="116913" y="518626"/>
                </a:lnTo>
                <a:lnTo>
                  <a:pt x="155589" y="544647"/>
                </a:lnTo>
                <a:lnTo>
                  <a:pt x="198590" y="567466"/>
                </a:lnTo>
                <a:lnTo>
                  <a:pt x="245483" y="586792"/>
                </a:lnTo>
                <a:lnTo>
                  <a:pt x="295834" y="602333"/>
                </a:lnTo>
                <a:lnTo>
                  <a:pt x="349209" y="613795"/>
                </a:lnTo>
                <a:lnTo>
                  <a:pt x="405174" y="620887"/>
                </a:lnTo>
                <a:lnTo>
                  <a:pt x="463296" y="623315"/>
                </a:lnTo>
                <a:lnTo>
                  <a:pt x="521417" y="620887"/>
                </a:lnTo>
                <a:lnTo>
                  <a:pt x="577382" y="613795"/>
                </a:lnTo>
                <a:lnTo>
                  <a:pt x="630757" y="602333"/>
                </a:lnTo>
                <a:lnTo>
                  <a:pt x="681108" y="586792"/>
                </a:lnTo>
                <a:lnTo>
                  <a:pt x="728001" y="567466"/>
                </a:lnTo>
                <a:lnTo>
                  <a:pt x="771002" y="544647"/>
                </a:lnTo>
                <a:lnTo>
                  <a:pt x="809678" y="518626"/>
                </a:lnTo>
                <a:lnTo>
                  <a:pt x="843594" y="489697"/>
                </a:lnTo>
                <a:lnTo>
                  <a:pt x="872316" y="458152"/>
                </a:lnTo>
                <a:lnTo>
                  <a:pt x="895411" y="424283"/>
                </a:lnTo>
                <a:lnTo>
                  <a:pt x="912444" y="388383"/>
                </a:lnTo>
                <a:lnTo>
                  <a:pt x="922982" y="350744"/>
                </a:lnTo>
                <a:lnTo>
                  <a:pt x="926591" y="311658"/>
                </a:lnTo>
                <a:lnTo>
                  <a:pt x="922982" y="272571"/>
                </a:lnTo>
                <a:lnTo>
                  <a:pt x="912444" y="234932"/>
                </a:lnTo>
                <a:lnTo>
                  <a:pt x="895411" y="199032"/>
                </a:lnTo>
                <a:lnTo>
                  <a:pt x="872316" y="165163"/>
                </a:lnTo>
                <a:lnTo>
                  <a:pt x="843594" y="133618"/>
                </a:lnTo>
                <a:lnTo>
                  <a:pt x="809678" y="104689"/>
                </a:lnTo>
                <a:lnTo>
                  <a:pt x="771002" y="78668"/>
                </a:lnTo>
                <a:lnTo>
                  <a:pt x="728001" y="55849"/>
                </a:lnTo>
                <a:lnTo>
                  <a:pt x="681108" y="36523"/>
                </a:lnTo>
                <a:lnTo>
                  <a:pt x="630757" y="20982"/>
                </a:lnTo>
                <a:lnTo>
                  <a:pt x="577382" y="9520"/>
                </a:lnTo>
                <a:lnTo>
                  <a:pt x="521417" y="2428"/>
                </a:lnTo>
                <a:lnTo>
                  <a:pt x="46329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12235" y="1734311"/>
            <a:ext cx="927100" cy="623570"/>
          </a:xfrm>
          <a:custGeom>
            <a:avLst/>
            <a:gdLst/>
            <a:ahLst/>
            <a:cxnLst/>
            <a:rect l="l" t="t" r="r" b="b"/>
            <a:pathLst>
              <a:path w="927100" h="623569">
                <a:moveTo>
                  <a:pt x="0" y="311658"/>
                </a:moveTo>
                <a:lnTo>
                  <a:pt x="3609" y="272571"/>
                </a:lnTo>
                <a:lnTo>
                  <a:pt x="14147" y="234932"/>
                </a:lnTo>
                <a:lnTo>
                  <a:pt x="31180" y="199032"/>
                </a:lnTo>
                <a:lnTo>
                  <a:pt x="54275" y="165163"/>
                </a:lnTo>
                <a:lnTo>
                  <a:pt x="82997" y="133618"/>
                </a:lnTo>
                <a:lnTo>
                  <a:pt x="116913" y="104689"/>
                </a:lnTo>
                <a:lnTo>
                  <a:pt x="155589" y="78668"/>
                </a:lnTo>
                <a:lnTo>
                  <a:pt x="198590" y="55849"/>
                </a:lnTo>
                <a:lnTo>
                  <a:pt x="245483" y="36523"/>
                </a:lnTo>
                <a:lnTo>
                  <a:pt x="295834" y="20982"/>
                </a:lnTo>
                <a:lnTo>
                  <a:pt x="349209" y="9520"/>
                </a:lnTo>
                <a:lnTo>
                  <a:pt x="405174" y="2428"/>
                </a:lnTo>
                <a:lnTo>
                  <a:pt x="463296" y="0"/>
                </a:lnTo>
                <a:lnTo>
                  <a:pt x="521417" y="2428"/>
                </a:lnTo>
                <a:lnTo>
                  <a:pt x="577382" y="9520"/>
                </a:lnTo>
                <a:lnTo>
                  <a:pt x="630757" y="20982"/>
                </a:lnTo>
                <a:lnTo>
                  <a:pt x="681108" y="36523"/>
                </a:lnTo>
                <a:lnTo>
                  <a:pt x="728001" y="55849"/>
                </a:lnTo>
                <a:lnTo>
                  <a:pt x="771002" y="78668"/>
                </a:lnTo>
                <a:lnTo>
                  <a:pt x="809678" y="104689"/>
                </a:lnTo>
                <a:lnTo>
                  <a:pt x="843594" y="133618"/>
                </a:lnTo>
                <a:lnTo>
                  <a:pt x="872316" y="165163"/>
                </a:lnTo>
                <a:lnTo>
                  <a:pt x="895411" y="199032"/>
                </a:lnTo>
                <a:lnTo>
                  <a:pt x="912444" y="234932"/>
                </a:lnTo>
                <a:lnTo>
                  <a:pt x="922982" y="272571"/>
                </a:lnTo>
                <a:lnTo>
                  <a:pt x="926591" y="311658"/>
                </a:lnTo>
                <a:lnTo>
                  <a:pt x="922982" y="350744"/>
                </a:lnTo>
                <a:lnTo>
                  <a:pt x="912444" y="388383"/>
                </a:lnTo>
                <a:lnTo>
                  <a:pt x="895411" y="424283"/>
                </a:lnTo>
                <a:lnTo>
                  <a:pt x="872316" y="458152"/>
                </a:lnTo>
                <a:lnTo>
                  <a:pt x="843594" y="489697"/>
                </a:lnTo>
                <a:lnTo>
                  <a:pt x="809678" y="518626"/>
                </a:lnTo>
                <a:lnTo>
                  <a:pt x="771002" y="544647"/>
                </a:lnTo>
                <a:lnTo>
                  <a:pt x="728001" y="567466"/>
                </a:lnTo>
                <a:lnTo>
                  <a:pt x="681108" y="586792"/>
                </a:lnTo>
                <a:lnTo>
                  <a:pt x="630757" y="602333"/>
                </a:lnTo>
                <a:lnTo>
                  <a:pt x="577382" y="613795"/>
                </a:lnTo>
                <a:lnTo>
                  <a:pt x="521417" y="620887"/>
                </a:lnTo>
                <a:lnTo>
                  <a:pt x="463296" y="623315"/>
                </a:lnTo>
                <a:lnTo>
                  <a:pt x="405174" y="620887"/>
                </a:lnTo>
                <a:lnTo>
                  <a:pt x="349209" y="613795"/>
                </a:lnTo>
                <a:lnTo>
                  <a:pt x="295834" y="602333"/>
                </a:lnTo>
                <a:lnTo>
                  <a:pt x="245483" y="586792"/>
                </a:lnTo>
                <a:lnTo>
                  <a:pt x="198590" y="567466"/>
                </a:lnTo>
                <a:lnTo>
                  <a:pt x="155589" y="544647"/>
                </a:lnTo>
                <a:lnTo>
                  <a:pt x="116913" y="518626"/>
                </a:lnTo>
                <a:lnTo>
                  <a:pt x="82997" y="489697"/>
                </a:lnTo>
                <a:lnTo>
                  <a:pt x="54275" y="458152"/>
                </a:lnTo>
                <a:lnTo>
                  <a:pt x="31180" y="424283"/>
                </a:lnTo>
                <a:lnTo>
                  <a:pt x="14147" y="388383"/>
                </a:lnTo>
                <a:lnTo>
                  <a:pt x="3609" y="350744"/>
                </a:lnTo>
                <a:lnTo>
                  <a:pt x="0" y="31165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626611" y="1851787"/>
            <a:ext cx="46418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Ach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498348"/>
            <a:ext cx="1773174" cy="1229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2472" y="498348"/>
            <a:ext cx="4828794" cy="1229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9413" y="643508"/>
            <a:ext cx="53124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1" dirty="0">
                <a:solidFill>
                  <a:srgbClr val="FB0028"/>
                </a:solidFill>
                <a:latin typeface="Times New Roman"/>
                <a:cs typeface="Times New Roman"/>
              </a:rPr>
              <a:t>ΑΝΣ</a:t>
            </a:r>
            <a:r>
              <a:rPr sz="4400" b="0" i="1" spc="-65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44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Παρασυμπαθητικό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4619" y="2127250"/>
            <a:ext cx="3963035" cy="268605"/>
          </a:xfrm>
          <a:custGeom>
            <a:avLst/>
            <a:gdLst/>
            <a:ahLst/>
            <a:cxnLst/>
            <a:rect l="l" t="t" r="r" b="b"/>
            <a:pathLst>
              <a:path w="3963035" h="268605">
                <a:moveTo>
                  <a:pt x="3888867" y="192532"/>
                </a:moveTo>
                <a:lnTo>
                  <a:pt x="3887070" y="224183"/>
                </a:lnTo>
                <a:lnTo>
                  <a:pt x="3899789" y="224916"/>
                </a:lnTo>
                <a:lnTo>
                  <a:pt x="3899027" y="237616"/>
                </a:lnTo>
                <a:lnTo>
                  <a:pt x="3886307" y="237616"/>
                </a:lnTo>
                <a:lnTo>
                  <a:pt x="3884549" y="268604"/>
                </a:lnTo>
                <a:lnTo>
                  <a:pt x="3956581" y="237616"/>
                </a:lnTo>
                <a:lnTo>
                  <a:pt x="3899027" y="237616"/>
                </a:lnTo>
                <a:lnTo>
                  <a:pt x="3886349" y="236885"/>
                </a:lnTo>
                <a:lnTo>
                  <a:pt x="3958281" y="236885"/>
                </a:lnTo>
                <a:lnTo>
                  <a:pt x="3962781" y="234950"/>
                </a:lnTo>
                <a:lnTo>
                  <a:pt x="3888867" y="192532"/>
                </a:lnTo>
                <a:close/>
              </a:path>
              <a:path w="3963035" h="268605">
                <a:moveTo>
                  <a:pt x="3887070" y="224183"/>
                </a:moveTo>
                <a:lnTo>
                  <a:pt x="3886349" y="236885"/>
                </a:lnTo>
                <a:lnTo>
                  <a:pt x="3899027" y="237616"/>
                </a:lnTo>
                <a:lnTo>
                  <a:pt x="3899789" y="224916"/>
                </a:lnTo>
                <a:lnTo>
                  <a:pt x="3887070" y="224183"/>
                </a:lnTo>
                <a:close/>
              </a:path>
              <a:path w="3963035" h="268605">
                <a:moveTo>
                  <a:pt x="762" y="0"/>
                </a:moveTo>
                <a:lnTo>
                  <a:pt x="0" y="12700"/>
                </a:lnTo>
                <a:lnTo>
                  <a:pt x="3886349" y="236885"/>
                </a:lnTo>
                <a:lnTo>
                  <a:pt x="3887070" y="224183"/>
                </a:lnTo>
                <a:lnTo>
                  <a:pt x="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0145" y="3188207"/>
            <a:ext cx="2196465" cy="0"/>
          </a:xfrm>
          <a:custGeom>
            <a:avLst/>
            <a:gdLst/>
            <a:ahLst/>
            <a:cxnLst/>
            <a:rect l="l" t="t" r="r" b="b"/>
            <a:pathLst>
              <a:path w="2196465">
                <a:moveTo>
                  <a:pt x="0" y="0"/>
                </a:moveTo>
                <a:lnTo>
                  <a:pt x="2196084" y="0"/>
                </a:lnTo>
              </a:path>
            </a:pathLst>
          </a:custGeom>
          <a:ln w="44195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0145" y="3166110"/>
            <a:ext cx="2196465" cy="44450"/>
          </a:xfrm>
          <a:custGeom>
            <a:avLst/>
            <a:gdLst/>
            <a:ahLst/>
            <a:cxnLst/>
            <a:rect l="l" t="t" r="r" b="b"/>
            <a:pathLst>
              <a:path w="2196465" h="44450">
                <a:moveTo>
                  <a:pt x="0" y="11049"/>
                </a:moveTo>
                <a:lnTo>
                  <a:pt x="2173986" y="11049"/>
                </a:lnTo>
                <a:lnTo>
                  <a:pt x="2173986" y="0"/>
                </a:lnTo>
                <a:lnTo>
                  <a:pt x="2196084" y="22098"/>
                </a:lnTo>
                <a:lnTo>
                  <a:pt x="2173986" y="44195"/>
                </a:lnTo>
                <a:lnTo>
                  <a:pt x="2173986" y="33147"/>
                </a:lnTo>
                <a:lnTo>
                  <a:pt x="0" y="33147"/>
                </a:lnTo>
                <a:lnTo>
                  <a:pt x="0" y="11049"/>
                </a:lnTo>
                <a:close/>
              </a:path>
            </a:pathLst>
          </a:custGeom>
          <a:ln w="38099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9411" y="2633472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0"/>
                </a:moveTo>
                <a:lnTo>
                  <a:pt x="39841" y="30026"/>
                </a:lnTo>
                <a:lnTo>
                  <a:pt x="75150" y="63065"/>
                </a:lnTo>
                <a:lnTo>
                  <a:pt x="105869" y="98752"/>
                </a:lnTo>
                <a:lnTo>
                  <a:pt x="131939" y="136719"/>
                </a:lnTo>
                <a:lnTo>
                  <a:pt x="153303" y="176600"/>
                </a:lnTo>
                <a:lnTo>
                  <a:pt x="169901" y="218029"/>
                </a:lnTo>
                <a:lnTo>
                  <a:pt x="181676" y="260639"/>
                </a:lnTo>
                <a:lnTo>
                  <a:pt x="188570" y="304064"/>
                </a:lnTo>
                <a:lnTo>
                  <a:pt x="190524" y="347938"/>
                </a:lnTo>
                <a:lnTo>
                  <a:pt x="187480" y="391893"/>
                </a:lnTo>
                <a:lnTo>
                  <a:pt x="179379" y="435564"/>
                </a:lnTo>
                <a:lnTo>
                  <a:pt x="166164" y="478584"/>
                </a:lnTo>
                <a:lnTo>
                  <a:pt x="147776" y="520587"/>
                </a:lnTo>
                <a:lnTo>
                  <a:pt x="124158" y="561206"/>
                </a:lnTo>
                <a:lnTo>
                  <a:pt x="95250" y="600075"/>
                </a:lnTo>
                <a:lnTo>
                  <a:pt x="51006" y="645985"/>
                </a:lnTo>
                <a:lnTo>
                  <a:pt x="0" y="685800"/>
                </a:lnTo>
                <a:lnTo>
                  <a:pt x="51703" y="682669"/>
                </a:lnTo>
                <a:lnTo>
                  <a:pt x="101291" y="673549"/>
                </a:lnTo>
                <a:lnTo>
                  <a:pt x="148310" y="658850"/>
                </a:lnTo>
                <a:lnTo>
                  <a:pt x="192306" y="638979"/>
                </a:lnTo>
                <a:lnTo>
                  <a:pt x="232825" y="614345"/>
                </a:lnTo>
                <a:lnTo>
                  <a:pt x="269414" y="585358"/>
                </a:lnTo>
                <a:lnTo>
                  <a:pt x="301619" y="552426"/>
                </a:lnTo>
                <a:lnTo>
                  <a:pt x="328986" y="515958"/>
                </a:lnTo>
                <a:lnTo>
                  <a:pt x="351061" y="476363"/>
                </a:lnTo>
                <a:lnTo>
                  <a:pt x="367391" y="434048"/>
                </a:lnTo>
                <a:lnTo>
                  <a:pt x="377522" y="389424"/>
                </a:lnTo>
                <a:lnTo>
                  <a:pt x="381000" y="342900"/>
                </a:lnTo>
                <a:lnTo>
                  <a:pt x="377522" y="296375"/>
                </a:lnTo>
                <a:lnTo>
                  <a:pt x="367391" y="251751"/>
                </a:lnTo>
                <a:lnTo>
                  <a:pt x="351061" y="209436"/>
                </a:lnTo>
                <a:lnTo>
                  <a:pt x="328986" y="169841"/>
                </a:lnTo>
                <a:lnTo>
                  <a:pt x="301619" y="133373"/>
                </a:lnTo>
                <a:lnTo>
                  <a:pt x="269414" y="100441"/>
                </a:lnTo>
                <a:lnTo>
                  <a:pt x="232825" y="71454"/>
                </a:lnTo>
                <a:lnTo>
                  <a:pt x="192306" y="46820"/>
                </a:lnTo>
                <a:lnTo>
                  <a:pt x="148310" y="26949"/>
                </a:lnTo>
                <a:lnTo>
                  <a:pt x="101291" y="12250"/>
                </a:lnTo>
                <a:lnTo>
                  <a:pt x="51703" y="3130"/>
                </a:lnTo>
                <a:lnTo>
                  <a:pt x="0" y="0"/>
                </a:lnTo>
                <a:close/>
              </a:path>
            </a:pathLst>
          </a:custGeom>
          <a:solidFill>
            <a:srgbClr val="BC9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9411" y="2633472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685800"/>
                </a:moveTo>
                <a:lnTo>
                  <a:pt x="51703" y="682669"/>
                </a:lnTo>
                <a:lnTo>
                  <a:pt x="101291" y="673549"/>
                </a:lnTo>
                <a:lnTo>
                  <a:pt x="148310" y="658850"/>
                </a:lnTo>
                <a:lnTo>
                  <a:pt x="192306" y="638979"/>
                </a:lnTo>
                <a:lnTo>
                  <a:pt x="232825" y="614345"/>
                </a:lnTo>
                <a:lnTo>
                  <a:pt x="269414" y="585358"/>
                </a:lnTo>
                <a:lnTo>
                  <a:pt x="301619" y="552426"/>
                </a:lnTo>
                <a:lnTo>
                  <a:pt x="328986" y="515958"/>
                </a:lnTo>
                <a:lnTo>
                  <a:pt x="351061" y="476363"/>
                </a:lnTo>
                <a:lnTo>
                  <a:pt x="367391" y="434048"/>
                </a:lnTo>
                <a:lnTo>
                  <a:pt x="377522" y="389424"/>
                </a:lnTo>
                <a:lnTo>
                  <a:pt x="381000" y="342900"/>
                </a:lnTo>
                <a:lnTo>
                  <a:pt x="377522" y="296375"/>
                </a:lnTo>
                <a:lnTo>
                  <a:pt x="367391" y="251751"/>
                </a:lnTo>
                <a:lnTo>
                  <a:pt x="351061" y="209436"/>
                </a:lnTo>
                <a:lnTo>
                  <a:pt x="328986" y="169841"/>
                </a:lnTo>
                <a:lnTo>
                  <a:pt x="301619" y="133373"/>
                </a:lnTo>
                <a:lnTo>
                  <a:pt x="269414" y="100441"/>
                </a:lnTo>
                <a:lnTo>
                  <a:pt x="232825" y="71454"/>
                </a:lnTo>
                <a:lnTo>
                  <a:pt x="192306" y="46820"/>
                </a:lnTo>
                <a:lnTo>
                  <a:pt x="148310" y="26949"/>
                </a:lnTo>
                <a:lnTo>
                  <a:pt x="101291" y="12250"/>
                </a:lnTo>
                <a:lnTo>
                  <a:pt x="51703" y="3130"/>
                </a:lnTo>
                <a:lnTo>
                  <a:pt x="0" y="0"/>
                </a:lnTo>
                <a:lnTo>
                  <a:pt x="39841" y="30026"/>
                </a:lnTo>
                <a:lnTo>
                  <a:pt x="75150" y="63065"/>
                </a:lnTo>
                <a:lnTo>
                  <a:pt x="105869" y="98752"/>
                </a:lnTo>
                <a:lnTo>
                  <a:pt x="131939" y="136719"/>
                </a:lnTo>
                <a:lnTo>
                  <a:pt x="153303" y="176600"/>
                </a:lnTo>
                <a:lnTo>
                  <a:pt x="169901" y="218029"/>
                </a:lnTo>
                <a:lnTo>
                  <a:pt x="181676" y="260639"/>
                </a:lnTo>
                <a:lnTo>
                  <a:pt x="188570" y="304064"/>
                </a:lnTo>
                <a:lnTo>
                  <a:pt x="190524" y="347938"/>
                </a:lnTo>
                <a:lnTo>
                  <a:pt x="187480" y="391893"/>
                </a:lnTo>
                <a:lnTo>
                  <a:pt x="179379" y="435564"/>
                </a:lnTo>
                <a:lnTo>
                  <a:pt x="166164" y="478584"/>
                </a:lnTo>
                <a:lnTo>
                  <a:pt x="147776" y="520587"/>
                </a:lnTo>
                <a:lnTo>
                  <a:pt x="124158" y="561206"/>
                </a:lnTo>
                <a:lnTo>
                  <a:pt x="95250" y="600075"/>
                </a:lnTo>
                <a:lnTo>
                  <a:pt x="51006" y="645985"/>
                </a:lnTo>
                <a:lnTo>
                  <a:pt x="26294" y="666690"/>
                </a:lnTo>
                <a:lnTo>
                  <a:pt x="0" y="6858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280" y="1501139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6280" y="1501139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9032" y="2977895"/>
            <a:ext cx="605155" cy="533400"/>
          </a:xfrm>
          <a:custGeom>
            <a:avLst/>
            <a:gdLst/>
            <a:ahLst/>
            <a:cxnLst/>
            <a:rect l="l" t="t" r="r" b="b"/>
            <a:pathLst>
              <a:path w="605155" h="533400">
                <a:moveTo>
                  <a:pt x="403351" y="400050"/>
                </a:moveTo>
                <a:lnTo>
                  <a:pt x="201676" y="400050"/>
                </a:lnTo>
                <a:lnTo>
                  <a:pt x="302513" y="533400"/>
                </a:lnTo>
                <a:lnTo>
                  <a:pt x="403351" y="400050"/>
                </a:lnTo>
                <a:close/>
              </a:path>
              <a:path w="605155" h="533400">
                <a:moveTo>
                  <a:pt x="605028" y="133350"/>
                </a:moveTo>
                <a:lnTo>
                  <a:pt x="0" y="133350"/>
                </a:lnTo>
                <a:lnTo>
                  <a:pt x="100837" y="266700"/>
                </a:lnTo>
                <a:lnTo>
                  <a:pt x="0" y="400050"/>
                </a:lnTo>
                <a:lnTo>
                  <a:pt x="605028" y="400050"/>
                </a:lnTo>
                <a:lnTo>
                  <a:pt x="504190" y="266700"/>
                </a:lnTo>
                <a:lnTo>
                  <a:pt x="605028" y="133350"/>
                </a:lnTo>
                <a:close/>
              </a:path>
              <a:path w="605155" h="533400">
                <a:moveTo>
                  <a:pt x="302513" y="0"/>
                </a:moveTo>
                <a:lnTo>
                  <a:pt x="201676" y="133350"/>
                </a:lnTo>
                <a:lnTo>
                  <a:pt x="403351" y="133350"/>
                </a:lnTo>
                <a:lnTo>
                  <a:pt x="302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9032" y="2977895"/>
            <a:ext cx="605155" cy="533400"/>
          </a:xfrm>
          <a:custGeom>
            <a:avLst/>
            <a:gdLst/>
            <a:ahLst/>
            <a:cxnLst/>
            <a:rect l="l" t="t" r="r" b="b"/>
            <a:pathLst>
              <a:path w="605155" h="533400">
                <a:moveTo>
                  <a:pt x="0" y="133350"/>
                </a:moveTo>
                <a:lnTo>
                  <a:pt x="201676" y="133350"/>
                </a:lnTo>
                <a:lnTo>
                  <a:pt x="302513" y="0"/>
                </a:lnTo>
                <a:lnTo>
                  <a:pt x="403351" y="133350"/>
                </a:lnTo>
                <a:lnTo>
                  <a:pt x="605028" y="133350"/>
                </a:lnTo>
                <a:lnTo>
                  <a:pt x="504190" y="266700"/>
                </a:lnTo>
                <a:lnTo>
                  <a:pt x="605028" y="400050"/>
                </a:lnTo>
                <a:lnTo>
                  <a:pt x="403351" y="400050"/>
                </a:lnTo>
                <a:lnTo>
                  <a:pt x="302513" y="533400"/>
                </a:lnTo>
                <a:lnTo>
                  <a:pt x="201676" y="400050"/>
                </a:lnTo>
                <a:lnTo>
                  <a:pt x="0" y="400050"/>
                </a:lnTo>
                <a:lnTo>
                  <a:pt x="100837" y="266700"/>
                </a:lnTo>
                <a:lnTo>
                  <a:pt x="0" y="13335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4528" y="3049523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1219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26635" y="2823972"/>
            <a:ext cx="203200" cy="264160"/>
          </a:xfrm>
          <a:custGeom>
            <a:avLst/>
            <a:gdLst/>
            <a:ahLst/>
            <a:cxnLst/>
            <a:rect l="l" t="t" r="r" b="b"/>
            <a:pathLst>
              <a:path w="203200" h="264160">
                <a:moveTo>
                  <a:pt x="101346" y="0"/>
                </a:moveTo>
                <a:lnTo>
                  <a:pt x="61882" y="10364"/>
                </a:lnTo>
                <a:lnTo>
                  <a:pt x="29670" y="38623"/>
                </a:lnTo>
                <a:lnTo>
                  <a:pt x="7959" y="80527"/>
                </a:lnTo>
                <a:lnTo>
                  <a:pt x="0" y="131825"/>
                </a:lnTo>
                <a:lnTo>
                  <a:pt x="7959" y="183124"/>
                </a:lnTo>
                <a:lnTo>
                  <a:pt x="29670" y="225028"/>
                </a:lnTo>
                <a:lnTo>
                  <a:pt x="61882" y="253287"/>
                </a:lnTo>
                <a:lnTo>
                  <a:pt x="101346" y="263651"/>
                </a:lnTo>
                <a:lnTo>
                  <a:pt x="140809" y="253287"/>
                </a:lnTo>
                <a:lnTo>
                  <a:pt x="173021" y="225028"/>
                </a:lnTo>
                <a:lnTo>
                  <a:pt x="194732" y="183124"/>
                </a:lnTo>
                <a:lnTo>
                  <a:pt x="202691" y="131825"/>
                </a:lnTo>
                <a:lnTo>
                  <a:pt x="194732" y="80527"/>
                </a:lnTo>
                <a:lnTo>
                  <a:pt x="173021" y="38623"/>
                </a:lnTo>
                <a:lnTo>
                  <a:pt x="140809" y="10364"/>
                </a:lnTo>
                <a:lnTo>
                  <a:pt x="101346" y="0"/>
                </a:lnTo>
                <a:close/>
              </a:path>
            </a:pathLst>
          </a:custGeom>
          <a:solidFill>
            <a:srgbClr val="004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26635" y="2823972"/>
            <a:ext cx="203200" cy="264160"/>
          </a:xfrm>
          <a:custGeom>
            <a:avLst/>
            <a:gdLst/>
            <a:ahLst/>
            <a:cxnLst/>
            <a:rect l="l" t="t" r="r" b="b"/>
            <a:pathLst>
              <a:path w="203200" h="264160">
                <a:moveTo>
                  <a:pt x="0" y="131825"/>
                </a:moveTo>
                <a:lnTo>
                  <a:pt x="7959" y="80527"/>
                </a:lnTo>
                <a:lnTo>
                  <a:pt x="29670" y="38623"/>
                </a:lnTo>
                <a:lnTo>
                  <a:pt x="61882" y="10364"/>
                </a:lnTo>
                <a:lnTo>
                  <a:pt x="101346" y="0"/>
                </a:lnTo>
                <a:lnTo>
                  <a:pt x="140809" y="10364"/>
                </a:lnTo>
                <a:lnTo>
                  <a:pt x="173021" y="38623"/>
                </a:lnTo>
                <a:lnTo>
                  <a:pt x="194732" y="80527"/>
                </a:lnTo>
                <a:lnTo>
                  <a:pt x="202691" y="131825"/>
                </a:lnTo>
                <a:lnTo>
                  <a:pt x="194732" y="183124"/>
                </a:lnTo>
                <a:lnTo>
                  <a:pt x="173021" y="225028"/>
                </a:lnTo>
                <a:lnTo>
                  <a:pt x="140809" y="253287"/>
                </a:lnTo>
                <a:lnTo>
                  <a:pt x="101346" y="263651"/>
                </a:lnTo>
                <a:lnTo>
                  <a:pt x="61882" y="253287"/>
                </a:lnTo>
                <a:lnTo>
                  <a:pt x="29670" y="225028"/>
                </a:lnTo>
                <a:lnTo>
                  <a:pt x="7959" y="183124"/>
                </a:lnTo>
                <a:lnTo>
                  <a:pt x="0" y="13182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84776" y="2956560"/>
            <a:ext cx="203200" cy="264160"/>
          </a:xfrm>
          <a:custGeom>
            <a:avLst/>
            <a:gdLst/>
            <a:ahLst/>
            <a:cxnLst/>
            <a:rect l="l" t="t" r="r" b="b"/>
            <a:pathLst>
              <a:path w="203200" h="264160">
                <a:moveTo>
                  <a:pt x="101346" y="0"/>
                </a:moveTo>
                <a:lnTo>
                  <a:pt x="61882" y="10364"/>
                </a:lnTo>
                <a:lnTo>
                  <a:pt x="29670" y="38623"/>
                </a:lnTo>
                <a:lnTo>
                  <a:pt x="7959" y="80527"/>
                </a:lnTo>
                <a:lnTo>
                  <a:pt x="0" y="131825"/>
                </a:lnTo>
                <a:lnTo>
                  <a:pt x="7959" y="183124"/>
                </a:lnTo>
                <a:lnTo>
                  <a:pt x="29670" y="225028"/>
                </a:lnTo>
                <a:lnTo>
                  <a:pt x="61882" y="253287"/>
                </a:lnTo>
                <a:lnTo>
                  <a:pt x="101346" y="263651"/>
                </a:lnTo>
                <a:lnTo>
                  <a:pt x="140809" y="253287"/>
                </a:lnTo>
                <a:lnTo>
                  <a:pt x="173021" y="225028"/>
                </a:lnTo>
                <a:lnTo>
                  <a:pt x="194732" y="183124"/>
                </a:lnTo>
                <a:lnTo>
                  <a:pt x="202691" y="131825"/>
                </a:lnTo>
                <a:lnTo>
                  <a:pt x="194732" y="80527"/>
                </a:lnTo>
                <a:lnTo>
                  <a:pt x="173021" y="38623"/>
                </a:lnTo>
                <a:lnTo>
                  <a:pt x="140809" y="10364"/>
                </a:lnTo>
                <a:lnTo>
                  <a:pt x="101346" y="0"/>
                </a:lnTo>
                <a:close/>
              </a:path>
            </a:pathLst>
          </a:custGeom>
          <a:solidFill>
            <a:srgbClr val="004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84776" y="2956560"/>
            <a:ext cx="203200" cy="264160"/>
          </a:xfrm>
          <a:custGeom>
            <a:avLst/>
            <a:gdLst/>
            <a:ahLst/>
            <a:cxnLst/>
            <a:rect l="l" t="t" r="r" b="b"/>
            <a:pathLst>
              <a:path w="203200" h="264160">
                <a:moveTo>
                  <a:pt x="0" y="131825"/>
                </a:moveTo>
                <a:lnTo>
                  <a:pt x="7959" y="80527"/>
                </a:lnTo>
                <a:lnTo>
                  <a:pt x="29670" y="38623"/>
                </a:lnTo>
                <a:lnTo>
                  <a:pt x="61882" y="10364"/>
                </a:lnTo>
                <a:lnTo>
                  <a:pt x="101346" y="0"/>
                </a:lnTo>
                <a:lnTo>
                  <a:pt x="140809" y="10364"/>
                </a:lnTo>
                <a:lnTo>
                  <a:pt x="173021" y="38623"/>
                </a:lnTo>
                <a:lnTo>
                  <a:pt x="194732" y="80527"/>
                </a:lnTo>
                <a:lnTo>
                  <a:pt x="202691" y="131825"/>
                </a:lnTo>
                <a:lnTo>
                  <a:pt x="194732" y="183124"/>
                </a:lnTo>
                <a:lnTo>
                  <a:pt x="173021" y="225028"/>
                </a:lnTo>
                <a:lnTo>
                  <a:pt x="140809" y="253287"/>
                </a:lnTo>
                <a:lnTo>
                  <a:pt x="101346" y="263651"/>
                </a:lnTo>
                <a:lnTo>
                  <a:pt x="61882" y="253287"/>
                </a:lnTo>
                <a:lnTo>
                  <a:pt x="29670" y="225028"/>
                </a:lnTo>
                <a:lnTo>
                  <a:pt x="7959" y="183124"/>
                </a:lnTo>
                <a:lnTo>
                  <a:pt x="0" y="13182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603" y="3209544"/>
            <a:ext cx="203200" cy="265430"/>
          </a:xfrm>
          <a:custGeom>
            <a:avLst/>
            <a:gdLst/>
            <a:ahLst/>
            <a:cxnLst/>
            <a:rect l="l" t="t" r="r" b="b"/>
            <a:pathLst>
              <a:path w="203200" h="265429">
                <a:moveTo>
                  <a:pt x="101346" y="0"/>
                </a:moveTo>
                <a:lnTo>
                  <a:pt x="61882" y="10412"/>
                </a:lnTo>
                <a:lnTo>
                  <a:pt x="29670" y="38814"/>
                </a:lnTo>
                <a:lnTo>
                  <a:pt x="7959" y="80956"/>
                </a:lnTo>
                <a:lnTo>
                  <a:pt x="0" y="132587"/>
                </a:lnTo>
                <a:lnTo>
                  <a:pt x="7959" y="184219"/>
                </a:lnTo>
                <a:lnTo>
                  <a:pt x="29670" y="226361"/>
                </a:lnTo>
                <a:lnTo>
                  <a:pt x="61882" y="254763"/>
                </a:lnTo>
                <a:lnTo>
                  <a:pt x="101346" y="265175"/>
                </a:lnTo>
                <a:lnTo>
                  <a:pt x="140809" y="254763"/>
                </a:lnTo>
                <a:lnTo>
                  <a:pt x="173021" y="226361"/>
                </a:lnTo>
                <a:lnTo>
                  <a:pt x="194732" y="184219"/>
                </a:lnTo>
                <a:lnTo>
                  <a:pt x="202692" y="132587"/>
                </a:lnTo>
                <a:lnTo>
                  <a:pt x="194732" y="80956"/>
                </a:lnTo>
                <a:lnTo>
                  <a:pt x="173021" y="38814"/>
                </a:lnTo>
                <a:lnTo>
                  <a:pt x="140809" y="10412"/>
                </a:lnTo>
                <a:lnTo>
                  <a:pt x="101346" y="0"/>
                </a:lnTo>
                <a:close/>
              </a:path>
            </a:pathLst>
          </a:custGeom>
          <a:solidFill>
            <a:srgbClr val="004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51603" y="3209544"/>
            <a:ext cx="203200" cy="265430"/>
          </a:xfrm>
          <a:custGeom>
            <a:avLst/>
            <a:gdLst/>
            <a:ahLst/>
            <a:cxnLst/>
            <a:rect l="l" t="t" r="r" b="b"/>
            <a:pathLst>
              <a:path w="203200" h="265429">
                <a:moveTo>
                  <a:pt x="0" y="132587"/>
                </a:moveTo>
                <a:lnTo>
                  <a:pt x="7959" y="80956"/>
                </a:lnTo>
                <a:lnTo>
                  <a:pt x="29670" y="38814"/>
                </a:lnTo>
                <a:lnTo>
                  <a:pt x="61882" y="10412"/>
                </a:lnTo>
                <a:lnTo>
                  <a:pt x="101346" y="0"/>
                </a:lnTo>
                <a:lnTo>
                  <a:pt x="140809" y="10412"/>
                </a:lnTo>
                <a:lnTo>
                  <a:pt x="173021" y="38814"/>
                </a:lnTo>
                <a:lnTo>
                  <a:pt x="194732" y="80956"/>
                </a:lnTo>
                <a:lnTo>
                  <a:pt x="202692" y="132587"/>
                </a:lnTo>
                <a:lnTo>
                  <a:pt x="194732" y="184219"/>
                </a:lnTo>
                <a:lnTo>
                  <a:pt x="173021" y="226361"/>
                </a:lnTo>
                <a:lnTo>
                  <a:pt x="140809" y="254763"/>
                </a:lnTo>
                <a:lnTo>
                  <a:pt x="101346" y="265175"/>
                </a:lnTo>
                <a:lnTo>
                  <a:pt x="61882" y="254763"/>
                </a:lnTo>
                <a:lnTo>
                  <a:pt x="29670" y="226361"/>
                </a:lnTo>
                <a:lnTo>
                  <a:pt x="7959" y="184219"/>
                </a:lnTo>
                <a:lnTo>
                  <a:pt x="0" y="132587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51164" y="2724911"/>
            <a:ext cx="289560" cy="1152525"/>
          </a:xfrm>
          <a:custGeom>
            <a:avLst/>
            <a:gdLst/>
            <a:ahLst/>
            <a:cxnLst/>
            <a:rect l="l" t="t" r="r" b="b"/>
            <a:pathLst>
              <a:path w="289559" h="1152525">
                <a:moveTo>
                  <a:pt x="0" y="1152144"/>
                </a:moveTo>
                <a:lnTo>
                  <a:pt x="289559" y="1152144"/>
                </a:lnTo>
                <a:lnTo>
                  <a:pt x="289559" y="0"/>
                </a:lnTo>
                <a:lnTo>
                  <a:pt x="0" y="0"/>
                </a:lnTo>
                <a:lnTo>
                  <a:pt x="0" y="1152144"/>
                </a:lnTo>
                <a:close/>
              </a:path>
            </a:pathLst>
          </a:custGeom>
          <a:solidFill>
            <a:srgbClr val="47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51164" y="2724911"/>
            <a:ext cx="289560" cy="1152525"/>
          </a:xfrm>
          <a:custGeom>
            <a:avLst/>
            <a:gdLst/>
            <a:ahLst/>
            <a:cxnLst/>
            <a:rect l="l" t="t" r="r" b="b"/>
            <a:pathLst>
              <a:path w="289559" h="1152525">
                <a:moveTo>
                  <a:pt x="0" y="1152144"/>
                </a:moveTo>
                <a:lnTo>
                  <a:pt x="289559" y="1152144"/>
                </a:lnTo>
                <a:lnTo>
                  <a:pt x="289559" y="0"/>
                </a:lnTo>
                <a:lnTo>
                  <a:pt x="0" y="0"/>
                </a:lnTo>
                <a:lnTo>
                  <a:pt x="0" y="115214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13959" y="2677667"/>
            <a:ext cx="538480" cy="1019810"/>
          </a:xfrm>
          <a:custGeom>
            <a:avLst/>
            <a:gdLst/>
            <a:ahLst/>
            <a:cxnLst/>
            <a:rect l="l" t="t" r="r" b="b"/>
            <a:pathLst>
              <a:path w="538479" h="1019810">
                <a:moveTo>
                  <a:pt x="0" y="1019555"/>
                </a:moveTo>
                <a:lnTo>
                  <a:pt x="537972" y="1019555"/>
                </a:lnTo>
                <a:lnTo>
                  <a:pt x="537972" y="0"/>
                </a:lnTo>
                <a:lnTo>
                  <a:pt x="0" y="0"/>
                </a:lnTo>
                <a:lnTo>
                  <a:pt x="0" y="1019555"/>
                </a:lnTo>
                <a:close/>
              </a:path>
            </a:pathLst>
          </a:custGeom>
          <a:solidFill>
            <a:srgbClr val="FFC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13959" y="2677667"/>
            <a:ext cx="538480" cy="1019810"/>
          </a:xfrm>
          <a:custGeom>
            <a:avLst/>
            <a:gdLst/>
            <a:ahLst/>
            <a:cxnLst/>
            <a:rect l="l" t="t" r="r" b="b"/>
            <a:pathLst>
              <a:path w="538479" h="1019810">
                <a:moveTo>
                  <a:pt x="0" y="1019555"/>
                </a:moveTo>
                <a:lnTo>
                  <a:pt x="537972" y="1019555"/>
                </a:lnTo>
                <a:lnTo>
                  <a:pt x="537972" y="0"/>
                </a:lnTo>
                <a:lnTo>
                  <a:pt x="0" y="0"/>
                </a:lnTo>
                <a:lnTo>
                  <a:pt x="0" y="1019555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93079" y="3221735"/>
            <a:ext cx="2508885" cy="0"/>
          </a:xfrm>
          <a:custGeom>
            <a:avLst/>
            <a:gdLst/>
            <a:ahLst/>
            <a:cxnLst/>
            <a:rect l="l" t="t" r="r" b="b"/>
            <a:pathLst>
              <a:path w="2508884">
                <a:moveTo>
                  <a:pt x="0" y="0"/>
                </a:moveTo>
                <a:lnTo>
                  <a:pt x="2508504" y="0"/>
                </a:lnTo>
              </a:path>
            </a:pathLst>
          </a:custGeom>
          <a:ln w="45720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93079" y="3198876"/>
            <a:ext cx="2508885" cy="45720"/>
          </a:xfrm>
          <a:custGeom>
            <a:avLst/>
            <a:gdLst/>
            <a:ahLst/>
            <a:cxnLst/>
            <a:rect l="l" t="t" r="r" b="b"/>
            <a:pathLst>
              <a:path w="2508884" h="45719">
                <a:moveTo>
                  <a:pt x="0" y="34289"/>
                </a:moveTo>
                <a:lnTo>
                  <a:pt x="2485644" y="34289"/>
                </a:lnTo>
                <a:lnTo>
                  <a:pt x="2485644" y="45720"/>
                </a:lnTo>
                <a:lnTo>
                  <a:pt x="2508504" y="22860"/>
                </a:lnTo>
                <a:lnTo>
                  <a:pt x="2485644" y="0"/>
                </a:lnTo>
                <a:lnTo>
                  <a:pt x="2485644" y="11429"/>
                </a:lnTo>
                <a:lnTo>
                  <a:pt x="0" y="11429"/>
                </a:lnTo>
                <a:lnTo>
                  <a:pt x="0" y="34289"/>
                </a:lnTo>
                <a:close/>
              </a:path>
            </a:pathLst>
          </a:custGeom>
          <a:ln w="1219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29956" y="2958083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1219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52231" y="1499616"/>
            <a:ext cx="1184275" cy="463550"/>
          </a:xfrm>
          <a:custGeom>
            <a:avLst/>
            <a:gdLst/>
            <a:ahLst/>
            <a:cxnLst/>
            <a:rect l="l" t="t" r="r" b="b"/>
            <a:pathLst>
              <a:path w="1184275" h="463550">
                <a:moveTo>
                  <a:pt x="0" y="463296"/>
                </a:moveTo>
                <a:lnTo>
                  <a:pt x="1184148" y="463296"/>
                </a:lnTo>
                <a:lnTo>
                  <a:pt x="1184148" y="0"/>
                </a:lnTo>
                <a:lnTo>
                  <a:pt x="0" y="0"/>
                </a:lnTo>
                <a:lnTo>
                  <a:pt x="0" y="463296"/>
                </a:lnTo>
                <a:close/>
              </a:path>
            </a:pathLst>
          </a:custGeom>
          <a:solidFill>
            <a:srgbClr val="FFC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031860" y="1525904"/>
            <a:ext cx="1015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Arial"/>
                <a:cs typeface="Arial"/>
              </a:rPr>
              <a:t>Σ</a:t>
            </a:r>
            <a:r>
              <a:rPr sz="2400" b="1" spc="-80" dirty="0">
                <a:latin typeface="Arial"/>
                <a:cs typeface="Arial"/>
              </a:rPr>
              <a:t>τ</a:t>
            </a:r>
            <a:r>
              <a:rPr sz="2400" b="1" spc="-90" dirty="0">
                <a:latin typeface="Arial"/>
                <a:cs typeface="Arial"/>
              </a:rPr>
              <a:t>οχ</a:t>
            </a:r>
            <a:r>
              <a:rPr sz="2400" b="1" dirty="0">
                <a:latin typeface="Arial"/>
                <a:cs typeface="Arial"/>
              </a:rPr>
              <a:t>ος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40040" y="2909316"/>
            <a:ext cx="204470" cy="264160"/>
          </a:xfrm>
          <a:custGeom>
            <a:avLst/>
            <a:gdLst/>
            <a:ahLst/>
            <a:cxnLst/>
            <a:rect l="l" t="t" r="r" b="b"/>
            <a:pathLst>
              <a:path w="204470" h="264160">
                <a:moveTo>
                  <a:pt x="102107" y="0"/>
                </a:moveTo>
                <a:lnTo>
                  <a:pt x="62364" y="10364"/>
                </a:lnTo>
                <a:lnTo>
                  <a:pt x="29908" y="38623"/>
                </a:lnTo>
                <a:lnTo>
                  <a:pt x="8024" y="80527"/>
                </a:lnTo>
                <a:lnTo>
                  <a:pt x="0" y="131825"/>
                </a:lnTo>
                <a:lnTo>
                  <a:pt x="8024" y="183124"/>
                </a:lnTo>
                <a:lnTo>
                  <a:pt x="29908" y="225028"/>
                </a:lnTo>
                <a:lnTo>
                  <a:pt x="62364" y="253287"/>
                </a:lnTo>
                <a:lnTo>
                  <a:pt x="102107" y="263651"/>
                </a:lnTo>
                <a:lnTo>
                  <a:pt x="141851" y="253287"/>
                </a:lnTo>
                <a:lnTo>
                  <a:pt x="174307" y="225028"/>
                </a:lnTo>
                <a:lnTo>
                  <a:pt x="196191" y="183124"/>
                </a:lnTo>
                <a:lnTo>
                  <a:pt x="204215" y="131825"/>
                </a:lnTo>
                <a:lnTo>
                  <a:pt x="196191" y="80527"/>
                </a:lnTo>
                <a:lnTo>
                  <a:pt x="174307" y="38623"/>
                </a:lnTo>
                <a:lnTo>
                  <a:pt x="141851" y="10364"/>
                </a:lnTo>
                <a:lnTo>
                  <a:pt x="102107" y="0"/>
                </a:lnTo>
                <a:close/>
              </a:path>
            </a:pathLst>
          </a:custGeom>
          <a:solidFill>
            <a:srgbClr val="004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40040" y="2909316"/>
            <a:ext cx="204470" cy="264160"/>
          </a:xfrm>
          <a:custGeom>
            <a:avLst/>
            <a:gdLst/>
            <a:ahLst/>
            <a:cxnLst/>
            <a:rect l="l" t="t" r="r" b="b"/>
            <a:pathLst>
              <a:path w="204470" h="264160">
                <a:moveTo>
                  <a:pt x="0" y="131825"/>
                </a:moveTo>
                <a:lnTo>
                  <a:pt x="8024" y="80527"/>
                </a:lnTo>
                <a:lnTo>
                  <a:pt x="29908" y="38623"/>
                </a:lnTo>
                <a:lnTo>
                  <a:pt x="62364" y="10364"/>
                </a:lnTo>
                <a:lnTo>
                  <a:pt x="102107" y="0"/>
                </a:lnTo>
                <a:lnTo>
                  <a:pt x="141851" y="10364"/>
                </a:lnTo>
                <a:lnTo>
                  <a:pt x="174307" y="38623"/>
                </a:lnTo>
                <a:lnTo>
                  <a:pt x="196191" y="80527"/>
                </a:lnTo>
                <a:lnTo>
                  <a:pt x="204215" y="131825"/>
                </a:lnTo>
                <a:lnTo>
                  <a:pt x="196191" y="183124"/>
                </a:lnTo>
                <a:lnTo>
                  <a:pt x="174307" y="225028"/>
                </a:lnTo>
                <a:lnTo>
                  <a:pt x="141851" y="253287"/>
                </a:lnTo>
                <a:lnTo>
                  <a:pt x="102107" y="263651"/>
                </a:lnTo>
                <a:lnTo>
                  <a:pt x="62364" y="253287"/>
                </a:lnTo>
                <a:lnTo>
                  <a:pt x="29908" y="225028"/>
                </a:lnTo>
                <a:lnTo>
                  <a:pt x="8024" y="183124"/>
                </a:lnTo>
                <a:lnTo>
                  <a:pt x="0" y="13182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05928" y="2660904"/>
            <a:ext cx="204470" cy="264160"/>
          </a:xfrm>
          <a:custGeom>
            <a:avLst/>
            <a:gdLst/>
            <a:ahLst/>
            <a:cxnLst/>
            <a:rect l="l" t="t" r="r" b="b"/>
            <a:pathLst>
              <a:path w="204470" h="264160">
                <a:moveTo>
                  <a:pt x="102107" y="0"/>
                </a:moveTo>
                <a:lnTo>
                  <a:pt x="62364" y="10364"/>
                </a:lnTo>
                <a:lnTo>
                  <a:pt x="29908" y="38623"/>
                </a:lnTo>
                <a:lnTo>
                  <a:pt x="8024" y="80527"/>
                </a:lnTo>
                <a:lnTo>
                  <a:pt x="0" y="131825"/>
                </a:lnTo>
                <a:lnTo>
                  <a:pt x="8024" y="183124"/>
                </a:lnTo>
                <a:lnTo>
                  <a:pt x="29908" y="225028"/>
                </a:lnTo>
                <a:lnTo>
                  <a:pt x="62364" y="253287"/>
                </a:lnTo>
                <a:lnTo>
                  <a:pt x="102107" y="263651"/>
                </a:lnTo>
                <a:lnTo>
                  <a:pt x="141851" y="253287"/>
                </a:lnTo>
                <a:lnTo>
                  <a:pt x="174307" y="225028"/>
                </a:lnTo>
                <a:lnTo>
                  <a:pt x="196191" y="183124"/>
                </a:lnTo>
                <a:lnTo>
                  <a:pt x="204216" y="131825"/>
                </a:lnTo>
                <a:lnTo>
                  <a:pt x="196191" y="80527"/>
                </a:lnTo>
                <a:lnTo>
                  <a:pt x="174307" y="38623"/>
                </a:lnTo>
                <a:lnTo>
                  <a:pt x="141851" y="10364"/>
                </a:lnTo>
                <a:lnTo>
                  <a:pt x="102107" y="0"/>
                </a:lnTo>
                <a:close/>
              </a:path>
            </a:pathLst>
          </a:custGeom>
          <a:solidFill>
            <a:srgbClr val="004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05928" y="2660904"/>
            <a:ext cx="204470" cy="264160"/>
          </a:xfrm>
          <a:custGeom>
            <a:avLst/>
            <a:gdLst/>
            <a:ahLst/>
            <a:cxnLst/>
            <a:rect l="l" t="t" r="r" b="b"/>
            <a:pathLst>
              <a:path w="204470" h="264160">
                <a:moveTo>
                  <a:pt x="0" y="131825"/>
                </a:moveTo>
                <a:lnTo>
                  <a:pt x="8024" y="80527"/>
                </a:lnTo>
                <a:lnTo>
                  <a:pt x="29908" y="38623"/>
                </a:lnTo>
                <a:lnTo>
                  <a:pt x="62364" y="10364"/>
                </a:lnTo>
                <a:lnTo>
                  <a:pt x="102107" y="0"/>
                </a:lnTo>
                <a:lnTo>
                  <a:pt x="141851" y="10364"/>
                </a:lnTo>
                <a:lnTo>
                  <a:pt x="174307" y="38623"/>
                </a:lnTo>
                <a:lnTo>
                  <a:pt x="196191" y="80527"/>
                </a:lnTo>
                <a:lnTo>
                  <a:pt x="204216" y="131825"/>
                </a:lnTo>
                <a:lnTo>
                  <a:pt x="196191" y="183124"/>
                </a:lnTo>
                <a:lnTo>
                  <a:pt x="174307" y="225028"/>
                </a:lnTo>
                <a:lnTo>
                  <a:pt x="141851" y="253287"/>
                </a:lnTo>
                <a:lnTo>
                  <a:pt x="102107" y="263651"/>
                </a:lnTo>
                <a:lnTo>
                  <a:pt x="62364" y="253287"/>
                </a:lnTo>
                <a:lnTo>
                  <a:pt x="29908" y="225028"/>
                </a:lnTo>
                <a:lnTo>
                  <a:pt x="8024" y="183124"/>
                </a:lnTo>
                <a:lnTo>
                  <a:pt x="0" y="13182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91328" y="2987039"/>
            <a:ext cx="302260" cy="528955"/>
          </a:xfrm>
          <a:custGeom>
            <a:avLst/>
            <a:gdLst/>
            <a:ahLst/>
            <a:cxnLst/>
            <a:rect l="l" t="t" r="r" b="b"/>
            <a:pathLst>
              <a:path w="302260" h="528954">
                <a:moveTo>
                  <a:pt x="201168" y="396621"/>
                </a:moveTo>
                <a:lnTo>
                  <a:pt x="100584" y="396621"/>
                </a:lnTo>
                <a:lnTo>
                  <a:pt x="150875" y="528827"/>
                </a:lnTo>
                <a:lnTo>
                  <a:pt x="201168" y="396621"/>
                </a:lnTo>
                <a:close/>
              </a:path>
              <a:path w="302260" h="528954">
                <a:moveTo>
                  <a:pt x="301751" y="132207"/>
                </a:moveTo>
                <a:lnTo>
                  <a:pt x="0" y="132207"/>
                </a:lnTo>
                <a:lnTo>
                  <a:pt x="50292" y="264413"/>
                </a:lnTo>
                <a:lnTo>
                  <a:pt x="0" y="396621"/>
                </a:lnTo>
                <a:lnTo>
                  <a:pt x="301751" y="396621"/>
                </a:lnTo>
                <a:lnTo>
                  <a:pt x="251460" y="264413"/>
                </a:lnTo>
                <a:lnTo>
                  <a:pt x="301751" y="132207"/>
                </a:lnTo>
                <a:close/>
              </a:path>
              <a:path w="302260" h="528954">
                <a:moveTo>
                  <a:pt x="150875" y="0"/>
                </a:moveTo>
                <a:lnTo>
                  <a:pt x="100584" y="132207"/>
                </a:lnTo>
                <a:lnTo>
                  <a:pt x="201168" y="132207"/>
                </a:lnTo>
                <a:lnTo>
                  <a:pt x="150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91328" y="2987039"/>
            <a:ext cx="302260" cy="528955"/>
          </a:xfrm>
          <a:custGeom>
            <a:avLst/>
            <a:gdLst/>
            <a:ahLst/>
            <a:cxnLst/>
            <a:rect l="l" t="t" r="r" b="b"/>
            <a:pathLst>
              <a:path w="302260" h="528954">
                <a:moveTo>
                  <a:pt x="0" y="132207"/>
                </a:moveTo>
                <a:lnTo>
                  <a:pt x="100584" y="132207"/>
                </a:lnTo>
                <a:lnTo>
                  <a:pt x="150875" y="0"/>
                </a:lnTo>
                <a:lnTo>
                  <a:pt x="201168" y="132207"/>
                </a:lnTo>
                <a:lnTo>
                  <a:pt x="301751" y="132207"/>
                </a:lnTo>
                <a:lnTo>
                  <a:pt x="251460" y="264413"/>
                </a:lnTo>
                <a:lnTo>
                  <a:pt x="301751" y="396621"/>
                </a:lnTo>
                <a:lnTo>
                  <a:pt x="201168" y="396621"/>
                </a:lnTo>
                <a:lnTo>
                  <a:pt x="150875" y="528827"/>
                </a:lnTo>
                <a:lnTo>
                  <a:pt x="100584" y="396621"/>
                </a:lnTo>
                <a:lnTo>
                  <a:pt x="0" y="396621"/>
                </a:lnTo>
                <a:lnTo>
                  <a:pt x="50292" y="264413"/>
                </a:lnTo>
                <a:lnTo>
                  <a:pt x="0" y="1322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71104" y="3279647"/>
            <a:ext cx="204470" cy="265430"/>
          </a:xfrm>
          <a:custGeom>
            <a:avLst/>
            <a:gdLst/>
            <a:ahLst/>
            <a:cxnLst/>
            <a:rect l="l" t="t" r="r" b="b"/>
            <a:pathLst>
              <a:path w="204470" h="265429">
                <a:moveTo>
                  <a:pt x="102107" y="0"/>
                </a:moveTo>
                <a:lnTo>
                  <a:pt x="62364" y="10412"/>
                </a:lnTo>
                <a:lnTo>
                  <a:pt x="29908" y="38814"/>
                </a:lnTo>
                <a:lnTo>
                  <a:pt x="8024" y="80956"/>
                </a:lnTo>
                <a:lnTo>
                  <a:pt x="0" y="132587"/>
                </a:lnTo>
                <a:lnTo>
                  <a:pt x="8024" y="184219"/>
                </a:lnTo>
                <a:lnTo>
                  <a:pt x="29908" y="226361"/>
                </a:lnTo>
                <a:lnTo>
                  <a:pt x="62364" y="254763"/>
                </a:lnTo>
                <a:lnTo>
                  <a:pt x="102107" y="265175"/>
                </a:lnTo>
                <a:lnTo>
                  <a:pt x="141851" y="254763"/>
                </a:lnTo>
                <a:lnTo>
                  <a:pt x="174307" y="226361"/>
                </a:lnTo>
                <a:lnTo>
                  <a:pt x="196191" y="184219"/>
                </a:lnTo>
                <a:lnTo>
                  <a:pt x="204216" y="132587"/>
                </a:lnTo>
                <a:lnTo>
                  <a:pt x="196191" y="80956"/>
                </a:lnTo>
                <a:lnTo>
                  <a:pt x="174307" y="38814"/>
                </a:lnTo>
                <a:lnTo>
                  <a:pt x="141851" y="10412"/>
                </a:lnTo>
                <a:lnTo>
                  <a:pt x="102107" y="0"/>
                </a:lnTo>
                <a:close/>
              </a:path>
            </a:pathLst>
          </a:custGeom>
          <a:solidFill>
            <a:srgbClr val="004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71104" y="3279647"/>
            <a:ext cx="204470" cy="265430"/>
          </a:xfrm>
          <a:custGeom>
            <a:avLst/>
            <a:gdLst/>
            <a:ahLst/>
            <a:cxnLst/>
            <a:rect l="l" t="t" r="r" b="b"/>
            <a:pathLst>
              <a:path w="204470" h="265429">
                <a:moveTo>
                  <a:pt x="0" y="132587"/>
                </a:moveTo>
                <a:lnTo>
                  <a:pt x="8024" y="80956"/>
                </a:lnTo>
                <a:lnTo>
                  <a:pt x="29908" y="38814"/>
                </a:lnTo>
                <a:lnTo>
                  <a:pt x="62364" y="10412"/>
                </a:lnTo>
                <a:lnTo>
                  <a:pt x="102107" y="0"/>
                </a:lnTo>
                <a:lnTo>
                  <a:pt x="141851" y="10412"/>
                </a:lnTo>
                <a:lnTo>
                  <a:pt x="174307" y="38814"/>
                </a:lnTo>
                <a:lnTo>
                  <a:pt x="196191" y="80956"/>
                </a:lnTo>
                <a:lnTo>
                  <a:pt x="204216" y="132587"/>
                </a:lnTo>
                <a:lnTo>
                  <a:pt x="196191" y="184219"/>
                </a:lnTo>
                <a:lnTo>
                  <a:pt x="174307" y="226361"/>
                </a:lnTo>
                <a:lnTo>
                  <a:pt x="141851" y="254763"/>
                </a:lnTo>
                <a:lnTo>
                  <a:pt x="102107" y="265175"/>
                </a:lnTo>
                <a:lnTo>
                  <a:pt x="62364" y="254763"/>
                </a:lnTo>
                <a:lnTo>
                  <a:pt x="29908" y="226361"/>
                </a:lnTo>
                <a:lnTo>
                  <a:pt x="8024" y="184219"/>
                </a:lnTo>
                <a:lnTo>
                  <a:pt x="0" y="1325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082545" y="4679441"/>
            <a:ext cx="174688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Πρ</a:t>
            </a:r>
            <a:r>
              <a:rPr sz="2000" dirty="0">
                <a:latin typeface="Arial"/>
                <a:cs typeface="Arial"/>
              </a:rPr>
              <a:t>ογ</a:t>
            </a:r>
            <a:r>
              <a:rPr sz="2000" spc="10" dirty="0">
                <a:latin typeface="Arial"/>
                <a:cs typeface="Arial"/>
              </a:rPr>
              <a:t>α</a:t>
            </a:r>
            <a:r>
              <a:rPr sz="2000" dirty="0">
                <a:latin typeface="Arial"/>
                <a:cs typeface="Arial"/>
              </a:rPr>
              <a:t>γ</a:t>
            </a:r>
            <a:r>
              <a:rPr sz="2000" spc="10" dirty="0">
                <a:latin typeface="Arial"/>
                <a:cs typeface="Arial"/>
              </a:rPr>
              <a:t>γ</a:t>
            </a:r>
            <a:r>
              <a:rPr sz="2000" dirty="0">
                <a:latin typeface="Arial"/>
                <a:cs typeface="Arial"/>
              </a:rPr>
              <a:t>λι</a:t>
            </a:r>
            <a:r>
              <a:rPr sz="2000" spc="5" dirty="0">
                <a:latin typeface="Arial"/>
                <a:cs typeface="Arial"/>
              </a:rPr>
              <a:t>α</a:t>
            </a:r>
            <a:r>
              <a:rPr sz="2000" spc="-35" dirty="0">
                <a:latin typeface="Arial"/>
                <a:cs typeface="Arial"/>
              </a:rPr>
              <a:t>κ</a:t>
            </a:r>
            <a:r>
              <a:rPr sz="2000" spc="-5" dirty="0">
                <a:latin typeface="Arial"/>
                <a:cs typeface="Arial"/>
              </a:rPr>
              <a:t>ός  Νευρώνας=  </a:t>
            </a:r>
            <a:r>
              <a:rPr sz="2000" b="1" spc="-15" dirty="0">
                <a:latin typeface="Arial"/>
                <a:cs typeface="Arial"/>
              </a:rPr>
              <a:t>χολινεργικός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732020" y="1539239"/>
            <a:ext cx="1332230" cy="463550"/>
          </a:xfrm>
          <a:custGeom>
            <a:avLst/>
            <a:gdLst/>
            <a:ahLst/>
            <a:cxnLst/>
            <a:rect l="l" t="t" r="r" b="b"/>
            <a:pathLst>
              <a:path w="1332229" h="463550">
                <a:moveTo>
                  <a:pt x="0" y="463296"/>
                </a:moveTo>
                <a:lnTo>
                  <a:pt x="1331976" y="463296"/>
                </a:lnTo>
                <a:lnTo>
                  <a:pt x="1331976" y="0"/>
                </a:lnTo>
                <a:lnTo>
                  <a:pt x="0" y="0"/>
                </a:lnTo>
                <a:lnTo>
                  <a:pt x="0" y="463296"/>
                </a:lnTo>
                <a:close/>
              </a:path>
            </a:pathLst>
          </a:custGeom>
          <a:solidFill>
            <a:srgbClr val="FFC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812029" y="1565224"/>
            <a:ext cx="11607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γα</a:t>
            </a:r>
            <a:r>
              <a:rPr sz="2400" b="1" spc="-10" dirty="0">
                <a:latin typeface="Arial"/>
                <a:cs typeface="Arial"/>
              </a:rPr>
              <a:t>γ</a:t>
            </a:r>
            <a:r>
              <a:rPr sz="2400" b="1" spc="-5" dirty="0">
                <a:latin typeface="Arial"/>
                <a:cs typeface="Arial"/>
              </a:rPr>
              <a:t>γ</a:t>
            </a:r>
            <a:r>
              <a:rPr sz="2400" b="1" spc="-10" dirty="0">
                <a:latin typeface="Arial"/>
                <a:cs typeface="Arial"/>
              </a:rPr>
              <a:t>λ</a:t>
            </a:r>
            <a:r>
              <a:rPr sz="2400" b="1" dirty="0">
                <a:latin typeface="Arial"/>
                <a:cs typeface="Arial"/>
              </a:rPr>
              <a:t>ιο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18453" y="4501641"/>
            <a:ext cx="18472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Μεταγαγγλιακός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918453" y="4806441"/>
            <a:ext cx="15811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Νευρώνας=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Arial"/>
                <a:cs typeface="Arial"/>
              </a:rPr>
              <a:t>χολινεργικός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43173" y="2465959"/>
            <a:ext cx="650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771644" y="2743200"/>
            <a:ext cx="387350" cy="629920"/>
          </a:xfrm>
          <a:custGeom>
            <a:avLst/>
            <a:gdLst/>
            <a:ahLst/>
            <a:cxnLst/>
            <a:rect l="l" t="t" r="r" b="b"/>
            <a:pathLst>
              <a:path w="387350" h="629920">
                <a:moveTo>
                  <a:pt x="0" y="0"/>
                </a:moveTo>
                <a:lnTo>
                  <a:pt x="40467" y="27555"/>
                </a:lnTo>
                <a:lnTo>
                  <a:pt x="76333" y="57876"/>
                </a:lnTo>
                <a:lnTo>
                  <a:pt x="107539" y="90627"/>
                </a:lnTo>
                <a:lnTo>
                  <a:pt x="134024" y="125470"/>
                </a:lnTo>
                <a:lnTo>
                  <a:pt x="155730" y="162070"/>
                </a:lnTo>
                <a:lnTo>
                  <a:pt x="172596" y="200091"/>
                </a:lnTo>
                <a:lnTo>
                  <a:pt x="184562" y="239194"/>
                </a:lnTo>
                <a:lnTo>
                  <a:pt x="191570" y="279046"/>
                </a:lnTo>
                <a:lnTo>
                  <a:pt x="193560" y="319308"/>
                </a:lnTo>
                <a:lnTo>
                  <a:pt x="190471" y="359645"/>
                </a:lnTo>
                <a:lnTo>
                  <a:pt x="182245" y="399719"/>
                </a:lnTo>
                <a:lnTo>
                  <a:pt x="168822" y="439196"/>
                </a:lnTo>
                <a:lnTo>
                  <a:pt x="150142" y="477738"/>
                </a:lnTo>
                <a:lnTo>
                  <a:pt x="126146" y="515008"/>
                </a:lnTo>
                <a:lnTo>
                  <a:pt x="96773" y="550672"/>
                </a:lnTo>
                <a:lnTo>
                  <a:pt x="51815" y="592851"/>
                </a:lnTo>
                <a:lnTo>
                  <a:pt x="0" y="629412"/>
                </a:lnTo>
                <a:lnTo>
                  <a:pt x="52516" y="626540"/>
                </a:lnTo>
                <a:lnTo>
                  <a:pt x="102889" y="618174"/>
                </a:lnTo>
                <a:lnTo>
                  <a:pt x="150655" y="604688"/>
                </a:lnTo>
                <a:lnTo>
                  <a:pt x="195354" y="586457"/>
                </a:lnTo>
                <a:lnTo>
                  <a:pt x="236523" y="563855"/>
                </a:lnTo>
                <a:lnTo>
                  <a:pt x="273700" y="537257"/>
                </a:lnTo>
                <a:lnTo>
                  <a:pt x="306425" y="507037"/>
                </a:lnTo>
                <a:lnTo>
                  <a:pt x="334235" y="473568"/>
                </a:lnTo>
                <a:lnTo>
                  <a:pt x="356669" y="437227"/>
                </a:lnTo>
                <a:lnTo>
                  <a:pt x="373265" y="398386"/>
                </a:lnTo>
                <a:lnTo>
                  <a:pt x="383561" y="357421"/>
                </a:lnTo>
                <a:lnTo>
                  <a:pt x="387095" y="314705"/>
                </a:lnTo>
                <a:lnTo>
                  <a:pt x="383561" y="271990"/>
                </a:lnTo>
                <a:lnTo>
                  <a:pt x="373265" y="231025"/>
                </a:lnTo>
                <a:lnTo>
                  <a:pt x="356669" y="192184"/>
                </a:lnTo>
                <a:lnTo>
                  <a:pt x="334235" y="155843"/>
                </a:lnTo>
                <a:lnTo>
                  <a:pt x="306425" y="122374"/>
                </a:lnTo>
                <a:lnTo>
                  <a:pt x="273700" y="92154"/>
                </a:lnTo>
                <a:lnTo>
                  <a:pt x="236523" y="65556"/>
                </a:lnTo>
                <a:lnTo>
                  <a:pt x="195354" y="42954"/>
                </a:lnTo>
                <a:lnTo>
                  <a:pt x="150655" y="24723"/>
                </a:lnTo>
                <a:lnTo>
                  <a:pt x="102889" y="11237"/>
                </a:lnTo>
                <a:lnTo>
                  <a:pt x="52516" y="28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71644" y="2743200"/>
            <a:ext cx="387350" cy="629920"/>
          </a:xfrm>
          <a:custGeom>
            <a:avLst/>
            <a:gdLst/>
            <a:ahLst/>
            <a:cxnLst/>
            <a:rect l="l" t="t" r="r" b="b"/>
            <a:pathLst>
              <a:path w="387350" h="629920">
                <a:moveTo>
                  <a:pt x="0" y="629412"/>
                </a:moveTo>
                <a:lnTo>
                  <a:pt x="52516" y="626540"/>
                </a:lnTo>
                <a:lnTo>
                  <a:pt x="102889" y="618174"/>
                </a:lnTo>
                <a:lnTo>
                  <a:pt x="150655" y="604688"/>
                </a:lnTo>
                <a:lnTo>
                  <a:pt x="195354" y="586457"/>
                </a:lnTo>
                <a:lnTo>
                  <a:pt x="236523" y="563855"/>
                </a:lnTo>
                <a:lnTo>
                  <a:pt x="273700" y="537257"/>
                </a:lnTo>
                <a:lnTo>
                  <a:pt x="306425" y="507037"/>
                </a:lnTo>
                <a:lnTo>
                  <a:pt x="334235" y="473568"/>
                </a:lnTo>
                <a:lnTo>
                  <a:pt x="356669" y="437227"/>
                </a:lnTo>
                <a:lnTo>
                  <a:pt x="373265" y="398386"/>
                </a:lnTo>
                <a:lnTo>
                  <a:pt x="383561" y="357421"/>
                </a:lnTo>
                <a:lnTo>
                  <a:pt x="387095" y="314705"/>
                </a:lnTo>
                <a:lnTo>
                  <a:pt x="383561" y="271990"/>
                </a:lnTo>
                <a:lnTo>
                  <a:pt x="373265" y="231025"/>
                </a:lnTo>
                <a:lnTo>
                  <a:pt x="356669" y="192184"/>
                </a:lnTo>
                <a:lnTo>
                  <a:pt x="334235" y="155843"/>
                </a:lnTo>
                <a:lnTo>
                  <a:pt x="306425" y="122374"/>
                </a:lnTo>
                <a:lnTo>
                  <a:pt x="273700" y="92154"/>
                </a:lnTo>
                <a:lnTo>
                  <a:pt x="236523" y="65556"/>
                </a:lnTo>
                <a:lnTo>
                  <a:pt x="195354" y="42954"/>
                </a:lnTo>
                <a:lnTo>
                  <a:pt x="150655" y="24723"/>
                </a:lnTo>
                <a:lnTo>
                  <a:pt x="102889" y="11237"/>
                </a:lnTo>
                <a:lnTo>
                  <a:pt x="52516" y="2871"/>
                </a:lnTo>
                <a:lnTo>
                  <a:pt x="0" y="0"/>
                </a:lnTo>
                <a:lnTo>
                  <a:pt x="40467" y="27555"/>
                </a:lnTo>
                <a:lnTo>
                  <a:pt x="76333" y="57876"/>
                </a:lnTo>
                <a:lnTo>
                  <a:pt x="107539" y="90627"/>
                </a:lnTo>
                <a:lnTo>
                  <a:pt x="134024" y="125470"/>
                </a:lnTo>
                <a:lnTo>
                  <a:pt x="155730" y="162070"/>
                </a:lnTo>
                <a:lnTo>
                  <a:pt x="172596" y="200091"/>
                </a:lnTo>
                <a:lnTo>
                  <a:pt x="184562" y="239194"/>
                </a:lnTo>
                <a:lnTo>
                  <a:pt x="191570" y="279046"/>
                </a:lnTo>
                <a:lnTo>
                  <a:pt x="193560" y="319308"/>
                </a:lnTo>
                <a:lnTo>
                  <a:pt x="190471" y="359645"/>
                </a:lnTo>
                <a:lnTo>
                  <a:pt x="182245" y="399719"/>
                </a:lnTo>
                <a:lnTo>
                  <a:pt x="168822" y="439196"/>
                </a:lnTo>
                <a:lnTo>
                  <a:pt x="150142" y="477738"/>
                </a:lnTo>
                <a:lnTo>
                  <a:pt x="126146" y="515008"/>
                </a:lnTo>
                <a:lnTo>
                  <a:pt x="96773" y="550672"/>
                </a:lnTo>
                <a:lnTo>
                  <a:pt x="51815" y="592851"/>
                </a:lnTo>
                <a:lnTo>
                  <a:pt x="26729" y="611876"/>
                </a:lnTo>
                <a:lnTo>
                  <a:pt x="0" y="62941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338573" y="2273934"/>
            <a:ext cx="1522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νικοτινικοί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11110" y="2326385"/>
            <a:ext cx="2005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μουσκαρινικό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75959" y="2570734"/>
            <a:ext cx="650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ACh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7091" y="425195"/>
            <a:ext cx="1911858" cy="1229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02764" y="425195"/>
            <a:ext cx="3624834" cy="1229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9705" y="570357"/>
            <a:ext cx="41097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1" dirty="0">
                <a:solidFill>
                  <a:srgbClr val="FB0028"/>
                </a:solidFill>
                <a:latin typeface="Times New Roman"/>
                <a:cs typeface="Times New Roman"/>
              </a:rPr>
              <a:t>ΑΝΣ</a:t>
            </a:r>
            <a:r>
              <a:rPr sz="4400" b="0" i="1" spc="-80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44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Συμπαθητικό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4619" y="2127250"/>
            <a:ext cx="3963035" cy="268605"/>
          </a:xfrm>
          <a:custGeom>
            <a:avLst/>
            <a:gdLst/>
            <a:ahLst/>
            <a:cxnLst/>
            <a:rect l="l" t="t" r="r" b="b"/>
            <a:pathLst>
              <a:path w="3963035" h="268605">
                <a:moveTo>
                  <a:pt x="3888867" y="192532"/>
                </a:moveTo>
                <a:lnTo>
                  <a:pt x="3887070" y="224183"/>
                </a:lnTo>
                <a:lnTo>
                  <a:pt x="3899789" y="224916"/>
                </a:lnTo>
                <a:lnTo>
                  <a:pt x="3899027" y="237616"/>
                </a:lnTo>
                <a:lnTo>
                  <a:pt x="3886307" y="237616"/>
                </a:lnTo>
                <a:lnTo>
                  <a:pt x="3884549" y="268604"/>
                </a:lnTo>
                <a:lnTo>
                  <a:pt x="3956581" y="237616"/>
                </a:lnTo>
                <a:lnTo>
                  <a:pt x="3899027" y="237616"/>
                </a:lnTo>
                <a:lnTo>
                  <a:pt x="3886349" y="236885"/>
                </a:lnTo>
                <a:lnTo>
                  <a:pt x="3958281" y="236885"/>
                </a:lnTo>
                <a:lnTo>
                  <a:pt x="3962781" y="234950"/>
                </a:lnTo>
                <a:lnTo>
                  <a:pt x="3888867" y="192532"/>
                </a:lnTo>
                <a:close/>
              </a:path>
              <a:path w="3963035" h="268605">
                <a:moveTo>
                  <a:pt x="3887070" y="224183"/>
                </a:moveTo>
                <a:lnTo>
                  <a:pt x="3886349" y="236885"/>
                </a:lnTo>
                <a:lnTo>
                  <a:pt x="3899027" y="237616"/>
                </a:lnTo>
                <a:lnTo>
                  <a:pt x="3899789" y="224916"/>
                </a:lnTo>
                <a:lnTo>
                  <a:pt x="3887070" y="224183"/>
                </a:lnTo>
                <a:close/>
              </a:path>
              <a:path w="3963035" h="268605">
                <a:moveTo>
                  <a:pt x="762" y="0"/>
                </a:moveTo>
                <a:lnTo>
                  <a:pt x="0" y="12700"/>
                </a:lnTo>
                <a:lnTo>
                  <a:pt x="3886349" y="236885"/>
                </a:lnTo>
                <a:lnTo>
                  <a:pt x="3887070" y="224183"/>
                </a:lnTo>
                <a:lnTo>
                  <a:pt x="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0145" y="3188207"/>
            <a:ext cx="2196465" cy="0"/>
          </a:xfrm>
          <a:custGeom>
            <a:avLst/>
            <a:gdLst/>
            <a:ahLst/>
            <a:cxnLst/>
            <a:rect l="l" t="t" r="r" b="b"/>
            <a:pathLst>
              <a:path w="2196465">
                <a:moveTo>
                  <a:pt x="0" y="0"/>
                </a:moveTo>
                <a:lnTo>
                  <a:pt x="2196084" y="0"/>
                </a:lnTo>
              </a:path>
            </a:pathLst>
          </a:custGeom>
          <a:ln w="44195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0145" y="3166110"/>
            <a:ext cx="2196465" cy="44450"/>
          </a:xfrm>
          <a:custGeom>
            <a:avLst/>
            <a:gdLst/>
            <a:ahLst/>
            <a:cxnLst/>
            <a:rect l="l" t="t" r="r" b="b"/>
            <a:pathLst>
              <a:path w="2196465" h="44450">
                <a:moveTo>
                  <a:pt x="0" y="11049"/>
                </a:moveTo>
                <a:lnTo>
                  <a:pt x="2173986" y="11049"/>
                </a:lnTo>
                <a:lnTo>
                  <a:pt x="2173986" y="0"/>
                </a:lnTo>
                <a:lnTo>
                  <a:pt x="2196084" y="22098"/>
                </a:lnTo>
                <a:lnTo>
                  <a:pt x="2173986" y="44195"/>
                </a:lnTo>
                <a:lnTo>
                  <a:pt x="2173986" y="33147"/>
                </a:lnTo>
                <a:lnTo>
                  <a:pt x="0" y="33147"/>
                </a:lnTo>
                <a:lnTo>
                  <a:pt x="0" y="11049"/>
                </a:lnTo>
                <a:close/>
              </a:path>
            </a:pathLst>
          </a:custGeom>
          <a:ln w="38099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5400" y="175260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5400" y="1752600"/>
            <a:ext cx="609600" cy="4876800"/>
          </a:xfrm>
          <a:custGeom>
            <a:avLst/>
            <a:gdLst/>
            <a:ahLst/>
            <a:cxnLst/>
            <a:rect l="l" t="t" r="r" b="b"/>
            <a:pathLst>
              <a:path w="609600" h="4876800">
                <a:moveTo>
                  <a:pt x="0" y="4876800"/>
                </a:moveTo>
                <a:lnTo>
                  <a:pt x="609600" y="4876800"/>
                </a:lnTo>
                <a:lnTo>
                  <a:pt x="6096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9032" y="2977895"/>
            <a:ext cx="605155" cy="533400"/>
          </a:xfrm>
          <a:custGeom>
            <a:avLst/>
            <a:gdLst/>
            <a:ahLst/>
            <a:cxnLst/>
            <a:rect l="l" t="t" r="r" b="b"/>
            <a:pathLst>
              <a:path w="605155" h="533400">
                <a:moveTo>
                  <a:pt x="403351" y="400050"/>
                </a:moveTo>
                <a:lnTo>
                  <a:pt x="201676" y="400050"/>
                </a:lnTo>
                <a:lnTo>
                  <a:pt x="302513" y="533400"/>
                </a:lnTo>
                <a:lnTo>
                  <a:pt x="403351" y="400050"/>
                </a:lnTo>
                <a:close/>
              </a:path>
              <a:path w="605155" h="533400">
                <a:moveTo>
                  <a:pt x="605028" y="133350"/>
                </a:moveTo>
                <a:lnTo>
                  <a:pt x="0" y="133350"/>
                </a:lnTo>
                <a:lnTo>
                  <a:pt x="100837" y="266700"/>
                </a:lnTo>
                <a:lnTo>
                  <a:pt x="0" y="400050"/>
                </a:lnTo>
                <a:lnTo>
                  <a:pt x="605028" y="400050"/>
                </a:lnTo>
                <a:lnTo>
                  <a:pt x="504190" y="266700"/>
                </a:lnTo>
                <a:lnTo>
                  <a:pt x="605028" y="133350"/>
                </a:lnTo>
                <a:close/>
              </a:path>
              <a:path w="605155" h="533400">
                <a:moveTo>
                  <a:pt x="302513" y="0"/>
                </a:moveTo>
                <a:lnTo>
                  <a:pt x="201676" y="133350"/>
                </a:lnTo>
                <a:lnTo>
                  <a:pt x="403351" y="133350"/>
                </a:lnTo>
                <a:lnTo>
                  <a:pt x="302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9032" y="2977895"/>
            <a:ext cx="605155" cy="533400"/>
          </a:xfrm>
          <a:custGeom>
            <a:avLst/>
            <a:gdLst/>
            <a:ahLst/>
            <a:cxnLst/>
            <a:rect l="l" t="t" r="r" b="b"/>
            <a:pathLst>
              <a:path w="605155" h="533400">
                <a:moveTo>
                  <a:pt x="0" y="133350"/>
                </a:moveTo>
                <a:lnTo>
                  <a:pt x="201676" y="133350"/>
                </a:lnTo>
                <a:lnTo>
                  <a:pt x="302513" y="0"/>
                </a:lnTo>
                <a:lnTo>
                  <a:pt x="403351" y="133350"/>
                </a:lnTo>
                <a:lnTo>
                  <a:pt x="605028" y="133350"/>
                </a:lnTo>
                <a:lnTo>
                  <a:pt x="504190" y="266700"/>
                </a:lnTo>
                <a:lnTo>
                  <a:pt x="605028" y="400050"/>
                </a:lnTo>
                <a:lnTo>
                  <a:pt x="403351" y="400050"/>
                </a:lnTo>
                <a:lnTo>
                  <a:pt x="302513" y="533400"/>
                </a:lnTo>
                <a:lnTo>
                  <a:pt x="201676" y="400050"/>
                </a:lnTo>
                <a:lnTo>
                  <a:pt x="0" y="400050"/>
                </a:lnTo>
                <a:lnTo>
                  <a:pt x="100837" y="266700"/>
                </a:lnTo>
                <a:lnTo>
                  <a:pt x="0" y="13335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24528" y="3049523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1219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6635" y="2823972"/>
            <a:ext cx="203200" cy="264160"/>
          </a:xfrm>
          <a:custGeom>
            <a:avLst/>
            <a:gdLst/>
            <a:ahLst/>
            <a:cxnLst/>
            <a:rect l="l" t="t" r="r" b="b"/>
            <a:pathLst>
              <a:path w="203200" h="264160">
                <a:moveTo>
                  <a:pt x="101346" y="0"/>
                </a:moveTo>
                <a:lnTo>
                  <a:pt x="61882" y="10364"/>
                </a:lnTo>
                <a:lnTo>
                  <a:pt x="29670" y="38623"/>
                </a:lnTo>
                <a:lnTo>
                  <a:pt x="7959" y="80527"/>
                </a:lnTo>
                <a:lnTo>
                  <a:pt x="0" y="131825"/>
                </a:lnTo>
                <a:lnTo>
                  <a:pt x="7959" y="183124"/>
                </a:lnTo>
                <a:lnTo>
                  <a:pt x="29670" y="225028"/>
                </a:lnTo>
                <a:lnTo>
                  <a:pt x="61882" y="253287"/>
                </a:lnTo>
                <a:lnTo>
                  <a:pt x="101346" y="263651"/>
                </a:lnTo>
                <a:lnTo>
                  <a:pt x="140809" y="253287"/>
                </a:lnTo>
                <a:lnTo>
                  <a:pt x="173021" y="225028"/>
                </a:lnTo>
                <a:lnTo>
                  <a:pt x="194732" y="183124"/>
                </a:lnTo>
                <a:lnTo>
                  <a:pt x="202691" y="131825"/>
                </a:lnTo>
                <a:lnTo>
                  <a:pt x="194732" y="80527"/>
                </a:lnTo>
                <a:lnTo>
                  <a:pt x="173021" y="38623"/>
                </a:lnTo>
                <a:lnTo>
                  <a:pt x="140809" y="10364"/>
                </a:lnTo>
                <a:lnTo>
                  <a:pt x="101346" y="0"/>
                </a:lnTo>
                <a:close/>
              </a:path>
            </a:pathLst>
          </a:custGeom>
          <a:solidFill>
            <a:srgbClr val="004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6635" y="2823972"/>
            <a:ext cx="203200" cy="264160"/>
          </a:xfrm>
          <a:custGeom>
            <a:avLst/>
            <a:gdLst/>
            <a:ahLst/>
            <a:cxnLst/>
            <a:rect l="l" t="t" r="r" b="b"/>
            <a:pathLst>
              <a:path w="203200" h="264160">
                <a:moveTo>
                  <a:pt x="0" y="131825"/>
                </a:moveTo>
                <a:lnTo>
                  <a:pt x="7959" y="80527"/>
                </a:lnTo>
                <a:lnTo>
                  <a:pt x="29670" y="38623"/>
                </a:lnTo>
                <a:lnTo>
                  <a:pt x="61882" y="10364"/>
                </a:lnTo>
                <a:lnTo>
                  <a:pt x="101346" y="0"/>
                </a:lnTo>
                <a:lnTo>
                  <a:pt x="140809" y="10364"/>
                </a:lnTo>
                <a:lnTo>
                  <a:pt x="173021" y="38623"/>
                </a:lnTo>
                <a:lnTo>
                  <a:pt x="194732" y="80527"/>
                </a:lnTo>
                <a:lnTo>
                  <a:pt x="202691" y="131825"/>
                </a:lnTo>
                <a:lnTo>
                  <a:pt x="194732" y="183124"/>
                </a:lnTo>
                <a:lnTo>
                  <a:pt x="173021" y="225028"/>
                </a:lnTo>
                <a:lnTo>
                  <a:pt x="140809" y="253287"/>
                </a:lnTo>
                <a:lnTo>
                  <a:pt x="101346" y="263651"/>
                </a:lnTo>
                <a:lnTo>
                  <a:pt x="61882" y="253287"/>
                </a:lnTo>
                <a:lnTo>
                  <a:pt x="29670" y="225028"/>
                </a:lnTo>
                <a:lnTo>
                  <a:pt x="7959" y="183124"/>
                </a:lnTo>
                <a:lnTo>
                  <a:pt x="0" y="13182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4755" y="3034283"/>
            <a:ext cx="203200" cy="264160"/>
          </a:xfrm>
          <a:custGeom>
            <a:avLst/>
            <a:gdLst/>
            <a:ahLst/>
            <a:cxnLst/>
            <a:rect l="l" t="t" r="r" b="b"/>
            <a:pathLst>
              <a:path w="203200" h="264160">
                <a:moveTo>
                  <a:pt x="101346" y="0"/>
                </a:moveTo>
                <a:lnTo>
                  <a:pt x="61882" y="10364"/>
                </a:lnTo>
                <a:lnTo>
                  <a:pt x="29670" y="38623"/>
                </a:lnTo>
                <a:lnTo>
                  <a:pt x="7959" y="80527"/>
                </a:lnTo>
                <a:lnTo>
                  <a:pt x="0" y="131825"/>
                </a:lnTo>
                <a:lnTo>
                  <a:pt x="7959" y="183124"/>
                </a:lnTo>
                <a:lnTo>
                  <a:pt x="29670" y="225028"/>
                </a:lnTo>
                <a:lnTo>
                  <a:pt x="61882" y="253287"/>
                </a:lnTo>
                <a:lnTo>
                  <a:pt x="101346" y="263651"/>
                </a:lnTo>
                <a:lnTo>
                  <a:pt x="140809" y="253287"/>
                </a:lnTo>
                <a:lnTo>
                  <a:pt x="173021" y="225028"/>
                </a:lnTo>
                <a:lnTo>
                  <a:pt x="194732" y="183124"/>
                </a:lnTo>
                <a:lnTo>
                  <a:pt x="202692" y="131825"/>
                </a:lnTo>
                <a:lnTo>
                  <a:pt x="194732" y="80527"/>
                </a:lnTo>
                <a:lnTo>
                  <a:pt x="173021" y="38623"/>
                </a:lnTo>
                <a:lnTo>
                  <a:pt x="140809" y="10364"/>
                </a:lnTo>
                <a:lnTo>
                  <a:pt x="101346" y="0"/>
                </a:lnTo>
                <a:close/>
              </a:path>
            </a:pathLst>
          </a:custGeom>
          <a:solidFill>
            <a:srgbClr val="004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4755" y="3034283"/>
            <a:ext cx="203200" cy="264160"/>
          </a:xfrm>
          <a:custGeom>
            <a:avLst/>
            <a:gdLst/>
            <a:ahLst/>
            <a:cxnLst/>
            <a:rect l="l" t="t" r="r" b="b"/>
            <a:pathLst>
              <a:path w="203200" h="264160">
                <a:moveTo>
                  <a:pt x="0" y="131825"/>
                </a:moveTo>
                <a:lnTo>
                  <a:pt x="7959" y="80527"/>
                </a:lnTo>
                <a:lnTo>
                  <a:pt x="29670" y="38623"/>
                </a:lnTo>
                <a:lnTo>
                  <a:pt x="61882" y="10364"/>
                </a:lnTo>
                <a:lnTo>
                  <a:pt x="101346" y="0"/>
                </a:lnTo>
                <a:lnTo>
                  <a:pt x="140809" y="10364"/>
                </a:lnTo>
                <a:lnTo>
                  <a:pt x="173021" y="38623"/>
                </a:lnTo>
                <a:lnTo>
                  <a:pt x="194732" y="80527"/>
                </a:lnTo>
                <a:lnTo>
                  <a:pt x="202692" y="131825"/>
                </a:lnTo>
                <a:lnTo>
                  <a:pt x="194732" y="183124"/>
                </a:lnTo>
                <a:lnTo>
                  <a:pt x="173021" y="225028"/>
                </a:lnTo>
                <a:lnTo>
                  <a:pt x="140809" y="253287"/>
                </a:lnTo>
                <a:lnTo>
                  <a:pt x="101346" y="263651"/>
                </a:lnTo>
                <a:lnTo>
                  <a:pt x="61882" y="253287"/>
                </a:lnTo>
                <a:lnTo>
                  <a:pt x="29670" y="225028"/>
                </a:lnTo>
                <a:lnTo>
                  <a:pt x="7959" y="183124"/>
                </a:lnTo>
                <a:lnTo>
                  <a:pt x="0" y="13182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1584" y="3209544"/>
            <a:ext cx="203200" cy="265430"/>
          </a:xfrm>
          <a:custGeom>
            <a:avLst/>
            <a:gdLst/>
            <a:ahLst/>
            <a:cxnLst/>
            <a:rect l="l" t="t" r="r" b="b"/>
            <a:pathLst>
              <a:path w="203200" h="265429">
                <a:moveTo>
                  <a:pt x="101345" y="0"/>
                </a:moveTo>
                <a:lnTo>
                  <a:pt x="61882" y="10412"/>
                </a:lnTo>
                <a:lnTo>
                  <a:pt x="29670" y="38814"/>
                </a:lnTo>
                <a:lnTo>
                  <a:pt x="7959" y="80956"/>
                </a:lnTo>
                <a:lnTo>
                  <a:pt x="0" y="132587"/>
                </a:lnTo>
                <a:lnTo>
                  <a:pt x="7959" y="184219"/>
                </a:lnTo>
                <a:lnTo>
                  <a:pt x="29670" y="226361"/>
                </a:lnTo>
                <a:lnTo>
                  <a:pt x="61882" y="254763"/>
                </a:lnTo>
                <a:lnTo>
                  <a:pt x="101345" y="265175"/>
                </a:lnTo>
                <a:lnTo>
                  <a:pt x="140809" y="254763"/>
                </a:lnTo>
                <a:lnTo>
                  <a:pt x="173021" y="226361"/>
                </a:lnTo>
                <a:lnTo>
                  <a:pt x="194732" y="184219"/>
                </a:lnTo>
                <a:lnTo>
                  <a:pt x="202691" y="132587"/>
                </a:lnTo>
                <a:lnTo>
                  <a:pt x="194732" y="80956"/>
                </a:lnTo>
                <a:lnTo>
                  <a:pt x="173021" y="38814"/>
                </a:lnTo>
                <a:lnTo>
                  <a:pt x="140809" y="10412"/>
                </a:lnTo>
                <a:lnTo>
                  <a:pt x="101345" y="0"/>
                </a:lnTo>
                <a:close/>
              </a:path>
            </a:pathLst>
          </a:custGeom>
          <a:solidFill>
            <a:srgbClr val="004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1584" y="3209544"/>
            <a:ext cx="203200" cy="265430"/>
          </a:xfrm>
          <a:custGeom>
            <a:avLst/>
            <a:gdLst/>
            <a:ahLst/>
            <a:cxnLst/>
            <a:rect l="l" t="t" r="r" b="b"/>
            <a:pathLst>
              <a:path w="203200" h="265429">
                <a:moveTo>
                  <a:pt x="0" y="132587"/>
                </a:moveTo>
                <a:lnTo>
                  <a:pt x="7959" y="80956"/>
                </a:lnTo>
                <a:lnTo>
                  <a:pt x="29670" y="38814"/>
                </a:lnTo>
                <a:lnTo>
                  <a:pt x="61882" y="10412"/>
                </a:lnTo>
                <a:lnTo>
                  <a:pt x="101345" y="0"/>
                </a:lnTo>
                <a:lnTo>
                  <a:pt x="140809" y="10412"/>
                </a:lnTo>
                <a:lnTo>
                  <a:pt x="173021" y="38814"/>
                </a:lnTo>
                <a:lnTo>
                  <a:pt x="194732" y="80956"/>
                </a:lnTo>
                <a:lnTo>
                  <a:pt x="202691" y="132587"/>
                </a:lnTo>
                <a:lnTo>
                  <a:pt x="194732" y="184219"/>
                </a:lnTo>
                <a:lnTo>
                  <a:pt x="173021" y="226361"/>
                </a:lnTo>
                <a:lnTo>
                  <a:pt x="140809" y="254763"/>
                </a:lnTo>
                <a:lnTo>
                  <a:pt x="101345" y="265175"/>
                </a:lnTo>
                <a:lnTo>
                  <a:pt x="61882" y="254763"/>
                </a:lnTo>
                <a:lnTo>
                  <a:pt x="29670" y="226361"/>
                </a:lnTo>
                <a:lnTo>
                  <a:pt x="7959" y="184219"/>
                </a:lnTo>
                <a:lnTo>
                  <a:pt x="0" y="132587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51164" y="2724911"/>
            <a:ext cx="289560" cy="1152525"/>
          </a:xfrm>
          <a:custGeom>
            <a:avLst/>
            <a:gdLst/>
            <a:ahLst/>
            <a:cxnLst/>
            <a:rect l="l" t="t" r="r" b="b"/>
            <a:pathLst>
              <a:path w="289559" h="1152525">
                <a:moveTo>
                  <a:pt x="0" y="1152144"/>
                </a:moveTo>
                <a:lnTo>
                  <a:pt x="289559" y="1152144"/>
                </a:lnTo>
                <a:lnTo>
                  <a:pt x="289559" y="0"/>
                </a:lnTo>
                <a:lnTo>
                  <a:pt x="0" y="0"/>
                </a:lnTo>
                <a:lnTo>
                  <a:pt x="0" y="1152144"/>
                </a:lnTo>
                <a:close/>
              </a:path>
            </a:pathLst>
          </a:custGeom>
          <a:solidFill>
            <a:srgbClr val="47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51164" y="2724911"/>
            <a:ext cx="289560" cy="1152525"/>
          </a:xfrm>
          <a:custGeom>
            <a:avLst/>
            <a:gdLst/>
            <a:ahLst/>
            <a:cxnLst/>
            <a:rect l="l" t="t" r="r" b="b"/>
            <a:pathLst>
              <a:path w="289559" h="1152525">
                <a:moveTo>
                  <a:pt x="0" y="1152144"/>
                </a:moveTo>
                <a:lnTo>
                  <a:pt x="289559" y="1152144"/>
                </a:lnTo>
                <a:lnTo>
                  <a:pt x="289559" y="0"/>
                </a:lnTo>
                <a:lnTo>
                  <a:pt x="0" y="0"/>
                </a:lnTo>
                <a:lnTo>
                  <a:pt x="0" y="115214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7467" y="2677667"/>
            <a:ext cx="539750" cy="1019810"/>
          </a:xfrm>
          <a:custGeom>
            <a:avLst/>
            <a:gdLst/>
            <a:ahLst/>
            <a:cxnLst/>
            <a:rect l="l" t="t" r="r" b="b"/>
            <a:pathLst>
              <a:path w="539750" h="1019810">
                <a:moveTo>
                  <a:pt x="0" y="1019555"/>
                </a:moveTo>
                <a:lnTo>
                  <a:pt x="539496" y="1019555"/>
                </a:lnTo>
                <a:lnTo>
                  <a:pt x="539496" y="0"/>
                </a:lnTo>
                <a:lnTo>
                  <a:pt x="0" y="0"/>
                </a:lnTo>
                <a:lnTo>
                  <a:pt x="0" y="1019555"/>
                </a:lnTo>
                <a:close/>
              </a:path>
            </a:pathLst>
          </a:custGeom>
          <a:solidFill>
            <a:srgbClr val="FFC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87467" y="2677667"/>
            <a:ext cx="539750" cy="1019810"/>
          </a:xfrm>
          <a:custGeom>
            <a:avLst/>
            <a:gdLst/>
            <a:ahLst/>
            <a:cxnLst/>
            <a:rect l="l" t="t" r="r" b="b"/>
            <a:pathLst>
              <a:path w="539750" h="1019810">
                <a:moveTo>
                  <a:pt x="0" y="1019555"/>
                </a:moveTo>
                <a:lnTo>
                  <a:pt x="539496" y="1019555"/>
                </a:lnTo>
                <a:lnTo>
                  <a:pt x="539496" y="0"/>
                </a:lnTo>
                <a:lnTo>
                  <a:pt x="0" y="0"/>
                </a:lnTo>
                <a:lnTo>
                  <a:pt x="0" y="101955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93079" y="3221735"/>
            <a:ext cx="2508885" cy="0"/>
          </a:xfrm>
          <a:custGeom>
            <a:avLst/>
            <a:gdLst/>
            <a:ahLst/>
            <a:cxnLst/>
            <a:rect l="l" t="t" r="r" b="b"/>
            <a:pathLst>
              <a:path w="2508884">
                <a:moveTo>
                  <a:pt x="0" y="0"/>
                </a:moveTo>
                <a:lnTo>
                  <a:pt x="2508504" y="0"/>
                </a:lnTo>
              </a:path>
            </a:pathLst>
          </a:custGeom>
          <a:ln w="45720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93079" y="3198876"/>
            <a:ext cx="2508885" cy="45720"/>
          </a:xfrm>
          <a:custGeom>
            <a:avLst/>
            <a:gdLst/>
            <a:ahLst/>
            <a:cxnLst/>
            <a:rect l="l" t="t" r="r" b="b"/>
            <a:pathLst>
              <a:path w="2508884" h="45719">
                <a:moveTo>
                  <a:pt x="0" y="34289"/>
                </a:moveTo>
                <a:lnTo>
                  <a:pt x="2485644" y="34289"/>
                </a:lnTo>
                <a:lnTo>
                  <a:pt x="2485644" y="45720"/>
                </a:lnTo>
                <a:lnTo>
                  <a:pt x="2508504" y="22860"/>
                </a:lnTo>
                <a:lnTo>
                  <a:pt x="2485644" y="0"/>
                </a:lnTo>
                <a:lnTo>
                  <a:pt x="2485644" y="11429"/>
                </a:lnTo>
                <a:lnTo>
                  <a:pt x="0" y="11429"/>
                </a:lnTo>
                <a:lnTo>
                  <a:pt x="0" y="34289"/>
                </a:lnTo>
                <a:close/>
              </a:path>
            </a:pathLst>
          </a:custGeom>
          <a:ln w="1219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29956" y="2958083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1219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031860" y="1525904"/>
            <a:ext cx="945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Arial"/>
                <a:cs typeface="Arial"/>
              </a:rPr>
              <a:t>Σ</a:t>
            </a:r>
            <a:r>
              <a:rPr sz="2400" spc="-40" dirty="0">
                <a:latin typeface="Arial"/>
                <a:cs typeface="Arial"/>
              </a:rPr>
              <a:t>τ</a:t>
            </a:r>
            <a:r>
              <a:rPr sz="2400" spc="-65" dirty="0">
                <a:latin typeface="Arial"/>
                <a:cs typeface="Arial"/>
              </a:rPr>
              <a:t>ο</a:t>
            </a:r>
            <a:r>
              <a:rPr sz="2400" spc="-60" dirty="0">
                <a:latin typeface="Arial"/>
                <a:cs typeface="Arial"/>
              </a:rPr>
              <a:t>χ</a:t>
            </a:r>
            <a:r>
              <a:rPr sz="2400" spc="-5" dirty="0">
                <a:latin typeface="Arial"/>
                <a:cs typeface="Arial"/>
              </a:rPr>
              <a:t>ος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40040" y="2909316"/>
            <a:ext cx="204470" cy="264160"/>
          </a:xfrm>
          <a:custGeom>
            <a:avLst/>
            <a:gdLst/>
            <a:ahLst/>
            <a:cxnLst/>
            <a:rect l="l" t="t" r="r" b="b"/>
            <a:pathLst>
              <a:path w="204470" h="264160">
                <a:moveTo>
                  <a:pt x="102107" y="0"/>
                </a:moveTo>
                <a:lnTo>
                  <a:pt x="62364" y="10364"/>
                </a:lnTo>
                <a:lnTo>
                  <a:pt x="29908" y="38623"/>
                </a:lnTo>
                <a:lnTo>
                  <a:pt x="8024" y="80527"/>
                </a:lnTo>
                <a:lnTo>
                  <a:pt x="0" y="131825"/>
                </a:lnTo>
                <a:lnTo>
                  <a:pt x="8024" y="183124"/>
                </a:lnTo>
                <a:lnTo>
                  <a:pt x="29908" y="225028"/>
                </a:lnTo>
                <a:lnTo>
                  <a:pt x="62364" y="253287"/>
                </a:lnTo>
                <a:lnTo>
                  <a:pt x="102107" y="263651"/>
                </a:lnTo>
                <a:lnTo>
                  <a:pt x="141851" y="253287"/>
                </a:lnTo>
                <a:lnTo>
                  <a:pt x="174307" y="225028"/>
                </a:lnTo>
                <a:lnTo>
                  <a:pt x="196191" y="183124"/>
                </a:lnTo>
                <a:lnTo>
                  <a:pt x="204215" y="131825"/>
                </a:lnTo>
                <a:lnTo>
                  <a:pt x="196191" y="80527"/>
                </a:lnTo>
                <a:lnTo>
                  <a:pt x="174307" y="38623"/>
                </a:lnTo>
                <a:lnTo>
                  <a:pt x="141851" y="10364"/>
                </a:lnTo>
                <a:lnTo>
                  <a:pt x="102107" y="0"/>
                </a:lnTo>
                <a:close/>
              </a:path>
            </a:pathLst>
          </a:custGeom>
          <a:solidFill>
            <a:srgbClr val="004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40040" y="2909316"/>
            <a:ext cx="204470" cy="264160"/>
          </a:xfrm>
          <a:custGeom>
            <a:avLst/>
            <a:gdLst/>
            <a:ahLst/>
            <a:cxnLst/>
            <a:rect l="l" t="t" r="r" b="b"/>
            <a:pathLst>
              <a:path w="204470" h="264160">
                <a:moveTo>
                  <a:pt x="0" y="131825"/>
                </a:moveTo>
                <a:lnTo>
                  <a:pt x="8024" y="80527"/>
                </a:lnTo>
                <a:lnTo>
                  <a:pt x="29908" y="38623"/>
                </a:lnTo>
                <a:lnTo>
                  <a:pt x="62364" y="10364"/>
                </a:lnTo>
                <a:lnTo>
                  <a:pt x="102107" y="0"/>
                </a:lnTo>
                <a:lnTo>
                  <a:pt x="141851" y="10364"/>
                </a:lnTo>
                <a:lnTo>
                  <a:pt x="174307" y="38623"/>
                </a:lnTo>
                <a:lnTo>
                  <a:pt x="196191" y="80527"/>
                </a:lnTo>
                <a:lnTo>
                  <a:pt x="204215" y="131825"/>
                </a:lnTo>
                <a:lnTo>
                  <a:pt x="196191" y="183124"/>
                </a:lnTo>
                <a:lnTo>
                  <a:pt x="174307" y="225028"/>
                </a:lnTo>
                <a:lnTo>
                  <a:pt x="141851" y="253287"/>
                </a:lnTo>
                <a:lnTo>
                  <a:pt x="102107" y="263651"/>
                </a:lnTo>
                <a:lnTo>
                  <a:pt x="62364" y="253287"/>
                </a:lnTo>
                <a:lnTo>
                  <a:pt x="29908" y="225028"/>
                </a:lnTo>
                <a:lnTo>
                  <a:pt x="8024" y="183124"/>
                </a:lnTo>
                <a:lnTo>
                  <a:pt x="0" y="13182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91328" y="2987039"/>
            <a:ext cx="302260" cy="528955"/>
          </a:xfrm>
          <a:custGeom>
            <a:avLst/>
            <a:gdLst/>
            <a:ahLst/>
            <a:cxnLst/>
            <a:rect l="l" t="t" r="r" b="b"/>
            <a:pathLst>
              <a:path w="302260" h="528954">
                <a:moveTo>
                  <a:pt x="201168" y="396621"/>
                </a:moveTo>
                <a:lnTo>
                  <a:pt x="100584" y="396621"/>
                </a:lnTo>
                <a:lnTo>
                  <a:pt x="150875" y="528827"/>
                </a:lnTo>
                <a:lnTo>
                  <a:pt x="201168" y="396621"/>
                </a:lnTo>
                <a:close/>
              </a:path>
              <a:path w="302260" h="528954">
                <a:moveTo>
                  <a:pt x="301751" y="132207"/>
                </a:moveTo>
                <a:lnTo>
                  <a:pt x="0" y="132207"/>
                </a:lnTo>
                <a:lnTo>
                  <a:pt x="50292" y="264413"/>
                </a:lnTo>
                <a:lnTo>
                  <a:pt x="0" y="396621"/>
                </a:lnTo>
                <a:lnTo>
                  <a:pt x="301751" y="396621"/>
                </a:lnTo>
                <a:lnTo>
                  <a:pt x="251460" y="264413"/>
                </a:lnTo>
                <a:lnTo>
                  <a:pt x="301751" y="132207"/>
                </a:lnTo>
                <a:close/>
              </a:path>
              <a:path w="302260" h="528954">
                <a:moveTo>
                  <a:pt x="150875" y="0"/>
                </a:moveTo>
                <a:lnTo>
                  <a:pt x="100584" y="132207"/>
                </a:lnTo>
                <a:lnTo>
                  <a:pt x="201168" y="132207"/>
                </a:lnTo>
                <a:lnTo>
                  <a:pt x="150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91328" y="2987039"/>
            <a:ext cx="302260" cy="528955"/>
          </a:xfrm>
          <a:custGeom>
            <a:avLst/>
            <a:gdLst/>
            <a:ahLst/>
            <a:cxnLst/>
            <a:rect l="l" t="t" r="r" b="b"/>
            <a:pathLst>
              <a:path w="302260" h="528954">
                <a:moveTo>
                  <a:pt x="0" y="132207"/>
                </a:moveTo>
                <a:lnTo>
                  <a:pt x="100584" y="132207"/>
                </a:lnTo>
                <a:lnTo>
                  <a:pt x="150875" y="0"/>
                </a:lnTo>
                <a:lnTo>
                  <a:pt x="201168" y="132207"/>
                </a:lnTo>
                <a:lnTo>
                  <a:pt x="301751" y="132207"/>
                </a:lnTo>
                <a:lnTo>
                  <a:pt x="251460" y="264413"/>
                </a:lnTo>
                <a:lnTo>
                  <a:pt x="301751" y="396621"/>
                </a:lnTo>
                <a:lnTo>
                  <a:pt x="201168" y="396621"/>
                </a:lnTo>
                <a:lnTo>
                  <a:pt x="150875" y="528827"/>
                </a:lnTo>
                <a:lnTo>
                  <a:pt x="100584" y="396621"/>
                </a:lnTo>
                <a:lnTo>
                  <a:pt x="0" y="396621"/>
                </a:lnTo>
                <a:lnTo>
                  <a:pt x="50292" y="264413"/>
                </a:lnTo>
                <a:lnTo>
                  <a:pt x="0" y="1322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71104" y="3279647"/>
            <a:ext cx="204470" cy="265430"/>
          </a:xfrm>
          <a:custGeom>
            <a:avLst/>
            <a:gdLst/>
            <a:ahLst/>
            <a:cxnLst/>
            <a:rect l="l" t="t" r="r" b="b"/>
            <a:pathLst>
              <a:path w="204470" h="265429">
                <a:moveTo>
                  <a:pt x="102107" y="0"/>
                </a:moveTo>
                <a:lnTo>
                  <a:pt x="62364" y="10412"/>
                </a:lnTo>
                <a:lnTo>
                  <a:pt x="29908" y="38814"/>
                </a:lnTo>
                <a:lnTo>
                  <a:pt x="8024" y="80956"/>
                </a:lnTo>
                <a:lnTo>
                  <a:pt x="0" y="132587"/>
                </a:lnTo>
                <a:lnTo>
                  <a:pt x="8024" y="184219"/>
                </a:lnTo>
                <a:lnTo>
                  <a:pt x="29908" y="226361"/>
                </a:lnTo>
                <a:lnTo>
                  <a:pt x="62364" y="254763"/>
                </a:lnTo>
                <a:lnTo>
                  <a:pt x="102107" y="265175"/>
                </a:lnTo>
                <a:lnTo>
                  <a:pt x="141851" y="254763"/>
                </a:lnTo>
                <a:lnTo>
                  <a:pt x="174307" y="226361"/>
                </a:lnTo>
                <a:lnTo>
                  <a:pt x="196191" y="184219"/>
                </a:lnTo>
                <a:lnTo>
                  <a:pt x="204216" y="132587"/>
                </a:lnTo>
                <a:lnTo>
                  <a:pt x="196191" y="80956"/>
                </a:lnTo>
                <a:lnTo>
                  <a:pt x="174307" y="38814"/>
                </a:lnTo>
                <a:lnTo>
                  <a:pt x="141851" y="10412"/>
                </a:lnTo>
                <a:lnTo>
                  <a:pt x="102107" y="0"/>
                </a:lnTo>
                <a:close/>
              </a:path>
            </a:pathLst>
          </a:custGeom>
          <a:solidFill>
            <a:srgbClr val="004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71104" y="3279647"/>
            <a:ext cx="204470" cy="265430"/>
          </a:xfrm>
          <a:custGeom>
            <a:avLst/>
            <a:gdLst/>
            <a:ahLst/>
            <a:cxnLst/>
            <a:rect l="l" t="t" r="r" b="b"/>
            <a:pathLst>
              <a:path w="204470" h="265429">
                <a:moveTo>
                  <a:pt x="0" y="132587"/>
                </a:moveTo>
                <a:lnTo>
                  <a:pt x="8024" y="80956"/>
                </a:lnTo>
                <a:lnTo>
                  <a:pt x="29908" y="38814"/>
                </a:lnTo>
                <a:lnTo>
                  <a:pt x="62364" y="10412"/>
                </a:lnTo>
                <a:lnTo>
                  <a:pt x="102107" y="0"/>
                </a:lnTo>
                <a:lnTo>
                  <a:pt x="141851" y="10412"/>
                </a:lnTo>
                <a:lnTo>
                  <a:pt x="174307" y="38814"/>
                </a:lnTo>
                <a:lnTo>
                  <a:pt x="196191" y="80956"/>
                </a:lnTo>
                <a:lnTo>
                  <a:pt x="204216" y="132587"/>
                </a:lnTo>
                <a:lnTo>
                  <a:pt x="196191" y="184219"/>
                </a:lnTo>
                <a:lnTo>
                  <a:pt x="174307" y="226361"/>
                </a:lnTo>
                <a:lnTo>
                  <a:pt x="141851" y="254763"/>
                </a:lnTo>
                <a:lnTo>
                  <a:pt x="102107" y="265175"/>
                </a:lnTo>
                <a:lnTo>
                  <a:pt x="62364" y="254763"/>
                </a:lnTo>
                <a:lnTo>
                  <a:pt x="29908" y="226361"/>
                </a:lnTo>
                <a:lnTo>
                  <a:pt x="8024" y="184219"/>
                </a:lnTo>
                <a:lnTo>
                  <a:pt x="0" y="13258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014220" y="4659833"/>
            <a:ext cx="208597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Πρ</a:t>
            </a:r>
            <a:r>
              <a:rPr sz="2400" spc="-10" dirty="0">
                <a:latin typeface="Arial"/>
                <a:cs typeface="Arial"/>
              </a:rPr>
              <a:t>ο</a:t>
            </a:r>
            <a:r>
              <a:rPr sz="2400" dirty="0">
                <a:latin typeface="Arial"/>
                <a:cs typeface="Arial"/>
              </a:rPr>
              <a:t>γαγγλι</a:t>
            </a:r>
            <a:r>
              <a:rPr sz="2400" spc="5" dirty="0">
                <a:latin typeface="Arial"/>
                <a:cs typeface="Arial"/>
              </a:rPr>
              <a:t>α</a:t>
            </a:r>
            <a:r>
              <a:rPr sz="2400" spc="-25" dirty="0">
                <a:latin typeface="Arial"/>
                <a:cs typeface="Arial"/>
              </a:rPr>
              <a:t>κ</a:t>
            </a:r>
            <a:r>
              <a:rPr sz="2400" spc="-5" dirty="0">
                <a:latin typeface="Arial"/>
                <a:cs typeface="Arial"/>
              </a:rPr>
              <a:t>ός  Νευρώνας=  </a:t>
            </a:r>
            <a:r>
              <a:rPr sz="2400" b="1" spc="-15" dirty="0">
                <a:latin typeface="Arial"/>
                <a:cs typeface="Arial"/>
              </a:rPr>
              <a:t>χολινεργικός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02478" y="1548129"/>
            <a:ext cx="1160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γαγγ</a:t>
            </a:r>
            <a:r>
              <a:rPr sz="2400" b="1" spc="-10" dirty="0">
                <a:latin typeface="Arial"/>
                <a:cs typeface="Arial"/>
              </a:rPr>
              <a:t>λ</a:t>
            </a:r>
            <a:r>
              <a:rPr sz="2400" b="1" dirty="0">
                <a:latin typeface="Arial"/>
                <a:cs typeface="Arial"/>
              </a:rPr>
              <a:t>ιο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74258" y="4742510"/>
            <a:ext cx="19939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Μεταγγλιακός  </a:t>
            </a:r>
            <a:r>
              <a:rPr sz="2400" spc="-5" dirty="0">
                <a:latin typeface="Arial"/>
                <a:cs typeface="Arial"/>
              </a:rPr>
              <a:t>Νευρώνας=  </a:t>
            </a:r>
            <a:r>
              <a:rPr sz="2400" b="1" dirty="0">
                <a:latin typeface="Arial"/>
                <a:cs typeface="Arial"/>
              </a:rPr>
              <a:t>αδρενεργι</a:t>
            </a:r>
            <a:r>
              <a:rPr sz="2400" b="1" spc="-80" dirty="0">
                <a:latin typeface="Arial"/>
                <a:cs typeface="Arial"/>
              </a:rPr>
              <a:t>κ</a:t>
            </a:r>
            <a:r>
              <a:rPr sz="2400" b="1" dirty="0">
                <a:latin typeface="Arial"/>
                <a:cs typeface="Arial"/>
              </a:rPr>
              <a:t>ός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57525" y="2234310"/>
            <a:ext cx="650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771644" y="2743200"/>
            <a:ext cx="169545" cy="670560"/>
          </a:xfrm>
          <a:custGeom>
            <a:avLst/>
            <a:gdLst/>
            <a:ahLst/>
            <a:cxnLst/>
            <a:rect l="l" t="t" r="r" b="b"/>
            <a:pathLst>
              <a:path w="169545" h="670560">
                <a:moveTo>
                  <a:pt x="0" y="0"/>
                </a:moveTo>
                <a:lnTo>
                  <a:pt x="21806" y="37195"/>
                </a:lnTo>
                <a:lnTo>
                  <a:pt x="40459" y="78854"/>
                </a:lnTo>
                <a:lnTo>
                  <a:pt x="55899" y="124253"/>
                </a:lnTo>
                <a:lnTo>
                  <a:pt x="68086" y="172720"/>
                </a:lnTo>
                <a:lnTo>
                  <a:pt x="76965" y="223546"/>
                </a:lnTo>
                <a:lnTo>
                  <a:pt x="82486" y="276034"/>
                </a:lnTo>
                <a:lnTo>
                  <a:pt x="84600" y="329485"/>
                </a:lnTo>
                <a:lnTo>
                  <a:pt x="83255" y="383201"/>
                </a:lnTo>
                <a:lnTo>
                  <a:pt x="78402" y="436483"/>
                </a:lnTo>
                <a:lnTo>
                  <a:pt x="69991" y="488632"/>
                </a:lnTo>
                <a:lnTo>
                  <a:pt x="57970" y="538950"/>
                </a:lnTo>
                <a:lnTo>
                  <a:pt x="42290" y="586739"/>
                </a:lnTo>
                <a:lnTo>
                  <a:pt x="22621" y="631602"/>
                </a:lnTo>
                <a:lnTo>
                  <a:pt x="0" y="670560"/>
                </a:lnTo>
                <a:lnTo>
                  <a:pt x="30419" y="665158"/>
                </a:lnTo>
                <a:lnTo>
                  <a:pt x="85400" y="624783"/>
                </a:lnTo>
                <a:lnTo>
                  <a:pt x="109008" y="591705"/>
                </a:lnTo>
                <a:lnTo>
                  <a:pt x="129393" y="551294"/>
                </a:lnTo>
                <a:lnTo>
                  <a:pt x="146078" y="504500"/>
                </a:lnTo>
                <a:lnTo>
                  <a:pt x="158585" y="452268"/>
                </a:lnTo>
                <a:lnTo>
                  <a:pt x="166440" y="395545"/>
                </a:lnTo>
                <a:lnTo>
                  <a:pt x="169163" y="335279"/>
                </a:lnTo>
                <a:lnTo>
                  <a:pt x="166440" y="275014"/>
                </a:lnTo>
                <a:lnTo>
                  <a:pt x="158585" y="218291"/>
                </a:lnTo>
                <a:lnTo>
                  <a:pt x="146078" y="166059"/>
                </a:lnTo>
                <a:lnTo>
                  <a:pt x="129393" y="119265"/>
                </a:lnTo>
                <a:lnTo>
                  <a:pt x="109002" y="78845"/>
                </a:lnTo>
                <a:lnTo>
                  <a:pt x="85400" y="45776"/>
                </a:lnTo>
                <a:lnTo>
                  <a:pt x="30419" y="540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71644" y="2743200"/>
            <a:ext cx="169545" cy="670560"/>
          </a:xfrm>
          <a:custGeom>
            <a:avLst/>
            <a:gdLst/>
            <a:ahLst/>
            <a:cxnLst/>
            <a:rect l="l" t="t" r="r" b="b"/>
            <a:pathLst>
              <a:path w="169545" h="670560">
                <a:moveTo>
                  <a:pt x="0" y="670560"/>
                </a:moveTo>
                <a:lnTo>
                  <a:pt x="59045" y="649583"/>
                </a:lnTo>
                <a:lnTo>
                  <a:pt x="109008" y="591705"/>
                </a:lnTo>
                <a:lnTo>
                  <a:pt x="129393" y="551294"/>
                </a:lnTo>
                <a:lnTo>
                  <a:pt x="146078" y="504500"/>
                </a:lnTo>
                <a:lnTo>
                  <a:pt x="158585" y="452268"/>
                </a:lnTo>
                <a:lnTo>
                  <a:pt x="166440" y="395545"/>
                </a:lnTo>
                <a:lnTo>
                  <a:pt x="169163" y="335279"/>
                </a:lnTo>
                <a:lnTo>
                  <a:pt x="166440" y="275014"/>
                </a:lnTo>
                <a:lnTo>
                  <a:pt x="158585" y="218291"/>
                </a:lnTo>
                <a:lnTo>
                  <a:pt x="146078" y="166059"/>
                </a:lnTo>
                <a:lnTo>
                  <a:pt x="129393" y="119265"/>
                </a:lnTo>
                <a:lnTo>
                  <a:pt x="109008" y="78854"/>
                </a:lnTo>
                <a:lnTo>
                  <a:pt x="85400" y="45776"/>
                </a:lnTo>
                <a:lnTo>
                  <a:pt x="30419" y="5401"/>
                </a:lnTo>
                <a:lnTo>
                  <a:pt x="0" y="0"/>
                </a:lnTo>
                <a:lnTo>
                  <a:pt x="21806" y="37195"/>
                </a:lnTo>
                <a:lnTo>
                  <a:pt x="40456" y="78845"/>
                </a:lnTo>
                <a:lnTo>
                  <a:pt x="55899" y="124253"/>
                </a:lnTo>
                <a:lnTo>
                  <a:pt x="68086" y="172720"/>
                </a:lnTo>
                <a:lnTo>
                  <a:pt x="76965" y="223546"/>
                </a:lnTo>
                <a:lnTo>
                  <a:pt x="82486" y="276034"/>
                </a:lnTo>
                <a:lnTo>
                  <a:pt x="84600" y="329485"/>
                </a:lnTo>
                <a:lnTo>
                  <a:pt x="83255" y="383201"/>
                </a:lnTo>
                <a:lnTo>
                  <a:pt x="78402" y="436483"/>
                </a:lnTo>
                <a:lnTo>
                  <a:pt x="69991" y="488632"/>
                </a:lnTo>
                <a:lnTo>
                  <a:pt x="57970" y="538950"/>
                </a:lnTo>
                <a:lnTo>
                  <a:pt x="42290" y="586739"/>
                </a:lnTo>
                <a:lnTo>
                  <a:pt x="22621" y="631602"/>
                </a:lnTo>
                <a:lnTo>
                  <a:pt x="11662" y="651855"/>
                </a:lnTo>
                <a:lnTo>
                  <a:pt x="0" y="67056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316348" y="2351659"/>
            <a:ext cx="1522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νικοτινικοί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197595" y="2836164"/>
            <a:ext cx="353695" cy="280670"/>
          </a:xfrm>
          <a:custGeom>
            <a:avLst/>
            <a:gdLst/>
            <a:ahLst/>
            <a:cxnLst/>
            <a:rect l="l" t="t" r="r" b="b"/>
            <a:pathLst>
              <a:path w="353695" h="280669">
                <a:moveTo>
                  <a:pt x="353568" y="0"/>
                </a:moveTo>
                <a:lnTo>
                  <a:pt x="0" y="0"/>
                </a:lnTo>
                <a:lnTo>
                  <a:pt x="117855" y="93472"/>
                </a:lnTo>
                <a:lnTo>
                  <a:pt x="260096" y="93472"/>
                </a:lnTo>
                <a:lnTo>
                  <a:pt x="260096" y="206248"/>
                </a:lnTo>
                <a:lnTo>
                  <a:pt x="353568" y="280415"/>
                </a:lnTo>
                <a:lnTo>
                  <a:pt x="353568" y="0"/>
                </a:lnTo>
                <a:close/>
              </a:path>
            </a:pathLst>
          </a:custGeom>
          <a:solidFill>
            <a:srgbClr val="007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97595" y="2836164"/>
            <a:ext cx="353695" cy="280670"/>
          </a:xfrm>
          <a:custGeom>
            <a:avLst/>
            <a:gdLst/>
            <a:ahLst/>
            <a:cxnLst/>
            <a:rect l="l" t="t" r="r" b="b"/>
            <a:pathLst>
              <a:path w="353695" h="280669">
                <a:moveTo>
                  <a:pt x="353568" y="0"/>
                </a:moveTo>
                <a:lnTo>
                  <a:pt x="0" y="0"/>
                </a:lnTo>
                <a:lnTo>
                  <a:pt x="117855" y="93472"/>
                </a:lnTo>
                <a:lnTo>
                  <a:pt x="260096" y="93472"/>
                </a:lnTo>
                <a:lnTo>
                  <a:pt x="260096" y="206248"/>
                </a:lnTo>
                <a:lnTo>
                  <a:pt x="353568" y="280415"/>
                </a:lnTo>
                <a:lnTo>
                  <a:pt x="353568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35695" y="3273552"/>
            <a:ext cx="356870" cy="277495"/>
          </a:xfrm>
          <a:custGeom>
            <a:avLst/>
            <a:gdLst/>
            <a:ahLst/>
            <a:cxnLst/>
            <a:rect l="l" t="t" r="r" b="b"/>
            <a:pathLst>
              <a:path w="356870" h="277495">
                <a:moveTo>
                  <a:pt x="356615" y="0"/>
                </a:moveTo>
                <a:lnTo>
                  <a:pt x="0" y="0"/>
                </a:lnTo>
                <a:lnTo>
                  <a:pt x="118872" y="92456"/>
                </a:lnTo>
                <a:lnTo>
                  <a:pt x="264159" y="92456"/>
                </a:lnTo>
                <a:lnTo>
                  <a:pt x="264159" y="205486"/>
                </a:lnTo>
                <a:lnTo>
                  <a:pt x="356615" y="277368"/>
                </a:lnTo>
                <a:lnTo>
                  <a:pt x="356615" y="0"/>
                </a:lnTo>
                <a:close/>
              </a:path>
            </a:pathLst>
          </a:custGeom>
          <a:solidFill>
            <a:srgbClr val="FD64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35695" y="3273552"/>
            <a:ext cx="356870" cy="277495"/>
          </a:xfrm>
          <a:custGeom>
            <a:avLst/>
            <a:gdLst/>
            <a:ahLst/>
            <a:cxnLst/>
            <a:rect l="l" t="t" r="r" b="b"/>
            <a:pathLst>
              <a:path w="356870" h="277495">
                <a:moveTo>
                  <a:pt x="356615" y="0"/>
                </a:moveTo>
                <a:lnTo>
                  <a:pt x="0" y="0"/>
                </a:lnTo>
                <a:lnTo>
                  <a:pt x="118872" y="92456"/>
                </a:lnTo>
                <a:lnTo>
                  <a:pt x="264159" y="92456"/>
                </a:lnTo>
                <a:lnTo>
                  <a:pt x="264159" y="205486"/>
                </a:lnTo>
                <a:lnTo>
                  <a:pt x="356615" y="277368"/>
                </a:lnTo>
                <a:lnTo>
                  <a:pt x="356615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436233" y="2480309"/>
            <a:ext cx="735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D647C"/>
                </a:solidFill>
                <a:latin typeface="Arial"/>
                <a:cs typeface="Arial"/>
              </a:rPr>
              <a:t>Ν</a:t>
            </a:r>
            <a:r>
              <a:rPr sz="2400" b="1" spc="-10" dirty="0">
                <a:solidFill>
                  <a:srgbClr val="FD647C"/>
                </a:solidFill>
                <a:latin typeface="Arial"/>
                <a:cs typeface="Arial"/>
              </a:rPr>
              <a:t>Ε</a:t>
            </a:r>
            <a:r>
              <a:rPr sz="2400" b="1" dirty="0">
                <a:solidFill>
                  <a:srgbClr val="FD647C"/>
                </a:solidFill>
                <a:latin typeface="Arial"/>
                <a:cs typeface="Arial"/>
              </a:rPr>
              <a:t>/Ε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800" y="498348"/>
            <a:ext cx="1773174" cy="1229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9413" y="643508"/>
            <a:ext cx="10731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1" dirty="0">
                <a:solidFill>
                  <a:srgbClr val="FB0028"/>
                </a:solidFill>
                <a:latin typeface="Times New Roman"/>
                <a:cs typeface="Times New Roman"/>
              </a:rPr>
              <a:t>ΑΝΣ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4805" y="1504188"/>
            <a:ext cx="393192" cy="405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5419" y="1962911"/>
            <a:ext cx="489978" cy="570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4805" y="2048255"/>
            <a:ext cx="295656" cy="303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7839" y="1897379"/>
            <a:ext cx="4339590" cy="677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5419" y="2401823"/>
            <a:ext cx="489978" cy="570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4805" y="2487167"/>
            <a:ext cx="295656" cy="303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7839" y="2336292"/>
            <a:ext cx="3594354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4805" y="3097022"/>
            <a:ext cx="341375" cy="3550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4805" y="5386492"/>
            <a:ext cx="7531734" cy="0"/>
          </a:xfrm>
          <a:custGeom>
            <a:avLst/>
            <a:gdLst/>
            <a:ahLst/>
            <a:cxnLst/>
            <a:rect l="l" t="t" r="r" b="b"/>
            <a:pathLst>
              <a:path w="7531734">
                <a:moveTo>
                  <a:pt x="0" y="0"/>
                </a:moveTo>
                <a:lnTo>
                  <a:pt x="7531736" y="0"/>
                </a:lnTo>
              </a:path>
            </a:pathLst>
          </a:custGeom>
          <a:ln w="223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4805" y="5895746"/>
            <a:ext cx="341375" cy="355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02105" y="1307768"/>
            <a:ext cx="7199630" cy="495681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15"/>
              </a:spcBef>
              <a:tabLst>
                <a:tab pos="2472690" algn="l"/>
              </a:tabLst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Ακουσιο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B0028"/>
                </a:solidFill>
                <a:latin typeface="Arial"/>
                <a:cs typeface="Arial"/>
              </a:rPr>
              <a:t>-	</a:t>
            </a:r>
            <a:r>
              <a:rPr sz="3200" dirty="0">
                <a:latin typeface="Arial"/>
                <a:cs typeface="Arial"/>
              </a:rPr>
              <a:t>δεν </a:t>
            </a:r>
            <a:r>
              <a:rPr sz="3200" spc="-5" dirty="0">
                <a:latin typeface="Arial"/>
                <a:cs typeface="Arial"/>
              </a:rPr>
              <a:t>εχουμε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ελεγχο</a:t>
            </a:r>
            <a:endParaRPr sz="3200">
              <a:latin typeface="Arial"/>
              <a:cs typeface="Arial"/>
            </a:endParaRPr>
          </a:p>
          <a:p>
            <a:pPr marL="355600" marR="2898775">
              <a:lnSpc>
                <a:spcPct val="120000"/>
              </a:lnSpc>
              <a:spcBef>
                <a:spcPts val="30"/>
              </a:spcBef>
            </a:pP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Παρασυμπαθητικοι</a:t>
            </a:r>
            <a:r>
              <a:rPr sz="2400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νευρώνες  Συμπαθητικοι</a:t>
            </a:r>
            <a:r>
              <a:rPr sz="2400" i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νευρώνες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835"/>
              </a:spcBef>
            </a:pPr>
            <a:r>
              <a:rPr sz="2800" b="1" spc="-10" dirty="0">
                <a:solidFill>
                  <a:srgbClr val="0337C5"/>
                </a:solidFill>
                <a:latin typeface="Arial"/>
                <a:cs typeface="Arial"/>
              </a:rPr>
              <a:t>Δρα </a:t>
            </a:r>
            <a:r>
              <a:rPr sz="2800" b="1" spc="-5" dirty="0">
                <a:solidFill>
                  <a:srgbClr val="0337C5"/>
                </a:solidFill>
                <a:latin typeface="Arial"/>
                <a:cs typeface="Arial"/>
              </a:rPr>
              <a:t>σε λειους μυες και</a:t>
            </a:r>
            <a:r>
              <a:rPr sz="2800" b="1" dirty="0">
                <a:solidFill>
                  <a:srgbClr val="0337C5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337C5"/>
                </a:solidFill>
                <a:latin typeface="Arial"/>
                <a:cs typeface="Arial"/>
              </a:rPr>
              <a:t>αδενες</a:t>
            </a:r>
            <a:endParaRPr sz="280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  <a:spcBef>
                <a:spcPts val="365"/>
              </a:spcBef>
            </a:pPr>
            <a:r>
              <a:rPr sz="3200" dirty="0">
                <a:latin typeface="Arial"/>
                <a:cs typeface="Arial"/>
              </a:rPr>
              <a:t>-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Ελεγχει και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ρυθμιζει</a:t>
            </a:r>
            <a:endParaRPr sz="2800">
              <a:latin typeface="Arial"/>
              <a:cs typeface="Arial"/>
            </a:endParaRPr>
          </a:p>
          <a:p>
            <a:pPr marL="12700" marR="247015">
              <a:lnSpc>
                <a:spcPct val="110100"/>
              </a:lnSpc>
              <a:spcBef>
                <a:spcPts val="15"/>
              </a:spcBef>
              <a:tabLst>
                <a:tab pos="2089785" algn="l"/>
              </a:tabLst>
            </a:pPr>
            <a:r>
              <a:rPr sz="2800" spc="-5" dirty="0">
                <a:latin typeface="Arial"/>
                <a:cs typeface="Arial"/>
              </a:rPr>
              <a:t>καρδια, αναπνευστικο </a:t>
            </a:r>
            <a:r>
              <a:rPr sz="2800" spc="5" dirty="0">
                <a:latin typeface="Arial"/>
                <a:cs typeface="Arial"/>
              </a:rPr>
              <a:t>Σ, </a:t>
            </a:r>
            <a:r>
              <a:rPr sz="2800" spc="-10" dirty="0">
                <a:latin typeface="Arial"/>
                <a:cs typeface="Arial"/>
              </a:rPr>
              <a:t>ΓΕΣ, </a:t>
            </a:r>
            <a:r>
              <a:rPr sz="2800" spc="-5" dirty="0">
                <a:latin typeface="Arial"/>
                <a:cs typeface="Arial"/>
              </a:rPr>
              <a:t>ουροδ κυστη,  οφθαλμους,	αδενες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B0028"/>
                </a:solidFill>
                <a:latin typeface="Arial"/>
                <a:cs typeface="Arial"/>
              </a:rPr>
              <a:t>ΣΩΜΑΤΙΚΟ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40"/>
              </a:spcBef>
            </a:pPr>
            <a:r>
              <a:rPr sz="2800" b="1" spc="-5" dirty="0">
                <a:latin typeface="Arial"/>
                <a:cs typeface="Arial"/>
              </a:rPr>
              <a:t>εκουσιο - εχουμε ελεγχο </a:t>
            </a:r>
            <a:r>
              <a:rPr sz="2800" spc="-5" dirty="0">
                <a:latin typeface="Arial"/>
                <a:cs typeface="Arial"/>
              </a:rPr>
              <a:t>(σκελετικοι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μύες)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5483" y="0"/>
            <a:ext cx="1773174" cy="1113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5691" y="554736"/>
            <a:ext cx="3635502" cy="1229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2167" y="554736"/>
            <a:ext cx="2932938" cy="1229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8097" y="29971"/>
            <a:ext cx="542036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ΑΝΣ</a:t>
            </a:r>
            <a:endParaRPr sz="44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spcBef>
                <a:spcPts val="5"/>
              </a:spcBef>
            </a:pPr>
            <a:r>
              <a:rPr sz="4400" b="0" i="1" dirty="0">
                <a:solidFill>
                  <a:srgbClr val="012484"/>
                </a:solidFill>
                <a:latin typeface="Times New Roman"/>
                <a:cs typeface="Times New Roman"/>
              </a:rPr>
              <a:t>Αδρενεργικοι</a:t>
            </a:r>
            <a:r>
              <a:rPr sz="4400" b="0" i="1" spc="-55" dirty="0">
                <a:solidFill>
                  <a:srgbClr val="012484"/>
                </a:solidFill>
                <a:latin typeface="Times New Roman"/>
                <a:cs typeface="Times New Roman"/>
              </a:rPr>
              <a:t> </a:t>
            </a:r>
            <a:r>
              <a:rPr sz="4400" b="0" i="1" dirty="0">
                <a:solidFill>
                  <a:srgbClr val="012484"/>
                </a:solidFill>
                <a:latin typeface="Times New Roman"/>
                <a:cs typeface="Times New Roman"/>
              </a:rPr>
              <a:t>υποδοχεις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1125" y="1507871"/>
            <a:ext cx="341985" cy="355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11605" y="1425067"/>
            <a:ext cx="6997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4 τυποι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αδρενεργικών υποδοχεων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στα</a:t>
            </a:r>
            <a:r>
              <a:rPr sz="28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οργανα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8425" y="2240661"/>
            <a:ext cx="196850" cy="8305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800" b="1" dirty="0">
                <a:solidFill>
                  <a:srgbClr val="FB0028"/>
                </a:solidFill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solidFill>
                  <a:srgbClr val="FB0028"/>
                </a:solidFill>
                <a:latin typeface="Times New Roman"/>
                <a:cs typeface="Times New Roman"/>
              </a:rPr>
              <a:t>2.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7305" y="1852776"/>
            <a:ext cx="6560184" cy="12338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b="1" dirty="0">
                <a:solidFill>
                  <a:srgbClr val="FB0028"/>
                </a:solidFill>
                <a:latin typeface="Times New Roman"/>
                <a:cs typeface="Times New Roman"/>
              </a:rPr>
              <a:t>α-1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1800" b="1" dirty="0">
                <a:solidFill>
                  <a:srgbClr val="0D46E2"/>
                </a:solidFill>
                <a:latin typeface="Arial"/>
                <a:cs typeface="Arial"/>
              </a:rPr>
              <a:t>προκαλούν εκκριση </a:t>
            </a:r>
            <a:r>
              <a:rPr sz="1800" b="1" spc="-10" dirty="0">
                <a:solidFill>
                  <a:srgbClr val="0D46E2"/>
                </a:solidFill>
                <a:latin typeface="Arial"/>
                <a:cs typeface="Arial"/>
              </a:rPr>
              <a:t>νορεπινεφρινης</a:t>
            </a:r>
            <a:r>
              <a:rPr sz="1800" b="1" spc="15" dirty="0">
                <a:solidFill>
                  <a:srgbClr val="0D46E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D46E2"/>
                </a:solidFill>
                <a:latin typeface="Times New Roman"/>
                <a:cs typeface="Times New Roman"/>
              </a:rPr>
              <a:t>αγγειοσυσπαση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290"/>
              </a:spcBef>
              <a:tabLst>
                <a:tab pos="4363720" algn="l"/>
              </a:tabLst>
            </a:pPr>
            <a:r>
              <a:rPr sz="2400" dirty="0">
                <a:latin typeface="Times New Roman"/>
                <a:cs typeface="Times New Roman"/>
              </a:rPr>
              <a:t>περιφερικων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αντιστασεων	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ΑΠ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Times New Roman"/>
                <a:cs typeface="Times New Roman"/>
              </a:rPr>
              <a:t>μυδριαση, συγκλιση </a:t>
            </a:r>
            <a:r>
              <a:rPr sz="2400" dirty="0">
                <a:latin typeface="Times New Roman"/>
                <a:cs typeface="Times New Roman"/>
              </a:rPr>
              <a:t>εσω </a:t>
            </a:r>
            <a:r>
              <a:rPr sz="2400" spc="-5" dirty="0">
                <a:latin typeface="Times New Roman"/>
                <a:cs typeface="Times New Roman"/>
              </a:rPr>
              <a:t>σφιγκ </a:t>
            </a:r>
            <a:r>
              <a:rPr sz="2400" dirty="0">
                <a:latin typeface="Times New Roman"/>
                <a:cs typeface="Times New Roman"/>
              </a:rPr>
              <a:t>ουροδ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κυστης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8425" y="3060913"/>
            <a:ext cx="7638415" cy="33940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385"/>
              </a:spcBef>
              <a:buClr>
                <a:srgbClr val="000000"/>
              </a:buClr>
              <a:buFont typeface="Times New Roman"/>
              <a:buAutoNum type="arabicPeriod" startAt="2"/>
              <a:tabLst>
                <a:tab pos="318135" algn="l"/>
              </a:tabLst>
            </a:pPr>
            <a:r>
              <a:rPr sz="2400" b="1" dirty="0">
                <a:solidFill>
                  <a:srgbClr val="FB0028"/>
                </a:solidFill>
                <a:latin typeface="Times New Roman"/>
                <a:cs typeface="Times New Roman"/>
              </a:rPr>
              <a:t>α-2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000" b="1" spc="-5" dirty="0">
                <a:solidFill>
                  <a:srgbClr val="0D46E2"/>
                </a:solidFill>
                <a:latin typeface="Times New Roman"/>
                <a:cs typeface="Times New Roman"/>
              </a:rPr>
              <a:t>αναστελλουν </a:t>
            </a:r>
            <a:r>
              <a:rPr sz="2000" b="1" dirty="0">
                <a:solidFill>
                  <a:srgbClr val="0D46E2"/>
                </a:solidFill>
                <a:latin typeface="Times New Roman"/>
                <a:cs typeface="Times New Roman"/>
              </a:rPr>
              <a:t>την </a:t>
            </a:r>
            <a:r>
              <a:rPr sz="2000" b="1" spc="-5" dirty="0">
                <a:solidFill>
                  <a:srgbClr val="0D46E2"/>
                </a:solidFill>
                <a:latin typeface="Times New Roman"/>
                <a:cs typeface="Times New Roman"/>
              </a:rPr>
              <a:t>εκκριση</a:t>
            </a:r>
            <a:r>
              <a:rPr sz="2000" b="1" spc="-65" dirty="0">
                <a:solidFill>
                  <a:srgbClr val="0D46E2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D46E2"/>
                </a:solidFill>
                <a:latin typeface="Times New Roman"/>
                <a:cs typeface="Times New Roman"/>
              </a:rPr>
              <a:t>νορεπινεφρινης</a:t>
            </a:r>
            <a:endParaRPr sz="2000">
              <a:latin typeface="Times New Roman"/>
              <a:cs typeface="Times New Roman"/>
            </a:endParaRPr>
          </a:p>
          <a:p>
            <a:pPr marL="1003300">
              <a:lnSpc>
                <a:spcPct val="100000"/>
              </a:lnSpc>
              <a:spcBef>
                <a:spcPts val="285"/>
              </a:spcBef>
              <a:tabLst>
                <a:tab pos="3402329" algn="l"/>
              </a:tabLst>
            </a:pP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Αγγειοσυσπασης	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ΑΠ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Font typeface="Times New Roman"/>
              <a:buAutoNum type="arabicPeriod" startAt="3"/>
              <a:tabLst>
                <a:tab pos="318135" algn="l"/>
                <a:tab pos="1130935" algn="l"/>
                <a:tab pos="3580765" algn="l"/>
              </a:tabLst>
            </a:pPr>
            <a:r>
              <a:rPr sz="24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β-1</a:t>
            </a:r>
            <a:r>
              <a:rPr sz="2400" b="1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	</a:t>
            </a:r>
            <a:r>
              <a:rPr sz="2400" spc="-5" dirty="0">
                <a:latin typeface="Times New Roman"/>
                <a:cs typeface="Times New Roman"/>
              </a:rPr>
              <a:t>Καρδιακο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ρυθμο	ενταση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συστολής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285"/>
              </a:spcBef>
              <a:buClr>
                <a:srgbClr val="000000"/>
              </a:buClr>
              <a:buFont typeface="Times New Roman"/>
              <a:buAutoNum type="arabicPeriod" startAt="3"/>
              <a:tabLst>
                <a:tab pos="318135" algn="l"/>
              </a:tabLst>
            </a:pPr>
            <a:r>
              <a:rPr sz="24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β-2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αγγειοδιαστολη</a:t>
            </a:r>
            <a:endParaRPr sz="2400">
              <a:latin typeface="Times New Roman"/>
              <a:cs typeface="Times New Roman"/>
            </a:endParaRPr>
          </a:p>
          <a:p>
            <a:pPr marL="10033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0D0D0D"/>
                </a:solidFill>
                <a:latin typeface="Times New Roman"/>
                <a:cs typeface="Times New Roman"/>
              </a:rPr>
              <a:t>βρογχοδιαστολη χαλαση λειων </a:t>
            </a:r>
            <a:r>
              <a:rPr sz="2400" spc="-5" dirty="0">
                <a:solidFill>
                  <a:srgbClr val="0D0D0D"/>
                </a:solidFill>
                <a:latin typeface="Times New Roman"/>
                <a:cs typeface="Times New Roman"/>
              </a:rPr>
              <a:t>μυικών ινών</a:t>
            </a:r>
            <a:r>
              <a:rPr sz="2400" spc="-7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Times New Roman"/>
                <a:cs typeface="Times New Roman"/>
              </a:rPr>
              <a:t>βρογχους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latin typeface="Times New Roman"/>
                <a:cs typeface="Times New Roman"/>
              </a:rPr>
              <a:t>} χαλαση λειων </a:t>
            </a:r>
            <a:r>
              <a:rPr sz="2400" spc="-5" dirty="0">
                <a:latin typeface="Times New Roman"/>
                <a:cs typeface="Times New Roman"/>
              </a:rPr>
              <a:t>μυικών ινών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μήτρα,</a:t>
            </a:r>
            <a:endParaRPr sz="2400">
              <a:latin typeface="Times New Roman"/>
              <a:cs typeface="Times New Roman"/>
            </a:endParaRPr>
          </a:p>
          <a:p>
            <a:pPr marL="355600" marR="758190" indent="-343535">
              <a:lnSpc>
                <a:spcPts val="1939"/>
              </a:lnSpc>
              <a:spcBef>
                <a:spcPts val="490"/>
              </a:spcBef>
            </a:pPr>
            <a:r>
              <a:rPr sz="1800" spc="-5" dirty="0">
                <a:latin typeface="Times New Roman"/>
                <a:cs typeface="Times New Roman"/>
              </a:rPr>
              <a:t>Ντοπαμινεργικοι </a:t>
            </a:r>
            <a:r>
              <a:rPr sz="1800" dirty="0">
                <a:latin typeface="Times New Roman"/>
                <a:cs typeface="Times New Roman"/>
              </a:rPr>
              <a:t>= χαλαση </a:t>
            </a:r>
            <a:r>
              <a:rPr sz="1800" spc="-5" dirty="0">
                <a:latin typeface="Times New Roman"/>
                <a:cs typeface="Times New Roman"/>
              </a:rPr>
              <a:t>αγγειων, </a:t>
            </a:r>
            <a:r>
              <a:rPr sz="1800" dirty="0">
                <a:latin typeface="Times New Roman"/>
                <a:cs typeface="Times New Roman"/>
              </a:rPr>
              <a:t>αυ </a:t>
            </a:r>
            <a:r>
              <a:rPr sz="1800" spc="-5" dirty="0">
                <a:latin typeface="Times New Roman"/>
                <a:cs typeface="Times New Roman"/>
              </a:rPr>
              <a:t>αιματικης ροης- μονο </a:t>
            </a:r>
            <a:r>
              <a:rPr sz="1800" dirty="0">
                <a:latin typeface="Times New Roman"/>
                <a:cs typeface="Times New Roman"/>
              </a:rPr>
              <a:t>η </a:t>
            </a:r>
            <a:r>
              <a:rPr sz="1800" spc="-5" dirty="0">
                <a:latin typeface="Times New Roman"/>
                <a:cs typeface="Times New Roman"/>
              </a:rPr>
              <a:t>ντοπαμινη  </a:t>
            </a:r>
            <a:r>
              <a:rPr sz="1800" dirty="0">
                <a:latin typeface="Times New Roman"/>
                <a:cs typeface="Times New Roman"/>
              </a:rPr>
              <a:t>ενεργοποιει αυτόν τον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υποδοχεα.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24500" y="2333244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114300" y="93090"/>
                </a:moveTo>
                <a:lnTo>
                  <a:pt x="38100" y="93090"/>
                </a:lnTo>
                <a:lnTo>
                  <a:pt x="38100" y="381000"/>
                </a:lnTo>
                <a:lnTo>
                  <a:pt x="114300" y="381000"/>
                </a:lnTo>
                <a:lnTo>
                  <a:pt x="114300" y="93090"/>
                </a:lnTo>
                <a:close/>
              </a:path>
              <a:path w="152400" h="381000">
                <a:moveTo>
                  <a:pt x="76200" y="0"/>
                </a:moveTo>
                <a:lnTo>
                  <a:pt x="0" y="93090"/>
                </a:lnTo>
                <a:lnTo>
                  <a:pt x="152400" y="93090"/>
                </a:lnTo>
                <a:lnTo>
                  <a:pt x="76200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24500" y="2333244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93090"/>
                </a:moveTo>
                <a:lnTo>
                  <a:pt x="38100" y="93090"/>
                </a:lnTo>
                <a:lnTo>
                  <a:pt x="38100" y="381000"/>
                </a:lnTo>
                <a:lnTo>
                  <a:pt x="114300" y="381000"/>
                </a:lnTo>
                <a:lnTo>
                  <a:pt x="114300" y="93090"/>
                </a:lnTo>
                <a:lnTo>
                  <a:pt x="152400" y="93090"/>
                </a:lnTo>
                <a:lnTo>
                  <a:pt x="76200" y="0"/>
                </a:lnTo>
                <a:lnTo>
                  <a:pt x="0" y="9309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7400" y="238506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114300" y="93090"/>
                </a:moveTo>
                <a:lnTo>
                  <a:pt x="38100" y="93090"/>
                </a:lnTo>
                <a:lnTo>
                  <a:pt x="38100" y="381000"/>
                </a:lnTo>
                <a:lnTo>
                  <a:pt x="114300" y="381000"/>
                </a:lnTo>
                <a:lnTo>
                  <a:pt x="114300" y="93090"/>
                </a:lnTo>
                <a:close/>
              </a:path>
              <a:path w="152400" h="381000">
                <a:moveTo>
                  <a:pt x="76200" y="0"/>
                </a:moveTo>
                <a:lnTo>
                  <a:pt x="0" y="93090"/>
                </a:lnTo>
                <a:lnTo>
                  <a:pt x="152400" y="93090"/>
                </a:lnTo>
                <a:lnTo>
                  <a:pt x="76200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7400" y="238506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93090"/>
                </a:moveTo>
                <a:lnTo>
                  <a:pt x="38100" y="93090"/>
                </a:lnTo>
                <a:lnTo>
                  <a:pt x="38100" y="381000"/>
                </a:lnTo>
                <a:lnTo>
                  <a:pt x="114300" y="381000"/>
                </a:lnTo>
                <a:lnTo>
                  <a:pt x="114300" y="93090"/>
                </a:lnTo>
                <a:lnTo>
                  <a:pt x="152400" y="93090"/>
                </a:lnTo>
                <a:lnTo>
                  <a:pt x="76200" y="0"/>
                </a:lnTo>
                <a:lnTo>
                  <a:pt x="0" y="9309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7400" y="3579876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11709"/>
                </a:moveTo>
                <a:lnTo>
                  <a:pt x="0" y="211709"/>
                </a:lnTo>
                <a:lnTo>
                  <a:pt x="76200" y="304800"/>
                </a:lnTo>
                <a:lnTo>
                  <a:pt x="152400" y="211709"/>
                </a:lnTo>
                <a:close/>
              </a:path>
              <a:path w="152400" h="304800">
                <a:moveTo>
                  <a:pt x="114300" y="0"/>
                </a:moveTo>
                <a:lnTo>
                  <a:pt x="38100" y="0"/>
                </a:lnTo>
                <a:lnTo>
                  <a:pt x="38100" y="211709"/>
                </a:lnTo>
                <a:lnTo>
                  <a:pt x="114300" y="211709"/>
                </a:lnTo>
                <a:lnTo>
                  <a:pt x="114300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7400" y="3579876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11709"/>
                </a:moveTo>
                <a:lnTo>
                  <a:pt x="114300" y="211709"/>
                </a:lnTo>
                <a:lnTo>
                  <a:pt x="114300" y="0"/>
                </a:lnTo>
                <a:lnTo>
                  <a:pt x="38100" y="0"/>
                </a:lnTo>
                <a:lnTo>
                  <a:pt x="38100" y="211709"/>
                </a:lnTo>
                <a:lnTo>
                  <a:pt x="0" y="211709"/>
                </a:lnTo>
                <a:lnTo>
                  <a:pt x="76200" y="304800"/>
                </a:lnTo>
                <a:lnTo>
                  <a:pt x="152400" y="21170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08932" y="3529584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11708"/>
                </a:moveTo>
                <a:lnTo>
                  <a:pt x="0" y="211708"/>
                </a:lnTo>
                <a:lnTo>
                  <a:pt x="76200" y="304799"/>
                </a:lnTo>
                <a:lnTo>
                  <a:pt x="152400" y="211708"/>
                </a:lnTo>
                <a:close/>
              </a:path>
              <a:path w="152400" h="304800">
                <a:moveTo>
                  <a:pt x="114300" y="0"/>
                </a:moveTo>
                <a:lnTo>
                  <a:pt x="38100" y="0"/>
                </a:lnTo>
                <a:lnTo>
                  <a:pt x="38100" y="211708"/>
                </a:lnTo>
                <a:lnTo>
                  <a:pt x="114300" y="211708"/>
                </a:lnTo>
                <a:lnTo>
                  <a:pt x="114300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08932" y="3529584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11708"/>
                </a:moveTo>
                <a:lnTo>
                  <a:pt x="114300" y="211708"/>
                </a:lnTo>
                <a:lnTo>
                  <a:pt x="114300" y="0"/>
                </a:lnTo>
                <a:lnTo>
                  <a:pt x="38100" y="0"/>
                </a:lnTo>
                <a:lnTo>
                  <a:pt x="38100" y="211708"/>
                </a:lnTo>
                <a:lnTo>
                  <a:pt x="0" y="211708"/>
                </a:lnTo>
                <a:lnTo>
                  <a:pt x="76200" y="304799"/>
                </a:lnTo>
                <a:lnTo>
                  <a:pt x="152400" y="21170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7400" y="397764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114300" y="93091"/>
                </a:moveTo>
                <a:lnTo>
                  <a:pt x="38100" y="93091"/>
                </a:lnTo>
                <a:lnTo>
                  <a:pt x="38100" y="381000"/>
                </a:lnTo>
                <a:lnTo>
                  <a:pt x="114300" y="381000"/>
                </a:lnTo>
                <a:lnTo>
                  <a:pt x="114300" y="93091"/>
                </a:lnTo>
                <a:close/>
              </a:path>
              <a:path w="152400" h="381000">
                <a:moveTo>
                  <a:pt x="76200" y="0"/>
                </a:moveTo>
                <a:lnTo>
                  <a:pt x="0" y="93091"/>
                </a:lnTo>
                <a:lnTo>
                  <a:pt x="152400" y="93091"/>
                </a:lnTo>
                <a:lnTo>
                  <a:pt x="76200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57400" y="397764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93091"/>
                </a:moveTo>
                <a:lnTo>
                  <a:pt x="38100" y="93091"/>
                </a:lnTo>
                <a:lnTo>
                  <a:pt x="38100" y="381000"/>
                </a:lnTo>
                <a:lnTo>
                  <a:pt x="114300" y="381000"/>
                </a:lnTo>
                <a:lnTo>
                  <a:pt x="114300" y="93091"/>
                </a:lnTo>
                <a:lnTo>
                  <a:pt x="152400" y="93091"/>
                </a:lnTo>
                <a:lnTo>
                  <a:pt x="76200" y="0"/>
                </a:lnTo>
                <a:lnTo>
                  <a:pt x="0" y="9309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5132" y="3986784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114300" y="93091"/>
                </a:moveTo>
                <a:lnTo>
                  <a:pt x="38100" y="93091"/>
                </a:lnTo>
                <a:lnTo>
                  <a:pt x="38100" y="381000"/>
                </a:lnTo>
                <a:lnTo>
                  <a:pt x="114300" y="381000"/>
                </a:lnTo>
                <a:lnTo>
                  <a:pt x="114300" y="93091"/>
                </a:lnTo>
                <a:close/>
              </a:path>
              <a:path w="152400" h="381000">
                <a:moveTo>
                  <a:pt x="76200" y="0"/>
                </a:moveTo>
                <a:lnTo>
                  <a:pt x="0" y="93091"/>
                </a:lnTo>
                <a:lnTo>
                  <a:pt x="152400" y="93091"/>
                </a:lnTo>
                <a:lnTo>
                  <a:pt x="76200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85132" y="3986784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93091"/>
                </a:moveTo>
                <a:lnTo>
                  <a:pt x="38100" y="93091"/>
                </a:lnTo>
                <a:lnTo>
                  <a:pt x="38100" y="381000"/>
                </a:lnTo>
                <a:lnTo>
                  <a:pt x="114300" y="381000"/>
                </a:lnTo>
                <a:lnTo>
                  <a:pt x="114300" y="93091"/>
                </a:lnTo>
                <a:lnTo>
                  <a:pt x="152400" y="93091"/>
                </a:lnTo>
                <a:lnTo>
                  <a:pt x="76200" y="0"/>
                </a:lnTo>
                <a:lnTo>
                  <a:pt x="0" y="9309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1100" y="4343398"/>
            <a:ext cx="7772400" cy="2438400"/>
          </a:xfrm>
          <a:custGeom>
            <a:avLst/>
            <a:gdLst/>
            <a:ahLst/>
            <a:cxnLst/>
            <a:rect l="l" t="t" r="r" b="b"/>
            <a:pathLst>
              <a:path w="7772400" h="2438400">
                <a:moveTo>
                  <a:pt x="0" y="2438399"/>
                </a:moveTo>
                <a:lnTo>
                  <a:pt x="7772400" y="2438399"/>
                </a:lnTo>
                <a:lnTo>
                  <a:pt x="7772400" y="0"/>
                </a:lnTo>
                <a:lnTo>
                  <a:pt x="0" y="0"/>
                </a:lnTo>
                <a:lnTo>
                  <a:pt x="0" y="2438399"/>
                </a:lnTo>
                <a:close/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500" y="0"/>
            <a:ext cx="3493770" cy="1174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6244" y="0"/>
            <a:ext cx="1430274" cy="1174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3833" y="90932"/>
            <a:ext cx="59010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2040" algn="l"/>
              </a:tabLst>
            </a:pPr>
            <a:r>
              <a:rPr sz="44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Αδρε</a:t>
            </a:r>
            <a:r>
              <a:rPr sz="4400" b="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sz="44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εργικ</a:t>
            </a:r>
            <a:r>
              <a:rPr sz="44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sz="4400" b="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i="1" dirty="0">
                <a:solidFill>
                  <a:srgbClr val="FF0000"/>
                </a:solidFill>
                <a:latin typeface="Times New Roman"/>
                <a:cs typeface="Times New Roman"/>
              </a:rPr>
              <a:t>Φ	</a:t>
            </a:r>
            <a:r>
              <a:rPr sz="3200" dirty="0">
                <a:solidFill>
                  <a:srgbClr val="114FFA"/>
                </a:solidFill>
                <a:latin typeface="Times New Roman"/>
                <a:cs typeface="Times New Roman"/>
              </a:rPr>
              <a:t>Επινεφριν</a:t>
            </a:r>
            <a:r>
              <a:rPr sz="3200" spc="-10" dirty="0">
                <a:solidFill>
                  <a:srgbClr val="114FFA"/>
                </a:solidFill>
                <a:latin typeface="Times New Roman"/>
                <a:cs typeface="Times New Roman"/>
              </a:rPr>
              <a:t>η</a:t>
            </a:r>
            <a:r>
              <a:rPr sz="4400" b="0" dirty="0">
                <a:latin typeface="Times New Roman"/>
                <a:cs typeface="Times New Roman"/>
              </a:rPr>
              <a:t>–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3925" y="1363725"/>
            <a:ext cx="341375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925" y="1833117"/>
            <a:ext cx="243840" cy="25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3925" y="2198877"/>
            <a:ext cx="243840" cy="25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3925" y="2563114"/>
            <a:ext cx="243840" cy="25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6787" y="2806445"/>
            <a:ext cx="1666239" cy="0"/>
          </a:xfrm>
          <a:custGeom>
            <a:avLst/>
            <a:gdLst/>
            <a:ahLst/>
            <a:cxnLst/>
            <a:rect l="l" t="t" r="r" b="b"/>
            <a:pathLst>
              <a:path w="1666239">
                <a:moveTo>
                  <a:pt x="0" y="0"/>
                </a:moveTo>
                <a:lnTo>
                  <a:pt x="1665732" y="0"/>
                </a:lnTo>
              </a:path>
            </a:pathLst>
          </a:custGeom>
          <a:ln w="24384">
            <a:solidFill>
              <a:srgbClr val="0D4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925" y="2948939"/>
            <a:ext cx="295656" cy="303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3925" y="3368040"/>
            <a:ext cx="243840" cy="25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925" y="3733800"/>
            <a:ext cx="243840" cy="252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3925" y="4404614"/>
            <a:ext cx="243840" cy="25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3925" y="4770373"/>
            <a:ext cx="243840" cy="252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0496" y="3043427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71450" y="114300"/>
                </a:moveTo>
                <a:lnTo>
                  <a:pt x="57150" y="114300"/>
                </a:lnTo>
                <a:lnTo>
                  <a:pt x="57150" y="304800"/>
                </a:lnTo>
                <a:lnTo>
                  <a:pt x="171450" y="304800"/>
                </a:lnTo>
                <a:lnTo>
                  <a:pt x="171450" y="114300"/>
                </a:lnTo>
                <a:close/>
              </a:path>
              <a:path w="228600" h="304800">
                <a:moveTo>
                  <a:pt x="114300" y="0"/>
                </a:moveTo>
                <a:lnTo>
                  <a:pt x="0" y="114300"/>
                </a:lnTo>
                <a:lnTo>
                  <a:pt x="2286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0496" y="3043427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14300"/>
                </a:moveTo>
                <a:lnTo>
                  <a:pt x="57150" y="114300"/>
                </a:lnTo>
                <a:lnTo>
                  <a:pt x="57150" y="304800"/>
                </a:lnTo>
                <a:lnTo>
                  <a:pt x="171450" y="304800"/>
                </a:lnTo>
                <a:lnTo>
                  <a:pt x="171450" y="114300"/>
                </a:lnTo>
                <a:lnTo>
                  <a:pt x="228600" y="114300"/>
                </a:lnTo>
                <a:lnTo>
                  <a:pt x="114300" y="0"/>
                </a:lnTo>
                <a:lnTo>
                  <a:pt x="0" y="1143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9639" y="3450335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71450" y="114300"/>
                </a:moveTo>
                <a:lnTo>
                  <a:pt x="57150" y="114300"/>
                </a:lnTo>
                <a:lnTo>
                  <a:pt x="57150" y="304800"/>
                </a:lnTo>
                <a:lnTo>
                  <a:pt x="171450" y="304800"/>
                </a:lnTo>
                <a:lnTo>
                  <a:pt x="171450" y="114300"/>
                </a:lnTo>
                <a:close/>
              </a:path>
              <a:path w="228600" h="304800">
                <a:moveTo>
                  <a:pt x="114300" y="0"/>
                </a:moveTo>
                <a:lnTo>
                  <a:pt x="0" y="114300"/>
                </a:lnTo>
                <a:lnTo>
                  <a:pt x="2286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9639" y="3450335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14300"/>
                </a:moveTo>
                <a:lnTo>
                  <a:pt x="57150" y="114300"/>
                </a:lnTo>
                <a:lnTo>
                  <a:pt x="57150" y="304800"/>
                </a:lnTo>
                <a:lnTo>
                  <a:pt x="171450" y="304800"/>
                </a:lnTo>
                <a:lnTo>
                  <a:pt x="171450" y="114300"/>
                </a:lnTo>
                <a:lnTo>
                  <a:pt x="228600" y="114300"/>
                </a:lnTo>
                <a:lnTo>
                  <a:pt x="114300" y="0"/>
                </a:lnTo>
                <a:lnTo>
                  <a:pt x="0" y="1143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4023" y="6591389"/>
            <a:ext cx="48895" cy="24765"/>
          </a:xfrm>
          <a:custGeom>
            <a:avLst/>
            <a:gdLst/>
            <a:ahLst/>
            <a:cxnLst/>
            <a:rect l="l" t="t" r="r" b="b"/>
            <a:pathLst>
              <a:path w="48894" h="24765">
                <a:moveTo>
                  <a:pt x="0" y="24384"/>
                </a:moveTo>
                <a:lnTo>
                  <a:pt x="48768" y="24384"/>
                </a:lnTo>
                <a:lnTo>
                  <a:pt x="48768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54087" y="1243606"/>
            <a:ext cx="7761605" cy="538543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790"/>
              </a:spcBef>
            </a:pPr>
            <a:r>
              <a:rPr sz="2400" b="1" dirty="0">
                <a:solidFill>
                  <a:srgbClr val="FB0028"/>
                </a:solidFill>
                <a:latin typeface="Arial"/>
                <a:cs typeface="Arial"/>
              </a:rPr>
              <a:t>Δράση</a:t>
            </a:r>
            <a:endParaRPr sz="2400">
              <a:latin typeface="Arial"/>
              <a:cs typeface="Arial"/>
            </a:endParaRPr>
          </a:p>
          <a:p>
            <a:pPr marL="82550" marR="846455">
              <a:lnSpc>
                <a:spcPct val="120000"/>
              </a:lnSpc>
              <a:spcBef>
                <a:spcPts val="100"/>
              </a:spcBef>
              <a:tabLst>
                <a:tab pos="2556510" algn="l"/>
              </a:tabLst>
            </a:pPr>
            <a:r>
              <a:rPr sz="2000" b="1" dirty="0">
                <a:latin typeface="Arial"/>
                <a:cs typeface="Arial"/>
              </a:rPr>
              <a:t>Πολλά </a:t>
            </a:r>
            <a:r>
              <a:rPr sz="2000" b="1" spc="-5" dirty="0">
                <a:latin typeface="Arial"/>
                <a:cs typeface="Arial"/>
              </a:rPr>
              <a:t>αδρενεργικα φαρμακα διεγειρουν περισσοτερους  </a:t>
            </a:r>
            <a:r>
              <a:rPr sz="2000" b="1" dirty="0">
                <a:latin typeface="Arial"/>
                <a:cs typeface="Arial"/>
              </a:rPr>
              <a:t>από ένα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υποδοχεις	</a:t>
            </a:r>
            <a:r>
              <a:rPr sz="2000" b="1" dirty="0">
                <a:latin typeface="Arial"/>
                <a:cs typeface="Arial"/>
              </a:rPr>
              <a:t>(α &amp; B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b="1" spc="-5" dirty="0">
                <a:solidFill>
                  <a:srgbClr val="0D46E2"/>
                </a:solidFill>
                <a:latin typeface="Times New Roman"/>
                <a:cs typeface="Times New Roman"/>
              </a:rPr>
              <a:t>Καρδιαγγειακό</a:t>
            </a:r>
            <a:endParaRPr sz="2000">
              <a:latin typeface="Times New Roman"/>
              <a:cs typeface="Times New Roman"/>
            </a:endParaRPr>
          </a:p>
          <a:p>
            <a:pPr marL="267335" marR="1340485" indent="-26034">
              <a:lnSpc>
                <a:spcPct val="124000"/>
              </a:lnSpc>
              <a:spcBef>
                <a:spcPts val="385"/>
              </a:spcBef>
            </a:pPr>
            <a:r>
              <a:rPr sz="2000" spc="-5" dirty="0">
                <a:latin typeface="Times New Roman"/>
                <a:cs typeface="Times New Roman"/>
              </a:rPr>
              <a:t>συσταλτικοτητα </a:t>
            </a:r>
            <a:r>
              <a:rPr sz="2000" dirty="0">
                <a:latin typeface="Times New Roman"/>
                <a:cs typeface="Times New Roman"/>
              </a:rPr>
              <a:t>μυοκαρδιου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(θετικη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ινοτροπος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δραση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β1</a:t>
            </a:r>
            <a:r>
              <a:rPr sz="2000" dirty="0">
                <a:latin typeface="Times New Roman"/>
                <a:cs typeface="Times New Roman"/>
              </a:rPr>
              <a:t>)  </a:t>
            </a:r>
            <a:r>
              <a:rPr sz="2000" spc="-5" dirty="0">
                <a:latin typeface="Times New Roman"/>
                <a:cs typeface="Times New Roman"/>
              </a:rPr>
              <a:t>συχνοτητας </a:t>
            </a:r>
            <a:r>
              <a:rPr sz="2000" dirty="0">
                <a:latin typeface="Times New Roman"/>
                <a:cs typeface="Times New Roman"/>
              </a:rPr>
              <a:t>συστολης (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θετικη χρονοτροπος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δραση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β1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  <a:tabLst>
                <a:tab pos="5594350" algn="l"/>
              </a:tabLst>
            </a:pPr>
            <a:r>
              <a:rPr sz="2000" spc="-5" dirty="0">
                <a:latin typeface="Times New Roman"/>
                <a:cs typeface="Times New Roman"/>
              </a:rPr>
              <a:t>Διαστολή </a:t>
            </a:r>
            <a:r>
              <a:rPr sz="2000" dirty="0">
                <a:latin typeface="Times New Roman"/>
                <a:cs typeface="Times New Roman"/>
              </a:rPr>
              <a:t>αγγειων  </a:t>
            </a:r>
            <a:r>
              <a:rPr sz="2000" spc="-5" dirty="0">
                <a:latin typeface="Times New Roman"/>
                <a:cs typeface="Times New Roman"/>
              </a:rPr>
              <a:t>σε ηπαρ και σκελετικους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μυες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και	συσπαση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αρτηριδιων  δερματος, </a:t>
            </a:r>
            <a:r>
              <a:rPr sz="2000" dirty="0">
                <a:latin typeface="Times New Roman"/>
                <a:cs typeface="Times New Roman"/>
              </a:rPr>
              <a:t>βλεννογονων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(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β2</a:t>
            </a:r>
            <a:r>
              <a:rPr sz="2000" spc="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u="heavy" dirty="0">
                <a:solidFill>
                  <a:srgbClr val="0A35AA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0A35AA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Αναπνευστικο</a:t>
            </a:r>
            <a:endParaRPr sz="2000">
              <a:latin typeface="Times New Roman"/>
              <a:cs typeface="Times New Roman"/>
            </a:endParaRPr>
          </a:p>
          <a:p>
            <a:pPr marL="50165" marR="5117465" indent="-38100">
              <a:lnSpc>
                <a:spcPct val="108900"/>
              </a:lnSpc>
              <a:spcBef>
                <a:spcPts val="265"/>
              </a:spcBef>
            </a:pPr>
            <a:r>
              <a:rPr sz="2000" dirty="0">
                <a:latin typeface="Times New Roman"/>
                <a:cs typeface="Times New Roman"/>
              </a:rPr>
              <a:t>Εντονη </a:t>
            </a:r>
            <a:r>
              <a:rPr sz="2000" spc="-5" dirty="0">
                <a:latin typeface="Times New Roman"/>
                <a:cs typeface="Times New Roman"/>
              </a:rPr>
              <a:t>βρογχοδιαστολη  </a:t>
            </a:r>
            <a:r>
              <a:rPr sz="2000" b="1" u="heavy" spc="-10" dirty="0">
                <a:solidFill>
                  <a:srgbClr val="0A35AA"/>
                </a:solidFill>
                <a:uFill>
                  <a:solidFill>
                    <a:srgbClr val="0A35AA"/>
                  </a:solidFill>
                </a:uFill>
                <a:latin typeface="Times New Roman"/>
                <a:cs typeface="Times New Roman"/>
              </a:rPr>
              <a:t>Υπεργλυκαιμια </a:t>
            </a:r>
            <a:r>
              <a:rPr sz="2000" b="1" spc="-10" dirty="0">
                <a:solidFill>
                  <a:srgbClr val="0A35AA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γλυκογονολυση(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β2)</a:t>
            </a:r>
            <a:endParaRPr sz="2000">
              <a:latin typeface="Times New Roman"/>
              <a:cs typeface="Times New Roman"/>
            </a:endParaRPr>
          </a:p>
          <a:p>
            <a:pPr marL="50165" marR="5117465" algn="just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εκκριση γλυκαγονης(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β2)  </a:t>
            </a:r>
            <a:r>
              <a:rPr sz="2000" spc="-5" dirty="0">
                <a:latin typeface="Times New Roman"/>
                <a:cs typeface="Times New Roman"/>
              </a:rPr>
              <a:t>Εκκριση ινσουλινης </a:t>
            </a:r>
            <a:r>
              <a:rPr sz="2000" dirty="0">
                <a:latin typeface="Times New Roman"/>
                <a:cs typeface="Times New Roman"/>
              </a:rPr>
              <a:t>(α2)  </a:t>
            </a:r>
            <a:r>
              <a:rPr sz="2000" b="1" u="heavy" spc="-5" dirty="0">
                <a:solidFill>
                  <a:srgbClr val="0A35AA"/>
                </a:solidFill>
                <a:uFill>
                  <a:solidFill>
                    <a:srgbClr val="0A35AA"/>
                  </a:solidFill>
                </a:uFill>
                <a:latin typeface="Times New Roman"/>
                <a:cs typeface="Times New Roman"/>
              </a:rPr>
              <a:t>Λιπολυση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98576" y="63246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71449" y="114300"/>
                </a:moveTo>
                <a:lnTo>
                  <a:pt x="57149" y="114300"/>
                </a:lnTo>
                <a:lnTo>
                  <a:pt x="57149" y="304800"/>
                </a:lnTo>
                <a:lnTo>
                  <a:pt x="171449" y="304800"/>
                </a:lnTo>
                <a:lnTo>
                  <a:pt x="171449" y="114300"/>
                </a:lnTo>
                <a:close/>
              </a:path>
              <a:path w="228600" h="304800">
                <a:moveTo>
                  <a:pt x="114299" y="0"/>
                </a:moveTo>
                <a:lnTo>
                  <a:pt x="0" y="114300"/>
                </a:lnTo>
                <a:lnTo>
                  <a:pt x="228599" y="114300"/>
                </a:lnTo>
                <a:lnTo>
                  <a:pt x="114299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8576" y="63246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14300"/>
                </a:moveTo>
                <a:lnTo>
                  <a:pt x="57149" y="114300"/>
                </a:lnTo>
                <a:lnTo>
                  <a:pt x="57149" y="304800"/>
                </a:lnTo>
                <a:lnTo>
                  <a:pt x="171449" y="304800"/>
                </a:lnTo>
                <a:lnTo>
                  <a:pt x="171449" y="114300"/>
                </a:lnTo>
                <a:lnTo>
                  <a:pt x="228599" y="114300"/>
                </a:lnTo>
                <a:lnTo>
                  <a:pt x="114299" y="0"/>
                </a:lnTo>
                <a:lnTo>
                  <a:pt x="0" y="1143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8576" y="5658611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71449" y="114300"/>
                </a:moveTo>
                <a:lnTo>
                  <a:pt x="57149" y="114300"/>
                </a:lnTo>
                <a:lnTo>
                  <a:pt x="57149" y="304800"/>
                </a:lnTo>
                <a:lnTo>
                  <a:pt x="171449" y="304800"/>
                </a:lnTo>
                <a:lnTo>
                  <a:pt x="171449" y="114300"/>
                </a:lnTo>
                <a:close/>
              </a:path>
              <a:path w="228600" h="304800">
                <a:moveTo>
                  <a:pt x="114299" y="0"/>
                </a:moveTo>
                <a:lnTo>
                  <a:pt x="0" y="114300"/>
                </a:lnTo>
                <a:lnTo>
                  <a:pt x="228599" y="114300"/>
                </a:lnTo>
                <a:lnTo>
                  <a:pt x="114299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8576" y="5658611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14300"/>
                </a:moveTo>
                <a:lnTo>
                  <a:pt x="57149" y="114300"/>
                </a:lnTo>
                <a:lnTo>
                  <a:pt x="57149" y="304800"/>
                </a:lnTo>
                <a:lnTo>
                  <a:pt x="171449" y="304800"/>
                </a:lnTo>
                <a:lnTo>
                  <a:pt x="171449" y="114300"/>
                </a:lnTo>
                <a:lnTo>
                  <a:pt x="228599" y="114300"/>
                </a:lnTo>
                <a:lnTo>
                  <a:pt x="114299" y="0"/>
                </a:lnTo>
                <a:lnTo>
                  <a:pt x="0" y="1143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8576" y="5353811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71449" y="114300"/>
                </a:moveTo>
                <a:lnTo>
                  <a:pt x="57149" y="114300"/>
                </a:lnTo>
                <a:lnTo>
                  <a:pt x="57149" y="304800"/>
                </a:lnTo>
                <a:lnTo>
                  <a:pt x="171449" y="304800"/>
                </a:lnTo>
                <a:lnTo>
                  <a:pt x="171449" y="114300"/>
                </a:lnTo>
                <a:close/>
              </a:path>
              <a:path w="228600" h="304800">
                <a:moveTo>
                  <a:pt x="114299" y="0"/>
                </a:moveTo>
                <a:lnTo>
                  <a:pt x="0" y="114300"/>
                </a:lnTo>
                <a:lnTo>
                  <a:pt x="228599" y="114300"/>
                </a:lnTo>
                <a:lnTo>
                  <a:pt x="114299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8576" y="5353811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14300"/>
                </a:moveTo>
                <a:lnTo>
                  <a:pt x="57149" y="114300"/>
                </a:lnTo>
                <a:lnTo>
                  <a:pt x="57149" y="304800"/>
                </a:lnTo>
                <a:lnTo>
                  <a:pt x="171449" y="304800"/>
                </a:lnTo>
                <a:lnTo>
                  <a:pt x="171449" y="114300"/>
                </a:lnTo>
                <a:lnTo>
                  <a:pt x="228599" y="114300"/>
                </a:lnTo>
                <a:lnTo>
                  <a:pt x="114299" y="0"/>
                </a:lnTo>
                <a:lnTo>
                  <a:pt x="0" y="1143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2480" y="60198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190500"/>
                </a:moveTo>
                <a:lnTo>
                  <a:pt x="0" y="190500"/>
                </a:lnTo>
                <a:lnTo>
                  <a:pt x="114300" y="304800"/>
                </a:lnTo>
                <a:lnTo>
                  <a:pt x="228600" y="190500"/>
                </a:lnTo>
                <a:close/>
              </a:path>
              <a:path w="228600" h="304800">
                <a:moveTo>
                  <a:pt x="171450" y="0"/>
                </a:moveTo>
                <a:lnTo>
                  <a:pt x="57150" y="0"/>
                </a:lnTo>
                <a:lnTo>
                  <a:pt x="57150" y="190500"/>
                </a:lnTo>
                <a:lnTo>
                  <a:pt x="171450" y="190500"/>
                </a:lnTo>
                <a:lnTo>
                  <a:pt x="171450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2480" y="60198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90500"/>
                </a:moveTo>
                <a:lnTo>
                  <a:pt x="57150" y="1905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190500"/>
                </a:lnTo>
                <a:lnTo>
                  <a:pt x="228600" y="190500"/>
                </a:lnTo>
                <a:lnTo>
                  <a:pt x="114300" y="304800"/>
                </a:lnTo>
                <a:lnTo>
                  <a:pt x="0" y="1905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498348"/>
            <a:ext cx="3493770" cy="1229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2444" y="498348"/>
            <a:ext cx="1430274" cy="1229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0033" y="643508"/>
            <a:ext cx="60953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22040" algn="l"/>
              </a:tabLst>
            </a:pPr>
            <a:r>
              <a:rPr sz="44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Αδρενεργικα</a:t>
            </a:r>
            <a:r>
              <a:rPr sz="4400" b="0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i="1" dirty="0">
                <a:solidFill>
                  <a:srgbClr val="FF0000"/>
                </a:solidFill>
                <a:latin typeface="Times New Roman"/>
                <a:cs typeface="Times New Roman"/>
              </a:rPr>
              <a:t>Φ	</a:t>
            </a:r>
            <a:r>
              <a:rPr sz="3600" spc="-5" dirty="0">
                <a:solidFill>
                  <a:srgbClr val="FB0028"/>
                </a:solidFill>
                <a:latin typeface="Times New Roman"/>
                <a:cs typeface="Times New Roman"/>
              </a:rPr>
              <a:t>Επινεφρινη</a:t>
            </a:r>
            <a:r>
              <a:rPr sz="3600" b="0" spc="-5" dirty="0">
                <a:solidFill>
                  <a:srgbClr val="FB0028"/>
                </a:solidFill>
                <a:latin typeface="Times New Roman"/>
                <a:cs typeface="Times New Roman"/>
              </a:rPr>
              <a:t>–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200" y="1654175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0871" y="1947164"/>
            <a:ext cx="2705100" cy="0"/>
          </a:xfrm>
          <a:custGeom>
            <a:avLst/>
            <a:gdLst/>
            <a:ahLst/>
            <a:cxnLst/>
            <a:rect l="l" t="t" r="r" b="b"/>
            <a:pathLst>
              <a:path w="2705100">
                <a:moveTo>
                  <a:pt x="0" y="0"/>
                </a:moveTo>
                <a:lnTo>
                  <a:pt x="2705074" y="0"/>
                </a:lnTo>
              </a:path>
            </a:pathLst>
          </a:custGeom>
          <a:ln w="28955">
            <a:solidFill>
              <a:srgbClr val="0D4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5500" y="1508887"/>
            <a:ext cx="616458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0D46E2"/>
                </a:solidFill>
                <a:latin typeface="Times New Roman"/>
                <a:cs typeface="Times New Roman"/>
              </a:rPr>
              <a:t>Ενδειξεις</a:t>
            </a:r>
            <a:r>
              <a:rPr sz="2400" b="1" spc="40" dirty="0">
                <a:solidFill>
                  <a:srgbClr val="0D46E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D46E2"/>
                </a:solidFill>
                <a:latin typeface="Times New Roman"/>
                <a:cs typeface="Times New Roman"/>
              </a:rPr>
              <a:t>χορηγησης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4137025" algn="l"/>
              </a:tabLst>
            </a:pPr>
            <a:r>
              <a:rPr sz="2400" b="1" dirty="0">
                <a:latin typeface="Times New Roman"/>
                <a:cs typeface="Times New Roman"/>
              </a:rPr>
              <a:t>Βρογχοσπασμος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(οξυ α</a:t>
            </a:r>
            <a:r>
              <a:rPr sz="2400" spc="5" dirty="0">
                <a:latin typeface="Times New Roman"/>
                <a:cs typeface="Times New Roman"/>
              </a:rPr>
              <a:t>σ</a:t>
            </a:r>
            <a:r>
              <a:rPr sz="2400" dirty="0">
                <a:latin typeface="Times New Roman"/>
                <a:cs typeface="Times New Roman"/>
              </a:rPr>
              <a:t>θμ</a:t>
            </a:r>
            <a:r>
              <a:rPr sz="2400" spc="5" dirty="0">
                <a:latin typeface="Times New Roman"/>
                <a:cs typeface="Times New Roman"/>
              </a:rPr>
              <a:t>α</a:t>
            </a:r>
            <a:r>
              <a:rPr sz="2400" b="1" dirty="0">
                <a:latin typeface="Times New Roman"/>
                <a:cs typeface="Times New Roman"/>
              </a:rPr>
              <a:t>)	</a:t>
            </a:r>
            <a:r>
              <a:rPr sz="2400" dirty="0">
                <a:solidFill>
                  <a:srgbClr val="0337C5"/>
                </a:solidFill>
                <a:latin typeface="Times New Roman"/>
                <a:cs typeface="Times New Roman"/>
              </a:rPr>
              <a:t>βρογχοδιαστολή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" y="2460116"/>
            <a:ext cx="20853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Γλαυκωμα(2%)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5500" y="2899028"/>
            <a:ext cx="2772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Αναφυλακτικο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shock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9097" y="2386964"/>
            <a:ext cx="278320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5585" marR="5080" indent="-222885">
              <a:lnSpc>
                <a:spcPct val="120000"/>
              </a:lnSpc>
              <a:spcBef>
                <a:spcPts val="100"/>
              </a:spcBef>
            </a:pPr>
            <a:r>
              <a:rPr sz="2400" spc="-5" dirty="0">
                <a:solidFill>
                  <a:srgbClr val="0337C5"/>
                </a:solidFill>
                <a:latin typeface="Times New Roman"/>
                <a:cs typeface="Times New Roman"/>
              </a:rPr>
              <a:t>ενδοφθαλμιας</a:t>
            </a:r>
            <a:r>
              <a:rPr sz="2400" spc="-30" dirty="0">
                <a:solidFill>
                  <a:srgbClr val="0337C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337C5"/>
                </a:solidFill>
                <a:latin typeface="Times New Roman"/>
                <a:cs typeface="Times New Roman"/>
              </a:rPr>
              <a:t>πιεσης,,  </a:t>
            </a:r>
            <a:r>
              <a:rPr sz="2400" spc="-5" dirty="0">
                <a:latin typeface="Times New Roman"/>
                <a:cs typeface="Times New Roman"/>
              </a:rPr>
              <a:t>φαρμακο </a:t>
            </a:r>
            <a:r>
              <a:rPr sz="2400" dirty="0">
                <a:latin typeface="Times New Roman"/>
                <a:cs typeface="Times New Roman"/>
              </a:rPr>
              <a:t>εκλογης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8200" y="3870020"/>
            <a:ext cx="341375" cy="355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5800" y="2968751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190500"/>
                </a:moveTo>
                <a:lnTo>
                  <a:pt x="0" y="190500"/>
                </a:lnTo>
                <a:lnTo>
                  <a:pt x="114300" y="304800"/>
                </a:lnTo>
                <a:lnTo>
                  <a:pt x="228600" y="190500"/>
                </a:lnTo>
                <a:close/>
              </a:path>
              <a:path w="228600" h="304800">
                <a:moveTo>
                  <a:pt x="171450" y="0"/>
                </a:moveTo>
                <a:lnTo>
                  <a:pt x="57150" y="0"/>
                </a:lnTo>
                <a:lnTo>
                  <a:pt x="57150" y="190500"/>
                </a:lnTo>
                <a:lnTo>
                  <a:pt x="171450" y="19050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05800" y="2968751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190500"/>
                </a:moveTo>
                <a:lnTo>
                  <a:pt x="171450" y="190500"/>
                </a:lnTo>
                <a:lnTo>
                  <a:pt x="171450" y="0"/>
                </a:lnTo>
                <a:lnTo>
                  <a:pt x="57150" y="0"/>
                </a:lnTo>
                <a:lnTo>
                  <a:pt x="57150" y="190500"/>
                </a:lnTo>
                <a:lnTo>
                  <a:pt x="0" y="190500"/>
                </a:lnTo>
                <a:lnTo>
                  <a:pt x="114300" y="304800"/>
                </a:lnTo>
                <a:lnTo>
                  <a:pt x="228600" y="1905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24200" y="2590800"/>
            <a:ext cx="673735" cy="152400"/>
          </a:xfrm>
          <a:custGeom>
            <a:avLst/>
            <a:gdLst/>
            <a:ahLst/>
            <a:cxnLst/>
            <a:rect l="l" t="t" r="r" b="b"/>
            <a:pathLst>
              <a:path w="673735" h="152400">
                <a:moveTo>
                  <a:pt x="597535" y="0"/>
                </a:moveTo>
                <a:lnTo>
                  <a:pt x="597535" y="38100"/>
                </a:lnTo>
                <a:lnTo>
                  <a:pt x="0" y="38100"/>
                </a:lnTo>
                <a:lnTo>
                  <a:pt x="0" y="114300"/>
                </a:lnTo>
                <a:lnTo>
                  <a:pt x="597535" y="114300"/>
                </a:lnTo>
                <a:lnTo>
                  <a:pt x="597535" y="152400"/>
                </a:lnTo>
                <a:lnTo>
                  <a:pt x="673608" y="76200"/>
                </a:lnTo>
                <a:lnTo>
                  <a:pt x="597535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2590800"/>
            <a:ext cx="673735" cy="152400"/>
          </a:xfrm>
          <a:custGeom>
            <a:avLst/>
            <a:gdLst/>
            <a:ahLst/>
            <a:cxnLst/>
            <a:rect l="l" t="t" r="r" b="b"/>
            <a:pathLst>
              <a:path w="673735" h="152400">
                <a:moveTo>
                  <a:pt x="0" y="38100"/>
                </a:moveTo>
                <a:lnTo>
                  <a:pt x="597535" y="38100"/>
                </a:lnTo>
                <a:lnTo>
                  <a:pt x="597535" y="0"/>
                </a:lnTo>
                <a:lnTo>
                  <a:pt x="673608" y="76200"/>
                </a:lnTo>
                <a:lnTo>
                  <a:pt x="597535" y="152400"/>
                </a:lnTo>
                <a:lnTo>
                  <a:pt x="597535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82084" y="2193035"/>
            <a:ext cx="445134" cy="152400"/>
          </a:xfrm>
          <a:custGeom>
            <a:avLst/>
            <a:gdLst/>
            <a:ahLst/>
            <a:cxnLst/>
            <a:rect l="l" t="t" r="r" b="b"/>
            <a:pathLst>
              <a:path w="445135" h="152400">
                <a:moveTo>
                  <a:pt x="368935" y="0"/>
                </a:moveTo>
                <a:lnTo>
                  <a:pt x="368935" y="38100"/>
                </a:lnTo>
                <a:lnTo>
                  <a:pt x="0" y="38100"/>
                </a:lnTo>
                <a:lnTo>
                  <a:pt x="0" y="114300"/>
                </a:lnTo>
                <a:lnTo>
                  <a:pt x="368935" y="114300"/>
                </a:lnTo>
                <a:lnTo>
                  <a:pt x="368935" y="152400"/>
                </a:lnTo>
                <a:lnTo>
                  <a:pt x="445007" y="76200"/>
                </a:lnTo>
                <a:lnTo>
                  <a:pt x="368935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2084" y="2193035"/>
            <a:ext cx="445134" cy="152400"/>
          </a:xfrm>
          <a:custGeom>
            <a:avLst/>
            <a:gdLst/>
            <a:ahLst/>
            <a:cxnLst/>
            <a:rect l="l" t="t" r="r" b="b"/>
            <a:pathLst>
              <a:path w="445135" h="152400">
                <a:moveTo>
                  <a:pt x="0" y="38100"/>
                </a:moveTo>
                <a:lnTo>
                  <a:pt x="368935" y="38100"/>
                </a:lnTo>
                <a:lnTo>
                  <a:pt x="368935" y="0"/>
                </a:lnTo>
                <a:lnTo>
                  <a:pt x="445007" y="76200"/>
                </a:lnTo>
                <a:lnTo>
                  <a:pt x="368935" y="152400"/>
                </a:lnTo>
                <a:lnTo>
                  <a:pt x="368935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92652" y="3044951"/>
            <a:ext cx="443865" cy="152400"/>
          </a:xfrm>
          <a:custGeom>
            <a:avLst/>
            <a:gdLst/>
            <a:ahLst/>
            <a:cxnLst/>
            <a:rect l="l" t="t" r="r" b="b"/>
            <a:pathLst>
              <a:path w="443864" h="152400">
                <a:moveTo>
                  <a:pt x="367411" y="0"/>
                </a:moveTo>
                <a:lnTo>
                  <a:pt x="367411" y="38100"/>
                </a:lnTo>
                <a:lnTo>
                  <a:pt x="0" y="38100"/>
                </a:lnTo>
                <a:lnTo>
                  <a:pt x="0" y="114300"/>
                </a:lnTo>
                <a:lnTo>
                  <a:pt x="367411" y="114300"/>
                </a:lnTo>
                <a:lnTo>
                  <a:pt x="367411" y="152400"/>
                </a:lnTo>
                <a:lnTo>
                  <a:pt x="443484" y="76200"/>
                </a:lnTo>
                <a:lnTo>
                  <a:pt x="367411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92652" y="3044951"/>
            <a:ext cx="443865" cy="152400"/>
          </a:xfrm>
          <a:custGeom>
            <a:avLst/>
            <a:gdLst/>
            <a:ahLst/>
            <a:cxnLst/>
            <a:rect l="l" t="t" r="r" b="b"/>
            <a:pathLst>
              <a:path w="443864" h="152400">
                <a:moveTo>
                  <a:pt x="0" y="38100"/>
                </a:moveTo>
                <a:lnTo>
                  <a:pt x="367411" y="38100"/>
                </a:lnTo>
                <a:lnTo>
                  <a:pt x="367411" y="0"/>
                </a:lnTo>
                <a:lnTo>
                  <a:pt x="443484" y="76200"/>
                </a:lnTo>
                <a:lnTo>
                  <a:pt x="367411" y="152400"/>
                </a:lnTo>
                <a:lnTo>
                  <a:pt x="367411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0313" y="3799585"/>
            <a:ext cx="341375" cy="355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3035" y="4131055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9059" y="0"/>
                </a:lnTo>
              </a:path>
            </a:pathLst>
          </a:custGeom>
          <a:ln w="27431">
            <a:solidFill>
              <a:srgbClr val="012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0313" y="4213809"/>
            <a:ext cx="295656" cy="303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0313" y="4580254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0313" y="4946015"/>
            <a:ext cx="295656" cy="303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0313" y="5311749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0313" y="5750356"/>
            <a:ext cx="295656" cy="303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0313" y="6189878"/>
            <a:ext cx="295656" cy="303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01700" y="3274567"/>
            <a:ext cx="6302375" cy="323469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438086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Αναισθητικο </a:t>
            </a:r>
            <a:r>
              <a:rPr sz="2400" b="1" dirty="0">
                <a:latin typeface="Times New Roman"/>
                <a:cs typeface="Times New Roman"/>
              </a:rPr>
              <a:t>τοπικο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(1/100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000)	</a:t>
            </a:r>
            <a:r>
              <a:rPr sz="2400" spc="-5" dirty="0">
                <a:solidFill>
                  <a:srgbClr val="0337C5"/>
                </a:solidFill>
                <a:latin typeface="Times New Roman"/>
                <a:cs typeface="Times New Roman"/>
              </a:rPr>
              <a:t>αγγειοσυσπαση</a:t>
            </a:r>
            <a:endParaRPr sz="2400">
              <a:latin typeface="Times New Roman"/>
              <a:cs typeface="Times New Roman"/>
            </a:endParaRPr>
          </a:p>
          <a:p>
            <a:pPr marL="220345">
              <a:lnSpc>
                <a:spcPct val="100000"/>
              </a:lnSpc>
              <a:spcBef>
                <a:spcPts val="500"/>
              </a:spcBef>
            </a:pPr>
            <a:r>
              <a:rPr sz="2400" b="1" u="heavy" spc="-5" dirty="0">
                <a:solidFill>
                  <a:srgbClr val="0D46E2"/>
                </a:solidFill>
                <a:uFill>
                  <a:solidFill>
                    <a:srgbClr val="0D46E2"/>
                  </a:solidFill>
                </a:uFill>
                <a:latin typeface="Times New Roman"/>
                <a:cs typeface="Times New Roman"/>
              </a:rPr>
              <a:t>Ανεπ</a:t>
            </a:r>
            <a:r>
              <a:rPr sz="2400" b="1" u="heavy" dirty="0">
                <a:solidFill>
                  <a:srgbClr val="0D46E2"/>
                </a:solidFill>
                <a:uFill>
                  <a:solidFill>
                    <a:srgbClr val="0D46E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D46E2"/>
                </a:solidFill>
                <a:uFill>
                  <a:solidFill>
                    <a:srgbClr val="0D46E2"/>
                  </a:solidFill>
                </a:uFill>
                <a:latin typeface="Times New Roman"/>
                <a:cs typeface="Times New Roman"/>
              </a:rPr>
              <a:t>Ενεργειες</a:t>
            </a:r>
            <a:r>
              <a:rPr sz="2400" u="heavy" spc="-5" dirty="0">
                <a:solidFill>
                  <a:srgbClr val="0D46E2"/>
                </a:solidFill>
                <a:uFill>
                  <a:solidFill>
                    <a:srgbClr val="0D46E2"/>
                  </a:solidFill>
                </a:u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121285" marR="594360">
              <a:lnSpc>
                <a:spcPct val="100000"/>
              </a:lnSpc>
              <a:spcBef>
                <a:spcPts val="75"/>
              </a:spcBef>
              <a:tabLst>
                <a:tab pos="930275" algn="l"/>
                <a:tab pos="3642360" algn="l"/>
              </a:tabLst>
            </a:pPr>
            <a:r>
              <a:rPr sz="2400" b="1" dirty="0">
                <a:latin typeface="Times New Roman"/>
                <a:cs typeface="Times New Roman"/>
              </a:rPr>
              <a:t>ΚΝΣ	</a:t>
            </a:r>
            <a:r>
              <a:rPr sz="2400" spc="-5" dirty="0">
                <a:latin typeface="Times New Roman"/>
                <a:cs typeface="Times New Roman"/>
              </a:rPr>
              <a:t>νευρικοτητα, αγχος, φοβο, </a:t>
            </a:r>
            <a:r>
              <a:rPr sz="2400" dirty="0">
                <a:latin typeface="Times New Roman"/>
                <a:cs typeface="Times New Roman"/>
              </a:rPr>
              <a:t>κεφαλαλγια  </a:t>
            </a:r>
            <a:r>
              <a:rPr sz="2400" b="1" spc="-5" dirty="0">
                <a:latin typeface="Times New Roman"/>
                <a:cs typeface="Times New Roman"/>
              </a:rPr>
              <a:t>Εγκεφαλικη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Αιμορραγια	</a:t>
            </a:r>
            <a:r>
              <a:rPr sz="2400" dirty="0">
                <a:latin typeface="Times New Roman"/>
                <a:cs typeface="Times New Roman"/>
              </a:rPr>
              <a:t>(ΑΠ)  </a:t>
            </a:r>
            <a:r>
              <a:rPr sz="2400" b="1" spc="-5" dirty="0">
                <a:latin typeface="Times New Roman"/>
                <a:cs typeface="Times New Roman"/>
              </a:rPr>
              <a:t>Καρδιακες αρρυθμιες </a:t>
            </a:r>
            <a:r>
              <a:rPr sz="2400" dirty="0">
                <a:latin typeface="Times New Roman"/>
                <a:cs typeface="Times New Roman"/>
              </a:rPr>
              <a:t>(+ </a:t>
            </a:r>
            <a:r>
              <a:rPr sz="2400" spc="-5" dirty="0">
                <a:latin typeface="Times New Roman"/>
                <a:cs typeface="Times New Roman"/>
              </a:rPr>
              <a:t>δακτυλιτιδα)  </a:t>
            </a:r>
            <a:r>
              <a:rPr sz="2400" b="1" spc="-5" dirty="0">
                <a:latin typeface="Times New Roman"/>
                <a:cs typeface="Times New Roman"/>
              </a:rPr>
              <a:t>Πνευμονικο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οιδημα</a:t>
            </a:r>
            <a:endParaRPr sz="2400">
              <a:latin typeface="Times New Roman"/>
              <a:cs typeface="Times New Roman"/>
            </a:endParaRPr>
          </a:p>
          <a:p>
            <a:pPr marL="121285">
              <a:lnSpc>
                <a:spcPct val="100000"/>
              </a:lnSpc>
              <a:spcBef>
                <a:spcPts val="575"/>
              </a:spcBef>
            </a:pPr>
            <a:r>
              <a:rPr sz="2400" b="1" u="heavy" spc="-5" dirty="0">
                <a:solidFill>
                  <a:srgbClr val="0D46E2"/>
                </a:solidFill>
                <a:uFill>
                  <a:solidFill>
                    <a:srgbClr val="0D46E2"/>
                  </a:solidFill>
                </a:uFill>
                <a:latin typeface="Times New Roman"/>
                <a:cs typeface="Times New Roman"/>
              </a:rPr>
              <a:t>Αντενδειξεις</a:t>
            </a:r>
            <a:endParaRPr sz="2400">
              <a:latin typeface="Times New Roman"/>
              <a:cs typeface="Times New Roman"/>
            </a:endParaRPr>
          </a:p>
          <a:p>
            <a:pPr marL="121285">
              <a:lnSpc>
                <a:spcPct val="100000"/>
              </a:lnSpc>
              <a:spcBef>
                <a:spcPts val="58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Καρδιακες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αρρυθμιες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1244" y="0"/>
            <a:ext cx="2977134" cy="872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44111" y="0"/>
            <a:ext cx="951738" cy="872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87805" y="0"/>
            <a:ext cx="310197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>
              <a:lnSpc>
                <a:spcPct val="100000"/>
              </a:lnSpc>
              <a:spcBef>
                <a:spcPts val="100"/>
              </a:spcBef>
            </a:pPr>
            <a:r>
              <a:rPr sz="36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Αδρενεργικα</a:t>
            </a:r>
            <a:r>
              <a:rPr sz="3600" b="0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0" i="1" dirty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3600" u="heavy" dirty="0">
                <a:solidFill>
                  <a:srgbClr val="FB0028"/>
                </a:solidFill>
                <a:uFill>
                  <a:solidFill>
                    <a:srgbClr val="FB0028"/>
                  </a:solidFill>
                </a:uFill>
                <a:latin typeface="Times New Roman"/>
                <a:cs typeface="Times New Roman"/>
              </a:rPr>
              <a:t>B 2</a:t>
            </a:r>
            <a:r>
              <a:rPr sz="3600" u="heavy" spc="-40" dirty="0">
                <a:solidFill>
                  <a:srgbClr val="FB0028"/>
                </a:solidFill>
                <a:uFill>
                  <a:solidFill>
                    <a:srgbClr val="FB002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-5" dirty="0">
                <a:solidFill>
                  <a:srgbClr val="FB0028"/>
                </a:solidFill>
                <a:uFill>
                  <a:solidFill>
                    <a:srgbClr val="FB0028"/>
                  </a:solidFill>
                </a:uFill>
                <a:latin typeface="Times New Roman"/>
                <a:cs typeface="Times New Roman"/>
              </a:rPr>
              <a:t>αγωνιστες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7630" y="1617599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7630" y="2056206"/>
            <a:ext cx="295656" cy="303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7630" y="2495676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4930" y="1472688"/>
            <a:ext cx="6688455" cy="4342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745740">
              <a:lnSpc>
                <a:spcPct val="120000"/>
              </a:lnSpc>
              <a:spcBef>
                <a:spcPts val="95"/>
              </a:spcBef>
            </a:pPr>
            <a:r>
              <a:rPr sz="2400" b="1" u="heavy" spc="-5" dirty="0">
                <a:solidFill>
                  <a:srgbClr val="FB0028"/>
                </a:solidFill>
                <a:uFill>
                  <a:solidFill>
                    <a:srgbClr val="FB0028"/>
                  </a:solidFill>
                </a:uFill>
                <a:latin typeface="Times New Roman"/>
                <a:cs typeface="Times New Roman"/>
              </a:rPr>
              <a:t>Α</a:t>
            </a:r>
            <a:r>
              <a:rPr sz="2400" b="1" u="heavy" spc="-10" dirty="0">
                <a:solidFill>
                  <a:srgbClr val="FB0028"/>
                </a:solidFill>
                <a:uFill>
                  <a:solidFill>
                    <a:srgbClr val="FB0028"/>
                  </a:solidFill>
                </a:uFill>
                <a:latin typeface="Times New Roman"/>
                <a:cs typeface="Times New Roman"/>
              </a:rPr>
              <a:t>λ</a:t>
            </a:r>
            <a:r>
              <a:rPr sz="2400" b="1" u="heavy" dirty="0">
                <a:solidFill>
                  <a:srgbClr val="FB0028"/>
                </a:solidFill>
                <a:uFill>
                  <a:solidFill>
                    <a:srgbClr val="FB0028"/>
                  </a:solidFill>
                </a:uFill>
                <a:latin typeface="Times New Roman"/>
                <a:cs typeface="Times New Roman"/>
              </a:rPr>
              <a:t>βουτ</a:t>
            </a:r>
            <a:r>
              <a:rPr sz="2400" b="1" u="heavy" spc="-10" dirty="0">
                <a:solidFill>
                  <a:srgbClr val="FB0028"/>
                </a:solidFill>
                <a:uFill>
                  <a:solidFill>
                    <a:srgbClr val="FB0028"/>
                  </a:solidFill>
                </a:uFill>
                <a:latin typeface="Times New Roman"/>
                <a:cs typeface="Times New Roman"/>
              </a:rPr>
              <a:t>ε</a:t>
            </a:r>
            <a:r>
              <a:rPr sz="2400" b="1" u="heavy" spc="-5" dirty="0">
                <a:solidFill>
                  <a:srgbClr val="FB0028"/>
                </a:solidFill>
                <a:uFill>
                  <a:solidFill>
                    <a:srgbClr val="FB0028"/>
                  </a:solidFill>
                </a:uFill>
                <a:latin typeface="Times New Roman"/>
                <a:cs typeface="Times New Roman"/>
              </a:rPr>
              <a:t>ρολ</a:t>
            </a:r>
            <a:r>
              <a:rPr sz="2400" b="1" u="heavy" dirty="0">
                <a:solidFill>
                  <a:srgbClr val="FB0028"/>
                </a:solidFill>
                <a:uFill>
                  <a:solidFill>
                    <a:srgbClr val="FB0028"/>
                  </a:solidFill>
                </a:uFill>
                <a:latin typeface="Times New Roman"/>
                <a:cs typeface="Times New Roman"/>
              </a:rPr>
              <a:t>η</a:t>
            </a:r>
            <a:r>
              <a:rPr sz="2400" dirty="0">
                <a:solidFill>
                  <a:srgbClr val="FB0028"/>
                </a:solidFill>
                <a:latin typeface="Times New Roman"/>
                <a:cs typeface="Times New Roman"/>
              </a:rPr>
              <a:t>-</a:t>
            </a:r>
            <a:r>
              <a:rPr sz="2400" b="1" dirty="0">
                <a:solidFill>
                  <a:srgbClr val="FB0028"/>
                </a:solidFill>
                <a:latin typeface="Times New Roman"/>
                <a:cs typeface="Times New Roman"/>
              </a:rPr>
              <a:t>Σ</a:t>
            </a:r>
            <a:r>
              <a:rPr sz="2400" b="1" spc="5" dirty="0">
                <a:solidFill>
                  <a:srgbClr val="FB0028"/>
                </a:solidFill>
                <a:latin typeface="Times New Roman"/>
                <a:cs typeface="Times New Roman"/>
              </a:rPr>
              <a:t>α</a:t>
            </a:r>
            <a:r>
              <a:rPr sz="24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λ</a:t>
            </a:r>
            <a:r>
              <a:rPr sz="2400" b="1" spc="-10" dirty="0">
                <a:solidFill>
                  <a:srgbClr val="FB0028"/>
                </a:solidFill>
                <a:latin typeface="Times New Roman"/>
                <a:cs typeface="Times New Roman"/>
              </a:rPr>
              <a:t>μ</a:t>
            </a:r>
            <a:r>
              <a:rPr sz="24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ε</a:t>
            </a:r>
            <a:r>
              <a:rPr sz="2400" b="1" spc="-10" dirty="0">
                <a:solidFill>
                  <a:srgbClr val="FB0028"/>
                </a:solidFill>
                <a:latin typeface="Times New Roman"/>
                <a:cs typeface="Times New Roman"/>
              </a:rPr>
              <a:t>τ</a:t>
            </a:r>
            <a:r>
              <a:rPr sz="24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ερο</a:t>
            </a:r>
            <a:r>
              <a:rPr sz="2400" b="1" spc="-10" dirty="0">
                <a:solidFill>
                  <a:srgbClr val="FB0028"/>
                </a:solidFill>
                <a:latin typeface="Times New Roman"/>
                <a:cs typeface="Times New Roman"/>
              </a:rPr>
              <a:t>λ</a:t>
            </a:r>
            <a:r>
              <a:rPr sz="2400" b="1" dirty="0">
                <a:solidFill>
                  <a:srgbClr val="FB0028"/>
                </a:solidFill>
                <a:latin typeface="Times New Roman"/>
                <a:cs typeface="Times New Roman"/>
              </a:rPr>
              <a:t>η  </a:t>
            </a:r>
            <a:r>
              <a:rPr sz="2400" b="1" spc="-5" dirty="0">
                <a:solidFill>
                  <a:srgbClr val="012484"/>
                </a:solidFill>
                <a:latin typeface="Times New Roman"/>
                <a:cs typeface="Times New Roman"/>
              </a:rPr>
              <a:t>Δραση</a:t>
            </a:r>
            <a:endParaRPr sz="24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imes New Roman"/>
                <a:cs typeface="Times New Roman"/>
              </a:rPr>
              <a:t>βρογχοδιαστολή)</a:t>
            </a:r>
            <a:endParaRPr sz="24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2014"/>
              </a:spcBef>
            </a:pPr>
            <a:r>
              <a:rPr sz="2400" b="1" spc="-5" dirty="0">
                <a:solidFill>
                  <a:srgbClr val="012484"/>
                </a:solidFill>
                <a:latin typeface="Times New Roman"/>
                <a:cs typeface="Times New Roman"/>
              </a:rPr>
              <a:t>Ενδειξεις</a:t>
            </a:r>
            <a:r>
              <a:rPr sz="2400" b="1" spc="35" dirty="0">
                <a:solidFill>
                  <a:srgbClr val="01248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12484"/>
                </a:solidFill>
                <a:latin typeface="Times New Roman"/>
                <a:cs typeface="Times New Roman"/>
              </a:rPr>
              <a:t>χορηγησης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βρογχοσπασμος, </a:t>
            </a:r>
            <a:r>
              <a:rPr sz="2400" dirty="0">
                <a:latin typeface="Times New Roman"/>
                <a:cs typeface="Times New Roman"/>
              </a:rPr>
              <a:t>ασθμα,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βρογχιτιδα</a:t>
            </a:r>
            <a:endParaRPr sz="2400">
              <a:latin typeface="Times New Roman"/>
              <a:cs typeface="Times New Roman"/>
            </a:endParaRPr>
          </a:p>
          <a:p>
            <a:pPr marL="12700" marR="3361690">
              <a:lnSpc>
                <a:spcPct val="120000"/>
              </a:lnSpc>
              <a:spcBef>
                <a:spcPts val="1445"/>
              </a:spcBef>
              <a:tabLst>
                <a:tab pos="1763395" algn="l"/>
              </a:tabLst>
            </a:pPr>
            <a:r>
              <a:rPr sz="2400" b="1" spc="-10" dirty="0">
                <a:solidFill>
                  <a:srgbClr val="0D46E2"/>
                </a:solidFill>
                <a:latin typeface="Times New Roman"/>
                <a:cs typeface="Times New Roman"/>
              </a:rPr>
              <a:t>Ανεπιθυμητες ενεργειες </a:t>
            </a:r>
            <a:r>
              <a:rPr sz="2400" dirty="0">
                <a:solidFill>
                  <a:srgbClr val="0D46E2"/>
                </a:solidFill>
                <a:latin typeface="Times New Roman"/>
                <a:cs typeface="Times New Roman"/>
              </a:rPr>
              <a:t>–  </a:t>
            </a:r>
            <a:r>
              <a:rPr sz="2400" spc="-5" dirty="0">
                <a:latin typeface="Times New Roman"/>
                <a:cs typeface="Times New Roman"/>
              </a:rPr>
              <a:t>νευρικοτητα,	ταχυκαρδια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75"/>
              </a:spcBef>
            </a:pPr>
            <a:r>
              <a:rPr sz="2400" b="1" u="heavy" spc="-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imes New Roman"/>
                <a:cs typeface="Times New Roman"/>
              </a:rPr>
              <a:t>Αλβουτερολη ταχεια εναρξη δρασης αλλα</a:t>
            </a:r>
            <a:r>
              <a:rPr sz="2400" b="1" u="heavy" spc="20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Times New Roman"/>
                <a:cs typeface="Times New Roman"/>
              </a:rPr>
              <a:t>συντομη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solidFill>
                  <a:srgbClr val="003300"/>
                </a:solidFill>
                <a:latin typeface="Times New Roman"/>
                <a:cs typeface="Times New Roman"/>
              </a:rPr>
              <a:t>Σαλμετερολη </a:t>
            </a:r>
            <a:r>
              <a:rPr sz="2400" b="1" dirty="0">
                <a:solidFill>
                  <a:srgbClr val="003300"/>
                </a:solidFill>
                <a:latin typeface="Times New Roman"/>
                <a:cs typeface="Times New Roman"/>
              </a:rPr>
              <a:t>βραδυτερη </a:t>
            </a:r>
            <a:r>
              <a:rPr sz="2400" b="1" spc="-10" dirty="0">
                <a:solidFill>
                  <a:srgbClr val="003300"/>
                </a:solidFill>
                <a:latin typeface="Times New Roman"/>
                <a:cs typeface="Times New Roman"/>
              </a:rPr>
              <a:t>εναρξη </a:t>
            </a:r>
            <a:r>
              <a:rPr sz="2400" b="1" dirty="0">
                <a:solidFill>
                  <a:srgbClr val="012484"/>
                </a:solidFill>
                <a:latin typeface="Times New Roman"/>
                <a:cs typeface="Times New Roman"/>
              </a:rPr>
              <a:t>,</a:t>
            </a:r>
            <a:r>
              <a:rPr sz="2400" b="1" spc="45" dirty="0">
                <a:solidFill>
                  <a:srgbClr val="012484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3300"/>
                </a:solidFill>
                <a:latin typeface="Times New Roman"/>
                <a:cs typeface="Times New Roman"/>
              </a:rPr>
              <a:t>παρατεταμενη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72200" y="1912620"/>
            <a:ext cx="2438400" cy="1571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6463" y="0"/>
            <a:ext cx="744474" cy="758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9823" y="0"/>
            <a:ext cx="666750" cy="758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4520" y="0"/>
            <a:ext cx="2644902" cy="758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0415" y="0"/>
            <a:ext cx="2504693" cy="758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2832" y="493776"/>
            <a:ext cx="678942" cy="909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8467" y="493776"/>
            <a:ext cx="2711958" cy="909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7120" y="493776"/>
            <a:ext cx="656081" cy="9090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37432" y="493776"/>
            <a:ext cx="3644646" cy="9090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47331" y="300227"/>
            <a:ext cx="912114" cy="12291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64005" y="0"/>
            <a:ext cx="5828665" cy="11791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101600">
              <a:lnSpc>
                <a:spcPct val="99100"/>
              </a:lnSpc>
              <a:spcBef>
                <a:spcPts val="140"/>
              </a:spcBef>
            </a:pPr>
            <a:r>
              <a:rPr sz="32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α- Αδρενεργικοι Αποκλειστες  (ανταγωνιστες/</a:t>
            </a:r>
            <a:r>
              <a:rPr sz="3200" b="0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i="1" dirty="0">
                <a:solidFill>
                  <a:srgbClr val="FF0000"/>
                </a:solidFill>
                <a:latin typeface="Times New Roman"/>
                <a:cs typeface="Times New Roman"/>
              </a:rPr>
              <a:t>συμπαθητικολυτικα</a:t>
            </a:r>
            <a:r>
              <a:rPr sz="4400" b="0" i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74419" y="2891027"/>
            <a:ext cx="489978" cy="5707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3830" y="2976372"/>
            <a:ext cx="295656" cy="303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6839" y="2828544"/>
            <a:ext cx="1715262" cy="6774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99004" y="2828544"/>
            <a:ext cx="4161282" cy="6774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419" y="3329940"/>
            <a:ext cx="489978" cy="5707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33830" y="3415538"/>
            <a:ext cx="295656" cy="303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6839" y="3267455"/>
            <a:ext cx="1314449" cy="6774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3539" y="3706367"/>
            <a:ext cx="3339846" cy="6774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0288" y="3706367"/>
            <a:ext cx="1408938" cy="6774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4419" y="4207764"/>
            <a:ext cx="489978" cy="5707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3830" y="4293361"/>
            <a:ext cx="295656" cy="303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86839" y="4145279"/>
            <a:ext cx="2960370" cy="6774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4419" y="4646676"/>
            <a:ext cx="489978" cy="5707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33830" y="4731969"/>
            <a:ext cx="295656" cy="3035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86839" y="4584191"/>
            <a:ext cx="1562861" cy="67741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4419" y="5085575"/>
            <a:ext cx="489978" cy="5707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33830" y="5171566"/>
            <a:ext cx="295656" cy="303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6839" y="5023103"/>
            <a:ext cx="3156966" cy="6774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40708" y="5023103"/>
            <a:ext cx="1384553" cy="6774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4419" y="5524487"/>
            <a:ext cx="489978" cy="5707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33830" y="5610453"/>
            <a:ext cx="295656" cy="303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6839" y="5462015"/>
            <a:ext cx="2029206" cy="67741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87623" y="5462015"/>
            <a:ext cx="1561338" cy="67741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4419" y="5963411"/>
            <a:ext cx="489978" cy="570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33830" y="6049365"/>
            <a:ext cx="295656" cy="3032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86839" y="5900928"/>
            <a:ext cx="2038350" cy="67741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76016" y="5900928"/>
            <a:ext cx="1771650" cy="67741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52600" y="3410711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152400" y="304926"/>
                </a:moveTo>
                <a:lnTo>
                  <a:pt x="0" y="304926"/>
                </a:lnTo>
                <a:lnTo>
                  <a:pt x="76200" y="381000"/>
                </a:lnTo>
                <a:lnTo>
                  <a:pt x="152400" y="304926"/>
                </a:lnTo>
                <a:close/>
              </a:path>
              <a:path w="152400" h="381000">
                <a:moveTo>
                  <a:pt x="132461" y="0"/>
                </a:moveTo>
                <a:lnTo>
                  <a:pt x="19938" y="0"/>
                </a:lnTo>
                <a:lnTo>
                  <a:pt x="19938" y="304926"/>
                </a:lnTo>
                <a:lnTo>
                  <a:pt x="132461" y="304926"/>
                </a:lnTo>
                <a:lnTo>
                  <a:pt x="132461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52600" y="3410711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304926"/>
                </a:moveTo>
                <a:lnTo>
                  <a:pt x="19938" y="304926"/>
                </a:lnTo>
                <a:lnTo>
                  <a:pt x="19938" y="0"/>
                </a:lnTo>
                <a:lnTo>
                  <a:pt x="132461" y="0"/>
                </a:lnTo>
                <a:lnTo>
                  <a:pt x="132461" y="304926"/>
                </a:lnTo>
                <a:lnTo>
                  <a:pt x="152400" y="304926"/>
                </a:lnTo>
                <a:lnTo>
                  <a:pt x="76200" y="381000"/>
                </a:lnTo>
                <a:lnTo>
                  <a:pt x="0" y="30492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09700" y="3067811"/>
            <a:ext cx="152400" cy="342900"/>
          </a:xfrm>
          <a:custGeom>
            <a:avLst/>
            <a:gdLst/>
            <a:ahLst/>
            <a:cxnLst/>
            <a:rect l="l" t="t" r="r" b="b"/>
            <a:pathLst>
              <a:path w="152400" h="342900">
                <a:moveTo>
                  <a:pt x="152400" y="266826"/>
                </a:moveTo>
                <a:lnTo>
                  <a:pt x="0" y="266826"/>
                </a:lnTo>
                <a:lnTo>
                  <a:pt x="76200" y="342900"/>
                </a:lnTo>
                <a:lnTo>
                  <a:pt x="152400" y="266826"/>
                </a:lnTo>
                <a:close/>
              </a:path>
              <a:path w="152400" h="342900">
                <a:moveTo>
                  <a:pt x="132461" y="0"/>
                </a:moveTo>
                <a:lnTo>
                  <a:pt x="19938" y="0"/>
                </a:lnTo>
                <a:lnTo>
                  <a:pt x="19938" y="266826"/>
                </a:lnTo>
                <a:lnTo>
                  <a:pt x="132461" y="266826"/>
                </a:lnTo>
                <a:lnTo>
                  <a:pt x="132461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09700" y="3067811"/>
            <a:ext cx="152400" cy="342900"/>
          </a:xfrm>
          <a:custGeom>
            <a:avLst/>
            <a:gdLst/>
            <a:ahLst/>
            <a:cxnLst/>
            <a:rect l="l" t="t" r="r" b="b"/>
            <a:pathLst>
              <a:path w="152400" h="342900">
                <a:moveTo>
                  <a:pt x="0" y="266826"/>
                </a:moveTo>
                <a:lnTo>
                  <a:pt x="19938" y="266826"/>
                </a:lnTo>
                <a:lnTo>
                  <a:pt x="19938" y="0"/>
                </a:lnTo>
                <a:lnTo>
                  <a:pt x="132461" y="0"/>
                </a:lnTo>
                <a:lnTo>
                  <a:pt x="132461" y="266826"/>
                </a:lnTo>
                <a:lnTo>
                  <a:pt x="152400" y="266826"/>
                </a:lnTo>
                <a:lnTo>
                  <a:pt x="76200" y="342900"/>
                </a:lnTo>
                <a:lnTo>
                  <a:pt x="0" y="26682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98675" y="385572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152400" y="304926"/>
                </a:moveTo>
                <a:lnTo>
                  <a:pt x="0" y="304926"/>
                </a:lnTo>
                <a:lnTo>
                  <a:pt x="76200" y="380999"/>
                </a:lnTo>
                <a:lnTo>
                  <a:pt x="152400" y="304926"/>
                </a:lnTo>
                <a:close/>
              </a:path>
              <a:path w="152400" h="381000">
                <a:moveTo>
                  <a:pt x="132461" y="0"/>
                </a:moveTo>
                <a:lnTo>
                  <a:pt x="19939" y="0"/>
                </a:lnTo>
                <a:lnTo>
                  <a:pt x="19939" y="304926"/>
                </a:lnTo>
                <a:lnTo>
                  <a:pt x="132461" y="304926"/>
                </a:lnTo>
                <a:lnTo>
                  <a:pt x="132461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98675" y="385572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304926"/>
                </a:moveTo>
                <a:lnTo>
                  <a:pt x="19939" y="304926"/>
                </a:lnTo>
                <a:lnTo>
                  <a:pt x="19939" y="0"/>
                </a:lnTo>
                <a:lnTo>
                  <a:pt x="132461" y="0"/>
                </a:lnTo>
                <a:lnTo>
                  <a:pt x="132461" y="304926"/>
                </a:lnTo>
                <a:lnTo>
                  <a:pt x="152400" y="304926"/>
                </a:lnTo>
                <a:lnTo>
                  <a:pt x="76200" y="380999"/>
                </a:lnTo>
                <a:lnTo>
                  <a:pt x="0" y="30492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374394" y="1981276"/>
            <a:ext cx="6823075" cy="438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6950" algn="l"/>
              </a:tabLst>
            </a:pPr>
            <a:r>
              <a:rPr sz="2400" spc="-5" dirty="0">
                <a:latin typeface="Times New Roman"/>
                <a:cs typeface="Times New Roman"/>
              </a:rPr>
              <a:t>Αμεση </a:t>
            </a:r>
            <a:r>
              <a:rPr sz="2400" dirty="0">
                <a:latin typeface="Times New Roman"/>
                <a:cs typeface="Times New Roman"/>
              </a:rPr>
              <a:t>ή </a:t>
            </a:r>
            <a:r>
              <a:rPr sz="2400" spc="-5" dirty="0">
                <a:latin typeface="Times New Roman"/>
                <a:cs typeface="Times New Roman"/>
              </a:rPr>
              <a:t>εμμεση δραση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στην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εκκριση	</a:t>
            </a:r>
            <a:r>
              <a:rPr sz="2400" spc="-5" dirty="0">
                <a:latin typeface="Times New Roman"/>
                <a:cs typeface="Times New Roman"/>
              </a:rPr>
              <a:t>νορεπινεφρινης-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επινεφρινης</a:t>
            </a:r>
            <a:endParaRPr sz="2400">
              <a:latin typeface="Times New Roman"/>
              <a:cs typeface="Times New Roman"/>
            </a:endParaRPr>
          </a:p>
          <a:p>
            <a:pPr marL="201930" marR="1616075">
              <a:lnSpc>
                <a:spcPct val="120100"/>
              </a:lnSpc>
              <a:spcBef>
                <a:spcPts val="919"/>
              </a:spcBef>
              <a:tabLst>
                <a:tab pos="608330" algn="l"/>
              </a:tabLst>
            </a:pPr>
            <a:r>
              <a:rPr sz="2400" i="1" dirty="0">
                <a:latin typeface="Times New Roman"/>
                <a:cs typeface="Times New Roman"/>
              </a:rPr>
              <a:t>Μειωνουν συσπαση περιφερικών</a:t>
            </a:r>
            <a:r>
              <a:rPr sz="2400" i="1" spc="-1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αγγειων  (	ΑΠ)</a:t>
            </a:r>
            <a:endParaRPr sz="2400">
              <a:latin typeface="Times New Roman"/>
              <a:cs typeface="Times New Roman"/>
            </a:endParaRPr>
          </a:p>
          <a:p>
            <a:pPr marL="201930" marR="2402840" indent="266700">
              <a:lnSpc>
                <a:spcPct val="120000"/>
              </a:lnSpc>
            </a:pPr>
            <a:r>
              <a:rPr sz="2400" i="1" dirty="0">
                <a:latin typeface="Times New Roman"/>
                <a:cs typeface="Times New Roman"/>
              </a:rPr>
              <a:t>τονο αυχενα ουροδοχου</a:t>
            </a:r>
            <a:r>
              <a:rPr sz="2400" i="1" spc="-10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κυστεως  </a:t>
            </a:r>
            <a:r>
              <a:rPr sz="2400" i="1" dirty="0">
                <a:solidFill>
                  <a:srgbClr val="0D46E2"/>
                </a:solidFill>
                <a:latin typeface="Times New Roman"/>
                <a:cs typeface="Times New Roman"/>
              </a:rPr>
              <a:t>Ενδειξεις</a:t>
            </a:r>
            <a:r>
              <a:rPr sz="2400" i="1" spc="-35" dirty="0">
                <a:solidFill>
                  <a:srgbClr val="0D46E2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D46E2"/>
                </a:solidFill>
                <a:latin typeface="Times New Roman"/>
                <a:cs typeface="Times New Roman"/>
              </a:rPr>
              <a:t>χορηγησης</a:t>
            </a:r>
            <a:endParaRPr sz="2400">
              <a:latin typeface="Times New Roman"/>
              <a:cs typeface="Times New Roman"/>
            </a:endParaRPr>
          </a:p>
          <a:p>
            <a:pPr marL="201930">
              <a:lnSpc>
                <a:spcPct val="100000"/>
              </a:lnSpc>
              <a:spcBef>
                <a:spcPts val="580"/>
              </a:spcBef>
            </a:pPr>
            <a:r>
              <a:rPr sz="2400" i="1" spc="-5" dirty="0">
                <a:solidFill>
                  <a:srgbClr val="7E7E7E"/>
                </a:solidFill>
                <a:latin typeface="Times New Roman"/>
                <a:cs typeface="Times New Roman"/>
              </a:rPr>
              <a:t>Υπέρταση</a:t>
            </a:r>
            <a:endParaRPr sz="2400">
              <a:latin typeface="Times New Roman"/>
              <a:cs typeface="Times New Roman"/>
            </a:endParaRPr>
          </a:p>
          <a:p>
            <a:pPr marL="201930" marR="2877820">
              <a:lnSpc>
                <a:spcPct val="120000"/>
              </a:lnSpc>
              <a:tabLst>
                <a:tab pos="1991360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Καλοήθης </a:t>
            </a:r>
            <a:r>
              <a:rPr sz="2400" i="1" dirty="0">
                <a:latin typeface="Times New Roman"/>
                <a:cs typeface="Times New Roman"/>
              </a:rPr>
              <a:t>υπερτρόφια</a:t>
            </a:r>
            <a:r>
              <a:rPr sz="2400" i="1" spc="-8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προστάτ  </a:t>
            </a:r>
            <a:r>
              <a:rPr sz="2400" i="1" dirty="0">
                <a:solidFill>
                  <a:srgbClr val="0D46E2"/>
                </a:solidFill>
                <a:latin typeface="Times New Roman"/>
                <a:cs typeface="Times New Roman"/>
              </a:rPr>
              <a:t>Ανεπιθυμητες Ενεργειες  </a:t>
            </a:r>
            <a:r>
              <a:rPr sz="2400" spc="-5" dirty="0">
                <a:latin typeface="Times New Roman"/>
                <a:cs typeface="Times New Roman"/>
              </a:rPr>
              <a:t>Ορθοστατικη	υπόταση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0"/>
            <a:ext cx="8897112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0479" y="789431"/>
            <a:ext cx="648462" cy="755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53585" y="902842"/>
            <a:ext cx="393191" cy="405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0479" y="1325880"/>
            <a:ext cx="648462" cy="755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3585" y="1439291"/>
            <a:ext cx="393191" cy="405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42232" y="1239011"/>
            <a:ext cx="2881121" cy="899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89191" y="1239011"/>
            <a:ext cx="1437893" cy="899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96485" y="1397063"/>
            <a:ext cx="3251835" cy="525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i="1" spc="-5" dirty="0">
                <a:solidFill>
                  <a:srgbClr val="008000"/>
                </a:solidFill>
                <a:latin typeface="Arial"/>
                <a:cs typeface="Arial"/>
              </a:rPr>
              <a:t>Sympathetic</a:t>
            </a:r>
            <a:r>
              <a:rPr sz="3200" i="1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008000"/>
                </a:solidFill>
                <a:latin typeface="Arial"/>
                <a:cs typeface="Arial"/>
              </a:rPr>
              <a:t>divisi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150">
              <a:latin typeface="Times New Roman"/>
              <a:cs typeface="Times New Roman"/>
            </a:endParaRPr>
          </a:p>
          <a:p>
            <a:pPr marR="824865" algn="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0540" y="1330452"/>
            <a:ext cx="7269480" cy="5295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8385" y="1425702"/>
            <a:ext cx="1447800" cy="609600"/>
          </a:xfrm>
          <a:custGeom>
            <a:avLst/>
            <a:gdLst/>
            <a:ahLst/>
            <a:cxnLst/>
            <a:rect l="l" t="t" r="r" b="b"/>
            <a:pathLst>
              <a:path w="1447800" h="609600">
                <a:moveTo>
                  <a:pt x="0" y="609600"/>
                </a:moveTo>
                <a:lnTo>
                  <a:pt x="1447800" y="609600"/>
                </a:lnTo>
                <a:lnTo>
                  <a:pt x="1447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88385" y="1425702"/>
            <a:ext cx="1447800" cy="609600"/>
          </a:xfrm>
          <a:custGeom>
            <a:avLst/>
            <a:gdLst/>
            <a:ahLst/>
            <a:cxnLst/>
            <a:rect l="l" t="t" r="r" b="b"/>
            <a:pathLst>
              <a:path w="1447800" h="609600">
                <a:moveTo>
                  <a:pt x="0" y="609600"/>
                </a:moveTo>
                <a:lnTo>
                  <a:pt x="1447800" y="609600"/>
                </a:lnTo>
                <a:lnTo>
                  <a:pt x="1447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908">
            <a:solidFill>
              <a:srgbClr val="B80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01339" y="1378077"/>
            <a:ext cx="14224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ΚΝΣ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80"/>
              </a:lnSpc>
            </a:pPr>
            <a:r>
              <a:rPr sz="1400" b="1" dirty="0">
                <a:latin typeface="Arial"/>
                <a:cs typeface="Arial"/>
              </a:rPr>
              <a:t>Εγκέφαλος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κ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ΝΜ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3961" y="2362961"/>
            <a:ext cx="2286000" cy="609600"/>
          </a:xfrm>
          <a:prstGeom prst="rect">
            <a:avLst/>
          </a:prstGeom>
          <a:solidFill>
            <a:srgbClr val="CCFFFF"/>
          </a:solidFill>
          <a:ln w="25907">
            <a:solidFill>
              <a:srgbClr val="B8001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35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ΠΝΣ</a:t>
            </a:r>
            <a:endParaRPr sz="1600">
              <a:latin typeface="Arial"/>
              <a:cs typeface="Arial"/>
            </a:endParaRPr>
          </a:p>
          <a:p>
            <a:pPr marL="116205" marR="107314" indent="344170">
              <a:lnSpc>
                <a:spcPts val="1680"/>
              </a:lnSpc>
              <a:spcBef>
                <a:spcPts val="55"/>
              </a:spcBef>
            </a:pPr>
            <a:r>
              <a:rPr sz="1400" b="1" spc="-10" dirty="0">
                <a:latin typeface="Arial"/>
                <a:cs typeface="Arial"/>
              </a:rPr>
              <a:t>Κρανιακα </a:t>
            </a:r>
            <a:r>
              <a:rPr sz="1400" b="1" spc="-5" dirty="0">
                <a:latin typeface="Arial"/>
                <a:cs typeface="Arial"/>
              </a:rPr>
              <a:t>νευρα  Νευρα </a:t>
            </a:r>
            <a:r>
              <a:rPr sz="1400" b="1" spc="-10" dirty="0">
                <a:latin typeface="Arial"/>
                <a:cs typeface="Arial"/>
              </a:rPr>
              <a:t>Νωτιαιου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Μυελου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72361" y="3277361"/>
            <a:ext cx="2286000" cy="609600"/>
          </a:xfrm>
          <a:prstGeom prst="rect">
            <a:avLst/>
          </a:prstGeom>
          <a:solidFill>
            <a:srgbClr val="CCFFFF"/>
          </a:solidFill>
          <a:ln w="25907">
            <a:solidFill>
              <a:srgbClr val="B8001A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ts val="1920"/>
              </a:lnSpc>
              <a:spcBef>
                <a:spcPts val="55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Αισθητικοι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προσαγωγοι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νευρώνες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9961" y="3353561"/>
            <a:ext cx="1981200" cy="609600"/>
          </a:xfrm>
          <a:prstGeom prst="rect">
            <a:avLst/>
          </a:prstGeom>
          <a:solidFill>
            <a:srgbClr val="CCFFFF"/>
          </a:solidFill>
          <a:ln w="25907">
            <a:solidFill>
              <a:srgbClr val="B8001A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ts val="1920"/>
              </a:lnSpc>
              <a:spcBef>
                <a:spcPts val="555"/>
              </a:spcBef>
            </a:pPr>
            <a:r>
              <a:rPr sz="1600" b="1" spc="-15" dirty="0">
                <a:solidFill>
                  <a:srgbClr val="FD647C"/>
                </a:solidFill>
                <a:latin typeface="Arial"/>
                <a:cs typeface="Arial"/>
              </a:rPr>
              <a:t>Κινητικοι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απαγωγοι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νευρωνες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559808" y="4101846"/>
          <a:ext cx="2613660" cy="1686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6340"/>
                <a:gridCol w="1417320"/>
              </a:tblGrid>
              <a:tr h="605630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Σωματικο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Κινητικό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1385"/>
                        </a:lnSpc>
                        <a:spcBef>
                          <a:spcPts val="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Γενικα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B8001A"/>
                      </a:solidFill>
                      <a:prstDash val="solid"/>
                    </a:lnL>
                    <a:lnR w="28575">
                      <a:solidFill>
                        <a:srgbClr val="B8001A"/>
                      </a:solidFill>
                      <a:prstDash val="solid"/>
                    </a:lnR>
                    <a:lnT w="28575">
                      <a:solidFill>
                        <a:srgbClr val="B8001A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6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Σπλαχνικό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Κινητικο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28575">
                      <a:solidFill>
                        <a:srgbClr val="B8001A"/>
                      </a:solidFill>
                      <a:prstDash val="solid"/>
                    </a:lnL>
                    <a:lnR w="28575">
                      <a:solidFill>
                        <a:srgbClr val="B8001A"/>
                      </a:solidFill>
                      <a:prstDash val="solid"/>
                    </a:lnR>
                    <a:lnT w="28575">
                      <a:solidFill>
                        <a:srgbClr val="B8001A"/>
                      </a:solidFill>
                      <a:prstDash val="solid"/>
                    </a:lnT>
                    <a:solidFill>
                      <a:srgbClr val="FFFF66"/>
                    </a:solidFill>
                  </a:tcPr>
                </a:tc>
              </a:tr>
              <a:tr h="1080675">
                <a:tc>
                  <a:txBody>
                    <a:bodyPr/>
                    <a:lstStyle/>
                    <a:p>
                      <a:pPr marL="91440" marR="89535">
                        <a:lnSpc>
                          <a:spcPts val="144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κινητικη  νευρωση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ολων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των  σκελετικων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μυων</a:t>
                      </a:r>
                      <a:r>
                        <a:rPr sz="1200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κλπ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B8001A"/>
                      </a:solidFill>
                      <a:prstDash val="solid"/>
                    </a:lnL>
                    <a:lnR w="28575">
                      <a:solidFill>
                        <a:srgbClr val="B8001A"/>
                      </a:solidFill>
                      <a:prstDash val="solid"/>
                    </a:lnR>
                    <a:lnB w="28575">
                      <a:solidFill>
                        <a:srgbClr val="B8001A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795"/>
                        </a:lnSpc>
                      </a:pPr>
                      <a:r>
                        <a:rPr sz="16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ΑΝΣ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2075" marR="19494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68643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Γ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ε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ι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α	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κ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ι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ν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ητ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ι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κη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νευρωση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ολων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ΛΜΙ,καρδιακου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μυ,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αδενων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B8001A"/>
                      </a:solidFill>
                      <a:prstDash val="solid"/>
                    </a:lnL>
                    <a:lnR w="28575">
                      <a:solidFill>
                        <a:srgbClr val="B8001A"/>
                      </a:solidFill>
                      <a:prstDash val="solid"/>
                    </a:lnR>
                    <a:lnB w="28575">
                      <a:solidFill>
                        <a:srgbClr val="B8001A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35736" y="4158996"/>
          <a:ext cx="2884805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65405"/>
                <a:gridCol w="1447800"/>
              </a:tblGrid>
              <a:tr h="1619250">
                <a:tc>
                  <a:txBody>
                    <a:bodyPr/>
                    <a:lstStyle/>
                    <a:p>
                      <a:pPr marL="123825" marR="26606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Σωματικο 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Γενικα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πονος,  αφη,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πιεση,  θερμοκρασια,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κλπ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3825" marR="2832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Ειδικα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ακοη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  ισορροπια,  οραση,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κλπ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28575">
                      <a:solidFill>
                        <a:srgbClr val="B8001A"/>
                      </a:solidFill>
                      <a:prstDash val="solid"/>
                    </a:lnL>
                    <a:lnR w="28575">
                      <a:solidFill>
                        <a:srgbClr val="B8001A"/>
                      </a:solidFill>
                      <a:prstDash val="solid"/>
                    </a:lnR>
                    <a:lnT w="28575">
                      <a:solidFill>
                        <a:srgbClr val="B8001A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8001A"/>
                      </a:solidFill>
                      <a:prstDash val="solid"/>
                    </a:lnL>
                    <a:lnR w="28575">
                      <a:solidFill>
                        <a:srgbClr val="B8001A"/>
                      </a:solidFill>
                      <a:prstDash val="solid"/>
                    </a:ln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170" marR="349885" indent="55880">
                        <a:lnSpc>
                          <a:spcPct val="100699"/>
                        </a:lnSpc>
                        <a:spcBef>
                          <a:spcPts val="620"/>
                        </a:spcBef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Σ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π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λ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αχ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ν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ι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κ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ό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 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Γενικα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πονος,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πιεση,  θερμοκρασια,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πείνα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κλπ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0170" marR="359410">
                        <a:lnSpc>
                          <a:spcPct val="100000"/>
                        </a:lnSpc>
                        <a:tabLst>
                          <a:tab pos="672465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Ει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δ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ι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α	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γευση  οραση,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κλπ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28575">
                      <a:solidFill>
                        <a:srgbClr val="B8001A"/>
                      </a:solidFill>
                      <a:prstDash val="solid"/>
                    </a:lnL>
                    <a:lnR w="28575">
                      <a:solidFill>
                        <a:srgbClr val="B8001A"/>
                      </a:solidFill>
                      <a:prstDash val="solid"/>
                    </a:lnR>
                    <a:lnT w="28575">
                      <a:solidFill>
                        <a:srgbClr val="B8001A"/>
                      </a:solidFill>
                      <a:prstDash val="solid"/>
                    </a:lnT>
                    <a:lnB w="28575">
                      <a:solidFill>
                        <a:srgbClr val="B8001A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8001A"/>
                      </a:solidFill>
                      <a:prstDash val="solid"/>
                    </a:lnL>
                    <a:lnR w="28575">
                      <a:solidFill>
                        <a:srgbClr val="B8001A"/>
                      </a:solidFill>
                      <a:prstDash val="solid"/>
                    </a:lnR>
                    <a:lnB w="28575">
                      <a:solidFill>
                        <a:srgbClr val="B8001A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8001A"/>
                      </a:solidFill>
                      <a:prstDash val="solid"/>
                    </a:lnL>
                    <a:lnR w="28575">
                      <a:solidFill>
                        <a:srgbClr val="B8001A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lnL w="28575">
                      <a:solidFill>
                        <a:srgbClr val="B8001A"/>
                      </a:solidFill>
                      <a:prstDash val="solid"/>
                    </a:lnL>
                    <a:lnR w="28575">
                      <a:solidFill>
                        <a:srgbClr val="B8001A"/>
                      </a:solidFill>
                      <a:prstDash val="solid"/>
                    </a:lnR>
                    <a:lnT w="28575">
                      <a:solidFill>
                        <a:srgbClr val="B8001A"/>
                      </a:solidFill>
                      <a:prstDash val="solid"/>
                    </a:lnT>
                    <a:lnB w="28575">
                      <a:solidFill>
                        <a:srgbClr val="B8001A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5029961" y="6192773"/>
            <a:ext cx="1638300" cy="381000"/>
          </a:xfrm>
          <a:prstGeom prst="rect">
            <a:avLst/>
          </a:prstGeom>
          <a:solidFill>
            <a:srgbClr val="FFCCFF"/>
          </a:solidFill>
          <a:ln w="25907">
            <a:solidFill>
              <a:srgbClr val="B8001A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740"/>
              </a:spcBef>
            </a:pPr>
            <a:r>
              <a:rPr sz="1200" spc="-10" dirty="0">
                <a:latin typeface="Arial"/>
                <a:cs typeface="Arial"/>
              </a:rPr>
              <a:t>Π</a:t>
            </a:r>
            <a:r>
              <a:rPr sz="1200" b="1" spc="-10" dirty="0">
                <a:latin typeface="Arial"/>
                <a:cs typeface="Arial"/>
              </a:rPr>
              <a:t>αρασυμπαθητικο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82561" y="6172961"/>
            <a:ext cx="1219200" cy="381000"/>
          </a:xfrm>
          <a:prstGeom prst="rect">
            <a:avLst/>
          </a:prstGeom>
          <a:solidFill>
            <a:srgbClr val="CFDCFD"/>
          </a:solidFill>
          <a:ln w="25907">
            <a:solidFill>
              <a:srgbClr val="B8001A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745"/>
              </a:spcBef>
            </a:pPr>
            <a:r>
              <a:rPr sz="1200" b="1" spc="-10" dirty="0">
                <a:latin typeface="Arial"/>
                <a:cs typeface="Arial"/>
              </a:rPr>
              <a:t>Συμπαθητικ</a:t>
            </a:r>
            <a:r>
              <a:rPr sz="1200" spc="-10" dirty="0">
                <a:latin typeface="Arial"/>
                <a:cs typeface="Arial"/>
              </a:rPr>
              <a:t>ο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97248" y="2921634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Π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39154" y="1671954"/>
            <a:ext cx="918844" cy="918844"/>
          </a:xfrm>
          <a:custGeom>
            <a:avLst/>
            <a:gdLst/>
            <a:ahLst/>
            <a:cxnLst/>
            <a:rect l="l" t="t" r="r" b="b"/>
            <a:pathLst>
              <a:path w="918845" h="918844">
                <a:moveTo>
                  <a:pt x="860489" y="869504"/>
                </a:moveTo>
                <a:lnTo>
                  <a:pt x="838073" y="891921"/>
                </a:lnTo>
                <a:lnTo>
                  <a:pt x="918845" y="918845"/>
                </a:lnTo>
                <a:lnTo>
                  <a:pt x="905383" y="878459"/>
                </a:lnTo>
                <a:lnTo>
                  <a:pt x="869442" y="878459"/>
                </a:lnTo>
                <a:lnTo>
                  <a:pt x="860489" y="869504"/>
                </a:lnTo>
                <a:close/>
              </a:path>
              <a:path w="918845" h="918844">
                <a:moveTo>
                  <a:pt x="869504" y="860489"/>
                </a:moveTo>
                <a:lnTo>
                  <a:pt x="860489" y="869504"/>
                </a:lnTo>
                <a:lnTo>
                  <a:pt x="869442" y="878459"/>
                </a:lnTo>
                <a:lnTo>
                  <a:pt x="878459" y="869442"/>
                </a:lnTo>
                <a:lnTo>
                  <a:pt x="869504" y="860489"/>
                </a:lnTo>
                <a:close/>
              </a:path>
              <a:path w="918845" h="918844">
                <a:moveTo>
                  <a:pt x="891921" y="838073"/>
                </a:moveTo>
                <a:lnTo>
                  <a:pt x="869504" y="860489"/>
                </a:lnTo>
                <a:lnTo>
                  <a:pt x="878459" y="869442"/>
                </a:lnTo>
                <a:lnTo>
                  <a:pt x="869442" y="878459"/>
                </a:lnTo>
                <a:lnTo>
                  <a:pt x="905383" y="878459"/>
                </a:lnTo>
                <a:lnTo>
                  <a:pt x="891921" y="838073"/>
                </a:lnTo>
                <a:close/>
              </a:path>
              <a:path w="918845" h="918844">
                <a:moveTo>
                  <a:pt x="8890" y="0"/>
                </a:moveTo>
                <a:lnTo>
                  <a:pt x="0" y="8890"/>
                </a:lnTo>
                <a:lnTo>
                  <a:pt x="860489" y="869504"/>
                </a:lnTo>
                <a:lnTo>
                  <a:pt x="869504" y="860489"/>
                </a:lnTo>
                <a:lnTo>
                  <a:pt x="8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6564" y="0"/>
            <a:ext cx="733806" cy="755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9255" y="0"/>
            <a:ext cx="666750" cy="755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5476" y="0"/>
            <a:ext cx="2644902" cy="7551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9847" y="0"/>
            <a:ext cx="2504694" cy="755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8532" y="489204"/>
            <a:ext cx="678942" cy="909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4167" y="489204"/>
            <a:ext cx="2711958" cy="909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12820" y="489204"/>
            <a:ext cx="656081" cy="9090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23132" y="489204"/>
            <a:ext cx="3644646" cy="9090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33031" y="295656"/>
            <a:ext cx="912114" cy="12291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46035" y="489204"/>
            <a:ext cx="817626" cy="9090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49705" y="0"/>
            <a:ext cx="6238875" cy="11791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1016000">
              <a:lnSpc>
                <a:spcPct val="99100"/>
              </a:lnSpc>
              <a:spcBef>
                <a:spcPts val="140"/>
              </a:spcBef>
            </a:pPr>
            <a:r>
              <a:rPr sz="32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β- Αδρενεργικοι Αποκλειστες  (ανταγωνιστες/ συμπαθητικολυτικα</a:t>
            </a:r>
            <a:r>
              <a:rPr sz="4400" b="0" i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4400" b="0" i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i="1" dirty="0">
                <a:solidFill>
                  <a:srgbClr val="114FFA"/>
                </a:solidFill>
                <a:latin typeface="Times New Roman"/>
                <a:cs typeface="Times New Roman"/>
              </a:rPr>
              <a:t>=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74419" y="2449067"/>
            <a:ext cx="489978" cy="5707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3830" y="2535301"/>
            <a:ext cx="295656" cy="3032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99946" y="2205304"/>
            <a:ext cx="2660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Μη</a:t>
            </a:r>
            <a:r>
              <a:rPr sz="32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εκλεκτικοι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70603" y="2307412"/>
            <a:ext cx="1108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(β1,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β2)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99946" y="2924471"/>
            <a:ext cx="4926965" cy="111633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  <a:tabLst>
                <a:tab pos="2249805" algn="l"/>
              </a:tabLst>
            </a:pP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Εκλεκτικοι	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β-</a:t>
            </a:r>
            <a:r>
              <a:rPr sz="32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αναστολεις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(β1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καρδιοεκλεκτικοι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6652" y="102107"/>
            <a:ext cx="1320546" cy="100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9027" y="102107"/>
            <a:ext cx="2458974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04132" y="102107"/>
            <a:ext cx="1093469" cy="100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9432" y="102107"/>
            <a:ext cx="2966466" cy="1009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67728" y="102107"/>
            <a:ext cx="750570" cy="1009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6652" y="650748"/>
            <a:ext cx="2800350" cy="1009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78304" y="221107"/>
            <a:ext cx="57397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Μη εκλεκτικοι vs εκλεκτικών β-  αναστολεων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2525" y="1931238"/>
            <a:ext cx="341375" cy="355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525" y="2443860"/>
            <a:ext cx="341375" cy="3550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2525" y="3382340"/>
            <a:ext cx="341375" cy="355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2525" y="5626608"/>
            <a:ext cx="341375" cy="355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06830" y="1762213"/>
            <a:ext cx="7673340" cy="42335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775"/>
              </a:spcBef>
              <a:tabLst>
                <a:tab pos="2522855" algn="l"/>
              </a:tabLst>
            </a:pPr>
            <a:r>
              <a:rPr sz="28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Μη </a:t>
            </a:r>
            <a:r>
              <a:rPr sz="2800" b="1" spc="-10" dirty="0">
                <a:solidFill>
                  <a:srgbClr val="FB0028"/>
                </a:solidFill>
                <a:latin typeface="Times New Roman"/>
                <a:cs typeface="Times New Roman"/>
              </a:rPr>
              <a:t>εκλεκτικοι	</a:t>
            </a:r>
            <a:r>
              <a:rPr sz="28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αναστολείς</a:t>
            </a:r>
            <a:endParaRPr sz="2800">
              <a:latin typeface="Times New Roman"/>
              <a:cs typeface="Times New Roman"/>
            </a:endParaRPr>
          </a:p>
          <a:p>
            <a:pPr marL="88900" marR="1137285">
              <a:lnSpc>
                <a:spcPct val="100000"/>
              </a:lnSpc>
              <a:spcBef>
                <a:spcPts val="675"/>
              </a:spcBef>
              <a:tabLst>
                <a:tab pos="533336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εχουν </a:t>
            </a:r>
            <a:r>
              <a:rPr sz="2800" b="1" spc="-10" dirty="0">
                <a:latin typeface="Times New Roman"/>
                <a:cs typeface="Times New Roman"/>
              </a:rPr>
              <a:t>ιδια ανασταλτικη</a:t>
            </a:r>
            <a:r>
              <a:rPr sz="2800" b="1" spc="5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δραση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σε	</a:t>
            </a:r>
            <a:r>
              <a:rPr sz="2800" b="1" i="1" spc="-5" dirty="0">
                <a:latin typeface="Times New Roman"/>
                <a:cs typeface="Times New Roman"/>
              </a:rPr>
              <a:t>β</a:t>
            </a:r>
            <a:r>
              <a:rPr sz="2800" b="1" spc="-5" dirty="0">
                <a:latin typeface="Times New Roman"/>
                <a:cs typeface="Times New Roman"/>
              </a:rPr>
              <a:t>1 &amp;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β</a:t>
            </a:r>
            <a:r>
              <a:rPr sz="2800" b="1" spc="-5" dirty="0">
                <a:latin typeface="Times New Roman"/>
                <a:cs typeface="Times New Roman"/>
              </a:rPr>
              <a:t>2  υποδοχεις –</a:t>
            </a:r>
            <a:endParaRPr sz="2800">
              <a:latin typeface="Times New Roman"/>
              <a:cs typeface="Times New Roman"/>
            </a:endParaRPr>
          </a:p>
          <a:p>
            <a:pPr marL="88900" marR="5080">
              <a:lnSpc>
                <a:spcPct val="100000"/>
              </a:lnSpc>
              <a:spcBef>
                <a:spcPts val="670"/>
              </a:spcBef>
            </a:pPr>
            <a:r>
              <a:rPr sz="2800" b="1" spc="-5" dirty="0">
                <a:latin typeface="Times New Roman"/>
                <a:cs typeface="Times New Roman"/>
              </a:rPr>
              <a:t>- εχουν πολλές </a:t>
            </a:r>
            <a:r>
              <a:rPr sz="2800" b="1" spc="-10" dirty="0">
                <a:latin typeface="Times New Roman"/>
                <a:cs typeface="Times New Roman"/>
              </a:rPr>
              <a:t>αλληλεπιδρασεις </a:t>
            </a:r>
            <a:r>
              <a:rPr sz="2800" b="1" spc="-5" dirty="0">
                <a:latin typeface="Times New Roman"/>
                <a:cs typeface="Times New Roman"/>
              </a:rPr>
              <a:t>λογω </a:t>
            </a:r>
            <a:r>
              <a:rPr sz="2800" b="1" spc="-20" dirty="0">
                <a:latin typeface="Times New Roman"/>
                <a:cs typeface="Times New Roman"/>
              </a:rPr>
              <a:t>των </a:t>
            </a:r>
            <a:r>
              <a:rPr sz="2800" b="1" spc="-10" dirty="0">
                <a:latin typeface="Times New Roman"/>
                <a:cs typeface="Times New Roman"/>
              </a:rPr>
              <a:t>πολλών  α/β υποδοχεων </a:t>
            </a:r>
            <a:r>
              <a:rPr sz="2800" b="1" spc="-5" dirty="0">
                <a:latin typeface="Times New Roman"/>
                <a:cs typeface="Times New Roman"/>
              </a:rPr>
              <a:t>σε ολο το</a:t>
            </a:r>
            <a:r>
              <a:rPr sz="2800" b="1" spc="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σωμα</a:t>
            </a:r>
            <a:endParaRPr sz="2800">
              <a:latin typeface="Times New Roman"/>
              <a:cs typeface="Times New Roman"/>
            </a:endParaRPr>
          </a:p>
          <a:p>
            <a:pPr marL="88900" marR="1443355" indent="-76200">
              <a:lnSpc>
                <a:spcPct val="100000"/>
              </a:lnSpc>
              <a:spcBef>
                <a:spcPts val="2115"/>
              </a:spcBef>
            </a:pPr>
            <a:r>
              <a:rPr sz="2800" b="1" spc="-5" dirty="0">
                <a:latin typeface="Times New Roman"/>
                <a:cs typeface="Times New Roman"/>
              </a:rPr>
              <a:t>- </a:t>
            </a:r>
            <a:r>
              <a:rPr sz="2800" b="1" spc="-10" dirty="0">
                <a:latin typeface="Times New Roman"/>
                <a:cs typeface="Times New Roman"/>
              </a:rPr>
              <a:t>Χρηση </a:t>
            </a:r>
            <a:r>
              <a:rPr sz="2800" b="1" spc="-5" dirty="0">
                <a:latin typeface="Times New Roman"/>
                <a:cs typeface="Times New Roman"/>
              </a:rPr>
              <a:t>πολύ προσεκτικη σε ασθενεις με  </a:t>
            </a:r>
            <a:r>
              <a:rPr sz="2800" b="1" spc="-10" dirty="0">
                <a:latin typeface="Times New Roman"/>
                <a:cs typeface="Times New Roman"/>
              </a:rPr>
              <a:t>καρδιακη ανεπάρκεια </a:t>
            </a:r>
            <a:r>
              <a:rPr sz="2800" b="1" spc="-5" dirty="0">
                <a:latin typeface="Times New Roman"/>
                <a:cs typeface="Times New Roman"/>
              </a:rPr>
              <a:t>ή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ασθμα</a:t>
            </a:r>
            <a:endParaRPr sz="28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2115"/>
              </a:spcBef>
            </a:pPr>
            <a:r>
              <a:rPr sz="2800" b="1" spc="-10" dirty="0">
                <a:solidFill>
                  <a:srgbClr val="FB0028"/>
                </a:solidFill>
                <a:latin typeface="Times New Roman"/>
                <a:cs typeface="Times New Roman"/>
              </a:rPr>
              <a:t>Εκλεκτικοι </a:t>
            </a:r>
            <a:r>
              <a:rPr sz="2800" b="1" i="1" spc="-5" dirty="0">
                <a:solidFill>
                  <a:srgbClr val="FB0028"/>
                </a:solidFill>
                <a:latin typeface="Times New Roman"/>
                <a:cs typeface="Times New Roman"/>
              </a:rPr>
              <a:t>B</a:t>
            </a:r>
            <a:r>
              <a:rPr sz="28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1 </a:t>
            </a:r>
            <a:r>
              <a:rPr sz="2800" b="1" spc="-10" dirty="0">
                <a:latin typeface="Times New Roman"/>
                <a:cs typeface="Times New Roman"/>
              </a:rPr>
              <a:t>είναι </a:t>
            </a:r>
            <a:r>
              <a:rPr sz="2800" b="1" spc="-5" dirty="0">
                <a:latin typeface="Times New Roman"/>
                <a:cs typeface="Times New Roman"/>
              </a:rPr>
              <a:t>χρήσιμοι σε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ασθμα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7548" y="0"/>
            <a:ext cx="733806" cy="778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0239" y="0"/>
            <a:ext cx="666750" cy="778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7983" y="0"/>
            <a:ext cx="4816602" cy="778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45580" y="0"/>
            <a:ext cx="805433" cy="778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0055" y="368808"/>
            <a:ext cx="4421886" cy="896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49705" y="0"/>
            <a:ext cx="563689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7365">
              <a:lnSpc>
                <a:spcPct val="100000"/>
              </a:lnSpc>
              <a:spcBef>
                <a:spcPts val="100"/>
              </a:spcBef>
              <a:tabLst>
                <a:tab pos="2614930" algn="l"/>
                <a:tab pos="5348605" algn="l"/>
              </a:tabLst>
            </a:pPr>
            <a:r>
              <a:rPr sz="32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β-</a:t>
            </a:r>
            <a:r>
              <a:rPr sz="3200" b="0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Αδρενεργ</a:t>
            </a:r>
            <a:r>
              <a:rPr sz="3200" b="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sz="32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κοι Αποκλειστες	</a:t>
            </a:r>
            <a:r>
              <a:rPr sz="3200" b="0" i="1" dirty="0">
                <a:solidFill>
                  <a:srgbClr val="114FFA"/>
                </a:solidFill>
                <a:latin typeface="Times New Roman"/>
                <a:cs typeface="Times New Roman"/>
              </a:rPr>
              <a:t>=  </a:t>
            </a:r>
            <a:r>
              <a:rPr sz="32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Μη</a:t>
            </a:r>
            <a:r>
              <a:rPr sz="32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εκλεκτικοι	</a:t>
            </a:r>
            <a:r>
              <a:rPr sz="3200" b="0" i="1" dirty="0">
                <a:solidFill>
                  <a:srgbClr val="FF0000"/>
                </a:solidFill>
                <a:latin typeface="Times New Roman"/>
                <a:cs typeface="Times New Roman"/>
              </a:rPr>
              <a:t>(β1, </a:t>
            </a:r>
            <a:r>
              <a:rPr sz="32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β2)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45691" y="1475232"/>
            <a:ext cx="7607934" cy="4247515"/>
          </a:xfrm>
          <a:custGeom>
            <a:avLst/>
            <a:gdLst/>
            <a:ahLst/>
            <a:cxnLst/>
            <a:rect l="l" t="t" r="r" b="b"/>
            <a:pathLst>
              <a:path w="7607934" h="4247515">
                <a:moveTo>
                  <a:pt x="0" y="4247388"/>
                </a:moveTo>
                <a:lnTo>
                  <a:pt x="7607808" y="4247388"/>
                </a:lnTo>
                <a:lnTo>
                  <a:pt x="7607808" y="0"/>
                </a:lnTo>
                <a:lnTo>
                  <a:pt x="0" y="0"/>
                </a:lnTo>
                <a:lnTo>
                  <a:pt x="0" y="4247388"/>
                </a:lnTo>
                <a:close/>
              </a:path>
            </a:pathLst>
          </a:custGeom>
          <a:ln w="9144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99666" y="1499743"/>
            <a:ext cx="1973580" cy="95059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 marR="30480" indent="254635">
              <a:lnSpc>
                <a:spcPts val="2400"/>
              </a:lnSpc>
              <a:spcBef>
                <a:spcPts val="185"/>
              </a:spcBef>
            </a:pPr>
            <a:r>
              <a:rPr sz="2000" b="1" dirty="0">
                <a:solidFill>
                  <a:srgbClr val="FB0028"/>
                </a:solidFill>
                <a:latin typeface="Times New Roman"/>
                <a:cs typeface="Times New Roman"/>
              </a:rPr>
              <a:t>Προπ</a:t>
            </a:r>
            <a:r>
              <a:rPr sz="2000" b="1" spc="-10" dirty="0">
                <a:solidFill>
                  <a:srgbClr val="FB0028"/>
                </a:solidFill>
                <a:latin typeface="Times New Roman"/>
                <a:cs typeface="Times New Roman"/>
              </a:rPr>
              <a:t>ρ</a:t>
            </a:r>
            <a:r>
              <a:rPr sz="20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αν</a:t>
            </a:r>
            <a:r>
              <a:rPr sz="2000" b="1" spc="5" dirty="0">
                <a:solidFill>
                  <a:srgbClr val="FB0028"/>
                </a:solidFill>
                <a:latin typeface="Times New Roman"/>
                <a:cs typeface="Times New Roman"/>
              </a:rPr>
              <a:t>ο</a:t>
            </a:r>
            <a:r>
              <a:rPr sz="20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λ</a:t>
            </a:r>
            <a:r>
              <a:rPr sz="2000" b="1" dirty="0">
                <a:solidFill>
                  <a:srgbClr val="FB0028"/>
                </a:solidFill>
                <a:latin typeface="Times New Roman"/>
                <a:cs typeface="Times New Roman"/>
              </a:rPr>
              <a:t>ο</a:t>
            </a:r>
            <a:r>
              <a:rPr sz="20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λη  </a:t>
            </a:r>
            <a:r>
              <a:rPr sz="2000" b="1" dirty="0">
                <a:solidFill>
                  <a:srgbClr val="012484"/>
                </a:solidFill>
                <a:latin typeface="Times New Roman"/>
                <a:cs typeface="Times New Roman"/>
              </a:rPr>
              <a:t>Δράσεις  </a:t>
            </a:r>
            <a:r>
              <a:rPr sz="2000" b="1" spc="-65" dirty="0">
                <a:latin typeface="Times New Roman"/>
                <a:cs typeface="Times New Roman"/>
              </a:rPr>
              <a:t>Κ</a:t>
            </a:r>
            <a:r>
              <a:rPr sz="3600" spc="-97" baseline="810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000" b="1" spc="-65" dirty="0">
                <a:latin typeface="Times New Roman"/>
                <a:cs typeface="Times New Roman"/>
              </a:rPr>
              <a:t>αρδιαγγειακό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37639" y="2415794"/>
            <a:ext cx="1653539" cy="0"/>
          </a:xfrm>
          <a:custGeom>
            <a:avLst/>
            <a:gdLst/>
            <a:ahLst/>
            <a:cxnLst/>
            <a:rect l="l" t="t" r="r" b="b"/>
            <a:pathLst>
              <a:path w="1653539">
                <a:moveTo>
                  <a:pt x="0" y="0"/>
                </a:moveTo>
                <a:lnTo>
                  <a:pt x="1653539" y="0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25066" y="2414397"/>
            <a:ext cx="3232785" cy="1108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-Ινοτροπο – χρονοτροπο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δραση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-(Καταναλωσης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Ο2</a:t>
            </a:r>
            <a:r>
              <a:rPr sz="2000" b="1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Περιφερικα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αγγεια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5066" y="3329025"/>
            <a:ext cx="2235200" cy="158115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000" spc="-5" dirty="0">
                <a:latin typeface="Times New Roman"/>
                <a:cs typeface="Times New Roman"/>
              </a:rPr>
              <a:t>αγγειοσυσπαση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ΛΜΙ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Βρογχων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Βρογχοσπασμο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Οχι </a:t>
            </a:r>
            <a:r>
              <a:rPr sz="2000" spc="-5" dirty="0">
                <a:latin typeface="Times New Roman"/>
                <a:cs typeface="Times New Roman"/>
              </a:rPr>
              <a:t>σε </a:t>
            </a:r>
            <a:r>
              <a:rPr sz="2000" dirty="0">
                <a:latin typeface="Times New Roman"/>
                <a:cs typeface="Times New Roman"/>
              </a:rPr>
              <a:t>ΧΑΠ ή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ασθμα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52727" y="2467355"/>
            <a:ext cx="257810" cy="358140"/>
          </a:xfrm>
          <a:custGeom>
            <a:avLst/>
            <a:gdLst/>
            <a:ahLst/>
            <a:cxnLst/>
            <a:rect l="l" t="t" r="r" b="b"/>
            <a:pathLst>
              <a:path w="257809" h="358139">
                <a:moveTo>
                  <a:pt x="257556" y="229997"/>
                </a:moveTo>
                <a:lnTo>
                  <a:pt x="0" y="229997"/>
                </a:lnTo>
                <a:lnTo>
                  <a:pt x="128778" y="358140"/>
                </a:lnTo>
                <a:lnTo>
                  <a:pt x="257556" y="229997"/>
                </a:lnTo>
                <a:close/>
              </a:path>
              <a:path w="257809" h="358139">
                <a:moveTo>
                  <a:pt x="193166" y="0"/>
                </a:moveTo>
                <a:lnTo>
                  <a:pt x="64388" y="0"/>
                </a:lnTo>
                <a:lnTo>
                  <a:pt x="64388" y="229997"/>
                </a:lnTo>
                <a:lnTo>
                  <a:pt x="193166" y="229997"/>
                </a:lnTo>
                <a:lnTo>
                  <a:pt x="1931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2727" y="2467355"/>
            <a:ext cx="257810" cy="358140"/>
          </a:xfrm>
          <a:custGeom>
            <a:avLst/>
            <a:gdLst/>
            <a:ahLst/>
            <a:cxnLst/>
            <a:rect l="l" t="t" r="r" b="b"/>
            <a:pathLst>
              <a:path w="257809" h="358139">
                <a:moveTo>
                  <a:pt x="0" y="229997"/>
                </a:moveTo>
                <a:lnTo>
                  <a:pt x="64388" y="229997"/>
                </a:lnTo>
                <a:lnTo>
                  <a:pt x="64388" y="0"/>
                </a:lnTo>
                <a:lnTo>
                  <a:pt x="193166" y="0"/>
                </a:lnTo>
                <a:lnTo>
                  <a:pt x="193166" y="229997"/>
                </a:lnTo>
                <a:lnTo>
                  <a:pt x="257556" y="229997"/>
                </a:lnTo>
                <a:lnTo>
                  <a:pt x="128778" y="358140"/>
                </a:lnTo>
                <a:lnTo>
                  <a:pt x="0" y="229997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26508" y="1746504"/>
            <a:ext cx="1516380" cy="1853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0028" y="2476500"/>
            <a:ext cx="2823972" cy="27218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25066" y="5103622"/>
            <a:ext cx="676275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Ηλεκτρολυτικες</a:t>
            </a:r>
            <a:r>
              <a:rPr sz="20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διαταραχες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Κατακρατηση </a:t>
            </a:r>
            <a:r>
              <a:rPr sz="2000" dirty="0">
                <a:latin typeface="Times New Roman"/>
                <a:cs typeface="Times New Roman"/>
              </a:rPr>
              <a:t>Να αντιρροπιστικα ( βελτιωση με +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αντιδιουρητικο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37639" y="6622567"/>
            <a:ext cx="6451600" cy="0"/>
          </a:xfrm>
          <a:custGeom>
            <a:avLst/>
            <a:gdLst/>
            <a:ahLst/>
            <a:cxnLst/>
            <a:rect l="l" t="t" r="r" b="b"/>
            <a:pathLst>
              <a:path w="6451600">
                <a:moveTo>
                  <a:pt x="0" y="0"/>
                </a:moveTo>
                <a:lnTo>
                  <a:pt x="6451092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25066" y="6018377"/>
            <a:ext cx="42494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Διαταραχες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μεταβολισμου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004695" algn="l"/>
              </a:tabLst>
            </a:pPr>
            <a:r>
              <a:rPr sz="2000" spc="-10" dirty="0">
                <a:latin typeface="Times New Roman"/>
                <a:cs typeface="Times New Roman"/>
              </a:rPr>
              <a:t>Γλυκογονολυσης	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Times New Roman"/>
                <a:cs typeface="Times New Roman"/>
              </a:rPr>
              <a:t>εκκρισης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ινσουλινης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70396" y="6323177"/>
            <a:ext cx="1431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υπογλυκαιμια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52727" y="6364223"/>
            <a:ext cx="186055" cy="346075"/>
          </a:xfrm>
          <a:custGeom>
            <a:avLst/>
            <a:gdLst/>
            <a:ahLst/>
            <a:cxnLst/>
            <a:rect l="l" t="t" r="r" b="b"/>
            <a:pathLst>
              <a:path w="186055" h="346075">
                <a:moveTo>
                  <a:pt x="185928" y="252933"/>
                </a:moveTo>
                <a:lnTo>
                  <a:pt x="0" y="252933"/>
                </a:lnTo>
                <a:lnTo>
                  <a:pt x="92963" y="345947"/>
                </a:lnTo>
                <a:lnTo>
                  <a:pt x="185928" y="252933"/>
                </a:lnTo>
                <a:close/>
              </a:path>
              <a:path w="186055" h="346075">
                <a:moveTo>
                  <a:pt x="139446" y="0"/>
                </a:moveTo>
                <a:lnTo>
                  <a:pt x="46481" y="0"/>
                </a:lnTo>
                <a:lnTo>
                  <a:pt x="46481" y="252933"/>
                </a:lnTo>
                <a:lnTo>
                  <a:pt x="139446" y="252933"/>
                </a:lnTo>
                <a:lnTo>
                  <a:pt x="139446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2727" y="6364223"/>
            <a:ext cx="186055" cy="346075"/>
          </a:xfrm>
          <a:custGeom>
            <a:avLst/>
            <a:gdLst/>
            <a:ahLst/>
            <a:cxnLst/>
            <a:rect l="l" t="t" r="r" b="b"/>
            <a:pathLst>
              <a:path w="186055" h="346075">
                <a:moveTo>
                  <a:pt x="185928" y="252933"/>
                </a:moveTo>
                <a:lnTo>
                  <a:pt x="139446" y="252933"/>
                </a:lnTo>
                <a:lnTo>
                  <a:pt x="139446" y="0"/>
                </a:lnTo>
                <a:lnTo>
                  <a:pt x="46481" y="0"/>
                </a:lnTo>
                <a:lnTo>
                  <a:pt x="46481" y="252933"/>
                </a:lnTo>
                <a:lnTo>
                  <a:pt x="0" y="252933"/>
                </a:lnTo>
                <a:lnTo>
                  <a:pt x="92963" y="345947"/>
                </a:lnTo>
                <a:lnTo>
                  <a:pt x="185928" y="25293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4540" y="6367271"/>
            <a:ext cx="368935" cy="180340"/>
          </a:xfrm>
          <a:custGeom>
            <a:avLst/>
            <a:gdLst/>
            <a:ahLst/>
            <a:cxnLst/>
            <a:rect l="l" t="t" r="r" b="b"/>
            <a:pathLst>
              <a:path w="368935" h="180340">
                <a:moveTo>
                  <a:pt x="278764" y="0"/>
                </a:moveTo>
                <a:lnTo>
                  <a:pt x="278764" y="44957"/>
                </a:lnTo>
                <a:lnTo>
                  <a:pt x="0" y="44957"/>
                </a:lnTo>
                <a:lnTo>
                  <a:pt x="0" y="134873"/>
                </a:lnTo>
                <a:lnTo>
                  <a:pt x="278764" y="134873"/>
                </a:lnTo>
                <a:lnTo>
                  <a:pt x="278764" y="179831"/>
                </a:lnTo>
                <a:lnTo>
                  <a:pt x="368808" y="89915"/>
                </a:lnTo>
                <a:lnTo>
                  <a:pt x="278764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44540" y="6367271"/>
            <a:ext cx="368935" cy="180340"/>
          </a:xfrm>
          <a:custGeom>
            <a:avLst/>
            <a:gdLst/>
            <a:ahLst/>
            <a:cxnLst/>
            <a:rect l="l" t="t" r="r" b="b"/>
            <a:pathLst>
              <a:path w="368935" h="180340">
                <a:moveTo>
                  <a:pt x="0" y="44957"/>
                </a:moveTo>
                <a:lnTo>
                  <a:pt x="278764" y="44957"/>
                </a:lnTo>
                <a:lnTo>
                  <a:pt x="278764" y="0"/>
                </a:lnTo>
                <a:lnTo>
                  <a:pt x="368808" y="89915"/>
                </a:lnTo>
                <a:lnTo>
                  <a:pt x="278764" y="179831"/>
                </a:lnTo>
                <a:lnTo>
                  <a:pt x="278764" y="134873"/>
                </a:lnTo>
                <a:lnTo>
                  <a:pt x="0" y="134873"/>
                </a:lnTo>
                <a:lnTo>
                  <a:pt x="0" y="44957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7455" y="6242303"/>
            <a:ext cx="181610" cy="312420"/>
          </a:xfrm>
          <a:custGeom>
            <a:avLst/>
            <a:gdLst/>
            <a:ahLst/>
            <a:cxnLst/>
            <a:rect l="l" t="t" r="r" b="b"/>
            <a:pathLst>
              <a:path w="181610" h="312420">
                <a:moveTo>
                  <a:pt x="136017" y="90728"/>
                </a:moveTo>
                <a:lnTo>
                  <a:pt x="45339" y="90728"/>
                </a:lnTo>
                <a:lnTo>
                  <a:pt x="45339" y="312420"/>
                </a:lnTo>
                <a:lnTo>
                  <a:pt x="136017" y="312420"/>
                </a:lnTo>
                <a:lnTo>
                  <a:pt x="136017" y="90728"/>
                </a:lnTo>
                <a:close/>
              </a:path>
              <a:path w="181610" h="312420">
                <a:moveTo>
                  <a:pt x="90678" y="0"/>
                </a:moveTo>
                <a:lnTo>
                  <a:pt x="0" y="90728"/>
                </a:lnTo>
                <a:lnTo>
                  <a:pt x="181356" y="90728"/>
                </a:lnTo>
                <a:lnTo>
                  <a:pt x="90678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67455" y="6242303"/>
            <a:ext cx="181610" cy="312420"/>
          </a:xfrm>
          <a:custGeom>
            <a:avLst/>
            <a:gdLst/>
            <a:ahLst/>
            <a:cxnLst/>
            <a:rect l="l" t="t" r="r" b="b"/>
            <a:pathLst>
              <a:path w="181610" h="312420">
                <a:moveTo>
                  <a:pt x="0" y="90728"/>
                </a:moveTo>
                <a:lnTo>
                  <a:pt x="45339" y="90728"/>
                </a:lnTo>
                <a:lnTo>
                  <a:pt x="45339" y="312420"/>
                </a:lnTo>
                <a:lnTo>
                  <a:pt x="136017" y="312420"/>
                </a:lnTo>
                <a:lnTo>
                  <a:pt x="136017" y="90728"/>
                </a:lnTo>
                <a:lnTo>
                  <a:pt x="181356" y="90728"/>
                </a:lnTo>
                <a:lnTo>
                  <a:pt x="90678" y="0"/>
                </a:lnTo>
                <a:lnTo>
                  <a:pt x="0" y="9072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6255" y="163068"/>
            <a:ext cx="733806" cy="896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8947" y="163068"/>
            <a:ext cx="666750" cy="896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6692" y="163068"/>
            <a:ext cx="2644902" cy="896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1064" y="163068"/>
            <a:ext cx="2504693" cy="896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4288" y="163068"/>
            <a:ext cx="805434" cy="896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6255" y="650748"/>
            <a:ext cx="1172718" cy="896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7860" y="650748"/>
            <a:ext cx="2189226" cy="896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9247" y="650748"/>
            <a:ext cx="666750" cy="8968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4884" y="650748"/>
            <a:ext cx="938022" cy="8968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1791" y="650748"/>
            <a:ext cx="1376934" cy="8968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77611" y="650748"/>
            <a:ext cx="2980182" cy="8968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25905" y="264668"/>
            <a:ext cx="64662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1240" algn="l"/>
              </a:tabLst>
            </a:pPr>
            <a:r>
              <a:rPr sz="32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β-</a:t>
            </a:r>
            <a:r>
              <a:rPr sz="3200" b="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Αδρενεργικοι</a:t>
            </a:r>
            <a:r>
              <a:rPr sz="3200" b="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Αποκλειστες	</a:t>
            </a:r>
            <a:r>
              <a:rPr sz="3200" b="0" i="1" dirty="0">
                <a:solidFill>
                  <a:srgbClr val="114FFA"/>
                </a:solidFill>
                <a:latin typeface="Times New Roman"/>
                <a:cs typeface="Times New Roman"/>
              </a:rPr>
              <a:t>=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15565" algn="l"/>
              </a:tabLst>
            </a:pPr>
            <a:r>
              <a:rPr sz="32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Μη </a:t>
            </a:r>
            <a:r>
              <a:rPr sz="32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εκλεκτικοι	</a:t>
            </a:r>
            <a:r>
              <a:rPr sz="3200" b="0" i="1" dirty="0">
                <a:solidFill>
                  <a:srgbClr val="FF0000"/>
                </a:solidFill>
                <a:latin typeface="Times New Roman"/>
                <a:cs typeface="Times New Roman"/>
              </a:rPr>
              <a:t>(β1, </a:t>
            </a:r>
            <a:r>
              <a:rPr sz="32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β2)</a:t>
            </a:r>
            <a:r>
              <a:rPr sz="3200" b="0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i="1" dirty="0">
                <a:solidFill>
                  <a:srgbClr val="012484"/>
                </a:solidFill>
                <a:latin typeface="Times New Roman"/>
                <a:cs typeface="Times New Roman"/>
              </a:rPr>
              <a:t>Προπρανολολη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8544" y="1624076"/>
            <a:ext cx="7553959" cy="2917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415">
              <a:lnSpc>
                <a:spcPts val="2725"/>
              </a:lnSpc>
              <a:spcBef>
                <a:spcPts val="100"/>
              </a:spcBef>
            </a:pPr>
            <a:r>
              <a:rPr sz="2400" b="1" spc="-5" dirty="0">
                <a:solidFill>
                  <a:srgbClr val="012484"/>
                </a:solidFill>
                <a:latin typeface="Times New Roman"/>
                <a:cs typeface="Times New Roman"/>
              </a:rPr>
              <a:t>Θεραπευτικες</a:t>
            </a:r>
            <a:r>
              <a:rPr sz="2400" b="1" spc="15" dirty="0">
                <a:solidFill>
                  <a:srgbClr val="012484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12484"/>
                </a:solidFill>
                <a:latin typeface="Times New Roman"/>
                <a:cs typeface="Times New Roman"/>
              </a:rPr>
              <a:t>ενδειξεις</a:t>
            </a:r>
            <a:endParaRPr sz="2400">
              <a:latin typeface="Times New Roman"/>
              <a:cs typeface="Times New Roman"/>
            </a:endParaRPr>
          </a:p>
          <a:p>
            <a:pPr marL="76200">
              <a:lnSpc>
                <a:spcPts val="2725"/>
              </a:lnSpc>
            </a:pPr>
            <a:r>
              <a:rPr sz="2000" b="1" spc="-90" dirty="0">
                <a:latin typeface="Times New Roman"/>
                <a:cs typeface="Times New Roman"/>
              </a:rPr>
              <a:t>Υπ</a:t>
            </a:r>
            <a:r>
              <a:rPr sz="3600" spc="-135" baseline="-11574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000" b="1" spc="-90" dirty="0">
                <a:latin typeface="Times New Roman"/>
                <a:cs typeface="Times New Roman"/>
              </a:rPr>
              <a:t>ερταση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000"/>
              </a:spcBef>
              <a:tabLst>
                <a:tab pos="1431925" algn="l"/>
              </a:tabLst>
            </a:pPr>
            <a:r>
              <a:rPr sz="2000" b="1" spc="-15" dirty="0">
                <a:latin typeface="Times New Roman"/>
                <a:cs typeface="Times New Roman"/>
              </a:rPr>
              <a:t>Γλαυκωμα	</a:t>
            </a:r>
            <a:r>
              <a:rPr sz="2000" dirty="0">
                <a:latin typeface="Times New Roman"/>
                <a:cs typeface="Times New Roman"/>
              </a:rPr>
              <a:t>ενδοφθαλμιας πιεσης (δεν </a:t>
            </a:r>
            <a:r>
              <a:rPr sz="2000" spc="-5" dirty="0">
                <a:latin typeface="Times New Roman"/>
                <a:cs typeface="Times New Roman"/>
              </a:rPr>
              <a:t>εμποδιζει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προσαρμογηοφθαλμου</a:t>
            </a:r>
            <a:endParaRPr sz="2000">
              <a:latin typeface="Times New Roman"/>
              <a:cs typeface="Times New Roman"/>
            </a:endParaRPr>
          </a:p>
          <a:p>
            <a:pPr marL="76200" marR="1040130">
              <a:lnSpc>
                <a:spcPct val="145000"/>
              </a:lnSpc>
              <a:tabLst>
                <a:tab pos="1358900" algn="l"/>
                <a:tab pos="2536190" algn="l"/>
              </a:tabLst>
            </a:pPr>
            <a:r>
              <a:rPr sz="2000" b="1" dirty="0">
                <a:latin typeface="Times New Roman"/>
                <a:cs typeface="Times New Roman"/>
              </a:rPr>
              <a:t>Ημικρανια (</a:t>
            </a:r>
            <a:r>
              <a:rPr sz="2000" dirty="0">
                <a:latin typeface="Times New Roman"/>
                <a:cs typeface="Times New Roman"/>
              </a:rPr>
              <a:t>πιθανον λογω </a:t>
            </a:r>
            <a:r>
              <a:rPr sz="2000" spc="-10" dirty="0">
                <a:latin typeface="Times New Roman"/>
                <a:cs typeface="Times New Roman"/>
              </a:rPr>
              <a:t>παρακωλυσης </a:t>
            </a:r>
            <a:r>
              <a:rPr sz="2000" spc="-5" dirty="0">
                <a:latin typeface="Times New Roman"/>
                <a:cs typeface="Times New Roman"/>
              </a:rPr>
              <a:t>αγγειοδιατολης)  </a:t>
            </a:r>
            <a:r>
              <a:rPr sz="2000" b="1" spc="-15" dirty="0">
                <a:latin typeface="Times New Roman"/>
                <a:cs typeface="Times New Roman"/>
              </a:rPr>
              <a:t>Στηθαγχη </a:t>
            </a:r>
            <a:r>
              <a:rPr sz="2000" b="1" dirty="0">
                <a:latin typeface="Times New Roman"/>
                <a:cs typeface="Times New Roman"/>
              </a:rPr>
              <a:t>( </a:t>
            </a:r>
            <a:r>
              <a:rPr sz="2000" spc="-5" dirty="0">
                <a:latin typeface="Times New Roman"/>
                <a:cs typeface="Times New Roman"/>
              </a:rPr>
              <a:t>απαιτησεων </a:t>
            </a:r>
            <a:r>
              <a:rPr sz="2000" dirty="0">
                <a:latin typeface="Times New Roman"/>
                <a:cs typeface="Times New Roman"/>
              </a:rPr>
              <a:t>μυοκαρδιου </a:t>
            </a:r>
            <a:r>
              <a:rPr sz="2000" spc="-5" dirty="0">
                <a:latin typeface="Times New Roman"/>
                <a:cs typeface="Times New Roman"/>
              </a:rPr>
              <a:t>σε </a:t>
            </a:r>
            <a:r>
              <a:rPr sz="2000" dirty="0">
                <a:latin typeface="Times New Roman"/>
                <a:cs typeface="Times New Roman"/>
              </a:rPr>
              <a:t>Ο2</a:t>
            </a:r>
            <a:r>
              <a:rPr sz="2000" b="1" dirty="0">
                <a:latin typeface="Times New Roman"/>
                <a:cs typeface="Times New Roman"/>
              </a:rPr>
              <a:t>) </a:t>
            </a:r>
            <a:r>
              <a:rPr sz="2000" dirty="0">
                <a:latin typeface="Times New Roman"/>
                <a:cs typeface="Times New Roman"/>
              </a:rPr>
              <a:t>χρονια αγωγή  </a:t>
            </a:r>
            <a:r>
              <a:rPr sz="2000" b="1" spc="-5" dirty="0">
                <a:latin typeface="Times New Roman"/>
                <a:cs typeface="Times New Roman"/>
              </a:rPr>
              <a:t>Εμφραγμα	</a:t>
            </a:r>
            <a:r>
              <a:rPr sz="2000" dirty="0">
                <a:latin typeface="Times New Roman"/>
                <a:cs typeface="Times New Roman"/>
              </a:rPr>
              <a:t>μειωνουν </a:t>
            </a:r>
            <a:r>
              <a:rPr sz="2000" spc="-5" dirty="0">
                <a:latin typeface="Times New Roman"/>
                <a:cs typeface="Times New Roman"/>
              </a:rPr>
              <a:t>δραση </a:t>
            </a:r>
            <a:r>
              <a:rPr sz="2000" spc="-10" dirty="0">
                <a:latin typeface="Times New Roman"/>
                <a:cs typeface="Times New Roman"/>
              </a:rPr>
              <a:t>κατεχολαμινων  </a:t>
            </a:r>
            <a:r>
              <a:rPr sz="2000" b="1" spc="-5" dirty="0">
                <a:latin typeface="Times New Roman"/>
                <a:cs typeface="Times New Roman"/>
              </a:rPr>
              <a:t>Υπερθυρεοειδισμος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	</a:t>
            </a:r>
            <a:r>
              <a:rPr sz="2000" spc="-5" dirty="0">
                <a:latin typeface="Times New Roman"/>
                <a:cs typeface="Times New Roman"/>
              </a:rPr>
              <a:t>ταχυκαρδιας, προλαβαινουν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αρρυθμιες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05811" y="2545079"/>
            <a:ext cx="254635" cy="367665"/>
          </a:xfrm>
          <a:custGeom>
            <a:avLst/>
            <a:gdLst/>
            <a:ahLst/>
            <a:cxnLst/>
            <a:rect l="l" t="t" r="r" b="b"/>
            <a:pathLst>
              <a:path w="254635" h="367664">
                <a:moveTo>
                  <a:pt x="254507" y="239903"/>
                </a:moveTo>
                <a:lnTo>
                  <a:pt x="0" y="239903"/>
                </a:lnTo>
                <a:lnTo>
                  <a:pt x="127254" y="367284"/>
                </a:lnTo>
                <a:lnTo>
                  <a:pt x="254507" y="239903"/>
                </a:lnTo>
                <a:close/>
              </a:path>
              <a:path w="254635" h="367664">
                <a:moveTo>
                  <a:pt x="190881" y="0"/>
                </a:moveTo>
                <a:lnTo>
                  <a:pt x="63626" y="0"/>
                </a:lnTo>
                <a:lnTo>
                  <a:pt x="63626" y="239903"/>
                </a:lnTo>
                <a:lnTo>
                  <a:pt x="190881" y="239903"/>
                </a:lnTo>
                <a:lnTo>
                  <a:pt x="190881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5811" y="2545079"/>
            <a:ext cx="254635" cy="367665"/>
          </a:xfrm>
          <a:custGeom>
            <a:avLst/>
            <a:gdLst/>
            <a:ahLst/>
            <a:cxnLst/>
            <a:rect l="l" t="t" r="r" b="b"/>
            <a:pathLst>
              <a:path w="254635" h="367664">
                <a:moveTo>
                  <a:pt x="0" y="239903"/>
                </a:moveTo>
                <a:lnTo>
                  <a:pt x="63626" y="239903"/>
                </a:lnTo>
                <a:lnTo>
                  <a:pt x="63626" y="0"/>
                </a:lnTo>
                <a:lnTo>
                  <a:pt x="190881" y="0"/>
                </a:lnTo>
                <a:lnTo>
                  <a:pt x="190881" y="239903"/>
                </a:lnTo>
                <a:lnTo>
                  <a:pt x="254507" y="239903"/>
                </a:lnTo>
                <a:lnTo>
                  <a:pt x="127254" y="367284"/>
                </a:lnTo>
                <a:lnTo>
                  <a:pt x="0" y="23990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05811" y="3354323"/>
            <a:ext cx="254635" cy="410209"/>
          </a:xfrm>
          <a:custGeom>
            <a:avLst/>
            <a:gdLst/>
            <a:ahLst/>
            <a:cxnLst/>
            <a:rect l="l" t="t" r="r" b="b"/>
            <a:pathLst>
              <a:path w="254635" h="410210">
                <a:moveTo>
                  <a:pt x="254507" y="282575"/>
                </a:moveTo>
                <a:lnTo>
                  <a:pt x="0" y="282575"/>
                </a:lnTo>
                <a:lnTo>
                  <a:pt x="127254" y="409956"/>
                </a:lnTo>
                <a:lnTo>
                  <a:pt x="254507" y="282575"/>
                </a:lnTo>
                <a:close/>
              </a:path>
              <a:path w="254635" h="410210">
                <a:moveTo>
                  <a:pt x="190881" y="0"/>
                </a:moveTo>
                <a:lnTo>
                  <a:pt x="63626" y="0"/>
                </a:lnTo>
                <a:lnTo>
                  <a:pt x="63626" y="282575"/>
                </a:lnTo>
                <a:lnTo>
                  <a:pt x="190881" y="282575"/>
                </a:lnTo>
                <a:lnTo>
                  <a:pt x="190881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5811" y="3354323"/>
            <a:ext cx="254635" cy="410209"/>
          </a:xfrm>
          <a:custGeom>
            <a:avLst/>
            <a:gdLst/>
            <a:ahLst/>
            <a:cxnLst/>
            <a:rect l="l" t="t" r="r" b="b"/>
            <a:pathLst>
              <a:path w="254635" h="410210">
                <a:moveTo>
                  <a:pt x="0" y="282575"/>
                </a:moveTo>
                <a:lnTo>
                  <a:pt x="63626" y="282575"/>
                </a:lnTo>
                <a:lnTo>
                  <a:pt x="63626" y="0"/>
                </a:lnTo>
                <a:lnTo>
                  <a:pt x="190881" y="0"/>
                </a:lnTo>
                <a:lnTo>
                  <a:pt x="190881" y="282575"/>
                </a:lnTo>
                <a:lnTo>
                  <a:pt x="254507" y="282575"/>
                </a:lnTo>
                <a:lnTo>
                  <a:pt x="127254" y="409956"/>
                </a:lnTo>
                <a:lnTo>
                  <a:pt x="0" y="28257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01567" y="4279391"/>
            <a:ext cx="256540" cy="365760"/>
          </a:xfrm>
          <a:custGeom>
            <a:avLst/>
            <a:gdLst/>
            <a:ahLst/>
            <a:cxnLst/>
            <a:rect l="l" t="t" r="r" b="b"/>
            <a:pathLst>
              <a:path w="256539" h="365760">
                <a:moveTo>
                  <a:pt x="256032" y="237616"/>
                </a:moveTo>
                <a:lnTo>
                  <a:pt x="0" y="237616"/>
                </a:lnTo>
                <a:lnTo>
                  <a:pt x="128016" y="365759"/>
                </a:lnTo>
                <a:lnTo>
                  <a:pt x="256032" y="237616"/>
                </a:lnTo>
                <a:close/>
              </a:path>
              <a:path w="256539" h="365760">
                <a:moveTo>
                  <a:pt x="192024" y="0"/>
                </a:moveTo>
                <a:lnTo>
                  <a:pt x="64008" y="0"/>
                </a:lnTo>
                <a:lnTo>
                  <a:pt x="64008" y="237616"/>
                </a:lnTo>
                <a:lnTo>
                  <a:pt x="192024" y="237616"/>
                </a:lnTo>
                <a:lnTo>
                  <a:pt x="192024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01567" y="4279391"/>
            <a:ext cx="256540" cy="365760"/>
          </a:xfrm>
          <a:custGeom>
            <a:avLst/>
            <a:gdLst/>
            <a:ahLst/>
            <a:cxnLst/>
            <a:rect l="l" t="t" r="r" b="b"/>
            <a:pathLst>
              <a:path w="256539" h="365760">
                <a:moveTo>
                  <a:pt x="0" y="237616"/>
                </a:moveTo>
                <a:lnTo>
                  <a:pt x="64008" y="237616"/>
                </a:lnTo>
                <a:lnTo>
                  <a:pt x="64008" y="0"/>
                </a:lnTo>
                <a:lnTo>
                  <a:pt x="192024" y="0"/>
                </a:lnTo>
                <a:lnTo>
                  <a:pt x="192024" y="237616"/>
                </a:lnTo>
                <a:lnTo>
                  <a:pt x="256032" y="237616"/>
                </a:lnTo>
                <a:lnTo>
                  <a:pt x="128016" y="365759"/>
                </a:lnTo>
                <a:lnTo>
                  <a:pt x="0" y="23761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05811" y="3863340"/>
            <a:ext cx="254635" cy="327660"/>
          </a:xfrm>
          <a:custGeom>
            <a:avLst/>
            <a:gdLst/>
            <a:ahLst/>
            <a:cxnLst/>
            <a:rect l="l" t="t" r="r" b="b"/>
            <a:pathLst>
              <a:path w="254635" h="327660">
                <a:moveTo>
                  <a:pt x="254507" y="200279"/>
                </a:moveTo>
                <a:lnTo>
                  <a:pt x="0" y="200279"/>
                </a:lnTo>
                <a:lnTo>
                  <a:pt x="127254" y="327660"/>
                </a:lnTo>
                <a:lnTo>
                  <a:pt x="254507" y="200279"/>
                </a:lnTo>
                <a:close/>
              </a:path>
              <a:path w="254635" h="327660">
                <a:moveTo>
                  <a:pt x="190881" y="0"/>
                </a:moveTo>
                <a:lnTo>
                  <a:pt x="63626" y="0"/>
                </a:lnTo>
                <a:lnTo>
                  <a:pt x="63626" y="200279"/>
                </a:lnTo>
                <a:lnTo>
                  <a:pt x="190881" y="200279"/>
                </a:lnTo>
                <a:lnTo>
                  <a:pt x="190881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05811" y="3863340"/>
            <a:ext cx="254635" cy="327660"/>
          </a:xfrm>
          <a:custGeom>
            <a:avLst/>
            <a:gdLst/>
            <a:ahLst/>
            <a:cxnLst/>
            <a:rect l="l" t="t" r="r" b="b"/>
            <a:pathLst>
              <a:path w="254635" h="327660">
                <a:moveTo>
                  <a:pt x="0" y="200279"/>
                </a:moveTo>
                <a:lnTo>
                  <a:pt x="63626" y="200279"/>
                </a:lnTo>
                <a:lnTo>
                  <a:pt x="63626" y="0"/>
                </a:lnTo>
                <a:lnTo>
                  <a:pt x="190881" y="0"/>
                </a:lnTo>
                <a:lnTo>
                  <a:pt x="190881" y="200279"/>
                </a:lnTo>
                <a:lnTo>
                  <a:pt x="254507" y="200279"/>
                </a:lnTo>
                <a:lnTo>
                  <a:pt x="127254" y="327660"/>
                </a:lnTo>
                <a:lnTo>
                  <a:pt x="0" y="20027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81430" y="4545838"/>
            <a:ext cx="3148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72271"/>
                </a:solidFill>
                <a:latin typeface="Times New Roman"/>
                <a:cs typeface="Times New Roman"/>
              </a:rPr>
              <a:t>Ανεπιθυμητες</a:t>
            </a:r>
            <a:r>
              <a:rPr sz="2400" b="1" spc="15" dirty="0">
                <a:solidFill>
                  <a:srgbClr val="07227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72271"/>
                </a:solidFill>
                <a:latin typeface="Times New Roman"/>
                <a:cs typeface="Times New Roman"/>
              </a:rPr>
              <a:t>Ενεργειες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70228" y="4761280"/>
            <a:ext cx="5702935" cy="183959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130175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Αρρυθμιες	</a:t>
            </a:r>
            <a:r>
              <a:rPr sz="2000" b="1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επι αποτομης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διακοπής</a:t>
            </a:r>
            <a:endParaRPr sz="20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latin typeface="Times New Roman"/>
                <a:cs typeface="Times New Roman"/>
              </a:rPr>
              <a:t>Βρογχοσπασμος </a:t>
            </a:r>
            <a:r>
              <a:rPr sz="2000" dirty="0">
                <a:latin typeface="Times New Roman"/>
                <a:cs typeface="Times New Roman"/>
              </a:rPr>
              <a:t>( </a:t>
            </a:r>
            <a:r>
              <a:rPr sz="2000" spc="-5" dirty="0">
                <a:latin typeface="Times New Roman"/>
                <a:cs typeface="Times New Roman"/>
              </a:rPr>
              <a:t>ασφυξια- θανατος σε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ασθματικους)</a:t>
            </a:r>
            <a:endParaRPr sz="20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latin typeface="Times New Roman"/>
                <a:cs typeface="Times New Roman"/>
              </a:rPr>
              <a:t>Μειωση </a:t>
            </a:r>
            <a:r>
              <a:rPr sz="2000" b="1" spc="-10" dirty="0">
                <a:latin typeface="Times New Roman"/>
                <a:cs typeface="Times New Roman"/>
              </a:rPr>
              <a:t>σεξουαλικης </a:t>
            </a:r>
            <a:r>
              <a:rPr sz="2000" b="1" spc="-5" dirty="0">
                <a:latin typeface="Times New Roman"/>
                <a:cs typeface="Times New Roman"/>
              </a:rPr>
              <a:t>ικανοτητας </a:t>
            </a:r>
            <a:r>
              <a:rPr sz="2000" b="1" dirty="0">
                <a:latin typeface="Times New Roman"/>
                <a:cs typeface="Times New Roman"/>
              </a:rPr>
              <a:t>(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??)</a:t>
            </a:r>
            <a:endParaRPr sz="200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  <a:spcBef>
                <a:spcPts val="1080"/>
              </a:spcBef>
            </a:pPr>
            <a:r>
              <a:rPr sz="2000" b="1" spc="-5" dirty="0">
                <a:latin typeface="Times New Roman"/>
                <a:cs typeface="Times New Roman"/>
              </a:rPr>
              <a:t>Διαταραχες </a:t>
            </a:r>
            <a:r>
              <a:rPr sz="2000" b="1" dirty="0">
                <a:latin typeface="Times New Roman"/>
                <a:cs typeface="Times New Roman"/>
              </a:rPr>
              <a:t>μεταβολισμου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(υπογλυκαιμια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6460" y="0"/>
            <a:ext cx="646938" cy="66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3244" y="0"/>
            <a:ext cx="589026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2032" y="0"/>
            <a:ext cx="4219194" cy="66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9464" y="0"/>
            <a:ext cx="709421" cy="666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66010" y="0"/>
            <a:ext cx="4489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36085" algn="l"/>
              </a:tabLst>
            </a:pPr>
            <a:r>
              <a:rPr sz="2800" b="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sz="28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800" b="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sz="2800" b="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sz="28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ρενεργι</a:t>
            </a:r>
            <a:r>
              <a:rPr sz="28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sz="28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οι</a:t>
            </a:r>
            <a:r>
              <a:rPr sz="2800" b="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Αποκλ</a:t>
            </a:r>
            <a:r>
              <a:rPr sz="28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sz="28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ιστες</a:t>
            </a:r>
            <a:r>
              <a:rPr sz="2800" b="0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0" i="1" spc="-5" dirty="0">
                <a:solidFill>
                  <a:srgbClr val="114FFA"/>
                </a:solidFill>
                <a:latin typeface="Times New Roman"/>
                <a:cs typeface="Times New Roman"/>
              </a:rPr>
              <a:t>=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45691" y="313943"/>
            <a:ext cx="2094738" cy="7871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9052" y="803148"/>
            <a:ext cx="1668018" cy="57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3323" y="313943"/>
            <a:ext cx="582929" cy="7871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89148" y="313943"/>
            <a:ext cx="1091946" cy="7871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05428" y="507479"/>
            <a:ext cx="2655570" cy="4671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53717" y="404317"/>
            <a:ext cx="4763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40205" algn="l"/>
                <a:tab pos="2380615" algn="l"/>
              </a:tabLst>
            </a:pPr>
            <a:r>
              <a:rPr sz="28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εκλεκτικοι</a:t>
            </a:r>
            <a:r>
              <a:rPr sz="28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	(β1,	</a:t>
            </a:r>
            <a:r>
              <a:rPr sz="1600" i="1" spc="-5" dirty="0">
                <a:solidFill>
                  <a:srgbClr val="012484"/>
                </a:solidFill>
                <a:latin typeface="Times New Roman"/>
                <a:cs typeface="Times New Roman"/>
              </a:rPr>
              <a:t>Ατενολολη, μετοπρολολη,</a:t>
            </a:r>
            <a:r>
              <a:rPr sz="1600" i="1" spc="-45" dirty="0">
                <a:solidFill>
                  <a:srgbClr val="012484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012484"/>
                </a:solidFill>
                <a:latin typeface="Times New Roman"/>
                <a:cs typeface="Times New Roman"/>
              </a:rPr>
              <a:t>κλπ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6446" y="2013330"/>
            <a:ext cx="101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73022" y="2125091"/>
            <a:ext cx="7571105" cy="0"/>
          </a:xfrm>
          <a:custGeom>
            <a:avLst/>
            <a:gdLst/>
            <a:ahLst/>
            <a:cxnLst/>
            <a:rect l="l" t="t" r="r" b="b"/>
            <a:pathLst>
              <a:path w="7571105">
                <a:moveTo>
                  <a:pt x="0" y="0"/>
                </a:moveTo>
                <a:lnTo>
                  <a:pt x="7570977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69998" y="1759965"/>
            <a:ext cx="7364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29057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καρδιοεκλεκτικοτητα	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είναι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εντονοτερη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σε</a:t>
            </a:r>
            <a:r>
              <a:rPr sz="24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μικρεςδοσε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30807" y="2443098"/>
            <a:ext cx="339661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b="1" dirty="0">
                <a:solidFill>
                  <a:srgbClr val="0337C5"/>
                </a:solidFill>
                <a:latin typeface="Arial"/>
                <a:cs typeface="Arial"/>
              </a:rPr>
              <a:t>Δρασεις</a:t>
            </a:r>
            <a:endParaRPr sz="2400">
              <a:latin typeface="Arial"/>
              <a:cs typeface="Arial"/>
            </a:endParaRPr>
          </a:p>
          <a:p>
            <a:pPr marL="78105" marR="5080" indent="-52069">
              <a:lnSpc>
                <a:spcPts val="2880"/>
              </a:lnSpc>
              <a:spcBef>
                <a:spcPts val="80"/>
              </a:spcBef>
            </a:pPr>
            <a:r>
              <a:rPr sz="2400" spc="-5" dirty="0">
                <a:latin typeface="Times New Roman"/>
                <a:cs typeface="Times New Roman"/>
              </a:rPr>
              <a:t>Μείωση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Αρτηριακήςπίεσης  </a:t>
            </a:r>
            <a:r>
              <a:rPr sz="2400" spc="-30" dirty="0">
                <a:latin typeface="Times New Roman"/>
                <a:cs typeface="Times New Roman"/>
              </a:rPr>
              <a:t>Αντοχης </a:t>
            </a:r>
            <a:r>
              <a:rPr sz="2400" spc="-5" dirty="0">
                <a:latin typeface="Times New Roman"/>
                <a:cs typeface="Times New Roman"/>
              </a:rPr>
              <a:t>στην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κοπωση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21663" y="3906392"/>
            <a:ext cx="37636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Δεν </a:t>
            </a:r>
            <a:r>
              <a:rPr sz="2000" b="1" spc="-10" dirty="0">
                <a:latin typeface="Arial"/>
                <a:cs typeface="Arial"/>
              </a:rPr>
              <a:t>προκαλουν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Βρογχοσπασμο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21273" y="3906392"/>
            <a:ext cx="29317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Διαταραχες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μεταβολισμου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0702" y="4515992"/>
            <a:ext cx="25495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D647C"/>
                </a:solidFill>
                <a:latin typeface="Arial"/>
                <a:cs typeface="Arial"/>
              </a:rPr>
              <a:t>Ενδειξεις χορηγησης  </a:t>
            </a:r>
            <a:r>
              <a:rPr sz="2000" b="1" spc="-15" dirty="0">
                <a:solidFill>
                  <a:srgbClr val="012484"/>
                </a:solidFill>
                <a:latin typeface="Arial"/>
                <a:cs typeface="Arial"/>
              </a:rPr>
              <a:t>Υπερταση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56944" y="2749295"/>
            <a:ext cx="256540" cy="445134"/>
          </a:xfrm>
          <a:custGeom>
            <a:avLst/>
            <a:gdLst/>
            <a:ahLst/>
            <a:cxnLst/>
            <a:rect l="l" t="t" r="r" b="b"/>
            <a:pathLst>
              <a:path w="256539" h="445135">
                <a:moveTo>
                  <a:pt x="256031" y="316864"/>
                </a:moveTo>
                <a:lnTo>
                  <a:pt x="0" y="316864"/>
                </a:lnTo>
                <a:lnTo>
                  <a:pt x="128015" y="445007"/>
                </a:lnTo>
                <a:lnTo>
                  <a:pt x="256031" y="316864"/>
                </a:lnTo>
                <a:close/>
              </a:path>
              <a:path w="256539" h="445135">
                <a:moveTo>
                  <a:pt x="192024" y="0"/>
                </a:moveTo>
                <a:lnTo>
                  <a:pt x="64008" y="0"/>
                </a:lnTo>
                <a:lnTo>
                  <a:pt x="64008" y="316864"/>
                </a:lnTo>
                <a:lnTo>
                  <a:pt x="192024" y="316864"/>
                </a:lnTo>
                <a:lnTo>
                  <a:pt x="192024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56944" y="2749295"/>
            <a:ext cx="256540" cy="445134"/>
          </a:xfrm>
          <a:custGeom>
            <a:avLst/>
            <a:gdLst/>
            <a:ahLst/>
            <a:cxnLst/>
            <a:rect l="l" t="t" r="r" b="b"/>
            <a:pathLst>
              <a:path w="256539" h="445135">
                <a:moveTo>
                  <a:pt x="0" y="316864"/>
                </a:moveTo>
                <a:lnTo>
                  <a:pt x="64008" y="316864"/>
                </a:lnTo>
                <a:lnTo>
                  <a:pt x="64008" y="0"/>
                </a:lnTo>
                <a:lnTo>
                  <a:pt x="192024" y="0"/>
                </a:lnTo>
                <a:lnTo>
                  <a:pt x="192024" y="316864"/>
                </a:lnTo>
                <a:lnTo>
                  <a:pt x="256031" y="316864"/>
                </a:lnTo>
                <a:lnTo>
                  <a:pt x="128015" y="445007"/>
                </a:lnTo>
                <a:lnTo>
                  <a:pt x="0" y="31686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6944" y="3194304"/>
            <a:ext cx="203200" cy="469900"/>
          </a:xfrm>
          <a:custGeom>
            <a:avLst/>
            <a:gdLst/>
            <a:ahLst/>
            <a:cxnLst/>
            <a:rect l="l" t="t" r="r" b="b"/>
            <a:pathLst>
              <a:path w="203200" h="469900">
                <a:moveTo>
                  <a:pt x="152019" y="101219"/>
                </a:moveTo>
                <a:lnTo>
                  <a:pt x="50672" y="101219"/>
                </a:lnTo>
                <a:lnTo>
                  <a:pt x="50672" y="469392"/>
                </a:lnTo>
                <a:lnTo>
                  <a:pt x="152019" y="469392"/>
                </a:lnTo>
                <a:lnTo>
                  <a:pt x="152019" y="101219"/>
                </a:lnTo>
                <a:close/>
              </a:path>
              <a:path w="203200" h="469900">
                <a:moveTo>
                  <a:pt x="101346" y="0"/>
                </a:moveTo>
                <a:lnTo>
                  <a:pt x="0" y="101219"/>
                </a:lnTo>
                <a:lnTo>
                  <a:pt x="202692" y="101219"/>
                </a:lnTo>
                <a:lnTo>
                  <a:pt x="101346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56944" y="3194304"/>
            <a:ext cx="203200" cy="469900"/>
          </a:xfrm>
          <a:custGeom>
            <a:avLst/>
            <a:gdLst/>
            <a:ahLst/>
            <a:cxnLst/>
            <a:rect l="l" t="t" r="r" b="b"/>
            <a:pathLst>
              <a:path w="203200" h="469900">
                <a:moveTo>
                  <a:pt x="202692" y="101219"/>
                </a:moveTo>
                <a:lnTo>
                  <a:pt x="152019" y="101219"/>
                </a:lnTo>
                <a:lnTo>
                  <a:pt x="152019" y="469392"/>
                </a:lnTo>
                <a:lnTo>
                  <a:pt x="50672" y="469392"/>
                </a:lnTo>
                <a:lnTo>
                  <a:pt x="50672" y="101219"/>
                </a:lnTo>
                <a:lnTo>
                  <a:pt x="0" y="101219"/>
                </a:lnTo>
                <a:lnTo>
                  <a:pt x="101346" y="0"/>
                </a:lnTo>
                <a:lnTo>
                  <a:pt x="202692" y="10121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291" y="269747"/>
            <a:ext cx="6838950" cy="1229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5905" y="414350"/>
            <a:ext cx="61379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Παρασυμπαθητικές</a:t>
            </a:r>
            <a:r>
              <a:rPr sz="4400" b="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δρασεις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1187196"/>
            <a:ext cx="4085844" cy="3003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4103" y="2584704"/>
            <a:ext cx="164592" cy="240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13175" y="4064889"/>
            <a:ext cx="5003800" cy="258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Κυριες 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δρασεις</a:t>
            </a:r>
            <a:r>
              <a:rPr sz="2400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ακετυλοχολινης</a:t>
            </a:r>
            <a:r>
              <a:rPr sz="2400" spc="-20" dirty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  <a:p>
            <a:pPr marL="12700" marR="980440">
              <a:lnSpc>
                <a:spcPts val="2880"/>
              </a:lnSpc>
              <a:spcBef>
                <a:spcPts val="80"/>
              </a:spcBef>
              <a:tabLst>
                <a:tab pos="1355090" algn="l"/>
                <a:tab pos="200152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Διεγερση	ουροδ κύστη  </a:t>
            </a:r>
            <a:r>
              <a:rPr sz="2400" b="1" spc="-15" dirty="0">
                <a:latin typeface="Times New Roman"/>
                <a:cs typeface="Times New Roman"/>
              </a:rPr>
              <a:t>Αυξηση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τονου	ΓΕΣ=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διαρροια</a:t>
            </a:r>
            <a:endParaRPr sz="2400">
              <a:latin typeface="Times New Roman"/>
              <a:cs typeface="Times New Roman"/>
            </a:endParaRPr>
          </a:p>
          <a:p>
            <a:pPr marL="88900" marR="5080" indent="-17145">
              <a:lnSpc>
                <a:spcPts val="2880"/>
              </a:lnSpc>
              <a:spcBef>
                <a:spcPts val="5"/>
              </a:spcBef>
            </a:pPr>
            <a:r>
              <a:rPr sz="2400" b="1" spc="-10" dirty="0">
                <a:latin typeface="Times New Roman"/>
                <a:cs typeface="Times New Roman"/>
              </a:rPr>
              <a:t>Αυξηση </a:t>
            </a:r>
            <a:r>
              <a:rPr sz="2400" b="1" spc="-5" dirty="0">
                <a:latin typeface="Times New Roman"/>
                <a:cs typeface="Times New Roman"/>
              </a:rPr>
              <a:t>εκκρισης σιελου (σιελλοροια)  </a:t>
            </a:r>
            <a:r>
              <a:rPr sz="2400" b="1" dirty="0">
                <a:latin typeface="Times New Roman"/>
                <a:cs typeface="Times New Roman"/>
              </a:rPr>
              <a:t>μυση</a:t>
            </a:r>
            <a:endParaRPr sz="2400">
              <a:latin typeface="Times New Roman"/>
              <a:cs typeface="Times New Roman"/>
            </a:endParaRPr>
          </a:p>
          <a:p>
            <a:pPr marL="12700" marR="863600">
              <a:lnSpc>
                <a:spcPts val="2880"/>
              </a:lnSpc>
            </a:pPr>
            <a:r>
              <a:rPr sz="2400" b="1" spc="-10" dirty="0">
                <a:latin typeface="Times New Roman"/>
                <a:cs typeface="Times New Roman"/>
              </a:rPr>
              <a:t>Μειωση </a:t>
            </a:r>
            <a:r>
              <a:rPr sz="2400" b="1" spc="-15" dirty="0">
                <a:latin typeface="Times New Roman"/>
                <a:cs typeface="Times New Roman"/>
              </a:rPr>
              <a:t>καρδιακης </a:t>
            </a:r>
            <a:r>
              <a:rPr sz="2400" b="1" spc="-5" dirty="0">
                <a:latin typeface="Times New Roman"/>
                <a:cs typeface="Times New Roman"/>
              </a:rPr>
              <a:t>συχνοτητας  υποταση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9700" y="138684"/>
            <a:ext cx="3982974" cy="1229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2313" y="284226"/>
            <a:ext cx="32835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1" dirty="0">
                <a:solidFill>
                  <a:srgbClr val="FF0000"/>
                </a:solidFill>
                <a:latin typeface="Times New Roman"/>
                <a:cs typeface="Times New Roman"/>
              </a:rPr>
              <a:t>Χολινεργικα</a:t>
            </a:r>
            <a:r>
              <a:rPr sz="4400" b="0" i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0" i="1" dirty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24355" y="1594358"/>
            <a:ext cx="341375" cy="355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4355" y="2082114"/>
            <a:ext cx="295656" cy="303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4355" y="2521330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40255" y="1479936"/>
            <a:ext cx="6052185" cy="2750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358775" indent="22860">
              <a:lnSpc>
                <a:spcPct val="122500"/>
              </a:lnSpc>
              <a:spcBef>
                <a:spcPts val="95"/>
              </a:spcBef>
            </a:pPr>
            <a:r>
              <a:rPr sz="2400" b="1" dirty="0">
                <a:latin typeface="Times New Roman"/>
                <a:cs typeface="Times New Roman"/>
              </a:rPr>
              <a:t>Διεγειρουν το παρασυμπαθητικο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συστημα  μιμουνται την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ακετυλχολινη</a:t>
            </a:r>
            <a:endParaRPr sz="24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latin typeface="Times New Roman"/>
                <a:cs typeface="Times New Roman"/>
              </a:rPr>
              <a:t>2 τυποι </a:t>
            </a:r>
            <a:r>
              <a:rPr sz="2400" b="1" spc="-10" dirty="0">
                <a:latin typeface="Times New Roman"/>
                <a:cs typeface="Times New Roman"/>
              </a:rPr>
              <a:t>χολινεργικών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υποδοχεων</a:t>
            </a:r>
            <a:endParaRPr sz="2400">
              <a:latin typeface="Times New Roman"/>
              <a:cs typeface="Times New Roman"/>
            </a:endParaRPr>
          </a:p>
          <a:p>
            <a:pPr marL="355600" indent="-305435">
              <a:lnSpc>
                <a:spcPct val="100000"/>
              </a:lnSpc>
              <a:spcBef>
                <a:spcPts val="1055"/>
              </a:spcBef>
              <a:buClr>
                <a:srgbClr val="000000"/>
              </a:buClr>
              <a:buFont typeface="Times New Roman"/>
              <a:buAutoNum type="arabicPeriod"/>
              <a:tabLst>
                <a:tab pos="356235" algn="l"/>
              </a:tabLst>
            </a:pPr>
            <a:r>
              <a:rPr sz="24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μουσκαρινικοι</a:t>
            </a:r>
            <a:r>
              <a:rPr sz="2400" spc="-5" dirty="0">
                <a:solidFill>
                  <a:srgbClr val="FB0028"/>
                </a:solidFill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διεγειρουν </a:t>
            </a:r>
            <a:r>
              <a:rPr sz="2400" dirty="0">
                <a:latin typeface="Times New Roman"/>
                <a:cs typeface="Times New Roman"/>
              </a:rPr>
              <a:t>λειους </a:t>
            </a:r>
            <a:r>
              <a:rPr sz="2400" spc="-5" dirty="0">
                <a:latin typeface="Times New Roman"/>
                <a:cs typeface="Times New Roman"/>
              </a:rPr>
              <a:t>μυες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και</a:t>
            </a:r>
            <a:endParaRPr sz="2400">
              <a:latin typeface="Times New Roman"/>
              <a:cs typeface="Times New Roman"/>
            </a:endParaRPr>
          </a:p>
          <a:p>
            <a:pPr marL="237490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latin typeface="Times New Roman"/>
                <a:cs typeface="Times New Roman"/>
              </a:rPr>
              <a:t>επιβραδυνουν </a:t>
            </a:r>
            <a:r>
              <a:rPr sz="2400" dirty="0">
                <a:latin typeface="Times New Roman"/>
                <a:cs typeface="Times New Roman"/>
              </a:rPr>
              <a:t>τον </a:t>
            </a:r>
            <a:r>
              <a:rPr sz="2400" spc="-5" dirty="0">
                <a:latin typeface="Times New Roman"/>
                <a:cs typeface="Times New Roman"/>
              </a:rPr>
              <a:t>Καρ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Ρυθμό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Font typeface="Times New Roman"/>
              <a:buAutoNum type="arabicPeriod" startAt="2"/>
              <a:tabLst>
                <a:tab pos="318135" algn="l"/>
                <a:tab pos="2086610" algn="l"/>
              </a:tabLst>
            </a:pPr>
            <a:r>
              <a:rPr sz="24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νικοτινικοι</a:t>
            </a:r>
            <a:r>
              <a:rPr sz="2400" b="1" spc="55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B0028"/>
                </a:solidFill>
                <a:latin typeface="Times New Roman"/>
                <a:cs typeface="Times New Roman"/>
              </a:rPr>
              <a:t>-	</a:t>
            </a:r>
            <a:r>
              <a:rPr sz="2400" spc="-5" dirty="0">
                <a:latin typeface="Times New Roman"/>
                <a:cs typeface="Times New Roman"/>
              </a:rPr>
              <a:t>δρουν σε </a:t>
            </a:r>
            <a:r>
              <a:rPr sz="2400" dirty="0">
                <a:latin typeface="Times New Roman"/>
                <a:cs typeface="Times New Roman"/>
              </a:rPr>
              <a:t>σκελετικους </a:t>
            </a:r>
            <a:r>
              <a:rPr sz="2400" spc="-5" dirty="0">
                <a:latin typeface="Times New Roman"/>
                <a:cs typeface="Times New Roman"/>
              </a:rPr>
              <a:t>μυες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35036" y="0"/>
            <a:ext cx="2508900" cy="1678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2000" y="4572000"/>
            <a:ext cx="8077200" cy="2057400"/>
          </a:xfrm>
          <a:prstGeom prst="rect">
            <a:avLst/>
          </a:prstGeom>
          <a:solidFill>
            <a:srgbClr val="B7FFF8"/>
          </a:solidFill>
          <a:ln w="12192">
            <a:solidFill>
              <a:srgbClr val="FB002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30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Αμεσα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δρώντα</a:t>
            </a:r>
            <a:r>
              <a:rPr sz="2000" spc="-15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δρουν σε </a:t>
            </a:r>
            <a:r>
              <a:rPr sz="2400" spc="-15" dirty="0">
                <a:latin typeface="Arial"/>
                <a:cs typeface="Arial"/>
              </a:rPr>
              <a:t>υποδοχεις </a:t>
            </a:r>
            <a:r>
              <a:rPr sz="2400" spc="-10" dirty="0">
                <a:latin typeface="Arial"/>
                <a:cs typeface="Arial"/>
              </a:rPr>
              <a:t>και ενεργοποιουν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την</a:t>
            </a:r>
            <a:endParaRPr sz="2400">
              <a:latin typeface="Arial"/>
              <a:cs typeface="Arial"/>
            </a:endParaRPr>
          </a:p>
          <a:p>
            <a:pPr marL="24384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Arial"/>
                <a:cs typeface="Arial"/>
              </a:rPr>
              <a:t>απαντηση </a:t>
            </a:r>
            <a:r>
              <a:rPr sz="2400" dirty="0">
                <a:latin typeface="Arial"/>
                <a:cs typeface="Arial"/>
              </a:rPr>
              <a:t>ενός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ιστου</a:t>
            </a:r>
            <a:endParaRPr sz="2400">
              <a:latin typeface="Arial"/>
              <a:cs typeface="Arial"/>
            </a:endParaRPr>
          </a:p>
          <a:p>
            <a:pPr marL="243840" marR="1252220">
              <a:lnSpc>
                <a:spcPct val="100000"/>
              </a:lnSpc>
              <a:spcBef>
                <a:spcPts val="2400"/>
              </a:spcBef>
              <a:tabLst>
                <a:tab pos="5332730" algn="l"/>
              </a:tabLst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Εμεσα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δρώντα</a:t>
            </a:r>
            <a:r>
              <a:rPr sz="2000" spc="-15" dirty="0">
                <a:latin typeface="Arial"/>
                <a:cs typeface="Arial"/>
              </a:rPr>
              <a:t>- </a:t>
            </a:r>
            <a:r>
              <a:rPr sz="2400" spc="-10" dirty="0">
                <a:latin typeface="Arial"/>
                <a:cs typeface="Arial"/>
              </a:rPr>
              <a:t>αναστελουν </a:t>
            </a:r>
            <a:r>
              <a:rPr sz="2400" spc="-5" dirty="0">
                <a:latin typeface="Arial"/>
                <a:cs typeface="Arial"/>
              </a:rPr>
              <a:t>τη </a:t>
            </a:r>
            <a:r>
              <a:rPr sz="2400" dirty="0">
                <a:latin typeface="Arial"/>
                <a:cs typeface="Arial"/>
              </a:rPr>
              <a:t>δραση </a:t>
            </a:r>
            <a:r>
              <a:rPr sz="2400" spc="-15" dirty="0">
                <a:latin typeface="Arial"/>
                <a:cs typeface="Arial"/>
              </a:rPr>
              <a:t>του </a:t>
            </a:r>
            <a:r>
              <a:rPr sz="2400" spc="-5" dirty="0">
                <a:latin typeface="Arial"/>
                <a:cs typeface="Arial"/>
              </a:rPr>
              <a:t>ενζυμου  </a:t>
            </a:r>
            <a:r>
              <a:rPr sz="2400" spc="-10" dirty="0">
                <a:latin typeface="Arial"/>
                <a:cs typeface="Arial"/>
              </a:rPr>
              <a:t>ακετυλχολινεστεραση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cholinesterase	AChE)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0"/>
            <a:ext cx="3422141" cy="1098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6683" y="0"/>
            <a:ext cx="1151382" cy="1098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7425" y="14732"/>
            <a:ext cx="32835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1" dirty="0">
                <a:solidFill>
                  <a:srgbClr val="FB0028"/>
                </a:solidFill>
                <a:latin typeface="Times New Roman"/>
                <a:cs typeface="Times New Roman"/>
              </a:rPr>
              <a:t>Χολινεργικα</a:t>
            </a:r>
            <a:r>
              <a:rPr sz="4400" b="0" i="1" spc="-95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4400" b="0" i="1" dirty="0">
                <a:solidFill>
                  <a:srgbClr val="FB0028"/>
                </a:solidFill>
                <a:latin typeface="Times New Roman"/>
                <a:cs typeface="Times New Roman"/>
              </a:rPr>
              <a:t>Φ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1125" y="764158"/>
            <a:ext cx="341985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1125" y="1702942"/>
            <a:ext cx="296265" cy="303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1125" y="2141550"/>
            <a:ext cx="296265" cy="303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1125" y="2581020"/>
            <a:ext cx="296265" cy="303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1125" y="3019932"/>
            <a:ext cx="296265" cy="303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1125" y="3458921"/>
            <a:ext cx="296265" cy="303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1125" y="3898138"/>
            <a:ext cx="296265" cy="303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1125" y="4337050"/>
            <a:ext cx="296265" cy="303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1125" y="4775961"/>
            <a:ext cx="296265" cy="303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1125" y="5215128"/>
            <a:ext cx="296265" cy="303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11605" y="629538"/>
            <a:ext cx="7263130" cy="4904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67504" algn="l"/>
              </a:tabLst>
            </a:pP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Δρασεις</a:t>
            </a:r>
            <a:r>
              <a:rPr sz="280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ακετυλοχολινης</a:t>
            </a:r>
            <a:r>
              <a:rPr sz="3200" spc="-10" dirty="0">
                <a:latin typeface="Arial"/>
                <a:cs typeface="Arial"/>
              </a:rPr>
              <a:t>=	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Χολινεργικη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διεγερση)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3230880">
              <a:lnSpc>
                <a:spcPct val="120000"/>
              </a:lnSpc>
              <a:tabLst>
                <a:tab pos="1355090" algn="l"/>
                <a:tab pos="2009139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Διεγερση	</a:t>
            </a:r>
            <a:r>
              <a:rPr sz="2400" b="1" dirty="0">
                <a:latin typeface="Times New Roman"/>
                <a:cs typeface="Times New Roman"/>
              </a:rPr>
              <a:t>ουροδ </a:t>
            </a:r>
            <a:r>
              <a:rPr sz="2400" b="1" spc="-5" dirty="0">
                <a:latin typeface="Times New Roman"/>
                <a:cs typeface="Times New Roman"/>
              </a:rPr>
              <a:t>κύστης  Αυξηση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τονου	ΓΕΣ=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διαρροια  </a:t>
            </a:r>
            <a:r>
              <a:rPr sz="2400" b="1" dirty="0">
                <a:latin typeface="Times New Roman"/>
                <a:cs typeface="Times New Roman"/>
              </a:rPr>
              <a:t>μυση,</a:t>
            </a:r>
            <a:endParaRPr sz="2400">
              <a:latin typeface="Times New Roman"/>
              <a:cs typeface="Times New Roman"/>
            </a:endParaRPr>
          </a:p>
          <a:p>
            <a:pPr marL="12700" marR="2289175" indent="76200">
              <a:lnSpc>
                <a:spcPct val="120000"/>
              </a:lnSpc>
            </a:pPr>
            <a:r>
              <a:rPr sz="2400" b="1" spc="-5" dirty="0">
                <a:latin typeface="Times New Roman"/>
                <a:cs typeface="Times New Roman"/>
              </a:rPr>
              <a:t>αυξηση εκκρισης </a:t>
            </a:r>
            <a:r>
              <a:rPr sz="2400" b="1" dirty="0">
                <a:latin typeface="Times New Roman"/>
                <a:cs typeface="Times New Roman"/>
              </a:rPr>
              <a:t>σιελου </a:t>
            </a:r>
            <a:r>
              <a:rPr sz="2400" b="1" spc="-5" dirty="0">
                <a:latin typeface="Times New Roman"/>
                <a:cs typeface="Times New Roman"/>
              </a:rPr>
              <a:t>(σιελλοροια)  </a:t>
            </a:r>
            <a:r>
              <a:rPr sz="2400" b="1" spc="-10" dirty="0">
                <a:latin typeface="Times New Roman"/>
                <a:cs typeface="Times New Roman"/>
              </a:rPr>
              <a:t>Μειωση </a:t>
            </a:r>
            <a:r>
              <a:rPr sz="2400" b="1" spc="-5" dirty="0">
                <a:latin typeface="Times New Roman"/>
                <a:cs typeface="Times New Roman"/>
              </a:rPr>
              <a:t>καρδιακης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συχνοτητας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Times New Roman"/>
                <a:cs typeface="Times New Roman"/>
              </a:rPr>
              <a:t>Υποταση</a:t>
            </a:r>
            <a:endParaRPr sz="2400">
              <a:latin typeface="Times New Roman"/>
              <a:cs typeface="Times New Roman"/>
            </a:endParaRPr>
          </a:p>
          <a:p>
            <a:pPr marL="12700" marR="4194810" algn="just">
              <a:lnSpc>
                <a:spcPct val="120000"/>
              </a:lnSpc>
            </a:pPr>
            <a:r>
              <a:rPr sz="2400" b="1" spc="-5" dirty="0">
                <a:latin typeface="Times New Roman"/>
                <a:cs typeface="Times New Roman"/>
              </a:rPr>
              <a:t>Ερυθροτητα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προσωπου  Ναυτια κοιλιακα αλγη,  </a:t>
            </a:r>
            <a:r>
              <a:rPr sz="2400" b="1" dirty="0">
                <a:latin typeface="Times New Roman"/>
                <a:cs typeface="Times New Roman"/>
              </a:rPr>
              <a:t>βρογχοσπασμο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47104" y="4870703"/>
            <a:ext cx="152400" cy="228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97395" y="1524000"/>
            <a:ext cx="2546604" cy="274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1891" y="0"/>
            <a:ext cx="3422141" cy="1056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3484" y="0"/>
            <a:ext cx="1572006" cy="1056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1891" y="498348"/>
            <a:ext cx="912113" cy="1229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8779" y="626363"/>
            <a:ext cx="4781550" cy="10157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46064" y="626363"/>
            <a:ext cx="756665" cy="10157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54504" y="0"/>
            <a:ext cx="454152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b="0" i="1" dirty="0">
                <a:solidFill>
                  <a:srgbClr val="FF0000"/>
                </a:solidFill>
                <a:latin typeface="Times New Roman"/>
                <a:cs typeface="Times New Roman"/>
              </a:rPr>
              <a:t>Χολινεργικα Φ  </a:t>
            </a:r>
            <a:r>
              <a:rPr sz="44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3600" b="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Παρασυμπαθομιμητ</a:t>
            </a:r>
            <a:r>
              <a:rPr sz="3600" b="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ι</a:t>
            </a:r>
            <a:r>
              <a:rPr sz="36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κ</a:t>
            </a:r>
            <a:r>
              <a:rPr sz="3600" b="0" i="1" spc="10" dirty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sz="3600" b="0" i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8725" y="1581022"/>
            <a:ext cx="295656" cy="303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1650" y="1874011"/>
            <a:ext cx="1568450" cy="0"/>
          </a:xfrm>
          <a:custGeom>
            <a:avLst/>
            <a:gdLst/>
            <a:ahLst/>
            <a:cxnLst/>
            <a:rect l="l" t="t" r="r" b="b"/>
            <a:pathLst>
              <a:path w="1568450">
                <a:moveTo>
                  <a:pt x="0" y="0"/>
                </a:moveTo>
                <a:lnTo>
                  <a:pt x="1568196" y="0"/>
                </a:lnTo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8725" y="1969642"/>
            <a:ext cx="243840" cy="252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8725" y="3914902"/>
            <a:ext cx="243840" cy="252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6625" y="1470558"/>
            <a:ext cx="8463280" cy="29921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635000">
              <a:lnSpc>
                <a:spcPct val="100000"/>
              </a:lnSpc>
              <a:spcBef>
                <a:spcPts val="4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Βητανεχολη</a:t>
            </a:r>
            <a:endParaRPr sz="2400">
              <a:latin typeface="Times New Roman"/>
              <a:cs typeface="Times New Roman"/>
            </a:endParaRPr>
          </a:p>
          <a:p>
            <a:pPr marL="635000">
              <a:lnSpc>
                <a:spcPct val="100000"/>
              </a:lnSpc>
              <a:spcBef>
                <a:spcPts val="254"/>
              </a:spcBef>
            </a:pPr>
            <a:r>
              <a:rPr sz="2000" b="1" spc="-5" dirty="0">
                <a:latin typeface="Times New Roman"/>
                <a:cs typeface="Times New Roman"/>
              </a:rPr>
              <a:t>εκλεκτικη </a:t>
            </a:r>
            <a:r>
              <a:rPr sz="2000" b="1" dirty="0">
                <a:latin typeface="Times New Roman"/>
                <a:cs typeface="Times New Roman"/>
              </a:rPr>
              <a:t>για μουσκαρινικους υποδοχεις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μιμειται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δραση</a:t>
            </a:r>
            <a:r>
              <a:rPr sz="2000" b="1" u="heavy" spc="4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acetylcholine</a:t>
            </a:r>
            <a:endParaRPr sz="2000">
              <a:latin typeface="Times New Roman"/>
              <a:cs typeface="Times New Roman"/>
            </a:endParaRPr>
          </a:p>
          <a:p>
            <a:pPr marL="292100">
              <a:lnSpc>
                <a:spcPct val="100000"/>
              </a:lnSpc>
              <a:spcBef>
                <a:spcPts val="275"/>
              </a:spcBef>
            </a:pPr>
            <a:r>
              <a:rPr sz="2400" b="1" spc="-5" dirty="0">
                <a:solidFill>
                  <a:srgbClr val="0A35AA"/>
                </a:solidFill>
                <a:latin typeface="Times New Roman"/>
                <a:cs typeface="Times New Roman"/>
              </a:rPr>
              <a:t>Χρηση-</a:t>
            </a:r>
            <a:endParaRPr sz="2400">
              <a:latin typeface="Times New Roman"/>
              <a:cs typeface="Times New Roman"/>
            </a:endParaRPr>
          </a:p>
          <a:p>
            <a:pPr marL="368300">
              <a:lnSpc>
                <a:spcPts val="2185"/>
              </a:lnSpc>
              <a:spcBef>
                <a:spcPts val="690"/>
              </a:spcBef>
            </a:pPr>
            <a:r>
              <a:rPr sz="2000" b="1" dirty="0">
                <a:latin typeface="Times New Roman"/>
                <a:cs typeface="Times New Roman"/>
              </a:rPr>
              <a:t>σε </a:t>
            </a:r>
            <a:r>
              <a:rPr sz="2000" b="1" spc="-5" dirty="0">
                <a:latin typeface="Times New Roman"/>
                <a:cs typeface="Times New Roman"/>
              </a:rPr>
              <a:t>κατακρατηση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ουρων</a:t>
            </a:r>
            <a:endParaRPr sz="2000">
              <a:latin typeface="Times New Roman"/>
              <a:cs typeface="Times New Roman"/>
            </a:endParaRPr>
          </a:p>
          <a:p>
            <a:pPr marL="63500">
              <a:lnSpc>
                <a:spcPts val="3625"/>
              </a:lnSpc>
            </a:pPr>
            <a:r>
              <a:rPr sz="4800" baseline="18229" dirty="0">
                <a:latin typeface="Times New Roman"/>
                <a:cs typeface="Times New Roman"/>
              </a:rPr>
              <a:t>- </a:t>
            </a:r>
            <a:r>
              <a:rPr sz="2400" b="1" spc="-5" dirty="0">
                <a:solidFill>
                  <a:srgbClr val="0A35AA"/>
                </a:solidFill>
                <a:latin typeface="Times New Roman"/>
                <a:cs typeface="Times New Roman"/>
              </a:rPr>
              <a:t>Ανεπ</a:t>
            </a:r>
            <a:r>
              <a:rPr sz="2400" b="1" spc="-60" dirty="0">
                <a:solidFill>
                  <a:srgbClr val="0A35A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A35AA"/>
                </a:solidFill>
                <a:latin typeface="Times New Roman"/>
                <a:cs typeface="Times New Roman"/>
              </a:rPr>
              <a:t>Δρασεις</a:t>
            </a:r>
            <a:endParaRPr sz="2400">
              <a:latin typeface="Times New Roman"/>
              <a:cs typeface="Times New Roman"/>
            </a:endParaRPr>
          </a:p>
          <a:p>
            <a:pPr marL="368300">
              <a:lnSpc>
                <a:spcPts val="2345"/>
              </a:lnSpc>
              <a:spcBef>
                <a:spcPts val="525"/>
              </a:spcBef>
            </a:pPr>
            <a:r>
              <a:rPr sz="2000" b="1" dirty="0">
                <a:latin typeface="Times New Roman"/>
                <a:cs typeface="Times New Roman"/>
              </a:rPr>
              <a:t>υποταση, </a:t>
            </a:r>
            <a:r>
              <a:rPr sz="2000" b="1" spc="-5" dirty="0">
                <a:latin typeface="Times New Roman"/>
                <a:cs typeface="Times New Roman"/>
              </a:rPr>
              <a:t>καταπληξια </a:t>
            </a:r>
            <a:r>
              <a:rPr sz="2000" b="1" spc="5" dirty="0">
                <a:latin typeface="Times New Roman"/>
                <a:cs typeface="Times New Roman"/>
              </a:rPr>
              <a:t>&amp; </a:t>
            </a:r>
            <a:r>
              <a:rPr sz="2000" b="1" spc="-5" dirty="0">
                <a:latin typeface="Times New Roman"/>
                <a:cs typeface="Times New Roman"/>
              </a:rPr>
              <a:t>καρδιακη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ανακοπή.</a:t>
            </a:r>
            <a:endParaRPr sz="2000">
              <a:latin typeface="Times New Roman"/>
              <a:cs typeface="Times New Roman"/>
            </a:endParaRPr>
          </a:p>
          <a:p>
            <a:pPr marL="520700">
              <a:lnSpc>
                <a:spcPts val="2710"/>
              </a:lnSpc>
            </a:pPr>
            <a:r>
              <a:rPr sz="2400" b="1" u="heavy" spc="-5" dirty="0">
                <a:solidFill>
                  <a:srgbClr val="FD647C"/>
                </a:solidFill>
                <a:uFill>
                  <a:solidFill>
                    <a:srgbClr val="FD647C"/>
                  </a:solidFill>
                </a:uFill>
                <a:latin typeface="Times New Roman"/>
                <a:cs typeface="Times New Roman"/>
              </a:rPr>
              <a:t>Πιλοκαρπινη</a:t>
            </a:r>
            <a:endParaRPr sz="2400">
              <a:latin typeface="Times New Roman"/>
              <a:cs typeface="Times New Roman"/>
            </a:endParaRPr>
          </a:p>
          <a:p>
            <a:pPr marL="63500">
              <a:lnSpc>
                <a:spcPts val="2290"/>
              </a:lnSpc>
            </a:pPr>
            <a:r>
              <a:rPr sz="2000" b="1" dirty="0">
                <a:solidFill>
                  <a:srgbClr val="072271"/>
                </a:solidFill>
                <a:latin typeface="Times New Roman"/>
                <a:cs typeface="Times New Roman"/>
              </a:rPr>
              <a:t>Ενδειξεις</a:t>
            </a:r>
            <a:r>
              <a:rPr sz="2000" b="1" spc="-20" dirty="0">
                <a:solidFill>
                  <a:srgbClr val="07227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72271"/>
                </a:solidFill>
                <a:latin typeface="Times New Roman"/>
                <a:cs typeface="Times New Roman"/>
              </a:rPr>
              <a:t>χορηγησης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1433" y="4680584"/>
            <a:ext cx="27984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Οφθαμολογια</a:t>
            </a:r>
            <a:r>
              <a:rPr sz="2000" b="1" dirty="0">
                <a:latin typeface="Times New Roman"/>
                <a:cs typeface="Times New Roman"/>
              </a:rPr>
              <a:t> (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κολλυριο)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6085" y="4680584"/>
            <a:ext cx="3710304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>
              <a:lnSpc>
                <a:spcPts val="228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Μυση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tabLst>
                <a:tab pos="1454150" algn="l"/>
              </a:tabLst>
            </a:pPr>
            <a:r>
              <a:rPr sz="2000" b="1" spc="-15" dirty="0">
                <a:latin typeface="Times New Roman"/>
                <a:cs typeface="Times New Roman"/>
              </a:rPr>
              <a:t>Γλαυκωμα</a:t>
            </a:r>
            <a:r>
              <a:rPr sz="2000" b="1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	</a:t>
            </a:r>
            <a:r>
              <a:rPr sz="2000" b="1" spc="-5" dirty="0">
                <a:latin typeface="Times New Roman"/>
                <a:cs typeface="Times New Roman"/>
              </a:rPr>
              <a:t>ενοφθαλμιας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πίεσης)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7425" y="5503570"/>
            <a:ext cx="277685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Σ</a:t>
            </a:r>
            <a:r>
              <a:rPr sz="2000" b="1" spc="-5" dirty="0">
                <a:latin typeface="Times New Roman"/>
                <a:cs typeface="Times New Roman"/>
              </a:rPr>
              <a:t> Sjogren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b="1" dirty="0">
                <a:latin typeface="Times New Roman"/>
                <a:cs typeface="Times New Roman"/>
              </a:rPr>
              <a:t>Μετακτινικη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ξηροστομια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2635" y="5777890"/>
            <a:ext cx="1097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Ψεκασμοι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53000" y="4953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190500"/>
                </a:moveTo>
                <a:lnTo>
                  <a:pt x="0" y="190500"/>
                </a:lnTo>
                <a:lnTo>
                  <a:pt x="114300" y="304800"/>
                </a:lnTo>
                <a:lnTo>
                  <a:pt x="228600" y="190500"/>
                </a:lnTo>
                <a:close/>
              </a:path>
              <a:path w="228600" h="304800">
                <a:moveTo>
                  <a:pt x="171450" y="0"/>
                </a:moveTo>
                <a:lnTo>
                  <a:pt x="57150" y="0"/>
                </a:lnTo>
                <a:lnTo>
                  <a:pt x="57150" y="190500"/>
                </a:lnTo>
                <a:lnTo>
                  <a:pt x="171450" y="190500"/>
                </a:lnTo>
                <a:lnTo>
                  <a:pt x="171450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3000" y="49530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90500"/>
                </a:moveTo>
                <a:lnTo>
                  <a:pt x="57150" y="1905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190500"/>
                </a:lnTo>
                <a:lnTo>
                  <a:pt x="228600" y="190500"/>
                </a:lnTo>
                <a:lnTo>
                  <a:pt x="114300" y="304800"/>
                </a:lnTo>
                <a:lnTo>
                  <a:pt x="0" y="1905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35423" y="5524500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0"/>
                </a:moveTo>
                <a:lnTo>
                  <a:pt x="74128" y="2496"/>
                </a:lnTo>
                <a:lnTo>
                  <a:pt x="134683" y="9302"/>
                </a:lnTo>
                <a:lnTo>
                  <a:pt x="175521" y="19395"/>
                </a:lnTo>
                <a:lnTo>
                  <a:pt x="190500" y="31750"/>
                </a:lnTo>
                <a:lnTo>
                  <a:pt x="190500" y="311150"/>
                </a:lnTo>
                <a:lnTo>
                  <a:pt x="205478" y="323510"/>
                </a:lnTo>
                <a:lnTo>
                  <a:pt x="246316" y="333602"/>
                </a:lnTo>
                <a:lnTo>
                  <a:pt x="306871" y="340405"/>
                </a:lnTo>
                <a:lnTo>
                  <a:pt x="381000" y="342900"/>
                </a:lnTo>
                <a:lnTo>
                  <a:pt x="306871" y="345394"/>
                </a:lnTo>
                <a:lnTo>
                  <a:pt x="246316" y="352197"/>
                </a:lnTo>
                <a:lnTo>
                  <a:pt x="205478" y="362289"/>
                </a:lnTo>
                <a:lnTo>
                  <a:pt x="190500" y="374650"/>
                </a:lnTo>
                <a:lnTo>
                  <a:pt x="190500" y="654050"/>
                </a:lnTo>
                <a:lnTo>
                  <a:pt x="175521" y="666410"/>
                </a:lnTo>
                <a:lnTo>
                  <a:pt x="134683" y="676502"/>
                </a:lnTo>
                <a:lnTo>
                  <a:pt x="74128" y="683305"/>
                </a:lnTo>
                <a:lnTo>
                  <a:pt x="0" y="685800"/>
                </a:lnTo>
              </a:path>
            </a:pathLst>
          </a:custGeom>
          <a:ln w="12192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650748"/>
            <a:ext cx="3490722" cy="100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8952" y="650748"/>
            <a:ext cx="724662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5444" y="650748"/>
            <a:ext cx="4370070" cy="100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0704" y="770001"/>
            <a:ext cx="693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1" spc="-5" dirty="0">
                <a:solidFill>
                  <a:srgbClr val="FB0028"/>
                </a:solidFill>
                <a:latin typeface="Times New Roman"/>
                <a:cs typeface="Times New Roman"/>
              </a:rPr>
              <a:t>Αντιχολινεργικα</a:t>
            </a:r>
            <a:r>
              <a:rPr sz="3600" b="0" i="1" spc="-40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3600" b="0" i="1" spc="-5" dirty="0">
                <a:solidFill>
                  <a:srgbClr val="FB0028"/>
                </a:solidFill>
                <a:latin typeface="Times New Roman"/>
                <a:cs typeface="Times New Roman"/>
              </a:rPr>
              <a:t>/Παρασυμπαθολυτικα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8725" y="1964766"/>
            <a:ext cx="341375" cy="355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8725" y="3373196"/>
            <a:ext cx="341375" cy="355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8725" y="5184647"/>
            <a:ext cx="341375" cy="355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8725" y="5654040"/>
            <a:ext cx="341375" cy="355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6025" y="1881962"/>
            <a:ext cx="4526280" cy="414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D46E2"/>
                </a:solidFill>
                <a:latin typeface="Times New Roman"/>
                <a:cs typeface="Times New Roman"/>
              </a:rPr>
              <a:t>Αντιμουσκαρινικα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D46E2"/>
                </a:solidFill>
                <a:latin typeface="Times New Roman"/>
                <a:cs typeface="Times New Roman"/>
              </a:rPr>
              <a:t>Γαγγλιοπληγικα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400" dirty="0">
                <a:latin typeface="Times New Roman"/>
                <a:cs typeface="Times New Roman"/>
              </a:rPr>
              <a:t>( αποκλειουν </a:t>
            </a:r>
            <a:r>
              <a:rPr sz="2400" spc="-5" dirty="0">
                <a:latin typeface="Times New Roman"/>
                <a:cs typeface="Times New Roman"/>
              </a:rPr>
              <a:t>νικοτινικους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υποδοχεις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Times New Roman"/>
              <a:cs typeface="Times New Roman"/>
            </a:endParaRPr>
          </a:p>
          <a:p>
            <a:pPr marL="355600" marR="271145">
              <a:lnSpc>
                <a:spcPct val="11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0D46E2"/>
                </a:solidFill>
                <a:latin typeface="Times New Roman"/>
                <a:cs typeface="Times New Roman"/>
              </a:rPr>
              <a:t>Νευρομυικοι </a:t>
            </a:r>
            <a:r>
              <a:rPr sz="2800" b="1" spc="-10" dirty="0">
                <a:solidFill>
                  <a:srgbClr val="0D46E2"/>
                </a:solidFill>
                <a:latin typeface="Times New Roman"/>
                <a:cs typeface="Times New Roman"/>
              </a:rPr>
              <a:t>αποκλειστες  </a:t>
            </a:r>
            <a:r>
              <a:rPr sz="2800" b="1" spc="-5" dirty="0">
                <a:solidFill>
                  <a:srgbClr val="0D46E2"/>
                </a:solidFill>
                <a:latin typeface="Times New Roman"/>
                <a:cs typeface="Times New Roman"/>
              </a:rPr>
              <a:t>(Μυοπληγικά)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8725" y="6126479"/>
            <a:ext cx="341375" cy="355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00" y="1828800"/>
            <a:ext cx="457200" cy="914400"/>
          </a:xfrm>
          <a:custGeom>
            <a:avLst/>
            <a:gdLst/>
            <a:ahLst/>
            <a:cxnLst/>
            <a:rect l="l" t="t" r="r" b="b"/>
            <a:pathLst>
              <a:path w="457200" h="914400">
                <a:moveTo>
                  <a:pt x="0" y="0"/>
                </a:moveTo>
                <a:lnTo>
                  <a:pt x="72249" y="1938"/>
                </a:lnTo>
                <a:lnTo>
                  <a:pt x="135002" y="7339"/>
                </a:lnTo>
                <a:lnTo>
                  <a:pt x="184489" y="15581"/>
                </a:lnTo>
                <a:lnTo>
                  <a:pt x="228600" y="38100"/>
                </a:lnTo>
                <a:lnTo>
                  <a:pt x="228600" y="419100"/>
                </a:lnTo>
                <a:lnTo>
                  <a:pt x="240255" y="431157"/>
                </a:lnTo>
                <a:lnTo>
                  <a:pt x="272710" y="441618"/>
                </a:lnTo>
                <a:lnTo>
                  <a:pt x="322197" y="449860"/>
                </a:lnTo>
                <a:lnTo>
                  <a:pt x="384950" y="455261"/>
                </a:lnTo>
                <a:lnTo>
                  <a:pt x="457200" y="457200"/>
                </a:lnTo>
                <a:lnTo>
                  <a:pt x="384950" y="459138"/>
                </a:lnTo>
                <a:lnTo>
                  <a:pt x="322197" y="464539"/>
                </a:lnTo>
                <a:lnTo>
                  <a:pt x="272710" y="472781"/>
                </a:lnTo>
                <a:lnTo>
                  <a:pt x="240255" y="483242"/>
                </a:lnTo>
                <a:lnTo>
                  <a:pt x="228600" y="495300"/>
                </a:lnTo>
                <a:lnTo>
                  <a:pt x="228600" y="876300"/>
                </a:lnTo>
                <a:lnTo>
                  <a:pt x="216944" y="888357"/>
                </a:lnTo>
                <a:lnTo>
                  <a:pt x="184489" y="898818"/>
                </a:lnTo>
                <a:lnTo>
                  <a:pt x="135002" y="907060"/>
                </a:lnTo>
                <a:lnTo>
                  <a:pt x="72249" y="912461"/>
                </a:lnTo>
                <a:lnTo>
                  <a:pt x="0" y="914400"/>
                </a:lnTo>
              </a:path>
            </a:pathLst>
          </a:custGeom>
          <a:ln w="3175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0200" y="3429000"/>
            <a:ext cx="381000" cy="1295400"/>
          </a:xfrm>
          <a:custGeom>
            <a:avLst/>
            <a:gdLst/>
            <a:ahLst/>
            <a:cxnLst/>
            <a:rect l="l" t="t" r="r" b="b"/>
            <a:pathLst>
              <a:path w="381000" h="1295400">
                <a:moveTo>
                  <a:pt x="0" y="0"/>
                </a:moveTo>
                <a:lnTo>
                  <a:pt x="74128" y="2496"/>
                </a:lnTo>
                <a:lnTo>
                  <a:pt x="134683" y="9302"/>
                </a:lnTo>
                <a:lnTo>
                  <a:pt x="175521" y="19395"/>
                </a:lnTo>
                <a:lnTo>
                  <a:pt x="190500" y="31750"/>
                </a:lnTo>
                <a:lnTo>
                  <a:pt x="190500" y="615950"/>
                </a:lnTo>
                <a:lnTo>
                  <a:pt x="205478" y="628304"/>
                </a:lnTo>
                <a:lnTo>
                  <a:pt x="246316" y="638397"/>
                </a:lnTo>
                <a:lnTo>
                  <a:pt x="306871" y="645203"/>
                </a:lnTo>
                <a:lnTo>
                  <a:pt x="381000" y="647700"/>
                </a:lnTo>
                <a:lnTo>
                  <a:pt x="306871" y="650196"/>
                </a:lnTo>
                <a:lnTo>
                  <a:pt x="246316" y="657002"/>
                </a:lnTo>
                <a:lnTo>
                  <a:pt x="205478" y="667095"/>
                </a:lnTo>
                <a:lnTo>
                  <a:pt x="190500" y="679450"/>
                </a:lnTo>
                <a:lnTo>
                  <a:pt x="190500" y="1263650"/>
                </a:lnTo>
                <a:lnTo>
                  <a:pt x="175521" y="1276004"/>
                </a:lnTo>
                <a:lnTo>
                  <a:pt x="134683" y="1286097"/>
                </a:lnTo>
                <a:lnTo>
                  <a:pt x="74128" y="1292903"/>
                </a:lnTo>
                <a:lnTo>
                  <a:pt x="0" y="1295400"/>
                </a:lnTo>
              </a:path>
            </a:pathLst>
          </a:custGeom>
          <a:ln w="3175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6400" y="5334000"/>
            <a:ext cx="304800" cy="914400"/>
          </a:xfrm>
          <a:custGeom>
            <a:avLst/>
            <a:gdLst/>
            <a:ahLst/>
            <a:cxnLst/>
            <a:rect l="l" t="t" r="r" b="b"/>
            <a:pathLst>
              <a:path w="304800" h="914400">
                <a:moveTo>
                  <a:pt x="0" y="0"/>
                </a:moveTo>
                <a:lnTo>
                  <a:pt x="59334" y="2004"/>
                </a:lnTo>
                <a:lnTo>
                  <a:pt x="107775" y="7461"/>
                </a:lnTo>
                <a:lnTo>
                  <a:pt x="140428" y="15537"/>
                </a:lnTo>
                <a:lnTo>
                  <a:pt x="152400" y="25400"/>
                </a:lnTo>
                <a:lnTo>
                  <a:pt x="152400" y="431800"/>
                </a:lnTo>
                <a:lnTo>
                  <a:pt x="164371" y="441689"/>
                </a:lnTo>
                <a:lnTo>
                  <a:pt x="197024" y="449762"/>
                </a:lnTo>
                <a:lnTo>
                  <a:pt x="245465" y="455204"/>
                </a:lnTo>
                <a:lnTo>
                  <a:pt x="304800" y="457200"/>
                </a:lnTo>
                <a:lnTo>
                  <a:pt x="245465" y="459195"/>
                </a:lnTo>
                <a:lnTo>
                  <a:pt x="197024" y="464637"/>
                </a:lnTo>
                <a:lnTo>
                  <a:pt x="164371" y="472710"/>
                </a:lnTo>
                <a:lnTo>
                  <a:pt x="152400" y="482600"/>
                </a:lnTo>
                <a:lnTo>
                  <a:pt x="152400" y="889000"/>
                </a:lnTo>
                <a:lnTo>
                  <a:pt x="140428" y="898889"/>
                </a:lnTo>
                <a:lnTo>
                  <a:pt x="107775" y="906962"/>
                </a:lnTo>
                <a:lnTo>
                  <a:pt x="59334" y="912404"/>
                </a:lnTo>
                <a:lnTo>
                  <a:pt x="0" y="914400"/>
                </a:lnTo>
              </a:path>
            </a:pathLst>
          </a:custGeom>
          <a:ln w="3175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99428" y="2005711"/>
            <a:ext cx="14420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Ατροπινη  </a:t>
            </a: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σ</a:t>
            </a:r>
            <a:r>
              <a:rPr sz="2000" b="1" spc="-55" dirty="0">
                <a:solidFill>
                  <a:srgbClr val="6F2F9F"/>
                </a:solidFill>
                <a:latin typeface="Times New Roman"/>
                <a:cs typeface="Times New Roman"/>
              </a:rPr>
              <a:t>κ</a:t>
            </a: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οπολα</a:t>
            </a:r>
            <a:r>
              <a:rPr sz="20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μ</a:t>
            </a:r>
            <a:r>
              <a:rPr sz="20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ι</a:t>
            </a: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νη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28028" y="3833241"/>
            <a:ext cx="1196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12484"/>
                </a:solidFill>
                <a:latin typeface="Times New Roman"/>
                <a:cs typeface="Times New Roman"/>
              </a:rPr>
              <a:t>Νικοτινη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70828" y="4978146"/>
            <a:ext cx="23977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12484"/>
                </a:solidFill>
                <a:latin typeface="Times New Roman"/>
                <a:cs typeface="Times New Roman"/>
              </a:rPr>
              <a:t>Ατρακουριο  Βεκουρονιο  </a:t>
            </a:r>
            <a:r>
              <a:rPr sz="2000" b="1" spc="-5" dirty="0">
                <a:solidFill>
                  <a:srgbClr val="012484"/>
                </a:solidFill>
                <a:latin typeface="Times New Roman"/>
                <a:cs typeface="Times New Roman"/>
              </a:rPr>
              <a:t>Σουκυνιλοχολινη,</a:t>
            </a:r>
            <a:r>
              <a:rPr sz="2000" b="1" spc="-105" dirty="0">
                <a:solidFill>
                  <a:srgbClr val="012484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12484"/>
                </a:solidFill>
                <a:latin typeface="Times New Roman"/>
                <a:cs typeface="Times New Roman"/>
              </a:rPr>
              <a:t>κλπ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498348"/>
            <a:ext cx="1773174" cy="1229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0033" y="643508"/>
            <a:ext cx="10731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1" dirty="0">
                <a:solidFill>
                  <a:srgbClr val="FB0028"/>
                </a:solidFill>
                <a:latin typeface="Times New Roman"/>
                <a:cs typeface="Times New Roman"/>
              </a:rPr>
              <a:t>ΑΝΣ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925" y="1676400"/>
            <a:ext cx="295656" cy="30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925" y="2481072"/>
            <a:ext cx="295656" cy="30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925" y="4291533"/>
            <a:ext cx="295656" cy="303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7925" y="1604264"/>
            <a:ext cx="7978140" cy="333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Κεντρικο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Νευρικο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συστημα (ΚΝΣ)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Εγκεφαλος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ΝΜ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Περιφερικο Νευρικο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συστημα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(ΠΝΣ) </a:t>
            </a:r>
            <a:r>
              <a:rPr sz="2400" dirty="0">
                <a:latin typeface="Times New Roman"/>
                <a:cs typeface="Times New Roman"/>
              </a:rPr>
              <a:t>– εκτος </a:t>
            </a:r>
            <a:r>
              <a:rPr sz="2400" spc="-5" dirty="0">
                <a:latin typeface="Times New Roman"/>
                <a:cs typeface="Times New Roman"/>
              </a:rPr>
              <a:t>εγκεφαλου-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ΝΜ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Αυτονομο νευρικο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Συστημα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(ANΣ)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r>
              <a:rPr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σωματικο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88900">
              <a:lnSpc>
                <a:spcPts val="2740"/>
              </a:lnSpc>
            </a:pPr>
            <a:r>
              <a:rPr sz="2400" dirty="0">
                <a:latin typeface="Times New Roman"/>
                <a:cs typeface="Times New Roman"/>
              </a:rPr>
              <a:t>Το </a:t>
            </a:r>
            <a:r>
              <a:rPr sz="2400" spc="-5" dirty="0">
                <a:latin typeface="Times New Roman"/>
                <a:cs typeface="Times New Roman"/>
              </a:rPr>
              <a:t>ΠΝΣ λαμβανει </a:t>
            </a:r>
            <a:r>
              <a:rPr sz="2400" dirty="0">
                <a:latin typeface="Times New Roman"/>
                <a:cs typeface="Times New Roman"/>
              </a:rPr>
              <a:t>ερεθισματα από </a:t>
            </a:r>
            <a:r>
              <a:rPr sz="2400" spc="-5" dirty="0">
                <a:latin typeface="Times New Roman"/>
                <a:cs typeface="Times New Roman"/>
              </a:rPr>
              <a:t>το ΚΝΣ </a:t>
            </a:r>
            <a:r>
              <a:rPr sz="2400" dirty="0">
                <a:latin typeface="Times New Roman"/>
                <a:cs typeface="Times New Roman"/>
              </a:rPr>
              <a:t>και ξεκιναει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την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ts val="2740"/>
              </a:lnSpc>
            </a:pPr>
            <a:r>
              <a:rPr sz="2400" dirty="0">
                <a:latin typeface="Times New Roman"/>
                <a:cs typeface="Times New Roman"/>
              </a:rPr>
              <a:t>απάντηση </a:t>
            </a:r>
            <a:r>
              <a:rPr sz="2400" spc="-5" dirty="0">
                <a:latin typeface="Times New Roman"/>
                <a:cs typeface="Times New Roman"/>
              </a:rPr>
              <a:t>μετα </a:t>
            </a:r>
            <a:r>
              <a:rPr sz="2400" dirty="0">
                <a:latin typeface="Times New Roman"/>
                <a:cs typeface="Times New Roman"/>
              </a:rPr>
              <a:t>από επεξεργασια </a:t>
            </a:r>
            <a:r>
              <a:rPr sz="2400" spc="-5" dirty="0">
                <a:latin typeface="Times New Roman"/>
                <a:cs typeface="Times New Roman"/>
              </a:rPr>
              <a:t>στον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εγκεφαλο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90837" y="16665"/>
            <a:ext cx="2560734" cy="1335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9052" y="650748"/>
            <a:ext cx="3490722" cy="100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952" y="650748"/>
            <a:ext cx="724662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5444" y="650748"/>
            <a:ext cx="4370070" cy="100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30704" y="770001"/>
            <a:ext cx="693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1" spc="-5" dirty="0">
                <a:solidFill>
                  <a:srgbClr val="FB0028"/>
                </a:solidFill>
                <a:latin typeface="Times New Roman"/>
                <a:cs typeface="Times New Roman"/>
              </a:rPr>
              <a:t>Αντιχολινεργικα</a:t>
            </a:r>
            <a:r>
              <a:rPr sz="3600" b="0" i="1" spc="-40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3600" b="0" i="1" spc="-5" dirty="0">
                <a:solidFill>
                  <a:srgbClr val="FB0028"/>
                </a:solidFill>
                <a:latin typeface="Times New Roman"/>
                <a:cs typeface="Times New Roman"/>
              </a:rPr>
              <a:t>/Παρασυμπαθολυτικα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4925" y="1660270"/>
            <a:ext cx="341985" cy="355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4925" y="2129358"/>
            <a:ext cx="341985" cy="355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4925" y="2584069"/>
            <a:ext cx="296265" cy="303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4925" y="2986404"/>
            <a:ext cx="296265" cy="303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2355" rIns="0" bIns="0" rtlCol="0">
            <a:spAutoFit/>
          </a:bodyPr>
          <a:lstStyle/>
          <a:p>
            <a:pPr marL="787400" marR="5080" indent="88265">
              <a:lnSpc>
                <a:spcPct val="110000"/>
              </a:lnSpc>
              <a:spcBef>
                <a:spcPts val="95"/>
              </a:spcBef>
            </a:pPr>
            <a:r>
              <a:rPr sz="2800" spc="-10" dirty="0">
                <a:solidFill>
                  <a:srgbClr val="FB0028"/>
                </a:solidFill>
              </a:rPr>
              <a:t>αναστελλουν την δραση </a:t>
            </a:r>
            <a:r>
              <a:rPr sz="2800" spc="-20" dirty="0">
                <a:solidFill>
                  <a:srgbClr val="FB0028"/>
                </a:solidFill>
              </a:rPr>
              <a:t>των </a:t>
            </a:r>
            <a:r>
              <a:rPr sz="2800" spc="-5" dirty="0">
                <a:solidFill>
                  <a:srgbClr val="FB0028"/>
                </a:solidFill>
              </a:rPr>
              <a:t>(ACH) </a:t>
            </a:r>
            <a:r>
              <a:rPr sz="2800" spc="-10" dirty="0">
                <a:solidFill>
                  <a:srgbClr val="FB0028"/>
                </a:solidFill>
              </a:rPr>
              <a:t>υποδοχεων  </a:t>
            </a:r>
            <a:r>
              <a:rPr sz="2800" spc="-5" dirty="0"/>
              <a:t>Δρουν</a:t>
            </a:r>
            <a:r>
              <a:rPr sz="2800" spc="-10" dirty="0"/>
              <a:t> </a:t>
            </a:r>
            <a:r>
              <a:rPr sz="2800" spc="-5" dirty="0"/>
              <a:t>σε</a:t>
            </a:r>
            <a:endParaRPr sz="2800"/>
          </a:p>
          <a:p>
            <a:pPr marL="787400">
              <a:lnSpc>
                <a:spcPct val="100000"/>
              </a:lnSpc>
              <a:spcBef>
                <a:spcPts val="309"/>
              </a:spcBef>
              <a:tabLst>
                <a:tab pos="5220970" algn="l"/>
              </a:tabLst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καρδια,	κινητικοτητας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ΓΕΣ,</a:t>
            </a:r>
            <a:endParaRPr sz="2400">
              <a:latin typeface="Times New Roman"/>
              <a:cs typeface="Times New Roman"/>
            </a:endParaRPr>
          </a:p>
          <a:p>
            <a:pPr marL="787400">
              <a:lnSpc>
                <a:spcPct val="100000"/>
              </a:lnSpc>
              <a:spcBef>
                <a:spcPts val="285"/>
              </a:spcBef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αναπνευστικο</a:t>
            </a:r>
            <a:r>
              <a:rPr sz="2400" b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Σ.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4925" y="3388740"/>
            <a:ext cx="296265" cy="3032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4925" y="3791458"/>
            <a:ext cx="296265" cy="303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4925" y="4193794"/>
            <a:ext cx="296265" cy="303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16244" y="3279647"/>
            <a:ext cx="1631950" cy="123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530">
              <a:lnSpc>
                <a:spcPct val="1101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σιαλλοροια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  </a:t>
            </a:r>
            <a:r>
              <a:rPr sz="2400" spc="-5" dirty="0">
                <a:latin typeface="Times New Roman"/>
                <a:cs typeface="Times New Roman"/>
              </a:rPr>
              <a:t>μυδριαση  ταχυκαρδια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4925" y="4596129"/>
            <a:ext cx="296265" cy="303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35405" y="3279647"/>
            <a:ext cx="2244090" cy="16357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400" spc="-5" dirty="0">
                <a:latin typeface="Times New Roman"/>
                <a:cs typeface="Times New Roman"/>
              </a:rPr>
              <a:t>ΓΕΣ</a:t>
            </a:r>
            <a:endParaRPr sz="2400">
              <a:latin typeface="Times New Roman"/>
              <a:cs typeface="Times New Roman"/>
            </a:endParaRPr>
          </a:p>
          <a:p>
            <a:pPr marL="12700" marR="1049655">
              <a:lnSpc>
                <a:spcPct val="11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κυστη,  οφθαλμ</a:t>
            </a:r>
            <a:r>
              <a:rPr sz="2400" spc="-5" dirty="0">
                <a:latin typeface="Times New Roman"/>
                <a:cs typeface="Times New Roman"/>
              </a:rPr>
              <a:t>ο</a:t>
            </a:r>
            <a:r>
              <a:rPr sz="2400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Times New Roman"/>
                <a:cs typeface="Times New Roman"/>
              </a:rPr>
              <a:t>εξωκρινεις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αδενες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04925" y="5486400"/>
            <a:ext cx="341985" cy="355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35405" y="5403596"/>
            <a:ext cx="618744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spc="-5" dirty="0">
                <a:solidFill>
                  <a:srgbClr val="0D46E2"/>
                </a:solidFill>
                <a:latin typeface="Arial"/>
                <a:cs typeface="Arial"/>
              </a:rPr>
              <a:t>Επιτρεπουν </a:t>
            </a:r>
            <a:r>
              <a:rPr sz="2800" b="1" spc="-10" dirty="0">
                <a:solidFill>
                  <a:srgbClr val="0D46E2"/>
                </a:solidFill>
                <a:latin typeface="Arial"/>
                <a:cs typeface="Arial"/>
              </a:rPr>
              <a:t>στο </a:t>
            </a:r>
            <a:r>
              <a:rPr sz="2800" b="1" spc="-5" dirty="0">
                <a:solidFill>
                  <a:srgbClr val="0D46E2"/>
                </a:solidFill>
                <a:latin typeface="Arial"/>
                <a:cs typeface="Arial"/>
              </a:rPr>
              <a:t>Συμπαθητικό </a:t>
            </a:r>
            <a:r>
              <a:rPr sz="2800" b="1" spc="-10" dirty="0">
                <a:solidFill>
                  <a:srgbClr val="0D46E2"/>
                </a:solidFill>
                <a:latin typeface="Arial"/>
                <a:cs typeface="Arial"/>
              </a:rPr>
              <a:t>ΝΣ να  </a:t>
            </a:r>
            <a:r>
              <a:rPr sz="2800" b="1" spc="-5" dirty="0">
                <a:solidFill>
                  <a:srgbClr val="0D46E2"/>
                </a:solidFill>
                <a:latin typeface="Arial"/>
                <a:cs typeface="Arial"/>
              </a:rPr>
              <a:t>κυριαρχει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53000" y="2209800"/>
            <a:ext cx="609600" cy="2438400"/>
          </a:xfrm>
          <a:custGeom>
            <a:avLst/>
            <a:gdLst/>
            <a:ahLst/>
            <a:cxnLst/>
            <a:rect l="l" t="t" r="r" b="b"/>
            <a:pathLst>
              <a:path w="609600" h="2438400">
                <a:moveTo>
                  <a:pt x="0" y="0"/>
                </a:moveTo>
                <a:lnTo>
                  <a:pt x="69868" y="1341"/>
                </a:lnTo>
                <a:lnTo>
                  <a:pt x="134016" y="5161"/>
                </a:lnTo>
                <a:lnTo>
                  <a:pt x="190611" y="11156"/>
                </a:lnTo>
                <a:lnTo>
                  <a:pt x="237819" y="19022"/>
                </a:lnTo>
                <a:lnTo>
                  <a:pt x="296746" y="39148"/>
                </a:lnTo>
                <a:lnTo>
                  <a:pt x="304800" y="50800"/>
                </a:lnTo>
                <a:lnTo>
                  <a:pt x="304800" y="1168400"/>
                </a:lnTo>
                <a:lnTo>
                  <a:pt x="312853" y="1180051"/>
                </a:lnTo>
                <a:lnTo>
                  <a:pt x="371780" y="1200177"/>
                </a:lnTo>
                <a:lnTo>
                  <a:pt x="418988" y="1208043"/>
                </a:lnTo>
                <a:lnTo>
                  <a:pt x="475583" y="1214038"/>
                </a:lnTo>
                <a:lnTo>
                  <a:pt x="539731" y="1217858"/>
                </a:lnTo>
                <a:lnTo>
                  <a:pt x="609600" y="1219200"/>
                </a:lnTo>
                <a:lnTo>
                  <a:pt x="539731" y="1220541"/>
                </a:lnTo>
                <a:lnTo>
                  <a:pt x="475583" y="1224361"/>
                </a:lnTo>
                <a:lnTo>
                  <a:pt x="418988" y="1230356"/>
                </a:lnTo>
                <a:lnTo>
                  <a:pt x="371780" y="1238222"/>
                </a:lnTo>
                <a:lnTo>
                  <a:pt x="312853" y="1258348"/>
                </a:lnTo>
                <a:lnTo>
                  <a:pt x="304800" y="1270000"/>
                </a:lnTo>
                <a:lnTo>
                  <a:pt x="304800" y="2387600"/>
                </a:lnTo>
                <a:lnTo>
                  <a:pt x="296746" y="2399251"/>
                </a:lnTo>
                <a:lnTo>
                  <a:pt x="237819" y="2419377"/>
                </a:lnTo>
                <a:lnTo>
                  <a:pt x="190611" y="2427243"/>
                </a:lnTo>
                <a:lnTo>
                  <a:pt x="134016" y="2433238"/>
                </a:lnTo>
                <a:lnTo>
                  <a:pt x="69868" y="2437058"/>
                </a:lnTo>
                <a:lnTo>
                  <a:pt x="0" y="2438400"/>
                </a:lnTo>
              </a:path>
            </a:pathLst>
          </a:custGeom>
          <a:ln w="3175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48300" y="25908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190500"/>
                </a:moveTo>
                <a:lnTo>
                  <a:pt x="0" y="190500"/>
                </a:lnTo>
                <a:lnTo>
                  <a:pt x="114300" y="304800"/>
                </a:lnTo>
                <a:lnTo>
                  <a:pt x="228600" y="190500"/>
                </a:lnTo>
                <a:close/>
              </a:path>
              <a:path w="228600" h="304800">
                <a:moveTo>
                  <a:pt x="171450" y="0"/>
                </a:moveTo>
                <a:lnTo>
                  <a:pt x="57150" y="0"/>
                </a:lnTo>
                <a:lnTo>
                  <a:pt x="57150" y="190500"/>
                </a:lnTo>
                <a:lnTo>
                  <a:pt x="171450" y="190500"/>
                </a:lnTo>
                <a:lnTo>
                  <a:pt x="171450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8300" y="25908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190500"/>
                </a:moveTo>
                <a:lnTo>
                  <a:pt x="57150" y="1905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190500"/>
                </a:lnTo>
                <a:lnTo>
                  <a:pt x="228600" y="190500"/>
                </a:lnTo>
                <a:lnTo>
                  <a:pt x="114300" y="304800"/>
                </a:lnTo>
                <a:lnTo>
                  <a:pt x="0" y="1905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38800" y="33909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228600" y="266700"/>
                </a:moveTo>
                <a:lnTo>
                  <a:pt x="0" y="266700"/>
                </a:lnTo>
                <a:lnTo>
                  <a:pt x="114300" y="381000"/>
                </a:lnTo>
                <a:lnTo>
                  <a:pt x="228600" y="266700"/>
                </a:lnTo>
                <a:close/>
              </a:path>
              <a:path w="228600" h="381000">
                <a:moveTo>
                  <a:pt x="171450" y="0"/>
                </a:moveTo>
                <a:lnTo>
                  <a:pt x="57150" y="0"/>
                </a:lnTo>
                <a:lnTo>
                  <a:pt x="57150" y="266700"/>
                </a:lnTo>
                <a:lnTo>
                  <a:pt x="171450" y="266700"/>
                </a:lnTo>
                <a:lnTo>
                  <a:pt x="171450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8800" y="33909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266700"/>
                </a:moveTo>
                <a:lnTo>
                  <a:pt x="57150" y="2667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266700"/>
                </a:lnTo>
                <a:lnTo>
                  <a:pt x="228600" y="266700"/>
                </a:lnTo>
                <a:lnTo>
                  <a:pt x="114300" y="381000"/>
                </a:lnTo>
                <a:lnTo>
                  <a:pt x="0" y="2667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8491" y="0"/>
            <a:ext cx="4271010" cy="1098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1130" y="14732"/>
            <a:ext cx="35706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1" dirty="0">
                <a:solidFill>
                  <a:srgbClr val="FB0028"/>
                </a:solidFill>
                <a:latin typeface="Times New Roman"/>
                <a:cs typeface="Times New Roman"/>
              </a:rPr>
              <a:t>Αντιχολινεργικα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3487" y="1231900"/>
            <a:ext cx="1870075" cy="0"/>
          </a:xfrm>
          <a:custGeom>
            <a:avLst/>
            <a:gdLst/>
            <a:ahLst/>
            <a:cxnLst/>
            <a:rect l="l" t="t" r="r" b="b"/>
            <a:pathLst>
              <a:path w="1870075">
                <a:moveTo>
                  <a:pt x="0" y="0"/>
                </a:moveTo>
                <a:lnTo>
                  <a:pt x="1869948" y="0"/>
                </a:lnTo>
              </a:path>
            </a:pathLst>
          </a:custGeom>
          <a:ln w="44196">
            <a:solidFill>
              <a:srgbClr val="FD64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1130" y="689864"/>
            <a:ext cx="2048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D647C"/>
                </a:solidFill>
                <a:latin typeface="Times New Roman"/>
                <a:cs typeface="Times New Roman"/>
              </a:rPr>
              <a:t>Ατροπινη-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4925" y="1457578"/>
            <a:ext cx="244449" cy="25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4925" y="1823339"/>
            <a:ext cx="244449" cy="25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4925" y="2188794"/>
            <a:ext cx="244449" cy="253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4925" y="2555113"/>
            <a:ext cx="244449" cy="25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580"/>
              </a:spcBef>
            </a:pPr>
            <a:r>
              <a:rPr spc="-5" dirty="0"/>
              <a:t>Αναστελλει</a:t>
            </a:r>
            <a:r>
              <a:rPr spc="-25" dirty="0"/>
              <a:t> </a:t>
            </a:r>
            <a:r>
              <a:rPr spc="5" dirty="0"/>
              <a:t>ΑCh</a:t>
            </a:r>
          </a:p>
          <a:p>
            <a:pPr marL="850900">
              <a:lnSpc>
                <a:spcPct val="100000"/>
              </a:lnSpc>
              <a:spcBef>
                <a:spcPts val="480"/>
              </a:spcBef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Ταχυκαρδία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αλλά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Βραδυκαρδια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(σε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μικρες</a:t>
            </a:r>
            <a:r>
              <a:rPr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δοσεις)</a:t>
            </a:r>
          </a:p>
          <a:p>
            <a:pPr marL="786765">
              <a:lnSpc>
                <a:spcPct val="100000"/>
              </a:lnSpc>
              <a:spcBef>
                <a:spcPts val="480"/>
              </a:spcBef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Μειωση</a:t>
            </a:r>
            <a:r>
              <a:rPr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εκκρισεων</a:t>
            </a:r>
          </a:p>
          <a:p>
            <a:pPr marL="786765">
              <a:lnSpc>
                <a:spcPct val="100000"/>
              </a:lnSpc>
              <a:spcBef>
                <a:spcPts val="480"/>
              </a:spcBef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Μειωση υπερκινητικοτητας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ουροδ</a:t>
            </a:r>
            <a:r>
              <a:rPr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κυστεως</a:t>
            </a:r>
          </a:p>
          <a:p>
            <a:pPr marL="635000">
              <a:lnSpc>
                <a:spcPct val="100000"/>
              </a:lnSpc>
              <a:spcBef>
                <a:spcPts val="640"/>
              </a:spcBef>
            </a:pPr>
            <a:r>
              <a:rPr sz="2800" spc="-5" dirty="0"/>
              <a:t>Ενδειξεις</a:t>
            </a:r>
            <a:endParaRPr sz="2800"/>
          </a:p>
          <a:p>
            <a:pPr marL="698500">
              <a:lnSpc>
                <a:spcPct val="100000"/>
              </a:lnSpc>
              <a:spcBef>
                <a:spcPts val="509"/>
              </a:spcBef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σε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οφθαλμολογικη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εξεταση (μυδριαση)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+οδηγει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σε κριση</a:t>
            </a:r>
            <a:r>
              <a:rPr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γλαυκωματος</a:t>
            </a:r>
          </a:p>
          <a:p>
            <a:pPr marL="761365" marR="3681095" indent="-62865">
              <a:lnSpc>
                <a:spcPct val="120000"/>
              </a:lnSpc>
              <a:spcBef>
                <a:spcPts val="5"/>
              </a:spcBef>
            </a:pPr>
            <a:r>
              <a:rPr dirty="0">
                <a:solidFill>
                  <a:srgbClr val="000000"/>
                </a:solidFill>
              </a:rPr>
              <a:t>αντιδοτο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χολινεργικών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αγωνιστων  Ενουρηση- υπερκινητικη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κύστη 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αντισπασμωδικο (χαλαρωση</a:t>
            </a:r>
            <a:r>
              <a:rPr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ΓΕΣ)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09497" y="4833365"/>
            <a:ext cx="21723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Κατά </a:t>
            </a:r>
            <a:r>
              <a:rPr sz="2000" dirty="0">
                <a:latin typeface="Times New Roman"/>
                <a:cs typeface="Times New Roman"/>
              </a:rPr>
              <a:t>των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εκκρισεων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3167" y="5291328"/>
            <a:ext cx="7795259" cy="1414780"/>
          </a:xfrm>
          <a:prstGeom prst="rect">
            <a:avLst/>
          </a:prstGeom>
          <a:solidFill>
            <a:srgbClr val="B7FFF8"/>
          </a:solidFill>
          <a:ln w="57911">
            <a:solidFill>
              <a:srgbClr val="FB002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6710">
              <a:lnSpc>
                <a:spcPts val="2340"/>
              </a:lnSpc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Αν Ενεργειες</a:t>
            </a:r>
            <a:r>
              <a:rPr sz="2400" spc="-5" dirty="0">
                <a:latin typeface="Times New Roman"/>
                <a:cs typeface="Times New Roman"/>
              </a:rPr>
              <a:t>= </a:t>
            </a:r>
            <a:r>
              <a:rPr sz="2000" dirty="0">
                <a:latin typeface="Times New Roman"/>
                <a:cs typeface="Times New Roman"/>
              </a:rPr>
              <a:t>Πολλές πιο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συχνες=</a:t>
            </a:r>
            <a:endParaRPr sz="2000">
              <a:latin typeface="Times New Roman"/>
              <a:cs typeface="Times New Roman"/>
            </a:endParaRPr>
          </a:p>
          <a:p>
            <a:pPr marL="384810" marR="812165" indent="-88900">
              <a:lnSpc>
                <a:spcPct val="100000"/>
              </a:lnSpc>
              <a:spcBef>
                <a:spcPts val="495"/>
              </a:spcBef>
              <a:tabLst>
                <a:tab pos="1753235" algn="l"/>
              </a:tabLst>
            </a:pPr>
            <a:r>
              <a:rPr sz="2000" dirty="0">
                <a:latin typeface="Times New Roman"/>
                <a:cs typeface="Times New Roman"/>
              </a:rPr>
              <a:t>ξηροστομια,	θολη οραση, </a:t>
            </a:r>
            <a:r>
              <a:rPr sz="2000" spc="-5" dirty="0">
                <a:latin typeface="Times New Roman"/>
                <a:cs typeface="Times New Roman"/>
              </a:rPr>
              <a:t>κατακρατηση </a:t>
            </a:r>
            <a:r>
              <a:rPr sz="2000" dirty="0">
                <a:latin typeface="Times New Roman"/>
                <a:cs typeface="Times New Roman"/>
              </a:rPr>
              <a:t>ουρων, </a:t>
            </a:r>
            <a:r>
              <a:rPr sz="2000" spc="-5" dirty="0">
                <a:latin typeface="Times New Roman"/>
                <a:cs typeface="Times New Roman"/>
              </a:rPr>
              <a:t>δυσκοιλιοτητα,  ταχυκαρδια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43600" y="152400"/>
            <a:ext cx="30480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57871" y="3811523"/>
            <a:ext cx="1447800" cy="1135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99984" y="4895215"/>
            <a:ext cx="980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Αποκλειουν  </a:t>
            </a:r>
            <a:r>
              <a:rPr sz="1200" spc="-30" dirty="0">
                <a:latin typeface="Times New Roman"/>
                <a:cs typeface="Times New Roman"/>
              </a:rPr>
              <a:t>χ</a:t>
            </a:r>
            <a:r>
              <a:rPr sz="1200" dirty="0">
                <a:latin typeface="Times New Roman"/>
                <a:cs typeface="Times New Roman"/>
              </a:rPr>
              <a:t>ο</a:t>
            </a:r>
            <a:r>
              <a:rPr sz="1200" spc="-20" dirty="0">
                <a:latin typeface="Times New Roman"/>
                <a:cs typeface="Times New Roman"/>
              </a:rPr>
              <a:t>λ</a:t>
            </a:r>
            <a:r>
              <a:rPr sz="1200" spc="-5" dirty="0">
                <a:latin typeface="Times New Roman"/>
                <a:cs typeface="Times New Roman"/>
              </a:rPr>
              <a:t>ινεστερ</a:t>
            </a:r>
            <a:r>
              <a:rPr sz="1200" spc="-10" dirty="0">
                <a:latin typeface="Times New Roman"/>
                <a:cs typeface="Times New Roman"/>
              </a:rPr>
              <a:t>α</a:t>
            </a:r>
            <a:r>
              <a:rPr sz="1200" spc="-5" dirty="0">
                <a:latin typeface="Times New Roman"/>
                <a:cs typeface="Times New Roman"/>
              </a:rPr>
              <a:t>σες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57871" y="2234183"/>
            <a:ext cx="822959" cy="8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6047" y="0"/>
            <a:ext cx="4271010" cy="1189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8661" y="106171"/>
            <a:ext cx="35706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1" dirty="0">
                <a:solidFill>
                  <a:srgbClr val="FB0028"/>
                </a:solidFill>
                <a:latin typeface="Times New Roman"/>
                <a:cs typeface="Times New Roman"/>
              </a:rPr>
              <a:t>Αντιχολινεργικα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4252" y="1508760"/>
            <a:ext cx="2346198" cy="79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4952" y="2666364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4952" y="3105276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64944" y="1602993"/>
            <a:ext cx="6694805" cy="3138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solidFill>
                  <a:srgbClr val="FD647C"/>
                </a:solidFill>
                <a:latin typeface="Times New Roman"/>
                <a:cs typeface="Times New Roman"/>
              </a:rPr>
              <a:t>Σκοπολαμινη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5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tabLst>
                <a:tab pos="2097405" algn="l"/>
              </a:tabLst>
            </a:pPr>
            <a:r>
              <a:rPr sz="2400" b="1" dirty="0">
                <a:solidFill>
                  <a:srgbClr val="0D46E2"/>
                </a:solidFill>
                <a:latin typeface="Times New Roman"/>
                <a:cs typeface="Times New Roman"/>
              </a:rPr>
              <a:t>Δρά στο ΚΝΣ	&amp; βοηθά στη</a:t>
            </a:r>
            <a:r>
              <a:rPr sz="2400" b="1" spc="-30" dirty="0">
                <a:solidFill>
                  <a:srgbClr val="0D46E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D46E2"/>
                </a:solidFill>
                <a:latin typeface="Times New Roman"/>
                <a:cs typeface="Times New Roman"/>
              </a:rPr>
              <a:t>ναυτια</a:t>
            </a:r>
            <a:endParaRPr sz="24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spcBef>
                <a:spcPts val="57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Σκοπολαμινη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Patch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80"/>
              </a:spcBef>
              <a:tabLst>
                <a:tab pos="2472690" algn="l"/>
                <a:tab pos="5447665" algn="l"/>
              </a:tabLst>
            </a:pPr>
            <a:r>
              <a:rPr sz="2400" dirty="0">
                <a:latin typeface="Times New Roman"/>
                <a:cs typeface="Times New Roman"/>
              </a:rPr>
              <a:t>- Τοπικη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χρηση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σε	</a:t>
            </a:r>
            <a:r>
              <a:rPr sz="2400" dirty="0">
                <a:latin typeface="Times New Roman"/>
                <a:cs typeface="Times New Roman"/>
              </a:rPr>
              <a:t>patch πισω απο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το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αυτι	</a:t>
            </a:r>
            <a:r>
              <a:rPr sz="2400" spc="-5" dirty="0">
                <a:latin typeface="Times New Roman"/>
                <a:cs typeface="Times New Roman"/>
              </a:rPr>
              <a:t>x3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ημερες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D46E2"/>
                </a:solidFill>
                <a:latin typeface="Times New Roman"/>
                <a:cs typeface="Times New Roman"/>
              </a:rPr>
              <a:t>Χρηση </a:t>
            </a:r>
            <a:r>
              <a:rPr sz="2400" dirty="0">
                <a:solidFill>
                  <a:srgbClr val="FB0028"/>
                </a:solidFill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Times New Roman"/>
                <a:cs typeface="Times New Roman"/>
              </a:rPr>
              <a:t>ναυτια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ταξιδιων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0D46E2"/>
                </a:solidFill>
                <a:latin typeface="Times New Roman"/>
                <a:cs typeface="Times New Roman"/>
              </a:rPr>
              <a:t>ΑΕ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Times New Roman"/>
                <a:cs typeface="Times New Roman"/>
              </a:rPr>
              <a:t>ξηροστομια, </a:t>
            </a:r>
            <a:r>
              <a:rPr sz="2400" dirty="0">
                <a:latin typeface="Times New Roman"/>
                <a:cs typeface="Times New Roman"/>
              </a:rPr>
              <a:t>οπτικες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διαταραχες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62232" y="4681"/>
            <a:ext cx="2745105" cy="1292860"/>
          </a:xfrm>
          <a:custGeom>
            <a:avLst/>
            <a:gdLst/>
            <a:ahLst/>
            <a:cxnLst/>
            <a:rect l="l" t="t" r="r" b="b"/>
            <a:pathLst>
              <a:path w="2745104" h="1292860">
                <a:moveTo>
                  <a:pt x="2744869" y="0"/>
                </a:moveTo>
                <a:lnTo>
                  <a:pt x="43369" y="12420"/>
                </a:lnTo>
                <a:lnTo>
                  <a:pt x="0" y="1203677"/>
                </a:lnTo>
                <a:lnTo>
                  <a:pt x="2690224" y="1292685"/>
                </a:lnTo>
                <a:lnTo>
                  <a:pt x="2744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0005" y="21245"/>
            <a:ext cx="2690495" cy="814069"/>
          </a:xfrm>
          <a:custGeom>
            <a:avLst/>
            <a:gdLst/>
            <a:ahLst/>
            <a:cxnLst/>
            <a:rect l="l" t="t" r="r" b="b"/>
            <a:pathLst>
              <a:path w="2690495" h="814069">
                <a:moveTo>
                  <a:pt x="2690372" y="0"/>
                </a:moveTo>
                <a:lnTo>
                  <a:pt x="44768" y="19659"/>
                </a:lnTo>
                <a:lnTo>
                  <a:pt x="0" y="813490"/>
                </a:lnTo>
                <a:lnTo>
                  <a:pt x="2647006" y="707912"/>
                </a:lnTo>
                <a:lnTo>
                  <a:pt x="2690372" y="0"/>
                </a:lnTo>
                <a:close/>
              </a:path>
            </a:pathLst>
          </a:custGeom>
          <a:solidFill>
            <a:srgbClr val="6B0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6793" y="123700"/>
            <a:ext cx="2543810" cy="711200"/>
          </a:xfrm>
          <a:custGeom>
            <a:avLst/>
            <a:gdLst/>
            <a:ahLst/>
            <a:cxnLst/>
            <a:rect l="l" t="t" r="r" b="b"/>
            <a:pathLst>
              <a:path w="2543809" h="711200">
                <a:moveTo>
                  <a:pt x="153885" y="633407"/>
                </a:moveTo>
                <a:lnTo>
                  <a:pt x="130107" y="633407"/>
                </a:lnTo>
                <a:lnTo>
                  <a:pt x="117517" y="634443"/>
                </a:lnTo>
                <a:lnTo>
                  <a:pt x="103526" y="636515"/>
                </a:lnTo>
                <a:lnTo>
                  <a:pt x="88137" y="638588"/>
                </a:lnTo>
                <a:lnTo>
                  <a:pt x="40571" y="665486"/>
                </a:lnTo>
                <a:lnTo>
                  <a:pt x="6994" y="700688"/>
                </a:lnTo>
                <a:lnTo>
                  <a:pt x="0" y="711035"/>
                </a:lnTo>
                <a:lnTo>
                  <a:pt x="1639888" y="634443"/>
                </a:lnTo>
                <a:lnTo>
                  <a:pt x="158085" y="634443"/>
                </a:lnTo>
                <a:lnTo>
                  <a:pt x="153885" y="633407"/>
                </a:lnTo>
                <a:close/>
              </a:path>
              <a:path w="2543809" h="711200">
                <a:moveTo>
                  <a:pt x="1331864" y="0"/>
                </a:moveTo>
                <a:lnTo>
                  <a:pt x="1261914" y="0"/>
                </a:lnTo>
                <a:lnTo>
                  <a:pt x="1222729" y="2072"/>
                </a:lnTo>
                <a:lnTo>
                  <a:pt x="1183564" y="6217"/>
                </a:lnTo>
                <a:lnTo>
                  <a:pt x="1112214" y="21731"/>
                </a:lnTo>
                <a:lnTo>
                  <a:pt x="1052066" y="42441"/>
                </a:lnTo>
                <a:lnTo>
                  <a:pt x="1000299" y="67281"/>
                </a:lnTo>
                <a:lnTo>
                  <a:pt x="958313" y="92121"/>
                </a:lnTo>
                <a:lnTo>
                  <a:pt x="927549" y="114888"/>
                </a:lnTo>
                <a:lnTo>
                  <a:pt x="906566" y="133511"/>
                </a:lnTo>
                <a:lnTo>
                  <a:pt x="899565" y="139728"/>
                </a:lnTo>
                <a:lnTo>
                  <a:pt x="895365" y="143859"/>
                </a:lnTo>
                <a:lnTo>
                  <a:pt x="893965" y="144895"/>
                </a:lnTo>
                <a:lnTo>
                  <a:pt x="879982" y="144895"/>
                </a:lnTo>
                <a:lnTo>
                  <a:pt x="863181" y="145931"/>
                </a:lnTo>
                <a:lnTo>
                  <a:pt x="808633" y="154206"/>
                </a:lnTo>
                <a:lnTo>
                  <a:pt x="770848" y="163532"/>
                </a:lnTo>
                <a:lnTo>
                  <a:pt x="726082" y="178010"/>
                </a:lnTo>
                <a:lnTo>
                  <a:pt x="674315" y="197684"/>
                </a:lnTo>
                <a:lnTo>
                  <a:pt x="623968" y="224596"/>
                </a:lnTo>
                <a:lnTo>
                  <a:pt x="584783" y="256675"/>
                </a:lnTo>
                <a:lnTo>
                  <a:pt x="555399" y="292899"/>
                </a:lnTo>
                <a:lnTo>
                  <a:pt x="534416" y="329123"/>
                </a:lnTo>
                <a:lnTo>
                  <a:pt x="510633" y="389151"/>
                </a:lnTo>
                <a:lnTo>
                  <a:pt x="505052" y="415027"/>
                </a:lnTo>
                <a:lnTo>
                  <a:pt x="502251" y="415027"/>
                </a:lnTo>
                <a:lnTo>
                  <a:pt x="495250" y="416063"/>
                </a:lnTo>
                <a:lnTo>
                  <a:pt x="484049" y="418136"/>
                </a:lnTo>
                <a:lnTo>
                  <a:pt x="470067" y="420208"/>
                </a:lnTo>
                <a:lnTo>
                  <a:pt x="453285" y="425375"/>
                </a:lnTo>
                <a:lnTo>
                  <a:pt x="435083" y="430556"/>
                </a:lnTo>
                <a:lnTo>
                  <a:pt x="415500" y="438831"/>
                </a:lnTo>
                <a:lnTo>
                  <a:pt x="373534" y="461599"/>
                </a:lnTo>
                <a:lnTo>
                  <a:pt x="334369" y="498859"/>
                </a:lnTo>
                <a:lnTo>
                  <a:pt x="302184" y="538191"/>
                </a:lnTo>
                <a:lnTo>
                  <a:pt x="289602" y="554756"/>
                </a:lnTo>
                <a:lnTo>
                  <a:pt x="279801" y="569234"/>
                </a:lnTo>
                <a:lnTo>
                  <a:pt x="274201" y="569234"/>
                </a:lnTo>
                <a:lnTo>
                  <a:pt x="267219" y="570270"/>
                </a:lnTo>
                <a:lnTo>
                  <a:pt x="226634" y="580618"/>
                </a:lnTo>
                <a:lnTo>
                  <a:pt x="191669" y="600291"/>
                </a:lnTo>
                <a:lnTo>
                  <a:pt x="181868" y="607530"/>
                </a:lnTo>
                <a:lnTo>
                  <a:pt x="174867" y="615820"/>
                </a:lnTo>
                <a:lnTo>
                  <a:pt x="167886" y="623059"/>
                </a:lnTo>
                <a:lnTo>
                  <a:pt x="160885" y="633407"/>
                </a:lnTo>
                <a:lnTo>
                  <a:pt x="159485" y="634443"/>
                </a:lnTo>
                <a:lnTo>
                  <a:pt x="1639888" y="634443"/>
                </a:lnTo>
                <a:lnTo>
                  <a:pt x="2504203" y="594074"/>
                </a:lnTo>
                <a:lnTo>
                  <a:pt x="2536485" y="547503"/>
                </a:lnTo>
                <a:lnTo>
                  <a:pt x="2543485" y="526807"/>
                </a:lnTo>
                <a:lnTo>
                  <a:pt x="2543485" y="506112"/>
                </a:lnTo>
                <a:lnTo>
                  <a:pt x="2515482" y="467816"/>
                </a:lnTo>
                <a:lnTo>
                  <a:pt x="2480478" y="455396"/>
                </a:lnTo>
                <a:lnTo>
                  <a:pt x="2466477" y="455396"/>
                </a:lnTo>
                <a:lnTo>
                  <a:pt x="2469199" y="453323"/>
                </a:lnTo>
                <a:lnTo>
                  <a:pt x="2504203" y="425375"/>
                </a:lnTo>
                <a:lnTo>
                  <a:pt x="2526567" y="381912"/>
                </a:lnTo>
                <a:lnTo>
                  <a:pt x="2529484" y="350855"/>
                </a:lnTo>
                <a:lnTo>
                  <a:pt x="2526567" y="313594"/>
                </a:lnTo>
                <a:lnTo>
                  <a:pt x="2500119" y="270132"/>
                </a:lnTo>
                <a:lnTo>
                  <a:pt x="2458115" y="243219"/>
                </a:lnTo>
                <a:lnTo>
                  <a:pt x="2418833" y="229763"/>
                </a:lnTo>
                <a:lnTo>
                  <a:pt x="2404831" y="226654"/>
                </a:lnTo>
                <a:lnTo>
                  <a:pt x="2400747" y="225632"/>
                </a:lnTo>
                <a:lnTo>
                  <a:pt x="2400747" y="223560"/>
                </a:lnTo>
                <a:lnTo>
                  <a:pt x="2402108" y="218379"/>
                </a:lnTo>
                <a:lnTo>
                  <a:pt x="2402108" y="206995"/>
                </a:lnTo>
                <a:lnTo>
                  <a:pt x="2389468" y="165605"/>
                </a:lnTo>
                <a:lnTo>
                  <a:pt x="2361465" y="139728"/>
                </a:lnTo>
                <a:lnTo>
                  <a:pt x="2325450" y="124200"/>
                </a:lnTo>
                <a:lnTo>
                  <a:pt x="2043902" y="124200"/>
                </a:lnTo>
                <a:lnTo>
                  <a:pt x="2041179" y="122127"/>
                </a:lnTo>
                <a:lnTo>
                  <a:pt x="2007536" y="95215"/>
                </a:lnTo>
                <a:lnTo>
                  <a:pt x="1969810" y="74520"/>
                </a:lnTo>
                <a:lnTo>
                  <a:pt x="1927805" y="63136"/>
                </a:lnTo>
                <a:lnTo>
                  <a:pt x="1839693" y="54861"/>
                </a:lnTo>
                <a:lnTo>
                  <a:pt x="1820110" y="53824"/>
                </a:lnTo>
                <a:lnTo>
                  <a:pt x="1806128" y="51752"/>
                </a:lnTo>
                <a:lnTo>
                  <a:pt x="1796327" y="50716"/>
                </a:lnTo>
                <a:lnTo>
                  <a:pt x="1792126" y="50716"/>
                </a:lnTo>
                <a:lnTo>
                  <a:pt x="1790726" y="49680"/>
                </a:lnTo>
                <a:lnTo>
                  <a:pt x="1789336" y="47607"/>
                </a:lnTo>
                <a:lnTo>
                  <a:pt x="1555694" y="47607"/>
                </a:lnTo>
                <a:lnTo>
                  <a:pt x="1554294" y="46571"/>
                </a:lnTo>
                <a:lnTo>
                  <a:pt x="1550113" y="44499"/>
                </a:lnTo>
                <a:lnTo>
                  <a:pt x="1543112" y="42441"/>
                </a:lnTo>
                <a:lnTo>
                  <a:pt x="1533311" y="38296"/>
                </a:lnTo>
                <a:lnTo>
                  <a:pt x="1520729" y="34151"/>
                </a:lnTo>
                <a:lnTo>
                  <a:pt x="1506728" y="28984"/>
                </a:lnTo>
                <a:lnTo>
                  <a:pt x="1488545" y="23803"/>
                </a:lnTo>
                <a:lnTo>
                  <a:pt x="1468962" y="18637"/>
                </a:lnTo>
                <a:lnTo>
                  <a:pt x="1446579" y="14492"/>
                </a:lnTo>
                <a:lnTo>
                  <a:pt x="1421396" y="9311"/>
                </a:lnTo>
                <a:lnTo>
                  <a:pt x="1394812" y="6217"/>
                </a:lnTo>
                <a:lnTo>
                  <a:pt x="1331864" y="0"/>
                </a:lnTo>
                <a:close/>
              </a:path>
              <a:path w="2543809" h="711200">
                <a:moveTo>
                  <a:pt x="2169916" y="101432"/>
                </a:moveTo>
                <a:lnTo>
                  <a:pt x="2130634" y="101432"/>
                </a:lnTo>
                <a:lnTo>
                  <a:pt x="2101269" y="104541"/>
                </a:lnTo>
                <a:lnTo>
                  <a:pt x="2062181" y="114888"/>
                </a:lnTo>
                <a:lnTo>
                  <a:pt x="2043902" y="124200"/>
                </a:lnTo>
                <a:lnTo>
                  <a:pt x="2325450" y="124200"/>
                </a:lnTo>
                <a:lnTo>
                  <a:pt x="2307014" y="117983"/>
                </a:lnTo>
                <a:lnTo>
                  <a:pt x="2267732" y="109707"/>
                </a:lnTo>
                <a:lnTo>
                  <a:pt x="2218921" y="103505"/>
                </a:lnTo>
                <a:lnTo>
                  <a:pt x="2169916" y="101432"/>
                </a:lnTo>
                <a:close/>
              </a:path>
              <a:path w="2543809" h="711200">
                <a:moveTo>
                  <a:pt x="1709595" y="18637"/>
                </a:moveTo>
                <a:lnTo>
                  <a:pt x="1660628" y="22767"/>
                </a:lnTo>
                <a:lnTo>
                  <a:pt x="1610261" y="33115"/>
                </a:lnTo>
                <a:lnTo>
                  <a:pt x="1571096" y="43477"/>
                </a:lnTo>
                <a:lnTo>
                  <a:pt x="1559895" y="46571"/>
                </a:lnTo>
                <a:lnTo>
                  <a:pt x="1555694" y="47607"/>
                </a:lnTo>
                <a:lnTo>
                  <a:pt x="1789336" y="47607"/>
                </a:lnTo>
                <a:lnTo>
                  <a:pt x="1747360" y="23803"/>
                </a:lnTo>
                <a:lnTo>
                  <a:pt x="1730578" y="19659"/>
                </a:lnTo>
                <a:lnTo>
                  <a:pt x="1709595" y="18637"/>
                </a:lnTo>
                <a:close/>
              </a:path>
            </a:pathLst>
          </a:custGeom>
          <a:solidFill>
            <a:srgbClr val="92F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5602" y="147504"/>
            <a:ext cx="2543810" cy="712470"/>
          </a:xfrm>
          <a:custGeom>
            <a:avLst/>
            <a:gdLst/>
            <a:ahLst/>
            <a:cxnLst/>
            <a:rect l="l" t="t" r="r" b="b"/>
            <a:pathLst>
              <a:path w="2543809" h="712469">
                <a:moveTo>
                  <a:pt x="153894" y="633407"/>
                </a:moveTo>
                <a:lnTo>
                  <a:pt x="130107" y="633407"/>
                </a:lnTo>
                <a:lnTo>
                  <a:pt x="117515" y="634443"/>
                </a:lnTo>
                <a:lnTo>
                  <a:pt x="103526" y="636515"/>
                </a:lnTo>
                <a:lnTo>
                  <a:pt x="88137" y="638588"/>
                </a:lnTo>
                <a:lnTo>
                  <a:pt x="40571" y="665486"/>
                </a:lnTo>
                <a:lnTo>
                  <a:pt x="16788" y="691362"/>
                </a:lnTo>
                <a:lnTo>
                  <a:pt x="6994" y="701710"/>
                </a:lnTo>
                <a:lnTo>
                  <a:pt x="1398" y="708963"/>
                </a:lnTo>
                <a:lnTo>
                  <a:pt x="0" y="712072"/>
                </a:lnTo>
                <a:lnTo>
                  <a:pt x="1647548" y="634443"/>
                </a:lnTo>
                <a:lnTo>
                  <a:pt x="158095" y="634443"/>
                </a:lnTo>
                <a:lnTo>
                  <a:pt x="153894" y="633407"/>
                </a:lnTo>
                <a:close/>
              </a:path>
              <a:path w="2543809" h="712469">
                <a:moveTo>
                  <a:pt x="1298289" y="0"/>
                </a:moveTo>
                <a:lnTo>
                  <a:pt x="1222739" y="3108"/>
                </a:lnTo>
                <a:lnTo>
                  <a:pt x="1183554" y="7253"/>
                </a:lnTo>
                <a:lnTo>
                  <a:pt x="1112204" y="22767"/>
                </a:lnTo>
                <a:lnTo>
                  <a:pt x="1052056" y="43477"/>
                </a:lnTo>
                <a:lnTo>
                  <a:pt x="1000289" y="67281"/>
                </a:lnTo>
                <a:lnTo>
                  <a:pt x="958323" y="92121"/>
                </a:lnTo>
                <a:lnTo>
                  <a:pt x="927539" y="114888"/>
                </a:lnTo>
                <a:lnTo>
                  <a:pt x="906556" y="133511"/>
                </a:lnTo>
                <a:lnTo>
                  <a:pt x="899555" y="139728"/>
                </a:lnTo>
                <a:lnTo>
                  <a:pt x="895374" y="143859"/>
                </a:lnTo>
                <a:lnTo>
                  <a:pt x="893974" y="144895"/>
                </a:lnTo>
                <a:lnTo>
                  <a:pt x="879973" y="144895"/>
                </a:lnTo>
                <a:lnTo>
                  <a:pt x="863190" y="145931"/>
                </a:lnTo>
                <a:lnTo>
                  <a:pt x="808623" y="154206"/>
                </a:lnTo>
                <a:lnTo>
                  <a:pt x="770858" y="163532"/>
                </a:lnTo>
                <a:lnTo>
                  <a:pt x="726092" y="178025"/>
                </a:lnTo>
                <a:lnTo>
                  <a:pt x="674325" y="197684"/>
                </a:lnTo>
                <a:lnTo>
                  <a:pt x="623958" y="224596"/>
                </a:lnTo>
                <a:lnTo>
                  <a:pt x="584792" y="256675"/>
                </a:lnTo>
                <a:lnTo>
                  <a:pt x="555409" y="292899"/>
                </a:lnTo>
                <a:lnTo>
                  <a:pt x="534426" y="329123"/>
                </a:lnTo>
                <a:lnTo>
                  <a:pt x="510642" y="390187"/>
                </a:lnTo>
                <a:lnTo>
                  <a:pt x="505042" y="416063"/>
                </a:lnTo>
                <a:lnTo>
                  <a:pt x="502242" y="416063"/>
                </a:lnTo>
                <a:lnTo>
                  <a:pt x="495241" y="417100"/>
                </a:lnTo>
                <a:lnTo>
                  <a:pt x="485459" y="419172"/>
                </a:lnTo>
                <a:lnTo>
                  <a:pt x="471458" y="421244"/>
                </a:lnTo>
                <a:lnTo>
                  <a:pt x="415510" y="438831"/>
                </a:lnTo>
                <a:lnTo>
                  <a:pt x="373544" y="461599"/>
                </a:lnTo>
                <a:lnTo>
                  <a:pt x="334359" y="498859"/>
                </a:lnTo>
                <a:lnTo>
                  <a:pt x="302194" y="539227"/>
                </a:lnTo>
                <a:lnTo>
                  <a:pt x="289593" y="554756"/>
                </a:lnTo>
                <a:lnTo>
                  <a:pt x="282592" y="566140"/>
                </a:lnTo>
                <a:lnTo>
                  <a:pt x="279792" y="570270"/>
                </a:lnTo>
                <a:lnTo>
                  <a:pt x="274210" y="570270"/>
                </a:lnTo>
                <a:lnTo>
                  <a:pt x="260209" y="572343"/>
                </a:lnTo>
                <a:lnTo>
                  <a:pt x="214043" y="585799"/>
                </a:lnTo>
                <a:lnTo>
                  <a:pt x="183278" y="608567"/>
                </a:lnTo>
                <a:lnTo>
                  <a:pt x="174877" y="615820"/>
                </a:lnTo>
                <a:lnTo>
                  <a:pt x="167876" y="623059"/>
                </a:lnTo>
                <a:lnTo>
                  <a:pt x="163676" y="629262"/>
                </a:lnTo>
                <a:lnTo>
                  <a:pt x="160895" y="633407"/>
                </a:lnTo>
                <a:lnTo>
                  <a:pt x="159495" y="634443"/>
                </a:lnTo>
                <a:lnTo>
                  <a:pt x="1647548" y="634443"/>
                </a:lnTo>
                <a:lnTo>
                  <a:pt x="2504310" y="594074"/>
                </a:lnTo>
                <a:lnTo>
                  <a:pt x="2536397" y="548539"/>
                </a:lnTo>
                <a:lnTo>
                  <a:pt x="2543398" y="527844"/>
                </a:lnTo>
                <a:lnTo>
                  <a:pt x="2543398" y="507134"/>
                </a:lnTo>
                <a:lnTo>
                  <a:pt x="2515395" y="468852"/>
                </a:lnTo>
                <a:lnTo>
                  <a:pt x="2480391" y="456432"/>
                </a:lnTo>
                <a:lnTo>
                  <a:pt x="2466389" y="456432"/>
                </a:lnTo>
                <a:lnTo>
                  <a:pt x="2469306" y="454360"/>
                </a:lnTo>
                <a:lnTo>
                  <a:pt x="2504310" y="426411"/>
                </a:lnTo>
                <a:lnTo>
                  <a:pt x="2526674" y="382948"/>
                </a:lnTo>
                <a:lnTo>
                  <a:pt x="2529396" y="351891"/>
                </a:lnTo>
                <a:lnTo>
                  <a:pt x="2526674" y="314631"/>
                </a:lnTo>
                <a:lnTo>
                  <a:pt x="2500032" y="270132"/>
                </a:lnTo>
                <a:lnTo>
                  <a:pt x="2458027" y="243219"/>
                </a:lnTo>
                <a:lnTo>
                  <a:pt x="2418939" y="229763"/>
                </a:lnTo>
                <a:lnTo>
                  <a:pt x="2404938" y="226669"/>
                </a:lnTo>
                <a:lnTo>
                  <a:pt x="2400660" y="225632"/>
                </a:lnTo>
                <a:lnTo>
                  <a:pt x="2402021" y="223560"/>
                </a:lnTo>
                <a:lnTo>
                  <a:pt x="2403577" y="218379"/>
                </a:lnTo>
                <a:lnTo>
                  <a:pt x="2403577" y="206995"/>
                </a:lnTo>
                <a:lnTo>
                  <a:pt x="2389575" y="165605"/>
                </a:lnTo>
                <a:lnTo>
                  <a:pt x="2337653" y="129381"/>
                </a:lnTo>
                <a:lnTo>
                  <a:pt x="2325362" y="125236"/>
                </a:lnTo>
                <a:lnTo>
                  <a:pt x="2044009" y="125236"/>
                </a:lnTo>
                <a:lnTo>
                  <a:pt x="2041092" y="123164"/>
                </a:lnTo>
                <a:lnTo>
                  <a:pt x="2007643" y="96251"/>
                </a:lnTo>
                <a:lnTo>
                  <a:pt x="1969723" y="75556"/>
                </a:lnTo>
                <a:lnTo>
                  <a:pt x="1929274" y="64172"/>
                </a:lnTo>
                <a:lnTo>
                  <a:pt x="1839702" y="55897"/>
                </a:lnTo>
                <a:lnTo>
                  <a:pt x="1820120" y="54861"/>
                </a:lnTo>
                <a:lnTo>
                  <a:pt x="1806118" y="52788"/>
                </a:lnTo>
                <a:lnTo>
                  <a:pt x="1796336" y="51752"/>
                </a:lnTo>
                <a:lnTo>
                  <a:pt x="1792136" y="51752"/>
                </a:lnTo>
                <a:lnTo>
                  <a:pt x="1790736" y="50716"/>
                </a:lnTo>
                <a:lnTo>
                  <a:pt x="1788636" y="47607"/>
                </a:lnTo>
                <a:lnTo>
                  <a:pt x="1555704" y="47607"/>
                </a:lnTo>
                <a:lnTo>
                  <a:pt x="1554304" y="46571"/>
                </a:lnTo>
                <a:lnTo>
                  <a:pt x="1550103" y="44499"/>
                </a:lnTo>
                <a:lnTo>
                  <a:pt x="1543103" y="42441"/>
                </a:lnTo>
                <a:lnTo>
                  <a:pt x="1533321" y="38296"/>
                </a:lnTo>
                <a:lnTo>
                  <a:pt x="1520719" y="34151"/>
                </a:lnTo>
                <a:lnTo>
                  <a:pt x="1506737" y="28984"/>
                </a:lnTo>
                <a:lnTo>
                  <a:pt x="1488555" y="23803"/>
                </a:lnTo>
                <a:lnTo>
                  <a:pt x="1446569" y="14492"/>
                </a:lnTo>
                <a:lnTo>
                  <a:pt x="1394822" y="6217"/>
                </a:lnTo>
                <a:lnTo>
                  <a:pt x="1331854" y="1036"/>
                </a:lnTo>
                <a:lnTo>
                  <a:pt x="1298289" y="0"/>
                </a:lnTo>
                <a:close/>
              </a:path>
              <a:path w="2543809" h="712469">
                <a:moveTo>
                  <a:pt x="2474946" y="455396"/>
                </a:moveTo>
                <a:lnTo>
                  <a:pt x="2470667" y="455396"/>
                </a:lnTo>
                <a:lnTo>
                  <a:pt x="2467945" y="456432"/>
                </a:lnTo>
                <a:lnTo>
                  <a:pt x="2480391" y="456432"/>
                </a:lnTo>
                <a:lnTo>
                  <a:pt x="2474946" y="455396"/>
                </a:lnTo>
                <a:close/>
              </a:path>
              <a:path w="2543809" h="712469">
                <a:moveTo>
                  <a:pt x="2169828" y="101432"/>
                </a:moveTo>
                <a:lnTo>
                  <a:pt x="2130741" y="102468"/>
                </a:lnTo>
                <a:lnTo>
                  <a:pt x="2101376" y="105563"/>
                </a:lnTo>
                <a:lnTo>
                  <a:pt x="2077457" y="109707"/>
                </a:lnTo>
                <a:lnTo>
                  <a:pt x="2062094" y="115925"/>
                </a:lnTo>
                <a:lnTo>
                  <a:pt x="2051009" y="120055"/>
                </a:lnTo>
                <a:lnTo>
                  <a:pt x="2045370" y="124200"/>
                </a:lnTo>
                <a:lnTo>
                  <a:pt x="2044009" y="125236"/>
                </a:lnTo>
                <a:lnTo>
                  <a:pt x="2325362" y="125236"/>
                </a:lnTo>
                <a:lnTo>
                  <a:pt x="2306927" y="119019"/>
                </a:lnTo>
                <a:lnTo>
                  <a:pt x="2267839" y="110744"/>
                </a:lnTo>
                <a:lnTo>
                  <a:pt x="2218834" y="104541"/>
                </a:lnTo>
                <a:lnTo>
                  <a:pt x="2169828" y="101432"/>
                </a:lnTo>
                <a:close/>
              </a:path>
              <a:path w="2543809" h="712469">
                <a:moveTo>
                  <a:pt x="1709585" y="19673"/>
                </a:moveTo>
                <a:lnTo>
                  <a:pt x="1685802" y="20695"/>
                </a:lnTo>
                <a:lnTo>
                  <a:pt x="1660618" y="23803"/>
                </a:lnTo>
                <a:lnTo>
                  <a:pt x="1634054" y="28984"/>
                </a:lnTo>
                <a:lnTo>
                  <a:pt x="1610271" y="33115"/>
                </a:lnTo>
                <a:lnTo>
                  <a:pt x="1587869" y="38296"/>
                </a:lnTo>
                <a:lnTo>
                  <a:pt x="1571086" y="43477"/>
                </a:lnTo>
                <a:lnTo>
                  <a:pt x="1559904" y="46571"/>
                </a:lnTo>
                <a:lnTo>
                  <a:pt x="1555704" y="47607"/>
                </a:lnTo>
                <a:lnTo>
                  <a:pt x="1788636" y="47607"/>
                </a:lnTo>
                <a:lnTo>
                  <a:pt x="1747370" y="24840"/>
                </a:lnTo>
                <a:lnTo>
                  <a:pt x="1730568" y="20695"/>
                </a:lnTo>
                <a:lnTo>
                  <a:pt x="1709585" y="19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84617" y="721919"/>
            <a:ext cx="2668270" cy="554990"/>
          </a:xfrm>
          <a:custGeom>
            <a:avLst/>
            <a:gdLst/>
            <a:ahLst/>
            <a:cxnLst/>
            <a:rect l="l" t="t" r="r" b="b"/>
            <a:pathLst>
              <a:path w="2668270" h="554990">
                <a:moveTo>
                  <a:pt x="2667839" y="0"/>
                </a:moveTo>
                <a:lnTo>
                  <a:pt x="15388" y="112816"/>
                </a:lnTo>
                <a:lnTo>
                  <a:pt x="0" y="461599"/>
                </a:lnTo>
                <a:lnTo>
                  <a:pt x="2645475" y="554747"/>
                </a:lnTo>
                <a:lnTo>
                  <a:pt x="2667839" y="0"/>
                </a:lnTo>
                <a:close/>
              </a:path>
            </a:pathLst>
          </a:custGeom>
          <a:solidFill>
            <a:srgbClr val="1620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98607" y="717775"/>
            <a:ext cx="2660015" cy="254635"/>
          </a:xfrm>
          <a:custGeom>
            <a:avLst/>
            <a:gdLst/>
            <a:ahLst/>
            <a:cxnLst/>
            <a:rect l="l" t="t" r="r" b="b"/>
            <a:pathLst>
              <a:path w="2660015" h="254634">
                <a:moveTo>
                  <a:pt x="1945776" y="164568"/>
                </a:moveTo>
                <a:lnTo>
                  <a:pt x="1583682" y="164568"/>
                </a:lnTo>
                <a:lnTo>
                  <a:pt x="1373833" y="254603"/>
                </a:lnTo>
                <a:lnTo>
                  <a:pt x="1945776" y="164568"/>
                </a:lnTo>
                <a:close/>
              </a:path>
              <a:path w="2660015" h="254634">
                <a:moveTo>
                  <a:pt x="1458792" y="179061"/>
                </a:moveTo>
                <a:lnTo>
                  <a:pt x="1155584" y="179061"/>
                </a:lnTo>
                <a:lnTo>
                  <a:pt x="870185" y="247364"/>
                </a:lnTo>
                <a:lnTo>
                  <a:pt x="1458792" y="179061"/>
                </a:lnTo>
                <a:close/>
              </a:path>
              <a:path w="2660015" h="254634">
                <a:moveTo>
                  <a:pt x="1972105" y="160424"/>
                </a:moveTo>
                <a:lnTo>
                  <a:pt x="686920" y="160424"/>
                </a:lnTo>
                <a:lnTo>
                  <a:pt x="365137" y="239089"/>
                </a:lnTo>
                <a:lnTo>
                  <a:pt x="1155584" y="179061"/>
                </a:lnTo>
                <a:lnTo>
                  <a:pt x="1458792" y="179061"/>
                </a:lnTo>
                <a:lnTo>
                  <a:pt x="1583682" y="164568"/>
                </a:lnTo>
                <a:lnTo>
                  <a:pt x="1945776" y="164568"/>
                </a:lnTo>
                <a:lnTo>
                  <a:pt x="1972105" y="160424"/>
                </a:lnTo>
                <a:close/>
              </a:path>
              <a:path w="2660015" h="254634">
                <a:moveTo>
                  <a:pt x="2238438" y="148004"/>
                </a:moveTo>
                <a:lnTo>
                  <a:pt x="2051004" y="148004"/>
                </a:lnTo>
                <a:lnTo>
                  <a:pt x="1902665" y="235980"/>
                </a:lnTo>
                <a:lnTo>
                  <a:pt x="2238438" y="148004"/>
                </a:lnTo>
                <a:close/>
              </a:path>
              <a:path w="2660015" h="254634">
                <a:moveTo>
                  <a:pt x="2004926" y="155257"/>
                </a:moveTo>
                <a:lnTo>
                  <a:pt x="314770" y="155257"/>
                </a:lnTo>
                <a:lnTo>
                  <a:pt x="109122" y="203901"/>
                </a:lnTo>
                <a:lnTo>
                  <a:pt x="686920" y="160424"/>
                </a:lnTo>
                <a:lnTo>
                  <a:pt x="1972105" y="160424"/>
                </a:lnTo>
                <a:lnTo>
                  <a:pt x="2004926" y="155257"/>
                </a:lnTo>
                <a:close/>
              </a:path>
              <a:path w="2660015" h="254634">
                <a:moveTo>
                  <a:pt x="2395554" y="130417"/>
                </a:moveTo>
                <a:lnTo>
                  <a:pt x="2305560" y="130417"/>
                </a:lnTo>
                <a:lnTo>
                  <a:pt x="2284557" y="185264"/>
                </a:lnTo>
                <a:lnTo>
                  <a:pt x="2395554" y="130417"/>
                </a:lnTo>
                <a:close/>
              </a:path>
              <a:path w="2660015" h="254634">
                <a:moveTo>
                  <a:pt x="2659488" y="0"/>
                </a:moveTo>
                <a:lnTo>
                  <a:pt x="2351648" y="9325"/>
                </a:lnTo>
                <a:lnTo>
                  <a:pt x="0" y="120055"/>
                </a:lnTo>
                <a:lnTo>
                  <a:pt x="127309" y="136620"/>
                </a:lnTo>
                <a:lnTo>
                  <a:pt x="33576" y="163532"/>
                </a:lnTo>
                <a:lnTo>
                  <a:pt x="314770" y="155257"/>
                </a:lnTo>
                <a:lnTo>
                  <a:pt x="2004926" y="155257"/>
                </a:lnTo>
                <a:lnTo>
                  <a:pt x="2051004" y="148004"/>
                </a:lnTo>
                <a:lnTo>
                  <a:pt x="2238438" y="148004"/>
                </a:lnTo>
                <a:lnTo>
                  <a:pt x="2305560" y="130417"/>
                </a:lnTo>
                <a:lnTo>
                  <a:pt x="2395554" y="130417"/>
                </a:lnTo>
                <a:lnTo>
                  <a:pt x="2659488" y="0"/>
                </a:lnTo>
                <a:close/>
              </a:path>
            </a:pathLst>
          </a:custGeom>
          <a:solidFill>
            <a:srgbClr val="0EF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47629" y="243755"/>
            <a:ext cx="2174240" cy="582930"/>
          </a:xfrm>
          <a:custGeom>
            <a:avLst/>
            <a:gdLst/>
            <a:ahLst/>
            <a:cxnLst/>
            <a:rect l="l" t="t" r="r" b="b"/>
            <a:pathLst>
              <a:path w="2174240" h="582930">
                <a:moveTo>
                  <a:pt x="1927544" y="499895"/>
                </a:moveTo>
                <a:lnTo>
                  <a:pt x="43365" y="499895"/>
                </a:lnTo>
                <a:lnTo>
                  <a:pt x="54567" y="503004"/>
                </a:lnTo>
                <a:lnTo>
                  <a:pt x="67149" y="507148"/>
                </a:lnTo>
                <a:lnTo>
                  <a:pt x="78350" y="515424"/>
                </a:lnTo>
                <a:lnTo>
                  <a:pt x="86731" y="526807"/>
                </a:lnTo>
                <a:lnTo>
                  <a:pt x="102133" y="550611"/>
                </a:lnTo>
                <a:lnTo>
                  <a:pt x="114715" y="568212"/>
                </a:lnTo>
                <a:lnTo>
                  <a:pt x="123116" y="578560"/>
                </a:lnTo>
                <a:lnTo>
                  <a:pt x="125916" y="582690"/>
                </a:lnTo>
                <a:lnTo>
                  <a:pt x="1884435" y="538191"/>
                </a:lnTo>
                <a:lnTo>
                  <a:pt x="1891436" y="531988"/>
                </a:lnTo>
                <a:lnTo>
                  <a:pt x="1908160" y="516460"/>
                </a:lnTo>
                <a:lnTo>
                  <a:pt x="1927544" y="499895"/>
                </a:lnTo>
                <a:close/>
              </a:path>
              <a:path w="2174240" h="582930">
                <a:moveTo>
                  <a:pt x="419696" y="120055"/>
                </a:moveTo>
                <a:lnTo>
                  <a:pt x="381931" y="126272"/>
                </a:lnTo>
                <a:lnTo>
                  <a:pt x="344166" y="144895"/>
                </a:lnTo>
                <a:lnTo>
                  <a:pt x="330164" y="160424"/>
                </a:lnTo>
                <a:lnTo>
                  <a:pt x="328764" y="161460"/>
                </a:lnTo>
                <a:lnTo>
                  <a:pt x="388932" y="246328"/>
                </a:lnTo>
                <a:lnTo>
                  <a:pt x="345566" y="258748"/>
                </a:lnTo>
                <a:lnTo>
                  <a:pt x="349747" y="303247"/>
                </a:lnTo>
                <a:lnTo>
                  <a:pt x="300780" y="315667"/>
                </a:lnTo>
                <a:lnTo>
                  <a:pt x="306381" y="335340"/>
                </a:lnTo>
                <a:lnTo>
                  <a:pt x="274216" y="351891"/>
                </a:lnTo>
                <a:lnTo>
                  <a:pt x="263015" y="372600"/>
                </a:lnTo>
                <a:lnTo>
                  <a:pt x="0" y="408824"/>
                </a:lnTo>
                <a:lnTo>
                  <a:pt x="15382" y="501967"/>
                </a:lnTo>
                <a:lnTo>
                  <a:pt x="18182" y="501967"/>
                </a:lnTo>
                <a:lnTo>
                  <a:pt x="23783" y="500931"/>
                </a:lnTo>
                <a:lnTo>
                  <a:pt x="32184" y="499895"/>
                </a:lnTo>
                <a:lnTo>
                  <a:pt x="1927544" y="499895"/>
                </a:lnTo>
                <a:lnTo>
                  <a:pt x="1934802" y="493692"/>
                </a:lnTo>
                <a:lnTo>
                  <a:pt x="2035536" y="398477"/>
                </a:lnTo>
                <a:lnTo>
                  <a:pt x="2066261" y="365347"/>
                </a:lnTo>
                <a:lnTo>
                  <a:pt x="2092903" y="335340"/>
                </a:lnTo>
                <a:lnTo>
                  <a:pt x="2130630" y="281515"/>
                </a:lnTo>
                <a:lnTo>
                  <a:pt x="2155910" y="234944"/>
                </a:lnTo>
                <a:lnTo>
                  <a:pt x="2165074" y="214249"/>
                </a:lnTo>
                <a:lnTo>
                  <a:pt x="1813066" y="214249"/>
                </a:lnTo>
                <a:lnTo>
                  <a:pt x="1798598" y="205959"/>
                </a:lnTo>
                <a:lnTo>
                  <a:pt x="569397" y="205959"/>
                </a:lnTo>
                <a:lnTo>
                  <a:pt x="498047" y="137656"/>
                </a:lnTo>
                <a:lnTo>
                  <a:pt x="496647" y="136620"/>
                </a:lnTo>
                <a:lnTo>
                  <a:pt x="491046" y="134547"/>
                </a:lnTo>
                <a:lnTo>
                  <a:pt x="481264" y="130417"/>
                </a:lnTo>
                <a:lnTo>
                  <a:pt x="470063" y="126272"/>
                </a:lnTo>
                <a:lnTo>
                  <a:pt x="454681" y="123164"/>
                </a:lnTo>
                <a:lnTo>
                  <a:pt x="437899" y="121091"/>
                </a:lnTo>
                <a:lnTo>
                  <a:pt x="419696" y="120055"/>
                </a:lnTo>
                <a:close/>
              </a:path>
              <a:path w="2174240" h="582930">
                <a:moveTo>
                  <a:pt x="2173996" y="189409"/>
                </a:moveTo>
                <a:lnTo>
                  <a:pt x="1813066" y="214249"/>
                </a:lnTo>
                <a:lnTo>
                  <a:pt x="2165074" y="214249"/>
                </a:lnTo>
                <a:lnTo>
                  <a:pt x="2169912" y="201829"/>
                </a:lnTo>
                <a:lnTo>
                  <a:pt x="2172634" y="192503"/>
                </a:lnTo>
                <a:lnTo>
                  <a:pt x="2173996" y="189409"/>
                </a:lnTo>
                <a:close/>
              </a:path>
              <a:path w="2174240" h="582930">
                <a:moveTo>
                  <a:pt x="685512" y="67281"/>
                </a:moveTo>
                <a:lnTo>
                  <a:pt x="670130" y="67281"/>
                </a:lnTo>
                <a:lnTo>
                  <a:pt x="651947" y="68317"/>
                </a:lnTo>
                <a:lnTo>
                  <a:pt x="608562" y="77628"/>
                </a:lnTo>
                <a:lnTo>
                  <a:pt x="572197" y="92121"/>
                </a:lnTo>
                <a:lnTo>
                  <a:pt x="552614" y="110744"/>
                </a:lnTo>
                <a:lnTo>
                  <a:pt x="552614" y="117997"/>
                </a:lnTo>
                <a:lnTo>
                  <a:pt x="623964" y="189409"/>
                </a:lnTo>
                <a:lnTo>
                  <a:pt x="569397" y="205959"/>
                </a:lnTo>
                <a:lnTo>
                  <a:pt x="1798598" y="205959"/>
                </a:lnTo>
                <a:lnTo>
                  <a:pt x="1735372" y="169735"/>
                </a:lnTo>
                <a:lnTo>
                  <a:pt x="817030" y="169735"/>
                </a:lnTo>
                <a:lnTo>
                  <a:pt x="712096" y="73483"/>
                </a:lnTo>
                <a:lnTo>
                  <a:pt x="710696" y="72447"/>
                </a:lnTo>
                <a:lnTo>
                  <a:pt x="705095" y="71411"/>
                </a:lnTo>
                <a:lnTo>
                  <a:pt x="696714" y="69353"/>
                </a:lnTo>
                <a:lnTo>
                  <a:pt x="685512" y="67281"/>
                </a:lnTo>
                <a:close/>
              </a:path>
              <a:path w="2174240" h="582930">
                <a:moveTo>
                  <a:pt x="969511" y="0"/>
                </a:moveTo>
                <a:lnTo>
                  <a:pt x="961129" y="0"/>
                </a:lnTo>
                <a:lnTo>
                  <a:pt x="952728" y="1036"/>
                </a:lnTo>
                <a:lnTo>
                  <a:pt x="940146" y="2072"/>
                </a:lnTo>
                <a:lnTo>
                  <a:pt x="924745" y="5181"/>
                </a:lnTo>
                <a:lnTo>
                  <a:pt x="907962" y="8289"/>
                </a:lnTo>
                <a:lnTo>
                  <a:pt x="888380" y="13456"/>
                </a:lnTo>
                <a:lnTo>
                  <a:pt x="846394" y="28984"/>
                </a:lnTo>
                <a:lnTo>
                  <a:pt x="815630" y="56933"/>
                </a:lnTo>
                <a:lnTo>
                  <a:pt x="811429" y="71411"/>
                </a:lnTo>
                <a:lnTo>
                  <a:pt x="811429" y="77628"/>
                </a:lnTo>
                <a:lnTo>
                  <a:pt x="877178" y="157315"/>
                </a:lnTo>
                <a:lnTo>
                  <a:pt x="817030" y="169735"/>
                </a:lnTo>
                <a:lnTo>
                  <a:pt x="1735372" y="169735"/>
                </a:lnTo>
                <a:lnTo>
                  <a:pt x="1728163" y="165605"/>
                </a:lnTo>
                <a:lnTo>
                  <a:pt x="1664883" y="165605"/>
                </a:lnTo>
                <a:lnTo>
                  <a:pt x="1599076" y="117997"/>
                </a:lnTo>
                <a:lnTo>
                  <a:pt x="1091227" y="117997"/>
                </a:lnTo>
                <a:lnTo>
                  <a:pt x="969511" y="0"/>
                </a:lnTo>
                <a:close/>
              </a:path>
              <a:path w="2174240" h="582930">
                <a:moveTo>
                  <a:pt x="1713694" y="157315"/>
                </a:moveTo>
                <a:lnTo>
                  <a:pt x="1664883" y="165605"/>
                </a:lnTo>
                <a:lnTo>
                  <a:pt x="1728163" y="165605"/>
                </a:lnTo>
                <a:lnTo>
                  <a:pt x="1713694" y="157315"/>
                </a:lnTo>
                <a:close/>
              </a:path>
              <a:path w="2174240" h="582930">
                <a:moveTo>
                  <a:pt x="1478759" y="65208"/>
                </a:moveTo>
                <a:lnTo>
                  <a:pt x="1091227" y="117997"/>
                </a:lnTo>
                <a:lnTo>
                  <a:pt x="1599076" y="117997"/>
                </a:lnTo>
                <a:lnTo>
                  <a:pt x="1527726" y="113852"/>
                </a:lnTo>
                <a:lnTo>
                  <a:pt x="1478759" y="65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71412" y="450751"/>
            <a:ext cx="2106930" cy="362585"/>
          </a:xfrm>
          <a:custGeom>
            <a:avLst/>
            <a:gdLst/>
            <a:ahLst/>
            <a:cxnLst/>
            <a:rect l="l" t="t" r="r" b="b"/>
            <a:pathLst>
              <a:path w="2106929" h="362584">
                <a:moveTo>
                  <a:pt x="2106846" y="0"/>
                </a:moveTo>
                <a:lnTo>
                  <a:pt x="0" y="214249"/>
                </a:lnTo>
                <a:lnTo>
                  <a:pt x="13982" y="276349"/>
                </a:lnTo>
                <a:lnTo>
                  <a:pt x="15382" y="276349"/>
                </a:lnTo>
                <a:lnTo>
                  <a:pt x="16782" y="277371"/>
                </a:lnTo>
                <a:lnTo>
                  <a:pt x="20982" y="277371"/>
                </a:lnTo>
                <a:lnTo>
                  <a:pt x="34984" y="281515"/>
                </a:lnTo>
                <a:lnTo>
                  <a:pt x="43365" y="283588"/>
                </a:lnTo>
                <a:lnTo>
                  <a:pt x="88132" y="308428"/>
                </a:lnTo>
                <a:lnTo>
                  <a:pt x="111915" y="343616"/>
                </a:lnTo>
                <a:lnTo>
                  <a:pt x="118916" y="360180"/>
                </a:lnTo>
                <a:lnTo>
                  <a:pt x="120316" y="362238"/>
                </a:lnTo>
                <a:lnTo>
                  <a:pt x="1839650" y="303247"/>
                </a:lnTo>
                <a:lnTo>
                  <a:pt x="1869014" y="264951"/>
                </a:lnTo>
                <a:lnTo>
                  <a:pt x="1782282" y="254603"/>
                </a:lnTo>
                <a:lnTo>
                  <a:pt x="1920937" y="202865"/>
                </a:lnTo>
                <a:lnTo>
                  <a:pt x="1855013" y="194575"/>
                </a:lnTo>
                <a:lnTo>
                  <a:pt x="1993667" y="137656"/>
                </a:lnTo>
                <a:lnTo>
                  <a:pt x="1927743" y="127308"/>
                </a:lnTo>
                <a:lnTo>
                  <a:pt x="2034116" y="78664"/>
                </a:lnTo>
                <a:lnTo>
                  <a:pt x="1989389" y="70375"/>
                </a:lnTo>
                <a:lnTo>
                  <a:pt x="2106846" y="0"/>
                </a:lnTo>
                <a:close/>
              </a:path>
            </a:pathLst>
          </a:custGeom>
          <a:solidFill>
            <a:srgbClr val="000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11378" y="322420"/>
            <a:ext cx="1146175" cy="217804"/>
          </a:xfrm>
          <a:custGeom>
            <a:avLst/>
            <a:gdLst/>
            <a:ahLst/>
            <a:cxnLst/>
            <a:rect l="l" t="t" r="r" b="b"/>
            <a:pathLst>
              <a:path w="1146175" h="217804">
                <a:moveTo>
                  <a:pt x="1109410" y="0"/>
                </a:moveTo>
                <a:lnTo>
                  <a:pt x="0" y="190430"/>
                </a:lnTo>
                <a:lnTo>
                  <a:pt x="0" y="217343"/>
                </a:lnTo>
                <a:lnTo>
                  <a:pt x="1145794" y="35187"/>
                </a:lnTo>
                <a:lnTo>
                  <a:pt x="1109410" y="0"/>
                </a:lnTo>
                <a:close/>
              </a:path>
            </a:pathLst>
          </a:custGeom>
          <a:solidFill>
            <a:srgbClr val="B1C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66611" y="376231"/>
            <a:ext cx="1318260" cy="201930"/>
          </a:xfrm>
          <a:custGeom>
            <a:avLst/>
            <a:gdLst/>
            <a:ahLst/>
            <a:cxnLst/>
            <a:rect l="l" t="t" r="r" b="b"/>
            <a:pathLst>
              <a:path w="1318259" h="201929">
                <a:moveTo>
                  <a:pt x="1267491" y="0"/>
                </a:moveTo>
                <a:lnTo>
                  <a:pt x="0" y="188372"/>
                </a:lnTo>
                <a:lnTo>
                  <a:pt x="4181" y="201829"/>
                </a:lnTo>
                <a:lnTo>
                  <a:pt x="1317858" y="34165"/>
                </a:lnTo>
                <a:lnTo>
                  <a:pt x="1267491" y="0"/>
                </a:lnTo>
                <a:close/>
              </a:path>
            </a:pathLst>
          </a:custGeom>
          <a:solidFill>
            <a:srgbClr val="B1C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34427" y="423839"/>
            <a:ext cx="1497330" cy="189865"/>
          </a:xfrm>
          <a:custGeom>
            <a:avLst/>
            <a:gdLst/>
            <a:ahLst/>
            <a:cxnLst/>
            <a:rect l="l" t="t" r="r" b="b"/>
            <a:pathLst>
              <a:path w="1497329" h="189865">
                <a:moveTo>
                  <a:pt x="1431174" y="0"/>
                </a:moveTo>
                <a:lnTo>
                  <a:pt x="13982" y="172844"/>
                </a:lnTo>
                <a:lnTo>
                  <a:pt x="0" y="189409"/>
                </a:lnTo>
                <a:lnTo>
                  <a:pt x="1496903" y="38296"/>
                </a:lnTo>
                <a:lnTo>
                  <a:pt x="1431174" y="0"/>
                </a:lnTo>
                <a:close/>
              </a:path>
            </a:pathLst>
          </a:custGeom>
          <a:solidFill>
            <a:srgbClr val="B1C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74441" y="257212"/>
            <a:ext cx="238125" cy="134620"/>
          </a:xfrm>
          <a:custGeom>
            <a:avLst/>
            <a:gdLst/>
            <a:ahLst/>
            <a:cxnLst/>
            <a:rect l="l" t="t" r="r" b="b"/>
            <a:pathLst>
              <a:path w="238125" h="134620">
                <a:moveTo>
                  <a:pt x="131517" y="0"/>
                </a:moveTo>
                <a:lnTo>
                  <a:pt x="130117" y="0"/>
                </a:lnTo>
                <a:lnTo>
                  <a:pt x="124516" y="1036"/>
                </a:lnTo>
                <a:lnTo>
                  <a:pt x="116115" y="2072"/>
                </a:lnTo>
                <a:lnTo>
                  <a:pt x="104933" y="4144"/>
                </a:lnTo>
                <a:lnTo>
                  <a:pt x="92332" y="7253"/>
                </a:lnTo>
                <a:lnTo>
                  <a:pt x="78350" y="10347"/>
                </a:lnTo>
                <a:lnTo>
                  <a:pt x="34984" y="24840"/>
                </a:lnTo>
                <a:lnTo>
                  <a:pt x="4200" y="50716"/>
                </a:lnTo>
                <a:lnTo>
                  <a:pt x="0" y="58991"/>
                </a:lnTo>
                <a:lnTo>
                  <a:pt x="0" y="60027"/>
                </a:lnTo>
                <a:lnTo>
                  <a:pt x="76950" y="134547"/>
                </a:lnTo>
                <a:lnTo>
                  <a:pt x="237832" y="102468"/>
                </a:lnTo>
                <a:lnTo>
                  <a:pt x="131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9826" y="326551"/>
            <a:ext cx="215900" cy="109220"/>
          </a:xfrm>
          <a:custGeom>
            <a:avLst/>
            <a:gdLst/>
            <a:ahLst/>
            <a:cxnLst/>
            <a:rect l="l" t="t" r="r" b="b"/>
            <a:pathLst>
              <a:path w="215900" h="109220">
                <a:moveTo>
                  <a:pt x="117515" y="0"/>
                </a:moveTo>
                <a:lnTo>
                  <a:pt x="95132" y="0"/>
                </a:lnTo>
                <a:lnTo>
                  <a:pt x="65749" y="2072"/>
                </a:lnTo>
                <a:lnTo>
                  <a:pt x="23783" y="10362"/>
                </a:lnTo>
                <a:lnTo>
                  <a:pt x="0" y="30021"/>
                </a:lnTo>
                <a:lnTo>
                  <a:pt x="0" y="31057"/>
                </a:lnTo>
                <a:lnTo>
                  <a:pt x="75550" y="108686"/>
                </a:lnTo>
                <a:lnTo>
                  <a:pt x="215449" y="86940"/>
                </a:lnTo>
                <a:lnTo>
                  <a:pt x="131498" y="1036"/>
                </a:lnTo>
                <a:lnTo>
                  <a:pt x="124516" y="1036"/>
                </a:lnTo>
                <a:lnTo>
                  <a:pt x="117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0176" y="379340"/>
            <a:ext cx="193066" cy="101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29627" y="337949"/>
            <a:ext cx="161290" cy="50165"/>
          </a:xfrm>
          <a:custGeom>
            <a:avLst/>
            <a:gdLst/>
            <a:ahLst/>
            <a:cxnLst/>
            <a:rect l="l" t="t" r="r" b="b"/>
            <a:pathLst>
              <a:path w="161290" h="50164">
                <a:moveTo>
                  <a:pt x="69949" y="0"/>
                </a:moveTo>
                <a:lnTo>
                  <a:pt x="30764" y="5166"/>
                </a:lnTo>
                <a:lnTo>
                  <a:pt x="1400" y="23803"/>
                </a:lnTo>
                <a:lnTo>
                  <a:pt x="0" y="24825"/>
                </a:lnTo>
                <a:lnTo>
                  <a:pt x="15382" y="49665"/>
                </a:lnTo>
                <a:lnTo>
                  <a:pt x="15382" y="48643"/>
                </a:lnTo>
                <a:lnTo>
                  <a:pt x="19582" y="42426"/>
                </a:lnTo>
                <a:lnTo>
                  <a:pt x="58748" y="24825"/>
                </a:lnTo>
                <a:lnTo>
                  <a:pt x="74130" y="23803"/>
                </a:lnTo>
                <a:lnTo>
                  <a:pt x="154892" y="23803"/>
                </a:lnTo>
                <a:lnTo>
                  <a:pt x="139898" y="8275"/>
                </a:lnTo>
                <a:lnTo>
                  <a:pt x="137098" y="8275"/>
                </a:lnTo>
                <a:lnTo>
                  <a:pt x="131498" y="6202"/>
                </a:lnTo>
                <a:lnTo>
                  <a:pt x="123097" y="5166"/>
                </a:lnTo>
                <a:lnTo>
                  <a:pt x="111915" y="3094"/>
                </a:lnTo>
                <a:lnTo>
                  <a:pt x="69949" y="0"/>
                </a:lnTo>
                <a:close/>
              </a:path>
              <a:path w="161290" h="50164">
                <a:moveTo>
                  <a:pt x="154892" y="23803"/>
                </a:moveTo>
                <a:lnTo>
                  <a:pt x="74130" y="23803"/>
                </a:lnTo>
                <a:lnTo>
                  <a:pt x="89532" y="24825"/>
                </a:lnTo>
                <a:lnTo>
                  <a:pt x="107714" y="24825"/>
                </a:lnTo>
                <a:lnTo>
                  <a:pt x="123097" y="25861"/>
                </a:lnTo>
                <a:lnTo>
                  <a:pt x="138498" y="27934"/>
                </a:lnTo>
                <a:lnTo>
                  <a:pt x="149680" y="28970"/>
                </a:lnTo>
                <a:lnTo>
                  <a:pt x="158081" y="30006"/>
                </a:lnTo>
                <a:lnTo>
                  <a:pt x="160881" y="30006"/>
                </a:lnTo>
                <a:lnTo>
                  <a:pt x="154892" y="238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81441" y="277907"/>
            <a:ext cx="169545" cy="65405"/>
          </a:xfrm>
          <a:custGeom>
            <a:avLst/>
            <a:gdLst/>
            <a:ahLst/>
            <a:cxnLst/>
            <a:rect l="l" t="t" r="r" b="b"/>
            <a:pathLst>
              <a:path w="169545" h="65404">
                <a:moveTo>
                  <a:pt x="145499" y="0"/>
                </a:moveTo>
                <a:lnTo>
                  <a:pt x="137098" y="0"/>
                </a:lnTo>
                <a:lnTo>
                  <a:pt x="127317" y="1036"/>
                </a:lnTo>
                <a:lnTo>
                  <a:pt x="116115" y="1036"/>
                </a:lnTo>
                <a:lnTo>
                  <a:pt x="71349" y="7253"/>
                </a:lnTo>
                <a:lnTo>
                  <a:pt x="32184" y="19673"/>
                </a:lnTo>
                <a:lnTo>
                  <a:pt x="22383" y="25876"/>
                </a:lnTo>
                <a:lnTo>
                  <a:pt x="13982" y="31057"/>
                </a:lnTo>
                <a:lnTo>
                  <a:pt x="8400" y="36223"/>
                </a:lnTo>
                <a:lnTo>
                  <a:pt x="4200" y="40368"/>
                </a:lnTo>
                <a:lnTo>
                  <a:pt x="1400" y="43477"/>
                </a:lnTo>
                <a:lnTo>
                  <a:pt x="0" y="44513"/>
                </a:lnTo>
                <a:lnTo>
                  <a:pt x="15382" y="65208"/>
                </a:lnTo>
                <a:lnTo>
                  <a:pt x="15382" y="64172"/>
                </a:lnTo>
                <a:lnTo>
                  <a:pt x="16782" y="61063"/>
                </a:lnTo>
                <a:lnTo>
                  <a:pt x="19582" y="57969"/>
                </a:lnTo>
                <a:lnTo>
                  <a:pt x="23783" y="52788"/>
                </a:lnTo>
                <a:lnTo>
                  <a:pt x="30784" y="47622"/>
                </a:lnTo>
                <a:lnTo>
                  <a:pt x="76950" y="27948"/>
                </a:lnTo>
                <a:lnTo>
                  <a:pt x="111915" y="22782"/>
                </a:lnTo>
                <a:lnTo>
                  <a:pt x="130117" y="19673"/>
                </a:lnTo>
                <a:lnTo>
                  <a:pt x="145499" y="17601"/>
                </a:lnTo>
                <a:lnTo>
                  <a:pt x="158081" y="16564"/>
                </a:lnTo>
                <a:lnTo>
                  <a:pt x="166482" y="15528"/>
                </a:lnTo>
                <a:lnTo>
                  <a:pt x="169282" y="15528"/>
                </a:lnTo>
                <a:lnTo>
                  <a:pt x="1454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71412" y="680514"/>
            <a:ext cx="796290" cy="100965"/>
          </a:xfrm>
          <a:custGeom>
            <a:avLst/>
            <a:gdLst/>
            <a:ahLst/>
            <a:cxnLst/>
            <a:rect l="l" t="t" r="r" b="b"/>
            <a:pathLst>
              <a:path w="796290" h="100965">
                <a:moveTo>
                  <a:pt x="796047" y="0"/>
                </a:moveTo>
                <a:lnTo>
                  <a:pt x="7000" y="26912"/>
                </a:lnTo>
                <a:lnTo>
                  <a:pt x="0" y="41404"/>
                </a:lnTo>
                <a:lnTo>
                  <a:pt x="54567" y="65208"/>
                </a:lnTo>
                <a:lnTo>
                  <a:pt x="83951" y="92121"/>
                </a:lnTo>
                <a:lnTo>
                  <a:pt x="295199" y="100396"/>
                </a:lnTo>
                <a:lnTo>
                  <a:pt x="113315" y="70389"/>
                </a:lnTo>
                <a:lnTo>
                  <a:pt x="332965" y="68317"/>
                </a:lnTo>
                <a:lnTo>
                  <a:pt x="325964" y="67281"/>
                </a:lnTo>
                <a:lnTo>
                  <a:pt x="299380" y="65208"/>
                </a:lnTo>
                <a:lnTo>
                  <a:pt x="281198" y="64172"/>
                </a:lnTo>
                <a:lnTo>
                  <a:pt x="240632" y="60027"/>
                </a:lnTo>
                <a:lnTo>
                  <a:pt x="218249" y="57969"/>
                </a:lnTo>
                <a:lnTo>
                  <a:pt x="197266" y="56933"/>
                </a:lnTo>
                <a:lnTo>
                  <a:pt x="156681" y="52788"/>
                </a:lnTo>
                <a:lnTo>
                  <a:pt x="139898" y="51752"/>
                </a:lnTo>
                <a:lnTo>
                  <a:pt x="125916" y="50716"/>
                </a:lnTo>
                <a:lnTo>
                  <a:pt x="116115" y="49680"/>
                </a:lnTo>
                <a:lnTo>
                  <a:pt x="110515" y="48643"/>
                </a:lnTo>
                <a:lnTo>
                  <a:pt x="109114" y="48643"/>
                </a:lnTo>
                <a:lnTo>
                  <a:pt x="118916" y="47607"/>
                </a:lnTo>
                <a:lnTo>
                  <a:pt x="141299" y="46585"/>
                </a:lnTo>
                <a:lnTo>
                  <a:pt x="176283" y="44513"/>
                </a:lnTo>
                <a:lnTo>
                  <a:pt x="221049" y="41404"/>
                </a:lnTo>
                <a:lnTo>
                  <a:pt x="639346" y="11383"/>
                </a:lnTo>
                <a:lnTo>
                  <a:pt x="689713" y="7253"/>
                </a:lnTo>
                <a:lnTo>
                  <a:pt x="766663" y="2072"/>
                </a:lnTo>
                <a:lnTo>
                  <a:pt x="789046" y="1036"/>
                </a:lnTo>
                <a:lnTo>
                  <a:pt x="796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03596" y="455932"/>
            <a:ext cx="2068195" cy="233045"/>
          </a:xfrm>
          <a:custGeom>
            <a:avLst/>
            <a:gdLst/>
            <a:ahLst/>
            <a:cxnLst/>
            <a:rect l="l" t="t" r="r" b="b"/>
            <a:pathLst>
              <a:path w="2068195" h="233045">
                <a:moveTo>
                  <a:pt x="2067662" y="0"/>
                </a:moveTo>
                <a:lnTo>
                  <a:pt x="0" y="232871"/>
                </a:lnTo>
                <a:lnTo>
                  <a:pt x="1986569" y="46571"/>
                </a:lnTo>
                <a:lnTo>
                  <a:pt x="20676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10644" y="247900"/>
            <a:ext cx="82550" cy="73660"/>
          </a:xfrm>
          <a:custGeom>
            <a:avLst/>
            <a:gdLst/>
            <a:ahLst/>
            <a:cxnLst/>
            <a:rect l="l" t="t" r="r" b="b"/>
            <a:pathLst>
              <a:path w="82550" h="73660">
                <a:moveTo>
                  <a:pt x="43365" y="0"/>
                </a:moveTo>
                <a:lnTo>
                  <a:pt x="0" y="20695"/>
                </a:lnTo>
                <a:lnTo>
                  <a:pt x="82550" y="73483"/>
                </a:lnTo>
                <a:lnTo>
                  <a:pt x="43365" y="0"/>
                </a:lnTo>
                <a:close/>
              </a:path>
            </a:pathLst>
          </a:custGeom>
          <a:solidFill>
            <a:srgbClr val="000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62458" y="195111"/>
            <a:ext cx="49530" cy="57150"/>
          </a:xfrm>
          <a:custGeom>
            <a:avLst/>
            <a:gdLst/>
            <a:ahLst/>
            <a:cxnLst/>
            <a:rect l="l" t="t" r="r" b="b"/>
            <a:pathLst>
              <a:path w="49529" h="57150">
                <a:moveTo>
                  <a:pt x="37784" y="0"/>
                </a:moveTo>
                <a:lnTo>
                  <a:pt x="0" y="24840"/>
                </a:lnTo>
                <a:lnTo>
                  <a:pt x="48966" y="56933"/>
                </a:lnTo>
                <a:lnTo>
                  <a:pt x="37784" y="0"/>
                </a:lnTo>
                <a:close/>
              </a:path>
            </a:pathLst>
          </a:custGeom>
          <a:solidFill>
            <a:srgbClr val="000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98891" y="138192"/>
            <a:ext cx="60325" cy="78105"/>
          </a:xfrm>
          <a:custGeom>
            <a:avLst/>
            <a:gdLst/>
            <a:ahLst/>
            <a:cxnLst/>
            <a:rect l="l" t="t" r="r" b="b"/>
            <a:pathLst>
              <a:path w="60325" h="78104">
                <a:moveTo>
                  <a:pt x="32184" y="0"/>
                </a:moveTo>
                <a:lnTo>
                  <a:pt x="0" y="28984"/>
                </a:lnTo>
                <a:lnTo>
                  <a:pt x="60167" y="77628"/>
                </a:lnTo>
                <a:lnTo>
                  <a:pt x="32184" y="0"/>
                </a:lnTo>
                <a:close/>
              </a:path>
            </a:pathLst>
          </a:custGeom>
          <a:solidFill>
            <a:srgbClr val="000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65758" y="522163"/>
            <a:ext cx="445134" cy="109855"/>
          </a:xfrm>
          <a:custGeom>
            <a:avLst/>
            <a:gdLst/>
            <a:ahLst/>
            <a:cxnLst/>
            <a:rect l="l" t="t" r="r" b="b"/>
            <a:pathLst>
              <a:path w="445135" h="109854">
                <a:moveTo>
                  <a:pt x="444886" y="0"/>
                </a:moveTo>
                <a:lnTo>
                  <a:pt x="0" y="109707"/>
                </a:lnTo>
                <a:lnTo>
                  <a:pt x="433684" y="24840"/>
                </a:lnTo>
                <a:lnTo>
                  <a:pt x="444886" y="0"/>
                </a:lnTo>
                <a:close/>
              </a:path>
            </a:pathLst>
          </a:custGeom>
          <a:solidFill>
            <a:srgbClr val="000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71355" y="616356"/>
            <a:ext cx="191770" cy="36830"/>
          </a:xfrm>
          <a:custGeom>
            <a:avLst/>
            <a:gdLst/>
            <a:ahLst/>
            <a:cxnLst/>
            <a:rect l="l" t="t" r="r" b="b"/>
            <a:pathLst>
              <a:path w="191770" h="36829">
                <a:moveTo>
                  <a:pt x="191656" y="0"/>
                </a:moveTo>
                <a:lnTo>
                  <a:pt x="0" y="36223"/>
                </a:lnTo>
                <a:lnTo>
                  <a:pt x="153890" y="32079"/>
                </a:lnTo>
                <a:lnTo>
                  <a:pt x="191656" y="0"/>
                </a:lnTo>
                <a:close/>
              </a:path>
            </a:pathLst>
          </a:custGeom>
          <a:solidFill>
            <a:srgbClr val="000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76951" y="680514"/>
            <a:ext cx="148590" cy="20955"/>
          </a:xfrm>
          <a:custGeom>
            <a:avLst/>
            <a:gdLst/>
            <a:ahLst/>
            <a:cxnLst/>
            <a:rect l="l" t="t" r="r" b="b"/>
            <a:pathLst>
              <a:path w="148589" h="20954">
                <a:moveTo>
                  <a:pt x="148294" y="0"/>
                </a:moveTo>
                <a:lnTo>
                  <a:pt x="0" y="12420"/>
                </a:lnTo>
                <a:lnTo>
                  <a:pt x="142693" y="20709"/>
                </a:lnTo>
                <a:lnTo>
                  <a:pt x="148294" y="0"/>
                </a:lnTo>
                <a:close/>
              </a:path>
            </a:pathLst>
          </a:custGeom>
          <a:solidFill>
            <a:srgbClr val="0000E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3830" y="3152520"/>
            <a:ext cx="295656" cy="303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3830" y="3949953"/>
            <a:ext cx="243840" cy="25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3830" y="4315714"/>
            <a:ext cx="243840" cy="25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64005" y="3826611"/>
            <a:ext cx="2444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b="1" u="heavy" dirty="0">
                <a:solidFill>
                  <a:srgbClr val="0D46E2"/>
                </a:solidFill>
                <a:uFill>
                  <a:solidFill>
                    <a:srgbClr val="0D46E2"/>
                  </a:solidFill>
                </a:uFill>
                <a:latin typeface="Times New Roman"/>
                <a:cs typeface="Times New Roman"/>
              </a:rPr>
              <a:t>Σε </a:t>
            </a:r>
            <a:r>
              <a:rPr sz="2000" b="1" u="heavy" spc="-5" dirty="0">
                <a:solidFill>
                  <a:srgbClr val="0D46E2"/>
                </a:solidFill>
                <a:uFill>
                  <a:solidFill>
                    <a:srgbClr val="0D46E2"/>
                  </a:solidFill>
                </a:uFill>
                <a:latin typeface="Times New Roman"/>
                <a:cs typeface="Times New Roman"/>
              </a:rPr>
              <a:t>μικρες </a:t>
            </a:r>
            <a:r>
              <a:rPr sz="2000" b="1" u="heavy" dirty="0">
                <a:solidFill>
                  <a:srgbClr val="0D46E2"/>
                </a:solidFill>
                <a:uFill>
                  <a:solidFill>
                    <a:srgbClr val="0D46E2"/>
                  </a:solidFill>
                </a:uFill>
                <a:latin typeface="Times New Roman"/>
                <a:cs typeface="Times New Roman"/>
              </a:rPr>
              <a:t>δοσεις </a:t>
            </a:r>
            <a:r>
              <a:rPr sz="2000" b="1" dirty="0">
                <a:solidFill>
                  <a:srgbClr val="0D46E2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Εκπολώνει </a:t>
            </a:r>
            <a:r>
              <a:rPr sz="2000" b="1" dirty="0">
                <a:latin typeface="Times New Roman"/>
                <a:cs typeface="Times New Roman"/>
              </a:rPr>
              <a:t>τα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γαγγλια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2320" y="4252721"/>
            <a:ext cx="3559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διεγερση </a:t>
            </a:r>
            <a:r>
              <a:rPr sz="2000" b="1" dirty="0">
                <a:latin typeface="Times New Roman"/>
                <a:cs typeface="Times New Roman"/>
              </a:rPr>
              <a:t>(αδρενεργικες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δρασεις)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3830" y="4681473"/>
            <a:ext cx="243840" cy="252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3830" y="5413247"/>
            <a:ext cx="243840" cy="25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3830" y="5779008"/>
            <a:ext cx="243840" cy="25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64005" y="4618482"/>
            <a:ext cx="4381500" cy="142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παραλυση γαγγλιων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u="heavy" dirty="0">
                <a:solidFill>
                  <a:srgbClr val="0D46E2"/>
                </a:solidFill>
                <a:uFill>
                  <a:solidFill>
                    <a:srgbClr val="0D46E2"/>
                  </a:solidFill>
                </a:uFill>
                <a:latin typeface="Times New Roman"/>
                <a:cs typeface="Times New Roman"/>
              </a:rPr>
              <a:t>Σε μεγαλες</a:t>
            </a:r>
            <a:r>
              <a:rPr sz="2000" b="1" u="heavy" spc="-15" dirty="0">
                <a:solidFill>
                  <a:srgbClr val="0D46E2"/>
                </a:solidFill>
                <a:uFill>
                  <a:solidFill>
                    <a:srgbClr val="0D46E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0D46E2"/>
                </a:solidFill>
                <a:uFill>
                  <a:solidFill>
                    <a:srgbClr val="0D46E2"/>
                  </a:solidFill>
                </a:uFill>
                <a:latin typeface="Times New Roman"/>
                <a:cs typeface="Times New Roman"/>
              </a:rPr>
              <a:t>δοσεις</a:t>
            </a:r>
            <a:endParaRPr sz="2000">
              <a:latin typeface="Times New Roman"/>
              <a:cs typeface="Times New Roman"/>
            </a:endParaRPr>
          </a:p>
          <a:p>
            <a:pPr marL="1028700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latin typeface="Times New Roman"/>
                <a:cs typeface="Times New Roman"/>
              </a:rPr>
              <a:t>παραλυση γαγγλιων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(υποταση)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10628" y="4733544"/>
            <a:ext cx="1833372" cy="1810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29100" y="4277867"/>
            <a:ext cx="685800" cy="234950"/>
          </a:xfrm>
          <a:custGeom>
            <a:avLst/>
            <a:gdLst/>
            <a:ahLst/>
            <a:cxnLst/>
            <a:rect l="l" t="t" r="r" b="b"/>
            <a:pathLst>
              <a:path w="685800" h="234950">
                <a:moveTo>
                  <a:pt x="568451" y="0"/>
                </a:moveTo>
                <a:lnTo>
                  <a:pt x="568451" y="58673"/>
                </a:lnTo>
                <a:lnTo>
                  <a:pt x="0" y="58673"/>
                </a:lnTo>
                <a:lnTo>
                  <a:pt x="0" y="176021"/>
                </a:lnTo>
                <a:lnTo>
                  <a:pt x="568451" y="176021"/>
                </a:lnTo>
                <a:lnTo>
                  <a:pt x="568451" y="234695"/>
                </a:lnTo>
                <a:lnTo>
                  <a:pt x="685800" y="117347"/>
                </a:lnTo>
                <a:lnTo>
                  <a:pt x="568451" y="0"/>
                </a:lnTo>
                <a:close/>
              </a:path>
            </a:pathLst>
          </a:custGeom>
          <a:solidFill>
            <a:srgbClr val="033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9100" y="4277867"/>
            <a:ext cx="685800" cy="234950"/>
          </a:xfrm>
          <a:custGeom>
            <a:avLst/>
            <a:gdLst/>
            <a:ahLst/>
            <a:cxnLst/>
            <a:rect l="l" t="t" r="r" b="b"/>
            <a:pathLst>
              <a:path w="685800" h="234950">
                <a:moveTo>
                  <a:pt x="0" y="58673"/>
                </a:moveTo>
                <a:lnTo>
                  <a:pt x="568451" y="58673"/>
                </a:lnTo>
                <a:lnTo>
                  <a:pt x="568451" y="0"/>
                </a:lnTo>
                <a:lnTo>
                  <a:pt x="685800" y="117347"/>
                </a:lnTo>
                <a:lnTo>
                  <a:pt x="568451" y="234695"/>
                </a:lnTo>
                <a:lnTo>
                  <a:pt x="568451" y="176021"/>
                </a:lnTo>
                <a:lnTo>
                  <a:pt x="0" y="176021"/>
                </a:lnTo>
                <a:lnTo>
                  <a:pt x="0" y="5867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6400" y="4654296"/>
            <a:ext cx="685800" cy="236220"/>
          </a:xfrm>
          <a:custGeom>
            <a:avLst/>
            <a:gdLst/>
            <a:ahLst/>
            <a:cxnLst/>
            <a:rect l="l" t="t" r="r" b="b"/>
            <a:pathLst>
              <a:path w="685800" h="236220">
                <a:moveTo>
                  <a:pt x="567689" y="0"/>
                </a:moveTo>
                <a:lnTo>
                  <a:pt x="567689" y="59054"/>
                </a:lnTo>
                <a:lnTo>
                  <a:pt x="0" y="59054"/>
                </a:lnTo>
                <a:lnTo>
                  <a:pt x="0" y="177164"/>
                </a:lnTo>
                <a:lnTo>
                  <a:pt x="567689" y="177164"/>
                </a:lnTo>
                <a:lnTo>
                  <a:pt x="567689" y="236219"/>
                </a:lnTo>
                <a:lnTo>
                  <a:pt x="685800" y="118109"/>
                </a:lnTo>
                <a:lnTo>
                  <a:pt x="567689" y="0"/>
                </a:lnTo>
                <a:close/>
              </a:path>
            </a:pathLst>
          </a:custGeom>
          <a:solidFill>
            <a:srgbClr val="033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6400" y="4654296"/>
            <a:ext cx="685800" cy="236220"/>
          </a:xfrm>
          <a:custGeom>
            <a:avLst/>
            <a:gdLst/>
            <a:ahLst/>
            <a:cxnLst/>
            <a:rect l="l" t="t" r="r" b="b"/>
            <a:pathLst>
              <a:path w="685800" h="236220">
                <a:moveTo>
                  <a:pt x="0" y="59054"/>
                </a:moveTo>
                <a:lnTo>
                  <a:pt x="567689" y="59054"/>
                </a:lnTo>
                <a:lnTo>
                  <a:pt x="567689" y="0"/>
                </a:lnTo>
                <a:lnTo>
                  <a:pt x="685800" y="118109"/>
                </a:lnTo>
                <a:lnTo>
                  <a:pt x="567689" y="236219"/>
                </a:lnTo>
                <a:lnTo>
                  <a:pt x="567689" y="177164"/>
                </a:lnTo>
                <a:lnTo>
                  <a:pt x="0" y="177164"/>
                </a:lnTo>
                <a:lnTo>
                  <a:pt x="0" y="59054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7196" y="5791200"/>
            <a:ext cx="978535" cy="304800"/>
          </a:xfrm>
          <a:custGeom>
            <a:avLst/>
            <a:gdLst/>
            <a:ahLst/>
            <a:cxnLst/>
            <a:rect l="l" t="t" r="r" b="b"/>
            <a:pathLst>
              <a:path w="978535" h="304800">
                <a:moveTo>
                  <a:pt x="826008" y="0"/>
                </a:moveTo>
                <a:lnTo>
                  <a:pt x="826008" y="76200"/>
                </a:lnTo>
                <a:lnTo>
                  <a:pt x="0" y="76200"/>
                </a:lnTo>
                <a:lnTo>
                  <a:pt x="0" y="228600"/>
                </a:lnTo>
                <a:lnTo>
                  <a:pt x="826008" y="228600"/>
                </a:lnTo>
                <a:lnTo>
                  <a:pt x="826008" y="304800"/>
                </a:lnTo>
                <a:lnTo>
                  <a:pt x="978408" y="152400"/>
                </a:lnTo>
                <a:lnTo>
                  <a:pt x="826008" y="0"/>
                </a:lnTo>
                <a:close/>
              </a:path>
            </a:pathLst>
          </a:custGeom>
          <a:solidFill>
            <a:srgbClr val="033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7196" y="5791200"/>
            <a:ext cx="978535" cy="304800"/>
          </a:xfrm>
          <a:custGeom>
            <a:avLst/>
            <a:gdLst/>
            <a:ahLst/>
            <a:cxnLst/>
            <a:rect l="l" t="t" r="r" b="b"/>
            <a:pathLst>
              <a:path w="978535" h="304800">
                <a:moveTo>
                  <a:pt x="0" y="76200"/>
                </a:moveTo>
                <a:lnTo>
                  <a:pt x="826008" y="76200"/>
                </a:lnTo>
                <a:lnTo>
                  <a:pt x="826008" y="0"/>
                </a:lnTo>
                <a:lnTo>
                  <a:pt x="978408" y="152400"/>
                </a:lnTo>
                <a:lnTo>
                  <a:pt x="826008" y="304800"/>
                </a:lnTo>
                <a:lnTo>
                  <a:pt x="826008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4375" y="51815"/>
            <a:ext cx="3722370" cy="1009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08576" y="51815"/>
            <a:ext cx="945641" cy="1009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0347" y="51815"/>
            <a:ext cx="724662" cy="1009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96840" y="51815"/>
            <a:ext cx="3429762" cy="1009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755394" y="169875"/>
            <a:ext cx="6572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6900" algn="l"/>
              </a:tabLst>
            </a:pPr>
            <a:r>
              <a:rPr sz="3600" b="0" i="1" spc="-5" dirty="0">
                <a:solidFill>
                  <a:srgbClr val="FB0028"/>
                </a:solidFill>
                <a:latin typeface="Times New Roman"/>
                <a:cs typeface="Times New Roman"/>
              </a:rPr>
              <a:t>Αντιχολινεργικα	</a:t>
            </a:r>
            <a:r>
              <a:rPr sz="3600" b="0" i="1" dirty="0">
                <a:solidFill>
                  <a:srgbClr val="FB0028"/>
                </a:solidFill>
                <a:latin typeface="Times New Roman"/>
                <a:cs typeface="Times New Roman"/>
              </a:rPr>
              <a:t>Φ</a:t>
            </a:r>
            <a:r>
              <a:rPr sz="3600" b="0" i="1" spc="-85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3600" b="0" i="1" spc="-5" dirty="0">
                <a:solidFill>
                  <a:srgbClr val="FB0028"/>
                </a:solidFill>
                <a:latin typeface="Times New Roman"/>
                <a:cs typeface="Times New Roman"/>
              </a:rPr>
              <a:t>/Γαγγλιοπληγικα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15872" y="1545082"/>
            <a:ext cx="6827520" cy="193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9331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B0028"/>
                </a:solidFill>
                <a:latin typeface="Times New Roman"/>
                <a:cs typeface="Times New Roman"/>
              </a:rPr>
              <a:t>Δρουν σε </a:t>
            </a:r>
            <a:r>
              <a:rPr sz="2400" b="1" spc="-10" dirty="0">
                <a:solidFill>
                  <a:srgbClr val="FB0028"/>
                </a:solidFill>
                <a:latin typeface="Times New Roman"/>
                <a:cs typeface="Times New Roman"/>
              </a:rPr>
              <a:t>νικοτινικους </a:t>
            </a:r>
            <a:r>
              <a:rPr sz="24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υποδοχεις=  δεν εχουν</a:t>
            </a:r>
            <a:r>
              <a:rPr sz="2400" b="1" spc="15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B0028"/>
                </a:solidFill>
                <a:latin typeface="Times New Roman"/>
                <a:cs typeface="Times New Roman"/>
              </a:rPr>
              <a:t>εκλεκτικοτητα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176010" algn="l"/>
              </a:tabLst>
            </a:pPr>
            <a:r>
              <a:rPr sz="24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Αποκλ</a:t>
            </a:r>
            <a:r>
              <a:rPr sz="2400" b="1" spc="-10" dirty="0">
                <a:solidFill>
                  <a:srgbClr val="FB0028"/>
                </a:solidFill>
                <a:latin typeface="Times New Roman"/>
                <a:cs typeface="Times New Roman"/>
              </a:rPr>
              <a:t>ε</a:t>
            </a:r>
            <a:r>
              <a:rPr sz="24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ιου</a:t>
            </a:r>
            <a:r>
              <a:rPr sz="2400" b="1" dirty="0">
                <a:solidFill>
                  <a:srgbClr val="FB0028"/>
                </a:solidFill>
                <a:latin typeface="Times New Roman"/>
                <a:cs typeface="Times New Roman"/>
              </a:rPr>
              <a:t>ν</a:t>
            </a:r>
            <a:r>
              <a:rPr sz="2400" b="1" spc="15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B0028"/>
                </a:solidFill>
                <a:latin typeface="Times New Roman"/>
                <a:cs typeface="Times New Roman"/>
              </a:rPr>
              <a:t>ολη την</a:t>
            </a:r>
            <a:r>
              <a:rPr sz="2400" b="1" spc="5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α</a:t>
            </a:r>
            <a:r>
              <a:rPr sz="2400" b="1" spc="5" dirty="0">
                <a:solidFill>
                  <a:srgbClr val="FB0028"/>
                </a:solidFill>
                <a:latin typeface="Times New Roman"/>
                <a:cs typeface="Times New Roman"/>
              </a:rPr>
              <a:t>π</a:t>
            </a:r>
            <a:r>
              <a:rPr sz="24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α</a:t>
            </a:r>
            <a:r>
              <a:rPr sz="2400" b="1" spc="5" dirty="0">
                <a:solidFill>
                  <a:srgbClr val="FB0028"/>
                </a:solidFill>
                <a:latin typeface="Times New Roman"/>
                <a:cs typeface="Times New Roman"/>
              </a:rPr>
              <a:t>γ</a:t>
            </a:r>
            <a:r>
              <a:rPr sz="2400" b="1" spc="-40" dirty="0">
                <a:solidFill>
                  <a:srgbClr val="FB0028"/>
                </a:solidFill>
                <a:latin typeface="Times New Roman"/>
                <a:cs typeface="Times New Roman"/>
              </a:rPr>
              <a:t>ω</a:t>
            </a:r>
            <a:r>
              <a:rPr sz="2400" b="1" dirty="0">
                <a:solidFill>
                  <a:srgbClr val="FB0028"/>
                </a:solidFill>
                <a:latin typeface="Times New Roman"/>
                <a:cs typeface="Times New Roman"/>
              </a:rPr>
              <a:t>γο δ</a:t>
            </a:r>
            <a:r>
              <a:rPr sz="24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ρα</a:t>
            </a:r>
            <a:r>
              <a:rPr sz="2400" b="1" dirty="0">
                <a:solidFill>
                  <a:srgbClr val="FB0028"/>
                </a:solidFill>
                <a:latin typeface="Times New Roman"/>
                <a:cs typeface="Times New Roman"/>
              </a:rPr>
              <a:t>στηριοτητα	</a:t>
            </a:r>
            <a:r>
              <a:rPr sz="2400" b="1" spc="-5" dirty="0">
                <a:solidFill>
                  <a:srgbClr val="FB0028"/>
                </a:solidFill>
                <a:latin typeface="Times New Roman"/>
                <a:cs typeface="Times New Roman"/>
              </a:rPr>
              <a:t>Α</a:t>
            </a:r>
            <a:r>
              <a:rPr sz="2400" b="1" spc="-10" dirty="0">
                <a:solidFill>
                  <a:srgbClr val="FB0028"/>
                </a:solidFill>
                <a:latin typeface="Times New Roman"/>
                <a:cs typeface="Times New Roman"/>
              </a:rPr>
              <a:t>Ν</a:t>
            </a:r>
            <a:r>
              <a:rPr sz="2400" b="1" dirty="0">
                <a:solidFill>
                  <a:srgbClr val="FB0028"/>
                </a:solidFill>
                <a:latin typeface="Times New Roman"/>
                <a:cs typeface="Times New Roman"/>
              </a:rPr>
              <a:t>Σ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50">
              <a:latin typeface="Times New Roman"/>
              <a:cs typeface="Times New Roman"/>
            </a:endParaRPr>
          </a:p>
          <a:p>
            <a:pPr marL="136525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Νικοτινη </a:t>
            </a:r>
            <a:r>
              <a:rPr sz="2800" b="1" spc="-10" dirty="0">
                <a:solidFill>
                  <a:srgbClr val="114FFA"/>
                </a:solidFill>
                <a:latin typeface="Times New Roman"/>
                <a:cs typeface="Times New Roman"/>
              </a:rPr>
              <a:t>(αυτοκολλητα)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7460" y="0"/>
            <a:ext cx="3496817" cy="753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7251" y="312420"/>
            <a:ext cx="3298698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8904" y="0"/>
            <a:ext cx="3061335" cy="1148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9700">
              <a:lnSpc>
                <a:spcPts val="4510"/>
              </a:lnSpc>
              <a:spcBef>
                <a:spcPts val="95"/>
              </a:spcBef>
            </a:pPr>
            <a:r>
              <a:rPr sz="3600" b="0" i="1" dirty="0">
                <a:solidFill>
                  <a:srgbClr val="FB0028"/>
                </a:solidFill>
                <a:latin typeface="Times New Roman"/>
                <a:cs typeface="Times New Roman"/>
              </a:rPr>
              <a:t>Αν</a:t>
            </a:r>
            <a:r>
              <a:rPr sz="3600" b="0" i="1" spc="-15" dirty="0">
                <a:solidFill>
                  <a:srgbClr val="FB0028"/>
                </a:solidFill>
                <a:latin typeface="Times New Roman"/>
                <a:cs typeface="Times New Roman"/>
              </a:rPr>
              <a:t>τ</a:t>
            </a:r>
            <a:r>
              <a:rPr sz="3600" b="0" i="1" dirty="0">
                <a:solidFill>
                  <a:srgbClr val="FB0028"/>
                </a:solidFill>
                <a:latin typeface="Times New Roman"/>
                <a:cs typeface="Times New Roman"/>
              </a:rPr>
              <a:t>ιχολ</a:t>
            </a:r>
            <a:r>
              <a:rPr sz="3600" b="0" i="1" spc="-15" dirty="0">
                <a:solidFill>
                  <a:srgbClr val="FB0028"/>
                </a:solidFill>
                <a:latin typeface="Times New Roman"/>
                <a:cs typeface="Times New Roman"/>
              </a:rPr>
              <a:t>ι</a:t>
            </a:r>
            <a:r>
              <a:rPr sz="3600" b="0" i="1" dirty="0">
                <a:solidFill>
                  <a:srgbClr val="FB0028"/>
                </a:solidFill>
                <a:latin typeface="Times New Roman"/>
                <a:cs typeface="Times New Roman"/>
              </a:rPr>
              <a:t>νερ</a:t>
            </a:r>
            <a:r>
              <a:rPr sz="3600" b="0" i="1" spc="-15" dirty="0">
                <a:solidFill>
                  <a:srgbClr val="FB0028"/>
                </a:solidFill>
                <a:latin typeface="Times New Roman"/>
                <a:cs typeface="Times New Roman"/>
              </a:rPr>
              <a:t>γ</a:t>
            </a:r>
            <a:r>
              <a:rPr sz="3600" b="0" i="1" dirty="0">
                <a:solidFill>
                  <a:srgbClr val="FB0028"/>
                </a:solidFill>
                <a:latin typeface="Times New Roman"/>
                <a:cs typeface="Times New Roman"/>
              </a:rPr>
              <a:t>ικα  Φ</a:t>
            </a:r>
            <a:r>
              <a:rPr sz="3600" b="0" i="1" spc="-35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3600" b="0" i="1" dirty="0">
                <a:solidFill>
                  <a:srgbClr val="FB0028"/>
                </a:solidFill>
                <a:latin typeface="Times New Roman"/>
                <a:cs typeface="Times New Roman"/>
              </a:rPr>
              <a:t>Μυοπληγικα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3830" y="1617599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3830" y="2056206"/>
            <a:ext cx="295656" cy="303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3830" y="2495676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3830" y="2934589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3830" y="3373501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3830" y="3812794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6450" y="4105147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8000" y="0"/>
                </a:lnTo>
              </a:path>
            </a:pathLst>
          </a:custGeom>
          <a:ln w="28956">
            <a:solidFill>
              <a:srgbClr val="114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4451" y="4105147"/>
            <a:ext cx="1710055" cy="0"/>
          </a:xfrm>
          <a:custGeom>
            <a:avLst/>
            <a:gdLst/>
            <a:ahLst/>
            <a:cxnLst/>
            <a:rect l="l" t="t" r="r" b="b"/>
            <a:pathLst>
              <a:path w="1710054">
                <a:moveTo>
                  <a:pt x="0" y="0"/>
                </a:moveTo>
                <a:lnTo>
                  <a:pt x="170992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3830" y="4251705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3830" y="6007608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5296" y="3200400"/>
            <a:ext cx="2889504" cy="3328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64005" y="1472688"/>
            <a:ext cx="7155815" cy="4403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928110" indent="76200">
              <a:lnSpc>
                <a:spcPct val="120000"/>
              </a:lnSpc>
              <a:spcBef>
                <a:spcPts val="9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Φ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δομικα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ομοια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με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ACh 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Απόκλειουν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την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συναψη</a:t>
            </a:r>
            <a:endParaRPr sz="2400">
              <a:latin typeface="Times New Roman"/>
              <a:cs typeface="Times New Roman"/>
            </a:endParaRPr>
          </a:p>
          <a:p>
            <a:pPr marL="2755900">
              <a:lnSpc>
                <a:spcPct val="100000"/>
              </a:lnSpc>
              <a:spcBef>
                <a:spcPts val="58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Μη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εκπολωτικοι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(συναγωνιστικοι)</a:t>
            </a:r>
            <a:endParaRPr sz="2400">
              <a:latin typeface="Times New Roman"/>
              <a:cs typeface="Times New Roman"/>
            </a:endParaRPr>
          </a:p>
          <a:p>
            <a:pPr marL="29845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FD647C"/>
                </a:solidFill>
                <a:latin typeface="Times New Roman"/>
                <a:cs typeface="Times New Roman"/>
              </a:rPr>
              <a:t>Κουραριο</a:t>
            </a:r>
            <a:endParaRPr sz="2400">
              <a:latin typeface="Times New Roman"/>
              <a:cs typeface="Times New Roman"/>
            </a:endParaRPr>
          </a:p>
          <a:p>
            <a:pPr marL="3060700" marR="730885">
              <a:lnSpc>
                <a:spcPct val="123700"/>
              </a:lnSpc>
              <a:spcBef>
                <a:spcPts val="405"/>
              </a:spcBef>
            </a:pPr>
            <a:r>
              <a:rPr sz="2000" b="1" spc="-10" dirty="0">
                <a:latin typeface="Times New Roman"/>
                <a:cs typeface="Times New Roman"/>
              </a:rPr>
              <a:t>αναστρεφεται </a:t>
            </a:r>
            <a:r>
              <a:rPr sz="2000" b="1" dirty="0">
                <a:latin typeface="Times New Roman"/>
                <a:cs typeface="Times New Roman"/>
              </a:rPr>
              <a:t>η </a:t>
            </a:r>
            <a:r>
              <a:rPr sz="2000" b="1" spc="-5" dirty="0">
                <a:latin typeface="Times New Roman"/>
                <a:cs typeface="Times New Roman"/>
              </a:rPr>
              <a:t>δραση </a:t>
            </a:r>
            <a:r>
              <a:rPr sz="2000" b="1" dirty="0">
                <a:latin typeface="Times New Roman"/>
                <a:cs typeface="Times New Roman"/>
              </a:rPr>
              <a:t>με </a:t>
            </a:r>
            <a:r>
              <a:rPr sz="2000" b="1" spc="5" dirty="0">
                <a:latin typeface="Times New Roman"/>
                <a:cs typeface="Times New Roman"/>
              </a:rPr>
              <a:t>ACh  </a:t>
            </a:r>
            <a:r>
              <a:rPr sz="2400" b="1" spc="-5" dirty="0">
                <a:latin typeface="Times New Roman"/>
                <a:cs typeface="Times New Roman"/>
              </a:rPr>
              <a:t>Εκπολωτικοι  </a:t>
            </a:r>
            <a:r>
              <a:rPr sz="2400" b="1" spc="-5" dirty="0">
                <a:solidFill>
                  <a:srgbClr val="FD647C"/>
                </a:solidFill>
                <a:latin typeface="Times New Roman"/>
                <a:cs typeface="Times New Roman"/>
              </a:rPr>
              <a:t>Σουκινιλοχολινη</a:t>
            </a:r>
            <a:endParaRPr sz="2400">
              <a:latin typeface="Times New Roman"/>
              <a:cs typeface="Times New Roman"/>
            </a:endParaRPr>
          </a:p>
          <a:p>
            <a:pPr marL="3366770" indent="-191135">
              <a:lnSpc>
                <a:spcPct val="100000"/>
              </a:lnSpc>
              <a:spcBef>
                <a:spcPts val="1630"/>
              </a:spcBef>
              <a:buSzPct val="94444"/>
              <a:buAutoNum type="arabicPeriod"/>
              <a:tabLst>
                <a:tab pos="3367404" algn="l"/>
              </a:tabLst>
            </a:pPr>
            <a:r>
              <a:rPr sz="1800" spc="-10" dirty="0">
                <a:latin typeface="Arial"/>
                <a:cs typeface="Arial"/>
              </a:rPr>
              <a:t>Νευραξονας</a:t>
            </a:r>
            <a:r>
              <a:rPr sz="1800" u="heavy" spc="-10" dirty="0">
                <a:solidFill>
                  <a:srgbClr val="CECECE"/>
                </a:solidFill>
                <a:uFill>
                  <a:solidFill>
                    <a:srgbClr val="CECECE"/>
                  </a:solidFill>
                </a:uFill>
                <a:latin typeface="Arial"/>
                <a:cs typeface="Arial"/>
                <a:hlinkClick r:id="rId6"/>
              </a:rPr>
              <a:t>Axon</a:t>
            </a:r>
            <a:endParaRPr sz="1800">
              <a:latin typeface="Arial"/>
              <a:cs typeface="Arial"/>
            </a:endParaRPr>
          </a:p>
          <a:p>
            <a:pPr marL="3426460" indent="-250190">
              <a:lnSpc>
                <a:spcPct val="100000"/>
              </a:lnSpc>
              <a:spcBef>
                <a:spcPts val="5"/>
              </a:spcBef>
              <a:buSzPct val="94444"/>
              <a:buAutoNum type="arabicPeriod"/>
              <a:tabLst>
                <a:tab pos="3426460" algn="l"/>
              </a:tabLst>
            </a:pPr>
            <a:r>
              <a:rPr sz="1800" spc="-30" dirty="0">
                <a:latin typeface="Arial"/>
                <a:cs typeface="Arial"/>
              </a:rPr>
              <a:t>Τελικη </a:t>
            </a:r>
            <a:r>
              <a:rPr sz="1800" spc="-5" dirty="0">
                <a:latin typeface="Arial"/>
                <a:cs typeface="Arial"/>
              </a:rPr>
              <a:t>κινητικη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πλακα</a:t>
            </a:r>
            <a:endParaRPr sz="1800">
              <a:latin typeface="Arial"/>
              <a:cs typeface="Arial"/>
            </a:endParaRPr>
          </a:p>
          <a:p>
            <a:pPr marL="3176270" marR="2582545">
              <a:lnSpc>
                <a:spcPct val="100000"/>
              </a:lnSpc>
              <a:buSzPct val="94444"/>
              <a:buAutoNum type="arabicPeriod"/>
              <a:tabLst>
                <a:tab pos="3431540" algn="l"/>
              </a:tabLst>
            </a:pPr>
            <a:r>
              <a:rPr sz="1800" dirty="0">
                <a:latin typeface="Arial"/>
                <a:cs typeface="Arial"/>
              </a:rPr>
              <a:t>Μυικη </a:t>
            </a:r>
            <a:r>
              <a:rPr sz="1800" spc="-5" dirty="0">
                <a:latin typeface="Arial"/>
                <a:cs typeface="Arial"/>
              </a:rPr>
              <a:t>ινα  4.Μυικα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ινιδια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0"/>
            <a:ext cx="8897112" cy="684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05800" y="1409700"/>
            <a:ext cx="828040" cy="0"/>
          </a:xfrm>
          <a:custGeom>
            <a:avLst/>
            <a:gdLst/>
            <a:ahLst/>
            <a:cxnLst/>
            <a:rect l="l" t="t" r="r" b="b"/>
            <a:pathLst>
              <a:path w="828040">
                <a:moveTo>
                  <a:pt x="0" y="0"/>
                </a:moveTo>
                <a:lnTo>
                  <a:pt x="827531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45909" y="6313543"/>
            <a:ext cx="16954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spc="-5" dirty="0">
                <a:latin typeface="Arial"/>
                <a:cs typeface="Arial"/>
              </a:rPr>
              <a:t>7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6220" y="140970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222504"/>
            <a:ext cx="8001000" cy="6330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9200" y="5257800"/>
            <a:ext cx="2514600" cy="914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715" rIns="0" bIns="0" rtlCol="0">
            <a:spAutoFit/>
          </a:bodyPr>
          <a:lstStyle/>
          <a:p>
            <a:pPr marL="91440" marR="366395">
              <a:lnSpc>
                <a:spcPts val="2880"/>
              </a:lnSpc>
              <a:spcBef>
                <a:spcPts val="45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Προ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γ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αγγλι</a:t>
            </a:r>
            <a:r>
              <a:rPr sz="2400" b="1" spc="-8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ος 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νευρώνας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2400" y="5334000"/>
            <a:ext cx="2438400" cy="914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715" rIns="0" bIns="0" rtlCol="0">
            <a:spAutoFit/>
          </a:bodyPr>
          <a:lstStyle/>
          <a:p>
            <a:pPr marL="92075" marR="170815">
              <a:lnSpc>
                <a:spcPts val="2880"/>
              </a:lnSpc>
              <a:spcBef>
                <a:spcPts val="4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Με</a:t>
            </a:r>
            <a:r>
              <a:rPr sz="2400" b="1" spc="-70" dirty="0">
                <a:solidFill>
                  <a:srgbClr val="FF0000"/>
                </a:solidFill>
                <a:latin typeface="Arial"/>
                <a:cs typeface="Arial"/>
              </a:rPr>
              <a:t>τ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αγαγγ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λ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ι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κ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ος 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νευρώνασς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161" y="2972561"/>
            <a:ext cx="3200400" cy="457200"/>
          </a:xfrm>
          <a:prstGeom prst="rect">
            <a:avLst/>
          </a:prstGeom>
          <a:solidFill>
            <a:srgbClr val="FFFFFF"/>
          </a:solidFill>
          <a:ln w="25907">
            <a:solidFill>
              <a:srgbClr val="B8001A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ΑΝΣ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8961" y="381761"/>
            <a:ext cx="4495800" cy="381000"/>
          </a:xfrm>
          <a:prstGeom prst="rect">
            <a:avLst/>
          </a:prstGeom>
          <a:solidFill>
            <a:srgbClr val="FFFFFF"/>
          </a:solidFill>
          <a:ln w="25907">
            <a:solidFill>
              <a:srgbClr val="B8001A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415925">
              <a:lnSpc>
                <a:spcPct val="100000"/>
              </a:lnSpc>
              <a:spcBef>
                <a:spcPts val="235"/>
              </a:spcBef>
            </a:pPr>
            <a:r>
              <a:rPr sz="2000" spc="-10" dirty="0">
                <a:solidFill>
                  <a:srgbClr val="FF0000"/>
                </a:solidFill>
              </a:rPr>
              <a:t>Σωματικοι κινητικοι</a:t>
            </a:r>
            <a:r>
              <a:rPr sz="2000" spc="-45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νευρώνες;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6652" y="175260"/>
            <a:ext cx="2382773" cy="100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5555" y="175260"/>
            <a:ext cx="2122170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2332" y="175260"/>
            <a:ext cx="1293113" cy="100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8304" y="293623"/>
            <a:ext cx="4257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1" spc="-5" dirty="0">
                <a:solidFill>
                  <a:srgbClr val="FB0028"/>
                </a:solidFill>
                <a:latin typeface="Times New Roman"/>
                <a:cs typeface="Times New Roman"/>
              </a:rPr>
              <a:t>Απαγωγοι </a:t>
            </a:r>
            <a:r>
              <a:rPr sz="3600" b="0" i="1" dirty="0">
                <a:solidFill>
                  <a:srgbClr val="FB0028"/>
                </a:solidFill>
                <a:latin typeface="Times New Roman"/>
                <a:cs typeface="Times New Roman"/>
              </a:rPr>
              <a:t>νευρικες</a:t>
            </a:r>
            <a:r>
              <a:rPr sz="3600" b="0" i="1" spc="-110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3600" b="0" i="1" dirty="0">
                <a:solidFill>
                  <a:srgbClr val="FB0028"/>
                </a:solidFill>
                <a:latin typeface="Times New Roman"/>
                <a:cs typeface="Times New Roman"/>
              </a:rPr>
              <a:t>ινες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1727" y="1537703"/>
            <a:ext cx="409194" cy="476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4925" y="1609978"/>
            <a:ext cx="244449" cy="252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8719" y="1484375"/>
            <a:ext cx="4402074" cy="567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727" y="1903463"/>
            <a:ext cx="409194" cy="476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4925" y="1975739"/>
            <a:ext cx="244449" cy="252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8719" y="1850135"/>
            <a:ext cx="1948433" cy="567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7500" y="1850135"/>
            <a:ext cx="1216914" cy="567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1727" y="2269223"/>
            <a:ext cx="409194" cy="476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4925" y="2341752"/>
            <a:ext cx="244449" cy="252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88719" y="2215883"/>
            <a:ext cx="1733550" cy="5677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44139" y="2215883"/>
            <a:ext cx="1082802" cy="5677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87852" y="2215883"/>
            <a:ext cx="424421" cy="5677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3196" y="2215883"/>
            <a:ext cx="1995677" cy="5677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89220" y="2215883"/>
            <a:ext cx="1113281" cy="5677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1727" y="2634983"/>
            <a:ext cx="409194" cy="476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4925" y="2707513"/>
            <a:ext cx="244449" cy="252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88719" y="2581643"/>
            <a:ext cx="1873758" cy="5677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2823" y="2581643"/>
            <a:ext cx="1216914" cy="5677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1727" y="3000743"/>
            <a:ext cx="409194" cy="476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4925" y="3073273"/>
            <a:ext cx="244449" cy="252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88719" y="2947416"/>
            <a:ext cx="1011174" cy="5676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21764" y="2947416"/>
            <a:ext cx="1064514" cy="5676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08148" y="2947416"/>
            <a:ext cx="1026413" cy="5676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335405" y="1486636"/>
            <a:ext cx="47999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8185">
              <a:lnSpc>
                <a:spcPct val="120000"/>
              </a:lnSpc>
              <a:spcBef>
                <a:spcPts val="100"/>
              </a:spcBef>
            </a:pPr>
            <a:r>
              <a:rPr sz="2000" i="1" dirty="0">
                <a:latin typeface="Times New Roman"/>
                <a:cs typeface="Times New Roman"/>
              </a:rPr>
              <a:t>Νευρωνουν </a:t>
            </a:r>
            <a:r>
              <a:rPr sz="2000" i="1" spc="-5" dirty="0">
                <a:latin typeface="Times New Roman"/>
                <a:cs typeface="Times New Roman"/>
              </a:rPr>
              <a:t>λειους μυες, </a:t>
            </a:r>
            <a:r>
              <a:rPr sz="2000" i="1" dirty="0">
                <a:latin typeface="Times New Roman"/>
                <a:cs typeface="Times New Roman"/>
              </a:rPr>
              <a:t>καρδια,</a:t>
            </a:r>
            <a:r>
              <a:rPr sz="2000" i="1" spc="-9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αδενες;  Προγαγγλιονικο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νευρώνα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2000" i="1" spc="-5" dirty="0">
                <a:latin typeface="Times New Roman"/>
                <a:cs typeface="Times New Roman"/>
              </a:rPr>
              <a:t>Περιφερειακο γαγγλιο-αξονοδενδριτικη συναψη  Μεταγαγγλιακο</a:t>
            </a:r>
            <a:r>
              <a:rPr sz="2000" i="1" spc="-4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νευρώνα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i="1" spc="-5" dirty="0">
                <a:latin typeface="Times New Roman"/>
                <a:cs typeface="Times New Roman"/>
              </a:rPr>
              <a:t>Τελικο </a:t>
            </a:r>
            <a:r>
              <a:rPr sz="2000" i="1" dirty="0">
                <a:latin typeface="Times New Roman"/>
                <a:cs typeface="Times New Roman"/>
              </a:rPr>
              <a:t>οργανο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στοχος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43200" y="5487923"/>
            <a:ext cx="152400" cy="74930"/>
          </a:xfrm>
          <a:custGeom>
            <a:avLst/>
            <a:gdLst/>
            <a:ahLst/>
            <a:cxnLst/>
            <a:rect l="l" t="t" r="r" b="b"/>
            <a:pathLst>
              <a:path w="152400" h="74929">
                <a:moveTo>
                  <a:pt x="152400" y="74548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71800" y="5943600"/>
            <a:ext cx="444500" cy="269875"/>
          </a:xfrm>
          <a:custGeom>
            <a:avLst/>
            <a:gdLst/>
            <a:ahLst/>
            <a:cxnLst/>
            <a:rect l="l" t="t" r="r" b="b"/>
            <a:pathLst>
              <a:path w="444500" h="269875">
                <a:moveTo>
                  <a:pt x="0" y="0"/>
                </a:moveTo>
                <a:lnTo>
                  <a:pt x="444500" y="269875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673852"/>
            <a:ext cx="520700" cy="269875"/>
          </a:xfrm>
          <a:custGeom>
            <a:avLst/>
            <a:gdLst/>
            <a:ahLst/>
            <a:cxnLst/>
            <a:rect l="l" t="t" r="r" b="b"/>
            <a:pathLst>
              <a:path w="520700" h="269875">
                <a:moveTo>
                  <a:pt x="0" y="269875"/>
                </a:moveTo>
                <a:lnTo>
                  <a:pt x="52070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4000" y="5562600"/>
            <a:ext cx="520700" cy="269875"/>
          </a:xfrm>
          <a:custGeom>
            <a:avLst/>
            <a:gdLst/>
            <a:ahLst/>
            <a:cxnLst/>
            <a:rect l="l" t="t" r="r" b="b"/>
            <a:pathLst>
              <a:path w="520700" h="269875">
                <a:moveTo>
                  <a:pt x="0" y="269875"/>
                </a:moveTo>
                <a:lnTo>
                  <a:pt x="52070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10200" y="5791200"/>
            <a:ext cx="444500" cy="269875"/>
          </a:xfrm>
          <a:custGeom>
            <a:avLst/>
            <a:gdLst/>
            <a:ahLst/>
            <a:cxnLst/>
            <a:rect l="l" t="t" r="r" b="b"/>
            <a:pathLst>
              <a:path w="444500" h="269875">
                <a:moveTo>
                  <a:pt x="0" y="0"/>
                </a:moveTo>
                <a:lnTo>
                  <a:pt x="444500" y="269875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6800" y="3581400"/>
            <a:ext cx="6542532" cy="28544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33209" y="6271971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9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0952" y="480059"/>
            <a:ext cx="1453134" cy="100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92604" y="598423"/>
            <a:ext cx="882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ΑΝΣ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4267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799" y="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9200" y="1447800"/>
            <a:ext cx="7924800" cy="2819400"/>
          </a:xfrm>
          <a:custGeom>
            <a:avLst/>
            <a:gdLst/>
            <a:ahLst/>
            <a:cxnLst/>
            <a:rect l="l" t="t" r="r" b="b"/>
            <a:pathLst>
              <a:path w="7924800" h="2819400">
                <a:moveTo>
                  <a:pt x="7924799" y="0"/>
                </a:moveTo>
                <a:lnTo>
                  <a:pt x="0" y="0"/>
                </a:lnTo>
                <a:lnTo>
                  <a:pt x="0" y="2819400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803" y="1447800"/>
            <a:ext cx="645414" cy="752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0005" y="1559686"/>
            <a:ext cx="393192" cy="405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0555" y="1363980"/>
            <a:ext cx="3629405" cy="896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6384" y="1363980"/>
            <a:ext cx="2044445" cy="896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8803" y="2033016"/>
            <a:ext cx="645414" cy="752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0005" y="2145157"/>
            <a:ext cx="393192" cy="405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0555" y="1949195"/>
            <a:ext cx="2754630" cy="896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3132" y="1949195"/>
            <a:ext cx="2044445" cy="896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6527" y="3119627"/>
            <a:ext cx="2170938" cy="787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80360" y="3119627"/>
            <a:ext cx="870965" cy="7871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84220" y="3119627"/>
            <a:ext cx="4207002" cy="7871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8136" y="3631691"/>
            <a:ext cx="1760982" cy="7871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1496" y="4120896"/>
            <a:ext cx="5019294" cy="571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71927" y="3631691"/>
            <a:ext cx="732282" cy="7871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37104" y="3631691"/>
            <a:ext cx="2626614" cy="7871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86528" y="3631691"/>
            <a:ext cx="1547622" cy="78714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67044" y="3631691"/>
            <a:ext cx="585977" cy="7871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97305" y="1369034"/>
            <a:ext cx="5869305" cy="2806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95655">
              <a:lnSpc>
                <a:spcPct val="120100"/>
              </a:lnSpc>
              <a:spcBef>
                <a:spcPts val="95"/>
              </a:spcBef>
            </a:pPr>
            <a:r>
              <a:rPr sz="32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Παρασυμπαθητικοι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νευρώνες  Συμπαθητικοι</a:t>
            </a:r>
            <a:r>
              <a:rPr sz="32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0000"/>
                </a:solidFill>
                <a:latin typeface="Times New Roman"/>
                <a:cs typeface="Times New Roman"/>
              </a:rPr>
              <a:t>νευρώνες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5080" indent="88265">
              <a:lnSpc>
                <a:spcPct val="120100"/>
              </a:lnSpc>
            </a:pPr>
            <a:r>
              <a:rPr sz="2800" i="1" spc="-5" dirty="0">
                <a:solidFill>
                  <a:srgbClr val="012484"/>
                </a:solidFill>
                <a:latin typeface="Times New Roman"/>
                <a:cs typeface="Times New Roman"/>
              </a:rPr>
              <a:t>Νευρώνουν τα ιδια οργανα προκαλώντας  </a:t>
            </a:r>
            <a:r>
              <a:rPr sz="2800" i="1" u="heavy" spc="-5" dirty="0">
                <a:solidFill>
                  <a:srgbClr val="012484"/>
                </a:solidFill>
                <a:uFill>
                  <a:solidFill>
                    <a:srgbClr val="012484"/>
                  </a:solidFill>
                </a:uFill>
                <a:latin typeface="Times New Roman"/>
                <a:cs typeface="Times New Roman"/>
              </a:rPr>
              <a:t>αντιθετες ή ανταγωνιστικες</a:t>
            </a:r>
            <a:r>
              <a:rPr sz="2800" i="1" u="heavy" spc="20" dirty="0">
                <a:solidFill>
                  <a:srgbClr val="012484"/>
                </a:solidFill>
                <a:uFill>
                  <a:solidFill>
                    <a:srgbClr val="01248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i="1" u="heavy" spc="-5" dirty="0">
                <a:solidFill>
                  <a:srgbClr val="012484"/>
                </a:solidFill>
                <a:uFill>
                  <a:solidFill>
                    <a:srgbClr val="012484"/>
                  </a:solidFill>
                </a:uFill>
                <a:latin typeface="Times New Roman"/>
                <a:cs typeface="Times New Roman"/>
              </a:rPr>
              <a:t>δρασεις</a:t>
            </a:r>
            <a:r>
              <a:rPr sz="2800" i="1" spc="-5" dirty="0">
                <a:solidFill>
                  <a:srgbClr val="012484"/>
                </a:solidFill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45909" y="6313543"/>
            <a:ext cx="33845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spc="-10" dirty="0">
                <a:latin typeface="Arial"/>
                <a:cs typeface="Arial"/>
              </a:rPr>
              <a:t>10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5652" y="0"/>
            <a:ext cx="4467606" cy="803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7305" y="0"/>
            <a:ext cx="3896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1" dirty="0">
                <a:solidFill>
                  <a:srgbClr val="FB0028"/>
                </a:solidFill>
                <a:latin typeface="Times New Roman"/>
                <a:cs typeface="Times New Roman"/>
              </a:rPr>
              <a:t>Από πού</a:t>
            </a:r>
            <a:r>
              <a:rPr sz="3600" b="0" i="1" spc="-90" dirty="0">
                <a:solidFill>
                  <a:srgbClr val="FB0028"/>
                </a:solidFill>
                <a:latin typeface="Times New Roman"/>
                <a:cs typeface="Times New Roman"/>
              </a:rPr>
              <a:t> </a:t>
            </a:r>
            <a:r>
              <a:rPr sz="3600" b="0" i="1" spc="-5" dirty="0">
                <a:solidFill>
                  <a:srgbClr val="FB0028"/>
                </a:solidFill>
                <a:latin typeface="Times New Roman"/>
                <a:cs typeface="Times New Roman"/>
              </a:rPr>
              <a:t>προερχονται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642072"/>
            <a:ext cx="7770876" cy="621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427" y="637031"/>
            <a:ext cx="7780020" cy="6221095"/>
          </a:xfrm>
          <a:custGeom>
            <a:avLst/>
            <a:gdLst/>
            <a:ahLst/>
            <a:cxnLst/>
            <a:rect l="l" t="t" r="r" b="b"/>
            <a:pathLst>
              <a:path w="7780020" h="6221095">
                <a:moveTo>
                  <a:pt x="7780020" y="6220968"/>
                </a:moveTo>
                <a:lnTo>
                  <a:pt x="7780020" y="0"/>
                </a:lnTo>
                <a:lnTo>
                  <a:pt x="0" y="0"/>
                </a:lnTo>
                <a:lnTo>
                  <a:pt x="0" y="6220968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1168653"/>
            <a:ext cx="2703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Παρασυμπαθητικ</a:t>
            </a:r>
            <a:r>
              <a:rPr sz="2400" spc="-10" dirty="0">
                <a:latin typeface="Arial"/>
                <a:cs typeface="Arial"/>
              </a:rPr>
              <a:t>ο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2327" y="3122802"/>
            <a:ext cx="1599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Οι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προγαγγλιακοι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3366337"/>
            <a:ext cx="20574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" marR="5080" indent="-457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νευρ’ωνες </a:t>
            </a:r>
            <a:r>
              <a:rPr sz="1600" spc="-10" dirty="0">
                <a:latin typeface="Arial"/>
                <a:cs typeface="Arial"/>
              </a:rPr>
              <a:t>πορευονται  </a:t>
            </a:r>
            <a:r>
              <a:rPr sz="1600" spc="-5" dirty="0">
                <a:latin typeface="Arial"/>
                <a:cs typeface="Arial"/>
              </a:rPr>
              <a:t>Από </a:t>
            </a:r>
            <a:r>
              <a:rPr sz="1600" spc="-15" dirty="0">
                <a:latin typeface="Arial"/>
                <a:cs typeface="Arial"/>
              </a:rPr>
              <a:t>το </a:t>
            </a:r>
            <a:r>
              <a:rPr sz="1600" b="1" spc="-10" dirty="0">
                <a:solidFill>
                  <a:srgbClr val="FB0028"/>
                </a:solidFill>
                <a:latin typeface="Arial"/>
                <a:cs typeface="Arial"/>
              </a:rPr>
              <a:t>κρανιο </a:t>
            </a:r>
            <a:r>
              <a:rPr sz="1600" spc="-15" dirty="0">
                <a:latin typeface="Arial"/>
                <a:cs typeface="Arial"/>
              </a:rPr>
              <a:t>και  </a:t>
            </a:r>
            <a:r>
              <a:rPr sz="1600" spc="-5" dirty="0">
                <a:latin typeface="Arial"/>
                <a:cs typeface="Arial"/>
              </a:rPr>
              <a:t>την </a:t>
            </a:r>
            <a:r>
              <a:rPr sz="1600" b="1" spc="-5" dirty="0">
                <a:solidFill>
                  <a:srgbClr val="FB0028"/>
                </a:solidFill>
                <a:latin typeface="Arial"/>
                <a:cs typeface="Arial"/>
              </a:rPr>
              <a:t>ιερα μοιρα </a:t>
            </a:r>
            <a:r>
              <a:rPr sz="1600" b="1" spc="-10" dirty="0">
                <a:solidFill>
                  <a:srgbClr val="FB0028"/>
                </a:solidFill>
                <a:latin typeface="Arial"/>
                <a:cs typeface="Arial"/>
              </a:rPr>
              <a:t>ΝΜ</a:t>
            </a:r>
            <a:r>
              <a:rPr sz="1600" b="1" spc="25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α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4781" y="1777488"/>
            <a:ext cx="2015489" cy="140081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Συμπαθητικο</a:t>
            </a:r>
            <a:endParaRPr sz="2400">
              <a:latin typeface="Arial"/>
              <a:cs typeface="Arial"/>
            </a:endParaRPr>
          </a:p>
          <a:p>
            <a:pPr marL="12700" marR="5080" indent="83820">
              <a:lnSpc>
                <a:spcPct val="104700"/>
              </a:lnSpc>
              <a:spcBef>
                <a:spcPts val="705"/>
              </a:spcBef>
            </a:pPr>
            <a:r>
              <a:rPr sz="1600" spc="-10" dirty="0">
                <a:latin typeface="Arial"/>
                <a:cs typeface="Arial"/>
              </a:rPr>
              <a:t>Οι προγαγγλιακοι  </a:t>
            </a:r>
            <a:r>
              <a:rPr sz="1600" spc="-5" dirty="0">
                <a:latin typeface="Arial"/>
                <a:cs typeface="Arial"/>
              </a:rPr>
              <a:t>νευρ’ωνες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πορευονται  </a:t>
            </a:r>
            <a:r>
              <a:rPr sz="1600" spc="-5" dirty="0">
                <a:latin typeface="Arial"/>
                <a:cs typeface="Arial"/>
              </a:rPr>
              <a:t>Από την </a:t>
            </a:r>
            <a:r>
              <a:rPr sz="1600" b="1" spc="-10" dirty="0">
                <a:solidFill>
                  <a:srgbClr val="FB0028"/>
                </a:solidFill>
                <a:latin typeface="Arial"/>
                <a:cs typeface="Arial"/>
              </a:rPr>
              <a:t>ΘΜΣΣ</a:t>
            </a:r>
            <a:r>
              <a:rPr sz="1600" b="1" spc="15" dirty="0">
                <a:solidFill>
                  <a:srgbClr val="FB0028"/>
                </a:solidFill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και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21169" y="3153282"/>
            <a:ext cx="1323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την </a:t>
            </a:r>
            <a:r>
              <a:rPr sz="1600" b="1" spc="-10" dirty="0">
                <a:solidFill>
                  <a:srgbClr val="FB0028"/>
                </a:solidFill>
                <a:latin typeface="Arial"/>
                <a:cs typeface="Arial"/>
              </a:rPr>
              <a:t>ΟΜΣΣ </a:t>
            </a:r>
            <a:r>
              <a:rPr sz="1600" spc="-10" dirty="0">
                <a:latin typeface="Arial"/>
                <a:cs typeface="Arial"/>
              </a:rPr>
              <a:t>ΝΜ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02916" y="1905761"/>
            <a:ext cx="1612900" cy="1386205"/>
          </a:xfrm>
          <a:custGeom>
            <a:avLst/>
            <a:gdLst/>
            <a:ahLst/>
            <a:cxnLst/>
            <a:rect l="l" t="t" r="r" b="b"/>
            <a:pathLst>
              <a:path w="1612900" h="1386204">
                <a:moveTo>
                  <a:pt x="1555308" y="49156"/>
                </a:moveTo>
                <a:lnTo>
                  <a:pt x="1518049" y="55954"/>
                </a:lnTo>
                <a:lnTo>
                  <a:pt x="0" y="1357122"/>
                </a:lnTo>
                <a:lnTo>
                  <a:pt x="24891" y="1386077"/>
                </a:lnTo>
                <a:lnTo>
                  <a:pt x="1542908" y="84833"/>
                </a:lnTo>
                <a:lnTo>
                  <a:pt x="1555308" y="49156"/>
                </a:lnTo>
                <a:close/>
              </a:path>
              <a:path w="1612900" h="1386204">
                <a:moveTo>
                  <a:pt x="1609289" y="10033"/>
                </a:moveTo>
                <a:lnTo>
                  <a:pt x="1571624" y="10033"/>
                </a:lnTo>
                <a:lnTo>
                  <a:pt x="1596389" y="38988"/>
                </a:lnTo>
                <a:lnTo>
                  <a:pt x="1542908" y="84833"/>
                </a:lnTo>
                <a:lnTo>
                  <a:pt x="1522603" y="143255"/>
                </a:lnTo>
                <a:lnTo>
                  <a:pt x="1521590" y="150796"/>
                </a:lnTo>
                <a:lnTo>
                  <a:pt x="1523460" y="157861"/>
                </a:lnTo>
                <a:lnTo>
                  <a:pt x="1527853" y="163687"/>
                </a:lnTo>
                <a:lnTo>
                  <a:pt x="1534413" y="167512"/>
                </a:lnTo>
                <a:lnTo>
                  <a:pt x="1541883" y="168527"/>
                </a:lnTo>
                <a:lnTo>
                  <a:pt x="1548923" y="166671"/>
                </a:lnTo>
                <a:lnTo>
                  <a:pt x="1554773" y="162315"/>
                </a:lnTo>
                <a:lnTo>
                  <a:pt x="1558670" y="155828"/>
                </a:lnTo>
                <a:lnTo>
                  <a:pt x="1609289" y="10033"/>
                </a:lnTo>
                <a:close/>
              </a:path>
              <a:path w="1612900" h="1386204">
                <a:moveTo>
                  <a:pt x="1578685" y="18287"/>
                </a:moveTo>
                <a:lnTo>
                  <a:pt x="1566036" y="18287"/>
                </a:lnTo>
                <a:lnTo>
                  <a:pt x="1587372" y="43307"/>
                </a:lnTo>
                <a:lnTo>
                  <a:pt x="1555308" y="49156"/>
                </a:lnTo>
                <a:lnTo>
                  <a:pt x="1542908" y="84833"/>
                </a:lnTo>
                <a:lnTo>
                  <a:pt x="1596389" y="38988"/>
                </a:lnTo>
                <a:lnTo>
                  <a:pt x="1578685" y="18287"/>
                </a:lnTo>
                <a:close/>
              </a:path>
              <a:path w="1612900" h="1386204">
                <a:moveTo>
                  <a:pt x="1612772" y="0"/>
                </a:moveTo>
                <a:lnTo>
                  <a:pt x="1450467" y="29590"/>
                </a:lnTo>
                <a:lnTo>
                  <a:pt x="1435099" y="51688"/>
                </a:lnTo>
                <a:lnTo>
                  <a:pt x="1437909" y="58751"/>
                </a:lnTo>
                <a:lnTo>
                  <a:pt x="1443005" y="63992"/>
                </a:lnTo>
                <a:lnTo>
                  <a:pt x="1449673" y="66923"/>
                </a:lnTo>
                <a:lnTo>
                  <a:pt x="1457197" y="67055"/>
                </a:lnTo>
                <a:lnTo>
                  <a:pt x="1518049" y="55954"/>
                </a:lnTo>
                <a:lnTo>
                  <a:pt x="1571624" y="10033"/>
                </a:lnTo>
                <a:lnTo>
                  <a:pt x="1609289" y="10033"/>
                </a:lnTo>
                <a:lnTo>
                  <a:pt x="1612772" y="0"/>
                </a:lnTo>
                <a:close/>
              </a:path>
              <a:path w="1612900" h="1386204">
                <a:moveTo>
                  <a:pt x="1571624" y="10033"/>
                </a:moveTo>
                <a:lnTo>
                  <a:pt x="1518049" y="55954"/>
                </a:lnTo>
                <a:lnTo>
                  <a:pt x="1555308" y="49156"/>
                </a:lnTo>
                <a:lnTo>
                  <a:pt x="1566036" y="18287"/>
                </a:lnTo>
                <a:lnTo>
                  <a:pt x="1578685" y="18287"/>
                </a:lnTo>
                <a:lnTo>
                  <a:pt x="1571624" y="10033"/>
                </a:lnTo>
                <a:close/>
              </a:path>
              <a:path w="1612900" h="1386204">
                <a:moveTo>
                  <a:pt x="1566036" y="18287"/>
                </a:moveTo>
                <a:lnTo>
                  <a:pt x="1555308" y="49156"/>
                </a:lnTo>
                <a:lnTo>
                  <a:pt x="1587372" y="43307"/>
                </a:lnTo>
                <a:lnTo>
                  <a:pt x="1566036" y="182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1645" y="3340353"/>
            <a:ext cx="2147570" cy="2223135"/>
          </a:xfrm>
          <a:custGeom>
            <a:avLst/>
            <a:gdLst/>
            <a:ahLst/>
            <a:cxnLst/>
            <a:rect l="l" t="t" r="r" b="b"/>
            <a:pathLst>
              <a:path w="2147570" h="2223135">
                <a:moveTo>
                  <a:pt x="1991415" y="2141057"/>
                </a:moveTo>
                <a:lnTo>
                  <a:pt x="1984470" y="2143347"/>
                </a:lnTo>
                <a:lnTo>
                  <a:pt x="1978906" y="2148066"/>
                </a:lnTo>
                <a:lnTo>
                  <a:pt x="1975484" y="2154809"/>
                </a:lnTo>
                <a:lnTo>
                  <a:pt x="1974867" y="2162355"/>
                </a:lnTo>
                <a:lnTo>
                  <a:pt x="1977120" y="2169271"/>
                </a:lnTo>
                <a:lnTo>
                  <a:pt x="1981825" y="2174829"/>
                </a:lnTo>
                <a:lnTo>
                  <a:pt x="1988566" y="2178304"/>
                </a:lnTo>
                <a:lnTo>
                  <a:pt x="2147316" y="2223008"/>
                </a:lnTo>
                <a:lnTo>
                  <a:pt x="2143934" y="2209165"/>
                </a:lnTo>
                <a:lnTo>
                  <a:pt x="2107438" y="2209165"/>
                </a:lnTo>
                <a:lnTo>
                  <a:pt x="2058411" y="2158386"/>
                </a:lnTo>
                <a:lnTo>
                  <a:pt x="1998980" y="2141601"/>
                </a:lnTo>
                <a:lnTo>
                  <a:pt x="1991415" y="2141057"/>
                </a:lnTo>
                <a:close/>
              </a:path>
              <a:path w="2147570" h="2223135">
                <a:moveTo>
                  <a:pt x="2058411" y="2158386"/>
                </a:moveTo>
                <a:lnTo>
                  <a:pt x="2107438" y="2209165"/>
                </a:lnTo>
                <a:lnTo>
                  <a:pt x="2116494" y="2200402"/>
                </a:lnTo>
                <a:lnTo>
                  <a:pt x="2102612" y="2200402"/>
                </a:lnTo>
                <a:lnTo>
                  <a:pt x="2094870" y="2168683"/>
                </a:lnTo>
                <a:lnTo>
                  <a:pt x="2058411" y="2158386"/>
                </a:lnTo>
                <a:close/>
              </a:path>
              <a:path w="2147570" h="2223135">
                <a:moveTo>
                  <a:pt x="2092733" y="2048502"/>
                </a:moveTo>
                <a:lnTo>
                  <a:pt x="2085213" y="2048764"/>
                </a:lnTo>
                <a:lnTo>
                  <a:pt x="2078333" y="2052000"/>
                </a:lnTo>
                <a:lnTo>
                  <a:pt x="2073417" y="2057415"/>
                </a:lnTo>
                <a:lnTo>
                  <a:pt x="2070907" y="2064283"/>
                </a:lnTo>
                <a:lnTo>
                  <a:pt x="2071243" y="2071878"/>
                </a:lnTo>
                <a:lnTo>
                  <a:pt x="2085891" y="2131896"/>
                </a:lnTo>
                <a:lnTo>
                  <a:pt x="2134870" y="2182622"/>
                </a:lnTo>
                <a:lnTo>
                  <a:pt x="2107438" y="2209165"/>
                </a:lnTo>
                <a:lnTo>
                  <a:pt x="2143934" y="2209165"/>
                </a:lnTo>
                <a:lnTo>
                  <a:pt x="2108200" y="2062861"/>
                </a:lnTo>
                <a:lnTo>
                  <a:pt x="2104965" y="2055979"/>
                </a:lnTo>
                <a:lnTo>
                  <a:pt x="2099563" y="2051050"/>
                </a:lnTo>
                <a:lnTo>
                  <a:pt x="2092733" y="2048502"/>
                </a:lnTo>
                <a:close/>
              </a:path>
              <a:path w="2147570" h="2223135">
                <a:moveTo>
                  <a:pt x="2094870" y="2168683"/>
                </a:moveTo>
                <a:lnTo>
                  <a:pt x="2102612" y="2200402"/>
                </a:lnTo>
                <a:lnTo>
                  <a:pt x="2126234" y="2177542"/>
                </a:lnTo>
                <a:lnTo>
                  <a:pt x="2094870" y="2168683"/>
                </a:lnTo>
                <a:close/>
              </a:path>
              <a:path w="2147570" h="2223135">
                <a:moveTo>
                  <a:pt x="2085891" y="2131896"/>
                </a:moveTo>
                <a:lnTo>
                  <a:pt x="2094870" y="2168683"/>
                </a:lnTo>
                <a:lnTo>
                  <a:pt x="2126234" y="2177542"/>
                </a:lnTo>
                <a:lnTo>
                  <a:pt x="2102612" y="2200402"/>
                </a:lnTo>
                <a:lnTo>
                  <a:pt x="2116494" y="2200402"/>
                </a:lnTo>
                <a:lnTo>
                  <a:pt x="2134870" y="2182622"/>
                </a:lnTo>
                <a:lnTo>
                  <a:pt x="2085891" y="2131896"/>
                </a:lnTo>
                <a:close/>
              </a:path>
              <a:path w="2147570" h="2223135">
                <a:moveTo>
                  <a:pt x="27431" y="0"/>
                </a:moveTo>
                <a:lnTo>
                  <a:pt x="0" y="26416"/>
                </a:lnTo>
                <a:lnTo>
                  <a:pt x="2058411" y="2158386"/>
                </a:lnTo>
                <a:lnTo>
                  <a:pt x="2094870" y="2168683"/>
                </a:lnTo>
                <a:lnTo>
                  <a:pt x="2085891" y="2131896"/>
                </a:lnTo>
                <a:lnTo>
                  <a:pt x="27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4754" y="3272154"/>
            <a:ext cx="918844" cy="918844"/>
          </a:xfrm>
          <a:custGeom>
            <a:avLst/>
            <a:gdLst/>
            <a:ahLst/>
            <a:cxnLst/>
            <a:rect l="l" t="t" r="r" b="b"/>
            <a:pathLst>
              <a:path w="918845" h="918845">
                <a:moveTo>
                  <a:pt x="822833" y="880491"/>
                </a:moveTo>
                <a:lnTo>
                  <a:pt x="819404" y="882523"/>
                </a:lnTo>
                <a:lnTo>
                  <a:pt x="818515" y="885825"/>
                </a:lnTo>
                <a:lnTo>
                  <a:pt x="817626" y="889254"/>
                </a:lnTo>
                <a:lnTo>
                  <a:pt x="819658" y="892810"/>
                </a:lnTo>
                <a:lnTo>
                  <a:pt x="918845" y="918845"/>
                </a:lnTo>
                <a:lnTo>
                  <a:pt x="917677" y="914400"/>
                </a:lnTo>
                <a:lnTo>
                  <a:pt x="905510" y="914400"/>
                </a:lnTo>
                <a:lnTo>
                  <a:pt x="889020" y="897910"/>
                </a:lnTo>
                <a:lnTo>
                  <a:pt x="822833" y="880491"/>
                </a:lnTo>
                <a:close/>
              </a:path>
              <a:path w="918845" h="918845">
                <a:moveTo>
                  <a:pt x="889020" y="897910"/>
                </a:moveTo>
                <a:lnTo>
                  <a:pt x="905510" y="914400"/>
                </a:lnTo>
                <a:lnTo>
                  <a:pt x="908303" y="911606"/>
                </a:lnTo>
                <a:lnTo>
                  <a:pt x="903859" y="911606"/>
                </a:lnTo>
                <a:lnTo>
                  <a:pt x="901088" y="901088"/>
                </a:lnTo>
                <a:lnTo>
                  <a:pt x="889020" y="897910"/>
                </a:lnTo>
                <a:close/>
              </a:path>
              <a:path w="918845" h="918845">
                <a:moveTo>
                  <a:pt x="889254" y="817626"/>
                </a:moveTo>
                <a:lnTo>
                  <a:pt x="882523" y="819404"/>
                </a:lnTo>
                <a:lnTo>
                  <a:pt x="880491" y="822833"/>
                </a:lnTo>
                <a:lnTo>
                  <a:pt x="881380" y="826262"/>
                </a:lnTo>
                <a:lnTo>
                  <a:pt x="897910" y="889020"/>
                </a:lnTo>
                <a:lnTo>
                  <a:pt x="914400" y="905510"/>
                </a:lnTo>
                <a:lnTo>
                  <a:pt x="905510" y="914400"/>
                </a:lnTo>
                <a:lnTo>
                  <a:pt x="917677" y="914400"/>
                </a:lnTo>
                <a:lnTo>
                  <a:pt x="892810" y="819658"/>
                </a:lnTo>
                <a:lnTo>
                  <a:pt x="889254" y="817626"/>
                </a:lnTo>
                <a:close/>
              </a:path>
              <a:path w="918845" h="918845">
                <a:moveTo>
                  <a:pt x="901088" y="901088"/>
                </a:moveTo>
                <a:lnTo>
                  <a:pt x="903859" y="911606"/>
                </a:lnTo>
                <a:lnTo>
                  <a:pt x="911606" y="903859"/>
                </a:lnTo>
                <a:lnTo>
                  <a:pt x="901088" y="901088"/>
                </a:lnTo>
                <a:close/>
              </a:path>
              <a:path w="918845" h="918845">
                <a:moveTo>
                  <a:pt x="897910" y="889020"/>
                </a:moveTo>
                <a:lnTo>
                  <a:pt x="901088" y="901088"/>
                </a:lnTo>
                <a:lnTo>
                  <a:pt x="911606" y="903859"/>
                </a:lnTo>
                <a:lnTo>
                  <a:pt x="903859" y="911606"/>
                </a:lnTo>
                <a:lnTo>
                  <a:pt x="908303" y="911606"/>
                </a:lnTo>
                <a:lnTo>
                  <a:pt x="914400" y="905510"/>
                </a:lnTo>
                <a:lnTo>
                  <a:pt x="897910" y="889020"/>
                </a:lnTo>
                <a:close/>
              </a:path>
              <a:path w="918845" h="918845">
                <a:moveTo>
                  <a:pt x="8890" y="0"/>
                </a:moveTo>
                <a:lnTo>
                  <a:pt x="0" y="8890"/>
                </a:lnTo>
                <a:lnTo>
                  <a:pt x="889020" y="897910"/>
                </a:lnTo>
                <a:lnTo>
                  <a:pt x="901088" y="901088"/>
                </a:lnTo>
                <a:lnTo>
                  <a:pt x="897910" y="889020"/>
                </a:lnTo>
                <a:lnTo>
                  <a:pt x="8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16500" y="3429761"/>
            <a:ext cx="1461770" cy="1461770"/>
          </a:xfrm>
          <a:custGeom>
            <a:avLst/>
            <a:gdLst/>
            <a:ahLst/>
            <a:cxnLst/>
            <a:rect l="l" t="t" r="r" b="b"/>
            <a:pathLst>
              <a:path w="1461770" h="1461770">
                <a:moveTo>
                  <a:pt x="1407876" y="53385"/>
                </a:moveTo>
                <a:lnTo>
                  <a:pt x="1371336" y="63001"/>
                </a:lnTo>
                <a:lnTo>
                  <a:pt x="0" y="1434338"/>
                </a:lnTo>
                <a:lnTo>
                  <a:pt x="26924" y="1461262"/>
                </a:lnTo>
                <a:lnTo>
                  <a:pt x="1398260" y="89925"/>
                </a:lnTo>
                <a:lnTo>
                  <a:pt x="1407876" y="53385"/>
                </a:lnTo>
                <a:close/>
              </a:path>
              <a:path w="1461770" h="1461770">
                <a:moveTo>
                  <a:pt x="1457791" y="13208"/>
                </a:moveTo>
                <a:lnTo>
                  <a:pt x="1421129" y="13208"/>
                </a:lnTo>
                <a:lnTo>
                  <a:pt x="1448053" y="40132"/>
                </a:lnTo>
                <a:lnTo>
                  <a:pt x="1398260" y="89925"/>
                </a:lnTo>
                <a:lnTo>
                  <a:pt x="1382522" y="149733"/>
                </a:lnTo>
                <a:lnTo>
                  <a:pt x="1382091" y="157349"/>
                </a:lnTo>
                <a:lnTo>
                  <a:pt x="1384506" y="164274"/>
                </a:lnTo>
                <a:lnTo>
                  <a:pt x="1389326" y="169771"/>
                </a:lnTo>
                <a:lnTo>
                  <a:pt x="1396111" y="173100"/>
                </a:lnTo>
                <a:lnTo>
                  <a:pt x="1403653" y="173531"/>
                </a:lnTo>
                <a:lnTo>
                  <a:pt x="1410541" y="171116"/>
                </a:lnTo>
                <a:lnTo>
                  <a:pt x="1416024" y="166296"/>
                </a:lnTo>
                <a:lnTo>
                  <a:pt x="1419352" y="159512"/>
                </a:lnTo>
                <a:lnTo>
                  <a:pt x="1457791" y="13208"/>
                </a:lnTo>
                <a:close/>
              </a:path>
              <a:path w="1461770" h="1461770">
                <a:moveTo>
                  <a:pt x="1429765" y="21843"/>
                </a:moveTo>
                <a:lnTo>
                  <a:pt x="1416177" y="21843"/>
                </a:lnTo>
                <a:lnTo>
                  <a:pt x="1439417" y="45085"/>
                </a:lnTo>
                <a:lnTo>
                  <a:pt x="1407876" y="53385"/>
                </a:lnTo>
                <a:lnTo>
                  <a:pt x="1398260" y="89925"/>
                </a:lnTo>
                <a:lnTo>
                  <a:pt x="1448053" y="40132"/>
                </a:lnTo>
                <a:lnTo>
                  <a:pt x="1429765" y="21843"/>
                </a:lnTo>
                <a:close/>
              </a:path>
              <a:path w="1461770" h="1461770">
                <a:moveTo>
                  <a:pt x="1461262" y="0"/>
                </a:moveTo>
                <a:lnTo>
                  <a:pt x="1301750" y="41910"/>
                </a:lnTo>
                <a:lnTo>
                  <a:pt x="1294965" y="45237"/>
                </a:lnTo>
                <a:lnTo>
                  <a:pt x="1290145" y="50720"/>
                </a:lnTo>
                <a:lnTo>
                  <a:pt x="1287730" y="57608"/>
                </a:lnTo>
                <a:lnTo>
                  <a:pt x="1288161" y="65150"/>
                </a:lnTo>
                <a:lnTo>
                  <a:pt x="1291490" y="71935"/>
                </a:lnTo>
                <a:lnTo>
                  <a:pt x="1296987" y="76755"/>
                </a:lnTo>
                <a:lnTo>
                  <a:pt x="1303912" y="79170"/>
                </a:lnTo>
                <a:lnTo>
                  <a:pt x="1311528" y="78739"/>
                </a:lnTo>
                <a:lnTo>
                  <a:pt x="1371336" y="63001"/>
                </a:lnTo>
                <a:lnTo>
                  <a:pt x="1421129" y="13208"/>
                </a:lnTo>
                <a:lnTo>
                  <a:pt x="1457791" y="13208"/>
                </a:lnTo>
                <a:lnTo>
                  <a:pt x="1461262" y="0"/>
                </a:lnTo>
                <a:close/>
              </a:path>
              <a:path w="1461770" h="1461770">
                <a:moveTo>
                  <a:pt x="1421129" y="13208"/>
                </a:moveTo>
                <a:lnTo>
                  <a:pt x="1371336" y="63001"/>
                </a:lnTo>
                <a:lnTo>
                  <a:pt x="1407876" y="53385"/>
                </a:lnTo>
                <a:lnTo>
                  <a:pt x="1416177" y="21843"/>
                </a:lnTo>
                <a:lnTo>
                  <a:pt x="1429765" y="21843"/>
                </a:lnTo>
                <a:lnTo>
                  <a:pt x="1421129" y="13208"/>
                </a:lnTo>
                <a:close/>
              </a:path>
              <a:path w="1461770" h="1461770">
                <a:moveTo>
                  <a:pt x="1416177" y="21843"/>
                </a:moveTo>
                <a:lnTo>
                  <a:pt x="1407876" y="53385"/>
                </a:lnTo>
                <a:lnTo>
                  <a:pt x="1439417" y="45085"/>
                </a:lnTo>
                <a:lnTo>
                  <a:pt x="1416177" y="218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03876" y="3057471"/>
            <a:ext cx="1297940" cy="239395"/>
          </a:xfrm>
          <a:custGeom>
            <a:avLst/>
            <a:gdLst/>
            <a:ahLst/>
            <a:cxnLst/>
            <a:rect l="l" t="t" r="r" b="b"/>
            <a:pathLst>
              <a:path w="1297939" h="239395">
                <a:moveTo>
                  <a:pt x="1188079" y="61228"/>
                </a:moveTo>
                <a:lnTo>
                  <a:pt x="0" y="200967"/>
                </a:lnTo>
                <a:lnTo>
                  <a:pt x="4572" y="238813"/>
                </a:lnTo>
                <a:lnTo>
                  <a:pt x="1192351" y="99110"/>
                </a:lnTo>
                <a:lnTo>
                  <a:pt x="1222694" y="76307"/>
                </a:lnTo>
                <a:lnTo>
                  <a:pt x="1188079" y="61228"/>
                </a:lnTo>
                <a:close/>
              </a:path>
              <a:path w="1297939" h="239395">
                <a:moveTo>
                  <a:pt x="1264588" y="53012"/>
                </a:moveTo>
                <a:lnTo>
                  <a:pt x="1257935" y="53012"/>
                </a:lnTo>
                <a:lnTo>
                  <a:pt x="1262507" y="90858"/>
                </a:lnTo>
                <a:lnTo>
                  <a:pt x="1192351" y="99110"/>
                </a:lnTo>
                <a:lnTo>
                  <a:pt x="1143000" y="136197"/>
                </a:lnTo>
                <a:lnTo>
                  <a:pt x="1137995" y="141864"/>
                </a:lnTo>
                <a:lnTo>
                  <a:pt x="1135633" y="148770"/>
                </a:lnTo>
                <a:lnTo>
                  <a:pt x="1136034" y="156057"/>
                </a:lnTo>
                <a:lnTo>
                  <a:pt x="1139316" y="162867"/>
                </a:lnTo>
                <a:lnTo>
                  <a:pt x="1144930" y="167945"/>
                </a:lnTo>
                <a:lnTo>
                  <a:pt x="1151842" y="170344"/>
                </a:lnTo>
                <a:lnTo>
                  <a:pt x="1159158" y="169957"/>
                </a:lnTo>
                <a:lnTo>
                  <a:pt x="1165987" y="166677"/>
                </a:lnTo>
                <a:lnTo>
                  <a:pt x="1297813" y="67490"/>
                </a:lnTo>
                <a:lnTo>
                  <a:pt x="1264588" y="53012"/>
                </a:lnTo>
                <a:close/>
              </a:path>
              <a:path w="1297939" h="239395">
                <a:moveTo>
                  <a:pt x="1222694" y="76307"/>
                </a:moveTo>
                <a:lnTo>
                  <a:pt x="1192351" y="99110"/>
                </a:lnTo>
                <a:lnTo>
                  <a:pt x="1262507" y="90858"/>
                </a:lnTo>
                <a:lnTo>
                  <a:pt x="1262322" y="89334"/>
                </a:lnTo>
                <a:lnTo>
                  <a:pt x="1252601" y="89334"/>
                </a:lnTo>
                <a:lnTo>
                  <a:pt x="1222694" y="76307"/>
                </a:lnTo>
                <a:close/>
              </a:path>
              <a:path w="1297939" h="239395">
                <a:moveTo>
                  <a:pt x="1248790" y="56695"/>
                </a:moveTo>
                <a:lnTo>
                  <a:pt x="1222694" y="76307"/>
                </a:lnTo>
                <a:lnTo>
                  <a:pt x="1252601" y="89334"/>
                </a:lnTo>
                <a:lnTo>
                  <a:pt x="1248790" y="56695"/>
                </a:lnTo>
                <a:close/>
              </a:path>
              <a:path w="1297939" h="239395">
                <a:moveTo>
                  <a:pt x="1258379" y="56695"/>
                </a:moveTo>
                <a:lnTo>
                  <a:pt x="1248790" y="56695"/>
                </a:lnTo>
                <a:lnTo>
                  <a:pt x="1252601" y="89334"/>
                </a:lnTo>
                <a:lnTo>
                  <a:pt x="1262322" y="89334"/>
                </a:lnTo>
                <a:lnTo>
                  <a:pt x="1258379" y="56695"/>
                </a:lnTo>
                <a:close/>
              </a:path>
              <a:path w="1297939" h="239395">
                <a:moveTo>
                  <a:pt x="1257935" y="53012"/>
                </a:moveTo>
                <a:lnTo>
                  <a:pt x="1188079" y="61228"/>
                </a:lnTo>
                <a:lnTo>
                  <a:pt x="1222694" y="76307"/>
                </a:lnTo>
                <a:lnTo>
                  <a:pt x="1248790" y="56695"/>
                </a:lnTo>
                <a:lnTo>
                  <a:pt x="1258379" y="56695"/>
                </a:lnTo>
                <a:lnTo>
                  <a:pt x="1257935" y="53012"/>
                </a:lnTo>
                <a:close/>
              </a:path>
              <a:path w="1297939" h="239395">
                <a:moveTo>
                  <a:pt x="1139144" y="0"/>
                </a:moveTo>
                <a:lnTo>
                  <a:pt x="1131935" y="1339"/>
                </a:lnTo>
                <a:lnTo>
                  <a:pt x="1125749" y="5274"/>
                </a:lnTo>
                <a:lnTo>
                  <a:pt x="1121410" y="11483"/>
                </a:lnTo>
                <a:lnTo>
                  <a:pt x="1119832" y="18821"/>
                </a:lnTo>
                <a:lnTo>
                  <a:pt x="1121171" y="25993"/>
                </a:lnTo>
                <a:lnTo>
                  <a:pt x="1125106" y="32164"/>
                </a:lnTo>
                <a:lnTo>
                  <a:pt x="1131315" y="36502"/>
                </a:lnTo>
                <a:lnTo>
                  <a:pt x="1188079" y="61228"/>
                </a:lnTo>
                <a:lnTo>
                  <a:pt x="1257935" y="53012"/>
                </a:lnTo>
                <a:lnTo>
                  <a:pt x="1264588" y="53012"/>
                </a:lnTo>
                <a:lnTo>
                  <a:pt x="1146556" y="1577"/>
                </a:lnTo>
                <a:lnTo>
                  <a:pt x="11391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5483" y="498348"/>
            <a:ext cx="5121402" cy="1229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8097" y="643508"/>
            <a:ext cx="44202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0000"/>
                </a:solidFill>
                <a:latin typeface="Times New Roman"/>
                <a:cs typeface="Times New Roman"/>
              </a:rPr>
              <a:t>Νευροδιαβιβαστες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3019" y="1760220"/>
            <a:ext cx="489978" cy="570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405" y="1846198"/>
            <a:ext cx="295656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5439" y="1697735"/>
            <a:ext cx="2103882" cy="677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96996" y="1697735"/>
            <a:ext cx="1326641" cy="677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0540" y="1697735"/>
            <a:ext cx="2138934" cy="6774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4100" y="1697735"/>
            <a:ext cx="1113281" cy="6774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2539" y="2575560"/>
            <a:ext cx="505206" cy="6774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4647" y="2575560"/>
            <a:ext cx="2318766" cy="6774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69564" y="2575560"/>
            <a:ext cx="1245869" cy="6774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8739" y="3014472"/>
            <a:ext cx="2045970" cy="6774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1611" y="3014472"/>
            <a:ext cx="505206" cy="6774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69920" y="3014472"/>
            <a:ext cx="938021" cy="6774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4844" y="3014472"/>
            <a:ext cx="505205" cy="6774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4676" y="3014472"/>
            <a:ext cx="2637281" cy="6774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18859" y="3014472"/>
            <a:ext cx="505206" cy="67741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72539" y="3453384"/>
            <a:ext cx="1829562" cy="6774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72539" y="3892296"/>
            <a:ext cx="1879854" cy="6774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72539" y="4331208"/>
            <a:ext cx="1575054" cy="67741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49705" y="1774063"/>
            <a:ext cx="5597525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Περισσοτεροι </a:t>
            </a:r>
            <a:r>
              <a:rPr sz="2400" dirty="0">
                <a:latin typeface="Times New Roman"/>
                <a:cs typeface="Times New Roman"/>
              </a:rPr>
              <a:t>από 50 </a:t>
            </a:r>
            <a:r>
              <a:rPr sz="2400" spc="-5" dirty="0">
                <a:latin typeface="Times New Roman"/>
                <a:cs typeface="Times New Roman"/>
              </a:rPr>
              <a:t>σηματοδοτικα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μορια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΅</a:t>
            </a:r>
            <a:r>
              <a:rPr sz="2400" b="1" spc="-5" dirty="0">
                <a:solidFill>
                  <a:srgbClr val="114FFA"/>
                </a:solidFill>
                <a:latin typeface="Times New Roman"/>
                <a:cs typeface="Times New Roman"/>
              </a:rPr>
              <a:t>ακετυλοχολινη</a:t>
            </a:r>
            <a:r>
              <a:rPr sz="2400" b="1" spc="25" dirty="0">
                <a:solidFill>
                  <a:srgbClr val="114FF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4FFA"/>
                </a:solidFill>
                <a:latin typeface="Times New Roman"/>
                <a:cs typeface="Times New Roman"/>
              </a:rPr>
              <a:t>(ΑΝΣ)</a:t>
            </a:r>
            <a:endParaRPr sz="2400">
              <a:latin typeface="Times New Roman"/>
              <a:cs typeface="Times New Roman"/>
            </a:endParaRPr>
          </a:p>
          <a:p>
            <a:pPr marL="12700" marR="628015" indent="76200">
              <a:lnSpc>
                <a:spcPct val="120000"/>
              </a:lnSpc>
              <a:tabLst>
                <a:tab pos="1731645" algn="l"/>
              </a:tabLst>
            </a:pPr>
            <a:r>
              <a:rPr sz="2400" b="1" spc="-5" dirty="0">
                <a:solidFill>
                  <a:srgbClr val="114FFA"/>
                </a:solidFill>
                <a:latin typeface="Times New Roman"/>
                <a:cs typeface="Times New Roman"/>
              </a:rPr>
              <a:t>Επινεφρινη	</a:t>
            </a:r>
            <a:r>
              <a:rPr sz="2400" b="1" dirty="0">
                <a:solidFill>
                  <a:srgbClr val="114FFA"/>
                </a:solidFill>
                <a:latin typeface="Times New Roman"/>
                <a:cs typeface="Times New Roman"/>
              </a:rPr>
              <a:t>- </a:t>
            </a:r>
            <a:r>
              <a:rPr sz="2400" b="1" spc="-5" dirty="0">
                <a:solidFill>
                  <a:srgbClr val="114FFA"/>
                </a:solidFill>
                <a:latin typeface="Times New Roman"/>
                <a:cs typeface="Times New Roman"/>
              </a:rPr>
              <a:t>Νορ- </a:t>
            </a:r>
            <a:r>
              <a:rPr sz="2400" b="1" spc="-10" dirty="0">
                <a:solidFill>
                  <a:srgbClr val="114FFA"/>
                </a:solidFill>
                <a:latin typeface="Times New Roman"/>
                <a:cs typeface="Times New Roman"/>
              </a:rPr>
              <a:t>επινεφρινη </a:t>
            </a:r>
            <a:r>
              <a:rPr sz="2400" b="1" dirty="0">
                <a:solidFill>
                  <a:srgbClr val="114FFA"/>
                </a:solidFill>
                <a:latin typeface="Times New Roman"/>
                <a:cs typeface="Times New Roman"/>
              </a:rPr>
              <a:t>(ΑΝΣ</a:t>
            </a:r>
            <a:r>
              <a:rPr sz="2400" b="1" dirty="0">
                <a:latin typeface="Times New Roman"/>
                <a:cs typeface="Times New Roman"/>
              </a:rPr>
              <a:t>)  </a:t>
            </a:r>
            <a:r>
              <a:rPr sz="2400" b="1" spc="-5" dirty="0">
                <a:latin typeface="Times New Roman"/>
                <a:cs typeface="Times New Roman"/>
              </a:rPr>
              <a:t>Ντοπαμινη</a:t>
            </a:r>
            <a:endParaRPr sz="2400">
              <a:latin typeface="Times New Roman"/>
              <a:cs typeface="Times New Roman"/>
            </a:endParaRPr>
          </a:p>
          <a:p>
            <a:pPr marL="12700" marR="4099560">
              <a:lnSpc>
                <a:spcPct val="120000"/>
              </a:lnSpc>
            </a:pPr>
            <a:r>
              <a:rPr sz="2400" b="1" dirty="0">
                <a:latin typeface="Times New Roman"/>
                <a:cs typeface="Times New Roman"/>
              </a:rPr>
              <a:t>Σεροτο</a:t>
            </a:r>
            <a:r>
              <a:rPr sz="2400" b="1" spc="-10" dirty="0">
                <a:latin typeface="Times New Roman"/>
                <a:cs typeface="Times New Roman"/>
              </a:rPr>
              <a:t>ν</a:t>
            </a:r>
            <a:r>
              <a:rPr sz="2400" b="1" spc="-5" dirty="0">
                <a:latin typeface="Times New Roman"/>
                <a:cs typeface="Times New Roman"/>
              </a:rPr>
              <a:t>ινη  Ισταμινη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409700"/>
            <a:ext cx="8897620" cy="0"/>
          </a:xfrm>
          <a:custGeom>
            <a:avLst/>
            <a:gdLst/>
            <a:ahLst/>
            <a:cxnLst/>
            <a:rect l="l" t="t" r="r" b="b"/>
            <a:pathLst>
              <a:path w="8897620">
                <a:moveTo>
                  <a:pt x="0" y="0"/>
                </a:moveTo>
                <a:lnTo>
                  <a:pt x="8897112" y="0"/>
                </a:lnTo>
              </a:path>
            </a:pathLst>
          </a:custGeom>
          <a:ln w="12192">
            <a:solidFill>
              <a:srgbClr val="FB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9488" y="0"/>
            <a:ext cx="1931669" cy="1143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4104" y="0"/>
            <a:ext cx="11677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i="1" dirty="0">
                <a:solidFill>
                  <a:srgbClr val="FF0000"/>
                </a:solidFill>
                <a:latin typeface="Times New Roman"/>
                <a:cs typeface="Times New Roman"/>
              </a:rPr>
              <a:t>ΑΝΣ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4619" y="2127250"/>
            <a:ext cx="3963035" cy="268605"/>
          </a:xfrm>
          <a:custGeom>
            <a:avLst/>
            <a:gdLst/>
            <a:ahLst/>
            <a:cxnLst/>
            <a:rect l="l" t="t" r="r" b="b"/>
            <a:pathLst>
              <a:path w="3963035" h="268605">
                <a:moveTo>
                  <a:pt x="3888867" y="192532"/>
                </a:moveTo>
                <a:lnTo>
                  <a:pt x="3887070" y="224183"/>
                </a:lnTo>
                <a:lnTo>
                  <a:pt x="3899789" y="224916"/>
                </a:lnTo>
                <a:lnTo>
                  <a:pt x="3899027" y="237616"/>
                </a:lnTo>
                <a:lnTo>
                  <a:pt x="3886307" y="237616"/>
                </a:lnTo>
                <a:lnTo>
                  <a:pt x="3884549" y="268604"/>
                </a:lnTo>
                <a:lnTo>
                  <a:pt x="3956581" y="237616"/>
                </a:lnTo>
                <a:lnTo>
                  <a:pt x="3899027" y="237616"/>
                </a:lnTo>
                <a:lnTo>
                  <a:pt x="3886349" y="236885"/>
                </a:lnTo>
                <a:lnTo>
                  <a:pt x="3958281" y="236885"/>
                </a:lnTo>
                <a:lnTo>
                  <a:pt x="3962781" y="234950"/>
                </a:lnTo>
                <a:lnTo>
                  <a:pt x="3888867" y="192532"/>
                </a:lnTo>
                <a:close/>
              </a:path>
              <a:path w="3963035" h="268605">
                <a:moveTo>
                  <a:pt x="3887070" y="224183"/>
                </a:moveTo>
                <a:lnTo>
                  <a:pt x="3886349" y="236885"/>
                </a:lnTo>
                <a:lnTo>
                  <a:pt x="3899027" y="237616"/>
                </a:lnTo>
                <a:lnTo>
                  <a:pt x="3899789" y="224916"/>
                </a:lnTo>
                <a:lnTo>
                  <a:pt x="3887070" y="224183"/>
                </a:lnTo>
                <a:close/>
              </a:path>
              <a:path w="3963035" h="268605">
                <a:moveTo>
                  <a:pt x="762" y="0"/>
                </a:moveTo>
                <a:lnTo>
                  <a:pt x="0" y="12700"/>
                </a:lnTo>
                <a:lnTo>
                  <a:pt x="3886349" y="236885"/>
                </a:lnTo>
                <a:lnTo>
                  <a:pt x="3887070" y="224183"/>
                </a:lnTo>
                <a:lnTo>
                  <a:pt x="7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2735" y="2903220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12192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7852" y="2779776"/>
            <a:ext cx="352425" cy="1035050"/>
          </a:xfrm>
          <a:custGeom>
            <a:avLst/>
            <a:gdLst/>
            <a:ahLst/>
            <a:cxnLst/>
            <a:rect l="l" t="t" r="r" b="b"/>
            <a:pathLst>
              <a:path w="352425" h="1035050">
                <a:moveTo>
                  <a:pt x="0" y="1034796"/>
                </a:moveTo>
                <a:lnTo>
                  <a:pt x="352044" y="1034796"/>
                </a:lnTo>
                <a:lnTo>
                  <a:pt x="352044" y="0"/>
                </a:lnTo>
                <a:lnTo>
                  <a:pt x="0" y="0"/>
                </a:lnTo>
                <a:lnTo>
                  <a:pt x="0" y="1034796"/>
                </a:lnTo>
                <a:close/>
              </a:path>
            </a:pathLst>
          </a:custGeom>
          <a:solidFill>
            <a:srgbClr val="47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97852" y="2779776"/>
            <a:ext cx="352425" cy="1035050"/>
          </a:xfrm>
          <a:custGeom>
            <a:avLst/>
            <a:gdLst/>
            <a:ahLst/>
            <a:cxnLst/>
            <a:rect l="l" t="t" r="r" b="b"/>
            <a:pathLst>
              <a:path w="352425" h="1035050">
                <a:moveTo>
                  <a:pt x="0" y="1034796"/>
                </a:moveTo>
                <a:lnTo>
                  <a:pt x="352044" y="1034796"/>
                </a:lnTo>
                <a:lnTo>
                  <a:pt x="352044" y="0"/>
                </a:lnTo>
                <a:lnTo>
                  <a:pt x="0" y="0"/>
                </a:lnTo>
                <a:lnTo>
                  <a:pt x="0" y="103479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77861" y="2178558"/>
            <a:ext cx="1750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Ιστος</a:t>
            </a:r>
            <a:r>
              <a:rPr sz="24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στοχος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15200" y="4376928"/>
            <a:ext cx="352425" cy="1035050"/>
          </a:xfrm>
          <a:custGeom>
            <a:avLst/>
            <a:gdLst/>
            <a:ahLst/>
            <a:cxnLst/>
            <a:rect l="l" t="t" r="r" b="b"/>
            <a:pathLst>
              <a:path w="352425" h="1035050">
                <a:moveTo>
                  <a:pt x="0" y="1034796"/>
                </a:moveTo>
                <a:lnTo>
                  <a:pt x="352044" y="1034796"/>
                </a:lnTo>
                <a:lnTo>
                  <a:pt x="352044" y="0"/>
                </a:lnTo>
                <a:lnTo>
                  <a:pt x="0" y="0"/>
                </a:lnTo>
                <a:lnTo>
                  <a:pt x="0" y="1034796"/>
                </a:lnTo>
                <a:close/>
              </a:path>
            </a:pathLst>
          </a:custGeom>
          <a:solidFill>
            <a:srgbClr val="477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5200" y="4376928"/>
            <a:ext cx="352425" cy="1035050"/>
          </a:xfrm>
          <a:custGeom>
            <a:avLst/>
            <a:gdLst/>
            <a:ahLst/>
            <a:cxnLst/>
            <a:rect l="l" t="t" r="r" b="b"/>
            <a:pathLst>
              <a:path w="352425" h="1035050">
                <a:moveTo>
                  <a:pt x="0" y="1034796"/>
                </a:moveTo>
                <a:lnTo>
                  <a:pt x="352044" y="1034796"/>
                </a:lnTo>
                <a:lnTo>
                  <a:pt x="352044" y="0"/>
                </a:lnTo>
                <a:lnTo>
                  <a:pt x="0" y="0"/>
                </a:lnTo>
                <a:lnTo>
                  <a:pt x="0" y="103479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02579" y="2104644"/>
            <a:ext cx="1051560" cy="914400"/>
          </a:xfrm>
          <a:custGeom>
            <a:avLst/>
            <a:gdLst/>
            <a:ahLst/>
            <a:cxnLst/>
            <a:rect l="l" t="t" r="r" b="b"/>
            <a:pathLst>
              <a:path w="1051560" h="914400">
                <a:moveTo>
                  <a:pt x="525780" y="0"/>
                </a:moveTo>
                <a:lnTo>
                  <a:pt x="475152" y="2093"/>
                </a:lnTo>
                <a:lnTo>
                  <a:pt x="425885" y="8245"/>
                </a:lnTo>
                <a:lnTo>
                  <a:pt x="378198" y="18263"/>
                </a:lnTo>
                <a:lnTo>
                  <a:pt x="332311" y="31957"/>
                </a:lnTo>
                <a:lnTo>
                  <a:pt x="288446" y="49135"/>
                </a:lnTo>
                <a:lnTo>
                  <a:pt x="246822" y="69604"/>
                </a:lnTo>
                <a:lnTo>
                  <a:pt x="207661" y="93174"/>
                </a:lnTo>
                <a:lnTo>
                  <a:pt x="171183" y="119651"/>
                </a:lnTo>
                <a:lnTo>
                  <a:pt x="137608" y="148846"/>
                </a:lnTo>
                <a:lnTo>
                  <a:pt x="107157" y="180565"/>
                </a:lnTo>
                <a:lnTo>
                  <a:pt x="80051" y="214618"/>
                </a:lnTo>
                <a:lnTo>
                  <a:pt x="56510" y="250813"/>
                </a:lnTo>
                <a:lnTo>
                  <a:pt x="36754" y="288957"/>
                </a:lnTo>
                <a:lnTo>
                  <a:pt x="21005" y="328860"/>
                </a:lnTo>
                <a:lnTo>
                  <a:pt x="9482" y="370329"/>
                </a:lnTo>
                <a:lnTo>
                  <a:pt x="2407" y="413173"/>
                </a:lnTo>
                <a:lnTo>
                  <a:pt x="0" y="457200"/>
                </a:lnTo>
                <a:lnTo>
                  <a:pt x="2407" y="501226"/>
                </a:lnTo>
                <a:lnTo>
                  <a:pt x="9482" y="544070"/>
                </a:lnTo>
                <a:lnTo>
                  <a:pt x="21005" y="585539"/>
                </a:lnTo>
                <a:lnTo>
                  <a:pt x="36754" y="625442"/>
                </a:lnTo>
                <a:lnTo>
                  <a:pt x="56510" y="663586"/>
                </a:lnTo>
                <a:lnTo>
                  <a:pt x="80051" y="699781"/>
                </a:lnTo>
                <a:lnTo>
                  <a:pt x="107157" y="733834"/>
                </a:lnTo>
                <a:lnTo>
                  <a:pt x="137608" y="765553"/>
                </a:lnTo>
                <a:lnTo>
                  <a:pt x="171183" y="794748"/>
                </a:lnTo>
                <a:lnTo>
                  <a:pt x="207661" y="821225"/>
                </a:lnTo>
                <a:lnTo>
                  <a:pt x="246822" y="844795"/>
                </a:lnTo>
                <a:lnTo>
                  <a:pt x="288446" y="865264"/>
                </a:lnTo>
                <a:lnTo>
                  <a:pt x="332311" y="882442"/>
                </a:lnTo>
                <a:lnTo>
                  <a:pt x="378198" y="896136"/>
                </a:lnTo>
                <a:lnTo>
                  <a:pt x="425885" y="906154"/>
                </a:lnTo>
                <a:lnTo>
                  <a:pt x="475152" y="912306"/>
                </a:lnTo>
                <a:lnTo>
                  <a:pt x="525780" y="914400"/>
                </a:lnTo>
                <a:lnTo>
                  <a:pt x="576407" y="912306"/>
                </a:lnTo>
                <a:lnTo>
                  <a:pt x="625674" y="906154"/>
                </a:lnTo>
                <a:lnTo>
                  <a:pt x="673361" y="896136"/>
                </a:lnTo>
                <a:lnTo>
                  <a:pt x="719248" y="882442"/>
                </a:lnTo>
                <a:lnTo>
                  <a:pt x="763113" y="865264"/>
                </a:lnTo>
                <a:lnTo>
                  <a:pt x="804737" y="844795"/>
                </a:lnTo>
                <a:lnTo>
                  <a:pt x="843898" y="821225"/>
                </a:lnTo>
                <a:lnTo>
                  <a:pt x="880376" y="794748"/>
                </a:lnTo>
                <a:lnTo>
                  <a:pt x="913951" y="765553"/>
                </a:lnTo>
                <a:lnTo>
                  <a:pt x="944402" y="733834"/>
                </a:lnTo>
                <a:lnTo>
                  <a:pt x="971508" y="699781"/>
                </a:lnTo>
                <a:lnTo>
                  <a:pt x="995049" y="663586"/>
                </a:lnTo>
                <a:lnTo>
                  <a:pt x="1014805" y="625442"/>
                </a:lnTo>
                <a:lnTo>
                  <a:pt x="1030554" y="585539"/>
                </a:lnTo>
                <a:lnTo>
                  <a:pt x="1042077" y="544070"/>
                </a:lnTo>
                <a:lnTo>
                  <a:pt x="1049152" y="501226"/>
                </a:lnTo>
                <a:lnTo>
                  <a:pt x="1051560" y="457200"/>
                </a:lnTo>
                <a:lnTo>
                  <a:pt x="1049152" y="413173"/>
                </a:lnTo>
                <a:lnTo>
                  <a:pt x="1042077" y="370329"/>
                </a:lnTo>
                <a:lnTo>
                  <a:pt x="1030554" y="328860"/>
                </a:lnTo>
                <a:lnTo>
                  <a:pt x="1014805" y="288957"/>
                </a:lnTo>
                <a:lnTo>
                  <a:pt x="995049" y="250813"/>
                </a:lnTo>
                <a:lnTo>
                  <a:pt x="971508" y="214618"/>
                </a:lnTo>
                <a:lnTo>
                  <a:pt x="944402" y="180565"/>
                </a:lnTo>
                <a:lnTo>
                  <a:pt x="913951" y="148846"/>
                </a:lnTo>
                <a:lnTo>
                  <a:pt x="880376" y="119651"/>
                </a:lnTo>
                <a:lnTo>
                  <a:pt x="843898" y="93174"/>
                </a:lnTo>
                <a:lnTo>
                  <a:pt x="804737" y="69604"/>
                </a:lnTo>
                <a:lnTo>
                  <a:pt x="763113" y="49135"/>
                </a:lnTo>
                <a:lnTo>
                  <a:pt x="719248" y="31957"/>
                </a:lnTo>
                <a:lnTo>
                  <a:pt x="673361" y="18263"/>
                </a:lnTo>
                <a:lnTo>
                  <a:pt x="625674" y="8245"/>
                </a:lnTo>
                <a:lnTo>
                  <a:pt x="576407" y="2093"/>
                </a:lnTo>
                <a:lnTo>
                  <a:pt x="52578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02579" y="2104644"/>
            <a:ext cx="1051560" cy="914400"/>
          </a:xfrm>
          <a:custGeom>
            <a:avLst/>
            <a:gdLst/>
            <a:ahLst/>
            <a:cxnLst/>
            <a:rect l="l" t="t" r="r" b="b"/>
            <a:pathLst>
              <a:path w="1051560" h="914400">
                <a:moveTo>
                  <a:pt x="0" y="457200"/>
                </a:moveTo>
                <a:lnTo>
                  <a:pt x="2407" y="413173"/>
                </a:lnTo>
                <a:lnTo>
                  <a:pt x="9482" y="370329"/>
                </a:lnTo>
                <a:lnTo>
                  <a:pt x="21005" y="328860"/>
                </a:lnTo>
                <a:lnTo>
                  <a:pt x="36754" y="288957"/>
                </a:lnTo>
                <a:lnTo>
                  <a:pt x="56510" y="250813"/>
                </a:lnTo>
                <a:lnTo>
                  <a:pt x="80051" y="214618"/>
                </a:lnTo>
                <a:lnTo>
                  <a:pt x="107157" y="180565"/>
                </a:lnTo>
                <a:lnTo>
                  <a:pt x="137608" y="148846"/>
                </a:lnTo>
                <a:lnTo>
                  <a:pt x="171183" y="119651"/>
                </a:lnTo>
                <a:lnTo>
                  <a:pt x="207661" y="93174"/>
                </a:lnTo>
                <a:lnTo>
                  <a:pt x="246822" y="69604"/>
                </a:lnTo>
                <a:lnTo>
                  <a:pt x="288446" y="49135"/>
                </a:lnTo>
                <a:lnTo>
                  <a:pt x="332311" y="31957"/>
                </a:lnTo>
                <a:lnTo>
                  <a:pt x="378198" y="18263"/>
                </a:lnTo>
                <a:lnTo>
                  <a:pt x="425885" y="8245"/>
                </a:lnTo>
                <a:lnTo>
                  <a:pt x="475152" y="2093"/>
                </a:lnTo>
                <a:lnTo>
                  <a:pt x="525780" y="0"/>
                </a:lnTo>
                <a:lnTo>
                  <a:pt x="576407" y="2093"/>
                </a:lnTo>
                <a:lnTo>
                  <a:pt x="625674" y="8245"/>
                </a:lnTo>
                <a:lnTo>
                  <a:pt x="673361" y="18263"/>
                </a:lnTo>
                <a:lnTo>
                  <a:pt x="719248" y="31957"/>
                </a:lnTo>
                <a:lnTo>
                  <a:pt x="763113" y="49135"/>
                </a:lnTo>
                <a:lnTo>
                  <a:pt x="804737" y="69604"/>
                </a:lnTo>
                <a:lnTo>
                  <a:pt x="843898" y="93174"/>
                </a:lnTo>
                <a:lnTo>
                  <a:pt x="880376" y="119651"/>
                </a:lnTo>
                <a:lnTo>
                  <a:pt x="913951" y="148846"/>
                </a:lnTo>
                <a:lnTo>
                  <a:pt x="944402" y="180565"/>
                </a:lnTo>
                <a:lnTo>
                  <a:pt x="971508" y="214618"/>
                </a:lnTo>
                <a:lnTo>
                  <a:pt x="995049" y="250813"/>
                </a:lnTo>
                <a:lnTo>
                  <a:pt x="1014805" y="288957"/>
                </a:lnTo>
                <a:lnTo>
                  <a:pt x="1030554" y="328860"/>
                </a:lnTo>
                <a:lnTo>
                  <a:pt x="1042077" y="370329"/>
                </a:lnTo>
                <a:lnTo>
                  <a:pt x="1049152" y="413173"/>
                </a:lnTo>
                <a:lnTo>
                  <a:pt x="1051560" y="457200"/>
                </a:lnTo>
                <a:lnTo>
                  <a:pt x="1049152" y="501226"/>
                </a:lnTo>
                <a:lnTo>
                  <a:pt x="1042077" y="544070"/>
                </a:lnTo>
                <a:lnTo>
                  <a:pt x="1030554" y="585539"/>
                </a:lnTo>
                <a:lnTo>
                  <a:pt x="1014805" y="625442"/>
                </a:lnTo>
                <a:lnTo>
                  <a:pt x="995049" y="663586"/>
                </a:lnTo>
                <a:lnTo>
                  <a:pt x="971508" y="699781"/>
                </a:lnTo>
                <a:lnTo>
                  <a:pt x="944402" y="733834"/>
                </a:lnTo>
                <a:lnTo>
                  <a:pt x="913951" y="765553"/>
                </a:lnTo>
                <a:lnTo>
                  <a:pt x="880376" y="794748"/>
                </a:lnTo>
                <a:lnTo>
                  <a:pt x="843898" y="821225"/>
                </a:lnTo>
                <a:lnTo>
                  <a:pt x="804737" y="844795"/>
                </a:lnTo>
                <a:lnTo>
                  <a:pt x="763113" y="865264"/>
                </a:lnTo>
                <a:lnTo>
                  <a:pt x="719248" y="882442"/>
                </a:lnTo>
                <a:lnTo>
                  <a:pt x="673361" y="896136"/>
                </a:lnTo>
                <a:lnTo>
                  <a:pt x="625674" y="906154"/>
                </a:lnTo>
                <a:lnTo>
                  <a:pt x="576407" y="912306"/>
                </a:lnTo>
                <a:lnTo>
                  <a:pt x="525780" y="914400"/>
                </a:lnTo>
                <a:lnTo>
                  <a:pt x="475152" y="912306"/>
                </a:lnTo>
                <a:lnTo>
                  <a:pt x="425885" y="906154"/>
                </a:lnTo>
                <a:lnTo>
                  <a:pt x="378198" y="896136"/>
                </a:lnTo>
                <a:lnTo>
                  <a:pt x="332311" y="882442"/>
                </a:lnTo>
                <a:lnTo>
                  <a:pt x="288446" y="865264"/>
                </a:lnTo>
                <a:lnTo>
                  <a:pt x="246822" y="844795"/>
                </a:lnTo>
                <a:lnTo>
                  <a:pt x="207661" y="821225"/>
                </a:lnTo>
                <a:lnTo>
                  <a:pt x="171183" y="794748"/>
                </a:lnTo>
                <a:lnTo>
                  <a:pt x="137608" y="765553"/>
                </a:lnTo>
                <a:lnTo>
                  <a:pt x="107157" y="733834"/>
                </a:lnTo>
                <a:lnTo>
                  <a:pt x="80051" y="699781"/>
                </a:lnTo>
                <a:lnTo>
                  <a:pt x="56510" y="663586"/>
                </a:lnTo>
                <a:lnTo>
                  <a:pt x="36754" y="625442"/>
                </a:lnTo>
                <a:lnTo>
                  <a:pt x="21005" y="585539"/>
                </a:lnTo>
                <a:lnTo>
                  <a:pt x="9482" y="544070"/>
                </a:lnTo>
                <a:lnTo>
                  <a:pt x="2407" y="501226"/>
                </a:lnTo>
                <a:lnTo>
                  <a:pt x="0" y="4572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36767" y="2264791"/>
            <a:ext cx="506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28488" y="4351020"/>
            <a:ext cx="1274445" cy="1065530"/>
          </a:xfrm>
          <a:custGeom>
            <a:avLst/>
            <a:gdLst/>
            <a:ahLst/>
            <a:cxnLst/>
            <a:rect l="l" t="t" r="r" b="b"/>
            <a:pathLst>
              <a:path w="1274445" h="1065529">
                <a:moveTo>
                  <a:pt x="637032" y="0"/>
                </a:moveTo>
                <a:lnTo>
                  <a:pt x="0" y="1065275"/>
                </a:lnTo>
                <a:lnTo>
                  <a:pt x="1274064" y="1065275"/>
                </a:lnTo>
                <a:lnTo>
                  <a:pt x="637032" y="0"/>
                </a:lnTo>
                <a:close/>
              </a:path>
            </a:pathLst>
          </a:custGeom>
          <a:solidFill>
            <a:srgbClr val="0337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28488" y="4351020"/>
            <a:ext cx="1274445" cy="1065530"/>
          </a:xfrm>
          <a:custGeom>
            <a:avLst/>
            <a:gdLst/>
            <a:ahLst/>
            <a:cxnLst/>
            <a:rect l="l" t="t" r="r" b="b"/>
            <a:pathLst>
              <a:path w="1274445" h="1065529">
                <a:moveTo>
                  <a:pt x="0" y="1065275"/>
                </a:moveTo>
                <a:lnTo>
                  <a:pt x="637032" y="0"/>
                </a:lnTo>
                <a:lnTo>
                  <a:pt x="1274064" y="1065275"/>
                </a:lnTo>
                <a:lnTo>
                  <a:pt x="0" y="106527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07102" y="2942031"/>
            <a:ext cx="1714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D46E2"/>
                </a:solidFill>
                <a:latin typeface="Times New Roman"/>
                <a:cs typeface="Times New Roman"/>
              </a:rPr>
              <a:t>Χολινεργικοι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8185" y="4911597"/>
            <a:ext cx="1769110" cy="138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0385" marR="8388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/</a:t>
            </a:r>
            <a:r>
              <a:rPr sz="1800" b="1" spc="-10" dirty="0">
                <a:latin typeface="Arial"/>
                <a:cs typeface="Arial"/>
              </a:rPr>
              <a:t>NE  </a:t>
            </a: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15"/>
              </a:spcBef>
            </a:pPr>
            <a:r>
              <a:rPr sz="2400" b="1" spc="-5" dirty="0">
                <a:solidFill>
                  <a:srgbClr val="0D46E2"/>
                </a:solidFill>
                <a:latin typeface="Times New Roman"/>
                <a:cs typeface="Times New Roman"/>
              </a:rPr>
              <a:t>Αδρ</a:t>
            </a:r>
            <a:r>
              <a:rPr sz="2400" b="1" spc="-10" dirty="0">
                <a:solidFill>
                  <a:srgbClr val="0D46E2"/>
                </a:solidFill>
                <a:latin typeface="Times New Roman"/>
                <a:cs typeface="Times New Roman"/>
              </a:rPr>
              <a:t>ε</a:t>
            </a:r>
            <a:r>
              <a:rPr sz="2400" b="1" dirty="0">
                <a:solidFill>
                  <a:srgbClr val="0D46E2"/>
                </a:solidFill>
                <a:latin typeface="Times New Roman"/>
                <a:cs typeface="Times New Roman"/>
              </a:rPr>
              <a:t>ν</a:t>
            </a:r>
            <a:r>
              <a:rPr sz="2400" b="1" spc="-10" dirty="0">
                <a:solidFill>
                  <a:srgbClr val="0D46E2"/>
                </a:solidFill>
                <a:latin typeface="Times New Roman"/>
                <a:cs typeface="Times New Roman"/>
              </a:rPr>
              <a:t>ε</a:t>
            </a:r>
            <a:r>
              <a:rPr sz="2400" b="1" spc="-5" dirty="0">
                <a:solidFill>
                  <a:srgbClr val="0D46E2"/>
                </a:solidFill>
                <a:latin typeface="Times New Roman"/>
                <a:cs typeface="Times New Roman"/>
              </a:rPr>
              <a:t>ργι</a:t>
            </a:r>
            <a:r>
              <a:rPr sz="2400" b="1" spc="-70" dirty="0">
                <a:solidFill>
                  <a:srgbClr val="0D46E2"/>
                </a:solidFill>
                <a:latin typeface="Times New Roman"/>
                <a:cs typeface="Times New Roman"/>
              </a:rPr>
              <a:t>κ</a:t>
            </a:r>
            <a:r>
              <a:rPr sz="2400" b="1" dirty="0">
                <a:solidFill>
                  <a:srgbClr val="0D46E2"/>
                </a:solidFill>
                <a:latin typeface="Times New Roman"/>
                <a:cs typeface="Times New Roman"/>
              </a:rPr>
              <a:t>οί  </a:t>
            </a:r>
            <a:r>
              <a:rPr sz="2400" b="1" spc="-10" dirty="0">
                <a:solidFill>
                  <a:srgbClr val="0D46E2"/>
                </a:solidFill>
                <a:latin typeface="Times New Roman"/>
                <a:cs typeface="Times New Roman"/>
              </a:rPr>
              <a:t>νευρώνες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61631" y="2813304"/>
            <a:ext cx="254635" cy="413384"/>
          </a:xfrm>
          <a:custGeom>
            <a:avLst/>
            <a:gdLst/>
            <a:ahLst/>
            <a:cxnLst/>
            <a:rect l="l" t="t" r="r" b="b"/>
            <a:pathLst>
              <a:path w="254634" h="413385">
                <a:moveTo>
                  <a:pt x="0" y="0"/>
                </a:moveTo>
                <a:lnTo>
                  <a:pt x="38790" y="27837"/>
                </a:lnTo>
                <a:lnTo>
                  <a:pt x="70722" y="59497"/>
                </a:lnTo>
                <a:lnTo>
                  <a:pt x="95665" y="94238"/>
                </a:lnTo>
                <a:lnTo>
                  <a:pt x="113489" y="131315"/>
                </a:lnTo>
                <a:lnTo>
                  <a:pt x="124063" y="169989"/>
                </a:lnTo>
                <a:lnTo>
                  <a:pt x="127257" y="209516"/>
                </a:lnTo>
                <a:lnTo>
                  <a:pt x="122940" y="249154"/>
                </a:lnTo>
                <a:lnTo>
                  <a:pt x="110983" y="288161"/>
                </a:lnTo>
                <a:lnTo>
                  <a:pt x="91255" y="325796"/>
                </a:lnTo>
                <a:lnTo>
                  <a:pt x="63626" y="361315"/>
                </a:lnTo>
                <a:lnTo>
                  <a:pt x="34099" y="389016"/>
                </a:lnTo>
                <a:lnTo>
                  <a:pt x="0" y="413004"/>
                </a:lnTo>
                <a:lnTo>
                  <a:pt x="51300" y="408808"/>
                </a:lnTo>
                <a:lnTo>
                  <a:pt x="99077" y="396775"/>
                </a:lnTo>
                <a:lnTo>
                  <a:pt x="142310" y="377736"/>
                </a:lnTo>
                <a:lnTo>
                  <a:pt x="179974" y="352520"/>
                </a:lnTo>
                <a:lnTo>
                  <a:pt x="211049" y="321958"/>
                </a:lnTo>
                <a:lnTo>
                  <a:pt x="234511" y="286881"/>
                </a:lnTo>
                <a:lnTo>
                  <a:pt x="249338" y="248118"/>
                </a:lnTo>
                <a:lnTo>
                  <a:pt x="254508" y="206501"/>
                </a:lnTo>
                <a:lnTo>
                  <a:pt x="249338" y="164885"/>
                </a:lnTo>
                <a:lnTo>
                  <a:pt x="234511" y="126122"/>
                </a:lnTo>
                <a:lnTo>
                  <a:pt x="211049" y="91045"/>
                </a:lnTo>
                <a:lnTo>
                  <a:pt x="179974" y="60483"/>
                </a:lnTo>
                <a:lnTo>
                  <a:pt x="142310" y="35267"/>
                </a:lnTo>
                <a:lnTo>
                  <a:pt x="99077" y="16228"/>
                </a:lnTo>
                <a:lnTo>
                  <a:pt x="51300" y="419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61631" y="2813304"/>
            <a:ext cx="254635" cy="413384"/>
          </a:xfrm>
          <a:custGeom>
            <a:avLst/>
            <a:gdLst/>
            <a:ahLst/>
            <a:cxnLst/>
            <a:rect l="l" t="t" r="r" b="b"/>
            <a:pathLst>
              <a:path w="254634" h="413385">
                <a:moveTo>
                  <a:pt x="0" y="413004"/>
                </a:moveTo>
                <a:lnTo>
                  <a:pt x="51300" y="408808"/>
                </a:lnTo>
                <a:lnTo>
                  <a:pt x="99077" y="396775"/>
                </a:lnTo>
                <a:lnTo>
                  <a:pt x="142310" y="377736"/>
                </a:lnTo>
                <a:lnTo>
                  <a:pt x="179974" y="352520"/>
                </a:lnTo>
                <a:lnTo>
                  <a:pt x="211049" y="321958"/>
                </a:lnTo>
                <a:lnTo>
                  <a:pt x="234511" y="286881"/>
                </a:lnTo>
                <a:lnTo>
                  <a:pt x="249338" y="248118"/>
                </a:lnTo>
                <a:lnTo>
                  <a:pt x="254508" y="206501"/>
                </a:lnTo>
                <a:lnTo>
                  <a:pt x="249338" y="164885"/>
                </a:lnTo>
                <a:lnTo>
                  <a:pt x="234511" y="126122"/>
                </a:lnTo>
                <a:lnTo>
                  <a:pt x="211049" y="91045"/>
                </a:lnTo>
                <a:lnTo>
                  <a:pt x="179974" y="60483"/>
                </a:lnTo>
                <a:lnTo>
                  <a:pt x="142310" y="35267"/>
                </a:lnTo>
                <a:lnTo>
                  <a:pt x="99077" y="16228"/>
                </a:lnTo>
                <a:lnTo>
                  <a:pt x="51300" y="4195"/>
                </a:lnTo>
                <a:lnTo>
                  <a:pt x="0" y="0"/>
                </a:lnTo>
                <a:lnTo>
                  <a:pt x="38790" y="27837"/>
                </a:lnTo>
                <a:lnTo>
                  <a:pt x="70722" y="59497"/>
                </a:lnTo>
                <a:lnTo>
                  <a:pt x="95665" y="94238"/>
                </a:lnTo>
                <a:lnTo>
                  <a:pt x="113489" y="131315"/>
                </a:lnTo>
                <a:lnTo>
                  <a:pt x="124063" y="169989"/>
                </a:lnTo>
                <a:lnTo>
                  <a:pt x="127257" y="209516"/>
                </a:lnTo>
                <a:lnTo>
                  <a:pt x="122940" y="249154"/>
                </a:lnTo>
                <a:lnTo>
                  <a:pt x="110983" y="288161"/>
                </a:lnTo>
                <a:lnTo>
                  <a:pt x="91255" y="325796"/>
                </a:lnTo>
                <a:lnTo>
                  <a:pt x="63626" y="361315"/>
                </a:lnTo>
                <a:lnTo>
                  <a:pt x="34099" y="389016"/>
                </a:lnTo>
                <a:lnTo>
                  <a:pt x="17585" y="401480"/>
                </a:lnTo>
                <a:lnTo>
                  <a:pt x="0" y="41300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63156" y="3314700"/>
            <a:ext cx="257810" cy="411480"/>
          </a:xfrm>
          <a:custGeom>
            <a:avLst/>
            <a:gdLst/>
            <a:ahLst/>
            <a:cxnLst/>
            <a:rect l="l" t="t" r="r" b="b"/>
            <a:pathLst>
              <a:path w="257809" h="411479">
                <a:moveTo>
                  <a:pt x="0" y="0"/>
                </a:moveTo>
                <a:lnTo>
                  <a:pt x="39247" y="27720"/>
                </a:lnTo>
                <a:lnTo>
                  <a:pt x="71557" y="59256"/>
                </a:lnTo>
                <a:lnTo>
                  <a:pt x="96798" y="93867"/>
                </a:lnTo>
                <a:lnTo>
                  <a:pt x="114836" y="130814"/>
                </a:lnTo>
                <a:lnTo>
                  <a:pt x="125539" y="169354"/>
                </a:lnTo>
                <a:lnTo>
                  <a:pt x="128774" y="208748"/>
                </a:lnTo>
                <a:lnTo>
                  <a:pt x="124410" y="248255"/>
                </a:lnTo>
                <a:lnTo>
                  <a:pt x="112312" y="287133"/>
                </a:lnTo>
                <a:lnTo>
                  <a:pt x="92349" y="324644"/>
                </a:lnTo>
                <a:lnTo>
                  <a:pt x="64389" y="360044"/>
                </a:lnTo>
                <a:lnTo>
                  <a:pt x="34480" y="387619"/>
                </a:lnTo>
                <a:lnTo>
                  <a:pt x="0" y="411480"/>
                </a:lnTo>
                <a:lnTo>
                  <a:pt x="51905" y="407301"/>
                </a:lnTo>
                <a:lnTo>
                  <a:pt x="100250" y="395317"/>
                </a:lnTo>
                <a:lnTo>
                  <a:pt x="144000" y="376352"/>
                </a:lnTo>
                <a:lnTo>
                  <a:pt x="182117" y="351234"/>
                </a:lnTo>
                <a:lnTo>
                  <a:pt x="213568" y="320787"/>
                </a:lnTo>
                <a:lnTo>
                  <a:pt x="237315" y="285839"/>
                </a:lnTo>
                <a:lnTo>
                  <a:pt x="252323" y="247214"/>
                </a:lnTo>
                <a:lnTo>
                  <a:pt x="257555" y="205739"/>
                </a:lnTo>
                <a:lnTo>
                  <a:pt x="252323" y="164265"/>
                </a:lnTo>
                <a:lnTo>
                  <a:pt x="237315" y="125640"/>
                </a:lnTo>
                <a:lnTo>
                  <a:pt x="213568" y="90692"/>
                </a:lnTo>
                <a:lnTo>
                  <a:pt x="182118" y="60245"/>
                </a:lnTo>
                <a:lnTo>
                  <a:pt x="144000" y="35127"/>
                </a:lnTo>
                <a:lnTo>
                  <a:pt x="100250" y="16162"/>
                </a:lnTo>
                <a:lnTo>
                  <a:pt x="51905" y="4178"/>
                </a:lnTo>
                <a:lnTo>
                  <a:pt x="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63156" y="3314700"/>
            <a:ext cx="257810" cy="411480"/>
          </a:xfrm>
          <a:custGeom>
            <a:avLst/>
            <a:gdLst/>
            <a:ahLst/>
            <a:cxnLst/>
            <a:rect l="l" t="t" r="r" b="b"/>
            <a:pathLst>
              <a:path w="257809" h="411479">
                <a:moveTo>
                  <a:pt x="0" y="411480"/>
                </a:moveTo>
                <a:lnTo>
                  <a:pt x="51905" y="407301"/>
                </a:lnTo>
                <a:lnTo>
                  <a:pt x="100250" y="395317"/>
                </a:lnTo>
                <a:lnTo>
                  <a:pt x="144000" y="376352"/>
                </a:lnTo>
                <a:lnTo>
                  <a:pt x="182117" y="351234"/>
                </a:lnTo>
                <a:lnTo>
                  <a:pt x="213568" y="320787"/>
                </a:lnTo>
                <a:lnTo>
                  <a:pt x="237315" y="285839"/>
                </a:lnTo>
                <a:lnTo>
                  <a:pt x="252323" y="247214"/>
                </a:lnTo>
                <a:lnTo>
                  <a:pt x="257555" y="205739"/>
                </a:lnTo>
                <a:lnTo>
                  <a:pt x="252323" y="164265"/>
                </a:lnTo>
                <a:lnTo>
                  <a:pt x="237315" y="125640"/>
                </a:lnTo>
                <a:lnTo>
                  <a:pt x="213568" y="90692"/>
                </a:lnTo>
                <a:lnTo>
                  <a:pt x="182118" y="60245"/>
                </a:lnTo>
                <a:lnTo>
                  <a:pt x="144000" y="35127"/>
                </a:lnTo>
                <a:lnTo>
                  <a:pt x="100250" y="16162"/>
                </a:lnTo>
                <a:lnTo>
                  <a:pt x="51905" y="4178"/>
                </a:lnTo>
                <a:lnTo>
                  <a:pt x="0" y="0"/>
                </a:lnTo>
                <a:lnTo>
                  <a:pt x="39247" y="27720"/>
                </a:lnTo>
                <a:lnTo>
                  <a:pt x="71557" y="59256"/>
                </a:lnTo>
                <a:lnTo>
                  <a:pt x="96798" y="93867"/>
                </a:lnTo>
                <a:lnTo>
                  <a:pt x="114836" y="130814"/>
                </a:lnTo>
                <a:lnTo>
                  <a:pt x="125539" y="169354"/>
                </a:lnTo>
                <a:lnTo>
                  <a:pt x="128774" y="208748"/>
                </a:lnTo>
                <a:lnTo>
                  <a:pt x="124410" y="248255"/>
                </a:lnTo>
                <a:lnTo>
                  <a:pt x="112312" y="287133"/>
                </a:lnTo>
                <a:lnTo>
                  <a:pt x="92349" y="324644"/>
                </a:lnTo>
                <a:lnTo>
                  <a:pt x="64389" y="360044"/>
                </a:lnTo>
                <a:lnTo>
                  <a:pt x="34480" y="387619"/>
                </a:lnTo>
                <a:lnTo>
                  <a:pt x="17776" y="400032"/>
                </a:lnTo>
                <a:lnTo>
                  <a:pt x="0" y="41148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11340" y="4626864"/>
            <a:ext cx="355600" cy="279400"/>
          </a:xfrm>
          <a:custGeom>
            <a:avLst/>
            <a:gdLst/>
            <a:ahLst/>
            <a:cxnLst/>
            <a:rect l="l" t="t" r="r" b="b"/>
            <a:pathLst>
              <a:path w="355600" h="279400">
                <a:moveTo>
                  <a:pt x="355091" y="0"/>
                </a:moveTo>
                <a:lnTo>
                  <a:pt x="0" y="0"/>
                </a:lnTo>
                <a:lnTo>
                  <a:pt x="118363" y="92963"/>
                </a:lnTo>
                <a:lnTo>
                  <a:pt x="262127" y="92963"/>
                </a:lnTo>
                <a:lnTo>
                  <a:pt x="262127" y="205867"/>
                </a:lnTo>
                <a:lnTo>
                  <a:pt x="355091" y="278892"/>
                </a:lnTo>
                <a:lnTo>
                  <a:pt x="355091" y="0"/>
                </a:lnTo>
                <a:close/>
              </a:path>
            </a:pathLst>
          </a:custGeom>
          <a:solidFill>
            <a:srgbClr val="007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11340" y="4626864"/>
            <a:ext cx="355600" cy="279400"/>
          </a:xfrm>
          <a:custGeom>
            <a:avLst/>
            <a:gdLst/>
            <a:ahLst/>
            <a:cxnLst/>
            <a:rect l="l" t="t" r="r" b="b"/>
            <a:pathLst>
              <a:path w="355600" h="279400">
                <a:moveTo>
                  <a:pt x="355091" y="0"/>
                </a:moveTo>
                <a:lnTo>
                  <a:pt x="0" y="0"/>
                </a:lnTo>
                <a:lnTo>
                  <a:pt x="118363" y="92963"/>
                </a:lnTo>
                <a:lnTo>
                  <a:pt x="262127" y="92963"/>
                </a:lnTo>
                <a:lnTo>
                  <a:pt x="262127" y="205867"/>
                </a:lnTo>
                <a:lnTo>
                  <a:pt x="355091" y="278892"/>
                </a:lnTo>
                <a:lnTo>
                  <a:pt x="355091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57059" y="2881883"/>
            <a:ext cx="256540" cy="410209"/>
          </a:xfrm>
          <a:custGeom>
            <a:avLst/>
            <a:gdLst/>
            <a:ahLst/>
            <a:cxnLst/>
            <a:rect l="l" t="t" r="r" b="b"/>
            <a:pathLst>
              <a:path w="256540" h="410210">
                <a:moveTo>
                  <a:pt x="0" y="0"/>
                </a:moveTo>
                <a:lnTo>
                  <a:pt x="39003" y="27632"/>
                </a:lnTo>
                <a:lnTo>
                  <a:pt x="71115" y="59062"/>
                </a:lnTo>
                <a:lnTo>
                  <a:pt x="96204" y="93549"/>
                </a:lnTo>
                <a:lnTo>
                  <a:pt x="114135" y="130358"/>
                </a:lnTo>
                <a:lnTo>
                  <a:pt x="124777" y="168751"/>
                </a:lnTo>
                <a:lnTo>
                  <a:pt x="127997" y="207989"/>
                </a:lnTo>
                <a:lnTo>
                  <a:pt x="123663" y="247335"/>
                </a:lnTo>
                <a:lnTo>
                  <a:pt x="111642" y="286052"/>
                </a:lnTo>
                <a:lnTo>
                  <a:pt x="91801" y="323402"/>
                </a:lnTo>
                <a:lnTo>
                  <a:pt x="64008" y="358648"/>
                </a:lnTo>
                <a:lnTo>
                  <a:pt x="34290" y="386111"/>
                </a:lnTo>
                <a:lnTo>
                  <a:pt x="0" y="409955"/>
                </a:lnTo>
                <a:lnTo>
                  <a:pt x="51584" y="405789"/>
                </a:lnTo>
                <a:lnTo>
                  <a:pt x="99637" y="393840"/>
                </a:lnTo>
                <a:lnTo>
                  <a:pt x="143127" y="374935"/>
                </a:lnTo>
                <a:lnTo>
                  <a:pt x="181022" y="349900"/>
                </a:lnTo>
                <a:lnTo>
                  <a:pt x="212292" y="319561"/>
                </a:lnTo>
                <a:lnTo>
                  <a:pt x="235904" y="284743"/>
                </a:lnTo>
                <a:lnTo>
                  <a:pt x="250828" y="246274"/>
                </a:lnTo>
                <a:lnTo>
                  <a:pt x="256032" y="204977"/>
                </a:lnTo>
                <a:lnTo>
                  <a:pt x="250828" y="163681"/>
                </a:lnTo>
                <a:lnTo>
                  <a:pt x="235904" y="125212"/>
                </a:lnTo>
                <a:lnTo>
                  <a:pt x="212292" y="90394"/>
                </a:lnTo>
                <a:lnTo>
                  <a:pt x="181022" y="60055"/>
                </a:lnTo>
                <a:lnTo>
                  <a:pt x="143127" y="35020"/>
                </a:lnTo>
                <a:lnTo>
                  <a:pt x="99637" y="16115"/>
                </a:lnTo>
                <a:lnTo>
                  <a:pt x="51584" y="416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57059" y="2881883"/>
            <a:ext cx="256540" cy="410209"/>
          </a:xfrm>
          <a:custGeom>
            <a:avLst/>
            <a:gdLst/>
            <a:ahLst/>
            <a:cxnLst/>
            <a:rect l="l" t="t" r="r" b="b"/>
            <a:pathLst>
              <a:path w="256540" h="410210">
                <a:moveTo>
                  <a:pt x="0" y="409955"/>
                </a:moveTo>
                <a:lnTo>
                  <a:pt x="51584" y="405789"/>
                </a:lnTo>
                <a:lnTo>
                  <a:pt x="99637" y="393840"/>
                </a:lnTo>
                <a:lnTo>
                  <a:pt x="143127" y="374935"/>
                </a:lnTo>
                <a:lnTo>
                  <a:pt x="181022" y="349900"/>
                </a:lnTo>
                <a:lnTo>
                  <a:pt x="212292" y="319561"/>
                </a:lnTo>
                <a:lnTo>
                  <a:pt x="235904" y="284743"/>
                </a:lnTo>
                <a:lnTo>
                  <a:pt x="250828" y="246274"/>
                </a:lnTo>
                <a:lnTo>
                  <a:pt x="256032" y="204977"/>
                </a:lnTo>
                <a:lnTo>
                  <a:pt x="250828" y="163681"/>
                </a:lnTo>
                <a:lnTo>
                  <a:pt x="235904" y="125212"/>
                </a:lnTo>
                <a:lnTo>
                  <a:pt x="212292" y="90394"/>
                </a:lnTo>
                <a:lnTo>
                  <a:pt x="181022" y="60055"/>
                </a:lnTo>
                <a:lnTo>
                  <a:pt x="143127" y="35020"/>
                </a:lnTo>
                <a:lnTo>
                  <a:pt x="99637" y="16115"/>
                </a:lnTo>
                <a:lnTo>
                  <a:pt x="51584" y="4166"/>
                </a:lnTo>
                <a:lnTo>
                  <a:pt x="0" y="0"/>
                </a:lnTo>
                <a:lnTo>
                  <a:pt x="39003" y="27632"/>
                </a:lnTo>
                <a:lnTo>
                  <a:pt x="71115" y="59062"/>
                </a:lnTo>
                <a:lnTo>
                  <a:pt x="96204" y="93549"/>
                </a:lnTo>
                <a:lnTo>
                  <a:pt x="114135" y="130358"/>
                </a:lnTo>
                <a:lnTo>
                  <a:pt x="124777" y="168751"/>
                </a:lnTo>
                <a:lnTo>
                  <a:pt x="127997" y="207989"/>
                </a:lnTo>
                <a:lnTo>
                  <a:pt x="123663" y="247335"/>
                </a:lnTo>
                <a:lnTo>
                  <a:pt x="111642" y="286052"/>
                </a:lnTo>
                <a:lnTo>
                  <a:pt x="91801" y="323402"/>
                </a:lnTo>
                <a:lnTo>
                  <a:pt x="64008" y="358648"/>
                </a:lnTo>
                <a:lnTo>
                  <a:pt x="34290" y="386111"/>
                </a:lnTo>
                <a:lnTo>
                  <a:pt x="17680" y="398510"/>
                </a:lnTo>
                <a:lnTo>
                  <a:pt x="0" y="40995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06768" y="5007864"/>
            <a:ext cx="356870" cy="280670"/>
          </a:xfrm>
          <a:custGeom>
            <a:avLst/>
            <a:gdLst/>
            <a:ahLst/>
            <a:cxnLst/>
            <a:rect l="l" t="t" r="r" b="b"/>
            <a:pathLst>
              <a:path w="356870" h="280670">
                <a:moveTo>
                  <a:pt x="356615" y="0"/>
                </a:moveTo>
                <a:lnTo>
                  <a:pt x="0" y="0"/>
                </a:lnTo>
                <a:lnTo>
                  <a:pt x="118872" y="93472"/>
                </a:lnTo>
                <a:lnTo>
                  <a:pt x="263143" y="93472"/>
                </a:lnTo>
                <a:lnTo>
                  <a:pt x="263143" y="206883"/>
                </a:lnTo>
                <a:lnTo>
                  <a:pt x="356615" y="280416"/>
                </a:lnTo>
                <a:lnTo>
                  <a:pt x="356615" y="0"/>
                </a:lnTo>
                <a:close/>
              </a:path>
            </a:pathLst>
          </a:custGeom>
          <a:solidFill>
            <a:srgbClr val="FB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06768" y="5007864"/>
            <a:ext cx="356870" cy="280670"/>
          </a:xfrm>
          <a:custGeom>
            <a:avLst/>
            <a:gdLst/>
            <a:ahLst/>
            <a:cxnLst/>
            <a:rect l="l" t="t" r="r" b="b"/>
            <a:pathLst>
              <a:path w="356870" h="280670">
                <a:moveTo>
                  <a:pt x="356615" y="0"/>
                </a:moveTo>
                <a:lnTo>
                  <a:pt x="0" y="0"/>
                </a:lnTo>
                <a:lnTo>
                  <a:pt x="118872" y="93472"/>
                </a:lnTo>
                <a:lnTo>
                  <a:pt x="263143" y="93472"/>
                </a:lnTo>
                <a:lnTo>
                  <a:pt x="263143" y="206883"/>
                </a:lnTo>
                <a:lnTo>
                  <a:pt x="356615" y="280416"/>
                </a:lnTo>
                <a:lnTo>
                  <a:pt x="356615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1001" y="4183379"/>
            <a:ext cx="295656" cy="30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1001" y="4585715"/>
            <a:ext cx="295656" cy="30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81201" y="3308350"/>
            <a:ext cx="5052060" cy="159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D46E2"/>
                </a:solidFill>
                <a:latin typeface="Times New Roman"/>
                <a:cs typeface="Times New Roman"/>
              </a:rPr>
              <a:t>ν</a:t>
            </a:r>
            <a:r>
              <a:rPr sz="2400" b="1" spc="-10" dirty="0">
                <a:solidFill>
                  <a:srgbClr val="0D46E2"/>
                </a:solidFill>
                <a:latin typeface="Times New Roman"/>
                <a:cs typeface="Times New Roman"/>
              </a:rPr>
              <a:t>ε</a:t>
            </a:r>
            <a:r>
              <a:rPr sz="2400" b="1" spc="-5" dirty="0">
                <a:solidFill>
                  <a:srgbClr val="0D46E2"/>
                </a:solidFill>
                <a:latin typeface="Times New Roman"/>
                <a:cs typeface="Times New Roman"/>
              </a:rPr>
              <a:t>υρ</a:t>
            </a:r>
            <a:r>
              <a:rPr sz="2400" b="1" spc="-40" dirty="0">
                <a:solidFill>
                  <a:srgbClr val="0D46E2"/>
                </a:solidFill>
                <a:latin typeface="Times New Roman"/>
                <a:cs typeface="Times New Roman"/>
              </a:rPr>
              <a:t>ώ</a:t>
            </a:r>
            <a:r>
              <a:rPr sz="2400" b="1" dirty="0">
                <a:solidFill>
                  <a:srgbClr val="0D46E2"/>
                </a:solidFill>
                <a:latin typeface="Times New Roman"/>
                <a:cs typeface="Times New Roman"/>
              </a:rPr>
              <a:t>νες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2493010">
              <a:lnSpc>
                <a:spcPct val="110000"/>
              </a:lnSpc>
              <a:spcBef>
                <a:spcPts val="5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Συ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μ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παθο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μ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ιμητική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οδος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07465" y="4878754"/>
            <a:ext cx="3053080" cy="83121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49250">
              <a:lnSpc>
                <a:spcPct val="100000"/>
              </a:lnSpc>
              <a:spcBef>
                <a:spcPts val="390"/>
              </a:spcBef>
            </a:pPr>
            <a:r>
              <a:rPr sz="2400" b="1" u="heavy" dirty="0">
                <a:solidFill>
                  <a:srgbClr val="0D46E2"/>
                </a:solidFill>
                <a:uFill>
                  <a:solidFill>
                    <a:srgbClr val="0D46E2"/>
                  </a:solidFill>
                </a:uFill>
                <a:latin typeface="Arial"/>
                <a:cs typeface="Arial"/>
              </a:rPr>
              <a:t>Νορεπινεφρινη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latin typeface="Arial"/>
                <a:cs typeface="Arial"/>
              </a:rPr>
              <a:t>Από </a:t>
            </a:r>
            <a:r>
              <a:rPr sz="2400" spc="-5" dirty="0">
                <a:latin typeface="Arial"/>
                <a:cs typeface="Arial"/>
              </a:rPr>
              <a:t>αδρενεργικες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ινες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94003" y="1775205"/>
            <a:ext cx="3362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Παρασυμπαθομιμητική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206601" y="2140457"/>
            <a:ext cx="3338195" cy="0"/>
          </a:xfrm>
          <a:custGeom>
            <a:avLst/>
            <a:gdLst/>
            <a:ahLst/>
            <a:cxnLst/>
            <a:rect l="l" t="t" r="r" b="b"/>
            <a:pathLst>
              <a:path w="3338195">
                <a:moveTo>
                  <a:pt x="0" y="0"/>
                </a:moveTo>
                <a:lnTo>
                  <a:pt x="3337585" y="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77874" y="2141346"/>
            <a:ext cx="740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οδος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90447" y="2506217"/>
            <a:ext cx="715010" cy="0"/>
          </a:xfrm>
          <a:custGeom>
            <a:avLst/>
            <a:gdLst/>
            <a:ahLst/>
            <a:cxnLst/>
            <a:rect l="l" t="t" r="r" b="b"/>
            <a:pathLst>
              <a:path w="715010">
                <a:moveTo>
                  <a:pt x="0" y="0"/>
                </a:moveTo>
                <a:lnTo>
                  <a:pt x="714755" y="0"/>
                </a:lnTo>
              </a:path>
            </a:pathLst>
          </a:custGeom>
          <a:ln w="3200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94003" y="2507107"/>
            <a:ext cx="20027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D46E2"/>
                </a:solidFill>
                <a:latin typeface="Arial"/>
                <a:cs typeface="Arial"/>
              </a:rPr>
              <a:t>Ακετυλχολινη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06601" y="2871977"/>
            <a:ext cx="1976755" cy="0"/>
          </a:xfrm>
          <a:custGeom>
            <a:avLst/>
            <a:gdLst/>
            <a:ahLst/>
            <a:cxnLst/>
            <a:rect l="l" t="t" r="r" b="b"/>
            <a:pathLst>
              <a:path w="1976755">
                <a:moveTo>
                  <a:pt x="0" y="0"/>
                </a:moveTo>
                <a:lnTo>
                  <a:pt x="1976653" y="0"/>
                </a:lnTo>
              </a:path>
            </a:pathLst>
          </a:custGeom>
          <a:ln w="32003">
            <a:solidFill>
              <a:srgbClr val="0D4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194003" y="2872866"/>
            <a:ext cx="2934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Από </a:t>
            </a:r>
            <a:r>
              <a:rPr sz="2400" spc="-10" dirty="0">
                <a:latin typeface="Arial"/>
                <a:cs typeface="Arial"/>
              </a:rPr>
              <a:t>χολινεργικες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ινες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ECEC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818</Words>
  <Application>Microsoft Office PowerPoint</Application>
  <PresentationFormat>On-screen Show (4:3)</PresentationFormat>
  <Paragraphs>350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Οργανωση Νευρικου Συστηματος</vt:lpstr>
      <vt:lpstr>PowerPoint Presentation</vt:lpstr>
      <vt:lpstr>ΑΝΣ</vt:lpstr>
      <vt:lpstr>Σωματικοι κινητικοι νευρώνες;</vt:lpstr>
      <vt:lpstr>Απαγωγοι νευρικες ινες</vt:lpstr>
      <vt:lpstr>ΑΝΣ</vt:lpstr>
      <vt:lpstr>Από πού προερχονται</vt:lpstr>
      <vt:lpstr>Νευροδιαβιβαστες</vt:lpstr>
      <vt:lpstr>ΑΝΣ</vt:lpstr>
      <vt:lpstr>ΑΝΣ</vt:lpstr>
      <vt:lpstr>ΑΝΣ</vt:lpstr>
      <vt:lpstr>ΑΝΣ Παρασυμπαθητικό</vt:lpstr>
      <vt:lpstr>ΑΝΣ Συμπαθητικό</vt:lpstr>
      <vt:lpstr>ΑΝΣ</vt:lpstr>
      <vt:lpstr>ΑΝΣ Αδρενεργικοι υποδοχεις</vt:lpstr>
      <vt:lpstr>Αδρενεργικα Φ Επινεφρινη–</vt:lpstr>
      <vt:lpstr>Αδρενεργικα Φ Επινεφρινη–</vt:lpstr>
      <vt:lpstr>Αδρενεργικα Φ B 2 αγωνιστες</vt:lpstr>
      <vt:lpstr>α- Αδρενεργικοι Αποκλειστες  (ανταγωνιστες/ συμπαθητικολυτικα)</vt:lpstr>
      <vt:lpstr>β- Αδρενεργικοι Αποκλειστες  (ανταγωνιστες/ συμπαθητικολυτικα) =</vt:lpstr>
      <vt:lpstr>Μη εκλεκτικοι vs εκλεκτικών β-  αναστολεων</vt:lpstr>
      <vt:lpstr>β- Αδρενεργικοι Αποκλειστες =  Μη εκλεκτικοι (β1, β2)</vt:lpstr>
      <vt:lpstr>β- Αδρενεργικοι Αποκλειστες = Μη εκλεκτικοι (β1, β2) Προπρανολολη</vt:lpstr>
      <vt:lpstr>β- Αδρενεργικοι Αποκλειστες =</vt:lpstr>
      <vt:lpstr>Παρασυμπαθητικές δρασεις</vt:lpstr>
      <vt:lpstr>Χολινεργικα Φ</vt:lpstr>
      <vt:lpstr>Χολινεργικα Φ</vt:lpstr>
      <vt:lpstr>Χολινεργικα Φ  (Παρασυμπαθομιμητικα)</vt:lpstr>
      <vt:lpstr>Αντιχολινεργικα /Παρασυμπαθολυτικα</vt:lpstr>
      <vt:lpstr>Αντιχολινεργικα /Παρασυμπαθολυτικα</vt:lpstr>
      <vt:lpstr>Αντιχολινεργικα</vt:lpstr>
      <vt:lpstr>Αντιχολινεργικα</vt:lpstr>
      <vt:lpstr>Αντιχολινεργικα Φ /Γαγγλιοπληγικα</vt:lpstr>
      <vt:lpstr>Αντιχολινεργικα  Φ Μυοπληγικα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lecture 3</dc:title>
  <dc:subject>Pharmacology</dc:subject>
  <dc:creator>Julie Cordts</dc:creator>
  <cp:lastModifiedBy>Spyros</cp:lastModifiedBy>
  <cp:revision>1</cp:revision>
  <dcterms:created xsi:type="dcterms:W3CDTF">2020-06-01T03:09:32Z</dcterms:created>
  <dcterms:modified xsi:type="dcterms:W3CDTF">2020-06-01T03:09:41Z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2020-06-01T00:00:00Z</vt:filetime>
  </property>
</Properties>
</file>