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  <p:sldMasterId id="2147483713" r:id="rId3"/>
    <p:sldMasterId id="2147483725" r:id="rId4"/>
    <p:sldMasterId id="2147483741" r:id="rId5"/>
    <p:sldMasterId id="2147483759" r:id="rId6"/>
  </p:sldMasterIdLst>
  <p:notesMasterIdLst>
    <p:notesMasterId r:id="rId49"/>
  </p:notesMasterIdLst>
  <p:handoutMasterIdLst>
    <p:handoutMasterId r:id="rId50"/>
  </p:handoutMasterIdLst>
  <p:sldIdLst>
    <p:sldId id="256" r:id="rId7"/>
    <p:sldId id="293" r:id="rId8"/>
    <p:sldId id="280" r:id="rId9"/>
    <p:sldId id="276" r:id="rId10"/>
    <p:sldId id="279" r:id="rId11"/>
    <p:sldId id="314" r:id="rId12"/>
    <p:sldId id="278" r:id="rId13"/>
    <p:sldId id="271" r:id="rId14"/>
    <p:sldId id="275" r:id="rId15"/>
    <p:sldId id="272" r:id="rId16"/>
    <p:sldId id="288" r:id="rId17"/>
    <p:sldId id="277" r:id="rId18"/>
    <p:sldId id="285" r:id="rId19"/>
    <p:sldId id="295" r:id="rId20"/>
    <p:sldId id="289" r:id="rId21"/>
    <p:sldId id="305" r:id="rId22"/>
    <p:sldId id="287" r:id="rId23"/>
    <p:sldId id="298" r:id="rId24"/>
    <p:sldId id="290" r:id="rId25"/>
    <p:sldId id="299" r:id="rId26"/>
    <p:sldId id="300" r:id="rId27"/>
    <p:sldId id="301" r:id="rId28"/>
    <p:sldId id="303" r:id="rId29"/>
    <p:sldId id="304" r:id="rId30"/>
    <p:sldId id="291" r:id="rId31"/>
    <p:sldId id="294" r:id="rId32"/>
    <p:sldId id="296" r:id="rId33"/>
    <p:sldId id="313" r:id="rId34"/>
    <p:sldId id="312" r:id="rId35"/>
    <p:sldId id="308" r:id="rId36"/>
    <p:sldId id="306" r:id="rId37"/>
    <p:sldId id="309" r:id="rId38"/>
    <p:sldId id="310" r:id="rId39"/>
    <p:sldId id="311" r:id="rId40"/>
    <p:sldId id="307" r:id="rId41"/>
    <p:sldId id="257" r:id="rId42"/>
    <p:sldId id="262" r:id="rId43"/>
    <p:sldId id="264" r:id="rId44"/>
    <p:sldId id="269" r:id="rId45"/>
    <p:sldId id="270" r:id="rId46"/>
    <p:sldId id="266" r:id="rId47"/>
    <p:sldId id="261" r:id="rId48"/>
  </p:sldIdLst>
  <p:sldSz cx="9144000" cy="6858000" type="screen4x3"/>
  <p:notesSz cx="7104063" cy="10234613"/>
  <p:custDataLst>
    <p:tags r:id="rId51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4545C3"/>
    <a:srgbClr val="333399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 autoAdjust="0"/>
    <p:restoredTop sz="94660"/>
  </p:normalViewPr>
  <p:slideViewPr>
    <p:cSldViewPr>
      <p:cViewPr varScale="1">
        <p:scale>
          <a:sx n="82" d="100"/>
          <a:sy n="82" d="100"/>
        </p:scale>
        <p:origin x="1570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10/11/2024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10/11/2024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96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9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https://en.wikipedia.org/wiki/Scheimpflug_principle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8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D09AED9-2298-441B-A213-FB0A5DCDBF31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6759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4D14BD-0036-4F5E-B955-D3C233430FB0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6125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3746CF-3A10-4DCF-B797-D9598911F0FD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8456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825F30E-C07E-4BD9-8587-A4B17BFC1FFE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7237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Τίτλος, 2 Αντικείμενα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69CD425-90AC-46F4-A807-D63C39361973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9902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38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8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51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3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2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9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1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55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6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4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5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34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42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35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86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308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58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017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283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1767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19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53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61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77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2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15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10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28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72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24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117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858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09625-0E1F-44EB-839A-F14B7E7F9E9A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084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0CF56-0602-4B88-8ACD-6AD7B4560C40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75438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066800" y="4114800"/>
            <a:ext cx="75438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9F961-CD26-41E9-B2FE-967A9016789B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632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D856F-F42A-4E9B-BDB0-971D74995D94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18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Τίτλος, 2 Αντικείμενα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3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0226-D26C-4FD8-9EC8-99136E855CF0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632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037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900"/>
              </a:spcBef>
              <a:defRPr sz="1800"/>
            </a:lvl1pPr>
            <a:lvl2pPr marL="557213" indent="-289322">
              <a:lnSpc>
                <a:spcPct val="110000"/>
              </a:lnSpc>
              <a:spcBef>
                <a:spcPts val="900"/>
              </a:spcBef>
              <a:buFont typeface="Courier New" panose="02070309020205020404" pitchFamily="49" charset="0"/>
              <a:buChar char="o"/>
              <a:defRPr sz="1800"/>
            </a:lvl2pPr>
            <a:lvl3pPr>
              <a:lnSpc>
                <a:spcPct val="110000"/>
              </a:lnSpc>
              <a:spcBef>
                <a:spcPts val="900"/>
              </a:spcBef>
              <a:defRPr sz="1800"/>
            </a:lvl3pPr>
            <a:lvl4pPr>
              <a:lnSpc>
                <a:spcPct val="110000"/>
              </a:lnSpc>
              <a:spcBef>
                <a:spcPts val="900"/>
              </a:spcBef>
              <a:defRPr sz="1800"/>
            </a:lvl4pPr>
            <a:lvl5pPr>
              <a:lnSpc>
                <a:spcPct val="110000"/>
              </a:lnSpc>
              <a:spcBef>
                <a:spcPts val="900"/>
              </a:spcBef>
              <a:defRPr sz="18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10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98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0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6"/>
            <a:ext cx="4040188" cy="97812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406243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96756"/>
            <a:ext cx="4041775" cy="97812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8"/>
            <a:ext cx="4041775" cy="406243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0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8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96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9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00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D09AED9-2298-441B-A213-FB0A5DCDBF31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1694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2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4D14BD-0036-4F5E-B955-D3C233430FB0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62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2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3746CF-3A10-4DCF-B797-D9598911F0FD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61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2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825F30E-C07E-4BD9-8587-A4B17BFC1FFE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385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Τίτλος, 2 Αντικείμενα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2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69CD425-90AC-46F4-A807-D63C39361973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336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457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1066800" y="304802"/>
            <a:ext cx="7543800" cy="14319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4FE64-D055-4B5F-85FF-645FB9E82763}" type="slidenum">
              <a:rPr lang="el-GR" altLang="el-GR">
                <a:solidFill>
                  <a:prstClr val="black"/>
                </a:solidFill>
              </a:rPr>
              <a:pPr/>
              <a:t>‹#›</a:t>
            </a:fld>
            <a:endParaRPr lang="el-GR" alt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9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85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93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71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46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578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59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866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77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5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9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09625-0E1F-44EB-839A-F14B7E7F9E9A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943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0CF56-0602-4B88-8ACD-6AD7B4560C40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2502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75438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066800" y="4114800"/>
            <a:ext cx="75438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9F961-CD26-41E9-B2FE-967A9016789B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211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D856F-F42A-4E9B-BDB0-971D74995D94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353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Τίτλος, 2 Αντικείμενα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3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0226-D26C-4FD8-9EC8-99136E855CF0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17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7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6322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0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1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7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entamirror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s://en.wikipedia.org/wiki/Pentaprism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en.wikipedia.org/wiki/Image_sensor" TargetMode="External"/><Relationship Id="rId5" Type="http://schemas.openxmlformats.org/officeDocument/2006/relationships/hyperlink" Target="https://en.wikipedia.org/wiki/Focal-plane_shutter" TargetMode="External"/><Relationship Id="rId10" Type="http://schemas.openxmlformats.org/officeDocument/2006/relationships/image" Target="../media/image33.png"/><Relationship Id="rId4" Type="http://schemas.openxmlformats.org/officeDocument/2006/relationships/hyperlink" Target="https://en.wikipedia.org/wiki/Camera_lens" TargetMode="External"/><Relationship Id="rId9" Type="http://schemas.openxmlformats.org/officeDocument/2006/relationships/hyperlink" Target="https://en.wikipedia.org/wiki/Viewfinder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Relationship Id="rId5" Type="http://schemas.microsoft.com/office/2007/relationships/hdphoto" Target="../media/hdphoto6.wdp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hotozine.com/article/step-into-the-world-of-miniature-with-david-clapp-11285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Επιστημονική Φωτογραφία (Θ)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l-GR" sz="2800" b="1" dirty="0" smtClean="0"/>
              <a:t>Ενότητα 3</a:t>
            </a:r>
            <a:r>
              <a:rPr lang="el-GR" sz="2800" dirty="0" smtClean="0"/>
              <a:t>: </a:t>
            </a:r>
            <a:r>
              <a:rPr lang="en-US" sz="2800" dirty="0" smtClean="0"/>
              <a:t>Macro</a:t>
            </a:r>
            <a:r>
              <a:rPr lang="el-GR" sz="2800" dirty="0" smtClean="0"/>
              <a:t>-φωτογραφία</a:t>
            </a:r>
            <a:endParaRPr lang="en-US" sz="2800" dirty="0" smtClean="0"/>
          </a:p>
          <a:p>
            <a:pPr>
              <a:spcBef>
                <a:spcPts val="0"/>
              </a:spcBef>
            </a:pPr>
            <a:r>
              <a:rPr lang="el-GR" sz="2400" dirty="0" smtClean="0"/>
              <a:t>Αθανάσιος </a:t>
            </a:r>
            <a:r>
              <a:rPr lang="el-GR" sz="2400" dirty="0" err="1" smtClean="0"/>
              <a:t>Αραβαντινός</a:t>
            </a:r>
            <a:endParaRPr lang="el-GR" sz="2400" dirty="0"/>
          </a:p>
          <a:p>
            <a:pPr>
              <a:spcBef>
                <a:spcPts val="0"/>
              </a:spcBef>
            </a:pPr>
            <a:r>
              <a:rPr lang="el-GR" sz="2400" dirty="0"/>
              <a:t>Τμήμα Φωτογραφίας και Οπτικοακουστικών Τεχνών</a:t>
            </a:r>
          </a:p>
        </p:txBody>
      </p:sp>
      <p:pic>
        <p:nvPicPr>
          <p:cNvPr id="6" name="Picture 5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144402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1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1760" y="188640"/>
            <a:ext cx="6408712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0148" y="497198"/>
            <a:ext cx="5472170" cy="771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997" y="293209"/>
            <a:ext cx="1359595" cy="135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to get Magnification</a:t>
            </a:r>
            <a:endParaRPr lang="el-G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007797" cy="541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4944" y="1383523"/>
            <a:ext cx="2952668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Macro lens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Extension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Supplementary lens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+mn-lt"/>
              </a:rPr>
              <a:t>Teleconverter</a:t>
            </a:r>
            <a:r>
              <a:rPr lang="en-US" sz="2400" dirty="0" smtClean="0">
                <a:latin typeface="+mn-lt"/>
              </a:rPr>
              <a:t> </a:t>
            </a:r>
            <a:endParaRPr lang="el-GR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283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6" y="938350"/>
            <a:ext cx="6729984" cy="4206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132" y="4764354"/>
            <a:ext cx="50405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By Richard </a:t>
            </a:r>
            <a:r>
              <a:rPr lang="en-US" sz="1100" dirty="0" err="1"/>
              <a:t>Bartz</a:t>
            </a:r>
            <a:r>
              <a:rPr lang="en-US" sz="1100" dirty="0"/>
              <a:t>, Munich aka </a:t>
            </a:r>
            <a:r>
              <a:rPr lang="en-US" sz="1100" dirty="0" err="1"/>
              <a:t>Makro</a:t>
            </a:r>
            <a:r>
              <a:rPr lang="en-US" sz="1100" dirty="0"/>
              <a:t> Freak - Own work, CC BY-SA 2.5, https://commons.wikimedia.org/w/index.php?curid=3451721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515" y="1010358"/>
            <a:ext cx="304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</a:t>
            </a:r>
            <a:r>
              <a:rPr lang="el-GR" dirty="0" smtClean="0"/>
              <a:t>μεγέθυνση </a:t>
            </a:r>
            <a:r>
              <a:rPr lang="en-US" dirty="0" smtClean="0"/>
              <a:t>(R.R.) = 5:1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368668" y="112423"/>
            <a:ext cx="24416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Macro lens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802" y="5644510"/>
            <a:ext cx="3338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Συνεχής μεταβολή </a:t>
            </a:r>
            <a:r>
              <a:rPr lang="en-US" sz="1600" dirty="0" smtClean="0"/>
              <a:t>f</a:t>
            </a:r>
            <a:r>
              <a:rPr lang="el-GR" sz="1600" dirty="0" smtClean="0"/>
              <a:t> σε περιοχές τιμών συγκεκριμένου εύρους</a:t>
            </a:r>
            <a:endParaRPr lang="en-US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275856" y="5324186"/>
            <a:ext cx="5615961" cy="1320471"/>
            <a:chOff x="3645368" y="5242639"/>
            <a:chExt cx="5615961" cy="1320471"/>
          </a:xfrm>
        </p:grpSpPr>
        <p:sp>
          <p:nvSpPr>
            <p:cNvPr id="9" name="Left Brace 8"/>
            <p:cNvSpPr/>
            <p:nvPr/>
          </p:nvSpPr>
          <p:spPr>
            <a:xfrm>
              <a:off x="3645368" y="5431766"/>
              <a:ext cx="123614" cy="975770"/>
            </a:xfrm>
            <a:prstGeom prst="leftBrace">
              <a:avLst/>
            </a:prstGeom>
            <a:ln w="22225">
              <a:solidFill>
                <a:schemeClr val="accent5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57532" y="5242639"/>
              <a:ext cx="52376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smtClean="0"/>
                <a:t>45</a:t>
              </a:r>
              <a:r>
                <a:rPr lang="en-US" sz="1600" dirty="0" smtClean="0"/>
                <a:t>mm - 65mm:</a:t>
              </a:r>
              <a:r>
                <a:rPr lang="el-GR" sz="1600" dirty="0" smtClean="0"/>
                <a:t> Μικρά αντικείμενα από μικρή απόσταση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57532" y="5730257"/>
              <a:ext cx="52642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smtClean="0"/>
                <a:t>90</a:t>
              </a:r>
              <a:r>
                <a:rPr lang="en-US" sz="1600" dirty="0" smtClean="0"/>
                <a:t>mm - </a:t>
              </a:r>
              <a:r>
                <a:rPr lang="el-GR" sz="1600" dirty="0" smtClean="0"/>
                <a:t>10</a:t>
              </a:r>
              <a:r>
                <a:rPr lang="en-US" sz="1600" dirty="0" smtClean="0"/>
                <a:t>5mm:</a:t>
              </a:r>
              <a:r>
                <a:rPr lang="el-GR" sz="1600" dirty="0" smtClean="0"/>
                <a:t> έντομα, φυτά – ενδιάμεσες αποστάσεις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45368" y="6224556"/>
              <a:ext cx="56159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smtClean="0"/>
                <a:t>150</a:t>
              </a:r>
              <a:r>
                <a:rPr lang="en-US" sz="1600" dirty="0" smtClean="0"/>
                <a:t>mm - </a:t>
              </a:r>
              <a:r>
                <a:rPr lang="el-GR" sz="1600" dirty="0" smtClean="0"/>
                <a:t>200</a:t>
              </a:r>
              <a:r>
                <a:rPr lang="en-US" sz="1600" dirty="0" smtClean="0"/>
                <a:t>mm:</a:t>
              </a:r>
              <a:r>
                <a:rPr lang="el-GR" sz="1600" dirty="0" smtClean="0"/>
                <a:t> Μικρά αντικείμενα από μεγάλη απόσταση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5458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Supplementary close up lenses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687400" cy="512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941168"/>
            <a:ext cx="2405658" cy="106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50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" b="5608"/>
          <a:stretch/>
        </p:blipFill>
        <p:spPr>
          <a:xfrm>
            <a:off x="1907704" y="3260833"/>
            <a:ext cx="5057784" cy="34563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6"/>
          <a:stretch/>
        </p:blipFill>
        <p:spPr>
          <a:xfrm>
            <a:off x="3800826" y="93273"/>
            <a:ext cx="4875630" cy="31119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41781" y="3205190"/>
            <a:ext cx="34697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By User:Fg2 - Own work, Public Domain, https://commons.wikimedia.org/w/index.php?curid=168442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814" y="493382"/>
            <a:ext cx="3750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ΔΑΚΤΥΛΙΟΙ ΕΠΕΚΤΑΣΗΣ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9464" y="3374467"/>
            <a:ext cx="1699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ΦΥΣΟΥΝΑ</a:t>
            </a:r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117358" y="6372750"/>
            <a:ext cx="37345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By User </a:t>
            </a:r>
            <a:r>
              <a:rPr lang="en-US" sz="1000" dirty="0" err="1"/>
              <a:t>Smial</a:t>
            </a:r>
            <a:r>
              <a:rPr lang="en-US" sz="1000" dirty="0"/>
              <a:t> on </a:t>
            </a:r>
            <a:r>
              <a:rPr lang="en-US" sz="1000" dirty="0" err="1"/>
              <a:t>de.wikipedia</a:t>
            </a:r>
            <a:r>
              <a:rPr lang="en-US" sz="1000" dirty="0"/>
              <a:t> - Own work, CC BY-SA 2.0 de, https://commons.wikimedia.org/w/index.php?curid=994122</a:t>
            </a:r>
          </a:p>
        </p:txBody>
      </p:sp>
    </p:spTree>
    <p:extLst>
      <p:ext uri="{BB962C8B-B14F-4D97-AF65-F5344CB8AC3E}">
        <p14:creationId xmlns:p14="http://schemas.microsoft.com/office/powerpoint/2010/main" val="163282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871" y="1071219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Δεν περιλαμβάνουν οπτικά στοιχεία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→ απαλλαγμένοι από οπτικά σφάλματα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Δεν επηρρεάζουν ποιότητα φωτογραφικού φακού</a:t>
            </a:r>
          </a:p>
          <a:p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871" y="3406642"/>
            <a:ext cx="4813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Αυξάνουν απόσταση φακού – ειδώλου (β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  <p:sp>
        <p:nvSpPr>
          <p:cNvPr id="5" name="Left Brace 4"/>
          <p:cNvSpPr/>
          <p:nvPr/>
        </p:nvSpPr>
        <p:spPr>
          <a:xfrm>
            <a:off x="4874636" y="2581595"/>
            <a:ext cx="216024" cy="2019426"/>
          </a:xfrm>
          <a:prstGeom prst="leftBrace">
            <a:avLst/>
          </a:prstGeom>
          <a:ln w="22225">
            <a:solidFill>
              <a:schemeClr val="accent5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4048" y="2339156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εστιασμένο είδωλο για μικρότερες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αποστάσεις αντικειμένου – φακού (α)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11552" y="3170153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Αύξηση μεγέθυνσης (Μ=β/α)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111552" y="3803295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Μείωση φωτεινότητας ειδώλου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90660" y="4363916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Μικρό βάθος πεδίου: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~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l-G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2483362" y="246172"/>
            <a:ext cx="3750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ΔΑΚΤΥΛΙΟΙ ΕΠΕΚΤΑΣΗΣ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190871" y="532110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Δεν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δυνατή η εστίαση στο άπειρο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6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" t="6642"/>
          <a:stretch/>
        </p:blipFill>
        <p:spPr>
          <a:xfrm>
            <a:off x="4332789" y="256941"/>
            <a:ext cx="2119533" cy="144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8042562" cy="411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908" y="476672"/>
            <a:ext cx="3467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Extension tubes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107504" y="6356350"/>
            <a:ext cx="38164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By </a:t>
            </a:r>
            <a:r>
              <a:rPr lang="en-US" sz="1050" dirty="0" err="1"/>
              <a:t>Tamasflex</a:t>
            </a:r>
            <a:r>
              <a:rPr lang="en-US" sz="1050" dirty="0"/>
              <a:t> - Own work, CC BY-SA 3.0, https://commons.wikimedia.org/w/index.php?curid=16931708</a:t>
            </a:r>
          </a:p>
        </p:txBody>
      </p:sp>
    </p:spTree>
    <p:extLst>
      <p:ext uri="{BB962C8B-B14F-4D97-AF65-F5344CB8AC3E}">
        <p14:creationId xmlns:p14="http://schemas.microsoft.com/office/powerpoint/2010/main" val="41275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Connector 57"/>
          <p:cNvCxnSpPr/>
          <p:nvPr/>
        </p:nvCxnSpPr>
        <p:spPr>
          <a:xfrm>
            <a:off x="6025005" y="1109502"/>
            <a:ext cx="0" cy="4800600"/>
          </a:xfrm>
          <a:prstGeom prst="lin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286869" y="1028509"/>
            <a:ext cx="258404" cy="265457"/>
            <a:chOff x="2844858" y="3800225"/>
            <a:chExt cx="459385" cy="471924"/>
          </a:xfrm>
        </p:grpSpPr>
        <p:sp>
          <p:nvSpPr>
            <p:cNvPr id="71" name="Oval 70"/>
            <p:cNvSpPr/>
            <p:nvPr/>
          </p:nvSpPr>
          <p:spPr>
            <a:xfrm>
              <a:off x="2901950" y="3848986"/>
              <a:ext cx="330348" cy="3473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44858" y="3800225"/>
              <a:ext cx="459385" cy="471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1125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  <a:endParaRPr lang="en-US" sz="112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6069087" y="1298386"/>
            <a:ext cx="2789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600" dirty="0">
                <a:solidFill>
                  <a:prstClr val="black"/>
                </a:solidFill>
                <a:latin typeface="Calibri" panose="020F0502020204030204"/>
              </a:rPr>
              <a:t>επίπεδο ειδώλου (αισθητήρας)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353156" y="3541472"/>
            <a:ext cx="258404" cy="265457"/>
            <a:chOff x="2846383" y="3809633"/>
            <a:chExt cx="459385" cy="471924"/>
          </a:xfrm>
        </p:grpSpPr>
        <p:sp>
          <p:nvSpPr>
            <p:cNvPr id="120" name="Oval 119"/>
            <p:cNvSpPr/>
            <p:nvPr/>
          </p:nvSpPr>
          <p:spPr>
            <a:xfrm>
              <a:off x="2901950" y="3848986"/>
              <a:ext cx="330348" cy="3473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846383" y="3809633"/>
              <a:ext cx="459385" cy="471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25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125189" y="1290761"/>
            <a:ext cx="22613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χωρίς δακτύλιο επέκτασης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25189" y="3766533"/>
            <a:ext cx="25941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δακτύλιος επέκτασης μήκους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L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981799" y="156380"/>
            <a:ext cx="500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b="1" dirty="0">
                <a:solidFill>
                  <a:prstClr val="black"/>
                </a:solidFill>
                <a:latin typeface="Calibri" panose="020F0502020204030204"/>
              </a:rPr>
              <a:t>ΔΑΚΤΥΛΙΟΙ ΕΠΕΚΤΑΣΗΣ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– </a:t>
            </a:r>
            <a:r>
              <a:rPr lang="el-GR" b="1" dirty="0">
                <a:solidFill>
                  <a:prstClr val="black"/>
                </a:solidFill>
                <a:latin typeface="Calibri" panose="020F0502020204030204"/>
              </a:rPr>
              <a:t>ΣΧΗΜΑΤΙΚΟ ΔΙΑΓΡΑΜΜΑ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27778" y="1309711"/>
            <a:ext cx="6971881" cy="1975273"/>
            <a:chOff x="1827778" y="1465346"/>
            <a:chExt cx="6971881" cy="1975273"/>
          </a:xfrm>
        </p:grpSpPr>
        <p:sp>
          <p:nvSpPr>
            <p:cNvPr id="29" name="TextBox 28"/>
            <p:cNvSpPr txBox="1"/>
            <p:nvPr/>
          </p:nvSpPr>
          <p:spPr>
            <a:xfrm>
              <a:off x="1827778" y="2018671"/>
              <a:ext cx="1304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dirty="0">
                  <a:solidFill>
                    <a:srgbClr val="4472C4"/>
                  </a:solidFill>
                  <a:latin typeface="Calibri" panose="020F0502020204030204"/>
                </a:rPr>
                <a:t>αντικείμενο</a:t>
              </a:r>
              <a:endParaRPr lang="en-US" dirty="0">
                <a:solidFill>
                  <a:srgbClr val="4472C4"/>
                </a:solidFill>
                <a:latin typeface="Calibri" panose="020F050202020403020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88167" y="2392717"/>
              <a:ext cx="1044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b="1" dirty="0">
                  <a:solidFill>
                    <a:srgbClr val="70AD47"/>
                  </a:solidFill>
                  <a:latin typeface="Calibri" panose="020F0502020204030204"/>
                </a:rPr>
                <a:t>είδωλο 1</a:t>
              </a:r>
              <a:endParaRPr lang="en-US" b="1" dirty="0">
                <a:solidFill>
                  <a:srgbClr val="70AD47"/>
                </a:solidFill>
                <a:latin typeface="Calibri" panose="020F0502020204030204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979712" y="1465346"/>
              <a:ext cx="5488160" cy="1975273"/>
              <a:chOff x="2169352" y="523408"/>
              <a:chExt cx="7317548" cy="2633697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2169352" y="1748596"/>
                <a:ext cx="690966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Down Arrow 6"/>
              <p:cNvSpPr/>
              <p:nvPr/>
            </p:nvSpPr>
            <p:spPr>
              <a:xfrm flipV="1">
                <a:off x="3608926" y="1197033"/>
                <a:ext cx="144523" cy="585728"/>
              </a:xfrm>
              <a:prstGeom prst="downArrow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6094525" y="1252913"/>
                <a:ext cx="2647532" cy="1435599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6305662" y="1369540"/>
                <a:ext cx="275219" cy="150015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/>
              <p:cNvGrpSpPr/>
              <p:nvPr/>
            </p:nvGrpSpPr>
            <p:grpSpPr>
              <a:xfrm>
                <a:off x="3682715" y="1252913"/>
                <a:ext cx="2411810" cy="66404"/>
                <a:chOff x="3168381" y="3343109"/>
                <a:chExt cx="2653102" cy="0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3168381" y="3343109"/>
                  <a:ext cx="2653102" cy="0"/>
                </a:xfrm>
                <a:prstGeom prst="line">
                  <a:avLst/>
                </a:prstGeom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3686249" y="3343109"/>
                  <a:ext cx="445770" cy="0"/>
                </a:xfrm>
                <a:prstGeom prst="straightConnector1">
                  <a:avLst/>
                </a:prstGeom>
                <a:ln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Connector 21"/>
              <p:cNvCxnSpPr>
                <a:stCxn id="7" idx="3"/>
              </p:cNvCxnSpPr>
              <p:nvPr/>
            </p:nvCxnSpPr>
            <p:spPr>
              <a:xfrm>
                <a:off x="3753449" y="1269294"/>
                <a:ext cx="5733451" cy="1159581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6248984" y="1775199"/>
                <a:ext cx="331897" cy="6688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4153484" y="1354615"/>
                <a:ext cx="413712" cy="84207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5158639" y="1723771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986730" y="1725448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Down Arrow 45"/>
              <p:cNvSpPr/>
              <p:nvPr/>
            </p:nvSpPr>
            <p:spPr>
              <a:xfrm>
                <a:off x="7528639" y="1758018"/>
                <a:ext cx="80659" cy="274320"/>
              </a:xfrm>
              <a:prstGeom prst="downArrow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3700367" y="2110950"/>
                <a:ext cx="237744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3784394" y="2099570"/>
                <a:ext cx="24122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 smtClean="0">
                    <a:solidFill>
                      <a:srgbClr val="4472C4"/>
                    </a:solidFill>
                    <a:latin typeface="Calibri" panose="020F0502020204030204"/>
                  </a:rPr>
                  <a:t>s</a:t>
                </a:r>
                <a:endParaRPr lang="en-US" baseline="-25000" dirty="0">
                  <a:solidFill>
                    <a:srgbClr val="4472C4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6094525" y="523408"/>
                <a:ext cx="0" cy="2633697"/>
              </a:xfrm>
              <a:prstGeom prst="straightConnector1">
                <a:avLst/>
              </a:prstGeom>
              <a:ln w="63500"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TextBox 122"/>
            <p:cNvSpPr txBox="1"/>
            <p:nvPr/>
          </p:nvSpPr>
          <p:spPr>
            <a:xfrm>
              <a:off x="4005252" y="2335127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E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542945" y="2065616"/>
              <a:ext cx="3294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E</a:t>
              </a:r>
              <a:r>
                <a:rPr lang="el-GR" b="1" dirty="0">
                  <a:solidFill>
                    <a:prstClr val="black"/>
                  </a:solidFill>
                  <a:latin typeface="Calibri" panose="020F0502020204030204"/>
                </a:rPr>
                <a:t>΄</a:t>
              </a:r>
              <a:endParaRPr lang="en-US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380924" y="2644195"/>
              <a:ext cx="3497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4472C4"/>
                  </a:solidFill>
                  <a:latin typeface="Calibri" panose="020F0502020204030204"/>
                </a:rPr>
                <a:t>s</a:t>
              </a:r>
              <a:r>
                <a:rPr lang="el-GR" b="1" dirty="0">
                  <a:solidFill>
                    <a:srgbClr val="4472C4"/>
                  </a:solidFill>
                  <a:latin typeface="Calibri" panose="020F0502020204030204"/>
                </a:rPr>
                <a:t>΄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4970954" y="2659467"/>
              <a:ext cx="1084295" cy="0"/>
            </a:xfrm>
            <a:prstGeom prst="straightConnector1">
              <a:avLst/>
            </a:prstGeom>
            <a:ln w="28575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/>
                <p:cNvSpPr txBox="1"/>
                <p:nvPr/>
              </p:nvSpPr>
              <p:spPr>
                <a:xfrm>
                  <a:off x="7417401" y="2044022"/>
                  <a:ext cx="1382258" cy="582211"/>
                </a:xfrm>
                <a:prstGeom prst="rect">
                  <a:avLst/>
                </a:prstGeom>
                <a:noFill/>
                <a:ln w="50800">
                  <a:solidFill>
                    <a:srgbClr val="92D050"/>
                  </a:solidFill>
                  <a:prstDash val="sysDash"/>
                </a:ln>
              </p:spPr>
              <p:txBody>
                <a:bodyPr wrap="square" lIns="0" tIns="68580" rIns="0" bIns="68580" rtlCol="0" anchor="ctr" anchorCtr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l-GR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𝛼𝜌𝜒</m:t>
                            </m:r>
                          </m:sub>
                        </m:sSub>
                        <m:r>
                          <a:rPr lang="el-GR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l-GR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l-GR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΄</m:t>
                            </m:r>
                          </m:num>
                          <m:den>
                            <m:r>
                              <a:rPr lang="en-US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</m:oMath>
                    </m:oMathPara>
                  </a14:m>
                  <a:endParaRPr lang="en-US" sz="15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36" name="TextBox 1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7401" y="2044022"/>
                  <a:ext cx="1382258" cy="58221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50800">
                  <a:solidFill>
                    <a:srgbClr val="92D050"/>
                  </a:solidFill>
                  <a:prstDash val="sys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1847910" y="3284984"/>
            <a:ext cx="6970738" cy="2520280"/>
            <a:chOff x="1847910" y="3084508"/>
            <a:chExt cx="6970738" cy="2520280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1979712" y="4548407"/>
              <a:ext cx="518224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Down Arrow 68"/>
            <p:cNvSpPr/>
            <p:nvPr/>
          </p:nvSpPr>
          <p:spPr>
            <a:xfrm flipV="1">
              <a:off x="3119996" y="4134734"/>
              <a:ext cx="108392" cy="439296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4260750" y="4172443"/>
              <a:ext cx="2219111" cy="1266663"/>
            </a:xfrm>
            <a:prstGeom prst="line">
              <a:avLst/>
            </a:prstGeom>
            <a:ln w="19050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3182229" y="4176644"/>
              <a:ext cx="1069848" cy="0"/>
              <a:chOff x="3265532" y="3343109"/>
              <a:chExt cx="1569178" cy="0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 flipV="1">
                <a:off x="3265532" y="3343109"/>
                <a:ext cx="1569178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>
                <a:off x="3686249" y="3343109"/>
                <a:ext cx="445770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" name="Straight Connector 78"/>
            <p:cNvCxnSpPr/>
            <p:nvPr/>
          </p:nvCxnSpPr>
          <p:spPr>
            <a:xfrm>
              <a:off x="3187331" y="4172443"/>
              <a:ext cx="3818944" cy="1351184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>
              <a:off x="4508379" y="4637686"/>
              <a:ext cx="231502" cy="8093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3469068" y="4273528"/>
              <a:ext cx="302662" cy="102971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82"/>
            <p:cNvSpPr/>
            <p:nvPr/>
          </p:nvSpPr>
          <p:spPr>
            <a:xfrm>
              <a:off x="3537455" y="4527397"/>
              <a:ext cx="36005" cy="3600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4910088" y="4531576"/>
              <a:ext cx="36005" cy="3600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5" name="Down Arrow 84"/>
            <p:cNvSpPr/>
            <p:nvPr/>
          </p:nvSpPr>
          <p:spPr>
            <a:xfrm>
              <a:off x="5997047" y="4553191"/>
              <a:ext cx="62622" cy="617220"/>
            </a:xfrm>
            <a:prstGeom prst="down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flipH="1">
              <a:off x="3167783" y="4790780"/>
              <a:ext cx="108429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3188590" y="4890044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b="1" dirty="0" smtClean="0">
                  <a:solidFill>
                    <a:srgbClr val="4472C4"/>
                  </a:solidFill>
                  <a:latin typeface="Calibri" panose="020F0502020204030204"/>
                </a:rPr>
                <a:t>α &lt;</a:t>
              </a:r>
              <a:r>
                <a:rPr lang="en-US" b="1" dirty="0" smtClean="0">
                  <a:solidFill>
                    <a:srgbClr val="4472C4"/>
                  </a:solidFill>
                  <a:latin typeface="Calibri" panose="020F0502020204030204"/>
                </a:rPr>
                <a:t> s</a:t>
              </a:r>
              <a:endParaRPr lang="en-US" baseline="-25000" dirty="0">
                <a:solidFill>
                  <a:srgbClr val="4472C4"/>
                </a:solidFill>
                <a:latin typeface="Calibri" panose="020F0502020204030204"/>
              </a:endParaRPr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>
              <a:off x="4257680" y="3629515"/>
              <a:ext cx="0" cy="1975273"/>
            </a:xfrm>
            <a:prstGeom prst="straightConnector1">
              <a:avLst/>
            </a:prstGeom>
            <a:ln w="63500"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>
              <a:off x="4508379" y="4311398"/>
              <a:ext cx="121148" cy="70964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4257680" y="3372786"/>
              <a:ext cx="665910" cy="0"/>
            </a:xfrm>
            <a:prstGeom prst="straightConnector1">
              <a:avLst/>
            </a:prstGeom>
            <a:ln w="38100">
              <a:headEnd type="arrow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4489579" y="3084508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L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061105" y="4586115"/>
              <a:ext cx="1044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b="1" dirty="0">
                  <a:solidFill>
                    <a:srgbClr val="70AD47"/>
                  </a:solidFill>
                  <a:latin typeface="Calibri" panose="020F0502020204030204"/>
                </a:rPr>
                <a:t>είδωλο </a:t>
              </a:r>
              <a:r>
                <a:rPr lang="en-US" b="1" dirty="0" smtClean="0">
                  <a:solidFill>
                    <a:srgbClr val="70AD47"/>
                  </a:solidFill>
                  <a:latin typeface="Calibri" panose="020F0502020204030204"/>
                </a:rPr>
                <a:t>2</a:t>
              </a:r>
              <a:endParaRPr lang="en-US" b="1" dirty="0">
                <a:solidFill>
                  <a:srgbClr val="70AD47"/>
                </a:solidFill>
                <a:latin typeface="Calibri" panose="020F0502020204030204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847910" y="4155111"/>
              <a:ext cx="1304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dirty="0">
                  <a:solidFill>
                    <a:srgbClr val="4472C4"/>
                  </a:solidFill>
                  <a:latin typeface="Calibri" panose="020F0502020204030204"/>
                </a:rPr>
                <a:t>αντικείμενο</a:t>
              </a:r>
              <a:endParaRPr lang="en-US" dirty="0">
                <a:solidFill>
                  <a:srgbClr val="4472C4"/>
                </a:solidFill>
                <a:latin typeface="Calibri" panose="020F0502020204030204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337925" y="426107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E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880997" y="4217153"/>
              <a:ext cx="3294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E</a:t>
              </a:r>
              <a:r>
                <a:rPr lang="el-GR" b="1" dirty="0">
                  <a:solidFill>
                    <a:prstClr val="black"/>
                  </a:solidFill>
                  <a:latin typeface="Calibri" panose="020F0502020204030204"/>
                </a:rPr>
                <a:t>΄</a:t>
              </a:r>
              <a:endParaRPr lang="en-US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614472" y="4903055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b="1" dirty="0" smtClean="0">
                  <a:solidFill>
                    <a:srgbClr val="4472C4"/>
                  </a:solidFill>
                  <a:latin typeface="Calibri" panose="020F0502020204030204"/>
                </a:rPr>
                <a:t>β &gt;</a:t>
              </a:r>
              <a:r>
                <a:rPr lang="en-US" b="1" dirty="0" smtClean="0">
                  <a:solidFill>
                    <a:srgbClr val="4472C4"/>
                  </a:solidFill>
                  <a:latin typeface="Calibri" panose="020F0502020204030204"/>
                </a:rPr>
                <a:t> s</a:t>
              </a:r>
              <a:r>
                <a:rPr lang="el-GR" b="1" dirty="0" smtClean="0">
                  <a:solidFill>
                    <a:srgbClr val="4472C4"/>
                  </a:solidFill>
                  <a:latin typeface="Calibri" panose="020F0502020204030204"/>
                </a:rPr>
                <a:t>΄</a:t>
              </a:r>
              <a:endParaRPr lang="en-US" baseline="-25000" dirty="0">
                <a:solidFill>
                  <a:srgbClr val="4472C4"/>
                </a:solidFill>
                <a:latin typeface="Calibri" panose="020F0502020204030204"/>
              </a:endParaRPr>
            </a:p>
          </p:txBody>
        </p:sp>
        <p:cxnSp>
          <p:nvCxnSpPr>
            <p:cNvPr id="135" name="Straight Arrow Connector 134"/>
            <p:cNvCxnSpPr/>
            <p:nvPr/>
          </p:nvCxnSpPr>
          <p:spPr>
            <a:xfrm>
              <a:off x="4312628" y="4787057"/>
              <a:ext cx="1680210" cy="0"/>
            </a:xfrm>
            <a:prstGeom prst="straightConnector1">
              <a:avLst/>
            </a:prstGeom>
            <a:ln w="28575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Box 136"/>
                <p:cNvSpPr txBox="1"/>
                <p:nvPr/>
              </p:nvSpPr>
              <p:spPr>
                <a:xfrm>
                  <a:off x="7417401" y="4228859"/>
                  <a:ext cx="1401247" cy="576825"/>
                </a:xfrm>
                <a:prstGeom prst="rect">
                  <a:avLst/>
                </a:prstGeom>
                <a:noFill/>
                <a:ln w="50800">
                  <a:solidFill>
                    <a:srgbClr val="92D050"/>
                  </a:solidFill>
                  <a:prstDash val="sysDash"/>
                </a:ln>
              </p:spPr>
              <p:txBody>
                <a:bodyPr wrap="square" lIns="0" tIns="68580" rIns="0" bIns="68580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l-GR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𝜏𝜀𝜆</m:t>
                            </m:r>
                          </m:sub>
                        </m:sSub>
                        <m:r>
                          <a:rPr lang="el-GR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l-GR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num>
                          <m:den>
                            <m:r>
                              <a:rPr lang="el-GR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den>
                        </m:f>
                      </m:oMath>
                    </m:oMathPara>
                  </a14:m>
                  <a:endParaRPr lang="en-US" sz="15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37" name="TextBox 1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7401" y="4228859"/>
                  <a:ext cx="1401247" cy="57682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50800">
                  <a:solidFill>
                    <a:srgbClr val="92D050"/>
                  </a:solidFill>
                  <a:prstDash val="sys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4062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6222196"/>
            <a:ext cx="38164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By </a:t>
            </a:r>
            <a:r>
              <a:rPr lang="en-US" sz="1050" dirty="0" err="1"/>
              <a:t>Tamasflex</a:t>
            </a:r>
            <a:r>
              <a:rPr lang="en-US" sz="1050" dirty="0"/>
              <a:t> - Own work, CC BY-SA 3.0, https://commons.wikimedia.org/w/index.php?curid=16931708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41193"/>
            <a:ext cx="7210425" cy="51149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98631"/>
            <a:ext cx="2903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close-up </a:t>
            </a:r>
            <a:r>
              <a:rPr lang="en-US" sz="3600" dirty="0"/>
              <a:t>lens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9872" y="221741"/>
            <a:ext cx="4265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( </a:t>
            </a:r>
            <a:r>
              <a:rPr lang="en-US" sz="2000" i="1" dirty="0" smtClean="0"/>
              <a:t>f</a:t>
            </a:r>
            <a:r>
              <a:rPr lang="en-US" sz="2000" i="1" baseline="-25000" dirty="0" smtClean="0"/>
              <a:t>c-up</a:t>
            </a:r>
            <a:r>
              <a:rPr lang="en-US" sz="2000" dirty="0" smtClean="0"/>
              <a:t> &gt; 0</a:t>
            </a:r>
            <a:r>
              <a:rPr lang="el-GR" sz="2000" dirty="0" smtClean="0"/>
              <a:t>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l-GR" sz="2000" dirty="0"/>
              <a:t>αυξάνουν οπτική ισχύ </a:t>
            </a:r>
            <a:r>
              <a:rPr lang="el-GR" sz="2000" dirty="0" smtClean="0"/>
              <a:t>)</a:t>
            </a:r>
            <a:r>
              <a:rPr lang="en-US" sz="2000" dirty="0" smtClean="0"/>
              <a:t>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9552" y="1196752"/>
                <a:ext cx="1507079" cy="3956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𝒐𝒃𝒋</m:t>
                          </m:r>
                        </m:sub>
                      </m:sSub>
                    </m:oMath>
                  </m:oMathPara>
                </a14:m>
                <a:endParaRPr lang="en-US" b="1" i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196752"/>
                <a:ext cx="1507079" cy="395621"/>
              </a:xfrm>
              <a:prstGeom prst="rect">
                <a:avLst/>
              </a:prstGeom>
              <a:blipFill rotWithShape="0">
                <a:blip r:embed="rId3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84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4961" y="260648"/>
                <a:ext cx="864096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Φωτογραφική μηχανή φέρει φακό εστιακής απόστασης </a:t>
                </a:r>
                <a:r>
                  <a:rPr lang="en-US" dirty="0" err="1" smtClean="0"/>
                  <a:t>f</a:t>
                </a:r>
                <a:r>
                  <a:rPr lang="en-US" baseline="-25000" dirty="0" err="1" smtClean="0"/>
                  <a:t>obj</a:t>
                </a:r>
                <a:r>
                  <a:rPr lang="en-US" dirty="0" smtClean="0"/>
                  <a:t>=300mm.</a:t>
                </a:r>
              </a:p>
              <a:p>
                <a:r>
                  <a:rPr lang="el-GR" dirty="0" smtClean="0"/>
                  <a:t>Αν ο φακός είναι εστιασμένος στο άπειρο και προστεθεί </a:t>
                </a:r>
                <a:r>
                  <a:rPr lang="en-US" dirty="0" smtClean="0"/>
                  <a:t>close-up </a:t>
                </a:r>
                <a:r>
                  <a:rPr lang="el-GR" dirty="0" smtClean="0"/>
                  <a:t>ισχύος </a:t>
                </a:r>
                <a:r>
                  <a:rPr lang="en-US" dirty="0" smtClean="0"/>
                  <a:t>D=+3dpt</a:t>
                </a:r>
                <a:r>
                  <a:rPr lang="el-GR" dirty="0" smtClean="0"/>
                  <a:t> να βρεθεί η </a:t>
                </a:r>
                <a:r>
                  <a:rPr lang="el-GR" dirty="0"/>
                  <a:t>απόσταση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𝑐𝑢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κοντινής </a:t>
                </a:r>
                <a:r>
                  <a:rPr lang="el-GR" dirty="0"/>
                  <a:t>εστίασης</a:t>
                </a:r>
                <a:r>
                  <a:rPr lang="el-GR" dirty="0" smtClean="0"/>
                  <a:t> </a:t>
                </a:r>
                <a:r>
                  <a:rPr lang="en-US" dirty="0" smtClean="0"/>
                  <a:t>(close-up) </a:t>
                </a:r>
                <a:r>
                  <a:rPr lang="el-GR" dirty="0" smtClean="0"/>
                  <a:t>και η μεγέθυνση για αυτή την απόσταση εργασίας.</a:t>
                </a:r>
                <a:r>
                  <a:rPr lang="en-US" dirty="0" smtClean="0"/>
                  <a:t> </a:t>
                </a:r>
                <a:r>
                  <a:rPr lang="el-GR" dirty="0" smtClean="0"/>
                  <a:t>Ποιά η </a:t>
                </a:r>
                <a:r>
                  <a:rPr lang="el-GR" dirty="0"/>
                  <a:t>απόσταση κοντινής </a:t>
                </a:r>
                <a:r>
                  <a:rPr lang="el-GR" dirty="0" smtClean="0"/>
                  <a:t>εστίασης όταν ο </a:t>
                </a:r>
                <a:r>
                  <a:rPr lang="el-GR" dirty="0"/>
                  <a:t>φακός είναι εστιασμένος </a:t>
                </a:r>
                <a:r>
                  <a:rPr lang="el-GR" dirty="0" smtClean="0"/>
                  <a:t>σε απόσταση </a:t>
                </a:r>
                <a:r>
                  <a:rPr lang="en-US" dirty="0" smtClean="0"/>
                  <a:t>u</a:t>
                </a:r>
                <a:r>
                  <a:rPr lang="el-GR" dirty="0" smtClean="0"/>
                  <a:t>;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61" y="260648"/>
                <a:ext cx="8640960" cy="1477328"/>
              </a:xfrm>
              <a:prstGeom prst="rect">
                <a:avLst/>
              </a:prstGeom>
              <a:blipFill rotWithShape="0">
                <a:blip r:embed="rId2"/>
                <a:stretch>
                  <a:fillRect l="-635" t="-2479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061863" y="1674409"/>
            <a:ext cx="4784058" cy="2651760"/>
            <a:chOff x="965903" y="871507"/>
            <a:chExt cx="7212193" cy="39976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b="23252"/>
            <a:stretch/>
          </p:blipFill>
          <p:spPr>
            <a:xfrm>
              <a:off x="965903" y="871507"/>
              <a:ext cx="7212193" cy="392564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716016" y="4653136"/>
              <a:ext cx="216024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812360" y="4653136"/>
              <a:ext cx="216024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04961" y="2793635"/>
                <a:ext cx="3426002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dirty="0" smtClean="0"/>
                  <a:t>εστίαση </a:t>
                </a:r>
                <a:r>
                  <a:rPr lang="el-GR" dirty="0"/>
                  <a:t>στο </a:t>
                </a:r>
                <a:r>
                  <a:rPr lang="el-GR" dirty="0" smtClean="0"/>
                  <a:t>άπειρο :</a:t>
                </a:r>
                <a:r>
                  <a:rPr lang="en-US" dirty="0" smtClean="0"/>
                  <a:t> </a:t>
                </a:r>
                <a:r>
                  <a:rPr lang="el-G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𝑜𝑏𝑗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΄</m:t>
                    </m:r>
                  </m:oMath>
                </a14:m>
                <a:r>
                  <a:rPr lang="el-GR" dirty="0" smtClean="0"/>
                  <a:t>  </a:t>
                </a:r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61" y="2793635"/>
                <a:ext cx="3426002" cy="391646"/>
              </a:xfrm>
              <a:prstGeom prst="rect">
                <a:avLst/>
              </a:prstGeom>
              <a:blipFill rotWithShape="0">
                <a:blip r:embed="rId4"/>
                <a:stretch>
                  <a:fillRect l="-1601" t="-7692"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73318" y="4602075"/>
            <a:ext cx="4974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Από (1) &amp; (2)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el-GR" dirty="0" smtClean="0"/>
              <a:t> απόσταση </a:t>
            </a:r>
            <a:r>
              <a:rPr lang="el-GR" dirty="0"/>
              <a:t>κοντινής </a:t>
            </a:r>
            <a:r>
              <a:rPr lang="el-GR" dirty="0" smtClean="0"/>
              <a:t>εστίασης: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99894" y="5285465"/>
                <a:ext cx="2087110" cy="610936"/>
              </a:xfrm>
              <a:prstGeom prst="rect">
                <a:avLst/>
              </a:prstGeom>
              <a:ln w="31750"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94" y="5285465"/>
                <a:ext cx="2087110" cy="61093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31750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3528" y="3481583"/>
                <a:ext cx="3829638" cy="6980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/>
                  <a:t>και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l-GR" sz="2400" b="0" i="1" smtClean="0">
                                <a:latin typeface="Cambria Math" panose="02040503050406030204" pitchFamily="18" charset="0"/>
                              </a:rPr>
                              <m:t>𝜊𝜆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𝑢𝑝</m:t>
                            </m:r>
                          </m:sub>
                        </m:sSub>
                      </m:den>
                    </m:f>
                    <m:r>
                      <a:rPr lang="el-GR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l-G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΄</m:t>
                        </m:r>
                      </m:den>
                    </m:f>
                  </m:oMath>
                </a14:m>
                <a:r>
                  <a:rPr lang="el-GR" dirty="0" smtClean="0"/>
                  <a:t>           (2)</a:t>
                </a:r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3481583"/>
                <a:ext cx="3829638" cy="698012"/>
              </a:xfrm>
              <a:prstGeom prst="rect">
                <a:avLst/>
              </a:prstGeom>
              <a:blipFill rotWithShape="0">
                <a:blip r:embed="rId6"/>
                <a:stretch>
                  <a:fillRect l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5495" y="1773275"/>
                <a:ext cx="3637919" cy="701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l-GR" sz="2400" b="0" i="1" smtClean="0">
                                <a:latin typeface="Cambria Math" panose="02040503050406030204" pitchFamily="18" charset="0"/>
                              </a:rPr>
                              <m:t>𝜊𝜆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𝑢𝑝</m:t>
                            </m:r>
                          </m:sub>
                        </m:sSub>
                      </m:den>
                    </m:f>
                    <m:r>
                      <a:rPr lang="el-GR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𝑜𝑏𝑗</m:t>
                            </m:r>
                          </m:sub>
                        </m:sSub>
                      </m:den>
                    </m:f>
                  </m:oMath>
                </a14:m>
                <a:r>
                  <a:rPr lang="el-GR" dirty="0" smtClean="0"/>
                  <a:t>             (1)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95" y="1773275"/>
                <a:ext cx="3637919" cy="70108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70762" y="5259310"/>
                <a:ext cx="4565289" cy="732445"/>
              </a:xfrm>
              <a:prstGeom prst="rect">
                <a:avLst/>
              </a:prstGeom>
              <a:ln w="31750">
                <a:prstDash val="sysDash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𝑢𝑝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𝑜𝑏𝑗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𝑢𝑝</m:t>
                              </m:r>
                            </m:sub>
                          </m:sSub>
                        </m:den>
                      </m:f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300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</m:num>
                        <m:den>
                          <m:box>
                            <m:box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1000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box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762" y="5259310"/>
                <a:ext cx="4565289" cy="73244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31750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212592" y="5440866"/>
            <a:ext cx="481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και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985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92696"/>
            <a:ext cx="7084070" cy="52892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5602" y="298060"/>
            <a:ext cx="2940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Reversed Lens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107504" y="6398514"/>
            <a:ext cx="38164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By </a:t>
            </a:r>
            <a:r>
              <a:rPr lang="en-US" sz="1050" dirty="0" err="1"/>
              <a:t>Tamasflex</a:t>
            </a:r>
            <a:r>
              <a:rPr lang="en-US" sz="1050" dirty="0"/>
              <a:t> - Own work, CC BY-SA 3.0, https://commons.wikimedia.org/w/index.php?curid=16931708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111468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→ 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08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Κατηγορίες φωτογράφισης</a:t>
            </a:r>
            <a:endParaRPr lang="el-GR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196975"/>
          <a:ext cx="8229485" cy="4191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025"/>
                <a:gridCol w="3111718"/>
                <a:gridCol w="2057371"/>
                <a:gridCol w="2057371"/>
              </a:tblGrid>
              <a:tr h="696078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err="1" smtClean="0"/>
                        <a:t>α.α</a:t>
                      </a:r>
                      <a:r>
                        <a:rPr lang="el-GR" sz="2000" dirty="0" smtClean="0"/>
                        <a:t>.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Κατηγορία φωτογράφισης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Τιμές μεγέθυνσης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Απόσταση εργασίας (</a:t>
                      </a:r>
                      <a:r>
                        <a:rPr lang="en-US" sz="2000" dirty="0" smtClean="0"/>
                        <a:t>mm)</a:t>
                      </a:r>
                      <a:endParaRPr lang="el-GR" sz="2000" dirty="0"/>
                    </a:p>
                  </a:txBody>
                  <a:tcPr marL="104503" marR="104503"/>
                </a:tc>
              </a:tr>
              <a:tr h="696078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1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Γενική φωτογράφιση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&lt; 0.1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Άπειρο – 1000</a:t>
                      </a:r>
                      <a:endParaRPr lang="el-GR" sz="2000" dirty="0"/>
                    </a:p>
                  </a:txBody>
                  <a:tcPr marL="104503" marR="104503"/>
                </a:tc>
              </a:tr>
              <a:tr h="696078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2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Close up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0.1  -  1.0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1000 – 10</a:t>
                      </a:r>
                      <a:endParaRPr lang="el-GR" sz="2000" dirty="0"/>
                    </a:p>
                  </a:txBody>
                  <a:tcPr marL="104503" marR="104503"/>
                </a:tc>
              </a:tr>
              <a:tr h="696078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3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Macro </a:t>
                      </a:r>
                      <a:r>
                        <a:rPr lang="el-GR" sz="2000" dirty="0" smtClean="0"/>
                        <a:t>φωτογραφία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1.0  - 50.0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10 – 2</a:t>
                      </a:r>
                      <a:endParaRPr lang="el-GR" sz="2000" dirty="0"/>
                    </a:p>
                  </a:txBody>
                  <a:tcPr marL="104503" marR="104503"/>
                </a:tc>
              </a:tr>
              <a:tr h="696078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4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Φωτομικρογραφία Μεσαίας μεγέθυνσης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20  - 100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5 – 1</a:t>
                      </a:r>
                      <a:endParaRPr lang="el-GR" sz="2000" dirty="0"/>
                    </a:p>
                  </a:txBody>
                  <a:tcPr marL="104503" marR="104503"/>
                </a:tc>
              </a:tr>
              <a:tr h="696078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5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Φωτομικρογραφία Μεγάλης μεγέθυνσης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50  - 1500</a:t>
                      </a:r>
                      <a:endParaRPr lang="el-GR" sz="2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8 – 0.1</a:t>
                      </a:r>
                      <a:endParaRPr lang="el-GR" sz="2000" dirty="0"/>
                    </a:p>
                  </a:txBody>
                  <a:tcPr marL="104503" marR="104503"/>
                </a:tc>
              </a:tr>
            </a:tbl>
          </a:graphicData>
        </a:graphic>
      </p:graphicFrame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318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2263421" y="1005916"/>
            <a:ext cx="2035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solidFill>
                  <a:prstClr val="black"/>
                </a:solidFill>
                <a:latin typeface="Calibri" panose="020F0502020204030204"/>
              </a:rPr>
              <a:t>ΛΕΠΤΟΙ ΦΑΚΟΙ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057" y="1245673"/>
            <a:ext cx="2720468" cy="2043304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461719" y="3804545"/>
            <a:ext cx="522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στιακές αποστάσεις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(Focal Lengths) :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Ο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E=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f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, ΟΕ΄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=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f</a:t>
            </a:r>
            <a:r>
              <a:rPr lang="el-GR" i="1" dirty="0">
                <a:solidFill>
                  <a:prstClr val="black"/>
                </a:solidFill>
                <a:latin typeface="Calibri" panose="020F0502020204030204"/>
              </a:rPr>
              <a:t>΄</a:t>
            </a:r>
            <a:endParaRPr lang="en-US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400924" y="4447252"/>
            <a:ext cx="1117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Αν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en-US" baseline="-25000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=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en-US" baseline="-25000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74" name="Rectangle 73"/>
          <p:cNvSpPr/>
          <p:nvPr/>
        </p:nvSpPr>
        <p:spPr>
          <a:xfrm>
            <a:off x="3027922" y="4401085"/>
            <a:ext cx="1483098" cy="415498"/>
          </a:xfrm>
          <a:prstGeom prst="rect">
            <a:avLst/>
          </a:prstGeom>
          <a:ln w="28575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100" dirty="0">
                <a:solidFill>
                  <a:prstClr val="black"/>
                </a:solidFill>
              </a:rPr>
              <a:t>Ο</a:t>
            </a:r>
            <a:r>
              <a:rPr lang="en-US" sz="2100" dirty="0">
                <a:solidFill>
                  <a:prstClr val="black"/>
                </a:solidFill>
              </a:rPr>
              <a:t>E</a:t>
            </a:r>
            <a:r>
              <a:rPr lang="el-GR" sz="2100" dirty="0">
                <a:solidFill>
                  <a:prstClr val="black"/>
                </a:solidFill>
              </a:rPr>
              <a:t> =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l-GR" sz="2100" dirty="0">
                <a:solidFill>
                  <a:prstClr val="black"/>
                </a:solidFill>
              </a:rPr>
              <a:t>ΟΕ΄= </a:t>
            </a:r>
            <a:r>
              <a:rPr lang="en-US" sz="2100" i="1" dirty="0">
                <a:solidFill>
                  <a:prstClr val="black"/>
                </a:solidFill>
                <a:ea typeface="Cambria Math" panose="02040503050406030204" pitchFamily="18" charset="0"/>
              </a:rPr>
              <a:t>f</a:t>
            </a:r>
            <a:r>
              <a:rPr lang="el-GR" sz="2100" dirty="0">
                <a:solidFill>
                  <a:prstClr val="black"/>
                </a:solidFill>
              </a:rPr>
              <a:t> 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75" name="Right Arrow 74"/>
          <p:cNvSpPr/>
          <p:nvPr/>
        </p:nvSpPr>
        <p:spPr>
          <a:xfrm>
            <a:off x="2380182" y="4581062"/>
            <a:ext cx="420035" cy="129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986354" y="5223769"/>
                <a:ext cx="5698098" cy="484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1500" dirty="0">
                    <a:solidFill>
                      <a:prstClr val="black"/>
                    </a:solidFill>
                    <a:latin typeface="Calibri" panose="020F0502020204030204"/>
                  </a:rPr>
                  <a:t>Οπτική Ισχύς: 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l-GR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l-GR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l-GR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l-GR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𝜎𝜏𝜊𝜈</m:t>
                            </m:r>
                            <m:r>
                              <a:rPr lang="el-GR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l-GR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𝛼𝜀𝜌𝛼</m:t>
                            </m:r>
                            <m:r>
                              <a:rPr lang="el-GR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groupChr>
                    <m:r>
                      <a:rPr lang="el-GR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l-GR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l-GR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l-GR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l-GR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l-GR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l-GR" sz="15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15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en-US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l-GR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sz="1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l-GR" sz="15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15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354" y="5223769"/>
                <a:ext cx="5698098" cy="484492"/>
              </a:xfrm>
              <a:prstGeom prst="rect">
                <a:avLst/>
              </a:prstGeom>
              <a:blipFill rotWithShape="0">
                <a:blip r:embed="rId4"/>
                <a:stretch>
                  <a:fillRect l="-428"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8" name="Group 87"/>
          <p:cNvGrpSpPr/>
          <p:nvPr/>
        </p:nvGrpSpPr>
        <p:grpSpPr>
          <a:xfrm>
            <a:off x="296062" y="1869287"/>
            <a:ext cx="5776425" cy="1821896"/>
            <a:chOff x="394750" y="1349383"/>
            <a:chExt cx="7701899" cy="2429194"/>
          </a:xfrm>
        </p:grpSpPr>
        <p:grpSp>
          <p:nvGrpSpPr>
            <p:cNvPr id="57" name="Group 56"/>
            <p:cNvGrpSpPr/>
            <p:nvPr/>
          </p:nvGrpSpPr>
          <p:grpSpPr>
            <a:xfrm>
              <a:off x="394750" y="1406175"/>
              <a:ext cx="7701899" cy="2372402"/>
              <a:chOff x="1178224" y="2404550"/>
              <a:chExt cx="7701899" cy="2372402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4208436" y="2404550"/>
                <a:ext cx="114300" cy="2057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 flipV="1">
                <a:off x="1397415" y="3433249"/>
                <a:ext cx="7283771" cy="3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7" name="Group 66"/>
              <p:cNvGrpSpPr/>
              <p:nvPr/>
            </p:nvGrpSpPr>
            <p:grpSpPr>
              <a:xfrm>
                <a:off x="4263692" y="2884298"/>
                <a:ext cx="2774489" cy="1892654"/>
                <a:chOff x="4293110" y="1119060"/>
                <a:chExt cx="2195429" cy="1969687"/>
              </a:xfrm>
            </p:grpSpPr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4480459" y="1289396"/>
                  <a:ext cx="356309" cy="324320"/>
                </a:xfrm>
                <a:prstGeom prst="straightConnector1">
                  <a:avLst/>
                </a:prstGeom>
                <a:ln>
                  <a:solidFill>
                    <a:schemeClr val="accent4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4293110" y="1119060"/>
                  <a:ext cx="2195429" cy="1969687"/>
                </a:xfrm>
                <a:prstGeom prst="line">
                  <a:avLst/>
                </a:prstGeom>
                <a:ln w="19050">
                  <a:solidFill>
                    <a:schemeClr val="accent4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/>
              <p:cNvGrpSpPr/>
              <p:nvPr/>
            </p:nvGrpSpPr>
            <p:grpSpPr>
              <a:xfrm>
                <a:off x="2483068" y="2883830"/>
                <a:ext cx="1783080" cy="0"/>
                <a:chOff x="3168381" y="3343109"/>
                <a:chExt cx="2653102" cy="0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3168381" y="3343109"/>
                  <a:ext cx="2653102" cy="0"/>
                </a:xfrm>
                <a:prstGeom prst="line">
                  <a:avLst/>
                </a:prstGeom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3686249" y="3343109"/>
                  <a:ext cx="445770" cy="0"/>
                </a:xfrm>
                <a:prstGeom prst="straightConnector1">
                  <a:avLst/>
                </a:prstGeom>
                <a:ln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Arrow Connector 29"/>
              <p:cNvCxnSpPr/>
              <p:nvPr/>
            </p:nvCxnSpPr>
            <p:spPr>
              <a:xfrm>
                <a:off x="4398583" y="3809597"/>
                <a:ext cx="707050" cy="5577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2937751" y="3125009"/>
                <a:ext cx="287509" cy="14788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/>
              <p:cNvSpPr txBox="1"/>
              <p:nvPr/>
            </p:nvSpPr>
            <p:spPr>
              <a:xfrm>
                <a:off x="3433970" y="3101768"/>
                <a:ext cx="37232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E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3523462" y="3411835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706298" y="3110084"/>
                <a:ext cx="1173825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dirty="0">
                    <a:solidFill>
                      <a:srgbClr val="002060"/>
                    </a:solidFill>
                    <a:latin typeface="Calibri" panose="020F0502020204030204"/>
                  </a:rPr>
                  <a:t>Κύριος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dirty="0">
                    <a:solidFill>
                      <a:srgbClr val="002060"/>
                    </a:solidFill>
                    <a:latin typeface="Calibri" panose="020F0502020204030204"/>
                  </a:rPr>
                  <a:t>Άξονας</a:t>
                </a:r>
                <a:endParaRPr lang="en-US" dirty="0">
                  <a:solidFill>
                    <a:srgbClr val="002060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178224" y="2529494"/>
                <a:ext cx="173979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dirty="0">
                    <a:solidFill>
                      <a:srgbClr val="4472C4"/>
                    </a:solidFill>
                    <a:latin typeface="Calibri" panose="020F0502020204030204"/>
                  </a:rPr>
                  <a:t>αντικείμενο</a:t>
                </a:r>
                <a:endParaRPr lang="en-US" dirty="0">
                  <a:solidFill>
                    <a:srgbClr val="4472C4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196975" y="3808483"/>
                <a:ext cx="121546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dirty="0">
                    <a:solidFill>
                      <a:srgbClr val="70AD47"/>
                    </a:solidFill>
                    <a:latin typeface="Calibri" panose="020F0502020204030204"/>
                  </a:rPr>
                  <a:t>είδωλο </a:t>
                </a:r>
                <a:endParaRPr lang="en-US" dirty="0">
                  <a:solidFill>
                    <a:srgbClr val="70AD47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045329" y="3412395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Down Arrow 45"/>
              <p:cNvSpPr/>
              <p:nvPr/>
            </p:nvSpPr>
            <p:spPr>
              <a:xfrm>
                <a:off x="5605216" y="3433364"/>
                <a:ext cx="45720" cy="365760"/>
              </a:xfrm>
              <a:prstGeom prst="downArrow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975665" y="3101768"/>
                <a:ext cx="45354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E</a:t>
                </a:r>
                <a:r>
                  <a:rPr lang="el-GR" sz="1500" dirty="0">
                    <a:solidFill>
                      <a:prstClr val="black"/>
                    </a:solidFill>
                    <a:latin typeface="Calibri" panose="020F0502020204030204"/>
                  </a:rPr>
                  <a:t>΄</a:t>
                </a:r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4263690" y="3815486"/>
                <a:ext cx="2794071" cy="0"/>
              </a:xfrm>
              <a:prstGeom prst="line">
                <a:avLst/>
              </a:prstGeom>
              <a:ln w="2222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Down Arrow 6"/>
              <p:cNvSpPr/>
              <p:nvPr/>
            </p:nvSpPr>
            <p:spPr>
              <a:xfrm flipV="1">
                <a:off x="2420147" y="2865747"/>
                <a:ext cx="109728" cy="576072"/>
              </a:xfrm>
              <a:prstGeom prst="downArrow">
                <a:avLst>
                  <a:gd name="adj1" fmla="val 50000"/>
                  <a:gd name="adj2" fmla="val 75144"/>
                </a:avLst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7912" y="2878475"/>
                <a:ext cx="1790489" cy="931323"/>
              </a:xfrm>
              <a:prstGeom prst="line">
                <a:avLst/>
              </a:prstGeom>
              <a:ln w="2222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3986844" y="3313364"/>
                <a:ext cx="41507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1500" dirty="0">
                    <a:solidFill>
                      <a:prstClr val="black"/>
                    </a:solidFill>
                    <a:latin typeface="Calibri" panose="020F0502020204030204"/>
                  </a:rPr>
                  <a:t>Ο</a:t>
                </a:r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244791" y="3417816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9" name="Rectangle 78"/>
            <p:cNvSpPr/>
            <p:nvPr/>
          </p:nvSpPr>
          <p:spPr>
            <a:xfrm>
              <a:off x="2381170" y="1353024"/>
              <a:ext cx="51552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n</a:t>
              </a:r>
              <a:r>
                <a:rPr lang="en-US" b="1" baseline="-25000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  <a:endParaRPr lang="en-US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037230" y="1349383"/>
              <a:ext cx="51552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n</a:t>
              </a:r>
              <a:r>
                <a:rPr lang="el-GR" b="1" baseline="-2500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  <a:endParaRPr lang="en-US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298692" y="1854835"/>
              <a:ext cx="41079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n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330741" y="2528551"/>
              <a:ext cx="209211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dirty="0" smtClean="0">
                  <a:solidFill>
                    <a:prstClr val="black"/>
                  </a:solidFill>
                  <a:latin typeface="Calibri" panose="020F0502020204030204"/>
                </a:rPr>
                <a:t>Ε: κύρια εστία 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49024" y="3020847"/>
              <a:ext cx="200012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dirty="0" smtClean="0">
                  <a:solidFill>
                    <a:prstClr val="black"/>
                  </a:solidFill>
                  <a:latin typeface="Calibri" panose="020F0502020204030204"/>
                </a:rPr>
                <a:t>οπτικό κέντρο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flipV="1">
              <a:off x="2514118" y="2477127"/>
              <a:ext cx="171535" cy="1608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3032449" y="2557538"/>
              <a:ext cx="266243" cy="5785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379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975" y="998121"/>
            <a:ext cx="2441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solidFill>
                  <a:prstClr val="black"/>
                </a:solidFill>
                <a:latin typeface="Calibri" panose="020F0502020204030204"/>
              </a:rPr>
              <a:t>ΦΑΚΟΙ ΜΕ ΠΑΧΟΣ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9674" y="998121"/>
            <a:ext cx="3059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solidFill>
                  <a:prstClr val="black"/>
                </a:solidFill>
                <a:latin typeface="Calibri" panose="020F0502020204030204"/>
              </a:rPr>
              <a:t>ΦΩΤΟΓΡΑΦΙΚΟΙ ΦΑΚΟΙ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059" y="4371401"/>
            <a:ext cx="1860965" cy="155004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953705" y="1575474"/>
            <a:ext cx="4510440" cy="3229656"/>
            <a:chOff x="5238256" y="820149"/>
            <a:chExt cx="6013920" cy="43062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8256" y="820149"/>
              <a:ext cx="5315177" cy="391293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680176" y="4633914"/>
              <a:ext cx="4572000" cy="4924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black"/>
                  </a:solidFill>
                  <a:latin typeface="Calibri" panose="020F0502020204030204"/>
                </a:rPr>
                <a:t>By Hanabi123 (talk) - Own work, CC BY-SA 3.0, https://commons.wikimedia.org/w/index.php?curid=5956392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5169674" y="4962004"/>
            <a:ext cx="1307391" cy="1183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788" dirty="0">
                <a:solidFill>
                  <a:srgbClr val="3366CC"/>
                </a:solidFill>
                <a:latin typeface="Arial" panose="020B0604020202020204" pitchFamily="34" charset="0"/>
                <a:hlinkClick r:id="rId4" tooltip="Camera lens"/>
              </a:rPr>
              <a:t>Camera lens</a:t>
            </a:r>
            <a:endParaRPr lang="en-US" sz="788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788" dirty="0">
                <a:solidFill>
                  <a:srgbClr val="202122"/>
                </a:solidFill>
                <a:latin typeface="Arial" panose="020B0604020202020204" pitchFamily="34" charset="0"/>
              </a:rPr>
              <a:t>Reflex mirror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788" dirty="0">
                <a:solidFill>
                  <a:srgbClr val="3366CC"/>
                </a:solidFill>
                <a:latin typeface="Arial" panose="020B0604020202020204" pitchFamily="34" charset="0"/>
                <a:hlinkClick r:id="rId5" tooltip="Focal-plane shutter"/>
              </a:rPr>
              <a:t>Focal-plane shutter</a:t>
            </a:r>
            <a:endParaRPr lang="en-US" sz="788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788" dirty="0">
                <a:solidFill>
                  <a:srgbClr val="3366CC"/>
                </a:solidFill>
                <a:latin typeface="Arial" panose="020B0604020202020204" pitchFamily="34" charset="0"/>
                <a:hlinkClick r:id="rId6" tooltip="Image sensor"/>
              </a:rPr>
              <a:t>Image sensor</a:t>
            </a:r>
            <a:endParaRPr lang="en-US" sz="788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788" dirty="0">
                <a:solidFill>
                  <a:srgbClr val="202122"/>
                </a:solidFill>
                <a:latin typeface="Arial" panose="020B0604020202020204" pitchFamily="34" charset="0"/>
              </a:rPr>
              <a:t>Matte focusing screen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788" dirty="0">
                <a:solidFill>
                  <a:srgbClr val="202122"/>
                </a:solidFill>
                <a:latin typeface="Arial" panose="020B0604020202020204" pitchFamily="34" charset="0"/>
              </a:rPr>
              <a:t>Condenser lens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788" dirty="0" err="1">
                <a:solidFill>
                  <a:srgbClr val="3366CC"/>
                </a:solidFill>
                <a:latin typeface="Arial" panose="020B0604020202020204" pitchFamily="34" charset="0"/>
                <a:hlinkClick r:id="rId7" tooltip="Pentaprism"/>
              </a:rPr>
              <a:t>Pentaprism</a:t>
            </a:r>
            <a:r>
              <a:rPr lang="en-US" sz="788" dirty="0">
                <a:solidFill>
                  <a:srgbClr val="202122"/>
                </a:solidFill>
                <a:latin typeface="Arial" panose="020B0604020202020204" pitchFamily="34" charset="0"/>
              </a:rPr>
              <a:t>/</a:t>
            </a:r>
            <a:r>
              <a:rPr lang="en-US" sz="788" dirty="0" err="1">
                <a:solidFill>
                  <a:srgbClr val="3366CC"/>
                </a:solidFill>
                <a:latin typeface="Arial" panose="020B0604020202020204" pitchFamily="34" charset="0"/>
                <a:hlinkClick r:id="rId8" tooltip="Pentamirror"/>
              </a:rPr>
              <a:t>pentamirror</a:t>
            </a:r>
            <a:endParaRPr lang="en-US" sz="788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788" dirty="0">
                <a:solidFill>
                  <a:srgbClr val="3366CC"/>
                </a:solidFill>
                <a:latin typeface="Arial" panose="020B0604020202020204" pitchFamily="34" charset="0"/>
                <a:hlinkClick r:id="rId9" tooltip="Viewfinder"/>
              </a:rPr>
              <a:t>Viewfinder</a:t>
            </a:r>
            <a:r>
              <a:rPr lang="en-US" sz="788" dirty="0">
                <a:solidFill>
                  <a:srgbClr val="202122"/>
                </a:solidFill>
                <a:latin typeface="Arial" panose="020B0604020202020204" pitchFamily="34" charset="0"/>
              </a:rPr>
              <a:t> eyepiece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94" y="1832490"/>
            <a:ext cx="3421873" cy="256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5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751" y="1404795"/>
            <a:ext cx="3264807" cy="2468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261" y="4497231"/>
            <a:ext cx="191302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500" spc="225" dirty="0">
                <a:solidFill>
                  <a:prstClr val="black"/>
                </a:solidFill>
                <a:latin typeface="Calibri" panose="020F0502020204030204"/>
              </a:rPr>
              <a:t>Ε, Ε΄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:  κύριες εστίες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995" y="4810029"/>
            <a:ext cx="20873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(Κ), (Κ΄) :  κύρια επίπεδα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735" y="5122826"/>
            <a:ext cx="19186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spc="225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l-GR" sz="1500" spc="225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1500" spc="225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l-GR" sz="1500" spc="225" dirty="0">
                <a:solidFill>
                  <a:prstClr val="black"/>
                </a:solidFill>
                <a:latin typeface="Calibri" panose="020F0502020204030204"/>
              </a:rPr>
              <a:t>΄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:  κύρια σημεία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0261" y="4199465"/>
            <a:ext cx="40166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spc="225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el-GR" sz="1500" spc="225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1500" spc="225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el-GR" sz="1500" spc="225" dirty="0">
                <a:solidFill>
                  <a:prstClr val="black"/>
                </a:solidFill>
                <a:latin typeface="Calibri" panose="020F0502020204030204"/>
              </a:rPr>
              <a:t>΄ 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:  κορυφές των διαθλαστικών επιφανειών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237" y="1404795"/>
            <a:ext cx="4183380" cy="2348126"/>
            <a:chOff x="290686" y="1187179"/>
            <a:chExt cx="5577840" cy="3130834"/>
          </a:xfrm>
        </p:grpSpPr>
        <p:grpSp>
          <p:nvGrpSpPr>
            <p:cNvPr id="14" name="Group 13"/>
            <p:cNvGrpSpPr/>
            <p:nvPr/>
          </p:nvGrpSpPr>
          <p:grpSpPr>
            <a:xfrm>
              <a:off x="290686" y="1187179"/>
              <a:ext cx="5577840" cy="3130834"/>
              <a:chOff x="290686" y="1187179"/>
              <a:chExt cx="5577840" cy="313083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686" y="1187179"/>
                <a:ext cx="5577840" cy="3130834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665018" y="2878281"/>
                <a:ext cx="1080655" cy="12261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588901" y="2799116"/>
              <a:ext cx="0" cy="1188720"/>
            </a:xfrm>
            <a:prstGeom prst="line">
              <a:avLst/>
            </a:prstGeom>
            <a:ln w="508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076172" y="2799116"/>
              <a:ext cx="0" cy="1188720"/>
            </a:xfrm>
            <a:prstGeom prst="line">
              <a:avLst/>
            </a:prstGeom>
            <a:ln w="508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1595951" y="3913095"/>
              <a:ext cx="274320" cy="0"/>
            </a:xfrm>
            <a:prstGeom prst="straightConnector1">
              <a:avLst/>
            </a:prstGeom>
            <a:ln w="25400">
              <a:solidFill>
                <a:srgbClr val="385723">
                  <a:alpha val="72000"/>
                </a:srgb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922" y="4614003"/>
            <a:ext cx="1748564" cy="131772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283569" y="930416"/>
            <a:ext cx="2441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solidFill>
                  <a:prstClr val="black"/>
                </a:solidFill>
                <a:latin typeface="Calibri" panose="020F0502020204030204"/>
              </a:rPr>
              <a:t>ΦΑΚΟΙ ΜΕ ΠΑΧΟΣ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791691" y="2415444"/>
            <a:ext cx="8382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077679" y="2415444"/>
            <a:ext cx="651510" cy="0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030333" y="2288487"/>
            <a:ext cx="439544" cy="27699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</a:rPr>
              <a:t>BFD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30790" y="2288487"/>
            <a:ext cx="423514" cy="27699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</a:rPr>
              <a:t>FFD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6994" y="5479233"/>
            <a:ext cx="28019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΄ :  δεσμικά (κομβικά) σημεία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4" name="Straight Arrow Connector 33"/>
          <p:cNvCxnSpPr>
            <a:stCxn id="30" idx="3"/>
          </p:cNvCxnSpPr>
          <p:nvPr/>
        </p:nvCxnSpPr>
        <p:spPr>
          <a:xfrm flipV="1">
            <a:off x="3488915" y="5514671"/>
            <a:ext cx="1872115" cy="126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22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83237" y="1404795"/>
            <a:ext cx="4183380" cy="2348126"/>
            <a:chOff x="290686" y="1187179"/>
            <a:chExt cx="5577840" cy="3130834"/>
          </a:xfrm>
        </p:grpSpPr>
        <p:grpSp>
          <p:nvGrpSpPr>
            <p:cNvPr id="14" name="Group 13"/>
            <p:cNvGrpSpPr/>
            <p:nvPr/>
          </p:nvGrpSpPr>
          <p:grpSpPr>
            <a:xfrm>
              <a:off x="290686" y="1187179"/>
              <a:ext cx="5577840" cy="3130834"/>
              <a:chOff x="290686" y="1187179"/>
              <a:chExt cx="5577840" cy="313083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0686" y="1187179"/>
                <a:ext cx="5577840" cy="3130834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665018" y="2878281"/>
                <a:ext cx="1080655" cy="12261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588901" y="2799116"/>
              <a:ext cx="0" cy="1188720"/>
            </a:xfrm>
            <a:prstGeom prst="line">
              <a:avLst/>
            </a:prstGeom>
            <a:ln w="508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076172" y="2799116"/>
              <a:ext cx="0" cy="1188720"/>
            </a:xfrm>
            <a:prstGeom prst="line">
              <a:avLst/>
            </a:prstGeom>
            <a:ln w="508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1595951" y="3913095"/>
              <a:ext cx="274320" cy="0"/>
            </a:xfrm>
            <a:prstGeom prst="straightConnector1">
              <a:avLst/>
            </a:prstGeom>
            <a:ln w="25400">
              <a:solidFill>
                <a:srgbClr val="385723">
                  <a:alpha val="72000"/>
                </a:srgb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383870" y="1819400"/>
            <a:ext cx="4783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στιακές αποστάσεις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(Focal Lengths) : PE, P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΄Ε΄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83569" y="930416"/>
            <a:ext cx="2441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solidFill>
                  <a:prstClr val="black"/>
                </a:solidFill>
                <a:latin typeface="Calibri" panose="020F0502020204030204"/>
              </a:rPr>
              <a:t>ΦΑΚΟΙ ΜΕ ΠΑΧΟΣ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791691" y="2415444"/>
            <a:ext cx="8382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077679" y="2415444"/>
            <a:ext cx="651510" cy="0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030333" y="2288487"/>
            <a:ext cx="439544" cy="27699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</a:rPr>
              <a:t>BFD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30790" y="2288487"/>
            <a:ext cx="423514" cy="27699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</a:rPr>
              <a:t>FFD</a:t>
            </a:r>
          </a:p>
        </p:txBody>
      </p:sp>
      <p:sp>
        <p:nvSpPr>
          <p:cNvPr id="2" name="Rectangle 1"/>
          <p:cNvSpPr/>
          <p:nvPr/>
        </p:nvSpPr>
        <p:spPr>
          <a:xfrm>
            <a:off x="4921914" y="2463707"/>
            <a:ext cx="1117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Αν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en-US" baseline="-25000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=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en-US" baseline="-25000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6548912" y="2417540"/>
            <a:ext cx="1213794" cy="415498"/>
          </a:xfrm>
          <a:prstGeom prst="rect">
            <a:avLst/>
          </a:prstGeom>
          <a:ln w="28575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</a:rPr>
              <a:t>PE</a:t>
            </a:r>
            <a:r>
              <a:rPr lang="el-GR" sz="2100" dirty="0">
                <a:solidFill>
                  <a:prstClr val="black"/>
                </a:solidFill>
              </a:rPr>
              <a:t> = </a:t>
            </a:r>
            <a:r>
              <a:rPr lang="en-US" sz="2100" dirty="0">
                <a:solidFill>
                  <a:prstClr val="black"/>
                </a:solidFill>
              </a:rPr>
              <a:t>P</a:t>
            </a:r>
            <a:r>
              <a:rPr lang="el-GR" sz="2100" dirty="0">
                <a:solidFill>
                  <a:prstClr val="black"/>
                </a:solidFill>
              </a:rPr>
              <a:t>΄Ε΄ 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901172" y="2597517"/>
            <a:ext cx="420035" cy="129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83870" y="3716586"/>
            <a:ext cx="45655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prstClr val="black"/>
                </a:solidFill>
                <a:latin typeface="Calibri" panose="020F0502020204030204"/>
              </a:rPr>
              <a:t>Μετωπιαίες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στιακές αποστάσεις :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VE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΄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΄</a:t>
            </a: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     εξαρτώνται από θέση κυρίων επιπέδων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42556" y="1337956"/>
            <a:ext cx="3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en-US" b="1" baseline="-250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139178" y="1602360"/>
            <a:ext cx="3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el-GR" b="1" baseline="-250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152071" y="1896071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n</a:t>
            </a:r>
          </a:p>
        </p:txBody>
      </p:sp>
      <p:sp>
        <p:nvSpPr>
          <p:cNvPr id="8" name="Rectangle 7"/>
          <p:cNvSpPr/>
          <p:nvPr/>
        </p:nvSpPr>
        <p:spPr>
          <a:xfrm>
            <a:off x="4774740" y="5007446"/>
            <a:ext cx="3583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εξαρτάται από τη μορφή του φακού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467168" y="4595966"/>
            <a:ext cx="137160" cy="411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8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9177" b="19316"/>
          <a:stretch/>
        </p:blipFill>
        <p:spPr>
          <a:xfrm>
            <a:off x="180976" y="1432577"/>
            <a:ext cx="3286125" cy="2194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19"/>
          <a:stretch/>
        </p:blipFill>
        <p:spPr>
          <a:xfrm>
            <a:off x="3810321" y="3903377"/>
            <a:ext cx="2199128" cy="150876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37"/>
          <a:stretch/>
        </p:blipFill>
        <p:spPr>
          <a:xfrm>
            <a:off x="3732136" y="1775477"/>
            <a:ext cx="2277313" cy="1508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377" y="505818"/>
            <a:ext cx="8769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Θέσεις των κυρίων επιπέδων σε διάφορους τύπους φακών με πάχος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0767"/>
          <a:stretch/>
        </p:blipFill>
        <p:spPr>
          <a:xfrm>
            <a:off x="6318986" y="3800507"/>
            <a:ext cx="2600011" cy="171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50442"/>
          <a:stretch/>
        </p:blipFill>
        <p:spPr>
          <a:xfrm>
            <a:off x="339192" y="3695724"/>
            <a:ext cx="3204109" cy="2194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48481"/>
          <a:stretch/>
        </p:blipFill>
        <p:spPr>
          <a:xfrm>
            <a:off x="6318985" y="1570700"/>
            <a:ext cx="2720738" cy="1714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9952" y="6118224"/>
            <a:ext cx="3798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Δ. Μελιτσιώτης: «Γεωμετρική Οπτική»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668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009"/>
            <a:ext cx="9134475" cy="5105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5576" y="269076"/>
            <a:ext cx="5856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Reversed lens &amp; telephoto lens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803576" y="6350000"/>
            <a:ext cx="38164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By </a:t>
            </a:r>
            <a:r>
              <a:rPr lang="en-US" sz="1050" dirty="0" err="1"/>
              <a:t>Tamasflex</a:t>
            </a:r>
            <a:r>
              <a:rPr lang="en-US" sz="1050" dirty="0"/>
              <a:t> - Own work, CC BY-SA 3.0, https://commons.wikimedia.org/w/index.php?curid=16931708</a:t>
            </a:r>
          </a:p>
        </p:txBody>
      </p:sp>
    </p:spTree>
    <p:extLst>
      <p:ext uri="{BB962C8B-B14F-4D97-AF65-F5344CB8AC3E}">
        <p14:creationId xmlns:p14="http://schemas.microsoft.com/office/powerpoint/2010/main" val="318838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/>
              <a:t>25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51520" y="5445224"/>
            <a:ext cx="4944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Panther - Own work, CC BY-SA 2.5, https://commons.wikimedia.org/w/index.php?curid=1403003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50"/>
          <a:stretch/>
        </p:blipFill>
        <p:spPr>
          <a:xfrm>
            <a:off x="107504" y="2388096"/>
            <a:ext cx="8855968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7824" y="262898"/>
            <a:ext cx="2506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Telephoto lens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30139" y="1217775"/>
            <a:ext cx="694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Φυσικό μήκος τηλεφακού &lt; εστιακή απόσταση συστήματος φακών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60032" y="2564904"/>
            <a:ext cx="249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telephoto group (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tel</a:t>
            </a:r>
            <a:r>
              <a:rPr lang="en-US" dirty="0" smtClean="0"/>
              <a:t>&lt;0)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31840" y="2690626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 </a:t>
            </a:r>
            <a:r>
              <a:rPr lang="en-US" dirty="0" smtClean="0"/>
              <a:t>&gt;0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364088" y="2934236"/>
            <a:ext cx="72008" cy="42275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58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1498" y="234527"/>
            <a:ext cx="483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Teleconverter</a:t>
            </a:r>
            <a:r>
              <a:rPr lang="en-US" sz="2800" dirty="0" smtClean="0"/>
              <a:t> lens  (</a:t>
            </a:r>
            <a:r>
              <a:rPr lang="en-US" sz="2800" i="1" dirty="0" err="1" smtClean="0"/>
              <a:t>f</a:t>
            </a:r>
            <a:r>
              <a:rPr lang="en-US" sz="2800" i="1" baseline="-25000" dirty="0" err="1" smtClean="0"/>
              <a:t>tele</a:t>
            </a:r>
            <a:r>
              <a:rPr lang="en-US" sz="2800" i="1" baseline="-25000" dirty="0" smtClean="0"/>
              <a:t>-c</a:t>
            </a:r>
            <a:r>
              <a:rPr lang="en-US" sz="2800" dirty="0" smtClean="0"/>
              <a:t> &lt; 0)</a:t>
            </a:r>
            <a:endParaRPr lang="en-US" sz="28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395536" y="1124744"/>
            <a:ext cx="5471486" cy="3566160"/>
            <a:chOff x="377966" y="1054948"/>
            <a:chExt cx="6181725" cy="40290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66" y="1054948"/>
              <a:ext cx="6181725" cy="4029075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971600" y="4005064"/>
              <a:ext cx="3024336" cy="792088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384988" y="4842457"/>
            <a:ext cx="39735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By </a:t>
            </a:r>
            <a:r>
              <a:rPr lang="en-US" sz="1100" dirty="0" err="1"/>
              <a:t>Tamasflex</a:t>
            </a:r>
            <a:r>
              <a:rPr lang="en-US" sz="1100" dirty="0"/>
              <a:t> - Own work, CC BY-SA 3.0, https://commons.wikimedia.org/w/index.php?curid=11881080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3594860"/>
            <a:ext cx="3212007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49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6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smtClean="0"/>
              <a:t> </a:t>
            </a:r>
            <a:r>
              <a:rPr lang="el-GR" sz="4000" smtClean="0"/>
              <a:t>Φακοί </a:t>
            </a:r>
            <a:r>
              <a:rPr lang="en-US" sz="4000" smtClean="0"/>
              <a:t>ZOOM </a:t>
            </a:r>
            <a:r>
              <a:rPr lang="el-GR" sz="4000" smtClean="0"/>
              <a:t/>
            </a:r>
            <a:br>
              <a:rPr lang="el-GR" sz="4000" smtClean="0"/>
            </a:br>
            <a:r>
              <a:rPr lang="en-US" sz="4000" smtClean="0"/>
              <a:t>Mechanical – Optical Compensation</a:t>
            </a:r>
            <a:endParaRPr lang="el-GR" sz="4000" smtClean="0"/>
          </a:p>
        </p:txBody>
      </p:sp>
      <p:pic>
        <p:nvPicPr>
          <p:cNvPr id="3789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1" y="1484783"/>
            <a:ext cx="4753926" cy="4747713"/>
          </a:xfrm>
        </p:spPr>
      </p:pic>
      <p:pic>
        <p:nvPicPr>
          <p:cNvPr id="37892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6016" y="1484783"/>
            <a:ext cx="4248472" cy="4722520"/>
          </a:xfr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7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710" y="1483370"/>
            <a:ext cx="4062734" cy="1789029"/>
          </a:xfrm>
          <a:prstGeom prst="rect">
            <a:avLst/>
          </a:prstGeom>
          <a:ln w="15875">
            <a:solidFill>
              <a:schemeClr val="accent5">
                <a:lumMod val="75000"/>
              </a:schemeClr>
            </a:solidFill>
          </a:ln>
          <a:effectLst/>
        </p:spPr>
      </p:pic>
      <p:sp>
        <p:nvSpPr>
          <p:cNvPr id="4" name="Rectangle 3"/>
          <p:cNvSpPr/>
          <p:nvPr/>
        </p:nvSpPr>
        <p:spPr>
          <a:xfrm>
            <a:off x="3059832" y="5816759"/>
            <a:ext cx="525658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By </a:t>
            </a:r>
            <a:r>
              <a:rPr lang="en-US" sz="1050" dirty="0" err="1">
                <a:solidFill>
                  <a:prstClr val="black"/>
                </a:solidFill>
              </a:rPr>
              <a:t>DrBob</a:t>
            </a:r>
            <a:r>
              <a:rPr lang="en-US" sz="1050" dirty="0">
                <a:solidFill>
                  <a:prstClr val="black"/>
                </a:solidFill>
              </a:rPr>
              <a:t>, SVG by </a:t>
            </a:r>
            <a:r>
              <a:rPr lang="en-US" sz="1050" dirty="0" err="1">
                <a:solidFill>
                  <a:prstClr val="black"/>
                </a:solidFill>
              </a:rPr>
              <a:t>User:Jxjl</a:t>
            </a:r>
            <a:r>
              <a:rPr lang="en-US" sz="1050" dirty="0">
                <a:solidFill>
                  <a:prstClr val="black"/>
                </a:solidFill>
              </a:rPr>
              <a:t> - http://en.wikipedia.org/wiki/Image:Zoomlens1.png, CC BY-SA 3.0, https://commons.wikimedia.org/w/index.php?curid=3602106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0301" y="332656"/>
            <a:ext cx="444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prstClr val="black"/>
                </a:solidFill>
              </a:rPr>
              <a:t>φακοί </a:t>
            </a:r>
            <a:r>
              <a:rPr lang="en-US" sz="2400" dirty="0">
                <a:solidFill>
                  <a:prstClr val="black"/>
                </a:solidFill>
              </a:rPr>
              <a:t>zoom</a:t>
            </a:r>
            <a:r>
              <a:rPr lang="el-GR" sz="2400" dirty="0">
                <a:solidFill>
                  <a:prstClr val="black"/>
                </a:solidFill>
              </a:rPr>
              <a:t> – αρχή λειτουργίας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339475"/>
            <a:ext cx="2878643" cy="3634286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7" name="Left Brace 6"/>
          <p:cNvSpPr/>
          <p:nvPr/>
        </p:nvSpPr>
        <p:spPr>
          <a:xfrm rot="10800000">
            <a:off x="3527884" y="1699282"/>
            <a:ext cx="199218" cy="2851267"/>
          </a:xfrm>
          <a:prstGeom prst="leftBrace">
            <a:avLst>
              <a:gd name="adj1" fmla="val 41260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round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851920" y="3118912"/>
            <a:ext cx="116586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32823" y="1418041"/>
            <a:ext cx="324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="1" i="1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i="1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2729" y="1409784"/>
            <a:ext cx="324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="1" i="1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="1" i="1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4118" y="1418041"/>
            <a:ext cx="324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="1" i="1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i="1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40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94" y="1155968"/>
            <a:ext cx="7431213" cy="530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7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385456" y="2060848"/>
                <a:ext cx="4167744" cy="1030347"/>
              </a:xfrm>
              <a:prstGeom prst="rect">
                <a:avLst/>
              </a:prstGeom>
              <a:noFill/>
              <a:ln w="25400">
                <a:solidFill>
                  <a:schemeClr val="accent5">
                    <a:lumMod val="75000"/>
                  </a:schemeClr>
                </a:solidFill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2∙</m:t>
                          </m:r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(1+</m:t>
                          </m:r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3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456" y="2060848"/>
                <a:ext cx="4167744" cy="103034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25400">
                <a:solidFill>
                  <a:schemeClr val="accent5">
                    <a:lumMod val="75000"/>
                  </a:schemeClr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741737" y="620688"/>
            <a:ext cx="7455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/>
              <a:t>ΒΑΘΟΣ </a:t>
            </a:r>
            <a:r>
              <a:rPr lang="el-GR" sz="2800" dirty="0" smtClean="0"/>
              <a:t>ΠΕΔΙΟΥ ΣΤΗ ΦΩΤΟΜΑΚΡΟΓΡΑΦΙΑ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75154" y="3708905"/>
            <a:ext cx="5683928" cy="1951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C : </a:t>
            </a:r>
            <a:r>
              <a:rPr lang="el-GR" sz="2800" dirty="0" smtClean="0"/>
              <a:t>διάμετρος κύκλου σύγχυσης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N : </a:t>
            </a:r>
            <a:r>
              <a:rPr lang="el-GR" sz="2800" dirty="0" smtClean="0"/>
              <a:t>αριθμός </a:t>
            </a:r>
            <a:r>
              <a:rPr lang="en-US" sz="2800" dirty="0" smtClean="0"/>
              <a:t>f / #  </a:t>
            </a:r>
            <a:r>
              <a:rPr lang="el-GR" sz="2800" dirty="0" smtClean="0"/>
              <a:t>(διάφραγμα)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m : </a:t>
            </a:r>
            <a:r>
              <a:rPr lang="el-GR" sz="2800" dirty="0" smtClean="0"/>
              <a:t>μεγέθυνση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987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518" y="2060848"/>
            <a:ext cx="5688632" cy="4045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359084"/>
            <a:ext cx="6032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ΕΙΔΙΚΕΣ ΤΕΧΝΙΚΕΣ ΑΥΞΗΣΗΣ Β.Π.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268760"/>
            <a:ext cx="5250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ΚΙΝΗΣΕΙΣ ΚΑΜΕΡΑΣ – ΑΡΧΗ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SCHEIMPFLUG</a:t>
            </a: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5954137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S. F. Ray. “Scientific Photography &amp; Applied Imaging”, Focal Press, Taylor &amp; Francis Group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915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l-GR" sz="4000" dirty="0" smtClean="0"/>
              <a:t>Αρχή του </a:t>
            </a:r>
            <a:r>
              <a:rPr lang="en-US" sz="4000" dirty="0" err="1" smtClean="0"/>
              <a:t>Scheimflug</a:t>
            </a:r>
            <a:r>
              <a:rPr lang="el-GR" sz="4000" dirty="0" smtClean="0"/>
              <a:t> ή</a:t>
            </a:r>
            <a:br>
              <a:rPr lang="el-GR" sz="4000" dirty="0" smtClean="0"/>
            </a:br>
            <a:r>
              <a:rPr lang="el-GR" sz="4000" dirty="0" smtClean="0"/>
              <a:t>Κανόνας τεμνομένων επιπέδων</a:t>
            </a:r>
          </a:p>
        </p:txBody>
      </p:sp>
      <p:pic>
        <p:nvPicPr>
          <p:cNvPr id="5120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608" y="1484784"/>
            <a:ext cx="6933334" cy="4515481"/>
          </a:xfrm>
          <a:scene3d>
            <a:camera prst="orthographicFront">
              <a:rot lat="0" lon="0" rev="21540000"/>
            </a:camera>
            <a:lightRig rig="threePt" dir="t"/>
          </a:scene3d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7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Αρχή του </a:t>
            </a:r>
            <a:r>
              <a:rPr lang="en-US" dirty="0" err="1" smtClean="0"/>
              <a:t>Scheimflug</a:t>
            </a:r>
            <a:endParaRPr lang="el-GR" dirty="0" smtClean="0"/>
          </a:p>
        </p:txBody>
      </p:sp>
      <p:pic>
        <p:nvPicPr>
          <p:cNvPr id="52227" name="Picture 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2034226"/>
            <a:ext cx="4533348" cy="3096344"/>
          </a:xfr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l-GR">
              <a:solidFill>
                <a:prstClr val="black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510" y="1772816"/>
            <a:ext cx="4505490" cy="361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9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Αρχή του </a:t>
            </a:r>
            <a:r>
              <a:rPr lang="en-US" dirty="0" err="1" smtClean="0"/>
              <a:t>Scheimflug</a:t>
            </a:r>
            <a:endParaRPr lang="el-GR" dirty="0" smtClean="0"/>
          </a:p>
        </p:txBody>
      </p:sp>
      <p:pic>
        <p:nvPicPr>
          <p:cNvPr id="53251" name="Picture 2" descr="C:\Users\ARAVANTINOS\Desktop\scheimflug_diagramTM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91308" y="1772816"/>
            <a:ext cx="5361384" cy="3833390"/>
          </a:xfrm>
          <a:noFill/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67744" y="579617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  <a:hlinkClick r:id="rId3"/>
              </a:rPr>
              <a:t>ephotozine.com</a:t>
            </a:r>
            <a:endParaRPr lang="el-GR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42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060848"/>
            <a:ext cx="5832648" cy="32775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12" y="1181749"/>
            <a:ext cx="7355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l-GR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Σύστημα ταυτόχρονης εστίασης σε 2 ή περισσότερα επίπεδα</a:t>
            </a:r>
            <a:endParaRPr lang="en-US" sz="2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5954137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S. F. Ray. “Scientific Photography &amp; Applied Imaging”, Focal Press, Taylor &amp; Francis Group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307126"/>
            <a:ext cx="6032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ΕΙΔΙΚΕΣ ΤΕΧΝΙΚΕΣ ΑΥΞΗΣΗΣ Β.Π.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2568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3" name="Ομάδα 2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9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0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Αθανάσιος </a:t>
            </a:r>
            <a:r>
              <a:rPr lang="el-GR" sz="2000" dirty="0" err="1" smtClean="0"/>
              <a:t>Αραβαντινός</a:t>
            </a:r>
            <a:r>
              <a:rPr lang="en-US" sz="2000" dirty="0" smtClean="0"/>
              <a:t> </a:t>
            </a:r>
            <a:r>
              <a:rPr lang="el-GR" sz="2000" dirty="0"/>
              <a:t>2014. Αθανάσιος </a:t>
            </a:r>
            <a:r>
              <a:rPr lang="el-GR" sz="2000" dirty="0" err="1"/>
              <a:t>Αραβαντινός</a:t>
            </a:r>
            <a:r>
              <a:rPr lang="el-GR" sz="2000" dirty="0"/>
              <a:t>. «Επιστημονική Φωτογραφία (Θ). Ενότητα 3: </a:t>
            </a:r>
            <a:r>
              <a:rPr lang="en-US" sz="2000" dirty="0"/>
              <a:t>Macro-</a:t>
            </a:r>
            <a:r>
              <a:rPr lang="el-GR" sz="2000" dirty="0" smtClean="0"/>
              <a:t>φωτογραφία». Έκδοση: 1.0. Αθήνα 2014. Διαθέσιμο από τη δικτυακή 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και δοθεί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9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2204864"/>
            <a:ext cx="6156816" cy="439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Μεγέθυνση (εγκάρσια)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4" y="2144418"/>
            <a:ext cx="3777528" cy="110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192688" cy="71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34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άδεια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6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Αθηνών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39" y="1467272"/>
            <a:ext cx="7222522" cy="476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8187" y="2420888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 &lt; 1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07704" y="3852131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 = 1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27784" y="5229200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 &gt; 1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857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977136" y="6356350"/>
            <a:ext cx="2133600" cy="365125"/>
          </a:xfrm>
        </p:spPr>
        <p:txBody>
          <a:bodyPr/>
          <a:lstStyle/>
          <a:p>
            <a:fld id="{464A83F0-9095-4B43-92E7-A2B7026C4B4D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3880319" cy="5669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5008" y="0"/>
            <a:ext cx="3704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ΜΕΘΟΔΟΙ ΕΣΤΙΑΣΗΣ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27984" y="764704"/>
            <a:ext cx="3960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Μεταβολή απόστασης φακού – φιλμ: Μετακίνηση όλου του φακού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27983" y="2420888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Μεταβολή Εστιακής απόστασης: μετακίνηση μόνο του εμπρόσθιου οπτικού στοιχείου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27983" y="5517232"/>
            <a:ext cx="3456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Εσωτερική εστίαση : </a:t>
            </a:r>
          </a:p>
          <a:p>
            <a:r>
              <a:rPr lang="el-GR" dirty="0" smtClean="0"/>
              <a:t>δεν μεταβάλλονται οι εξωτερικές διαστάσεις του φακού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27983" y="4189342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προσθήκη συμπληρωματικού θετικού φακού κοντινής εστίασης </a:t>
            </a:r>
            <a:r>
              <a:rPr lang="en-US" dirty="0" smtClean="0"/>
              <a:t>(close-up)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7282" y="6453336"/>
            <a:ext cx="5473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The Manual of Photography. E. Allen, S. </a:t>
            </a:r>
            <a:r>
              <a:rPr lang="en-US" sz="1200" dirty="0" err="1" smtClean="0"/>
              <a:t>Triantaphillidou</a:t>
            </a:r>
            <a:r>
              <a:rPr lang="en-US" sz="1200" dirty="0" smtClean="0"/>
              <a:t>, 10th ed. Focal Press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920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 up </a:t>
            </a:r>
            <a:r>
              <a:rPr lang="el-GR" dirty="0" smtClean="0"/>
              <a:t>εστίαση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3"/>
          <a:stretch/>
        </p:blipFill>
        <p:spPr bwMode="auto">
          <a:xfrm>
            <a:off x="251520" y="1146048"/>
            <a:ext cx="5440868" cy="537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653136"/>
            <a:ext cx="3627104" cy="99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767553"/>
              </p:ext>
            </p:extLst>
          </p:nvPr>
        </p:nvGraphicFramePr>
        <p:xfrm>
          <a:off x="323529" y="1052736"/>
          <a:ext cx="8496942" cy="5288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2"/>
                <a:gridCol w="1512168"/>
                <a:gridCol w="1296144"/>
                <a:gridCol w="1512168"/>
                <a:gridCol w="1296144"/>
                <a:gridCol w="1224136"/>
              </a:tblGrid>
              <a:tr h="807864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Magnification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Working Distance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 </a:t>
                      </a:r>
                      <a:endParaRPr lang="el-GR" dirty="0"/>
                    </a:p>
                  </a:txBody>
                  <a:tcPr/>
                </a:tc>
              </a:tr>
              <a:tr h="757289">
                <a:tc>
                  <a:txBody>
                    <a:bodyPr/>
                    <a:lstStyle/>
                    <a:p>
                      <a:r>
                        <a:rPr lang="en-US" dirty="0" smtClean="0"/>
                        <a:t>Macro Lens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Landscape</a:t>
                      </a:r>
                      <a:r>
                        <a:rPr lang="en-US" baseline="0" dirty="0" smtClean="0"/>
                        <a:t>s to 1:1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$100</a:t>
                      </a:r>
                      <a:r>
                        <a:rPr lang="en-US" baseline="0" dirty="0" smtClean="0"/>
                        <a:t> - $1500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Poor with normal lens,</a:t>
                      </a:r>
                      <a:r>
                        <a:rPr lang="en-US" baseline="0" dirty="0" smtClean="0"/>
                        <a:t> Good with telephoto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Easy</a:t>
                      </a:r>
                      <a:r>
                        <a:rPr lang="en-US" baseline="0" dirty="0" smtClean="0"/>
                        <a:t> to use, continuous focusing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Costly </a:t>
                      </a:r>
                      <a:endParaRPr lang="el-GR" dirty="0"/>
                    </a:p>
                  </a:txBody>
                  <a:tcPr/>
                </a:tc>
              </a:tr>
              <a:tr h="757289">
                <a:tc>
                  <a:txBody>
                    <a:bodyPr/>
                    <a:lstStyle/>
                    <a:p>
                      <a:r>
                        <a:rPr lang="en-US" dirty="0" smtClean="0"/>
                        <a:t>Extension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</a:t>
                      </a:r>
                      <a:r>
                        <a:rPr lang="en-US" baseline="0" dirty="0" smtClean="0"/>
                        <a:t> 1:1 on 100 mm, to 2:1 on 50 mm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$130 for a set of 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Poor with normal lens,</a:t>
                      </a:r>
                      <a:r>
                        <a:rPr lang="en-US" baseline="0" dirty="0" smtClean="0"/>
                        <a:t> Good with telephoto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Inexpensive,</a:t>
                      </a:r>
                      <a:r>
                        <a:rPr lang="en-US" baseline="0" dirty="0" smtClean="0"/>
                        <a:t> works with all of your lenses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Focusing at</a:t>
                      </a:r>
                      <a:r>
                        <a:rPr lang="en-US" baseline="0" dirty="0" smtClean="0"/>
                        <a:t> high magnification</a:t>
                      </a:r>
                      <a:endParaRPr lang="el-GR" dirty="0"/>
                    </a:p>
                  </a:txBody>
                  <a:tcPr/>
                </a:tc>
              </a:tr>
              <a:tr h="757289">
                <a:tc>
                  <a:txBody>
                    <a:bodyPr/>
                    <a:lstStyle/>
                    <a:p>
                      <a:r>
                        <a:rPr lang="en-US" dirty="0" smtClean="0"/>
                        <a:t>Supplementary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Greatest</a:t>
                      </a:r>
                      <a:r>
                        <a:rPr lang="en-US" baseline="0" dirty="0" smtClean="0"/>
                        <a:t> (~1:1) with telephoto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</a:t>
                      </a:r>
                      <a:r>
                        <a:rPr lang="en-US" baseline="0" dirty="0" smtClean="0"/>
                        <a:t>0 - $90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Good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 light, low cost</a:t>
                      </a:r>
                      <a:r>
                        <a:rPr lang="en-US" baseline="0" dirty="0" smtClean="0"/>
                        <a:t> accessory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Narrow magnification range</a:t>
                      </a:r>
                      <a:endParaRPr lang="el-GR" dirty="0"/>
                    </a:p>
                  </a:txBody>
                  <a:tcPr/>
                </a:tc>
              </a:tr>
              <a:tr h="75728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Teleconverter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1.4x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ot</a:t>
                      </a:r>
                      <a:r>
                        <a:rPr lang="en-US" baseline="0" dirty="0" smtClean="0"/>
                        <a:t> 2x of native lens (so 2:1 with 1:1 macro)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$80 - $400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Best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Continuous focus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Light loss hampers focusing 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305339" y="116632"/>
            <a:ext cx="657923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3600" dirty="0" smtClean="0"/>
              <a:t>MACRO</a:t>
            </a:r>
            <a:r>
              <a:rPr lang="el-GR" sz="3600" dirty="0" smtClean="0"/>
              <a:t>-ΦΩΤΟΓΡΑΦΙΑ – ΤΕΧΝΙΚΕΣ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118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6" r="8465" b="79071"/>
          <a:stretch/>
        </p:blipFill>
        <p:spPr bwMode="auto">
          <a:xfrm>
            <a:off x="2919478" y="5269300"/>
            <a:ext cx="1267968" cy="102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 ups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  <p:pic>
        <p:nvPicPr>
          <p:cNvPr id="6" name="Picture 2" descr="C:\Users\alex\Desktop\7-9-2015 2-38-49 μμ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81"/>
          <a:stretch/>
        </p:blipFill>
        <p:spPr bwMode="auto">
          <a:xfrm>
            <a:off x="3197375" y="1340768"/>
            <a:ext cx="1025895" cy="330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8888" y="1340768"/>
            <a:ext cx="30349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+mn-lt"/>
              </a:rPr>
              <a:t>Close up lenses</a:t>
            </a:r>
          </a:p>
          <a:p>
            <a:r>
              <a:rPr lang="en-US" dirty="0">
                <a:latin typeface="+mn-lt"/>
              </a:rPr>
              <a:t>Severe limitations to performance</a:t>
            </a:r>
            <a:r>
              <a:rPr lang="en-US" dirty="0" smtClean="0">
                <a:latin typeface="+mn-lt"/>
              </a:rPr>
              <a:t>.</a:t>
            </a:r>
          </a:p>
          <a:p>
            <a:endParaRPr lang="en-US" dirty="0">
              <a:latin typeface="+mn-lt"/>
            </a:endParaRPr>
          </a:p>
          <a:p>
            <a:r>
              <a:rPr lang="en-US" b="1" dirty="0">
                <a:latin typeface="+mn-lt"/>
              </a:rPr>
              <a:t>Extension tubes</a:t>
            </a:r>
          </a:p>
          <a:p>
            <a:r>
              <a:rPr lang="en-US" dirty="0">
                <a:latin typeface="+mn-lt"/>
              </a:rPr>
              <a:t>Magnification range 0-1 to 1 -0 or more in discrete steps.</a:t>
            </a:r>
          </a:p>
          <a:p>
            <a:endParaRPr lang="en-US" dirty="0" smtClean="0">
              <a:latin typeface="+mn-lt"/>
            </a:endParaRPr>
          </a:p>
          <a:p>
            <a:r>
              <a:rPr lang="en-US" b="1" dirty="0" smtClean="0">
                <a:latin typeface="+mn-lt"/>
              </a:rPr>
              <a:t>Extension </a:t>
            </a:r>
            <a:r>
              <a:rPr lang="en-US" b="1" dirty="0">
                <a:latin typeface="+mn-lt"/>
              </a:rPr>
              <a:t>bellows</a:t>
            </a:r>
          </a:p>
          <a:p>
            <a:r>
              <a:rPr lang="en-US" dirty="0">
                <a:latin typeface="+mn-lt"/>
              </a:rPr>
              <a:t>Variable magnification range; typically 0-1 to 2 or 0 to 1 -0., May lose auto diaphragm operation.</a:t>
            </a:r>
          </a:p>
          <a:p>
            <a:endParaRPr lang="en-US" dirty="0" smtClean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16016" y="1318680"/>
            <a:ext cx="27801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n-lt"/>
              </a:rPr>
              <a:t>'Macro </a:t>
            </a:r>
            <a:r>
              <a:rPr lang="en-US" b="1" dirty="0">
                <a:latin typeface="+mn-lt"/>
              </a:rPr>
              <a:t>lens'</a:t>
            </a:r>
          </a:p>
          <a:p>
            <a:r>
              <a:rPr lang="en-US" dirty="0">
                <a:latin typeface="+mn-lt"/>
              </a:rPr>
              <a:t>Infinity focusing lens in double helical mount giving magnification range 0 to 0-5. Some designs have </a:t>
            </a:r>
            <a:r>
              <a:rPr lang="en-US" dirty="0" smtClean="0">
                <a:latin typeface="+mn-lt"/>
              </a:rPr>
              <a:t>a special </a:t>
            </a:r>
            <a:r>
              <a:rPr lang="en-US" dirty="0">
                <a:latin typeface="+mn-lt"/>
              </a:rPr>
              <a:t>extension ring for </a:t>
            </a:r>
            <a:r>
              <a:rPr lang="en-US" dirty="0" smtClean="0">
                <a:latin typeface="+mn-lt"/>
              </a:rPr>
              <a:t>magnifications </a:t>
            </a:r>
            <a:r>
              <a:rPr lang="en-US" dirty="0">
                <a:latin typeface="+mn-lt"/>
              </a:rPr>
              <a:t>of 0-5 to 10</a:t>
            </a:r>
            <a:r>
              <a:rPr lang="en-US" dirty="0" smtClean="0">
                <a:latin typeface="+mn-lt"/>
              </a:rPr>
              <a:t>.</a:t>
            </a:r>
          </a:p>
          <a:p>
            <a:endParaRPr lang="en-US" dirty="0" smtClean="0">
              <a:latin typeface="+mn-lt"/>
            </a:endParaRPr>
          </a:p>
          <a:p>
            <a:r>
              <a:rPr lang="en-US" b="1" dirty="0">
                <a:latin typeface="+mn-lt"/>
              </a:rPr>
              <a:t>Macro lens with bellows</a:t>
            </a:r>
          </a:p>
          <a:p>
            <a:r>
              <a:rPr lang="en-US" dirty="0">
                <a:latin typeface="+mn-lt"/>
              </a:rPr>
              <a:t>Overlapping ranges of magnification from 0 to 25 depending on </a:t>
            </a:r>
            <a:r>
              <a:rPr lang="en-US" dirty="0" smtClean="0">
                <a:latin typeface="+mn-lt"/>
              </a:rPr>
              <a:t>focal length</a:t>
            </a:r>
            <a:r>
              <a:rPr lang="en-US" dirty="0">
                <a:latin typeface="+mn-lt"/>
              </a:rPr>
              <a:t>.</a:t>
            </a:r>
          </a:p>
          <a:p>
            <a:endParaRPr lang="en-US" dirty="0" smtClean="0">
              <a:latin typeface="+mn-lt"/>
            </a:endParaRPr>
          </a:p>
          <a:p>
            <a:r>
              <a:rPr lang="en-US" b="1" dirty="0" smtClean="0">
                <a:latin typeface="+mn-lt"/>
              </a:rPr>
              <a:t>'Macro </a:t>
            </a:r>
            <a:r>
              <a:rPr lang="en-US" b="1" dirty="0">
                <a:latin typeface="+mn-lt"/>
              </a:rPr>
              <a:t>zoom' lens</a:t>
            </a:r>
          </a:p>
          <a:p>
            <a:r>
              <a:rPr lang="en-US" dirty="0">
                <a:latin typeface="+mn-lt"/>
              </a:rPr>
              <a:t>Continuously variable magnification range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6" t="46917" r="8465"/>
          <a:stretch/>
        </p:blipFill>
        <p:spPr bwMode="auto">
          <a:xfrm>
            <a:off x="7596336" y="3291840"/>
            <a:ext cx="1267968" cy="260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68888" y="5181877"/>
            <a:ext cx="3178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+mn-lt"/>
              </a:rPr>
              <a:t>Reversed lens</a:t>
            </a:r>
          </a:p>
          <a:p>
            <a:r>
              <a:rPr lang="en-US" dirty="0">
                <a:latin typeface="+mn-lt"/>
              </a:rPr>
              <a:t>Lens used in reverse normally</a:t>
            </a:r>
          </a:p>
          <a:p>
            <a:r>
              <a:rPr lang="en-US" dirty="0">
                <a:latin typeface="+mn-lt"/>
              </a:rPr>
              <a:t>improves results when used with tubes or bellows at larger magnifications.</a:t>
            </a:r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6" t="19205" r="8465" b="53650"/>
          <a:stretch/>
        </p:blipFill>
        <p:spPr bwMode="auto">
          <a:xfrm>
            <a:off x="7496184" y="1484784"/>
            <a:ext cx="1267968" cy="133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17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  <p:tag name="ISPRING_RESOURCE_PATHS_HASH_PRESENTER" val="8cfa2beeb3c5587de69488dee9e91abe2acb11"/>
</p:tagLst>
</file>

<file path=ppt/theme/theme1.xml><?xml version="1.0" encoding="utf-8"?>
<a:theme xmlns:a="http://schemas.openxmlformats.org/drawingml/2006/main" name="template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emplate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4366</TotalTime>
  <Words>1734</Words>
  <Application>Microsoft Office PowerPoint</Application>
  <PresentationFormat>On-screen Show (4:3)</PresentationFormat>
  <Paragraphs>333</Paragraphs>
  <Slides>42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Courier New</vt:lpstr>
      <vt:lpstr>Times New Roman</vt:lpstr>
      <vt:lpstr>Wingdings</vt:lpstr>
      <vt:lpstr>template</vt:lpstr>
      <vt:lpstr>OC_template_updated</vt:lpstr>
      <vt:lpstr>Office Theme</vt:lpstr>
      <vt:lpstr>1_OC_template_updated</vt:lpstr>
      <vt:lpstr>1_template</vt:lpstr>
      <vt:lpstr>2_OC_template_updated</vt:lpstr>
      <vt:lpstr>Επιστημονική Φωτογραφία (Θ)</vt:lpstr>
      <vt:lpstr>Κατηγορίες φωτογράφισης</vt:lpstr>
      <vt:lpstr>PowerPoint Presentation</vt:lpstr>
      <vt:lpstr>Μεγέθυνση (εγκάρσια)</vt:lpstr>
      <vt:lpstr>PowerPoint Presentation</vt:lpstr>
      <vt:lpstr>PowerPoint Presentation</vt:lpstr>
      <vt:lpstr>Close up εστίαση</vt:lpstr>
      <vt:lpstr>PowerPoint Presentation</vt:lpstr>
      <vt:lpstr>Close ups </vt:lpstr>
      <vt:lpstr>Methods to get Magnification</vt:lpstr>
      <vt:lpstr>PowerPoint Presentation</vt:lpstr>
      <vt:lpstr>Supplementary close up lenses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Φακοί ZOOM  Mechanical – Optical Compensation</vt:lpstr>
      <vt:lpstr>PowerPoint Presentation</vt:lpstr>
      <vt:lpstr>PowerPoint Presentation</vt:lpstr>
      <vt:lpstr>PowerPoint Presentation</vt:lpstr>
      <vt:lpstr>Αρχή του Scheimflug ή Κανόνας τεμνομένων επιπέδων</vt:lpstr>
      <vt:lpstr>Αρχή του Scheimflug</vt:lpstr>
      <vt:lpstr>Αρχή του Scheimflug</vt:lpstr>
      <vt:lpstr>PowerPoint Presentation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Επιστημονική Φωτογραφία (Θ)</dc:title>
  <dc:creator>fkaram2</dc:creator>
  <cp:lastModifiedBy>Microsoft account</cp:lastModifiedBy>
  <cp:revision>98</cp:revision>
  <dcterms:created xsi:type="dcterms:W3CDTF">2015-07-14T12:44:09Z</dcterms:created>
  <dcterms:modified xsi:type="dcterms:W3CDTF">2024-11-10T09:11:48Z</dcterms:modified>
</cp:coreProperties>
</file>