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4" r:id="rId2"/>
    <p:sldId id="257" r:id="rId3"/>
    <p:sldId id="333" r:id="rId4"/>
    <p:sldId id="338" r:id="rId5"/>
    <p:sldId id="340" r:id="rId6"/>
    <p:sldId id="336" r:id="rId7"/>
    <p:sldId id="335" r:id="rId8"/>
    <p:sldId id="341" r:id="rId9"/>
    <p:sldId id="331" r:id="rId10"/>
    <p:sldId id="337" r:id="rId11"/>
    <p:sldId id="566" r:id="rId12"/>
    <p:sldId id="342" r:id="rId13"/>
    <p:sldId id="343" r:id="rId14"/>
    <p:sldId id="327" r:id="rId15"/>
    <p:sldId id="527" r:id="rId16"/>
    <p:sldId id="571" r:id="rId17"/>
    <p:sldId id="529" r:id="rId18"/>
    <p:sldId id="568" r:id="rId19"/>
    <p:sldId id="569" r:id="rId20"/>
    <p:sldId id="357" r:id="rId21"/>
    <p:sldId id="256" r:id="rId22"/>
    <p:sldId id="345" r:id="rId23"/>
    <p:sldId id="567" r:id="rId24"/>
    <p:sldId id="356" r:id="rId25"/>
    <p:sldId id="518" r:id="rId26"/>
    <p:sldId id="515" r:id="rId27"/>
    <p:sldId id="501" r:id="rId28"/>
    <p:sldId id="519" r:id="rId29"/>
    <p:sldId id="516" r:id="rId30"/>
    <p:sldId id="512" r:id="rId31"/>
    <p:sldId id="503" r:id="rId32"/>
    <p:sldId id="513" r:id="rId33"/>
    <p:sldId id="520" r:id="rId34"/>
    <p:sldId id="523" r:id="rId35"/>
    <p:sldId id="526" r:id="rId36"/>
    <p:sldId id="522" r:id="rId37"/>
    <p:sldId id="504" r:id="rId38"/>
    <p:sldId id="521" r:id="rId39"/>
    <p:sldId id="528" r:id="rId40"/>
    <p:sldId id="530" r:id="rId41"/>
    <p:sldId id="537" r:id="rId42"/>
    <p:sldId id="531" r:id="rId43"/>
    <p:sldId id="532" r:id="rId44"/>
    <p:sldId id="533" r:id="rId45"/>
    <p:sldId id="534" r:id="rId46"/>
    <p:sldId id="536" r:id="rId47"/>
    <p:sldId id="535" r:id="rId48"/>
    <p:sldId id="538" r:id="rId49"/>
    <p:sldId id="539" r:id="rId50"/>
    <p:sldId id="540" r:id="rId51"/>
    <p:sldId id="422" r:id="rId52"/>
    <p:sldId id="541" r:id="rId53"/>
    <p:sldId id="423" r:id="rId54"/>
    <p:sldId id="510" r:id="rId55"/>
    <p:sldId id="542" r:id="rId56"/>
    <p:sldId id="547" r:id="rId57"/>
    <p:sldId id="562" r:id="rId58"/>
    <p:sldId id="565" r:id="rId59"/>
    <p:sldId id="564" r:id="rId60"/>
    <p:sldId id="572" r:id="rId61"/>
    <p:sldId id="573" r:id="rId6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00CC"/>
    <a:srgbClr val="CC0000"/>
    <a:srgbClr val="CCFFCC"/>
    <a:srgbClr val="CC00CC"/>
    <a:srgbClr val="D60093"/>
    <a:srgbClr val="FFFFCC"/>
    <a:srgbClr val="FF0000"/>
    <a:srgbClr val="66006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914;&#953;&#946;&#955;&#943;&#959;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Φύλλο1!$A$2</c:f>
              <c:strCache>
                <c:ptCount val="1"/>
                <c:pt idx="0">
                  <c:v>ΜΗΤΡΑ</c:v>
                </c:pt>
              </c:strCache>
            </c:strRef>
          </c:tx>
          <c: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9525" cap="flat" cmpd="sng" algn="ctr">
              <a:solidFill>
                <a:schemeClr val="accent1">
                  <a:lumMod val="75000"/>
                </a:schemeClr>
              </a:solidFill>
              <a:round/>
            </a:ln>
            <a:effectLst/>
            <a:sp3d contourW="9525">
              <a:contourClr>
                <a:schemeClr val="accent1">
                  <a:lumMod val="75000"/>
                </a:schemeClr>
              </a:contourClr>
            </a:sp3d>
          </c:spPr>
          <c:invertIfNegative val="0"/>
          <c:cat>
            <c:strRef>
              <c:f>Φύλλο1!$B$1:$E$1</c:f>
              <c:strCache>
                <c:ptCount val="4"/>
                <c:pt idx="0">
                  <c:v>M</c:v>
                </c:pt>
                <c:pt idx="1">
                  <c:v>Π</c:v>
                </c:pt>
                <c:pt idx="2">
                  <c:v>Ξ</c:v>
                </c:pt>
                <c:pt idx="3">
                  <c:v>Ε</c:v>
                </c:pt>
              </c:strCache>
            </c:strRef>
          </c:cat>
          <c:val>
            <c:numRef>
              <c:f>Φύλλο1!$B$2:$E$2</c:f>
              <c:numCache>
                <c:formatCode>General</c:formatCode>
                <c:ptCount val="4"/>
                <c:pt idx="0">
                  <c:v>28.83</c:v>
                </c:pt>
                <c:pt idx="1">
                  <c:v>17.25</c:v>
                </c:pt>
                <c:pt idx="2">
                  <c:v>17.39</c:v>
                </c:pt>
                <c:pt idx="3">
                  <c:v>13.91</c:v>
                </c:pt>
              </c:numCache>
            </c:numRef>
          </c:val>
          <c:extLst>
            <c:ext xmlns:c16="http://schemas.microsoft.com/office/drawing/2014/chart" uri="{C3380CC4-5D6E-409C-BE32-E72D297353CC}">
              <c16:uniqueId val="{00000000-1260-468F-B434-714A55F3F4F4}"/>
            </c:ext>
          </c:extLst>
        </c:ser>
        <c:ser>
          <c:idx val="1"/>
          <c:order val="1"/>
          <c:tx>
            <c:strRef>
              <c:f>Φύλλο1!$A$3</c:f>
              <c:strCache>
                <c:ptCount val="1"/>
                <c:pt idx="0">
                  <c:v>ΕΑΥΤΟΣ</c:v>
                </c:pt>
              </c:strCache>
            </c:strRef>
          </c:tx>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9525" cap="flat" cmpd="sng" algn="ctr">
              <a:solidFill>
                <a:schemeClr val="accent2">
                  <a:lumMod val="75000"/>
                </a:schemeClr>
              </a:solidFill>
              <a:round/>
            </a:ln>
            <a:effectLst/>
            <a:sp3d contourW="9525">
              <a:contourClr>
                <a:schemeClr val="accent2">
                  <a:lumMod val="75000"/>
                </a:schemeClr>
              </a:contourClr>
            </a:sp3d>
          </c:spPr>
          <c:invertIfNegative val="0"/>
          <c:cat>
            <c:strRef>
              <c:f>Φύλλο1!$B$1:$E$1</c:f>
              <c:strCache>
                <c:ptCount val="4"/>
                <c:pt idx="0">
                  <c:v>M</c:v>
                </c:pt>
                <c:pt idx="1">
                  <c:v>Π</c:v>
                </c:pt>
                <c:pt idx="2">
                  <c:v>Ξ</c:v>
                </c:pt>
                <c:pt idx="3">
                  <c:v>Ε</c:v>
                </c:pt>
              </c:strCache>
            </c:strRef>
          </c:cat>
          <c:val>
            <c:numRef>
              <c:f>Φύλλο1!$B$3:$E$3</c:f>
              <c:numCache>
                <c:formatCode>General</c:formatCode>
                <c:ptCount val="4"/>
                <c:pt idx="0">
                  <c:v>6.18</c:v>
                </c:pt>
                <c:pt idx="1">
                  <c:v>7.35</c:v>
                </c:pt>
                <c:pt idx="2">
                  <c:v>7.94</c:v>
                </c:pt>
                <c:pt idx="3">
                  <c:v>8.4700000000000006</c:v>
                </c:pt>
              </c:numCache>
            </c:numRef>
          </c:val>
          <c:extLst>
            <c:ext xmlns:c16="http://schemas.microsoft.com/office/drawing/2014/chart" uri="{C3380CC4-5D6E-409C-BE32-E72D297353CC}">
              <c16:uniqueId val="{00000001-1260-468F-B434-714A55F3F4F4}"/>
            </c:ext>
          </c:extLst>
        </c:ser>
        <c:dLbls>
          <c:showLegendKey val="0"/>
          <c:showVal val="0"/>
          <c:showCatName val="0"/>
          <c:showSerName val="0"/>
          <c:showPercent val="0"/>
          <c:showBubbleSize val="0"/>
        </c:dLbls>
        <c:gapWidth val="65"/>
        <c:shape val="box"/>
        <c:axId val="971691535"/>
        <c:axId val="971692367"/>
        <c:axId val="0"/>
      </c:bar3DChart>
      <c:catAx>
        <c:axId val="971691535"/>
        <c:scaling>
          <c:orientation val="minMax"/>
        </c:scaling>
        <c:delete val="0"/>
        <c:axPos val="b"/>
        <c:numFmt formatCode="General" sourceLinked="1"/>
        <c:majorTickMark val="none"/>
        <c:minorTickMark val="none"/>
        <c:tickLblPos val="nextTo"/>
        <c:spPr>
          <a:noFill/>
          <a:ln w="19050" cap="flat" cmpd="sng" algn="ctr">
            <a:solidFill>
              <a:schemeClr val="tx1">
                <a:lumMod val="95000"/>
                <a:lumOff val="5000"/>
              </a:schemeClr>
            </a:solidFill>
            <a:round/>
          </a:ln>
          <a:effectLst/>
        </c:spPr>
        <c:txPr>
          <a:bodyPr rot="-60000000" spcFirstLastPara="1" vertOverflow="ellipsis" vert="horz" wrap="square" anchor="ctr" anchorCtr="1"/>
          <a:lstStyle/>
          <a:p>
            <a:pPr>
              <a:defRPr sz="1800" b="1" i="0" u="none" strike="noStrike" kern="1200" cap="all" baseline="0">
                <a:solidFill>
                  <a:schemeClr val="tx1">
                    <a:lumMod val="95000"/>
                    <a:lumOff val="5000"/>
                  </a:schemeClr>
                </a:solidFill>
                <a:latin typeface="+mn-lt"/>
                <a:ea typeface="+mn-ea"/>
                <a:cs typeface="+mn-cs"/>
              </a:defRPr>
            </a:pPr>
            <a:endParaRPr lang="el-GR"/>
          </a:p>
        </c:txPr>
        <c:crossAx val="971692367"/>
        <c:crosses val="autoZero"/>
        <c:auto val="1"/>
        <c:lblAlgn val="ctr"/>
        <c:lblOffset val="100"/>
        <c:noMultiLvlLbl val="0"/>
      </c:catAx>
      <c:valAx>
        <c:axId val="97169236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l-GR"/>
          </a:p>
        </c:txPr>
        <c:crossAx val="97169153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9717E-20E8-4BC5-B0FC-D60AF5B67A0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l-GR"/>
        </a:p>
      </dgm:t>
    </dgm:pt>
    <dgm:pt modelId="{5B75E5B1-0FD6-45C6-8EC3-CDE311E1CB18}">
      <dgm:prSet phldrT="[Κείμενο]" custT="1"/>
      <dgm:spPr>
        <a:gradFill rotWithShape="0">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25400">
          <a:solidFill>
            <a:srgbClr val="D60093"/>
          </a:solidFill>
        </a:ln>
      </dgm:spPr>
      <dgm:t>
        <a:bodyPr/>
        <a:lstStyle/>
        <a:p>
          <a:pPr algn="just"/>
          <a:r>
            <a:rPr lang="el-GR" sz="2400" dirty="0">
              <a:solidFill>
                <a:schemeClr val="tx1"/>
              </a:solidFill>
            </a:rPr>
            <a:t>Βάδιση στα δύο πόδια</a:t>
          </a:r>
          <a:r>
            <a:rPr lang="en-US" sz="2400" dirty="0">
              <a:solidFill>
                <a:schemeClr val="tx1"/>
              </a:solidFill>
            </a:rPr>
            <a:t> - </a:t>
          </a:r>
          <a:r>
            <a:rPr lang="el-GR" sz="2400" b="1" dirty="0" err="1">
              <a:solidFill>
                <a:schemeClr val="tx1"/>
              </a:solidFill>
            </a:rPr>
            <a:t>Πολυρυθμία</a:t>
          </a:r>
          <a:r>
            <a:rPr lang="el-GR" sz="2400" dirty="0">
              <a:solidFill>
                <a:schemeClr val="tx1"/>
              </a:solidFill>
            </a:rPr>
            <a:t> που καθορίζει την ανθρώπινη σκέψη και επικοινωνία. </a:t>
          </a:r>
        </a:p>
      </dgm:t>
    </dgm:pt>
    <dgm:pt modelId="{B6A6299E-8A5E-4748-88FF-9E3BD3EDCA18}" type="parTrans" cxnId="{C6CA8687-D156-436E-A719-7825A0A4D44C}">
      <dgm:prSet/>
      <dgm:spPr/>
      <dgm:t>
        <a:bodyPr/>
        <a:lstStyle/>
        <a:p>
          <a:endParaRPr lang="el-GR"/>
        </a:p>
      </dgm:t>
    </dgm:pt>
    <dgm:pt modelId="{05BD977E-2D97-46F8-B117-4D65CB169735}" type="sibTrans" cxnId="{C6CA8687-D156-436E-A719-7825A0A4D44C}">
      <dgm:prSet/>
      <dgm:spPr>
        <a:solidFill>
          <a:srgbClr val="D60093">
            <a:alpha val="90000"/>
          </a:srgbClr>
        </a:solidFill>
      </dgm:spPr>
      <dgm:t>
        <a:bodyPr/>
        <a:lstStyle/>
        <a:p>
          <a:endParaRPr lang="el-GR"/>
        </a:p>
      </dgm:t>
    </dgm:pt>
    <dgm:pt modelId="{80170527-84B1-485F-BAAB-C6DD99271E56}">
      <dgm:prSet phldrT="[Κείμενο]" custT="1"/>
      <dgm:spPr>
        <a:gradFill rotWithShape="0">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25400">
          <a:solidFill>
            <a:srgbClr val="D60093"/>
          </a:solidFill>
        </a:ln>
      </dgm:spPr>
      <dgm:t>
        <a:bodyPr/>
        <a:lstStyle/>
        <a:p>
          <a:pPr algn="just"/>
          <a:r>
            <a:rPr lang="el-GR" sz="2400" dirty="0">
              <a:solidFill>
                <a:schemeClr val="tx1"/>
              </a:solidFill>
            </a:rPr>
            <a:t>Η </a:t>
          </a:r>
          <a:r>
            <a:rPr lang="el-GR" sz="2400" dirty="0" err="1">
              <a:solidFill>
                <a:schemeClr val="tx1"/>
              </a:solidFill>
            </a:rPr>
            <a:t>πολυρυθμία</a:t>
          </a:r>
          <a:r>
            <a:rPr lang="el-GR" sz="2400" dirty="0">
              <a:solidFill>
                <a:schemeClr val="tx1"/>
              </a:solidFill>
            </a:rPr>
            <a:t> βασίζεται στον </a:t>
          </a:r>
          <a:r>
            <a:rPr lang="el-GR" sz="2400" b="1" dirty="0">
              <a:solidFill>
                <a:schemeClr val="tx1"/>
              </a:solidFill>
            </a:rPr>
            <a:t>Ενδογενή Παλμό των Κινήτρων</a:t>
          </a:r>
          <a:r>
            <a:rPr lang="el-GR" sz="2400" dirty="0">
              <a:solidFill>
                <a:schemeClr val="tx1"/>
              </a:solidFill>
            </a:rPr>
            <a:t> που ρυθμίζεται από τον </a:t>
          </a:r>
          <a:r>
            <a:rPr lang="el-GR" sz="2400" b="1" dirty="0">
              <a:solidFill>
                <a:schemeClr val="tx1"/>
              </a:solidFill>
            </a:rPr>
            <a:t>Ενδογενή Σχηματισμό για τα Κίνητρα </a:t>
          </a:r>
          <a:r>
            <a:rPr lang="el-GR" sz="2400" b="0" dirty="0">
              <a:solidFill>
                <a:schemeClr val="tx1"/>
              </a:solidFill>
            </a:rPr>
            <a:t>Εγκεφαλικό στέλεχος, βασικά γάγγλια, </a:t>
          </a:r>
          <a:r>
            <a:rPr lang="el-GR" sz="2400" b="0" dirty="0" err="1">
              <a:solidFill>
                <a:schemeClr val="tx1"/>
              </a:solidFill>
            </a:rPr>
            <a:t>μεταιχμιακό</a:t>
          </a:r>
          <a:r>
            <a:rPr lang="el-GR" sz="2400" b="0" dirty="0">
              <a:solidFill>
                <a:schemeClr val="tx1"/>
              </a:solidFill>
            </a:rPr>
            <a:t> σύστημα)</a:t>
          </a:r>
          <a:r>
            <a:rPr lang="el-GR" sz="2400" b="1" dirty="0">
              <a:solidFill>
                <a:schemeClr val="tx1"/>
              </a:solidFill>
            </a:rPr>
            <a:t>.  </a:t>
          </a:r>
        </a:p>
      </dgm:t>
    </dgm:pt>
    <dgm:pt modelId="{8469F89C-EC99-441B-959F-2C39B06545FB}" type="parTrans" cxnId="{73516E57-E073-458F-BAFB-E5113B5BF676}">
      <dgm:prSet/>
      <dgm:spPr/>
      <dgm:t>
        <a:bodyPr/>
        <a:lstStyle/>
        <a:p>
          <a:endParaRPr lang="el-GR"/>
        </a:p>
      </dgm:t>
    </dgm:pt>
    <dgm:pt modelId="{0FAD535E-354F-4020-AC2D-47998F747DEB}" type="sibTrans" cxnId="{73516E57-E073-458F-BAFB-E5113B5BF676}">
      <dgm:prSet/>
      <dgm:spPr>
        <a:solidFill>
          <a:srgbClr val="D60093">
            <a:alpha val="90000"/>
          </a:srgbClr>
        </a:solidFill>
      </dgm:spPr>
      <dgm:t>
        <a:bodyPr/>
        <a:lstStyle/>
        <a:p>
          <a:endParaRPr lang="el-GR"/>
        </a:p>
      </dgm:t>
    </dgm:pt>
    <dgm:pt modelId="{F9744D6B-3153-40B3-90D9-2BF4FDE04BDE}">
      <dgm:prSet phldrT="[Κείμενο]" custT="1"/>
      <dgm:spPr>
        <a:gradFill rotWithShape="0">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25400">
          <a:solidFill>
            <a:srgbClr val="D60093"/>
          </a:solidFill>
        </a:ln>
      </dgm:spPr>
      <dgm:t>
        <a:bodyPr/>
        <a:lstStyle/>
        <a:p>
          <a:r>
            <a:rPr lang="el-GR" sz="2400" dirty="0">
              <a:solidFill>
                <a:schemeClr val="tx1"/>
              </a:solidFill>
            </a:rPr>
            <a:t>Έτσι, δημιουργείται η </a:t>
          </a:r>
          <a:r>
            <a:rPr lang="el-GR" sz="2400" b="1" dirty="0">
              <a:solidFill>
                <a:schemeClr val="tx1"/>
              </a:solidFill>
            </a:rPr>
            <a:t>επικοινωνιακή μουσικότητα</a:t>
          </a:r>
        </a:p>
      </dgm:t>
    </dgm:pt>
    <dgm:pt modelId="{7E0882B7-BA0D-43A3-8B08-3E00263F5266}" type="parTrans" cxnId="{0A71398E-2807-409E-AD4D-6DCAEAAE7558}">
      <dgm:prSet/>
      <dgm:spPr/>
      <dgm:t>
        <a:bodyPr/>
        <a:lstStyle/>
        <a:p>
          <a:endParaRPr lang="el-GR"/>
        </a:p>
      </dgm:t>
    </dgm:pt>
    <dgm:pt modelId="{B04864B3-E5E3-465E-924D-274CD64295F7}" type="sibTrans" cxnId="{0A71398E-2807-409E-AD4D-6DCAEAAE7558}">
      <dgm:prSet/>
      <dgm:spPr/>
      <dgm:t>
        <a:bodyPr/>
        <a:lstStyle/>
        <a:p>
          <a:endParaRPr lang="el-GR"/>
        </a:p>
      </dgm:t>
    </dgm:pt>
    <dgm:pt modelId="{F88BE5CE-35B8-41A0-A1C9-3CAE07FDD0BE}" type="pres">
      <dgm:prSet presAssocID="{7DC9717E-20E8-4BC5-B0FC-D60AF5B67A0A}" presName="outerComposite" presStyleCnt="0">
        <dgm:presLayoutVars>
          <dgm:chMax val="5"/>
          <dgm:dir/>
          <dgm:resizeHandles val="exact"/>
        </dgm:presLayoutVars>
      </dgm:prSet>
      <dgm:spPr/>
    </dgm:pt>
    <dgm:pt modelId="{08D06B1D-FC02-476A-B2F9-7E23D68EA28A}" type="pres">
      <dgm:prSet presAssocID="{7DC9717E-20E8-4BC5-B0FC-D60AF5B67A0A}" presName="dummyMaxCanvas" presStyleCnt="0">
        <dgm:presLayoutVars/>
      </dgm:prSet>
      <dgm:spPr/>
    </dgm:pt>
    <dgm:pt modelId="{A0F1DB70-7C50-488C-9EF7-932529F20FA7}" type="pres">
      <dgm:prSet presAssocID="{7DC9717E-20E8-4BC5-B0FC-D60AF5B67A0A}" presName="ThreeNodes_1" presStyleLbl="node1" presStyleIdx="0" presStyleCnt="3">
        <dgm:presLayoutVars>
          <dgm:bulletEnabled val="1"/>
        </dgm:presLayoutVars>
      </dgm:prSet>
      <dgm:spPr/>
    </dgm:pt>
    <dgm:pt modelId="{84240302-9BB1-491E-87DD-65363FB0CBEE}" type="pres">
      <dgm:prSet presAssocID="{7DC9717E-20E8-4BC5-B0FC-D60AF5B67A0A}" presName="ThreeNodes_2" presStyleLbl="node1" presStyleIdx="1" presStyleCnt="3">
        <dgm:presLayoutVars>
          <dgm:bulletEnabled val="1"/>
        </dgm:presLayoutVars>
      </dgm:prSet>
      <dgm:spPr/>
    </dgm:pt>
    <dgm:pt modelId="{8885C284-7A28-4926-AD0F-B43DAA50E3F5}" type="pres">
      <dgm:prSet presAssocID="{7DC9717E-20E8-4BC5-B0FC-D60AF5B67A0A}" presName="ThreeNodes_3" presStyleLbl="node1" presStyleIdx="2" presStyleCnt="3">
        <dgm:presLayoutVars>
          <dgm:bulletEnabled val="1"/>
        </dgm:presLayoutVars>
      </dgm:prSet>
      <dgm:spPr/>
    </dgm:pt>
    <dgm:pt modelId="{FAB0F0DA-B6ED-4751-8A91-7172FD3B4F19}" type="pres">
      <dgm:prSet presAssocID="{7DC9717E-20E8-4BC5-B0FC-D60AF5B67A0A}" presName="ThreeConn_1-2" presStyleLbl="fgAccFollowNode1" presStyleIdx="0" presStyleCnt="2" custScaleX="90020">
        <dgm:presLayoutVars>
          <dgm:bulletEnabled val="1"/>
        </dgm:presLayoutVars>
      </dgm:prSet>
      <dgm:spPr/>
    </dgm:pt>
    <dgm:pt modelId="{2F6A82C6-3C49-41D5-B166-38AA7E962BDD}" type="pres">
      <dgm:prSet presAssocID="{7DC9717E-20E8-4BC5-B0FC-D60AF5B67A0A}" presName="ThreeConn_2-3" presStyleLbl="fgAccFollowNode1" presStyleIdx="1" presStyleCnt="2" custScaleX="89042">
        <dgm:presLayoutVars>
          <dgm:bulletEnabled val="1"/>
        </dgm:presLayoutVars>
      </dgm:prSet>
      <dgm:spPr/>
    </dgm:pt>
    <dgm:pt modelId="{61158AE5-C91F-48E1-A3E6-CE43B03D806D}" type="pres">
      <dgm:prSet presAssocID="{7DC9717E-20E8-4BC5-B0FC-D60AF5B67A0A}" presName="ThreeNodes_1_text" presStyleLbl="node1" presStyleIdx="2" presStyleCnt="3">
        <dgm:presLayoutVars>
          <dgm:bulletEnabled val="1"/>
        </dgm:presLayoutVars>
      </dgm:prSet>
      <dgm:spPr/>
    </dgm:pt>
    <dgm:pt modelId="{93FE3BC1-3C15-4E91-95CD-6FBB9E1413CC}" type="pres">
      <dgm:prSet presAssocID="{7DC9717E-20E8-4BC5-B0FC-D60AF5B67A0A}" presName="ThreeNodes_2_text" presStyleLbl="node1" presStyleIdx="2" presStyleCnt="3">
        <dgm:presLayoutVars>
          <dgm:bulletEnabled val="1"/>
        </dgm:presLayoutVars>
      </dgm:prSet>
      <dgm:spPr/>
    </dgm:pt>
    <dgm:pt modelId="{23E1B77D-CB21-4A6F-8B5E-0037D47BB2DA}" type="pres">
      <dgm:prSet presAssocID="{7DC9717E-20E8-4BC5-B0FC-D60AF5B67A0A}" presName="ThreeNodes_3_text" presStyleLbl="node1" presStyleIdx="2" presStyleCnt="3">
        <dgm:presLayoutVars>
          <dgm:bulletEnabled val="1"/>
        </dgm:presLayoutVars>
      </dgm:prSet>
      <dgm:spPr/>
    </dgm:pt>
  </dgm:ptLst>
  <dgm:cxnLst>
    <dgm:cxn modelId="{A6501014-8947-4B76-B7B7-E5D6F1A3FACC}" type="presOf" srcId="{80170527-84B1-485F-BAAB-C6DD99271E56}" destId="{84240302-9BB1-491E-87DD-65363FB0CBEE}" srcOrd="0" destOrd="0" presId="urn:microsoft.com/office/officeart/2005/8/layout/vProcess5"/>
    <dgm:cxn modelId="{9A62602B-3127-4925-A63F-BF4467B38443}" type="presOf" srcId="{F9744D6B-3153-40B3-90D9-2BF4FDE04BDE}" destId="{8885C284-7A28-4926-AD0F-B43DAA50E3F5}" srcOrd="0" destOrd="0" presId="urn:microsoft.com/office/officeart/2005/8/layout/vProcess5"/>
    <dgm:cxn modelId="{13E1805C-3EA7-42DA-B21A-72609B790066}" type="presOf" srcId="{5B75E5B1-0FD6-45C6-8EC3-CDE311E1CB18}" destId="{A0F1DB70-7C50-488C-9EF7-932529F20FA7}" srcOrd="0" destOrd="0" presId="urn:microsoft.com/office/officeart/2005/8/layout/vProcess5"/>
    <dgm:cxn modelId="{04197063-84D3-4D85-8327-68997F3D6780}" type="presOf" srcId="{80170527-84B1-485F-BAAB-C6DD99271E56}" destId="{93FE3BC1-3C15-4E91-95CD-6FBB9E1413CC}" srcOrd="1" destOrd="0" presId="urn:microsoft.com/office/officeart/2005/8/layout/vProcess5"/>
    <dgm:cxn modelId="{59306F64-9E53-4C84-A3AE-27367A12B4D6}" type="presOf" srcId="{F9744D6B-3153-40B3-90D9-2BF4FDE04BDE}" destId="{23E1B77D-CB21-4A6F-8B5E-0037D47BB2DA}" srcOrd="1" destOrd="0" presId="urn:microsoft.com/office/officeart/2005/8/layout/vProcess5"/>
    <dgm:cxn modelId="{80D9D370-B156-4EFE-A147-79BA1D41E2C3}" type="presOf" srcId="{0FAD535E-354F-4020-AC2D-47998F747DEB}" destId="{2F6A82C6-3C49-41D5-B166-38AA7E962BDD}" srcOrd="0" destOrd="0" presId="urn:microsoft.com/office/officeart/2005/8/layout/vProcess5"/>
    <dgm:cxn modelId="{73516E57-E073-458F-BAFB-E5113B5BF676}" srcId="{7DC9717E-20E8-4BC5-B0FC-D60AF5B67A0A}" destId="{80170527-84B1-485F-BAAB-C6DD99271E56}" srcOrd="1" destOrd="0" parTransId="{8469F89C-EC99-441B-959F-2C39B06545FB}" sibTransId="{0FAD535E-354F-4020-AC2D-47998F747DEB}"/>
    <dgm:cxn modelId="{C6CA8687-D156-436E-A719-7825A0A4D44C}" srcId="{7DC9717E-20E8-4BC5-B0FC-D60AF5B67A0A}" destId="{5B75E5B1-0FD6-45C6-8EC3-CDE311E1CB18}" srcOrd="0" destOrd="0" parTransId="{B6A6299E-8A5E-4748-88FF-9E3BD3EDCA18}" sibTransId="{05BD977E-2D97-46F8-B117-4D65CB169735}"/>
    <dgm:cxn modelId="{0A71398E-2807-409E-AD4D-6DCAEAAE7558}" srcId="{7DC9717E-20E8-4BC5-B0FC-D60AF5B67A0A}" destId="{F9744D6B-3153-40B3-90D9-2BF4FDE04BDE}" srcOrd="2" destOrd="0" parTransId="{7E0882B7-BA0D-43A3-8B08-3E00263F5266}" sibTransId="{B04864B3-E5E3-465E-924D-274CD64295F7}"/>
    <dgm:cxn modelId="{538631C9-FD3E-4DB6-BECF-C52576F269B6}" type="presOf" srcId="{05BD977E-2D97-46F8-B117-4D65CB169735}" destId="{FAB0F0DA-B6ED-4751-8A91-7172FD3B4F19}" srcOrd="0" destOrd="0" presId="urn:microsoft.com/office/officeart/2005/8/layout/vProcess5"/>
    <dgm:cxn modelId="{CD8BB6CD-962B-40ED-9742-42A26A9A0F64}" type="presOf" srcId="{5B75E5B1-0FD6-45C6-8EC3-CDE311E1CB18}" destId="{61158AE5-C91F-48E1-A3E6-CE43B03D806D}" srcOrd="1" destOrd="0" presId="urn:microsoft.com/office/officeart/2005/8/layout/vProcess5"/>
    <dgm:cxn modelId="{ED6DC7FF-F120-41C8-BB89-136CE36B68EB}" type="presOf" srcId="{7DC9717E-20E8-4BC5-B0FC-D60AF5B67A0A}" destId="{F88BE5CE-35B8-41A0-A1C9-3CAE07FDD0BE}" srcOrd="0" destOrd="0" presId="urn:microsoft.com/office/officeart/2005/8/layout/vProcess5"/>
    <dgm:cxn modelId="{053E256C-E5CF-41B9-8C3F-50F404F0B24D}" type="presParOf" srcId="{F88BE5CE-35B8-41A0-A1C9-3CAE07FDD0BE}" destId="{08D06B1D-FC02-476A-B2F9-7E23D68EA28A}" srcOrd="0" destOrd="0" presId="urn:microsoft.com/office/officeart/2005/8/layout/vProcess5"/>
    <dgm:cxn modelId="{ABE8B3FD-51E8-461B-8C6D-44D84D56A68B}" type="presParOf" srcId="{F88BE5CE-35B8-41A0-A1C9-3CAE07FDD0BE}" destId="{A0F1DB70-7C50-488C-9EF7-932529F20FA7}" srcOrd="1" destOrd="0" presId="urn:microsoft.com/office/officeart/2005/8/layout/vProcess5"/>
    <dgm:cxn modelId="{5293B2DD-D51D-4CC0-B6FD-093C6D026606}" type="presParOf" srcId="{F88BE5CE-35B8-41A0-A1C9-3CAE07FDD0BE}" destId="{84240302-9BB1-491E-87DD-65363FB0CBEE}" srcOrd="2" destOrd="0" presId="urn:microsoft.com/office/officeart/2005/8/layout/vProcess5"/>
    <dgm:cxn modelId="{0D98C35E-FFD5-4693-B6B7-F6343B46079D}" type="presParOf" srcId="{F88BE5CE-35B8-41A0-A1C9-3CAE07FDD0BE}" destId="{8885C284-7A28-4926-AD0F-B43DAA50E3F5}" srcOrd="3" destOrd="0" presId="urn:microsoft.com/office/officeart/2005/8/layout/vProcess5"/>
    <dgm:cxn modelId="{930854E7-EF13-40B3-9158-7D96590DB61A}" type="presParOf" srcId="{F88BE5CE-35B8-41A0-A1C9-3CAE07FDD0BE}" destId="{FAB0F0DA-B6ED-4751-8A91-7172FD3B4F19}" srcOrd="4" destOrd="0" presId="urn:microsoft.com/office/officeart/2005/8/layout/vProcess5"/>
    <dgm:cxn modelId="{8291C10C-0D75-4F3B-9375-ACF926ADD1DC}" type="presParOf" srcId="{F88BE5CE-35B8-41A0-A1C9-3CAE07FDD0BE}" destId="{2F6A82C6-3C49-41D5-B166-38AA7E962BDD}" srcOrd="5" destOrd="0" presId="urn:microsoft.com/office/officeart/2005/8/layout/vProcess5"/>
    <dgm:cxn modelId="{979B28EF-9FAB-4CB9-8C7F-1B63D8ACE2E5}" type="presParOf" srcId="{F88BE5CE-35B8-41A0-A1C9-3CAE07FDD0BE}" destId="{61158AE5-C91F-48E1-A3E6-CE43B03D806D}" srcOrd="6" destOrd="0" presId="urn:microsoft.com/office/officeart/2005/8/layout/vProcess5"/>
    <dgm:cxn modelId="{641B62E9-B90D-4947-9BF4-7B7E9518D337}" type="presParOf" srcId="{F88BE5CE-35B8-41A0-A1C9-3CAE07FDD0BE}" destId="{93FE3BC1-3C15-4E91-95CD-6FBB9E1413CC}" srcOrd="7" destOrd="0" presId="urn:microsoft.com/office/officeart/2005/8/layout/vProcess5"/>
    <dgm:cxn modelId="{B4BB64A9-0D99-49B3-87DE-8CF291109A93}" type="presParOf" srcId="{F88BE5CE-35B8-41A0-A1C9-3CAE07FDD0BE}" destId="{23E1B77D-CB21-4A6F-8B5E-0037D47BB2DA}" srcOrd="8"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FE2AEB-1991-4B4F-B0EA-FBF5BD0D644A}" type="doc">
      <dgm:prSet loTypeId="urn:microsoft.com/office/officeart/2005/8/layout/pyramid1" loCatId="pyramid" qsTypeId="urn:microsoft.com/office/officeart/2005/8/quickstyle/simple1" qsCatId="simple" csTypeId="urn:microsoft.com/office/officeart/2005/8/colors/accent1_2" csCatId="accent1" phldr="1"/>
      <dgm:spPr/>
    </dgm:pt>
    <dgm:pt modelId="{161DB51C-6F21-45C4-ABA7-9227AF2D508A}">
      <dgm:prSet phldrT="[Κείμενο]" custT="1"/>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sz="1000" b="1"/>
            <a:t>Stanza, breath cycle </a:t>
          </a:r>
        </a:p>
        <a:p>
          <a:r>
            <a:rPr lang="en-US" sz="1000" b="1">
              <a:solidFill>
                <a:srgbClr val="0000CC"/>
              </a:solidFill>
            </a:rPr>
            <a:t>25 - 50sec</a:t>
          </a:r>
          <a:r>
            <a:rPr lang="en-US" sz="1100" b="1">
              <a:solidFill>
                <a:srgbClr val="0000CC"/>
              </a:solidFill>
            </a:rPr>
            <a:t>. </a:t>
          </a:r>
          <a:endParaRPr lang="el-GR" sz="1100" b="1">
            <a:solidFill>
              <a:srgbClr val="0000CC"/>
            </a:solidFill>
          </a:endParaRPr>
        </a:p>
      </dgm:t>
    </dgm:pt>
    <dgm:pt modelId="{43A9FA2E-5356-4374-BAD1-7182DE2C4C7C}" type="parTrans" cxnId="{D912409B-9A60-420C-BFA4-611694A9713F}">
      <dgm:prSet/>
      <dgm:spPr/>
      <dgm:t>
        <a:bodyPr/>
        <a:lstStyle/>
        <a:p>
          <a:endParaRPr lang="el-GR"/>
        </a:p>
      </dgm:t>
    </dgm:pt>
    <dgm:pt modelId="{6BF46DC8-A7C0-4722-B3F8-68EEB2C3BFC7}" type="sibTrans" cxnId="{D912409B-9A60-420C-BFA4-611694A9713F}">
      <dgm:prSet/>
      <dgm:spPr/>
      <dgm:t>
        <a:bodyPr/>
        <a:lstStyle/>
        <a:p>
          <a:endParaRPr lang="el-GR"/>
        </a:p>
      </dgm:t>
    </dgm:pt>
    <dgm:pt modelId="{5123A888-E42F-417E-A69A-0661DE588887}">
      <dgm:prSet phldrT="[Κείμενο]"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sz="1000" b="1"/>
            <a:t>Cognitive processes, imagination</a:t>
          </a:r>
        </a:p>
        <a:p>
          <a:r>
            <a:rPr lang="en-US" sz="1000" b="1">
              <a:solidFill>
                <a:srgbClr val="0000CC"/>
              </a:solidFill>
            </a:rPr>
            <a:t>10 - 25sec</a:t>
          </a:r>
          <a:endParaRPr lang="el-GR" sz="1000" b="1">
            <a:solidFill>
              <a:srgbClr val="0000CC"/>
            </a:solidFill>
          </a:endParaRPr>
        </a:p>
      </dgm:t>
    </dgm:pt>
    <dgm:pt modelId="{C3463292-E114-4C0E-95C9-65E358D75559}" type="parTrans" cxnId="{13F87A9B-A4EA-40A4-ADA4-0CB44FB6C60B}">
      <dgm:prSet/>
      <dgm:spPr/>
      <dgm:t>
        <a:bodyPr/>
        <a:lstStyle/>
        <a:p>
          <a:endParaRPr lang="el-GR"/>
        </a:p>
      </dgm:t>
    </dgm:pt>
    <dgm:pt modelId="{EB0EE39A-0EC6-45B9-AC01-3EB997A6258E}" type="sibTrans" cxnId="{13F87A9B-A4EA-40A4-ADA4-0CB44FB6C60B}">
      <dgm:prSet/>
      <dgm:spPr/>
      <dgm:t>
        <a:bodyPr/>
        <a:lstStyle/>
        <a:p>
          <a:endParaRPr lang="el-GR"/>
        </a:p>
      </dgm:t>
    </dgm:pt>
    <dgm:pt modelId="{BC7C393E-910F-40FC-8AAC-5CF1A5F03909}">
      <dgm:prSet phldrT="[Κείμενο]" custT="1"/>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n-US" sz="1000" b="1"/>
            <a:t>Syllable, step, gaze, greeting</a:t>
          </a:r>
        </a:p>
        <a:p>
          <a:r>
            <a:rPr lang="en-US" sz="1000" b="1">
              <a:solidFill>
                <a:srgbClr val="0000CC"/>
              </a:solidFill>
            </a:rPr>
            <a:t>0.3 - 0.7sec. </a:t>
          </a:r>
          <a:endParaRPr lang="el-GR" sz="1000" b="1">
            <a:solidFill>
              <a:srgbClr val="0000CC"/>
            </a:solidFill>
          </a:endParaRPr>
        </a:p>
      </dgm:t>
    </dgm:pt>
    <dgm:pt modelId="{1B3F0951-0972-49D0-8869-EB95CCD857D0}" type="parTrans" cxnId="{C8D47A13-2D6B-48E5-A895-8017C18D5ED8}">
      <dgm:prSet/>
      <dgm:spPr/>
      <dgm:t>
        <a:bodyPr/>
        <a:lstStyle/>
        <a:p>
          <a:endParaRPr lang="el-GR"/>
        </a:p>
      </dgm:t>
    </dgm:pt>
    <dgm:pt modelId="{973ABC55-49D3-4701-81AB-B86CC95CDA88}" type="sibTrans" cxnId="{C8D47A13-2D6B-48E5-A895-8017C18D5ED8}">
      <dgm:prSet/>
      <dgm:spPr/>
      <dgm:t>
        <a:bodyPr/>
        <a:lstStyle/>
        <a:p>
          <a:endParaRPr lang="el-GR"/>
        </a:p>
      </dgm:t>
    </dgm:pt>
    <dgm:pt modelId="{065808B8-034C-43A8-BB34-F9AE50EDDF9D}">
      <dgm:prSet custT="1"/>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sz="1000" b="1" dirty="0"/>
            <a:t>Visual control, phrase, object manipulation</a:t>
          </a:r>
        </a:p>
        <a:p>
          <a:r>
            <a:rPr lang="en-US" sz="1000" b="1" dirty="0">
              <a:solidFill>
                <a:srgbClr val="0000CC"/>
              </a:solidFill>
            </a:rPr>
            <a:t>3 - 6sec</a:t>
          </a:r>
          <a:r>
            <a:rPr lang="en-US" sz="1000" b="1" dirty="0">
              <a:solidFill>
                <a:srgbClr val="C00000"/>
              </a:solidFill>
            </a:rPr>
            <a:t>. </a:t>
          </a:r>
          <a:endParaRPr lang="el-GR" sz="1000" b="1" dirty="0">
            <a:solidFill>
              <a:srgbClr val="C00000"/>
            </a:solidFill>
          </a:endParaRPr>
        </a:p>
      </dgm:t>
    </dgm:pt>
    <dgm:pt modelId="{9746C4B5-4662-45F2-A1D3-A86249A1BC3E}" type="parTrans" cxnId="{DE8301F2-2E31-4EA1-9282-4C5BA1EF9FEC}">
      <dgm:prSet/>
      <dgm:spPr/>
      <dgm:t>
        <a:bodyPr/>
        <a:lstStyle/>
        <a:p>
          <a:endParaRPr lang="el-GR"/>
        </a:p>
      </dgm:t>
    </dgm:pt>
    <dgm:pt modelId="{C6213F1E-1FFB-40EE-A4F8-BF68A254356E}" type="sibTrans" cxnId="{DE8301F2-2E31-4EA1-9282-4C5BA1EF9FEC}">
      <dgm:prSet/>
      <dgm:spPr/>
      <dgm:t>
        <a:bodyPr/>
        <a:lstStyle/>
        <a:p>
          <a:endParaRPr lang="el-GR"/>
        </a:p>
      </dgm:t>
    </dgm:pt>
    <dgm:pt modelId="{781A7960-3600-4C70-ADCB-DC0B4E1436BF}" type="pres">
      <dgm:prSet presAssocID="{94FE2AEB-1991-4B4F-B0EA-FBF5BD0D644A}" presName="Name0" presStyleCnt="0">
        <dgm:presLayoutVars>
          <dgm:dir/>
          <dgm:animLvl val="lvl"/>
          <dgm:resizeHandles val="exact"/>
        </dgm:presLayoutVars>
      </dgm:prSet>
      <dgm:spPr/>
    </dgm:pt>
    <dgm:pt modelId="{E1F0268D-2DCC-4719-B452-3412FD72E5AE}" type="pres">
      <dgm:prSet presAssocID="{161DB51C-6F21-45C4-ABA7-9227AF2D508A}" presName="Name8" presStyleCnt="0"/>
      <dgm:spPr/>
    </dgm:pt>
    <dgm:pt modelId="{311EDD50-37EF-4BFC-9757-69CBA493340B}" type="pres">
      <dgm:prSet presAssocID="{161DB51C-6F21-45C4-ABA7-9227AF2D508A}" presName="level" presStyleLbl="node1" presStyleIdx="0" presStyleCnt="4" custScaleX="114283">
        <dgm:presLayoutVars>
          <dgm:chMax val="1"/>
          <dgm:bulletEnabled val="1"/>
        </dgm:presLayoutVars>
      </dgm:prSet>
      <dgm:spPr/>
    </dgm:pt>
    <dgm:pt modelId="{84A14070-78BF-4900-B98E-8C87EC29FB24}" type="pres">
      <dgm:prSet presAssocID="{161DB51C-6F21-45C4-ABA7-9227AF2D508A}" presName="levelTx" presStyleLbl="revTx" presStyleIdx="0" presStyleCnt="0">
        <dgm:presLayoutVars>
          <dgm:chMax val="1"/>
          <dgm:bulletEnabled val="1"/>
        </dgm:presLayoutVars>
      </dgm:prSet>
      <dgm:spPr/>
    </dgm:pt>
    <dgm:pt modelId="{516619B9-A690-480C-BBF9-0F86D3182C55}" type="pres">
      <dgm:prSet presAssocID="{5123A888-E42F-417E-A69A-0661DE588887}" presName="Name8" presStyleCnt="0"/>
      <dgm:spPr/>
    </dgm:pt>
    <dgm:pt modelId="{5324549C-D8D9-42C2-AE43-B8A89C5DBD80}" type="pres">
      <dgm:prSet presAssocID="{5123A888-E42F-417E-A69A-0661DE588887}" presName="level" presStyleLbl="node1" presStyleIdx="1" presStyleCnt="4" custScaleX="103715" custScaleY="117596">
        <dgm:presLayoutVars>
          <dgm:chMax val="1"/>
          <dgm:bulletEnabled val="1"/>
        </dgm:presLayoutVars>
      </dgm:prSet>
      <dgm:spPr/>
    </dgm:pt>
    <dgm:pt modelId="{85F043C9-5582-4B0D-ACBE-171278F937F4}" type="pres">
      <dgm:prSet presAssocID="{5123A888-E42F-417E-A69A-0661DE588887}" presName="levelTx" presStyleLbl="revTx" presStyleIdx="0" presStyleCnt="0">
        <dgm:presLayoutVars>
          <dgm:chMax val="1"/>
          <dgm:bulletEnabled val="1"/>
        </dgm:presLayoutVars>
      </dgm:prSet>
      <dgm:spPr/>
    </dgm:pt>
    <dgm:pt modelId="{9582B6A8-54EC-4F04-90A7-99D0341F6E91}" type="pres">
      <dgm:prSet presAssocID="{065808B8-034C-43A8-BB34-F9AE50EDDF9D}" presName="Name8" presStyleCnt="0"/>
      <dgm:spPr/>
    </dgm:pt>
    <dgm:pt modelId="{0028AF0C-2C03-453C-AA03-656F32802EE8}" type="pres">
      <dgm:prSet presAssocID="{065808B8-034C-43A8-BB34-F9AE50EDDF9D}" presName="level" presStyleLbl="node1" presStyleIdx="2" presStyleCnt="4" custScaleX="98798">
        <dgm:presLayoutVars>
          <dgm:chMax val="1"/>
          <dgm:bulletEnabled val="1"/>
        </dgm:presLayoutVars>
      </dgm:prSet>
      <dgm:spPr/>
    </dgm:pt>
    <dgm:pt modelId="{C470034A-8A16-4F21-89EF-A3F3DA99B6A0}" type="pres">
      <dgm:prSet presAssocID="{065808B8-034C-43A8-BB34-F9AE50EDDF9D}" presName="levelTx" presStyleLbl="revTx" presStyleIdx="0" presStyleCnt="0">
        <dgm:presLayoutVars>
          <dgm:chMax val="1"/>
          <dgm:bulletEnabled val="1"/>
        </dgm:presLayoutVars>
      </dgm:prSet>
      <dgm:spPr/>
    </dgm:pt>
    <dgm:pt modelId="{E64DE149-16DE-4468-9328-B55052D47C2B}" type="pres">
      <dgm:prSet presAssocID="{BC7C393E-910F-40FC-8AAC-5CF1A5F03909}" presName="Name8" presStyleCnt="0"/>
      <dgm:spPr/>
    </dgm:pt>
    <dgm:pt modelId="{17AEA916-8062-4EE4-BD1C-9E2FA90F0509}" type="pres">
      <dgm:prSet presAssocID="{BC7C393E-910F-40FC-8AAC-5CF1A5F03909}" presName="level" presStyleLbl="node1" presStyleIdx="3" presStyleCnt="4">
        <dgm:presLayoutVars>
          <dgm:chMax val="1"/>
          <dgm:bulletEnabled val="1"/>
        </dgm:presLayoutVars>
      </dgm:prSet>
      <dgm:spPr/>
    </dgm:pt>
    <dgm:pt modelId="{3F913AC7-61A2-4E4E-851F-B0E583CED908}" type="pres">
      <dgm:prSet presAssocID="{BC7C393E-910F-40FC-8AAC-5CF1A5F03909}" presName="levelTx" presStyleLbl="revTx" presStyleIdx="0" presStyleCnt="0">
        <dgm:presLayoutVars>
          <dgm:chMax val="1"/>
          <dgm:bulletEnabled val="1"/>
        </dgm:presLayoutVars>
      </dgm:prSet>
      <dgm:spPr/>
    </dgm:pt>
  </dgm:ptLst>
  <dgm:cxnLst>
    <dgm:cxn modelId="{ED560A03-25AA-4986-8CDD-27656AB5D16D}" type="presOf" srcId="{5123A888-E42F-417E-A69A-0661DE588887}" destId="{85F043C9-5582-4B0D-ACBE-171278F937F4}" srcOrd="1" destOrd="0" presId="urn:microsoft.com/office/officeart/2005/8/layout/pyramid1"/>
    <dgm:cxn modelId="{C8D47A13-2D6B-48E5-A895-8017C18D5ED8}" srcId="{94FE2AEB-1991-4B4F-B0EA-FBF5BD0D644A}" destId="{BC7C393E-910F-40FC-8AAC-5CF1A5F03909}" srcOrd="3" destOrd="0" parTransId="{1B3F0951-0972-49D0-8869-EB95CCD857D0}" sibTransId="{973ABC55-49D3-4701-81AB-B86CC95CDA88}"/>
    <dgm:cxn modelId="{55533433-2D9E-4613-B1AF-10BF7694A91D}" type="presOf" srcId="{065808B8-034C-43A8-BB34-F9AE50EDDF9D}" destId="{C470034A-8A16-4F21-89EF-A3F3DA99B6A0}" srcOrd="1" destOrd="0" presId="urn:microsoft.com/office/officeart/2005/8/layout/pyramid1"/>
    <dgm:cxn modelId="{5DDC6958-78DE-4C9E-8D7C-91A4A391E6AD}" type="presOf" srcId="{065808B8-034C-43A8-BB34-F9AE50EDDF9D}" destId="{0028AF0C-2C03-453C-AA03-656F32802EE8}" srcOrd="0" destOrd="0" presId="urn:microsoft.com/office/officeart/2005/8/layout/pyramid1"/>
    <dgm:cxn modelId="{D912409B-9A60-420C-BFA4-611694A9713F}" srcId="{94FE2AEB-1991-4B4F-B0EA-FBF5BD0D644A}" destId="{161DB51C-6F21-45C4-ABA7-9227AF2D508A}" srcOrd="0" destOrd="0" parTransId="{43A9FA2E-5356-4374-BAD1-7182DE2C4C7C}" sibTransId="{6BF46DC8-A7C0-4722-B3F8-68EEB2C3BFC7}"/>
    <dgm:cxn modelId="{13F87A9B-A4EA-40A4-ADA4-0CB44FB6C60B}" srcId="{94FE2AEB-1991-4B4F-B0EA-FBF5BD0D644A}" destId="{5123A888-E42F-417E-A69A-0661DE588887}" srcOrd="1" destOrd="0" parTransId="{C3463292-E114-4C0E-95C9-65E358D75559}" sibTransId="{EB0EE39A-0EC6-45B9-AC01-3EB997A6258E}"/>
    <dgm:cxn modelId="{8C5C6CCC-707A-4FBA-BAAB-73082DA421D3}" type="presOf" srcId="{BC7C393E-910F-40FC-8AAC-5CF1A5F03909}" destId="{17AEA916-8062-4EE4-BD1C-9E2FA90F0509}" srcOrd="0" destOrd="0" presId="urn:microsoft.com/office/officeart/2005/8/layout/pyramid1"/>
    <dgm:cxn modelId="{BBEEF4CF-31FC-44E3-99FE-685DDDCDF34D}" type="presOf" srcId="{161DB51C-6F21-45C4-ABA7-9227AF2D508A}" destId="{84A14070-78BF-4900-B98E-8C87EC29FB24}" srcOrd="1" destOrd="0" presId="urn:microsoft.com/office/officeart/2005/8/layout/pyramid1"/>
    <dgm:cxn modelId="{0A3823D1-10AD-48A0-B962-E6ACB8756BB4}" type="presOf" srcId="{5123A888-E42F-417E-A69A-0661DE588887}" destId="{5324549C-D8D9-42C2-AE43-B8A89C5DBD80}" srcOrd="0" destOrd="0" presId="urn:microsoft.com/office/officeart/2005/8/layout/pyramid1"/>
    <dgm:cxn modelId="{1CB92AD4-4BF9-412C-A838-9BD79861CEB6}" type="presOf" srcId="{161DB51C-6F21-45C4-ABA7-9227AF2D508A}" destId="{311EDD50-37EF-4BFC-9757-69CBA493340B}" srcOrd="0" destOrd="0" presId="urn:microsoft.com/office/officeart/2005/8/layout/pyramid1"/>
    <dgm:cxn modelId="{DE8301F2-2E31-4EA1-9282-4C5BA1EF9FEC}" srcId="{94FE2AEB-1991-4B4F-B0EA-FBF5BD0D644A}" destId="{065808B8-034C-43A8-BB34-F9AE50EDDF9D}" srcOrd="2" destOrd="0" parTransId="{9746C4B5-4662-45F2-A1D3-A86249A1BC3E}" sibTransId="{C6213F1E-1FFB-40EE-A4F8-BF68A254356E}"/>
    <dgm:cxn modelId="{902F3FF8-186B-49F1-99C6-8EDD7A5872B4}" type="presOf" srcId="{BC7C393E-910F-40FC-8AAC-5CF1A5F03909}" destId="{3F913AC7-61A2-4E4E-851F-B0E583CED908}" srcOrd="1" destOrd="0" presId="urn:microsoft.com/office/officeart/2005/8/layout/pyramid1"/>
    <dgm:cxn modelId="{B95E89FE-98D3-42E4-ABF3-3EB08F04C75D}" type="presOf" srcId="{94FE2AEB-1991-4B4F-B0EA-FBF5BD0D644A}" destId="{781A7960-3600-4C70-ADCB-DC0B4E1436BF}" srcOrd="0" destOrd="0" presId="urn:microsoft.com/office/officeart/2005/8/layout/pyramid1"/>
    <dgm:cxn modelId="{DAFE0D72-B2F4-4EFD-9D16-AA0E900E8207}" type="presParOf" srcId="{781A7960-3600-4C70-ADCB-DC0B4E1436BF}" destId="{E1F0268D-2DCC-4719-B452-3412FD72E5AE}" srcOrd="0" destOrd="0" presId="urn:microsoft.com/office/officeart/2005/8/layout/pyramid1"/>
    <dgm:cxn modelId="{F4AC7F6D-1EC2-4973-B64B-C609D64CAFB1}" type="presParOf" srcId="{E1F0268D-2DCC-4719-B452-3412FD72E5AE}" destId="{311EDD50-37EF-4BFC-9757-69CBA493340B}" srcOrd="0" destOrd="0" presId="urn:microsoft.com/office/officeart/2005/8/layout/pyramid1"/>
    <dgm:cxn modelId="{0BF1A281-10E9-453F-AF09-050249BEB274}" type="presParOf" srcId="{E1F0268D-2DCC-4719-B452-3412FD72E5AE}" destId="{84A14070-78BF-4900-B98E-8C87EC29FB24}" srcOrd="1" destOrd="0" presId="urn:microsoft.com/office/officeart/2005/8/layout/pyramid1"/>
    <dgm:cxn modelId="{6F4AD595-9767-47B5-A180-B2A18F0C3546}" type="presParOf" srcId="{781A7960-3600-4C70-ADCB-DC0B4E1436BF}" destId="{516619B9-A690-480C-BBF9-0F86D3182C55}" srcOrd="1" destOrd="0" presId="urn:microsoft.com/office/officeart/2005/8/layout/pyramid1"/>
    <dgm:cxn modelId="{FBF47444-F14D-4844-98D1-A0F155492F32}" type="presParOf" srcId="{516619B9-A690-480C-BBF9-0F86D3182C55}" destId="{5324549C-D8D9-42C2-AE43-B8A89C5DBD80}" srcOrd="0" destOrd="0" presId="urn:microsoft.com/office/officeart/2005/8/layout/pyramid1"/>
    <dgm:cxn modelId="{6021740B-27EF-48F0-9A3F-15E07A834046}" type="presParOf" srcId="{516619B9-A690-480C-BBF9-0F86D3182C55}" destId="{85F043C9-5582-4B0D-ACBE-171278F937F4}" srcOrd="1" destOrd="0" presId="urn:microsoft.com/office/officeart/2005/8/layout/pyramid1"/>
    <dgm:cxn modelId="{D06668F4-D20C-41A3-8059-8CF5C7CE43A2}" type="presParOf" srcId="{781A7960-3600-4C70-ADCB-DC0B4E1436BF}" destId="{9582B6A8-54EC-4F04-90A7-99D0341F6E91}" srcOrd="2" destOrd="0" presId="urn:microsoft.com/office/officeart/2005/8/layout/pyramid1"/>
    <dgm:cxn modelId="{070115AC-A3D8-4FA5-A147-C9AFD4BCA20D}" type="presParOf" srcId="{9582B6A8-54EC-4F04-90A7-99D0341F6E91}" destId="{0028AF0C-2C03-453C-AA03-656F32802EE8}" srcOrd="0" destOrd="0" presId="urn:microsoft.com/office/officeart/2005/8/layout/pyramid1"/>
    <dgm:cxn modelId="{0CB41EEF-80B2-403F-B8D2-8C0BFF2DCAF1}" type="presParOf" srcId="{9582B6A8-54EC-4F04-90A7-99D0341F6E91}" destId="{C470034A-8A16-4F21-89EF-A3F3DA99B6A0}" srcOrd="1" destOrd="0" presId="urn:microsoft.com/office/officeart/2005/8/layout/pyramid1"/>
    <dgm:cxn modelId="{C263961D-22E2-4618-8F65-255E09CF0042}" type="presParOf" srcId="{781A7960-3600-4C70-ADCB-DC0B4E1436BF}" destId="{E64DE149-16DE-4468-9328-B55052D47C2B}" srcOrd="3" destOrd="0" presId="urn:microsoft.com/office/officeart/2005/8/layout/pyramid1"/>
    <dgm:cxn modelId="{A70F9113-5F67-4199-AAC1-A4E098AC8480}" type="presParOf" srcId="{E64DE149-16DE-4468-9328-B55052D47C2B}" destId="{17AEA916-8062-4EE4-BD1C-9E2FA90F0509}" srcOrd="0" destOrd="0" presId="urn:microsoft.com/office/officeart/2005/8/layout/pyramid1"/>
    <dgm:cxn modelId="{33369470-8FA8-4EE5-B075-9DB689EB5042}" type="presParOf" srcId="{E64DE149-16DE-4468-9328-B55052D47C2B}" destId="{3F913AC7-61A2-4E4E-851F-B0E583CED908}" srcOrd="1" destOrd="0" presId="urn:microsoft.com/office/officeart/2005/8/layout/pyramid1"/>
  </dgm:cxnLst>
  <dgm:bg>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dgm:bg>
  <dgm:whole>
    <a:ln>
      <a:solidFill>
        <a:schemeClr val="tx1">
          <a:lumMod val="95000"/>
          <a:lumOff val="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BDEE79-BA59-436C-BDA9-35E72AAF5EC9}" type="doc">
      <dgm:prSet loTypeId="urn:microsoft.com/office/officeart/2005/8/layout/process1" loCatId="process" qsTypeId="urn:microsoft.com/office/officeart/2005/8/quickstyle/simple1" qsCatId="simple" csTypeId="urn:microsoft.com/office/officeart/2005/8/colors/accent1_2" csCatId="accent1" phldr="1"/>
      <dgm:spPr/>
    </dgm:pt>
    <dgm:pt modelId="{07ECF6DB-7FAC-420E-AC06-D2DAF22A664A}">
      <dgm:prSet phldrT="[Κείμενο]" custT="1"/>
      <dgm:spPr>
        <a:solidFill>
          <a:schemeClr val="bg1"/>
        </a:solidFill>
        <a:ln>
          <a:solidFill>
            <a:srgbClr val="FF0000"/>
          </a:solidFill>
        </a:ln>
      </dgm:spPr>
      <dgm:t>
        <a:bodyPr/>
        <a:lstStyle/>
        <a:p>
          <a:r>
            <a:rPr lang="el-GR" sz="2400" dirty="0">
              <a:solidFill>
                <a:schemeClr val="tx1"/>
              </a:solidFill>
            </a:rPr>
            <a:t>Τα </a:t>
          </a:r>
          <a:r>
            <a:rPr lang="el-GR" sz="2400" dirty="0" err="1">
              <a:solidFill>
                <a:schemeClr val="tx1"/>
              </a:solidFill>
            </a:rPr>
            <a:t>τελειόμηνα</a:t>
          </a:r>
          <a:r>
            <a:rPr lang="el-GR" sz="2400" dirty="0">
              <a:solidFill>
                <a:schemeClr val="tx1"/>
              </a:solidFill>
            </a:rPr>
            <a:t> και πρόωρα νεογνά εκδηλώνουν επικοινωνιακές ικανότητες </a:t>
          </a:r>
          <a:r>
            <a:rPr lang="el-GR" sz="2400" b="1" dirty="0">
              <a:solidFill>
                <a:schemeClr val="tx1"/>
              </a:solidFill>
            </a:rPr>
            <a:t>χωρίς προηγούμενη εμπειρία</a:t>
          </a:r>
        </a:p>
      </dgm:t>
    </dgm:pt>
    <dgm:pt modelId="{30D2503A-8881-43C9-899F-0612856FD1C7}" type="parTrans" cxnId="{4A9C4466-47EA-4E87-BA37-B1CC248101D0}">
      <dgm:prSet/>
      <dgm:spPr/>
      <dgm:t>
        <a:bodyPr/>
        <a:lstStyle/>
        <a:p>
          <a:endParaRPr lang="el-GR"/>
        </a:p>
      </dgm:t>
    </dgm:pt>
    <dgm:pt modelId="{B8166F25-F326-41E5-9711-80054894E343}" type="sibTrans" cxnId="{4A9C4466-47EA-4E87-BA37-B1CC248101D0}">
      <dgm:prSet/>
      <dgm:spPr>
        <a:solidFill>
          <a:srgbClr val="D60093"/>
        </a:solidFill>
      </dgm:spPr>
      <dgm:t>
        <a:bodyPr/>
        <a:lstStyle/>
        <a:p>
          <a:endParaRPr lang="el-GR"/>
        </a:p>
      </dgm:t>
    </dgm:pt>
    <dgm:pt modelId="{5CC44874-9246-4275-A002-86045540C70A}">
      <dgm:prSet phldrT="[Κείμενο]" custT="1"/>
      <dgm:spPr>
        <a:solidFill>
          <a:schemeClr val="bg1"/>
        </a:solidFill>
        <a:ln>
          <a:solidFill>
            <a:srgbClr val="FF0000"/>
          </a:solidFill>
        </a:ln>
      </dgm:spPr>
      <dgm:t>
        <a:bodyPr/>
        <a:lstStyle/>
        <a:p>
          <a:r>
            <a:rPr lang="el-GR" sz="2400" b="1" dirty="0">
              <a:solidFill>
                <a:schemeClr val="tx1"/>
              </a:solidFill>
            </a:rPr>
            <a:t>Η </a:t>
          </a:r>
          <a:r>
            <a:rPr lang="el-GR" sz="2400" b="1" dirty="0" err="1">
              <a:solidFill>
                <a:schemeClr val="tx1"/>
              </a:solidFill>
            </a:rPr>
            <a:t>διυποκειμενικότητα</a:t>
          </a:r>
          <a:r>
            <a:rPr lang="el-GR" sz="2400" b="1" dirty="0">
              <a:solidFill>
                <a:schemeClr val="tx1"/>
              </a:solidFill>
            </a:rPr>
            <a:t> </a:t>
          </a:r>
          <a:endParaRPr lang="en-US" sz="2400" b="1" dirty="0">
            <a:solidFill>
              <a:schemeClr val="tx1"/>
            </a:solidFill>
          </a:endParaRPr>
        </a:p>
        <a:p>
          <a:r>
            <a:rPr lang="el-GR" sz="2400" b="1" dirty="0">
              <a:solidFill>
                <a:schemeClr val="tx1"/>
              </a:solidFill>
            </a:rPr>
            <a:t>είναι </a:t>
          </a:r>
          <a:endParaRPr lang="en-US" sz="2400" b="1" dirty="0">
            <a:solidFill>
              <a:schemeClr val="tx1"/>
            </a:solidFill>
          </a:endParaRPr>
        </a:p>
        <a:p>
          <a:r>
            <a:rPr lang="el-GR" sz="2400" b="1" dirty="0">
              <a:solidFill>
                <a:srgbClr val="C00000"/>
              </a:solidFill>
            </a:rPr>
            <a:t>έμφυτη </a:t>
          </a:r>
        </a:p>
      </dgm:t>
    </dgm:pt>
    <dgm:pt modelId="{90A3814E-D31E-4F31-B596-B36EDF72A6C0}" type="parTrans" cxnId="{5C1F0401-74E1-46D9-ADB1-23A39357E249}">
      <dgm:prSet/>
      <dgm:spPr/>
      <dgm:t>
        <a:bodyPr/>
        <a:lstStyle/>
        <a:p>
          <a:endParaRPr lang="el-GR"/>
        </a:p>
      </dgm:t>
    </dgm:pt>
    <dgm:pt modelId="{1E49B7B9-3829-48E3-A374-3001899FBD50}" type="sibTrans" cxnId="{5C1F0401-74E1-46D9-ADB1-23A39357E249}">
      <dgm:prSet/>
      <dgm:spPr>
        <a:solidFill>
          <a:srgbClr val="D60093"/>
        </a:solidFill>
      </dgm:spPr>
      <dgm:t>
        <a:bodyPr/>
        <a:lstStyle/>
        <a:p>
          <a:endParaRPr lang="el-GR"/>
        </a:p>
      </dgm:t>
    </dgm:pt>
    <dgm:pt modelId="{77D52AE9-CFB2-4292-8BAE-C60AD37C16CD}">
      <dgm:prSet phldrT="[Κείμενο]" custT="1"/>
      <dgm:spPr>
        <a:solidFill>
          <a:schemeClr val="bg1"/>
        </a:solidFill>
        <a:ln>
          <a:solidFill>
            <a:srgbClr val="FF0000"/>
          </a:solidFill>
        </a:ln>
      </dgm:spPr>
      <dgm:t>
        <a:bodyPr/>
        <a:lstStyle/>
        <a:p>
          <a:r>
            <a:rPr lang="el-GR" sz="2400" dirty="0">
              <a:solidFill>
                <a:schemeClr val="tx1"/>
              </a:solidFill>
            </a:rPr>
            <a:t>Ποια είναι η </a:t>
          </a:r>
          <a:r>
            <a:rPr lang="el-GR" sz="2400" b="1" dirty="0">
              <a:solidFill>
                <a:schemeClr val="tx1"/>
              </a:solidFill>
            </a:rPr>
            <a:t>βιολογική βάση;</a:t>
          </a:r>
        </a:p>
      </dgm:t>
    </dgm:pt>
    <dgm:pt modelId="{753EE87B-4AA5-48B6-9E74-3D89B2535323}" type="parTrans" cxnId="{A813B1B3-4286-455A-95C0-7A1FEF8180A3}">
      <dgm:prSet/>
      <dgm:spPr/>
      <dgm:t>
        <a:bodyPr/>
        <a:lstStyle/>
        <a:p>
          <a:endParaRPr lang="el-GR"/>
        </a:p>
      </dgm:t>
    </dgm:pt>
    <dgm:pt modelId="{33FA69DC-62C7-4254-9A29-985CB59993CB}" type="sibTrans" cxnId="{A813B1B3-4286-455A-95C0-7A1FEF8180A3}">
      <dgm:prSet/>
      <dgm:spPr/>
      <dgm:t>
        <a:bodyPr/>
        <a:lstStyle/>
        <a:p>
          <a:endParaRPr lang="el-GR"/>
        </a:p>
      </dgm:t>
    </dgm:pt>
    <dgm:pt modelId="{3300F821-152B-47F9-A63C-B4BD3A117F90}" type="pres">
      <dgm:prSet presAssocID="{57BDEE79-BA59-436C-BDA9-35E72AAF5EC9}" presName="Name0" presStyleCnt="0">
        <dgm:presLayoutVars>
          <dgm:dir/>
          <dgm:resizeHandles val="exact"/>
        </dgm:presLayoutVars>
      </dgm:prSet>
      <dgm:spPr/>
    </dgm:pt>
    <dgm:pt modelId="{6CF3E260-B904-4BD9-9641-8E78885762C4}" type="pres">
      <dgm:prSet presAssocID="{07ECF6DB-7FAC-420E-AC06-D2DAF22A664A}" presName="node" presStyleLbl="node1" presStyleIdx="0" presStyleCnt="3" custScaleX="147280" custScaleY="105689">
        <dgm:presLayoutVars>
          <dgm:bulletEnabled val="1"/>
        </dgm:presLayoutVars>
      </dgm:prSet>
      <dgm:spPr/>
    </dgm:pt>
    <dgm:pt modelId="{5546D357-1C2F-43C0-AB1F-86F6293B2197}" type="pres">
      <dgm:prSet presAssocID="{B8166F25-F326-41E5-9711-80054894E343}" presName="sibTrans" presStyleLbl="sibTrans2D1" presStyleIdx="0" presStyleCnt="2" custLinFactNeighborX="-32612" custLinFactNeighborY="12748"/>
      <dgm:spPr/>
    </dgm:pt>
    <dgm:pt modelId="{95333B8F-F7FD-4D44-B5D8-E3EDC9EB38B6}" type="pres">
      <dgm:prSet presAssocID="{B8166F25-F326-41E5-9711-80054894E343}" presName="connectorText" presStyleLbl="sibTrans2D1" presStyleIdx="0" presStyleCnt="2"/>
      <dgm:spPr/>
    </dgm:pt>
    <dgm:pt modelId="{BF96331D-EFF1-47AE-9849-33819681D34E}" type="pres">
      <dgm:prSet presAssocID="{5CC44874-9246-4275-A002-86045540C70A}" presName="node" presStyleLbl="node1" presStyleIdx="1" presStyleCnt="3" custScaleX="131169">
        <dgm:presLayoutVars>
          <dgm:bulletEnabled val="1"/>
        </dgm:presLayoutVars>
      </dgm:prSet>
      <dgm:spPr/>
    </dgm:pt>
    <dgm:pt modelId="{5E263335-3E40-439E-B2CE-6223055C0B97}" type="pres">
      <dgm:prSet presAssocID="{1E49B7B9-3829-48E3-A374-3001899FBD50}" presName="sibTrans" presStyleLbl="sibTrans2D1" presStyleIdx="1" presStyleCnt="2" custLinFactNeighborX="-16306" custLinFactNeighborY="12748"/>
      <dgm:spPr/>
    </dgm:pt>
    <dgm:pt modelId="{1B06A92C-7216-44B1-992B-78886FBC6057}" type="pres">
      <dgm:prSet presAssocID="{1E49B7B9-3829-48E3-A374-3001899FBD50}" presName="connectorText" presStyleLbl="sibTrans2D1" presStyleIdx="1" presStyleCnt="2"/>
      <dgm:spPr/>
    </dgm:pt>
    <dgm:pt modelId="{B60E8912-478E-4A43-80BC-4B70AFA879BC}" type="pres">
      <dgm:prSet presAssocID="{77D52AE9-CFB2-4292-8BAE-C60AD37C16CD}" presName="node" presStyleLbl="node1" presStyleIdx="2" presStyleCnt="3">
        <dgm:presLayoutVars>
          <dgm:bulletEnabled val="1"/>
        </dgm:presLayoutVars>
      </dgm:prSet>
      <dgm:spPr/>
    </dgm:pt>
  </dgm:ptLst>
  <dgm:cxnLst>
    <dgm:cxn modelId="{5C1F0401-74E1-46D9-ADB1-23A39357E249}" srcId="{57BDEE79-BA59-436C-BDA9-35E72AAF5EC9}" destId="{5CC44874-9246-4275-A002-86045540C70A}" srcOrd="1" destOrd="0" parTransId="{90A3814E-D31E-4F31-B596-B36EDF72A6C0}" sibTransId="{1E49B7B9-3829-48E3-A374-3001899FBD50}"/>
    <dgm:cxn modelId="{757E5263-BDDB-4214-B0F5-DA5B36B5F24D}" type="presOf" srcId="{57BDEE79-BA59-436C-BDA9-35E72AAF5EC9}" destId="{3300F821-152B-47F9-A63C-B4BD3A117F90}" srcOrd="0" destOrd="0" presId="urn:microsoft.com/office/officeart/2005/8/layout/process1"/>
    <dgm:cxn modelId="{4A9C4466-47EA-4E87-BA37-B1CC248101D0}" srcId="{57BDEE79-BA59-436C-BDA9-35E72AAF5EC9}" destId="{07ECF6DB-7FAC-420E-AC06-D2DAF22A664A}" srcOrd="0" destOrd="0" parTransId="{30D2503A-8881-43C9-899F-0612856FD1C7}" sibTransId="{B8166F25-F326-41E5-9711-80054894E343}"/>
    <dgm:cxn modelId="{1A4A9F6E-1974-4D15-A3CC-1DE9D49A31CD}" type="presOf" srcId="{5CC44874-9246-4275-A002-86045540C70A}" destId="{BF96331D-EFF1-47AE-9849-33819681D34E}" srcOrd="0" destOrd="0" presId="urn:microsoft.com/office/officeart/2005/8/layout/process1"/>
    <dgm:cxn modelId="{0D414F52-7885-4300-B7CF-036151DBE52E}" type="presOf" srcId="{77D52AE9-CFB2-4292-8BAE-C60AD37C16CD}" destId="{B60E8912-478E-4A43-80BC-4B70AFA879BC}" srcOrd="0" destOrd="0" presId="urn:microsoft.com/office/officeart/2005/8/layout/process1"/>
    <dgm:cxn modelId="{21AFA952-9AD5-4A64-87A4-576DF5A5F7F8}" type="presOf" srcId="{07ECF6DB-7FAC-420E-AC06-D2DAF22A664A}" destId="{6CF3E260-B904-4BD9-9641-8E78885762C4}" srcOrd="0" destOrd="0" presId="urn:microsoft.com/office/officeart/2005/8/layout/process1"/>
    <dgm:cxn modelId="{D5147C74-C16B-4069-BF48-29D3429D1C5F}" type="presOf" srcId="{1E49B7B9-3829-48E3-A374-3001899FBD50}" destId="{1B06A92C-7216-44B1-992B-78886FBC6057}" srcOrd="1" destOrd="0" presId="urn:microsoft.com/office/officeart/2005/8/layout/process1"/>
    <dgm:cxn modelId="{81902D56-BAC8-40A8-80FC-22019E704675}" type="presOf" srcId="{B8166F25-F326-41E5-9711-80054894E343}" destId="{95333B8F-F7FD-4D44-B5D8-E3EDC9EB38B6}" srcOrd="1" destOrd="0" presId="urn:microsoft.com/office/officeart/2005/8/layout/process1"/>
    <dgm:cxn modelId="{D3F0C99F-ABB3-431C-B8D1-B035878A945B}" type="presOf" srcId="{B8166F25-F326-41E5-9711-80054894E343}" destId="{5546D357-1C2F-43C0-AB1F-86F6293B2197}" srcOrd="0" destOrd="0" presId="urn:microsoft.com/office/officeart/2005/8/layout/process1"/>
    <dgm:cxn modelId="{A813B1B3-4286-455A-95C0-7A1FEF8180A3}" srcId="{57BDEE79-BA59-436C-BDA9-35E72AAF5EC9}" destId="{77D52AE9-CFB2-4292-8BAE-C60AD37C16CD}" srcOrd="2" destOrd="0" parTransId="{753EE87B-4AA5-48B6-9E74-3D89B2535323}" sibTransId="{33FA69DC-62C7-4254-9A29-985CB59993CB}"/>
    <dgm:cxn modelId="{BBBB48CB-4564-49FF-AC81-6A611133E579}" type="presOf" srcId="{1E49B7B9-3829-48E3-A374-3001899FBD50}" destId="{5E263335-3E40-439E-B2CE-6223055C0B97}" srcOrd="0" destOrd="0" presId="urn:microsoft.com/office/officeart/2005/8/layout/process1"/>
    <dgm:cxn modelId="{4E608847-C3EB-4001-9BF1-75FF368F6833}" type="presParOf" srcId="{3300F821-152B-47F9-A63C-B4BD3A117F90}" destId="{6CF3E260-B904-4BD9-9641-8E78885762C4}" srcOrd="0" destOrd="0" presId="urn:microsoft.com/office/officeart/2005/8/layout/process1"/>
    <dgm:cxn modelId="{F21DFAE7-E7E3-4654-9B27-1D5F144E5ABD}" type="presParOf" srcId="{3300F821-152B-47F9-A63C-B4BD3A117F90}" destId="{5546D357-1C2F-43C0-AB1F-86F6293B2197}" srcOrd="1" destOrd="0" presId="urn:microsoft.com/office/officeart/2005/8/layout/process1"/>
    <dgm:cxn modelId="{F0330A74-091B-4D00-9402-E4595209F51A}" type="presParOf" srcId="{5546D357-1C2F-43C0-AB1F-86F6293B2197}" destId="{95333B8F-F7FD-4D44-B5D8-E3EDC9EB38B6}" srcOrd="0" destOrd="0" presId="urn:microsoft.com/office/officeart/2005/8/layout/process1"/>
    <dgm:cxn modelId="{6ADB7561-11A8-462C-95F5-E427D8823CDB}" type="presParOf" srcId="{3300F821-152B-47F9-A63C-B4BD3A117F90}" destId="{BF96331D-EFF1-47AE-9849-33819681D34E}" srcOrd="2" destOrd="0" presId="urn:microsoft.com/office/officeart/2005/8/layout/process1"/>
    <dgm:cxn modelId="{F7E4A560-3927-4E02-915D-6ED7127BB88E}" type="presParOf" srcId="{3300F821-152B-47F9-A63C-B4BD3A117F90}" destId="{5E263335-3E40-439E-B2CE-6223055C0B97}" srcOrd="3" destOrd="0" presId="urn:microsoft.com/office/officeart/2005/8/layout/process1"/>
    <dgm:cxn modelId="{7CA981D9-A456-44E6-A307-D2D1FE6815E9}" type="presParOf" srcId="{5E263335-3E40-439E-B2CE-6223055C0B97}" destId="{1B06A92C-7216-44B1-992B-78886FBC6057}" srcOrd="0" destOrd="0" presId="urn:microsoft.com/office/officeart/2005/8/layout/process1"/>
    <dgm:cxn modelId="{81B2AEA0-EADF-4A20-ACB5-A4762E38DFE0}" type="presParOf" srcId="{3300F821-152B-47F9-A63C-B4BD3A117F90}" destId="{B60E8912-478E-4A43-80BC-4B70AFA879B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2674B9-5517-4951-A8F7-5E41DD8771D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l-GR"/>
        </a:p>
      </dgm:t>
    </dgm:pt>
    <dgm:pt modelId="{ACFF4B8F-6941-48F8-B4ED-48B061191ADD}">
      <dgm:prSet phldrT="[Κείμενο]" custT="1"/>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l-GR" sz="2400" b="1" dirty="0">
              <a:solidFill>
                <a:schemeClr val="tx1"/>
              </a:solidFill>
            </a:rPr>
            <a:t>Δευτερογενής </a:t>
          </a:r>
          <a:r>
            <a:rPr lang="el-GR" sz="2400" b="1" dirty="0" err="1">
              <a:solidFill>
                <a:schemeClr val="tx1"/>
              </a:solidFill>
            </a:rPr>
            <a:t>Διυποκειμενικότητα</a:t>
          </a:r>
          <a:endParaRPr lang="el-GR" sz="2400" b="1" dirty="0">
            <a:solidFill>
              <a:schemeClr val="tx1"/>
            </a:solidFill>
          </a:endParaRPr>
        </a:p>
        <a:p>
          <a:r>
            <a:rPr lang="el-GR" sz="2400" dirty="0">
              <a:solidFill>
                <a:schemeClr val="tx1"/>
              </a:solidFill>
            </a:rPr>
            <a:t>Κοινοί στόχοι σε δραστηριότητες</a:t>
          </a:r>
        </a:p>
        <a:p>
          <a:r>
            <a:rPr lang="el-GR" sz="2400" dirty="0">
              <a:solidFill>
                <a:schemeClr val="tx1"/>
              </a:solidFill>
            </a:rPr>
            <a:t>Το βρέφος μαθαίνει τις συμβατικές χρήσεις των αντικειμένων και συμβατικά νοήματα</a:t>
          </a:r>
        </a:p>
        <a:p>
          <a:r>
            <a:rPr lang="el-GR" sz="2400" dirty="0">
              <a:solidFill>
                <a:schemeClr val="tx1"/>
              </a:solidFill>
            </a:rPr>
            <a:t> </a:t>
          </a:r>
        </a:p>
      </dgm:t>
    </dgm:pt>
    <dgm:pt modelId="{7E346AD6-0F16-4A18-B91A-1F27207EFD96}" type="parTrans" cxnId="{C7D44F07-837C-4530-A540-3F66C419CDAC}">
      <dgm:prSet/>
      <dgm:spPr/>
      <dgm:t>
        <a:bodyPr/>
        <a:lstStyle/>
        <a:p>
          <a:endParaRPr lang="el-GR"/>
        </a:p>
      </dgm:t>
    </dgm:pt>
    <dgm:pt modelId="{4860444E-6135-4F78-A88D-1873101B30C5}" type="sibTrans" cxnId="{C7D44F07-837C-4530-A540-3F66C419CDAC}">
      <dgm:prSet/>
      <dgm:spPr>
        <a:solidFill>
          <a:srgbClr val="CC00CC">
            <a:alpha val="90000"/>
          </a:srgbClr>
        </a:solidFill>
      </dgm:spPr>
      <dgm:t>
        <a:bodyPr/>
        <a:lstStyle/>
        <a:p>
          <a:endParaRPr lang="el-GR"/>
        </a:p>
      </dgm:t>
    </dgm:pt>
    <dgm:pt modelId="{EC00E281-FF15-4A0D-9940-E9CFB14AAE3D}">
      <dgm:prSet phldrT="[Κείμενο]" custT="1"/>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pPr algn="l"/>
          <a:endParaRPr lang="el-GR" sz="2400" b="1" dirty="0">
            <a:solidFill>
              <a:schemeClr val="tx1"/>
            </a:solidFill>
          </a:endParaRPr>
        </a:p>
        <a:p>
          <a:pPr algn="l"/>
          <a:endParaRPr lang="el-GR" sz="2400" b="0" dirty="0">
            <a:solidFill>
              <a:schemeClr val="tx1"/>
            </a:solidFill>
          </a:endParaRPr>
        </a:p>
        <a:p>
          <a:pPr algn="just"/>
          <a:r>
            <a:rPr lang="el-GR" sz="2400" b="0" dirty="0">
              <a:solidFill>
                <a:schemeClr val="tx1"/>
              </a:solidFill>
            </a:rPr>
            <a:t>Εσωτερίκευση επικοινωνιακών αλληλεπιδράσεων με τους σημαντικούς άλλους</a:t>
          </a:r>
        </a:p>
        <a:p>
          <a:pPr algn="just"/>
          <a:r>
            <a:rPr lang="el-GR" sz="2400" b="0" dirty="0">
              <a:solidFill>
                <a:schemeClr val="tx1"/>
              </a:solidFill>
            </a:rPr>
            <a:t>Λειτουργικό και συμβολικό παιχνίδι</a:t>
          </a:r>
        </a:p>
        <a:p>
          <a:pPr algn="l"/>
          <a:endParaRPr lang="el-GR" sz="2400" b="1" dirty="0">
            <a:solidFill>
              <a:schemeClr val="tx1"/>
            </a:solidFill>
          </a:endParaRPr>
        </a:p>
        <a:p>
          <a:pPr algn="l"/>
          <a:endParaRPr lang="el-GR" sz="2400" b="1" dirty="0">
            <a:solidFill>
              <a:schemeClr val="tx1"/>
            </a:solidFill>
          </a:endParaRPr>
        </a:p>
        <a:p>
          <a:pPr algn="l"/>
          <a:r>
            <a:rPr lang="el-GR" sz="2400" b="1" dirty="0">
              <a:solidFill>
                <a:schemeClr val="tx1"/>
              </a:solidFill>
            </a:rPr>
            <a:t> </a:t>
          </a:r>
        </a:p>
      </dgm:t>
    </dgm:pt>
    <dgm:pt modelId="{F56E422B-B097-4278-95C7-B312459ECF43}" type="parTrans" cxnId="{70795C8F-A9BF-424F-9DE0-4A1B5A017136}">
      <dgm:prSet/>
      <dgm:spPr/>
      <dgm:t>
        <a:bodyPr/>
        <a:lstStyle/>
        <a:p>
          <a:endParaRPr lang="el-GR"/>
        </a:p>
      </dgm:t>
    </dgm:pt>
    <dgm:pt modelId="{6FC6D136-AEDC-4FDA-9F9A-6A48DEDEF91B}" type="sibTrans" cxnId="{70795C8F-A9BF-424F-9DE0-4A1B5A017136}">
      <dgm:prSet/>
      <dgm:spPr>
        <a:solidFill>
          <a:srgbClr val="CC00CC">
            <a:alpha val="90000"/>
          </a:srgbClr>
        </a:solidFill>
      </dgm:spPr>
      <dgm:t>
        <a:bodyPr/>
        <a:lstStyle/>
        <a:p>
          <a:endParaRPr lang="el-GR"/>
        </a:p>
      </dgm:t>
    </dgm:pt>
    <dgm:pt modelId="{0FEE8408-F193-412C-A6B8-054D833795A9}" type="pres">
      <dgm:prSet presAssocID="{0E2674B9-5517-4951-A8F7-5E41DD8771D4}" presName="outerComposite" presStyleCnt="0">
        <dgm:presLayoutVars>
          <dgm:chMax val="5"/>
          <dgm:dir/>
          <dgm:resizeHandles val="exact"/>
        </dgm:presLayoutVars>
      </dgm:prSet>
      <dgm:spPr/>
    </dgm:pt>
    <dgm:pt modelId="{A3C6DFD8-C401-4708-8CDC-4B959F1158F7}" type="pres">
      <dgm:prSet presAssocID="{0E2674B9-5517-4951-A8F7-5E41DD8771D4}" presName="dummyMaxCanvas" presStyleCnt="0">
        <dgm:presLayoutVars/>
      </dgm:prSet>
      <dgm:spPr/>
    </dgm:pt>
    <dgm:pt modelId="{221BE763-7738-4AC7-BD5B-143EB5D87CA7}" type="pres">
      <dgm:prSet presAssocID="{0E2674B9-5517-4951-A8F7-5E41DD8771D4}" presName="TwoNodes_1" presStyleLbl="node1" presStyleIdx="0" presStyleCnt="2" custScaleY="67496">
        <dgm:presLayoutVars>
          <dgm:bulletEnabled val="1"/>
        </dgm:presLayoutVars>
      </dgm:prSet>
      <dgm:spPr/>
    </dgm:pt>
    <dgm:pt modelId="{F50E9FCC-8492-4DE7-8A34-410BA8FCE494}" type="pres">
      <dgm:prSet presAssocID="{0E2674B9-5517-4951-A8F7-5E41DD8771D4}" presName="TwoNodes_2" presStyleLbl="node1" presStyleIdx="1" presStyleCnt="2" custScaleX="109972" custScaleY="66602">
        <dgm:presLayoutVars>
          <dgm:bulletEnabled val="1"/>
        </dgm:presLayoutVars>
      </dgm:prSet>
      <dgm:spPr/>
    </dgm:pt>
    <dgm:pt modelId="{0103FF30-A1E0-4704-B4F3-905BBA449C5E}" type="pres">
      <dgm:prSet presAssocID="{0E2674B9-5517-4951-A8F7-5E41DD8771D4}" presName="TwoConn_1-2" presStyleLbl="fgAccFollowNode1" presStyleIdx="0" presStyleCnt="1" custScaleX="57893" custScaleY="100000">
        <dgm:presLayoutVars>
          <dgm:bulletEnabled val="1"/>
        </dgm:presLayoutVars>
      </dgm:prSet>
      <dgm:spPr/>
    </dgm:pt>
    <dgm:pt modelId="{559274D4-8A7F-4C6B-8EF9-2B5CE268B729}" type="pres">
      <dgm:prSet presAssocID="{0E2674B9-5517-4951-A8F7-5E41DD8771D4}" presName="TwoNodes_1_text" presStyleLbl="node1" presStyleIdx="1" presStyleCnt="2">
        <dgm:presLayoutVars>
          <dgm:bulletEnabled val="1"/>
        </dgm:presLayoutVars>
      </dgm:prSet>
      <dgm:spPr/>
    </dgm:pt>
    <dgm:pt modelId="{0E40C437-C58E-4714-B3A0-507E382BC85F}" type="pres">
      <dgm:prSet presAssocID="{0E2674B9-5517-4951-A8F7-5E41DD8771D4}" presName="TwoNodes_2_text" presStyleLbl="node1" presStyleIdx="1" presStyleCnt="2">
        <dgm:presLayoutVars>
          <dgm:bulletEnabled val="1"/>
        </dgm:presLayoutVars>
      </dgm:prSet>
      <dgm:spPr/>
    </dgm:pt>
  </dgm:ptLst>
  <dgm:cxnLst>
    <dgm:cxn modelId="{C7D44F07-837C-4530-A540-3F66C419CDAC}" srcId="{0E2674B9-5517-4951-A8F7-5E41DD8771D4}" destId="{ACFF4B8F-6941-48F8-B4ED-48B061191ADD}" srcOrd="0" destOrd="0" parTransId="{7E346AD6-0F16-4A18-B91A-1F27207EFD96}" sibTransId="{4860444E-6135-4F78-A88D-1873101B30C5}"/>
    <dgm:cxn modelId="{4DA22E1A-2883-455E-859E-0DFD51807C56}" type="presOf" srcId="{0E2674B9-5517-4951-A8F7-5E41DD8771D4}" destId="{0FEE8408-F193-412C-A6B8-054D833795A9}" srcOrd="0" destOrd="0" presId="urn:microsoft.com/office/officeart/2005/8/layout/vProcess5"/>
    <dgm:cxn modelId="{DB87F11A-098A-415E-90A0-62AC485CA9F3}" type="presOf" srcId="{ACFF4B8F-6941-48F8-B4ED-48B061191ADD}" destId="{221BE763-7738-4AC7-BD5B-143EB5D87CA7}" srcOrd="0" destOrd="0" presId="urn:microsoft.com/office/officeart/2005/8/layout/vProcess5"/>
    <dgm:cxn modelId="{B588C041-D255-407E-A1F0-9F751A1FBAF8}" type="presOf" srcId="{ACFF4B8F-6941-48F8-B4ED-48B061191ADD}" destId="{559274D4-8A7F-4C6B-8EF9-2B5CE268B729}" srcOrd="1" destOrd="0" presId="urn:microsoft.com/office/officeart/2005/8/layout/vProcess5"/>
    <dgm:cxn modelId="{52C32988-D0A9-4AB9-9354-7F7A44D81A71}" type="presOf" srcId="{EC00E281-FF15-4A0D-9940-E9CFB14AAE3D}" destId="{F50E9FCC-8492-4DE7-8A34-410BA8FCE494}" srcOrd="0" destOrd="0" presId="urn:microsoft.com/office/officeart/2005/8/layout/vProcess5"/>
    <dgm:cxn modelId="{70795C8F-A9BF-424F-9DE0-4A1B5A017136}" srcId="{0E2674B9-5517-4951-A8F7-5E41DD8771D4}" destId="{EC00E281-FF15-4A0D-9940-E9CFB14AAE3D}" srcOrd="1" destOrd="0" parTransId="{F56E422B-B097-4278-95C7-B312459ECF43}" sibTransId="{6FC6D136-AEDC-4FDA-9F9A-6A48DEDEF91B}"/>
    <dgm:cxn modelId="{1EB62190-682F-4F08-A9A9-39E87C1AA1CB}" type="presOf" srcId="{4860444E-6135-4F78-A88D-1873101B30C5}" destId="{0103FF30-A1E0-4704-B4F3-905BBA449C5E}" srcOrd="0" destOrd="0" presId="urn:microsoft.com/office/officeart/2005/8/layout/vProcess5"/>
    <dgm:cxn modelId="{CAFF57BA-6A02-46B7-83F0-3C6FCC2163F0}" type="presOf" srcId="{EC00E281-FF15-4A0D-9940-E9CFB14AAE3D}" destId="{0E40C437-C58E-4714-B3A0-507E382BC85F}" srcOrd="1" destOrd="0" presId="urn:microsoft.com/office/officeart/2005/8/layout/vProcess5"/>
    <dgm:cxn modelId="{A1B59D1A-9BC3-4512-9DCB-42C1DED49E3F}" type="presParOf" srcId="{0FEE8408-F193-412C-A6B8-054D833795A9}" destId="{A3C6DFD8-C401-4708-8CDC-4B959F1158F7}" srcOrd="0" destOrd="0" presId="urn:microsoft.com/office/officeart/2005/8/layout/vProcess5"/>
    <dgm:cxn modelId="{C3BF8336-F00F-4A87-B1C1-02D406D8FF6A}" type="presParOf" srcId="{0FEE8408-F193-412C-A6B8-054D833795A9}" destId="{221BE763-7738-4AC7-BD5B-143EB5D87CA7}" srcOrd="1" destOrd="0" presId="urn:microsoft.com/office/officeart/2005/8/layout/vProcess5"/>
    <dgm:cxn modelId="{6AB103E4-C701-427B-A356-B498AF7C2DA2}" type="presParOf" srcId="{0FEE8408-F193-412C-A6B8-054D833795A9}" destId="{F50E9FCC-8492-4DE7-8A34-410BA8FCE494}" srcOrd="2" destOrd="0" presId="urn:microsoft.com/office/officeart/2005/8/layout/vProcess5"/>
    <dgm:cxn modelId="{25114845-4979-40EB-A8B1-9DFC64FF57BB}" type="presParOf" srcId="{0FEE8408-F193-412C-A6B8-054D833795A9}" destId="{0103FF30-A1E0-4704-B4F3-905BBA449C5E}" srcOrd="3" destOrd="0" presId="urn:microsoft.com/office/officeart/2005/8/layout/vProcess5"/>
    <dgm:cxn modelId="{B0EAFBEE-B9AA-4AEF-A5CA-5E43FEDB0E05}" type="presParOf" srcId="{0FEE8408-F193-412C-A6B8-054D833795A9}" destId="{559274D4-8A7F-4C6B-8EF9-2B5CE268B729}" srcOrd="4" destOrd="0" presId="urn:microsoft.com/office/officeart/2005/8/layout/vProcess5"/>
    <dgm:cxn modelId="{0BE8E904-BCD6-4081-B5AF-2F0F0F199BDB}" type="presParOf" srcId="{0FEE8408-F193-412C-A6B8-054D833795A9}" destId="{0E40C437-C58E-4714-B3A0-507E382BC85F}"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108CDB-65A7-42BF-826C-49F9FAE4479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1E4B9D3A-0E10-4685-B551-945DB4C765AB}">
      <dgm:prSet phldrT="[Κείμενο]"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l-GR" sz="2400" dirty="0" err="1">
              <a:solidFill>
                <a:schemeClr val="tx1"/>
              </a:solidFill>
            </a:rPr>
            <a:t>Γονεϊκότητα</a:t>
          </a:r>
          <a:endParaRPr lang="el-GR" sz="2400" dirty="0">
            <a:solidFill>
              <a:schemeClr val="tx1"/>
            </a:solidFill>
          </a:endParaRPr>
        </a:p>
        <a:p>
          <a:r>
            <a:rPr lang="el-GR" sz="2400" dirty="0">
              <a:solidFill>
                <a:schemeClr val="tx1"/>
              </a:solidFill>
            </a:rPr>
            <a:t>Στόχοι κοινωνικοποίησης</a:t>
          </a:r>
        </a:p>
      </dgm:t>
    </dgm:pt>
    <dgm:pt modelId="{112540C5-8D82-4ECD-ACE0-2331F30B880E}" type="parTrans" cxnId="{FC277549-B0D1-42E3-8AF3-81AD234C866C}">
      <dgm:prSet/>
      <dgm:spPr/>
      <dgm:t>
        <a:bodyPr/>
        <a:lstStyle/>
        <a:p>
          <a:endParaRPr lang="el-GR"/>
        </a:p>
      </dgm:t>
    </dgm:pt>
    <dgm:pt modelId="{977EA42F-3B7C-4102-B377-E77FB980003D}" type="sibTrans" cxnId="{FC277549-B0D1-42E3-8AF3-81AD234C866C}">
      <dgm:prSet/>
      <dgm:spPr/>
      <dgm:t>
        <a:bodyPr/>
        <a:lstStyle/>
        <a:p>
          <a:endParaRPr lang="el-GR"/>
        </a:p>
      </dgm:t>
    </dgm:pt>
    <dgm:pt modelId="{495C2E56-4DC1-428B-AFAB-08CF62178743}">
      <dgm:prSet phldrT="[Κείμενο]" custT="1"/>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l-GR" sz="2400" dirty="0" err="1">
              <a:solidFill>
                <a:schemeClr val="tx1"/>
              </a:solidFill>
            </a:rPr>
            <a:t>Κοινωνικο</a:t>
          </a:r>
          <a:r>
            <a:rPr lang="el-GR" sz="2400" dirty="0">
              <a:solidFill>
                <a:schemeClr val="tx1"/>
              </a:solidFill>
            </a:rPr>
            <a:t> – μορφωτικό επίπεδο</a:t>
          </a:r>
        </a:p>
      </dgm:t>
    </dgm:pt>
    <dgm:pt modelId="{BA963AB1-A059-4F04-8284-74B145761D34}" type="parTrans" cxnId="{C1BDE9C2-BF91-4B3C-A65C-E277C8259EFA}">
      <dgm:prSet/>
      <dgm:spPr>
        <a:solidFill>
          <a:srgbClr val="C00000"/>
        </a:solidFill>
      </dgm:spPr>
      <dgm:t>
        <a:bodyPr/>
        <a:lstStyle/>
        <a:p>
          <a:endParaRPr lang="el-GR"/>
        </a:p>
      </dgm:t>
    </dgm:pt>
    <dgm:pt modelId="{18832A41-46FB-41F8-92E5-282DA854540A}" type="sibTrans" cxnId="{C1BDE9C2-BF91-4B3C-A65C-E277C8259EFA}">
      <dgm:prSet/>
      <dgm:spPr/>
      <dgm:t>
        <a:bodyPr/>
        <a:lstStyle/>
        <a:p>
          <a:endParaRPr lang="el-GR"/>
        </a:p>
      </dgm:t>
    </dgm:pt>
    <dgm:pt modelId="{BFAA52DD-DE22-4B54-9EBC-002BA42905D0}">
      <dgm:prSet phldrT="[Κείμενο]"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el-GR" sz="2400" dirty="0">
              <a:solidFill>
                <a:schemeClr val="tx1"/>
              </a:solidFill>
            </a:rPr>
            <a:t>Φυσικό περιβάλλον</a:t>
          </a:r>
        </a:p>
      </dgm:t>
    </dgm:pt>
    <dgm:pt modelId="{48DCE6CD-E233-4A6C-918C-504F39872F6A}" type="parTrans" cxnId="{B8514546-C78E-4DCC-A1FB-256CEE8AB468}">
      <dgm:prSet/>
      <dgm:spPr>
        <a:solidFill>
          <a:srgbClr val="C00000"/>
        </a:solidFill>
      </dgm:spPr>
      <dgm:t>
        <a:bodyPr/>
        <a:lstStyle/>
        <a:p>
          <a:endParaRPr lang="el-GR"/>
        </a:p>
      </dgm:t>
    </dgm:pt>
    <dgm:pt modelId="{E0C674AA-9F82-479C-8A91-1D4B46541024}" type="sibTrans" cxnId="{B8514546-C78E-4DCC-A1FB-256CEE8AB468}">
      <dgm:prSet/>
      <dgm:spPr/>
      <dgm:t>
        <a:bodyPr/>
        <a:lstStyle/>
        <a:p>
          <a:endParaRPr lang="el-GR"/>
        </a:p>
      </dgm:t>
    </dgm:pt>
    <dgm:pt modelId="{45CE674F-ADA4-4633-9AA9-CBF5042FAD7B}">
      <dgm:prSet phldrT="[Κείμενο]" custT="1"/>
      <dgm:sp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dgm:spPr>
      <dgm:t>
        <a:bodyPr/>
        <a:lstStyle/>
        <a:p>
          <a:r>
            <a:rPr lang="el-GR" sz="2400" dirty="0">
              <a:solidFill>
                <a:schemeClr val="tx1"/>
              </a:solidFill>
            </a:rPr>
            <a:t>Πολιτισμικό περιβάλλον</a:t>
          </a:r>
        </a:p>
      </dgm:t>
    </dgm:pt>
    <dgm:pt modelId="{9AC9B825-97F0-4608-9AC5-ABE551B40685}" type="parTrans" cxnId="{6F4BFA89-06C1-4558-BB5E-28E5FABA5532}">
      <dgm:prSet/>
      <dgm:spPr>
        <a:solidFill>
          <a:srgbClr val="C00000"/>
        </a:solidFill>
      </dgm:spPr>
      <dgm:t>
        <a:bodyPr/>
        <a:lstStyle/>
        <a:p>
          <a:endParaRPr lang="el-GR"/>
        </a:p>
      </dgm:t>
    </dgm:pt>
    <dgm:pt modelId="{58FB422F-54A9-4178-947A-730F2D7F5C0F}" type="sibTrans" cxnId="{6F4BFA89-06C1-4558-BB5E-28E5FABA5532}">
      <dgm:prSet/>
      <dgm:spPr/>
      <dgm:t>
        <a:bodyPr/>
        <a:lstStyle/>
        <a:p>
          <a:endParaRPr lang="el-GR"/>
        </a:p>
      </dgm:t>
    </dgm:pt>
    <dgm:pt modelId="{07BED41F-6ABA-4423-A772-4D80F4239038}">
      <dgm:prSet custT="1"/>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l-GR" sz="2400" dirty="0">
              <a:solidFill>
                <a:schemeClr val="tx1"/>
              </a:solidFill>
            </a:rPr>
            <a:t>Οικονομικό επίπεδο</a:t>
          </a:r>
        </a:p>
      </dgm:t>
    </dgm:pt>
    <dgm:pt modelId="{8827CF95-81BD-4030-9154-676B35A4531C}" type="parTrans" cxnId="{AB8E0024-9F5E-4EFA-9CCB-7F2819F678A8}">
      <dgm:prSet/>
      <dgm:spPr>
        <a:solidFill>
          <a:srgbClr val="C00000"/>
        </a:solidFill>
      </dgm:spPr>
      <dgm:t>
        <a:bodyPr/>
        <a:lstStyle/>
        <a:p>
          <a:endParaRPr lang="el-GR"/>
        </a:p>
      </dgm:t>
    </dgm:pt>
    <dgm:pt modelId="{F80EB96A-527D-4AC0-A0C1-12CACB4AC696}" type="sibTrans" cxnId="{AB8E0024-9F5E-4EFA-9CCB-7F2819F678A8}">
      <dgm:prSet/>
      <dgm:spPr/>
      <dgm:t>
        <a:bodyPr/>
        <a:lstStyle/>
        <a:p>
          <a:endParaRPr lang="el-GR"/>
        </a:p>
      </dgm:t>
    </dgm:pt>
    <dgm:pt modelId="{4B8CCBB1-E8C5-4CE0-AAA3-FA94C3091A15}" type="pres">
      <dgm:prSet presAssocID="{2D108CDB-65A7-42BF-826C-49F9FAE4479F}" presName="cycle" presStyleCnt="0">
        <dgm:presLayoutVars>
          <dgm:chMax val="1"/>
          <dgm:dir/>
          <dgm:animLvl val="ctr"/>
          <dgm:resizeHandles val="exact"/>
        </dgm:presLayoutVars>
      </dgm:prSet>
      <dgm:spPr/>
    </dgm:pt>
    <dgm:pt modelId="{766D1674-7452-468D-BE80-469A73DD8B3F}" type="pres">
      <dgm:prSet presAssocID="{1E4B9D3A-0E10-4685-B551-945DB4C765AB}" presName="centerShape" presStyleLbl="node0" presStyleIdx="0" presStyleCnt="1" custScaleX="167674"/>
      <dgm:spPr/>
    </dgm:pt>
    <dgm:pt modelId="{4CFB332D-EA41-4079-ADAF-1610A43F05A1}" type="pres">
      <dgm:prSet presAssocID="{8827CF95-81BD-4030-9154-676B35A4531C}" presName="parTrans" presStyleLbl="bgSibTrans2D1" presStyleIdx="0" presStyleCnt="4"/>
      <dgm:spPr/>
    </dgm:pt>
    <dgm:pt modelId="{60FFFA9C-7ECE-4B72-9E04-D5C9D57E391D}" type="pres">
      <dgm:prSet presAssocID="{07BED41F-6ABA-4423-A772-4D80F4239038}" presName="node" presStyleLbl="node1" presStyleIdx="0" presStyleCnt="4" custRadScaleRad="121363" custRadScaleInc="-2429">
        <dgm:presLayoutVars>
          <dgm:bulletEnabled val="1"/>
        </dgm:presLayoutVars>
      </dgm:prSet>
      <dgm:spPr/>
    </dgm:pt>
    <dgm:pt modelId="{09ADCB26-5B01-4D6A-BAA3-86B702A2D3F9}" type="pres">
      <dgm:prSet presAssocID="{BA963AB1-A059-4F04-8284-74B145761D34}" presName="parTrans" presStyleLbl="bgSibTrans2D1" presStyleIdx="1" presStyleCnt="4"/>
      <dgm:spPr/>
    </dgm:pt>
    <dgm:pt modelId="{F9E0E34E-259C-41FA-9AF7-427ABEFE7D01}" type="pres">
      <dgm:prSet presAssocID="{495C2E56-4DC1-428B-AFAB-08CF62178743}" presName="node" presStyleLbl="node1" presStyleIdx="1" presStyleCnt="4" custRadScaleRad="113878" custRadScaleInc="-1070">
        <dgm:presLayoutVars>
          <dgm:bulletEnabled val="1"/>
        </dgm:presLayoutVars>
      </dgm:prSet>
      <dgm:spPr/>
    </dgm:pt>
    <dgm:pt modelId="{E0A27E8B-C25F-4E2A-95D6-A9BD7F6B725E}" type="pres">
      <dgm:prSet presAssocID="{48DCE6CD-E233-4A6C-918C-504F39872F6A}" presName="parTrans" presStyleLbl="bgSibTrans2D1" presStyleIdx="2" presStyleCnt="4"/>
      <dgm:spPr/>
    </dgm:pt>
    <dgm:pt modelId="{45CCDF69-C68B-49A3-A234-F0B9F6CFDD72}" type="pres">
      <dgm:prSet presAssocID="{BFAA52DD-DE22-4B54-9EBC-002BA42905D0}" presName="node" presStyleLbl="node1" presStyleIdx="2" presStyleCnt="4">
        <dgm:presLayoutVars>
          <dgm:bulletEnabled val="1"/>
        </dgm:presLayoutVars>
      </dgm:prSet>
      <dgm:spPr/>
    </dgm:pt>
    <dgm:pt modelId="{9906000E-AC14-4C70-8D0B-ABB820A5017E}" type="pres">
      <dgm:prSet presAssocID="{9AC9B825-97F0-4608-9AC5-ABE551B40685}" presName="parTrans" presStyleLbl="bgSibTrans2D1" presStyleIdx="3" presStyleCnt="4"/>
      <dgm:spPr/>
    </dgm:pt>
    <dgm:pt modelId="{6BBF6528-5C8D-4664-B2F0-222E575CDE51}" type="pres">
      <dgm:prSet presAssocID="{45CE674F-ADA4-4633-9AA9-CBF5042FAD7B}" presName="node" presStyleLbl="node1" presStyleIdx="3" presStyleCnt="4" custRadScaleRad="114671" custRadScaleInc="2674">
        <dgm:presLayoutVars>
          <dgm:bulletEnabled val="1"/>
        </dgm:presLayoutVars>
      </dgm:prSet>
      <dgm:spPr/>
    </dgm:pt>
  </dgm:ptLst>
  <dgm:cxnLst>
    <dgm:cxn modelId="{D330441D-9150-455D-A9CD-1A80F702B6F2}" type="presOf" srcId="{8827CF95-81BD-4030-9154-676B35A4531C}" destId="{4CFB332D-EA41-4079-ADAF-1610A43F05A1}" srcOrd="0" destOrd="0" presId="urn:microsoft.com/office/officeart/2005/8/layout/radial4"/>
    <dgm:cxn modelId="{AB8E0024-9F5E-4EFA-9CCB-7F2819F678A8}" srcId="{1E4B9D3A-0E10-4685-B551-945DB4C765AB}" destId="{07BED41F-6ABA-4423-A772-4D80F4239038}" srcOrd="0" destOrd="0" parTransId="{8827CF95-81BD-4030-9154-676B35A4531C}" sibTransId="{F80EB96A-527D-4AC0-A0C1-12CACB4AC696}"/>
    <dgm:cxn modelId="{B8514546-C78E-4DCC-A1FB-256CEE8AB468}" srcId="{1E4B9D3A-0E10-4685-B551-945DB4C765AB}" destId="{BFAA52DD-DE22-4B54-9EBC-002BA42905D0}" srcOrd="2" destOrd="0" parTransId="{48DCE6CD-E233-4A6C-918C-504F39872F6A}" sibTransId="{E0C674AA-9F82-479C-8A91-1D4B46541024}"/>
    <dgm:cxn modelId="{FC277549-B0D1-42E3-8AF3-81AD234C866C}" srcId="{2D108CDB-65A7-42BF-826C-49F9FAE4479F}" destId="{1E4B9D3A-0E10-4685-B551-945DB4C765AB}" srcOrd="0" destOrd="0" parTransId="{112540C5-8D82-4ECD-ACE0-2331F30B880E}" sibTransId="{977EA42F-3B7C-4102-B377-E77FB980003D}"/>
    <dgm:cxn modelId="{B8515C5A-F05D-4A31-B633-622B7EC51D80}" type="presOf" srcId="{495C2E56-4DC1-428B-AFAB-08CF62178743}" destId="{F9E0E34E-259C-41FA-9AF7-427ABEFE7D01}" srcOrd="0" destOrd="0" presId="urn:microsoft.com/office/officeart/2005/8/layout/radial4"/>
    <dgm:cxn modelId="{6F4BFA89-06C1-4558-BB5E-28E5FABA5532}" srcId="{1E4B9D3A-0E10-4685-B551-945DB4C765AB}" destId="{45CE674F-ADA4-4633-9AA9-CBF5042FAD7B}" srcOrd="3" destOrd="0" parTransId="{9AC9B825-97F0-4608-9AC5-ABE551B40685}" sibTransId="{58FB422F-54A9-4178-947A-730F2D7F5C0F}"/>
    <dgm:cxn modelId="{DEDB6F91-B906-4FA3-B6A7-80733DF5BE75}" type="presOf" srcId="{45CE674F-ADA4-4633-9AA9-CBF5042FAD7B}" destId="{6BBF6528-5C8D-4664-B2F0-222E575CDE51}" srcOrd="0" destOrd="0" presId="urn:microsoft.com/office/officeart/2005/8/layout/radial4"/>
    <dgm:cxn modelId="{EAE687A5-EF92-4CFC-BAE3-0075B50FDAC4}" type="presOf" srcId="{1E4B9D3A-0E10-4685-B551-945DB4C765AB}" destId="{766D1674-7452-468D-BE80-469A73DD8B3F}" srcOrd="0" destOrd="0" presId="urn:microsoft.com/office/officeart/2005/8/layout/radial4"/>
    <dgm:cxn modelId="{3D432FA6-9A79-4F8D-8D54-3ED5A0912B6F}" type="presOf" srcId="{BA963AB1-A059-4F04-8284-74B145761D34}" destId="{09ADCB26-5B01-4D6A-BAA3-86B702A2D3F9}" srcOrd="0" destOrd="0" presId="urn:microsoft.com/office/officeart/2005/8/layout/radial4"/>
    <dgm:cxn modelId="{5BB8E3BB-9116-4A46-9BF7-CA67CD2CB41A}" type="presOf" srcId="{07BED41F-6ABA-4423-A772-4D80F4239038}" destId="{60FFFA9C-7ECE-4B72-9E04-D5C9D57E391D}" srcOrd="0" destOrd="0" presId="urn:microsoft.com/office/officeart/2005/8/layout/radial4"/>
    <dgm:cxn modelId="{C1BDE9C2-BF91-4B3C-A65C-E277C8259EFA}" srcId="{1E4B9D3A-0E10-4685-B551-945DB4C765AB}" destId="{495C2E56-4DC1-428B-AFAB-08CF62178743}" srcOrd="1" destOrd="0" parTransId="{BA963AB1-A059-4F04-8284-74B145761D34}" sibTransId="{18832A41-46FB-41F8-92E5-282DA854540A}"/>
    <dgm:cxn modelId="{820635D4-C096-4BEA-8858-44CC23E81259}" type="presOf" srcId="{BFAA52DD-DE22-4B54-9EBC-002BA42905D0}" destId="{45CCDF69-C68B-49A3-A234-F0B9F6CFDD72}" srcOrd="0" destOrd="0" presId="urn:microsoft.com/office/officeart/2005/8/layout/radial4"/>
    <dgm:cxn modelId="{A0F342EB-3AF2-4BBB-BC4F-117CD83D3203}" type="presOf" srcId="{48DCE6CD-E233-4A6C-918C-504F39872F6A}" destId="{E0A27E8B-C25F-4E2A-95D6-A9BD7F6B725E}" srcOrd="0" destOrd="0" presId="urn:microsoft.com/office/officeart/2005/8/layout/radial4"/>
    <dgm:cxn modelId="{3B5B1BED-4A75-468E-B85E-ABF8536412E0}" type="presOf" srcId="{9AC9B825-97F0-4608-9AC5-ABE551B40685}" destId="{9906000E-AC14-4C70-8D0B-ABB820A5017E}" srcOrd="0" destOrd="0" presId="urn:microsoft.com/office/officeart/2005/8/layout/radial4"/>
    <dgm:cxn modelId="{B6D822FB-5475-4CBA-B4A4-2B3075D3881B}" type="presOf" srcId="{2D108CDB-65A7-42BF-826C-49F9FAE4479F}" destId="{4B8CCBB1-E8C5-4CE0-AAA3-FA94C3091A15}" srcOrd="0" destOrd="0" presId="urn:microsoft.com/office/officeart/2005/8/layout/radial4"/>
    <dgm:cxn modelId="{AD619E12-499C-4CFD-AF74-9A0E7EB46BE9}" type="presParOf" srcId="{4B8CCBB1-E8C5-4CE0-AAA3-FA94C3091A15}" destId="{766D1674-7452-468D-BE80-469A73DD8B3F}" srcOrd="0" destOrd="0" presId="urn:microsoft.com/office/officeart/2005/8/layout/radial4"/>
    <dgm:cxn modelId="{2D6522E8-042D-4B96-A9B6-55914A4655F7}" type="presParOf" srcId="{4B8CCBB1-E8C5-4CE0-AAA3-FA94C3091A15}" destId="{4CFB332D-EA41-4079-ADAF-1610A43F05A1}" srcOrd="1" destOrd="0" presId="urn:microsoft.com/office/officeart/2005/8/layout/radial4"/>
    <dgm:cxn modelId="{7E60FA0E-0509-435D-9C41-46C10739B75B}" type="presParOf" srcId="{4B8CCBB1-E8C5-4CE0-AAA3-FA94C3091A15}" destId="{60FFFA9C-7ECE-4B72-9E04-D5C9D57E391D}" srcOrd="2" destOrd="0" presId="urn:microsoft.com/office/officeart/2005/8/layout/radial4"/>
    <dgm:cxn modelId="{55111059-ADE0-4D43-BD60-FEC98BBC23DF}" type="presParOf" srcId="{4B8CCBB1-E8C5-4CE0-AAA3-FA94C3091A15}" destId="{09ADCB26-5B01-4D6A-BAA3-86B702A2D3F9}" srcOrd="3" destOrd="0" presId="urn:microsoft.com/office/officeart/2005/8/layout/radial4"/>
    <dgm:cxn modelId="{5E152DC8-6819-4C63-AB33-15161D5976B0}" type="presParOf" srcId="{4B8CCBB1-E8C5-4CE0-AAA3-FA94C3091A15}" destId="{F9E0E34E-259C-41FA-9AF7-427ABEFE7D01}" srcOrd="4" destOrd="0" presId="urn:microsoft.com/office/officeart/2005/8/layout/radial4"/>
    <dgm:cxn modelId="{9B4B8220-E211-4237-B4C1-8B55F49453F5}" type="presParOf" srcId="{4B8CCBB1-E8C5-4CE0-AAA3-FA94C3091A15}" destId="{E0A27E8B-C25F-4E2A-95D6-A9BD7F6B725E}" srcOrd="5" destOrd="0" presId="urn:microsoft.com/office/officeart/2005/8/layout/radial4"/>
    <dgm:cxn modelId="{7B209404-5381-4D98-B910-601C6EB43A32}" type="presParOf" srcId="{4B8CCBB1-E8C5-4CE0-AAA3-FA94C3091A15}" destId="{45CCDF69-C68B-49A3-A234-F0B9F6CFDD72}" srcOrd="6" destOrd="0" presId="urn:microsoft.com/office/officeart/2005/8/layout/radial4"/>
    <dgm:cxn modelId="{67EA5112-CFA9-4825-BDFB-F7B5665663A2}" type="presParOf" srcId="{4B8CCBB1-E8C5-4CE0-AAA3-FA94C3091A15}" destId="{9906000E-AC14-4C70-8D0B-ABB820A5017E}" srcOrd="7" destOrd="0" presId="urn:microsoft.com/office/officeart/2005/8/layout/radial4"/>
    <dgm:cxn modelId="{F3B05606-5D8B-4537-B744-1272C13A84E4}" type="presParOf" srcId="{4B8CCBB1-E8C5-4CE0-AAA3-FA94C3091A15}" destId="{6BBF6528-5C8D-4664-B2F0-222E575CDE51}"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1DB70-7C50-488C-9EF7-932529F20FA7}">
      <dsp:nvSpPr>
        <dsp:cNvPr id="0" name=""/>
        <dsp:cNvSpPr/>
      </dsp:nvSpPr>
      <dsp:spPr>
        <a:xfrm>
          <a:off x="0" y="0"/>
          <a:ext cx="7311670" cy="1625600"/>
        </a:xfrm>
        <a:prstGeom prst="roundRect">
          <a:avLst>
            <a:gd name="adj" fmla="val 10000"/>
          </a:avLst>
        </a:prstGeom>
        <a:gradFill rotWithShape="0">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25400" cap="flat" cmpd="sng" algn="ctr">
          <a:solidFill>
            <a:srgbClr val="D600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l-GR" sz="2400" kern="1200" dirty="0">
              <a:solidFill>
                <a:schemeClr val="tx1"/>
              </a:solidFill>
            </a:rPr>
            <a:t>Βάδιση στα δύο πόδια</a:t>
          </a:r>
          <a:r>
            <a:rPr lang="en-US" sz="2400" kern="1200" dirty="0">
              <a:solidFill>
                <a:schemeClr val="tx1"/>
              </a:solidFill>
            </a:rPr>
            <a:t> - </a:t>
          </a:r>
          <a:r>
            <a:rPr lang="el-GR" sz="2400" b="1" kern="1200" dirty="0" err="1">
              <a:solidFill>
                <a:schemeClr val="tx1"/>
              </a:solidFill>
            </a:rPr>
            <a:t>Πολυρυθμία</a:t>
          </a:r>
          <a:r>
            <a:rPr lang="el-GR" sz="2400" kern="1200" dirty="0">
              <a:solidFill>
                <a:schemeClr val="tx1"/>
              </a:solidFill>
            </a:rPr>
            <a:t> που καθορίζει την ανθρώπινη σκέψη και επικοινωνία. </a:t>
          </a:r>
        </a:p>
      </dsp:txBody>
      <dsp:txXfrm>
        <a:off x="47612" y="47612"/>
        <a:ext cx="5557521" cy="1530376"/>
      </dsp:txXfrm>
    </dsp:sp>
    <dsp:sp modelId="{84240302-9BB1-491E-87DD-65363FB0CBEE}">
      <dsp:nvSpPr>
        <dsp:cNvPr id="0" name=""/>
        <dsp:cNvSpPr/>
      </dsp:nvSpPr>
      <dsp:spPr>
        <a:xfrm>
          <a:off x="645147" y="1896533"/>
          <a:ext cx="7311670" cy="1625600"/>
        </a:xfrm>
        <a:prstGeom prst="roundRect">
          <a:avLst>
            <a:gd name="adj" fmla="val 10000"/>
          </a:avLst>
        </a:prstGeom>
        <a:gradFill rotWithShape="0">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25400" cap="flat" cmpd="sng" algn="ctr">
          <a:solidFill>
            <a:srgbClr val="D600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l-GR" sz="2400" kern="1200" dirty="0">
              <a:solidFill>
                <a:schemeClr val="tx1"/>
              </a:solidFill>
            </a:rPr>
            <a:t>Η </a:t>
          </a:r>
          <a:r>
            <a:rPr lang="el-GR" sz="2400" kern="1200" dirty="0" err="1">
              <a:solidFill>
                <a:schemeClr val="tx1"/>
              </a:solidFill>
            </a:rPr>
            <a:t>πολυρυθμία</a:t>
          </a:r>
          <a:r>
            <a:rPr lang="el-GR" sz="2400" kern="1200" dirty="0">
              <a:solidFill>
                <a:schemeClr val="tx1"/>
              </a:solidFill>
            </a:rPr>
            <a:t> βασίζεται στον </a:t>
          </a:r>
          <a:r>
            <a:rPr lang="el-GR" sz="2400" b="1" kern="1200" dirty="0">
              <a:solidFill>
                <a:schemeClr val="tx1"/>
              </a:solidFill>
            </a:rPr>
            <a:t>Ενδογενή Παλμό των Κινήτρων</a:t>
          </a:r>
          <a:r>
            <a:rPr lang="el-GR" sz="2400" kern="1200" dirty="0">
              <a:solidFill>
                <a:schemeClr val="tx1"/>
              </a:solidFill>
            </a:rPr>
            <a:t> που ρυθμίζεται από τον </a:t>
          </a:r>
          <a:r>
            <a:rPr lang="el-GR" sz="2400" b="1" kern="1200" dirty="0">
              <a:solidFill>
                <a:schemeClr val="tx1"/>
              </a:solidFill>
            </a:rPr>
            <a:t>Ενδογενή Σχηματισμό για τα Κίνητρα </a:t>
          </a:r>
          <a:r>
            <a:rPr lang="el-GR" sz="2400" b="0" kern="1200" dirty="0">
              <a:solidFill>
                <a:schemeClr val="tx1"/>
              </a:solidFill>
            </a:rPr>
            <a:t>Εγκεφαλικό στέλεχος, βασικά γάγγλια, </a:t>
          </a:r>
          <a:r>
            <a:rPr lang="el-GR" sz="2400" b="0" kern="1200" dirty="0" err="1">
              <a:solidFill>
                <a:schemeClr val="tx1"/>
              </a:solidFill>
            </a:rPr>
            <a:t>μεταιχμιακό</a:t>
          </a:r>
          <a:r>
            <a:rPr lang="el-GR" sz="2400" b="0" kern="1200" dirty="0">
              <a:solidFill>
                <a:schemeClr val="tx1"/>
              </a:solidFill>
            </a:rPr>
            <a:t> σύστημα)</a:t>
          </a:r>
          <a:r>
            <a:rPr lang="el-GR" sz="2400" b="1" kern="1200" dirty="0">
              <a:solidFill>
                <a:schemeClr val="tx1"/>
              </a:solidFill>
            </a:rPr>
            <a:t>.  </a:t>
          </a:r>
        </a:p>
      </dsp:txBody>
      <dsp:txXfrm>
        <a:off x="692759" y="1944145"/>
        <a:ext cx="5514658" cy="1530376"/>
      </dsp:txXfrm>
    </dsp:sp>
    <dsp:sp modelId="{8885C284-7A28-4926-AD0F-B43DAA50E3F5}">
      <dsp:nvSpPr>
        <dsp:cNvPr id="0" name=""/>
        <dsp:cNvSpPr/>
      </dsp:nvSpPr>
      <dsp:spPr>
        <a:xfrm>
          <a:off x="1290294" y="3793066"/>
          <a:ext cx="7311670" cy="1625600"/>
        </a:xfrm>
        <a:prstGeom prst="roundRect">
          <a:avLst>
            <a:gd name="adj" fmla="val 10000"/>
          </a:avLst>
        </a:prstGeom>
        <a:gradFill rotWithShape="0">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a:ln w="25400" cap="flat" cmpd="sng" algn="ctr">
          <a:solidFill>
            <a:srgbClr val="D600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dirty="0">
              <a:solidFill>
                <a:schemeClr val="tx1"/>
              </a:solidFill>
            </a:rPr>
            <a:t>Έτσι, δημιουργείται η </a:t>
          </a:r>
          <a:r>
            <a:rPr lang="el-GR" sz="2400" b="1" kern="1200" dirty="0">
              <a:solidFill>
                <a:schemeClr val="tx1"/>
              </a:solidFill>
            </a:rPr>
            <a:t>επικοινωνιακή μουσικότητα</a:t>
          </a:r>
        </a:p>
      </dsp:txBody>
      <dsp:txXfrm>
        <a:off x="1337906" y="3840678"/>
        <a:ext cx="5514658" cy="1530376"/>
      </dsp:txXfrm>
    </dsp:sp>
    <dsp:sp modelId="{FAB0F0DA-B6ED-4751-8A91-7172FD3B4F19}">
      <dsp:nvSpPr>
        <dsp:cNvPr id="0" name=""/>
        <dsp:cNvSpPr/>
      </dsp:nvSpPr>
      <dsp:spPr>
        <a:xfrm>
          <a:off x="6307756" y="1232746"/>
          <a:ext cx="951187" cy="1056640"/>
        </a:xfrm>
        <a:prstGeom prst="downArrow">
          <a:avLst>
            <a:gd name="adj1" fmla="val 55000"/>
            <a:gd name="adj2" fmla="val 45000"/>
          </a:avLst>
        </a:prstGeom>
        <a:solidFill>
          <a:srgbClr val="D6009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l-GR" sz="3600" kern="1200"/>
        </a:p>
      </dsp:txBody>
      <dsp:txXfrm>
        <a:off x="6521773" y="1232746"/>
        <a:ext cx="523153" cy="821221"/>
      </dsp:txXfrm>
    </dsp:sp>
    <dsp:sp modelId="{2F6A82C6-3C49-41D5-B166-38AA7E962BDD}">
      <dsp:nvSpPr>
        <dsp:cNvPr id="0" name=""/>
        <dsp:cNvSpPr/>
      </dsp:nvSpPr>
      <dsp:spPr>
        <a:xfrm>
          <a:off x="6958070" y="3118442"/>
          <a:ext cx="940853" cy="1056640"/>
        </a:xfrm>
        <a:prstGeom prst="downArrow">
          <a:avLst>
            <a:gd name="adj1" fmla="val 55000"/>
            <a:gd name="adj2" fmla="val 45000"/>
          </a:avLst>
        </a:prstGeom>
        <a:solidFill>
          <a:srgbClr val="D60093">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l-GR" sz="3600" kern="1200"/>
        </a:p>
      </dsp:txBody>
      <dsp:txXfrm>
        <a:off x="7169762" y="3118442"/>
        <a:ext cx="517469" cy="823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EDD50-37EF-4BFC-9757-69CBA493340B}">
      <dsp:nvSpPr>
        <dsp:cNvPr id="0" name=""/>
        <dsp:cNvSpPr/>
      </dsp:nvSpPr>
      <dsp:spPr>
        <a:xfrm>
          <a:off x="1804315" y="0"/>
          <a:ext cx="1359668" cy="796550"/>
        </a:xfrm>
        <a:prstGeom prst="trapezoid">
          <a:avLst>
            <a:gd name="adj" fmla="val 74681"/>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Stanza, breath cycle </a:t>
          </a:r>
        </a:p>
        <a:p>
          <a:pPr marL="0" lvl="0" indent="0" algn="ctr" defTabSz="444500">
            <a:lnSpc>
              <a:spcPct val="90000"/>
            </a:lnSpc>
            <a:spcBef>
              <a:spcPct val="0"/>
            </a:spcBef>
            <a:spcAft>
              <a:spcPct val="35000"/>
            </a:spcAft>
            <a:buNone/>
          </a:pPr>
          <a:r>
            <a:rPr lang="en-US" sz="1000" b="1" kern="1200">
              <a:solidFill>
                <a:srgbClr val="0000CC"/>
              </a:solidFill>
            </a:rPr>
            <a:t>25 - 50sec</a:t>
          </a:r>
          <a:r>
            <a:rPr lang="en-US" sz="1100" b="1" kern="1200">
              <a:solidFill>
                <a:srgbClr val="0000CC"/>
              </a:solidFill>
            </a:rPr>
            <a:t>. </a:t>
          </a:r>
          <a:endParaRPr lang="el-GR" sz="1100" b="1" kern="1200">
            <a:solidFill>
              <a:srgbClr val="0000CC"/>
            </a:solidFill>
          </a:endParaRPr>
        </a:p>
      </dsp:txBody>
      <dsp:txXfrm>
        <a:off x="1804315" y="0"/>
        <a:ext cx="1359668" cy="796550"/>
      </dsp:txXfrm>
    </dsp:sp>
    <dsp:sp modelId="{5324549C-D8D9-42C2-AE43-B8A89C5DBD80}">
      <dsp:nvSpPr>
        <dsp:cNvPr id="0" name=""/>
        <dsp:cNvSpPr/>
      </dsp:nvSpPr>
      <dsp:spPr>
        <a:xfrm>
          <a:off x="1141650" y="796550"/>
          <a:ext cx="2684997" cy="936711"/>
        </a:xfrm>
        <a:prstGeom prst="trapezoid">
          <a:avLst>
            <a:gd name="adj" fmla="val 74681"/>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Cognitive processes, imagination</a:t>
          </a:r>
        </a:p>
        <a:p>
          <a:pPr marL="0" lvl="0" indent="0" algn="ctr" defTabSz="444500">
            <a:lnSpc>
              <a:spcPct val="90000"/>
            </a:lnSpc>
            <a:spcBef>
              <a:spcPct val="0"/>
            </a:spcBef>
            <a:spcAft>
              <a:spcPct val="35000"/>
            </a:spcAft>
            <a:buNone/>
          </a:pPr>
          <a:r>
            <a:rPr lang="en-US" sz="1000" b="1" kern="1200">
              <a:solidFill>
                <a:srgbClr val="0000CC"/>
              </a:solidFill>
            </a:rPr>
            <a:t>10 - 25sec</a:t>
          </a:r>
          <a:endParaRPr lang="el-GR" sz="1000" b="1" kern="1200">
            <a:solidFill>
              <a:srgbClr val="0000CC"/>
            </a:solidFill>
          </a:endParaRPr>
        </a:p>
      </dsp:txBody>
      <dsp:txXfrm>
        <a:off x="1611525" y="796550"/>
        <a:ext cx="1745248" cy="936711"/>
      </dsp:txXfrm>
    </dsp:sp>
    <dsp:sp modelId="{0028AF0C-2C03-453C-AA03-656F32802EE8}">
      <dsp:nvSpPr>
        <dsp:cNvPr id="0" name=""/>
        <dsp:cNvSpPr/>
      </dsp:nvSpPr>
      <dsp:spPr>
        <a:xfrm>
          <a:off x="617578" y="1733262"/>
          <a:ext cx="3733142" cy="796550"/>
        </a:xfrm>
        <a:prstGeom prst="trapezoid">
          <a:avLst>
            <a:gd name="adj" fmla="val 74681"/>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Visual control, phrase, object manipulation</a:t>
          </a:r>
        </a:p>
        <a:p>
          <a:pPr marL="0" lvl="0" indent="0" algn="ctr" defTabSz="444500">
            <a:lnSpc>
              <a:spcPct val="90000"/>
            </a:lnSpc>
            <a:spcBef>
              <a:spcPct val="0"/>
            </a:spcBef>
            <a:spcAft>
              <a:spcPct val="35000"/>
            </a:spcAft>
            <a:buNone/>
          </a:pPr>
          <a:r>
            <a:rPr lang="en-US" sz="1000" b="1" kern="1200" dirty="0">
              <a:solidFill>
                <a:srgbClr val="0000CC"/>
              </a:solidFill>
            </a:rPr>
            <a:t>3 - 6sec</a:t>
          </a:r>
          <a:r>
            <a:rPr lang="en-US" sz="1000" b="1" kern="1200" dirty="0">
              <a:solidFill>
                <a:srgbClr val="C00000"/>
              </a:solidFill>
            </a:rPr>
            <a:t>. </a:t>
          </a:r>
          <a:endParaRPr lang="el-GR" sz="1000" b="1" kern="1200" dirty="0">
            <a:solidFill>
              <a:srgbClr val="C00000"/>
            </a:solidFill>
          </a:endParaRPr>
        </a:p>
      </dsp:txBody>
      <dsp:txXfrm>
        <a:off x="1270878" y="1733262"/>
        <a:ext cx="2426542" cy="796550"/>
      </dsp:txXfrm>
    </dsp:sp>
    <dsp:sp modelId="{17AEA916-8062-4EE4-BD1C-9E2FA90F0509}">
      <dsp:nvSpPr>
        <dsp:cNvPr id="0" name=""/>
        <dsp:cNvSpPr/>
      </dsp:nvSpPr>
      <dsp:spPr>
        <a:xfrm>
          <a:off x="0" y="2529812"/>
          <a:ext cx="4968299" cy="796550"/>
        </a:xfrm>
        <a:prstGeom prst="trapezoid">
          <a:avLst>
            <a:gd name="adj" fmla="val 74681"/>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Syllable, step, gaze, greeting</a:t>
          </a:r>
        </a:p>
        <a:p>
          <a:pPr marL="0" lvl="0" indent="0" algn="ctr" defTabSz="444500">
            <a:lnSpc>
              <a:spcPct val="90000"/>
            </a:lnSpc>
            <a:spcBef>
              <a:spcPct val="0"/>
            </a:spcBef>
            <a:spcAft>
              <a:spcPct val="35000"/>
            </a:spcAft>
            <a:buNone/>
          </a:pPr>
          <a:r>
            <a:rPr lang="en-US" sz="1000" b="1" kern="1200">
              <a:solidFill>
                <a:srgbClr val="0000CC"/>
              </a:solidFill>
            </a:rPr>
            <a:t>0.3 - 0.7sec. </a:t>
          </a:r>
          <a:endParaRPr lang="el-GR" sz="1000" b="1" kern="1200">
            <a:solidFill>
              <a:srgbClr val="0000CC"/>
            </a:solidFill>
          </a:endParaRPr>
        </a:p>
      </dsp:txBody>
      <dsp:txXfrm>
        <a:off x="869452" y="2529812"/>
        <a:ext cx="3229394" cy="796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3E260-B904-4BD9-9641-8E78885762C4}">
      <dsp:nvSpPr>
        <dsp:cNvPr id="0" name=""/>
        <dsp:cNvSpPr/>
      </dsp:nvSpPr>
      <dsp:spPr>
        <a:xfrm>
          <a:off x="8819" y="1597632"/>
          <a:ext cx="3831908" cy="2223402"/>
        </a:xfrm>
        <a:prstGeom prst="roundRect">
          <a:avLst>
            <a:gd name="adj" fmla="val 10000"/>
          </a:avLst>
        </a:prstGeom>
        <a:solidFill>
          <a:schemeClr val="bg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rPr>
            <a:t>Τα </a:t>
          </a:r>
          <a:r>
            <a:rPr lang="el-GR" sz="2400" kern="1200" dirty="0" err="1">
              <a:solidFill>
                <a:schemeClr val="tx1"/>
              </a:solidFill>
            </a:rPr>
            <a:t>τελειόμηνα</a:t>
          </a:r>
          <a:r>
            <a:rPr lang="el-GR" sz="2400" kern="1200" dirty="0">
              <a:solidFill>
                <a:schemeClr val="tx1"/>
              </a:solidFill>
            </a:rPr>
            <a:t> και πρόωρα νεογνά εκδηλώνουν επικοινωνιακές ικανότητες </a:t>
          </a:r>
          <a:r>
            <a:rPr lang="el-GR" sz="2400" b="1" kern="1200" dirty="0">
              <a:solidFill>
                <a:schemeClr val="tx1"/>
              </a:solidFill>
            </a:rPr>
            <a:t>χωρίς προηγούμενη εμπειρία</a:t>
          </a:r>
        </a:p>
      </dsp:txBody>
      <dsp:txXfrm>
        <a:off x="73940" y="1662753"/>
        <a:ext cx="3701666" cy="2093160"/>
      </dsp:txXfrm>
    </dsp:sp>
    <dsp:sp modelId="{5546D357-1C2F-43C0-AB1F-86F6293B2197}">
      <dsp:nvSpPr>
        <dsp:cNvPr id="0" name=""/>
        <dsp:cNvSpPr/>
      </dsp:nvSpPr>
      <dsp:spPr>
        <a:xfrm>
          <a:off x="3921025" y="2468967"/>
          <a:ext cx="551578" cy="645242"/>
        </a:xfrm>
        <a:prstGeom prst="rightArrow">
          <a:avLst>
            <a:gd name="adj1" fmla="val 60000"/>
            <a:gd name="adj2" fmla="val 50000"/>
          </a:avLst>
        </a:prstGeom>
        <a:solidFill>
          <a:srgbClr val="D6009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a:off x="3921025" y="2598015"/>
        <a:ext cx="386105" cy="387146"/>
      </dsp:txXfrm>
    </dsp:sp>
    <dsp:sp modelId="{BF96331D-EFF1-47AE-9849-33819681D34E}">
      <dsp:nvSpPr>
        <dsp:cNvPr id="0" name=""/>
        <dsp:cNvSpPr/>
      </dsp:nvSpPr>
      <dsp:spPr>
        <a:xfrm>
          <a:off x="4881441" y="1657472"/>
          <a:ext cx="3412734" cy="2103721"/>
        </a:xfrm>
        <a:prstGeom prst="roundRect">
          <a:avLst>
            <a:gd name="adj" fmla="val 10000"/>
          </a:avLst>
        </a:prstGeom>
        <a:solidFill>
          <a:schemeClr val="bg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chemeClr val="tx1"/>
              </a:solidFill>
            </a:rPr>
            <a:t>Η </a:t>
          </a:r>
          <a:r>
            <a:rPr lang="el-GR" sz="2400" b="1" kern="1200" dirty="0" err="1">
              <a:solidFill>
                <a:schemeClr val="tx1"/>
              </a:solidFill>
            </a:rPr>
            <a:t>διυποκειμενικότητα</a:t>
          </a:r>
          <a:r>
            <a:rPr lang="el-GR" sz="2400" b="1" kern="1200" dirty="0">
              <a:solidFill>
                <a:schemeClr val="tx1"/>
              </a:solidFill>
            </a:rPr>
            <a:t> </a:t>
          </a:r>
          <a:endParaRPr lang="en-US" sz="2400" b="1" kern="1200" dirty="0">
            <a:solidFill>
              <a:schemeClr val="tx1"/>
            </a:solidFill>
          </a:endParaRPr>
        </a:p>
        <a:p>
          <a:pPr marL="0" lvl="0" indent="0" algn="ctr" defTabSz="1066800">
            <a:lnSpc>
              <a:spcPct val="90000"/>
            </a:lnSpc>
            <a:spcBef>
              <a:spcPct val="0"/>
            </a:spcBef>
            <a:spcAft>
              <a:spcPct val="35000"/>
            </a:spcAft>
            <a:buNone/>
          </a:pPr>
          <a:r>
            <a:rPr lang="el-GR" sz="2400" b="1" kern="1200" dirty="0">
              <a:solidFill>
                <a:schemeClr val="tx1"/>
              </a:solidFill>
            </a:rPr>
            <a:t>είναι </a:t>
          </a:r>
          <a:endParaRPr lang="en-US" sz="2400" b="1" kern="1200" dirty="0">
            <a:solidFill>
              <a:schemeClr val="tx1"/>
            </a:solidFill>
          </a:endParaRPr>
        </a:p>
        <a:p>
          <a:pPr marL="0" lvl="0" indent="0" algn="ctr" defTabSz="1066800">
            <a:lnSpc>
              <a:spcPct val="90000"/>
            </a:lnSpc>
            <a:spcBef>
              <a:spcPct val="0"/>
            </a:spcBef>
            <a:spcAft>
              <a:spcPct val="35000"/>
            </a:spcAft>
            <a:buNone/>
          </a:pPr>
          <a:r>
            <a:rPr lang="el-GR" sz="2400" b="1" kern="1200" dirty="0">
              <a:solidFill>
                <a:srgbClr val="C00000"/>
              </a:solidFill>
            </a:rPr>
            <a:t>έμφυτη </a:t>
          </a:r>
        </a:p>
      </dsp:txBody>
      <dsp:txXfrm>
        <a:off x="4943057" y="1719088"/>
        <a:ext cx="3289502" cy="1980489"/>
      </dsp:txXfrm>
    </dsp:sp>
    <dsp:sp modelId="{5E263335-3E40-439E-B2CE-6223055C0B97}">
      <dsp:nvSpPr>
        <dsp:cNvPr id="0" name=""/>
        <dsp:cNvSpPr/>
      </dsp:nvSpPr>
      <dsp:spPr>
        <a:xfrm>
          <a:off x="8464414" y="2468967"/>
          <a:ext cx="551578" cy="645242"/>
        </a:xfrm>
        <a:prstGeom prst="rightArrow">
          <a:avLst>
            <a:gd name="adj1" fmla="val 60000"/>
            <a:gd name="adj2" fmla="val 50000"/>
          </a:avLst>
        </a:prstGeom>
        <a:solidFill>
          <a:srgbClr val="D6009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a:off x="8464414" y="2598015"/>
        <a:ext cx="386105" cy="387146"/>
      </dsp:txXfrm>
    </dsp:sp>
    <dsp:sp modelId="{B60E8912-478E-4A43-80BC-4B70AFA879BC}">
      <dsp:nvSpPr>
        <dsp:cNvPr id="0" name=""/>
        <dsp:cNvSpPr/>
      </dsp:nvSpPr>
      <dsp:spPr>
        <a:xfrm>
          <a:off x="9334890" y="1657472"/>
          <a:ext cx="2601784" cy="2103721"/>
        </a:xfrm>
        <a:prstGeom prst="roundRect">
          <a:avLst>
            <a:gd name="adj" fmla="val 10000"/>
          </a:avLst>
        </a:prstGeom>
        <a:solidFill>
          <a:schemeClr val="bg1"/>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rPr>
            <a:t>Ποια είναι η </a:t>
          </a:r>
          <a:r>
            <a:rPr lang="el-GR" sz="2400" b="1" kern="1200" dirty="0">
              <a:solidFill>
                <a:schemeClr val="tx1"/>
              </a:solidFill>
            </a:rPr>
            <a:t>βιολογική βάση;</a:t>
          </a:r>
        </a:p>
      </dsp:txBody>
      <dsp:txXfrm>
        <a:off x="9396506" y="1719088"/>
        <a:ext cx="2478552" cy="19804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BE763-7738-4AC7-BD5B-143EB5D87CA7}">
      <dsp:nvSpPr>
        <dsp:cNvPr id="0" name=""/>
        <dsp:cNvSpPr/>
      </dsp:nvSpPr>
      <dsp:spPr>
        <a:xfrm>
          <a:off x="-242189" y="474135"/>
          <a:ext cx="9714791" cy="1969127"/>
        </a:xfrm>
        <a:prstGeom prst="roundRect">
          <a:avLst>
            <a:gd name="adj" fmla="val 1000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b="1" kern="1200" dirty="0">
              <a:solidFill>
                <a:schemeClr val="tx1"/>
              </a:solidFill>
            </a:rPr>
            <a:t>Δευτερογενής </a:t>
          </a:r>
          <a:r>
            <a:rPr lang="el-GR" sz="2400" b="1" kern="1200" dirty="0" err="1">
              <a:solidFill>
                <a:schemeClr val="tx1"/>
              </a:solidFill>
            </a:rPr>
            <a:t>Διυποκειμενικότητα</a:t>
          </a:r>
          <a:endParaRPr lang="el-GR" sz="2400" b="1" kern="1200" dirty="0">
            <a:solidFill>
              <a:schemeClr val="tx1"/>
            </a:solidFill>
          </a:endParaRPr>
        </a:p>
        <a:p>
          <a:pPr marL="0" lvl="0" indent="0" algn="l" defTabSz="1066800">
            <a:lnSpc>
              <a:spcPct val="90000"/>
            </a:lnSpc>
            <a:spcBef>
              <a:spcPct val="0"/>
            </a:spcBef>
            <a:spcAft>
              <a:spcPct val="35000"/>
            </a:spcAft>
            <a:buNone/>
          </a:pPr>
          <a:r>
            <a:rPr lang="el-GR" sz="2400" kern="1200" dirty="0">
              <a:solidFill>
                <a:schemeClr val="tx1"/>
              </a:solidFill>
            </a:rPr>
            <a:t>Κοινοί στόχοι σε δραστηριότητες</a:t>
          </a:r>
        </a:p>
        <a:p>
          <a:pPr marL="0" lvl="0" indent="0" algn="l" defTabSz="1066800">
            <a:lnSpc>
              <a:spcPct val="90000"/>
            </a:lnSpc>
            <a:spcBef>
              <a:spcPct val="0"/>
            </a:spcBef>
            <a:spcAft>
              <a:spcPct val="35000"/>
            </a:spcAft>
            <a:buNone/>
          </a:pPr>
          <a:r>
            <a:rPr lang="el-GR" sz="2400" kern="1200" dirty="0">
              <a:solidFill>
                <a:schemeClr val="tx1"/>
              </a:solidFill>
            </a:rPr>
            <a:t>Το βρέφος μαθαίνει τις συμβατικές χρήσεις των αντικειμένων και συμβατικά νοήματα</a:t>
          </a:r>
        </a:p>
        <a:p>
          <a:pPr marL="0" lvl="0" indent="0" algn="l" defTabSz="1066800">
            <a:lnSpc>
              <a:spcPct val="90000"/>
            </a:lnSpc>
            <a:spcBef>
              <a:spcPct val="0"/>
            </a:spcBef>
            <a:spcAft>
              <a:spcPct val="35000"/>
            </a:spcAft>
            <a:buNone/>
          </a:pPr>
          <a:r>
            <a:rPr lang="el-GR" sz="2400" kern="1200" dirty="0">
              <a:solidFill>
                <a:schemeClr val="tx1"/>
              </a:solidFill>
            </a:rPr>
            <a:t> </a:t>
          </a:r>
        </a:p>
      </dsp:txBody>
      <dsp:txXfrm>
        <a:off x="-184515" y="531809"/>
        <a:ext cx="6754980" cy="1853779"/>
      </dsp:txXfrm>
    </dsp:sp>
    <dsp:sp modelId="{F50E9FCC-8492-4DE7-8A34-410BA8FCE494}">
      <dsp:nvSpPr>
        <dsp:cNvPr id="0" name=""/>
        <dsp:cNvSpPr/>
      </dsp:nvSpPr>
      <dsp:spPr>
        <a:xfrm>
          <a:off x="987805" y="4052885"/>
          <a:ext cx="10683551" cy="1943045"/>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endParaRPr lang="el-GR" sz="2400" b="1" kern="1200" dirty="0">
            <a:solidFill>
              <a:schemeClr val="tx1"/>
            </a:solidFill>
          </a:endParaRPr>
        </a:p>
        <a:p>
          <a:pPr marL="0" lvl="0" indent="0" algn="l" defTabSz="1066800">
            <a:lnSpc>
              <a:spcPct val="90000"/>
            </a:lnSpc>
            <a:spcBef>
              <a:spcPct val="0"/>
            </a:spcBef>
            <a:spcAft>
              <a:spcPct val="35000"/>
            </a:spcAft>
            <a:buNone/>
          </a:pPr>
          <a:endParaRPr lang="el-GR" sz="2400" b="0" kern="1200" dirty="0">
            <a:solidFill>
              <a:schemeClr val="tx1"/>
            </a:solidFill>
          </a:endParaRPr>
        </a:p>
        <a:p>
          <a:pPr marL="0" lvl="0" indent="0" algn="just" defTabSz="1066800">
            <a:lnSpc>
              <a:spcPct val="90000"/>
            </a:lnSpc>
            <a:spcBef>
              <a:spcPct val="0"/>
            </a:spcBef>
            <a:spcAft>
              <a:spcPct val="35000"/>
            </a:spcAft>
            <a:buNone/>
          </a:pPr>
          <a:r>
            <a:rPr lang="el-GR" sz="2400" b="0" kern="1200" dirty="0">
              <a:solidFill>
                <a:schemeClr val="tx1"/>
              </a:solidFill>
            </a:rPr>
            <a:t>Εσωτερίκευση επικοινωνιακών αλληλεπιδράσεων με τους σημαντικούς άλλους</a:t>
          </a:r>
        </a:p>
        <a:p>
          <a:pPr marL="0" lvl="0" indent="0" algn="just" defTabSz="1066800">
            <a:lnSpc>
              <a:spcPct val="90000"/>
            </a:lnSpc>
            <a:spcBef>
              <a:spcPct val="0"/>
            </a:spcBef>
            <a:spcAft>
              <a:spcPct val="35000"/>
            </a:spcAft>
            <a:buNone/>
          </a:pPr>
          <a:r>
            <a:rPr lang="el-GR" sz="2400" b="0" kern="1200" dirty="0">
              <a:solidFill>
                <a:schemeClr val="tx1"/>
              </a:solidFill>
            </a:rPr>
            <a:t>Λειτουργικό και συμβολικό παιχνίδι</a:t>
          </a:r>
        </a:p>
        <a:p>
          <a:pPr marL="0" lvl="0" indent="0" algn="l" defTabSz="1066800">
            <a:lnSpc>
              <a:spcPct val="90000"/>
            </a:lnSpc>
            <a:spcBef>
              <a:spcPct val="0"/>
            </a:spcBef>
            <a:spcAft>
              <a:spcPct val="35000"/>
            </a:spcAft>
            <a:buNone/>
          </a:pPr>
          <a:endParaRPr lang="el-GR" sz="2400" b="1" kern="1200" dirty="0">
            <a:solidFill>
              <a:schemeClr val="tx1"/>
            </a:solidFill>
          </a:endParaRPr>
        </a:p>
        <a:p>
          <a:pPr marL="0" lvl="0" indent="0" algn="l" defTabSz="1066800">
            <a:lnSpc>
              <a:spcPct val="90000"/>
            </a:lnSpc>
            <a:spcBef>
              <a:spcPct val="0"/>
            </a:spcBef>
            <a:spcAft>
              <a:spcPct val="35000"/>
            </a:spcAft>
            <a:buNone/>
          </a:pPr>
          <a:endParaRPr lang="el-GR" sz="2400" b="1" kern="1200" dirty="0">
            <a:solidFill>
              <a:schemeClr val="tx1"/>
            </a:solidFill>
          </a:endParaRPr>
        </a:p>
        <a:p>
          <a:pPr marL="0" lvl="0" indent="0" algn="l" defTabSz="1066800">
            <a:lnSpc>
              <a:spcPct val="90000"/>
            </a:lnSpc>
            <a:spcBef>
              <a:spcPct val="0"/>
            </a:spcBef>
            <a:spcAft>
              <a:spcPct val="35000"/>
            </a:spcAft>
            <a:buNone/>
          </a:pPr>
          <a:r>
            <a:rPr lang="el-GR" sz="2400" b="1" kern="1200" dirty="0">
              <a:solidFill>
                <a:schemeClr val="tx1"/>
              </a:solidFill>
            </a:rPr>
            <a:t> </a:t>
          </a:r>
        </a:p>
      </dsp:txBody>
      <dsp:txXfrm>
        <a:off x="1044715" y="4109795"/>
        <a:ext cx="6598989" cy="1829225"/>
      </dsp:txXfrm>
    </dsp:sp>
    <dsp:sp modelId="{0103FF30-A1E0-4704-B4F3-905BBA449C5E}">
      <dsp:nvSpPr>
        <dsp:cNvPr id="0" name=""/>
        <dsp:cNvSpPr/>
      </dsp:nvSpPr>
      <dsp:spPr>
        <a:xfrm>
          <a:off x="7975532" y="2293399"/>
          <a:ext cx="1097830" cy="1896309"/>
        </a:xfrm>
        <a:prstGeom prst="downArrow">
          <a:avLst>
            <a:gd name="adj1" fmla="val 55000"/>
            <a:gd name="adj2" fmla="val 45000"/>
          </a:avLst>
        </a:prstGeom>
        <a:solidFill>
          <a:srgbClr val="CC00C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l-GR" sz="3600" kern="1200"/>
        </a:p>
      </dsp:txBody>
      <dsp:txXfrm>
        <a:off x="8222544" y="2293399"/>
        <a:ext cx="603806" cy="16245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1674-7452-468D-BE80-469A73DD8B3F}">
      <dsp:nvSpPr>
        <dsp:cNvPr id="0" name=""/>
        <dsp:cNvSpPr/>
      </dsp:nvSpPr>
      <dsp:spPr>
        <a:xfrm>
          <a:off x="3975239" y="2225432"/>
          <a:ext cx="3563217" cy="2125086"/>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err="1">
              <a:solidFill>
                <a:schemeClr val="tx1"/>
              </a:solidFill>
            </a:rPr>
            <a:t>Γονεϊκότητα</a:t>
          </a:r>
          <a:endParaRPr lang="el-GR" sz="2400" kern="1200" dirty="0">
            <a:solidFill>
              <a:schemeClr val="tx1"/>
            </a:solidFill>
          </a:endParaRPr>
        </a:p>
        <a:p>
          <a:pPr marL="0" lvl="0" indent="0" algn="ctr" defTabSz="1066800">
            <a:lnSpc>
              <a:spcPct val="90000"/>
            </a:lnSpc>
            <a:spcBef>
              <a:spcPct val="0"/>
            </a:spcBef>
            <a:spcAft>
              <a:spcPct val="35000"/>
            </a:spcAft>
            <a:buNone/>
          </a:pPr>
          <a:r>
            <a:rPr lang="el-GR" sz="2400" kern="1200" dirty="0">
              <a:solidFill>
                <a:schemeClr val="tx1"/>
              </a:solidFill>
            </a:rPr>
            <a:t>Στόχοι κοινωνικοποίησης</a:t>
          </a:r>
        </a:p>
      </dsp:txBody>
      <dsp:txXfrm>
        <a:off x="4497060" y="2536644"/>
        <a:ext cx="2519575" cy="1502662"/>
      </dsp:txXfrm>
    </dsp:sp>
    <dsp:sp modelId="{4CFB332D-EA41-4079-ADAF-1610A43F05A1}">
      <dsp:nvSpPr>
        <dsp:cNvPr id="0" name=""/>
        <dsp:cNvSpPr/>
      </dsp:nvSpPr>
      <dsp:spPr>
        <a:xfrm rot="11634417">
          <a:off x="2511223" y="2371672"/>
          <a:ext cx="1535926" cy="605649"/>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60FFFA9C-7ECE-4B72-9E04-D5C9D57E391D}">
      <dsp:nvSpPr>
        <dsp:cNvPr id="0" name=""/>
        <dsp:cNvSpPr/>
      </dsp:nvSpPr>
      <dsp:spPr>
        <a:xfrm>
          <a:off x="1524318" y="1682387"/>
          <a:ext cx="2018832" cy="1615065"/>
        </a:xfrm>
        <a:prstGeom prst="roundRect">
          <a:avLst>
            <a:gd name="adj" fmla="val 1000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rPr>
            <a:t>Οικονομικό επίπεδο</a:t>
          </a:r>
        </a:p>
      </dsp:txBody>
      <dsp:txXfrm>
        <a:off x="1571622" y="1729691"/>
        <a:ext cx="1924224" cy="1520457"/>
      </dsp:txXfrm>
    </dsp:sp>
    <dsp:sp modelId="{09ADCB26-5B01-4D6A-BAA3-86B702A2D3F9}">
      <dsp:nvSpPr>
        <dsp:cNvPr id="0" name=""/>
        <dsp:cNvSpPr/>
      </dsp:nvSpPr>
      <dsp:spPr>
        <a:xfrm rot="14496808">
          <a:off x="4002517" y="1198869"/>
          <a:ext cx="1578069" cy="605649"/>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F9E0E34E-259C-41FA-9AF7-427ABEFE7D01}">
      <dsp:nvSpPr>
        <dsp:cNvPr id="0" name=""/>
        <dsp:cNvSpPr/>
      </dsp:nvSpPr>
      <dsp:spPr>
        <a:xfrm>
          <a:off x="3407014" y="0"/>
          <a:ext cx="2018832" cy="1615065"/>
        </a:xfrm>
        <a:prstGeom prst="roundRect">
          <a:avLst>
            <a:gd name="adj" fmla="val 1000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l-GR" sz="2400" kern="1200" dirty="0" err="1">
              <a:solidFill>
                <a:schemeClr val="tx1"/>
              </a:solidFill>
            </a:rPr>
            <a:t>Κοινωνικο</a:t>
          </a:r>
          <a:r>
            <a:rPr lang="el-GR" sz="2400" kern="1200" dirty="0">
              <a:solidFill>
                <a:schemeClr val="tx1"/>
              </a:solidFill>
            </a:rPr>
            <a:t> – μορφωτικό επίπεδο</a:t>
          </a:r>
        </a:p>
      </dsp:txBody>
      <dsp:txXfrm>
        <a:off x="3454318" y="47304"/>
        <a:ext cx="1924224" cy="1520457"/>
      </dsp:txXfrm>
    </dsp:sp>
    <dsp:sp modelId="{E0A27E8B-C25F-4E2A-95D6-A9BD7F6B725E}">
      <dsp:nvSpPr>
        <dsp:cNvPr id="0" name=""/>
        <dsp:cNvSpPr/>
      </dsp:nvSpPr>
      <dsp:spPr>
        <a:xfrm rot="17700000">
          <a:off x="5833286" y="1193454"/>
          <a:ext cx="1518086" cy="605649"/>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45CCDF69-C68B-49A3-A234-F0B9F6CFDD72}">
      <dsp:nvSpPr>
        <dsp:cNvPr id="0" name=""/>
        <dsp:cNvSpPr/>
      </dsp:nvSpPr>
      <dsp:spPr>
        <a:xfrm>
          <a:off x="5903699" y="819"/>
          <a:ext cx="2018832" cy="1615065"/>
        </a:xfrm>
        <a:prstGeom prst="roundRect">
          <a:avLst>
            <a:gd name="adj" fmla="val 10000"/>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rPr>
            <a:t>Φυσικό περιβάλλον</a:t>
          </a:r>
        </a:p>
      </dsp:txBody>
      <dsp:txXfrm>
        <a:off x="5951003" y="48123"/>
        <a:ext cx="1924224" cy="1520457"/>
      </dsp:txXfrm>
    </dsp:sp>
    <dsp:sp modelId="{9906000E-AC14-4C70-8D0B-ABB820A5017E}">
      <dsp:nvSpPr>
        <dsp:cNvPr id="0" name=""/>
        <dsp:cNvSpPr/>
      </dsp:nvSpPr>
      <dsp:spPr>
        <a:xfrm rot="20772198">
          <a:off x="7461597" y="2399333"/>
          <a:ext cx="1361729" cy="605649"/>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6BBF6528-5C8D-4664-B2F0-222E575CDE51}">
      <dsp:nvSpPr>
        <dsp:cNvPr id="0" name=""/>
        <dsp:cNvSpPr/>
      </dsp:nvSpPr>
      <dsp:spPr>
        <a:xfrm>
          <a:off x="7794267" y="1732253"/>
          <a:ext cx="2018832" cy="1615065"/>
        </a:xfrm>
        <a:prstGeom prst="roundRect">
          <a:avLst>
            <a:gd name="adj" fmla="val 10000"/>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tx1"/>
              </a:solidFill>
            </a:rPr>
            <a:t>Πολιτισμικό περιβάλλον</a:t>
          </a:r>
        </a:p>
      </dsp:txBody>
      <dsp:txXfrm>
        <a:off x="7841571" y="1779557"/>
        <a:ext cx="1924224" cy="15204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0.25256</cdr:x>
      <cdr:y>0.55508</cdr:y>
    </cdr:from>
    <cdr:to>
      <cdr:x>0.29781</cdr:x>
      <cdr:y>0.62192</cdr:y>
    </cdr:to>
    <cdr:sp macro="" textlink="">
      <cdr:nvSpPr>
        <cdr:cNvPr id="2" name="TextBox 1">
          <a:extLst xmlns:a="http://schemas.openxmlformats.org/drawingml/2006/main">
            <a:ext uri="{FF2B5EF4-FFF2-40B4-BE49-F238E27FC236}">
              <a16:creationId xmlns:a16="http://schemas.microsoft.com/office/drawing/2014/main" id="{24FF1DB4-AF9D-4BF7-BAA3-185B594C9B18}"/>
            </a:ext>
          </a:extLst>
        </cdr:cNvPr>
        <cdr:cNvSpPr txBox="1"/>
      </cdr:nvSpPr>
      <cdr:spPr>
        <a:xfrm xmlns:a="http://schemas.openxmlformats.org/drawingml/2006/main">
          <a:off x="1520231" y="2908374"/>
          <a:ext cx="272375" cy="3501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800" b="1" dirty="0">
              <a:solidFill>
                <a:srgbClr val="FF0000"/>
              </a:solidFill>
            </a:rPr>
            <a:t>*</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C73BD4-0321-4A61-AECC-3819456A1C6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9CA8687-5CAC-4748-8912-7EC15F28B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A66F069-8A2D-43F7-94B6-16E9E37D8371}"/>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5" name="Θέση υποσέλιδου 4">
            <a:extLst>
              <a:ext uri="{FF2B5EF4-FFF2-40B4-BE49-F238E27FC236}">
                <a16:creationId xmlns:a16="http://schemas.microsoft.com/office/drawing/2014/main" id="{0687A241-786C-4935-B69C-4F3BE07D808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3558FD3-05B6-42AB-8CE4-258BDD5091BF}"/>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534339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993CFA-2FD0-4848-83E7-470977EA36F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282AC5E-6A11-48D9-B972-2D8A200B755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EB9ED17-02C8-4F0D-BB8C-F1B723C50BA1}"/>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5" name="Θέση υποσέλιδου 4">
            <a:extLst>
              <a:ext uri="{FF2B5EF4-FFF2-40B4-BE49-F238E27FC236}">
                <a16:creationId xmlns:a16="http://schemas.microsoft.com/office/drawing/2014/main" id="{13DC245E-3CA1-4148-B530-8F9AA46772F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222F071-15C4-4F46-95F8-B5D263B71675}"/>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259599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8770D20-9AFB-4E5D-8C98-08015B00797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2AA7116-7E01-4D67-970C-D6A72B5CC6C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B6AF049-A3A8-4DF6-BE7E-FF1BE620E7E9}"/>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5" name="Θέση υποσέλιδου 4">
            <a:extLst>
              <a:ext uri="{FF2B5EF4-FFF2-40B4-BE49-F238E27FC236}">
                <a16:creationId xmlns:a16="http://schemas.microsoft.com/office/drawing/2014/main" id="{F223980E-A121-46C4-B8C3-A94EB02952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C5EFA77-56DA-4D99-BF16-211994665FEB}"/>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140851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94517B-B1FB-4049-B1E4-B1F136A41E0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0885FD6-95AB-4BAF-8FB9-6099B1E44C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0AA5ABA-7962-4112-85FA-9CF2579A4AD0}"/>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5" name="Θέση υποσέλιδου 4">
            <a:extLst>
              <a:ext uri="{FF2B5EF4-FFF2-40B4-BE49-F238E27FC236}">
                <a16:creationId xmlns:a16="http://schemas.microsoft.com/office/drawing/2014/main" id="{30FB891D-BC35-4FE0-AE20-036AD9CF34B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33909A9-DFC6-4833-9628-FD5FBBC93039}"/>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372186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B7E9B5-622A-4FF3-B014-08AB7704C28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42C5E56-57AF-458D-9A5B-8A058252C7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8729180-B40C-4DDF-B752-FD59356FF141}"/>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5" name="Θέση υποσέλιδου 4">
            <a:extLst>
              <a:ext uri="{FF2B5EF4-FFF2-40B4-BE49-F238E27FC236}">
                <a16:creationId xmlns:a16="http://schemas.microsoft.com/office/drawing/2014/main" id="{EC42A35C-9073-44DD-85C0-2EA4AD45BDE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73EA266-89B5-4F93-8BD1-279AF7B13051}"/>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165842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55B821-9C62-4E79-B78D-F4A79140AA5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156F94B-B951-4631-B74C-8B686A18A1B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33C59C2-FA0C-4BB4-81D5-1FEEF2D8BBA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C89CADF3-FB3B-4B51-B486-1AC7C17141E3}"/>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6" name="Θέση υποσέλιδου 5">
            <a:extLst>
              <a:ext uri="{FF2B5EF4-FFF2-40B4-BE49-F238E27FC236}">
                <a16:creationId xmlns:a16="http://schemas.microsoft.com/office/drawing/2014/main" id="{49B41429-9C41-47B0-9026-97817ECF7DE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AC4D46B-03C1-49F2-A042-D5486AD4FBCC}"/>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78049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2729FF-B071-44C2-8ADE-0D024981294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2D98926-7595-48CE-8A41-D34EF0D012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D3E0322-C109-4B4A-BC0C-F15E75FB684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BD1D2904-5965-4F28-8D4C-ECB4A82F4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242FED4-5355-4896-A313-FC9F1CFB530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B85AE50-BC89-45C1-8570-93D9F8E2D788}"/>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8" name="Θέση υποσέλιδου 7">
            <a:extLst>
              <a:ext uri="{FF2B5EF4-FFF2-40B4-BE49-F238E27FC236}">
                <a16:creationId xmlns:a16="http://schemas.microsoft.com/office/drawing/2014/main" id="{930C6C8C-BDE9-44D0-9141-33FBDD6A73C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5FFAECE-7877-4290-9D55-271A1CFBF2F4}"/>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153725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301BE5-2B8E-48F4-BDCD-2C50FA35DC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C206A38-B728-473A-A7D3-D123F9E14473}"/>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4" name="Θέση υποσέλιδου 3">
            <a:extLst>
              <a:ext uri="{FF2B5EF4-FFF2-40B4-BE49-F238E27FC236}">
                <a16:creationId xmlns:a16="http://schemas.microsoft.com/office/drawing/2014/main" id="{E6AB95D1-21C1-4BC6-924A-29B0268479E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733D6AB-9FF5-422E-860C-68B11AAE0C42}"/>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3605371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F56CCF1-002A-43F4-AC28-CED04A7FFA54}"/>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3" name="Θέση υποσέλιδου 2">
            <a:extLst>
              <a:ext uri="{FF2B5EF4-FFF2-40B4-BE49-F238E27FC236}">
                <a16:creationId xmlns:a16="http://schemas.microsoft.com/office/drawing/2014/main" id="{0DE6FC12-0149-4438-916A-E91544E8D99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9AD4AB2-D7FF-4B25-A015-15E282340A01}"/>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212783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ABD7E3-4B2D-43D6-834B-C112D7C61BD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70C79F1-26C2-4C5A-B5BF-0921DA9FE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2EEB2B9-129B-4586-AC31-AD067F132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ECE249F-A7A6-4BC1-803A-CF0246811E57}"/>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6" name="Θέση υποσέλιδου 5">
            <a:extLst>
              <a:ext uri="{FF2B5EF4-FFF2-40B4-BE49-F238E27FC236}">
                <a16:creationId xmlns:a16="http://schemas.microsoft.com/office/drawing/2014/main" id="{07F01DB1-E4BF-4200-9B06-8008105527D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814F9D3-56CA-4BA8-894C-16AE0FD5A8F7}"/>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153814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2B7F93-5D17-4881-ADFA-B0900B090B4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2F466EB-B31C-4CF2-982F-95EE69418C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DCD77A8-C988-42A6-A0F6-1D5D359F15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8FE1C54-0206-4CA5-B922-D00D0ACB51A3}"/>
              </a:ext>
            </a:extLst>
          </p:cNvPr>
          <p:cNvSpPr>
            <a:spLocks noGrp="1"/>
          </p:cNvSpPr>
          <p:nvPr>
            <p:ph type="dt" sz="half" idx="10"/>
          </p:nvPr>
        </p:nvSpPr>
        <p:spPr/>
        <p:txBody>
          <a:bodyPr/>
          <a:lstStyle/>
          <a:p>
            <a:fld id="{08AAA240-4CA6-4024-80F9-26567BC58D29}" type="datetimeFigureOut">
              <a:rPr lang="el-GR" smtClean="0"/>
              <a:t>1/6/2024</a:t>
            </a:fld>
            <a:endParaRPr lang="el-GR"/>
          </a:p>
        </p:txBody>
      </p:sp>
      <p:sp>
        <p:nvSpPr>
          <p:cNvPr id="6" name="Θέση υποσέλιδου 5">
            <a:extLst>
              <a:ext uri="{FF2B5EF4-FFF2-40B4-BE49-F238E27FC236}">
                <a16:creationId xmlns:a16="http://schemas.microsoft.com/office/drawing/2014/main" id="{DB42D27D-F976-4E4A-A931-4B1F88FB95E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3704E61-EE0A-4D7B-95D2-5E53BA3C4DC4}"/>
              </a:ext>
            </a:extLst>
          </p:cNvPr>
          <p:cNvSpPr>
            <a:spLocks noGrp="1"/>
          </p:cNvSpPr>
          <p:nvPr>
            <p:ph type="sldNum" sz="quarter" idx="12"/>
          </p:nvPr>
        </p:nvSpPr>
        <p:spPr/>
        <p:txBody>
          <a:bodyPr/>
          <a:lstStyle/>
          <a:p>
            <a:fld id="{D1A295C7-7355-44D6-BE27-D2BE5A7D11B3}" type="slidenum">
              <a:rPr lang="el-GR" smtClean="0"/>
              <a:t>‹#›</a:t>
            </a:fld>
            <a:endParaRPr lang="el-GR"/>
          </a:p>
        </p:txBody>
      </p:sp>
    </p:spTree>
    <p:extLst>
      <p:ext uri="{BB962C8B-B14F-4D97-AF65-F5344CB8AC3E}">
        <p14:creationId xmlns:p14="http://schemas.microsoft.com/office/powerpoint/2010/main" val="364972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7C4146B-78FB-4F50-B56A-340A33EB8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8750560-3DB0-4D9D-BBA7-D9A038545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D7145CE-0B5C-477B-84B6-830DB42A4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AA240-4CA6-4024-80F9-26567BC58D29}" type="datetimeFigureOut">
              <a:rPr lang="el-GR" smtClean="0"/>
              <a:t>1/6/2024</a:t>
            </a:fld>
            <a:endParaRPr lang="el-GR"/>
          </a:p>
        </p:txBody>
      </p:sp>
      <p:sp>
        <p:nvSpPr>
          <p:cNvPr id="5" name="Θέση υποσέλιδου 4">
            <a:extLst>
              <a:ext uri="{FF2B5EF4-FFF2-40B4-BE49-F238E27FC236}">
                <a16:creationId xmlns:a16="http://schemas.microsoft.com/office/drawing/2014/main" id="{B745F6BD-3C11-4950-A67A-D26E5DE02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8691AA4-BB38-4FF4-9089-2F9B27548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295C7-7355-44D6-BE27-D2BE5A7D11B3}" type="slidenum">
              <a:rPr lang="el-GR" smtClean="0"/>
              <a:t>‹#›</a:t>
            </a:fld>
            <a:endParaRPr lang="el-GR"/>
          </a:p>
        </p:txBody>
      </p:sp>
    </p:spTree>
    <p:extLst>
      <p:ext uri="{BB962C8B-B14F-4D97-AF65-F5344CB8AC3E}">
        <p14:creationId xmlns:p14="http://schemas.microsoft.com/office/powerpoint/2010/main" val="274543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slideplayer.com/slide/268554/"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journals.plos.org/plosone/article?id=10.1371/journal.pone.0129118"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 Id="rId5" Type="http://schemas.openxmlformats.org/officeDocument/2006/relationships/image" Target="../media/image54.emf"/><Relationship Id="rId4" Type="http://schemas.openxmlformats.org/officeDocument/2006/relationships/image" Target="../media/image5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0F69F6CE-8922-4BBF-9461-96F291EE55A2}"/>
              </a:ext>
            </a:extLst>
          </p:cNvPr>
          <p:cNvSpPr>
            <a:spLocks noGrp="1"/>
          </p:cNvSpPr>
          <p:nvPr>
            <p:ph type="ctrTitle"/>
          </p:nvPr>
        </p:nvSpPr>
        <p:spPr>
          <a:xfrm>
            <a:off x="177283" y="4525347"/>
            <a:ext cx="7462238" cy="1737360"/>
          </a:xfrm>
        </p:spPr>
        <p:txBody>
          <a:bodyPr anchor="ctr">
            <a:normAutofit/>
          </a:bodyPr>
          <a:lstStyle/>
          <a:p>
            <a:r>
              <a:rPr lang="el-GR" sz="3600" b="1" dirty="0">
                <a:solidFill>
                  <a:srgbClr val="0000CC"/>
                </a:solidFill>
                <a:latin typeface="+mn-lt"/>
              </a:rPr>
              <a:t>ΠΡΩΙΜΕΣ ΑΛΛΗΛΕΠΙΔΡΑΣΕΙΣ</a:t>
            </a:r>
            <a:br>
              <a:rPr lang="el-GR" sz="3600" b="1" dirty="0">
                <a:solidFill>
                  <a:srgbClr val="0000CC"/>
                </a:solidFill>
                <a:latin typeface="+mn-lt"/>
              </a:rPr>
            </a:br>
            <a:r>
              <a:rPr lang="el-GR" sz="1400" b="1" dirty="0">
                <a:solidFill>
                  <a:srgbClr val="0000CC"/>
                </a:solidFill>
                <a:latin typeface="+mn-lt"/>
              </a:rPr>
              <a:t>κωδικός ηλεκτρονικής τάξης </a:t>
            </a:r>
            <a:r>
              <a:rPr lang="el-GR" sz="3600" b="1" dirty="0">
                <a:solidFill>
                  <a:srgbClr val="FF0000"/>
                </a:solidFill>
                <a:latin typeface="+mn-lt"/>
              </a:rPr>
              <a:t> </a:t>
            </a:r>
          </a:p>
        </p:txBody>
      </p:sp>
      <p:sp>
        <p:nvSpPr>
          <p:cNvPr id="3" name="Υπότιτλος 2">
            <a:extLst>
              <a:ext uri="{FF2B5EF4-FFF2-40B4-BE49-F238E27FC236}">
                <a16:creationId xmlns:a16="http://schemas.microsoft.com/office/drawing/2014/main" id="{837FEB0D-F1F1-4B90-9D2F-AEFB055B945A}"/>
              </a:ext>
            </a:extLst>
          </p:cNvPr>
          <p:cNvSpPr>
            <a:spLocks noGrp="1"/>
          </p:cNvSpPr>
          <p:nvPr>
            <p:ph type="subTitle" idx="1"/>
          </p:nvPr>
        </p:nvSpPr>
        <p:spPr>
          <a:xfrm>
            <a:off x="7800392" y="4525346"/>
            <a:ext cx="4391605" cy="1963943"/>
          </a:xfrm>
        </p:spPr>
        <p:txBody>
          <a:bodyPr anchor="ctr">
            <a:normAutofit/>
          </a:bodyPr>
          <a:lstStyle/>
          <a:p>
            <a:r>
              <a:rPr lang="el-GR" b="1" dirty="0"/>
              <a:t>ΧΡΙΣΤΙΝΑ Φ. ΠΑΠΑΗΛΙΟΥ </a:t>
            </a:r>
          </a:p>
          <a:p>
            <a:r>
              <a:rPr lang="el-GR" b="1" dirty="0"/>
              <a:t>ΚΑΘΗΓΗΤΡΙΑ </a:t>
            </a:r>
          </a:p>
          <a:p>
            <a:r>
              <a:rPr lang="el-GR" b="1" dirty="0"/>
              <a:t>ΠΑΝΕΠΙΣΤΗΜΙΟ ΔΥΤΙΚΗΣ ΑΤΤΙΚΗΣ</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543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Τίτλος 1">
            <a:extLst>
              <a:ext uri="{FF2B5EF4-FFF2-40B4-BE49-F238E27FC236}">
                <a16:creationId xmlns:a16="http://schemas.microsoft.com/office/drawing/2014/main" id="{37802434-2F6E-46FE-90BF-35DB24397CB9}"/>
              </a:ext>
            </a:extLst>
          </p:cNvPr>
          <p:cNvSpPr>
            <a:spLocks noGrp="1"/>
          </p:cNvSpPr>
          <p:nvPr>
            <p:ph type="title"/>
          </p:nvPr>
        </p:nvSpPr>
        <p:spPr>
          <a:xfrm>
            <a:off x="5140425" y="88920"/>
            <a:ext cx="7034226" cy="898004"/>
          </a:xfrm>
        </p:spPr>
        <p:txBody>
          <a:bodyPr>
            <a:normAutofit/>
          </a:bodyPr>
          <a:lstStyle/>
          <a:p>
            <a:pPr algn="ctr"/>
            <a:r>
              <a:rPr lang="el-GR" sz="2800" b="1" dirty="0">
                <a:solidFill>
                  <a:srgbClr val="0000CC"/>
                </a:solidFill>
                <a:latin typeface="+mn-lt"/>
              </a:rPr>
              <a:t>ΠΑΤΡΟΤΗΤΑ/ ΜΗΤΡΟΤΗΤΑ</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Αποτέλεσμα εικόνας για πατρότητα μητρότητα">
            <a:extLst>
              <a:ext uri="{FF2B5EF4-FFF2-40B4-BE49-F238E27FC236}">
                <a16:creationId xmlns:a16="http://schemas.microsoft.com/office/drawing/2014/main" id="{A9199624-FBDB-48DF-B550-3F8C3FCBBA9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8363" r="31869" b="1"/>
          <a:stretch/>
        </p:blipFill>
        <p:spPr bwMode="auto">
          <a:xfrm>
            <a:off x="17349" y="907231"/>
            <a:ext cx="4879116" cy="4697156"/>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780529DD-B36B-4A3A-BE62-9ABAB4D52801}"/>
              </a:ext>
            </a:extLst>
          </p:cNvPr>
          <p:cNvSpPr>
            <a:spLocks noGrp="1"/>
          </p:cNvSpPr>
          <p:nvPr>
            <p:ph idx="1"/>
          </p:nvPr>
        </p:nvSpPr>
        <p:spPr>
          <a:xfrm>
            <a:off x="5157755" y="907231"/>
            <a:ext cx="7034225" cy="5950769"/>
          </a:xfr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anchor="ctr">
            <a:normAutofit fontScale="92500" lnSpcReduction="10000"/>
          </a:bodyPr>
          <a:lstStyle/>
          <a:p>
            <a:pPr marL="0" indent="0">
              <a:buNone/>
            </a:pPr>
            <a:endParaRPr lang="el-GR" sz="2400" dirty="0">
              <a:solidFill>
                <a:srgbClr val="000000"/>
              </a:solidFill>
            </a:endParaRPr>
          </a:p>
          <a:p>
            <a:pPr marL="0" indent="0" algn="just">
              <a:lnSpc>
                <a:spcPct val="110000"/>
              </a:lnSpc>
              <a:buNone/>
            </a:pPr>
            <a:r>
              <a:rPr lang="el-GR" sz="2600" dirty="0">
                <a:solidFill>
                  <a:srgbClr val="000000"/>
                </a:solidFill>
              </a:rPr>
              <a:t>Η πατρότητα σε σχέση με τη μητρότητα</a:t>
            </a:r>
          </a:p>
          <a:p>
            <a:pPr marL="0" indent="0" algn="just">
              <a:lnSpc>
                <a:spcPct val="110000"/>
              </a:lnSpc>
              <a:buNone/>
            </a:pPr>
            <a:r>
              <a:rPr lang="el-GR" sz="2600" b="1" dirty="0">
                <a:solidFill>
                  <a:srgbClr val="CC0000"/>
                </a:solidFill>
              </a:rPr>
              <a:t>Επηρεάζεται περισσότερο από εξωγενείς παράγοντες </a:t>
            </a:r>
          </a:p>
          <a:p>
            <a:pPr algn="just">
              <a:lnSpc>
                <a:spcPct val="110000"/>
              </a:lnSpc>
              <a:buFont typeface="Wingdings" panose="05000000000000000000" pitchFamily="2" charset="2"/>
              <a:buChar char="Ø"/>
            </a:pPr>
            <a:r>
              <a:rPr lang="el-GR" sz="2600" dirty="0">
                <a:solidFill>
                  <a:srgbClr val="000000"/>
                </a:solidFill>
              </a:rPr>
              <a:t>Είναι πολιτισμικά λιγότερο ισχυρή </a:t>
            </a:r>
          </a:p>
          <a:p>
            <a:pPr algn="just">
              <a:lnSpc>
                <a:spcPct val="110000"/>
              </a:lnSpc>
              <a:buFont typeface="Wingdings" panose="05000000000000000000" pitchFamily="2" charset="2"/>
              <a:buChar char="Ø"/>
            </a:pPr>
            <a:r>
              <a:rPr lang="el-GR" sz="2600" dirty="0">
                <a:solidFill>
                  <a:srgbClr val="000000"/>
                </a:solidFill>
              </a:rPr>
              <a:t>Απαιτεί περισσότερη ενίσχυση τόσο από την ίδια την οικογένεια όσο και από το ευρύτερο περιβάλλον. </a:t>
            </a:r>
          </a:p>
          <a:p>
            <a:pPr algn="just">
              <a:lnSpc>
                <a:spcPct val="110000"/>
              </a:lnSpc>
              <a:buFont typeface="Wingdings" panose="05000000000000000000" pitchFamily="2" charset="2"/>
              <a:buChar char="Ø"/>
            </a:pPr>
            <a:r>
              <a:rPr lang="el-GR" sz="2600" dirty="0">
                <a:solidFill>
                  <a:srgbClr val="000000"/>
                </a:solidFill>
              </a:rPr>
              <a:t>Πολλοί πατέρες υποχωρούν από τον ρόλο, εκτός εάν η προσωπική τους δέσμευση είναι αρκετά ισχυρή. </a:t>
            </a:r>
          </a:p>
          <a:p>
            <a:pPr marL="0" indent="0" algn="just">
              <a:lnSpc>
                <a:spcPct val="110000"/>
              </a:lnSpc>
              <a:buNone/>
            </a:pPr>
            <a:r>
              <a:rPr lang="el-GR" sz="2600" b="1" dirty="0">
                <a:solidFill>
                  <a:srgbClr val="CC0000"/>
                </a:solidFill>
              </a:rPr>
              <a:t>Έχει ως αφετηρία ασθενέστερο υπόβαθρο</a:t>
            </a:r>
          </a:p>
          <a:p>
            <a:pPr algn="just">
              <a:lnSpc>
                <a:spcPct val="110000"/>
              </a:lnSpc>
              <a:buFont typeface="Wingdings" panose="05000000000000000000" pitchFamily="2" charset="2"/>
              <a:buChar char="Ø"/>
            </a:pPr>
            <a:r>
              <a:rPr lang="el-GR" sz="2600" dirty="0">
                <a:solidFill>
                  <a:srgbClr val="000000"/>
                </a:solidFill>
              </a:rPr>
              <a:t>Οι πατέρες δεν έχουν βιολογική εμπειρία </a:t>
            </a:r>
          </a:p>
          <a:p>
            <a:pPr algn="just">
              <a:lnSpc>
                <a:spcPct val="110000"/>
              </a:lnSpc>
              <a:buFont typeface="Wingdings" panose="05000000000000000000" pitchFamily="2" charset="2"/>
              <a:buChar char="Ø"/>
            </a:pPr>
            <a:r>
              <a:rPr lang="el-GR" sz="2600" dirty="0">
                <a:solidFill>
                  <a:srgbClr val="000000"/>
                </a:solidFill>
              </a:rPr>
              <a:t>Οι πατέρες έχουν λιγότερη ψυχολογική, κοινωνική και συναισθηματική υποστήριξη</a:t>
            </a:r>
          </a:p>
          <a:p>
            <a:pPr marL="0" indent="0" algn="just">
              <a:lnSpc>
                <a:spcPct val="110000"/>
              </a:lnSpc>
              <a:buNone/>
            </a:pPr>
            <a:r>
              <a:rPr lang="el-GR" sz="2600" b="1" dirty="0">
                <a:solidFill>
                  <a:srgbClr val="CC0000"/>
                </a:solidFill>
              </a:rPr>
              <a:t>Είναι συνήθως πιο συνειδητή προσωπική επιλογή</a:t>
            </a:r>
          </a:p>
          <a:p>
            <a:endParaRPr lang="el-GR" sz="1600" dirty="0">
              <a:solidFill>
                <a:srgbClr val="000000"/>
              </a:solidFill>
            </a:endParaRPr>
          </a:p>
          <a:p>
            <a:pPr>
              <a:buFont typeface="Wingdings" panose="05000000000000000000" pitchFamily="2" charset="2"/>
              <a:buChar char="Ø"/>
            </a:pPr>
            <a:endParaRPr lang="el-GR" sz="1600" dirty="0">
              <a:solidFill>
                <a:srgbClr val="000000"/>
              </a:solidFill>
            </a:endParaRPr>
          </a:p>
          <a:p>
            <a:pPr>
              <a:buFont typeface="Wingdings" panose="05000000000000000000" pitchFamily="2" charset="2"/>
              <a:buChar char="Ø"/>
            </a:pPr>
            <a:endParaRPr lang="el-GR" sz="1600" dirty="0">
              <a:solidFill>
                <a:srgbClr val="000000"/>
              </a:solidFill>
            </a:endParaRPr>
          </a:p>
        </p:txBody>
      </p:sp>
    </p:spTree>
    <p:extLst>
      <p:ext uri="{BB962C8B-B14F-4D97-AF65-F5344CB8AC3E}">
        <p14:creationId xmlns:p14="http://schemas.microsoft.com/office/powerpoint/2010/main" val="338486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Διάγραμμα ροής: Διάτρητη ταινία 1">
            <a:extLst>
              <a:ext uri="{FF2B5EF4-FFF2-40B4-BE49-F238E27FC236}">
                <a16:creationId xmlns:a16="http://schemas.microsoft.com/office/drawing/2014/main" id="{882D121D-26E2-4CAB-BE1F-89D6F665924F}"/>
              </a:ext>
            </a:extLst>
          </p:cNvPr>
          <p:cNvSpPr/>
          <p:nvPr/>
        </p:nvSpPr>
        <p:spPr>
          <a:xfrm>
            <a:off x="270387" y="1022556"/>
            <a:ext cx="11651226" cy="4621161"/>
          </a:xfrm>
          <a:prstGeom prst="flowChartPunchedTap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lumMod val="95000"/>
                    <a:lumOff val="5000"/>
                  </a:schemeClr>
                </a:solidFill>
              </a:rPr>
              <a:t>Διαφορετικές μελέτες που χρησιμοποιούν διαφορετικές μεθόδους καταλήγουν στο συμπέρασμα ότι οι σκέψεις</a:t>
            </a:r>
            <a:r>
              <a:rPr lang="en-US" sz="2800" dirty="0">
                <a:solidFill>
                  <a:schemeClr val="tx1">
                    <a:lumMod val="95000"/>
                    <a:lumOff val="5000"/>
                  </a:schemeClr>
                </a:solidFill>
              </a:rPr>
              <a:t>, </a:t>
            </a:r>
            <a:r>
              <a:rPr lang="el-GR" sz="2800" dirty="0">
                <a:solidFill>
                  <a:schemeClr val="tx1">
                    <a:lumMod val="95000"/>
                    <a:lumOff val="5000"/>
                  </a:schemeClr>
                </a:solidFill>
              </a:rPr>
              <a:t>οι αναπαραστάσεις, οι προσδοκίες και τα συναισθήματα των γονέων για το παιδί τους </a:t>
            </a:r>
            <a:r>
              <a:rPr lang="el-GR" sz="2800" dirty="0" err="1">
                <a:solidFill>
                  <a:schemeClr val="tx1">
                    <a:lumMod val="95000"/>
                    <a:lumOff val="5000"/>
                  </a:schemeClr>
                </a:solidFill>
              </a:rPr>
              <a:t>προγενετικά</a:t>
            </a:r>
            <a:r>
              <a:rPr lang="el-GR" sz="2800" dirty="0">
                <a:solidFill>
                  <a:schemeClr val="tx1">
                    <a:lumMod val="95000"/>
                    <a:lumOff val="5000"/>
                  </a:schemeClr>
                </a:solidFill>
              </a:rPr>
              <a:t> επηρεάζουν την ποιότητα των πρώιμων αλληλεπιδράσεων. </a:t>
            </a:r>
            <a:endParaRPr lang="en-US" sz="2800" dirty="0">
              <a:solidFill>
                <a:schemeClr val="tx1">
                  <a:lumMod val="95000"/>
                  <a:lumOff val="5000"/>
                </a:schemeClr>
              </a:solidFill>
            </a:endParaRPr>
          </a:p>
          <a:p>
            <a:pPr algn="ctr"/>
            <a:r>
              <a:rPr lang="el-GR" sz="2800" dirty="0">
                <a:solidFill>
                  <a:schemeClr val="tx1">
                    <a:lumMod val="95000"/>
                    <a:lumOff val="5000"/>
                  </a:schemeClr>
                </a:solidFill>
              </a:rPr>
              <a:t>Η επίδραση αυτή είναι ισχυρότερη για τις μητέρες σε σύγκριση με τους πατέρες.</a:t>
            </a:r>
          </a:p>
          <a:p>
            <a:pPr algn="ctr"/>
            <a:r>
              <a:rPr lang="el-GR" sz="2800" dirty="0">
                <a:solidFill>
                  <a:schemeClr val="tx1">
                    <a:lumMod val="95000"/>
                    <a:lumOff val="5000"/>
                  </a:schemeClr>
                </a:solidFill>
              </a:rPr>
              <a:t>(</a:t>
            </a:r>
            <a:r>
              <a:rPr lang="en-US" sz="2800" dirty="0">
                <a:solidFill>
                  <a:schemeClr val="tx1">
                    <a:lumMod val="95000"/>
                    <a:lumOff val="5000"/>
                  </a:schemeClr>
                </a:solidFill>
              </a:rPr>
              <a:t>Foley &amp; Hughes, 2018)</a:t>
            </a:r>
            <a:endParaRPr lang="el-GR" sz="2800" dirty="0">
              <a:solidFill>
                <a:schemeClr val="tx1">
                  <a:lumMod val="95000"/>
                  <a:lumOff val="5000"/>
                </a:schemeClr>
              </a:solidFill>
            </a:endParaRPr>
          </a:p>
        </p:txBody>
      </p:sp>
    </p:spTree>
    <p:extLst>
      <p:ext uri="{BB962C8B-B14F-4D97-AF65-F5344CB8AC3E}">
        <p14:creationId xmlns:p14="http://schemas.microsoft.com/office/powerpoint/2010/main" val="124628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23EA4E-8F3C-47EF-A031-12F37FF247F0}"/>
              </a:ext>
            </a:extLst>
          </p:cNvPr>
          <p:cNvSpPr>
            <a:spLocks noGrp="1"/>
          </p:cNvSpPr>
          <p:nvPr>
            <p:ph type="title"/>
          </p:nvPr>
        </p:nvSpPr>
        <p:spPr>
          <a:xfrm>
            <a:off x="248265" y="177799"/>
            <a:ext cx="11742174" cy="795595"/>
          </a:xfrm>
        </p:spPr>
        <p:txBody>
          <a:bodyPr>
            <a:normAutofit/>
          </a:bodyPr>
          <a:lstStyle/>
          <a:p>
            <a:pPr algn="ctr"/>
            <a:r>
              <a:rPr lang="el-GR" sz="3100" b="1" dirty="0">
                <a:solidFill>
                  <a:srgbClr val="0000CC"/>
                </a:solidFill>
                <a:latin typeface="+mn-lt"/>
              </a:rPr>
              <a:t>ΠΡΩΙΜΕΣ ΑΛΛΗΛΕΠΙΔΡΑΣΕΙΣ – ΠΑΡΑΔΟΣΙΑΚΕΣ ΘΕΩΡΙΕΣ </a:t>
            </a:r>
            <a:endParaRPr lang="el-GR" sz="2800" b="1" dirty="0">
              <a:solidFill>
                <a:srgbClr val="0000CC"/>
              </a:solidFill>
              <a:latin typeface="+mn-lt"/>
            </a:endParaRPr>
          </a:p>
        </p:txBody>
      </p:sp>
      <p:sp>
        <p:nvSpPr>
          <p:cNvPr id="3" name="Θέση περιεχομένου 2">
            <a:extLst>
              <a:ext uri="{FF2B5EF4-FFF2-40B4-BE49-F238E27FC236}">
                <a16:creationId xmlns:a16="http://schemas.microsoft.com/office/drawing/2014/main" id="{0DA16DB5-B2CF-47A3-80FB-73572A71A282}"/>
              </a:ext>
            </a:extLst>
          </p:cNvPr>
          <p:cNvSpPr>
            <a:spLocks noGrp="1"/>
          </p:cNvSpPr>
          <p:nvPr>
            <p:ph idx="1"/>
          </p:nvPr>
        </p:nvSpPr>
        <p:spPr>
          <a:xfrm>
            <a:off x="248264" y="1030030"/>
            <a:ext cx="11742173" cy="553300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0" indent="0" algn="just">
              <a:buNone/>
            </a:pPr>
            <a:r>
              <a:rPr lang="el-GR" sz="2400" b="1" dirty="0">
                <a:solidFill>
                  <a:srgbClr val="0000CC"/>
                </a:solidFill>
              </a:rPr>
              <a:t>Κλασική Ψυχανάλυση</a:t>
            </a:r>
            <a:endParaRPr lang="en-US" sz="2400" b="1" dirty="0">
              <a:solidFill>
                <a:srgbClr val="0000CC"/>
              </a:solidFill>
            </a:endParaRPr>
          </a:p>
          <a:p>
            <a:pPr algn="just"/>
            <a:r>
              <a:rPr lang="el-GR" sz="2400" dirty="0"/>
              <a:t>Τα βρέφη καθοδηγούνται από άλογα ένστικτα και δεν έχουν εαυτό διακριτό από τον άλλο</a:t>
            </a:r>
            <a:r>
              <a:rPr lang="en-US" sz="2400" dirty="0"/>
              <a:t> (Freud)</a:t>
            </a:r>
            <a:r>
              <a:rPr lang="el-GR" sz="2400" dirty="0"/>
              <a:t>. </a:t>
            </a:r>
          </a:p>
          <a:p>
            <a:pPr marL="0" indent="0" algn="just">
              <a:buNone/>
            </a:pPr>
            <a:endParaRPr lang="en-US" sz="2400" b="1" dirty="0">
              <a:solidFill>
                <a:srgbClr val="0000CC"/>
              </a:solidFill>
            </a:endParaRPr>
          </a:p>
          <a:p>
            <a:pPr marL="0" indent="0" algn="just">
              <a:buNone/>
            </a:pPr>
            <a:r>
              <a:rPr lang="el-GR" sz="2400" b="1" dirty="0">
                <a:solidFill>
                  <a:srgbClr val="0000CC"/>
                </a:solidFill>
              </a:rPr>
              <a:t>Μεταγενέστερη Ψυχανάλυση </a:t>
            </a:r>
            <a:endParaRPr lang="en-US" sz="2400" b="1" dirty="0">
              <a:solidFill>
                <a:srgbClr val="0000CC"/>
              </a:solidFill>
            </a:endParaRPr>
          </a:p>
          <a:p>
            <a:pPr algn="just"/>
            <a:r>
              <a:rPr lang="el-GR" sz="2400" dirty="0"/>
              <a:t>Τα νεογνά συναισθηματικά ταυτίζονται με τη μητέρα. Ο εαυτός αναδύεται αργότερα μέσα από τη λογική της μητέρας. </a:t>
            </a:r>
          </a:p>
          <a:p>
            <a:pPr algn="just"/>
            <a:r>
              <a:rPr lang="el-GR" sz="2400" dirty="0"/>
              <a:t>Ωστόσο, παραδοχή ότι ο </a:t>
            </a:r>
            <a:r>
              <a:rPr lang="el-GR" sz="2400" b="1" dirty="0">
                <a:solidFill>
                  <a:srgbClr val="CC0000"/>
                </a:solidFill>
              </a:rPr>
              <a:t>Εαυτός αναδύεται </a:t>
            </a:r>
            <a:r>
              <a:rPr lang="el-GR" sz="2400" dirty="0"/>
              <a:t>μέσω σχέσεων (</a:t>
            </a:r>
            <a:r>
              <a:rPr lang="en-GB" sz="2400" dirty="0" err="1"/>
              <a:t>Wallon</a:t>
            </a:r>
            <a:r>
              <a:rPr lang="el-GR" sz="2400" dirty="0"/>
              <a:t>, </a:t>
            </a:r>
            <a:r>
              <a:rPr lang="en-GB" sz="2400" dirty="0"/>
              <a:t>Spitz</a:t>
            </a:r>
            <a:r>
              <a:rPr lang="el-GR" sz="2400" dirty="0"/>
              <a:t>, </a:t>
            </a:r>
            <a:r>
              <a:rPr lang="en-US" sz="2400" dirty="0"/>
              <a:t>Stern, Winnicott) </a:t>
            </a:r>
          </a:p>
          <a:p>
            <a:pPr algn="just"/>
            <a:endParaRPr lang="en-US" sz="2400" b="1" dirty="0"/>
          </a:p>
          <a:p>
            <a:pPr marL="0" indent="0" algn="just">
              <a:buNone/>
            </a:pPr>
            <a:r>
              <a:rPr lang="el-GR" sz="2400" b="1" dirty="0">
                <a:solidFill>
                  <a:srgbClr val="0000CC"/>
                </a:solidFill>
              </a:rPr>
              <a:t>Θεωρία του Δεσμού </a:t>
            </a:r>
            <a:endParaRPr lang="en-US" sz="2400" b="1" dirty="0">
              <a:solidFill>
                <a:srgbClr val="0000CC"/>
              </a:solidFill>
            </a:endParaRPr>
          </a:p>
          <a:p>
            <a:pPr algn="just"/>
            <a:r>
              <a:rPr lang="el-GR" sz="2400" dirty="0"/>
              <a:t>Δημιουργία σχέσης από την </a:t>
            </a:r>
            <a:r>
              <a:rPr lang="el-GR" sz="2400" b="1" dirty="0">
                <a:solidFill>
                  <a:srgbClr val="C00000"/>
                </a:solidFill>
              </a:rPr>
              <a:t>ανάγκη</a:t>
            </a:r>
            <a:r>
              <a:rPr lang="el-GR" sz="2400" dirty="0"/>
              <a:t> του βρέφους για επιβίωση </a:t>
            </a:r>
            <a:r>
              <a:rPr lang="en-US" sz="2400" dirty="0"/>
              <a:t>(Bowlby)</a:t>
            </a:r>
            <a:r>
              <a:rPr lang="el-GR" sz="2400" dirty="0"/>
              <a:t>. </a:t>
            </a:r>
          </a:p>
        </p:txBody>
      </p:sp>
    </p:spTree>
    <p:extLst>
      <p:ext uri="{BB962C8B-B14F-4D97-AF65-F5344CB8AC3E}">
        <p14:creationId xmlns:p14="http://schemas.microsoft.com/office/powerpoint/2010/main" val="847658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277B0F-D63A-48B9-8112-F57894C1BED7}"/>
              </a:ext>
            </a:extLst>
          </p:cNvPr>
          <p:cNvSpPr>
            <a:spLocks noGrp="1"/>
          </p:cNvSpPr>
          <p:nvPr>
            <p:ph type="title"/>
          </p:nvPr>
        </p:nvSpPr>
        <p:spPr>
          <a:xfrm>
            <a:off x="145026" y="167398"/>
            <a:ext cx="11860161" cy="864989"/>
          </a:xfrm>
        </p:spPr>
        <p:txBody>
          <a:bodyPr>
            <a:normAutofit/>
          </a:bodyPr>
          <a:lstStyle/>
          <a:p>
            <a:pPr algn="ctr"/>
            <a:r>
              <a:rPr lang="el-GR" sz="3200" b="1" dirty="0">
                <a:solidFill>
                  <a:srgbClr val="0000CC"/>
                </a:solidFill>
                <a:latin typeface="+mn-lt"/>
              </a:rPr>
              <a:t>ΘΕΩΡΙΑ ΤΗΣ ΕΜΦΥΤΗΣ ΔΙΥΠΟΚΕΙΜΕΝΙΚΟΤΗΤΑΣ </a:t>
            </a:r>
          </a:p>
        </p:txBody>
      </p:sp>
      <p:sp>
        <p:nvSpPr>
          <p:cNvPr id="3" name="Θέση περιεχομένου 2">
            <a:extLst>
              <a:ext uri="{FF2B5EF4-FFF2-40B4-BE49-F238E27FC236}">
                <a16:creationId xmlns:a16="http://schemas.microsoft.com/office/drawing/2014/main" id="{E39A4E85-FB5F-4FAF-8AAA-F81E11517216}"/>
              </a:ext>
            </a:extLst>
          </p:cNvPr>
          <p:cNvSpPr>
            <a:spLocks noGrp="1"/>
          </p:cNvSpPr>
          <p:nvPr>
            <p:ph idx="1"/>
          </p:nvPr>
        </p:nvSpPr>
        <p:spPr>
          <a:xfrm>
            <a:off x="214581" y="1032386"/>
            <a:ext cx="8616680" cy="6120889"/>
          </a:xfrm>
        </p:spPr>
        <p:txBody>
          <a:bodyPr>
            <a:normAutofit fontScale="32500" lnSpcReduction="20000"/>
          </a:bodyPr>
          <a:lstStyle/>
          <a:p>
            <a:pPr algn="just">
              <a:lnSpc>
                <a:spcPct val="120000"/>
              </a:lnSpc>
            </a:pPr>
            <a:r>
              <a:rPr lang="en-US" altLang="el-GR" sz="7400" dirty="0"/>
              <a:t>Colwyn </a:t>
            </a:r>
            <a:r>
              <a:rPr lang="en-US" altLang="el-GR" sz="7400" dirty="0" err="1"/>
              <a:t>Trevarthen</a:t>
            </a:r>
            <a:r>
              <a:rPr lang="en-US" altLang="el-GR" sz="7400" dirty="0"/>
              <a:t> (1931 - ) </a:t>
            </a:r>
          </a:p>
          <a:p>
            <a:pPr algn="just">
              <a:lnSpc>
                <a:spcPct val="120000"/>
              </a:lnSpc>
            </a:pPr>
            <a:r>
              <a:rPr lang="el-GR" altLang="el-GR" sz="7400" dirty="0"/>
              <a:t>Διατυπώθηκε στα τέλη της δεκαετίας 1970. </a:t>
            </a:r>
            <a:endParaRPr lang="en-US" altLang="el-GR" sz="7400" dirty="0"/>
          </a:p>
          <a:p>
            <a:pPr algn="just">
              <a:lnSpc>
                <a:spcPct val="120000"/>
              </a:lnSpc>
            </a:pPr>
            <a:r>
              <a:rPr lang="el-GR" altLang="el-GR" sz="7400" dirty="0"/>
              <a:t>Αφετηρία: </a:t>
            </a:r>
            <a:r>
              <a:rPr lang="en-US" altLang="el-GR" sz="7400" dirty="0"/>
              <a:t>Habermas, Ryan</a:t>
            </a:r>
            <a:endParaRPr lang="el-GR" altLang="el-GR" sz="7400" dirty="0"/>
          </a:p>
          <a:p>
            <a:pPr algn="just">
              <a:lnSpc>
                <a:spcPct val="120000"/>
              </a:lnSpc>
            </a:pPr>
            <a:r>
              <a:rPr lang="el-GR" altLang="el-GR" sz="7400" dirty="0"/>
              <a:t>Τα βρέφη έρχονται στον κόσμο με μία </a:t>
            </a:r>
            <a:r>
              <a:rPr lang="el-GR" altLang="el-GR" sz="7400" b="1" dirty="0">
                <a:solidFill>
                  <a:srgbClr val="CC0000"/>
                </a:solidFill>
              </a:rPr>
              <a:t>εγγενή</a:t>
            </a:r>
            <a:r>
              <a:rPr lang="el-GR" altLang="el-GR" sz="7400" dirty="0"/>
              <a:t> ετοιμότητα για επικοινωνιακή αλληλεπίδραση με άλλα πρόσωπα. </a:t>
            </a:r>
          </a:p>
          <a:p>
            <a:pPr algn="just">
              <a:lnSpc>
                <a:spcPct val="120000"/>
              </a:lnSpc>
            </a:pPr>
            <a:r>
              <a:rPr lang="el-GR" altLang="el-GR" sz="7400" dirty="0"/>
              <a:t>Τα βρέφη </a:t>
            </a:r>
            <a:r>
              <a:rPr lang="el-GR" altLang="el-GR" sz="7400" b="1" dirty="0">
                <a:solidFill>
                  <a:srgbClr val="CC0000"/>
                </a:solidFill>
              </a:rPr>
              <a:t>εξ αρχής </a:t>
            </a:r>
            <a:r>
              <a:rPr lang="el-GR" altLang="el-GR" sz="7400" dirty="0"/>
              <a:t>είναι πρόσωπα με συνείδηση, προθέσεις και συναισθήματα.</a:t>
            </a:r>
            <a:endParaRPr lang="en-US" altLang="el-GR" sz="7400" dirty="0"/>
          </a:p>
          <a:p>
            <a:pPr algn="just">
              <a:lnSpc>
                <a:spcPct val="120000"/>
              </a:lnSpc>
            </a:pPr>
            <a:r>
              <a:rPr lang="el-GR" altLang="el-GR" sz="7400" dirty="0"/>
              <a:t>Τα βρέφη </a:t>
            </a:r>
            <a:r>
              <a:rPr lang="el-GR" altLang="el-GR" sz="7400" b="1" dirty="0">
                <a:solidFill>
                  <a:srgbClr val="C00000"/>
                </a:solidFill>
              </a:rPr>
              <a:t>συμμετέχουν</a:t>
            </a:r>
            <a:r>
              <a:rPr lang="el-GR" altLang="el-GR" sz="7400" dirty="0"/>
              <a:t> και </a:t>
            </a:r>
            <a:r>
              <a:rPr lang="el-GR" altLang="el-GR" sz="7400" b="1" dirty="0" err="1">
                <a:solidFill>
                  <a:srgbClr val="C00000"/>
                </a:solidFill>
              </a:rPr>
              <a:t>συνδιαμορφώνουν</a:t>
            </a:r>
            <a:r>
              <a:rPr lang="el-GR" altLang="el-GR" sz="7400" dirty="0"/>
              <a:t> ένα πλαίσιο </a:t>
            </a:r>
            <a:r>
              <a:rPr lang="el-GR" altLang="el-GR" sz="7400" b="1" dirty="0" err="1">
                <a:solidFill>
                  <a:srgbClr val="C00000"/>
                </a:solidFill>
              </a:rPr>
              <a:t>αλληλοσυγχρονισμού</a:t>
            </a:r>
            <a:r>
              <a:rPr lang="el-GR" altLang="el-GR" sz="7400" dirty="0"/>
              <a:t>, όπου μοιράζονται συναισθήματα και προθέσεις με ευαισθητοποιημένους επικοινωνιακούς συντρόφους. </a:t>
            </a:r>
          </a:p>
          <a:p>
            <a:pPr algn="just">
              <a:lnSpc>
                <a:spcPct val="120000"/>
              </a:lnSpc>
            </a:pPr>
            <a:r>
              <a:rPr lang="el-GR" altLang="el-GR" sz="7400" dirty="0"/>
              <a:t>Μέθοδος μελέτης: Μικροανάλυση μαγνητοσκοπημένων </a:t>
            </a:r>
            <a:r>
              <a:rPr lang="el-GR" altLang="el-GR" sz="7400" dirty="0" err="1"/>
              <a:t>αλληλπιδράσεων</a:t>
            </a:r>
            <a:r>
              <a:rPr lang="el-GR" altLang="el-GR" sz="7400" dirty="0"/>
              <a:t> σε </a:t>
            </a:r>
            <a:r>
              <a:rPr lang="el-GR" altLang="el-GR" sz="7400" dirty="0" err="1"/>
              <a:t>ημι-νατουραλιστικές</a:t>
            </a:r>
            <a:r>
              <a:rPr lang="el-GR" altLang="el-GR" sz="7400" dirty="0"/>
              <a:t> συνθήκες. </a:t>
            </a:r>
            <a:endParaRPr lang="el-GR" altLang="el-GR" sz="7400" b="1" dirty="0"/>
          </a:p>
          <a:p>
            <a:pPr marL="0" indent="0" algn="just">
              <a:lnSpc>
                <a:spcPct val="120000"/>
              </a:lnSpc>
              <a:buNone/>
            </a:pPr>
            <a:r>
              <a:rPr lang="el-GR" altLang="el-GR" sz="7400" b="1" dirty="0"/>
              <a:t>Πώς προκύπτει η εγγενής ετοιμότητα για επικοινωνία;</a:t>
            </a:r>
          </a:p>
          <a:p>
            <a:pPr marL="0" indent="0" algn="just">
              <a:buNone/>
            </a:pPr>
            <a:endParaRPr lang="el-GR" altLang="el-GR" dirty="0"/>
          </a:p>
        </p:txBody>
      </p:sp>
      <p:pic>
        <p:nvPicPr>
          <p:cNvPr id="4" name="Picture 4" descr="Αποτέλεσμα εικόνας για Trevarthen">
            <a:extLst>
              <a:ext uri="{FF2B5EF4-FFF2-40B4-BE49-F238E27FC236}">
                <a16:creationId xmlns:a16="http://schemas.microsoft.com/office/drawing/2014/main" id="{A9E6D35E-4DF1-462B-BC60-76137EAD20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88" r="12143" b="1"/>
          <a:stretch/>
        </p:blipFill>
        <p:spPr bwMode="auto">
          <a:xfrm>
            <a:off x="8831261" y="1032387"/>
            <a:ext cx="3243481" cy="3345232"/>
          </a:xfrm>
          <a:custGeom>
            <a:avLst/>
            <a:gdLst>
              <a:gd name="connsiteX0" fmla="*/ 133155 w 4114800"/>
              <a:gd name="connsiteY0" fmla="*/ 0 h 5712488"/>
              <a:gd name="connsiteX1" fmla="*/ 3981645 w 4114800"/>
              <a:gd name="connsiteY1" fmla="*/ 0 h 5712488"/>
              <a:gd name="connsiteX2" fmla="*/ 4114800 w 4114800"/>
              <a:gd name="connsiteY2" fmla="*/ 133155 h 5712488"/>
              <a:gd name="connsiteX3" fmla="*/ 4114800 w 4114800"/>
              <a:gd name="connsiteY3" fmla="*/ 5579333 h 5712488"/>
              <a:gd name="connsiteX4" fmla="*/ 3981645 w 4114800"/>
              <a:gd name="connsiteY4" fmla="*/ 5712488 h 5712488"/>
              <a:gd name="connsiteX5" fmla="*/ 133155 w 4114800"/>
              <a:gd name="connsiteY5" fmla="*/ 5712488 h 5712488"/>
              <a:gd name="connsiteX6" fmla="*/ 0 w 4114800"/>
              <a:gd name="connsiteY6" fmla="*/ 5579333 h 5712488"/>
              <a:gd name="connsiteX7" fmla="*/ 0 w 4114800"/>
              <a:gd name="connsiteY7" fmla="*/ 133155 h 5712488"/>
              <a:gd name="connsiteX8" fmla="*/ 133155 w 4114800"/>
              <a:gd name="connsiteY8" fmla="*/ 0 h 571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9" name="Arc 8">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73294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9698" name="Τίτλος 1">
            <a:extLst>
              <a:ext uri="{FF2B5EF4-FFF2-40B4-BE49-F238E27FC236}">
                <a16:creationId xmlns:a16="http://schemas.microsoft.com/office/drawing/2014/main" id="{1AF57E66-01CD-491E-A664-F31E1CBEBA67}"/>
              </a:ext>
            </a:extLst>
          </p:cNvPr>
          <p:cNvSpPr>
            <a:spLocks noGrp="1" noChangeArrowheads="1"/>
          </p:cNvSpPr>
          <p:nvPr>
            <p:ph type="title"/>
          </p:nvPr>
        </p:nvSpPr>
        <p:spPr>
          <a:xfrm>
            <a:off x="44242" y="103239"/>
            <a:ext cx="4610053" cy="731996"/>
          </a:xfrm>
          <a:noFill/>
          <a:ln w="19050">
            <a:solidFill>
              <a:schemeClr val="tx1"/>
            </a:solidFill>
          </a:ln>
        </p:spPr>
        <p:txBody>
          <a:bodyPr vert="horz" wrap="square" lIns="91440" tIns="45720" rIns="91440" bIns="45720" rtlCol="0" anchor="ctr">
            <a:noAutofit/>
          </a:bodyPr>
          <a:lstStyle/>
          <a:p>
            <a:pPr algn="ctr"/>
            <a:r>
              <a:rPr lang="el-GR" altLang="el-GR" sz="2800" b="1" kern="1200" dirty="0">
                <a:solidFill>
                  <a:srgbClr val="FFFF00"/>
                </a:solidFill>
                <a:latin typeface="+mn-lt"/>
                <a:ea typeface="+mj-ea"/>
                <a:cs typeface="+mj-cs"/>
              </a:rPr>
              <a:t>ΠΡΩΙΜΕΣ ΑΛΛΗΛΕΠΙΔΡΑΣΕΙΣ</a:t>
            </a:r>
            <a:endParaRPr lang="en-US" altLang="el-GR" sz="2800" b="1" kern="1200" dirty="0">
              <a:solidFill>
                <a:srgbClr val="FFFF00"/>
              </a:solidFill>
              <a:latin typeface="+mn-lt"/>
              <a:ea typeface="+mj-ea"/>
              <a:cs typeface="+mj-cs"/>
            </a:endParaRPr>
          </a:p>
        </p:txBody>
      </p:sp>
      <p:sp>
        <p:nvSpPr>
          <p:cNvPr id="3" name="Θέση περιεχομένου 2">
            <a:extLst>
              <a:ext uri="{FF2B5EF4-FFF2-40B4-BE49-F238E27FC236}">
                <a16:creationId xmlns:a16="http://schemas.microsoft.com/office/drawing/2014/main" id="{4BFDFCD2-CCF1-490A-B650-B771993E8986}"/>
              </a:ext>
            </a:extLst>
          </p:cNvPr>
          <p:cNvSpPr>
            <a:spLocks noGrp="1"/>
          </p:cNvSpPr>
          <p:nvPr>
            <p:ph sz="half" idx="1"/>
          </p:nvPr>
        </p:nvSpPr>
        <p:spPr>
          <a:xfrm>
            <a:off x="44242" y="938474"/>
            <a:ext cx="4610053" cy="5919526"/>
          </a:xfrm>
        </p:spPr>
        <p:txBody>
          <a:bodyPr vert="horz" lIns="91440" tIns="45720" rIns="91440" bIns="45720" rtlCol="0">
            <a:normAutofit lnSpcReduction="10000"/>
          </a:bodyPr>
          <a:lstStyle/>
          <a:p>
            <a:pPr marL="0" algn="just">
              <a:spcBef>
                <a:spcPct val="50000"/>
              </a:spcBef>
              <a:defRPr/>
            </a:pPr>
            <a:r>
              <a:rPr lang="en-US" sz="2400" b="1" i="1" dirty="0"/>
              <a:t>Homo Erectus</a:t>
            </a:r>
          </a:p>
          <a:p>
            <a:pPr algn="just">
              <a:spcBef>
                <a:spcPct val="50000"/>
              </a:spcBef>
              <a:defRPr/>
            </a:pPr>
            <a:r>
              <a:rPr lang="en-US" sz="2400" dirty="0" err="1"/>
              <a:t>Εμφ</a:t>
            </a:r>
            <a:r>
              <a:rPr lang="en-US" sz="2400" dirty="0"/>
              <a:t>ανίστηκε περίπου 2εκ. </a:t>
            </a:r>
            <a:r>
              <a:rPr lang="en-US" sz="2400" dirty="0" err="1"/>
              <a:t>χρόνι</a:t>
            </a:r>
            <a:r>
              <a:rPr lang="en-US" sz="2400" dirty="0"/>
              <a:t>α πριν. </a:t>
            </a:r>
          </a:p>
          <a:p>
            <a:pPr algn="just">
              <a:spcBef>
                <a:spcPct val="50000"/>
              </a:spcBef>
              <a:defRPr/>
            </a:pPr>
            <a:r>
              <a:rPr lang="en-US" sz="2400" dirty="0" err="1"/>
              <a:t>Όρθι</a:t>
            </a:r>
            <a:r>
              <a:rPr lang="en-US" sz="2400" dirty="0"/>
              <a:t>α βάδιση, άμεσος πρόγονος του homo sapiens.</a:t>
            </a:r>
          </a:p>
          <a:p>
            <a:pPr algn="just">
              <a:spcBef>
                <a:spcPct val="50000"/>
              </a:spcBef>
              <a:defRPr/>
            </a:pPr>
            <a:r>
              <a:rPr lang="en-US" sz="2400" dirty="0" err="1"/>
              <a:t>Μετ</a:t>
            </a:r>
            <a:r>
              <a:rPr lang="en-US" sz="2400" dirty="0"/>
              <a:t>ανάστευσε από την Αφρική στην Ευρώπη και την Ασία. </a:t>
            </a:r>
          </a:p>
          <a:p>
            <a:pPr algn="just">
              <a:spcBef>
                <a:spcPct val="50000"/>
              </a:spcBef>
              <a:defRPr/>
            </a:pPr>
            <a:r>
              <a:rPr lang="en-US" sz="2400" dirty="0" err="1"/>
              <a:t>Μεγ</a:t>
            </a:r>
            <a:r>
              <a:rPr lang="en-US" sz="2400" dirty="0"/>
              <a:t>αλύτερο μέγεθος εγκεφάλου.</a:t>
            </a:r>
            <a:endParaRPr lang="el-GR" sz="2400" dirty="0"/>
          </a:p>
          <a:p>
            <a:pPr algn="just">
              <a:spcBef>
                <a:spcPct val="50000"/>
              </a:spcBef>
              <a:defRPr/>
            </a:pPr>
            <a:r>
              <a:rPr lang="el-GR" sz="2400" b="1" dirty="0">
                <a:solidFill>
                  <a:srgbClr val="66FFFF"/>
                </a:solidFill>
              </a:rPr>
              <a:t>Πρόωρη γέννηση</a:t>
            </a:r>
            <a:r>
              <a:rPr lang="en-US" sz="2400" b="1" dirty="0">
                <a:solidFill>
                  <a:srgbClr val="66FFFF"/>
                </a:solidFill>
              </a:rPr>
              <a:t>: </a:t>
            </a:r>
            <a:r>
              <a:rPr lang="el-GR" sz="2400" b="1" dirty="0">
                <a:solidFill>
                  <a:srgbClr val="66FFFF"/>
                </a:solidFill>
              </a:rPr>
              <a:t>δυνατότητες του νεογνού για επικοινωνία. </a:t>
            </a:r>
            <a:endParaRPr lang="en-US" sz="2400" b="1" dirty="0">
              <a:solidFill>
                <a:srgbClr val="66FFFF"/>
              </a:solidFill>
            </a:endParaRPr>
          </a:p>
          <a:p>
            <a:pPr algn="just">
              <a:spcBef>
                <a:spcPct val="50000"/>
              </a:spcBef>
              <a:defRPr/>
            </a:pPr>
            <a:r>
              <a:rPr lang="en-US" sz="2400" dirty="0" err="1"/>
              <a:t>Αν</a:t>
            </a:r>
            <a:r>
              <a:rPr lang="en-US" sz="2400" dirty="0"/>
              <a:t>ακάλυψη φωτιάς και χρήση απλών εργαλείων.</a:t>
            </a:r>
          </a:p>
          <a:p>
            <a:pPr algn="just">
              <a:spcBef>
                <a:spcPct val="50000"/>
              </a:spcBef>
              <a:defRPr/>
            </a:pPr>
            <a:r>
              <a:rPr lang="en-US" sz="2400" dirty="0" err="1"/>
              <a:t>Κοινότητες</a:t>
            </a:r>
            <a:r>
              <a:rPr lang="en-US" sz="2400" dirty="0"/>
              <a:t> </a:t>
            </a:r>
            <a:r>
              <a:rPr lang="en-US" sz="2400" dirty="0" err="1"/>
              <a:t>κυνηγών</a:t>
            </a:r>
            <a:r>
              <a:rPr lang="en-US" sz="2400" dirty="0"/>
              <a:t>. </a:t>
            </a:r>
          </a:p>
          <a:p>
            <a:pPr algn="just">
              <a:spcBef>
                <a:spcPct val="50000"/>
              </a:spcBef>
              <a:defRPr/>
            </a:pPr>
            <a:endParaRPr lang="en-US" sz="2400" dirty="0">
              <a:hlinkClick r:id="rId2"/>
            </a:endParaRPr>
          </a:p>
          <a:p>
            <a:pPr>
              <a:spcBef>
                <a:spcPct val="50000"/>
              </a:spcBef>
              <a:defRPr/>
            </a:pPr>
            <a:endParaRPr lang="en-US" sz="1400" dirty="0"/>
          </a:p>
        </p:txBody>
      </p:sp>
      <p:pic>
        <p:nvPicPr>
          <p:cNvPr id="2052" name="Picture 4" descr="Αποτέλεσμα εικόνας για bipedalism pelvis">
            <a:extLst>
              <a:ext uri="{FF2B5EF4-FFF2-40B4-BE49-F238E27FC236}">
                <a16:creationId xmlns:a16="http://schemas.microsoft.com/office/drawing/2014/main" id="{95849394-F7E2-443F-92A2-C1FFC872C8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7879" y="643467"/>
            <a:ext cx="6130537" cy="541019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B2E4ED-842D-4076-99A5-8F88B6318A5B}"/>
              </a:ext>
            </a:extLst>
          </p:cNvPr>
          <p:cNvSpPr>
            <a:spLocks noGrp="1"/>
          </p:cNvSpPr>
          <p:nvPr>
            <p:ph type="title"/>
          </p:nvPr>
        </p:nvSpPr>
        <p:spPr>
          <a:xfrm>
            <a:off x="139605" y="202617"/>
            <a:ext cx="11912789" cy="820271"/>
          </a:xfrm>
          <a:gradFill>
            <a:gsLst>
              <a:gs pos="0">
                <a:srgbClr val="CCFFCC"/>
              </a:gs>
              <a:gs pos="100000">
                <a:schemeClr val="bg2">
                  <a:shade val="98000"/>
                  <a:satMod val="120000"/>
                  <a:lumMod val="98000"/>
                </a:schemeClr>
              </a:gs>
            </a:gsLst>
            <a:path path="circle">
              <a:fillToRect l="50000" t="50000" r="100000" b="100000"/>
            </a:path>
          </a:gradFill>
        </p:spPr>
        <p:txBody>
          <a:bodyPr>
            <a:normAutofit/>
          </a:bodyPr>
          <a:lstStyle/>
          <a:p>
            <a:pPr algn="ctr"/>
            <a:r>
              <a:rPr lang="el-GR" sz="3200" b="1" dirty="0">
                <a:solidFill>
                  <a:srgbClr val="C00000"/>
                </a:solidFill>
                <a:latin typeface="+mn-lt"/>
              </a:rPr>
              <a:t>Επικοινωνιακή μουσικότητα (</a:t>
            </a:r>
            <a:r>
              <a:rPr lang="en-US" sz="3200" b="1" dirty="0">
                <a:solidFill>
                  <a:srgbClr val="C00000"/>
                </a:solidFill>
                <a:latin typeface="+mn-lt"/>
              </a:rPr>
              <a:t>Communicative musicality) </a:t>
            </a:r>
            <a:r>
              <a:rPr lang="el-GR" sz="3200" b="1" dirty="0">
                <a:solidFill>
                  <a:srgbClr val="C00000"/>
                </a:solidFill>
                <a:latin typeface="+mn-lt"/>
              </a:rPr>
              <a:t> </a:t>
            </a:r>
          </a:p>
        </p:txBody>
      </p:sp>
      <p:pic>
        <p:nvPicPr>
          <p:cNvPr id="6150" name="Picture 6">
            <a:extLst>
              <a:ext uri="{FF2B5EF4-FFF2-40B4-BE49-F238E27FC236}">
                <a16:creationId xmlns:a16="http://schemas.microsoft.com/office/drawing/2014/main" id="{DF2FD41B-8CA6-4062-A932-7A8C46395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8413" y="1350036"/>
            <a:ext cx="3209925" cy="4752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Διάγραμμα 5">
            <a:extLst>
              <a:ext uri="{FF2B5EF4-FFF2-40B4-BE49-F238E27FC236}">
                <a16:creationId xmlns:a16="http://schemas.microsoft.com/office/drawing/2014/main" id="{334966F5-430D-4922-9233-30923B424CBF}"/>
              </a:ext>
            </a:extLst>
          </p:cNvPr>
          <p:cNvGraphicFramePr/>
          <p:nvPr>
            <p:extLst>
              <p:ext uri="{D42A27DB-BD31-4B8C-83A1-F6EECF244321}">
                <p14:modId xmlns:p14="http://schemas.microsoft.com/office/powerpoint/2010/main" val="883871241"/>
              </p:ext>
            </p:extLst>
          </p:nvPr>
        </p:nvGraphicFramePr>
        <p:xfrm>
          <a:off x="133661" y="1205719"/>
          <a:ext cx="860196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5766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EC16E-E8F4-4A1A-8541-A8283FCD83B3}"/>
              </a:ext>
            </a:extLst>
          </p:cNvPr>
          <p:cNvSpPr>
            <a:spLocks noGrp="1"/>
          </p:cNvSpPr>
          <p:nvPr>
            <p:ph type="title"/>
          </p:nvPr>
        </p:nvSpPr>
        <p:spPr>
          <a:xfrm>
            <a:off x="161924" y="117476"/>
            <a:ext cx="11839575" cy="825499"/>
          </a:xfrm>
        </p:spPr>
        <p:txBody>
          <a:bodyPr>
            <a:noAutofit/>
          </a:bodyPr>
          <a:lstStyle/>
          <a:p>
            <a:r>
              <a:rPr lang="el-GR" sz="2800" b="1" dirty="0">
                <a:solidFill>
                  <a:srgbClr val="C00000"/>
                </a:solidFill>
                <a:latin typeface="+mn-lt"/>
              </a:rPr>
              <a:t>Ενδογενής Σχηματισμός για τα Κίνητρα: </a:t>
            </a:r>
            <a:r>
              <a:rPr lang="el-GR" sz="2800" b="1" dirty="0">
                <a:solidFill>
                  <a:srgbClr val="C00000"/>
                </a:solidFill>
                <a:highlight>
                  <a:srgbClr val="66FFFF"/>
                </a:highlight>
                <a:latin typeface="+mn-lt"/>
              </a:rPr>
              <a:t>συναισθηματική αυτορρύθμιση </a:t>
            </a:r>
            <a:r>
              <a:rPr lang="el-GR" sz="2800" b="1" dirty="0">
                <a:solidFill>
                  <a:srgbClr val="C00000"/>
                </a:solidFill>
                <a:latin typeface="+mn-lt"/>
              </a:rPr>
              <a:t>και </a:t>
            </a:r>
            <a:r>
              <a:rPr lang="el-GR" sz="2800" b="1" dirty="0" err="1">
                <a:solidFill>
                  <a:srgbClr val="C00000"/>
                </a:solidFill>
                <a:highlight>
                  <a:srgbClr val="66FFFF"/>
                </a:highlight>
                <a:latin typeface="+mn-lt"/>
              </a:rPr>
              <a:t>αλληλοσυντονισμός</a:t>
            </a:r>
            <a:r>
              <a:rPr lang="el-GR" sz="2800" b="1" dirty="0">
                <a:solidFill>
                  <a:srgbClr val="C00000"/>
                </a:solidFill>
                <a:latin typeface="+mn-lt"/>
              </a:rPr>
              <a:t>. </a:t>
            </a:r>
          </a:p>
        </p:txBody>
      </p:sp>
      <p:pic>
        <p:nvPicPr>
          <p:cNvPr id="1026" name="Picture 2" descr="PDF] Role of basal ganglia–brainstem pathways in the control of motor  behaviors | Semantic Scholar">
            <a:extLst>
              <a:ext uri="{FF2B5EF4-FFF2-40B4-BE49-F238E27FC236}">
                <a16:creationId xmlns:a16="http://schemas.microsoft.com/office/drawing/2014/main" id="{278168BA-A7D8-41E6-B234-93AE2BC3D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942975"/>
            <a:ext cx="9115425"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87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B2E4ED-842D-4076-99A5-8F88B6318A5B}"/>
              </a:ext>
            </a:extLst>
          </p:cNvPr>
          <p:cNvSpPr>
            <a:spLocks noGrp="1"/>
          </p:cNvSpPr>
          <p:nvPr>
            <p:ph type="title"/>
          </p:nvPr>
        </p:nvSpPr>
        <p:spPr>
          <a:xfrm>
            <a:off x="264762" y="194643"/>
            <a:ext cx="11699929" cy="936733"/>
          </a:xfrm>
          <a:gradFill>
            <a:gsLst>
              <a:gs pos="0">
                <a:srgbClr val="CCFFCC"/>
              </a:gs>
              <a:gs pos="100000">
                <a:schemeClr val="bg2">
                  <a:shade val="98000"/>
                  <a:satMod val="120000"/>
                  <a:lumMod val="98000"/>
                </a:schemeClr>
              </a:gs>
            </a:gsLst>
            <a:path path="circle">
              <a:fillToRect l="50000" t="50000" r="100000" b="100000"/>
            </a:path>
          </a:gradFill>
        </p:spPr>
        <p:txBody>
          <a:bodyPr>
            <a:normAutofit/>
          </a:bodyPr>
          <a:lstStyle/>
          <a:p>
            <a:pPr algn="ctr"/>
            <a:r>
              <a:rPr lang="el-GR" sz="3200" b="1" dirty="0">
                <a:solidFill>
                  <a:srgbClr val="C00000"/>
                </a:solidFill>
                <a:latin typeface="+mn-lt"/>
              </a:rPr>
              <a:t>Επικοινωνιακή μουσικότητα (</a:t>
            </a:r>
            <a:r>
              <a:rPr lang="en-US" sz="3200" b="1" dirty="0">
                <a:solidFill>
                  <a:srgbClr val="C00000"/>
                </a:solidFill>
                <a:latin typeface="+mn-lt"/>
              </a:rPr>
              <a:t>Communicative musicality) </a:t>
            </a:r>
            <a:r>
              <a:rPr lang="el-GR" sz="3200" b="1" dirty="0">
                <a:solidFill>
                  <a:srgbClr val="C00000"/>
                </a:solidFill>
                <a:latin typeface="+mn-lt"/>
              </a:rPr>
              <a:t> </a:t>
            </a:r>
          </a:p>
        </p:txBody>
      </p:sp>
      <p:sp>
        <p:nvSpPr>
          <p:cNvPr id="3" name="Θέση περιεχομένου 2">
            <a:extLst>
              <a:ext uri="{FF2B5EF4-FFF2-40B4-BE49-F238E27FC236}">
                <a16:creationId xmlns:a16="http://schemas.microsoft.com/office/drawing/2014/main" id="{FDCC784C-C5B0-43B7-BFF5-9376152059C8}"/>
              </a:ext>
            </a:extLst>
          </p:cNvPr>
          <p:cNvSpPr>
            <a:spLocks noGrp="1"/>
          </p:cNvSpPr>
          <p:nvPr>
            <p:ph idx="1"/>
          </p:nvPr>
        </p:nvSpPr>
        <p:spPr>
          <a:xfrm>
            <a:off x="264762" y="1391673"/>
            <a:ext cx="11699928" cy="4351338"/>
          </a:xfrm>
        </p:spPr>
        <p:txBody>
          <a:bodyPr>
            <a:normAutofit/>
          </a:bodyPr>
          <a:lstStyle/>
          <a:p>
            <a:pPr algn="just"/>
            <a:r>
              <a:rPr lang="el-GR" sz="2400" b="1" dirty="0">
                <a:solidFill>
                  <a:srgbClr val="0000CC"/>
                </a:solidFill>
              </a:rPr>
              <a:t>Παλμός</a:t>
            </a:r>
            <a:r>
              <a:rPr lang="el-GR" sz="2400" dirty="0"/>
              <a:t>: αίσθηση του ρυθμού</a:t>
            </a:r>
          </a:p>
          <a:p>
            <a:pPr algn="just"/>
            <a:r>
              <a:rPr lang="el-GR" sz="2400" b="1" dirty="0">
                <a:solidFill>
                  <a:srgbClr val="0000CC"/>
                </a:solidFill>
              </a:rPr>
              <a:t>Ποιότητα: </a:t>
            </a:r>
            <a:r>
              <a:rPr lang="el-GR" sz="2400" dirty="0"/>
              <a:t>ευαισθητοποίηση στις μεταβολές στην ένταση, τον τόνο και το ηχόχρωμα που συμβαίνουν στο χρόνο</a:t>
            </a:r>
          </a:p>
          <a:p>
            <a:pPr algn="just"/>
            <a:r>
              <a:rPr lang="el-GR" sz="2400" b="1" dirty="0">
                <a:solidFill>
                  <a:srgbClr val="0000CC"/>
                </a:solidFill>
              </a:rPr>
              <a:t>Αφήγημα:</a:t>
            </a:r>
            <a:r>
              <a:rPr lang="el-GR" sz="2400" dirty="0"/>
              <a:t> πρόσληψη των </a:t>
            </a:r>
            <a:r>
              <a:rPr lang="el-GR" sz="2400" b="1" dirty="0"/>
              <a:t>συναισθηματικών διακυμάνσεων</a:t>
            </a:r>
            <a:r>
              <a:rPr lang="el-GR" sz="2400" dirty="0"/>
              <a:t> που μεταβιβάζονται. Η επανάληψη τέτοιου είδους διακυμάνσεων δημιουργεί προσδοκίες. </a:t>
            </a:r>
            <a:r>
              <a:rPr lang="en-US" sz="2400" dirty="0"/>
              <a:t> </a:t>
            </a:r>
            <a:endParaRPr lang="el-GR" sz="2400" dirty="0"/>
          </a:p>
        </p:txBody>
      </p:sp>
      <p:graphicFrame>
        <p:nvGraphicFramePr>
          <p:cNvPr id="4" name="Διάγραμμα 3">
            <a:extLst>
              <a:ext uri="{FF2B5EF4-FFF2-40B4-BE49-F238E27FC236}">
                <a16:creationId xmlns:a16="http://schemas.microsoft.com/office/drawing/2014/main" id="{2ED7FC3B-3566-4F31-903C-FDC90B826C24}"/>
              </a:ext>
            </a:extLst>
          </p:cNvPr>
          <p:cNvGraphicFramePr/>
          <p:nvPr>
            <p:extLst>
              <p:ext uri="{D42A27DB-BD31-4B8C-83A1-F6EECF244321}">
                <p14:modId xmlns:p14="http://schemas.microsoft.com/office/powerpoint/2010/main" val="1687978241"/>
              </p:ext>
            </p:extLst>
          </p:nvPr>
        </p:nvGraphicFramePr>
        <p:xfrm>
          <a:off x="3074689" y="3429000"/>
          <a:ext cx="4968299" cy="3326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794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56BC0E-AF14-4390-A7EA-CAB7CEB95201}"/>
              </a:ext>
            </a:extLst>
          </p:cNvPr>
          <p:cNvSpPr>
            <a:spLocks noGrp="1"/>
          </p:cNvSpPr>
          <p:nvPr>
            <p:ph type="title"/>
          </p:nvPr>
        </p:nvSpPr>
        <p:spPr>
          <a:xfrm>
            <a:off x="284813" y="1555996"/>
            <a:ext cx="11592988" cy="2162298"/>
          </a:xfrm>
          <a:gradFill>
            <a:gsLst>
              <a:gs pos="0">
                <a:srgbClr val="CCFFCC"/>
              </a:gs>
              <a:gs pos="100000">
                <a:schemeClr val="bg2">
                  <a:shade val="98000"/>
                  <a:satMod val="120000"/>
                  <a:lumMod val="98000"/>
                </a:schemeClr>
              </a:gs>
            </a:gsLst>
            <a:path path="circle">
              <a:fillToRect l="50000" t="50000" r="100000" b="100000"/>
            </a:path>
          </a:gradFill>
        </p:spPr>
        <p:txBody>
          <a:bodyPr vert="horz" lIns="91440" tIns="45720" rIns="91440" bIns="45720" rtlCol="0" anchor="b">
            <a:normAutofit fontScale="90000"/>
          </a:bodyPr>
          <a:lstStyle/>
          <a:p>
            <a:pPr algn="ctr"/>
            <a:br>
              <a:rPr lang="el-GR" sz="3200" b="1" dirty="0">
                <a:solidFill>
                  <a:srgbClr val="C00000"/>
                </a:solidFill>
                <a:latin typeface="+mn-lt"/>
              </a:rPr>
            </a:br>
            <a:br>
              <a:rPr lang="el-GR" sz="3200" b="1" dirty="0">
                <a:solidFill>
                  <a:srgbClr val="C00000"/>
                </a:solidFill>
                <a:latin typeface="+mn-lt"/>
              </a:rPr>
            </a:br>
            <a:br>
              <a:rPr lang="el-GR" sz="3200" b="1" dirty="0">
                <a:solidFill>
                  <a:srgbClr val="C00000"/>
                </a:solidFill>
                <a:latin typeface="+mn-lt"/>
              </a:rPr>
            </a:br>
            <a:r>
              <a:rPr lang="en-US" sz="3200" b="1" dirty="0">
                <a:solidFill>
                  <a:srgbClr val="C00000"/>
                </a:solidFill>
                <a:latin typeface="+mn-lt"/>
              </a:rPr>
              <a:t>ΕΠΙΚΟΙΝΩΝΙΑΚΕΣ ΙΚΑΝΟΤΗΤΕΣ ΤΩΝ </a:t>
            </a:r>
            <a:r>
              <a:rPr lang="el-GR" sz="3200" b="1" dirty="0">
                <a:solidFill>
                  <a:srgbClr val="C00000"/>
                </a:solidFill>
                <a:latin typeface="+mn-lt"/>
              </a:rPr>
              <a:t>ΕΜΒΡΥΩΝ</a:t>
            </a:r>
            <a:br>
              <a:rPr lang="el-GR" sz="3200" b="1" dirty="0">
                <a:solidFill>
                  <a:srgbClr val="C00000"/>
                </a:solidFill>
                <a:latin typeface="+mn-lt"/>
              </a:rPr>
            </a:br>
            <a:br>
              <a:rPr lang="el-GR" sz="3200" b="1" dirty="0">
                <a:solidFill>
                  <a:srgbClr val="C00000"/>
                </a:solidFill>
                <a:latin typeface="+mn-lt"/>
              </a:rPr>
            </a:br>
            <a:br>
              <a:rPr lang="el-GR" sz="3200" b="1" dirty="0">
                <a:solidFill>
                  <a:srgbClr val="C00000"/>
                </a:solidFill>
                <a:latin typeface="+mn-lt"/>
              </a:rPr>
            </a:br>
            <a:r>
              <a:rPr lang="en-US" sz="3200" b="1" dirty="0">
                <a:solidFill>
                  <a:srgbClr val="C00000"/>
                </a:solidFill>
                <a:latin typeface="+mn-lt"/>
              </a:rPr>
              <a:t> </a:t>
            </a:r>
          </a:p>
        </p:txBody>
      </p:sp>
    </p:spTree>
    <p:extLst>
      <p:ext uri="{BB962C8B-B14F-4D97-AF65-F5344CB8AC3E}">
        <p14:creationId xmlns:p14="http://schemas.microsoft.com/office/powerpoint/2010/main" val="329636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0CC2C64-DFCB-4555-A6F0-20958F62215B}"/>
              </a:ext>
            </a:extLst>
          </p:cNvPr>
          <p:cNvSpPr>
            <a:spLocks noGrp="1"/>
          </p:cNvSpPr>
          <p:nvPr>
            <p:ph idx="1"/>
          </p:nvPr>
        </p:nvSpPr>
        <p:spPr>
          <a:xfrm>
            <a:off x="142875" y="292471"/>
            <a:ext cx="11906249" cy="6273058"/>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marL="0" indent="0" algn="just">
              <a:buNone/>
            </a:pPr>
            <a:r>
              <a:rPr lang="el-GR" sz="2400" b="1" dirty="0">
                <a:solidFill>
                  <a:srgbClr val="C00000"/>
                </a:solidFill>
                <a:sym typeface="Wingdings" panose="05000000000000000000" pitchFamily="2" charset="2"/>
              </a:rPr>
              <a:t>Α’ τρίμηνο</a:t>
            </a:r>
            <a:endParaRPr lang="en-US" sz="2400" b="1" dirty="0">
              <a:solidFill>
                <a:srgbClr val="C00000"/>
              </a:solidFill>
              <a:sym typeface="Wingdings" panose="05000000000000000000" pitchFamily="2" charset="2"/>
            </a:endParaRPr>
          </a:p>
          <a:p>
            <a:pPr algn="just">
              <a:buFont typeface="Wingdings" panose="05000000000000000000" pitchFamily="2" charset="2"/>
              <a:buChar char="Ø"/>
            </a:pPr>
            <a:r>
              <a:rPr lang="el-GR" sz="2400" dirty="0">
                <a:sym typeface="Wingdings" panose="05000000000000000000" pitchFamily="2" charset="2"/>
              </a:rPr>
              <a:t>Διακριτές</a:t>
            </a:r>
            <a:r>
              <a:rPr lang="en-US" sz="2400" dirty="0">
                <a:sym typeface="Wingdings" panose="05000000000000000000" pitchFamily="2" charset="2"/>
              </a:rPr>
              <a:t>,</a:t>
            </a:r>
            <a:r>
              <a:rPr lang="el-GR" sz="2400" dirty="0">
                <a:sym typeface="Wingdings" panose="05000000000000000000" pitchFamily="2" charset="2"/>
              </a:rPr>
              <a:t> αυθόρμητες</a:t>
            </a:r>
            <a:r>
              <a:rPr lang="en-US" sz="2400" dirty="0">
                <a:sym typeface="Wingdings" panose="05000000000000000000" pitchFamily="2" charset="2"/>
              </a:rPr>
              <a:t>,</a:t>
            </a:r>
            <a:r>
              <a:rPr lang="el-GR" sz="2400" dirty="0">
                <a:sym typeface="Wingdings" panose="05000000000000000000" pitchFamily="2" charset="2"/>
              </a:rPr>
              <a:t> περίπλοκες και ομαλές κινήσεις σε κατάσταση εγρήγορσης. </a:t>
            </a:r>
          </a:p>
          <a:p>
            <a:pPr algn="just">
              <a:buFont typeface="Wingdings" panose="05000000000000000000" pitchFamily="2" charset="2"/>
              <a:buChar char="Ø"/>
            </a:pPr>
            <a:r>
              <a:rPr lang="el-GR" sz="2400" dirty="0">
                <a:sym typeface="Wingdings" panose="05000000000000000000" pitchFamily="2" charset="2"/>
              </a:rPr>
              <a:t>Βελτίωση των κινήσεων καθώς το έμβρυο αρχίζει να δέχεται ερεθίσματα.</a:t>
            </a:r>
          </a:p>
          <a:p>
            <a:pPr algn="just">
              <a:buFont typeface="Wingdings" panose="05000000000000000000" pitchFamily="2" charset="2"/>
              <a:buChar char="Ø"/>
            </a:pPr>
            <a:r>
              <a:rPr lang="el-GR" sz="2400" dirty="0">
                <a:sym typeface="Wingdings" panose="05000000000000000000" pitchFamily="2" charset="2"/>
              </a:rPr>
              <a:t>Μεμονωμένες κινήσεις με στόχο. </a:t>
            </a:r>
          </a:p>
          <a:p>
            <a:pPr algn="just">
              <a:buFont typeface="Wingdings" panose="05000000000000000000" pitchFamily="2" charset="2"/>
              <a:buChar char="Ø"/>
            </a:pPr>
            <a:r>
              <a:rPr lang="el-GR" sz="2400" dirty="0">
                <a:sym typeface="Wingdings" panose="05000000000000000000" pitchFamily="2" charset="2"/>
              </a:rPr>
              <a:t>Άγγιγμα προσώπου, σώματος και περιβάλλοντος. </a:t>
            </a:r>
          </a:p>
          <a:p>
            <a:pPr algn="just">
              <a:buFont typeface="Wingdings" panose="05000000000000000000" pitchFamily="2" charset="2"/>
              <a:buChar char="Ø"/>
            </a:pPr>
            <a:r>
              <a:rPr lang="el-GR" sz="2400" dirty="0">
                <a:sym typeface="Wingdings" panose="05000000000000000000" pitchFamily="2" charset="2"/>
              </a:rPr>
              <a:t>Έκφραση συναισθημάτων</a:t>
            </a:r>
          </a:p>
          <a:p>
            <a:pPr algn="just">
              <a:buFont typeface="Wingdings" panose="05000000000000000000" pitchFamily="2" charset="2"/>
              <a:buChar char="Ø"/>
            </a:pPr>
            <a:r>
              <a:rPr lang="el-GR" sz="2400" dirty="0">
                <a:sym typeface="Wingdings" panose="05000000000000000000" pitchFamily="2" charset="2"/>
              </a:rPr>
              <a:t>Περίπλοκες κινήσεις του κορμού και των άκρων ως αντίδραση στις κινήσεις της μητέρας. </a:t>
            </a:r>
            <a:endParaRPr lang="en-US" sz="2400" dirty="0">
              <a:sym typeface="Wingdings" panose="05000000000000000000" pitchFamily="2" charset="2"/>
            </a:endParaRPr>
          </a:p>
          <a:p>
            <a:pPr marL="0" indent="0" algn="just">
              <a:buNone/>
            </a:pPr>
            <a:r>
              <a:rPr lang="el-GR" sz="2400" b="1" dirty="0">
                <a:solidFill>
                  <a:srgbClr val="C00000"/>
                </a:solidFill>
                <a:sym typeface="Wingdings" panose="05000000000000000000" pitchFamily="2" charset="2"/>
              </a:rPr>
              <a:t>Β’ τρίμηνο</a:t>
            </a:r>
            <a:endParaRPr lang="en-US" sz="2400" b="1" dirty="0">
              <a:solidFill>
                <a:srgbClr val="C00000"/>
              </a:solidFill>
              <a:sym typeface="Wingdings" panose="05000000000000000000" pitchFamily="2" charset="2"/>
            </a:endParaRPr>
          </a:p>
          <a:p>
            <a:pPr algn="just">
              <a:buFont typeface="Wingdings" panose="05000000000000000000" pitchFamily="2" charset="2"/>
              <a:buChar char="Ø"/>
            </a:pPr>
            <a:r>
              <a:rPr lang="el-GR" sz="2400" dirty="0">
                <a:sym typeface="Wingdings" panose="05000000000000000000" pitchFamily="2" charset="2"/>
              </a:rPr>
              <a:t>Δίδυμες κυήσεις: αύξηση κινήσεων προς τον άλλο (29%) και μείωση κινήσεων προς τον εαυτό.</a:t>
            </a:r>
            <a:endParaRPr lang="en-US" sz="2400" dirty="0">
              <a:sym typeface="Wingdings" panose="05000000000000000000" pitchFamily="2" charset="2"/>
            </a:endParaRPr>
          </a:p>
          <a:p>
            <a:pPr algn="just">
              <a:buFont typeface="Wingdings" panose="05000000000000000000" pitchFamily="2" charset="2"/>
              <a:buChar char="Ø"/>
            </a:pPr>
            <a:r>
              <a:rPr lang="el-GR" sz="2400" dirty="0">
                <a:sym typeface="Wingdings" panose="05000000000000000000" pitchFamily="2" charset="2"/>
              </a:rPr>
              <a:t>Το έμβρυο είναι ον με συνείδηση (</a:t>
            </a:r>
            <a:r>
              <a:rPr lang="en-US" sz="2400" dirty="0">
                <a:sym typeface="Wingdings" panose="05000000000000000000" pitchFamily="2" charset="2"/>
              </a:rPr>
              <a:t>Royal College of Obstetricians and Gynecologists, 2010). </a:t>
            </a:r>
            <a:endParaRPr lang="el-GR" sz="2400" dirty="0">
              <a:sym typeface="Wingdings" panose="05000000000000000000" pitchFamily="2" charset="2"/>
            </a:endParaRPr>
          </a:p>
          <a:p>
            <a:pPr marL="0" indent="0" algn="just">
              <a:buNone/>
            </a:pPr>
            <a:r>
              <a:rPr lang="el-GR" sz="2400" b="1" dirty="0">
                <a:solidFill>
                  <a:srgbClr val="C00000"/>
                </a:solidFill>
                <a:sym typeface="Wingdings" panose="05000000000000000000" pitchFamily="2" charset="2"/>
              </a:rPr>
              <a:t>Γ’ τρίμηνο </a:t>
            </a:r>
          </a:p>
          <a:p>
            <a:pPr algn="just">
              <a:buFont typeface="Wingdings" panose="05000000000000000000" pitchFamily="2" charset="2"/>
              <a:buChar char="Ø"/>
            </a:pPr>
            <a:r>
              <a:rPr lang="el-GR" sz="2400" dirty="0">
                <a:sym typeface="Wingdings" panose="05000000000000000000" pitchFamily="2" charset="2"/>
              </a:rPr>
              <a:t>Συναισθηματικές εκφράσεις του προσώπου. </a:t>
            </a:r>
          </a:p>
          <a:p>
            <a:pPr marL="0" indent="0" algn="just">
              <a:buNone/>
            </a:pPr>
            <a:endParaRPr lang="el-GR" dirty="0"/>
          </a:p>
        </p:txBody>
      </p:sp>
    </p:spTree>
    <p:extLst>
      <p:ext uri="{BB962C8B-B14F-4D97-AF65-F5344CB8AC3E}">
        <p14:creationId xmlns:p14="http://schemas.microsoft.com/office/powerpoint/2010/main" val="95087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D73E73-6FE6-424A-9A67-BEB2DC439B94}"/>
              </a:ext>
            </a:extLst>
          </p:cNvPr>
          <p:cNvSpPr>
            <a:spLocks noGrp="1"/>
          </p:cNvSpPr>
          <p:nvPr>
            <p:ph type="title"/>
          </p:nvPr>
        </p:nvSpPr>
        <p:spPr>
          <a:xfrm>
            <a:off x="265483" y="237682"/>
            <a:ext cx="6174941" cy="760004"/>
          </a:xfrm>
        </p:spPr>
        <p:txBody>
          <a:bodyPr>
            <a:normAutofit/>
          </a:bodyPr>
          <a:lstStyle/>
          <a:p>
            <a:pPr algn="ctr"/>
            <a:r>
              <a:rPr lang="el-GR" sz="2800" b="1" dirty="0">
                <a:solidFill>
                  <a:srgbClr val="FFFF00"/>
                </a:solidFill>
                <a:latin typeface="+mn-lt"/>
              </a:rPr>
              <a:t>ΑΛΛΗΛΕΠΙΔΡΑΣΗ</a:t>
            </a:r>
            <a:r>
              <a:rPr lang="el-GR" sz="2800" b="1" dirty="0">
                <a:solidFill>
                  <a:srgbClr val="0000CC"/>
                </a:solidFill>
                <a:latin typeface="+mn-lt"/>
              </a:rPr>
              <a:t> </a:t>
            </a:r>
          </a:p>
        </p:txBody>
      </p:sp>
      <p:sp>
        <p:nvSpPr>
          <p:cNvPr id="5" name="Θέση περιεχομένου 4">
            <a:extLst>
              <a:ext uri="{FF2B5EF4-FFF2-40B4-BE49-F238E27FC236}">
                <a16:creationId xmlns:a16="http://schemas.microsoft.com/office/drawing/2014/main" id="{F32D522D-CF6F-48B1-9DA1-F7AFF284A6D0}"/>
              </a:ext>
            </a:extLst>
          </p:cNvPr>
          <p:cNvSpPr>
            <a:spLocks noGrp="1"/>
          </p:cNvSpPr>
          <p:nvPr>
            <p:ph idx="1"/>
          </p:nvPr>
        </p:nvSpPr>
        <p:spPr>
          <a:xfrm>
            <a:off x="191361" y="910519"/>
            <a:ext cx="6391419" cy="2705937"/>
          </a:xfrm>
        </p:spPr>
        <p:txBody>
          <a:bodyPr anchor="t">
            <a:normAutofit/>
          </a:bodyPr>
          <a:lstStyle/>
          <a:p>
            <a:pPr algn="just"/>
            <a:r>
              <a:rPr lang="el-GR" sz="2400" dirty="0"/>
              <a:t>Διαδικασία που περιλαμβάνει </a:t>
            </a:r>
            <a:r>
              <a:rPr lang="el-GR" sz="2400" b="1" dirty="0">
                <a:solidFill>
                  <a:srgbClr val="66FFFF"/>
                </a:solidFill>
              </a:rPr>
              <a:t>αμοιβαία</a:t>
            </a:r>
            <a:r>
              <a:rPr lang="el-GR" sz="2400" dirty="0"/>
              <a:t> ανταλλαγή ερεθισμάτων ή ανταπόκριση στα ερεθίσματα του άλλου </a:t>
            </a:r>
          </a:p>
          <a:p>
            <a:pPr algn="just"/>
            <a:r>
              <a:rPr lang="el-GR" sz="2400" dirty="0"/>
              <a:t>Περιλαμβάνει 2 ή περισσότερα άτομα.</a:t>
            </a:r>
          </a:p>
          <a:p>
            <a:pPr algn="just"/>
            <a:r>
              <a:rPr lang="el-GR" sz="2400" dirty="0"/>
              <a:t>Η συστηματική αλληλεπίδραση μεταξύ ατόμων οδηγεί στη διαμόρφωση </a:t>
            </a:r>
            <a:r>
              <a:rPr lang="el-GR" sz="2400" b="1" dirty="0"/>
              <a:t>κοινωνικών σχέσεων</a:t>
            </a:r>
            <a:r>
              <a:rPr lang="el-GR" sz="2400" dirty="0"/>
              <a:t>. </a:t>
            </a:r>
          </a:p>
        </p:txBody>
      </p:sp>
      <p:sp>
        <p:nvSpPr>
          <p:cNvPr id="192" name="Freeform: Shape 19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Τίτλος 1">
            <a:extLst>
              <a:ext uri="{FF2B5EF4-FFF2-40B4-BE49-F238E27FC236}">
                <a16:creationId xmlns:a16="http://schemas.microsoft.com/office/drawing/2014/main" id="{00361C75-143C-4AAA-B679-4971E4E9B850}"/>
              </a:ext>
            </a:extLst>
          </p:cNvPr>
          <p:cNvSpPr txBox="1">
            <a:spLocks/>
          </p:cNvSpPr>
          <p:nvPr/>
        </p:nvSpPr>
        <p:spPr>
          <a:xfrm>
            <a:off x="299600" y="3429000"/>
            <a:ext cx="6174941" cy="720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FFFF00"/>
                </a:solidFill>
                <a:latin typeface="+mn-lt"/>
              </a:rPr>
              <a:t>ΠΡΩΙΜΕΣ ΑΛΛΗΛΕΠΙΔΡΑΣΕΙΣ</a:t>
            </a:r>
            <a:r>
              <a:rPr lang="el-GR" sz="2800" b="1" dirty="0">
                <a:solidFill>
                  <a:srgbClr val="0000CC"/>
                </a:solidFill>
                <a:latin typeface="+mn-lt"/>
              </a:rPr>
              <a:t> </a:t>
            </a:r>
          </a:p>
        </p:txBody>
      </p:sp>
      <p:sp>
        <p:nvSpPr>
          <p:cNvPr id="18" name="Θέση περιεχομένου 4">
            <a:extLst>
              <a:ext uri="{FF2B5EF4-FFF2-40B4-BE49-F238E27FC236}">
                <a16:creationId xmlns:a16="http://schemas.microsoft.com/office/drawing/2014/main" id="{2BE12225-7C90-4844-8113-D7D6501C7EF1}"/>
              </a:ext>
            </a:extLst>
          </p:cNvPr>
          <p:cNvSpPr txBox="1">
            <a:spLocks/>
          </p:cNvSpPr>
          <p:nvPr/>
        </p:nvSpPr>
        <p:spPr>
          <a:xfrm>
            <a:off x="-4333623" y="5735399"/>
            <a:ext cx="6391419" cy="27059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l-GR" sz="2400" dirty="0"/>
          </a:p>
        </p:txBody>
      </p:sp>
      <p:sp>
        <p:nvSpPr>
          <p:cNvPr id="6" name="TextBox 5">
            <a:extLst>
              <a:ext uri="{FF2B5EF4-FFF2-40B4-BE49-F238E27FC236}">
                <a16:creationId xmlns:a16="http://schemas.microsoft.com/office/drawing/2014/main" id="{28A8E2DC-CED3-4539-A818-83BFA2237D62}"/>
              </a:ext>
            </a:extLst>
          </p:cNvPr>
          <p:cNvSpPr txBox="1"/>
          <p:nvPr/>
        </p:nvSpPr>
        <p:spPr>
          <a:xfrm>
            <a:off x="1874519" y="4131790"/>
            <a:ext cx="3169429" cy="1384995"/>
          </a:xfrm>
          <a:prstGeom prst="rect">
            <a:avLst/>
          </a:prstGeom>
          <a:noFill/>
        </p:spPr>
        <p:txBody>
          <a:bodyPr wrap="square" rtlCol="0">
            <a:spAutoFit/>
          </a:bodyPr>
          <a:lstStyle/>
          <a:p>
            <a:pPr algn="ctr"/>
            <a:r>
              <a:rPr lang="el-GR" sz="2400" b="1" dirty="0">
                <a:solidFill>
                  <a:srgbClr val="00FFFF"/>
                </a:solidFill>
              </a:rPr>
              <a:t>Πόσο νωρίς;</a:t>
            </a:r>
            <a:endParaRPr lang="en-US" sz="2400" b="1" dirty="0">
              <a:solidFill>
                <a:srgbClr val="00FFFF"/>
              </a:solidFill>
            </a:endParaRPr>
          </a:p>
          <a:p>
            <a:pPr algn="ctr"/>
            <a:r>
              <a:rPr lang="el-GR" sz="2400" b="1" dirty="0">
                <a:solidFill>
                  <a:srgbClr val="00FFFF"/>
                </a:solidFill>
              </a:rPr>
              <a:t>Με ποιους;</a:t>
            </a:r>
          </a:p>
          <a:p>
            <a:endParaRPr lang="el-GR" dirty="0"/>
          </a:p>
          <a:p>
            <a:endParaRPr lang="el-GR" dirty="0"/>
          </a:p>
        </p:txBody>
      </p:sp>
      <p:pic>
        <p:nvPicPr>
          <p:cNvPr id="21" name="Picture 4" descr="MC900384172[1]">
            <a:extLst>
              <a:ext uri="{FF2B5EF4-FFF2-40B4-BE49-F238E27FC236}">
                <a16:creationId xmlns:a16="http://schemas.microsoft.com/office/drawing/2014/main" id="{05580651-00E8-4C34-BD3E-71968EB30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47" y="4100202"/>
            <a:ext cx="1538288"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83725257-C019-4AEB-9050-23A13CE4E0A8}"/>
              </a:ext>
            </a:extLst>
          </p:cNvPr>
          <p:cNvPicPr>
            <a:picLocks noChangeAspect="1"/>
          </p:cNvPicPr>
          <p:nvPr/>
        </p:nvPicPr>
        <p:blipFill>
          <a:blip r:embed="rId3"/>
          <a:stretch>
            <a:fillRect/>
          </a:stretch>
        </p:blipFill>
        <p:spPr>
          <a:xfrm>
            <a:off x="7239502" y="414307"/>
            <a:ext cx="4687015" cy="3963014"/>
          </a:xfrm>
          <a:prstGeom prst="rect">
            <a:avLst/>
          </a:prstGeom>
        </p:spPr>
      </p:pic>
    </p:spTree>
    <p:extLst>
      <p:ext uri="{BB962C8B-B14F-4D97-AF65-F5344CB8AC3E}">
        <p14:creationId xmlns:p14="http://schemas.microsoft.com/office/powerpoint/2010/main" val="5512512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9F44E8-1A09-4CDD-8FE4-E55E2372205E}"/>
              </a:ext>
            </a:extLst>
          </p:cNvPr>
          <p:cNvSpPr>
            <a:spLocks noGrp="1"/>
          </p:cNvSpPr>
          <p:nvPr>
            <p:ph type="title"/>
          </p:nvPr>
        </p:nvSpPr>
        <p:spPr>
          <a:xfrm>
            <a:off x="4792988" y="157319"/>
            <a:ext cx="7212199" cy="816071"/>
          </a:xfrm>
        </p:spPr>
        <p:txBody>
          <a:bodyPr anchor="b">
            <a:normAutofit/>
          </a:bodyPr>
          <a:lstStyle/>
          <a:p>
            <a:pPr algn="ctr"/>
            <a:r>
              <a:rPr lang="el-GR" sz="2800" b="1" dirty="0">
                <a:solidFill>
                  <a:srgbClr val="0000CC"/>
                </a:solidFill>
                <a:latin typeface="+mn-lt"/>
              </a:rPr>
              <a:t>ΕΜΒΡΥΙΚΗ ΜΑΘΗΣΗ </a:t>
            </a:r>
          </a:p>
        </p:txBody>
      </p:sp>
      <p:sp>
        <p:nvSpPr>
          <p:cNvPr id="12294" name="Content Placeholder 12293">
            <a:extLst>
              <a:ext uri="{FF2B5EF4-FFF2-40B4-BE49-F238E27FC236}">
                <a16:creationId xmlns:a16="http://schemas.microsoft.com/office/drawing/2014/main" id="{DEB41939-C6B1-4E3B-B4C3-23550FBF814E}"/>
              </a:ext>
            </a:extLst>
          </p:cNvPr>
          <p:cNvSpPr>
            <a:spLocks noGrp="1"/>
          </p:cNvSpPr>
          <p:nvPr>
            <p:ph idx="1"/>
          </p:nvPr>
        </p:nvSpPr>
        <p:spPr>
          <a:xfrm>
            <a:off x="4792988" y="2246671"/>
            <a:ext cx="7212199" cy="3785419"/>
          </a:xfrm>
        </p:spPr>
        <p:txBody>
          <a:bodyPr>
            <a:normAutofit/>
          </a:bodyPr>
          <a:lstStyle/>
          <a:p>
            <a:pPr algn="just"/>
            <a:r>
              <a:rPr lang="el-GR" sz="2400" dirty="0"/>
              <a:t>Ομάδα εγκύων διάβαζαν φωναχτά 2 φορές την ημέρα κάθε μέρα στους τελευταίους μήνες της εγκυμοσύνης το παιδικό βιβλίο </a:t>
            </a:r>
            <a:r>
              <a:rPr lang="el-GR" sz="2400" i="1" dirty="0"/>
              <a:t>Η Γάτα στο Καπέλο.</a:t>
            </a:r>
          </a:p>
          <a:p>
            <a:pPr algn="just"/>
            <a:r>
              <a:rPr lang="el-GR" sz="2400" dirty="0"/>
              <a:t>3 ημέρες μετά τον τοκετό τα βρέφη φάνηκε να αναγνωρίζουν την ιστορία που είχαν «ακούσει», εφόσον</a:t>
            </a:r>
          </a:p>
          <a:p>
            <a:pPr algn="just"/>
            <a:r>
              <a:rPr lang="el-GR" sz="2400" dirty="0"/>
              <a:t>Αντιδρούσαν εντονότερα σε αυτή παρά σε μία διαφορετική ιστορία με διαφορετικό ρυθμό.  </a:t>
            </a:r>
            <a:endParaRPr lang="en-US" sz="2400" dirty="0"/>
          </a:p>
        </p:txBody>
      </p:sp>
      <p:pic>
        <p:nvPicPr>
          <p:cNvPr id="12290" name="Picture 2" descr="Αποτέλεσμα εικόνας για Fetal learning">
            <a:extLst>
              <a:ext uri="{FF2B5EF4-FFF2-40B4-BE49-F238E27FC236}">
                <a16:creationId xmlns:a16="http://schemas.microsoft.com/office/drawing/2014/main" id="{F216F94D-7F09-4E16-A196-3B91BFC6A5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23" r="27656"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6B4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36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D8018B-FED1-4F0F-A9FC-25948D4A1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439" y="1386348"/>
            <a:ext cx="11253019" cy="387882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00505629-5C52-4BEE-A092-28022A6AC995}"/>
              </a:ext>
            </a:extLst>
          </p:cNvPr>
          <p:cNvSpPr>
            <a:spLocks noGrp="1" noChangeArrowheads="1"/>
          </p:cNvSpPr>
          <p:nvPr>
            <p:ph type="body" idx="4294967295"/>
          </p:nvPr>
        </p:nvSpPr>
        <p:spPr>
          <a:xfrm>
            <a:off x="1972235" y="246529"/>
            <a:ext cx="8258735" cy="483466"/>
          </a:xfrm>
          <a:noFill/>
          <a:ln/>
        </p:spPr>
        <p:txBody>
          <a:bodyPr>
            <a:spAutoFit/>
          </a:bodyPr>
          <a:lstStyle/>
          <a:p>
            <a:pPr marL="0" indent="0" algn="ctr">
              <a:spcBef>
                <a:spcPct val="0"/>
              </a:spcBef>
              <a:buNone/>
            </a:pPr>
            <a:r>
              <a:rPr lang="en-US" altLang="el-GR" sz="1412" b="1">
                <a:solidFill>
                  <a:schemeClr val="tx2"/>
                </a:solidFill>
              </a:rPr>
              <a:t>Fig 1. 4D illustrations of fetuses displaying arm, head, and mouth movements; the hands touching the body and the arms in crossed position.</a:t>
            </a:r>
          </a:p>
        </p:txBody>
      </p:sp>
      <p:sp>
        <p:nvSpPr>
          <p:cNvPr id="4100" name="Text Box 4">
            <a:extLst>
              <a:ext uri="{FF2B5EF4-FFF2-40B4-BE49-F238E27FC236}">
                <a16:creationId xmlns:a16="http://schemas.microsoft.com/office/drawing/2014/main" id="{45E75D8D-4B14-43DC-8A4C-12BA3D61D6FE}"/>
              </a:ext>
            </a:extLst>
          </p:cNvPr>
          <p:cNvSpPr txBox="1">
            <a:spLocks noChangeArrowheads="1"/>
          </p:cNvSpPr>
          <p:nvPr/>
        </p:nvSpPr>
        <p:spPr bwMode="auto">
          <a:xfrm>
            <a:off x="2050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l-GR" sz="1059"/>
              <a:t>Marx V, Nagy E (2015) Fetal Behavioural Responses to Maternal Voice and Touch. PLOS ONE 10(6): e0129118. https://doi.org/10.1371/journal.pone.0129118</a:t>
            </a:r>
          </a:p>
          <a:p>
            <a:pPr eaLnBrk="1" hangingPunct="1"/>
            <a:r>
              <a:rPr lang="en-US" altLang="el-GR" sz="1059">
                <a:hlinkClick r:id="rId3"/>
              </a:rPr>
              <a:t>https://journals.plos.org/plosone/article?id=10.1371/journal.pone.0129118</a:t>
            </a:r>
            <a:endParaRPr lang="en-US" altLang="el-GR" sz="1059"/>
          </a:p>
        </p:txBody>
      </p:sp>
      <p:pic>
        <p:nvPicPr>
          <p:cNvPr id="4101" name="Picture 5">
            <a:extLst>
              <a:ext uri="{FF2B5EF4-FFF2-40B4-BE49-F238E27FC236}">
                <a16:creationId xmlns:a16="http://schemas.microsoft.com/office/drawing/2014/main" id="{FF004E8D-2E7C-437C-AE14-B19BEFED3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088" y="6353735"/>
            <a:ext cx="2689412" cy="448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CE757CD-4C97-4BEB-B70A-6C4AD0B6C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9" y="876372"/>
            <a:ext cx="4562670" cy="2986502"/>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368235F7-8C8C-4D71-99E3-E5FDD296B28E}"/>
              </a:ext>
            </a:extLst>
          </p:cNvPr>
          <p:cNvSpPr>
            <a:spLocks noGrp="1" noChangeArrowheads="1"/>
          </p:cNvSpPr>
          <p:nvPr>
            <p:ph type="body" idx="4294967295"/>
          </p:nvPr>
        </p:nvSpPr>
        <p:spPr>
          <a:xfrm>
            <a:off x="1972235" y="246529"/>
            <a:ext cx="8258735" cy="483466"/>
          </a:xfrm>
          <a:noFill/>
          <a:ln/>
        </p:spPr>
        <p:txBody>
          <a:bodyPr>
            <a:spAutoFit/>
          </a:bodyPr>
          <a:lstStyle/>
          <a:p>
            <a:pPr marL="0" indent="0" algn="ctr">
              <a:spcBef>
                <a:spcPct val="0"/>
              </a:spcBef>
              <a:buNone/>
            </a:pPr>
            <a:r>
              <a:rPr lang="en-US" altLang="el-GR" sz="1412" b="1">
                <a:solidFill>
                  <a:schemeClr val="tx2"/>
                </a:solidFill>
              </a:rPr>
              <a:t>Fig 2. Average frequency of arm movements per minute including standard errors for all three conditions (‘Control’, ‘Voice’ and ‘Touch’).</a:t>
            </a:r>
          </a:p>
        </p:txBody>
      </p:sp>
      <p:pic>
        <p:nvPicPr>
          <p:cNvPr id="4101" name="Picture 5">
            <a:extLst>
              <a:ext uri="{FF2B5EF4-FFF2-40B4-BE49-F238E27FC236}">
                <a16:creationId xmlns:a16="http://schemas.microsoft.com/office/drawing/2014/main" id="{981D0FF5-EB94-49EF-8AEB-C3BF9196C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088" y="6353735"/>
            <a:ext cx="2689412" cy="448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9A497B1-9522-43C5-BAC7-19B43DE2F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902" y="786816"/>
            <a:ext cx="4562670" cy="3076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599BCA9-3D7D-47B7-9DA0-300F908B7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598" y="3862875"/>
            <a:ext cx="5026541" cy="2995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Τίτλος 1">
            <a:extLst>
              <a:ext uri="{FF2B5EF4-FFF2-40B4-BE49-F238E27FC236}">
                <a16:creationId xmlns:a16="http://schemas.microsoft.com/office/drawing/2014/main" id="{82676063-CCA7-48D9-B2ED-05ECDFC23A5F}"/>
              </a:ext>
            </a:extLst>
          </p:cNvPr>
          <p:cNvSpPr>
            <a:spLocks noGrp="1"/>
          </p:cNvSpPr>
          <p:nvPr>
            <p:ph type="title"/>
          </p:nvPr>
        </p:nvSpPr>
        <p:spPr>
          <a:xfrm>
            <a:off x="220663" y="269875"/>
            <a:ext cx="4205287" cy="936625"/>
          </a:xfrm>
          <a:gradFill>
            <a:gsLst>
              <a:gs pos="50530">
                <a:srgbClr val="FFCCCC"/>
              </a:gs>
              <a:gs pos="60587">
                <a:srgbClr val="ECECEC"/>
              </a:gs>
              <a:gs pos="71700">
                <a:srgbClr val="E9E8E8"/>
              </a:gs>
              <a:gs pos="0">
                <a:schemeClr val="bg1"/>
              </a:gs>
              <a:gs pos="100000">
                <a:schemeClr val="bg2">
                  <a:shade val="98000"/>
                  <a:satMod val="120000"/>
                  <a:lumMod val="98000"/>
                </a:schemeClr>
              </a:gs>
            </a:gsLst>
            <a:path path="circle">
              <a:fillToRect l="50000" t="50000" r="100000" b="100000"/>
            </a:path>
          </a:gradFill>
        </p:spPr>
        <p:txBody>
          <a:bodyPr>
            <a:normAutofit/>
          </a:bodyPr>
          <a:lstStyle/>
          <a:p>
            <a:pPr algn="ctr"/>
            <a:r>
              <a:rPr lang="el-GR" sz="2800" b="1" dirty="0">
                <a:solidFill>
                  <a:srgbClr val="C00000"/>
                </a:solidFill>
                <a:latin typeface="+mn-lt"/>
              </a:rPr>
              <a:t>ΔΡΑΣΤΗΡΙΟΤΗΤΑ ΕΜΒΡΥΩΝ</a:t>
            </a:r>
            <a:r>
              <a:rPr lang="el-GR" sz="2800" dirty="0">
                <a:solidFill>
                  <a:srgbClr val="C00000"/>
                </a:solidFill>
                <a:latin typeface="+mn-lt"/>
              </a:rPr>
              <a:t> </a:t>
            </a:r>
          </a:p>
        </p:txBody>
      </p:sp>
      <p:sp>
        <p:nvSpPr>
          <p:cNvPr id="3" name="Θέση περιεχομένου 2">
            <a:extLst>
              <a:ext uri="{FF2B5EF4-FFF2-40B4-BE49-F238E27FC236}">
                <a16:creationId xmlns:a16="http://schemas.microsoft.com/office/drawing/2014/main" id="{FB67163B-82DB-45F9-A72B-03D7C8D48056}"/>
              </a:ext>
            </a:extLst>
          </p:cNvPr>
          <p:cNvSpPr>
            <a:spLocks noGrp="1"/>
          </p:cNvSpPr>
          <p:nvPr>
            <p:ph idx="1"/>
          </p:nvPr>
        </p:nvSpPr>
        <p:spPr>
          <a:xfrm>
            <a:off x="220663" y="1534667"/>
            <a:ext cx="5088756" cy="4856405"/>
          </a:xfrm>
        </p:spPr>
        <p:txBody>
          <a:bodyPr>
            <a:normAutofit/>
          </a:bodyPr>
          <a:lstStyle/>
          <a:p>
            <a:pPr algn="just"/>
            <a:r>
              <a:rPr lang="el-GR" sz="2400" dirty="0">
                <a:solidFill>
                  <a:schemeClr val="tx1">
                    <a:lumMod val="95000"/>
                    <a:lumOff val="5000"/>
                  </a:schemeClr>
                </a:solidFill>
              </a:rPr>
              <a:t>Ανταπόκριση των εμβρύων στο άγγιγμα της κοιλιάς της μητέρας.</a:t>
            </a:r>
          </a:p>
          <a:p>
            <a:pPr algn="just"/>
            <a:r>
              <a:rPr lang="el-GR" sz="2400" dirty="0">
                <a:solidFill>
                  <a:schemeClr val="tx1">
                    <a:lumMod val="95000"/>
                    <a:lumOff val="5000"/>
                  </a:schemeClr>
                </a:solidFill>
              </a:rPr>
              <a:t>Ηλικία κύησης &gt; 27 εβδομάδες.</a:t>
            </a:r>
          </a:p>
          <a:p>
            <a:pPr algn="just"/>
            <a:r>
              <a:rPr lang="el-GR" sz="2400" dirty="0">
                <a:solidFill>
                  <a:schemeClr val="tx1">
                    <a:lumMod val="95000"/>
                    <a:lumOff val="5000"/>
                  </a:schemeClr>
                </a:solidFill>
              </a:rPr>
              <a:t>Άγγιγμα μήτρας: Μ &gt; Π, Ξ, Ε </a:t>
            </a:r>
          </a:p>
          <a:p>
            <a:pPr algn="just"/>
            <a:r>
              <a:rPr lang="el-GR" sz="2400" dirty="0">
                <a:solidFill>
                  <a:schemeClr val="tx1">
                    <a:lumMod val="95000"/>
                    <a:lumOff val="5000"/>
                  </a:schemeClr>
                </a:solidFill>
              </a:rPr>
              <a:t>Άγγιγμα στον εαυτό: Μ &lt; Ξ</a:t>
            </a:r>
          </a:p>
          <a:p>
            <a:pPr algn="just"/>
            <a:endParaRPr lang="el-GR" sz="2400" dirty="0">
              <a:solidFill>
                <a:schemeClr val="tx1">
                  <a:lumMod val="95000"/>
                  <a:lumOff val="5000"/>
                </a:schemeClr>
              </a:solidFill>
            </a:endParaRPr>
          </a:p>
          <a:p>
            <a:pPr algn="just"/>
            <a:endParaRPr lang="el-GR" sz="2400" dirty="0">
              <a:solidFill>
                <a:schemeClr val="tx1">
                  <a:lumMod val="95000"/>
                  <a:lumOff val="5000"/>
                </a:schemeClr>
              </a:solidFill>
            </a:endParaRPr>
          </a:p>
          <a:p>
            <a:pPr marL="0" indent="0" algn="just">
              <a:buNone/>
            </a:pPr>
            <a:r>
              <a:rPr lang="el-GR" sz="2400" dirty="0">
                <a:solidFill>
                  <a:schemeClr val="tx1">
                    <a:lumMod val="95000"/>
                    <a:lumOff val="5000"/>
                  </a:schemeClr>
                </a:solidFill>
              </a:rPr>
              <a:t>	</a:t>
            </a:r>
            <a:r>
              <a:rPr lang="en-US" sz="2400" dirty="0">
                <a:solidFill>
                  <a:schemeClr val="tx1">
                    <a:lumMod val="95000"/>
                    <a:lumOff val="5000"/>
                  </a:schemeClr>
                </a:solidFill>
              </a:rPr>
              <a:t>	</a:t>
            </a:r>
            <a:r>
              <a:rPr lang="en-US" sz="1800" b="1" dirty="0">
                <a:solidFill>
                  <a:schemeClr val="tx1">
                    <a:lumMod val="95000"/>
                    <a:lumOff val="5000"/>
                  </a:schemeClr>
                </a:solidFill>
              </a:rPr>
              <a:t>(Viola &amp; </a:t>
            </a:r>
            <a:r>
              <a:rPr lang="en-US" sz="1800" b="1" dirty="0" err="1">
                <a:solidFill>
                  <a:schemeClr val="tx1">
                    <a:lumMod val="95000"/>
                    <a:lumOff val="5000"/>
                  </a:schemeClr>
                </a:solidFill>
              </a:rPr>
              <a:t>Emese</a:t>
            </a:r>
            <a:r>
              <a:rPr lang="en-US" sz="1800" b="1" dirty="0">
                <a:solidFill>
                  <a:schemeClr val="tx1">
                    <a:lumMod val="95000"/>
                    <a:lumOff val="5000"/>
                  </a:schemeClr>
                </a:solidFill>
              </a:rPr>
              <a:t>, 2017)</a:t>
            </a:r>
            <a:r>
              <a:rPr lang="el-GR" sz="1800" b="1" dirty="0">
                <a:solidFill>
                  <a:schemeClr val="tx1">
                    <a:lumMod val="95000"/>
                    <a:lumOff val="5000"/>
                  </a:schemeClr>
                </a:solidFill>
              </a:rPr>
              <a:t>  </a:t>
            </a:r>
          </a:p>
        </p:txBody>
      </p:sp>
      <p:graphicFrame>
        <p:nvGraphicFramePr>
          <p:cNvPr id="4" name="Γράφημα 3">
            <a:extLst>
              <a:ext uri="{FF2B5EF4-FFF2-40B4-BE49-F238E27FC236}">
                <a16:creationId xmlns:a16="http://schemas.microsoft.com/office/drawing/2014/main" id="{B315B44C-C3EE-46EC-B2DC-925BFCEE1267}"/>
              </a:ext>
            </a:extLst>
          </p:cNvPr>
          <p:cNvGraphicFramePr>
            <a:graphicFrameLocks/>
          </p:cNvGraphicFramePr>
          <p:nvPr/>
        </p:nvGraphicFramePr>
        <p:xfrm>
          <a:off x="5405862" y="807593"/>
          <a:ext cx="6019331" cy="52395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A163BE0-C397-42DF-8937-932945949644}"/>
              </a:ext>
            </a:extLst>
          </p:cNvPr>
          <p:cNvSpPr txBox="1"/>
          <p:nvPr/>
        </p:nvSpPr>
        <p:spPr>
          <a:xfrm>
            <a:off x="6375396" y="856035"/>
            <a:ext cx="359923" cy="369332"/>
          </a:xfrm>
          <a:prstGeom prst="rect">
            <a:avLst/>
          </a:prstGeom>
          <a:noFill/>
        </p:spPr>
        <p:txBody>
          <a:bodyPr wrap="square" rtlCol="0">
            <a:spAutoFit/>
          </a:bodyPr>
          <a:lstStyle/>
          <a:p>
            <a:r>
              <a:rPr lang="el-GR" b="1" dirty="0">
                <a:solidFill>
                  <a:srgbClr val="FF0000"/>
                </a:solidFill>
              </a:rPr>
              <a:t>*</a:t>
            </a:r>
          </a:p>
        </p:txBody>
      </p:sp>
      <p:sp>
        <p:nvSpPr>
          <p:cNvPr id="6" name="TextBox 5">
            <a:extLst>
              <a:ext uri="{FF2B5EF4-FFF2-40B4-BE49-F238E27FC236}">
                <a16:creationId xmlns:a16="http://schemas.microsoft.com/office/drawing/2014/main" id="{4F7D5272-A41A-4DE1-A0CC-0C6E63FDC453}"/>
              </a:ext>
            </a:extLst>
          </p:cNvPr>
          <p:cNvSpPr txBox="1"/>
          <p:nvPr/>
        </p:nvSpPr>
        <p:spPr>
          <a:xfrm>
            <a:off x="9348281" y="3677055"/>
            <a:ext cx="282102" cy="369332"/>
          </a:xfrm>
          <a:prstGeom prst="rect">
            <a:avLst/>
          </a:prstGeom>
          <a:noFill/>
        </p:spPr>
        <p:txBody>
          <a:bodyPr wrap="square" rtlCol="0">
            <a:spAutoFit/>
          </a:bodyPr>
          <a:lstStyle/>
          <a:p>
            <a:r>
              <a:rPr lang="el-GR" b="1" dirty="0">
                <a:solidFill>
                  <a:srgbClr val="FF0000"/>
                </a:solidFill>
              </a:rPr>
              <a:t>*</a:t>
            </a:r>
          </a:p>
        </p:txBody>
      </p:sp>
    </p:spTree>
    <p:extLst>
      <p:ext uri="{BB962C8B-B14F-4D97-AF65-F5344CB8AC3E}">
        <p14:creationId xmlns:p14="http://schemas.microsoft.com/office/powerpoint/2010/main" val="3148692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Διπλός κυματισμός 1">
            <a:extLst>
              <a:ext uri="{FF2B5EF4-FFF2-40B4-BE49-F238E27FC236}">
                <a16:creationId xmlns:a16="http://schemas.microsoft.com/office/drawing/2014/main" id="{DC3E10B9-55A3-46BC-96A6-47DD7AFB2817}"/>
              </a:ext>
            </a:extLst>
          </p:cNvPr>
          <p:cNvSpPr/>
          <p:nvPr/>
        </p:nvSpPr>
        <p:spPr>
          <a:xfrm>
            <a:off x="1268361" y="855406"/>
            <a:ext cx="9984658" cy="4586748"/>
          </a:xfrm>
          <a:prstGeom prst="doubleWav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C00000"/>
                </a:solidFill>
              </a:rPr>
              <a:t>Η οργανωμένη δραστηριότητα του ανθρώπινου εμβρύου υποδεικνύει ότι παρουσιάζει </a:t>
            </a:r>
            <a:r>
              <a:rPr lang="el-GR" sz="2800" b="1" dirty="0" err="1">
                <a:solidFill>
                  <a:srgbClr val="C00000"/>
                </a:solidFill>
              </a:rPr>
              <a:t>προγενετικά</a:t>
            </a:r>
            <a:r>
              <a:rPr lang="el-GR" sz="2800" b="1" dirty="0">
                <a:solidFill>
                  <a:srgbClr val="C00000"/>
                </a:solidFill>
              </a:rPr>
              <a:t> ετοιμότητα να δεχθεί ερεθίσματα από το περιβάλλον αλλά και από το ίδιο του το σώμα </a:t>
            </a:r>
          </a:p>
        </p:txBody>
      </p:sp>
    </p:spTree>
    <p:extLst>
      <p:ext uri="{BB962C8B-B14F-4D97-AF65-F5344CB8AC3E}">
        <p14:creationId xmlns:p14="http://schemas.microsoft.com/office/powerpoint/2010/main" val="1908409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72">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A56BC0E-AF14-4390-A7EA-CAB7CEB95201}"/>
              </a:ext>
            </a:extLst>
          </p:cNvPr>
          <p:cNvSpPr>
            <a:spLocks noGrp="1"/>
          </p:cNvSpPr>
          <p:nvPr>
            <p:ph type="title"/>
          </p:nvPr>
        </p:nvSpPr>
        <p:spPr>
          <a:xfrm>
            <a:off x="284813" y="1555996"/>
            <a:ext cx="11592988" cy="2162298"/>
          </a:xfrm>
          <a:gradFill>
            <a:gsLst>
              <a:gs pos="0">
                <a:srgbClr val="CCFFCC"/>
              </a:gs>
              <a:gs pos="100000">
                <a:schemeClr val="bg2">
                  <a:shade val="98000"/>
                  <a:satMod val="120000"/>
                  <a:lumMod val="98000"/>
                </a:schemeClr>
              </a:gs>
            </a:gsLst>
            <a:path path="circle">
              <a:fillToRect l="50000" t="50000" r="100000" b="100000"/>
            </a:path>
          </a:gradFill>
        </p:spPr>
        <p:txBody>
          <a:bodyPr vert="horz" lIns="91440" tIns="45720" rIns="91440" bIns="45720" rtlCol="0" anchor="b">
            <a:normAutofit fontScale="90000"/>
          </a:bodyPr>
          <a:lstStyle/>
          <a:p>
            <a:pPr algn="ctr"/>
            <a:br>
              <a:rPr lang="el-GR" sz="3200" b="1" dirty="0">
                <a:solidFill>
                  <a:srgbClr val="C00000"/>
                </a:solidFill>
                <a:latin typeface="+mn-lt"/>
              </a:rPr>
            </a:br>
            <a:br>
              <a:rPr lang="el-GR" sz="3200" b="1" dirty="0">
                <a:solidFill>
                  <a:srgbClr val="C00000"/>
                </a:solidFill>
                <a:latin typeface="+mn-lt"/>
              </a:rPr>
            </a:br>
            <a:br>
              <a:rPr lang="el-GR" sz="3200" b="1" dirty="0">
                <a:solidFill>
                  <a:srgbClr val="C00000"/>
                </a:solidFill>
                <a:latin typeface="+mn-lt"/>
              </a:rPr>
            </a:br>
            <a:r>
              <a:rPr lang="en-US" sz="3200" b="1" dirty="0">
                <a:solidFill>
                  <a:srgbClr val="C00000"/>
                </a:solidFill>
                <a:latin typeface="+mn-lt"/>
              </a:rPr>
              <a:t>ΕΠΙΚΟΙΝΩΝΙΑΚΕΣ ΙΚΑΝΟΤΗΤΕΣ ΤΩΝ ΝΕΟΓΝΩ</a:t>
            </a:r>
            <a:r>
              <a:rPr lang="el-GR" sz="3200" b="1" dirty="0">
                <a:solidFill>
                  <a:srgbClr val="C00000"/>
                </a:solidFill>
                <a:latin typeface="+mn-lt"/>
              </a:rPr>
              <a:t>Ν</a:t>
            </a:r>
            <a:br>
              <a:rPr lang="el-GR" sz="3200" b="1" dirty="0">
                <a:solidFill>
                  <a:srgbClr val="C00000"/>
                </a:solidFill>
                <a:latin typeface="+mn-lt"/>
              </a:rPr>
            </a:br>
            <a:br>
              <a:rPr lang="el-GR" sz="3200" b="1" dirty="0">
                <a:solidFill>
                  <a:srgbClr val="C00000"/>
                </a:solidFill>
                <a:latin typeface="+mn-lt"/>
              </a:rPr>
            </a:br>
            <a:br>
              <a:rPr lang="el-GR" sz="3200" b="1" dirty="0">
                <a:solidFill>
                  <a:srgbClr val="C00000"/>
                </a:solidFill>
                <a:latin typeface="+mn-lt"/>
              </a:rPr>
            </a:br>
            <a:r>
              <a:rPr lang="en-US" sz="3200" b="1" dirty="0">
                <a:solidFill>
                  <a:srgbClr val="C00000"/>
                </a:solidFill>
                <a:latin typeface="+mn-lt"/>
              </a:rPr>
              <a:t> </a:t>
            </a:r>
          </a:p>
        </p:txBody>
      </p:sp>
      <p:grpSp>
        <p:nvGrpSpPr>
          <p:cNvPr id="5126" name="Group 74">
            <a:extLst>
              <a:ext uri="{FF2B5EF4-FFF2-40B4-BE49-F238E27FC236}">
                <a16:creationId xmlns:a16="http://schemas.microsoft.com/office/drawing/2014/main" id="{FCDE997A-E6D1-4881-88E5-269E5AC3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3256" y="73152"/>
            <a:ext cx="1178966" cy="232963"/>
            <a:chOff x="7763256" y="73152"/>
            <a:chExt cx="1178966" cy="232963"/>
          </a:xfrm>
        </p:grpSpPr>
        <p:sp>
          <p:nvSpPr>
            <p:cNvPr id="76" name="Rectangle 64">
              <a:extLst>
                <a:ext uri="{FF2B5EF4-FFF2-40B4-BE49-F238E27FC236}">
                  <a16:creationId xmlns:a16="http://schemas.microsoft.com/office/drawing/2014/main" id="{C5A17791-3735-41AA-BC18-9EE281D2B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Rectangle 66">
              <a:extLst>
                <a:ext uri="{FF2B5EF4-FFF2-40B4-BE49-F238E27FC236}">
                  <a16:creationId xmlns:a16="http://schemas.microsoft.com/office/drawing/2014/main" id="{F95E12FB-5FC2-40B9-A965-8D7525357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E8C32A1A-9FA0-41F6-9AFF-8ECB7FAE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8" name="Rectangle 66">
              <a:extLst>
                <a:ext uri="{FF2B5EF4-FFF2-40B4-BE49-F238E27FC236}">
                  <a16:creationId xmlns:a16="http://schemas.microsoft.com/office/drawing/2014/main" id="{7CF33DCF-317C-4DA0-AB10-D7FFD765B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2903C14D-D613-4770-8686-F92B1DD38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66">
              <a:extLst>
                <a:ext uri="{FF2B5EF4-FFF2-40B4-BE49-F238E27FC236}">
                  <a16:creationId xmlns:a16="http://schemas.microsoft.com/office/drawing/2014/main" id="{D5F133F7-E38D-4DA1-99C1-86F681CA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5CAB3553-58B3-4262-BE0D-58D7CA75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66">
              <a:extLst>
                <a:ext uri="{FF2B5EF4-FFF2-40B4-BE49-F238E27FC236}">
                  <a16:creationId xmlns:a16="http://schemas.microsoft.com/office/drawing/2014/main" id="{9D1B417A-9677-4C16-A473-B9683700F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7302AEA5-098D-4C81-88C5-07902BF9C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66">
              <a:extLst>
                <a:ext uri="{FF2B5EF4-FFF2-40B4-BE49-F238E27FC236}">
                  <a16:creationId xmlns:a16="http://schemas.microsoft.com/office/drawing/2014/main" id="{7C4E3ACA-8B17-422E-90A9-7586D06E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D4A1ED5-82F7-4465-9B76-3F80A489F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Rectangle 66">
              <a:extLst>
                <a:ext uri="{FF2B5EF4-FFF2-40B4-BE49-F238E27FC236}">
                  <a16:creationId xmlns:a16="http://schemas.microsoft.com/office/drawing/2014/main" id="{69D1CC06-3A23-41C0-8EBB-28E61278E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462044AD-4120-4B1C-B41A-A45DA5551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66">
              <a:extLst>
                <a:ext uri="{FF2B5EF4-FFF2-40B4-BE49-F238E27FC236}">
                  <a16:creationId xmlns:a16="http://schemas.microsoft.com/office/drawing/2014/main" id="{30623D13-D545-4F2E-8425-E59D1BEF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E139ADAB-729A-4C31-B7E7-2532FF3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Rectangle 66">
              <a:extLst>
                <a:ext uri="{FF2B5EF4-FFF2-40B4-BE49-F238E27FC236}">
                  <a16:creationId xmlns:a16="http://schemas.microsoft.com/office/drawing/2014/main" id="{C7589FD1-9BFF-4E61-8C5E-8CF2AF79A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5F53515D-4E5F-4534-90F9-BD9DE478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Rectangle 66">
              <a:extLst>
                <a:ext uri="{FF2B5EF4-FFF2-40B4-BE49-F238E27FC236}">
                  <a16:creationId xmlns:a16="http://schemas.microsoft.com/office/drawing/2014/main" id="{C13CB45B-7C83-43EA-878D-FE9C4593E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38BA5C82-1285-46A1-BA10-254B21663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6" name="Rectangle 66">
              <a:extLst>
                <a:ext uri="{FF2B5EF4-FFF2-40B4-BE49-F238E27FC236}">
                  <a16:creationId xmlns:a16="http://schemas.microsoft.com/office/drawing/2014/main" id="{199FE72C-20A3-4FB4-BD67-E7EDF540D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37" name="Rectangle 96">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164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30"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C7BE351-EE97-41C0-90F8-18E079D66E44}"/>
              </a:ext>
            </a:extLst>
          </p:cNvPr>
          <p:cNvSpPr>
            <a:spLocks noGrp="1"/>
          </p:cNvSpPr>
          <p:nvPr>
            <p:ph type="title"/>
          </p:nvPr>
        </p:nvSpPr>
        <p:spPr>
          <a:xfrm>
            <a:off x="649270" y="4615840"/>
            <a:ext cx="3885141" cy="1526741"/>
          </a:xfrm>
        </p:spPr>
        <p:txBody>
          <a:bodyPr>
            <a:normAutofit/>
          </a:bodyPr>
          <a:lstStyle/>
          <a:p>
            <a:pPr algn="ctr"/>
            <a:r>
              <a:rPr lang="el-GR" sz="2800" b="1" dirty="0">
                <a:solidFill>
                  <a:srgbClr val="FFFF00"/>
                </a:solidFill>
                <a:latin typeface="+mn-lt"/>
              </a:rPr>
              <a:t>ΕΠΙΚΟΙΝΩΝΙΑΚΕΣ ΙΚΑΝΟΤΗΤΕΣ ΤΩΝ ΝΕΟΓΝΩΝ (Α) </a:t>
            </a:r>
          </a:p>
        </p:txBody>
      </p:sp>
      <p:pic>
        <p:nvPicPr>
          <p:cNvPr id="1028" name="Picture 4" descr="Fig. 1.">
            <a:extLst>
              <a:ext uri="{FF2B5EF4-FFF2-40B4-BE49-F238E27FC236}">
                <a16:creationId xmlns:a16="http://schemas.microsoft.com/office/drawing/2014/main" id="{667A5A9B-0270-4EF5-8FBF-17FE56A138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93295"/>
            <a:ext cx="6337730" cy="391275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57CC7D9F-938F-453A-ADE8-265AA0E9D60C}"/>
              </a:ext>
            </a:extLst>
          </p:cNvPr>
          <p:cNvSpPr>
            <a:spLocks noGrp="1"/>
          </p:cNvSpPr>
          <p:nvPr>
            <p:ph idx="1"/>
          </p:nvPr>
        </p:nvSpPr>
        <p:spPr>
          <a:xfrm>
            <a:off x="4790374" y="4464459"/>
            <a:ext cx="7008318" cy="1841842"/>
          </a:xfrm>
          <a:gradFill>
            <a:gsLst>
              <a:gs pos="0">
                <a:srgbClr val="CCFFCC"/>
              </a:gs>
              <a:gs pos="100000">
                <a:schemeClr val="bg2">
                  <a:shade val="98000"/>
                  <a:satMod val="120000"/>
                  <a:lumMod val="98000"/>
                </a:schemeClr>
              </a:gs>
            </a:gsLst>
            <a:path path="circle">
              <a:fillToRect l="50000" t="50000" r="100000" b="100000"/>
            </a:path>
          </a:gradFill>
        </p:spPr>
        <p:txBody>
          <a:bodyPr anchor="ctr">
            <a:normAutofit fontScale="25000" lnSpcReduction="20000"/>
          </a:bodyPr>
          <a:lstStyle/>
          <a:p>
            <a:pPr marL="0" indent="0">
              <a:buNone/>
            </a:pPr>
            <a:endParaRPr lang="el-GR" sz="2400" dirty="0"/>
          </a:p>
          <a:p>
            <a:pPr marL="0" indent="0">
              <a:lnSpc>
                <a:spcPct val="120000"/>
              </a:lnSpc>
              <a:buNone/>
            </a:pPr>
            <a:endParaRPr lang="el-GR" sz="9600" b="1" dirty="0"/>
          </a:p>
          <a:p>
            <a:pPr marL="0" indent="0">
              <a:lnSpc>
                <a:spcPct val="120000"/>
              </a:lnSpc>
              <a:buNone/>
            </a:pPr>
            <a:r>
              <a:rPr lang="el-GR" sz="9600" b="1" dirty="0">
                <a:solidFill>
                  <a:srgbClr val="C00000"/>
                </a:solidFill>
              </a:rPr>
              <a:t>Επικέντρωση στο ανθρώπινο πρόσωπο</a:t>
            </a:r>
          </a:p>
          <a:p>
            <a:pPr marL="0" indent="0" algn="just">
              <a:lnSpc>
                <a:spcPct val="120000"/>
              </a:lnSpc>
              <a:buNone/>
            </a:pPr>
            <a:r>
              <a:rPr lang="el-GR" sz="9600" dirty="0"/>
              <a:t>Τα βρέφη προτιμούν να κοιτάζουν σχέδια που απεικονίζουν τα βασικά χαρακτηριστικά του ανθρώπινου προσώπου, παρά αλλοιωμένες εικόνες.  </a:t>
            </a:r>
          </a:p>
          <a:p>
            <a:pPr marL="0" indent="0">
              <a:buNone/>
            </a:pPr>
            <a:endParaRPr lang="el-GR" sz="9600" b="1" dirty="0"/>
          </a:p>
          <a:p>
            <a:pPr marL="0" indent="0">
              <a:buNone/>
            </a:pPr>
            <a:r>
              <a:rPr lang="el-GR" sz="9600" b="1" dirty="0"/>
              <a:t> </a:t>
            </a:r>
          </a:p>
          <a:p>
            <a:pPr marL="0" indent="0">
              <a:buNone/>
            </a:pPr>
            <a:endParaRPr lang="el-GR" sz="2200" dirty="0">
              <a:solidFill>
                <a:schemeClr val="bg1"/>
              </a:solidFill>
            </a:endParaRPr>
          </a:p>
        </p:txBody>
      </p:sp>
      <p:pic>
        <p:nvPicPr>
          <p:cNvPr id="10" name="Picture 3">
            <a:extLst>
              <a:ext uri="{FF2B5EF4-FFF2-40B4-BE49-F238E27FC236}">
                <a16:creationId xmlns:a16="http://schemas.microsoft.com/office/drawing/2014/main" id="{ED918AFB-F431-4588-B0F9-94C1713582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7730" y="193295"/>
            <a:ext cx="5854270" cy="410503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37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1A082A8-0E7C-4C2C-ABA1-E4AF1DC2151F}"/>
              </a:ext>
            </a:extLst>
          </p:cNvPr>
          <p:cNvSpPr>
            <a:spLocks noGrp="1"/>
          </p:cNvSpPr>
          <p:nvPr>
            <p:ph type="title"/>
          </p:nvPr>
        </p:nvSpPr>
        <p:spPr>
          <a:xfrm>
            <a:off x="4785548" y="254514"/>
            <a:ext cx="7251554" cy="1286160"/>
          </a:xfrm>
        </p:spPr>
        <p:txBody>
          <a:bodyPr anchor="b">
            <a:normAutofit/>
          </a:bodyPr>
          <a:lstStyle/>
          <a:p>
            <a:pPr algn="ctr"/>
            <a:r>
              <a:rPr lang="el-GR" sz="2800" b="1" dirty="0">
                <a:solidFill>
                  <a:srgbClr val="C00000"/>
                </a:solidFill>
                <a:latin typeface="+mn-lt"/>
              </a:rPr>
              <a:t>ΕΠΙΚΟΙΝΩΝΙΑΚΕΣ ΙΚΑΝΟΤΗΤΕΣ ΤΩΝ ΝΕΟΓΝΩΝ (Β) </a:t>
            </a:r>
          </a:p>
        </p:txBody>
      </p:sp>
      <p:sp>
        <p:nvSpPr>
          <p:cNvPr id="6" name="Θέση περιεχομένου 5">
            <a:extLst>
              <a:ext uri="{FF2B5EF4-FFF2-40B4-BE49-F238E27FC236}">
                <a16:creationId xmlns:a16="http://schemas.microsoft.com/office/drawing/2014/main" id="{0B85E685-F2E7-4E8F-8574-FA94459F64EC}"/>
              </a:ext>
            </a:extLst>
          </p:cNvPr>
          <p:cNvSpPr>
            <a:spLocks noGrp="1"/>
          </p:cNvSpPr>
          <p:nvPr>
            <p:ph idx="1"/>
          </p:nvPr>
        </p:nvSpPr>
        <p:spPr>
          <a:xfrm>
            <a:off x="4785548" y="1688892"/>
            <a:ext cx="7251554" cy="3785419"/>
          </a:xfrm>
        </p:spPr>
        <p:txBody>
          <a:bodyPr>
            <a:normAutofit/>
          </a:bodyPr>
          <a:lstStyle/>
          <a:p>
            <a:pPr marL="0" indent="0" algn="just">
              <a:buNone/>
            </a:pPr>
            <a:r>
              <a:rPr lang="el-GR" sz="2400" b="1" dirty="0"/>
              <a:t>Επικέντρωση στην ανθρώπινη φωνή</a:t>
            </a:r>
            <a:endParaRPr lang="en-US" sz="2400" b="1" dirty="0"/>
          </a:p>
          <a:p>
            <a:pPr marL="0" indent="0" algn="just">
              <a:buNone/>
            </a:pPr>
            <a:r>
              <a:rPr lang="el-GR" sz="2400" u="sng" dirty="0"/>
              <a:t>Τα νεογνά προτιμούν </a:t>
            </a:r>
          </a:p>
          <a:p>
            <a:pPr algn="just"/>
            <a:r>
              <a:rPr lang="el-GR" sz="2400" dirty="0"/>
              <a:t>την ανθρώπινη φωνή έναντι άλλων ήχων.</a:t>
            </a:r>
          </a:p>
          <a:p>
            <a:pPr algn="just"/>
            <a:r>
              <a:rPr lang="el-GR" sz="2400" dirty="0"/>
              <a:t>τη </a:t>
            </a:r>
            <a:r>
              <a:rPr lang="el-GR" sz="2400" i="1" dirty="0"/>
              <a:t>διαισθητική βρεφική ομιλία</a:t>
            </a:r>
          </a:p>
          <a:p>
            <a:pPr algn="just"/>
            <a:r>
              <a:rPr lang="el-GR" sz="2400" dirty="0"/>
              <a:t>τη «μητρική» παρά μία ξένη γλώσσα</a:t>
            </a:r>
          </a:p>
          <a:p>
            <a:pPr algn="just"/>
            <a:r>
              <a:rPr lang="el-GR" sz="2400" dirty="0"/>
              <a:t>τις γυναικείες από τις ανδρικές φωνές </a:t>
            </a:r>
          </a:p>
          <a:p>
            <a:pPr algn="just"/>
            <a:r>
              <a:rPr lang="el-GR" sz="2400" dirty="0"/>
              <a:t>τη φωνή της μητέρας από τη φωνή άλλων γυναικών</a:t>
            </a:r>
          </a:p>
        </p:txBody>
      </p:sp>
      <p:pic>
        <p:nvPicPr>
          <p:cNvPr id="30722" name="Picture 2">
            <a:extLst>
              <a:ext uri="{FF2B5EF4-FFF2-40B4-BE49-F238E27FC236}">
                <a16:creationId xmlns:a16="http://schemas.microsoft.com/office/drawing/2014/main" id="{E13C19CC-6827-478F-A7D3-35A7D45150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23" r="27344" b="1"/>
          <a:stretch/>
        </p:blipFill>
        <p:spPr bwMode="auto">
          <a:xfrm>
            <a:off x="20" y="10"/>
            <a:ext cx="4635571"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0256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653C9E-EE6A-440E-AC1D-2AC55E12E207}"/>
              </a:ext>
            </a:extLst>
          </p:cNvPr>
          <p:cNvSpPr>
            <a:spLocks noGrp="1"/>
          </p:cNvSpPr>
          <p:nvPr>
            <p:ph type="title"/>
          </p:nvPr>
        </p:nvSpPr>
        <p:spPr>
          <a:xfrm>
            <a:off x="50748" y="108488"/>
            <a:ext cx="5891135" cy="723266"/>
          </a:xfrm>
        </p:spPr>
        <p:txBody>
          <a:bodyPr>
            <a:normAutofit fontScale="90000"/>
          </a:bodyPr>
          <a:lstStyle/>
          <a:p>
            <a:pPr algn="ctr"/>
            <a:r>
              <a:rPr lang="el-GR" sz="2800" b="1" dirty="0">
                <a:solidFill>
                  <a:srgbClr val="C00000"/>
                </a:solidFill>
                <a:latin typeface="+mn-lt"/>
              </a:rPr>
              <a:t>ΔΙΑΙΣΘΗΤΙΚΗ ΒΡΕΦΙΚΗ ΟΜΙΛΙΑ</a:t>
            </a:r>
            <a:br>
              <a:rPr lang="el-GR" sz="2800" b="1" dirty="0">
                <a:solidFill>
                  <a:srgbClr val="C00000"/>
                </a:solidFill>
                <a:latin typeface="+mn-lt"/>
              </a:rPr>
            </a:br>
            <a:r>
              <a:rPr lang="en-US" sz="2800" b="1" dirty="0">
                <a:solidFill>
                  <a:srgbClr val="C00000"/>
                </a:solidFill>
                <a:latin typeface="+mn-lt"/>
              </a:rPr>
              <a:t>(Infant Directed Speech – IDS)</a:t>
            </a:r>
            <a:r>
              <a:rPr lang="el-GR" sz="2800" b="1" dirty="0">
                <a:solidFill>
                  <a:srgbClr val="C00000"/>
                </a:solidFill>
                <a:latin typeface="+mn-lt"/>
              </a:rPr>
              <a:t> </a:t>
            </a:r>
          </a:p>
        </p:txBody>
      </p:sp>
      <p:sp>
        <p:nvSpPr>
          <p:cNvPr id="3" name="Θέση περιεχομένου 2">
            <a:extLst>
              <a:ext uri="{FF2B5EF4-FFF2-40B4-BE49-F238E27FC236}">
                <a16:creationId xmlns:a16="http://schemas.microsoft.com/office/drawing/2014/main" id="{956A19BB-ED74-413B-B61E-2B4EC06BA990}"/>
              </a:ext>
            </a:extLst>
          </p:cNvPr>
          <p:cNvSpPr>
            <a:spLocks noGrp="1"/>
          </p:cNvSpPr>
          <p:nvPr>
            <p:ph idx="1"/>
          </p:nvPr>
        </p:nvSpPr>
        <p:spPr>
          <a:xfrm>
            <a:off x="50748" y="865682"/>
            <a:ext cx="6220918" cy="5883830"/>
          </a:xfrm>
        </p:spPr>
        <p:txBody>
          <a:bodyPr>
            <a:normAutofit/>
          </a:bodyPr>
          <a:lstStyle/>
          <a:p>
            <a:pPr algn="just"/>
            <a:r>
              <a:rPr lang="el-GR" sz="2400" dirty="0"/>
              <a:t>Αυθόρμητη, δεν απαιτεί σκέψη ή συνειδητή προετοιμασία. </a:t>
            </a:r>
          </a:p>
          <a:p>
            <a:pPr algn="just"/>
            <a:r>
              <a:rPr lang="el-GR" sz="2400" dirty="0"/>
              <a:t>Σύντομες φράσεις</a:t>
            </a:r>
          </a:p>
          <a:p>
            <a:pPr algn="just"/>
            <a:r>
              <a:rPr lang="el-GR" sz="2400" dirty="0"/>
              <a:t>Επανάληψη φράσεων</a:t>
            </a:r>
          </a:p>
          <a:p>
            <a:pPr algn="just"/>
            <a:r>
              <a:rPr lang="el-GR" sz="2400" dirty="0"/>
              <a:t>Μεγάλες παύσεις </a:t>
            </a:r>
          </a:p>
          <a:p>
            <a:pPr algn="just"/>
            <a:r>
              <a:rPr lang="el-GR" sz="2400" dirty="0"/>
              <a:t>Απλή συντακτική δομή </a:t>
            </a:r>
          </a:p>
          <a:p>
            <a:pPr algn="just"/>
            <a:r>
              <a:rPr lang="el-GR" sz="2400" dirty="0"/>
              <a:t>Υψηλός τόνος</a:t>
            </a:r>
          </a:p>
          <a:p>
            <a:pPr algn="just"/>
            <a:r>
              <a:rPr lang="el-GR" sz="2400" dirty="0"/>
              <a:t>Μεγάλη τονική διακύμανση </a:t>
            </a:r>
          </a:p>
          <a:p>
            <a:pPr algn="just"/>
            <a:r>
              <a:rPr lang="el-GR" sz="2400" dirty="0"/>
              <a:t>Ηχηρή αλλά χωρίς μέταλλο φωνή</a:t>
            </a:r>
          </a:p>
          <a:p>
            <a:pPr algn="just"/>
            <a:r>
              <a:rPr lang="el-GR" sz="2400" dirty="0"/>
              <a:t>Τροποποιείται καθώς το βρέφος μεγαλώνει</a:t>
            </a:r>
          </a:p>
          <a:p>
            <a:pPr algn="just"/>
            <a:r>
              <a:rPr lang="el-GR" sz="2400" dirty="0"/>
              <a:t>Τα χαρακτηριστικά είναι κοινά σε πολλές και διαφορετικές γλώσσες. </a:t>
            </a:r>
            <a:endParaRPr lang="en-US" sz="2400" dirty="0"/>
          </a:p>
          <a:p>
            <a:endParaRPr lang="en-US" sz="2400" dirty="0"/>
          </a:p>
          <a:p>
            <a:endParaRPr lang="en-US" sz="2400" dirty="0"/>
          </a:p>
          <a:p>
            <a:endParaRPr lang="en-US" sz="2400" dirty="0"/>
          </a:p>
        </p:txBody>
      </p:sp>
      <p:pic>
        <p:nvPicPr>
          <p:cNvPr id="6146" name="Picture 2" descr="Αποτέλεσμα εικόνας για infant directed vs adult directed speech">
            <a:extLst>
              <a:ext uri="{FF2B5EF4-FFF2-40B4-BE49-F238E27FC236}">
                <a16:creationId xmlns:a16="http://schemas.microsoft.com/office/drawing/2014/main" id="{F40FBFEE-6619-4D7D-B295-A74B07C5FC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6" r="-3" b="886"/>
          <a:stretch/>
        </p:blipFill>
        <p:spPr bwMode="auto">
          <a:xfrm>
            <a:off x="5919553" y="108488"/>
            <a:ext cx="6220918" cy="651340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Mother and her baby share heartwarming interaction">
            <a:hlinkClick r:id="" action="ppaction://media"/>
            <a:extLst>
              <a:ext uri="{FF2B5EF4-FFF2-40B4-BE49-F238E27FC236}">
                <a16:creationId xmlns:a16="http://schemas.microsoft.com/office/drawing/2014/main" id="{2A9B9CAB-1B3B-4115-B057-A54738601B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478" y="6115987"/>
            <a:ext cx="5496784" cy="505908"/>
          </a:xfrm>
          <a:prstGeom prst="rect">
            <a:avLst/>
          </a:prstGeom>
        </p:spPr>
      </p:pic>
    </p:spTree>
    <p:extLst>
      <p:ext uri="{BB962C8B-B14F-4D97-AF65-F5344CB8AC3E}">
        <p14:creationId xmlns:p14="http://schemas.microsoft.com/office/powerpoint/2010/main" val="1546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08DA88-2F25-4015-80C6-1D3D1F3EF6EA}"/>
              </a:ext>
            </a:extLst>
          </p:cNvPr>
          <p:cNvSpPr>
            <a:spLocks noGrp="1"/>
          </p:cNvSpPr>
          <p:nvPr>
            <p:ph type="title"/>
          </p:nvPr>
        </p:nvSpPr>
        <p:spPr>
          <a:xfrm>
            <a:off x="7552944" y="319300"/>
            <a:ext cx="4639056" cy="1299638"/>
          </a:xfrm>
        </p:spPr>
        <p:txBody>
          <a:bodyPr>
            <a:normAutofit/>
          </a:bodyPr>
          <a:lstStyle/>
          <a:p>
            <a:pPr algn="ctr"/>
            <a:r>
              <a:rPr lang="el-GR" sz="2800" b="1" dirty="0">
                <a:latin typeface="+mn-lt"/>
              </a:rPr>
              <a:t>ΕΠΙΚΟΙΝΩΝΙΑΚΕΣ ΙΚΑΝΟΤΗΤΕΣ ΤΩΝ ΝΕΟΓΝΩΝ (Γ) </a:t>
            </a:r>
          </a:p>
        </p:txBody>
      </p:sp>
      <p:sp>
        <p:nvSpPr>
          <p:cNvPr id="71" name="Rectangle 7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Αποτέλεσμα εικόνας για sucking rhythm">
            <a:extLst>
              <a:ext uri="{FF2B5EF4-FFF2-40B4-BE49-F238E27FC236}">
                <a16:creationId xmlns:a16="http://schemas.microsoft.com/office/drawing/2014/main" id="{BB4BB3FA-74F8-4501-BE5D-60FE25DB7E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4142" y="1730895"/>
            <a:ext cx="6064660" cy="339620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22322898-0484-419A-A423-0A8F5B3FDCE9}"/>
              </a:ext>
            </a:extLst>
          </p:cNvPr>
          <p:cNvSpPr>
            <a:spLocks noGrp="1"/>
          </p:cNvSpPr>
          <p:nvPr>
            <p:ph idx="1"/>
          </p:nvPr>
        </p:nvSpPr>
        <p:spPr>
          <a:xfrm>
            <a:off x="7573404" y="1730895"/>
            <a:ext cx="4618595" cy="3779520"/>
          </a:xfrm>
        </p:spPr>
        <p:txBody>
          <a:bodyPr>
            <a:normAutofit/>
          </a:bodyPr>
          <a:lstStyle/>
          <a:p>
            <a:pPr marL="0" indent="0" algn="just">
              <a:buNone/>
            </a:pPr>
            <a:r>
              <a:rPr lang="el-GR" sz="2400" b="1" dirty="0">
                <a:solidFill>
                  <a:srgbClr val="C00000"/>
                </a:solidFill>
              </a:rPr>
              <a:t>Εναλλαγή επικοινωνιακών ρόλων</a:t>
            </a:r>
            <a:endParaRPr lang="el-GR" sz="2400" dirty="0">
              <a:solidFill>
                <a:srgbClr val="C00000"/>
              </a:solidFill>
            </a:endParaRPr>
          </a:p>
          <a:p>
            <a:pPr algn="just"/>
            <a:r>
              <a:rPr lang="el-GR" sz="2400" dirty="0"/>
              <a:t>Τα νεογνά είναι ικανά να αναστέλλουν τη δραστηριότητά τους, όταν ενεργεί ο ενήλικας και ενεργούν, όταν ο ενήλικας κάνει παύση. </a:t>
            </a:r>
          </a:p>
          <a:p>
            <a:pPr algn="just"/>
            <a:r>
              <a:rPr lang="el-GR" sz="2400" dirty="0"/>
              <a:t>Η ικανότητα αυτή είναι έκδηλη στον θηλασμό.  </a:t>
            </a:r>
          </a:p>
        </p:txBody>
      </p:sp>
    </p:spTree>
    <p:extLst>
      <p:ext uri="{BB962C8B-B14F-4D97-AF65-F5344CB8AC3E}">
        <p14:creationId xmlns:p14="http://schemas.microsoft.com/office/powerpoint/2010/main" val="1068065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8EE553-4C6A-4A8A-9E64-1F477AD6E31B}"/>
              </a:ext>
            </a:extLst>
          </p:cNvPr>
          <p:cNvSpPr>
            <a:spLocks noGrp="1"/>
          </p:cNvSpPr>
          <p:nvPr>
            <p:ph type="title"/>
          </p:nvPr>
        </p:nvSpPr>
        <p:spPr>
          <a:xfrm>
            <a:off x="4803803" y="244281"/>
            <a:ext cx="7260378" cy="817597"/>
          </a:xfrm>
        </p:spPr>
        <p:txBody>
          <a:bodyPr anchor="b">
            <a:normAutofit/>
          </a:bodyPr>
          <a:lstStyle/>
          <a:p>
            <a:pPr algn="ctr"/>
            <a:r>
              <a:rPr lang="el-GR" sz="2800" b="1" dirty="0">
                <a:solidFill>
                  <a:srgbClr val="0000CC"/>
                </a:solidFill>
                <a:latin typeface="+mn-lt"/>
              </a:rPr>
              <a:t>ΕΠΙΘΥΜΙΑ ΑΠΟΚΤΗΣΗΣ ΠΑΙΔΙΟΥ (Α)</a:t>
            </a:r>
          </a:p>
        </p:txBody>
      </p:sp>
      <p:sp>
        <p:nvSpPr>
          <p:cNvPr id="3" name="Θέση περιεχομένου 2">
            <a:extLst>
              <a:ext uri="{FF2B5EF4-FFF2-40B4-BE49-F238E27FC236}">
                <a16:creationId xmlns:a16="http://schemas.microsoft.com/office/drawing/2014/main" id="{19E30E74-574B-4323-B3D6-44C81E2FF603}"/>
              </a:ext>
            </a:extLst>
          </p:cNvPr>
          <p:cNvSpPr>
            <a:spLocks noGrp="1"/>
          </p:cNvSpPr>
          <p:nvPr>
            <p:ph idx="1"/>
          </p:nvPr>
        </p:nvSpPr>
        <p:spPr>
          <a:xfrm>
            <a:off x="4803803" y="2115117"/>
            <a:ext cx="7388177" cy="4742883"/>
          </a:xfrm>
        </p:spPr>
        <p:txBody>
          <a:bodyPr>
            <a:noAutofit/>
          </a:bodyPr>
          <a:lstStyle/>
          <a:p>
            <a:pPr algn="just"/>
            <a:r>
              <a:rPr lang="el-GR" sz="2400" dirty="0"/>
              <a:t>Η έννοια της επιθυμίας απόκτησης παιδιού εμφανίστηκε τον 19</a:t>
            </a:r>
            <a:r>
              <a:rPr lang="el-GR" sz="2400" baseline="30000" dirty="0"/>
              <a:t>ο</a:t>
            </a:r>
            <a:r>
              <a:rPr lang="el-GR" sz="2400" dirty="0"/>
              <a:t> αι. όταν άρχισε να γίνεται ευρεία χρήση της φαρμακευτικής αντισύλληψης.</a:t>
            </a:r>
          </a:p>
          <a:p>
            <a:pPr algn="just"/>
            <a:r>
              <a:rPr lang="el-GR" sz="2400" dirty="0"/>
              <a:t>Αυτή η αλλαγή δημιούργησε την ψευδαίσθηση ότι η αναπαραγωγική διαδικασία είναι απολύτως ελεγχόμενη από τα άτομα.</a:t>
            </a:r>
          </a:p>
          <a:p>
            <a:pPr algn="just"/>
            <a:r>
              <a:rPr lang="el-GR" sz="2400" dirty="0"/>
              <a:t>Η επιθυμία προηγείται της εγκυμοσύνης. </a:t>
            </a:r>
            <a:endParaRPr lang="en-US" sz="2400" dirty="0"/>
          </a:p>
          <a:p>
            <a:pPr algn="just"/>
            <a:r>
              <a:rPr lang="en-US" sz="2400" dirty="0"/>
              <a:t>H</a:t>
            </a:r>
            <a:r>
              <a:rPr lang="el-GR" sz="2400" dirty="0"/>
              <a:t> αναπαραγωγική</a:t>
            </a:r>
            <a:r>
              <a:rPr lang="en-US" sz="2400" dirty="0"/>
              <a:t> </a:t>
            </a:r>
            <a:r>
              <a:rPr lang="el-GR" sz="2400" dirty="0"/>
              <a:t>διαδικασία παραμένει, μυστήριο,</a:t>
            </a:r>
            <a:r>
              <a:rPr lang="en-US" sz="2400" dirty="0"/>
              <a:t> </a:t>
            </a:r>
            <a:r>
              <a:rPr lang="el-GR" sz="2400" dirty="0"/>
              <a:t>καθώς κάποιες</a:t>
            </a:r>
            <a:r>
              <a:rPr lang="en-US" sz="2400" dirty="0"/>
              <a:t> </a:t>
            </a:r>
            <a:r>
              <a:rPr lang="el-GR" sz="2400" dirty="0"/>
              <a:t>εγκυμοσύνες προκύπτουν,</a:t>
            </a:r>
            <a:r>
              <a:rPr lang="en-US" sz="2400" dirty="0"/>
              <a:t> </a:t>
            </a:r>
            <a:r>
              <a:rPr lang="el-GR" sz="2400" dirty="0"/>
              <a:t>ενώ τα ζευγάρια χρησιμοποιούν αντισυλληπτικές μεθόδους</a:t>
            </a:r>
            <a:r>
              <a:rPr lang="en-US" sz="2400" dirty="0"/>
              <a:t>,</a:t>
            </a:r>
            <a:r>
              <a:rPr lang="el-GR" sz="2400" dirty="0"/>
              <a:t> ενώ άλλες καθυστερούν</a:t>
            </a:r>
            <a:r>
              <a:rPr lang="en-US" sz="2400" dirty="0"/>
              <a:t> </a:t>
            </a:r>
            <a:r>
              <a:rPr lang="el-GR" sz="2400" dirty="0"/>
              <a:t>χωρίς την ύπαρξη κάποιου οργανικού προβλήματος</a:t>
            </a:r>
            <a:r>
              <a:rPr lang="en-US" sz="2400" dirty="0"/>
              <a:t>.</a:t>
            </a:r>
            <a:endParaRPr lang="el-GR" sz="2400" dirty="0"/>
          </a:p>
        </p:txBody>
      </p:sp>
      <p:pic>
        <p:nvPicPr>
          <p:cNvPr id="6146" name="Picture 2" descr="Αποτέλεσμα εικόνας για desire for children">
            <a:extLst>
              <a:ext uri="{FF2B5EF4-FFF2-40B4-BE49-F238E27FC236}">
                <a16:creationId xmlns:a16="http://schemas.microsoft.com/office/drawing/2014/main" id="{D82F5703-A39A-454A-9A4C-FA5542BCE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7" r="724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29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12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065D3F1-1E0F-4BC6-9846-BCE0BCC9D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F66EEDA-5FE7-4644-9B8E-9C333CB59D2D}"/>
              </a:ext>
            </a:extLst>
          </p:cNvPr>
          <p:cNvSpPr>
            <a:spLocks noGrp="1"/>
          </p:cNvSpPr>
          <p:nvPr>
            <p:ph type="title"/>
          </p:nvPr>
        </p:nvSpPr>
        <p:spPr>
          <a:xfrm>
            <a:off x="7736574" y="485192"/>
            <a:ext cx="4455425" cy="1253667"/>
          </a:xfrm>
          <a:gradFill>
            <a:gsLst>
              <a:gs pos="0">
                <a:srgbClr val="CCFFCC"/>
              </a:gs>
              <a:gs pos="100000">
                <a:schemeClr val="bg2">
                  <a:shade val="98000"/>
                  <a:satMod val="120000"/>
                  <a:lumMod val="98000"/>
                </a:schemeClr>
              </a:gs>
            </a:gsLst>
            <a:path path="circle">
              <a:fillToRect l="50000" t="50000" r="100000" b="100000"/>
            </a:path>
          </a:gradFill>
        </p:spPr>
        <p:txBody>
          <a:bodyPr>
            <a:normAutofit/>
          </a:bodyPr>
          <a:lstStyle/>
          <a:p>
            <a:pPr algn="ctr"/>
            <a:r>
              <a:rPr lang="el-GR" sz="2800" b="1" dirty="0">
                <a:latin typeface="+mn-lt"/>
              </a:rPr>
              <a:t>ΕΠΙΚΟΙΝΩΝΙΑΚΕΣ ΙΚΑΝΟΤΗΤΕΣ ΤΩΝ ΝΕΟΓΝΩΝ (Δ) </a:t>
            </a:r>
          </a:p>
        </p:txBody>
      </p:sp>
      <p:pic>
        <p:nvPicPr>
          <p:cNvPr id="9" name="Picture 4">
            <a:extLst>
              <a:ext uri="{FF2B5EF4-FFF2-40B4-BE49-F238E27FC236}">
                <a16:creationId xmlns:a16="http://schemas.microsoft.com/office/drawing/2014/main" id="{291FBDCC-0690-4CDF-9936-C9252A41EA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84" b="-2"/>
          <a:stretch/>
        </p:blipFill>
        <p:spPr bwMode="auto">
          <a:xfrm>
            <a:off x="1" y="7"/>
            <a:ext cx="7680960" cy="28204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περιεχομένου 2">
            <a:extLst>
              <a:ext uri="{FF2B5EF4-FFF2-40B4-BE49-F238E27FC236}">
                <a16:creationId xmlns:a16="http://schemas.microsoft.com/office/drawing/2014/main" id="{71DD757C-59B5-495B-BE27-8431F39FB588}"/>
              </a:ext>
            </a:extLst>
          </p:cNvPr>
          <p:cNvSpPr>
            <a:spLocks noGrp="1"/>
          </p:cNvSpPr>
          <p:nvPr>
            <p:ph idx="1"/>
          </p:nvPr>
        </p:nvSpPr>
        <p:spPr>
          <a:xfrm>
            <a:off x="130546" y="3012415"/>
            <a:ext cx="7370633" cy="3698351"/>
          </a:xfrm>
          <a:gradFill>
            <a:gsLst>
              <a:gs pos="0">
                <a:schemeClr val="bg1"/>
              </a:gs>
              <a:gs pos="100000">
                <a:schemeClr val="bg2">
                  <a:shade val="98000"/>
                  <a:satMod val="120000"/>
                  <a:lumMod val="98000"/>
                </a:schemeClr>
              </a:gs>
            </a:gsLst>
            <a:path path="circle">
              <a:fillToRect l="50000" t="50000" r="100000" b="100000"/>
            </a:path>
          </a:gradFill>
        </p:spPr>
        <p:txBody>
          <a:bodyPr anchor="ctr">
            <a:normAutofit/>
          </a:bodyPr>
          <a:lstStyle/>
          <a:p>
            <a:pPr algn="just"/>
            <a:r>
              <a:rPr lang="el-GR" sz="2400" dirty="0"/>
              <a:t>Τα νεογνά </a:t>
            </a:r>
            <a:r>
              <a:rPr lang="el-GR" sz="2400" b="1" dirty="0">
                <a:solidFill>
                  <a:srgbClr val="C00000"/>
                </a:solidFill>
              </a:rPr>
              <a:t>μιμούνται</a:t>
            </a:r>
            <a:r>
              <a:rPr lang="el-GR" sz="2400" b="1" dirty="0"/>
              <a:t> </a:t>
            </a:r>
            <a:r>
              <a:rPr lang="el-GR" sz="2400" dirty="0"/>
              <a:t>λίγο μετά τη γέννησή τους</a:t>
            </a:r>
          </a:p>
          <a:p>
            <a:pPr algn="just">
              <a:buFontTx/>
              <a:buChar char="-"/>
            </a:pPr>
            <a:r>
              <a:rPr lang="el-GR" sz="2400" dirty="0" err="1"/>
              <a:t>Φωνοποιήσεις</a:t>
            </a:r>
            <a:endParaRPr lang="el-GR" sz="2400" dirty="0"/>
          </a:p>
          <a:p>
            <a:pPr algn="just">
              <a:buFontTx/>
              <a:buChar char="-"/>
            </a:pPr>
            <a:r>
              <a:rPr lang="el-GR" sz="2400" dirty="0"/>
              <a:t>Εκφράσεις του προσώπου</a:t>
            </a:r>
          </a:p>
          <a:p>
            <a:pPr algn="just">
              <a:buFontTx/>
              <a:buChar char="-"/>
            </a:pPr>
            <a:r>
              <a:rPr lang="el-GR" sz="2400" dirty="0"/>
              <a:t>Κινήσεις των χεριών </a:t>
            </a:r>
          </a:p>
          <a:p>
            <a:pPr marL="0" indent="0" algn="just">
              <a:buNone/>
            </a:pPr>
            <a:endParaRPr lang="el-GR" sz="2400" dirty="0"/>
          </a:p>
          <a:p>
            <a:pPr algn="just"/>
            <a:r>
              <a:rPr lang="el-GR" sz="2400" dirty="0"/>
              <a:t>Ωστόσο, παρατηρούνται και ατομικές διαφορές </a:t>
            </a:r>
          </a:p>
          <a:p>
            <a:pPr>
              <a:buFontTx/>
              <a:buChar char="-"/>
            </a:pPr>
            <a:endParaRPr lang="el-GR" sz="2000" dirty="0"/>
          </a:p>
          <a:p>
            <a:pPr marL="0" indent="0">
              <a:buNone/>
            </a:pPr>
            <a:r>
              <a:rPr lang="el-GR" sz="2000" dirty="0"/>
              <a:t>  </a:t>
            </a:r>
          </a:p>
        </p:txBody>
      </p:sp>
      <p:pic>
        <p:nvPicPr>
          <p:cNvPr id="7" name="Picture 2" descr="Εικόνα που περιέχει φωτογραφία, εσωτερικό, αναζήτηση, διαφορετικός&#10;&#10;Περιγραφή που δημιουργήθηκε αυτόματα">
            <a:extLst>
              <a:ext uri="{FF2B5EF4-FFF2-40B4-BE49-F238E27FC236}">
                <a16:creationId xmlns:a16="http://schemas.microsoft.com/office/drawing/2014/main" id="{DD0BE217-4D10-4BC8-84E9-7A8F614845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57" r="2" b="32686"/>
          <a:stretch/>
        </p:blipFill>
        <p:spPr bwMode="auto">
          <a:xfrm>
            <a:off x="7671072" y="2768737"/>
            <a:ext cx="4520928" cy="40892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Rectangle 20">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755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4167547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76CBE2C-3C71-448D-B048-72FC486020F5}"/>
              </a:ext>
            </a:extLst>
          </p:cNvPr>
          <p:cNvSpPr>
            <a:spLocks noGrp="1"/>
          </p:cNvSpPr>
          <p:nvPr>
            <p:ph type="title"/>
          </p:nvPr>
        </p:nvSpPr>
        <p:spPr>
          <a:xfrm>
            <a:off x="71092" y="1617681"/>
            <a:ext cx="3496567" cy="840706"/>
          </a:xfrm>
        </p:spPr>
        <p:txBody>
          <a:bodyPr anchor="b">
            <a:normAutofit/>
          </a:bodyPr>
          <a:lstStyle/>
          <a:p>
            <a:pPr algn="ctr"/>
            <a:r>
              <a:rPr lang="el-GR" sz="2800" b="1" dirty="0">
                <a:solidFill>
                  <a:srgbClr val="C00000"/>
                </a:solidFill>
                <a:latin typeface="+mn-lt"/>
              </a:rPr>
              <a:t>ΝΕΟΓΝΙΚΗ ΜΙΜΗΣΗ</a:t>
            </a:r>
          </a:p>
        </p:txBody>
      </p:sp>
      <p:grpSp>
        <p:nvGrpSpPr>
          <p:cNvPr id="74" name="Group 73">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75"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6"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32771" name="Picture 2" descr="Εικόνα που περιέχει άνδρας, φωτογραφία, καθιστός, δωμάτιο&#10;&#10;Περιγραφή που δημιουργήθηκε αυτόματα">
            <a:extLst>
              <a:ext uri="{FF2B5EF4-FFF2-40B4-BE49-F238E27FC236}">
                <a16:creationId xmlns:a16="http://schemas.microsoft.com/office/drawing/2014/main" id="{819FE49F-1EA0-456A-AF76-341D7656EC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1" r="8290" b="2"/>
          <a:stretch/>
        </p:blipFill>
        <p:spPr bwMode="auto">
          <a:xfrm>
            <a:off x="3350516" y="3561147"/>
            <a:ext cx="8759456" cy="33832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5" descr="Εικόνα που περιέχει άτομο, άνδρας, εσωτερικό, φωτογραφία&#10;&#10;Περιγραφή που δημιουργήθηκε αυτόματα">
            <a:extLst>
              <a:ext uri="{FF2B5EF4-FFF2-40B4-BE49-F238E27FC236}">
                <a16:creationId xmlns:a16="http://schemas.microsoft.com/office/drawing/2014/main" id="{EFE21850-53B1-439E-BBC0-33B833802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2" r="14352" b="2"/>
          <a:stretch/>
        </p:blipFill>
        <p:spPr bwMode="auto">
          <a:xfrm>
            <a:off x="3343124" y="249891"/>
            <a:ext cx="8766848" cy="33832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62C60B-AAE6-4B99-9E60-FEC26B5D5A23}"/>
              </a:ext>
            </a:extLst>
          </p:cNvPr>
          <p:cNvSpPr>
            <a:spLocks noGrp="1"/>
          </p:cNvSpPr>
          <p:nvPr>
            <p:ph type="title"/>
          </p:nvPr>
        </p:nvSpPr>
        <p:spPr>
          <a:xfrm>
            <a:off x="1" y="101158"/>
            <a:ext cx="4866968" cy="1154562"/>
          </a:xfrm>
          <a:gradFill>
            <a:gsLst>
              <a:gs pos="0">
                <a:schemeClr val="bg1"/>
              </a:gs>
              <a:gs pos="100000">
                <a:schemeClr val="bg2">
                  <a:shade val="98000"/>
                  <a:satMod val="120000"/>
                  <a:lumMod val="98000"/>
                </a:schemeClr>
              </a:gs>
            </a:gsLst>
            <a:path path="circle">
              <a:fillToRect l="50000" t="50000" r="100000" b="100000"/>
            </a:path>
          </a:gradFill>
        </p:spPr>
        <p:txBody>
          <a:bodyPr>
            <a:normAutofit/>
          </a:bodyPr>
          <a:lstStyle/>
          <a:p>
            <a:pPr algn="ctr"/>
            <a:r>
              <a:rPr lang="el-GR" sz="2800" b="1" dirty="0">
                <a:solidFill>
                  <a:srgbClr val="C00000"/>
                </a:solidFill>
                <a:latin typeface="+mn-lt"/>
              </a:rPr>
              <a:t>ΕΠΙΚΟΙΝΩΝΙΑΚΕΣ ΙΚΑΝΟΤΗΤΕΣ ΠΡΟΩΡΩΝ ΝΕΟΓΝΩΝ </a:t>
            </a:r>
          </a:p>
        </p:txBody>
      </p:sp>
      <p:sp>
        <p:nvSpPr>
          <p:cNvPr id="3" name="Θέση περιεχομένου 2">
            <a:extLst>
              <a:ext uri="{FF2B5EF4-FFF2-40B4-BE49-F238E27FC236}">
                <a16:creationId xmlns:a16="http://schemas.microsoft.com/office/drawing/2014/main" id="{8A9B1F95-C8F9-4080-8B5A-9453275A03E8}"/>
              </a:ext>
            </a:extLst>
          </p:cNvPr>
          <p:cNvSpPr>
            <a:spLocks noGrp="1"/>
          </p:cNvSpPr>
          <p:nvPr>
            <p:ph idx="1"/>
          </p:nvPr>
        </p:nvSpPr>
        <p:spPr>
          <a:xfrm>
            <a:off x="77568" y="1378382"/>
            <a:ext cx="4483920" cy="3785419"/>
          </a:xfrm>
          <a:gradFill>
            <a:gsLst>
              <a:gs pos="0">
                <a:schemeClr val="bg1"/>
              </a:gs>
              <a:gs pos="100000">
                <a:schemeClr val="bg2">
                  <a:shade val="98000"/>
                  <a:satMod val="120000"/>
                  <a:lumMod val="98000"/>
                </a:schemeClr>
              </a:gs>
            </a:gsLst>
            <a:path path="circle">
              <a:fillToRect l="50000" t="50000" r="100000" b="100000"/>
            </a:path>
          </a:gradFill>
        </p:spPr>
        <p:txBody>
          <a:bodyPr>
            <a:normAutofit/>
          </a:bodyPr>
          <a:lstStyle/>
          <a:p>
            <a:pPr marL="0" indent="0">
              <a:buNone/>
            </a:pPr>
            <a:r>
              <a:rPr lang="el-GR" sz="2400" b="1" dirty="0" err="1"/>
              <a:t>Προωρότητα</a:t>
            </a:r>
            <a:r>
              <a:rPr lang="el-GR" sz="2400" dirty="0"/>
              <a:t> </a:t>
            </a:r>
          </a:p>
          <a:p>
            <a:pPr>
              <a:buFontTx/>
              <a:buChar char="-"/>
            </a:pPr>
            <a:r>
              <a:rPr lang="el-GR" sz="2400" dirty="0"/>
              <a:t>Ηλικία κύησης &lt; 37 εβδομάδων</a:t>
            </a:r>
          </a:p>
          <a:p>
            <a:pPr>
              <a:buFontTx/>
              <a:buChar char="-"/>
            </a:pPr>
            <a:r>
              <a:rPr lang="el-GR" sz="2400" dirty="0"/>
              <a:t>ή βάρος γέννησης &lt; 2500 </a:t>
            </a:r>
            <a:r>
              <a:rPr lang="el-GR" sz="2400" dirty="0" err="1"/>
              <a:t>γρ</a:t>
            </a:r>
            <a:r>
              <a:rPr lang="el-GR" sz="2400" dirty="0"/>
              <a:t>.</a:t>
            </a:r>
            <a:r>
              <a:rPr lang="el-GR" sz="1800" dirty="0"/>
              <a:t> </a:t>
            </a:r>
          </a:p>
          <a:p>
            <a:pPr marL="0" indent="0">
              <a:buNone/>
            </a:pPr>
            <a:endParaRPr lang="el-GR" sz="1800" dirty="0"/>
          </a:p>
          <a:p>
            <a:pPr marL="0" indent="0" algn="ctr">
              <a:buNone/>
            </a:pPr>
            <a:r>
              <a:rPr lang="el-GR" sz="2400" b="1" dirty="0">
                <a:solidFill>
                  <a:srgbClr val="0000CC"/>
                </a:solidFill>
              </a:rPr>
              <a:t>Τα πρόωρα βρέφη διαθέτουν τις επικοινωνιακές ικανότητες </a:t>
            </a:r>
            <a:r>
              <a:rPr lang="el-GR" sz="2400" b="1" dirty="0" err="1">
                <a:solidFill>
                  <a:srgbClr val="0000CC"/>
                </a:solidFill>
              </a:rPr>
              <a:t>τελειόμηνων</a:t>
            </a:r>
            <a:r>
              <a:rPr lang="el-GR" sz="2400" b="1" dirty="0">
                <a:solidFill>
                  <a:srgbClr val="0000CC"/>
                </a:solidFill>
              </a:rPr>
              <a:t> νεογνών</a:t>
            </a:r>
          </a:p>
        </p:txBody>
      </p:sp>
      <p:pic>
        <p:nvPicPr>
          <p:cNvPr id="2050" name="Picture 2" descr="Αποτέλεσμα εικόνας για Trevarthen preterm infants">
            <a:extLst>
              <a:ext uri="{FF2B5EF4-FFF2-40B4-BE49-F238E27FC236}">
                <a16:creationId xmlns:a16="http://schemas.microsoft.com/office/drawing/2014/main" id="{D9D0E01E-1EB0-469D-A51E-46C527AC1A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95" r="3575" b="-3"/>
          <a:stretch/>
        </p:blipFill>
        <p:spPr bwMode="auto">
          <a:xfrm>
            <a:off x="4639056" y="10"/>
            <a:ext cx="7552944" cy="6857990"/>
          </a:xfrm>
          <a:prstGeom prst="rect">
            <a:avLst/>
          </a:prstGeom>
          <a:gradFill>
            <a:gsLst>
              <a:gs pos="0">
                <a:srgbClr val="CCFFCC"/>
              </a:gs>
              <a:gs pos="100000">
                <a:schemeClr val="bg2">
                  <a:shade val="98000"/>
                  <a:satMod val="120000"/>
                  <a:lumMod val="98000"/>
                </a:schemeClr>
              </a:gs>
            </a:gsLst>
            <a:path path="circle">
              <a:fillToRect l="50000" t="50000" r="100000" b="100000"/>
            </a:path>
          </a:gradFill>
          <a:effectLst/>
        </p:spPr>
      </p:pic>
    </p:spTree>
    <p:extLst>
      <p:ext uri="{BB962C8B-B14F-4D97-AF65-F5344CB8AC3E}">
        <p14:creationId xmlns:p14="http://schemas.microsoft.com/office/powerpoint/2010/main" val="195508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CCFFCC"/>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aphicFrame>
        <p:nvGraphicFramePr>
          <p:cNvPr id="3" name="Διάγραμμα 2">
            <a:extLst>
              <a:ext uri="{FF2B5EF4-FFF2-40B4-BE49-F238E27FC236}">
                <a16:creationId xmlns:a16="http://schemas.microsoft.com/office/drawing/2014/main" id="{5CB5DD6B-5CCD-495D-9F5C-9C4566AEAD77}"/>
              </a:ext>
            </a:extLst>
          </p:cNvPr>
          <p:cNvGraphicFramePr/>
          <p:nvPr>
            <p:extLst>
              <p:ext uri="{D42A27DB-BD31-4B8C-83A1-F6EECF244321}">
                <p14:modId xmlns:p14="http://schemas.microsoft.com/office/powerpoint/2010/main" val="3284735355"/>
              </p:ext>
            </p:extLst>
          </p:nvPr>
        </p:nvGraphicFramePr>
        <p:xfrm>
          <a:off x="123252" y="314793"/>
          <a:ext cx="1194549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91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72A3B-8426-4999-889D-CCF0BE8CF4A9}"/>
              </a:ext>
            </a:extLst>
          </p:cNvPr>
          <p:cNvSpPr>
            <a:spLocks noGrp="1"/>
          </p:cNvSpPr>
          <p:nvPr>
            <p:ph type="title"/>
          </p:nvPr>
        </p:nvSpPr>
        <p:spPr>
          <a:xfrm>
            <a:off x="178631" y="215224"/>
            <a:ext cx="11828489" cy="789117"/>
          </a:xfrm>
          <a:gradFill>
            <a:gsLst>
              <a:gs pos="0">
                <a:srgbClr val="CCFFCC"/>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l-GR" sz="3200" b="1" dirty="0">
                <a:solidFill>
                  <a:srgbClr val="C00000"/>
                </a:solidFill>
                <a:latin typeface="+mn-lt"/>
              </a:rPr>
              <a:t>Η ΑΝΑΠΤΥΞΗ ΤΗΣ ΚΟΙΝΩΝΙΚΗΣ ΚΑΤΑΝΟΗΣΗΣ </a:t>
            </a:r>
          </a:p>
        </p:txBody>
      </p:sp>
      <p:sp>
        <p:nvSpPr>
          <p:cNvPr id="3078" name="Content Placeholder 3077">
            <a:extLst>
              <a:ext uri="{FF2B5EF4-FFF2-40B4-BE49-F238E27FC236}">
                <a16:creationId xmlns:a16="http://schemas.microsoft.com/office/drawing/2014/main" id="{49A1493E-4805-43AA-9066-3F4122C6051E}"/>
              </a:ext>
            </a:extLst>
          </p:cNvPr>
          <p:cNvSpPr>
            <a:spLocks noGrp="1"/>
          </p:cNvSpPr>
          <p:nvPr>
            <p:ph idx="1"/>
          </p:nvPr>
        </p:nvSpPr>
        <p:spPr>
          <a:xfrm>
            <a:off x="178631" y="1216364"/>
            <a:ext cx="11828489" cy="542641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0" indent="0" algn="just">
              <a:buNone/>
            </a:pPr>
            <a:r>
              <a:rPr lang="en-US" b="1" dirty="0">
                <a:solidFill>
                  <a:srgbClr val="0000CC"/>
                </a:solidFill>
              </a:rPr>
              <a:t>1 – 3</a:t>
            </a:r>
            <a:r>
              <a:rPr lang="el-GR" b="1" dirty="0">
                <a:solidFill>
                  <a:srgbClr val="0000CC"/>
                </a:solidFill>
              </a:rPr>
              <a:t>μ.:</a:t>
            </a:r>
            <a:r>
              <a:rPr lang="el-GR" dirty="0"/>
              <a:t>	Διαπροσωπική επικοινωνία – </a:t>
            </a:r>
            <a:r>
              <a:rPr lang="el-GR" b="1" i="1" dirty="0">
                <a:solidFill>
                  <a:srgbClr val="C00000"/>
                </a:solidFill>
              </a:rPr>
              <a:t>Πρωτογενής </a:t>
            </a:r>
            <a:r>
              <a:rPr lang="el-GR" b="1" i="1" dirty="0" err="1">
                <a:solidFill>
                  <a:srgbClr val="C00000"/>
                </a:solidFill>
              </a:rPr>
              <a:t>Διυποκειμενικότητα</a:t>
            </a:r>
            <a:r>
              <a:rPr lang="el-GR" b="1" i="1" dirty="0">
                <a:solidFill>
                  <a:srgbClr val="C00000"/>
                </a:solidFill>
              </a:rPr>
              <a:t> </a:t>
            </a:r>
          </a:p>
          <a:p>
            <a:pPr marL="0" indent="0" algn="just">
              <a:buNone/>
            </a:pPr>
            <a:endParaRPr lang="el-GR" dirty="0"/>
          </a:p>
          <a:p>
            <a:pPr marL="0" indent="0" algn="just">
              <a:buNone/>
            </a:pPr>
            <a:r>
              <a:rPr lang="en-US" b="1" dirty="0">
                <a:solidFill>
                  <a:srgbClr val="0000CC"/>
                </a:solidFill>
              </a:rPr>
              <a:t>3</a:t>
            </a:r>
            <a:r>
              <a:rPr lang="el-GR" b="1" dirty="0">
                <a:solidFill>
                  <a:srgbClr val="0000CC"/>
                </a:solidFill>
              </a:rPr>
              <a:t> – 9μ.:</a:t>
            </a:r>
            <a:r>
              <a:rPr lang="el-GR" dirty="0"/>
              <a:t>	Επικέντρωση σε ένα εξωτερικό θέμα – Βελτίωση αυτεπίγνωσης </a:t>
            </a:r>
          </a:p>
          <a:p>
            <a:pPr marL="0" indent="0" algn="just">
              <a:buNone/>
            </a:pPr>
            <a:endParaRPr lang="el-GR" dirty="0"/>
          </a:p>
          <a:p>
            <a:pPr marL="0" indent="0" algn="just">
              <a:buNone/>
            </a:pPr>
            <a:r>
              <a:rPr lang="el-GR" b="1" dirty="0">
                <a:solidFill>
                  <a:srgbClr val="0000CC"/>
                </a:solidFill>
              </a:rPr>
              <a:t>9 – 15/18μ.:</a:t>
            </a:r>
            <a:r>
              <a:rPr lang="el-GR" dirty="0"/>
              <a:t>	</a:t>
            </a:r>
            <a:r>
              <a:rPr lang="el-GR" dirty="0" err="1"/>
              <a:t>Αλληλοσυντονισμός</a:t>
            </a:r>
            <a:r>
              <a:rPr lang="el-GR" dirty="0"/>
              <a:t> της προσοχής σε ένα θέμα – </a:t>
            </a:r>
            <a:r>
              <a:rPr lang="el-GR" b="1" i="1" dirty="0">
                <a:solidFill>
                  <a:srgbClr val="C00000"/>
                </a:solidFill>
              </a:rPr>
              <a:t>Δευτερογενής 		</a:t>
            </a:r>
            <a:r>
              <a:rPr lang="el-GR" b="1" i="1" dirty="0" err="1">
                <a:solidFill>
                  <a:srgbClr val="C00000"/>
                </a:solidFill>
              </a:rPr>
              <a:t>Διυποκειμενικότητα</a:t>
            </a:r>
            <a:r>
              <a:rPr lang="el-GR" b="1" i="1" dirty="0">
                <a:solidFill>
                  <a:srgbClr val="C00000"/>
                </a:solidFill>
              </a:rPr>
              <a:t>  </a:t>
            </a:r>
          </a:p>
          <a:p>
            <a:pPr marL="0" indent="0" algn="just">
              <a:buNone/>
            </a:pPr>
            <a:endParaRPr lang="el-GR" dirty="0"/>
          </a:p>
          <a:p>
            <a:pPr marL="0" indent="0" algn="just">
              <a:buNone/>
            </a:pPr>
            <a:r>
              <a:rPr lang="el-GR" b="1" dirty="0">
                <a:solidFill>
                  <a:srgbClr val="0000CC"/>
                </a:solidFill>
              </a:rPr>
              <a:t>15 – 18μ.:</a:t>
            </a:r>
            <a:r>
              <a:rPr lang="el-GR" dirty="0"/>
              <a:t>	Συνεργατική επικοινωνία </a:t>
            </a:r>
          </a:p>
          <a:p>
            <a:pPr marL="0" indent="0" algn="just">
              <a:buNone/>
            </a:pPr>
            <a:r>
              <a:rPr lang="el-GR" dirty="0"/>
              <a:t> </a:t>
            </a:r>
            <a:endParaRPr lang="en-US" dirty="0"/>
          </a:p>
        </p:txBody>
      </p:sp>
    </p:spTree>
    <p:extLst>
      <p:ext uri="{BB962C8B-B14F-4D97-AF65-F5344CB8AC3E}">
        <p14:creationId xmlns:p14="http://schemas.microsoft.com/office/powerpoint/2010/main" val="4281345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72A3B-8426-4999-889D-CCF0BE8CF4A9}"/>
              </a:ext>
            </a:extLst>
          </p:cNvPr>
          <p:cNvSpPr>
            <a:spLocks noGrp="1"/>
          </p:cNvSpPr>
          <p:nvPr>
            <p:ph type="title"/>
          </p:nvPr>
        </p:nvSpPr>
        <p:spPr>
          <a:xfrm>
            <a:off x="178631" y="215224"/>
            <a:ext cx="11828489" cy="789117"/>
          </a:xfrm>
          <a:gradFill>
            <a:gsLst>
              <a:gs pos="0">
                <a:srgbClr val="CCFFCC"/>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l-GR" sz="3200" b="1" dirty="0">
                <a:solidFill>
                  <a:srgbClr val="C00000"/>
                </a:solidFill>
                <a:latin typeface="+mn-lt"/>
              </a:rPr>
              <a:t>Η ΑΝΑΠΤΥΞΗ ΤΗΣ ΚΟΙΝΩΝΙΚΗΣ ΚΑΤΑΝΟΗΣΗΣ </a:t>
            </a:r>
          </a:p>
        </p:txBody>
      </p:sp>
      <p:sp>
        <p:nvSpPr>
          <p:cNvPr id="3078" name="Content Placeholder 3077">
            <a:extLst>
              <a:ext uri="{FF2B5EF4-FFF2-40B4-BE49-F238E27FC236}">
                <a16:creationId xmlns:a16="http://schemas.microsoft.com/office/drawing/2014/main" id="{49A1493E-4805-43AA-9066-3F4122C6051E}"/>
              </a:ext>
            </a:extLst>
          </p:cNvPr>
          <p:cNvSpPr>
            <a:spLocks noGrp="1"/>
          </p:cNvSpPr>
          <p:nvPr>
            <p:ph idx="1"/>
          </p:nvPr>
        </p:nvSpPr>
        <p:spPr>
          <a:xfrm>
            <a:off x="178631" y="1216364"/>
            <a:ext cx="11828489" cy="542641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0" indent="0" algn="just">
              <a:buNone/>
            </a:pPr>
            <a:r>
              <a:rPr lang="en-US" b="1" dirty="0">
                <a:solidFill>
                  <a:srgbClr val="0000CC"/>
                </a:solidFill>
              </a:rPr>
              <a:t>1 – 3</a:t>
            </a:r>
            <a:r>
              <a:rPr lang="el-GR" b="1" dirty="0">
                <a:solidFill>
                  <a:srgbClr val="0000CC"/>
                </a:solidFill>
              </a:rPr>
              <a:t>μ.:</a:t>
            </a:r>
            <a:r>
              <a:rPr lang="el-GR" dirty="0"/>
              <a:t>	</a:t>
            </a:r>
            <a:r>
              <a:rPr lang="el-GR" b="1" dirty="0">
                <a:solidFill>
                  <a:srgbClr val="C00000"/>
                </a:solidFill>
              </a:rPr>
              <a:t>Διαπροσωπική επικοινωνία – Πρωτογενής </a:t>
            </a:r>
            <a:r>
              <a:rPr lang="el-GR" b="1" dirty="0" err="1">
                <a:solidFill>
                  <a:srgbClr val="C00000"/>
                </a:solidFill>
              </a:rPr>
              <a:t>Διυποκειμενικότητα</a:t>
            </a:r>
            <a:r>
              <a:rPr lang="el-GR" b="1" dirty="0">
                <a:solidFill>
                  <a:srgbClr val="C00000"/>
                </a:solidFill>
              </a:rPr>
              <a:t> </a:t>
            </a:r>
          </a:p>
          <a:p>
            <a:pPr marL="0" indent="0" algn="just">
              <a:buNone/>
            </a:pPr>
            <a:endParaRPr lang="el-GR" dirty="0"/>
          </a:p>
          <a:p>
            <a:pPr marL="0" indent="0" algn="just">
              <a:buNone/>
            </a:pPr>
            <a:r>
              <a:rPr lang="en-US" b="1" dirty="0">
                <a:solidFill>
                  <a:srgbClr val="0000CC"/>
                </a:solidFill>
              </a:rPr>
              <a:t>3</a:t>
            </a:r>
            <a:r>
              <a:rPr lang="el-GR" b="1" dirty="0">
                <a:solidFill>
                  <a:srgbClr val="0000CC"/>
                </a:solidFill>
              </a:rPr>
              <a:t> – 9μ.:</a:t>
            </a:r>
            <a:r>
              <a:rPr lang="el-GR" dirty="0"/>
              <a:t>	Επικέντρωση σε ένα εξωτερικό θέμα – Βελτίωση αυτεπίγνωσης </a:t>
            </a:r>
          </a:p>
          <a:p>
            <a:pPr marL="0" indent="0" algn="just">
              <a:buNone/>
            </a:pPr>
            <a:endParaRPr lang="el-GR" dirty="0"/>
          </a:p>
          <a:p>
            <a:pPr marL="0" indent="0" algn="just">
              <a:buNone/>
            </a:pPr>
            <a:r>
              <a:rPr lang="el-GR" b="1" dirty="0">
                <a:solidFill>
                  <a:srgbClr val="0000CC"/>
                </a:solidFill>
              </a:rPr>
              <a:t>9 – 15/18μ.:</a:t>
            </a:r>
            <a:r>
              <a:rPr lang="el-GR" dirty="0"/>
              <a:t>	</a:t>
            </a:r>
            <a:r>
              <a:rPr lang="el-GR" dirty="0" err="1"/>
              <a:t>Αλληλοσυντονισμός</a:t>
            </a:r>
            <a:r>
              <a:rPr lang="el-GR" dirty="0"/>
              <a:t> της προσοχής σε ένα θέμα – Δευτερογενής 		</a:t>
            </a:r>
            <a:r>
              <a:rPr lang="el-GR" dirty="0" err="1"/>
              <a:t>Διυποκειμενικότητα</a:t>
            </a:r>
            <a:r>
              <a:rPr lang="el-GR" dirty="0"/>
              <a:t>  </a:t>
            </a:r>
          </a:p>
          <a:p>
            <a:pPr marL="0" indent="0" algn="just">
              <a:buNone/>
            </a:pPr>
            <a:endParaRPr lang="el-GR" dirty="0"/>
          </a:p>
          <a:p>
            <a:pPr marL="0" indent="0" algn="just">
              <a:buNone/>
            </a:pPr>
            <a:r>
              <a:rPr lang="el-GR" b="1" dirty="0">
                <a:solidFill>
                  <a:srgbClr val="0000CC"/>
                </a:solidFill>
              </a:rPr>
              <a:t>15 – 18μ.:</a:t>
            </a:r>
            <a:r>
              <a:rPr lang="el-GR" dirty="0"/>
              <a:t>	Συνεργατική επικοινωνία </a:t>
            </a:r>
          </a:p>
          <a:p>
            <a:pPr marL="0" indent="0" algn="just">
              <a:buNone/>
            </a:pPr>
            <a:r>
              <a:rPr lang="el-GR" dirty="0"/>
              <a:t> </a:t>
            </a:r>
            <a:endParaRPr lang="en-US" dirty="0"/>
          </a:p>
        </p:txBody>
      </p:sp>
    </p:spTree>
    <p:extLst>
      <p:ext uri="{BB962C8B-B14F-4D97-AF65-F5344CB8AC3E}">
        <p14:creationId xmlns:p14="http://schemas.microsoft.com/office/powerpoint/2010/main" val="2600347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395A94-7D94-4557-9C44-87F363D45BAD}"/>
              </a:ext>
            </a:extLst>
          </p:cNvPr>
          <p:cNvSpPr>
            <a:spLocks noGrp="1"/>
          </p:cNvSpPr>
          <p:nvPr>
            <p:ph type="title"/>
          </p:nvPr>
        </p:nvSpPr>
        <p:spPr>
          <a:xfrm>
            <a:off x="223603" y="230214"/>
            <a:ext cx="11783517" cy="804107"/>
          </a:xfrm>
        </p:spPr>
        <p:txBody>
          <a:bodyPr>
            <a:normAutofit/>
          </a:bodyPr>
          <a:lstStyle/>
          <a:p>
            <a:pPr algn="ctr"/>
            <a:r>
              <a:rPr lang="el-GR" sz="2800" b="1" dirty="0">
                <a:solidFill>
                  <a:srgbClr val="C00000"/>
                </a:solidFill>
                <a:latin typeface="+mn-lt"/>
              </a:rPr>
              <a:t>ΠΡΩΤΟΓΕΝΗΣ ΔΙΥΠΟΚΕΙΜΕΝΙΚΟΤΗΤΑ </a:t>
            </a:r>
          </a:p>
        </p:txBody>
      </p:sp>
      <p:sp>
        <p:nvSpPr>
          <p:cNvPr id="3" name="Θέση περιεχομένου 2">
            <a:extLst>
              <a:ext uri="{FF2B5EF4-FFF2-40B4-BE49-F238E27FC236}">
                <a16:creationId xmlns:a16="http://schemas.microsoft.com/office/drawing/2014/main" id="{9B9A7B98-76D4-4FC4-848C-87FC3170EB89}"/>
              </a:ext>
            </a:extLst>
          </p:cNvPr>
          <p:cNvSpPr>
            <a:spLocks noGrp="1"/>
          </p:cNvSpPr>
          <p:nvPr>
            <p:ph idx="1"/>
          </p:nvPr>
        </p:nvSpPr>
        <p:spPr>
          <a:xfrm>
            <a:off x="112676" y="1139253"/>
            <a:ext cx="4924020" cy="5374454"/>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pPr algn="just"/>
            <a:r>
              <a:rPr lang="el-GR" sz="2400" dirty="0"/>
              <a:t>Αλληλεπίδραση μεταξύ δύο προσώπων </a:t>
            </a:r>
          </a:p>
          <a:p>
            <a:pPr algn="just"/>
            <a:r>
              <a:rPr lang="el-GR" sz="2400" dirty="0"/>
              <a:t>Αμοιβαιότητα </a:t>
            </a:r>
            <a:endParaRPr lang="en-US" sz="2400" dirty="0"/>
          </a:p>
          <a:p>
            <a:pPr algn="just"/>
            <a:r>
              <a:rPr lang="el-GR" sz="2400" dirty="0"/>
              <a:t>Εναρμόνιση </a:t>
            </a:r>
          </a:p>
          <a:p>
            <a:pPr algn="just"/>
            <a:r>
              <a:rPr lang="el-GR" sz="2400" dirty="0"/>
              <a:t>Συμμετέχουν διαφορετικά μέσα έκφρασης</a:t>
            </a:r>
            <a:endParaRPr lang="en-US" sz="2400" dirty="0"/>
          </a:p>
          <a:p>
            <a:pPr algn="just"/>
            <a:r>
              <a:rPr lang="el-GR" sz="2400" dirty="0"/>
              <a:t>Μεταβιβάζονται συναισθήματα </a:t>
            </a:r>
            <a:endParaRPr lang="en-US" sz="2400" dirty="0"/>
          </a:p>
          <a:p>
            <a:pPr algn="just"/>
            <a:r>
              <a:rPr lang="el-GR" sz="2400" b="1" i="1" dirty="0" err="1"/>
              <a:t>Πρωτοσυνομιλίες</a:t>
            </a:r>
            <a:r>
              <a:rPr lang="el-GR" sz="2400" b="1" i="1" dirty="0"/>
              <a:t> </a:t>
            </a:r>
            <a:endParaRPr lang="en-US" sz="2400" b="1" i="1" dirty="0"/>
          </a:p>
          <a:p>
            <a:pPr algn="just"/>
            <a:r>
              <a:rPr lang="el-GR" sz="2400" b="1" i="1" dirty="0"/>
              <a:t>Επικοινωνιακή μουσικότητα </a:t>
            </a:r>
          </a:p>
        </p:txBody>
      </p:sp>
      <p:pic>
        <p:nvPicPr>
          <p:cNvPr id="2050" name="Picture 2" descr="Beginnings of cultural learning">
            <a:extLst>
              <a:ext uri="{FF2B5EF4-FFF2-40B4-BE49-F238E27FC236}">
                <a16:creationId xmlns:a16="http://schemas.microsoft.com/office/drawing/2014/main" id="{0E0AB080-274F-4084-BB98-66013F743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4" r="1" b="1"/>
          <a:stretch/>
        </p:blipFill>
        <p:spPr bwMode="auto">
          <a:xfrm>
            <a:off x="5036695" y="1253331"/>
            <a:ext cx="7042629" cy="537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09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F63B32-DD8A-4673-B0D2-0B9B3FBCCB72}"/>
              </a:ext>
            </a:extLst>
          </p:cNvPr>
          <p:cNvSpPr>
            <a:spLocks noGrp="1"/>
          </p:cNvSpPr>
          <p:nvPr>
            <p:ph type="title"/>
          </p:nvPr>
        </p:nvSpPr>
        <p:spPr>
          <a:xfrm>
            <a:off x="193622" y="187377"/>
            <a:ext cx="11738547" cy="697043"/>
          </a:xfrm>
          <a:gradFill>
            <a:gsLst>
              <a:gs pos="0">
                <a:srgbClr val="CC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l-GR" sz="2800" b="1" dirty="0" err="1">
                <a:solidFill>
                  <a:srgbClr val="C00000"/>
                </a:solidFill>
                <a:latin typeface="+mn-lt"/>
              </a:rPr>
              <a:t>Πρωτοσυνομιλίες</a:t>
            </a:r>
            <a:r>
              <a:rPr lang="el-GR" sz="2800" b="1" dirty="0">
                <a:solidFill>
                  <a:srgbClr val="C00000"/>
                </a:solidFill>
                <a:latin typeface="+mn-lt"/>
              </a:rPr>
              <a:t> (</a:t>
            </a:r>
            <a:r>
              <a:rPr lang="en-US" sz="2800" b="1" dirty="0" err="1">
                <a:solidFill>
                  <a:srgbClr val="C00000"/>
                </a:solidFill>
                <a:latin typeface="+mn-lt"/>
              </a:rPr>
              <a:t>Protoconversations</a:t>
            </a:r>
            <a:r>
              <a:rPr lang="en-US" sz="2800" b="1" dirty="0">
                <a:solidFill>
                  <a:srgbClr val="C00000"/>
                </a:solidFill>
                <a:latin typeface="+mn-lt"/>
              </a:rPr>
              <a:t>)</a:t>
            </a:r>
            <a:endParaRPr lang="el-GR" sz="2800" b="1" dirty="0">
              <a:solidFill>
                <a:srgbClr val="C00000"/>
              </a:solidFill>
              <a:latin typeface="+mn-lt"/>
            </a:endParaRPr>
          </a:p>
        </p:txBody>
      </p:sp>
      <p:sp>
        <p:nvSpPr>
          <p:cNvPr id="3" name="Θέση περιεχομένου 2">
            <a:extLst>
              <a:ext uri="{FF2B5EF4-FFF2-40B4-BE49-F238E27FC236}">
                <a16:creationId xmlns:a16="http://schemas.microsoft.com/office/drawing/2014/main" id="{C556B1AA-D2B2-4B94-8FE1-A847E992356A}"/>
              </a:ext>
            </a:extLst>
          </p:cNvPr>
          <p:cNvSpPr>
            <a:spLocks noGrp="1"/>
          </p:cNvSpPr>
          <p:nvPr>
            <p:ph idx="1"/>
          </p:nvPr>
        </p:nvSpPr>
        <p:spPr>
          <a:xfrm>
            <a:off x="193623" y="1045829"/>
            <a:ext cx="4863060" cy="5624794"/>
          </a:xfrm>
          <a:gradFill>
            <a:gsLst>
              <a:gs pos="0">
                <a:srgbClr val="FFFFCC"/>
              </a:gs>
              <a:gs pos="9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p:spPr>
        <p:txBody>
          <a:bodyPr>
            <a:normAutofit lnSpcReduction="10000"/>
          </a:bodyPr>
          <a:lstStyle/>
          <a:p>
            <a:pPr marL="0" indent="0" algn="just">
              <a:buNone/>
            </a:pPr>
            <a:r>
              <a:rPr lang="el-GR" sz="2000" dirty="0"/>
              <a:t>«Η μητέρα και το βρέφος </a:t>
            </a:r>
            <a:r>
              <a:rPr lang="el-GR" sz="2000" b="1" dirty="0"/>
              <a:t>συνεργάζονται</a:t>
            </a:r>
            <a:r>
              <a:rPr lang="el-GR" sz="2000" dirty="0"/>
              <a:t> στη βάση ενός προτύπου εναλλασσόμενων </a:t>
            </a:r>
            <a:r>
              <a:rPr lang="el-GR" sz="2000" dirty="0" err="1"/>
              <a:t>φωνοποιήσεων</a:t>
            </a:r>
            <a:r>
              <a:rPr lang="el-GR" sz="2000" dirty="0"/>
              <a:t>, οι οποίες δεν </a:t>
            </a:r>
            <a:r>
              <a:rPr lang="el-GR" sz="2000" dirty="0" err="1"/>
              <a:t>αλληλοεπικαλύπτονται</a:t>
            </a:r>
            <a:r>
              <a:rPr lang="el-GR" sz="2000" dirty="0"/>
              <a:t>. Η μητέρα εκφέρει σύντομες φράσεις και το βρέφος απαντά με </a:t>
            </a:r>
            <a:r>
              <a:rPr lang="el-GR" sz="2000" dirty="0" err="1"/>
              <a:t>φωνοποιήσεις</a:t>
            </a:r>
            <a:r>
              <a:rPr lang="el-GR" sz="2000" dirty="0"/>
              <a:t>, ενώ και οι δύο μαζί δημιουργούν μία </a:t>
            </a:r>
            <a:r>
              <a:rPr lang="el-GR" sz="2000" b="1" dirty="0" err="1"/>
              <a:t>αλληλοσυντονισμένη</a:t>
            </a:r>
            <a:r>
              <a:rPr lang="el-GR" sz="2000" dirty="0"/>
              <a:t> παράσταση, η οποία προσομοιάζει σε μία φιλική συνομιλία. Αυτού του είδους οι αλληλεπιδράσεις χαρακτηρίζονται από επικέντρωση της προσοχής, αμοιβαίο κοίταγμα καθώς και από θετικής ευχάριστη διάθεσης Η ανάπτυξη της ικανότητας για συμμετοχή σε μία περίπλοκη αλληλουχία συμπεριφορών θέτει τα θεμέλια για συμμετοχή σε πιο περίπλοκα παιχνίδια, την ανάπτυξη προτύπων μίμησης στο παιχνίδι και έτσι μπορεί να διαφωτίσει διάφορες μορφές μάθησης όπως η γλώσσα».  </a:t>
            </a:r>
            <a:endParaRPr lang="en-US" sz="2000" dirty="0"/>
          </a:p>
          <a:p>
            <a:pPr marL="0" indent="0" algn="just">
              <a:buNone/>
            </a:pPr>
            <a:r>
              <a:rPr lang="en-US" sz="2000" dirty="0"/>
              <a:t>(C. </a:t>
            </a:r>
            <a:r>
              <a:rPr lang="en-US" sz="2000"/>
              <a:t>Bateson) </a:t>
            </a:r>
            <a:endParaRPr lang="el-GR" sz="2000" dirty="0"/>
          </a:p>
        </p:txBody>
      </p:sp>
      <p:pic>
        <p:nvPicPr>
          <p:cNvPr id="33794" name="Picture 2" descr="ÎÏÎ¿ÏÎ­Î»ÎµÏÎ¼Î± ÎµÎ¹ÎºÏÎ½Î±Ï Î³Î¹Î± Malloch trevarthen">
            <a:extLst>
              <a:ext uri="{FF2B5EF4-FFF2-40B4-BE49-F238E27FC236}">
                <a16:creationId xmlns:a16="http://schemas.microsoft.com/office/drawing/2014/main" id="{D73DF419-839D-4192-9E39-AE1A346DEE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3196"/>
          <a:stretch/>
        </p:blipFill>
        <p:spPr bwMode="auto">
          <a:xfrm>
            <a:off x="5056682" y="1045829"/>
            <a:ext cx="7135318" cy="47663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496C75EF-49C4-4317-BA84-5F4C67322622}"/>
              </a:ext>
            </a:extLst>
          </p:cNvPr>
          <p:cNvSpPr>
            <a:spLocks noGrp="1"/>
          </p:cNvSpPr>
          <p:nvPr>
            <p:ph type="title"/>
          </p:nvPr>
        </p:nvSpPr>
        <p:spPr>
          <a:xfrm>
            <a:off x="199223" y="327033"/>
            <a:ext cx="6216820" cy="998056"/>
          </a:xfrm>
          <a:gradFill>
            <a:gsLst>
              <a:gs pos="0">
                <a:srgbClr val="CCFFCC"/>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l-GR" sz="3200" b="1" dirty="0">
                <a:solidFill>
                  <a:srgbClr val="C00000"/>
                </a:solidFill>
                <a:latin typeface="+mn-lt"/>
              </a:rPr>
              <a:t>ΠΕΙΡΑΜΑΤΑ ΔΙΑΤΑΡΑΞΗΣ ΤΗΣ ΕΠΙΚΟΙΝΩΝΙΑΣ </a:t>
            </a:r>
          </a:p>
        </p:txBody>
      </p:sp>
      <p:sp>
        <p:nvSpPr>
          <p:cNvPr id="4" name="Θέση περιεχομένου 3">
            <a:extLst>
              <a:ext uri="{FF2B5EF4-FFF2-40B4-BE49-F238E27FC236}">
                <a16:creationId xmlns:a16="http://schemas.microsoft.com/office/drawing/2014/main" id="{FFD48248-6C03-48EF-B4B1-518D57DB3970}"/>
              </a:ext>
            </a:extLst>
          </p:cNvPr>
          <p:cNvSpPr>
            <a:spLocks noGrp="1"/>
          </p:cNvSpPr>
          <p:nvPr>
            <p:ph idx="1"/>
          </p:nvPr>
        </p:nvSpPr>
        <p:spPr>
          <a:xfrm>
            <a:off x="225311" y="1536290"/>
            <a:ext cx="6051503" cy="5127981"/>
          </a:xfrm>
        </p:spPr>
        <p:txBody>
          <a:bodyPr>
            <a:normAutofit fontScale="92500" lnSpcReduction="10000"/>
          </a:bodyPr>
          <a:lstStyle/>
          <a:p>
            <a:pPr algn="just"/>
            <a:r>
              <a:rPr lang="en-US" sz="2400" dirty="0"/>
              <a:t>L. Murray &amp; C. </a:t>
            </a:r>
            <a:r>
              <a:rPr lang="en-US" sz="2400" dirty="0" err="1"/>
              <a:t>Trevarthen</a:t>
            </a:r>
            <a:r>
              <a:rPr lang="en-US" sz="2400" dirty="0"/>
              <a:t> (1979, 1985)</a:t>
            </a:r>
          </a:p>
          <a:p>
            <a:pPr marL="0" indent="0" algn="just">
              <a:buNone/>
            </a:pPr>
            <a:r>
              <a:rPr lang="el-GR" sz="2400" b="1" dirty="0">
                <a:solidFill>
                  <a:srgbClr val="0000CC"/>
                </a:solidFill>
              </a:rPr>
              <a:t>Επικοινωνία χωρίς συντονισμό</a:t>
            </a:r>
          </a:p>
          <a:p>
            <a:pPr algn="just"/>
            <a:r>
              <a:rPr lang="el-GR" sz="2400" dirty="0"/>
              <a:t>Τεχνική διπλού βίντεο.</a:t>
            </a:r>
          </a:p>
          <a:p>
            <a:pPr algn="just"/>
            <a:r>
              <a:rPr lang="el-GR" sz="2400" b="1" dirty="0"/>
              <a:t>Συνθήκη Α:</a:t>
            </a:r>
            <a:r>
              <a:rPr lang="el-GR" sz="2400" dirty="0"/>
              <a:t> Η μητέρα παρουσιαζόταν στην οθόνη καθώς </a:t>
            </a:r>
            <a:r>
              <a:rPr lang="el-GR" sz="2400" dirty="0" err="1"/>
              <a:t>αλληλεπιδρούσε</a:t>
            </a:r>
            <a:r>
              <a:rPr lang="el-GR" sz="2400" dirty="0"/>
              <a:t> ζωντανά με το βρέφος της. </a:t>
            </a:r>
            <a:r>
              <a:rPr lang="el-GR" sz="2400" dirty="0" err="1"/>
              <a:t>Αλληλοσυντονισμός</a:t>
            </a:r>
            <a:r>
              <a:rPr lang="el-GR" sz="2400" dirty="0"/>
              <a:t>.</a:t>
            </a:r>
          </a:p>
          <a:p>
            <a:pPr algn="just"/>
            <a:r>
              <a:rPr lang="el-GR" sz="2400" b="1" dirty="0"/>
              <a:t>Συνθήκη Β:</a:t>
            </a:r>
            <a:r>
              <a:rPr lang="el-GR" sz="2400" dirty="0"/>
              <a:t> Παρουσιαζόταν στο βρέφος μαγνητοσκοπημένη η συμπεριφορά της μητέρας. Έλλειψη </a:t>
            </a:r>
            <a:r>
              <a:rPr lang="el-GR" sz="2400" dirty="0" err="1"/>
              <a:t>αλληλοσυντονισμού</a:t>
            </a:r>
            <a:r>
              <a:rPr lang="el-GR" sz="2400" dirty="0"/>
              <a:t>.</a:t>
            </a:r>
          </a:p>
          <a:p>
            <a:pPr marL="0" indent="0" algn="just">
              <a:buNone/>
            </a:pPr>
            <a:endParaRPr lang="el-GR" sz="2400" dirty="0"/>
          </a:p>
          <a:p>
            <a:pPr marL="0" indent="0" algn="just">
              <a:buNone/>
            </a:pPr>
            <a:r>
              <a:rPr lang="el-GR" sz="2400" b="1" dirty="0">
                <a:solidFill>
                  <a:srgbClr val="0000CC"/>
                </a:solidFill>
              </a:rPr>
              <a:t>Ανέκφραστο πρόσωπο</a:t>
            </a:r>
          </a:p>
          <a:p>
            <a:pPr marL="0" indent="0" algn="just">
              <a:buNone/>
            </a:pPr>
            <a:r>
              <a:rPr lang="el-GR" sz="2400" dirty="0"/>
              <a:t>Ζητείται από τη μητέρα να παραμείνει ανέκφραστη μετά από επικοινωνία με το βρέφος. </a:t>
            </a:r>
            <a:r>
              <a:rPr lang="en-US" sz="2400" dirty="0"/>
              <a:t>https://www.youtube.com/watch?v=IeHcsFqK7So</a:t>
            </a:r>
            <a:endParaRPr lang="el-GR" sz="2400" dirty="0"/>
          </a:p>
          <a:p>
            <a:pPr algn="just"/>
            <a:endParaRPr lang="el-GR" sz="2400" dirty="0"/>
          </a:p>
          <a:p>
            <a:endParaRPr lang="el-GR" sz="2400" dirty="0"/>
          </a:p>
        </p:txBody>
      </p:sp>
      <p:pic>
        <p:nvPicPr>
          <p:cNvPr id="1028" name="Picture 4" descr="Colwyn Trevarthen 15 June 17.pptx">
            <a:extLst>
              <a:ext uri="{FF2B5EF4-FFF2-40B4-BE49-F238E27FC236}">
                <a16:creationId xmlns:a16="http://schemas.microsoft.com/office/drawing/2014/main" id="{1B3DB48A-9FB6-4131-9094-C2F5F9DF35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 r="1795"/>
          <a:stretch/>
        </p:blipFill>
        <p:spPr bwMode="auto">
          <a:xfrm>
            <a:off x="6416042" y="45410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958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2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ED23D78-E4E9-4BB6-B413-0CF6521DC541}"/>
              </a:ext>
            </a:extLst>
          </p:cNvPr>
          <p:cNvSpPr>
            <a:spLocks noGrp="1"/>
          </p:cNvSpPr>
          <p:nvPr>
            <p:ph type="title"/>
          </p:nvPr>
        </p:nvSpPr>
        <p:spPr>
          <a:xfrm>
            <a:off x="258305" y="2074363"/>
            <a:ext cx="3134129" cy="2709275"/>
          </a:xfrm>
          <a:prstGeom prst="ellipse">
            <a:avLst/>
          </a:prstGeom>
          <a:solidFill>
            <a:srgbClr val="FFFFCC"/>
          </a:solidFill>
          <a:ln w="174625" cmpd="thinThick">
            <a:solidFill>
              <a:srgbClr val="262626"/>
            </a:solidFill>
          </a:ln>
        </p:spPr>
        <p:txBody>
          <a:bodyPr anchor="ctr">
            <a:normAutofit/>
          </a:bodyPr>
          <a:lstStyle/>
          <a:p>
            <a:pPr algn="ctr"/>
            <a:r>
              <a:rPr lang="el-GR" sz="2400" b="1" dirty="0">
                <a:latin typeface="+mn-lt"/>
              </a:rPr>
              <a:t>Αποτελέσματα πειραμάτων διατάραξης </a:t>
            </a:r>
          </a:p>
        </p:txBody>
      </p:sp>
      <p:sp>
        <p:nvSpPr>
          <p:cNvPr id="5" name="Ορθογώνιο 4">
            <a:extLst>
              <a:ext uri="{FF2B5EF4-FFF2-40B4-BE49-F238E27FC236}">
                <a16:creationId xmlns:a16="http://schemas.microsoft.com/office/drawing/2014/main" id="{C2A55664-25CA-4793-BD0C-E79199B14D2D}"/>
              </a:ext>
            </a:extLst>
          </p:cNvPr>
          <p:cNvSpPr/>
          <p:nvPr/>
        </p:nvSpPr>
        <p:spPr>
          <a:xfrm>
            <a:off x="11344759" y="1286359"/>
            <a:ext cx="588936" cy="5424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Θέση εικόνας 5" descr="Colwyn Trevarthen 15 June 17.pptx">
            <a:extLst>
              <a:ext uri="{FF2B5EF4-FFF2-40B4-BE49-F238E27FC236}">
                <a16:creationId xmlns:a16="http://schemas.microsoft.com/office/drawing/2014/main" id="{FBBFA197-FDE8-4829-B238-7FCBE37201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650739" y="584469"/>
            <a:ext cx="8282956" cy="5971314"/>
          </a:xfrm>
          <a:prstGeom prst="rect">
            <a:avLst/>
          </a:prstGeom>
        </p:spPr>
      </p:pic>
    </p:spTree>
    <p:extLst>
      <p:ext uri="{BB962C8B-B14F-4D97-AF65-F5344CB8AC3E}">
        <p14:creationId xmlns:p14="http://schemas.microsoft.com/office/powerpoint/2010/main" val="741913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6C93CD-660D-4762-AD2F-1A7C7E23C525}"/>
              </a:ext>
            </a:extLst>
          </p:cNvPr>
          <p:cNvSpPr>
            <a:spLocks noGrp="1"/>
          </p:cNvSpPr>
          <p:nvPr>
            <p:ph type="title"/>
          </p:nvPr>
        </p:nvSpPr>
        <p:spPr>
          <a:xfrm>
            <a:off x="174523" y="173397"/>
            <a:ext cx="11815916" cy="667262"/>
          </a:xfrm>
        </p:spPr>
        <p:txBody>
          <a:bodyPr>
            <a:normAutofit/>
          </a:bodyPr>
          <a:lstStyle/>
          <a:p>
            <a:pPr algn="ctr"/>
            <a:r>
              <a:rPr lang="el-GR" sz="2800" b="1" dirty="0">
                <a:solidFill>
                  <a:srgbClr val="0000CC"/>
                </a:solidFill>
                <a:latin typeface="+mn-lt"/>
              </a:rPr>
              <a:t>ΕΠΙΘΥΜΙΑ ΑΠΟΚΤΗΣΗΣ ΠΑΙΔΙΟΥ (Β)</a:t>
            </a:r>
            <a:endParaRPr lang="el-GR" sz="2800" dirty="0">
              <a:latin typeface="+mn-lt"/>
            </a:endParaRPr>
          </a:p>
        </p:txBody>
      </p:sp>
      <p:sp>
        <p:nvSpPr>
          <p:cNvPr id="3" name="Θέση περιεχομένου 2">
            <a:extLst>
              <a:ext uri="{FF2B5EF4-FFF2-40B4-BE49-F238E27FC236}">
                <a16:creationId xmlns:a16="http://schemas.microsoft.com/office/drawing/2014/main" id="{F84DB8E7-4F1E-4F4F-976E-93D4DA1C5F61}"/>
              </a:ext>
            </a:extLst>
          </p:cNvPr>
          <p:cNvSpPr>
            <a:spLocks noGrp="1"/>
          </p:cNvSpPr>
          <p:nvPr>
            <p:ph idx="1"/>
          </p:nvPr>
        </p:nvSpPr>
        <p:spPr>
          <a:xfrm>
            <a:off x="336755" y="970217"/>
            <a:ext cx="11653684" cy="5714385"/>
          </a:xfrm>
        </p:spPr>
        <p:txBody>
          <a:bodyPr>
            <a:normAutofit lnSpcReduction="10000"/>
          </a:bodyPr>
          <a:lstStyle/>
          <a:p>
            <a:pPr algn="just"/>
            <a:r>
              <a:rPr lang="el-GR" sz="2600" dirty="0"/>
              <a:t>Βιολογικά κίνητρα</a:t>
            </a:r>
          </a:p>
          <a:p>
            <a:pPr algn="just"/>
            <a:r>
              <a:rPr lang="el-GR" sz="2600" dirty="0"/>
              <a:t>Θηλυκή ταυτότητα</a:t>
            </a:r>
            <a:r>
              <a:rPr lang="en-US" sz="2600" dirty="0"/>
              <a:t> – K</a:t>
            </a:r>
            <a:r>
              <a:rPr lang="el-GR" sz="2600" dirty="0" err="1"/>
              <a:t>οινωνική</a:t>
            </a:r>
            <a:r>
              <a:rPr lang="el-GR" sz="2600" dirty="0"/>
              <a:t> πίεση </a:t>
            </a:r>
            <a:r>
              <a:rPr lang="en-US" sz="2600" dirty="0"/>
              <a:t>– </a:t>
            </a:r>
            <a:r>
              <a:rPr lang="el-GR" sz="2600" dirty="0"/>
              <a:t>Κοινωνική θέση</a:t>
            </a:r>
          </a:p>
          <a:p>
            <a:pPr algn="just"/>
            <a:r>
              <a:rPr lang="el-GR" sz="2600" dirty="0"/>
              <a:t>Ταύτιση με τη μητέρα των πρώτων χρόνων της ζωής</a:t>
            </a:r>
          </a:p>
          <a:p>
            <a:pPr algn="just"/>
            <a:r>
              <a:rPr lang="el-GR" sz="2600" dirty="0"/>
              <a:t>Εκπλήρωση ναρκισσιστικών αναγκών </a:t>
            </a:r>
          </a:p>
          <a:p>
            <a:pPr algn="just"/>
            <a:r>
              <a:rPr lang="el-GR" sz="2600" dirty="0"/>
              <a:t>Αναβίωση παλαιότερων οικογενειακών δεσμών.</a:t>
            </a:r>
          </a:p>
          <a:p>
            <a:pPr algn="just"/>
            <a:r>
              <a:rPr lang="el-GR" sz="2600" dirty="0"/>
              <a:t>Καθήκον να προσφέρει εγγόνια στους γονείς </a:t>
            </a:r>
          </a:p>
          <a:p>
            <a:pPr algn="just"/>
            <a:r>
              <a:rPr lang="el-GR" sz="2600" dirty="0"/>
              <a:t>Διαιώνιση του είδους – αθανασία </a:t>
            </a:r>
          </a:p>
          <a:p>
            <a:pPr algn="just"/>
            <a:r>
              <a:rPr lang="el-GR" sz="2600" dirty="0"/>
              <a:t>Επιθυμία εγκυμοσύνης αλλά όχι απόκτησης παιδιού </a:t>
            </a:r>
          </a:p>
          <a:p>
            <a:pPr algn="just"/>
            <a:r>
              <a:rPr lang="el-GR" sz="2600" dirty="0"/>
              <a:t>Επιθυμία = Ανάγκη </a:t>
            </a:r>
            <a:r>
              <a:rPr lang="el-GR" sz="2600" dirty="0" err="1"/>
              <a:t>πάσει</a:t>
            </a:r>
            <a:r>
              <a:rPr lang="el-GR" sz="2600" dirty="0"/>
              <a:t> θυσία </a:t>
            </a:r>
          </a:p>
          <a:p>
            <a:pPr algn="just"/>
            <a:r>
              <a:rPr lang="el-GR" sz="2600" dirty="0"/>
              <a:t>Βίωση θετικών συναισθημάτων </a:t>
            </a:r>
          </a:p>
          <a:p>
            <a:pPr algn="just"/>
            <a:r>
              <a:rPr lang="el-GR" sz="2600" dirty="0"/>
              <a:t>Οικονομία </a:t>
            </a:r>
          </a:p>
          <a:p>
            <a:pPr algn="just"/>
            <a:r>
              <a:rPr lang="el-GR" sz="2600" dirty="0"/>
              <a:t>Αντιστάθμιση για παρελθούσες εκτρώσεις</a:t>
            </a:r>
          </a:p>
          <a:p>
            <a:endParaRPr lang="el-GR" dirty="0"/>
          </a:p>
          <a:p>
            <a:endParaRPr lang="el-GR" dirty="0"/>
          </a:p>
        </p:txBody>
      </p:sp>
    </p:spTree>
    <p:extLst>
      <p:ext uri="{BB962C8B-B14F-4D97-AF65-F5344CB8AC3E}">
        <p14:creationId xmlns:p14="http://schemas.microsoft.com/office/powerpoint/2010/main" val="2407571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72A3B-8426-4999-889D-CCF0BE8CF4A9}"/>
              </a:ext>
            </a:extLst>
          </p:cNvPr>
          <p:cNvSpPr>
            <a:spLocks noGrp="1"/>
          </p:cNvSpPr>
          <p:nvPr>
            <p:ph type="title"/>
          </p:nvPr>
        </p:nvSpPr>
        <p:spPr>
          <a:xfrm>
            <a:off x="178631" y="215224"/>
            <a:ext cx="11828489" cy="789117"/>
          </a:xfrm>
          <a:gradFill>
            <a:gsLst>
              <a:gs pos="0">
                <a:srgbClr val="CCFFCC"/>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l-GR" sz="3200" b="1" dirty="0">
                <a:solidFill>
                  <a:srgbClr val="C00000"/>
                </a:solidFill>
                <a:latin typeface="+mn-lt"/>
              </a:rPr>
              <a:t>Η ΑΝΑΠΤΥΞΗ ΤΗΣ ΚΟΙΝΩΝΙΚΗΣ ΚΑΤΑΝΟΗΣΗΣ </a:t>
            </a:r>
          </a:p>
        </p:txBody>
      </p:sp>
      <p:sp>
        <p:nvSpPr>
          <p:cNvPr id="3078" name="Content Placeholder 3077">
            <a:extLst>
              <a:ext uri="{FF2B5EF4-FFF2-40B4-BE49-F238E27FC236}">
                <a16:creationId xmlns:a16="http://schemas.microsoft.com/office/drawing/2014/main" id="{49A1493E-4805-43AA-9066-3F4122C6051E}"/>
              </a:ext>
            </a:extLst>
          </p:cNvPr>
          <p:cNvSpPr>
            <a:spLocks noGrp="1"/>
          </p:cNvSpPr>
          <p:nvPr>
            <p:ph idx="1"/>
          </p:nvPr>
        </p:nvSpPr>
        <p:spPr>
          <a:xfrm>
            <a:off x="178631" y="1216364"/>
            <a:ext cx="11828489" cy="542641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0" indent="0" algn="just">
              <a:buNone/>
            </a:pPr>
            <a:r>
              <a:rPr lang="en-US" b="1" dirty="0">
                <a:solidFill>
                  <a:srgbClr val="0000CC"/>
                </a:solidFill>
              </a:rPr>
              <a:t>1 – 3</a:t>
            </a:r>
            <a:r>
              <a:rPr lang="el-GR" b="1" dirty="0">
                <a:solidFill>
                  <a:srgbClr val="0000CC"/>
                </a:solidFill>
              </a:rPr>
              <a:t>μ.:</a:t>
            </a:r>
            <a:r>
              <a:rPr lang="el-GR" dirty="0"/>
              <a:t>	Διαπροσωπική επικοινωνία – Πρωτογενής </a:t>
            </a:r>
            <a:r>
              <a:rPr lang="el-GR" dirty="0" err="1"/>
              <a:t>Διυποκειμενικότητα</a:t>
            </a:r>
            <a:r>
              <a:rPr lang="el-GR" dirty="0"/>
              <a:t> </a:t>
            </a:r>
          </a:p>
          <a:p>
            <a:pPr marL="0" indent="0" algn="just">
              <a:buNone/>
            </a:pPr>
            <a:endParaRPr lang="el-GR" dirty="0"/>
          </a:p>
          <a:p>
            <a:pPr marL="0" indent="0" algn="just">
              <a:buNone/>
            </a:pPr>
            <a:r>
              <a:rPr lang="en-US" b="1" dirty="0">
                <a:solidFill>
                  <a:srgbClr val="0000CC"/>
                </a:solidFill>
              </a:rPr>
              <a:t>3</a:t>
            </a:r>
            <a:r>
              <a:rPr lang="el-GR" b="1" dirty="0">
                <a:solidFill>
                  <a:srgbClr val="0000CC"/>
                </a:solidFill>
              </a:rPr>
              <a:t> – 9μ.:</a:t>
            </a:r>
            <a:r>
              <a:rPr lang="el-GR" dirty="0"/>
              <a:t>	</a:t>
            </a:r>
            <a:r>
              <a:rPr lang="el-GR" b="1" dirty="0">
                <a:solidFill>
                  <a:srgbClr val="C00000"/>
                </a:solidFill>
              </a:rPr>
              <a:t>Επικέντρωση σε ένα εξωτερικό θέμα – Βελτίωση αυτεπίγνωσης </a:t>
            </a:r>
          </a:p>
          <a:p>
            <a:pPr marL="0" indent="0" algn="just">
              <a:buNone/>
            </a:pPr>
            <a:endParaRPr lang="el-GR" dirty="0"/>
          </a:p>
          <a:p>
            <a:pPr marL="0" indent="0" algn="just">
              <a:buNone/>
            </a:pPr>
            <a:r>
              <a:rPr lang="el-GR" b="1" dirty="0">
                <a:solidFill>
                  <a:srgbClr val="0000CC"/>
                </a:solidFill>
              </a:rPr>
              <a:t>9 – 15/18μ.:</a:t>
            </a:r>
            <a:r>
              <a:rPr lang="el-GR" dirty="0"/>
              <a:t>	</a:t>
            </a:r>
            <a:r>
              <a:rPr lang="el-GR" dirty="0" err="1"/>
              <a:t>Αλληλοσυντονισμός</a:t>
            </a:r>
            <a:r>
              <a:rPr lang="el-GR" dirty="0"/>
              <a:t> της προσοχής σε ένα θέμα – Δευτερογενής 		</a:t>
            </a:r>
            <a:r>
              <a:rPr lang="el-GR" dirty="0" err="1"/>
              <a:t>Διυποκειμενικότητα</a:t>
            </a:r>
            <a:r>
              <a:rPr lang="el-GR" dirty="0"/>
              <a:t>  </a:t>
            </a:r>
          </a:p>
          <a:p>
            <a:pPr marL="0" indent="0" algn="just">
              <a:buNone/>
            </a:pPr>
            <a:endParaRPr lang="el-GR" dirty="0"/>
          </a:p>
          <a:p>
            <a:pPr marL="0" indent="0" algn="just">
              <a:buNone/>
            </a:pPr>
            <a:r>
              <a:rPr lang="el-GR" b="1" dirty="0">
                <a:solidFill>
                  <a:srgbClr val="0000CC"/>
                </a:solidFill>
              </a:rPr>
              <a:t>15 – 18μ.:</a:t>
            </a:r>
            <a:r>
              <a:rPr lang="el-GR" dirty="0"/>
              <a:t>	Συνεργατική επικοινωνία </a:t>
            </a:r>
          </a:p>
          <a:p>
            <a:pPr marL="0" indent="0" algn="just">
              <a:buNone/>
            </a:pPr>
            <a:r>
              <a:rPr lang="el-GR" dirty="0"/>
              <a:t> </a:t>
            </a:r>
            <a:endParaRPr lang="en-US" dirty="0"/>
          </a:p>
        </p:txBody>
      </p:sp>
    </p:spTree>
    <p:extLst>
      <p:ext uri="{BB962C8B-B14F-4D97-AF65-F5344CB8AC3E}">
        <p14:creationId xmlns:p14="http://schemas.microsoft.com/office/powerpoint/2010/main" val="1488968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DC7AEB72-1BF7-4556-9C49-61BF8434C9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5761" y="512759"/>
            <a:ext cx="8630537" cy="62145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3A8B2B-C665-4DC6-8D3D-FD7B3362CBA6}"/>
              </a:ext>
            </a:extLst>
          </p:cNvPr>
          <p:cNvSpPr txBox="1"/>
          <p:nvPr/>
        </p:nvSpPr>
        <p:spPr>
          <a:xfrm>
            <a:off x="1695762" y="3751058"/>
            <a:ext cx="8605446" cy="3106941"/>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326104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4E2822-B636-420E-93B6-A209248CEA0B}"/>
              </a:ext>
            </a:extLst>
          </p:cNvPr>
          <p:cNvSpPr>
            <a:spLocks noGrp="1"/>
          </p:cNvSpPr>
          <p:nvPr>
            <p:ph type="title"/>
          </p:nvPr>
        </p:nvSpPr>
        <p:spPr>
          <a:xfrm>
            <a:off x="148653" y="170253"/>
            <a:ext cx="11849724" cy="564265"/>
          </a:xfrm>
        </p:spPr>
        <p:txBody>
          <a:bodyPr>
            <a:normAutofit/>
          </a:bodyPr>
          <a:lstStyle/>
          <a:p>
            <a:pPr algn="ctr"/>
            <a:r>
              <a:rPr lang="en-US" sz="3200" b="1" dirty="0">
                <a:solidFill>
                  <a:srgbClr val="C00000"/>
                </a:solidFill>
                <a:effectLst>
                  <a:outerShdw blurRad="38100" dist="38100" dir="2700000" algn="tl">
                    <a:srgbClr val="000000">
                      <a:alpha val="43137"/>
                    </a:srgbClr>
                  </a:outerShdw>
                </a:effectLst>
              </a:rPr>
              <a:t>&gt; 3 </a:t>
            </a:r>
            <a:r>
              <a:rPr lang="el-GR" sz="3200" b="1" dirty="0">
                <a:solidFill>
                  <a:srgbClr val="C00000"/>
                </a:solidFill>
                <a:effectLst>
                  <a:outerShdw blurRad="38100" dist="38100" dir="2700000" algn="tl">
                    <a:srgbClr val="000000">
                      <a:alpha val="43137"/>
                    </a:srgbClr>
                  </a:outerShdw>
                </a:effectLst>
              </a:rPr>
              <a:t>μηνών </a:t>
            </a:r>
          </a:p>
        </p:txBody>
      </p:sp>
      <p:sp>
        <p:nvSpPr>
          <p:cNvPr id="3" name="Θέση περιεχομένου 2">
            <a:extLst>
              <a:ext uri="{FF2B5EF4-FFF2-40B4-BE49-F238E27FC236}">
                <a16:creationId xmlns:a16="http://schemas.microsoft.com/office/drawing/2014/main" id="{33BC45A2-9DB4-42CA-A98C-0C4CD092CE47}"/>
              </a:ext>
            </a:extLst>
          </p:cNvPr>
          <p:cNvSpPr>
            <a:spLocks noGrp="1"/>
          </p:cNvSpPr>
          <p:nvPr>
            <p:ph idx="1"/>
          </p:nvPr>
        </p:nvSpPr>
        <p:spPr>
          <a:xfrm>
            <a:off x="193622" y="929389"/>
            <a:ext cx="5765218" cy="6220919"/>
          </a:xfrm>
        </p:spPr>
        <p:txBody>
          <a:bodyPr>
            <a:normAutofit fontScale="55000" lnSpcReduction="20000"/>
          </a:bodyPr>
          <a:lstStyle/>
          <a:p>
            <a:pPr algn="just">
              <a:lnSpc>
                <a:spcPct val="120000"/>
              </a:lnSpc>
            </a:pPr>
            <a:r>
              <a:rPr lang="el-GR" sz="4400" dirty="0"/>
              <a:t>Βελτίωση της όρασης και του αδράγματος</a:t>
            </a:r>
          </a:p>
          <a:p>
            <a:pPr algn="just">
              <a:lnSpc>
                <a:spcPct val="120000"/>
              </a:lnSpc>
            </a:pPr>
            <a:r>
              <a:rPr lang="el-GR" sz="4400" dirty="0"/>
              <a:t>Μείωση της </a:t>
            </a:r>
            <a:r>
              <a:rPr lang="el-GR" sz="4400" dirty="0" err="1"/>
              <a:t>βλεμματικής</a:t>
            </a:r>
            <a:r>
              <a:rPr lang="el-GR" sz="4400" dirty="0"/>
              <a:t> επαφής</a:t>
            </a:r>
          </a:p>
          <a:p>
            <a:pPr algn="just">
              <a:lnSpc>
                <a:spcPct val="120000"/>
              </a:lnSpc>
            </a:pPr>
            <a:r>
              <a:rPr lang="el-GR" sz="4400" dirty="0"/>
              <a:t>Τα βρέφη ενδιαφέρονται για αντικείμενα του εξωτερικού περιβάλλοντος</a:t>
            </a:r>
            <a:r>
              <a:rPr lang="en-US" sz="4400" dirty="0"/>
              <a:t> </a:t>
            </a:r>
            <a:r>
              <a:rPr lang="el-GR" sz="4400" dirty="0"/>
              <a:t>και</a:t>
            </a:r>
          </a:p>
          <a:p>
            <a:pPr algn="just">
              <a:lnSpc>
                <a:spcPct val="120000"/>
              </a:lnSpc>
            </a:pPr>
            <a:r>
              <a:rPr lang="el-GR" sz="4400" dirty="0"/>
              <a:t>Είναι ικανά για τον χειρισμό αντικειμένων</a:t>
            </a:r>
          </a:p>
          <a:p>
            <a:pPr algn="just">
              <a:lnSpc>
                <a:spcPct val="120000"/>
              </a:lnSpc>
            </a:pPr>
            <a:r>
              <a:rPr lang="el-GR" sz="4400" dirty="0"/>
              <a:t>Στη διαπροσωπική επικοινωνία η προσοχή του βρέφους προσελκύεται με εντονότερα ερεθίσματα:</a:t>
            </a:r>
          </a:p>
          <a:p>
            <a:pPr algn="just">
              <a:lnSpc>
                <a:spcPct val="120000"/>
              </a:lnSpc>
              <a:buFontTx/>
              <a:buChar char="-"/>
            </a:pPr>
            <a:r>
              <a:rPr lang="el-GR" sz="4400" dirty="0"/>
              <a:t>Παρουσίαση αντικειμένων </a:t>
            </a:r>
          </a:p>
          <a:p>
            <a:pPr algn="just">
              <a:lnSpc>
                <a:spcPct val="120000"/>
              </a:lnSpc>
              <a:buFontTx/>
              <a:buChar char="-"/>
            </a:pPr>
            <a:r>
              <a:rPr lang="el-GR" sz="4400" b="1" dirty="0"/>
              <a:t>Βρεφικά τραγούδια </a:t>
            </a:r>
            <a:r>
              <a:rPr lang="el-GR" sz="4400" dirty="0"/>
              <a:t>– παιχνίδια με το σώμα</a:t>
            </a:r>
            <a:endParaRPr lang="en-US" sz="4400" dirty="0"/>
          </a:p>
          <a:p>
            <a:pPr algn="just"/>
            <a:endParaRPr lang="el-GR" sz="2600" dirty="0"/>
          </a:p>
          <a:p>
            <a:pPr algn="just"/>
            <a:endParaRPr lang="el-GR" sz="2400" dirty="0"/>
          </a:p>
          <a:p>
            <a:pPr marL="0" indent="0" algn="just">
              <a:buNone/>
            </a:pPr>
            <a:r>
              <a:rPr lang="en-US" sz="2400" dirty="0"/>
              <a:t> </a:t>
            </a:r>
            <a:endParaRPr lang="el-GR" sz="2400" dirty="0"/>
          </a:p>
        </p:txBody>
      </p:sp>
      <p:pic>
        <p:nvPicPr>
          <p:cNvPr id="1026" name="Picture 2" descr="Group of individual developmental trajectories that peak and ...">
            <a:extLst>
              <a:ext uri="{FF2B5EF4-FFF2-40B4-BE49-F238E27FC236}">
                <a16:creationId xmlns:a16="http://schemas.microsoft.com/office/drawing/2014/main" id="{B89BE76F-08C1-41E7-B076-452F002EBF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38" r="5" b="5"/>
          <a:stretch/>
        </p:blipFill>
        <p:spPr bwMode="auto">
          <a:xfrm>
            <a:off x="5958840" y="929389"/>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08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8384C43-9F11-48B9-B88F-D2115FB3FD2C}"/>
              </a:ext>
            </a:extLst>
          </p:cNvPr>
          <p:cNvSpPr>
            <a:spLocks noGrp="1"/>
          </p:cNvSpPr>
          <p:nvPr>
            <p:ph type="title"/>
          </p:nvPr>
        </p:nvSpPr>
        <p:spPr>
          <a:xfrm>
            <a:off x="559604" y="4741528"/>
            <a:ext cx="6594189" cy="1625210"/>
          </a:xfrm>
          <a:gradFill>
            <a:gsLst>
              <a:gs pos="0">
                <a:srgbClr val="FFFF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l-GR" sz="2800" b="1" dirty="0">
                <a:latin typeface="+mn-lt"/>
              </a:rPr>
              <a:t>ΒΡΕΦΙΚΑ ΤΡΑΓΟΥΔΙΑ </a:t>
            </a:r>
          </a:p>
        </p:txBody>
      </p:sp>
      <p:pic>
        <p:nvPicPr>
          <p:cNvPr id="10" name="Picture 4" descr="Figure 2">
            <a:extLst>
              <a:ext uri="{FF2B5EF4-FFF2-40B4-BE49-F238E27FC236}">
                <a16:creationId xmlns:a16="http://schemas.microsoft.com/office/drawing/2014/main" id="{4124AAB3-B871-48EA-B7B9-AAC9452504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98" b="1"/>
          <a:stretch/>
        </p:blipFill>
        <p:spPr bwMode="auto">
          <a:xfrm>
            <a:off x="77492" y="232304"/>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89DE46C2-0173-43B2-98B6-FBEC3DA30573}"/>
              </a:ext>
            </a:extLst>
          </p:cNvPr>
          <p:cNvSpPr>
            <a:spLocks noGrp="1"/>
          </p:cNvSpPr>
          <p:nvPr>
            <p:ph idx="1"/>
          </p:nvPr>
        </p:nvSpPr>
        <p:spPr>
          <a:xfrm>
            <a:off x="7492536" y="494675"/>
            <a:ext cx="4609437" cy="6041591"/>
          </a:xfrm>
        </p:spPr>
        <p:txBody>
          <a:bodyPr anchor="ctr">
            <a:normAutofit fontScale="25000" lnSpcReduction="20000"/>
          </a:bodyPr>
          <a:lstStyle/>
          <a:p>
            <a:endParaRPr lang="el-GR" sz="1400" dirty="0">
              <a:solidFill>
                <a:srgbClr val="FFFFFF"/>
              </a:solidFill>
            </a:endParaRPr>
          </a:p>
          <a:p>
            <a:endParaRPr lang="el-GR" sz="1400" dirty="0">
              <a:solidFill>
                <a:srgbClr val="FFFFFF"/>
              </a:solidFill>
            </a:endParaRPr>
          </a:p>
          <a:p>
            <a:pPr algn="just">
              <a:lnSpc>
                <a:spcPct val="120000"/>
              </a:lnSpc>
            </a:pPr>
            <a:endParaRPr lang="en-US" sz="3800" dirty="0">
              <a:solidFill>
                <a:srgbClr val="FFFFFF"/>
              </a:solidFill>
            </a:endParaRPr>
          </a:p>
          <a:p>
            <a:pPr>
              <a:lnSpc>
                <a:spcPct val="120000"/>
              </a:lnSpc>
            </a:pPr>
            <a:r>
              <a:rPr lang="el-GR" sz="8800" dirty="0">
                <a:solidFill>
                  <a:srgbClr val="FFFFFF"/>
                </a:solidFill>
              </a:rPr>
              <a:t>Καθολικά χαρακτηριστικά</a:t>
            </a:r>
          </a:p>
          <a:p>
            <a:pPr>
              <a:lnSpc>
                <a:spcPct val="120000"/>
              </a:lnSpc>
            </a:pPr>
            <a:r>
              <a:rPr lang="el-GR" sz="8800" dirty="0">
                <a:solidFill>
                  <a:srgbClr val="FFFFFF"/>
                </a:solidFill>
              </a:rPr>
              <a:t>Τετράστιχες στροφές</a:t>
            </a:r>
          </a:p>
          <a:p>
            <a:pPr>
              <a:lnSpc>
                <a:spcPct val="120000"/>
              </a:lnSpc>
            </a:pPr>
            <a:r>
              <a:rPr lang="el-GR" sz="8800" dirty="0">
                <a:solidFill>
                  <a:srgbClr val="FFFFFF"/>
                </a:solidFill>
              </a:rPr>
              <a:t>Κάθε στίχος διαρκεί περίπου 25 </a:t>
            </a:r>
            <a:r>
              <a:rPr lang="en-US" sz="8800" dirty="0">
                <a:solidFill>
                  <a:srgbClr val="FFFFFF"/>
                </a:solidFill>
              </a:rPr>
              <a:t>-</a:t>
            </a:r>
            <a:r>
              <a:rPr lang="el-GR" sz="8800" dirty="0">
                <a:solidFill>
                  <a:srgbClr val="FFFFFF"/>
                </a:solidFill>
              </a:rPr>
              <a:t>30</a:t>
            </a:r>
            <a:r>
              <a:rPr lang="en-US" sz="8800" dirty="0">
                <a:solidFill>
                  <a:srgbClr val="FFFFFF"/>
                </a:solidFill>
              </a:rPr>
              <a:t>sec.</a:t>
            </a:r>
            <a:endParaRPr lang="el-GR" sz="8800" dirty="0">
              <a:solidFill>
                <a:srgbClr val="FFFFFF"/>
              </a:solidFill>
            </a:endParaRPr>
          </a:p>
          <a:p>
            <a:pPr>
              <a:lnSpc>
                <a:spcPct val="120000"/>
              </a:lnSpc>
            </a:pPr>
            <a:r>
              <a:rPr lang="el-GR" sz="8800" dirty="0">
                <a:solidFill>
                  <a:srgbClr val="FFFFFF"/>
                </a:solidFill>
              </a:rPr>
              <a:t>Έχει αφηγηματικό χαρακτήρα</a:t>
            </a:r>
          </a:p>
          <a:p>
            <a:pPr>
              <a:lnSpc>
                <a:spcPct val="120000"/>
              </a:lnSpc>
            </a:pPr>
            <a:r>
              <a:rPr lang="el-GR" sz="8800" dirty="0">
                <a:solidFill>
                  <a:srgbClr val="FFFFFF"/>
                </a:solidFill>
              </a:rPr>
              <a:t>Ιαμβικός στίχος</a:t>
            </a:r>
            <a:endParaRPr lang="en-US" sz="8800" dirty="0">
              <a:solidFill>
                <a:srgbClr val="FFFFFF"/>
              </a:solidFill>
            </a:endParaRPr>
          </a:p>
          <a:p>
            <a:pPr>
              <a:lnSpc>
                <a:spcPct val="120000"/>
              </a:lnSpc>
            </a:pPr>
            <a:r>
              <a:rPr lang="el-GR" sz="8800" dirty="0">
                <a:solidFill>
                  <a:srgbClr val="FFFFFF"/>
                </a:solidFill>
              </a:rPr>
              <a:t>Ο ρυθμός είναι συνήθως </a:t>
            </a:r>
            <a:r>
              <a:rPr lang="en-US" sz="8800" dirty="0">
                <a:solidFill>
                  <a:srgbClr val="FFFFFF"/>
                </a:solidFill>
              </a:rPr>
              <a:t>andante</a:t>
            </a:r>
          </a:p>
          <a:p>
            <a:pPr>
              <a:lnSpc>
                <a:spcPct val="120000"/>
              </a:lnSpc>
            </a:pPr>
            <a:r>
              <a:rPr lang="en-US" sz="8800" dirty="0">
                <a:solidFill>
                  <a:srgbClr val="FFFFFF"/>
                </a:solidFill>
              </a:rPr>
              <a:t>K</a:t>
            </a:r>
            <a:r>
              <a:rPr lang="el-GR" sz="8800" dirty="0" err="1">
                <a:solidFill>
                  <a:srgbClr val="FFFFFF"/>
                </a:solidFill>
              </a:rPr>
              <a:t>ανονικός</a:t>
            </a:r>
            <a:r>
              <a:rPr lang="el-GR" sz="8800" dirty="0">
                <a:solidFill>
                  <a:srgbClr val="FFFFFF"/>
                </a:solidFill>
              </a:rPr>
              <a:t> στις πρώτες γραμμές αλλά ποικίλει συστηματικά, με επιτάχυνση, επιβράδυνση ή </a:t>
            </a:r>
            <a:r>
              <a:rPr lang="el-GR" sz="8800" dirty="0" err="1">
                <a:solidFill>
                  <a:srgbClr val="FFFFFF"/>
                </a:solidFill>
              </a:rPr>
              <a:t>ρουμπάτο</a:t>
            </a:r>
            <a:r>
              <a:rPr lang="el-GR" sz="8800" dirty="0">
                <a:solidFill>
                  <a:srgbClr val="FFFFFF"/>
                </a:solidFill>
              </a:rPr>
              <a:t>, στις δυο τελευταίες γραμμές.</a:t>
            </a:r>
          </a:p>
          <a:p>
            <a:pPr>
              <a:lnSpc>
                <a:spcPct val="120000"/>
              </a:lnSpc>
            </a:pPr>
            <a:r>
              <a:rPr lang="el-GR" sz="8800" dirty="0">
                <a:solidFill>
                  <a:srgbClr val="FFFFFF"/>
                </a:solidFill>
              </a:rPr>
              <a:t>Ρίμες </a:t>
            </a:r>
          </a:p>
          <a:p>
            <a:pPr>
              <a:lnSpc>
                <a:spcPct val="120000"/>
              </a:lnSpc>
            </a:pPr>
            <a:r>
              <a:rPr lang="el-GR" sz="8800" dirty="0">
                <a:solidFill>
                  <a:srgbClr val="FFFFFF"/>
                </a:solidFill>
              </a:rPr>
              <a:t>Τα βρέφη ανταποκρίνονται με ρυθμικές κινήσεις</a:t>
            </a:r>
          </a:p>
          <a:p>
            <a:pPr>
              <a:lnSpc>
                <a:spcPct val="120000"/>
              </a:lnSpc>
            </a:pPr>
            <a:endParaRPr lang="el-GR" sz="9600" dirty="0">
              <a:solidFill>
                <a:srgbClr val="FFFFFF"/>
              </a:solidFill>
            </a:endParaRPr>
          </a:p>
          <a:p>
            <a:pPr algn="just">
              <a:lnSpc>
                <a:spcPct val="120000"/>
              </a:lnSpc>
            </a:pPr>
            <a:endParaRPr lang="el-GR" sz="3800" dirty="0">
              <a:solidFill>
                <a:srgbClr val="FFFFFF"/>
              </a:solidFill>
            </a:endParaRPr>
          </a:p>
          <a:p>
            <a:pPr marL="0" indent="0">
              <a:buFont typeface="Arial" panose="020B0604020202020204" pitchFamily="34" charset="0"/>
              <a:buNone/>
            </a:pPr>
            <a:endParaRPr lang="el-GR" sz="1400" dirty="0">
              <a:solidFill>
                <a:srgbClr val="FFFFFF"/>
              </a:solidFill>
            </a:endParaRPr>
          </a:p>
        </p:txBody>
      </p:sp>
    </p:spTree>
    <p:extLst>
      <p:ext uri="{BB962C8B-B14F-4D97-AF65-F5344CB8AC3E}">
        <p14:creationId xmlns:p14="http://schemas.microsoft.com/office/powerpoint/2010/main" val="2927427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FFFCC"/>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descr="Communicating in the rhythm of narratives with baby songs. Upper ...">
            <a:extLst>
              <a:ext uri="{FF2B5EF4-FFF2-40B4-BE49-F238E27FC236}">
                <a16:creationId xmlns:a16="http://schemas.microsoft.com/office/drawing/2014/main" id="{96D55C56-1A2E-4B54-A20D-F38716CFF7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821"/>
          <a:stretch/>
        </p:blipFill>
        <p:spPr bwMode="auto">
          <a:xfrm>
            <a:off x="76201" y="674558"/>
            <a:ext cx="8034726" cy="370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F957BC-EAAA-4FC7-A477-1E6D6A6491EE}"/>
              </a:ext>
            </a:extLst>
          </p:cNvPr>
          <p:cNvSpPr txBox="1"/>
          <p:nvPr/>
        </p:nvSpPr>
        <p:spPr>
          <a:xfrm>
            <a:off x="8644326" y="674558"/>
            <a:ext cx="2388434" cy="461665"/>
          </a:xfrm>
          <a:prstGeom prst="rect">
            <a:avLst/>
          </a:prstGeom>
          <a:noFill/>
          <a:ln w="25400">
            <a:solidFill>
              <a:schemeClr val="tx1"/>
            </a:solidFill>
          </a:ln>
        </p:spPr>
        <p:txBody>
          <a:bodyPr wrap="square" rtlCol="0">
            <a:spAutoFit/>
          </a:bodyPr>
          <a:lstStyle/>
          <a:p>
            <a:pPr algn="ctr"/>
            <a:r>
              <a:rPr lang="el-GR" sz="2400" b="1" dirty="0">
                <a:solidFill>
                  <a:srgbClr val="C00000"/>
                </a:solidFill>
              </a:rPr>
              <a:t>ΤΥΦΛΟ ΒΡΕΦΟΣ</a:t>
            </a:r>
          </a:p>
        </p:txBody>
      </p:sp>
      <p:sp>
        <p:nvSpPr>
          <p:cNvPr id="4" name="TextBox 3">
            <a:extLst>
              <a:ext uri="{FF2B5EF4-FFF2-40B4-BE49-F238E27FC236}">
                <a16:creationId xmlns:a16="http://schemas.microsoft.com/office/drawing/2014/main" id="{2FB19E00-A7D1-464A-88BB-C89CD46B2A8A}"/>
              </a:ext>
            </a:extLst>
          </p:cNvPr>
          <p:cNvSpPr txBox="1"/>
          <p:nvPr/>
        </p:nvSpPr>
        <p:spPr>
          <a:xfrm>
            <a:off x="8644325" y="4702448"/>
            <a:ext cx="2613287" cy="1200329"/>
          </a:xfrm>
          <a:prstGeom prst="rect">
            <a:avLst/>
          </a:prstGeom>
          <a:noFill/>
          <a:ln w="25400">
            <a:solidFill>
              <a:schemeClr val="tx1"/>
            </a:solidFill>
          </a:ln>
        </p:spPr>
        <p:txBody>
          <a:bodyPr wrap="square" rtlCol="0">
            <a:spAutoFit/>
          </a:bodyPr>
          <a:lstStyle/>
          <a:p>
            <a:pPr algn="ctr"/>
            <a:r>
              <a:rPr lang="el-GR" sz="2400" b="1" dirty="0">
                <a:solidFill>
                  <a:srgbClr val="C00000"/>
                </a:solidFill>
              </a:rPr>
              <a:t>ΤΥΠΙΚΑ ΑΝΑΠΤΥΣΣΟΜΕΝΟ ΒΡΕΦΟΣ</a:t>
            </a:r>
          </a:p>
        </p:txBody>
      </p:sp>
      <p:pic>
        <p:nvPicPr>
          <p:cNvPr id="3076" name="Picture 4" descr="Γρίφος: Ποιος αριθμός αντικαθιστά το ερωτηματικό; – Newsbeast">
            <a:extLst>
              <a:ext uri="{FF2B5EF4-FFF2-40B4-BE49-F238E27FC236}">
                <a16:creationId xmlns:a16="http://schemas.microsoft.com/office/drawing/2014/main" id="{07B82098-DC78-4E67-80AB-FD204D64E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621" y="1197698"/>
            <a:ext cx="3837482" cy="344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082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CCFFCC"/>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0E61F471-1012-4718-A8B8-97FBEA61E7E7}"/>
              </a:ext>
            </a:extLst>
          </p:cNvPr>
          <p:cNvSpPr>
            <a:spLocks noGrp="1"/>
          </p:cNvSpPr>
          <p:nvPr>
            <p:ph type="title"/>
          </p:nvPr>
        </p:nvSpPr>
        <p:spPr>
          <a:xfrm>
            <a:off x="238734" y="226649"/>
            <a:ext cx="4168374" cy="1607060"/>
          </a:xfrm>
          <a:noFill/>
          <a:ln w="19050">
            <a:solidFill>
              <a:schemeClr val="tx1"/>
            </a:solidFill>
          </a:ln>
        </p:spPr>
        <p:txBody>
          <a:bodyPr wrap="square" anchor="ctr">
            <a:normAutofit/>
          </a:bodyPr>
          <a:lstStyle/>
          <a:p>
            <a:pPr algn="ctr"/>
            <a:r>
              <a:rPr lang="el-GR" sz="2800" b="1" dirty="0">
                <a:solidFill>
                  <a:srgbClr val="FFFF00"/>
                </a:solidFill>
                <a:latin typeface="+mn-lt"/>
              </a:rPr>
              <a:t>ΒΡΕΦΙΚΑ ΤΡΑΓΟΥΔΙΑ</a:t>
            </a:r>
          </a:p>
        </p:txBody>
      </p:sp>
      <p:sp>
        <p:nvSpPr>
          <p:cNvPr id="3" name="Θέση περιεχομένου 2">
            <a:extLst>
              <a:ext uri="{FF2B5EF4-FFF2-40B4-BE49-F238E27FC236}">
                <a16:creationId xmlns:a16="http://schemas.microsoft.com/office/drawing/2014/main" id="{3BBB7954-BF34-44A3-84E7-35D1CC285E3D}"/>
              </a:ext>
            </a:extLst>
          </p:cNvPr>
          <p:cNvSpPr>
            <a:spLocks noGrp="1"/>
          </p:cNvSpPr>
          <p:nvPr>
            <p:ph idx="1"/>
          </p:nvPr>
        </p:nvSpPr>
        <p:spPr>
          <a:xfrm>
            <a:off x="238733" y="2060358"/>
            <a:ext cx="4168373" cy="4570993"/>
          </a:xfrm>
        </p:spPr>
        <p:txBody>
          <a:bodyPr>
            <a:noAutofit/>
          </a:bodyPr>
          <a:lstStyle/>
          <a:p>
            <a:pPr algn="just"/>
            <a:r>
              <a:rPr lang="el-GR" sz="2400" dirty="0"/>
              <a:t>Αφήγημα μέσω των κινήσεων του σώματος. </a:t>
            </a:r>
          </a:p>
          <a:p>
            <a:pPr algn="just"/>
            <a:r>
              <a:rPr lang="el-GR" sz="2400" dirty="0"/>
              <a:t>Τα χαρακτηριστικά των βρεφικών τραγουδιών ανταποκρίνονται σε έμφυτη προδιάθεση του βρέφους.</a:t>
            </a:r>
          </a:p>
          <a:p>
            <a:pPr algn="just"/>
            <a:r>
              <a:rPr lang="el-GR" sz="2400" dirty="0"/>
              <a:t>Το βρέφος μαθαίνει και θυμάται γρήγορα τα βρεφικά τραγούδια.</a:t>
            </a:r>
          </a:p>
          <a:p>
            <a:pPr algn="just"/>
            <a:r>
              <a:rPr lang="el-GR" sz="2400" dirty="0"/>
              <a:t>Συμβάλλουν στην ανάπτυξη της αίσθησης του </a:t>
            </a:r>
            <a:r>
              <a:rPr lang="el-GR" sz="2400" dirty="0" err="1"/>
              <a:t>ανήκειν</a:t>
            </a:r>
            <a:r>
              <a:rPr lang="el-GR" sz="2400" dirty="0"/>
              <a:t>. </a:t>
            </a:r>
          </a:p>
        </p:txBody>
      </p:sp>
      <p:pic>
        <p:nvPicPr>
          <p:cNvPr id="10" name="Εικόνα 9" descr="Εικόνα που περιέχει εσωτερικό, άτομο, φωτογραφία, παιδί&#10;&#10;Περιγραφή που δημιουργήθηκε αυτόματα">
            <a:extLst>
              <a:ext uri="{FF2B5EF4-FFF2-40B4-BE49-F238E27FC236}">
                <a16:creationId xmlns:a16="http://schemas.microsoft.com/office/drawing/2014/main" id="{2F0280BA-2D72-4655-9FC4-ED845301AF60}"/>
              </a:ext>
            </a:extLst>
          </p:cNvPr>
          <p:cNvPicPr>
            <a:picLocks noChangeAspect="1"/>
          </p:cNvPicPr>
          <p:nvPr/>
        </p:nvPicPr>
        <p:blipFill>
          <a:blip r:embed="rId2"/>
          <a:stretch>
            <a:fillRect/>
          </a:stretch>
        </p:blipFill>
        <p:spPr>
          <a:xfrm>
            <a:off x="4893029" y="614597"/>
            <a:ext cx="7060237" cy="5351488"/>
          </a:xfrm>
          <a:prstGeom prst="rect">
            <a:avLst/>
          </a:prstGeom>
        </p:spPr>
      </p:pic>
    </p:spTree>
    <p:extLst>
      <p:ext uri="{BB962C8B-B14F-4D97-AF65-F5344CB8AC3E}">
        <p14:creationId xmlns:p14="http://schemas.microsoft.com/office/powerpoint/2010/main" val="2796316097"/>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Stepping Away from the Mirror: Pride and Shame in Adventures of ...">
            <a:extLst>
              <a:ext uri="{FF2B5EF4-FFF2-40B4-BE49-F238E27FC236}">
                <a16:creationId xmlns:a16="http://schemas.microsoft.com/office/drawing/2014/main" id="{E1AB25F4-87E0-483B-95DA-1E535B5DD61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703"/>
          <a:stretch/>
        </p:blipFill>
        <p:spPr bwMode="auto">
          <a:xfrm>
            <a:off x="-37107" y="49433"/>
            <a:ext cx="12165257" cy="342899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F3A18B8-869E-4BFF-A00F-F2503AC34D4B}"/>
              </a:ext>
            </a:extLst>
          </p:cNvPr>
          <p:cNvSpPr>
            <a:spLocks noGrp="1"/>
          </p:cNvSpPr>
          <p:nvPr>
            <p:ph type="title"/>
          </p:nvPr>
        </p:nvSpPr>
        <p:spPr>
          <a:xfrm>
            <a:off x="241259" y="3478423"/>
            <a:ext cx="9283781" cy="1405965"/>
          </a:xfrm>
        </p:spPr>
        <p:txBody>
          <a:bodyPr vert="horz" lIns="91440" tIns="45720" rIns="91440" bIns="45720" rtlCol="0" anchor="b">
            <a:normAutofit/>
          </a:bodyPr>
          <a:lstStyle/>
          <a:p>
            <a:pPr algn="ctr"/>
            <a:r>
              <a:rPr lang="el-GR" sz="2800" b="1" dirty="0">
                <a:latin typeface="+mn-lt"/>
              </a:rPr>
              <a:t>ΑΝΤΙΔΡΑΣΗ ΒΡΕΦΟΥΣ ΣΤΟΝ ΚΑΘΡΕΦΤΗ </a:t>
            </a:r>
            <a:endParaRPr lang="en-US" sz="2800" b="1" dirty="0">
              <a:latin typeface="+mn-lt"/>
            </a:endParaRPr>
          </a:p>
        </p:txBody>
      </p:sp>
      <p:pic>
        <p:nvPicPr>
          <p:cNvPr id="1026" name="Picture 2" descr="Cover: How Infants Know Minds in PAPERBACK">
            <a:extLst>
              <a:ext uri="{FF2B5EF4-FFF2-40B4-BE49-F238E27FC236}">
                <a16:creationId xmlns:a16="http://schemas.microsoft.com/office/drawing/2014/main" id="{3F778853-9D4A-433B-98A8-90CCDE1F6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509" y="3585552"/>
            <a:ext cx="1711232" cy="259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13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E0B7F5-A919-4B82-809F-277E0E8D132E}"/>
              </a:ext>
            </a:extLst>
          </p:cNvPr>
          <p:cNvSpPr>
            <a:spLocks noGrp="1"/>
          </p:cNvSpPr>
          <p:nvPr>
            <p:ph type="title"/>
          </p:nvPr>
        </p:nvSpPr>
        <p:spPr>
          <a:xfrm>
            <a:off x="225183" y="218210"/>
            <a:ext cx="5727493" cy="981004"/>
          </a:xfrm>
          <a:gradFill>
            <a:gsLst>
              <a:gs pos="0">
                <a:srgbClr val="CCFFCC"/>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n-US" sz="2800" b="1" dirty="0">
                <a:solidFill>
                  <a:srgbClr val="C00000"/>
                </a:solidFill>
                <a:latin typeface="+mn-lt"/>
              </a:rPr>
              <a:t>&gt; 6 </a:t>
            </a:r>
            <a:r>
              <a:rPr lang="el-GR" sz="2800" b="1" dirty="0">
                <a:solidFill>
                  <a:srgbClr val="C00000"/>
                </a:solidFill>
                <a:latin typeface="+mn-lt"/>
              </a:rPr>
              <a:t>μηνών </a:t>
            </a:r>
            <a:br>
              <a:rPr lang="en-US" sz="2800" b="1" dirty="0">
                <a:solidFill>
                  <a:srgbClr val="C00000"/>
                </a:solidFill>
                <a:latin typeface="+mn-lt"/>
              </a:rPr>
            </a:br>
            <a:r>
              <a:rPr lang="el-GR" sz="2800" b="1" dirty="0">
                <a:solidFill>
                  <a:srgbClr val="C00000"/>
                </a:solidFill>
                <a:latin typeface="+mn-lt"/>
              </a:rPr>
              <a:t> Ανάπτυξη της αυτεπίγνωσης </a:t>
            </a:r>
          </a:p>
        </p:txBody>
      </p:sp>
      <p:sp>
        <p:nvSpPr>
          <p:cNvPr id="3" name="Θέση περιεχομένου 2">
            <a:extLst>
              <a:ext uri="{FF2B5EF4-FFF2-40B4-BE49-F238E27FC236}">
                <a16:creationId xmlns:a16="http://schemas.microsoft.com/office/drawing/2014/main" id="{24504D77-DF39-4289-A0E7-0DAA7E766B81}"/>
              </a:ext>
            </a:extLst>
          </p:cNvPr>
          <p:cNvSpPr>
            <a:spLocks noGrp="1"/>
          </p:cNvSpPr>
          <p:nvPr>
            <p:ph idx="1"/>
          </p:nvPr>
        </p:nvSpPr>
        <p:spPr>
          <a:xfrm>
            <a:off x="215796" y="1398556"/>
            <a:ext cx="5727493" cy="5241234"/>
          </a:xfrm>
          <a:gradFill>
            <a:gsLst>
              <a:gs pos="0">
                <a:srgbClr val="CCFFCC"/>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pPr marL="0" indent="0" algn="just">
              <a:buNone/>
            </a:pPr>
            <a:r>
              <a:rPr lang="el-GR" sz="2400" dirty="0"/>
              <a:t>Αυτεπίγνωση: το βρέφος συνειδητοποιεί ότι το ίδιο είναι «</a:t>
            </a:r>
            <a:r>
              <a:rPr lang="el-GR" sz="2400" dirty="0" err="1"/>
              <a:t>δρων</a:t>
            </a:r>
            <a:r>
              <a:rPr lang="el-GR" sz="2400" dirty="0"/>
              <a:t> πρόσωπο»:</a:t>
            </a:r>
          </a:p>
          <a:p>
            <a:pPr algn="just">
              <a:buFontTx/>
              <a:buChar char="-"/>
            </a:pPr>
            <a:r>
              <a:rPr lang="el-GR" sz="2400" dirty="0"/>
              <a:t>Έντονες συμπεριφορές για να προσελκύσουν την προσοχή του άλλου</a:t>
            </a:r>
            <a:r>
              <a:rPr lang="en-US" sz="2400" dirty="0"/>
              <a:t>,</a:t>
            </a:r>
            <a:r>
              <a:rPr lang="el-GR" sz="2400" dirty="0"/>
              <a:t> όχι μόνον στον εαυτό αλλά και τις ενέργειες του εαυτού</a:t>
            </a:r>
            <a:endParaRPr lang="en-US" sz="2400" dirty="0"/>
          </a:p>
          <a:p>
            <a:pPr algn="just">
              <a:buFontTx/>
              <a:buChar char="-"/>
            </a:pPr>
            <a:r>
              <a:rPr lang="el-GR" sz="2400" dirty="0"/>
              <a:t>Φόβος των ξένων</a:t>
            </a:r>
          </a:p>
          <a:p>
            <a:pPr algn="just">
              <a:buFontTx/>
              <a:buChar char="-"/>
            </a:pPr>
            <a:r>
              <a:rPr lang="el-GR" sz="2400" dirty="0"/>
              <a:t>Έκφραση πιο περίπλοκων συναισθημάτων</a:t>
            </a:r>
          </a:p>
          <a:p>
            <a:pPr marL="0" indent="0" algn="just">
              <a:buNone/>
            </a:pPr>
            <a:r>
              <a:rPr lang="el-GR" sz="2400" dirty="0"/>
              <a:t>(π.χ. ντροπή, υπερηφάνεια)    </a:t>
            </a:r>
          </a:p>
          <a:p>
            <a:pPr>
              <a:buFontTx/>
              <a:buChar char="-"/>
            </a:pPr>
            <a:endParaRPr lang="el-GR" sz="2400" dirty="0"/>
          </a:p>
          <a:p>
            <a:pPr marL="0" indent="0">
              <a:buNone/>
            </a:pPr>
            <a:endParaRPr lang="el-GR" sz="2400" dirty="0"/>
          </a:p>
        </p:txBody>
      </p:sp>
      <p:pic>
        <p:nvPicPr>
          <p:cNvPr id="4098" name="Picture 2" descr="PDF) Consciousness in Infants">
            <a:extLst>
              <a:ext uri="{FF2B5EF4-FFF2-40B4-BE49-F238E27FC236}">
                <a16:creationId xmlns:a16="http://schemas.microsoft.com/office/drawing/2014/main" id="{D80BE1BC-0E14-4408-894A-3392A665A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2" r="-2" b="-2"/>
          <a:stretch/>
        </p:blipFill>
        <p:spPr bwMode="auto">
          <a:xfrm>
            <a:off x="6090612" y="640082"/>
            <a:ext cx="6101387" cy="598374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34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72A3B-8426-4999-889D-CCF0BE8CF4A9}"/>
              </a:ext>
            </a:extLst>
          </p:cNvPr>
          <p:cNvSpPr>
            <a:spLocks noGrp="1"/>
          </p:cNvSpPr>
          <p:nvPr>
            <p:ph type="title"/>
          </p:nvPr>
        </p:nvSpPr>
        <p:spPr>
          <a:xfrm>
            <a:off x="178631" y="215224"/>
            <a:ext cx="11828489" cy="789117"/>
          </a:xfrm>
          <a:gradFill>
            <a:gsLst>
              <a:gs pos="0">
                <a:srgbClr val="CCFFCC"/>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gradFill>
        </p:spPr>
        <p:txBody>
          <a:bodyPr>
            <a:normAutofit/>
          </a:bodyPr>
          <a:lstStyle/>
          <a:p>
            <a:pPr algn="ctr"/>
            <a:r>
              <a:rPr lang="el-GR" sz="3200" b="1" dirty="0">
                <a:solidFill>
                  <a:srgbClr val="C00000"/>
                </a:solidFill>
                <a:latin typeface="+mn-lt"/>
              </a:rPr>
              <a:t>Η ΑΝΑΠΤΥΞΗ ΤΗΣ ΚΟΙΝΩΝΙΚΗΣ ΚΑΤΑΝΟΗΣΗΣ </a:t>
            </a:r>
          </a:p>
        </p:txBody>
      </p:sp>
      <p:sp>
        <p:nvSpPr>
          <p:cNvPr id="3078" name="Content Placeholder 3077">
            <a:extLst>
              <a:ext uri="{FF2B5EF4-FFF2-40B4-BE49-F238E27FC236}">
                <a16:creationId xmlns:a16="http://schemas.microsoft.com/office/drawing/2014/main" id="{49A1493E-4805-43AA-9066-3F4122C6051E}"/>
              </a:ext>
            </a:extLst>
          </p:cNvPr>
          <p:cNvSpPr>
            <a:spLocks noGrp="1"/>
          </p:cNvSpPr>
          <p:nvPr>
            <p:ph idx="1"/>
          </p:nvPr>
        </p:nvSpPr>
        <p:spPr>
          <a:xfrm>
            <a:off x="178631" y="1216364"/>
            <a:ext cx="11828489" cy="542641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0" indent="0" algn="just">
              <a:buNone/>
            </a:pPr>
            <a:r>
              <a:rPr lang="en-US" b="1" dirty="0">
                <a:solidFill>
                  <a:srgbClr val="0000CC"/>
                </a:solidFill>
              </a:rPr>
              <a:t>1 – 4</a:t>
            </a:r>
            <a:r>
              <a:rPr lang="el-GR" b="1" dirty="0">
                <a:solidFill>
                  <a:srgbClr val="0000CC"/>
                </a:solidFill>
              </a:rPr>
              <a:t>μ.:</a:t>
            </a:r>
            <a:r>
              <a:rPr lang="el-GR" dirty="0"/>
              <a:t>	Διαπροσωπική επικοινωνία – Πρωτογενής </a:t>
            </a:r>
            <a:r>
              <a:rPr lang="el-GR" dirty="0" err="1"/>
              <a:t>Διυποκειμενικότητα</a:t>
            </a:r>
            <a:r>
              <a:rPr lang="el-GR" dirty="0"/>
              <a:t> </a:t>
            </a:r>
          </a:p>
          <a:p>
            <a:pPr marL="0" indent="0" algn="just">
              <a:buNone/>
            </a:pPr>
            <a:endParaRPr lang="el-GR" dirty="0"/>
          </a:p>
          <a:p>
            <a:pPr marL="0" indent="0" algn="just">
              <a:buNone/>
            </a:pPr>
            <a:r>
              <a:rPr lang="el-GR" b="1" dirty="0">
                <a:solidFill>
                  <a:srgbClr val="0000CC"/>
                </a:solidFill>
              </a:rPr>
              <a:t>4 – 9μ.:</a:t>
            </a:r>
            <a:r>
              <a:rPr lang="el-GR" dirty="0"/>
              <a:t>	Επικέντρωση σε ένα εξωτερικό θέμα – Βελτίωση αυτεπίγνωσης </a:t>
            </a:r>
          </a:p>
          <a:p>
            <a:pPr marL="0" indent="0" algn="just">
              <a:buNone/>
            </a:pPr>
            <a:endParaRPr lang="el-GR" dirty="0"/>
          </a:p>
          <a:p>
            <a:pPr marL="0" indent="0" algn="just">
              <a:buNone/>
            </a:pPr>
            <a:r>
              <a:rPr lang="el-GR" b="1" dirty="0">
                <a:solidFill>
                  <a:srgbClr val="0000CC"/>
                </a:solidFill>
              </a:rPr>
              <a:t>9 – 15/18μ.:</a:t>
            </a:r>
            <a:r>
              <a:rPr lang="el-GR" dirty="0"/>
              <a:t>	</a:t>
            </a:r>
            <a:r>
              <a:rPr lang="el-GR" b="1" dirty="0" err="1">
                <a:solidFill>
                  <a:srgbClr val="C00000"/>
                </a:solidFill>
              </a:rPr>
              <a:t>Αλληλοσυντονισμός</a:t>
            </a:r>
            <a:r>
              <a:rPr lang="el-GR" b="1" dirty="0">
                <a:solidFill>
                  <a:srgbClr val="C00000"/>
                </a:solidFill>
              </a:rPr>
              <a:t> της προσοχής σε ένα θέμα – Δευτερογενής 		</a:t>
            </a:r>
            <a:r>
              <a:rPr lang="el-GR" b="1" dirty="0" err="1">
                <a:solidFill>
                  <a:srgbClr val="C00000"/>
                </a:solidFill>
              </a:rPr>
              <a:t>Διυποκειμενικότητα</a:t>
            </a:r>
            <a:r>
              <a:rPr lang="el-GR" b="1" dirty="0">
                <a:solidFill>
                  <a:srgbClr val="C00000"/>
                </a:solidFill>
              </a:rPr>
              <a:t>  </a:t>
            </a:r>
          </a:p>
          <a:p>
            <a:pPr marL="0" indent="0" algn="just">
              <a:buNone/>
            </a:pPr>
            <a:endParaRPr lang="el-GR" dirty="0"/>
          </a:p>
          <a:p>
            <a:pPr marL="0" indent="0" algn="just">
              <a:buNone/>
            </a:pPr>
            <a:r>
              <a:rPr lang="el-GR" b="1" dirty="0">
                <a:solidFill>
                  <a:srgbClr val="0000CC"/>
                </a:solidFill>
              </a:rPr>
              <a:t>15 – 18μ.:</a:t>
            </a:r>
            <a:r>
              <a:rPr lang="el-GR" dirty="0"/>
              <a:t>	Συνεργατική επικοινωνία </a:t>
            </a:r>
          </a:p>
          <a:p>
            <a:pPr marL="0" indent="0" algn="just">
              <a:buNone/>
            </a:pPr>
            <a:r>
              <a:rPr lang="el-GR" dirty="0"/>
              <a:t> </a:t>
            </a:r>
            <a:endParaRPr lang="en-US" dirty="0"/>
          </a:p>
        </p:txBody>
      </p:sp>
    </p:spTree>
    <p:extLst>
      <p:ext uri="{BB962C8B-B14F-4D97-AF65-F5344CB8AC3E}">
        <p14:creationId xmlns:p14="http://schemas.microsoft.com/office/powerpoint/2010/main" val="3430329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39BE667-FBFA-4FCD-A499-5F5B6606DC24}"/>
              </a:ext>
            </a:extLst>
          </p:cNvPr>
          <p:cNvSpPr>
            <a:spLocks noGrp="1"/>
          </p:cNvSpPr>
          <p:nvPr>
            <p:ph type="title"/>
          </p:nvPr>
        </p:nvSpPr>
        <p:spPr>
          <a:xfrm>
            <a:off x="402956" y="2074363"/>
            <a:ext cx="2989478"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l-GR" sz="2600" b="1" kern="1200" dirty="0">
                <a:solidFill>
                  <a:srgbClr val="FFFF00"/>
                </a:solidFill>
                <a:latin typeface="+mn-lt"/>
                <a:ea typeface="+mj-ea"/>
                <a:cs typeface="+mj-cs"/>
              </a:rPr>
              <a:t>ΣΤΑΔΙΑ ΔΙΥΠΟΚΕΙΜΕΝΙΚΟΤΗΤΑ</a:t>
            </a:r>
            <a:endParaRPr lang="en-US" sz="2600" b="1" kern="1200" dirty="0">
              <a:solidFill>
                <a:srgbClr val="FFFF00"/>
              </a:solidFill>
              <a:latin typeface="+mn-lt"/>
              <a:ea typeface="+mj-ea"/>
              <a:cs typeface="+mj-cs"/>
            </a:endParaRPr>
          </a:p>
        </p:txBody>
      </p:sp>
      <p:pic>
        <p:nvPicPr>
          <p:cNvPr id="7176" name="Picture 8" descr="The Emergence of Learning Activity as a Historical Form of Human ...">
            <a:extLst>
              <a:ext uri="{FF2B5EF4-FFF2-40B4-BE49-F238E27FC236}">
                <a16:creationId xmlns:a16="http://schemas.microsoft.com/office/drawing/2014/main" id="{FB12143B-8331-4AEC-B087-490DEF0721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42102" y="278970"/>
            <a:ext cx="8338088" cy="632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12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3A2E1C-F2A3-4C7B-AB32-94ED9B165F70}"/>
              </a:ext>
            </a:extLst>
          </p:cNvPr>
          <p:cNvSpPr>
            <a:spLocks noGrp="1"/>
          </p:cNvSpPr>
          <p:nvPr>
            <p:ph type="title"/>
          </p:nvPr>
        </p:nvSpPr>
        <p:spPr>
          <a:xfrm>
            <a:off x="0" y="137653"/>
            <a:ext cx="7364679" cy="511276"/>
          </a:xfrm>
        </p:spPr>
        <p:txBody>
          <a:bodyPr>
            <a:normAutofit/>
          </a:bodyPr>
          <a:lstStyle/>
          <a:p>
            <a:pPr algn="ctr"/>
            <a:r>
              <a:rPr lang="el-GR" sz="2800" b="1" dirty="0">
                <a:solidFill>
                  <a:srgbClr val="0000CC"/>
                </a:solidFill>
                <a:latin typeface="+mn-lt"/>
              </a:rPr>
              <a:t>ΕΠΙΘΥΜΙΑ ΑΠΟΚΤΗΣΗΣ ΠΑΙΔΙΟΥ (Γ)</a:t>
            </a:r>
            <a:endParaRPr lang="el-GR" sz="2800" dirty="0">
              <a:solidFill>
                <a:srgbClr val="0000CC"/>
              </a:solidFill>
              <a:latin typeface="+mn-lt"/>
            </a:endParaRPr>
          </a:p>
        </p:txBody>
      </p:sp>
      <p:sp>
        <p:nvSpPr>
          <p:cNvPr id="3" name="Θέση περιεχομένου 2">
            <a:extLst>
              <a:ext uri="{FF2B5EF4-FFF2-40B4-BE49-F238E27FC236}">
                <a16:creationId xmlns:a16="http://schemas.microsoft.com/office/drawing/2014/main" id="{414F28C5-A2BB-4332-B31E-57A4A1EFD0C5}"/>
              </a:ext>
            </a:extLst>
          </p:cNvPr>
          <p:cNvSpPr>
            <a:spLocks noGrp="1"/>
          </p:cNvSpPr>
          <p:nvPr>
            <p:ph idx="1"/>
          </p:nvPr>
        </p:nvSpPr>
        <p:spPr>
          <a:xfrm>
            <a:off x="19982" y="648929"/>
            <a:ext cx="7536425" cy="6312310"/>
          </a:xfrm>
        </p:spPr>
        <p:txBody>
          <a:bodyPr>
            <a:noAutofit/>
          </a:bodyPr>
          <a:lstStyle/>
          <a:p>
            <a:pPr algn="just"/>
            <a:r>
              <a:rPr lang="el-GR" sz="2400" i="1" dirty="0"/>
              <a:t>«Μετά από εκείνο το γεγονός (έκτρωση) κατάλαβα ότι θέλω σαν τρελή να γίνω μάνα αλλά με άλλες συνθήκες.....Πονάει, αλλά έμαθα να ζω με αυτό πλέον (γεγονός έκτρωσης). Τέλειωσε. Και μετά άρχισα να σκέφτομαι το θέμα γάμου σοβαρότερα, επειδή ήθελα να το βιώσω πάλι... Γύρισα στο χθες που απέρριψα. Μια από αυτές τις απορρίψεις ας πούμε, ήταν και ο άντρας μου, που τον ήξερα από τα 17 μου. Σχεδόν του έκανα πρόταση γάμου». </a:t>
            </a:r>
            <a:r>
              <a:rPr lang="el-GR" sz="2400" dirty="0"/>
              <a:t>(δωρεά ωαρίων)</a:t>
            </a:r>
          </a:p>
          <a:p>
            <a:pPr algn="just"/>
            <a:r>
              <a:rPr lang="el-GR" sz="2400" i="1" dirty="0"/>
              <a:t>«Πάντα έβλεπα τον εαυτό μου μέσα σε οικογένεια, δεν μπορούσα να φανταστώ τον εαυτό μου… όσο και αν με ενδιέφερε να σπουδάσω ας πούμε, να σπουδάσω, να κάνω καριέρα ή όλα αυτά τα πράγματα, δε μπορούσα να δω τον εαυτό μου χωρίς οικογένεια, με τίποτα. Δηλαδή μες στο μυαλό μου ήταν δεδομένο ότι θα αποκτήσω οικογένεια, δε μπορούσα να σκεφτώ ότι δεν θα έχω δικά μου παιδιά ήταν αδιανόητο».</a:t>
            </a:r>
            <a:r>
              <a:rPr lang="el-GR" sz="2400" dirty="0"/>
              <a:t> (παρένθετη μητρότητα)                       (Παπαληγούρα και συν., 2013)</a:t>
            </a:r>
          </a:p>
        </p:txBody>
      </p:sp>
      <p:pic>
        <p:nvPicPr>
          <p:cNvPr id="6" name="Picture 2" descr="Αποτέλεσμα εικόνας για νέες διαδρομές μητρότητας">
            <a:extLst>
              <a:ext uri="{FF2B5EF4-FFF2-40B4-BE49-F238E27FC236}">
                <a16:creationId xmlns:a16="http://schemas.microsoft.com/office/drawing/2014/main" id="{FD00AFE7-BF40-4F8A-A789-6EDEB646A5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1"/>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466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97A129E-2F6A-4938-98D2-69CC039816CE}"/>
              </a:ext>
            </a:extLst>
          </p:cNvPr>
          <p:cNvPicPr>
            <a:picLocks noChangeAspect="1"/>
          </p:cNvPicPr>
          <p:nvPr/>
        </p:nvPicPr>
        <p:blipFill>
          <a:blip r:embed="rId2"/>
          <a:stretch>
            <a:fillRect/>
          </a:stretch>
        </p:blipFill>
        <p:spPr>
          <a:xfrm>
            <a:off x="42506" y="1873769"/>
            <a:ext cx="3095466" cy="3410343"/>
          </a:xfrm>
          <a:prstGeom prst="rect">
            <a:avLst/>
          </a:prstGeom>
        </p:spPr>
      </p:pic>
      <p:cxnSp>
        <p:nvCxnSpPr>
          <p:cNvPr id="11" name="Straight Connector 10">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6FCC3E6A-0080-4F9B-8912-41BA10862BF2}"/>
              </a:ext>
            </a:extLst>
          </p:cNvPr>
          <p:cNvPicPr>
            <a:picLocks noChangeAspect="1"/>
          </p:cNvPicPr>
          <p:nvPr/>
        </p:nvPicPr>
        <p:blipFill>
          <a:blip r:embed="rId3"/>
          <a:stretch>
            <a:fillRect/>
          </a:stretch>
        </p:blipFill>
        <p:spPr>
          <a:xfrm>
            <a:off x="3235382" y="1873770"/>
            <a:ext cx="2884020" cy="3410343"/>
          </a:xfrm>
          <a:prstGeom prst="rect">
            <a:avLst/>
          </a:prstGeom>
        </p:spPr>
      </p:pic>
      <p:cxnSp>
        <p:nvCxnSpPr>
          <p:cNvPr id="13" name="Straight Connector 12">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Εικόνα 4">
            <a:extLst>
              <a:ext uri="{FF2B5EF4-FFF2-40B4-BE49-F238E27FC236}">
                <a16:creationId xmlns:a16="http://schemas.microsoft.com/office/drawing/2014/main" id="{192D35B8-ED80-4921-960C-FDA7EE8F9D06}"/>
              </a:ext>
            </a:extLst>
          </p:cNvPr>
          <p:cNvPicPr>
            <a:picLocks noChangeAspect="1"/>
          </p:cNvPicPr>
          <p:nvPr/>
        </p:nvPicPr>
        <p:blipFill>
          <a:blip r:embed="rId4"/>
          <a:stretch>
            <a:fillRect/>
          </a:stretch>
        </p:blipFill>
        <p:spPr>
          <a:xfrm>
            <a:off x="6144703" y="1873770"/>
            <a:ext cx="2811911" cy="3410343"/>
          </a:xfrm>
          <a:prstGeom prst="rect">
            <a:avLst/>
          </a:prstGeom>
        </p:spPr>
      </p:pic>
      <p:cxnSp>
        <p:nvCxnSpPr>
          <p:cNvPr id="15" name="Straight Connector 14">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Εικόνα 3">
            <a:extLst>
              <a:ext uri="{FF2B5EF4-FFF2-40B4-BE49-F238E27FC236}">
                <a16:creationId xmlns:a16="http://schemas.microsoft.com/office/drawing/2014/main" id="{4E165745-A48A-4161-944B-F9E46B7C603F}"/>
              </a:ext>
            </a:extLst>
          </p:cNvPr>
          <p:cNvPicPr>
            <a:picLocks noChangeAspect="1"/>
          </p:cNvPicPr>
          <p:nvPr/>
        </p:nvPicPr>
        <p:blipFill>
          <a:blip r:embed="rId5"/>
          <a:stretch>
            <a:fillRect/>
          </a:stretch>
        </p:blipFill>
        <p:spPr>
          <a:xfrm>
            <a:off x="9003426" y="1873769"/>
            <a:ext cx="3188574" cy="3410343"/>
          </a:xfrm>
          <a:prstGeom prst="rect">
            <a:avLst/>
          </a:prstGeom>
        </p:spPr>
      </p:pic>
      <p:sp>
        <p:nvSpPr>
          <p:cNvPr id="7" name="TextBox 6">
            <a:extLst>
              <a:ext uri="{FF2B5EF4-FFF2-40B4-BE49-F238E27FC236}">
                <a16:creationId xmlns:a16="http://schemas.microsoft.com/office/drawing/2014/main" id="{6AACE6EC-9941-4789-9A63-EDEDDE1E59B5}"/>
              </a:ext>
            </a:extLst>
          </p:cNvPr>
          <p:cNvSpPr txBox="1"/>
          <p:nvPr/>
        </p:nvSpPr>
        <p:spPr>
          <a:xfrm>
            <a:off x="843465" y="1078306"/>
            <a:ext cx="1499013" cy="523220"/>
          </a:xfrm>
          <a:prstGeom prst="rect">
            <a:avLst/>
          </a:prstGeom>
          <a:noFill/>
        </p:spPr>
        <p:txBody>
          <a:bodyPr wrap="square" rtlCol="0">
            <a:spAutoFit/>
          </a:bodyPr>
          <a:lstStyle/>
          <a:p>
            <a:r>
              <a:rPr lang="en-US" sz="2800" b="1" dirty="0">
                <a:solidFill>
                  <a:srgbClr val="0000CC"/>
                </a:solidFill>
              </a:rPr>
              <a:t>7 </a:t>
            </a:r>
            <a:r>
              <a:rPr lang="el-GR" sz="2800" b="1" dirty="0">
                <a:solidFill>
                  <a:srgbClr val="0000CC"/>
                </a:solidFill>
              </a:rPr>
              <a:t>μηνών</a:t>
            </a:r>
          </a:p>
        </p:txBody>
      </p:sp>
      <p:sp>
        <p:nvSpPr>
          <p:cNvPr id="12" name="TextBox 11">
            <a:extLst>
              <a:ext uri="{FF2B5EF4-FFF2-40B4-BE49-F238E27FC236}">
                <a16:creationId xmlns:a16="http://schemas.microsoft.com/office/drawing/2014/main" id="{F07C5877-CEB5-4763-94B9-DFE966D82F2A}"/>
              </a:ext>
            </a:extLst>
          </p:cNvPr>
          <p:cNvSpPr txBox="1"/>
          <p:nvPr/>
        </p:nvSpPr>
        <p:spPr>
          <a:xfrm>
            <a:off x="6452284" y="1050667"/>
            <a:ext cx="1499013" cy="523220"/>
          </a:xfrm>
          <a:prstGeom prst="rect">
            <a:avLst/>
          </a:prstGeom>
          <a:noFill/>
        </p:spPr>
        <p:txBody>
          <a:bodyPr wrap="square" rtlCol="0">
            <a:spAutoFit/>
          </a:bodyPr>
          <a:lstStyle/>
          <a:p>
            <a:r>
              <a:rPr lang="el-GR" sz="2800" b="1" dirty="0">
                <a:solidFill>
                  <a:srgbClr val="C00000"/>
                </a:solidFill>
              </a:rPr>
              <a:t>9</a:t>
            </a:r>
            <a:r>
              <a:rPr lang="en-US" sz="2800" b="1" dirty="0">
                <a:solidFill>
                  <a:srgbClr val="C00000"/>
                </a:solidFill>
              </a:rPr>
              <a:t> </a:t>
            </a:r>
            <a:r>
              <a:rPr lang="el-GR" sz="2800" b="1" dirty="0">
                <a:solidFill>
                  <a:srgbClr val="C00000"/>
                </a:solidFill>
              </a:rPr>
              <a:t>μηνών</a:t>
            </a:r>
          </a:p>
        </p:txBody>
      </p:sp>
    </p:spTree>
    <p:extLst>
      <p:ext uri="{BB962C8B-B14F-4D97-AF65-F5344CB8AC3E}">
        <p14:creationId xmlns:p14="http://schemas.microsoft.com/office/powerpoint/2010/main" val="2167772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Τίτλος 1">
            <a:extLst>
              <a:ext uri="{FF2B5EF4-FFF2-40B4-BE49-F238E27FC236}">
                <a16:creationId xmlns:a16="http://schemas.microsoft.com/office/drawing/2014/main" id="{50928840-6CE5-4FB2-9CFC-EECF572285DB}"/>
              </a:ext>
            </a:extLst>
          </p:cNvPr>
          <p:cNvSpPr>
            <a:spLocks noGrp="1"/>
          </p:cNvSpPr>
          <p:nvPr>
            <p:ph type="title"/>
          </p:nvPr>
        </p:nvSpPr>
        <p:spPr>
          <a:xfrm>
            <a:off x="584619" y="963877"/>
            <a:ext cx="3747943" cy="4930246"/>
          </a:xfrm>
        </p:spPr>
        <p:txBody>
          <a:bodyPr>
            <a:normAutofit/>
          </a:bodyPr>
          <a:lstStyle/>
          <a:p>
            <a:pPr algn="ctr"/>
            <a:r>
              <a:rPr lang="el-GR" altLang="el-GR" sz="2800" b="1" dirty="0">
                <a:solidFill>
                  <a:srgbClr val="C00000"/>
                </a:solidFill>
                <a:latin typeface="Calibri" panose="020F0502020204030204" pitchFamily="34" charset="0"/>
                <a:cs typeface="Calibri" panose="020F0502020204030204" pitchFamily="34" charset="0"/>
              </a:rPr>
              <a:t>ΔΕΥΤΕΡΟΓΕΝΗΣ ΔΙΥΠΟΚΕΙΜΕΝΙΚΟΤΗΤΑ</a:t>
            </a:r>
          </a:p>
        </p:txBody>
      </p:sp>
      <p:cxnSp>
        <p:nvCxnSpPr>
          <p:cNvPr id="75" name="Straight Connector 7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0963" name="Rectangle 3">
            <a:extLst>
              <a:ext uri="{FF2B5EF4-FFF2-40B4-BE49-F238E27FC236}">
                <a16:creationId xmlns:a16="http://schemas.microsoft.com/office/drawing/2014/main" id="{BE6924CD-A795-42E3-A340-7F3C998E3721}"/>
              </a:ext>
            </a:extLst>
          </p:cNvPr>
          <p:cNvSpPr>
            <a:spLocks noGrp="1"/>
          </p:cNvSpPr>
          <p:nvPr>
            <p:ph idx="1"/>
          </p:nvPr>
        </p:nvSpPr>
        <p:spPr>
          <a:xfrm>
            <a:off x="4654296" y="963877"/>
            <a:ext cx="7479190" cy="4930246"/>
          </a:xfrm>
        </p:spPr>
        <p:txBody>
          <a:bodyPr anchor="ctr">
            <a:normAutofit/>
          </a:bodyPr>
          <a:lstStyle/>
          <a:p>
            <a:pPr eaLnBrk="1" hangingPunct="1"/>
            <a:r>
              <a:rPr lang="el-GR" altLang="el-GR" sz="2400" dirty="0">
                <a:latin typeface="Calibri" panose="020F0502020204030204" pitchFamily="34" charset="0"/>
                <a:cs typeface="Calibri" panose="020F0502020204030204" pitchFamily="34" charset="0"/>
              </a:rPr>
              <a:t>Συμμετοχή σε δραστηριότητα με αντικείμενα σε πλαίσιο </a:t>
            </a:r>
          </a:p>
          <a:p>
            <a:pPr marL="0" indent="0" algn="ctr" eaLnBrk="1" hangingPunct="1">
              <a:buNone/>
            </a:pPr>
            <a:r>
              <a:rPr lang="el-GR" altLang="el-GR" sz="3200" b="1" dirty="0" err="1">
                <a:solidFill>
                  <a:srgbClr val="0000CC"/>
                </a:solidFill>
                <a:latin typeface="Calibri" panose="020F0502020204030204" pitchFamily="34" charset="0"/>
                <a:cs typeface="Calibri" panose="020F0502020204030204" pitchFamily="34" charset="0"/>
              </a:rPr>
              <a:t>αλληλοσυντονισμού</a:t>
            </a:r>
            <a:r>
              <a:rPr lang="el-GR" altLang="el-GR" sz="3200" b="1" dirty="0">
                <a:solidFill>
                  <a:srgbClr val="0000CC"/>
                </a:solidFill>
                <a:latin typeface="Calibri" panose="020F0502020204030204" pitchFamily="34" charset="0"/>
                <a:cs typeface="Calibri" panose="020F0502020204030204" pitchFamily="34" charset="0"/>
              </a:rPr>
              <a:t> της προσοχής </a:t>
            </a:r>
          </a:p>
          <a:p>
            <a:pPr marL="0" indent="0" algn="ctr" eaLnBrk="1" hangingPunct="1">
              <a:buNone/>
            </a:pPr>
            <a:r>
              <a:rPr lang="el-GR" altLang="el-GR" sz="2400" dirty="0">
                <a:latin typeface="Calibri" panose="020F0502020204030204" pitchFamily="34" charset="0"/>
                <a:cs typeface="Calibri" panose="020F0502020204030204" pitchFamily="34" charset="0"/>
              </a:rPr>
              <a:t>και </a:t>
            </a:r>
          </a:p>
          <a:p>
            <a:pPr marL="0" indent="0" algn="ctr" eaLnBrk="1" hangingPunct="1">
              <a:buNone/>
            </a:pPr>
            <a:r>
              <a:rPr lang="el-GR" altLang="el-GR" sz="3200" b="1" dirty="0">
                <a:solidFill>
                  <a:srgbClr val="0000CC"/>
                </a:solidFill>
                <a:latin typeface="Calibri" panose="020F0502020204030204" pitchFamily="34" charset="0"/>
                <a:cs typeface="Calibri" panose="020F0502020204030204" pitchFamily="34" charset="0"/>
              </a:rPr>
              <a:t>κοινωνικής αναφοράς </a:t>
            </a:r>
            <a:endParaRPr lang="en-US" altLang="el-GR" sz="3200" b="1" dirty="0">
              <a:solidFill>
                <a:srgbClr val="0000CC"/>
              </a:solidFill>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5318AA-6C7C-498C-92E9-C79523B28FA0}"/>
              </a:ext>
            </a:extLst>
          </p:cNvPr>
          <p:cNvSpPr>
            <a:spLocks noGrp="1"/>
          </p:cNvSpPr>
          <p:nvPr>
            <p:ph type="title"/>
          </p:nvPr>
        </p:nvSpPr>
        <p:spPr>
          <a:xfrm>
            <a:off x="210591" y="398038"/>
            <a:ext cx="11766550" cy="1062644"/>
          </a:xfrm>
        </p:spPr>
        <p:txBody>
          <a:bodyPr anchor="b">
            <a:normAutofit/>
          </a:bodyPr>
          <a:lstStyle/>
          <a:p>
            <a:pPr algn="ctr"/>
            <a:r>
              <a:rPr lang="el-GR" sz="2800" b="1" dirty="0">
                <a:solidFill>
                  <a:srgbClr val="C00000"/>
                </a:solidFill>
                <a:latin typeface="+mn-lt"/>
              </a:rPr>
              <a:t>ΑΛΛΗΛΟΣΥΝΤΟΝΙΣΜΟΣ ΤΗΣ ΠΡΟΣΟΧΗΣ (ΑΣΠ) </a:t>
            </a:r>
          </a:p>
        </p:txBody>
      </p:sp>
      <p:cxnSp>
        <p:nvCxnSpPr>
          <p:cNvPr id="135" name="Straight Connector 134">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Mosaic of Minds: What is joint attention, and are we defining it ...">
            <a:extLst>
              <a:ext uri="{FF2B5EF4-FFF2-40B4-BE49-F238E27FC236}">
                <a16:creationId xmlns:a16="http://schemas.microsoft.com/office/drawing/2014/main" id="{3F65C5E2-F7B6-416C-90D9-3D4FF37E81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590" y="2528585"/>
            <a:ext cx="4679877" cy="3107707"/>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819BCCAA-8FAC-445D-8ABE-302A9385677C}"/>
              </a:ext>
            </a:extLst>
          </p:cNvPr>
          <p:cNvSpPr>
            <a:spLocks noGrp="1"/>
          </p:cNvSpPr>
          <p:nvPr>
            <p:ph idx="1"/>
          </p:nvPr>
        </p:nvSpPr>
        <p:spPr>
          <a:xfrm>
            <a:off x="4890467" y="2428257"/>
            <a:ext cx="7301533" cy="4662087"/>
          </a:xfrm>
        </p:spPr>
        <p:txBody>
          <a:bodyPr>
            <a:normAutofit fontScale="25000" lnSpcReduction="20000"/>
          </a:bodyPr>
          <a:lstStyle/>
          <a:p>
            <a:pPr algn="just">
              <a:lnSpc>
                <a:spcPct val="120000"/>
              </a:lnSpc>
            </a:pPr>
            <a:r>
              <a:rPr lang="el-GR" sz="9600" b="1" dirty="0">
                <a:solidFill>
                  <a:srgbClr val="0000CC"/>
                </a:solidFill>
              </a:rPr>
              <a:t>Προσοχή:</a:t>
            </a:r>
            <a:r>
              <a:rPr lang="el-GR" sz="9600" dirty="0"/>
              <a:t> η επικέντρωση σε συγκεκριμένα χαρακτηριστικά του περιβάλλοντος και ο αποκλεισμός άλλων. </a:t>
            </a:r>
            <a:r>
              <a:rPr lang="en-US" sz="9600" dirty="0"/>
              <a:t>  </a:t>
            </a:r>
            <a:endParaRPr lang="el-GR" sz="9600" dirty="0"/>
          </a:p>
          <a:p>
            <a:pPr algn="just">
              <a:lnSpc>
                <a:spcPct val="120000"/>
              </a:lnSpc>
            </a:pPr>
            <a:r>
              <a:rPr lang="el-GR" sz="9600" dirty="0"/>
              <a:t>ΑΣΠ σημαίνει ότι το </a:t>
            </a:r>
            <a:r>
              <a:rPr lang="el-GR" sz="9600" b="1" dirty="0"/>
              <a:t>άτομο</a:t>
            </a:r>
            <a:r>
              <a:rPr lang="el-GR" sz="9600" dirty="0"/>
              <a:t>:</a:t>
            </a:r>
          </a:p>
          <a:p>
            <a:pPr algn="just">
              <a:lnSpc>
                <a:spcPct val="120000"/>
              </a:lnSpc>
              <a:buFontTx/>
              <a:buChar char="-"/>
            </a:pPr>
            <a:r>
              <a:rPr lang="el-GR" sz="9600" b="1" dirty="0"/>
              <a:t>Κατανοεί</a:t>
            </a:r>
            <a:r>
              <a:rPr lang="el-GR" sz="9600" dirty="0"/>
              <a:t> τα ενδιαφέροντα, τις προθέσεις και τα συναισθήματα </a:t>
            </a:r>
            <a:r>
              <a:rPr lang="el-GR" sz="9600" b="1" dirty="0"/>
              <a:t>του άλλου</a:t>
            </a:r>
            <a:r>
              <a:rPr lang="el-GR" sz="9600" dirty="0"/>
              <a:t>.</a:t>
            </a:r>
          </a:p>
          <a:p>
            <a:pPr algn="just">
              <a:lnSpc>
                <a:spcPct val="120000"/>
              </a:lnSpc>
              <a:buFontTx/>
              <a:buChar char="-"/>
            </a:pPr>
            <a:r>
              <a:rPr lang="el-GR" sz="9600" b="1" dirty="0"/>
              <a:t>Παρακολουθεί</a:t>
            </a:r>
            <a:r>
              <a:rPr lang="el-GR" sz="9600" dirty="0"/>
              <a:t> την προσοχή του άλλου.</a:t>
            </a:r>
          </a:p>
          <a:p>
            <a:pPr algn="just">
              <a:lnSpc>
                <a:spcPct val="120000"/>
              </a:lnSpc>
              <a:buFontTx/>
              <a:buChar char="-"/>
            </a:pPr>
            <a:r>
              <a:rPr lang="el-GR" sz="9600" b="1" dirty="0"/>
              <a:t>(</a:t>
            </a:r>
            <a:r>
              <a:rPr lang="el-GR" sz="9600" b="1" dirty="0" err="1"/>
              <a:t>Ανα</a:t>
            </a:r>
            <a:r>
              <a:rPr lang="el-GR" sz="9600" b="1" dirty="0"/>
              <a:t>)κατευθύνει </a:t>
            </a:r>
            <a:r>
              <a:rPr lang="el-GR" sz="9600" dirty="0"/>
              <a:t>την προσοχή του άλλου. </a:t>
            </a:r>
          </a:p>
          <a:p>
            <a:pPr algn="just">
              <a:lnSpc>
                <a:spcPct val="120000"/>
              </a:lnSpc>
            </a:pPr>
            <a:r>
              <a:rPr lang="el-GR" sz="9600" dirty="0"/>
              <a:t>Τα </a:t>
            </a:r>
            <a:r>
              <a:rPr lang="el-GR" sz="9600" b="1" dirty="0"/>
              <a:t>άτομα </a:t>
            </a:r>
            <a:r>
              <a:rPr lang="el-GR" sz="9600" dirty="0"/>
              <a:t>έχουν </a:t>
            </a:r>
            <a:r>
              <a:rPr lang="el-GR" sz="9600" b="1" dirty="0"/>
              <a:t>επίγνωση</a:t>
            </a:r>
            <a:r>
              <a:rPr lang="el-GR" sz="9600" dirty="0"/>
              <a:t> του </a:t>
            </a:r>
            <a:r>
              <a:rPr lang="el-GR" sz="9600" dirty="0" err="1"/>
              <a:t>αλληλοσυντονισμού</a:t>
            </a:r>
            <a:r>
              <a:rPr lang="el-GR" sz="9600" dirty="0"/>
              <a:t> </a:t>
            </a:r>
          </a:p>
          <a:p>
            <a:pPr marL="0" indent="0" algn="just">
              <a:lnSpc>
                <a:spcPct val="120000"/>
              </a:lnSpc>
              <a:buNone/>
            </a:pPr>
            <a:endParaRPr lang="el-GR" sz="3400" dirty="0"/>
          </a:p>
          <a:p>
            <a:pPr algn="just">
              <a:buFontTx/>
              <a:buChar char="-"/>
            </a:pPr>
            <a:endParaRPr lang="el-GR" sz="2400" dirty="0"/>
          </a:p>
          <a:p>
            <a:pPr algn="just">
              <a:buFontTx/>
              <a:buChar char="-"/>
            </a:pPr>
            <a:r>
              <a:rPr lang="el-GR" sz="2400" dirty="0"/>
              <a:t>  </a:t>
            </a:r>
          </a:p>
        </p:txBody>
      </p:sp>
    </p:spTree>
    <p:extLst>
      <p:ext uri="{BB962C8B-B14F-4D97-AF65-F5344CB8AC3E}">
        <p14:creationId xmlns:p14="http://schemas.microsoft.com/office/powerpoint/2010/main" val="209473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326AB8-2A0E-4B3E-95C9-1189129118BA}"/>
              </a:ext>
            </a:extLst>
          </p:cNvPr>
          <p:cNvSpPr>
            <a:spLocks noGrp="1"/>
          </p:cNvSpPr>
          <p:nvPr>
            <p:ph type="title"/>
          </p:nvPr>
        </p:nvSpPr>
        <p:spPr>
          <a:xfrm>
            <a:off x="211736" y="275185"/>
            <a:ext cx="11768528" cy="525774"/>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Autofit/>
          </a:bodyPr>
          <a:lstStyle/>
          <a:p>
            <a:pPr algn="ctr"/>
            <a:r>
              <a:rPr lang="el-GR" sz="3200" b="1" dirty="0">
                <a:solidFill>
                  <a:srgbClr val="C00000"/>
                </a:solidFill>
                <a:latin typeface="+mn-lt"/>
              </a:rPr>
              <a:t>ΕΚΔΗΛΩΣΕΙΣ ΑΣΠ – ΑΝΤΑΠΟΚΡΙΣΗ/ΠΡΩΤΟΒΟΥΛΙΑ </a:t>
            </a:r>
          </a:p>
        </p:txBody>
      </p:sp>
      <p:sp>
        <p:nvSpPr>
          <p:cNvPr id="43011" name="Rectangle 3">
            <a:extLst>
              <a:ext uri="{FF2B5EF4-FFF2-40B4-BE49-F238E27FC236}">
                <a16:creationId xmlns:a16="http://schemas.microsoft.com/office/drawing/2014/main" id="{79D434F4-1E1D-4CE0-9DCF-4E5016C925C1}"/>
              </a:ext>
            </a:extLst>
          </p:cNvPr>
          <p:cNvSpPr>
            <a:spLocks noGrp="1"/>
          </p:cNvSpPr>
          <p:nvPr>
            <p:ph idx="1"/>
          </p:nvPr>
        </p:nvSpPr>
        <p:spPr>
          <a:xfrm>
            <a:off x="328534" y="1031145"/>
            <a:ext cx="11651729" cy="5684447"/>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normAutofit/>
          </a:bodyPr>
          <a:lstStyle/>
          <a:p>
            <a:pPr algn="just" eaLnBrk="1" hangingPunct="1">
              <a:spcBef>
                <a:spcPts val="0"/>
              </a:spcBef>
              <a:buFont typeface="Wingdings" panose="05000000000000000000" pitchFamily="2" charset="2"/>
              <a:buNone/>
            </a:pPr>
            <a:r>
              <a:rPr lang="el-GR" altLang="el-GR" sz="2400" b="1" dirty="0">
                <a:cs typeface="Calibri" panose="020F0502020204030204" pitchFamily="34" charset="0"/>
              </a:rPr>
              <a:t>Ανταπόκριση σε ΑΣΠ</a:t>
            </a:r>
          </a:p>
          <a:p>
            <a:pPr algn="just">
              <a:spcBef>
                <a:spcPts val="0"/>
              </a:spcBef>
            </a:pPr>
            <a:r>
              <a:rPr lang="el-GR" altLang="el-GR" sz="2400" dirty="0">
                <a:cs typeface="Calibri" panose="020F0502020204030204" pitchFamily="34" charset="0"/>
              </a:rPr>
              <a:t>Παρακολουθεί που στρέφει το βλέμμα ο άλλος</a:t>
            </a:r>
          </a:p>
          <a:p>
            <a:pPr marL="0" indent="0" algn="just">
              <a:spcBef>
                <a:spcPts val="0"/>
              </a:spcBef>
              <a:buNone/>
            </a:pPr>
            <a:endParaRPr lang="el-GR" altLang="el-GR" sz="2400" dirty="0">
              <a:cs typeface="Calibri" panose="020F0502020204030204" pitchFamily="34" charset="0"/>
            </a:endParaRPr>
          </a:p>
          <a:p>
            <a:pPr algn="just">
              <a:spcBef>
                <a:spcPts val="0"/>
              </a:spcBef>
            </a:pPr>
            <a:r>
              <a:rPr lang="el-GR" altLang="el-GR" sz="2400" dirty="0">
                <a:cs typeface="Calibri" panose="020F0502020204030204" pitchFamily="34" charset="0"/>
              </a:rPr>
              <a:t>Παρακολουθεί που δείχνει ο άλλος</a:t>
            </a:r>
          </a:p>
          <a:p>
            <a:pPr marL="0" indent="0" algn="just">
              <a:spcBef>
                <a:spcPts val="0"/>
              </a:spcBef>
              <a:buNone/>
            </a:pPr>
            <a:endParaRPr lang="el-GR" altLang="el-GR" sz="2400" dirty="0">
              <a:cs typeface="Calibri" panose="020F0502020204030204" pitchFamily="34" charset="0"/>
            </a:endParaRPr>
          </a:p>
          <a:p>
            <a:pPr algn="just">
              <a:spcBef>
                <a:spcPts val="0"/>
              </a:spcBef>
            </a:pPr>
            <a:r>
              <a:rPr lang="el-GR" altLang="el-GR" sz="2400" dirty="0">
                <a:cs typeface="Calibri" panose="020F0502020204030204" pitchFamily="34" charset="0"/>
              </a:rPr>
              <a:t>Εκτελεί απλές εντολές </a:t>
            </a:r>
          </a:p>
          <a:p>
            <a:pPr algn="just">
              <a:spcBef>
                <a:spcPts val="0"/>
              </a:spcBef>
            </a:pPr>
            <a:endParaRPr lang="el-GR" altLang="el-GR" sz="2400" dirty="0">
              <a:cs typeface="Calibri" panose="020F0502020204030204" pitchFamily="34" charset="0"/>
            </a:endParaRPr>
          </a:p>
          <a:p>
            <a:pPr algn="just">
              <a:spcBef>
                <a:spcPts val="0"/>
              </a:spcBef>
              <a:buNone/>
            </a:pPr>
            <a:r>
              <a:rPr lang="el-GR" sz="2400" b="1" dirty="0"/>
              <a:t>Πρωτοβουλία για ΑΣΠ</a:t>
            </a:r>
          </a:p>
          <a:p>
            <a:pPr algn="just">
              <a:spcBef>
                <a:spcPts val="0"/>
              </a:spcBef>
            </a:pPr>
            <a:r>
              <a:rPr lang="el-GR" sz="2400" dirty="0"/>
              <a:t>Το βρέφος εναλλάσσει το βλέμμα του μεταξύ ενός αντικειμένου και του άλλου</a:t>
            </a:r>
          </a:p>
          <a:p>
            <a:pPr marL="0" indent="0" algn="just">
              <a:spcBef>
                <a:spcPts val="0"/>
              </a:spcBef>
              <a:buNone/>
            </a:pPr>
            <a:r>
              <a:rPr lang="el-GR" sz="2400" dirty="0"/>
              <a:t> </a:t>
            </a:r>
          </a:p>
          <a:p>
            <a:pPr algn="just">
              <a:spcBef>
                <a:spcPts val="0"/>
              </a:spcBef>
            </a:pPr>
            <a:r>
              <a:rPr lang="el-GR" sz="2400" b="1" dirty="0">
                <a:solidFill>
                  <a:srgbClr val="0000CC"/>
                </a:solidFill>
              </a:rPr>
              <a:t>Κοινωνική αναφορά</a:t>
            </a:r>
            <a:r>
              <a:rPr lang="el-GR" sz="2400" dirty="0"/>
              <a:t>: Το βρέφος κοιτάζει ένα αντικείμενο και ακολούθως τον άλλο και ρυθμίζει τη συμπεριφορά του ανάλογα με τη συναισθηματική αντίδραση του άλλου </a:t>
            </a:r>
          </a:p>
          <a:p>
            <a:pPr marL="0" indent="0" algn="just">
              <a:spcBef>
                <a:spcPts val="0"/>
              </a:spcBef>
              <a:buNone/>
            </a:pPr>
            <a:endParaRPr lang="el-GR" sz="2400" dirty="0"/>
          </a:p>
          <a:p>
            <a:pPr algn="just">
              <a:spcBef>
                <a:spcPts val="0"/>
              </a:spcBef>
            </a:pPr>
            <a:r>
              <a:rPr lang="el-GR" altLang="el-GR" sz="2400" dirty="0">
                <a:cs typeface="Calibri" panose="020F0502020204030204" pitchFamily="34" charset="0"/>
              </a:rPr>
              <a:t>Χειρονομίες: </a:t>
            </a:r>
            <a:r>
              <a:rPr lang="el-GR" altLang="el-GR" sz="2400" dirty="0" err="1">
                <a:cs typeface="Calibri" panose="020F0502020204030204" pitchFamily="34" charset="0"/>
              </a:rPr>
              <a:t>δείξη</a:t>
            </a:r>
            <a:r>
              <a:rPr lang="el-GR" altLang="el-GR" sz="2400" dirty="0">
                <a:cs typeface="Calibri" panose="020F0502020204030204" pitchFamily="34" charset="0"/>
              </a:rPr>
              <a:t>, παρουσίαση, αυθόρμητο δόσιμο. </a:t>
            </a:r>
          </a:p>
          <a:p>
            <a:pPr marL="0" indent="0" algn="just">
              <a:spcBef>
                <a:spcPts val="0"/>
              </a:spcBef>
              <a:buNone/>
            </a:pPr>
            <a:endParaRPr lang="en-US" altLang="el-GR" sz="2400" dirty="0">
              <a:cs typeface="Calibri" panose="020F0502020204030204" pitchFamily="34" charset="0"/>
            </a:endParaRPr>
          </a:p>
          <a:p>
            <a:pPr algn="just">
              <a:spcBef>
                <a:spcPts val="0"/>
              </a:spcBef>
            </a:pPr>
            <a:r>
              <a:rPr lang="el-GR" altLang="el-GR" sz="2400" dirty="0" err="1">
                <a:cs typeface="Calibri" panose="020F0502020204030204" pitchFamily="34" charset="0"/>
              </a:rPr>
              <a:t>Πρωτογλώσσα</a:t>
            </a:r>
            <a:r>
              <a:rPr lang="el-GR" altLang="el-GR" dirty="0">
                <a:latin typeface="Calibri" panose="020F0502020204030204" pitchFamily="34" charset="0"/>
                <a:cs typeface="Calibri" panose="020F0502020204030204" pitchFamily="34" charset="0"/>
              </a:rPr>
              <a:t> </a:t>
            </a:r>
          </a:p>
          <a:p>
            <a:pPr eaLnBrk="1" hangingPunct="1"/>
            <a:endParaRPr lang="en-US" altLang="el-GR" sz="2600" b="1" dirty="0">
              <a:latin typeface="Tahoma" panose="020B060403050404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30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30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301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3011">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301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D7B7BEE-2B47-437D-B2CD-567BB0EBE8C5}"/>
              </a:ext>
            </a:extLst>
          </p:cNvPr>
          <p:cNvSpPr>
            <a:spLocks noGrp="1"/>
          </p:cNvSpPr>
          <p:nvPr>
            <p:ph type="title"/>
          </p:nvPr>
        </p:nvSpPr>
        <p:spPr>
          <a:xfrm>
            <a:off x="498677" y="443534"/>
            <a:ext cx="6850653" cy="598314"/>
          </a:xfrm>
        </p:spPr>
        <p:txBody>
          <a:bodyPr>
            <a:normAutofit/>
          </a:bodyPr>
          <a:lstStyle/>
          <a:p>
            <a:pPr algn="ctr"/>
            <a:r>
              <a:rPr lang="el-GR" sz="3200" b="1" dirty="0">
                <a:solidFill>
                  <a:srgbClr val="C00000"/>
                </a:solidFill>
                <a:latin typeface="+mn-lt"/>
              </a:rPr>
              <a:t>ΔΕΙΞΗ</a:t>
            </a:r>
          </a:p>
        </p:txBody>
      </p:sp>
      <p:sp>
        <p:nvSpPr>
          <p:cNvPr id="3" name="Θέση περιεχομένου 2">
            <a:extLst>
              <a:ext uri="{FF2B5EF4-FFF2-40B4-BE49-F238E27FC236}">
                <a16:creationId xmlns:a16="http://schemas.microsoft.com/office/drawing/2014/main" id="{D5329D78-12CE-4CB5-9F95-9878B297782B}"/>
              </a:ext>
            </a:extLst>
          </p:cNvPr>
          <p:cNvSpPr>
            <a:spLocks noGrp="1"/>
          </p:cNvSpPr>
          <p:nvPr>
            <p:ph idx="1"/>
          </p:nvPr>
        </p:nvSpPr>
        <p:spPr>
          <a:xfrm>
            <a:off x="418894" y="971180"/>
            <a:ext cx="7010217" cy="4915639"/>
          </a:xfrm>
        </p:spPr>
        <p:txBody>
          <a:bodyPr>
            <a:noAutofit/>
          </a:bodyPr>
          <a:lstStyle/>
          <a:p>
            <a:pPr algn="just">
              <a:lnSpc>
                <a:spcPct val="100000"/>
              </a:lnSpc>
              <a:spcBef>
                <a:spcPts val="0"/>
              </a:spcBef>
            </a:pPr>
            <a:r>
              <a:rPr lang="el-GR" altLang="el-GR" sz="2400" dirty="0">
                <a:cs typeface="Calibri" panose="020F0502020204030204" pitchFamily="34" charset="0"/>
              </a:rPr>
              <a:t>Προηγείται της παραγωγής αναφορικού λεξιλογίου</a:t>
            </a:r>
          </a:p>
          <a:p>
            <a:pPr algn="just">
              <a:lnSpc>
                <a:spcPct val="100000"/>
              </a:lnSpc>
              <a:spcBef>
                <a:spcPts val="0"/>
              </a:spcBef>
            </a:pPr>
            <a:r>
              <a:rPr lang="el-GR" altLang="el-GR" sz="2400" dirty="0">
                <a:cs typeface="Calibri" panose="020F0502020204030204" pitchFamily="34" charset="0"/>
              </a:rPr>
              <a:t>Συνήθως συνοδεύεται από </a:t>
            </a:r>
            <a:r>
              <a:rPr lang="el-GR" altLang="el-GR" sz="2400" dirty="0" err="1">
                <a:cs typeface="Calibri" panose="020F0502020204030204" pitchFamily="34" charset="0"/>
              </a:rPr>
              <a:t>φωνοποίηση</a:t>
            </a:r>
            <a:r>
              <a:rPr lang="el-GR" altLang="el-GR" sz="2400" dirty="0">
                <a:cs typeface="Calibri" panose="020F0502020204030204" pitchFamily="34" charset="0"/>
              </a:rPr>
              <a:t> </a:t>
            </a:r>
            <a:r>
              <a:rPr lang="el-GR" altLang="el-GR" sz="2400" i="1" dirty="0" err="1">
                <a:cs typeface="Calibri" panose="020F0502020204030204" pitchFamily="34" charset="0"/>
              </a:rPr>
              <a:t>πρωτο</a:t>
            </a:r>
            <a:r>
              <a:rPr lang="el-GR" altLang="el-GR" sz="2400" i="1" dirty="0">
                <a:cs typeface="Calibri" panose="020F0502020204030204" pitchFamily="34" charset="0"/>
              </a:rPr>
              <a:t>-γλώσσα</a:t>
            </a:r>
            <a:r>
              <a:rPr lang="el-GR" altLang="el-GR" sz="2400" dirty="0">
                <a:cs typeface="Calibri" panose="020F0502020204030204" pitchFamily="34" charset="0"/>
              </a:rPr>
              <a:t> (</a:t>
            </a:r>
            <a:r>
              <a:rPr lang="en-US" altLang="el-GR" sz="2400" dirty="0">
                <a:cs typeface="Calibri" panose="020F0502020204030204" pitchFamily="34" charset="0"/>
              </a:rPr>
              <a:t>proto-language) (</a:t>
            </a:r>
            <a:r>
              <a:rPr lang="en-US" altLang="el-GR" sz="2400" dirty="0" err="1">
                <a:cs typeface="Calibri" panose="020F0502020204030204" pitchFamily="34" charset="0"/>
              </a:rPr>
              <a:t>Ηalliday</a:t>
            </a:r>
            <a:r>
              <a:rPr lang="en-US" altLang="el-GR" sz="2400" dirty="0">
                <a:cs typeface="Calibri" panose="020F0502020204030204" pitchFamily="34" charset="0"/>
              </a:rPr>
              <a:t>, 1975)</a:t>
            </a:r>
          </a:p>
          <a:p>
            <a:pPr algn="just">
              <a:lnSpc>
                <a:spcPct val="100000"/>
              </a:lnSpc>
              <a:spcBef>
                <a:spcPts val="0"/>
              </a:spcBef>
            </a:pPr>
            <a:r>
              <a:rPr lang="el-GR" altLang="el-GR" sz="2400" dirty="0">
                <a:cs typeface="Calibri" panose="020F0502020204030204" pitchFamily="34" charset="0"/>
              </a:rPr>
              <a:t>Διευκολύνει τον καθορισμό του σημαινομένου</a:t>
            </a:r>
          </a:p>
          <a:p>
            <a:pPr algn="just">
              <a:lnSpc>
                <a:spcPct val="100000"/>
              </a:lnSpc>
              <a:spcBef>
                <a:spcPts val="0"/>
              </a:spcBef>
            </a:pPr>
            <a:r>
              <a:rPr lang="el-GR" altLang="el-GR" sz="2400" dirty="0">
                <a:cs typeface="Calibri" panose="020F0502020204030204" pitchFamily="34" charset="0"/>
              </a:rPr>
              <a:t>Αυξάνει τις πιθανότητες να ονοματιστεί ένα αντικείμενο</a:t>
            </a:r>
          </a:p>
          <a:p>
            <a:pPr algn="just">
              <a:lnSpc>
                <a:spcPct val="100000"/>
              </a:lnSpc>
              <a:spcBef>
                <a:spcPts val="0"/>
              </a:spcBef>
            </a:pPr>
            <a:r>
              <a:rPr lang="el-GR" altLang="el-GR" sz="2400" dirty="0">
                <a:cs typeface="Calibri" panose="020F0502020204030204" pitchFamily="34" charset="0"/>
              </a:rPr>
              <a:t>Έχει αναφορικό χαρακτήρα</a:t>
            </a:r>
          </a:p>
          <a:p>
            <a:pPr algn="just">
              <a:lnSpc>
                <a:spcPct val="100000"/>
              </a:lnSpc>
              <a:spcBef>
                <a:spcPts val="0"/>
              </a:spcBef>
              <a:buFontTx/>
              <a:buChar char="-"/>
            </a:pPr>
            <a:r>
              <a:rPr lang="el-GR" altLang="el-GR" sz="2400" b="1" dirty="0" err="1">
                <a:cs typeface="Calibri" panose="020F0502020204030204" pitchFamily="34" charset="0"/>
              </a:rPr>
              <a:t>πρωτο</a:t>
            </a:r>
            <a:r>
              <a:rPr lang="el-GR" altLang="el-GR" sz="2400" b="1" dirty="0">
                <a:cs typeface="Calibri" panose="020F0502020204030204" pitchFamily="34" charset="0"/>
              </a:rPr>
              <a:t>-προστακτική:</a:t>
            </a:r>
            <a:r>
              <a:rPr lang="en-US" altLang="el-GR" sz="2400" dirty="0">
                <a:cs typeface="Calibri" panose="020F0502020204030204" pitchFamily="34" charset="0"/>
              </a:rPr>
              <a:t> </a:t>
            </a:r>
            <a:r>
              <a:rPr lang="el-GR" altLang="el-GR" sz="2400" dirty="0">
                <a:cs typeface="Calibri" panose="020F0502020204030204" pitchFamily="34" charset="0"/>
              </a:rPr>
              <a:t>στόχος </a:t>
            </a:r>
            <a:r>
              <a:rPr lang="el-GR" altLang="el-GR" sz="2400" u="sng" dirty="0">
                <a:cs typeface="Calibri" panose="020F0502020204030204" pitchFamily="34" charset="0"/>
              </a:rPr>
              <a:t>προσωπικός</a:t>
            </a:r>
            <a:r>
              <a:rPr lang="en-US" altLang="el-GR" sz="2400" b="1" dirty="0">
                <a:cs typeface="Calibri" panose="020F0502020204030204" pitchFamily="34" charset="0"/>
              </a:rPr>
              <a:t> </a:t>
            </a:r>
            <a:r>
              <a:rPr lang="el-GR" altLang="el-GR" sz="2400" dirty="0">
                <a:cs typeface="Calibri" panose="020F0502020204030204" pitchFamily="34" charset="0"/>
              </a:rPr>
              <a:t>(απόκτηση αντικειμένου ή αναζήτηση βοήθειας)</a:t>
            </a:r>
          </a:p>
          <a:p>
            <a:pPr algn="just">
              <a:lnSpc>
                <a:spcPct val="100000"/>
              </a:lnSpc>
              <a:spcBef>
                <a:spcPts val="0"/>
              </a:spcBef>
              <a:buFontTx/>
              <a:buChar char="-"/>
            </a:pPr>
            <a:r>
              <a:rPr lang="el-GR" altLang="el-GR" sz="2400" b="1" dirty="0" err="1">
                <a:cs typeface="Calibri" panose="020F0502020204030204" pitchFamily="34" charset="0"/>
              </a:rPr>
              <a:t>πρωτο</a:t>
            </a:r>
            <a:r>
              <a:rPr lang="el-GR" altLang="el-GR" sz="2400" b="1" dirty="0">
                <a:cs typeface="Calibri" panose="020F0502020204030204" pitchFamily="34" charset="0"/>
              </a:rPr>
              <a:t>-δηλωτική: </a:t>
            </a:r>
            <a:r>
              <a:rPr lang="el-GR" altLang="el-GR" sz="2400" dirty="0">
                <a:cs typeface="Calibri" panose="020F0502020204030204" pitchFamily="34" charset="0"/>
              </a:rPr>
              <a:t>στόχος </a:t>
            </a:r>
            <a:r>
              <a:rPr lang="el-GR" altLang="el-GR" sz="2400" u="sng" dirty="0">
                <a:cs typeface="Calibri" panose="020F0502020204030204" pitchFamily="34" charset="0"/>
              </a:rPr>
              <a:t>δια-προσωπικός</a:t>
            </a:r>
            <a:r>
              <a:rPr lang="en-US" altLang="el-GR" sz="2400" b="1" dirty="0">
                <a:cs typeface="Calibri" panose="020F0502020204030204" pitchFamily="34" charset="0"/>
              </a:rPr>
              <a:t> </a:t>
            </a:r>
            <a:r>
              <a:rPr lang="el-GR" altLang="el-GR" sz="2400" dirty="0">
                <a:cs typeface="Calibri" panose="020F0502020204030204" pitchFamily="34" charset="0"/>
              </a:rPr>
              <a:t>(κατεύθυνση της προσοχής του συντρόφου)</a:t>
            </a:r>
          </a:p>
          <a:p>
            <a:pPr algn="just">
              <a:lnSpc>
                <a:spcPct val="100000"/>
              </a:lnSpc>
              <a:spcBef>
                <a:spcPts val="0"/>
              </a:spcBef>
              <a:buFontTx/>
              <a:buChar char="-"/>
            </a:pPr>
            <a:r>
              <a:rPr lang="el-GR" altLang="el-GR" sz="2400" dirty="0">
                <a:cs typeface="Calibri" panose="020F0502020204030204" pitchFamily="34" charset="0"/>
              </a:rPr>
              <a:t>Τα δύο είδη </a:t>
            </a:r>
            <a:r>
              <a:rPr lang="el-GR" altLang="el-GR" sz="2400" dirty="0" err="1">
                <a:cs typeface="Calibri" panose="020F0502020204030204" pitchFamily="34" charset="0"/>
              </a:rPr>
              <a:t>δείξης</a:t>
            </a:r>
            <a:r>
              <a:rPr lang="el-GR" altLang="el-GR" sz="2400" dirty="0">
                <a:cs typeface="Calibri" panose="020F0502020204030204" pitchFamily="34" charset="0"/>
              </a:rPr>
              <a:t> εμφανίζονται αλληλοδιαδοχικά </a:t>
            </a:r>
            <a:endParaRPr lang="en-US" altLang="el-GR" sz="2400" dirty="0">
              <a:cs typeface="Calibri" panose="020F0502020204030204" pitchFamily="34" charset="0"/>
            </a:endParaRPr>
          </a:p>
          <a:p>
            <a:pPr marL="0" indent="0" algn="just">
              <a:buNone/>
            </a:pPr>
            <a:r>
              <a:rPr lang="el-GR" sz="2400" dirty="0"/>
              <a:t> </a:t>
            </a:r>
          </a:p>
        </p:txBody>
      </p:sp>
      <p:pic>
        <p:nvPicPr>
          <p:cNvPr id="2052" name="Picture 4" descr="Examples of intonation patterns used for the experiment. Rise in ...">
            <a:extLst>
              <a:ext uri="{FF2B5EF4-FFF2-40B4-BE49-F238E27FC236}">
                <a16:creationId xmlns:a16="http://schemas.microsoft.com/office/drawing/2014/main" id="{17FACBC0-7D9A-444B-BF1A-0519F1319B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8955" y="321176"/>
            <a:ext cx="4068769" cy="25583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by Standing Pointing Images, Stock Photos &amp; Vectors | Shutterstock">
            <a:extLst>
              <a:ext uri="{FF2B5EF4-FFF2-40B4-BE49-F238E27FC236}">
                <a16:creationId xmlns:a16="http://schemas.microsoft.com/office/drawing/2014/main" id="{3320E0CF-CDF3-4844-846B-2277AA6383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56163" y="2836191"/>
            <a:ext cx="4567002" cy="3243654"/>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pic>
      <p:sp>
        <p:nvSpPr>
          <p:cNvPr id="4" name="Φυσαλίδα ομιλίας: Έλλειψη 3">
            <a:extLst>
              <a:ext uri="{FF2B5EF4-FFF2-40B4-BE49-F238E27FC236}">
                <a16:creationId xmlns:a16="http://schemas.microsoft.com/office/drawing/2014/main" id="{7BDBD9C6-133D-4007-8DF7-5FE09653BC09}"/>
              </a:ext>
            </a:extLst>
          </p:cNvPr>
          <p:cNvSpPr/>
          <p:nvPr/>
        </p:nvSpPr>
        <p:spPr>
          <a:xfrm>
            <a:off x="7656163" y="0"/>
            <a:ext cx="4535837" cy="324365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Διάγραμμα 1">
            <a:extLst>
              <a:ext uri="{FF2B5EF4-FFF2-40B4-BE49-F238E27FC236}">
                <a16:creationId xmlns:a16="http://schemas.microsoft.com/office/drawing/2014/main" id="{1990B418-0B32-4585-A6CB-8199D6D73A96}"/>
              </a:ext>
            </a:extLst>
          </p:cNvPr>
          <p:cNvGraphicFramePr/>
          <p:nvPr>
            <p:extLst>
              <p:ext uri="{D42A27DB-BD31-4B8C-83A1-F6EECF244321}">
                <p14:modId xmlns:p14="http://schemas.microsoft.com/office/powerpoint/2010/main" val="2245035384"/>
              </p:ext>
            </p:extLst>
          </p:nvPr>
        </p:nvGraphicFramePr>
        <p:xfrm>
          <a:off x="398071" y="374892"/>
          <a:ext cx="11429167" cy="6483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1404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77408F04-569C-4546-9A34-58097A898A11}"/>
              </a:ext>
            </a:extLst>
          </p:cNvPr>
          <p:cNvSpPr>
            <a:spLocks noGrp="1"/>
          </p:cNvSpPr>
          <p:nvPr>
            <p:ph type="title"/>
          </p:nvPr>
        </p:nvSpPr>
        <p:spPr>
          <a:xfrm>
            <a:off x="526073" y="539919"/>
            <a:ext cx="11139854" cy="930447"/>
          </a:xfrm>
        </p:spPr>
        <p:txBody>
          <a:bodyPr vert="horz" lIns="91440" tIns="45720" rIns="91440" bIns="45720" rtlCol="0" anchor="b">
            <a:normAutofit/>
          </a:bodyPr>
          <a:lstStyle/>
          <a:p>
            <a:pPr algn="ctr"/>
            <a:r>
              <a:rPr lang="el-GR" sz="3200" b="1" kern="1200" dirty="0">
                <a:solidFill>
                  <a:srgbClr val="CCFFCC"/>
                </a:solidFill>
                <a:latin typeface="+mn-lt"/>
                <a:ea typeface="+mj-ea"/>
                <a:cs typeface="+mj-cs"/>
              </a:rPr>
              <a:t>ΛΕΙΤΟΥΡΓΙΚΟ ΚΑΙ ΣΥΜΒΟΛΙΚΟ ΠΑΙΧΝΙΔΙ </a:t>
            </a:r>
            <a:endParaRPr lang="en-US" sz="3200" b="1" kern="1200" dirty="0">
              <a:solidFill>
                <a:srgbClr val="CCFFCC"/>
              </a:solidFill>
              <a:latin typeface="+mn-lt"/>
              <a:ea typeface="+mj-ea"/>
              <a:cs typeface="+mj-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4" name="Θέση περιεχομένου 3">
            <a:extLst>
              <a:ext uri="{FF2B5EF4-FFF2-40B4-BE49-F238E27FC236}">
                <a16:creationId xmlns:a16="http://schemas.microsoft.com/office/drawing/2014/main" id="{926FC3A7-0314-4099-8664-CE0764C2F5AE}"/>
              </a:ext>
            </a:extLst>
          </p:cNvPr>
          <p:cNvGraphicFramePr>
            <a:graphicFrameLocks noGrp="1"/>
          </p:cNvGraphicFramePr>
          <p:nvPr>
            <p:ph idx="1"/>
            <p:extLst>
              <p:ext uri="{D42A27DB-BD31-4B8C-83A1-F6EECF244321}">
                <p14:modId xmlns:p14="http://schemas.microsoft.com/office/powerpoint/2010/main" val="2282695625"/>
              </p:ext>
            </p:extLst>
          </p:nvPr>
        </p:nvGraphicFramePr>
        <p:xfrm>
          <a:off x="226541" y="2310834"/>
          <a:ext cx="11738918" cy="4423598"/>
        </p:xfrm>
        <a:graphic>
          <a:graphicData uri="http://schemas.openxmlformats.org/drawingml/2006/table">
            <a:tbl>
              <a:tblPr>
                <a:tableStyleId>{5C22544A-7EE6-4342-B048-85BDC9FD1C3A}</a:tableStyleId>
              </a:tblPr>
              <a:tblGrid>
                <a:gridCol w="11738918">
                  <a:extLst>
                    <a:ext uri="{9D8B030D-6E8A-4147-A177-3AD203B41FA5}">
                      <a16:colId xmlns:a16="http://schemas.microsoft.com/office/drawing/2014/main" val="2304128438"/>
                    </a:ext>
                  </a:extLst>
                </a:gridCol>
              </a:tblGrid>
              <a:tr h="2438552">
                <a:tc>
                  <a:txBody>
                    <a:bodyPr/>
                    <a:lstStyle/>
                    <a:p>
                      <a:pPr algn="just"/>
                      <a:r>
                        <a:rPr lang="el-GR" sz="2400" b="1" dirty="0">
                          <a:solidFill>
                            <a:srgbClr val="C00000"/>
                          </a:solidFill>
                          <a:effectLst/>
                          <a:latin typeface="+mn-lt"/>
                        </a:rPr>
                        <a:t>Λειτουργικό παιχνίδι = συμβατικές ενέργειες</a:t>
                      </a:r>
                      <a:endParaRPr lang="en-US" sz="2400" b="1" dirty="0">
                        <a:solidFill>
                          <a:srgbClr val="C00000"/>
                        </a:solidFill>
                        <a:effectLst/>
                        <a:latin typeface="+mn-lt"/>
                      </a:endParaRPr>
                    </a:p>
                    <a:p>
                      <a:pPr marL="342900" indent="-342900" algn="just">
                        <a:buFontTx/>
                        <a:buChar char="-"/>
                      </a:pPr>
                      <a:r>
                        <a:rPr lang="el-GR" sz="2400" dirty="0">
                          <a:effectLst/>
                          <a:latin typeface="+mn-lt"/>
                        </a:rPr>
                        <a:t>σε αντικείμενο που συνοδεύονται με σχετικούς ήχους</a:t>
                      </a:r>
                    </a:p>
                    <a:p>
                      <a:pPr marL="342900" indent="-342900" algn="just">
                        <a:buFontTx/>
                        <a:buChar char="-"/>
                      </a:pPr>
                      <a:r>
                        <a:rPr lang="el-GR" sz="2400" dirty="0">
                          <a:effectLst/>
                          <a:latin typeface="+mn-lt"/>
                        </a:rPr>
                        <a:t>σε αντικείμενο που κατευθύνονται προς τον εαυτό</a:t>
                      </a:r>
                    </a:p>
                    <a:p>
                      <a:pPr marL="342900" indent="-342900" algn="just">
                        <a:buFontTx/>
                        <a:buChar char="-"/>
                      </a:pPr>
                      <a:r>
                        <a:rPr lang="el-GR" sz="2400" dirty="0">
                          <a:effectLst/>
                          <a:latin typeface="+mn-lt"/>
                        </a:rPr>
                        <a:t>σε αντικείμενο που κατευθύνονται σε κάποιον άλλο </a:t>
                      </a:r>
                    </a:p>
                    <a:p>
                      <a:pPr marL="342900" indent="-342900" algn="just">
                        <a:buFontTx/>
                        <a:buChar char="-"/>
                      </a:pPr>
                      <a:r>
                        <a:rPr lang="el-GR" sz="2400" dirty="0">
                          <a:effectLst/>
                          <a:latin typeface="+mn-lt"/>
                        </a:rPr>
                        <a:t>σε αντικείμενο που κατευθύνονται σε μία κούκλα </a:t>
                      </a:r>
                    </a:p>
                    <a:p>
                      <a:pPr marL="342900" indent="-342900" algn="just">
                        <a:buFontTx/>
                        <a:buChar char="-"/>
                      </a:pPr>
                      <a:r>
                        <a:rPr lang="el-GR" sz="2400" dirty="0">
                          <a:effectLst/>
                          <a:latin typeface="+mn-lt"/>
                        </a:rPr>
                        <a:t>συμβατικές ενέργειες σε δύο αντικείμενα που αλληλοσυνδέονται </a:t>
                      </a:r>
                      <a:endParaRPr lang="en-US" sz="2400" dirty="0">
                        <a:effectLst/>
                        <a:latin typeface="+mn-lt"/>
                      </a:endParaRPr>
                    </a:p>
                  </a:txBody>
                  <a:tcPr marL="48058" marR="48058" marT="48058" marB="48058" anchor="ctr"/>
                </a:tc>
                <a:extLst>
                  <a:ext uri="{0D108BD9-81ED-4DB2-BD59-A6C34878D82A}">
                    <a16:rowId xmlns:a16="http://schemas.microsoft.com/office/drawing/2014/main" val="3762890124"/>
                  </a:ext>
                </a:extLst>
              </a:tr>
              <a:tr h="1985046">
                <a:tc>
                  <a:txBody>
                    <a:bodyPr/>
                    <a:lstStyle/>
                    <a:p>
                      <a:pPr algn="just"/>
                      <a:r>
                        <a:rPr lang="el-GR" sz="2400" b="1" dirty="0">
                          <a:solidFill>
                            <a:srgbClr val="C00000"/>
                          </a:solidFill>
                          <a:effectLst/>
                        </a:rPr>
                        <a:t>Συμβολικό Παιχνίδι = υποκατάσταση του πραγματικού </a:t>
                      </a:r>
                    </a:p>
                    <a:p>
                      <a:pPr marL="342900" indent="-342900" algn="just">
                        <a:buFontTx/>
                        <a:buChar char="-"/>
                      </a:pPr>
                      <a:r>
                        <a:rPr lang="el-GR" sz="2400" dirty="0">
                          <a:effectLst/>
                        </a:rPr>
                        <a:t>Το παιδί προσποιείται ότι μία κούκλα ενεργεί ως έμψυχο</a:t>
                      </a:r>
                    </a:p>
                    <a:p>
                      <a:pPr marL="342900" indent="-342900" algn="just">
                        <a:buFontTx/>
                        <a:buChar char="-"/>
                      </a:pPr>
                      <a:r>
                        <a:rPr lang="el-GR" sz="2400" dirty="0">
                          <a:effectLst/>
                        </a:rPr>
                        <a:t>Ένα αντικείμενο υποκαθίσταται από ένα άλλο (</a:t>
                      </a:r>
                      <a:r>
                        <a:rPr lang="el-GR" sz="2400" dirty="0" err="1">
                          <a:effectLst/>
                        </a:rPr>
                        <a:t>π.χ</a:t>
                      </a:r>
                      <a:r>
                        <a:rPr lang="el-GR" sz="2400" dirty="0">
                          <a:effectLst/>
                        </a:rPr>
                        <a:t> μπάλα/πορτοκάλι)</a:t>
                      </a:r>
                      <a:r>
                        <a:rPr lang="en-US" sz="2400" dirty="0">
                          <a:effectLst/>
                        </a:rPr>
                        <a:t> </a:t>
                      </a:r>
                      <a:endParaRPr lang="el-GR" sz="2400" dirty="0">
                        <a:effectLst/>
                      </a:endParaRPr>
                    </a:p>
                    <a:p>
                      <a:pPr marL="342900" indent="-342900" algn="just">
                        <a:buFontTx/>
                        <a:buChar char="-"/>
                      </a:pPr>
                      <a:r>
                        <a:rPr lang="el-GR" sz="2400" dirty="0">
                          <a:effectLst/>
                        </a:rPr>
                        <a:t>Φανταστικό παιχνίδι</a:t>
                      </a:r>
                      <a:r>
                        <a:rPr lang="en-US" sz="2400" dirty="0">
                          <a:effectLst/>
                        </a:rPr>
                        <a:t>: </a:t>
                      </a:r>
                      <a:r>
                        <a:rPr lang="el-GR" sz="2400" dirty="0">
                          <a:effectLst/>
                        </a:rPr>
                        <a:t>το παιδί </a:t>
                      </a:r>
                      <a:r>
                        <a:rPr lang="el-GR" sz="2400" dirty="0" err="1">
                          <a:effectLst/>
                        </a:rPr>
                        <a:t>αλληλεπιδρά</a:t>
                      </a:r>
                      <a:r>
                        <a:rPr lang="el-GR" sz="2400" dirty="0">
                          <a:effectLst/>
                        </a:rPr>
                        <a:t> με πρόσωπα ή αντικείμενα σαν να είναι παρόντα</a:t>
                      </a:r>
                      <a:endParaRPr lang="en-US" sz="2400" dirty="0">
                        <a:effectLst/>
                        <a:latin typeface="arial" panose="020B0604020202020204" pitchFamily="34" charset="0"/>
                      </a:endParaRPr>
                    </a:p>
                  </a:txBody>
                  <a:tcPr marL="48058" marR="48058" marT="48058" marB="48058" anchor="ctr"/>
                </a:tc>
                <a:extLst>
                  <a:ext uri="{0D108BD9-81ED-4DB2-BD59-A6C34878D82A}">
                    <a16:rowId xmlns:a16="http://schemas.microsoft.com/office/drawing/2014/main" val="1962429198"/>
                  </a:ext>
                </a:extLst>
              </a:tr>
            </a:tbl>
          </a:graphicData>
        </a:graphic>
      </p:graphicFrame>
    </p:spTree>
    <p:extLst>
      <p:ext uri="{BB962C8B-B14F-4D97-AF65-F5344CB8AC3E}">
        <p14:creationId xmlns:p14="http://schemas.microsoft.com/office/powerpoint/2010/main" val="580113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6DD6DC-AF13-4A63-B100-B1B6A408C6FE}"/>
              </a:ext>
            </a:extLst>
          </p:cNvPr>
          <p:cNvSpPr>
            <a:spLocks noGrp="1"/>
          </p:cNvSpPr>
          <p:nvPr>
            <p:ph type="title"/>
          </p:nvPr>
        </p:nvSpPr>
        <p:spPr>
          <a:xfrm>
            <a:off x="179883" y="2113005"/>
            <a:ext cx="11857220" cy="1315995"/>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p>
            <a:pPr algn="ctr"/>
            <a:r>
              <a:rPr lang="el-GR" sz="3600" b="1" dirty="0">
                <a:solidFill>
                  <a:srgbClr val="C00000"/>
                </a:solidFill>
                <a:latin typeface="+mn-lt"/>
              </a:rPr>
              <a:t>ΠΡΩΙΜΕΣ ΑΛΛΗΛΕΠΙΔΡΑΣΕΙΣ ΣΕ ΔΙΑΦΟΡΑ ΠΟΛΙΤΙΣΜΙΚΑ ΠΛΑΙΣΙΑ</a:t>
            </a:r>
          </a:p>
        </p:txBody>
      </p:sp>
    </p:spTree>
    <p:extLst>
      <p:ext uri="{BB962C8B-B14F-4D97-AF65-F5344CB8AC3E}">
        <p14:creationId xmlns:p14="http://schemas.microsoft.com/office/powerpoint/2010/main" val="433531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30373E1B-3F40-4DA2-9039-80C4C865D160}"/>
              </a:ext>
            </a:extLst>
          </p:cNvPr>
          <p:cNvGraphicFramePr>
            <a:graphicFrameLocks noGrp="1"/>
          </p:cNvGraphicFramePr>
          <p:nvPr>
            <p:ph idx="1"/>
            <p:extLst/>
          </p:nvPr>
        </p:nvGraphicFramePr>
        <p:xfrm>
          <a:off x="339152" y="281638"/>
          <a:ext cx="1151369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Βέλος: Αριστερό-δεξιό 4">
            <a:extLst>
              <a:ext uri="{FF2B5EF4-FFF2-40B4-BE49-F238E27FC236}">
                <a16:creationId xmlns:a16="http://schemas.microsoft.com/office/drawing/2014/main" id="{2024C6F0-7BCE-46DB-8030-E26FAF4387FE}"/>
              </a:ext>
            </a:extLst>
          </p:cNvPr>
          <p:cNvSpPr/>
          <p:nvPr/>
        </p:nvSpPr>
        <p:spPr>
          <a:xfrm>
            <a:off x="1179226" y="4632976"/>
            <a:ext cx="9833547" cy="793463"/>
          </a:xfrm>
          <a:prstGeom prst="leftRightArrow">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5E3C7A09-B33D-4E29-A9B0-24FC1D7CF32C}"/>
              </a:ext>
            </a:extLst>
          </p:cNvPr>
          <p:cNvSpPr txBox="1"/>
          <p:nvPr/>
        </p:nvSpPr>
        <p:spPr>
          <a:xfrm>
            <a:off x="339151" y="5480239"/>
            <a:ext cx="3048625" cy="1938992"/>
          </a:xfrm>
          <a:prstGeom prst="rect">
            <a:avLst/>
          </a:prstGeom>
          <a:noFill/>
          <a:ln>
            <a:solidFill>
              <a:schemeClr val="accent1">
                <a:shade val="50000"/>
              </a:schemeClr>
            </a:solidFill>
          </a:ln>
        </p:spPr>
        <p:txBody>
          <a:bodyPr wrap="square" rtlCol="0">
            <a:spAutoFit/>
          </a:bodyPr>
          <a:lstStyle/>
          <a:p>
            <a:pPr algn="ctr"/>
            <a:r>
              <a:rPr lang="el-GR" sz="2400" b="1" dirty="0"/>
              <a:t>Ανεξαρτησία</a:t>
            </a:r>
          </a:p>
          <a:p>
            <a:pPr algn="ctr"/>
            <a:r>
              <a:rPr lang="el-GR" sz="2400" dirty="0"/>
              <a:t>Αυτονομία, αυτοέλεγχος, διαφοροποίηση από τους άλλους  </a:t>
            </a:r>
          </a:p>
        </p:txBody>
      </p:sp>
      <p:sp>
        <p:nvSpPr>
          <p:cNvPr id="8" name="TextBox 7">
            <a:extLst>
              <a:ext uri="{FF2B5EF4-FFF2-40B4-BE49-F238E27FC236}">
                <a16:creationId xmlns:a16="http://schemas.microsoft.com/office/drawing/2014/main" id="{E00887DC-E6CE-44C5-BB16-852DA8722C5C}"/>
              </a:ext>
            </a:extLst>
          </p:cNvPr>
          <p:cNvSpPr txBox="1"/>
          <p:nvPr/>
        </p:nvSpPr>
        <p:spPr>
          <a:xfrm>
            <a:off x="8439149" y="5480238"/>
            <a:ext cx="3413699" cy="1569660"/>
          </a:xfrm>
          <a:prstGeom prst="rect">
            <a:avLst/>
          </a:prstGeom>
          <a:noFill/>
          <a:ln>
            <a:solidFill>
              <a:schemeClr val="accent1">
                <a:shade val="50000"/>
              </a:schemeClr>
            </a:solidFill>
          </a:ln>
        </p:spPr>
        <p:txBody>
          <a:bodyPr wrap="square" rtlCol="0">
            <a:spAutoFit/>
          </a:bodyPr>
          <a:lstStyle/>
          <a:p>
            <a:pPr algn="ctr"/>
            <a:r>
              <a:rPr lang="el-GR" sz="2400" b="1" dirty="0"/>
              <a:t>Αλληλεξάρτηση</a:t>
            </a:r>
          </a:p>
          <a:p>
            <a:pPr algn="ctr"/>
            <a:r>
              <a:rPr lang="el-GR" sz="2400" dirty="0" err="1"/>
              <a:t>Αλληλοσυσχέτιση</a:t>
            </a:r>
            <a:r>
              <a:rPr lang="el-GR" sz="2400" dirty="0"/>
              <a:t>,</a:t>
            </a:r>
          </a:p>
          <a:p>
            <a:pPr algn="ctr"/>
            <a:r>
              <a:rPr lang="el-GR" sz="2400" dirty="0"/>
              <a:t>αποδοχή αντιλήψεων και αξιών </a:t>
            </a:r>
          </a:p>
        </p:txBody>
      </p:sp>
    </p:spTree>
    <p:extLst>
      <p:ext uri="{BB962C8B-B14F-4D97-AF65-F5344CB8AC3E}">
        <p14:creationId xmlns:p14="http://schemas.microsoft.com/office/powerpoint/2010/main" val="3034599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C66C1D-FA0E-4A0A-A3FA-BE1C51D87E40}"/>
              </a:ext>
            </a:extLst>
          </p:cNvPr>
          <p:cNvSpPr>
            <a:spLocks noGrp="1"/>
          </p:cNvSpPr>
          <p:nvPr>
            <p:ph type="title"/>
          </p:nvPr>
        </p:nvSpPr>
        <p:spPr>
          <a:xfrm>
            <a:off x="336884" y="351350"/>
            <a:ext cx="7174246" cy="1043498"/>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r>
              <a:rPr lang="el-GR" sz="2800" b="1" dirty="0">
                <a:solidFill>
                  <a:srgbClr val="C00000"/>
                </a:solidFill>
                <a:latin typeface="+mn-lt"/>
              </a:rPr>
              <a:t>ΠΡΩΙΜΕΣ ΑΛΛΗΛΕΠΙΔΡΑΣΕΙΣ ΣΕ ΔΙΑΦΟΡΕΤΙΚΕΣ ΚΟΥΛΤΟΥΡΕΣ</a:t>
            </a:r>
          </a:p>
        </p:txBody>
      </p:sp>
      <p:sp>
        <p:nvSpPr>
          <p:cNvPr id="3" name="Θέση περιεχομένου 2">
            <a:extLst>
              <a:ext uri="{FF2B5EF4-FFF2-40B4-BE49-F238E27FC236}">
                <a16:creationId xmlns:a16="http://schemas.microsoft.com/office/drawing/2014/main" id="{C635C194-8E8B-4707-B79E-3B9EE3BB9561}"/>
              </a:ext>
            </a:extLst>
          </p:cNvPr>
          <p:cNvSpPr>
            <a:spLocks noGrp="1"/>
          </p:cNvSpPr>
          <p:nvPr>
            <p:ph idx="1"/>
          </p:nvPr>
        </p:nvSpPr>
        <p:spPr>
          <a:xfrm>
            <a:off x="336881" y="1468842"/>
            <a:ext cx="7174245" cy="4779251"/>
          </a:xfrm>
        </p:spPr>
        <p:txBody>
          <a:bodyPr>
            <a:normAutofit/>
          </a:bodyPr>
          <a:lstStyle/>
          <a:p>
            <a:pPr algn="just"/>
            <a:r>
              <a:rPr lang="el-GR" sz="2400" dirty="0"/>
              <a:t>Επηρεάζονται από τους στόχους της κοινωνικοποίησης. </a:t>
            </a:r>
            <a:endParaRPr lang="en-US" sz="2400" dirty="0"/>
          </a:p>
          <a:p>
            <a:pPr algn="just"/>
            <a:r>
              <a:rPr lang="el-GR" sz="2400" dirty="0"/>
              <a:t>Στις δυτικές κουλτούρες οι πρώιμες αλληλεπιδράσεις συνήθως στοχεύουν στην ανεξαρτησία, ενώ στις ανατολικές στην αλληλεξάρτηση.</a:t>
            </a:r>
          </a:p>
          <a:p>
            <a:pPr algn="just"/>
            <a:r>
              <a:rPr lang="el-GR" sz="2400" dirty="0"/>
              <a:t>Οι στόχοι της κοινωνικοποίησης επηρεάζουν και το είδος του δεσμού. </a:t>
            </a:r>
          </a:p>
          <a:p>
            <a:pPr algn="just"/>
            <a:r>
              <a:rPr lang="el-GR" sz="2400" dirty="0"/>
              <a:t>Σε όλες τις κουλτούρες κυριαρχεί ο ασφαλής δεσμός αλλά εντοπίζονται σημαντικές διαφορές στα είδη ανασφαλούς δεσμού. </a:t>
            </a:r>
          </a:p>
          <a:p>
            <a:endParaRPr lang="el-GR" sz="2400" dirty="0"/>
          </a:p>
        </p:txBody>
      </p:sp>
      <p:pic>
        <p:nvPicPr>
          <p:cNvPr id="4" name="Εικόνα 3">
            <a:extLst>
              <a:ext uri="{FF2B5EF4-FFF2-40B4-BE49-F238E27FC236}">
                <a16:creationId xmlns:a16="http://schemas.microsoft.com/office/drawing/2014/main" id="{7B52F55B-5D18-4B40-8FE1-B25129BB35D1}"/>
              </a:ext>
            </a:extLst>
          </p:cNvPr>
          <p:cNvPicPr>
            <a:picLocks noChangeAspect="1"/>
          </p:cNvPicPr>
          <p:nvPr/>
        </p:nvPicPr>
        <p:blipFill>
          <a:blip r:embed="rId2"/>
          <a:stretch>
            <a:fillRect/>
          </a:stretch>
        </p:blipFill>
        <p:spPr>
          <a:xfrm>
            <a:off x="7511130" y="247182"/>
            <a:ext cx="4680870" cy="2870772"/>
          </a:xfrm>
          <a:prstGeom prst="rect">
            <a:avLst/>
          </a:prstGeom>
        </p:spPr>
      </p:pic>
      <p:pic>
        <p:nvPicPr>
          <p:cNvPr id="1030" name="Picture 6">
            <a:extLst>
              <a:ext uri="{FF2B5EF4-FFF2-40B4-BE49-F238E27FC236}">
                <a16:creationId xmlns:a16="http://schemas.microsoft.com/office/drawing/2014/main" id="{AC3B8B7F-5EDC-4075-8C26-2FEC4ABA26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11130" y="3227266"/>
            <a:ext cx="4680869" cy="306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09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Τίτλος 4">
            <a:extLst>
              <a:ext uri="{FF2B5EF4-FFF2-40B4-BE49-F238E27FC236}">
                <a16:creationId xmlns:a16="http://schemas.microsoft.com/office/drawing/2014/main" id="{BD8450F5-4BB5-4E4D-B847-6204F1864EBE}"/>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3200" b="1" kern="1200" dirty="0">
                <a:solidFill>
                  <a:srgbClr val="FFFF00"/>
                </a:solidFill>
                <a:latin typeface="+mn-lt"/>
                <a:ea typeface="+mj-ea"/>
                <a:cs typeface="+mj-cs"/>
              </a:rPr>
              <a:t>ΠΡΟΣΔΟΚΙΕΣ…</a:t>
            </a:r>
          </a:p>
        </p:txBody>
      </p:sp>
      <p:pic>
        <p:nvPicPr>
          <p:cNvPr id="2050" name="Picture 2" descr="Αποτέλεσμα εικόνας για expectation perfect baby">
            <a:extLst>
              <a:ext uri="{FF2B5EF4-FFF2-40B4-BE49-F238E27FC236}">
                <a16:creationId xmlns:a16="http://schemas.microsoft.com/office/drawing/2014/main" id="{B4E12065-8C59-4EFB-ACE2-30006A93B2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473" y="117988"/>
            <a:ext cx="3671415" cy="4185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oving Their Siblings Expectations vs. Reality">
            <a:extLst>
              <a:ext uri="{FF2B5EF4-FFF2-40B4-BE49-F238E27FC236}">
                <a16:creationId xmlns:a16="http://schemas.microsoft.com/office/drawing/2014/main" id="{0E95439B-EB6D-4F03-B4ED-6DD9BB15E1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85888" y="117989"/>
            <a:ext cx="4206641" cy="2216836"/>
          </a:xfrm>
          <a:prstGeom prst="rect">
            <a:avLst/>
          </a:prstGeom>
          <a:extLst>
            <a:ext uri="{909E8E84-426E-40DD-AFC4-6F175D3DCCD1}">
              <a14:hiddenFill xmlns:a14="http://schemas.microsoft.com/office/drawing/2010/main">
                <a:solidFill>
                  <a:srgbClr val="FFFFFF"/>
                </a:solidFill>
              </a14:hiddenFill>
            </a:ext>
          </a:extLst>
        </p:spPr>
      </p:pic>
      <p:pic>
        <p:nvPicPr>
          <p:cNvPr id="8194" name="Picture 2" descr="Sleep Expectations vs. Reality">
            <a:extLst>
              <a:ext uri="{FF2B5EF4-FFF2-40B4-BE49-F238E27FC236}">
                <a16:creationId xmlns:a16="http://schemas.microsoft.com/office/drawing/2014/main" id="{D572ADBB-0D2E-4D87-8A3A-F26D7CCB4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0" r="960" b="-2"/>
          <a:stretch/>
        </p:blipFill>
        <p:spPr bwMode="auto">
          <a:xfrm>
            <a:off x="3785889" y="2403987"/>
            <a:ext cx="4199052" cy="1899827"/>
          </a:xfrm>
          <a:prstGeom prst="rect">
            <a:avLst/>
          </a:prstGeom>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7FBC1DF8-0509-4086-BA49-E3DFEDC6DF83}"/>
              </a:ext>
            </a:extLst>
          </p:cNvPr>
          <p:cNvPicPr>
            <a:picLocks noChangeAspect="1"/>
          </p:cNvPicPr>
          <p:nvPr/>
        </p:nvPicPr>
        <p:blipFill rotWithShape="1">
          <a:blip r:embed="rId5"/>
          <a:srcRect r="6171" b="-3"/>
          <a:stretch/>
        </p:blipFill>
        <p:spPr>
          <a:xfrm>
            <a:off x="7984941" y="1254022"/>
            <a:ext cx="4207059" cy="2450130"/>
          </a:xfrm>
          <a:prstGeom prst="rect">
            <a:avLst/>
          </a:prstGeom>
        </p:spPr>
      </p:pic>
      <p:cxnSp>
        <p:nvCxnSpPr>
          <p:cNvPr id="78" name="Straight Connector 7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8" name="Picture 6" descr="Shopping Expectations vs. Reality">
            <a:extLst>
              <a:ext uri="{FF2B5EF4-FFF2-40B4-BE49-F238E27FC236}">
                <a16:creationId xmlns:a16="http://schemas.microsoft.com/office/drawing/2014/main" id="{634128E7-6E04-45A2-BB08-F055A178CF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7" r="2884" b="-3"/>
          <a:stretch/>
        </p:blipFill>
        <p:spPr bwMode="auto">
          <a:xfrm>
            <a:off x="114473" y="4523176"/>
            <a:ext cx="4121410" cy="206935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02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C66C1D-FA0E-4A0A-A3FA-BE1C51D87E40}"/>
              </a:ext>
            </a:extLst>
          </p:cNvPr>
          <p:cNvSpPr>
            <a:spLocks noGrp="1"/>
          </p:cNvSpPr>
          <p:nvPr>
            <p:ph type="title"/>
          </p:nvPr>
        </p:nvSpPr>
        <p:spPr>
          <a:xfrm>
            <a:off x="336882" y="608025"/>
            <a:ext cx="11518235" cy="595133"/>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p>
            <a:pPr algn="ctr"/>
            <a:r>
              <a:rPr lang="el-GR" sz="2800" b="1" dirty="0">
                <a:solidFill>
                  <a:srgbClr val="C00000"/>
                </a:solidFill>
                <a:latin typeface="+mn-lt"/>
              </a:rPr>
              <a:t>ΠΡΩΙΜΕΣ ΑΛΛΗΛΕΠΙΔΡΑΣΕΙΣ ΒΡΕΦΟΥΣ – ΠΑΤΕΡΑ </a:t>
            </a:r>
          </a:p>
        </p:txBody>
      </p:sp>
      <p:sp>
        <p:nvSpPr>
          <p:cNvPr id="3" name="Θέση περιεχομένου 2">
            <a:extLst>
              <a:ext uri="{FF2B5EF4-FFF2-40B4-BE49-F238E27FC236}">
                <a16:creationId xmlns:a16="http://schemas.microsoft.com/office/drawing/2014/main" id="{C635C194-8E8B-4707-B79E-3B9EE3BB9561}"/>
              </a:ext>
            </a:extLst>
          </p:cNvPr>
          <p:cNvSpPr>
            <a:spLocks noGrp="1"/>
          </p:cNvSpPr>
          <p:nvPr>
            <p:ph idx="1"/>
          </p:nvPr>
        </p:nvSpPr>
        <p:spPr>
          <a:xfrm>
            <a:off x="336882" y="1404674"/>
            <a:ext cx="11518235" cy="4779251"/>
          </a:xfrm>
        </p:spPr>
        <p:txBody>
          <a:bodyPr>
            <a:normAutofit/>
          </a:bodyPr>
          <a:lstStyle/>
          <a:p>
            <a:pPr marL="0" indent="0" algn="just">
              <a:buNone/>
            </a:pPr>
            <a:r>
              <a:rPr lang="el-GR" sz="2400" b="1" dirty="0">
                <a:solidFill>
                  <a:srgbClr val="C00000"/>
                </a:solidFill>
              </a:rPr>
              <a:t>Παράγοντες επιρροής</a:t>
            </a:r>
            <a:r>
              <a:rPr lang="el-GR" sz="2400" dirty="0"/>
              <a:t> </a:t>
            </a:r>
            <a:endParaRPr lang="en-US" sz="2400" dirty="0"/>
          </a:p>
          <a:p>
            <a:pPr algn="just">
              <a:lnSpc>
                <a:spcPct val="150000"/>
              </a:lnSpc>
            </a:pPr>
            <a:r>
              <a:rPr lang="el-GR" sz="2400" dirty="0"/>
              <a:t>Αλλαγή στερεοτύπων.</a:t>
            </a:r>
          </a:p>
          <a:p>
            <a:pPr algn="just">
              <a:lnSpc>
                <a:spcPct val="150000"/>
              </a:lnSpc>
            </a:pPr>
            <a:r>
              <a:rPr lang="el-GR" sz="2400" dirty="0"/>
              <a:t>Επαναπροσδιορισμός </a:t>
            </a:r>
            <a:r>
              <a:rPr lang="el-GR" sz="2400" dirty="0" err="1"/>
              <a:t>ενδο</a:t>
            </a:r>
            <a:r>
              <a:rPr lang="el-GR" sz="2400" dirty="0"/>
              <a:t>-οικογενειακών ρόλων. </a:t>
            </a:r>
          </a:p>
          <a:p>
            <a:pPr algn="just">
              <a:lnSpc>
                <a:spcPct val="150000"/>
              </a:lnSpc>
            </a:pPr>
            <a:r>
              <a:rPr lang="el-GR" sz="2400" dirty="0"/>
              <a:t>Αύξηση συμμετοχής γυναικών στο εργατικό δυναμικό.</a:t>
            </a:r>
          </a:p>
          <a:p>
            <a:pPr algn="just">
              <a:lnSpc>
                <a:spcPct val="150000"/>
              </a:lnSpc>
            </a:pPr>
            <a:r>
              <a:rPr lang="el-GR" sz="2400" dirty="0"/>
              <a:t>Νέες μορφές οικογένειας.</a:t>
            </a:r>
            <a:endParaRPr lang="en-US" sz="2400" dirty="0"/>
          </a:p>
          <a:p>
            <a:pPr marL="0" indent="0" algn="just">
              <a:buNone/>
            </a:pPr>
            <a:r>
              <a:rPr lang="el-GR" sz="2400" dirty="0"/>
              <a:t>  </a:t>
            </a:r>
          </a:p>
        </p:txBody>
      </p:sp>
    </p:spTree>
    <p:extLst>
      <p:ext uri="{BB962C8B-B14F-4D97-AF65-F5344CB8AC3E}">
        <p14:creationId xmlns:p14="http://schemas.microsoft.com/office/powerpoint/2010/main" val="855762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C66C1D-FA0E-4A0A-A3FA-BE1C51D87E40}"/>
              </a:ext>
            </a:extLst>
          </p:cNvPr>
          <p:cNvSpPr>
            <a:spLocks noGrp="1"/>
          </p:cNvSpPr>
          <p:nvPr>
            <p:ph type="title"/>
          </p:nvPr>
        </p:nvSpPr>
        <p:spPr>
          <a:xfrm>
            <a:off x="336882" y="608025"/>
            <a:ext cx="11518235" cy="595133"/>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p>
            <a:pPr algn="ctr"/>
            <a:r>
              <a:rPr lang="el-GR" sz="2800" b="1" dirty="0">
                <a:solidFill>
                  <a:srgbClr val="C00000"/>
                </a:solidFill>
                <a:latin typeface="+mn-lt"/>
              </a:rPr>
              <a:t>ΠΡΩΙΜΕΣ ΑΛΛΗΛΕΠΙΔΡΑΣΕΙΣ ΒΡΕΦΟΥΣ – ΠΑΤΕΡΑ </a:t>
            </a:r>
          </a:p>
        </p:txBody>
      </p:sp>
      <p:sp>
        <p:nvSpPr>
          <p:cNvPr id="3" name="Θέση περιεχομένου 2">
            <a:extLst>
              <a:ext uri="{FF2B5EF4-FFF2-40B4-BE49-F238E27FC236}">
                <a16:creationId xmlns:a16="http://schemas.microsoft.com/office/drawing/2014/main" id="{C635C194-8E8B-4707-B79E-3B9EE3BB9561}"/>
              </a:ext>
            </a:extLst>
          </p:cNvPr>
          <p:cNvSpPr>
            <a:spLocks noGrp="1"/>
          </p:cNvSpPr>
          <p:nvPr>
            <p:ph idx="1"/>
          </p:nvPr>
        </p:nvSpPr>
        <p:spPr>
          <a:xfrm>
            <a:off x="336881" y="1203158"/>
            <a:ext cx="11518235" cy="5654842"/>
          </a:xfrm>
        </p:spPr>
        <p:txBody>
          <a:bodyPr>
            <a:noAutofit/>
          </a:bodyPr>
          <a:lstStyle/>
          <a:p>
            <a:pPr marL="0" indent="0" algn="just">
              <a:lnSpc>
                <a:spcPct val="100000"/>
              </a:lnSpc>
              <a:spcBef>
                <a:spcPts val="0"/>
              </a:spcBef>
              <a:buNone/>
            </a:pPr>
            <a:r>
              <a:rPr lang="el-GR" sz="2400" b="1" dirty="0">
                <a:solidFill>
                  <a:srgbClr val="C00000"/>
                </a:solidFill>
              </a:rPr>
              <a:t>Μητέρες &gt; πατέρες</a:t>
            </a:r>
          </a:p>
          <a:p>
            <a:pPr algn="just">
              <a:lnSpc>
                <a:spcPct val="100000"/>
              </a:lnSpc>
              <a:spcBef>
                <a:spcPts val="0"/>
              </a:spcBef>
            </a:pPr>
            <a:r>
              <a:rPr lang="el-GR" sz="2400" dirty="0"/>
              <a:t>Θετικές συναισθηματικές εκφράσεις (οι πατέρες συνήθως εκδηλώνουν περισσότερο ουδέτερο συναίσθημα)</a:t>
            </a:r>
          </a:p>
          <a:p>
            <a:pPr algn="just">
              <a:lnSpc>
                <a:spcPct val="100000"/>
              </a:lnSpc>
              <a:spcBef>
                <a:spcPts val="0"/>
              </a:spcBef>
            </a:pPr>
            <a:r>
              <a:rPr lang="el-GR" sz="2400" dirty="0"/>
              <a:t>Τρυφερότητα (οι πατέρες περισσότερη τρυφερότητα στα κορίτσια)</a:t>
            </a:r>
            <a:endParaRPr lang="en-US" sz="2400" dirty="0"/>
          </a:p>
          <a:p>
            <a:pPr marL="0" indent="0" algn="just">
              <a:lnSpc>
                <a:spcPct val="100000"/>
              </a:lnSpc>
              <a:spcBef>
                <a:spcPts val="0"/>
              </a:spcBef>
              <a:buNone/>
            </a:pPr>
            <a:r>
              <a:rPr lang="el-GR" sz="2400" b="1" dirty="0">
                <a:solidFill>
                  <a:srgbClr val="C00000"/>
                </a:solidFill>
              </a:rPr>
              <a:t>Μητέρες &lt; πατέρες</a:t>
            </a:r>
          </a:p>
          <a:p>
            <a:pPr algn="just">
              <a:lnSpc>
                <a:spcPct val="100000"/>
              </a:lnSpc>
              <a:spcBef>
                <a:spcPts val="0"/>
              </a:spcBef>
            </a:pPr>
            <a:r>
              <a:rPr lang="el-GR" sz="2400" dirty="0"/>
              <a:t> Από κοινού έκφραση ευχαρίστησης και ενδιαφέροντος. </a:t>
            </a:r>
          </a:p>
          <a:p>
            <a:pPr marL="0" indent="0" algn="just">
              <a:lnSpc>
                <a:spcPct val="100000"/>
              </a:lnSpc>
              <a:spcBef>
                <a:spcPts val="0"/>
              </a:spcBef>
              <a:buNone/>
            </a:pPr>
            <a:r>
              <a:rPr lang="el-GR" sz="2400" b="1" dirty="0">
                <a:solidFill>
                  <a:srgbClr val="C00000"/>
                </a:solidFill>
              </a:rPr>
              <a:t>Μητέρες = πατέρες</a:t>
            </a:r>
          </a:p>
          <a:p>
            <a:pPr algn="just">
              <a:lnSpc>
                <a:spcPct val="100000"/>
              </a:lnSpc>
              <a:spcBef>
                <a:spcPts val="0"/>
              </a:spcBef>
            </a:pPr>
            <a:r>
              <a:rPr lang="el-GR" sz="2400" dirty="0"/>
              <a:t>Αρνητικό συναίσθημα</a:t>
            </a:r>
          </a:p>
          <a:p>
            <a:pPr algn="just">
              <a:lnSpc>
                <a:spcPct val="100000"/>
              </a:lnSpc>
              <a:spcBef>
                <a:spcPts val="0"/>
              </a:spcBef>
            </a:pPr>
            <a:r>
              <a:rPr lang="el-GR" sz="2400" dirty="0"/>
              <a:t>Ευαισθητοποίηση προς το βρέφος</a:t>
            </a:r>
          </a:p>
          <a:p>
            <a:pPr algn="just">
              <a:lnSpc>
                <a:spcPct val="100000"/>
              </a:lnSpc>
              <a:spcBef>
                <a:spcPts val="0"/>
              </a:spcBef>
            </a:pPr>
            <a:r>
              <a:rPr lang="el-GR" sz="2400" dirty="0"/>
              <a:t>Διδακτική συμπεριφορά </a:t>
            </a:r>
          </a:p>
          <a:p>
            <a:pPr algn="just">
              <a:lnSpc>
                <a:spcPct val="100000"/>
              </a:lnSpc>
              <a:spcBef>
                <a:spcPts val="0"/>
              </a:spcBef>
            </a:pPr>
            <a:r>
              <a:rPr lang="el-GR" sz="2400" dirty="0"/>
              <a:t>Προσέλκυση προσοχής</a:t>
            </a:r>
          </a:p>
          <a:p>
            <a:pPr algn="just">
              <a:lnSpc>
                <a:spcPct val="100000"/>
              </a:lnSpc>
              <a:spcBef>
                <a:spcPts val="0"/>
              </a:spcBef>
            </a:pPr>
            <a:r>
              <a:rPr lang="el-GR" sz="2400" dirty="0"/>
              <a:t>Ενίσχυση κοινωνικών δεξιοτήτων </a:t>
            </a:r>
          </a:p>
          <a:p>
            <a:pPr algn="just">
              <a:lnSpc>
                <a:spcPct val="100000"/>
              </a:lnSpc>
              <a:spcBef>
                <a:spcPts val="0"/>
              </a:spcBef>
            </a:pPr>
            <a:r>
              <a:rPr lang="el-GR" sz="2400" dirty="0"/>
              <a:t>Είδος παιχνιδιού (οι πατέρες περισσότερα παιχνίδια δράσης με τα αγόρια) </a:t>
            </a:r>
          </a:p>
          <a:p>
            <a:pPr algn="just">
              <a:lnSpc>
                <a:spcPct val="100000"/>
              </a:lnSpc>
              <a:spcBef>
                <a:spcPts val="0"/>
              </a:spcBef>
            </a:pPr>
            <a:r>
              <a:rPr lang="el-GR" sz="2400" dirty="0"/>
              <a:t>Παρεμβατική συμπεριφορά (οι πατέρες περισσότερο παρεμβατικοί με τα αγόρια)  </a:t>
            </a:r>
          </a:p>
          <a:p>
            <a:pPr algn="just">
              <a:lnSpc>
                <a:spcPct val="100000"/>
              </a:lnSpc>
              <a:spcBef>
                <a:spcPts val="0"/>
              </a:spcBef>
            </a:pPr>
            <a:r>
              <a:rPr lang="el-GR" sz="2400" dirty="0"/>
              <a:t>Μίμηση  </a:t>
            </a:r>
          </a:p>
        </p:txBody>
      </p:sp>
    </p:spTree>
    <p:extLst>
      <p:ext uri="{BB962C8B-B14F-4D97-AF65-F5344CB8AC3E}">
        <p14:creationId xmlns:p14="http://schemas.microsoft.com/office/powerpoint/2010/main" val="1665634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downsbaby">
            <a:extLst>
              <a:ext uri="{FF2B5EF4-FFF2-40B4-BE49-F238E27FC236}">
                <a16:creationId xmlns:a16="http://schemas.microsoft.com/office/drawing/2014/main" id="{C1437D88-5AFE-4015-B2FA-0A150123F8E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825" r="-1" b="-1"/>
          <a:stretch/>
        </p:blipFill>
        <p:spPr bwMode="auto">
          <a:xfrm>
            <a:off x="8007861" y="1"/>
            <a:ext cx="4184139" cy="4247004"/>
          </a:xfrm>
          <a:custGeom>
            <a:avLst/>
            <a:gdLst>
              <a:gd name="connsiteX0" fmla="*/ 807468 w 4184139"/>
              <a:gd name="connsiteY0" fmla="*/ 0 h 4247004"/>
              <a:gd name="connsiteX1" fmla="*/ 4068803 w 4184139"/>
              <a:gd name="connsiteY1" fmla="*/ 0 h 4247004"/>
              <a:gd name="connsiteX2" fmla="*/ 4162158 w 4184139"/>
              <a:gd name="connsiteY2" fmla="*/ 84846 h 4247004"/>
              <a:gd name="connsiteX3" fmla="*/ 4184139 w 4184139"/>
              <a:gd name="connsiteY3" fmla="*/ 109032 h 4247004"/>
              <a:gd name="connsiteX4" fmla="*/ 4184139 w 4184139"/>
              <a:gd name="connsiteY4" fmla="*/ 3508705 h 4247004"/>
              <a:gd name="connsiteX5" fmla="*/ 4162158 w 4184139"/>
              <a:gd name="connsiteY5" fmla="*/ 3532891 h 4247004"/>
              <a:gd name="connsiteX6" fmla="*/ 2438135 w 4184139"/>
              <a:gd name="connsiteY6" fmla="*/ 4247004 h 4247004"/>
              <a:gd name="connsiteX7" fmla="*/ 0 w 4184139"/>
              <a:gd name="connsiteY7" fmla="*/ 1808869 h 4247004"/>
              <a:gd name="connsiteX8" fmla="*/ 714113 w 4184139"/>
              <a:gd name="connsiteY8" fmla="*/ 84846 h 424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3" name="Εικόνα 2" descr="Εικόνα που περιέχει άτομο, ρούχα, εσωτερικό, αγόρι&#10;&#10;Περιγραφή που δημιουργήθηκε αυτόματα">
            <a:extLst>
              <a:ext uri="{FF2B5EF4-FFF2-40B4-BE49-F238E27FC236}">
                <a16:creationId xmlns:a16="http://schemas.microsoft.com/office/drawing/2014/main" id="{FA2437A2-7BF5-4D9E-8E2C-FC837812D1F5}"/>
              </a:ext>
            </a:extLst>
          </p:cNvPr>
          <p:cNvPicPr>
            <a:picLocks noChangeAspect="1"/>
          </p:cNvPicPr>
          <p:nvPr/>
        </p:nvPicPr>
        <p:blipFill rotWithShape="1">
          <a:blip r:embed="rId3">
            <a:alphaModFix/>
          </a:blip>
          <a:srcRect l="28151" r="6404" b="1"/>
          <a:stretch/>
        </p:blipFill>
        <p:spPr>
          <a:xfrm>
            <a:off x="3834182" y="1"/>
            <a:ext cx="4215670" cy="3381796"/>
          </a:xfrm>
          <a:custGeom>
            <a:avLst/>
            <a:gdLst>
              <a:gd name="connsiteX0" fmla="*/ 431362 w 4215670"/>
              <a:gd name="connsiteY0" fmla="*/ 0 h 3381796"/>
              <a:gd name="connsiteX1" fmla="*/ 3784309 w 4215670"/>
              <a:gd name="connsiteY1" fmla="*/ 0 h 3381796"/>
              <a:gd name="connsiteX2" fmla="*/ 3855685 w 4215670"/>
              <a:gd name="connsiteY2" fmla="*/ 95451 h 3381796"/>
              <a:gd name="connsiteX3" fmla="*/ 4215670 w 4215670"/>
              <a:gd name="connsiteY3" fmla="*/ 1273961 h 3381796"/>
              <a:gd name="connsiteX4" fmla="*/ 2107836 w 4215670"/>
              <a:gd name="connsiteY4" fmla="*/ 3381796 h 3381796"/>
              <a:gd name="connsiteX5" fmla="*/ 0 w 4215670"/>
              <a:gd name="connsiteY5" fmla="*/ 1273961 h 3381796"/>
              <a:gd name="connsiteX6" fmla="*/ 359986 w 4215670"/>
              <a:gd name="connsiteY6" fmla="*/ 95451 h 338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7172" name="Picture 4" descr="Αποτέλεσμα εικόνας για happy infant">
            <a:extLst>
              <a:ext uri="{FF2B5EF4-FFF2-40B4-BE49-F238E27FC236}">
                <a16:creationId xmlns:a16="http://schemas.microsoft.com/office/drawing/2014/main" id="{7E2D392D-2581-4029-B60A-CEFA1BCEC177}"/>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773" r="10087" b="1"/>
          <a:stretch/>
        </p:blipFill>
        <p:spPr bwMode="auto">
          <a:xfrm>
            <a:off x="1" y="1337091"/>
            <a:ext cx="5190767" cy="5530385"/>
          </a:xfrm>
          <a:custGeom>
            <a:avLst/>
            <a:gdLst>
              <a:gd name="connsiteX0" fmla="*/ 1986067 w 5190767"/>
              <a:gd name="connsiteY0" fmla="*/ 0 h 5530385"/>
              <a:gd name="connsiteX1" fmla="*/ 5190767 w 5190767"/>
              <a:gd name="connsiteY1" fmla="*/ 3204701 h 5530385"/>
              <a:gd name="connsiteX2" fmla="*/ 4252132 w 5190767"/>
              <a:gd name="connsiteY2" fmla="*/ 5470767 h 5530385"/>
              <a:gd name="connsiteX3" fmla="*/ 4186536 w 5190767"/>
              <a:gd name="connsiteY3" fmla="*/ 5530385 h 5530385"/>
              <a:gd name="connsiteX4" fmla="*/ 0 w 5190767"/>
              <a:gd name="connsiteY4" fmla="*/ 5530385 h 5530385"/>
              <a:gd name="connsiteX5" fmla="*/ 0 w 5190767"/>
              <a:gd name="connsiteY5" fmla="*/ 692598 h 5530385"/>
              <a:gd name="connsiteX6" fmla="*/ 194287 w 5190767"/>
              <a:gd name="connsiteY6" fmla="*/ 547313 h 5530385"/>
              <a:gd name="connsiteX7" fmla="*/ 1986067 w 5190767"/>
              <a:gd name="connsiteY7" fmla="*/ 0 h 55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4603FC70-67D9-49EF-983C-3853BF2B49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Τίτλος 1">
            <a:extLst>
              <a:ext uri="{FF2B5EF4-FFF2-40B4-BE49-F238E27FC236}">
                <a16:creationId xmlns:a16="http://schemas.microsoft.com/office/drawing/2014/main" id="{74105ED5-105F-45FC-B362-AF6D451C9385}"/>
              </a:ext>
            </a:extLst>
          </p:cNvPr>
          <p:cNvSpPr>
            <a:spLocks noGrp="1"/>
          </p:cNvSpPr>
          <p:nvPr>
            <p:ph type="title"/>
          </p:nvPr>
        </p:nvSpPr>
        <p:spPr>
          <a:xfrm>
            <a:off x="5190767" y="5059192"/>
            <a:ext cx="6201111" cy="1160633"/>
          </a:xfrm>
        </p:spPr>
        <p:txBody>
          <a:bodyPr vert="horz" lIns="91440" tIns="45720" rIns="91440" bIns="45720" rtlCol="0" anchor="t">
            <a:normAutofit fontScale="90000"/>
          </a:bodyPr>
          <a:lstStyle/>
          <a:p>
            <a:pPr algn="just"/>
            <a:r>
              <a:rPr lang="en-US" sz="3100" b="1" kern="1200" dirty="0">
                <a:solidFill>
                  <a:srgbClr val="0000CC"/>
                </a:solidFill>
                <a:latin typeface="+mn-lt"/>
                <a:ea typeface="+mj-ea"/>
                <a:cs typeface="+mj-cs"/>
              </a:rPr>
              <a:t>ΠΡΟΣΔΟΚΙΕΣ...</a:t>
            </a:r>
            <a:br>
              <a:rPr lang="en-US" sz="1500" b="1" kern="1200" dirty="0">
                <a:solidFill>
                  <a:srgbClr val="000000"/>
                </a:solidFill>
                <a:latin typeface="+mj-lt"/>
                <a:ea typeface="+mj-ea"/>
                <a:cs typeface="+mj-cs"/>
              </a:rPr>
            </a:br>
            <a:br>
              <a:rPr lang="en-US" sz="1500" b="1" kern="1200" dirty="0">
                <a:solidFill>
                  <a:srgbClr val="000000"/>
                </a:solidFill>
                <a:latin typeface="+mj-lt"/>
                <a:ea typeface="+mj-ea"/>
                <a:cs typeface="+mj-cs"/>
              </a:rPr>
            </a:br>
            <a:br>
              <a:rPr lang="en-US" sz="1500" b="1" kern="1200" dirty="0">
                <a:solidFill>
                  <a:srgbClr val="000000"/>
                </a:solidFill>
                <a:latin typeface="+mj-lt"/>
                <a:ea typeface="+mj-ea"/>
                <a:cs typeface="+mj-cs"/>
              </a:rPr>
            </a:br>
            <a:br>
              <a:rPr lang="en-US" sz="1500" b="1" kern="1200" dirty="0">
                <a:solidFill>
                  <a:srgbClr val="000000"/>
                </a:solidFill>
                <a:latin typeface="+mj-lt"/>
                <a:ea typeface="+mj-ea"/>
                <a:cs typeface="+mj-cs"/>
              </a:rPr>
            </a:br>
            <a:endParaRPr lang="en-US" sz="1500" b="1" kern="1200" dirty="0">
              <a:solidFill>
                <a:srgbClr val="000000"/>
              </a:solidFill>
              <a:latin typeface="+mj-lt"/>
              <a:ea typeface="+mj-ea"/>
              <a:cs typeface="+mj-cs"/>
            </a:endParaRPr>
          </a:p>
        </p:txBody>
      </p:sp>
    </p:spTree>
    <p:extLst>
      <p:ext uri="{BB962C8B-B14F-4D97-AF65-F5344CB8AC3E}">
        <p14:creationId xmlns:p14="http://schemas.microsoft.com/office/powerpoint/2010/main" val="296091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1AE14B-0A91-465B-A236-5024102FD438}"/>
              </a:ext>
            </a:extLst>
          </p:cNvPr>
          <p:cNvSpPr>
            <a:spLocks noGrp="1"/>
          </p:cNvSpPr>
          <p:nvPr>
            <p:ph type="title"/>
          </p:nvPr>
        </p:nvSpPr>
        <p:spPr>
          <a:xfrm>
            <a:off x="174522" y="173396"/>
            <a:ext cx="11801168" cy="623017"/>
          </a:xfrm>
        </p:spPr>
        <p:txBody>
          <a:bodyPr>
            <a:normAutofit/>
          </a:bodyPr>
          <a:lstStyle/>
          <a:p>
            <a:pPr algn="ctr"/>
            <a:r>
              <a:rPr lang="el-GR" sz="3200" b="1" dirty="0">
                <a:solidFill>
                  <a:srgbClr val="0000CC"/>
                </a:solidFill>
                <a:latin typeface="+mn-lt"/>
              </a:rPr>
              <a:t>ΤΡΟΠΟΙ ΑΠΟΚΤΗΣΗΣ ΠΑΙΔΙΟΥ</a:t>
            </a:r>
          </a:p>
        </p:txBody>
      </p:sp>
      <p:sp>
        <p:nvSpPr>
          <p:cNvPr id="3" name="Θέση περιεχομένου 2">
            <a:extLst>
              <a:ext uri="{FF2B5EF4-FFF2-40B4-BE49-F238E27FC236}">
                <a16:creationId xmlns:a16="http://schemas.microsoft.com/office/drawing/2014/main" id="{0C4E0B5D-9AC4-486B-9B95-1ED0F58B7ED2}"/>
              </a:ext>
            </a:extLst>
          </p:cNvPr>
          <p:cNvSpPr>
            <a:spLocks noGrp="1"/>
          </p:cNvSpPr>
          <p:nvPr>
            <p:ph idx="1"/>
          </p:nvPr>
        </p:nvSpPr>
        <p:spPr>
          <a:xfrm>
            <a:off x="157315" y="999716"/>
            <a:ext cx="11801167" cy="4351338"/>
          </a:xfrm>
        </p:spPr>
        <p:txBody>
          <a:bodyPr/>
          <a:lstStyle/>
          <a:p>
            <a:pPr algn="just"/>
            <a:r>
              <a:rPr lang="el-GR" sz="2400" dirty="0"/>
              <a:t>Φυσικός</a:t>
            </a:r>
          </a:p>
          <a:p>
            <a:pPr algn="just"/>
            <a:r>
              <a:rPr lang="el-GR" sz="2400" dirty="0"/>
              <a:t>Υιοθεσία </a:t>
            </a:r>
          </a:p>
          <a:p>
            <a:pPr algn="just"/>
            <a:r>
              <a:rPr lang="el-GR" sz="2400" dirty="0"/>
              <a:t>Υποβοηθούμενη αναπαραγωγή</a:t>
            </a:r>
          </a:p>
          <a:p>
            <a:pPr algn="just"/>
            <a:r>
              <a:rPr lang="el-GR" sz="2400" dirty="0"/>
              <a:t>Δωρεά ωαρίου</a:t>
            </a:r>
          </a:p>
          <a:p>
            <a:pPr algn="just"/>
            <a:r>
              <a:rPr lang="el-GR" sz="2400" dirty="0"/>
              <a:t>Δωρεά σπέρματος</a:t>
            </a:r>
          </a:p>
          <a:p>
            <a:pPr algn="just"/>
            <a:r>
              <a:rPr lang="el-GR" sz="2400" dirty="0"/>
              <a:t>Δωρεά εμβρύου </a:t>
            </a:r>
          </a:p>
          <a:p>
            <a:pPr algn="just"/>
            <a:r>
              <a:rPr lang="el-GR" sz="2400" dirty="0"/>
              <a:t>Παρένθετη μητέρα </a:t>
            </a:r>
          </a:p>
          <a:p>
            <a:pPr marL="0" indent="0">
              <a:buNone/>
            </a:pPr>
            <a:endParaRPr lang="el-GR" dirty="0"/>
          </a:p>
        </p:txBody>
      </p:sp>
    </p:spTree>
    <p:extLst>
      <p:ext uri="{BB962C8B-B14F-4D97-AF65-F5344CB8AC3E}">
        <p14:creationId xmlns:p14="http://schemas.microsoft.com/office/powerpoint/2010/main" val="294626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EFEFEF"/>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D589159-1031-42F4-9CCA-3AFC3ECA8A5E}"/>
              </a:ext>
            </a:extLst>
          </p:cNvPr>
          <p:cNvSpPr>
            <a:spLocks noGrp="1"/>
          </p:cNvSpPr>
          <p:nvPr>
            <p:ph type="title"/>
          </p:nvPr>
        </p:nvSpPr>
        <p:spPr>
          <a:xfrm>
            <a:off x="473581" y="243714"/>
            <a:ext cx="11391540" cy="694109"/>
          </a:xfrm>
        </p:spPr>
        <p:txBody>
          <a:bodyPr>
            <a:normAutofit/>
          </a:bodyPr>
          <a:lstStyle/>
          <a:p>
            <a:pPr algn="ctr"/>
            <a:r>
              <a:rPr lang="el-GR" sz="3200" b="1" dirty="0">
                <a:solidFill>
                  <a:srgbClr val="0000CC"/>
                </a:solidFill>
                <a:latin typeface="+mn-lt"/>
              </a:rPr>
              <a:t>ΓΟΝΕΪΚΟΤΗΤΑ</a:t>
            </a:r>
            <a:r>
              <a:rPr lang="el-GR" sz="2900" b="1" dirty="0">
                <a:solidFill>
                  <a:srgbClr val="0000CC"/>
                </a:solidFill>
                <a:latin typeface="+mn-lt"/>
              </a:rPr>
              <a:t> </a:t>
            </a:r>
          </a:p>
        </p:txBody>
      </p:sp>
      <p:sp>
        <p:nvSpPr>
          <p:cNvPr id="194" name="Rectangle 19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Θέση περιεχομένου 6">
            <a:extLst>
              <a:ext uri="{FF2B5EF4-FFF2-40B4-BE49-F238E27FC236}">
                <a16:creationId xmlns:a16="http://schemas.microsoft.com/office/drawing/2014/main" id="{89C71572-B973-4508-863F-53883A36FA3E}"/>
              </a:ext>
            </a:extLst>
          </p:cNvPr>
          <p:cNvSpPr>
            <a:spLocks noGrp="1"/>
          </p:cNvSpPr>
          <p:nvPr>
            <p:ph idx="1"/>
          </p:nvPr>
        </p:nvSpPr>
        <p:spPr>
          <a:xfrm>
            <a:off x="429271" y="1181536"/>
            <a:ext cx="11531836" cy="4213777"/>
          </a:xfrm>
        </p:spPr>
        <p:txBody>
          <a:bodyPr>
            <a:normAutofit/>
          </a:bodyPr>
          <a:lstStyle/>
          <a:p>
            <a:pPr algn="just"/>
            <a:endParaRPr lang="en-US" sz="2400" b="1" dirty="0"/>
          </a:p>
          <a:p>
            <a:pPr algn="just"/>
            <a:r>
              <a:rPr lang="el-GR" sz="2400" dirty="0"/>
              <a:t>Αντιλήψεις και πρακτικές για τη φροντίδα και την ανατροφή των παιδιών. </a:t>
            </a:r>
            <a:endParaRPr lang="en-US" sz="2400" dirty="0"/>
          </a:p>
          <a:p>
            <a:pPr algn="just"/>
            <a:endParaRPr lang="en-US" sz="2400" b="1" dirty="0"/>
          </a:p>
          <a:p>
            <a:pPr marL="0" indent="0" algn="just">
              <a:buNone/>
            </a:pPr>
            <a:r>
              <a:rPr lang="el-GR" sz="2400" b="1" dirty="0">
                <a:solidFill>
                  <a:srgbClr val="0000CC"/>
                </a:solidFill>
              </a:rPr>
              <a:t>ΔΙΑΣΤΑΣΕΙΣ </a:t>
            </a:r>
            <a:endParaRPr lang="en-US" sz="2400" b="1" dirty="0">
              <a:solidFill>
                <a:srgbClr val="0000CC"/>
              </a:solidFill>
            </a:endParaRPr>
          </a:p>
          <a:p>
            <a:pPr algn="just"/>
            <a:r>
              <a:rPr lang="el-GR" sz="2400" b="1" dirty="0"/>
              <a:t>Βιολογική: </a:t>
            </a:r>
            <a:r>
              <a:rPr lang="el-GR" sz="2400" dirty="0"/>
              <a:t>Ο γεννήτορας. </a:t>
            </a:r>
          </a:p>
          <a:p>
            <a:pPr algn="just"/>
            <a:r>
              <a:rPr lang="el-GR" sz="2400" b="1" dirty="0"/>
              <a:t>Ψυχολογική: </a:t>
            </a:r>
            <a:r>
              <a:rPr lang="el-GR" sz="2400" dirty="0"/>
              <a:t>Η σχέση γονέα – παιδιού και η διαδικασία ανατροφής και ανάπτυξής του. </a:t>
            </a:r>
          </a:p>
          <a:p>
            <a:pPr algn="just"/>
            <a:r>
              <a:rPr lang="el-GR" sz="2400" b="1" dirty="0"/>
              <a:t>Κοινωνική: </a:t>
            </a:r>
            <a:r>
              <a:rPr lang="el-GR" sz="2400" dirty="0"/>
              <a:t>Ο ρόλος του γονέα στην κοινωνία και η αναγνώριση του ρόλου αυτού από το κοινωνικό περιβάλλον. </a:t>
            </a:r>
          </a:p>
          <a:p>
            <a:pPr algn="just"/>
            <a:r>
              <a:rPr lang="el-GR" sz="2400" b="1" dirty="0"/>
              <a:t>Νομική: </a:t>
            </a:r>
            <a:r>
              <a:rPr lang="el-GR" sz="2400" dirty="0"/>
              <a:t>Τα δικαιώματα και οι υποχρεώσεις που έχει ένας γονέας σύμφωνα με τον νόμο. </a:t>
            </a:r>
          </a:p>
          <a:p>
            <a:endParaRPr lang="el-GR" sz="1800" dirty="0"/>
          </a:p>
        </p:txBody>
      </p:sp>
    </p:spTree>
    <p:extLst>
      <p:ext uri="{BB962C8B-B14F-4D97-AF65-F5344CB8AC3E}">
        <p14:creationId xmlns:p14="http://schemas.microsoft.com/office/powerpoint/2010/main" val="339199460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15831</TotalTime>
  <Words>2764</Words>
  <Application>Microsoft Office PowerPoint</Application>
  <PresentationFormat>Ευρεία οθόνη</PresentationFormat>
  <Paragraphs>398</Paragraphs>
  <Slides>61</Slides>
  <Notes>0</Notes>
  <HiddenSlides>0</HiddenSlides>
  <MMClips>1</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61</vt:i4>
      </vt:variant>
    </vt:vector>
  </HeadingPairs>
  <TitlesOfParts>
    <vt:vector size="68" baseType="lpstr">
      <vt:lpstr>Arial</vt:lpstr>
      <vt:lpstr>Arial</vt:lpstr>
      <vt:lpstr>Calibri</vt:lpstr>
      <vt:lpstr>Calibri Light</vt:lpstr>
      <vt:lpstr>Tahoma</vt:lpstr>
      <vt:lpstr>Wingdings</vt:lpstr>
      <vt:lpstr>Θέμα του Office</vt:lpstr>
      <vt:lpstr>ΠΡΩΙΜΕΣ ΑΛΛΗΛΕΠΙΔΡΑΣΕΙΣ κωδικός ηλεκτρονικής τάξης  </vt:lpstr>
      <vt:lpstr>ΑΛΛΗΛΕΠΙΔΡΑΣΗ </vt:lpstr>
      <vt:lpstr>ΕΠΙΘΥΜΙΑ ΑΠΟΚΤΗΣΗΣ ΠΑΙΔΙΟΥ (Α)</vt:lpstr>
      <vt:lpstr>ΕΠΙΘΥΜΙΑ ΑΠΟΚΤΗΣΗΣ ΠΑΙΔΙΟΥ (Β)</vt:lpstr>
      <vt:lpstr>ΕΠΙΘΥΜΙΑ ΑΠΟΚΤΗΣΗΣ ΠΑΙΔΙΟΥ (Γ)</vt:lpstr>
      <vt:lpstr>ΠΡΟΣΔΟΚΙΕΣ…</vt:lpstr>
      <vt:lpstr>ΠΡΟΣΔΟΚΙΕΣ...    </vt:lpstr>
      <vt:lpstr>ΤΡΟΠΟΙ ΑΠΟΚΤΗΣΗΣ ΠΑΙΔΙΟΥ</vt:lpstr>
      <vt:lpstr>ΓΟΝΕΪΚΟΤΗΤΑ </vt:lpstr>
      <vt:lpstr>ΠΑΤΡΟΤΗΤΑ/ ΜΗΤΡΟΤΗΤΑ</vt:lpstr>
      <vt:lpstr>Παρουσίαση του PowerPoint</vt:lpstr>
      <vt:lpstr>ΠΡΩΙΜΕΣ ΑΛΛΗΛΕΠΙΔΡΑΣΕΙΣ – ΠΑΡΑΔΟΣΙΑΚΕΣ ΘΕΩΡΙΕΣ </vt:lpstr>
      <vt:lpstr>ΘΕΩΡΙΑ ΤΗΣ ΕΜΦΥΤΗΣ ΔΙΥΠΟΚΕΙΜΕΝΙΚΟΤΗΤΑΣ </vt:lpstr>
      <vt:lpstr>ΠΡΩΙΜΕΣ ΑΛΛΗΛΕΠΙΔΡΑΣΕΙΣ</vt:lpstr>
      <vt:lpstr>Επικοινωνιακή μουσικότητα (Communicative musicality)  </vt:lpstr>
      <vt:lpstr>Ενδογενής Σχηματισμός για τα Κίνητρα: συναισθηματική αυτορρύθμιση και αλληλοσυντονισμός. </vt:lpstr>
      <vt:lpstr>Επικοινωνιακή μουσικότητα (Communicative musicality)  </vt:lpstr>
      <vt:lpstr>   ΕΠΙΚΟΙΝΩΝΙΑΚΕΣ ΙΚΑΝΟΤΗΤΕΣ ΤΩΝ ΕΜΒΡΥΩΝ    </vt:lpstr>
      <vt:lpstr>Παρουσίαση του PowerPoint</vt:lpstr>
      <vt:lpstr>ΕΜΒΡΥΙΚΗ ΜΑΘΗΣΗ </vt:lpstr>
      <vt:lpstr>Παρουσίαση του PowerPoint</vt:lpstr>
      <vt:lpstr>Παρουσίαση του PowerPoint</vt:lpstr>
      <vt:lpstr>ΔΡΑΣΤΗΡΙΟΤΗΤΑ ΕΜΒΡΥΩΝ </vt:lpstr>
      <vt:lpstr>Παρουσίαση του PowerPoint</vt:lpstr>
      <vt:lpstr>   ΕΠΙΚΟΙΝΩΝΙΑΚΕΣ ΙΚΑΝΟΤΗΤΕΣ ΤΩΝ ΝΕΟΓΝΩΝ    </vt:lpstr>
      <vt:lpstr>ΕΠΙΚΟΙΝΩΝΙΑΚΕΣ ΙΚΑΝΟΤΗΤΕΣ ΤΩΝ ΝΕΟΓΝΩΝ (Α) </vt:lpstr>
      <vt:lpstr>ΕΠΙΚΟΙΝΩΝΙΑΚΕΣ ΙΚΑΝΟΤΗΤΕΣ ΤΩΝ ΝΕΟΓΝΩΝ (Β) </vt:lpstr>
      <vt:lpstr>ΔΙΑΙΣΘΗΤΙΚΗ ΒΡΕΦΙΚΗ ΟΜΙΛΙΑ (Infant Directed Speech – IDS) </vt:lpstr>
      <vt:lpstr>ΕΠΙΚΟΙΝΩΝΙΑΚΕΣ ΙΚΑΝΟΤΗΤΕΣ ΤΩΝ ΝΕΟΓΝΩΝ (Γ) </vt:lpstr>
      <vt:lpstr>ΕΠΙΚΟΙΝΩΝΙΑΚΕΣ ΙΚΑΝΟΤΗΤΕΣ ΤΩΝ ΝΕΟΓΝΩΝ (Δ) </vt:lpstr>
      <vt:lpstr>ΝΕΟΓΝΙΚΗ ΜΙΜΗΣΗ</vt:lpstr>
      <vt:lpstr>ΕΠΙΚΟΙΝΩΝΙΑΚΕΣ ΙΚΑΝΟΤΗΤΕΣ ΠΡΟΩΡΩΝ ΝΕΟΓΝΩΝ </vt:lpstr>
      <vt:lpstr>Παρουσίαση του PowerPoint</vt:lpstr>
      <vt:lpstr>Η ΑΝΑΠΤΥΞΗ ΤΗΣ ΚΟΙΝΩΝΙΚΗΣ ΚΑΤΑΝΟΗΣΗΣ </vt:lpstr>
      <vt:lpstr>Η ΑΝΑΠΤΥΞΗ ΤΗΣ ΚΟΙΝΩΝΙΚΗΣ ΚΑΤΑΝΟΗΣΗΣ </vt:lpstr>
      <vt:lpstr>ΠΡΩΤΟΓΕΝΗΣ ΔΙΥΠΟΚΕΙΜΕΝΙΚΟΤΗΤΑ </vt:lpstr>
      <vt:lpstr>Πρωτοσυνομιλίες (Protoconversations)</vt:lpstr>
      <vt:lpstr>ΠΕΙΡΑΜΑΤΑ ΔΙΑΤΑΡΑΞΗΣ ΤΗΣ ΕΠΙΚΟΙΝΩΝΙΑΣ </vt:lpstr>
      <vt:lpstr>Αποτελέσματα πειραμάτων διατάραξης </vt:lpstr>
      <vt:lpstr>Η ΑΝΑΠΤΥΞΗ ΤΗΣ ΚΟΙΝΩΝΙΚΗΣ ΚΑΤΑΝΟΗΣΗΣ </vt:lpstr>
      <vt:lpstr>Παρουσίαση του PowerPoint</vt:lpstr>
      <vt:lpstr>&gt; 3 μηνών </vt:lpstr>
      <vt:lpstr>ΒΡΕΦΙΚΑ ΤΡΑΓΟΥΔΙΑ </vt:lpstr>
      <vt:lpstr>Παρουσίαση του PowerPoint</vt:lpstr>
      <vt:lpstr>ΒΡΕΦΙΚΑ ΤΡΑΓΟΥΔΙΑ</vt:lpstr>
      <vt:lpstr>ΑΝΤΙΔΡΑΣΗ ΒΡΕΦΟΥΣ ΣΤΟΝ ΚΑΘΡΕΦΤΗ </vt:lpstr>
      <vt:lpstr>&gt; 6 μηνών   Ανάπτυξη της αυτεπίγνωσης </vt:lpstr>
      <vt:lpstr>Η ΑΝΑΠΤΥΞΗ ΤΗΣ ΚΟΙΝΩΝΙΚΗΣ ΚΑΤΑΝΟΗΣΗΣ </vt:lpstr>
      <vt:lpstr>ΣΤΑΔΙΑ ΔΙΥΠΟΚΕΙΜΕΝΙΚΟΤΗΤΑ</vt:lpstr>
      <vt:lpstr>Παρουσίαση του PowerPoint</vt:lpstr>
      <vt:lpstr>ΔΕΥΤΕΡΟΓΕΝΗΣ ΔΙΥΠΟΚΕΙΜΕΝΙΚΟΤΗΤΑ</vt:lpstr>
      <vt:lpstr>ΑΛΛΗΛΟΣΥΝΤΟΝΙΣΜΟΣ ΤΗΣ ΠΡΟΣΟΧΗΣ (ΑΣΠ) </vt:lpstr>
      <vt:lpstr>ΕΚΔΗΛΩΣΕΙΣ ΑΣΠ – ΑΝΤΑΠΟΚΡΙΣΗ/ΠΡΩΤΟΒΟΥΛΙΑ </vt:lpstr>
      <vt:lpstr>ΔΕΙΞΗ</vt:lpstr>
      <vt:lpstr>Παρουσίαση του PowerPoint</vt:lpstr>
      <vt:lpstr>ΛΕΙΤΟΥΡΓΙΚΟ ΚΑΙ ΣΥΜΒΟΛΙΚΟ ΠΑΙΧΝΙΔΙ </vt:lpstr>
      <vt:lpstr>ΠΡΩΙΜΕΣ ΑΛΛΗΛΕΠΙΔΡΑΣΕΙΣ ΣΕ ΔΙΑΦΟΡΑ ΠΟΛΙΤΙΣΜΙΚΑ ΠΛΑΙΣΙΑ</vt:lpstr>
      <vt:lpstr>Παρουσίαση του PowerPoint</vt:lpstr>
      <vt:lpstr>ΠΡΩΙΜΕΣ ΑΛΛΗΛΕΠΙΔΡΑΣΕΙΣ ΣΕ ΔΙΑΦΟΡΕΤΙΚΕΣ ΚΟΥΛΤΟΥΡΕΣ</vt:lpstr>
      <vt:lpstr>ΠΡΩΙΜΕΣ ΑΛΛΗΛΕΠΙΔΡΑΣΕΙΣ ΒΡΕΦΟΥΣ – ΠΑΤΕΡΑ </vt:lpstr>
      <vt:lpstr>ΠΡΩΙΜΕΣ ΑΛΛΗΛΕΠΙΔΡΑΣΕΙΣ ΒΡΕΦΟΥΣ – ΠΑΤΕΡΑ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ΠΡΩΙΜΕΣ ΑΛΛΗΛΕΠΙΔΡΑΣΕΙΣ</dc:title>
  <dc:creator>User</dc:creator>
  <cp:lastModifiedBy>UNIWA</cp:lastModifiedBy>
  <cp:revision>47</cp:revision>
  <dcterms:created xsi:type="dcterms:W3CDTF">2020-06-01T13:08:21Z</dcterms:created>
  <dcterms:modified xsi:type="dcterms:W3CDTF">2024-06-01T20:03:44Z</dcterms:modified>
</cp:coreProperties>
</file>