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8" r:id="rId1"/>
  </p:sldMasterIdLst>
  <p:notesMasterIdLst>
    <p:notesMasterId r:id="rId9"/>
  </p:notesMasterIdLst>
  <p:handoutMasterIdLst>
    <p:handoutMasterId r:id="rId10"/>
  </p:handoutMasterIdLst>
  <p:sldIdLst>
    <p:sldId id="256" r:id="rId2"/>
    <p:sldId id="527" r:id="rId3"/>
    <p:sldId id="528" r:id="rId4"/>
    <p:sldId id="524" r:id="rId5"/>
    <p:sldId id="525" r:id="rId6"/>
    <p:sldId id="526" r:id="rId7"/>
    <p:sldId id="520" r:id="rId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35" autoAdjust="0"/>
    <p:restoredTop sz="76571" autoAdjust="0"/>
  </p:normalViewPr>
  <p:slideViewPr>
    <p:cSldViewPr>
      <p:cViewPr>
        <p:scale>
          <a:sx n="100" d="100"/>
          <a:sy n="100" d="100"/>
        </p:scale>
        <p:origin x="-18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C1C11B-0967-401C-98BA-836A32F2A517}" type="datetimeFigureOut">
              <a:rPr lang="el-GR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l-GR"/>
              <a:t>Εργαστήριο Βιοστατιστικής-Ε. Παπαγεωργίου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FDBF19-31F0-429D-8B92-AD453E76AA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342851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FC76CD-04EE-46A3-885D-090C1240C5B7}" type="datetimeFigureOut">
              <a:rPr lang="el-GR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l-GR"/>
              <a:t>Εργαστήριο Βιοστατιστικής-Ε. Παπαγεωργίου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281EA1-621B-4845-A868-A7A483D11EE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300025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78D981-76DE-4621-89E8-F7BA64BFC99B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l-GR" smtClean="0">
              <a:latin typeface="Calibri" pitchFamily="34" charset="0"/>
            </a:endParaRPr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latin typeface="Calibri" pitchFamily="34" charset="0"/>
              </a:rPr>
              <a:t>Εργαστήριο Βιοστατιστικής-Ε. Παπαγεωργίου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073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073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8101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8101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8101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810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Τίτλο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Έλλειψη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Θέση ημερομηνίας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9C8146-84FB-4138-977C-0981BD2801E4}" type="datetime1">
              <a:rPr lang="el-GR" smtClean="0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54E26-C33D-4CB1-9764-7C5BAE803369}" type="datetime1">
              <a:rPr lang="el-GR" smtClean="0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9F11BF-0C9D-4254-A94F-6240A74B2445}" type="datetime1">
              <a:rPr lang="el-GR" smtClean="0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περιεχομένου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5920EDA7-E178-40F2-B2A4-7DF219C40BBE}" type="datetime1">
              <a:rPr lang="el-GR" smtClean="0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6" name="Θέση υποσέλιδου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C2C3BC-ACA2-4775-9AEF-FAF57ADE67BE}" type="datetime1">
              <a:rPr lang="el-GR" smtClean="0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BE5F39-602D-438F-AF46-DA5D33688CA7}" type="datetime1">
              <a:rPr lang="el-GR" smtClean="0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D36910-4F8B-4081-9472-BE2480C6C613}" type="datetime1">
              <a:rPr lang="el-GR" smtClean="0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2" name="Θέση περιεχομένου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Θέση περιεχομένου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F1B90B-5647-4864-9673-E68C40F1EF67}" type="datetime1">
              <a:rPr lang="el-GR" smtClean="0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543E75-7A64-4890-BD99-28573536FC4D}" type="datetime1">
              <a:rPr lang="el-GR" smtClean="0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Θέση περιεχομένου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1" name="Τίτλο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CA537B3A-BCF5-4362-86B4-74CA5FF14246}" type="datetime1">
              <a:rPr lang="el-GR" smtClean="0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52BCF8-8D45-4510-B8B8-0289902FC0E4}" type="datetime1">
              <a:rPr lang="el-GR" smtClean="0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4E4AB2E-3AEB-4371-84B1-10757C1156D9}" type="datetime1">
              <a:rPr lang="el-GR" smtClean="0"/>
              <a:pPr>
                <a:defRPr/>
              </a:pPr>
              <a:t>4/11/2015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2339752" y="3573016"/>
            <a:ext cx="6172200" cy="1439863"/>
          </a:xfrm>
        </p:spPr>
        <p:txBody>
          <a:bodyPr/>
          <a:lstStyle/>
          <a:p>
            <a:pPr eaLnBrk="1" hangingPunct="1">
              <a:buClr>
                <a:srgbClr val="FE8637"/>
              </a:buClr>
            </a:pPr>
            <a:r>
              <a:rPr lang="el-GR" sz="1400" dirty="0" smtClean="0">
                <a:solidFill>
                  <a:srgbClr val="575F6D"/>
                </a:solidFill>
              </a:rPr>
              <a:t>Δρ Ε. ΠΑΠΑΓΕΩΡΓΙΟΥ</a:t>
            </a:r>
          </a:p>
          <a:p>
            <a:pPr eaLnBrk="1" hangingPunct="1"/>
            <a:r>
              <a:rPr lang="el-GR" sz="1400" dirty="0" smtClean="0"/>
              <a:t>Επίκουρος   Καθηγήτρια</a:t>
            </a:r>
          </a:p>
          <a:p>
            <a:pPr eaLnBrk="1" hangingPunct="1"/>
            <a:r>
              <a:rPr lang="el-GR" sz="1200" dirty="0" smtClean="0"/>
              <a:t>ΤΜΗΜΑ ΙΑΤΡΙΚΩΝ ΕΡΓΑΣΤΗΡΙΩΝ </a:t>
            </a:r>
          </a:p>
          <a:p>
            <a:pPr eaLnBrk="1" hangingPunct="1"/>
            <a:r>
              <a:rPr lang="el-GR" sz="1200" dirty="0" smtClean="0"/>
              <a:t>Τ.Ε.Ι. ΑΘΗΝΑΣ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476672"/>
            <a:ext cx="6172994" cy="453650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Τ. Ε. Ι. </a:t>
            </a:r>
            <a:r>
              <a:rPr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Αθήνας</a:t>
            </a:r>
            <a:br>
              <a:rPr lang="el-GR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1600" b="1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el-GR" sz="1600" b="1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el-GR" sz="1600" b="1" dirty="0">
                <a:solidFill>
                  <a:schemeClr val="accent2">
                    <a:lumMod val="75000"/>
                  </a:schemeClr>
                </a:solidFill>
                <a:effectLst/>
              </a:rPr>
              <a:t>Τμήμα </a:t>
            </a:r>
            <a:r>
              <a:rPr lang="el-GR" sz="16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Ιατρικών  Εργαστηρίων </a:t>
            </a:r>
            <a:r>
              <a:rPr lang="el-GR" sz="1600" b="1" dirty="0">
                <a:solidFill>
                  <a:schemeClr val="bg1"/>
                </a:solidFill>
                <a:effectLst/>
              </a:rPr>
              <a:t/>
            </a:r>
            <a:br>
              <a:rPr lang="el-GR" sz="1600" b="1" dirty="0">
                <a:solidFill>
                  <a:schemeClr val="bg1"/>
                </a:solidFill>
                <a:effectLst/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ΒΙΟΣΤΑΤΙΣΤΙΚΗ</a:t>
            </a:r>
            <a:r>
              <a:rPr lang="el-G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6624" y="4221088"/>
            <a:ext cx="613661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ΒΙΟΣΤΑΤΙΣΤΙΚΗ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Θ)</a:t>
            </a:r>
          </a:p>
          <a:p>
            <a:r>
              <a:rPr lang="el-GR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Δρ.Ευσταθία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Παπαγεωργίου, Αναπληρώτρια Καθηγήτρια</a:t>
            </a:r>
          </a:p>
          <a:p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Τμήμα Φυσικοθεραπείας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  <a:p>
            <a:r>
              <a:rPr lang="el-GR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7848872" cy="5256584"/>
          </a:xfrm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/>
          <a:lstStyle/>
          <a:p>
            <a:pPr marL="0" indent="0" algn="ctr">
              <a:buNone/>
            </a:pPr>
            <a:r>
              <a:rPr lang="el-GR" b="1" u="sng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ΣΚΟΠΟΣ ΚΑΙ ΣΤΟΧΟΣ  ΔΙΑΛΕΞΕΩΝ </a:t>
            </a:r>
            <a:endParaRPr lang="el-GR" dirty="0" smtClean="0">
              <a:solidFill>
                <a:schemeClr val="accent3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buNone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Να γίνουν προσιτοί οι τρόποι:</a:t>
            </a:r>
          </a:p>
          <a:p>
            <a:pPr algn="just"/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Οργάνωσης και παρουσίασης  τύπων δεδομένων  και</a:t>
            </a:r>
          </a:p>
          <a:p>
            <a:pPr algn="just"/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ανάλυσης των διαφόρων τύπων δεδομένων </a:t>
            </a:r>
          </a:p>
          <a:p>
            <a:pPr marL="0" indent="0" algn="just">
              <a:buNone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Να γίνουν κατανοητές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οι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έννοιες: </a:t>
            </a:r>
          </a:p>
          <a:p>
            <a:pPr algn="just"/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των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δειγματοληπτικών μεθόδων και </a:t>
            </a: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της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στατιστικής συμπερασματολογίας </a:t>
            </a: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7F9D12-4836-4BC2-812B-B841C917A6F9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50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7848872" cy="5256584"/>
          </a:xfrm>
        </p:spPr>
        <p:txBody>
          <a:bodyPr/>
          <a:lstStyle/>
          <a:p>
            <a:pPr marL="0" indent="0" algn="ctr">
              <a:buNone/>
            </a:pP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ΑΝΑΜΕΝΟΜΕΝΑ ΜΑΘΗΣΙΑΚΑ ΑΠΟΤΕΛΕΣΜΑΤΑ</a:t>
            </a:r>
            <a:endParaRPr lang="el-GR" dirty="0">
              <a:solidFill>
                <a:schemeClr val="accent3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Μετά το τέλος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της Ενότητος 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οι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σπουδαστές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θα είναι σε θέση :</a:t>
            </a:r>
          </a:p>
          <a:p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Να κατανοούν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τη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Στατιστική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Μ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εθοδολογία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και τα αποτελέσματα των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Βιομετρικών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ρευνών </a:t>
            </a: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Να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οργανώνουν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και να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παρουσιάζουν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δεδομένα όλων των τύπων με τη χρήση των κατάλληλων στατιστικών μεθόδων</a:t>
            </a:r>
          </a:p>
          <a:p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Να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πραγματοποιούν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βασικές στατιστικές αναλύσεις των ανωτέρω δεδομένων 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7F9D12-4836-4BC2-812B-B841C917A6F9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031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620688"/>
            <a:ext cx="7467600" cy="5853264"/>
          </a:xfrm>
        </p:spPr>
        <p:txBody>
          <a:bodyPr/>
          <a:lstStyle/>
          <a:p>
            <a:pPr marL="0" indent="0" algn="ctr">
              <a:buNone/>
            </a:pPr>
            <a:r>
              <a:rPr lang="el-G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Σύντομη Ιστορική Αναδρομή</a:t>
            </a:r>
          </a:p>
          <a:p>
            <a:pPr marL="0" indent="0" algn="just">
              <a:buNone/>
            </a:pPr>
            <a:r>
              <a:rPr lang="el-G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700" dirty="0">
                <a:latin typeface="Verdana" pitchFamily="34" charset="0"/>
                <a:ea typeface="Verdana" pitchFamily="34" charset="0"/>
                <a:cs typeface="Verdana" pitchFamily="34" charset="0"/>
              </a:rPr>
              <a:t>επιδημιολογία διαμορφώθηκε ως επιστήμη τον μεσαίωνα για την μελέτη μεγάλων επιδημιών (χολέρα, ευλογιά, πανώλη). Ο πρώτος που ασχολήθηκε με τα αντικείμενα της «Επιδημιολογίας» είναι </a:t>
            </a:r>
            <a:r>
              <a:rPr lang="el-G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 Ιπποκράτης </a:t>
            </a:r>
            <a:r>
              <a:rPr lang="el-GR" sz="1700" dirty="0">
                <a:latin typeface="Verdana" pitchFamily="34" charset="0"/>
                <a:ea typeface="Verdana" pitchFamily="34" charset="0"/>
                <a:cs typeface="Verdana" pitchFamily="34" charset="0"/>
              </a:rPr>
              <a:t>(460-357 π.Χ) στο «Περί αέρος, ύδατος και τόπων». Εκεί κατέγραψε τις εμπειρικές σχέσεις </a:t>
            </a:r>
            <a:r>
              <a:rPr lang="el-G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μεταξύ </a:t>
            </a:r>
            <a:r>
              <a:rPr lang="el-GR" sz="1700" dirty="0">
                <a:latin typeface="Verdana" pitchFamily="34" charset="0"/>
                <a:ea typeface="Verdana" pitchFamily="34" charset="0"/>
                <a:cs typeface="Verdana" pitchFamily="34" charset="0"/>
              </a:rPr>
              <a:t>συγκεκριμένων ασθενειών και του τόπου εκδήλωσης ή εμφάνισης, των συνθηκών διαβίωσης, της διατροφής, κατοικίας, κλίματος και άλλων αιτιών. Όλα αυτά αποτελούν το αντικείμενο της σύγχρονης περιγραφικής Επιδημιολογίας</a:t>
            </a:r>
            <a:r>
              <a:rPr lang="el-G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Πολύ </a:t>
            </a:r>
            <a:r>
              <a:rPr lang="el-GR" sz="1700" dirty="0">
                <a:latin typeface="Verdana" pitchFamily="34" charset="0"/>
                <a:ea typeface="Verdana" pitchFamily="34" charset="0"/>
                <a:cs typeface="Verdana" pitchFamily="34" charset="0"/>
              </a:rPr>
              <a:t>αργότερα ακολούθησαν ο ο Graunt (1620-1674)  και ο Farr (1807-1883</a:t>
            </a:r>
            <a:r>
              <a:rPr lang="el-G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 </a:t>
            </a:r>
            <a:r>
              <a:rPr lang="el-GR" sz="1700" dirty="0">
                <a:latin typeface="Verdana" pitchFamily="34" charset="0"/>
                <a:ea typeface="Verdana" pitchFamily="34" charset="0"/>
                <a:cs typeface="Verdana" pitchFamily="34" charset="0"/>
              </a:rPr>
              <a:t>Την ίδια εποχή, ο Snow (1813-1858) </a:t>
            </a:r>
            <a:r>
              <a:rPr lang="el-G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απέδειξε ότι η χολέρα προερχόταν από μικρόβιο που μεταδιδόταν από το </a:t>
            </a:r>
            <a:r>
              <a:rPr lang="el-GR" sz="1700" dirty="0">
                <a:latin typeface="Verdana" pitchFamily="34" charset="0"/>
                <a:ea typeface="Verdana" pitchFamily="34" charset="0"/>
                <a:cs typeface="Verdana" pitchFamily="34" charset="0"/>
              </a:rPr>
              <a:t>νερό και την κοπριά. Στο αποτέλεσμα αυτό </a:t>
            </a:r>
            <a:r>
              <a:rPr lang="el-G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κατέληξε </a:t>
            </a:r>
            <a:r>
              <a:rPr lang="el-GR" sz="1700" dirty="0">
                <a:latin typeface="Verdana" pitchFamily="34" charset="0"/>
                <a:ea typeface="Verdana" pitchFamily="34" charset="0"/>
                <a:cs typeface="Verdana" pitchFamily="34" charset="0"/>
              </a:rPr>
              <a:t>αφού μελέτησε το νερό από την κεντρική ύδρευση δύο περιοχών ίδιων χαρακτηριστικών (ηλικία, φύλο, κοινωνικοοικονομική κατάσταση):</a:t>
            </a:r>
          </a:p>
          <a:p>
            <a:pPr marL="0" indent="0" algn="just">
              <a:buNone/>
            </a:pPr>
            <a:r>
              <a:rPr lang="el-GR" sz="17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 Lambeth (με καθαρό νερό) και το Soutwork (όπου το νερό περιείχε απόβλητα). Το Lambeth είχε 8 φορές μικρότερη θνησιμότητα από χολέρα. Άρα το νερό ήταν το κλειδί και όχι ο αέρας όπως πίστευαν εκείνη την εποχή.</a:t>
            </a:r>
          </a:p>
          <a:p>
            <a:pPr marL="0" indent="0">
              <a:buNone/>
            </a:pPr>
            <a:endParaRPr lang="el-G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7F9D12-4836-4BC2-812B-B841C917A6F9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226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620688"/>
            <a:ext cx="7467600" cy="5853264"/>
          </a:xfrm>
        </p:spPr>
        <p:txBody>
          <a:bodyPr/>
          <a:lstStyle/>
          <a:p>
            <a:pPr marL="0" indent="0">
              <a:buNone/>
            </a:pPr>
            <a:r>
              <a:rPr lang="el-GR" b="1" dirty="0" smtClean="0"/>
              <a:t>Σύντομη Ιστορική Αναδρομή(συνέχεια)</a:t>
            </a:r>
            <a:endParaRPr lang="el-GR" sz="2000" dirty="0" smtClean="0"/>
          </a:p>
          <a:p>
            <a:pPr marL="0" indent="0" algn="just">
              <a:buNone/>
            </a:pPr>
            <a:r>
              <a:rPr lang="el-GR" dirty="0" smtClean="0"/>
              <a:t>Στον 20</a:t>
            </a:r>
            <a:r>
              <a:rPr lang="el-GR" baseline="30000" dirty="0" smtClean="0"/>
              <a:t>ο</a:t>
            </a:r>
            <a:r>
              <a:rPr lang="el-GR" dirty="0" smtClean="0"/>
              <a:t> αιώνα </a:t>
            </a:r>
            <a:r>
              <a:rPr lang="el-GR" dirty="0"/>
              <a:t>είχαμε σημαντικές </a:t>
            </a:r>
            <a:r>
              <a:rPr lang="el-GR" dirty="0" smtClean="0"/>
              <a:t>εξελίξεις </a:t>
            </a:r>
            <a:r>
              <a:rPr lang="el-GR" dirty="0"/>
              <a:t>στην Επιδημιολογία. Μια από τις πιο σημαντικές είναι η σύνδεση του καπνίσματος με τον καρκίνο του πνεύμονα από τον </a:t>
            </a:r>
            <a:r>
              <a:rPr lang="el-GR" dirty="0" smtClean="0"/>
              <a:t>Doll, (για λεπτομέρειες βλ</a:t>
            </a:r>
            <a:r>
              <a:rPr lang="el-GR" dirty="0"/>
              <a:t>. Doll and </a:t>
            </a:r>
            <a:r>
              <a:rPr lang="el-GR" dirty="0" smtClean="0"/>
              <a:t>Peto,1976</a:t>
            </a:r>
            <a:r>
              <a:rPr lang="el-GR" dirty="0"/>
              <a:t>). </a:t>
            </a: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Πολύ </a:t>
            </a:r>
            <a:r>
              <a:rPr lang="el-GR" dirty="0"/>
              <a:t>σημαντικό γεγονός είναι και η δημιουργία Σχολή Δημόσιας Υγιεινής το 1922 στο Πανεπιστήμιο του Harvard η οποία περιλαμβάνει </a:t>
            </a:r>
            <a:r>
              <a:rPr lang="el-GR" dirty="0" smtClean="0"/>
              <a:t>Τμήματα </a:t>
            </a:r>
            <a:r>
              <a:rPr lang="el-GR" dirty="0"/>
              <a:t>Επιδημιολογίας και Βιοστατιστικής. Η σχολή αυτή συνέβαλε στον καθορισμό και στην προώθηση της επιστήμης της Επιδημιολογίας και καθιερώθηκε ως ένα από τα καλύτερα Σχολεία στον τομέα αυτό.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7F9D12-4836-4BC2-812B-B841C917A6F9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916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548680"/>
            <a:ext cx="7467600" cy="5853264"/>
          </a:xfrm>
        </p:spPr>
        <p:txBody>
          <a:bodyPr/>
          <a:lstStyle/>
          <a:p>
            <a:pPr marL="0" indent="0" algn="ctr">
              <a:buNone/>
            </a:pPr>
            <a:r>
              <a:rPr lang="el-G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Η Επιστήμη της Βιοστατιστικής</a:t>
            </a:r>
          </a:p>
          <a:p>
            <a:pPr marL="0" indent="0" algn="ctr">
              <a:buNone/>
            </a:pPr>
            <a:endParaRPr lang="el-GR" b="1" dirty="0" smtClean="0"/>
          </a:p>
          <a:p>
            <a:pPr marL="0" indent="0" algn="ctr">
              <a:buNone/>
            </a:pPr>
            <a:endParaRPr lang="el-GR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Ως Βιοστατιστική ορίζουμε τον </a:t>
            </a: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εξειδικευμένο </a:t>
            </a: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τομέα της Στατιστικής που ασχολείται </a:t>
            </a: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αποκλειστικά </a:t>
            </a: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με προβλήματα που εμφανίζονται στην </a:t>
            </a: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Ιατρική </a:t>
            </a: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Έ</a:t>
            </a: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ρευνα</a:t>
            </a: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7F9D12-4836-4BC2-812B-B841C917A6F9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851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7F9D12-4836-4BC2-812B-B841C917A6F9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928662" y="1142984"/>
            <a:ext cx="7804381" cy="517064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5">
                    <a:lumMod val="75000"/>
                  </a:schemeClr>
                </a:solidFill>
              </a:rPr>
              <a:t>Σύνοψη της Παρουσίασης</a:t>
            </a:r>
          </a:p>
          <a:p>
            <a:endParaRPr lang="el-GR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l-GR" sz="2400" b="1" dirty="0" smtClean="0">
                <a:solidFill>
                  <a:schemeClr val="accent5">
                    <a:lumMod val="75000"/>
                  </a:schemeClr>
                </a:solidFill>
              </a:rPr>
              <a:t>Εισαγωγικές Έννοιες-Περιγραφική Στατιστική</a:t>
            </a:r>
            <a:endParaRPr lang="en-US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/>
            <a:endParaRPr lang="en-US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l-GR" sz="2400" b="1" dirty="0" smtClean="0">
                <a:solidFill>
                  <a:schemeClr val="accent5">
                    <a:lumMod val="75000"/>
                  </a:schemeClr>
                </a:solidFill>
              </a:rPr>
              <a:t>Ανάλυση Συνεχών Μεταβλητών</a:t>
            </a:r>
          </a:p>
          <a:p>
            <a:pPr marL="342900" indent="-342900">
              <a:buFont typeface="Arial" pitchFamily="34" charset="0"/>
              <a:buChar char="•"/>
            </a:pPr>
            <a:endParaRPr lang="el-GR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l-GR" sz="2400" b="1" dirty="0" smtClean="0">
                <a:solidFill>
                  <a:schemeClr val="accent5">
                    <a:lumMod val="75000"/>
                  </a:schemeClr>
                </a:solidFill>
              </a:rPr>
              <a:t>Ανάλυση Κατηγορικών Δεδομένων</a:t>
            </a:r>
          </a:p>
          <a:p>
            <a:pPr marL="342900" indent="-342900">
              <a:buFont typeface="Arial" pitchFamily="34" charset="0"/>
              <a:buChar char="•"/>
            </a:pPr>
            <a:endParaRPr lang="el-GR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l-GR" sz="2400" b="1" dirty="0" smtClean="0">
                <a:solidFill>
                  <a:schemeClr val="accent5">
                    <a:lumMod val="75000"/>
                  </a:schemeClr>
                </a:solidFill>
              </a:rPr>
              <a:t>Έλεγχοι Υποθέσεων – Διαστήματα Εμπιστοσύνης</a:t>
            </a:r>
          </a:p>
          <a:p>
            <a:pPr marL="342900" indent="-342900">
              <a:buFont typeface="Arial" pitchFamily="34" charset="0"/>
              <a:buChar char="•"/>
            </a:pPr>
            <a:endParaRPr lang="el-GR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l-GR" sz="2400" b="1" dirty="0" smtClean="0">
                <a:solidFill>
                  <a:schemeClr val="accent5">
                    <a:lumMod val="75000"/>
                  </a:schemeClr>
                </a:solidFill>
              </a:rPr>
              <a:t>Συσχέτιση</a:t>
            </a:r>
          </a:p>
          <a:p>
            <a:pPr marL="342900" indent="-342900">
              <a:buFont typeface="Arial" pitchFamily="34" charset="0"/>
              <a:buChar char="•"/>
            </a:pPr>
            <a:endParaRPr lang="el-GR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l-GR" sz="2400" b="1" dirty="0" smtClean="0">
                <a:solidFill>
                  <a:schemeClr val="accent5">
                    <a:lumMod val="75000"/>
                  </a:schemeClr>
                </a:solidFill>
              </a:rPr>
              <a:t>Γραμμική Παλινδρόμησ</a:t>
            </a:r>
            <a:r>
              <a:rPr lang="el-GR" sz="2400" dirty="0" smtClean="0">
                <a:solidFill>
                  <a:schemeClr val="accent5">
                    <a:lumMod val="75000"/>
                  </a:schemeClr>
                </a:solidFill>
              </a:rPr>
              <a:t>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3296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3223</TotalTime>
  <Words>466</Words>
  <Application>Microsoft Office PowerPoint</Application>
  <PresentationFormat>Προβολή στην οθόνη (4:3)</PresentationFormat>
  <Paragraphs>66</Paragraphs>
  <Slides>7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Χαρτί</vt:lpstr>
      <vt:lpstr>                Τ. Ε. Ι.  Αθήνας  Τμήμα  Ιατρικών  Εργαστηρίων   ΒΙΟΣΤΑΤΙΣΤΙΚΗ  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Effie</dc:creator>
  <cp:lastModifiedBy>fkaram2</cp:lastModifiedBy>
  <cp:revision>406</cp:revision>
  <dcterms:created xsi:type="dcterms:W3CDTF">2010-10-10T22:03:14Z</dcterms:created>
  <dcterms:modified xsi:type="dcterms:W3CDTF">2015-11-04T11:34:42Z</dcterms:modified>
</cp:coreProperties>
</file>