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64" r:id="rId4"/>
    <p:sldId id="265" r:id="rId5"/>
    <p:sldId id="266" r:id="rId6"/>
    <p:sldId id="268" r:id="rId7"/>
    <p:sldId id="267" r:id="rId8"/>
    <p:sldId id="263" r:id="rId9"/>
    <p:sldId id="259" r:id="rId10"/>
    <p:sldId id="258" r:id="rId11"/>
    <p:sldId id="260" r:id="rId12"/>
    <p:sldId id="261" r:id="rId13"/>
    <p:sldId id="262"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61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1"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79"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4"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C2ACC875-5D63-441A-A24F-0C6625A35DD5}" type="datetimeFigureOut">
              <a:rPr lang="el-GR" smtClean="0"/>
              <a:t>7/1/2019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A2B479B-93EB-4479-B7E1-A9947A16D06F}"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ACC875-5D63-441A-A24F-0C6625A35DD5}" type="datetimeFigureOut">
              <a:rPr lang="el-GR" smtClean="0"/>
              <a:t>7/1/2019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A2B479B-93EB-4479-B7E1-A9947A16D06F}"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ACC875-5D63-441A-A24F-0C6625A35DD5}" type="datetimeFigureOut">
              <a:rPr lang="el-GR" smtClean="0"/>
              <a:t>7/1/2019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A2B479B-93EB-4479-B7E1-A9947A16D06F}"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ACC875-5D63-441A-A24F-0C6625A35DD5}" type="datetimeFigureOut">
              <a:rPr lang="el-GR" smtClean="0"/>
              <a:t>7/1/2019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A2B479B-93EB-4479-B7E1-A9947A16D06F}"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79"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8"/>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C2ACC875-5D63-441A-A24F-0C6625A35DD5}" type="datetimeFigureOut">
              <a:rPr lang="el-GR" smtClean="0"/>
              <a:t>7/1/2019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A2B479B-93EB-4479-B7E1-A9947A16D06F}"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2ACC875-5D63-441A-A24F-0C6625A35DD5}" type="datetimeFigureOut">
              <a:rPr lang="el-GR" smtClean="0"/>
              <a:t>7/1/2019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A2B479B-93EB-4479-B7E1-A9947A16D06F}" type="slidenum">
              <a:rPr lang="el-GR" smtClean="0"/>
              <a:t>‹#›</a:t>
            </a:fld>
            <a:endParaRPr lang="el-GR"/>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1"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2ACC875-5D63-441A-A24F-0C6625A35DD5}" type="datetimeFigureOut">
              <a:rPr lang="el-GR" smtClean="0"/>
              <a:t>7/1/2019</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6A2B479B-93EB-4479-B7E1-A9947A16D06F}"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2ACC875-5D63-441A-A24F-0C6625A35DD5}" type="datetimeFigureOut">
              <a:rPr lang="el-GR" smtClean="0"/>
              <a:t>7/1/2019</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6A2B479B-93EB-4479-B7E1-A9947A16D06F}"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ACC875-5D63-441A-A24F-0C6625A35DD5}" type="datetimeFigureOut">
              <a:rPr lang="el-GR" smtClean="0"/>
              <a:t>7/1/2019</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6A2B479B-93EB-4479-B7E1-A9947A16D06F}"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1"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9"/>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1" y="1576104"/>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3"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5" y="2253386"/>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C2ACC875-5D63-441A-A24F-0C6625A35DD5}" type="datetimeFigureOut">
              <a:rPr lang="el-GR" smtClean="0"/>
              <a:t>7/1/2019</a:t>
            </a:fld>
            <a:endParaRPr lang="el-G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l-G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6A2B479B-93EB-4479-B7E1-A9947A16D06F}"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6"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a:t>Click icon to add picture</a:t>
            </a:r>
            <a:endParaRPr lang="en-US" dirty="0"/>
          </a:p>
        </p:txBody>
      </p:sp>
      <p:sp>
        <p:nvSpPr>
          <p:cNvPr id="9" name="Right Triangle 8"/>
          <p:cNvSpPr/>
          <p:nvPr/>
        </p:nvSpPr>
        <p:spPr>
          <a:xfrm>
            <a:off x="1"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81"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2ACC875-5D63-441A-A24F-0C6625A35DD5}" type="datetimeFigureOut">
              <a:rPr lang="el-GR" smtClean="0"/>
              <a:t>7/1/2019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A2B479B-93EB-4479-B7E1-A9947A16D06F}"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1"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79" y="5051293"/>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1" y="365760"/>
            <a:ext cx="752094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2961" y="1100629"/>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C2ACC875-5D63-441A-A24F-0C6625A35DD5}" type="datetimeFigureOut">
              <a:rPr lang="el-GR" smtClean="0"/>
              <a:t>7/1/2019</a:t>
            </a:fld>
            <a:endParaRPr lang="el-GR"/>
          </a:p>
        </p:txBody>
      </p:sp>
      <p:sp>
        <p:nvSpPr>
          <p:cNvPr id="5" name="Footer Placeholder 4"/>
          <p:cNvSpPr>
            <a:spLocks noGrp="1"/>
          </p:cNvSpPr>
          <p:nvPr>
            <p:ph type="ftr" sz="quarter" idx="3"/>
          </p:nvPr>
        </p:nvSpPr>
        <p:spPr>
          <a:xfrm>
            <a:off x="3517515"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l-GR"/>
          </a:p>
        </p:txBody>
      </p:sp>
      <p:sp>
        <p:nvSpPr>
          <p:cNvPr id="6" name="Slide Number Placeholder 5"/>
          <p:cNvSpPr>
            <a:spLocks noGrp="1"/>
          </p:cNvSpPr>
          <p:nvPr>
            <p:ph type="sldNum" sz="quarter" idx="4"/>
          </p:nvPr>
        </p:nvSpPr>
        <p:spPr>
          <a:xfrm>
            <a:off x="8401039"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6A2B479B-93EB-4479-B7E1-A9947A16D06F}"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3098775"/>
          </a:xfrm>
        </p:spPr>
        <p:txBody>
          <a:bodyPr/>
          <a:lstStyle/>
          <a:p>
            <a:r>
              <a:rPr lang="el-GR" dirty="0"/>
              <a:t>ΔΙΟΙΚΗΣΗ ΕΚΠΑΙΔΕΥΤΙΚΩΝ ΜΟΝΑΔΩΝ</a:t>
            </a:r>
          </a:p>
        </p:txBody>
      </p:sp>
      <p:sp>
        <p:nvSpPr>
          <p:cNvPr id="3" name="Subtitle 2"/>
          <p:cNvSpPr>
            <a:spLocks noGrp="1"/>
          </p:cNvSpPr>
          <p:nvPr>
            <p:ph type="subTitle" idx="1"/>
          </p:nvPr>
        </p:nvSpPr>
        <p:spPr/>
        <p:txBody>
          <a:bodyPr/>
          <a:lstStyle/>
          <a:p>
            <a:r>
              <a:rPr lang="el-GR" dirty="0"/>
              <a:t>μανε</a:t>
            </a:r>
            <a:r>
              <a:rPr lang="en-US" dirty="0" err="1"/>
              <a:t>gement</a:t>
            </a:r>
            <a:endParaRPr lang="el-GR" dirty="0"/>
          </a:p>
        </p:txBody>
      </p:sp>
    </p:spTree>
    <p:extLst>
      <p:ext uri="{BB962C8B-B14F-4D97-AF65-F5344CB8AC3E}">
        <p14:creationId xmlns:p14="http://schemas.microsoft.com/office/powerpoint/2010/main" val="1800157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Τρόπος Διοίκησης</a:t>
            </a:r>
          </a:p>
        </p:txBody>
      </p:sp>
      <p:sp>
        <p:nvSpPr>
          <p:cNvPr id="3" name="Content Placeholder 2"/>
          <p:cNvSpPr>
            <a:spLocks noGrp="1"/>
          </p:cNvSpPr>
          <p:nvPr>
            <p:ph idx="1"/>
          </p:nvPr>
        </p:nvSpPr>
        <p:spPr/>
        <p:txBody>
          <a:bodyPr/>
          <a:lstStyle/>
          <a:p>
            <a:r>
              <a:rPr lang="el-GR" dirty="0"/>
              <a:t>Αναφορικά με τον τρόπο διοίκησης ενός εκπαιδευτικού οργανισμού </a:t>
            </a:r>
          </a:p>
          <a:p>
            <a:r>
              <a:rPr lang="el-GR" dirty="0"/>
              <a:t>πρόκειται για μια διαδικασία συντονισμού των εμπλεκόμενων προσώπων , </a:t>
            </a:r>
          </a:p>
          <a:p>
            <a:r>
              <a:rPr lang="el-GR" dirty="0"/>
              <a:t>των διαφόρων δραστηριοτήτων που λαμβάνουν χώρα μέσα στη μονάδα, των </a:t>
            </a:r>
          </a:p>
          <a:p>
            <a:r>
              <a:rPr lang="el-GR" dirty="0"/>
              <a:t>προσφερόμενων μέσων με τελικό στόχο την αποτελεσματική μάθηση.</a:t>
            </a:r>
          </a:p>
        </p:txBody>
      </p:sp>
    </p:spTree>
    <p:extLst>
      <p:ext uri="{BB962C8B-B14F-4D97-AF65-F5344CB8AC3E}">
        <p14:creationId xmlns:p14="http://schemas.microsoft.com/office/powerpoint/2010/main" val="4260809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Όργανα Ληψησ Αποφασησ στην σχολικη μοναδα</a:t>
            </a:r>
          </a:p>
        </p:txBody>
      </p:sp>
      <p:sp>
        <p:nvSpPr>
          <p:cNvPr id="3" name="Content Placeholder 2"/>
          <p:cNvSpPr>
            <a:spLocks noGrp="1"/>
          </p:cNvSpPr>
          <p:nvPr>
            <p:ph idx="1"/>
          </p:nvPr>
        </p:nvSpPr>
        <p:spPr/>
        <p:txBody>
          <a:bodyPr/>
          <a:lstStyle/>
          <a:p>
            <a:r>
              <a:rPr lang="el-GR" u="sng" dirty="0"/>
              <a:t>Σύλλογος διδασκόντων</a:t>
            </a:r>
            <a:r>
              <a:rPr lang="el-GR" dirty="0"/>
              <a:t>: ο ρόλος του συλλόγου διδασκόντων ως συλλογικό όργανο είναι να συμμετέχει στη λήψη αποφάσεων, να προτείνει και να παίρνει πρωτοβουλίες, καθώς και να αποζητά ο ίδιος ο σύλλογος ενδοσχολικές επιμορφωτικές συναντήσεις. Σύμφωνα με τον Σαϊτη (2005), οι σύλλογοι διδασκόντων σπάνια οδηγούνται σε τέτοιους είδους πρωτοβουλίες και συνήθως αυτό σχετίζεται με τα εκάστοτε χαρακτηριστικά των μελών του , καθώς και τον ρόλο της ηγεσίας (διευθυντή).</a:t>
            </a:r>
          </a:p>
        </p:txBody>
      </p:sp>
    </p:spTree>
    <p:extLst>
      <p:ext uri="{BB962C8B-B14F-4D97-AF65-F5344CB8AC3E}">
        <p14:creationId xmlns:p14="http://schemas.microsoft.com/office/powerpoint/2010/main" val="2941906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ΣχολικΗ Μοναδα και Κοινωνια</a:t>
            </a:r>
          </a:p>
        </p:txBody>
      </p:sp>
      <p:sp>
        <p:nvSpPr>
          <p:cNvPr id="3" name="Content Placeholder 2"/>
          <p:cNvSpPr>
            <a:spLocks noGrp="1"/>
          </p:cNvSpPr>
          <p:nvPr>
            <p:ph idx="1"/>
          </p:nvPr>
        </p:nvSpPr>
        <p:spPr/>
        <p:txBody>
          <a:bodyPr/>
          <a:lstStyle/>
          <a:p>
            <a:r>
              <a:rPr lang="el-GR" dirty="0"/>
              <a:t> </a:t>
            </a:r>
          </a:p>
          <a:p>
            <a:r>
              <a:rPr lang="el-GR" dirty="0"/>
              <a:t>Το σχολείο, ως φορέας εκπαίδευσης, οφείλει να αποτελεί έναν τόπο όπου οι μαθητές θα αποκτούν γνώσεις, θα βελτιώνουν τις ικανότητες και τις δεξιότητές τους, θα συνθέτουν, θα προσδιορίζουν προβλήματα και θα αναζητούν τρόπους επίλυσης αυτών, θα μάθουν πώς να εντάσσονται ομαλά σε μία δημοκρατική κοινωνία, θα μάθουν το σύστημα αξιών της κοινωνίας στην οποία ζουν, θα αποκτήσουν σεβασμό στη διαφορετικότητα και τον πλουραλισμό, θα μπορέσουν να αποκτήσουν εκείνες τις ικανότητες και τις γνώσεις ώστε να ενταχθούν στην αγορά εργασίας.</a:t>
            </a:r>
          </a:p>
          <a:p>
            <a:r>
              <a:rPr lang="el-GR" dirty="0"/>
              <a:t> </a:t>
            </a:r>
          </a:p>
        </p:txBody>
      </p:sp>
    </p:spTree>
    <p:extLst>
      <p:ext uri="{BB962C8B-B14F-4D97-AF65-F5344CB8AC3E}">
        <p14:creationId xmlns:p14="http://schemas.microsoft.com/office/powerpoint/2010/main" val="3339897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Σχολικη μοναδα και Συγκεντρωτικο συστημα εκπαιδευσησ</a:t>
            </a:r>
          </a:p>
        </p:txBody>
      </p:sp>
      <p:sp>
        <p:nvSpPr>
          <p:cNvPr id="3" name="Content Placeholder 2"/>
          <p:cNvSpPr>
            <a:spLocks noGrp="1"/>
          </p:cNvSpPr>
          <p:nvPr>
            <p:ph idx="1"/>
          </p:nvPr>
        </p:nvSpPr>
        <p:spPr/>
        <p:txBody>
          <a:bodyPr/>
          <a:lstStyle/>
          <a:p>
            <a:r>
              <a:rPr lang="el-GR" dirty="0"/>
              <a:t>Η εκπαιδευτική πολιτική της χώρας μας διακρίνεται για το συγκεντρωτικό της χαρακτήρα, με τον εκάστοτε Υπουργό Παιδείας να λαμβάνει τις αποφάσεις και να χαράσσει την προσωπική του υπουργική πολιτική, αγνοώντας κατά κάποιον τρόπο τους υπόλοιπους φορείς ακόμα και αν η συμμετοχή τους προβλέπεται θεσμικά όπως: οι θεσμικοί σύμβουλοι (Παιδαγωγικό Ινστιτούτο, Κέντρο Εκπαιδευτικής Έρευνας κ.ο.κ.), η ακαδημαϊκή κοινότητα, οι εκπαιδευτικοί, οι επιστημονικές και συνδικαλιστικές ενώσεις, οι εκπαιδευτικές μονάδες,</a:t>
            </a:r>
          </a:p>
        </p:txBody>
      </p:sp>
    </p:spTree>
    <p:extLst>
      <p:ext uri="{BB962C8B-B14F-4D97-AF65-F5344CB8AC3E}">
        <p14:creationId xmlns:p14="http://schemas.microsoft.com/office/powerpoint/2010/main" val="1378501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 EK</a:t>
            </a:r>
            <a:r>
              <a:rPr lang="el-GR" dirty="0"/>
              <a:t>ΠΑΙΔΕΥΤΙΚΗ ΜΟΝΑΔΑ ΩΣ ΟΡΓΑΝΙΣΜΟΣ</a:t>
            </a:r>
          </a:p>
        </p:txBody>
      </p:sp>
      <p:sp>
        <p:nvSpPr>
          <p:cNvPr id="3" name="Content Placeholder 2"/>
          <p:cNvSpPr>
            <a:spLocks noGrp="1"/>
          </p:cNvSpPr>
          <p:nvPr>
            <p:ph idx="1"/>
          </p:nvPr>
        </p:nvSpPr>
        <p:spPr/>
        <p:txBody>
          <a:bodyPr/>
          <a:lstStyle/>
          <a:p>
            <a:r>
              <a:rPr lang="el-GR" dirty="0"/>
              <a:t>Σχολική μονάδα: στην παρούσα εργασία το σχολείο εννοείται σαν κοινωνικός οργανισμός όπου τα στοιχεία της βρίσκονται σε συνεχή αλληλεξάρτηση και επιτελούν τις ειδικές λειτουργίες του σχολείου </a:t>
            </a:r>
          </a:p>
        </p:txBody>
      </p:sp>
    </p:spTree>
    <p:extLst>
      <p:ext uri="{BB962C8B-B14F-4D97-AF65-F5344CB8AC3E}">
        <p14:creationId xmlns:p14="http://schemas.microsoft.com/office/powerpoint/2010/main" val="3194193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Σύστημα και Εκπαιδευτικο Συστημα</a:t>
            </a:r>
          </a:p>
        </p:txBody>
      </p:sp>
      <p:sp>
        <p:nvSpPr>
          <p:cNvPr id="3" name="Content Placeholder 2"/>
          <p:cNvSpPr>
            <a:spLocks noGrp="1"/>
          </p:cNvSpPr>
          <p:nvPr>
            <p:ph idx="1"/>
          </p:nvPr>
        </p:nvSpPr>
        <p:spPr/>
        <p:txBody>
          <a:bodyPr/>
          <a:lstStyle/>
          <a:p>
            <a:r>
              <a:rPr lang="el-GR" dirty="0"/>
              <a:t>Λέγοντας «σύστημα» εννοούμε έναν οργανισμό, ο οποίος στελεχώνεται από ανθρώπινο </a:t>
            </a:r>
          </a:p>
          <a:p>
            <a:r>
              <a:rPr lang="el-GR" dirty="0"/>
              <a:t>δυναμικό και έχει σαν στόχο την επίτευξη συγκεκριμένων λειτουργιών με βάση νομο-</a:t>
            </a:r>
          </a:p>
          <a:p>
            <a:r>
              <a:rPr lang="el-GR" dirty="0"/>
              <a:t>θετικούς αλλά και εσωτερικούς κανονισμούς.</a:t>
            </a:r>
          </a:p>
          <a:p>
            <a:endParaRPr lang="el-GR" dirty="0"/>
          </a:p>
        </p:txBody>
      </p:sp>
    </p:spTree>
    <p:extLst>
      <p:ext uri="{BB962C8B-B14F-4D97-AF65-F5344CB8AC3E}">
        <p14:creationId xmlns:p14="http://schemas.microsoft.com/office/powerpoint/2010/main" val="3748661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Βασικα Χαρακτηριστικα</a:t>
            </a:r>
          </a:p>
        </p:txBody>
      </p:sp>
      <p:sp>
        <p:nvSpPr>
          <p:cNvPr id="3" name="Content Placeholder 2"/>
          <p:cNvSpPr>
            <a:spLocks noGrp="1"/>
          </p:cNvSpPr>
          <p:nvPr>
            <p:ph idx="1"/>
          </p:nvPr>
        </p:nvSpPr>
        <p:spPr/>
        <p:txBody>
          <a:bodyPr/>
          <a:lstStyle/>
          <a:p>
            <a:r>
              <a:rPr lang="el-GR" dirty="0"/>
              <a:t>Βασικά  χαρακτηριστικά της έννοιας του συστήματος  στη διεθνή βιβλιογραφία είναι: </a:t>
            </a:r>
          </a:p>
          <a:p>
            <a:r>
              <a:rPr lang="el-GR" dirty="0"/>
              <a:t>η αλληλεξάρτηση και η συνεργασία των μελών που το απαρτίζουν ώστε να επιτύχουν το </a:t>
            </a:r>
          </a:p>
          <a:p>
            <a:r>
              <a:rPr lang="el-GR" dirty="0"/>
              <a:t>επιδιωκόμενο αποτέλεσμα</a:t>
            </a:r>
          </a:p>
          <a:p>
            <a:endParaRPr lang="el-GR" dirty="0"/>
          </a:p>
        </p:txBody>
      </p:sp>
    </p:spTree>
    <p:extLst>
      <p:ext uri="{BB962C8B-B14F-4D97-AF65-F5344CB8AC3E}">
        <p14:creationId xmlns:p14="http://schemas.microsoft.com/office/powerpoint/2010/main" val="3437924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ΕΚΠΑΙΔΕΥΤΙΚΟ ΣΥΣΤΗΜΑ</a:t>
            </a:r>
          </a:p>
        </p:txBody>
      </p:sp>
      <p:sp>
        <p:nvSpPr>
          <p:cNvPr id="3" name="Content Placeholder 2"/>
          <p:cNvSpPr>
            <a:spLocks noGrp="1"/>
          </p:cNvSpPr>
          <p:nvPr>
            <p:ph idx="1"/>
          </p:nvPr>
        </p:nvSpPr>
        <p:spPr/>
        <p:txBody>
          <a:bodyPr/>
          <a:lstStyle/>
          <a:p>
            <a:r>
              <a:rPr lang="el-GR" dirty="0"/>
              <a:t>Συγκεκριμένα το εκπαιδευτικό σύστημα σε επίπεδο εθνικό, νομαρχιακό και τοπικό, </a:t>
            </a:r>
          </a:p>
          <a:p>
            <a:r>
              <a:rPr lang="el-GR" dirty="0"/>
              <a:t>παρουσιάζει τα παραπάνω χαρακτηριστικά. Αποτελείται δηλαδή από αλληλοεξαρτώ-</a:t>
            </a:r>
          </a:p>
          <a:p>
            <a:r>
              <a:rPr lang="el-GR" dirty="0"/>
              <a:t>μενα στοιχεία, τα οποία συνεργάζονται για την επίτευξη των αντικειμενικών στόχων </a:t>
            </a:r>
          </a:p>
          <a:p>
            <a:r>
              <a:rPr lang="el-GR" dirty="0"/>
              <a:t>και σκοπών του συστήματος. Για παράδειγμα η σχολική μονάδα, σε τοπικό επίπεδο, </a:t>
            </a:r>
          </a:p>
          <a:p>
            <a:r>
              <a:rPr lang="el-GR" dirty="0"/>
              <a:t>είναι ένα σύστημα.</a:t>
            </a:r>
          </a:p>
          <a:p>
            <a:endParaRPr lang="el-GR" dirty="0"/>
          </a:p>
        </p:txBody>
      </p:sp>
    </p:spTree>
    <p:extLst>
      <p:ext uri="{BB962C8B-B14F-4D97-AF65-F5344CB8AC3E}">
        <p14:creationId xmlns:p14="http://schemas.microsoft.com/office/powerpoint/2010/main" val="804571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ΑΝΟΙΚΤΟ ΣΥΣΤΗΜΑ</a:t>
            </a:r>
          </a:p>
        </p:txBody>
      </p:sp>
      <p:sp>
        <p:nvSpPr>
          <p:cNvPr id="3" name="Content Placeholder 2"/>
          <p:cNvSpPr>
            <a:spLocks noGrp="1"/>
          </p:cNvSpPr>
          <p:nvPr>
            <p:ph idx="1"/>
          </p:nvPr>
        </p:nvSpPr>
        <p:spPr/>
        <p:txBody>
          <a:bodyPr>
            <a:normAutofit lnSpcReduction="10000"/>
          </a:bodyPr>
          <a:lstStyle/>
          <a:p>
            <a:r>
              <a:rPr lang="el-GR" dirty="0"/>
              <a:t> οι εισροές  (άνθρωποι, πληροφορίες, υλικά κλπ) που</a:t>
            </a:r>
          </a:p>
          <a:p>
            <a:r>
              <a:rPr lang="el-GR" dirty="0"/>
              <a:t> εισέρχονται στο σύστημα από το εξωτερικό περιβάλλον</a:t>
            </a:r>
          </a:p>
          <a:p>
            <a:pPr lvl="0"/>
            <a:r>
              <a:rPr lang="el-GR" dirty="0"/>
              <a:t>-η επεξεργασία των εισροών από το εξωτερικό περιβάλλον σε </a:t>
            </a:r>
          </a:p>
          <a:p>
            <a:r>
              <a:rPr lang="el-GR" dirty="0"/>
              <a:t>      προϊόν ή υπηρεσία προς το συμφέρον του συστήματος</a:t>
            </a:r>
          </a:p>
          <a:p>
            <a:r>
              <a:rPr lang="el-GR" dirty="0"/>
              <a:t>_    οι εκροές του συστήματος, δηλαδή η προώθηση του τελικού </a:t>
            </a:r>
          </a:p>
          <a:p>
            <a:r>
              <a:rPr lang="el-GR" dirty="0"/>
              <a:t>       προϊόντος προς το εξωτερικό περιβάλλον</a:t>
            </a:r>
          </a:p>
          <a:p>
            <a:pPr lvl="0"/>
            <a:r>
              <a:rPr lang="el-GR" dirty="0"/>
              <a:t>-η ανατροφοδότηση, δηλαδή η κυκλική διαδικασία, η οποία </a:t>
            </a:r>
          </a:p>
          <a:p>
            <a:r>
              <a:rPr lang="el-GR" dirty="0"/>
              <a:t>      αποτελεί μηχανισμό επικοινωνίας του συστήματος με το πε-</a:t>
            </a:r>
          </a:p>
          <a:p>
            <a:r>
              <a:rPr lang="el-GR" dirty="0"/>
              <a:t>     ριβάλλον καθώς αυτό επηρεάζει  αλλά και επηρεάζεται από το</a:t>
            </a:r>
          </a:p>
          <a:p>
            <a:r>
              <a:rPr lang="el-GR" dirty="0"/>
              <a:t>     εξωτερικό περιβάλλον</a:t>
            </a:r>
          </a:p>
          <a:p>
            <a:r>
              <a:rPr lang="el-GR" dirty="0"/>
              <a:t> </a:t>
            </a:r>
          </a:p>
        </p:txBody>
      </p:sp>
    </p:spTree>
    <p:extLst>
      <p:ext uri="{BB962C8B-B14F-4D97-AF65-F5344CB8AC3E}">
        <p14:creationId xmlns:p14="http://schemas.microsoft.com/office/powerpoint/2010/main" val="1385677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ΔΙΑΧΕΙΡΙΣΗ ΕΞΟΥΣΙΑΣ ΣΤΟ ΕΚΠΑΙΔΕΥΤΙΚΟ ΣΥΣΤΗΜΑ</a:t>
            </a:r>
          </a:p>
        </p:txBody>
      </p:sp>
      <p:sp>
        <p:nvSpPr>
          <p:cNvPr id="3" name="Content Placeholder 2"/>
          <p:cNvSpPr>
            <a:spLocks noGrp="1"/>
          </p:cNvSpPr>
          <p:nvPr>
            <p:ph idx="1"/>
          </p:nvPr>
        </p:nvSpPr>
        <p:spPr/>
        <p:txBody>
          <a:bodyPr/>
          <a:lstStyle/>
          <a:p>
            <a:r>
              <a:rPr lang="el-GR" dirty="0"/>
              <a:t>Η ιεραρχική άσκηση εξουσίας επίσης, η οποία χρησιμοποιείται σε κάθε σύστημα για </a:t>
            </a:r>
          </a:p>
          <a:p>
            <a:r>
              <a:rPr lang="el-GR" dirty="0"/>
              <a:t>τον συντονισμό και την διοίκηση του θα πρέπει να είναι ιδιαίτερα προσεγμένη στο </a:t>
            </a:r>
          </a:p>
          <a:p>
            <a:r>
              <a:rPr lang="el-GR" dirty="0"/>
              <a:t>εκπαιδευτικό σύστημα αφού η "κοινωνικοποίηση" των μαθητών αποτελεί έναν από</a:t>
            </a:r>
          </a:p>
          <a:p>
            <a:r>
              <a:rPr lang="el-GR" dirty="0"/>
              <a:t> τους βασικούς σκοπούς του εκπαιδευτικού συστήματος.</a:t>
            </a:r>
          </a:p>
          <a:p>
            <a:endParaRPr lang="el-GR" dirty="0"/>
          </a:p>
        </p:txBody>
      </p:sp>
    </p:spTree>
    <p:extLst>
      <p:ext uri="{BB962C8B-B14F-4D97-AF65-F5344CB8AC3E}">
        <p14:creationId xmlns:p14="http://schemas.microsoft.com/office/powerpoint/2010/main" val="2675578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Η Σχολική Μονάδα ως Ανοικτο Συστημα</a:t>
            </a:r>
          </a:p>
        </p:txBody>
      </p:sp>
      <p:sp>
        <p:nvSpPr>
          <p:cNvPr id="3" name="Content Placeholder 2"/>
          <p:cNvSpPr>
            <a:spLocks noGrp="1"/>
          </p:cNvSpPr>
          <p:nvPr>
            <p:ph idx="1"/>
          </p:nvPr>
        </p:nvSpPr>
        <p:spPr/>
        <p:txBody>
          <a:bodyPr/>
          <a:lstStyle/>
          <a:p>
            <a:r>
              <a:rPr lang="el-GR" dirty="0"/>
              <a:t>Το εκπαιδευτικό σύστημα και ειδικότερα η σχολική μονάδα αποτελούν ανοικτά συστήματα και, κατά συνέπεια, αλληλεπιδρούν με το εξωτερικό περιβάλλον, με αποτέλεσμα να επηρεάζεται η οργάνωση και λειτουργία τους. Επομένως, ως ανοικτό σύστημα πρέπει να εισάγει συνεχώς καινοτομίες οι οποίες να συνηγορούν στην προσαρμογή της στις νέες απαιτήσεις του περιβάλλοντος του οποίου αποτελεί μέ</a:t>
            </a:r>
          </a:p>
        </p:txBody>
      </p:sp>
    </p:spTree>
    <p:extLst>
      <p:ext uri="{BB962C8B-B14F-4D97-AF65-F5344CB8AC3E}">
        <p14:creationId xmlns:p14="http://schemas.microsoft.com/office/powerpoint/2010/main" val="3383192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ΔΙΟΙΚΗΣΗ ΣΧΟΛΙΚΗΣ ΜΟΝΑΔΑΣ</a:t>
            </a:r>
          </a:p>
        </p:txBody>
      </p:sp>
      <p:sp>
        <p:nvSpPr>
          <p:cNvPr id="3" name="Content Placeholder 2"/>
          <p:cNvSpPr>
            <a:spLocks noGrp="1"/>
          </p:cNvSpPr>
          <p:nvPr>
            <p:ph idx="1"/>
          </p:nvPr>
        </p:nvSpPr>
        <p:spPr/>
        <p:txBody>
          <a:bodyPr/>
          <a:lstStyle/>
          <a:p>
            <a:r>
              <a:rPr lang="el-GR" dirty="0"/>
              <a:t>Διοίκηση σχολικής μονάδας: η αποτελεσματική διοικητική δομή μιας σχολικής μονάδας έχει μεταξύ άλλων ως στόχο, την αποτελεσματική οργάνωση της διδασκαλίας και της μάθησης, την αποτελεσματική χρήση του χρόνου, του χώρου και των πόρων, καθώς και την κατάλληλη υποδομή και αξιοποίηση του εκπαιδευτικού προσωπικού (Παπαδόπουλος,2006). Στην κορυφή της διοίκησης της σχολικής μονάδας βρίσκεται ο διευθυντής.</a:t>
            </a:r>
          </a:p>
        </p:txBody>
      </p:sp>
    </p:spTree>
    <p:extLst>
      <p:ext uri="{BB962C8B-B14F-4D97-AF65-F5344CB8AC3E}">
        <p14:creationId xmlns:p14="http://schemas.microsoft.com/office/powerpoint/2010/main" val="152534809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92</TotalTime>
  <Words>639</Words>
  <Application>Microsoft Office PowerPoint</Application>
  <PresentationFormat>Προβολή στην οθόνη (4:3)</PresentationFormat>
  <Paragraphs>52</Paragraphs>
  <Slides>13</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13</vt:i4>
      </vt:variant>
    </vt:vector>
  </HeadingPairs>
  <TitlesOfParts>
    <vt:vector size="18" baseType="lpstr">
      <vt:lpstr>Arial</vt:lpstr>
      <vt:lpstr>Franklin Gothic Book</vt:lpstr>
      <vt:lpstr>Franklin Gothic Medium</vt:lpstr>
      <vt:lpstr>Wingdings</vt:lpstr>
      <vt:lpstr>Angles</vt:lpstr>
      <vt:lpstr>ΔΙΟΙΚΗΣΗ ΕΚΠΑΙΔΕΥΤΙΚΩΝ ΜΟΝΑΔΩΝ</vt:lpstr>
      <vt:lpstr>H EKΠΑΙΔΕΥΤΙΚΗ ΜΟΝΑΔΑ ΩΣ ΟΡΓΑΝΙΣΜΟΣ</vt:lpstr>
      <vt:lpstr>Σύστημα και Εκπαιδευτικο Συστημα</vt:lpstr>
      <vt:lpstr>Βασικα Χαρακτηριστικα</vt:lpstr>
      <vt:lpstr>ΕΚΠΑΙΔΕΥΤΙΚΟ ΣΥΣΤΗΜΑ</vt:lpstr>
      <vt:lpstr>ΑΝΟΙΚΤΟ ΣΥΣΤΗΜΑ</vt:lpstr>
      <vt:lpstr>ΔΙΑΧΕΙΡΙΣΗ ΕΞΟΥΣΙΑΣ ΣΤΟ ΕΚΠΑΙΔΕΥΤΙΚΟ ΣΥΣΤΗΜΑ</vt:lpstr>
      <vt:lpstr>Η Σχολική Μονάδα ως Ανοικτο Συστημα</vt:lpstr>
      <vt:lpstr>ΔΙΟΙΚΗΣΗ ΣΧΟΛΙΚΗΣ ΜΟΝΑΔΑΣ</vt:lpstr>
      <vt:lpstr>Τρόπος Διοίκησης</vt:lpstr>
      <vt:lpstr>Όργανα Ληψησ Αποφασησ στην σχολικη μοναδα</vt:lpstr>
      <vt:lpstr>ΣχολικΗ Μοναδα και Κοινωνια</vt:lpstr>
      <vt:lpstr>Σχολικη μοναδα και Συγκεντρωτικο συστημα εκπαιδευσησ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ΔΙΟΙΚΗΣΗ ΕΚΠΑΙΔΕΥΤΙΚΩΝ ΜΟΝΑΔΩΝ</dc:title>
  <dc:creator>user</dc:creator>
  <cp:lastModifiedBy>ANTHOULA PROVATA</cp:lastModifiedBy>
  <cp:revision>14</cp:revision>
  <dcterms:created xsi:type="dcterms:W3CDTF">2018-10-08T20:05:39Z</dcterms:created>
  <dcterms:modified xsi:type="dcterms:W3CDTF">2019-01-07T21:49:32Z</dcterms:modified>
</cp:coreProperties>
</file>