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5" r:id="rId6"/>
    <p:sldId id="276" r:id="rId7"/>
    <p:sldId id="277" r:id="rId8"/>
    <p:sldId id="257" r:id="rId9"/>
    <p:sldId id="258" r:id="rId10"/>
    <p:sldId id="259" r:id="rId11"/>
    <p:sldId id="260" r:id="rId12"/>
    <p:sldId id="278" r:id="rId13"/>
    <p:sldId id="261" r:id="rId14"/>
    <p:sldId id="262" r:id="rId15"/>
    <p:sldId id="265" r:id="rId16"/>
    <p:sldId id="279" r:id="rId17"/>
    <p:sldId id="280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5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6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1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64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82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8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79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7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25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19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87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49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81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21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54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1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55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F3E0-2562-495E-A9C0-298B883A7F1C}" type="datetimeFigureOut">
              <a:rPr lang="el-GR" smtClean="0"/>
              <a:t>15/5/2023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6BF3-9F1F-45BF-A283-0FE0C8E5E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667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58DEF0-6B50-A99F-03CA-9A7D876D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77" y="1103509"/>
            <a:ext cx="11340445" cy="192249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ΝΟΜΙΚΟ ΠΛΑΙΣΙΟ ΣΤΗΝ ΙΑΤΡΙΚΩΣ ΥΠΟΒΟΗΘΟΥΜΕΝΗ ΑΝΑΠΑΡΑΓΩΓΗ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ABB9371-E90B-E273-BBE5-D533C4497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96306"/>
            <a:ext cx="9144000" cy="1655762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ΑΝΑΣΤΑΣΙΟΣ ΑΡΓΥΡΙΟΥ</a:t>
            </a:r>
          </a:p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ΚΛΙΝΙΚΟΣ ΕΜΒΡΥΟΛΟΓΟΣ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MSc, PhD</a:t>
            </a:r>
            <a:endParaRPr lang="el-GR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9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1758A0-CB50-EA7C-5D7D-F7550944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" y="609600"/>
            <a:ext cx="11510129" cy="1326321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ΗΘΙΚΗ ΕΚΠΑΙΔΕΥΣΗ – ΗΘΙΚΗ ΔΙΑΠΑΙΔΑΓΩΓΗΣΗ </a:t>
            </a:r>
            <a:r>
              <a:rPr lang="el-GR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σημαΙνει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0568F6-77A6-FFF4-0689-BB673A9A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1819373"/>
            <a:ext cx="11981468" cy="3971827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Ενδυνάμωση της επίγνωσης ότι ο καθένας είναι υπεύθυνος για τις πράξεις του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επομένως, το άτομο να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διερωτάται από πολύ νωρίς   αν: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- η συμπεριφορά του συμβαδίζει με τα υψηλά ιδεώδη της κοινωνίας και του ανθρωποκεντρικού χαρακτήρα της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- με τελικό αποτέλεσμα, την ανάπτυξη συνείδησης.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343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E30FE8-1052-B403-3C9E-8ABAEF8D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ΑΛΟΓΙΣΤΗ ΕΦΑΡΜΟΓΗ ΝΕΑΣ 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D73594-5D52-2E04-86A6-0120E737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«θαυμαστός καινούργιος κόσμος» μας που αναδύεται γοργά συμπαρασύρει και τον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σκεπτικισμό για τη σωστή εφαρμογή της νέας γνώσης.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Ανάδειξη κινδύνων, με το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διακύβευμα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αφορά στην ασφάλεια και την προστασία  ή   όχι των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χρηστών της νέας εφαρμογής.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87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92B808-EACA-AA0B-4899-6F5CAF26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11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ΒΙΟΗΘΙΚΗ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40D804-452D-450B-D526-F46CDFF0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1282044"/>
            <a:ext cx="11849492" cy="5575955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Διεπιστημονικό γνωσιακό αντικείμενο που ασχολείται με την αξιολόγηση της συμπεριφοράς και των πράξεων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του ανθρώπου, ώστε: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μην εμποδίζονται οι ευεργετικές εφαρμογές της νέας γνώσης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περιορίζονται οι κίνδυνοι από την αλόγιστη, βεβιασμένη και ανεξέλεγκτη  εφαρμογή της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ΒΙΟΗΘΙΚΗ: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απαραίτητη «πυξίδα» για τη νέα συναρπαστική πορεία της ανθρωπότητας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ΒΙΟΗΘΙΚΗ: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προσπάθεια όχι για καθορισμό ορίων, αλλά για εσωτερική αντιστροφή των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προσήμων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της προς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μία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ΗΘΙΚΗ του ΒΙΟΥ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με σκοπό να αφουγκρασθεί τα μεγάλα προστάγματα-αγωνίες του σύγχρονου ανθρώπου.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578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4751AC-F0B2-BE4F-D11A-F4E2AE42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43" y="405353"/>
            <a:ext cx="11576114" cy="10935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ΑΝΑΠΤΥΞΗ ΚΑΙ ΚΑΘΙΕΡΩΣΗ ΜΙΑΣ ΝΕΑΣ ΤΕΧΝΟΛΟΓΙΑΣ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65DB7E-5B4A-6449-2474-CB86FA1A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2096064"/>
            <a:ext cx="11469278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Περιλαμβάνει ένα: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Επιστημονικό μέρος: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μελέτη-κατανόηση του κόσμου όπου ζούμε και των αιτιατών σχέσεων, οι οποίες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μορφοποιούν αυτόν τον κόσμο 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Ηθικό μέρος: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ασχολείται με εκείνα που οφείλουμε ή δεν οφείλουμε να πράττουμε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74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7FD25-F808-B63F-C908-EA9373E2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01" y="619028"/>
            <a:ext cx="10843350" cy="117206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ΤΟΝ ΕΠΙΣΤΗΜΟΝΑ ΤΩΝ ΒΙΟΙΑΤΡΙΚΩΝ ΕΠΙΣΤΗΜΩΝ</a:t>
            </a:r>
            <a:r>
              <a:rPr lang="el-GR" sz="4000" b="1" dirty="0">
                <a:latin typeface="+mn-lt"/>
              </a:rPr>
              <a:t/>
            </a:r>
            <a:br>
              <a:rPr lang="el-GR" sz="4000" b="1" dirty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D3428E-F1A9-6E60-3393-78CB940C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096064"/>
            <a:ext cx="11462993" cy="3695136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Ηθική είναι μία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προσωπική επιλογή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 HILL: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κάθε άνθρωπος είναι συγγραφέας της δικής του ζωής και σε θέματα ηθικής, ο καθένας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βάζει τις δικές του γραμμές αμύνης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Βιοηθική 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σκιαγραφεί,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επικαιροποιεί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μορφοποιεί ηθικούς κανόνες όχι τόσο ως φρόνημα, αλλά ως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κώδικας συμπεριφοράς, ως αξία και στάση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449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2DD1BD-1F5A-D319-144B-B3241846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131976"/>
            <a:ext cx="11576115" cy="69758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ΗΘΙΚΟΙ ΠΡΟΒΛΗΜΑΤΙΣΜΟΙ ΚΑΙ ΥΠΟΒΟΗΘΟΥΜΕΝΗ ΑΝΑΠΑΡΑΓΩΓΗ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4A0E4E-9957-5028-5DCB-29CE51D9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35" y="829560"/>
            <a:ext cx="11651529" cy="5778629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Σύλληψη εκτός φυσικής οδού - Δημιουργία ζωής στο εργαστήριο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Δημιουργία,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κρυοσυντήρηση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χρήση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πλεονάζοντων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εμβρύων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«Μη φυσιολογικό»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μικροπεριβάλλον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για τα έμβρυα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Δυνατότητα δημιουργίας εμβρύων για ιατρικούς σκοπούς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Δυνατότητα επιλογής εμβρύων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Προεμφυτευτικός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έλεγχος) και φύλου (μη επιτρεπτή πράξη)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Οικονομικά κίνητρα για εφαρμογή της συγκεκριμένης μεθόδου (χωρίς κατάλληλη ιατρική ένδειξη)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Αντιμετώπιση 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υπογονιμότητας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ως ασθένεια και όχι σαν σύμπτωμα διαφόρων ιατρικών προβλημάτων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Θρησκευτικές προσεγγίσεις για δικαιώματα εμβρύων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Δυνατότητα κύησης σε μόνες γυναίκες και σε ομόφυλα ζευγάρια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Πιθανή δημιουργία ψυχολογικών προβλημάτων στο παιδί (παρένθετη μητέρα, δωρεά γαμετών)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Αναπαραγωγική κλωνοποίηση – καθορισμός φυσικών χαρακτηριστικών ή/και χαρακτηριστικών της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προσωπικότητας του παιδιού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Μεταθανάτια χρήση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κρυοσυντηρημένου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σπέρματος του συζύγου για τεχνητή γονιμοποίηση της συζύγου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83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8457BD-3B11-8669-776E-4138A832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20" y="202349"/>
            <a:ext cx="10354559" cy="82703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ΣΥΝΤΑΓΜΑ, ΣΥΜΒΑΣΗ ΤΟΥ OVIEDO ΚΑΙ ΝΟΜΙΚΗ ΕΠΙΣΤΗΜΗ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042E14-8CD7-313F-3BD1-940B3868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1029388"/>
            <a:ext cx="11858918" cy="5626263"/>
          </a:xfrm>
        </p:spPr>
        <p:txBody>
          <a:bodyPr>
            <a:normAutofit fontScale="77500" lnSpcReduction="20000"/>
          </a:bodyPr>
          <a:lstStyle/>
          <a:p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Ορίζεται το δικαίωμα του προσώπου να αποφασίζει ελεύθερα, μετά από προηγούμενη ενημέρωσή του, αν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θα αρνηθεί ή θα δεχθεί τη διενέργεια ιατρικών πράξεων.</a:t>
            </a:r>
          </a:p>
          <a:p>
            <a:endParaRPr lang="el-G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Σύνταγμα (1975/2001): </a:t>
            </a: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κατοχυρώνει την προστασία της αξίας του ανθρώπου, τον σεβασμό της προσωπικότητας και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της ανθρώπινης αξιοπρέπειας, το ατομικό δικαίωμα στην υγεία ως δικαίωμα σεβασμού της αυτονομίας του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προσώπου, του </a:t>
            </a:r>
            <a:r>
              <a:rPr lang="el-G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αυτοκαθορισμού</a:t>
            </a: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και της αυτοδιάθεσης.</a:t>
            </a:r>
          </a:p>
          <a:p>
            <a:endParaRPr lang="el-G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Σύμβαση για τα Ανθρώπινα Δικαιώματα και τη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Βιοϊατρική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(OVIEDO): </a:t>
            </a: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θεμελιώνει, με σαφήνεια και χωρίς πλέον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αμφισβήτηση, ως γενικό κανόνα του επιτρεπτού την παροχή συναίνεσης του ενδιαφερόμενου προσώπου και την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υποχρέωση του επιστήμονα (γιατρού ή/και βιολόγου) για προηγούμενη ενημέρωση του ασθενούς.</a:t>
            </a:r>
          </a:p>
          <a:p>
            <a:endParaRPr lang="el-G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Αρθρο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του Συντάγματος: </a:t>
            </a: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επέμβαση σε θέματα υγείας μπορεί να υπάρξει μόνον αφού το ενδιαφερόμενο πρόσωπο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δώσει την ελεύθερη συναίνεσή του. Σε περίπτωση που δεν υπάρχει συναίνεση, η παροχή ιατρικής πράξης απαγορεύεται.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30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629E0-6118-571A-224E-F9933C50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4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ΝΟΜΟΙ 3089/2002 ΚΑΙ 3305/2005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F3964E-4C16-1108-06B9-6E91CF47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57" y="751623"/>
            <a:ext cx="11425286" cy="5884847"/>
          </a:xfrm>
        </p:spPr>
        <p:txBody>
          <a:bodyPr>
            <a:normAutofit fontScale="85000" lnSpcReduction="2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Υποχρέωση παροχής συναίνεσης στις μεθόδους Υ. Α.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Άγαμα ζευγάρια, άγαμη μόνη γυναίκα, μεταθανάτια Υποβοηθούμενη Αναπαραγωγή: συμβολαιογραφική πράξη 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(έγγραφο αυξημένη τυπικής ισχύος, με στόχο την εξασφάλιση ζητημάτων εκούσιας αναγνώρισης).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Παρένθετη μητρότητα: ιδιωτικό έγγραφο-συμφωνία μεταξύ εμπλεκομένων πλευρών (ζευγάρι – φέρουσα μητέρα) και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απόφαση δικαστηρίου.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Κατανοητή ενημέρωση του ζεύγους, διαμέσου της οποίας διαμορφώνει την ελεύθερη βούλησή του για υποβολή σε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μεθόδους Ι.Υ.Α.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Π.Δ. για πλήρη ασφαλιστική κάλυψη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Π.Δ. για άδεια ίδρυσης και λειτουργίας των μονάδων Ι.Υ.Α. και Τραπεζών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Κρυοσυντήρησης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(Νομαρχία και σύμφωνη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γνώμη της Εθνικής Αρχής), εντός και εκτός νοσοκομείων και κλινικών. Διασύνδεση με νοσοκομειακές μονάδες για τις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εκτός κλινικών μονάδων Ι.Υ.Α., σε εύλογη χιλιομετρική απόσταση, καθώς και για την ελάχιστη επιστημονική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στελέχωσή τους.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Ενημέρωση της Εθνικής Αρχής για τις δραστηριότητες των μονάδων Ι.Υ.Α.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Σύσταση της Εθνικής Ανεξάρτητης Αρχής.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Ποινικές κυρώσεις.</a:t>
            </a:r>
          </a:p>
        </p:txBody>
      </p:sp>
    </p:spTree>
    <p:extLst>
      <p:ext uri="{BB962C8B-B14F-4D97-AF65-F5344CB8AC3E}">
        <p14:creationId xmlns:p14="http://schemas.microsoft.com/office/powerpoint/2010/main" val="279921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AD4564-E05E-E406-8A34-152DE6E2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9" y="102481"/>
            <a:ext cx="11528982" cy="80219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ΝΟΜΙΚΟ ΠΛΑΙΣΙΟ ΣΤΗΝ ΕΛΛΑΔΑ ΓΙΑ ΤΗΝ ΥΠΟΒΟΗΘΟΥΜΕΝΗ ΑΝΑΠΑΡΑΓΩΓΗ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78E691-5B0C-2450-E3F5-F8EF47DA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31" y="1351343"/>
            <a:ext cx="10769338" cy="52379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Το νομοθετικό πλαίσιο για την Υποβοηθούμενη Αναπαραγωγή 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συμπληρώθηκε με σχεδόν ομόφωνη ψήφιση  του νόμου Ν. 3305/2005, 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ο οποίος εξειδικεύει  τις διατάξεις του Ν. 3089/2002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και επιπλέον:</a:t>
            </a:r>
          </a:p>
          <a:p>
            <a:pPr marL="0" indent="0">
              <a:buNone/>
            </a:pPr>
            <a:endParaRPr lang="el-GR" sz="2300" dirty="0"/>
          </a:p>
          <a:p>
            <a:endParaRPr lang="el-G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Προσδιορίζει τους ειδικούς όρους προσφυγής στις μεθόδους Ιατρικώς  Υποβοηθούμενης Αναπαραγωγής (ΙΥΑ)</a:t>
            </a:r>
          </a:p>
          <a:p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Καθορίζει τους όρους ίδρυσης και λειτουργίας των Μονάδων Υποβοηθούμενης Αναπαραγωγής και των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Τραπεζών </a:t>
            </a:r>
            <a:r>
              <a:rPr lang="el-GR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Κρυοσυντήρησης</a:t>
            </a:r>
            <a:endParaRPr lang="el-G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Δημιουργεί την Ανεξάρτητη Εθνική Αρχή ΙΥΑ και την καθιστά ως το κύριο όργανο θέσπισης επιμέρους</a:t>
            </a:r>
          </a:p>
          <a:p>
            <a:pPr marL="0" indent="0">
              <a:buNone/>
            </a:pPr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    κανόνων, διευθέτησης εκκρεμοτήτων και παρακολούθησης των κλινικών πρακτικών στο χώρο της ΙΥΑ</a:t>
            </a:r>
          </a:p>
          <a:p>
            <a:r>
              <a:rPr lang="el-GR" sz="2300" dirty="0">
                <a:latin typeface="Calibri" panose="020F0502020204030204" pitchFamily="34" charset="0"/>
                <a:cs typeface="Calibri" panose="020F0502020204030204" pitchFamily="34" charset="0"/>
              </a:rPr>
              <a:t>Θεσπίζει ποινικές και διοικητικές κυρώσεις για τις παραβάσεις των διατάξεων των δύο αυτών νόμων </a:t>
            </a:r>
          </a:p>
          <a:p>
            <a:pPr marL="0" indent="0">
              <a:buNone/>
            </a:pPr>
            <a:endParaRPr lang="el-GR" sz="2300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A35D0D-FEFA-D955-6F04-B4E5A9F3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77" y="1470616"/>
            <a:ext cx="335309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AD890A-C24F-4753-8178-5D8BFE44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5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ΝΟΜΙΚΟ ΠΛΑΙΣΙΟ ΣΤΗΝ ΕΛΛΑΔΑ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BB5A1B-2378-45D3-6E03-5153042F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7" y="1127370"/>
            <a:ext cx="11117966" cy="522904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Στοχεύει: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 να λαμβάνεται υπόψη το συμφέρον του παιδιού που πρόκειται να γεννηθεί</a:t>
            </a: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Καθορίζει: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όριο ηλικίας γυναίκας (πρόσφατη διάταξη: 54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έτος, υπό συζήτηση)</a:t>
            </a: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Περιορίζει: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τον αριθμό Εμβρύων που μεταφέρονται σε κάθε κύκλο θεραπείας</a:t>
            </a: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Εξασφαλίζει: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την αδιάβλητη συλλογή και καταγραφή των αποτελεσμάτων από την Αρχή, με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αποτέλεσμα τη δυνατότητα σύγκρισης της Ελληνικής κλινικής πρακτικής με τα διεθνή πρότυπα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και επιστημονικά δεδομένα</a:t>
            </a: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Προβλέπει: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την κάλυψη του κόστους εφαρμογής των φαρμακευτικών σκευασμάτων των μεθόδων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ΙΥΑ από τα Ασφαλιστικά Ταμεία (2 προσπάθειες)</a:t>
            </a:r>
          </a:p>
          <a:p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Κρυοσυντήρηση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ωαρίων: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θεσμοθέτηση για κοινωνικούς και προσωπικούς λόγους, πλην των ιατρικών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(πρόσφατη ρύθμιση)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31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43607B-3E4C-2341-8559-052C1564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ΕΝΑΣ ΑΛΛΟΣ ΟΡΙΣΜΟΣ ΤΗΣ ΖΩΗΣ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C530DF-8691-9E20-B591-2E2EB30A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99004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ζωή, ως βίος, είναι πάντοτε μία αβέβαιη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οριακότητα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ζωή δεν είναι κυρίως κατάσταση, αλλά αίτημα.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Αίτημα για: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 Λιγότερη οδύνη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Περισσότερη χαρά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Απέραντη διάρκεια έως το τέλος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Δίκαιη εγγραφή στο μέλλον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96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8D1EC4-4A80-8F0D-2FA5-EC85337B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3101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ΑΥΞΗΣΗ ΤΗΣ ΠΡΟΣΒΑΣΙΜΟΤΗΤΑΣ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B4E81-0215-7FBE-BF54-ACFDFB8F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825625"/>
            <a:ext cx="10769338" cy="4351338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Παρόν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Κάλυψη του κόστους της φαρμακοθεραπείας 100% (2 προσπάθειες)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- Εφάπαξ ποσό (περίπου 500 Ευρώ) για το κόστος των ιατρικών πράξεων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Μέλλον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Κάλυψη του συνόλου ή σημαντικού μέρους από το κόστος των ιατρικών πράξεων, γεγονός που θα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αυξήσει την προσβασιμότητα των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υπογόνιμων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ζευγαριών στις σύγχρονες μεθόδους θεραπείας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(κύκλοι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IVF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κρυοσυντήρηση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ωαρίων,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προεμφυτευτικός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έλεγχος)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83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B9E7C2-A3C2-2354-9F9D-FFE3B8D2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140459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ΤΕΧΝΙΚΕΣ ΥΠΟΒΟΗΘΟΥΜΕΝΗΣ ΑΝΑΠΑΡΑΓΩΓΗΣ ...               ΜΕ ΑΣΦΑΛΕΙΑ!</a:t>
            </a:r>
            <a:r>
              <a:rPr lang="el-GR" sz="4000" b="1" dirty="0">
                <a:latin typeface="+mn-lt"/>
              </a:rPr>
              <a:t/>
            </a:r>
            <a:br>
              <a:rPr lang="el-GR" sz="4000" b="1" dirty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7D4D62-5270-D163-0E55-1898C1EC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4" y="1574276"/>
            <a:ext cx="11265031" cy="504334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 σύγχρονα επιστημονικά δεδομένα επιβεβαιώνουν την ασφάλεια των Τεχνικών Υποβοηθούμενης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Αναπαραγωγής, τόσο για την υγεία της γυναίκας όσο και του νεογέννητου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Μάλιστα πρόσφατα κλινικά στοιχεία υπογραμμίζουν ότι η ψυχοκινητική εξέλιξη των παιδιών αυτών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είναι ανάλογη με αυτή των παιδιών που γεννήθηκαν χωρίς εφαρμογή ΙΥΑ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Βεβαίως η καταγραφή των αποτελεσμάτων, που αποτελεί ένα σημαντικό μέλημα της Αρχής,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μεταξύ άλλων, θα οδηγήσει στη δημιουργία μιας μεγάλης βάσης δεδομένων, που θα αξιολογήσει και θα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επιβεβαιώσει τα διεθνή επιστημονικά δεδομένα και στην Ελληνική Κλινική Πράξη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406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E12CA-16CF-B5AF-26A4-7601DF6C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latin typeface="+mn-lt"/>
              </a:rPr>
              <a:t>ΤΟ ΘΑΥΜΑ ΤΗΣ ΖΩΗΣ....</a:t>
            </a:r>
            <a:br>
              <a:rPr lang="el-GR" sz="4000" b="1" dirty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7514628-1986-37A3-1EB7-5A8CEE74F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054" y="1395167"/>
            <a:ext cx="8191892" cy="5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1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37E48E-AC64-69D4-B80A-25CD8195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94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ΕΝΝΟΙΕΣ  ΚΑΙ ΚΑΤΕΥΘΥΝΣΕΙΣ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969F18-D8B0-A4DA-D973-A33BBD5E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904973"/>
            <a:ext cx="11472421" cy="5797485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επιστημο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-τεχνολογική ανάπτυξη στο χώρο των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ιατροβιολογικών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επιστημών οδηγεί συχνά σε αδιέξοδο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νομική και ηθική διανόηση.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νομικός χαρακτηρισμός του in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εμβρύου έχει καθοριστική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θεωρητική και πρακτική σημασία για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ανθρώπινη υποβοηθούμενη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αναπαραγωγή, καθώς και ευρύτερη βιοηθική και ιδεολογική βαρύτητα.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μια φιλελεύθερη κοινωνία, το in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έμβρυο επιβάλλεται να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προστατεύεται σε ελάχιστο βαθμό.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βαθμός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προστασίας ενισχύεται κατακόρυφα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την εμφύτευση στη μήτρα (14η ημέρα) και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αργότερα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μεγιστοποιείται πριν τον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τοκετό. Δεν είναι δυνατόν να το μεταχειρίζεται κανείς σαν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«πράγμα» που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υπόκειται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πλήρη διάθεση, ούτε βέβαια να θεωρείται «άνθρωπος-πρόσωπο» με πλήρη δικαιώματα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παραγωγή εμβρύων με σκοπό την έρευνα προσκρούει στην ανθρώπινη αξιοπρέπεια.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104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E388BA-0FC3-2FCC-109E-A62111E0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ΕΛΛΗΝΙΚΗ ΝΟΜΙΚΗ ΕΠΙΣΤΗΜΗ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0945B9-4A5D-C618-0783-19F07296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2" y="2096064"/>
            <a:ext cx="11519556" cy="3695136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 η προσβολή του in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εμβρύου δεν λογίζεται σαν προσβολή της ανθρώπινης ζωής,  τότε 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«χρησιμοποίηση» ή «περιφρόνησή» του προσκρούει στην ανθρώπινη αξιοπρέπεια ,όπως συμβαίνει με τη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μνήμη νεκρού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αρ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57 Α.Κ., παρ.1,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εδ.β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14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A7EF1F-2521-6F1B-951F-83AC5E95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70"/>
            <a:ext cx="10515600" cy="69182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ΕΞΕΛΙΞΗ ΚΑΙ ΗΘΙΚΗ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B5AA26-05B6-C19F-0121-E53442C8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1" y="1008668"/>
            <a:ext cx="11792932" cy="5664463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 Δαρβίνου: 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Πηγή της ηθικότητας του ανθρώπου = θεόσταλτη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Δαρβίνος: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Υπάρχει μία βασική διαφορά μεταξύ ανθρώπου και ζώου = ΗΘΙΚΟ ΑΙΣΘΗΜΑ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Αλλά: πρόγονοι ανθρώπων=ζώα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Επομένως, </a:t>
            </a:r>
            <a:r>
              <a:rPr lang="el-GR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υπήρξε βαθμιαία εξέλιξη της ηθικότητας του ανθρώπου.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Συμπέρασμα: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«Η μελέτη της εξέλιξης θα μας προσέφερε όχι μόνον μία βαθιά γνώση για τη προέλευση της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ηθικότητας του ανθρώπου, αλλά και ένα παγιωμένο σύνολο από ηθικούς κανόνες»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979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868691-D68D-696C-FA5D-4BA9090B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80379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ΠΡΟΕΛΕΥΣΗ ΑΝΘΡΩΠΙΝΗΣ ΗΘΙΚΗΣ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BABBBE-9725-BDA6-83C0-85AF38E4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" y="933254"/>
            <a:ext cx="11953188" cy="5795291"/>
          </a:xfrm>
        </p:spPr>
        <p:txBody>
          <a:bodyPr>
            <a:normAutofit/>
          </a:bodyPr>
          <a:lstStyle/>
          <a:p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Ηuxley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(1893):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το προσωπικό συμφέρον ενός ατόμου έρχεται κατά κάποιο τρόπο, σε σύγκρουση με την ευημερία της κοινωνίας   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Simpson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(1969):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άνθρωπος είναι ο μόνος ηθικός οργανισμός με την πλήρη έννοια του όρου. Η βάση για εμφάνιση και λειτουργία του ηθικού αισθήματος είναι η ικανότητα του ατόμου να προβλέπει τα αποτελέσματα των πράξεων του και να είναι πρόθυμο να αποδεχθεί την προσωπική του ευθύνη για τα αποτελέσματα.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Ayala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(1987):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υπάρχουν 3 αναγκαίες και ικανές συνθήκες για την ηθική συμπεριφορά ενός ατόμου: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1. Η ικανότητα να προβλέπει τις συνέπειες των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πράξεών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του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2. Η ικανότητα να κάνει αξιολογικές κρίσεις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3. Η ικανότητα να διαλέγει μεταξύ εναλλακτικών τρόπων  δράσης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70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B07AE8-0DFF-5C7C-CC67-9D9CEE69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222"/>
            <a:ext cx="10515600" cy="89806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ΟΡΙΟΘΕΤΗΣΗ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7A451E-1D9E-0696-0A58-650862A9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366887"/>
            <a:ext cx="11052142" cy="4810076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Γραμμή οριοθέτησης για την ηθική είναι η διαφορά ανάμεσα σε ένα ζώο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(ενστικτώδης δράση)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σε ένα ανθρώπινο ον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(ικανότητα επιλογών)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034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C1A75-0D6D-623B-2972-758FBD1A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μην </a:t>
            </a:r>
            <a:r>
              <a:rPr lang="el-GR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ξεχνΑμε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37E41E-989F-22DC-6E3A-4E0A653C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353762" cy="3695136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Επιστήμη  και  κοινωνία: 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διπολική  σχέση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επιστήμη πρέπει να υπηρετεί τις απαιτήσεις της κοινωνίας  αλλά και η κοινωνία οφείλει  να βελτιώνεται  χάρη στα επιτεύγματα της  επιστήμης.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Επιστήμες: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συγκοινωνούντα  δοχεία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3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192AD0-B0CC-01F2-49C0-BD097CE6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ΒΙΟΛΟΓΙΑ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E572E8-4728-BFA5-E749-10FC7101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Τομή  των 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βιοϊατρικών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επιστημών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Αλματώδης ανάπτυξη μετά την αποκωδικοποίηση  του DNA (2000)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Απαραίτητος  συνοδοιπόρος  πολλών  ειδικοτήτων της  σύγχρονης  Ιατρικής Επιστήμης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235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Δασμασκό</Template>
  <TotalTime>253</TotalTime>
  <Words>1695</Words>
  <Application>Microsoft Office PowerPoint</Application>
  <PresentationFormat>Ευρεία οθόνη</PresentationFormat>
  <Paragraphs>199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Damask</vt:lpstr>
      <vt:lpstr>ΝΟΜΙΚΟ ΠΛΑΙΣΙΟ ΣΤΗΝ ΙΑΤΡΙΚΩΣ ΥΠΟΒΟΗΘΟΥΜΕΝΗ ΑΝΑΠΑΡΑΓΩΓΗ</vt:lpstr>
      <vt:lpstr>ΕΝΑΣ ΑΛΛΟΣ ΟΡΙΣΜΟΣ ΤΗΣ ΖΩΗΣ</vt:lpstr>
      <vt:lpstr>ΕΝΝΟΙΕΣ  ΚΑΙ ΚΑΤΕΥΘΥΝΣΕΙΣ</vt:lpstr>
      <vt:lpstr>ΕΛΛΗΝΙΚΗ ΝΟΜΙΚΗ ΕΠΙΣΤΗΜΗ</vt:lpstr>
      <vt:lpstr>ΕΞΕΛΙΞΗ ΚΑΙ ΗΘΙΚΗ</vt:lpstr>
      <vt:lpstr>ΠΡΟΕΛΕΥΣΗ ΑΝΘΡΩΠΙΝΗΣ ΗΘΙΚΗΣ</vt:lpstr>
      <vt:lpstr>ΟΡΙΟΘΕΤΗΣΗ</vt:lpstr>
      <vt:lpstr>Να μην ξεχνΑμε…</vt:lpstr>
      <vt:lpstr>ΒΙΟΛΟΓΙΑ</vt:lpstr>
      <vt:lpstr>ΗΘΙΚΗ ΕΚΠΑΙΔΕΥΣΗ – ΗΘΙΚΗ ΔΙΑΠΑΙΔΑΓΩΓΗΣΗ σημαΙνει: </vt:lpstr>
      <vt:lpstr>ΑΛΟΓΙΣΤΗ ΕΦΑΡΜΟΓΗ ΝΕΑΣ ΓΝΩΣΗ</vt:lpstr>
      <vt:lpstr>ΒΙΟΗΘΙΚΗ</vt:lpstr>
      <vt:lpstr>ΑΝΑΠΤΥΞΗ ΚΑΙ ΚΑΘΙΕΡΩΣΗ ΜΙΑΣ ΝΕΑΣ ΤΕΧΝΟΛΟΓΙΑΣ </vt:lpstr>
      <vt:lpstr>ΓΙΑ ΤΟΝ ΕΠΙΣΤΗΜΟΝΑ ΤΩΝ ΒΙΟΙΑΤΡΙΚΩΝ ΕΠΙΣΤΗΜΩΝ </vt:lpstr>
      <vt:lpstr>ΗΘΙΚΟΙ ΠΡΟΒΛΗΜΑΤΙΣΜΟΙ ΚΑΙ ΥΠΟΒΟΗΘΟΥΜΕΝΗ ΑΝΑΠΑΡΑΓΩΓΗ</vt:lpstr>
      <vt:lpstr>ΣΥΝΤΑΓΜΑ, ΣΥΜΒΑΣΗ ΤΟΥ OVIEDO ΚΑΙ ΝΟΜΙΚΗ ΕΠΙΣΤΗΜΗ</vt:lpstr>
      <vt:lpstr>ΝΟΜΟΙ 3089/2002 ΚΑΙ 3305/2005</vt:lpstr>
      <vt:lpstr>ΤΟ ΝΟΜΙΚΟ ΠΛΑΙΣΙΟ ΣΤΗΝ ΕΛΛΑΔΑ ΓΙΑ ΤΗΝ ΥΠΟΒΟΗΘΟΥΜΕΝΗ ΑΝΑΠΑΡΑΓΩΓΗ</vt:lpstr>
      <vt:lpstr>ΤΟ ΝΟΜΙΚΟ ΠΛΑΙΣΙΟ ΣΤΗΝ ΕΛΛΑΔΑ</vt:lpstr>
      <vt:lpstr>ΑΥΞΗΣΗ ΤΗΣ ΠΡΟΣΒΑΣΙΜΟΤΗΤΑΣ</vt:lpstr>
      <vt:lpstr>ΤΕΧΝΙΚΕΣ ΥΠΟΒΟΗΘΟΥΜΕΝΗΣ ΑΝΑΠΑΡΑΓΩΓΗΣ ...               ΜΕ ΑΣΦΑΛΕΙΑ! </vt:lpstr>
      <vt:lpstr>ΤΟ ΘΑΥΜΑ ΤΗΣ ΖΩΗΣ....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ΝΟΜΙΚΟ ΠΛΑΙΣΙΟ ΣΤΗΝ ΙΥΑ</dc:title>
  <dc:creator>Tasos Argyriou</dc:creator>
  <cp:lastModifiedBy>ΣΟΦΙΑ ΜΠΕΖΑΝΤΕ</cp:lastModifiedBy>
  <cp:revision>55</cp:revision>
  <dcterms:created xsi:type="dcterms:W3CDTF">2022-05-09T14:33:14Z</dcterms:created>
  <dcterms:modified xsi:type="dcterms:W3CDTF">2023-05-15T05:14:48Z</dcterms:modified>
</cp:coreProperties>
</file>