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>
                <a:latin typeface="Arial"/>
              </a:rPr>
              <a:t>Πατήστε για επεξεργασία της μορφής των σημειώσεων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>
                <a:latin typeface="Times New Roman"/>
              </a:rPr>
              <a:t>&lt;κεφαλίδα&gt;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A4853A3-EF25-4284-B97A-316D4AFD8590}" type="slidenum">
              <a:rPr lang="el-GR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37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7FFC7E2-789A-4B0B-B62D-827EF4CD83D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28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AAB34BA-6722-4A6F-ACAD-03801A89BE2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10</a:t>
            </a:fld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41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8C82296-5314-4EFC-86BB-DBCA813A7B4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11</a:t>
            </a:fld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068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E9B2CB4-14E7-45FE-BE0D-8BE4192BEC2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12</a:t>
            </a:fld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97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05A7D25-6308-4A33-B33E-F44E4D0D084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13</a:t>
            </a:fld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15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2F266D4-2ABA-485C-BF51-18F346F3BA5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14</a:t>
            </a:fld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913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03E7750-6A58-4538-BCEA-7D5DDACE1F0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15</a:t>
            </a:fld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50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E9318D-2E1D-4688-B348-4EA2850DE74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16</a:t>
            </a:fld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405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F64386D-A7EC-4872-B720-A6F8C50F02D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17</a:t>
            </a:fld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78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1F5B1B3-2712-4B06-A9F2-E9D135E6110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18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757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076EE81-A561-4B8C-88A6-7FB66EDCB0D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19</a:t>
            </a:fld>
            <a:endParaRPr/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04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61707DA-AEA8-4D06-9D20-E8E74E6C123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882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036AAEB-4A37-4DA9-9D20-E3889E945CC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20</a:t>
            </a:fld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937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5AC4EB6-A961-45A0-92CD-D6AC93FEC5E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21</a:t>
            </a:fld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864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C6015ED-2386-4393-9319-D17ADF9235A3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22</a:t>
            </a:fld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378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87798F7-EB2E-4D8A-A605-F4D7A9AAA4F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23</a:t>
            </a:fld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860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9720E6F-6AC6-4301-A4F4-C8B5A1876CD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24</a:t>
            </a:fld>
            <a:endParaRPr/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14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105544B-6B46-4730-AB87-8913182C0E3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25</a:t>
            </a:fld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241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5AA4B97-FDB2-4AE6-A27B-42794F5607F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26</a:t>
            </a:fld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31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280040" y="10156680"/>
            <a:ext cx="32767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7457412-ABA4-4174-80D0-E923EB50960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27</a:t>
            </a:fld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920" cy="481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145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280040" y="10156680"/>
            <a:ext cx="32767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2BEB2FA-9D2B-48C9-825C-15A7E78CA6A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28</a:t>
            </a:fld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920" cy="4810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80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5916AB3-FCC6-45F3-9CCD-6BBB4D69444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56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530553F-1BC0-4772-8C08-E89864A4F93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7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E980289-6C35-4D7C-95B0-3628134BDF6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18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3148ED4-C363-48FB-8D28-E510014ADFF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/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68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DA98AC4-8821-46D2-88D3-9598783E8BC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/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49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0588FEB-151E-41E1-B291-AE6973116F1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/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6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DC9B505-98A7-4098-8B9D-83B6219B260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/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64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Εικόνα 3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Εικόνα 3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Εικόνα 7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Εικόνα 7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5A2AA6B2-C15F-48AA-84A9-61BE534A83E2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Helvetica Neue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Helvetica Neue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Helvetica Neue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>
                <a:latin typeface="Arial"/>
              </a:rPr>
              <a:t>Πατήστε για επεξεργασία της μορφής κειμένου του τίτλου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>
                <a:latin typeface="Arial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l-GR" sz="2800">
                <a:latin typeface="Arial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l-GR" sz="2400">
                <a:latin typeface="Arial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l-GR" sz="2000">
                <a:latin typeface="Arial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l-GR" sz="2000">
                <a:latin typeface="Arial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l-GR" sz="2000">
                <a:latin typeface="Arial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l-GR" sz="2000">
                <a:latin typeface="Arial"/>
              </a:rPr>
              <a:t>Έβδομο επίπεδο διάρθρωσης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EE92C2A-93DE-4281-9056-DA9729658788}" type="slidenum">
              <a:rPr lang="el-GR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4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5" name="CustomShape 3"/>
          <p:cNvSpPr/>
          <p:nvPr/>
        </p:nvSpPr>
        <p:spPr>
          <a:xfrm>
            <a:off x="539640" y="792000"/>
            <a:ext cx="8996040" cy="63828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Γεννητικό Σύστημα</a:t>
            </a:r>
            <a:endParaRPr/>
          </a:p>
        </p:txBody>
      </p:sp>
      <p:sp>
        <p:nvSpPr>
          <p:cNvPr id="86" name="CustomShape 4"/>
          <p:cNvSpPr/>
          <p:nvPr/>
        </p:nvSpPr>
        <p:spPr>
          <a:xfrm>
            <a:off x="539640" y="5869080"/>
            <a:ext cx="8996040" cy="52956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</a:t>
            </a:r>
            <a:endParaRPr/>
          </a:p>
          <a:p>
            <a:pPr algn="r">
              <a:lnSpc>
                <a:spcPct val="74000"/>
              </a:lnSpc>
            </a:pPr>
            <a:r>
              <a:rPr lang="el-GR" sz="12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MD PhD Orthopaedic Surgeon</a:t>
            </a:r>
            <a:endParaRPr/>
          </a:p>
        </p:txBody>
      </p:sp>
      <p:pic>
        <p:nvPicPr>
          <p:cNvPr id="87" name="Picture 12"/>
          <p:cNvPicPr/>
          <p:nvPr/>
        </p:nvPicPr>
        <p:blipFill>
          <a:blip r:embed="rId3"/>
          <a:stretch/>
        </p:blipFill>
        <p:spPr>
          <a:xfrm>
            <a:off x="5062680" y="1503360"/>
            <a:ext cx="4319640" cy="4319640"/>
          </a:xfrm>
          <a:prstGeom prst="rect">
            <a:avLst/>
          </a:prstGeom>
          <a:ln>
            <a:noFill/>
          </a:ln>
        </p:spPr>
      </p:pic>
      <p:pic>
        <p:nvPicPr>
          <p:cNvPr id="88" name="Picture 16"/>
          <p:cNvPicPr/>
          <p:nvPr/>
        </p:nvPicPr>
        <p:blipFill>
          <a:blip r:embed="rId4"/>
          <a:stretch/>
        </p:blipFill>
        <p:spPr>
          <a:xfrm>
            <a:off x="751680" y="1503360"/>
            <a:ext cx="431964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2B0BFB0-3905-4ABF-A815-D5B31669EB6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10</a:t>
            </a:fld>
            <a:endParaRPr/>
          </a:p>
        </p:txBody>
      </p:sp>
      <p:sp>
        <p:nvSpPr>
          <p:cNvPr id="18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0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Επιδιδυμίδα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92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Αγγείωση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Έσω Σπερματική Αρτηρία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Σπερματικό Πλέγμα</a:t>
            </a:r>
            <a:endParaRPr/>
          </a:p>
        </p:txBody>
      </p:sp>
      <p:pic>
        <p:nvPicPr>
          <p:cNvPr id="194" name="Picture 11"/>
          <p:cNvPicPr/>
          <p:nvPr/>
        </p:nvPicPr>
        <p:blipFill>
          <a:blip r:embed="rId3"/>
          <a:stretch/>
        </p:blipFill>
        <p:spPr>
          <a:xfrm>
            <a:off x="3418200" y="2934360"/>
            <a:ext cx="3219840" cy="35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57A1AEC-108F-4E36-B6FB-A39E74F1E2C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11</a:t>
            </a:fld>
            <a:endParaRPr/>
          </a:p>
        </p:txBody>
      </p:sp>
      <p:sp>
        <p:nvSpPr>
          <p:cNvPr id="19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8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Κρυψορχία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201" name="Picture 14"/>
          <p:cNvPicPr/>
          <p:nvPr/>
        </p:nvPicPr>
        <p:blipFill>
          <a:blip r:embed="rId3"/>
          <a:stretch/>
        </p:blipFill>
        <p:spPr>
          <a:xfrm>
            <a:off x="1811880" y="1833120"/>
            <a:ext cx="6456240" cy="39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141C1D5-A1C1-4D7B-9885-07B3C5B8568E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12</a:t>
            </a:fld>
            <a:endParaRPr/>
          </a:p>
        </p:txBody>
      </p:sp>
      <p:sp>
        <p:nvSpPr>
          <p:cNvPr id="20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5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Κιρσοκήλη</a:t>
            </a:r>
            <a:endParaRPr/>
          </a:p>
        </p:txBody>
      </p:sp>
      <p:sp>
        <p:nvSpPr>
          <p:cNvPr id="206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208" name="Picture 12"/>
          <p:cNvPicPr/>
          <p:nvPr/>
        </p:nvPicPr>
        <p:blipFill>
          <a:blip r:embed="rId3"/>
          <a:srcRect l="59056" t="90419" r="31320" b="115568"/>
          <a:stretch/>
        </p:blipFill>
        <p:spPr>
          <a:xfrm>
            <a:off x="756360" y="3084480"/>
            <a:ext cx="8639640" cy="25984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4"/>
          <a:stretch/>
        </p:blipFill>
        <p:spPr>
          <a:xfrm>
            <a:off x="7836840" y="642240"/>
            <a:ext cx="1558080" cy="21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050A37E8-ABCE-45D2-9434-081D598EF74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13</a:t>
            </a:fld>
            <a:endParaRPr/>
          </a:p>
        </p:txBody>
      </p:sp>
      <p:sp>
        <p:nvSpPr>
          <p:cNvPr id="21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Συστροφή Όρχι</a:t>
            </a:r>
            <a:endParaRPr/>
          </a:p>
        </p:txBody>
      </p:sp>
      <p:sp>
        <p:nvSpPr>
          <p:cNvPr id="21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216" name="Picture 11"/>
          <p:cNvPicPr/>
          <p:nvPr/>
        </p:nvPicPr>
        <p:blipFill>
          <a:blip r:embed="rId3"/>
          <a:stretch/>
        </p:blipFill>
        <p:spPr>
          <a:xfrm>
            <a:off x="7714800" y="663840"/>
            <a:ext cx="1843560" cy="2159640"/>
          </a:xfrm>
          <a:prstGeom prst="rect">
            <a:avLst/>
          </a:prstGeom>
          <a:ln>
            <a:noFill/>
          </a:ln>
        </p:spPr>
      </p:pic>
      <p:pic>
        <p:nvPicPr>
          <p:cNvPr id="217" name="Picture 14"/>
          <p:cNvPicPr/>
          <p:nvPr/>
        </p:nvPicPr>
        <p:blipFill>
          <a:blip r:embed="rId4"/>
          <a:stretch/>
        </p:blipFill>
        <p:spPr>
          <a:xfrm>
            <a:off x="5816880" y="3366000"/>
            <a:ext cx="3697560" cy="2519640"/>
          </a:xfrm>
          <a:prstGeom prst="rect">
            <a:avLst/>
          </a:prstGeom>
          <a:ln>
            <a:noFill/>
          </a:ln>
        </p:spPr>
      </p:pic>
      <p:pic>
        <p:nvPicPr>
          <p:cNvPr id="218" name="Picture 4"/>
          <p:cNvPicPr/>
          <p:nvPr/>
        </p:nvPicPr>
        <p:blipFill>
          <a:blip r:embed="rId5"/>
          <a:stretch/>
        </p:blipFill>
        <p:spPr>
          <a:xfrm>
            <a:off x="565200" y="3366000"/>
            <a:ext cx="1891440" cy="2519640"/>
          </a:xfrm>
          <a:prstGeom prst="rect">
            <a:avLst/>
          </a:prstGeom>
          <a:ln>
            <a:noFill/>
          </a:ln>
        </p:spPr>
      </p:pic>
      <p:pic>
        <p:nvPicPr>
          <p:cNvPr id="219" name="Picture 16"/>
          <p:cNvPicPr/>
          <p:nvPr/>
        </p:nvPicPr>
        <p:blipFill>
          <a:blip r:embed="rId6"/>
          <a:stretch/>
        </p:blipFill>
        <p:spPr>
          <a:xfrm>
            <a:off x="2457000" y="3366000"/>
            <a:ext cx="3359520" cy="25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0C74D131-50B0-4FD4-8342-65250654C13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14</a:t>
            </a:fld>
            <a:endParaRPr/>
          </a:p>
        </p:txBody>
      </p:sp>
      <p:sp>
        <p:nvSpPr>
          <p:cNvPr id="22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Ορχεοεπιδιδυμίτιδα</a:t>
            </a:r>
            <a:endParaRPr/>
          </a:p>
        </p:txBody>
      </p:sp>
      <p:sp>
        <p:nvSpPr>
          <p:cNvPr id="22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226" name="Picture 4"/>
          <p:cNvPicPr/>
          <p:nvPr/>
        </p:nvPicPr>
        <p:blipFill>
          <a:blip r:embed="rId3"/>
          <a:stretch/>
        </p:blipFill>
        <p:spPr>
          <a:xfrm>
            <a:off x="3297960" y="1445040"/>
            <a:ext cx="35100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8455CA6-A4C0-4883-8813-15D7E91FA4F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15</a:t>
            </a:fld>
            <a:endParaRPr/>
          </a:p>
        </p:txBody>
      </p:sp>
      <p:sp>
        <p:nvSpPr>
          <p:cNvPr id="22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30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Σπερματικός Πόρος</a:t>
            </a:r>
            <a:endParaRPr/>
          </a:p>
        </p:txBody>
      </p:sp>
      <p:sp>
        <p:nvSpPr>
          <p:cNvPr id="23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232" name="CustomShape 6"/>
          <p:cNvSpPr/>
          <p:nvPr/>
        </p:nvSpPr>
        <p:spPr>
          <a:xfrm>
            <a:off x="287280" y="1091520"/>
            <a:ext cx="9359640" cy="45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Ινομυώδης Σωλήνας (40 cm)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Ξεκινά από Ουρά Επιδιδυμίδας &amp; καταλήγει στη βάση του Προστάτη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Αναστομώνεται με τη </a:t>
            </a:r>
            <a:r>
              <a:rPr lang="el-GR" sz="2800" strike="noStrike">
                <a:latin typeface="Arial"/>
                <a:ea typeface="ＭＳ Ｐゴシック"/>
              </a:rPr>
              <a:t>Σπερματοδόχο Κύστη </a:t>
            </a: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&amp; σχηματίζει τον </a:t>
            </a: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Εκσπερματικό Πόρο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5 Μοίρες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Ορχική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Τονική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Βουβωνική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Πυελική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Κυστική</a:t>
            </a:r>
            <a:endParaRPr/>
          </a:p>
        </p:txBody>
      </p:sp>
      <p:pic>
        <p:nvPicPr>
          <p:cNvPr id="234" name="Picture 14"/>
          <p:cNvPicPr/>
          <p:nvPr/>
        </p:nvPicPr>
        <p:blipFill>
          <a:blip r:embed="rId3"/>
          <a:srcRect l="16676" t="3491" r="12598"/>
          <a:stretch/>
        </p:blipFill>
        <p:spPr>
          <a:xfrm>
            <a:off x="5863680" y="2916000"/>
            <a:ext cx="3532320" cy="3821400"/>
          </a:xfrm>
          <a:prstGeom prst="rect">
            <a:avLst/>
          </a:prstGeom>
          <a:ln>
            <a:noFill/>
          </a:ln>
        </p:spPr>
      </p:pic>
      <p:sp>
        <p:nvSpPr>
          <p:cNvPr id="235" name="Line 8"/>
          <p:cNvSpPr/>
          <p:nvPr/>
        </p:nvSpPr>
        <p:spPr>
          <a:xfrm flipV="1">
            <a:off x="4896000" y="3701880"/>
            <a:ext cx="2640600" cy="13381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36" name="Line 9"/>
          <p:cNvSpPr/>
          <p:nvPr/>
        </p:nvSpPr>
        <p:spPr>
          <a:xfrm flipV="1">
            <a:off x="4896000" y="4548600"/>
            <a:ext cx="1879200" cy="4914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37" name="CustomShape 10"/>
          <p:cNvSpPr/>
          <p:nvPr/>
        </p:nvSpPr>
        <p:spPr>
          <a:xfrm>
            <a:off x="2959920" y="4853160"/>
            <a:ext cx="1955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Σπερματικός Πόρος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94A0453-705A-4CAE-9AF0-CE7ED4AB70F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16</a:t>
            </a:fld>
            <a:endParaRPr/>
          </a:p>
        </p:txBody>
      </p:sp>
      <p:sp>
        <p:nvSpPr>
          <p:cNvPr id="23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1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Σπερματοδόχος Κύστη</a:t>
            </a:r>
            <a:endParaRPr/>
          </a:p>
        </p:txBody>
      </p:sp>
      <p:sp>
        <p:nvSpPr>
          <p:cNvPr id="242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243" name="CustomShape 6"/>
          <p:cNvSpPr/>
          <p:nvPr/>
        </p:nvSpPr>
        <p:spPr>
          <a:xfrm>
            <a:off x="287280" y="1091520"/>
            <a:ext cx="9359640" cy="18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Πάνω από τη βάση του προστάτη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</a:rPr>
              <a:t>Πίσω από την ουροδόχο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</a:rPr>
              <a:t>Μπροστά από το απευθυσμένο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</a:rPr>
              <a:t>Έκκριμα που αυξάνει κινητικότητα σπερματοζωαρίων</a:t>
            </a:r>
            <a:endParaRPr/>
          </a:p>
        </p:txBody>
      </p:sp>
      <p:pic>
        <p:nvPicPr>
          <p:cNvPr id="245" name="Picture 17"/>
          <p:cNvPicPr/>
          <p:nvPr/>
        </p:nvPicPr>
        <p:blipFill>
          <a:blip r:embed="rId3"/>
          <a:stretch/>
        </p:blipFill>
        <p:spPr>
          <a:xfrm>
            <a:off x="6353640" y="3816360"/>
            <a:ext cx="2820240" cy="2879640"/>
          </a:xfrm>
          <a:prstGeom prst="rect">
            <a:avLst/>
          </a:prstGeom>
          <a:ln>
            <a:noFill/>
          </a:ln>
        </p:spPr>
      </p:pic>
      <p:pic>
        <p:nvPicPr>
          <p:cNvPr id="246" name="Picture 10"/>
          <p:cNvPicPr/>
          <p:nvPr/>
        </p:nvPicPr>
        <p:blipFill>
          <a:blip r:embed="rId4"/>
          <a:srcRect l="2947" t="4726" b="3178"/>
          <a:stretch/>
        </p:blipFill>
        <p:spPr>
          <a:xfrm>
            <a:off x="944640" y="3739680"/>
            <a:ext cx="3152880" cy="2879640"/>
          </a:xfrm>
          <a:prstGeom prst="rect">
            <a:avLst/>
          </a:prstGeom>
          <a:ln>
            <a:noFill/>
          </a:ln>
        </p:spPr>
      </p:pic>
      <p:sp>
        <p:nvSpPr>
          <p:cNvPr id="247" name="CustomShape 8"/>
          <p:cNvSpPr/>
          <p:nvPr/>
        </p:nvSpPr>
        <p:spPr>
          <a:xfrm>
            <a:off x="4147560" y="5895720"/>
            <a:ext cx="2220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Σπερματοδόχος Κύστη</a:t>
            </a:r>
            <a:endParaRPr/>
          </a:p>
        </p:txBody>
      </p:sp>
      <p:sp>
        <p:nvSpPr>
          <p:cNvPr id="248" name="Line 9"/>
          <p:cNvSpPr/>
          <p:nvPr/>
        </p:nvSpPr>
        <p:spPr>
          <a:xfrm flipH="1" flipV="1">
            <a:off x="3183840" y="4817880"/>
            <a:ext cx="2156760" cy="10778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49" name="Line 10"/>
          <p:cNvSpPr/>
          <p:nvPr/>
        </p:nvSpPr>
        <p:spPr>
          <a:xfrm flipV="1">
            <a:off x="5340600" y="5342040"/>
            <a:ext cx="1896840" cy="5536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16BF0B2-6F53-4056-AA37-2B9AC3550E0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17</a:t>
            </a:fld>
            <a:endParaRPr/>
          </a:p>
        </p:txBody>
      </p:sp>
      <p:sp>
        <p:nvSpPr>
          <p:cNvPr id="25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Εκσπερματικός Πόρος</a:t>
            </a:r>
            <a:endParaRPr/>
          </a:p>
        </p:txBody>
      </p:sp>
      <p:sp>
        <p:nvSpPr>
          <p:cNvPr id="25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255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Τελικό τμήμα εκφορητικής οδού (2 cm)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Στη μάζα του προστάτη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Εκβάλλει στην προστατική μοίρα της ουρήθρας</a:t>
            </a:r>
            <a:endParaRPr/>
          </a:p>
        </p:txBody>
      </p:sp>
      <p:pic>
        <p:nvPicPr>
          <p:cNvPr id="257" name="Picture 12"/>
          <p:cNvPicPr/>
          <p:nvPr/>
        </p:nvPicPr>
        <p:blipFill>
          <a:blip r:embed="rId3"/>
          <a:srcRect l="16676" t="3491" r="12598"/>
          <a:stretch/>
        </p:blipFill>
        <p:spPr>
          <a:xfrm>
            <a:off x="3310200" y="2901960"/>
            <a:ext cx="3532320" cy="3821400"/>
          </a:xfrm>
          <a:prstGeom prst="rect">
            <a:avLst/>
          </a:prstGeom>
          <a:ln>
            <a:noFill/>
          </a:ln>
        </p:spPr>
      </p:pic>
      <p:sp>
        <p:nvSpPr>
          <p:cNvPr id="258" name="Line 8"/>
          <p:cNvSpPr/>
          <p:nvPr/>
        </p:nvSpPr>
        <p:spPr>
          <a:xfrm flipH="1" flipV="1">
            <a:off x="5405400" y="4273920"/>
            <a:ext cx="1947960" cy="17341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59" name="Line 9"/>
          <p:cNvSpPr/>
          <p:nvPr/>
        </p:nvSpPr>
        <p:spPr>
          <a:xfrm>
            <a:off x="2584080" y="4013280"/>
            <a:ext cx="1814400" cy="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60" name="CustomShape 10"/>
          <p:cNvSpPr/>
          <p:nvPr/>
        </p:nvSpPr>
        <p:spPr>
          <a:xfrm>
            <a:off x="618120" y="3813840"/>
            <a:ext cx="1955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Σπερματικός Πόρος</a:t>
            </a:r>
            <a:endParaRPr/>
          </a:p>
        </p:txBody>
      </p:sp>
      <p:sp>
        <p:nvSpPr>
          <p:cNvPr id="261" name="CustomShape 11"/>
          <p:cNvSpPr/>
          <p:nvPr/>
        </p:nvSpPr>
        <p:spPr>
          <a:xfrm>
            <a:off x="6291720" y="6008040"/>
            <a:ext cx="2198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Εκσπερματικός Πόρος</a:t>
            </a:r>
            <a:endParaRPr/>
          </a:p>
        </p:txBody>
      </p:sp>
      <p:sp>
        <p:nvSpPr>
          <p:cNvPr id="262" name="Line 12"/>
          <p:cNvSpPr/>
          <p:nvPr/>
        </p:nvSpPr>
        <p:spPr>
          <a:xfrm flipH="1">
            <a:off x="5557680" y="3364920"/>
            <a:ext cx="2616480" cy="6483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63" name="CustomShape 13"/>
          <p:cNvSpPr/>
          <p:nvPr/>
        </p:nvSpPr>
        <p:spPr>
          <a:xfrm>
            <a:off x="7250040" y="3026520"/>
            <a:ext cx="2220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Σπερματοδόχος Κύστη</a:t>
            </a:r>
            <a:endParaRPr/>
          </a:p>
        </p:txBody>
      </p:sp>
      <p:sp>
        <p:nvSpPr>
          <p:cNvPr id="264" name="Line 14"/>
          <p:cNvSpPr/>
          <p:nvPr/>
        </p:nvSpPr>
        <p:spPr>
          <a:xfrm>
            <a:off x="2584080" y="4013280"/>
            <a:ext cx="1699560" cy="9158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pic>
        <p:nvPicPr>
          <p:cNvPr id="265" name="Picture 21"/>
          <p:cNvPicPr/>
          <p:nvPr/>
        </p:nvPicPr>
        <p:blipFill>
          <a:blip r:embed="rId4"/>
          <a:srcRect l="12991" r="18091"/>
          <a:stretch/>
        </p:blipFill>
        <p:spPr>
          <a:xfrm>
            <a:off x="7391160" y="3870000"/>
            <a:ext cx="1799640" cy="2118600"/>
          </a:xfrm>
          <a:prstGeom prst="rect">
            <a:avLst/>
          </a:prstGeom>
          <a:ln>
            <a:noFill/>
          </a:ln>
        </p:spPr>
      </p:pic>
      <p:sp>
        <p:nvSpPr>
          <p:cNvPr id="266" name="Line 15"/>
          <p:cNvSpPr/>
          <p:nvPr/>
        </p:nvSpPr>
        <p:spPr>
          <a:xfrm>
            <a:off x="8174160" y="3364920"/>
            <a:ext cx="614880" cy="14432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67" name="Line 16"/>
          <p:cNvSpPr/>
          <p:nvPr/>
        </p:nvSpPr>
        <p:spPr>
          <a:xfrm flipV="1">
            <a:off x="7391160" y="5070240"/>
            <a:ext cx="964440" cy="9378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D1CF721-54E7-43CE-9585-7AC75BF3DF12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18</a:t>
            </a:fld>
            <a:endParaRPr/>
          </a:p>
        </p:txBody>
      </p:sp>
      <p:sp>
        <p:nvSpPr>
          <p:cNvPr id="26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1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Ουρήθρα</a:t>
            </a:r>
            <a:endParaRPr/>
          </a:p>
        </p:txBody>
      </p:sp>
      <p:sp>
        <p:nvSpPr>
          <p:cNvPr id="272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273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Προστατική (3-4 cm)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Υμενώδης (1,5 cm)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Σηραγγώδης (17-20 cm)</a:t>
            </a:r>
            <a:endParaRPr/>
          </a:p>
        </p:txBody>
      </p:sp>
      <p:pic>
        <p:nvPicPr>
          <p:cNvPr id="275" name="Picture 12"/>
          <p:cNvPicPr/>
          <p:nvPr/>
        </p:nvPicPr>
        <p:blipFill>
          <a:blip r:embed="rId3"/>
          <a:srcRect l="16676" t="3491" r="12598"/>
          <a:stretch/>
        </p:blipFill>
        <p:spPr>
          <a:xfrm>
            <a:off x="3664080" y="3120840"/>
            <a:ext cx="3327480" cy="3599640"/>
          </a:xfrm>
          <a:prstGeom prst="rect">
            <a:avLst/>
          </a:prstGeom>
          <a:ln>
            <a:noFill/>
          </a:ln>
        </p:spPr>
      </p:pic>
      <p:sp>
        <p:nvSpPr>
          <p:cNvPr id="276" name="Line 8"/>
          <p:cNvSpPr/>
          <p:nvPr/>
        </p:nvSpPr>
        <p:spPr>
          <a:xfrm flipH="1" flipV="1">
            <a:off x="5191920" y="4785120"/>
            <a:ext cx="2404440" cy="9576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77" name="Line 9"/>
          <p:cNvSpPr/>
          <p:nvPr/>
        </p:nvSpPr>
        <p:spPr>
          <a:xfrm>
            <a:off x="2827080" y="4121280"/>
            <a:ext cx="1145160" cy="12484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78" name="CustomShape 10"/>
          <p:cNvSpPr/>
          <p:nvPr/>
        </p:nvSpPr>
        <p:spPr>
          <a:xfrm>
            <a:off x="1442520" y="3911760"/>
            <a:ext cx="1337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Σηραγγώδης</a:t>
            </a:r>
            <a:endParaRPr/>
          </a:p>
        </p:txBody>
      </p:sp>
      <p:sp>
        <p:nvSpPr>
          <p:cNvPr id="279" name="CustomShape 11"/>
          <p:cNvSpPr/>
          <p:nvPr/>
        </p:nvSpPr>
        <p:spPr>
          <a:xfrm>
            <a:off x="7603200" y="5581800"/>
            <a:ext cx="10926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Υμενώδης</a:t>
            </a:r>
            <a:endParaRPr/>
          </a:p>
        </p:txBody>
      </p:sp>
      <p:sp>
        <p:nvSpPr>
          <p:cNvPr id="280" name="Line 12"/>
          <p:cNvSpPr/>
          <p:nvPr/>
        </p:nvSpPr>
        <p:spPr>
          <a:xfrm flipH="1">
            <a:off x="5319360" y="4121280"/>
            <a:ext cx="2160360" cy="5227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281" name="CustomShape 13"/>
          <p:cNvSpPr/>
          <p:nvPr/>
        </p:nvSpPr>
        <p:spPr>
          <a:xfrm>
            <a:off x="7486200" y="3952080"/>
            <a:ext cx="12175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Προστατική</a:t>
            </a:r>
            <a:endParaRPr/>
          </a:p>
        </p:txBody>
      </p:sp>
      <p:sp>
        <p:nvSpPr>
          <p:cNvPr id="282" name="Line 14"/>
          <p:cNvSpPr/>
          <p:nvPr/>
        </p:nvSpPr>
        <p:spPr>
          <a:xfrm>
            <a:off x="2827080" y="4121280"/>
            <a:ext cx="1911240" cy="7848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8967A06-0B9D-4DF8-8D38-A4BBE31FF00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19</a:t>
            </a:fld>
            <a:endParaRPr/>
          </a:p>
        </p:txBody>
      </p:sp>
      <p:sp>
        <p:nvSpPr>
          <p:cNvPr id="28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6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Προστάτης</a:t>
            </a:r>
            <a:endParaRPr/>
          </a:p>
        </p:txBody>
      </p:sp>
      <p:sp>
        <p:nvSpPr>
          <p:cNvPr id="287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288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Εξωκρινής ανδρικός αδένας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Παράγει ουσίες για τη διέγερση της κινητικότητας των σπερματοζωαρίων</a:t>
            </a:r>
            <a:endParaRPr/>
          </a:p>
        </p:txBody>
      </p:sp>
      <p:pic>
        <p:nvPicPr>
          <p:cNvPr id="290" name="Picture 9"/>
          <p:cNvPicPr/>
          <p:nvPr/>
        </p:nvPicPr>
        <p:blipFill>
          <a:blip r:embed="rId3"/>
          <a:stretch/>
        </p:blipFill>
        <p:spPr>
          <a:xfrm>
            <a:off x="1107360" y="2962440"/>
            <a:ext cx="3430080" cy="3671640"/>
          </a:xfrm>
          <a:prstGeom prst="rect">
            <a:avLst/>
          </a:prstGeom>
          <a:ln>
            <a:noFill/>
          </a:ln>
        </p:spPr>
      </p:pic>
      <p:sp>
        <p:nvSpPr>
          <p:cNvPr id="291" name="Line 8"/>
          <p:cNvSpPr/>
          <p:nvPr/>
        </p:nvSpPr>
        <p:spPr>
          <a:xfrm flipH="1" flipV="1">
            <a:off x="3175200" y="4908960"/>
            <a:ext cx="1168920" cy="1814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pic>
        <p:nvPicPr>
          <p:cNvPr id="292" name="Picture 1"/>
          <p:cNvPicPr/>
          <p:nvPr/>
        </p:nvPicPr>
        <p:blipFill>
          <a:blip r:embed="rId4"/>
          <a:stretch/>
        </p:blipFill>
        <p:spPr>
          <a:xfrm>
            <a:off x="6156720" y="3652200"/>
            <a:ext cx="2879640" cy="1919520"/>
          </a:xfrm>
          <a:prstGeom prst="rect">
            <a:avLst/>
          </a:prstGeom>
          <a:ln>
            <a:noFill/>
          </a:ln>
        </p:spPr>
      </p:pic>
      <p:sp>
        <p:nvSpPr>
          <p:cNvPr id="293" name="CustomShape 9"/>
          <p:cNvSpPr/>
          <p:nvPr/>
        </p:nvSpPr>
        <p:spPr>
          <a:xfrm>
            <a:off x="4555080" y="4923000"/>
            <a:ext cx="1167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Προστάτης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89FB63A-D304-48FA-A90E-F02E8D0848C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</a:t>
            </a:fld>
            <a:endParaRPr/>
          </a:p>
        </p:txBody>
      </p:sp>
      <p:sp>
        <p:nvSpPr>
          <p:cNvPr id="9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2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Γεννητικό Σύστημα Άνδρα</a:t>
            </a:r>
            <a:endParaRPr/>
          </a:p>
        </p:txBody>
      </p:sp>
      <p:sp>
        <p:nvSpPr>
          <p:cNvPr id="9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94" name="Picture 5"/>
          <p:cNvPicPr/>
          <p:nvPr/>
        </p:nvPicPr>
        <p:blipFill>
          <a:blip r:embed="rId3"/>
          <a:srcRect l="290776" r="509223"/>
          <a:stretch/>
        </p:blipFill>
        <p:spPr>
          <a:xfrm>
            <a:off x="6301080" y="1501920"/>
            <a:ext cx="1616040" cy="4499640"/>
          </a:xfrm>
          <a:prstGeom prst="rect">
            <a:avLst/>
          </a:prstGeom>
          <a:ln>
            <a:noFill/>
          </a:ln>
        </p:spPr>
      </p:pic>
      <p:pic>
        <p:nvPicPr>
          <p:cNvPr id="95" name="Picture 12"/>
          <p:cNvPicPr/>
          <p:nvPr/>
        </p:nvPicPr>
        <p:blipFill>
          <a:blip r:embed="rId4"/>
          <a:srcRect l="15543" t="2242" r="20317"/>
          <a:stretch/>
        </p:blipFill>
        <p:spPr>
          <a:xfrm>
            <a:off x="1938600" y="1501920"/>
            <a:ext cx="4359960" cy="44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49F0A7E-E81C-41C7-AF3D-F174FB34A24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20</a:t>
            </a:fld>
            <a:endParaRPr/>
          </a:p>
        </p:txBody>
      </p:sp>
      <p:sp>
        <p:nvSpPr>
          <p:cNvPr id="29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7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Προστάτης</a:t>
            </a:r>
            <a:endParaRPr/>
          </a:p>
        </p:txBody>
      </p:sp>
      <p:sp>
        <p:nvSpPr>
          <p:cNvPr id="298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299" name="CustomShape 6"/>
          <p:cNvSpPr/>
          <p:nvPr/>
        </p:nvSpPr>
        <p:spPr>
          <a:xfrm>
            <a:off x="287280" y="1379520"/>
            <a:ext cx="9359640" cy="9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Υπερτροφία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Καρκίνος</a:t>
            </a:r>
            <a:endParaRPr/>
          </a:p>
        </p:txBody>
      </p:sp>
      <p:pic>
        <p:nvPicPr>
          <p:cNvPr id="301" name="Picture 11"/>
          <p:cNvPicPr/>
          <p:nvPr/>
        </p:nvPicPr>
        <p:blipFill>
          <a:blip r:embed="rId3"/>
          <a:srcRect b="17525"/>
          <a:stretch/>
        </p:blipFill>
        <p:spPr>
          <a:xfrm>
            <a:off x="1081800" y="3418920"/>
            <a:ext cx="3238200" cy="2073240"/>
          </a:xfrm>
          <a:prstGeom prst="rect">
            <a:avLst/>
          </a:prstGeom>
          <a:ln>
            <a:noFill/>
          </a:ln>
        </p:spPr>
      </p:pic>
      <p:pic>
        <p:nvPicPr>
          <p:cNvPr id="302" name="Picture 14"/>
          <p:cNvPicPr/>
          <p:nvPr/>
        </p:nvPicPr>
        <p:blipFill>
          <a:blip r:embed="rId4"/>
          <a:stretch/>
        </p:blipFill>
        <p:spPr>
          <a:xfrm>
            <a:off x="5004000" y="1798200"/>
            <a:ext cx="435600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680AC17-E76A-43DD-80E9-8C8352A6C43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21</a:t>
            </a:fld>
            <a:endParaRPr/>
          </a:p>
        </p:txBody>
      </p:sp>
      <p:sp>
        <p:nvSpPr>
          <p:cNvPr id="30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6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Προστάτης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287280" y="1379520"/>
            <a:ext cx="9359640" cy="9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Υπερτροφία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Καρκίνος</a:t>
            </a:r>
            <a:endParaRPr/>
          </a:p>
        </p:txBody>
      </p:sp>
      <p:pic>
        <p:nvPicPr>
          <p:cNvPr id="310" name="Picture 1"/>
          <p:cNvPicPr/>
          <p:nvPr/>
        </p:nvPicPr>
        <p:blipFill>
          <a:blip r:embed="rId3"/>
          <a:stretch/>
        </p:blipFill>
        <p:spPr>
          <a:xfrm>
            <a:off x="6354000" y="2890080"/>
            <a:ext cx="3606120" cy="2880000"/>
          </a:xfrm>
          <a:prstGeom prst="rect">
            <a:avLst/>
          </a:prstGeom>
          <a:ln>
            <a:noFill/>
          </a:ln>
        </p:spPr>
      </p:pic>
      <p:pic>
        <p:nvPicPr>
          <p:cNvPr id="311" name="Picture 2"/>
          <p:cNvPicPr/>
          <p:nvPr/>
        </p:nvPicPr>
        <p:blipFill>
          <a:blip r:embed="rId4"/>
          <a:stretch/>
        </p:blipFill>
        <p:spPr>
          <a:xfrm>
            <a:off x="2979360" y="2890080"/>
            <a:ext cx="3385800" cy="2880000"/>
          </a:xfrm>
          <a:prstGeom prst="rect">
            <a:avLst/>
          </a:prstGeom>
          <a:ln>
            <a:noFill/>
          </a:ln>
        </p:spPr>
      </p:pic>
      <p:pic>
        <p:nvPicPr>
          <p:cNvPr id="312" name="Picture 12"/>
          <p:cNvPicPr/>
          <p:nvPr/>
        </p:nvPicPr>
        <p:blipFill>
          <a:blip r:embed="rId5"/>
          <a:stretch/>
        </p:blipFill>
        <p:spPr>
          <a:xfrm>
            <a:off x="88920" y="2890080"/>
            <a:ext cx="289008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8AC4DFE-228F-457A-9A62-127D5DE7DAD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22</a:t>
            </a:fld>
            <a:endParaRPr/>
          </a:p>
        </p:txBody>
      </p:sp>
      <p:sp>
        <p:nvSpPr>
          <p:cNvPr id="31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6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Βολβουρηθραίοι Αδένες (Cowper)</a:t>
            </a:r>
            <a:endParaRPr/>
          </a:p>
        </p:txBody>
      </p:sp>
      <p:sp>
        <p:nvSpPr>
          <p:cNvPr id="317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318" name="CustomShape 6"/>
          <p:cNvSpPr/>
          <p:nvPr/>
        </p:nvSpPr>
        <p:spPr>
          <a:xfrm>
            <a:off x="287280" y="1199520"/>
            <a:ext cx="9359640" cy="13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Δύο (Δεξιός – Αριστερός)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Μεταβάλλουν το όξινο περιβάλλον της ουρήθρας από όξινο σε αλκαλικό κατά την εκσπερμάτιση</a:t>
            </a:r>
            <a:endParaRPr/>
          </a:p>
        </p:txBody>
      </p:sp>
      <p:pic>
        <p:nvPicPr>
          <p:cNvPr id="320" name="Picture 6"/>
          <p:cNvPicPr/>
          <p:nvPr/>
        </p:nvPicPr>
        <p:blipFill>
          <a:blip r:embed="rId3"/>
          <a:srcRect l="17045" t="10209" r="16507" b="4896"/>
          <a:stretch/>
        </p:blipFill>
        <p:spPr>
          <a:xfrm>
            <a:off x="3355200" y="2783880"/>
            <a:ext cx="340200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B048AB8-F01E-4FC0-A133-050F6828995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23</a:t>
            </a:fld>
            <a:endParaRPr/>
          </a:p>
        </p:txBody>
      </p:sp>
      <p:sp>
        <p:nvSpPr>
          <p:cNvPr id="32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4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Πέος</a:t>
            </a:r>
            <a:endParaRPr/>
          </a:p>
        </p:txBody>
      </p:sp>
      <p:sp>
        <p:nvSpPr>
          <p:cNvPr id="325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326" name="CustomShape 6"/>
          <p:cNvSpPr/>
          <p:nvPr/>
        </p:nvSpPr>
        <p:spPr>
          <a:xfrm>
            <a:off x="287280" y="1199520"/>
            <a:ext cx="9359640" cy="33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Επίμηκες κυλινδρικό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Δυο σηραγγώδη σώματα &amp; σηραγγώδες ουρήθρας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Καλύπτεται από πόσθη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Ρίζα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Σώμα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Βάλανος</a:t>
            </a:r>
            <a:endParaRPr/>
          </a:p>
        </p:txBody>
      </p:sp>
      <p:pic>
        <p:nvPicPr>
          <p:cNvPr id="328" name="Picture 6"/>
          <p:cNvPicPr/>
          <p:nvPr/>
        </p:nvPicPr>
        <p:blipFill>
          <a:blip r:embed="rId3"/>
          <a:srcRect r="4266"/>
          <a:stretch/>
        </p:blipFill>
        <p:spPr>
          <a:xfrm>
            <a:off x="4778280" y="2411640"/>
            <a:ext cx="2520000" cy="4320000"/>
          </a:xfrm>
          <a:prstGeom prst="rect">
            <a:avLst/>
          </a:prstGeom>
          <a:ln>
            <a:noFill/>
          </a:ln>
        </p:spPr>
      </p:pic>
      <p:pic>
        <p:nvPicPr>
          <p:cNvPr id="329" name="Picture 10"/>
          <p:cNvPicPr/>
          <p:nvPr/>
        </p:nvPicPr>
        <p:blipFill>
          <a:blip r:embed="rId4"/>
          <a:stretch/>
        </p:blipFill>
        <p:spPr>
          <a:xfrm>
            <a:off x="7329600" y="4728600"/>
            <a:ext cx="2050560" cy="200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82992B4-B9BB-4558-8BFD-9115AA892112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24</a:t>
            </a:fld>
            <a:endParaRPr/>
          </a:p>
        </p:txBody>
      </p:sp>
      <p:sp>
        <p:nvSpPr>
          <p:cNvPr id="33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Βάλανος</a:t>
            </a:r>
            <a:endParaRPr/>
          </a:p>
        </p:txBody>
      </p:sp>
      <p:sp>
        <p:nvSpPr>
          <p:cNvPr id="33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335" name="CustomShape 6"/>
          <p:cNvSpPr/>
          <p:nvPr/>
        </p:nvSpPr>
        <p:spPr>
          <a:xfrm>
            <a:off x="287280" y="1199520"/>
            <a:ext cx="9359640" cy="27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Σχήμα Κώνου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Στεφάνη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Στεφανιαία Αύλακα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Ακροποσθία</a:t>
            </a:r>
            <a:endParaRPr/>
          </a:p>
          <a:p>
            <a:pPr>
              <a:lnSpc>
                <a:spcPct val="13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Χαλινός</a:t>
            </a:r>
            <a:endParaRPr/>
          </a:p>
        </p:txBody>
      </p:sp>
      <p:pic>
        <p:nvPicPr>
          <p:cNvPr id="337" name="Picture 12"/>
          <p:cNvPicPr/>
          <p:nvPr/>
        </p:nvPicPr>
        <p:blipFill>
          <a:blip r:embed="rId3"/>
          <a:srcRect l="34346" t="14562" r="32411" b="41128"/>
          <a:stretch/>
        </p:blipFill>
        <p:spPr>
          <a:xfrm>
            <a:off x="3230280" y="3661560"/>
            <a:ext cx="1958400" cy="2880000"/>
          </a:xfrm>
          <a:prstGeom prst="rect">
            <a:avLst/>
          </a:prstGeom>
          <a:ln>
            <a:noFill/>
          </a:ln>
        </p:spPr>
      </p:pic>
      <p:pic>
        <p:nvPicPr>
          <p:cNvPr id="338" name="Picture 5"/>
          <p:cNvPicPr/>
          <p:nvPr/>
        </p:nvPicPr>
        <p:blipFill>
          <a:blip r:embed="rId4"/>
          <a:stretch/>
        </p:blipFill>
        <p:spPr>
          <a:xfrm>
            <a:off x="5233680" y="3652200"/>
            <a:ext cx="412200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4404703-9983-4DC7-9182-4BAFF3B2E88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25</a:t>
            </a:fld>
            <a:endParaRPr/>
          </a:p>
        </p:txBody>
      </p:sp>
      <p:sp>
        <p:nvSpPr>
          <p:cNvPr id="34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2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Φίμωση - Παραφίμωση</a:t>
            </a:r>
            <a:endParaRPr/>
          </a:p>
        </p:txBody>
      </p:sp>
      <p:sp>
        <p:nvSpPr>
          <p:cNvPr id="34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345" name="Picture 1"/>
          <p:cNvPicPr/>
          <p:nvPr/>
        </p:nvPicPr>
        <p:blipFill>
          <a:blip r:embed="rId3"/>
          <a:stretch/>
        </p:blipFill>
        <p:spPr>
          <a:xfrm>
            <a:off x="2171160" y="1930680"/>
            <a:ext cx="2081880" cy="2519640"/>
          </a:xfrm>
          <a:prstGeom prst="rect">
            <a:avLst/>
          </a:prstGeom>
          <a:ln>
            <a:noFill/>
          </a:ln>
        </p:spPr>
      </p:pic>
      <p:pic>
        <p:nvPicPr>
          <p:cNvPr id="346" name="Picture 11"/>
          <p:cNvPicPr/>
          <p:nvPr/>
        </p:nvPicPr>
        <p:blipFill>
          <a:blip r:embed="rId4"/>
          <a:stretch/>
        </p:blipFill>
        <p:spPr>
          <a:xfrm>
            <a:off x="4242960" y="1930680"/>
            <a:ext cx="3688200" cy="2519640"/>
          </a:xfrm>
          <a:prstGeom prst="rect">
            <a:avLst/>
          </a:prstGeom>
          <a:ln>
            <a:noFill/>
          </a:ln>
        </p:spPr>
      </p:pic>
      <p:pic>
        <p:nvPicPr>
          <p:cNvPr id="347" name="Picture 12"/>
          <p:cNvPicPr/>
          <p:nvPr/>
        </p:nvPicPr>
        <p:blipFill>
          <a:blip r:embed="rId5"/>
          <a:stretch/>
        </p:blipFill>
        <p:spPr>
          <a:xfrm>
            <a:off x="2180160" y="4676040"/>
            <a:ext cx="1571040" cy="1824120"/>
          </a:xfrm>
          <a:prstGeom prst="rect">
            <a:avLst/>
          </a:prstGeom>
          <a:ln>
            <a:noFill/>
          </a:ln>
        </p:spPr>
      </p:pic>
      <p:pic>
        <p:nvPicPr>
          <p:cNvPr id="348" name="Picture 13"/>
          <p:cNvPicPr/>
          <p:nvPr/>
        </p:nvPicPr>
        <p:blipFill>
          <a:blip r:embed="rId6"/>
          <a:stretch/>
        </p:blipFill>
        <p:spPr>
          <a:xfrm>
            <a:off x="3738600" y="4676040"/>
            <a:ext cx="1668960" cy="1824120"/>
          </a:xfrm>
          <a:prstGeom prst="rect">
            <a:avLst/>
          </a:prstGeom>
          <a:ln>
            <a:noFill/>
          </a:ln>
        </p:spPr>
      </p:pic>
      <p:pic>
        <p:nvPicPr>
          <p:cNvPr id="349" name="Picture 14"/>
          <p:cNvPicPr/>
          <p:nvPr/>
        </p:nvPicPr>
        <p:blipFill>
          <a:blip r:embed="rId7"/>
          <a:stretch/>
        </p:blipFill>
        <p:spPr>
          <a:xfrm>
            <a:off x="5395320" y="4676040"/>
            <a:ext cx="2544480" cy="182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8DCD99D-EDBC-49CA-A5B1-AE4859D78DD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26</a:t>
            </a:fld>
            <a:endParaRPr/>
          </a:p>
        </p:txBody>
      </p:sp>
      <p:sp>
        <p:nvSpPr>
          <p:cNvPr id="35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Υποσπαδίας</a:t>
            </a:r>
            <a:endParaRPr/>
          </a:p>
        </p:txBody>
      </p:sp>
      <p:sp>
        <p:nvSpPr>
          <p:cNvPr id="35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356" name="Picture 17"/>
          <p:cNvPicPr/>
          <p:nvPr/>
        </p:nvPicPr>
        <p:blipFill>
          <a:blip r:embed="rId3"/>
          <a:stretch/>
        </p:blipFill>
        <p:spPr>
          <a:xfrm>
            <a:off x="1440000" y="1681920"/>
            <a:ext cx="7199640" cy="411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7226280" y="6886440"/>
            <a:ext cx="234504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9719DE3-7C53-41AA-A7A3-28E18C8B0C1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27</a:t>
            </a:fld>
            <a:endParaRPr/>
          </a:p>
        </p:txBody>
      </p:sp>
      <p:sp>
        <p:nvSpPr>
          <p:cNvPr id="35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60" name="CustomShape 4"/>
          <p:cNvSpPr/>
          <p:nvPr/>
        </p:nvSpPr>
        <p:spPr>
          <a:xfrm>
            <a:off x="3783600" y="6923160"/>
            <a:ext cx="2498760" cy="45504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361" name="CustomShape 5"/>
          <p:cNvSpPr/>
          <p:nvPr/>
        </p:nvSpPr>
        <p:spPr>
          <a:xfrm>
            <a:off x="288000" y="684000"/>
            <a:ext cx="93564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3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Βιβλιογραφία</a:t>
            </a:r>
            <a:endParaRPr/>
          </a:p>
        </p:txBody>
      </p:sp>
      <p:sp>
        <p:nvSpPr>
          <p:cNvPr id="362" name="CustomShape 6"/>
          <p:cNvSpPr/>
          <p:nvPr/>
        </p:nvSpPr>
        <p:spPr>
          <a:xfrm>
            <a:off x="1045080" y="1631520"/>
            <a:ext cx="7836840" cy="43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Αποστολάκης Γ.: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Εκδόσεις Παπαζήση, 1968.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Καμμάς Αντώνης: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Μαθήματα Ανατομικής.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Βήτα Ιατρικές Εκδόσεις, 2010.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 1979.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Επίτομη Ανατομική του Ανθρώπου &amp; Άτλας.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Κυριακίδη,1980.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5.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Platzer Werner: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Εγχειρίδιο Ανατομικής του Ανθρώπου με Έγχρωμο Άτλαντα.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Εκδόσεις Λίτσας, 1998.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6.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Agur A.M.R., Dalley A.F. 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Grant’s atlas of anatomy.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Wilkins, 2013.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7.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Ellis H., Mahadevan V.: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Clinical Anatomy. Applied Anatomy for Students and Junior Doctors.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ed, Willey, 2013.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8.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Moore Κ., Agur M.R.Α., Dalley F.Α.: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Essential Clinical Anatomy.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4</a:t>
            </a:r>
            <a:r>
              <a:rPr lang="el-GR" sz="1200" strike="noStrike" baseline="3000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 2012.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9.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Netter Frank H.: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Atlas of Human Anatomy.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5</a:t>
            </a:r>
            <a:r>
              <a:rPr lang="el-GR" sz="1200" strike="noStrike" baseline="3000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 Ed. Saunders, 2011.</a:t>
            </a:r>
            <a:endParaRPr/>
          </a:p>
          <a:p>
            <a:pPr>
              <a:lnSpc>
                <a:spcPct val="141000"/>
              </a:lnSpc>
            </a:pP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10. </a:t>
            </a:r>
            <a:r>
              <a:rPr lang="el-GR" sz="14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Sobotta: </a:t>
            </a:r>
            <a:r>
              <a:rPr lang="el-GR" sz="1400" b="1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Άτλας Ανατομικής του Ανθρώπου. </a:t>
            </a:r>
            <a:r>
              <a:rPr lang="el-GR" sz="12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Γ. Παρισιάνος, 1978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7226280" y="6886440"/>
            <a:ext cx="234504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A7A8605-9884-48A6-B800-7D96D14A555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28</a:t>
            </a:fld>
            <a:endParaRPr/>
          </a:p>
        </p:txBody>
      </p:sp>
      <p:sp>
        <p:nvSpPr>
          <p:cNvPr id="36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6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66" name="CustomShape 4"/>
          <p:cNvSpPr/>
          <p:nvPr/>
        </p:nvSpPr>
        <p:spPr>
          <a:xfrm>
            <a:off x="3783600" y="6923160"/>
            <a:ext cx="2498760" cy="45504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pic>
        <p:nvPicPr>
          <p:cNvPr id="367" name="Picture 5"/>
          <p:cNvPicPr/>
          <p:nvPr/>
        </p:nvPicPr>
        <p:blipFill>
          <a:blip r:embed="rId3"/>
          <a:stretch/>
        </p:blipFill>
        <p:spPr>
          <a:xfrm>
            <a:off x="2519280" y="1547640"/>
            <a:ext cx="5038920" cy="5038920"/>
          </a:xfrm>
          <a:prstGeom prst="rect">
            <a:avLst/>
          </a:prstGeom>
          <a:ln>
            <a:noFill/>
          </a:ln>
        </p:spPr>
      </p:pic>
      <p:sp>
        <p:nvSpPr>
          <p:cNvPr id="368" name="CustomShape 5"/>
          <p:cNvSpPr/>
          <p:nvPr/>
        </p:nvSpPr>
        <p:spPr>
          <a:xfrm>
            <a:off x="351360" y="788040"/>
            <a:ext cx="9355320" cy="54540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57D50FB-DBAD-4BB0-964F-F23B52267F1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</a:t>
            </a:fld>
            <a:endParaRPr/>
          </a:p>
        </p:txBody>
      </p:sp>
      <p:sp>
        <p:nvSpPr>
          <p:cNvPr id="9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9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Γεννητικό Σύστημα Άνδρα</a:t>
            </a:r>
            <a:endParaRPr/>
          </a:p>
        </p:txBody>
      </p:sp>
      <p:sp>
        <p:nvSpPr>
          <p:cNvPr id="100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01" name="CustomShape 6"/>
          <p:cNvSpPr/>
          <p:nvPr/>
        </p:nvSpPr>
        <p:spPr>
          <a:xfrm>
            <a:off x="287280" y="1379520"/>
            <a:ext cx="9359640" cy="42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Όρχεις (Γεννητικοί Αδένες)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Εκφορητική Οδός Σπέρματος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Επιδιδυμίδα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Σπερματικός Πόρος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Σπερματοδόχος Κύστη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Εκσπερματικός Πόρος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0000"/>
                </a:solidFill>
                <a:latin typeface="Arial"/>
                <a:ea typeface="ＭＳ Ｐゴシック"/>
              </a:rPr>
              <a:t>Πέος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Σηραγγώδη Σώματα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0000"/>
                </a:solidFill>
                <a:latin typeface="Arial"/>
                <a:ea typeface="ＭＳ Ｐゴシック"/>
              </a:rPr>
              <a:t>Ουρήθρα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0000"/>
                </a:solidFill>
                <a:latin typeface="Arial"/>
                <a:ea typeface="ＭＳ Ｐゴシック"/>
              </a:rPr>
              <a:t>Προστάτης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0000"/>
                </a:solidFill>
                <a:latin typeface="Arial"/>
                <a:ea typeface="ＭＳ Ｐゴシック"/>
              </a:rPr>
              <a:t>Αδένες του Cowper </a:t>
            </a:r>
            <a:r>
              <a:rPr lang="el-GR" sz="2000" strike="noStrike">
                <a:solidFill>
                  <a:srgbClr val="FF0000"/>
                </a:solidFill>
                <a:latin typeface="Arial"/>
                <a:ea typeface="ＭＳ Ｐゴシック"/>
              </a:rPr>
              <a:t>(Βολβοουρηθραίοι)</a:t>
            </a:r>
            <a:endParaRPr/>
          </a:p>
        </p:txBody>
      </p:sp>
      <p:pic>
        <p:nvPicPr>
          <p:cNvPr id="102" name="Picture 10"/>
          <p:cNvPicPr/>
          <p:nvPr/>
        </p:nvPicPr>
        <p:blipFill>
          <a:blip r:embed="rId3"/>
          <a:stretch/>
        </p:blipFill>
        <p:spPr>
          <a:xfrm>
            <a:off x="6830280" y="995760"/>
            <a:ext cx="2519640" cy="3061080"/>
          </a:xfrm>
          <a:prstGeom prst="rect">
            <a:avLst/>
          </a:prstGeom>
          <a:ln>
            <a:noFill/>
          </a:ln>
        </p:spPr>
      </p:pic>
      <p:pic>
        <p:nvPicPr>
          <p:cNvPr id="103" name="Picture 9"/>
          <p:cNvPicPr/>
          <p:nvPr/>
        </p:nvPicPr>
        <p:blipFill>
          <a:blip r:embed="rId4"/>
          <a:stretch/>
        </p:blipFill>
        <p:spPr>
          <a:xfrm>
            <a:off x="6830280" y="4047480"/>
            <a:ext cx="2519640" cy="245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B1AECB4-530F-46E6-97F5-BC8AD6D1D43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</a:t>
            </a:fld>
            <a:endParaRPr/>
          </a:p>
        </p:txBody>
      </p:sp>
      <p:sp>
        <p:nvSpPr>
          <p:cNvPr id="10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7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Όρχις (Αδένας Μικτός)</a:t>
            </a:r>
            <a:endParaRPr/>
          </a:p>
        </p:txBody>
      </p:sp>
      <p:sp>
        <p:nvSpPr>
          <p:cNvPr id="108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287280" y="1379520"/>
            <a:ext cx="9359640" cy="35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Έχει μέγεθος καρυδιού (15-20 gr)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2 Άκρα (Πόλοι):  Άνω – Κάτω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2 Επιφάνειες: Έσω – Έξω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2 Χείλη: Πρόσθιο – Οπίσθιο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Αρ Χαμηλότερα Δε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Έσω Έκκριση: Γεννητικές Ορμόνες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(Τεστοστερόνη)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Έξω Έκκριση: Σπερματοζωάρια</a:t>
            </a:r>
            <a:endParaRPr/>
          </a:p>
        </p:txBody>
      </p:sp>
      <p:pic>
        <p:nvPicPr>
          <p:cNvPr id="110" name="Picture 1"/>
          <p:cNvPicPr/>
          <p:nvPr/>
        </p:nvPicPr>
        <p:blipFill>
          <a:blip r:embed="rId3"/>
          <a:stretch/>
        </p:blipFill>
        <p:spPr>
          <a:xfrm>
            <a:off x="6374880" y="864360"/>
            <a:ext cx="3059640" cy="3360240"/>
          </a:xfrm>
          <a:prstGeom prst="rect">
            <a:avLst/>
          </a:prstGeom>
          <a:ln>
            <a:noFill/>
          </a:ln>
        </p:spPr>
      </p:pic>
      <p:pic>
        <p:nvPicPr>
          <p:cNvPr id="111" name="Picture 10"/>
          <p:cNvPicPr/>
          <p:nvPr/>
        </p:nvPicPr>
        <p:blipFill>
          <a:blip r:embed="rId4"/>
          <a:stretch/>
        </p:blipFill>
        <p:spPr>
          <a:xfrm>
            <a:off x="6374880" y="4224960"/>
            <a:ext cx="3059640" cy="229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B6EE066-8F61-467E-9C7D-1EB6EEA33C91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5</a:t>
            </a:fld>
            <a:endParaRPr/>
          </a:p>
        </p:txBody>
      </p:sp>
      <p:sp>
        <p:nvSpPr>
          <p:cNvPr id="11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5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Όρχις (Χιτώνες)</a:t>
            </a:r>
            <a:endParaRPr/>
          </a:p>
        </p:txBody>
      </p:sp>
      <p:sp>
        <p:nvSpPr>
          <p:cNvPr id="116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17" name="CustomShape 6"/>
          <p:cNvSpPr/>
          <p:nvPr/>
        </p:nvSpPr>
        <p:spPr>
          <a:xfrm>
            <a:off x="287280" y="1379520"/>
            <a:ext cx="9359640" cy="26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Όσχεο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Δαρτός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Κρεμαστήρια Περιτονία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Έξω Κρεμαστήριος μυς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Κοινός Ελυτροειδής Χιτώνας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Ίδιος Ελυτροειδής Χιτώνας</a:t>
            </a:r>
            <a:endParaRPr/>
          </a:p>
        </p:txBody>
      </p:sp>
      <p:pic>
        <p:nvPicPr>
          <p:cNvPr id="118" name="Picture 5"/>
          <p:cNvPicPr/>
          <p:nvPr/>
        </p:nvPicPr>
        <p:blipFill>
          <a:blip r:embed="rId3"/>
          <a:srcRect l="12650" t="11692" r="11814" b="10096"/>
          <a:stretch/>
        </p:blipFill>
        <p:spPr>
          <a:xfrm>
            <a:off x="5232600" y="1512000"/>
            <a:ext cx="3801960" cy="5039640"/>
          </a:xfrm>
          <a:prstGeom prst="rect">
            <a:avLst/>
          </a:prstGeom>
          <a:ln>
            <a:noFill/>
          </a:ln>
        </p:spPr>
      </p:pic>
      <p:sp>
        <p:nvSpPr>
          <p:cNvPr id="119" name="CustomShape 7"/>
          <p:cNvSpPr/>
          <p:nvPr/>
        </p:nvSpPr>
        <p:spPr>
          <a:xfrm>
            <a:off x="8937720" y="1623240"/>
            <a:ext cx="82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 Όσχεο</a:t>
            </a:r>
            <a:endParaRPr/>
          </a:p>
        </p:txBody>
      </p:sp>
      <p:sp>
        <p:nvSpPr>
          <p:cNvPr id="120" name="Line 8"/>
          <p:cNvSpPr/>
          <p:nvPr/>
        </p:nvSpPr>
        <p:spPr>
          <a:xfrm flipH="1">
            <a:off x="7753320" y="1851840"/>
            <a:ext cx="1299960" cy="1695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21" name="CustomShape 9"/>
          <p:cNvSpPr/>
          <p:nvPr/>
        </p:nvSpPr>
        <p:spPr>
          <a:xfrm>
            <a:off x="8920800" y="2084760"/>
            <a:ext cx="838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Δαρτός</a:t>
            </a:r>
            <a:endParaRPr/>
          </a:p>
        </p:txBody>
      </p:sp>
      <p:sp>
        <p:nvSpPr>
          <p:cNvPr id="122" name="Line 10"/>
          <p:cNvSpPr/>
          <p:nvPr/>
        </p:nvSpPr>
        <p:spPr>
          <a:xfrm flipH="1">
            <a:off x="7573320" y="2355840"/>
            <a:ext cx="1393200" cy="1270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23" name="CustomShape 11"/>
          <p:cNvSpPr/>
          <p:nvPr/>
        </p:nvSpPr>
        <p:spPr>
          <a:xfrm>
            <a:off x="8413920" y="2521800"/>
            <a:ext cx="1354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Κρεμαστήρια</a:t>
            </a:r>
            <a:endParaRPr/>
          </a:p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Περιτονία</a:t>
            </a:r>
            <a:endParaRPr/>
          </a:p>
        </p:txBody>
      </p:sp>
      <p:sp>
        <p:nvSpPr>
          <p:cNvPr id="124" name="Line 12"/>
          <p:cNvSpPr/>
          <p:nvPr/>
        </p:nvSpPr>
        <p:spPr>
          <a:xfrm flipH="1" flipV="1">
            <a:off x="7450920" y="2668320"/>
            <a:ext cx="1005840" cy="2520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25" name="CustomShape 13"/>
          <p:cNvSpPr/>
          <p:nvPr/>
        </p:nvSpPr>
        <p:spPr>
          <a:xfrm>
            <a:off x="7309440" y="6491880"/>
            <a:ext cx="23468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Έξω Κρεμαστήριος Μυς</a:t>
            </a:r>
            <a:endParaRPr/>
          </a:p>
        </p:txBody>
      </p:sp>
      <p:sp>
        <p:nvSpPr>
          <p:cNvPr id="126" name="Line 14"/>
          <p:cNvSpPr/>
          <p:nvPr/>
        </p:nvSpPr>
        <p:spPr>
          <a:xfrm flipH="1" flipV="1">
            <a:off x="7905960" y="5576760"/>
            <a:ext cx="855360" cy="10134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27" name="CustomShape 15"/>
          <p:cNvSpPr/>
          <p:nvPr/>
        </p:nvSpPr>
        <p:spPr>
          <a:xfrm>
            <a:off x="3189960" y="5407920"/>
            <a:ext cx="1951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Κοινός Ελυτροειδής</a:t>
            </a:r>
            <a:endParaRPr/>
          </a:p>
        </p:txBody>
      </p:sp>
      <p:sp>
        <p:nvSpPr>
          <p:cNvPr id="128" name="CustomShape 16"/>
          <p:cNvSpPr/>
          <p:nvPr/>
        </p:nvSpPr>
        <p:spPr>
          <a:xfrm>
            <a:off x="3290760" y="5967720"/>
            <a:ext cx="17949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Ίδιος Ελυτροειδής</a:t>
            </a:r>
            <a:endParaRPr/>
          </a:p>
        </p:txBody>
      </p:sp>
      <p:sp>
        <p:nvSpPr>
          <p:cNvPr id="129" name="Line 17"/>
          <p:cNvSpPr/>
          <p:nvPr/>
        </p:nvSpPr>
        <p:spPr>
          <a:xfrm flipV="1">
            <a:off x="5108040" y="5204880"/>
            <a:ext cx="1008000" cy="4316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30" name="Line 18"/>
          <p:cNvSpPr/>
          <p:nvPr/>
        </p:nvSpPr>
        <p:spPr>
          <a:xfrm flipV="1">
            <a:off x="5108040" y="5636520"/>
            <a:ext cx="1476360" cy="5601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4166E5A-8383-4800-87EE-41259F0B925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6</a:t>
            </a:fld>
            <a:endParaRPr/>
          </a:p>
        </p:txBody>
      </p:sp>
      <p:sp>
        <p:nvSpPr>
          <p:cNvPr id="13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5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Όρχις</a:t>
            </a: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37" name="CustomShape 6"/>
          <p:cNvSpPr/>
          <p:nvPr/>
        </p:nvSpPr>
        <p:spPr>
          <a:xfrm>
            <a:off x="287280" y="1379520"/>
            <a:ext cx="9359640" cy="139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Ιγμόρειο Σώμα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Ορχικό Λόβιο (250-300)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Σπερματικά Σωληνάρια</a:t>
            </a:r>
            <a:endParaRPr/>
          </a:p>
        </p:txBody>
      </p:sp>
      <p:pic>
        <p:nvPicPr>
          <p:cNvPr id="139" name="Picture 7"/>
          <p:cNvPicPr/>
          <p:nvPr/>
        </p:nvPicPr>
        <p:blipFill>
          <a:blip r:embed="rId3"/>
          <a:srcRect l="6590" t="36300" r="13016" b="4549"/>
          <a:stretch/>
        </p:blipFill>
        <p:spPr>
          <a:xfrm>
            <a:off x="5702400" y="2891880"/>
            <a:ext cx="3164400" cy="3598200"/>
          </a:xfrm>
          <a:prstGeom prst="rect">
            <a:avLst/>
          </a:prstGeom>
          <a:ln>
            <a:noFill/>
          </a:ln>
        </p:spPr>
      </p:pic>
      <p:pic>
        <p:nvPicPr>
          <p:cNvPr id="140" name="Picture 6"/>
          <p:cNvPicPr/>
          <p:nvPr/>
        </p:nvPicPr>
        <p:blipFill>
          <a:blip r:embed="rId4"/>
          <a:stretch/>
        </p:blipFill>
        <p:spPr>
          <a:xfrm>
            <a:off x="1233360" y="3435480"/>
            <a:ext cx="2325240" cy="3246120"/>
          </a:xfrm>
          <a:prstGeom prst="rect">
            <a:avLst/>
          </a:prstGeom>
          <a:ln>
            <a:noFill/>
          </a:ln>
        </p:spPr>
      </p:pic>
      <p:sp>
        <p:nvSpPr>
          <p:cNvPr id="141" name="Line 8"/>
          <p:cNvSpPr/>
          <p:nvPr/>
        </p:nvSpPr>
        <p:spPr>
          <a:xfrm flipH="1">
            <a:off x="2346840" y="3773880"/>
            <a:ext cx="2387160" cy="14626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42" name="Line 9"/>
          <p:cNvSpPr/>
          <p:nvPr/>
        </p:nvSpPr>
        <p:spPr>
          <a:xfrm>
            <a:off x="4734360" y="3773880"/>
            <a:ext cx="2813040" cy="7304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43" name="Line 10"/>
          <p:cNvSpPr/>
          <p:nvPr/>
        </p:nvSpPr>
        <p:spPr>
          <a:xfrm flipH="1">
            <a:off x="1913400" y="4589640"/>
            <a:ext cx="2918160" cy="10785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44" name="Line 11"/>
          <p:cNvSpPr/>
          <p:nvPr/>
        </p:nvSpPr>
        <p:spPr>
          <a:xfrm flipH="1">
            <a:off x="2477880" y="5518800"/>
            <a:ext cx="2162160" cy="3034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45" name="Line 12"/>
          <p:cNvSpPr/>
          <p:nvPr/>
        </p:nvSpPr>
        <p:spPr>
          <a:xfrm>
            <a:off x="4831560" y="4589640"/>
            <a:ext cx="1901520" cy="3985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46" name="Line 13"/>
          <p:cNvSpPr/>
          <p:nvPr/>
        </p:nvSpPr>
        <p:spPr>
          <a:xfrm>
            <a:off x="4640040" y="5518800"/>
            <a:ext cx="2211840" cy="1494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47" name="CustomShape 14"/>
          <p:cNvSpPr/>
          <p:nvPr/>
        </p:nvSpPr>
        <p:spPr>
          <a:xfrm>
            <a:off x="3979440" y="3435480"/>
            <a:ext cx="1508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Ιγμόρειο Σώμα</a:t>
            </a:r>
            <a:endParaRPr/>
          </a:p>
        </p:txBody>
      </p:sp>
      <p:sp>
        <p:nvSpPr>
          <p:cNvPr id="148" name="CustomShape 15"/>
          <p:cNvSpPr/>
          <p:nvPr/>
        </p:nvSpPr>
        <p:spPr>
          <a:xfrm>
            <a:off x="4075920" y="4210920"/>
            <a:ext cx="1441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Ορχικό Λόβιο </a:t>
            </a:r>
            <a:endParaRPr/>
          </a:p>
        </p:txBody>
      </p:sp>
      <p:sp>
        <p:nvSpPr>
          <p:cNvPr id="149" name="CustomShape 16"/>
          <p:cNvSpPr/>
          <p:nvPr/>
        </p:nvSpPr>
        <p:spPr>
          <a:xfrm>
            <a:off x="3609720" y="5180400"/>
            <a:ext cx="22672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Σπερματικά Σωληνάρια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17CC1AE-2E18-4535-9EDA-9C6F66004EA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7</a:t>
            </a:fld>
            <a:endParaRPr/>
          </a:p>
        </p:txBody>
      </p:sp>
      <p:sp>
        <p:nvSpPr>
          <p:cNvPr id="15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Όρχις</a:t>
            </a:r>
            <a:endParaRPr/>
          </a:p>
        </p:txBody>
      </p:sp>
      <p:sp>
        <p:nvSpPr>
          <p:cNvPr id="15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55" name="CustomShape 6"/>
          <p:cNvSpPr/>
          <p:nvPr/>
        </p:nvSpPr>
        <p:spPr>
          <a:xfrm>
            <a:off x="287280" y="1379520"/>
            <a:ext cx="9359640" cy="18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Εσπειραμένο Σπερματικό Σωληνάριο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Ευθύ Σπερματικό Σωληνάριο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Δίκτυο Haller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Κύτταρα  Leyding </a:t>
            </a: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(Τεστοστερόνη)</a:t>
            </a:r>
            <a:endParaRPr/>
          </a:p>
        </p:txBody>
      </p:sp>
      <p:pic>
        <p:nvPicPr>
          <p:cNvPr id="157" name="Picture 7"/>
          <p:cNvPicPr/>
          <p:nvPr/>
        </p:nvPicPr>
        <p:blipFill>
          <a:blip r:embed="rId3"/>
          <a:srcRect l="6590" t="36300" r="13016" b="4549"/>
          <a:stretch/>
        </p:blipFill>
        <p:spPr>
          <a:xfrm>
            <a:off x="6248160" y="2906640"/>
            <a:ext cx="3164400" cy="3598200"/>
          </a:xfrm>
          <a:prstGeom prst="rect">
            <a:avLst/>
          </a:prstGeom>
          <a:ln>
            <a:noFill/>
          </a:ln>
        </p:spPr>
      </p:pic>
      <p:sp>
        <p:nvSpPr>
          <p:cNvPr id="158" name="Line 8"/>
          <p:cNvSpPr/>
          <p:nvPr/>
        </p:nvSpPr>
        <p:spPr>
          <a:xfrm>
            <a:off x="7659720" y="2406960"/>
            <a:ext cx="423360" cy="19576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59" name="Line 9"/>
          <p:cNvSpPr/>
          <p:nvPr/>
        </p:nvSpPr>
        <p:spPr>
          <a:xfrm flipV="1">
            <a:off x="5424840" y="4529160"/>
            <a:ext cx="1630080" cy="752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60" name="Line 10"/>
          <p:cNvSpPr/>
          <p:nvPr/>
        </p:nvSpPr>
        <p:spPr>
          <a:xfrm flipV="1">
            <a:off x="5378400" y="4881960"/>
            <a:ext cx="2281320" cy="1915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61" name="Line 11"/>
          <p:cNvSpPr/>
          <p:nvPr/>
        </p:nvSpPr>
        <p:spPr>
          <a:xfrm flipV="1">
            <a:off x="5378400" y="5385960"/>
            <a:ext cx="1676520" cy="2116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62" name="CustomShape 12"/>
          <p:cNvSpPr/>
          <p:nvPr/>
        </p:nvSpPr>
        <p:spPr>
          <a:xfrm>
            <a:off x="1899360" y="4360320"/>
            <a:ext cx="3506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Εσπειραμένο Σπερματικό Σωληνάριο</a:t>
            </a:r>
            <a:endParaRPr/>
          </a:p>
        </p:txBody>
      </p:sp>
      <p:sp>
        <p:nvSpPr>
          <p:cNvPr id="163" name="CustomShape 13"/>
          <p:cNvSpPr/>
          <p:nvPr/>
        </p:nvSpPr>
        <p:spPr>
          <a:xfrm>
            <a:off x="2623680" y="4882320"/>
            <a:ext cx="27856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Ευθύ Σπερματικό Σωληνάριο</a:t>
            </a:r>
            <a:endParaRPr/>
          </a:p>
        </p:txBody>
      </p:sp>
      <p:sp>
        <p:nvSpPr>
          <p:cNvPr id="164" name="CustomShape 14"/>
          <p:cNvSpPr/>
          <p:nvPr/>
        </p:nvSpPr>
        <p:spPr>
          <a:xfrm>
            <a:off x="6978240" y="2068560"/>
            <a:ext cx="1356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Δίκτυο Haller</a:t>
            </a:r>
            <a:endParaRPr/>
          </a:p>
        </p:txBody>
      </p:sp>
      <p:sp>
        <p:nvSpPr>
          <p:cNvPr id="165" name="CustomShape 15"/>
          <p:cNvSpPr/>
          <p:nvPr/>
        </p:nvSpPr>
        <p:spPr>
          <a:xfrm>
            <a:off x="3654000" y="5386320"/>
            <a:ext cx="1761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>
                <a:solidFill>
                  <a:srgbClr val="FFFFFF"/>
                </a:solidFill>
                <a:latin typeface="Arial"/>
              </a:rPr>
              <a:t>Κύτταρα  Leyding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0DB9411-EAD6-4D22-98D9-4618CDB67CB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8</a:t>
            </a:fld>
            <a:endParaRPr/>
          </a:p>
        </p:txBody>
      </p:sp>
      <p:sp>
        <p:nvSpPr>
          <p:cNvPr id="16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9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Όρχις</a:t>
            </a:r>
            <a:endParaRPr/>
          </a:p>
        </p:txBody>
      </p:sp>
      <p:sp>
        <p:nvSpPr>
          <p:cNvPr id="170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71" name="CustomShape 6"/>
          <p:cNvSpPr/>
          <p:nvPr/>
        </p:nvSpPr>
        <p:spPr>
          <a:xfrm>
            <a:off x="287280" y="1379520"/>
            <a:ext cx="9359640" cy="35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Σπέρμα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Παράγεται από σπερματίδες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Τρέφεται στα Sertoli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Εκσπερμάτιση: (3,5 ml - 2-300 εκ Σπερματοζωάρια)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Κύτταρα  Leyding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0000"/>
                </a:solidFill>
                <a:latin typeface="Arial"/>
                <a:ea typeface="ＭＳ Ｐゴシック"/>
              </a:rPr>
              <a:t>Σπερματοζωάριο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Κεφαλή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Αυχένας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Ουρά</a:t>
            </a:r>
            <a:endParaRPr/>
          </a:p>
        </p:txBody>
      </p:sp>
      <p:pic>
        <p:nvPicPr>
          <p:cNvPr id="173" name="Picture 13"/>
          <p:cNvPicPr/>
          <p:nvPr/>
        </p:nvPicPr>
        <p:blipFill>
          <a:blip r:embed="rId3"/>
          <a:stretch/>
        </p:blipFill>
        <p:spPr>
          <a:xfrm>
            <a:off x="7381440" y="911520"/>
            <a:ext cx="2519640" cy="1145160"/>
          </a:xfrm>
          <a:prstGeom prst="rect">
            <a:avLst/>
          </a:prstGeom>
          <a:ln>
            <a:noFill/>
          </a:ln>
        </p:spPr>
      </p:pic>
      <p:pic>
        <p:nvPicPr>
          <p:cNvPr id="174" name="Picture 16"/>
          <p:cNvPicPr/>
          <p:nvPr/>
        </p:nvPicPr>
        <p:blipFill>
          <a:blip r:embed="rId4"/>
          <a:stretch/>
        </p:blipFill>
        <p:spPr>
          <a:xfrm>
            <a:off x="1960560" y="4417200"/>
            <a:ext cx="2975760" cy="1799640"/>
          </a:xfrm>
          <a:prstGeom prst="rect">
            <a:avLst/>
          </a:prstGeom>
          <a:ln>
            <a:noFill/>
          </a:ln>
        </p:spPr>
      </p:pic>
      <p:pic>
        <p:nvPicPr>
          <p:cNvPr id="175" name="Picture 17"/>
          <p:cNvPicPr/>
          <p:nvPr/>
        </p:nvPicPr>
        <p:blipFill>
          <a:blip r:embed="rId5"/>
          <a:stretch/>
        </p:blipFill>
        <p:spPr>
          <a:xfrm>
            <a:off x="7381440" y="2400840"/>
            <a:ext cx="2519640" cy="1697760"/>
          </a:xfrm>
          <a:prstGeom prst="rect">
            <a:avLst/>
          </a:prstGeom>
          <a:ln>
            <a:noFill/>
          </a:ln>
        </p:spPr>
      </p:pic>
      <p:pic>
        <p:nvPicPr>
          <p:cNvPr id="176" name="Picture 18"/>
          <p:cNvPicPr/>
          <p:nvPr/>
        </p:nvPicPr>
        <p:blipFill>
          <a:blip r:embed="rId6"/>
          <a:stretch/>
        </p:blipFill>
        <p:spPr>
          <a:xfrm>
            <a:off x="7381440" y="4322520"/>
            <a:ext cx="2519640" cy="185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BC2EE2B-7AB2-40FD-BED4-65612DF0C76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9</a:t>
            </a:fld>
            <a:endParaRPr/>
          </a:p>
        </p:txBody>
      </p:sp>
      <p:sp>
        <p:nvSpPr>
          <p:cNvPr id="17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0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>
                <a:solidFill>
                  <a:srgbClr val="FF0000"/>
                </a:solidFill>
                <a:latin typeface="Arial"/>
                <a:ea typeface="ＭＳ Ｐゴシック"/>
              </a:rPr>
              <a:t>Επιδιδυμίδα</a:t>
            </a:r>
            <a:endParaRPr/>
          </a:p>
        </p:txBody>
      </p:sp>
      <p:sp>
        <p:nvSpPr>
          <p:cNvPr id="18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Ioannis Lazarettos MD PhD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1200" b="1" strike="noStrike">
                <a:solidFill>
                  <a:srgbClr val="FFFFFF"/>
                </a:solidFill>
                <a:latin typeface="Helvetica Neue"/>
                <a:ea typeface="ＭＳ Ｐゴシック"/>
              </a:rPr>
              <a:t>Orthopaedic Surgeon</a:t>
            </a:r>
            <a:endParaRPr/>
          </a:p>
        </p:txBody>
      </p:sp>
      <p:sp>
        <p:nvSpPr>
          <p:cNvPr id="182" name="CustomShape 6"/>
          <p:cNvSpPr/>
          <p:nvPr/>
        </p:nvSpPr>
        <p:spPr>
          <a:xfrm>
            <a:off x="287280" y="1379520"/>
            <a:ext cx="9359640" cy="224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Αρχή Εκφορητικής Οδού Σπέρματος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Μηνοειδές Σχήμα (5cm)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Κεφαλή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Σώμα</a:t>
            </a:r>
            <a:endParaRPr/>
          </a:p>
          <a:p>
            <a:pPr>
              <a:lnSpc>
                <a:spcPct val="100000"/>
              </a:lnSpc>
            </a:pPr>
            <a:r>
              <a:rPr lang="el-GR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Ουρά</a:t>
            </a:r>
            <a:endParaRPr/>
          </a:p>
        </p:txBody>
      </p:sp>
      <p:pic>
        <p:nvPicPr>
          <p:cNvPr id="184" name="Picture 1"/>
          <p:cNvPicPr/>
          <p:nvPr/>
        </p:nvPicPr>
        <p:blipFill>
          <a:blip r:embed="rId3"/>
          <a:stretch/>
        </p:blipFill>
        <p:spPr>
          <a:xfrm>
            <a:off x="5621760" y="3611160"/>
            <a:ext cx="3027600" cy="2879640"/>
          </a:xfrm>
          <a:prstGeom prst="rect">
            <a:avLst/>
          </a:prstGeom>
          <a:ln>
            <a:noFill/>
          </a:ln>
        </p:spPr>
      </p:pic>
      <p:pic>
        <p:nvPicPr>
          <p:cNvPr id="185" name="Picture 2"/>
          <p:cNvPicPr/>
          <p:nvPr/>
        </p:nvPicPr>
        <p:blipFill>
          <a:blip r:embed="rId4"/>
          <a:stretch/>
        </p:blipFill>
        <p:spPr>
          <a:xfrm>
            <a:off x="6678720" y="802440"/>
            <a:ext cx="1971000" cy="2879640"/>
          </a:xfrm>
          <a:prstGeom prst="rect">
            <a:avLst/>
          </a:prstGeom>
          <a:ln>
            <a:noFill/>
          </a:ln>
        </p:spPr>
      </p:pic>
      <p:pic>
        <p:nvPicPr>
          <p:cNvPr id="186" name="Picture 3"/>
          <p:cNvPicPr/>
          <p:nvPr/>
        </p:nvPicPr>
        <p:blipFill>
          <a:blip r:embed="rId5"/>
          <a:stretch/>
        </p:blipFill>
        <p:spPr>
          <a:xfrm>
            <a:off x="1426680" y="3611160"/>
            <a:ext cx="3839760" cy="28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Προσαρμογή</PresentationFormat>
  <Paragraphs>259</Paragraphs>
  <Slides>28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DejaVu Sans</vt:lpstr>
      <vt:lpstr>Helvetica Neue</vt:lpstr>
      <vt:lpstr>StarSymbol</vt:lpstr>
      <vt:lpstr>Times New Roman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Ioannis Lazarettos</cp:lastModifiedBy>
  <cp:revision>1</cp:revision>
  <dcterms:modified xsi:type="dcterms:W3CDTF">2015-05-12T04:12:51Z</dcterms:modified>
</cp:coreProperties>
</file>