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466" r:id="rId2"/>
    <p:sldId id="335" r:id="rId3"/>
    <p:sldId id="336" r:id="rId4"/>
    <p:sldId id="337" r:id="rId5"/>
    <p:sldId id="338" r:id="rId6"/>
    <p:sldId id="288" r:id="rId7"/>
    <p:sldId id="300" r:id="rId8"/>
    <p:sldId id="311" r:id="rId9"/>
    <p:sldId id="442" r:id="rId10"/>
    <p:sldId id="444" r:id="rId11"/>
    <p:sldId id="445" r:id="rId12"/>
    <p:sldId id="307" r:id="rId13"/>
    <p:sldId id="308" r:id="rId14"/>
    <p:sldId id="309" r:id="rId15"/>
    <p:sldId id="329" r:id="rId16"/>
    <p:sldId id="341" r:id="rId17"/>
    <p:sldId id="306" r:id="rId18"/>
    <p:sldId id="413" r:id="rId19"/>
    <p:sldId id="414" r:id="rId20"/>
    <p:sldId id="415" r:id="rId21"/>
    <p:sldId id="416" r:id="rId22"/>
    <p:sldId id="417" r:id="rId23"/>
    <p:sldId id="273" r:id="rId24"/>
    <p:sldId id="446" r:id="rId25"/>
    <p:sldId id="418" r:id="rId26"/>
    <p:sldId id="419" r:id="rId27"/>
    <p:sldId id="421" r:id="rId28"/>
    <p:sldId id="420" r:id="rId29"/>
    <p:sldId id="422" r:id="rId30"/>
    <p:sldId id="423" r:id="rId31"/>
    <p:sldId id="424" r:id="rId32"/>
    <p:sldId id="294" r:id="rId33"/>
    <p:sldId id="465" r:id="rId34"/>
    <p:sldId id="460" r:id="rId35"/>
    <p:sldId id="312" r:id="rId36"/>
    <p:sldId id="315" r:id="rId37"/>
    <p:sldId id="314" r:id="rId38"/>
    <p:sldId id="373" r:id="rId39"/>
    <p:sldId id="374" r:id="rId40"/>
    <p:sldId id="343" r:id="rId41"/>
    <p:sldId id="344" r:id="rId42"/>
    <p:sldId id="447" r:id="rId43"/>
    <p:sldId id="276" r:id="rId44"/>
    <p:sldId id="449" r:id="rId45"/>
    <p:sldId id="450" r:id="rId46"/>
    <p:sldId id="301" r:id="rId47"/>
    <p:sldId id="275" r:id="rId48"/>
    <p:sldId id="303" r:id="rId49"/>
    <p:sldId id="452" r:id="rId50"/>
    <p:sldId id="453" r:id="rId51"/>
    <p:sldId id="302" r:id="rId52"/>
    <p:sldId id="304" r:id="rId53"/>
    <p:sldId id="305" r:id="rId54"/>
    <p:sldId id="364" r:id="rId55"/>
    <p:sldId id="365" r:id="rId56"/>
    <p:sldId id="366" r:id="rId57"/>
    <p:sldId id="367" r:id="rId58"/>
    <p:sldId id="368" r:id="rId59"/>
    <p:sldId id="369" r:id="rId60"/>
    <p:sldId id="384" r:id="rId61"/>
    <p:sldId id="385" r:id="rId62"/>
    <p:sldId id="386" r:id="rId63"/>
    <p:sldId id="455" r:id="rId64"/>
    <p:sldId id="456" r:id="rId65"/>
    <p:sldId id="381" r:id="rId66"/>
    <p:sldId id="382" r:id="rId67"/>
    <p:sldId id="383" r:id="rId68"/>
    <p:sldId id="459" r:id="rId69"/>
    <p:sldId id="435" r:id="rId70"/>
    <p:sldId id="436" r:id="rId71"/>
    <p:sldId id="437" r:id="rId72"/>
    <p:sldId id="387" r:id="rId73"/>
    <p:sldId id="388" r:id="rId74"/>
    <p:sldId id="457" r:id="rId75"/>
    <p:sldId id="372" r:id="rId76"/>
    <p:sldId id="259" r:id="rId77"/>
    <p:sldId id="462" r:id="rId78"/>
    <p:sldId id="461" r:id="rId79"/>
    <p:sldId id="463" r:id="rId80"/>
    <p:sldId id="375" r:id="rId81"/>
    <p:sldId id="404" r:id="rId82"/>
    <p:sldId id="405" r:id="rId83"/>
    <p:sldId id="410" r:id="rId84"/>
    <p:sldId id="411" r:id="rId85"/>
    <p:sldId id="406" r:id="rId86"/>
    <p:sldId id="408" r:id="rId87"/>
    <p:sldId id="409" r:id="rId88"/>
    <p:sldId id="293" r:id="rId89"/>
    <p:sldId id="295" r:id="rId90"/>
    <p:sldId id="438" r:id="rId91"/>
    <p:sldId id="441" r:id="rId92"/>
    <p:sldId id="464" r:id="rId9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53"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C8A26-3068-49F2-A902-519D2FB7C426}" type="datetimeFigureOut">
              <a:rPr lang="el-GR" smtClean="0"/>
              <a:t>11/10/2019</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0C160-DC85-42AF-A35E-F05D3E9989EA}" type="slidenum">
              <a:rPr lang="el-GR" smtClean="0"/>
              <a:t>‹#›</a:t>
            </a:fld>
            <a:endParaRPr lang="el-GR"/>
          </a:p>
        </p:txBody>
      </p:sp>
    </p:spTree>
    <p:extLst>
      <p:ext uri="{BB962C8B-B14F-4D97-AF65-F5344CB8AC3E}">
        <p14:creationId xmlns:p14="http://schemas.microsoft.com/office/powerpoint/2010/main" val="70290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εικόνας διαφάνειας 1">
            <a:extLst>
              <a:ext uri="{FF2B5EF4-FFF2-40B4-BE49-F238E27FC236}">
                <a16:creationId xmlns:a16="http://schemas.microsoft.com/office/drawing/2014/main" id="{82EF58C1-DCB3-4E8C-BB1D-5C1EB15269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Θέση σημειώσεων 2">
            <a:extLst>
              <a:ext uri="{FF2B5EF4-FFF2-40B4-BE49-F238E27FC236}">
                <a16:creationId xmlns:a16="http://schemas.microsoft.com/office/drawing/2014/main" id="{7BB17F11-2876-4BA1-97C6-AFE301EF3D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b="1"/>
              <a:t>Μ. Μαρσέλος, Μ. Κωνσταντή,</a:t>
            </a:r>
          </a:p>
          <a:p>
            <a:r>
              <a:rPr lang="el-GR" altLang="el-GR" b="1"/>
              <a:t>Π. Παππάς, Κ. Αντωνίου</a:t>
            </a:r>
            <a:endParaRPr lang="el-GR" altLang="el-GR"/>
          </a:p>
        </p:txBody>
      </p:sp>
      <p:sp>
        <p:nvSpPr>
          <p:cNvPr id="14340" name="Θέση αριθμού διαφάνειας 3">
            <a:extLst>
              <a:ext uri="{FF2B5EF4-FFF2-40B4-BE49-F238E27FC236}">
                <a16:creationId xmlns:a16="http://schemas.microsoft.com/office/drawing/2014/main" id="{EA082E2E-B878-4EB0-B104-7B4D39189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0F774F-1E03-4E8E-BE9D-259BCEA1C6E9}" type="slidenum">
              <a:rPr lang="el-GR" altLang="el-GR" smtClean="0"/>
              <a:pPr/>
              <a:t>76</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6149482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426871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F06F5F-B477-4C00-BA4D-AD25A73E0C26}" type="slidenum">
              <a:rPr lang="el-GR" smtClean="0"/>
              <a:pPr/>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353535"/>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466873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10184714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F06F5F-B477-4C00-BA4D-AD25A73E0C26}" type="slidenum">
              <a:rPr lang="el-GR" smtClean="0"/>
              <a:pPr/>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353535"/>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16494139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25725939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1275877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1614358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7151554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807977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2668673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28417489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22142908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17745041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22742522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B069E18-C82E-4E1E-B2BC-62A8FD1BE41B}" type="datetimeFigureOut">
              <a:rPr lang="el-GR" smtClean="0">
                <a:solidFill>
                  <a:prstClr val="black">
                    <a:tint val="75000"/>
                  </a:prstClr>
                </a:solidFill>
              </a:rPr>
              <a:pPr/>
              <a:t>11/10/2019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F06F5F-B477-4C00-BA4D-AD25A73E0C26}" type="slidenum">
              <a:rPr lang="el-GR" smtClean="0"/>
              <a:pPr/>
              <a:t>‹#›</a:t>
            </a:fld>
            <a:endParaRPr lang="el-GR"/>
          </a:p>
        </p:txBody>
      </p:sp>
    </p:spTree>
    <p:extLst>
      <p:ext uri="{BB962C8B-B14F-4D97-AF65-F5344CB8AC3E}">
        <p14:creationId xmlns:p14="http://schemas.microsoft.com/office/powerpoint/2010/main" val="25232924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B069E18-C82E-4E1E-B2BC-62A8FD1BE41B}" type="datetimeFigureOut">
              <a:rPr lang="el-GR" smtClean="0">
                <a:solidFill>
                  <a:prstClr val="black">
                    <a:tint val="75000"/>
                  </a:prstClr>
                </a:solidFill>
              </a:rPr>
              <a:pPr defTabSz="457200"/>
              <a:t>11/10/2019</a:t>
            </a:fld>
            <a:endParaRPr lang="el-GR">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l-GR">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E8F06F5F-B477-4C00-BA4D-AD25A73E0C26}" type="slidenum">
              <a:rPr lang="el-GR" smtClean="0"/>
              <a:pPr defTabSz="457200"/>
              <a:t>‹#›</a:t>
            </a:fld>
            <a:endParaRPr lang="el-GR"/>
          </a:p>
        </p:txBody>
      </p:sp>
    </p:spTree>
    <p:extLst>
      <p:ext uri="{BB962C8B-B14F-4D97-AF65-F5344CB8AC3E}">
        <p14:creationId xmlns:p14="http://schemas.microsoft.com/office/powerpoint/2010/main" val="4067089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511018-49A9-438B-8266-F085E136EF17}"/>
              </a:ext>
            </a:extLst>
          </p:cNvPr>
          <p:cNvSpPr>
            <a:spLocks noGrp="1"/>
          </p:cNvSpPr>
          <p:nvPr>
            <p:ph type="title"/>
          </p:nvPr>
        </p:nvSpPr>
        <p:spPr/>
        <p:txBody>
          <a:bodyPr/>
          <a:lstStyle/>
          <a:p>
            <a:r>
              <a:rPr lang="el-GR" b="1" dirty="0">
                <a:solidFill>
                  <a:srgbClr val="FF0000"/>
                </a:solidFill>
              </a:rPr>
              <a:t>ΕΙΣΑΓΩΓΗ ΣΤΗ ΔΕΡΜΑΤΟΚΟΣΜΗΤΟΛΟΓΙΑ (α)</a:t>
            </a:r>
          </a:p>
        </p:txBody>
      </p:sp>
      <p:sp>
        <p:nvSpPr>
          <p:cNvPr id="3" name="Θέση περιεχομένου 2">
            <a:extLst>
              <a:ext uri="{FF2B5EF4-FFF2-40B4-BE49-F238E27FC236}">
                <a16:creationId xmlns:a16="http://schemas.microsoft.com/office/drawing/2014/main" id="{1A52094F-22B1-470C-9C9D-70F2418AA4B0}"/>
              </a:ext>
            </a:extLst>
          </p:cNvPr>
          <p:cNvSpPr>
            <a:spLocks noGrp="1"/>
          </p:cNvSpPr>
          <p:nvPr>
            <p:ph idx="1"/>
          </p:nvPr>
        </p:nvSpPr>
        <p:spPr/>
        <p:txBody>
          <a:bodyPr/>
          <a:lstStyle/>
          <a:p>
            <a:pPr marL="0" indent="0">
              <a:buNone/>
            </a:pPr>
            <a:endParaRPr lang="el-GR" dirty="0"/>
          </a:p>
        </p:txBody>
      </p:sp>
    </p:spTree>
    <p:extLst>
      <p:ext uri="{BB962C8B-B14F-4D97-AF65-F5344CB8AC3E}">
        <p14:creationId xmlns:p14="http://schemas.microsoft.com/office/powerpoint/2010/main" val="33813288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ΘΕΣΜΟΘΕΤΗΜΕΝΑ ΕΡΕΥΝΗΤΙΚΑ ΕΡΓΑΣΤΗΡΙΑ</a:t>
            </a:r>
          </a:p>
        </p:txBody>
      </p:sp>
      <p:sp>
        <p:nvSpPr>
          <p:cNvPr id="3" name="Θέση περιεχομένου 2"/>
          <p:cNvSpPr>
            <a:spLocks noGrp="1"/>
          </p:cNvSpPr>
          <p:nvPr>
            <p:ph idx="1"/>
          </p:nvPr>
        </p:nvSpPr>
        <p:spPr/>
        <p:txBody>
          <a:bodyPr>
            <a:normAutofit/>
          </a:bodyPr>
          <a:lstStyle/>
          <a:p>
            <a:pPr marL="457200" indent="-457200">
              <a:buFont typeface="+mj-lt"/>
              <a:buAutoNum type="arabicPeriod"/>
            </a:pPr>
            <a:r>
              <a:rPr lang="el-GR" sz="2000" b="1" dirty="0"/>
              <a:t>Εργαστήριο Δερματολογίας,  Αισθητικής. Εφαρμογών </a:t>
            </a:r>
            <a:r>
              <a:rPr lang="en-US" sz="2000" b="1" dirty="0"/>
              <a:t>Laser </a:t>
            </a:r>
            <a:r>
              <a:rPr lang="en-US" sz="2000" dirty="0"/>
              <a:t>(</a:t>
            </a:r>
            <a:r>
              <a:rPr lang="en-US" sz="2000" dirty="0" err="1"/>
              <a:t>LabLAD</a:t>
            </a:r>
            <a:r>
              <a:rPr lang="en-US" sz="2000" dirty="0"/>
              <a:t>)</a:t>
            </a:r>
            <a:r>
              <a:rPr lang="el-GR" sz="2000" dirty="0"/>
              <a:t> (Τομέας Αισθητικής και </a:t>
            </a:r>
            <a:r>
              <a:rPr lang="el-GR" sz="2000" dirty="0" err="1"/>
              <a:t>Κοσμητολογίας</a:t>
            </a:r>
            <a:r>
              <a:rPr lang="el-GR" sz="2000" dirty="0"/>
              <a:t>)</a:t>
            </a:r>
            <a:endParaRPr lang="en-US" sz="2000" dirty="0"/>
          </a:p>
          <a:p>
            <a:pPr marL="457200" indent="-457200">
              <a:buFont typeface="+mj-lt"/>
              <a:buAutoNum type="arabicPeriod"/>
            </a:pPr>
            <a:r>
              <a:rPr lang="en-US" sz="2000" b="1" dirty="0"/>
              <a:t>E</a:t>
            </a:r>
            <a:r>
              <a:rPr lang="el-GR" sz="2000" b="1" dirty="0" err="1"/>
              <a:t>ργαστήριο</a:t>
            </a:r>
            <a:r>
              <a:rPr lang="el-GR" sz="2000" b="1" dirty="0"/>
              <a:t> Χημείας, </a:t>
            </a:r>
            <a:r>
              <a:rPr lang="en-US" sz="2000" b="1" dirty="0"/>
              <a:t>B</a:t>
            </a:r>
            <a:r>
              <a:rPr lang="el-GR" sz="2000" b="1" dirty="0" err="1"/>
              <a:t>ιοχημείας</a:t>
            </a:r>
            <a:r>
              <a:rPr lang="el-GR" sz="2000" b="1" dirty="0"/>
              <a:t> και </a:t>
            </a:r>
            <a:r>
              <a:rPr lang="el-GR" sz="2000" b="1" dirty="0" err="1"/>
              <a:t>Κοσμητολογίας</a:t>
            </a:r>
            <a:r>
              <a:rPr lang="el-GR" sz="2000" dirty="0"/>
              <a:t> (</a:t>
            </a:r>
            <a:r>
              <a:rPr lang="en-US" sz="2000" dirty="0" err="1"/>
              <a:t>ChemBiochemCosm</a:t>
            </a:r>
            <a:r>
              <a:rPr lang="el-GR" sz="2000" dirty="0"/>
              <a:t>) (Συνεργασία Τομέων Αισθητικής και </a:t>
            </a:r>
            <a:r>
              <a:rPr lang="el-GR" sz="2000" dirty="0" err="1"/>
              <a:t>Κοσμητολογίας</a:t>
            </a:r>
            <a:r>
              <a:rPr lang="el-GR" sz="2000" dirty="0"/>
              <a:t> και Ιατρικών Εργαστηρίων)</a:t>
            </a:r>
          </a:p>
        </p:txBody>
      </p:sp>
    </p:spTree>
    <p:extLst>
      <p:ext uri="{BB962C8B-B14F-4D97-AF65-F5344CB8AC3E}">
        <p14:creationId xmlns:p14="http://schemas.microsoft.com/office/powerpoint/2010/main" val="35954128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624110"/>
            <a:ext cx="9049576" cy="1280890"/>
          </a:xfrm>
        </p:spPr>
        <p:txBody>
          <a:bodyPr>
            <a:normAutofit/>
          </a:bodyPr>
          <a:lstStyle/>
          <a:p>
            <a:pPr algn="ctr"/>
            <a:r>
              <a:rPr lang="el-GR" dirty="0">
                <a:solidFill>
                  <a:srgbClr val="FF0000"/>
                </a:solidFill>
              </a:rPr>
              <a:t>ΓΝΩΣΤΙΚΑ </a:t>
            </a:r>
            <a:r>
              <a:rPr lang="el-GR">
                <a:solidFill>
                  <a:srgbClr val="FF0000"/>
                </a:solidFill>
              </a:rPr>
              <a:t>ΑΝΤΙΚΕΙΜΕΝΑ ΚΟΣΜΗΤΟΛΟΓΙΑΣ</a:t>
            </a:r>
            <a:r>
              <a:rPr lang="el-GR"/>
              <a:t>(</a:t>
            </a:r>
            <a:r>
              <a:rPr lang="en-US" dirty="0" err="1"/>
              <a:t>ChemBiochemCosm</a:t>
            </a:r>
            <a:r>
              <a:rPr lang="el-GR" dirty="0"/>
              <a:t>) </a:t>
            </a:r>
            <a:endParaRPr lang="el-GR" dirty="0">
              <a:solidFill>
                <a:srgbClr val="FF0000"/>
              </a:solidFill>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095" y="1905000"/>
            <a:ext cx="11191741" cy="4843530"/>
          </a:xfrm>
        </p:spPr>
      </p:pic>
    </p:spTree>
    <p:extLst>
      <p:ext uri="{BB962C8B-B14F-4D97-AF65-F5344CB8AC3E}">
        <p14:creationId xmlns:p14="http://schemas.microsoft.com/office/powerpoint/2010/main" val="38772905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10056" y="939421"/>
            <a:ext cx="8911687" cy="1280890"/>
          </a:xfrm>
        </p:spPr>
        <p:txBody>
          <a:bodyPr>
            <a:normAutofit fontScale="90000"/>
          </a:bodyPr>
          <a:lstStyle/>
          <a:p>
            <a:r>
              <a:rPr lang="el-GR" b="1" dirty="0">
                <a:solidFill>
                  <a:srgbClr val="FF0000"/>
                </a:solidFill>
              </a:rPr>
              <a:t>ΒΑΣΙΚΕΣ ΑΡΧΕΣ ΔΕΡΜΑΤΟΚΟΣΜΗΤΟΛΟΓΙΑΣ (Θ)</a:t>
            </a:r>
            <a:r>
              <a:rPr lang="en-US" b="1" dirty="0">
                <a:solidFill>
                  <a:srgbClr val="FF0000"/>
                </a:solidFill>
              </a:rPr>
              <a:t>-</a:t>
            </a:r>
            <a:r>
              <a:rPr lang="el-GR" b="1" dirty="0">
                <a:solidFill>
                  <a:srgbClr val="FF0000"/>
                </a:solidFill>
              </a:rPr>
              <a:t>Φυσικοχημικοί μηχανισμοί </a:t>
            </a:r>
            <a:r>
              <a:rPr lang="el-GR" b="1" dirty="0" err="1">
                <a:solidFill>
                  <a:srgbClr val="FF0000"/>
                </a:solidFill>
              </a:rPr>
              <a:t>γαλακτωματοποίησης</a:t>
            </a:r>
            <a:r>
              <a:rPr lang="el-GR" b="1" dirty="0">
                <a:solidFill>
                  <a:srgbClr val="FF0000"/>
                </a:solidFill>
              </a:rPr>
              <a:t>-</a:t>
            </a:r>
            <a:r>
              <a:rPr lang="en-US" b="1" dirty="0">
                <a:solidFill>
                  <a:srgbClr val="FF0000"/>
                </a:solidFill>
              </a:rPr>
              <a:t>A</a:t>
            </a:r>
            <a:r>
              <a:rPr lang="el-GR" b="1" dirty="0" err="1">
                <a:solidFill>
                  <a:srgbClr val="FF0000"/>
                </a:solidFill>
              </a:rPr>
              <a:t>νάπτυξη</a:t>
            </a:r>
            <a:r>
              <a:rPr lang="el-GR" b="1" dirty="0">
                <a:solidFill>
                  <a:srgbClr val="FF0000"/>
                </a:solidFill>
              </a:rPr>
              <a:t> διφασικών συστημάτων</a:t>
            </a:r>
          </a:p>
        </p:txBody>
      </p:sp>
      <p:sp>
        <p:nvSpPr>
          <p:cNvPr id="3" name="Θέση περιεχομένου 2"/>
          <p:cNvSpPr>
            <a:spLocks noGrp="1"/>
          </p:cNvSpPr>
          <p:nvPr>
            <p:ph idx="1"/>
          </p:nvPr>
        </p:nvSpPr>
        <p:spPr>
          <a:xfrm>
            <a:off x="2258136" y="3080378"/>
            <a:ext cx="8915400" cy="3777622"/>
          </a:xfrm>
        </p:spPr>
        <p:txBody>
          <a:bodyPr>
            <a:normAutofit/>
          </a:bodyPr>
          <a:lstStyle/>
          <a:p>
            <a:r>
              <a:rPr lang="el-GR" dirty="0">
                <a:solidFill>
                  <a:schemeClr val="tx1">
                    <a:lumMod val="95000"/>
                    <a:lumOff val="5000"/>
                  </a:schemeClr>
                </a:solidFill>
              </a:rPr>
              <a:t>ΚΕΦΑΛΑΙΟ 1</a:t>
            </a:r>
            <a:r>
              <a:rPr lang="en-US" dirty="0">
                <a:solidFill>
                  <a:schemeClr val="tx1">
                    <a:lumMod val="95000"/>
                    <a:lumOff val="5000"/>
                  </a:schemeClr>
                </a:solidFill>
              </a:rPr>
              <a:t>:</a:t>
            </a:r>
            <a:r>
              <a:rPr lang="el-GR" dirty="0">
                <a:solidFill>
                  <a:schemeClr val="tx1">
                    <a:lumMod val="95000"/>
                    <a:lumOff val="5000"/>
                  </a:schemeClr>
                </a:solidFill>
              </a:rPr>
              <a:t> ΕΠΙΦΑΝΕΙΑΚΗ ΤΑΣΗ – ΕΠΙΦΑΝΕΙΑΚΟΕΝΕΡΓΕΣ ΟΥΣΙΕΣ</a:t>
            </a:r>
          </a:p>
          <a:p>
            <a:r>
              <a:rPr lang="el-GR" dirty="0">
                <a:solidFill>
                  <a:schemeClr val="tx1">
                    <a:lumMod val="95000"/>
                    <a:lumOff val="5000"/>
                  </a:schemeClr>
                </a:solidFill>
              </a:rPr>
              <a:t>ΚΕΦΑΛΑΙΟ 2</a:t>
            </a:r>
            <a:r>
              <a:rPr lang="en-US" dirty="0">
                <a:solidFill>
                  <a:schemeClr val="tx1">
                    <a:lumMod val="95000"/>
                    <a:lumOff val="5000"/>
                  </a:schemeClr>
                </a:solidFill>
              </a:rPr>
              <a:t>:</a:t>
            </a:r>
            <a:r>
              <a:rPr lang="el-GR" dirty="0">
                <a:solidFill>
                  <a:schemeClr val="tx1">
                    <a:lumMod val="95000"/>
                    <a:lumOff val="5000"/>
                  </a:schemeClr>
                </a:solidFill>
              </a:rPr>
              <a:t> ΣΥΣΤΗΜΑΤΑ ΔΙΑΣΠΟΡΑΣ</a:t>
            </a:r>
          </a:p>
          <a:p>
            <a:r>
              <a:rPr lang="el-GR" dirty="0">
                <a:solidFill>
                  <a:schemeClr val="tx1">
                    <a:lumMod val="95000"/>
                    <a:lumOff val="5000"/>
                  </a:schemeClr>
                </a:solidFill>
              </a:rPr>
              <a:t>ΚΕΦΑΛΑΙΟ 3</a:t>
            </a:r>
            <a:r>
              <a:rPr lang="en-US" dirty="0">
                <a:solidFill>
                  <a:schemeClr val="tx1">
                    <a:lumMod val="95000"/>
                    <a:lumOff val="5000"/>
                  </a:schemeClr>
                </a:solidFill>
              </a:rPr>
              <a:t>:</a:t>
            </a:r>
            <a:r>
              <a:rPr lang="el-GR" dirty="0">
                <a:solidFill>
                  <a:schemeClr val="tx1">
                    <a:lumMod val="95000"/>
                    <a:lumOff val="5000"/>
                  </a:schemeClr>
                </a:solidFill>
              </a:rPr>
              <a:t> ΡΕΟΛΟΓΙΑ</a:t>
            </a:r>
          </a:p>
          <a:p>
            <a:r>
              <a:rPr lang="el-GR" dirty="0">
                <a:solidFill>
                  <a:schemeClr val="tx1">
                    <a:lumMod val="95000"/>
                    <a:lumOff val="5000"/>
                  </a:schemeClr>
                </a:solidFill>
              </a:rPr>
              <a:t>ΚΕΦΑΛΑΙΟ 4</a:t>
            </a:r>
            <a:r>
              <a:rPr lang="en-US" dirty="0">
                <a:solidFill>
                  <a:schemeClr val="tx1">
                    <a:lumMod val="95000"/>
                    <a:lumOff val="5000"/>
                  </a:schemeClr>
                </a:solidFill>
              </a:rPr>
              <a:t>:</a:t>
            </a:r>
            <a:r>
              <a:rPr lang="el-GR" dirty="0">
                <a:solidFill>
                  <a:schemeClr val="tx1">
                    <a:lumMod val="95000"/>
                    <a:lumOff val="5000"/>
                  </a:schemeClr>
                </a:solidFill>
              </a:rPr>
              <a:t> ΣΤΑΘΕΡΟΤΗΤΑ ΤΩΝ ΓΑΛΑΚΤΩΜΑΤΩΝ</a:t>
            </a:r>
          </a:p>
          <a:p>
            <a:r>
              <a:rPr lang="el-GR" dirty="0">
                <a:solidFill>
                  <a:schemeClr val="tx1">
                    <a:lumMod val="95000"/>
                    <a:lumOff val="5000"/>
                  </a:schemeClr>
                </a:solidFill>
              </a:rPr>
              <a:t>ΚΕΦΑΛΑΙΟ 5</a:t>
            </a:r>
            <a:r>
              <a:rPr lang="en-US" dirty="0">
                <a:solidFill>
                  <a:schemeClr val="tx1">
                    <a:lumMod val="95000"/>
                    <a:lumOff val="5000"/>
                  </a:schemeClr>
                </a:solidFill>
              </a:rPr>
              <a:t>:</a:t>
            </a:r>
            <a:r>
              <a:rPr lang="el-GR" dirty="0">
                <a:solidFill>
                  <a:schemeClr val="tx1">
                    <a:lumMod val="95000"/>
                    <a:lumOff val="5000"/>
                  </a:schemeClr>
                </a:solidFill>
              </a:rPr>
              <a:t> ΣΥΝΤΗΡΗΣΗ ΚΑΛΛΥΝΤΙΚΩΝ</a:t>
            </a:r>
          </a:p>
          <a:p>
            <a:r>
              <a:rPr lang="el-GR" dirty="0">
                <a:solidFill>
                  <a:schemeClr val="tx1">
                    <a:lumMod val="95000"/>
                    <a:lumOff val="5000"/>
                  </a:schemeClr>
                </a:solidFill>
              </a:rPr>
              <a:t>ΚΕΦΑΛΑΙΟ 6</a:t>
            </a:r>
            <a:r>
              <a:rPr lang="en-US" dirty="0">
                <a:solidFill>
                  <a:schemeClr val="tx1">
                    <a:lumMod val="95000"/>
                    <a:lumOff val="5000"/>
                  </a:schemeClr>
                </a:solidFill>
              </a:rPr>
              <a:t>:</a:t>
            </a:r>
            <a:r>
              <a:rPr lang="el-GR" dirty="0">
                <a:solidFill>
                  <a:schemeClr val="tx1">
                    <a:lumMod val="95000"/>
                    <a:lumOff val="5000"/>
                  </a:schemeClr>
                </a:solidFill>
              </a:rPr>
              <a:t> ΟΞΕΙΔΩΣΗ</a:t>
            </a:r>
          </a:p>
          <a:p>
            <a:r>
              <a:rPr lang="el-GR" dirty="0">
                <a:solidFill>
                  <a:schemeClr val="tx1">
                    <a:lumMod val="95000"/>
                    <a:lumOff val="5000"/>
                  </a:schemeClr>
                </a:solidFill>
              </a:rPr>
              <a:t>ΚΕΦΑΛΑΙΟ 7</a:t>
            </a:r>
            <a:r>
              <a:rPr lang="en-US" dirty="0">
                <a:solidFill>
                  <a:schemeClr val="tx1">
                    <a:lumMod val="95000"/>
                    <a:lumOff val="5000"/>
                  </a:schemeClr>
                </a:solidFill>
              </a:rPr>
              <a:t>:</a:t>
            </a:r>
            <a:r>
              <a:rPr lang="el-GR" dirty="0">
                <a:solidFill>
                  <a:schemeClr val="tx1">
                    <a:lumMod val="95000"/>
                    <a:lumOff val="5000"/>
                  </a:schemeClr>
                </a:solidFill>
              </a:rPr>
              <a:t> ΧΡΩΜΑΤΑ ΠΟΥ ΧΡΗΣΙΜΟΠΟΙΟΥΝΤΑΙ ΣΤΑ ΚΑΛΛΥΝΤΙΚΑ</a:t>
            </a:r>
          </a:p>
          <a:p>
            <a:r>
              <a:rPr lang="el-GR" dirty="0">
                <a:solidFill>
                  <a:schemeClr val="tx1">
                    <a:lumMod val="95000"/>
                    <a:lumOff val="5000"/>
                  </a:schemeClr>
                </a:solidFill>
              </a:rPr>
              <a:t>ΚΕΦΑΛΑΙΟ 8</a:t>
            </a:r>
            <a:r>
              <a:rPr lang="en-US" dirty="0">
                <a:solidFill>
                  <a:schemeClr val="tx1">
                    <a:lumMod val="95000"/>
                    <a:lumOff val="5000"/>
                  </a:schemeClr>
                </a:solidFill>
              </a:rPr>
              <a:t>:</a:t>
            </a:r>
            <a:r>
              <a:rPr lang="el-GR" dirty="0">
                <a:solidFill>
                  <a:schemeClr val="tx1">
                    <a:lumMod val="95000"/>
                    <a:lumOff val="5000"/>
                  </a:schemeClr>
                </a:solidFill>
              </a:rPr>
              <a:t> ΒΑΣΙΚΕΣ ΑΡΧΕΣ ΠΑΡΑΓΩΓΗΣ ΚΑΛΛΥΝΤΙΚΩΝ ΠΡΟΙΟΝΤΩΝ.</a:t>
            </a:r>
          </a:p>
          <a:p>
            <a:r>
              <a:rPr lang="el-GR" dirty="0">
                <a:solidFill>
                  <a:schemeClr val="tx1">
                    <a:lumMod val="95000"/>
                    <a:lumOff val="5000"/>
                  </a:schemeClr>
                </a:solidFill>
              </a:rPr>
              <a:t>ΚΕΦΑΛΑΙΟ 9</a:t>
            </a:r>
            <a:r>
              <a:rPr lang="en-US" dirty="0">
                <a:solidFill>
                  <a:schemeClr val="tx1">
                    <a:lumMod val="95000"/>
                    <a:lumOff val="5000"/>
                  </a:schemeClr>
                </a:solidFill>
              </a:rPr>
              <a:t>: </a:t>
            </a:r>
            <a:r>
              <a:rPr lang="el-GR" dirty="0">
                <a:solidFill>
                  <a:schemeClr val="tx1">
                    <a:lumMod val="95000"/>
                    <a:lumOff val="5000"/>
                  </a:schemeClr>
                </a:solidFill>
              </a:rPr>
              <a:t>ΣΤΟΙΧΕΙΑ ΚΑΝΟΝΙΣΜΟΥ ΚΑΛΛΥΝΤΙΚΩΝ ΠΡΟΙΟΝΤΩΝ </a:t>
            </a:r>
          </a:p>
          <a:p>
            <a:endParaRPr lang="el-GR" dirty="0"/>
          </a:p>
        </p:txBody>
      </p:sp>
    </p:spTree>
    <p:extLst>
      <p:ext uri="{BB962C8B-B14F-4D97-AF65-F5344CB8AC3E}">
        <p14:creationId xmlns:p14="http://schemas.microsoft.com/office/powerpoint/2010/main" val="4267530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FF0000"/>
                </a:solidFill>
              </a:rPr>
              <a:t>ΚΟΣΜΗΤΟΛΟΓΙΑ-ΔΕΡΜΑΤΟΚΟΣΜΗΤΟΛΟΓΙΑ-ΔΕΡΜΑΤΟΚΑΛΛΥΝΤΙΚΑ</a:t>
            </a:r>
          </a:p>
        </p:txBody>
      </p:sp>
      <p:sp>
        <p:nvSpPr>
          <p:cNvPr id="3" name="Θέση περιεχομένου 2"/>
          <p:cNvSpPr>
            <a:spLocks noGrp="1"/>
          </p:cNvSpPr>
          <p:nvPr>
            <p:ph idx="1"/>
          </p:nvPr>
        </p:nvSpPr>
        <p:spPr>
          <a:xfrm>
            <a:off x="2589212" y="2133600"/>
            <a:ext cx="8915400" cy="4724400"/>
          </a:xfrm>
        </p:spPr>
        <p:txBody>
          <a:bodyPr>
            <a:normAutofit/>
          </a:bodyPr>
          <a:lstStyle/>
          <a:p>
            <a:r>
              <a:rPr lang="el-GR" sz="2000" dirty="0">
                <a:solidFill>
                  <a:schemeClr val="tx1">
                    <a:lumMod val="95000"/>
                    <a:lumOff val="5000"/>
                  </a:schemeClr>
                </a:solidFill>
              </a:rPr>
              <a:t>76/768/Ε</a:t>
            </a:r>
            <a:r>
              <a:rPr lang="en-US" sz="2000" dirty="0">
                <a:solidFill>
                  <a:schemeClr val="tx1">
                    <a:lumMod val="95000"/>
                    <a:lumOff val="5000"/>
                  </a:schemeClr>
                </a:solidFill>
              </a:rPr>
              <a:t>EC</a:t>
            </a:r>
            <a:r>
              <a:rPr lang="el-GR" sz="2000" dirty="0">
                <a:solidFill>
                  <a:schemeClr val="tx1">
                    <a:lumMod val="95000"/>
                    <a:lumOff val="5000"/>
                  </a:schemeClr>
                </a:solidFill>
              </a:rPr>
              <a:t> </a:t>
            </a:r>
          </a:p>
          <a:p>
            <a:r>
              <a:rPr lang="el-GR" sz="2000" dirty="0">
                <a:solidFill>
                  <a:schemeClr val="tx1">
                    <a:lumMod val="95000"/>
                    <a:lumOff val="5000"/>
                  </a:schemeClr>
                </a:solidFill>
              </a:rPr>
              <a:t>93/95/Ε</a:t>
            </a:r>
            <a:r>
              <a:rPr lang="en-US" sz="2000" dirty="0">
                <a:solidFill>
                  <a:schemeClr val="tx1">
                    <a:lumMod val="95000"/>
                    <a:lumOff val="5000"/>
                  </a:schemeClr>
                </a:solidFill>
              </a:rPr>
              <a:t>C</a:t>
            </a:r>
            <a:r>
              <a:rPr lang="el-GR" sz="2000" dirty="0">
                <a:solidFill>
                  <a:schemeClr val="tx1">
                    <a:lumMod val="95000"/>
                    <a:lumOff val="5000"/>
                  </a:schemeClr>
                </a:solidFill>
              </a:rPr>
              <a:t> </a:t>
            </a:r>
            <a:r>
              <a:rPr lang="en-US" sz="2000" dirty="0">
                <a:solidFill>
                  <a:schemeClr val="tx1">
                    <a:lumMod val="95000"/>
                    <a:lumOff val="5000"/>
                  </a:schemeClr>
                </a:solidFill>
              </a:rPr>
              <a:t>=</a:t>
            </a:r>
            <a:r>
              <a:rPr lang="el-GR" sz="2000" dirty="0">
                <a:solidFill>
                  <a:schemeClr val="tx1">
                    <a:lumMod val="95000"/>
                    <a:lumOff val="5000"/>
                  </a:schemeClr>
                </a:solidFill>
              </a:rPr>
              <a:t>6</a:t>
            </a:r>
            <a:r>
              <a:rPr lang="el-GR" sz="2000" baseline="30000" dirty="0">
                <a:solidFill>
                  <a:schemeClr val="tx1">
                    <a:lumMod val="95000"/>
                    <a:lumOff val="5000"/>
                  </a:schemeClr>
                </a:solidFill>
              </a:rPr>
              <a:t>η</a:t>
            </a:r>
            <a:r>
              <a:rPr lang="el-GR" sz="2000" dirty="0">
                <a:solidFill>
                  <a:schemeClr val="tx1">
                    <a:lumMod val="95000"/>
                    <a:lumOff val="5000"/>
                  </a:schemeClr>
                </a:solidFill>
              </a:rPr>
              <a:t> Τροποποίηση  </a:t>
            </a:r>
            <a:endParaRPr lang="en-US" sz="2000" dirty="0">
              <a:solidFill>
                <a:schemeClr val="tx1">
                  <a:lumMod val="95000"/>
                  <a:lumOff val="5000"/>
                </a:schemeClr>
              </a:solidFill>
            </a:endParaRPr>
          </a:p>
          <a:p>
            <a:r>
              <a:rPr lang="el-GR" sz="2000" dirty="0">
                <a:solidFill>
                  <a:schemeClr val="tx1">
                    <a:lumMod val="95000"/>
                    <a:lumOff val="5000"/>
                  </a:schemeClr>
                </a:solidFill>
              </a:rPr>
              <a:t>2003/15/</a:t>
            </a:r>
            <a:r>
              <a:rPr lang="en-US" sz="2000" dirty="0">
                <a:solidFill>
                  <a:schemeClr val="tx1">
                    <a:lumMod val="95000"/>
                    <a:lumOff val="5000"/>
                  </a:schemeClr>
                </a:solidFill>
              </a:rPr>
              <a:t>EC</a:t>
            </a:r>
            <a:r>
              <a:rPr lang="el-GR" sz="2000" dirty="0">
                <a:solidFill>
                  <a:schemeClr val="tx1">
                    <a:lumMod val="95000"/>
                    <a:lumOff val="5000"/>
                  </a:schemeClr>
                </a:solidFill>
              </a:rPr>
              <a:t> </a:t>
            </a:r>
            <a:r>
              <a:rPr lang="en-US" sz="2000" dirty="0">
                <a:solidFill>
                  <a:schemeClr val="tx1">
                    <a:lumMod val="95000"/>
                    <a:lumOff val="5000"/>
                  </a:schemeClr>
                </a:solidFill>
              </a:rPr>
              <a:t>=</a:t>
            </a:r>
            <a:r>
              <a:rPr lang="el-GR" sz="2000" dirty="0">
                <a:solidFill>
                  <a:schemeClr val="tx1">
                    <a:lumMod val="95000"/>
                    <a:lumOff val="5000"/>
                  </a:schemeClr>
                </a:solidFill>
              </a:rPr>
              <a:t>7</a:t>
            </a:r>
            <a:r>
              <a:rPr lang="el-GR" sz="2000" baseline="30000" dirty="0">
                <a:solidFill>
                  <a:schemeClr val="tx1">
                    <a:lumMod val="95000"/>
                    <a:lumOff val="5000"/>
                  </a:schemeClr>
                </a:solidFill>
              </a:rPr>
              <a:t>η </a:t>
            </a:r>
            <a:r>
              <a:rPr lang="el-GR" sz="2000" dirty="0">
                <a:solidFill>
                  <a:schemeClr val="tx1">
                    <a:lumMod val="95000"/>
                    <a:lumOff val="5000"/>
                  </a:schemeClr>
                </a:solidFill>
              </a:rPr>
              <a:t>Τροποποίηση.</a:t>
            </a:r>
            <a:endParaRPr lang="en-US" sz="2000" dirty="0">
              <a:solidFill>
                <a:schemeClr val="tx1">
                  <a:lumMod val="95000"/>
                  <a:lumOff val="5000"/>
                </a:schemeClr>
              </a:solidFill>
            </a:endParaRPr>
          </a:p>
          <a:p>
            <a:r>
              <a:rPr lang="el-GR" sz="2000" dirty="0">
                <a:solidFill>
                  <a:schemeClr val="tx1">
                    <a:lumMod val="95000"/>
                    <a:lumOff val="5000"/>
                  </a:schemeClr>
                </a:solidFill>
              </a:rPr>
              <a:t>«καλλυντικό προϊόν» νοείται κάθε ουσία ή παρασκεύασμα που προορίζεται να έλθει σε επαφή με διάφορα εξωτερικά μέρη του ανθρώπινου σώματος (επιδερμίδα, τριχωτά μέρη του σώματος και της κεφαλής, νύχια, χείλη και εξωτερικά γεννητικά όργανα) ή με τα δόντια και τους βλεννογόνους της στοματικής κοιλότητας, με αποκλειστικό ή κύριο σκοπό τον καθαρισμό τους, τον αρωματισμό τους, τη μεταβολή της εμφάνισής τους ή / και τη διόρθωση των σωματικών οσμών ή/ και την προστασία τους ή τη διατήρησή τους σε καλή κατάσταση». </a:t>
            </a:r>
          </a:p>
          <a:p>
            <a:endParaRPr lang="el-GR" dirty="0">
              <a:solidFill>
                <a:schemeClr val="tx1">
                  <a:lumMod val="95000"/>
                  <a:lumOff val="5000"/>
                </a:schemeClr>
              </a:solidFill>
            </a:endParaRPr>
          </a:p>
        </p:txBody>
      </p:sp>
    </p:spTree>
    <p:extLst>
      <p:ext uri="{BB962C8B-B14F-4D97-AF65-F5344CB8AC3E}">
        <p14:creationId xmlns:p14="http://schemas.microsoft.com/office/powerpoint/2010/main" val="39313565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ΒΑΣΙΚΑ ΠΕΔΙΑ ΔΕΡΜΑΤΟΚΟΣΜΗΤΟΛΟΓΙΑΣ</a:t>
            </a:r>
          </a:p>
        </p:txBody>
      </p:sp>
      <p:sp>
        <p:nvSpPr>
          <p:cNvPr id="3" name="Θέση περιεχομένου 2"/>
          <p:cNvSpPr>
            <a:spLocks noGrp="1"/>
          </p:cNvSpPr>
          <p:nvPr>
            <p:ph idx="1"/>
          </p:nvPr>
        </p:nvSpPr>
        <p:spPr>
          <a:xfrm>
            <a:off x="1563414" y="1905000"/>
            <a:ext cx="10515600" cy="4836432"/>
          </a:xfrm>
        </p:spPr>
        <p:txBody>
          <a:bodyPr>
            <a:normAutofit fontScale="62500" lnSpcReduction="20000"/>
          </a:bodyPr>
          <a:lstStyle/>
          <a:p>
            <a:pPr>
              <a:buFont typeface="Wingdings" panose="05000000000000000000" pitchFamily="2" charset="2"/>
              <a:buChar char="Ø"/>
            </a:pPr>
            <a:r>
              <a:rPr lang="el-GR" sz="3400" dirty="0">
                <a:solidFill>
                  <a:schemeClr val="tx1">
                    <a:lumMod val="95000"/>
                    <a:lumOff val="5000"/>
                  </a:schemeClr>
                </a:solidFill>
              </a:rPr>
              <a:t>Ανάπτυξη καλλυντικών προϊόντων</a:t>
            </a:r>
            <a:r>
              <a:rPr lang="en-US" sz="3400" dirty="0">
                <a:solidFill>
                  <a:schemeClr val="tx1">
                    <a:lumMod val="95000"/>
                    <a:lumOff val="5000"/>
                  </a:schemeClr>
                </a:solidFill>
              </a:rPr>
              <a:t> </a:t>
            </a:r>
            <a:r>
              <a:rPr lang="el-GR" sz="3400" dirty="0">
                <a:solidFill>
                  <a:schemeClr val="tx1">
                    <a:lumMod val="95000"/>
                    <a:lumOff val="5000"/>
                  </a:schemeClr>
                </a:solidFill>
              </a:rPr>
              <a:t>και για ειδικές κατηγορίες πληθυσμών (βρεφικά, ογκολογικοί </a:t>
            </a:r>
            <a:r>
              <a:rPr lang="el-GR" sz="3400" dirty="0" err="1">
                <a:solidFill>
                  <a:schemeClr val="tx1">
                    <a:lumMod val="95000"/>
                    <a:lumOff val="5000"/>
                  </a:schemeClr>
                </a:solidFill>
              </a:rPr>
              <a:t>ασθενείες</a:t>
            </a:r>
            <a:r>
              <a:rPr lang="el-GR" sz="3400" dirty="0">
                <a:solidFill>
                  <a:schemeClr val="tx1">
                    <a:lumMod val="95000"/>
                    <a:lumOff val="5000"/>
                  </a:schemeClr>
                </a:solidFill>
              </a:rPr>
              <a:t>)</a:t>
            </a:r>
          </a:p>
          <a:p>
            <a:pPr>
              <a:buFont typeface="Wingdings" panose="05000000000000000000" pitchFamily="2" charset="2"/>
              <a:buChar char="Ø"/>
            </a:pPr>
            <a:r>
              <a:rPr lang="el-GR" sz="3400" dirty="0">
                <a:solidFill>
                  <a:schemeClr val="tx1">
                    <a:lumMod val="95000"/>
                    <a:lumOff val="5000"/>
                  </a:schemeClr>
                </a:solidFill>
              </a:rPr>
              <a:t>Ανάπτυξη </a:t>
            </a:r>
            <a:r>
              <a:rPr lang="el-GR" sz="3400" dirty="0" err="1">
                <a:solidFill>
                  <a:schemeClr val="tx1">
                    <a:lumMod val="95000"/>
                    <a:lumOff val="5000"/>
                  </a:schemeClr>
                </a:solidFill>
              </a:rPr>
              <a:t>ιατροτεχνολογικών</a:t>
            </a:r>
            <a:r>
              <a:rPr lang="el-GR" sz="3400" dirty="0">
                <a:solidFill>
                  <a:schemeClr val="tx1">
                    <a:lumMod val="95000"/>
                    <a:lumOff val="5000"/>
                  </a:schemeClr>
                </a:solidFill>
              </a:rPr>
              <a:t> προϊόντων</a:t>
            </a:r>
          </a:p>
          <a:p>
            <a:pPr>
              <a:buFont typeface="Wingdings" panose="05000000000000000000" pitchFamily="2" charset="2"/>
              <a:buChar char="Ø"/>
            </a:pPr>
            <a:r>
              <a:rPr lang="el-GR" sz="3400" dirty="0">
                <a:solidFill>
                  <a:schemeClr val="tx1">
                    <a:lumMod val="95000"/>
                    <a:lumOff val="5000"/>
                  </a:schemeClr>
                </a:solidFill>
              </a:rPr>
              <a:t>Παραγωγή καλλυντικών προϊόντων</a:t>
            </a:r>
          </a:p>
          <a:p>
            <a:pPr>
              <a:buFont typeface="Wingdings" panose="05000000000000000000" pitchFamily="2" charset="2"/>
              <a:buChar char="Ø"/>
            </a:pPr>
            <a:r>
              <a:rPr lang="el-GR" sz="3400" dirty="0">
                <a:solidFill>
                  <a:schemeClr val="tx1">
                    <a:lumMod val="95000"/>
                    <a:lumOff val="5000"/>
                  </a:schemeClr>
                </a:solidFill>
              </a:rPr>
              <a:t>Ποιοτικός έλεγχος καλλυντικών προϊόντων</a:t>
            </a:r>
          </a:p>
          <a:p>
            <a:pPr>
              <a:buFont typeface="Wingdings" panose="05000000000000000000" pitchFamily="2" charset="2"/>
              <a:buChar char="Ø"/>
            </a:pPr>
            <a:r>
              <a:rPr lang="el-GR" sz="3400" dirty="0">
                <a:solidFill>
                  <a:schemeClr val="tx1">
                    <a:lumMod val="95000"/>
                    <a:lumOff val="5000"/>
                  </a:schemeClr>
                </a:solidFill>
              </a:rPr>
              <a:t>Ασφάλεια-Μελέτες Τοξικότητας καλλυντικών προϊόντων</a:t>
            </a:r>
          </a:p>
          <a:p>
            <a:pPr>
              <a:buFont typeface="Wingdings" panose="05000000000000000000" pitchFamily="2" charset="2"/>
              <a:buChar char="Ø"/>
            </a:pPr>
            <a:r>
              <a:rPr lang="el-GR" sz="3400" dirty="0" err="1">
                <a:solidFill>
                  <a:schemeClr val="tx1">
                    <a:lumMod val="95000"/>
                    <a:lumOff val="5000"/>
                  </a:schemeClr>
                </a:solidFill>
              </a:rPr>
              <a:t>Κοσμητολογία</a:t>
            </a:r>
            <a:r>
              <a:rPr lang="el-GR" sz="3400" dirty="0">
                <a:solidFill>
                  <a:schemeClr val="tx1">
                    <a:lumMod val="95000"/>
                    <a:lumOff val="5000"/>
                  </a:schemeClr>
                </a:solidFill>
              </a:rPr>
              <a:t> Φυσικών Προϊόντων</a:t>
            </a:r>
          </a:p>
          <a:p>
            <a:pPr>
              <a:buFont typeface="Wingdings" panose="05000000000000000000" pitchFamily="2" charset="2"/>
              <a:buChar char="Ø"/>
            </a:pPr>
            <a:r>
              <a:rPr lang="el-GR" sz="3400" dirty="0">
                <a:solidFill>
                  <a:schemeClr val="tx1">
                    <a:lumMod val="95000"/>
                    <a:lumOff val="5000"/>
                  </a:schemeClr>
                </a:solidFill>
              </a:rPr>
              <a:t>Φυσικά και Βιολογικά καλλυντικά</a:t>
            </a:r>
          </a:p>
          <a:p>
            <a:pPr>
              <a:buFont typeface="Wingdings" panose="05000000000000000000" pitchFamily="2" charset="2"/>
              <a:buChar char="Ø"/>
            </a:pPr>
            <a:r>
              <a:rPr lang="el-GR" sz="3400" dirty="0">
                <a:solidFill>
                  <a:schemeClr val="tx1">
                    <a:lumMod val="95000"/>
                    <a:lumOff val="5000"/>
                  </a:schemeClr>
                </a:solidFill>
              </a:rPr>
              <a:t>Επίδραση καλλυντικών προϊόντων στο περιβάλλον</a:t>
            </a:r>
          </a:p>
          <a:p>
            <a:pPr>
              <a:buFont typeface="Wingdings" panose="05000000000000000000" pitchFamily="2" charset="2"/>
              <a:buChar char="Ø"/>
            </a:pPr>
            <a:r>
              <a:rPr lang="el-GR" sz="3400" dirty="0">
                <a:solidFill>
                  <a:schemeClr val="tx1">
                    <a:lumMod val="95000"/>
                    <a:lumOff val="5000"/>
                  </a:schemeClr>
                </a:solidFill>
              </a:rPr>
              <a:t>Συσκευασία καλλυντικών προϊόντων</a:t>
            </a:r>
          </a:p>
          <a:p>
            <a:pPr>
              <a:buFont typeface="Wingdings" panose="05000000000000000000" pitchFamily="2" charset="2"/>
              <a:buChar char="Ø"/>
            </a:pPr>
            <a:r>
              <a:rPr lang="el-GR" sz="3400" dirty="0">
                <a:solidFill>
                  <a:schemeClr val="tx1">
                    <a:lumMod val="95000"/>
                    <a:lumOff val="5000"/>
                  </a:schemeClr>
                </a:solidFill>
              </a:rPr>
              <a:t>Νομοθεσία καλλυντικών προϊόντων-</a:t>
            </a:r>
            <a:r>
              <a:rPr lang="el-GR" sz="3400" dirty="0" err="1">
                <a:solidFill>
                  <a:schemeClr val="tx1">
                    <a:lumMod val="95000"/>
                    <a:lumOff val="5000"/>
                  </a:schemeClr>
                </a:solidFill>
              </a:rPr>
              <a:t>Ιατροτεχνολογικών</a:t>
            </a:r>
            <a:r>
              <a:rPr lang="el-GR" sz="3400" dirty="0">
                <a:solidFill>
                  <a:schemeClr val="tx1">
                    <a:lumMod val="95000"/>
                    <a:lumOff val="5000"/>
                  </a:schemeClr>
                </a:solidFill>
              </a:rPr>
              <a:t>-</a:t>
            </a:r>
            <a:r>
              <a:rPr lang="el-GR" sz="3400" dirty="0" err="1">
                <a:solidFill>
                  <a:schemeClr val="tx1">
                    <a:lumMod val="95000"/>
                    <a:lumOff val="5000"/>
                  </a:schemeClr>
                </a:solidFill>
              </a:rPr>
              <a:t>Φάκελλος</a:t>
            </a:r>
            <a:r>
              <a:rPr lang="el-GR" sz="3400" dirty="0">
                <a:solidFill>
                  <a:schemeClr val="tx1">
                    <a:lumMod val="95000"/>
                    <a:lumOff val="5000"/>
                  </a:schemeClr>
                </a:solidFill>
              </a:rPr>
              <a:t> καλλυντικών προϊόντων</a:t>
            </a:r>
          </a:p>
          <a:p>
            <a:pPr>
              <a:buFont typeface="Wingdings" panose="05000000000000000000" pitchFamily="2" charset="2"/>
              <a:buChar char="Ø"/>
            </a:pPr>
            <a:r>
              <a:rPr lang="el-GR" sz="3400" dirty="0">
                <a:solidFill>
                  <a:schemeClr val="tx1">
                    <a:lumMod val="95000"/>
                    <a:lumOff val="5000"/>
                  </a:schemeClr>
                </a:solidFill>
              </a:rPr>
              <a:t>Αποτελεσματικότητα καλλυντικών προϊόντων-</a:t>
            </a:r>
            <a:r>
              <a:rPr lang="en-US" sz="3400" dirty="0">
                <a:solidFill>
                  <a:schemeClr val="tx1">
                    <a:lumMod val="95000"/>
                    <a:lumOff val="5000"/>
                  </a:schemeClr>
                </a:solidFill>
              </a:rPr>
              <a:t>claim substantiation</a:t>
            </a:r>
            <a:endParaRPr lang="el-GR" sz="3400" dirty="0">
              <a:solidFill>
                <a:schemeClr val="tx1">
                  <a:lumMod val="95000"/>
                  <a:lumOff val="5000"/>
                </a:schemeClr>
              </a:solidFill>
            </a:endParaRPr>
          </a:p>
          <a:p>
            <a:pPr>
              <a:buFont typeface="Wingdings" panose="05000000000000000000" pitchFamily="2" charset="2"/>
              <a:buChar char="Ø"/>
            </a:pPr>
            <a:endParaRPr lang="el-GR" dirty="0">
              <a:solidFill>
                <a:schemeClr val="tx1">
                  <a:lumMod val="95000"/>
                  <a:lumOff val="5000"/>
                </a:schemeClr>
              </a:solidFill>
            </a:endParaRPr>
          </a:p>
        </p:txBody>
      </p:sp>
    </p:spTree>
    <p:extLst>
      <p:ext uri="{BB962C8B-B14F-4D97-AF65-F5344CB8AC3E}">
        <p14:creationId xmlns:p14="http://schemas.microsoft.com/office/powerpoint/2010/main" val="7164704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39616" y="26197"/>
            <a:ext cx="7772400" cy="1143000"/>
          </a:xfrm>
        </p:spPr>
        <p:txBody>
          <a:bodyPr>
            <a:normAutofit fontScale="90000"/>
          </a:bodyPr>
          <a:lstStyle/>
          <a:p>
            <a:pPr algn="ctr"/>
            <a:br>
              <a:rPr lang="el-GR" sz="3200" b="1" dirty="0">
                <a:solidFill>
                  <a:srgbClr val="FFFF00"/>
                </a:solidFill>
              </a:rPr>
            </a:br>
            <a:r>
              <a:rPr lang="el-GR" sz="3200" b="1" dirty="0">
                <a:solidFill>
                  <a:srgbClr val="FF0000"/>
                </a:solidFill>
              </a:rPr>
              <a:t>ΠΑΡΑΣΚΕΥΗ ΓΑΛΑΚΤΩΜΑΤΩΝ-ΕΡΓΑΣΤΗΡΙΟ ΚΟΣΜΗΤΟΛΟΓΙΑΣ</a:t>
            </a:r>
          </a:p>
        </p:txBody>
      </p:sp>
      <p:pic>
        <p:nvPicPr>
          <p:cNvPr id="4" name="Θέση περιεχομένου 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88093" y="1551144"/>
            <a:ext cx="7452324" cy="5306855"/>
          </a:xfrm>
        </p:spPr>
      </p:pic>
    </p:spTree>
    <p:extLst>
      <p:ext uri="{BB962C8B-B14F-4D97-AF65-F5344CB8AC3E}">
        <p14:creationId xmlns:p14="http://schemas.microsoft.com/office/powerpoint/2010/main" val="32913907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a:xfrm>
            <a:off x="2387972" y="608345"/>
            <a:ext cx="8911687" cy="1280890"/>
          </a:xfrm>
        </p:spPr>
        <p:txBody>
          <a:bodyPr>
            <a:normAutofit/>
          </a:bodyPr>
          <a:lstStyle/>
          <a:p>
            <a:r>
              <a:rPr lang="el-GR" b="1" dirty="0">
                <a:solidFill>
                  <a:srgbClr val="FF0000"/>
                </a:solidFill>
              </a:rPr>
              <a:t>ΒΑΣΙΚΕΣ ΑΡΧΕΣ ΔΕΡΜΑΤΟΚΟΣΜΗΤΟΛΟΓΙΑΣ</a:t>
            </a:r>
            <a:endParaRPr lang="el-GR" altLang="el-GR" dirty="0"/>
          </a:p>
        </p:txBody>
      </p:sp>
      <p:sp>
        <p:nvSpPr>
          <p:cNvPr id="2" name="Ορθογώνιο 1"/>
          <p:cNvSpPr/>
          <p:nvPr/>
        </p:nvSpPr>
        <p:spPr>
          <a:xfrm>
            <a:off x="2879725" y="2119998"/>
            <a:ext cx="8419934" cy="369332"/>
          </a:xfrm>
          <a:prstGeom prst="rect">
            <a:avLst/>
          </a:prstGeom>
        </p:spPr>
        <p:txBody>
          <a:bodyPr wrap="square">
            <a:spAutoFit/>
          </a:bodyPr>
          <a:lstStyle/>
          <a:p>
            <a:r>
              <a:rPr lang="en-US" altLang="el-GR" dirty="0"/>
              <a:t>N</a:t>
            </a:r>
            <a:r>
              <a:rPr lang="el-GR" altLang="el-GR" dirty="0" err="1"/>
              <a:t>εότερα</a:t>
            </a:r>
            <a:r>
              <a:rPr lang="el-GR" altLang="el-GR" dirty="0"/>
              <a:t> συστήματα Γαλακτωμάτων</a:t>
            </a:r>
            <a:r>
              <a:rPr lang="en-US" altLang="el-GR" dirty="0"/>
              <a:t>:W/O/W:</a:t>
            </a:r>
            <a:r>
              <a:rPr lang="el-GR" altLang="el-GR" dirty="0"/>
              <a:t> νερό σε λάδι, σε νερό </a:t>
            </a:r>
          </a:p>
        </p:txBody>
      </p:sp>
      <p:sp>
        <p:nvSpPr>
          <p:cNvPr id="4" name="Θέση περιεχομένου 3">
            <a:extLst>
              <a:ext uri="{FF2B5EF4-FFF2-40B4-BE49-F238E27FC236}">
                <a16:creationId xmlns:a16="http://schemas.microsoft.com/office/drawing/2014/main" id="{543490F1-3BD9-45F7-8A89-5671677FBDDD}"/>
              </a:ext>
            </a:extLst>
          </p:cNvPr>
          <p:cNvSpPr>
            <a:spLocks noGrp="1"/>
          </p:cNvSpPr>
          <p:nvPr>
            <p:ph idx="1"/>
          </p:nvPr>
        </p:nvSpPr>
        <p:spPr/>
        <p:txBody>
          <a:bodyPr/>
          <a:lstStyle/>
          <a:p>
            <a:endParaRPr lang="el-GR" dirty="0"/>
          </a:p>
          <a:p>
            <a:endParaRPr lang="el-GR" dirty="0"/>
          </a:p>
          <a:p>
            <a:endParaRPr lang="el-GR" dirty="0"/>
          </a:p>
        </p:txBody>
      </p:sp>
      <p:pic>
        <p:nvPicPr>
          <p:cNvPr id="7" name="Θέση περιεχομένου 2">
            <a:extLst>
              <a:ext uri="{FF2B5EF4-FFF2-40B4-BE49-F238E27FC236}">
                <a16:creationId xmlns:a16="http://schemas.microsoft.com/office/drawing/2014/main" id="{04CA33DE-98A3-42DA-8A10-38965AF193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848747" y="2720093"/>
            <a:ext cx="6685869" cy="3406070"/>
          </a:xfrm>
          <a:prstGeom prst="rect">
            <a:avLst/>
          </a:prstGeom>
        </p:spPr>
      </p:pic>
    </p:spTree>
    <p:extLst>
      <p:ext uri="{BB962C8B-B14F-4D97-AF65-F5344CB8AC3E}">
        <p14:creationId xmlns:p14="http://schemas.microsoft.com/office/powerpoint/2010/main" val="1412205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ΔΕΡΜΑΤΟΚΟΣΜΗΤΟΛΟΓΙΑ Ι και ΙΙ </a:t>
            </a:r>
            <a:br>
              <a:rPr lang="el-GR" b="1" dirty="0">
                <a:solidFill>
                  <a:srgbClr val="FF0000"/>
                </a:solidFill>
              </a:rPr>
            </a:br>
            <a:r>
              <a:rPr lang="el-GR" b="1" dirty="0">
                <a:solidFill>
                  <a:schemeClr val="tx1">
                    <a:lumMod val="95000"/>
                    <a:lumOff val="5000"/>
                  </a:schemeClr>
                </a:solidFill>
              </a:rPr>
              <a:t>(Θ + Ε)</a:t>
            </a:r>
            <a:endParaRPr lang="el-GR" b="1" dirty="0">
              <a:solidFill>
                <a:srgbClr val="FF0000"/>
              </a:solidFill>
            </a:endParaRPr>
          </a:p>
        </p:txBody>
      </p:sp>
      <p:sp>
        <p:nvSpPr>
          <p:cNvPr id="3" name="Θέση περιεχομένου 2"/>
          <p:cNvSpPr>
            <a:spLocks noGrp="1"/>
          </p:cNvSpPr>
          <p:nvPr>
            <p:ph idx="1"/>
          </p:nvPr>
        </p:nvSpPr>
        <p:spPr>
          <a:xfrm>
            <a:off x="2589212" y="2133599"/>
            <a:ext cx="8915400" cy="4550979"/>
          </a:xfrm>
        </p:spPr>
        <p:txBody>
          <a:bodyPr>
            <a:normAutofit/>
          </a:bodyPr>
          <a:lstStyle/>
          <a:p>
            <a:pPr algn="just">
              <a:lnSpc>
                <a:spcPct val="150000"/>
              </a:lnSpc>
              <a:buFont typeface="Wingdings" panose="05000000000000000000" pitchFamily="2" charset="2"/>
              <a:buChar char="Ø"/>
              <a:tabLst>
                <a:tab pos="265113" algn="l"/>
              </a:tabLst>
              <a:defRPr/>
            </a:pPr>
            <a:r>
              <a:rPr lang="el-GR" sz="2000" dirty="0">
                <a:latin typeface="Arial" charset="0"/>
                <a:cs typeface="Arial" charset="0"/>
              </a:rPr>
              <a:t>Κατανόηση των βασικών συστατικών, των  φυσικοχημικών και </a:t>
            </a:r>
            <a:r>
              <a:rPr lang="el-GR" sz="2000" dirty="0" err="1">
                <a:latin typeface="Arial" charset="0"/>
                <a:cs typeface="Arial" charset="0"/>
              </a:rPr>
              <a:t>δερμοκοσμητικών</a:t>
            </a:r>
            <a:r>
              <a:rPr lang="el-GR" sz="2000" dirty="0">
                <a:latin typeface="Arial" charset="0"/>
                <a:cs typeface="Arial" charset="0"/>
              </a:rPr>
              <a:t> ιδιοτήτων τους που περιέχονται στα καλλυντικά  προϊόντα καθαρισμού, περιποίησης και </a:t>
            </a:r>
            <a:r>
              <a:rPr lang="el-GR" sz="2000" dirty="0" err="1">
                <a:latin typeface="Arial" charset="0"/>
                <a:cs typeface="Arial" charset="0"/>
              </a:rPr>
              <a:t>αντιγήρανσης</a:t>
            </a:r>
            <a:r>
              <a:rPr lang="el-GR" sz="2000" dirty="0">
                <a:latin typeface="Arial" charset="0"/>
                <a:cs typeface="Arial" charset="0"/>
              </a:rPr>
              <a:t> του δέρματος</a:t>
            </a:r>
          </a:p>
          <a:p>
            <a:pPr algn="just">
              <a:lnSpc>
                <a:spcPct val="150000"/>
              </a:lnSpc>
              <a:buFont typeface="Wingdings" panose="05000000000000000000" pitchFamily="2" charset="2"/>
              <a:buChar char="Ø"/>
              <a:tabLst>
                <a:tab pos="265113" algn="l"/>
              </a:tabLst>
              <a:defRPr/>
            </a:pPr>
            <a:r>
              <a:rPr lang="el-GR" sz="2000" dirty="0">
                <a:latin typeface="Arial" charset="0"/>
                <a:cs typeface="Arial" charset="0"/>
              </a:rPr>
              <a:t>Ανάπτυξη νέων συνθέσεων,  προϊόντων περιποίησης και </a:t>
            </a:r>
            <a:r>
              <a:rPr lang="el-GR" sz="2000" dirty="0" err="1">
                <a:latin typeface="Arial" charset="0"/>
                <a:cs typeface="Arial" charset="0"/>
              </a:rPr>
              <a:t>αντιγήρανσης</a:t>
            </a:r>
            <a:r>
              <a:rPr lang="el-GR" sz="2000" dirty="0">
                <a:latin typeface="Arial" charset="0"/>
                <a:cs typeface="Arial" charset="0"/>
              </a:rPr>
              <a:t> του δέρματος </a:t>
            </a:r>
          </a:p>
          <a:p>
            <a:pPr algn="just">
              <a:lnSpc>
                <a:spcPct val="150000"/>
              </a:lnSpc>
              <a:buFont typeface="Wingdings" panose="05000000000000000000" pitchFamily="2" charset="2"/>
              <a:buChar char="Ø"/>
              <a:tabLst>
                <a:tab pos="265113" algn="l"/>
              </a:tabLst>
              <a:defRPr/>
            </a:pPr>
            <a:r>
              <a:rPr lang="el-GR" sz="2000" dirty="0">
                <a:latin typeface="Arial" charset="0"/>
                <a:cs typeface="Arial" charset="0"/>
              </a:rPr>
              <a:t>Κατανόηση των βιολογικών  μηχανισμών δράσης των προϊόντων αυτών</a:t>
            </a:r>
          </a:p>
          <a:p>
            <a:pPr algn="just">
              <a:lnSpc>
                <a:spcPct val="150000"/>
              </a:lnSpc>
              <a:buFont typeface="Wingdings" panose="05000000000000000000" pitchFamily="2" charset="2"/>
              <a:buChar char="Ø"/>
              <a:tabLst>
                <a:tab pos="265113" algn="l"/>
              </a:tabLst>
              <a:defRPr/>
            </a:pPr>
            <a:r>
              <a:rPr lang="el-GR" sz="2000" dirty="0">
                <a:latin typeface="Arial" charset="0"/>
                <a:cs typeface="Arial" charset="0"/>
              </a:rPr>
              <a:t>Διδασκαλία των  υλικών συσκευασίας των καλλυντικών προϊόντων</a:t>
            </a:r>
          </a:p>
          <a:p>
            <a:pPr algn="just">
              <a:lnSpc>
                <a:spcPct val="150000"/>
              </a:lnSpc>
              <a:buFont typeface="Wingdings" panose="05000000000000000000" pitchFamily="2" charset="2"/>
              <a:buChar char="Ø"/>
              <a:tabLst>
                <a:tab pos="265113" algn="l"/>
              </a:tabLst>
              <a:defRPr/>
            </a:pPr>
            <a:r>
              <a:rPr lang="el-GR" sz="2000" dirty="0">
                <a:latin typeface="Arial" charset="0"/>
                <a:cs typeface="Arial" charset="0"/>
              </a:rPr>
              <a:t>Εκμάθηση των νεότερων </a:t>
            </a:r>
            <a:r>
              <a:rPr lang="el-GR" sz="2000" dirty="0" err="1">
                <a:latin typeface="Arial" charset="0"/>
                <a:cs typeface="Arial" charset="0"/>
              </a:rPr>
              <a:t>δερμοκαλλυντικών</a:t>
            </a:r>
            <a:r>
              <a:rPr lang="el-GR" sz="2000" dirty="0">
                <a:latin typeface="Arial" charset="0"/>
                <a:cs typeface="Arial" charset="0"/>
              </a:rPr>
              <a:t> - </a:t>
            </a:r>
            <a:r>
              <a:rPr lang="el-GR" sz="2000" dirty="0" err="1">
                <a:latin typeface="Arial" charset="0"/>
                <a:cs typeface="Arial" charset="0"/>
              </a:rPr>
              <a:t>φαρμακοκαλλυντικών</a:t>
            </a:r>
            <a:endParaRPr lang="el-GR" sz="2000" dirty="0">
              <a:latin typeface="Arial" charset="0"/>
              <a:cs typeface="Arial" charset="0"/>
            </a:endParaRPr>
          </a:p>
          <a:p>
            <a:endParaRPr lang="el-GR" dirty="0"/>
          </a:p>
        </p:txBody>
      </p:sp>
    </p:spTree>
    <p:extLst>
      <p:ext uri="{BB962C8B-B14F-4D97-AF65-F5344CB8AC3E}">
        <p14:creationId xmlns:p14="http://schemas.microsoft.com/office/powerpoint/2010/main" val="15625870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66596" y="0"/>
            <a:ext cx="8911687" cy="1280890"/>
          </a:xfrm>
        </p:spPr>
        <p:txBody>
          <a:bodyPr/>
          <a:lstStyle/>
          <a:p>
            <a:br>
              <a:rPr lang="el-GR" b="1" dirty="0">
                <a:solidFill>
                  <a:srgbClr val="FF0000"/>
                </a:solidFill>
              </a:rPr>
            </a:br>
            <a:r>
              <a:rPr lang="el-GR" b="1" dirty="0">
                <a:solidFill>
                  <a:srgbClr val="FF0000"/>
                </a:solidFill>
              </a:rPr>
              <a:t>ΔΕΡΜΑΤΟΚΟΣΜΗΤΟΛΟΓΙΑ Ι </a:t>
            </a:r>
            <a:r>
              <a:rPr lang="el-GR" b="1" dirty="0">
                <a:solidFill>
                  <a:schemeClr val="tx1">
                    <a:lumMod val="95000"/>
                    <a:lumOff val="5000"/>
                  </a:schemeClr>
                </a:solidFill>
              </a:rPr>
              <a:t>(Θ+Ε)</a:t>
            </a:r>
          </a:p>
        </p:txBody>
      </p:sp>
      <p:sp>
        <p:nvSpPr>
          <p:cNvPr id="3" name="Θέση περιεχομένου 2"/>
          <p:cNvSpPr>
            <a:spLocks noGrp="1"/>
          </p:cNvSpPr>
          <p:nvPr>
            <p:ph idx="1"/>
          </p:nvPr>
        </p:nvSpPr>
        <p:spPr>
          <a:xfrm>
            <a:off x="2478853" y="1439916"/>
            <a:ext cx="9487174" cy="5418083"/>
          </a:xfrm>
        </p:spPr>
        <p:txBody>
          <a:bodyPr>
            <a:normAutofit/>
          </a:bodyPr>
          <a:lstStyle/>
          <a:p>
            <a:pPr marL="0" indent="0" algn="just">
              <a:buNone/>
            </a:pPr>
            <a:r>
              <a:rPr lang="el-GR" sz="2000" b="1" dirty="0"/>
              <a:t>Σκοπός </a:t>
            </a:r>
            <a:r>
              <a:rPr lang="el-GR" sz="2000" dirty="0"/>
              <a:t>του μαθήματος είναι να κατανοήσουν οι φοιτητές την επίδρασή στις βιοχημικές λειτουργίες του δέρματος των δραστικών συστατικών που περιέχονται στα </a:t>
            </a:r>
            <a:r>
              <a:rPr lang="el-GR" sz="2000" dirty="0" err="1"/>
              <a:t>δερμοκαλλυντικά</a:t>
            </a:r>
            <a:r>
              <a:rPr lang="el-GR" sz="2000" dirty="0"/>
              <a:t> προϊόντα με έμφαση στις τοπικές </a:t>
            </a:r>
            <a:r>
              <a:rPr lang="el-GR" sz="2000" dirty="0" err="1"/>
              <a:t>βιοδραστικές</a:t>
            </a:r>
            <a:r>
              <a:rPr lang="el-GR" sz="2000" dirty="0"/>
              <a:t> ουσίες που χρησιμοποιούνται για την πρόληψη της </a:t>
            </a:r>
            <a:r>
              <a:rPr lang="el-GR" sz="2000" dirty="0" err="1"/>
              <a:t>χρονογήρανσης</a:t>
            </a:r>
            <a:r>
              <a:rPr lang="el-GR" sz="2000" dirty="0"/>
              <a:t> και τον περιορισμό της  </a:t>
            </a:r>
            <a:r>
              <a:rPr lang="el-GR" sz="2000" dirty="0" err="1"/>
              <a:t>φωτογήρανσης</a:t>
            </a:r>
            <a:r>
              <a:rPr lang="el-GR" sz="2000" dirty="0"/>
              <a:t> του δέρματος.</a:t>
            </a:r>
          </a:p>
          <a:p>
            <a:pPr marL="0" indent="0" algn="just">
              <a:buNone/>
            </a:pPr>
            <a:r>
              <a:rPr lang="el-GR" sz="2000" dirty="0"/>
              <a:t> </a:t>
            </a:r>
          </a:p>
          <a:p>
            <a:pPr marL="0" indent="0" algn="just">
              <a:buNone/>
            </a:pPr>
            <a:r>
              <a:rPr lang="el-GR" sz="2000" b="1" dirty="0"/>
              <a:t>Στόχος</a:t>
            </a:r>
            <a:r>
              <a:rPr lang="el-GR" sz="2000" dirty="0"/>
              <a:t> του μαθήματος είναι να διδαχθούν οι φοιτητές τις αρχές σχεδιασμού και ανάπτυξης συνθέσεων </a:t>
            </a:r>
            <a:r>
              <a:rPr lang="el-GR" sz="2000" b="1" dirty="0" err="1"/>
              <a:t>δερμοκαλλυντικών-φαρμακοκαλλυντικών</a:t>
            </a:r>
            <a:r>
              <a:rPr lang="el-GR" sz="2000" dirty="0"/>
              <a:t> με βάση την επίδρασή τους στις βιοχημικές λειτουργίες του δέρματος.</a:t>
            </a:r>
          </a:p>
          <a:p>
            <a:pPr marL="0" indent="0" algn="just">
              <a:buNone/>
            </a:pPr>
            <a:r>
              <a:rPr lang="el-GR" sz="2000" dirty="0"/>
              <a:t> Τα καλλυντικά που συνδυάζουν μια τοπική καλλυντική ιδιότητα με μια δερματολογική δράση, δρουν τοπικά στο δέρμα και επικουρικά σε πολλές φαρμακευτικές αγωγές και περιέχουν δραστικές ουσίες, οι οποίες πιθανόν τροποποιούν τις βιοχημικές διαδικασίες του δέρματος με κύριο σκοπό τη βελτίωση ή συντήρηση των κλινικών σημείων μιας κατάστασης, που μπορεί να θεωρηθεί ως «πάθηση-μη πάθηση» αποδίδονται με τον όρο «</a:t>
            </a:r>
            <a:r>
              <a:rPr lang="el-GR" sz="2000" b="1" dirty="0" err="1"/>
              <a:t>δερμοκαλλυντικά</a:t>
            </a:r>
            <a:r>
              <a:rPr lang="el-GR" sz="2000" dirty="0"/>
              <a:t>»</a:t>
            </a:r>
            <a:r>
              <a:rPr lang="el-GR" sz="2000" b="1" dirty="0"/>
              <a:t> </a:t>
            </a:r>
            <a:r>
              <a:rPr lang="el-GR" sz="2000" dirty="0"/>
              <a:t>ή</a:t>
            </a:r>
            <a:r>
              <a:rPr lang="el-GR" sz="2000" b="1" dirty="0"/>
              <a:t> </a:t>
            </a:r>
            <a:r>
              <a:rPr lang="el-GR" sz="2000" dirty="0"/>
              <a:t>«</a:t>
            </a:r>
            <a:r>
              <a:rPr lang="el-GR" sz="2000" b="1" dirty="0" err="1"/>
              <a:t>φαρμακοκαλλυντικά</a:t>
            </a:r>
            <a:r>
              <a:rPr lang="el-GR" sz="2000" dirty="0"/>
              <a:t>». </a:t>
            </a:r>
          </a:p>
          <a:p>
            <a:endParaRPr lang="el-GR" sz="2000" dirty="0"/>
          </a:p>
        </p:txBody>
      </p:sp>
    </p:spTree>
    <p:extLst>
      <p:ext uri="{BB962C8B-B14F-4D97-AF65-F5344CB8AC3E}">
        <p14:creationId xmlns:p14="http://schemas.microsoft.com/office/powerpoint/2010/main" val="38877666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261503"/>
            <a:ext cx="8911687" cy="747490"/>
          </a:xfrm>
        </p:spPr>
        <p:txBody>
          <a:bodyPr/>
          <a:lstStyle/>
          <a:p>
            <a:r>
              <a:rPr lang="el-GR" b="1" dirty="0">
                <a:solidFill>
                  <a:srgbClr val="FF0000"/>
                </a:solidFill>
              </a:rPr>
              <a:t>ΔΕΡΜΑΤΟΚΟΣΜΗΤΟΛΟΓΙΑ Ι </a:t>
            </a:r>
            <a:r>
              <a:rPr lang="el-GR" b="1" dirty="0">
                <a:solidFill>
                  <a:schemeClr val="tx1">
                    <a:lumMod val="95000"/>
                    <a:lumOff val="5000"/>
                  </a:schemeClr>
                </a:solidFill>
              </a:rPr>
              <a:t>(Θ+Ε)</a:t>
            </a:r>
            <a:endParaRPr lang="el-GR" dirty="0"/>
          </a:p>
        </p:txBody>
      </p:sp>
      <p:sp>
        <p:nvSpPr>
          <p:cNvPr id="3" name="Θέση περιεχομένου 2"/>
          <p:cNvSpPr>
            <a:spLocks noGrp="1"/>
          </p:cNvSpPr>
          <p:nvPr>
            <p:ph idx="1"/>
          </p:nvPr>
        </p:nvSpPr>
        <p:spPr>
          <a:xfrm>
            <a:off x="2592925" y="1355834"/>
            <a:ext cx="9912295" cy="5628290"/>
          </a:xfrm>
        </p:spPr>
        <p:txBody>
          <a:bodyPr>
            <a:normAutofit fontScale="70000" lnSpcReduction="20000"/>
          </a:bodyPr>
          <a:lstStyle/>
          <a:p>
            <a:pPr lvl="0">
              <a:buFont typeface="Wingdings" panose="05000000000000000000" pitchFamily="2" charset="2"/>
              <a:buChar char="Ø"/>
            </a:pPr>
            <a:r>
              <a:rPr lang="el-GR" sz="2600" dirty="0"/>
              <a:t>ΘΕΩΡΗΤΙΚΟ ΜΕΡΟΣ</a:t>
            </a:r>
          </a:p>
          <a:p>
            <a:pPr lvl="0">
              <a:buFont typeface="Wingdings" panose="05000000000000000000" pitchFamily="2" charset="2"/>
              <a:buChar char="Ø"/>
            </a:pPr>
            <a:r>
              <a:rPr lang="el-GR" sz="2600" b="1" dirty="0" err="1"/>
              <a:t>Γαλακτωματοποιημένα</a:t>
            </a:r>
            <a:r>
              <a:rPr lang="el-GR" sz="2600" dirty="0"/>
              <a:t> προϊόντα καθαρισμού προσώπου. Μηχανισμοί απομάκρυνσης των ρύπων. Φυσιολογία ενυδάτωσης της κερατίνης στιβάδας-Επίδραση των </a:t>
            </a:r>
            <a:r>
              <a:rPr lang="el-GR" sz="2600" dirty="0" err="1"/>
              <a:t>επιφανειακοενεργών</a:t>
            </a:r>
            <a:r>
              <a:rPr lang="el-GR" sz="2600" dirty="0"/>
              <a:t> ουσιών και του νερού στην υδάτωση της κερατίνης. Ενυδατικές-Μαλακτικές ουσίες-Μηχανισμοί δράσης. Υδρογονάνθρακες, Λιπαρές αλκοόλες, Οργανικοί εστέρες, Φυτικά λίπη και λάδια, Φυτικά εκχυλίσματα.</a:t>
            </a:r>
          </a:p>
          <a:p>
            <a:pPr lvl="0">
              <a:buFont typeface="Wingdings" panose="05000000000000000000" pitchFamily="2" charset="2"/>
              <a:buChar char="Ø"/>
            </a:pPr>
            <a:r>
              <a:rPr lang="el-GR" sz="2600" b="1" dirty="0"/>
              <a:t>Υγροσκοπικές ουσίες. </a:t>
            </a:r>
            <a:r>
              <a:rPr lang="en-US" sz="2600" b="1" dirty="0"/>
              <a:t>Y</a:t>
            </a:r>
            <a:r>
              <a:rPr lang="el-GR" sz="2600" b="1" dirty="0" err="1"/>
              <a:t>γραντικές</a:t>
            </a:r>
            <a:r>
              <a:rPr lang="el-GR" sz="2600" b="1" dirty="0"/>
              <a:t> ουσίες</a:t>
            </a:r>
            <a:r>
              <a:rPr lang="el-GR" sz="2600" dirty="0"/>
              <a:t>-Μηχανισμοί δράσης. </a:t>
            </a:r>
            <a:r>
              <a:rPr lang="el-GR" sz="2600" dirty="0" err="1"/>
              <a:t>Πολυσθενείς</a:t>
            </a:r>
            <a:r>
              <a:rPr lang="el-GR" sz="2600" dirty="0"/>
              <a:t> αλκοόλες, Σάκχαρα, Οξέα και τα άλατά τους.</a:t>
            </a:r>
          </a:p>
          <a:p>
            <a:pPr lvl="0">
              <a:buFont typeface="Wingdings" panose="05000000000000000000" pitchFamily="2" charset="2"/>
              <a:buChar char="Ø"/>
            </a:pPr>
            <a:r>
              <a:rPr lang="el-GR" sz="2600" dirty="0"/>
              <a:t>Χημική σύνθεση και ανάπτυξη </a:t>
            </a:r>
            <a:r>
              <a:rPr lang="el-GR" sz="2600" b="1" dirty="0"/>
              <a:t>προστατευτικών κρεμών για τα χέρια</a:t>
            </a:r>
            <a:r>
              <a:rPr lang="el-GR" sz="2600" dirty="0"/>
              <a:t>, για το σώμα, εξαφανιζόμενων κρεμών και κρεμών βάσης μέικ-απ</a:t>
            </a:r>
          </a:p>
          <a:p>
            <a:pPr lvl="0">
              <a:buFont typeface="Wingdings" panose="05000000000000000000" pitchFamily="2" charset="2"/>
              <a:buChar char="Ø"/>
            </a:pPr>
            <a:r>
              <a:rPr lang="el-GR" sz="2600" b="1" dirty="0"/>
              <a:t>Συστήματα διασποράς </a:t>
            </a:r>
            <a:r>
              <a:rPr lang="el-GR" sz="2600" dirty="0"/>
              <a:t>με εξωτερική ή εσωτερική φάση έλαια σιλικόνης, Άνυδρα γαλακτώματα. Μη </a:t>
            </a:r>
            <a:r>
              <a:rPr lang="el-GR" sz="2600" dirty="0" err="1"/>
              <a:t>γαλακτωματοποιημένα</a:t>
            </a:r>
            <a:r>
              <a:rPr lang="el-GR" sz="2600" dirty="0"/>
              <a:t> προϊόντα καθαρισμού.</a:t>
            </a:r>
          </a:p>
          <a:p>
            <a:pPr lvl="0">
              <a:buFont typeface="Wingdings" panose="05000000000000000000" pitchFamily="2" charset="2"/>
              <a:buChar char="Ø"/>
            </a:pPr>
            <a:r>
              <a:rPr lang="el-GR" sz="2600" dirty="0"/>
              <a:t>Εισαγωγή σε </a:t>
            </a:r>
            <a:r>
              <a:rPr lang="el-GR" sz="2600" b="1" dirty="0"/>
              <a:t>συστήματα </a:t>
            </a:r>
            <a:r>
              <a:rPr lang="el-GR" sz="2600" b="1" dirty="0" err="1"/>
              <a:t>εγκλείσεως</a:t>
            </a:r>
            <a:r>
              <a:rPr lang="el-GR" sz="2600" b="1" dirty="0"/>
              <a:t> δραστικών ουσιών-</a:t>
            </a:r>
            <a:r>
              <a:rPr lang="el-GR" sz="2600" b="1" dirty="0" err="1"/>
              <a:t>Λιποσώματα</a:t>
            </a:r>
            <a:r>
              <a:rPr lang="el-GR" sz="2600" b="1" dirty="0"/>
              <a:t> και </a:t>
            </a:r>
            <a:r>
              <a:rPr lang="el-GR" sz="2600" b="1" dirty="0" err="1"/>
              <a:t>Κυκλοδεξτρίνες</a:t>
            </a:r>
            <a:r>
              <a:rPr lang="el-GR" sz="2600" dirty="0"/>
              <a:t>. Σταθερότητα-ενδοδερμική και </a:t>
            </a:r>
            <a:r>
              <a:rPr lang="el-GR" sz="2600" dirty="0" err="1"/>
              <a:t>διαδερμική</a:t>
            </a:r>
            <a:r>
              <a:rPr lang="el-GR" sz="2600" dirty="0"/>
              <a:t> απορρόφηση. Εφαρμογές στα καλλυντικά και στα προϊόντα τοπικής εφαρμογής με βιολογική δράση. </a:t>
            </a:r>
          </a:p>
          <a:p>
            <a:pPr lvl="0">
              <a:buFont typeface="Wingdings" panose="05000000000000000000" pitchFamily="2" charset="2"/>
              <a:buChar char="Ø"/>
            </a:pPr>
            <a:r>
              <a:rPr lang="el-GR" sz="2600" b="1" dirty="0" err="1"/>
              <a:t>Δερμοκαλλυντικά-Φαρμακοκαλλυντικά</a:t>
            </a:r>
            <a:r>
              <a:rPr lang="el-GR" sz="2600" dirty="0"/>
              <a:t>. </a:t>
            </a:r>
            <a:r>
              <a:rPr lang="el-GR" sz="2600" b="1" dirty="0"/>
              <a:t>Νεότερα δραστικά συστατικά</a:t>
            </a:r>
            <a:r>
              <a:rPr lang="el-GR" sz="2600" dirty="0"/>
              <a:t>. Αντιοξειδωτικές ουσίες για την αντιμετώπιση της γήρανσης και της </a:t>
            </a:r>
            <a:r>
              <a:rPr lang="el-GR" sz="2600" dirty="0" err="1"/>
              <a:t>φωτογήρανσης</a:t>
            </a:r>
            <a:r>
              <a:rPr lang="el-GR" sz="2600" dirty="0"/>
              <a:t>-Μηχανισμοί δράσης.</a:t>
            </a:r>
          </a:p>
          <a:p>
            <a:endParaRPr lang="el-GR" dirty="0"/>
          </a:p>
        </p:txBody>
      </p:sp>
    </p:spTree>
    <p:extLst>
      <p:ext uri="{BB962C8B-B14F-4D97-AF65-F5344CB8AC3E}">
        <p14:creationId xmlns:p14="http://schemas.microsoft.com/office/powerpoint/2010/main" val="32189866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ΤΟΜΕΑΣ ΑΙΣΘΗΤΙΚΗΣ ΚΑΙ ΚΟΣΜΗΤΟΛΟΓΙΑΣ</a:t>
            </a:r>
            <a:endParaRPr lang="el-GR" dirty="0"/>
          </a:p>
        </p:txBody>
      </p:sp>
      <p:sp>
        <p:nvSpPr>
          <p:cNvPr id="3" name="Θέση περιεχομένου 2"/>
          <p:cNvSpPr>
            <a:spLocks noGrp="1"/>
          </p:cNvSpPr>
          <p:nvPr>
            <p:ph idx="1"/>
          </p:nvPr>
        </p:nvSpPr>
        <p:spPr>
          <a:xfrm>
            <a:off x="1289957" y="1763486"/>
            <a:ext cx="10902043" cy="5094514"/>
          </a:xfrm>
        </p:spPr>
        <p:txBody>
          <a:bodyPr>
            <a:normAutofit lnSpcReduction="10000"/>
          </a:bodyPr>
          <a:lstStyle/>
          <a:p>
            <a:r>
              <a:rPr lang="el-GR" sz="2200" b="1" u="sng" dirty="0" err="1"/>
              <a:t>Tα</a:t>
            </a:r>
            <a:r>
              <a:rPr lang="el-GR" sz="2200" b="1" u="sng" dirty="0"/>
              <a:t>  επαγγελματικά δικαιώματα του αποφοίτου της Κατεύθυνσης Αισθητικής και </a:t>
            </a:r>
            <a:r>
              <a:rPr lang="el-GR" sz="2200" b="1" u="sng" dirty="0" err="1"/>
              <a:t>Κοσμητολογίας</a:t>
            </a:r>
            <a:r>
              <a:rPr lang="el-GR" sz="2200" b="1" u="sng" dirty="0"/>
              <a:t> </a:t>
            </a:r>
            <a:r>
              <a:rPr lang="el-GR" sz="2200" dirty="0"/>
              <a:t>(όπως συνοψίζονται με βάση το Ν.Δ. 361/69, το Π.Δ. αριθμ.83 ΦΕΚ 37Α / 7-2-1989 άρθρο 1, και   την Εγκύκλιο 1517/19-4-2017, ΑΔΑ 7ΤΩΧ465ΦΥΟ-ΑΤΗ/ Υπουργείο Υγείας και Πρόνοιας) </a:t>
            </a:r>
            <a:r>
              <a:rPr lang="el-GR" sz="2200" b="1" dirty="0"/>
              <a:t>είναι τα εξής:</a:t>
            </a:r>
            <a:endParaRPr lang="el-GR" sz="2200" dirty="0"/>
          </a:p>
          <a:p>
            <a:pPr lvl="0"/>
            <a:r>
              <a:rPr lang="el-GR" sz="2200" dirty="0"/>
              <a:t>Έχουν το </a:t>
            </a:r>
            <a:r>
              <a:rPr lang="el-GR" sz="2200" b="1" dirty="0"/>
              <a:t>αποκλειστικό δικαίωμα </a:t>
            </a:r>
            <a:r>
              <a:rPr lang="el-GR" sz="2200" dirty="0"/>
              <a:t>να αναλαμβάνουν την ευθύνη της ίδρυσης, οργάνωσης και αυτοδύναμης λειτουργίας εργαστηρίου Αισθητικής και είναι σε θέση να παρέχουν με ασφάλεια τις υπηρεσίες τους που κατοχυρώνονται από τα αντίστοιχα προεδρικά διατάγματα και εγκυκλίους. </a:t>
            </a:r>
          </a:p>
          <a:p>
            <a:pPr lvl="0"/>
            <a:r>
              <a:rPr lang="el-GR" sz="2200" dirty="0"/>
              <a:t>Εκτελούν αυτοδύναμα και με δική τους ευθύνη σύμφωνα με την νομοθεσία αισθητικές πράξεις όπως η εφαρμογή </a:t>
            </a:r>
            <a:r>
              <a:rPr lang="en-US" sz="2200" b="1" dirty="0"/>
              <a:t>laser </a:t>
            </a:r>
            <a:r>
              <a:rPr lang="el-GR" sz="2200" b="1" dirty="0"/>
              <a:t>για την απομάκρυνση της τριχοφυΐας</a:t>
            </a:r>
            <a:r>
              <a:rPr lang="el-GR" sz="2200" dirty="0"/>
              <a:t>.</a:t>
            </a:r>
          </a:p>
          <a:p>
            <a:pPr lvl="0"/>
            <a:r>
              <a:rPr lang="el-GR" sz="2200" dirty="0"/>
              <a:t>Συνεργάζονται με δερματολογικές ή ενδοκρινολογικές κλινικές ή ιατρεία καθώς και με Πλαστικούς Χειρουργούς συμβάλλοντας στην αντιμετώπιση των προβλημάτων που άπτονται της ειδικότητας τους.</a:t>
            </a:r>
          </a:p>
        </p:txBody>
      </p:sp>
    </p:spTree>
    <p:extLst>
      <p:ext uri="{BB962C8B-B14F-4D97-AF65-F5344CB8AC3E}">
        <p14:creationId xmlns:p14="http://schemas.microsoft.com/office/powerpoint/2010/main" val="115753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89212" y="0"/>
            <a:ext cx="8911687" cy="1280890"/>
          </a:xfrm>
        </p:spPr>
        <p:txBody>
          <a:bodyPr/>
          <a:lstStyle/>
          <a:p>
            <a:br>
              <a:rPr lang="el-GR" b="1" dirty="0">
                <a:solidFill>
                  <a:srgbClr val="FF0000"/>
                </a:solidFill>
              </a:rPr>
            </a:br>
            <a:r>
              <a:rPr lang="el-GR" b="1" dirty="0">
                <a:solidFill>
                  <a:srgbClr val="FF0000"/>
                </a:solidFill>
              </a:rPr>
              <a:t>ΔΕΡΜΑΤΟΚΟΣΜΗΤΟΛΟΓΙΑ Ι </a:t>
            </a:r>
            <a:r>
              <a:rPr lang="el-GR" b="1" dirty="0">
                <a:solidFill>
                  <a:schemeClr val="tx1">
                    <a:lumMod val="95000"/>
                    <a:lumOff val="5000"/>
                  </a:schemeClr>
                </a:solidFill>
              </a:rPr>
              <a:t>(Θ+Ε)</a:t>
            </a:r>
            <a:endParaRPr lang="el-GR" dirty="0"/>
          </a:p>
        </p:txBody>
      </p:sp>
      <p:sp>
        <p:nvSpPr>
          <p:cNvPr id="3" name="Θέση περιεχομένου 2"/>
          <p:cNvSpPr>
            <a:spLocks noGrp="1"/>
          </p:cNvSpPr>
          <p:nvPr>
            <p:ph idx="1"/>
          </p:nvPr>
        </p:nvSpPr>
        <p:spPr>
          <a:xfrm>
            <a:off x="1119352" y="1392619"/>
            <a:ext cx="11072648" cy="5623035"/>
          </a:xfrm>
        </p:spPr>
        <p:txBody>
          <a:bodyPr>
            <a:normAutofit fontScale="85000" lnSpcReduction="20000"/>
          </a:bodyPr>
          <a:lstStyle/>
          <a:p>
            <a:pPr lvl="0">
              <a:buFont typeface="Wingdings" panose="05000000000000000000" pitchFamily="2" charset="2"/>
              <a:buChar char="Ø"/>
            </a:pPr>
            <a:r>
              <a:rPr lang="el-GR" sz="2200" b="1" dirty="0" err="1"/>
              <a:t>Ολιγοπεπτίδια</a:t>
            </a:r>
            <a:r>
              <a:rPr lang="el-GR" sz="2200" dirty="0"/>
              <a:t> στα </a:t>
            </a:r>
            <a:r>
              <a:rPr lang="el-GR" sz="2200" dirty="0" err="1"/>
              <a:t>αντιγηραντικά</a:t>
            </a:r>
            <a:r>
              <a:rPr lang="el-GR" sz="2200" dirty="0"/>
              <a:t> καλλυντικά. </a:t>
            </a:r>
            <a:r>
              <a:rPr lang="en-US" sz="2200" dirty="0"/>
              <a:t>E</a:t>
            </a:r>
            <a:r>
              <a:rPr lang="el-GR" sz="2200" dirty="0" err="1"/>
              <a:t>νσωμάτωση</a:t>
            </a:r>
            <a:r>
              <a:rPr lang="el-GR" sz="2200" dirty="0"/>
              <a:t>-Σταθερότητα-Ενδοδερμική απορρόφηση. Πεπτίδια: α) με αντιοξειδωτική δράση β) που μιμούνται τη δράση των παραγόντων ανάπτυξης (</a:t>
            </a:r>
            <a:r>
              <a:rPr lang="en-US" sz="2200" dirty="0"/>
              <a:t>growth factors</a:t>
            </a:r>
            <a:r>
              <a:rPr lang="el-GR" sz="2200" dirty="0"/>
              <a:t>) γ) ανάλογα της </a:t>
            </a:r>
            <a:r>
              <a:rPr lang="el-GR" sz="2200" dirty="0" err="1"/>
              <a:t>δεκορίνης</a:t>
            </a:r>
            <a:r>
              <a:rPr lang="el-GR" sz="2200" dirty="0"/>
              <a:t>  και δ) που δρουν στη </a:t>
            </a:r>
            <a:r>
              <a:rPr lang="el-GR" sz="2200" dirty="0" err="1"/>
              <a:t>νευρομυική</a:t>
            </a:r>
            <a:r>
              <a:rPr lang="el-GR" sz="2200" dirty="0"/>
              <a:t> σύναψη.</a:t>
            </a:r>
          </a:p>
          <a:p>
            <a:pPr lvl="0">
              <a:buFont typeface="Wingdings" panose="05000000000000000000" pitchFamily="2" charset="2"/>
              <a:buChar char="Ø"/>
            </a:pPr>
            <a:r>
              <a:rPr lang="el-GR" sz="2200" b="1" dirty="0"/>
              <a:t>Βιοχημεία </a:t>
            </a:r>
            <a:r>
              <a:rPr lang="el-GR" sz="2200" b="1" dirty="0" err="1"/>
              <a:t>μελανινογένεσης</a:t>
            </a:r>
            <a:r>
              <a:rPr lang="el-GR" sz="2200" dirty="0"/>
              <a:t>. Λευκαντικά καλλυντικά. Μηχανισμοί δράσης </a:t>
            </a:r>
            <a:r>
              <a:rPr lang="el-GR" sz="2200" b="1" dirty="0"/>
              <a:t>λευκαντικών δραστικών συστατικών</a:t>
            </a:r>
            <a:r>
              <a:rPr lang="el-GR" sz="2200" dirty="0"/>
              <a:t>. </a:t>
            </a:r>
          </a:p>
          <a:p>
            <a:pPr lvl="0">
              <a:buFont typeface="Wingdings" panose="05000000000000000000" pitchFamily="2" charset="2"/>
              <a:buChar char="Ø"/>
            </a:pPr>
            <a:r>
              <a:rPr lang="el-GR" sz="2200" dirty="0"/>
              <a:t>Φυσιολογία της επούλωσης της πληγής. </a:t>
            </a:r>
            <a:r>
              <a:rPr lang="el-GR" sz="2200" b="1" dirty="0"/>
              <a:t>Επουλωτικά καλλυντικά προϊόντα</a:t>
            </a:r>
            <a:r>
              <a:rPr lang="el-GR" sz="2200" dirty="0"/>
              <a:t>. </a:t>
            </a:r>
            <a:r>
              <a:rPr lang="el-GR" sz="2200" dirty="0" err="1"/>
              <a:t>Ολιγοπεπτίδια</a:t>
            </a:r>
            <a:r>
              <a:rPr lang="el-GR" sz="2200" dirty="0"/>
              <a:t>. Φυτικά δραστικά συστατικά επουλωτικών προϊόντων. </a:t>
            </a:r>
            <a:r>
              <a:rPr lang="el-GR" sz="2200" dirty="0" err="1"/>
              <a:t>Σιλικόνες</a:t>
            </a:r>
            <a:r>
              <a:rPr lang="el-GR" sz="2200" dirty="0"/>
              <a:t> ως επουλωτικά.</a:t>
            </a:r>
          </a:p>
          <a:p>
            <a:pPr lvl="0">
              <a:buFont typeface="Wingdings" panose="05000000000000000000" pitchFamily="2" charset="2"/>
              <a:buChar char="Ø"/>
            </a:pPr>
            <a:r>
              <a:rPr lang="el-GR" sz="2200" b="1" dirty="0"/>
              <a:t>Προωθητές δερματικής διαπερατότητας</a:t>
            </a:r>
            <a:r>
              <a:rPr lang="el-GR" sz="2200" dirty="0"/>
              <a:t>. Μηχανισμοί δράσης. </a:t>
            </a:r>
          </a:p>
          <a:p>
            <a:pPr lvl="0">
              <a:buFont typeface="Wingdings" panose="05000000000000000000" pitchFamily="2" charset="2"/>
              <a:buChar char="Ø"/>
            </a:pPr>
            <a:r>
              <a:rPr lang="el-GR" sz="2200" dirty="0"/>
              <a:t>Παθολογία της κυτταρίτιδας. Δραστικά συστατικά για την </a:t>
            </a:r>
            <a:r>
              <a:rPr lang="el-GR" sz="2200" b="1" dirty="0"/>
              <a:t>κυτταρίτιδα-</a:t>
            </a:r>
            <a:r>
              <a:rPr lang="el-GR" sz="2200" b="1" dirty="0" err="1"/>
              <a:t>Αντικυτταριτιδικά</a:t>
            </a:r>
            <a:r>
              <a:rPr lang="el-GR" sz="2200" b="1" dirty="0"/>
              <a:t> προϊόντα-Μηχανισμοί δράσης. </a:t>
            </a:r>
          </a:p>
          <a:p>
            <a:pPr lvl="0">
              <a:buFont typeface="Wingdings" panose="05000000000000000000" pitchFamily="2" charset="2"/>
              <a:buChar char="Ø"/>
            </a:pPr>
            <a:r>
              <a:rPr lang="el-GR" sz="2200" dirty="0"/>
              <a:t>Τονωτικές και στυπτικές λοσιόν. </a:t>
            </a:r>
            <a:r>
              <a:rPr lang="el-GR" sz="2200" b="1" dirty="0"/>
              <a:t>Φυτικά παράγωγα που χρησιμοποιούνται στις υδατικές ή </a:t>
            </a:r>
            <a:r>
              <a:rPr lang="el-GR" sz="2200" b="1" dirty="0" err="1"/>
              <a:t>υδαταλκοολικές</a:t>
            </a:r>
            <a:r>
              <a:rPr lang="el-GR" sz="2200" b="1" dirty="0"/>
              <a:t> λοσιόν</a:t>
            </a:r>
            <a:r>
              <a:rPr lang="el-GR" sz="2200" dirty="0"/>
              <a:t>. Εισαγωγή στα φυτικά εκχυλίσματα. </a:t>
            </a:r>
          </a:p>
          <a:p>
            <a:pPr lvl="0">
              <a:buFont typeface="Wingdings" panose="05000000000000000000" pitchFamily="2" charset="2"/>
              <a:buChar char="Ø"/>
            </a:pPr>
            <a:r>
              <a:rPr lang="el-GR" sz="2200" b="1" dirty="0"/>
              <a:t>Παθολογία της ακμής. Προϊόντα για την ακμή. Δραστικά συστατικά- </a:t>
            </a:r>
            <a:r>
              <a:rPr lang="el-GR" sz="2200" dirty="0"/>
              <a:t>Μηχανισμοί δράσης-</a:t>
            </a:r>
            <a:r>
              <a:rPr lang="en-US" sz="2200" dirty="0"/>
              <a:t>A</a:t>
            </a:r>
            <a:r>
              <a:rPr lang="el-GR" sz="2200" dirty="0" err="1"/>
              <a:t>ντισηπτικά</a:t>
            </a:r>
            <a:r>
              <a:rPr lang="el-GR" sz="2200" dirty="0"/>
              <a:t>-</a:t>
            </a:r>
            <a:r>
              <a:rPr lang="el-GR" sz="2200" dirty="0" err="1"/>
              <a:t>Αποφολιδωτικά</a:t>
            </a:r>
            <a:r>
              <a:rPr lang="el-GR" sz="2200" dirty="0"/>
              <a:t>-</a:t>
            </a:r>
            <a:r>
              <a:rPr lang="el-GR" sz="2200" dirty="0" err="1"/>
              <a:t>Σμηγματορυθμιστικά</a:t>
            </a:r>
            <a:r>
              <a:rPr lang="el-GR" sz="2200" dirty="0"/>
              <a:t>-Αντιφλεγμονώδη. </a:t>
            </a:r>
          </a:p>
          <a:p>
            <a:pPr lvl="0">
              <a:buFont typeface="Wingdings" panose="05000000000000000000" pitchFamily="2" charset="2"/>
              <a:buChar char="Ø"/>
            </a:pPr>
            <a:r>
              <a:rPr lang="el-GR" sz="2200" b="1" dirty="0"/>
              <a:t>Εισαγωγή στη συσκευασία καλλυντικών προϊόντω</a:t>
            </a:r>
            <a:r>
              <a:rPr lang="el-GR" sz="2200" dirty="0"/>
              <a:t>ν-Γυαλί-Πλαστικά (Χημική ταξινόμηση-Φυσικοχημικές ιδιότητες)-Μέταλλα. Μειονεκτήματα-πλεονεκτήματα. Προωθητικά αέρια. </a:t>
            </a:r>
            <a:r>
              <a:rPr lang="el-GR" sz="2200" dirty="0" err="1"/>
              <a:t>Ασυμβασίες</a:t>
            </a:r>
            <a:r>
              <a:rPr lang="el-GR" sz="2200" dirty="0"/>
              <a:t> δραστικών συστατικών με τη συσκευασία. </a:t>
            </a:r>
          </a:p>
          <a:p>
            <a:pPr>
              <a:buFont typeface="Wingdings" panose="05000000000000000000" pitchFamily="2" charset="2"/>
              <a:buChar char="Ø"/>
            </a:pPr>
            <a:endParaRPr lang="el-GR" dirty="0"/>
          </a:p>
          <a:p>
            <a:endParaRPr lang="el-GR" dirty="0"/>
          </a:p>
        </p:txBody>
      </p:sp>
    </p:spTree>
    <p:extLst>
      <p:ext uri="{BB962C8B-B14F-4D97-AF65-F5344CB8AC3E}">
        <p14:creationId xmlns:p14="http://schemas.microsoft.com/office/powerpoint/2010/main" val="17994490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ΔΕΡΜΑΤΟΚΟΣΜΗΤΟΛΟΓΙΑ Ι </a:t>
            </a:r>
            <a:r>
              <a:rPr lang="el-GR" b="1" dirty="0">
                <a:solidFill>
                  <a:schemeClr val="tx1">
                    <a:lumMod val="95000"/>
                    <a:lumOff val="5000"/>
                  </a:schemeClr>
                </a:solidFill>
              </a:rPr>
              <a:t>(Θ+Ε)</a:t>
            </a:r>
            <a:endParaRPr lang="el-GR" dirty="0"/>
          </a:p>
        </p:txBody>
      </p:sp>
      <p:sp>
        <p:nvSpPr>
          <p:cNvPr id="3" name="Θέση περιεχομένου 2"/>
          <p:cNvSpPr>
            <a:spLocks noGrp="1"/>
          </p:cNvSpPr>
          <p:nvPr>
            <p:ph idx="1"/>
          </p:nvPr>
        </p:nvSpPr>
        <p:spPr>
          <a:xfrm>
            <a:off x="1594150" y="1408385"/>
            <a:ext cx="10909235" cy="5449615"/>
          </a:xfrm>
        </p:spPr>
        <p:txBody>
          <a:bodyPr>
            <a:normAutofit fontScale="92500" lnSpcReduction="10000"/>
          </a:bodyPr>
          <a:lstStyle/>
          <a:p>
            <a:pPr marL="0" indent="0">
              <a:buNone/>
            </a:pPr>
            <a:r>
              <a:rPr lang="el-GR" dirty="0"/>
              <a:t>ΕΡΓΑΣΤΗΡΙΑΚΟ ΜΕΡΟΣ</a:t>
            </a:r>
          </a:p>
          <a:p>
            <a:pPr lvl="0">
              <a:buFont typeface="Wingdings" panose="05000000000000000000" pitchFamily="2" charset="2"/>
              <a:buChar char="Ø"/>
            </a:pPr>
            <a:r>
              <a:rPr lang="el-GR" sz="2200" dirty="0"/>
              <a:t>Ταυτοποίηση γαλακτωμάτων. </a:t>
            </a:r>
          </a:p>
          <a:p>
            <a:pPr lvl="0">
              <a:buFont typeface="Wingdings" panose="05000000000000000000" pitchFamily="2" charset="2"/>
              <a:buChar char="Ø"/>
            </a:pPr>
            <a:r>
              <a:rPr lang="el-GR" sz="2200" b="1" dirty="0" err="1"/>
              <a:t>Διαλυτοποίηση</a:t>
            </a:r>
            <a:r>
              <a:rPr lang="el-GR" sz="2200" dirty="0"/>
              <a:t>-Μέθοδοι επιλογής: α) Βέλτιστου </a:t>
            </a:r>
            <a:r>
              <a:rPr lang="el-GR" sz="2200" dirty="0" err="1"/>
              <a:t>διαλυτοποιητή</a:t>
            </a:r>
            <a:r>
              <a:rPr lang="el-GR" sz="2200" dirty="0"/>
              <a:t> και β) ελάχιστης δυνατής συγκέντρωσης </a:t>
            </a:r>
            <a:r>
              <a:rPr lang="el-GR" sz="2200" dirty="0" err="1"/>
              <a:t>διαλυτοποιητή</a:t>
            </a:r>
            <a:r>
              <a:rPr lang="el-GR" sz="2200" dirty="0"/>
              <a:t> για τη </a:t>
            </a:r>
            <a:r>
              <a:rPr lang="el-GR" sz="2200" dirty="0" err="1"/>
              <a:t>διαλυτοποίηση</a:t>
            </a:r>
            <a:r>
              <a:rPr lang="el-GR" sz="2200" dirty="0"/>
              <a:t> αρώματος. </a:t>
            </a:r>
          </a:p>
          <a:p>
            <a:pPr lvl="0">
              <a:buFont typeface="Wingdings" panose="05000000000000000000" pitchFamily="2" charset="2"/>
              <a:buChar char="Ø"/>
            </a:pPr>
            <a:r>
              <a:rPr lang="el-GR" sz="2200" b="1" dirty="0"/>
              <a:t>Σταθερότητα καλλυντικών προϊόντων</a:t>
            </a:r>
            <a:r>
              <a:rPr lang="el-GR" sz="2200" dirty="0"/>
              <a:t>: Μέθοδοι προσδιορισμού νερού στα καλλυντικά προϊόντα-Θερμική και </a:t>
            </a:r>
            <a:r>
              <a:rPr lang="el-GR" sz="2200" dirty="0" err="1"/>
              <a:t>Αζεοτροπική</a:t>
            </a:r>
            <a:r>
              <a:rPr lang="el-GR" sz="2200" dirty="0"/>
              <a:t> μέθοδος. </a:t>
            </a:r>
          </a:p>
          <a:p>
            <a:pPr lvl="0">
              <a:buFont typeface="Wingdings" panose="05000000000000000000" pitchFamily="2" charset="2"/>
              <a:buChar char="Ø"/>
            </a:pPr>
            <a:r>
              <a:rPr lang="el-GR" sz="2200" dirty="0"/>
              <a:t>Έλεγχος των </a:t>
            </a:r>
            <a:r>
              <a:rPr lang="el-GR" sz="2200" b="1" dirty="0" err="1"/>
              <a:t>ρεολογικών</a:t>
            </a:r>
            <a:r>
              <a:rPr lang="el-GR" sz="2200" b="1" dirty="0"/>
              <a:t> ιδιοτήτω</a:t>
            </a:r>
            <a:r>
              <a:rPr lang="el-GR" sz="2200" dirty="0"/>
              <a:t>ν των καλλυντικών προϊόντων- Προσδιορισμός ιξώδους </a:t>
            </a:r>
            <a:r>
              <a:rPr lang="el-GR" sz="2200" dirty="0" err="1"/>
              <a:t>νευτωνικών</a:t>
            </a:r>
            <a:r>
              <a:rPr lang="el-GR" sz="2200" dirty="0"/>
              <a:t> και μη </a:t>
            </a:r>
            <a:r>
              <a:rPr lang="el-GR" sz="2200" dirty="0" err="1"/>
              <a:t>νευτωνικών</a:t>
            </a:r>
            <a:r>
              <a:rPr lang="el-GR" sz="2200" dirty="0"/>
              <a:t> συστημάτων. </a:t>
            </a:r>
          </a:p>
          <a:p>
            <a:pPr lvl="0">
              <a:buFont typeface="Wingdings" panose="05000000000000000000" pitchFamily="2" charset="2"/>
              <a:buChar char="Ø"/>
            </a:pPr>
            <a:r>
              <a:rPr lang="el-GR" sz="2200" dirty="0" err="1"/>
              <a:t>Γαλακτωματοποιημένη</a:t>
            </a:r>
            <a:r>
              <a:rPr lang="el-GR" sz="2200" dirty="0"/>
              <a:t> λοσιόν καθαρισμού: Παρασκευή-Προσδιορισμός ιξώδους-Μέτρηση </a:t>
            </a:r>
            <a:r>
              <a:rPr lang="el-GR" sz="2200" dirty="0" err="1"/>
              <a:t>ρεολογικών</a:t>
            </a:r>
            <a:r>
              <a:rPr lang="el-GR" sz="2200" dirty="0"/>
              <a:t> ιδιοτήτων-χαρακτηρισμός του συστήματος από τα </a:t>
            </a:r>
            <a:r>
              <a:rPr lang="el-GR" sz="2200" dirty="0" err="1"/>
              <a:t>ρεολογικά</a:t>
            </a:r>
            <a:r>
              <a:rPr lang="el-GR" sz="2200" dirty="0"/>
              <a:t> διαγράμματα. Μέτρηση </a:t>
            </a:r>
            <a:r>
              <a:rPr lang="en-US" sz="2200" dirty="0"/>
              <a:t>pH</a:t>
            </a:r>
            <a:r>
              <a:rPr lang="el-GR" sz="2200" dirty="0"/>
              <a:t>. </a:t>
            </a:r>
          </a:p>
          <a:p>
            <a:pPr lvl="0">
              <a:buFont typeface="Wingdings" panose="05000000000000000000" pitchFamily="2" charset="2"/>
              <a:buChar char="Ø"/>
            </a:pPr>
            <a:r>
              <a:rPr lang="el-GR" sz="2200" dirty="0"/>
              <a:t>Υδατικό μονοφασικό σύστημα-. </a:t>
            </a:r>
          </a:p>
          <a:p>
            <a:pPr lvl="0">
              <a:buFont typeface="Wingdings" panose="05000000000000000000" pitchFamily="2" charset="2"/>
              <a:buChar char="Ø"/>
            </a:pPr>
            <a:r>
              <a:rPr lang="en-US" sz="2200" b="1" dirty="0"/>
              <a:t>A</a:t>
            </a:r>
            <a:r>
              <a:rPr lang="el-GR" sz="2200" b="1" dirty="0" err="1"/>
              <a:t>ποφολιδωτική</a:t>
            </a:r>
            <a:r>
              <a:rPr lang="el-GR" sz="2200" b="1" dirty="0"/>
              <a:t> κρέμα</a:t>
            </a:r>
            <a:r>
              <a:rPr lang="el-GR" sz="2200" dirty="0"/>
              <a:t>: Παρασκευή-</a:t>
            </a:r>
            <a:r>
              <a:rPr lang="en-US" sz="2200" b="1" dirty="0"/>
              <a:t>E</a:t>
            </a:r>
            <a:r>
              <a:rPr lang="el-GR" sz="2200" b="1" dirty="0" err="1"/>
              <a:t>νσωμάτωση</a:t>
            </a:r>
            <a:r>
              <a:rPr lang="el-GR" sz="2200" b="1" dirty="0"/>
              <a:t> σωματιδίων φυτικής προέλευσης</a:t>
            </a:r>
          </a:p>
          <a:p>
            <a:pPr lvl="0">
              <a:buFont typeface="Wingdings" panose="05000000000000000000" pitchFamily="2" charset="2"/>
              <a:buChar char="Ø"/>
            </a:pPr>
            <a:r>
              <a:rPr lang="el-GR" sz="2200" b="1" dirty="0"/>
              <a:t>Υγρό μέικ-</a:t>
            </a:r>
            <a:r>
              <a:rPr lang="el-GR" sz="2200" dirty="0"/>
              <a:t>απ: Παρασκευή-Μέθοδοι διαβροχής-</a:t>
            </a:r>
            <a:r>
              <a:rPr lang="el-GR" sz="2200" dirty="0" err="1"/>
              <a:t>εναιωρηματοποίησης</a:t>
            </a:r>
            <a:r>
              <a:rPr lang="el-GR" sz="2200" dirty="0"/>
              <a:t> </a:t>
            </a:r>
            <a:r>
              <a:rPr lang="el-GR" sz="2200" dirty="0" err="1"/>
              <a:t>κόνεων</a:t>
            </a:r>
            <a:r>
              <a:rPr lang="el-GR" sz="2200" dirty="0"/>
              <a:t> σε </a:t>
            </a:r>
            <a:r>
              <a:rPr lang="el-GR" sz="2200" dirty="0" err="1"/>
              <a:t>γαλακτωματοποιημένο</a:t>
            </a:r>
            <a:r>
              <a:rPr lang="el-GR" sz="2200" dirty="0"/>
              <a:t> σύστημα. </a:t>
            </a:r>
          </a:p>
        </p:txBody>
      </p:sp>
    </p:spTree>
    <p:extLst>
      <p:ext uri="{BB962C8B-B14F-4D97-AF65-F5344CB8AC3E}">
        <p14:creationId xmlns:p14="http://schemas.microsoft.com/office/powerpoint/2010/main" val="16399254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ΔΕΡΜΑΤΟΚΟΣΜΗΤΟΛΟΓΙΑ Ι</a:t>
            </a:r>
            <a:endParaRPr lang="el-GR" dirty="0"/>
          </a:p>
        </p:txBody>
      </p:sp>
      <p:sp>
        <p:nvSpPr>
          <p:cNvPr id="3" name="Θέση περιεχομένου 2"/>
          <p:cNvSpPr>
            <a:spLocks noGrp="1"/>
          </p:cNvSpPr>
          <p:nvPr>
            <p:ph idx="1"/>
          </p:nvPr>
        </p:nvSpPr>
        <p:spPr>
          <a:xfrm>
            <a:off x="2589212" y="2133600"/>
            <a:ext cx="8915400" cy="4724400"/>
          </a:xfrm>
        </p:spPr>
        <p:txBody>
          <a:bodyPr>
            <a:normAutofit/>
          </a:bodyPr>
          <a:lstStyle/>
          <a:p>
            <a:pPr lvl="0">
              <a:buFont typeface="Wingdings" panose="05000000000000000000" pitchFamily="2" charset="2"/>
              <a:buChar char="Ø"/>
            </a:pPr>
            <a:r>
              <a:rPr lang="el-GR" b="1" dirty="0" err="1"/>
              <a:t>Αντιγηραντική</a:t>
            </a:r>
            <a:r>
              <a:rPr lang="el-GR" b="1" dirty="0"/>
              <a:t> κρέμα με ενσωμάτωση </a:t>
            </a:r>
            <a:r>
              <a:rPr lang="el-GR" b="1" dirty="0" err="1"/>
              <a:t>κυκλοδεξτρινών</a:t>
            </a:r>
            <a:r>
              <a:rPr lang="el-GR" b="1" dirty="0"/>
              <a:t> </a:t>
            </a:r>
            <a:r>
              <a:rPr lang="el-GR" dirty="0"/>
              <a:t>ως σύστημα </a:t>
            </a:r>
            <a:r>
              <a:rPr lang="el-GR" dirty="0" err="1"/>
              <a:t>εγκλείσεως</a:t>
            </a:r>
            <a:r>
              <a:rPr lang="el-GR" dirty="0"/>
              <a:t> της α-</a:t>
            </a:r>
            <a:r>
              <a:rPr lang="el-GR" dirty="0" err="1"/>
              <a:t>τοκοφερόλης</a:t>
            </a:r>
            <a:r>
              <a:rPr lang="el-GR" dirty="0"/>
              <a:t>: Παρασκευή-Προσδιορισμός σταθερότητας-Τεχνητή γήρανση. </a:t>
            </a:r>
          </a:p>
          <a:p>
            <a:pPr lvl="0">
              <a:buFont typeface="Wingdings" panose="05000000000000000000" pitchFamily="2" charset="2"/>
              <a:buChar char="Ø"/>
            </a:pPr>
            <a:r>
              <a:rPr lang="el-GR" b="1" dirty="0"/>
              <a:t>Μέθοδοι παρασκευής </a:t>
            </a:r>
            <a:r>
              <a:rPr lang="el-GR" b="1" dirty="0" err="1"/>
              <a:t>λιποσωμάτων</a:t>
            </a:r>
            <a:r>
              <a:rPr lang="el-GR" b="1" dirty="0"/>
              <a:t> </a:t>
            </a:r>
            <a:r>
              <a:rPr lang="el-GR" dirty="0"/>
              <a:t>ως σύστημα </a:t>
            </a:r>
            <a:r>
              <a:rPr lang="el-GR" dirty="0" err="1"/>
              <a:t>εγκλείσεως</a:t>
            </a:r>
            <a:r>
              <a:rPr lang="el-GR" dirty="0"/>
              <a:t> </a:t>
            </a:r>
            <a:r>
              <a:rPr lang="en-US" dirty="0"/>
              <a:t>all trans</a:t>
            </a:r>
            <a:r>
              <a:rPr lang="el-GR" dirty="0"/>
              <a:t>-</a:t>
            </a:r>
            <a:r>
              <a:rPr lang="el-GR" dirty="0" err="1"/>
              <a:t>ρετινόλης</a:t>
            </a:r>
            <a:r>
              <a:rPr lang="el-GR" dirty="0"/>
              <a:t>. Μέθοδοι προσδιορισμός μεγέθους και ζ-δυναμικού </a:t>
            </a:r>
            <a:r>
              <a:rPr lang="el-GR" dirty="0" err="1"/>
              <a:t>λιποσωμάτων</a:t>
            </a:r>
            <a:r>
              <a:rPr lang="el-GR" dirty="0"/>
              <a:t>. Σύγκριση αποτελεσμάτων</a:t>
            </a:r>
          </a:p>
          <a:p>
            <a:pPr lvl="0">
              <a:buFont typeface="Wingdings" panose="05000000000000000000" pitchFamily="2" charset="2"/>
              <a:buChar char="Ø"/>
            </a:pPr>
            <a:r>
              <a:rPr lang="el-GR" b="1" dirty="0" err="1"/>
              <a:t>Αντιγηραντική</a:t>
            </a:r>
            <a:r>
              <a:rPr lang="el-GR" b="1" dirty="0"/>
              <a:t> κρέμα </a:t>
            </a:r>
            <a:r>
              <a:rPr lang="el-GR" dirty="0"/>
              <a:t>με διασπορά </a:t>
            </a:r>
            <a:r>
              <a:rPr lang="el-GR" b="1" dirty="0" err="1"/>
              <a:t>λιποσωμάτων</a:t>
            </a:r>
            <a:r>
              <a:rPr lang="el-GR" dirty="0"/>
              <a:t> ως σύστημα </a:t>
            </a:r>
            <a:r>
              <a:rPr lang="el-GR" dirty="0" err="1"/>
              <a:t>εγκλείσεως</a:t>
            </a:r>
            <a:r>
              <a:rPr lang="el-GR" dirty="0"/>
              <a:t> της </a:t>
            </a:r>
            <a:r>
              <a:rPr lang="en-US" b="1" dirty="0"/>
              <a:t>all trans</a:t>
            </a:r>
            <a:r>
              <a:rPr lang="el-GR" b="1" dirty="0"/>
              <a:t>-</a:t>
            </a:r>
            <a:r>
              <a:rPr lang="el-GR" b="1" dirty="0" err="1"/>
              <a:t>ρετινόλης</a:t>
            </a:r>
            <a:r>
              <a:rPr lang="el-GR" dirty="0"/>
              <a:t>: Παρασκευή-Προσδιορισμός σταθερότητας-Τεχνητή γήρανση.  </a:t>
            </a:r>
          </a:p>
          <a:p>
            <a:pPr lvl="0">
              <a:buFont typeface="Wingdings" panose="05000000000000000000" pitchFamily="2" charset="2"/>
              <a:buChar char="Ø"/>
            </a:pPr>
            <a:r>
              <a:rPr lang="el-GR" dirty="0" err="1"/>
              <a:t>Αντιγηραντική</a:t>
            </a:r>
            <a:r>
              <a:rPr lang="el-GR" dirty="0"/>
              <a:t> κρέμα με ενσωμάτωση </a:t>
            </a:r>
            <a:r>
              <a:rPr lang="en-US" dirty="0"/>
              <a:t>all trans</a:t>
            </a:r>
            <a:r>
              <a:rPr lang="el-GR" dirty="0"/>
              <a:t>-</a:t>
            </a:r>
            <a:r>
              <a:rPr lang="el-GR" dirty="0" err="1"/>
              <a:t>ρετινόλης</a:t>
            </a:r>
            <a:r>
              <a:rPr lang="el-GR" dirty="0"/>
              <a:t>. Παρασκευή-Προσδιορισμός σταθερότητας-Τεχνητή γήρανση.  </a:t>
            </a:r>
          </a:p>
          <a:p>
            <a:pPr>
              <a:buFont typeface="Wingdings" panose="05000000000000000000" pitchFamily="2" charset="2"/>
              <a:buChar char="Ø"/>
            </a:pPr>
            <a:r>
              <a:rPr lang="en-US" b="1" dirty="0" err="1"/>
              <a:t>Αντιγηρ</a:t>
            </a:r>
            <a:r>
              <a:rPr lang="en-US" b="1" dirty="0"/>
              <a:t>αντικός ορός </a:t>
            </a:r>
            <a:r>
              <a:rPr lang="en-US" dirty="0"/>
              <a:t>(serum): Παρασκευή-Διασπορά λιποσωμιακών πεπτιδίων σε υδροπήκτωμα. Επ</a:t>
            </a:r>
            <a:r>
              <a:rPr lang="en-US" dirty="0" err="1"/>
              <a:t>ίδρ</a:t>
            </a:r>
            <a:r>
              <a:rPr lang="en-US" dirty="0"/>
              <a:t>αση των παραγόντων αύξησης ιξώδους στις λιποσωμικές διασπορές</a:t>
            </a:r>
            <a:endParaRPr lang="el-GR" dirty="0"/>
          </a:p>
          <a:p>
            <a:endParaRPr lang="el-GR" dirty="0"/>
          </a:p>
        </p:txBody>
      </p:sp>
    </p:spTree>
    <p:extLst>
      <p:ext uri="{BB962C8B-B14F-4D97-AF65-F5344CB8AC3E}">
        <p14:creationId xmlns:p14="http://schemas.microsoft.com/office/powerpoint/2010/main" val="3283046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51427" y="149105"/>
            <a:ext cx="8454538" cy="1590918"/>
          </a:xfrm>
        </p:spPr>
        <p:txBody>
          <a:bodyPr>
            <a:normAutofit fontScale="90000"/>
          </a:bodyPr>
          <a:lstStyle/>
          <a:p>
            <a:br>
              <a:rPr lang="el-GR" dirty="0">
                <a:solidFill>
                  <a:srgbClr val="FF0000"/>
                </a:solidFill>
              </a:rPr>
            </a:br>
            <a:br>
              <a:rPr lang="el-GR" dirty="0">
                <a:solidFill>
                  <a:srgbClr val="FF0000"/>
                </a:solidFill>
              </a:rPr>
            </a:br>
            <a:r>
              <a:rPr lang="el-GR" dirty="0">
                <a:solidFill>
                  <a:srgbClr val="FF0000"/>
                </a:solidFill>
              </a:rPr>
              <a:t>ΕΡΓΑΣΤΗΡΙΟ ΔΕΡΜΑΤΟΚΟΣΜΗΤΟΛΟΓΙΑΣ</a:t>
            </a:r>
            <a:endParaRPr lang="el-GR" dirty="0"/>
          </a:p>
        </p:txBody>
      </p:sp>
      <p:sp>
        <p:nvSpPr>
          <p:cNvPr id="5" name="Θέση περιεχομένου 4">
            <a:extLst>
              <a:ext uri="{FF2B5EF4-FFF2-40B4-BE49-F238E27FC236}">
                <a16:creationId xmlns:a16="http://schemas.microsoft.com/office/drawing/2014/main" id="{3EEF2EFF-6F98-471B-A5FB-99DAB86AD0DE}"/>
              </a:ext>
            </a:extLst>
          </p:cNvPr>
          <p:cNvSpPr>
            <a:spLocks noGrp="1"/>
          </p:cNvSpPr>
          <p:nvPr>
            <p:ph idx="1"/>
          </p:nvPr>
        </p:nvSpPr>
        <p:spPr/>
        <p:txBody>
          <a:bodyPr/>
          <a:lstStyle/>
          <a:p>
            <a:endParaRPr lang="el-GR"/>
          </a:p>
        </p:txBody>
      </p:sp>
      <p:pic>
        <p:nvPicPr>
          <p:cNvPr id="6" name="Εικόνα 5">
            <a:extLst>
              <a:ext uri="{FF2B5EF4-FFF2-40B4-BE49-F238E27FC236}">
                <a16:creationId xmlns:a16="http://schemas.microsoft.com/office/drawing/2014/main" id="{C5EACAAB-0748-4ED3-99CA-9D4417895B3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457598" y="1884285"/>
            <a:ext cx="8836241" cy="4922668"/>
          </a:xfrm>
          <a:prstGeom prst="rect">
            <a:avLst/>
          </a:prstGeom>
        </p:spPr>
      </p:pic>
    </p:spTree>
    <p:extLst>
      <p:ext uri="{BB962C8B-B14F-4D97-AF65-F5344CB8AC3E}">
        <p14:creationId xmlns:p14="http://schemas.microsoft.com/office/powerpoint/2010/main" val="547141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32D6CC-92D9-49F6-8274-F5D3758FF668}"/>
              </a:ext>
            </a:extLst>
          </p:cNvPr>
          <p:cNvSpPr>
            <a:spLocks noGrp="1"/>
          </p:cNvSpPr>
          <p:nvPr>
            <p:ph type="title"/>
          </p:nvPr>
        </p:nvSpPr>
        <p:spPr/>
        <p:txBody>
          <a:bodyPr/>
          <a:lstStyle/>
          <a:p>
            <a:r>
              <a:rPr lang="el-GR" b="1" dirty="0">
                <a:solidFill>
                  <a:srgbClr val="FF0000"/>
                </a:solidFill>
              </a:rPr>
              <a:t>ΕΡΓΑΣΤΗΡΙΟ ΔΕΡΜΑΤΟΚΟΣΜΗΤΟΛΟΓΙΑΣ</a:t>
            </a:r>
            <a:endParaRPr lang="el-GR" b="1" dirty="0"/>
          </a:p>
        </p:txBody>
      </p:sp>
      <p:pic>
        <p:nvPicPr>
          <p:cNvPr id="4" name="Θέση περιεχομένου 3">
            <a:extLst>
              <a:ext uri="{FF2B5EF4-FFF2-40B4-BE49-F238E27FC236}">
                <a16:creationId xmlns:a16="http://schemas.microsoft.com/office/drawing/2014/main" id="{791D439F-05FE-40D4-BED5-6033D8AF5B2C}"/>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183907" y="2133600"/>
            <a:ext cx="7479266" cy="3778250"/>
          </a:xfrm>
        </p:spPr>
      </p:pic>
    </p:spTree>
    <p:extLst>
      <p:ext uri="{BB962C8B-B14F-4D97-AF65-F5344CB8AC3E}">
        <p14:creationId xmlns:p14="http://schemas.microsoft.com/office/powerpoint/2010/main" val="33578067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ΔΕΡΜΑΤΟΚΟΣΜΗΤΟΛΟΓΙΑ ΙΙ </a:t>
            </a:r>
            <a:r>
              <a:rPr lang="el-GR" b="1" dirty="0">
                <a:solidFill>
                  <a:schemeClr val="bg2">
                    <a:lumMod val="10000"/>
                  </a:schemeClr>
                </a:solidFill>
              </a:rPr>
              <a:t>(Θ+Ε)</a:t>
            </a:r>
          </a:p>
        </p:txBody>
      </p:sp>
      <p:sp>
        <p:nvSpPr>
          <p:cNvPr id="3" name="Θέση περιεχομένου 2"/>
          <p:cNvSpPr>
            <a:spLocks noGrp="1"/>
          </p:cNvSpPr>
          <p:nvPr>
            <p:ph idx="1"/>
          </p:nvPr>
        </p:nvSpPr>
        <p:spPr>
          <a:xfrm>
            <a:off x="2589212" y="2133600"/>
            <a:ext cx="8915400" cy="4582510"/>
          </a:xfrm>
        </p:spPr>
        <p:txBody>
          <a:bodyPr>
            <a:noAutofit/>
          </a:bodyPr>
          <a:lstStyle/>
          <a:p>
            <a:pPr algn="just"/>
            <a:r>
              <a:rPr lang="el-GR" sz="2000" b="1" dirty="0"/>
              <a:t>Σκοπός</a:t>
            </a:r>
            <a:r>
              <a:rPr lang="el-GR" sz="2000" dirty="0"/>
              <a:t> του μαθήματος της </a:t>
            </a:r>
            <a:r>
              <a:rPr lang="el-GR" sz="2000" dirty="0" err="1"/>
              <a:t>Δερματοκοσμητολογίας</a:t>
            </a:r>
            <a:r>
              <a:rPr lang="el-GR" sz="2000" dirty="0"/>
              <a:t> ΙΙ που αποτελεί επέκταση της διδακτικής ενότητας της </a:t>
            </a:r>
            <a:r>
              <a:rPr lang="el-GR" sz="2000" dirty="0" err="1"/>
              <a:t>Δερματοκοσμητολογίας</a:t>
            </a:r>
            <a:r>
              <a:rPr lang="el-GR" sz="2000" dirty="0"/>
              <a:t> Ι  είναι να καταστήσει τους φοιτητές ικανούς να συνθέτουν και να αναπτύσσουν λειτουργικά καλλυντικά προϊόντα και προϊόντα προσωπικής φροντίδας και υγιεινής.  </a:t>
            </a:r>
          </a:p>
          <a:p>
            <a:pPr algn="just"/>
            <a:r>
              <a:rPr lang="el-GR" sz="2000" dirty="0"/>
              <a:t>Έμφαση θα δοθεί  στα προϊόντα που προορίζονται για την </a:t>
            </a:r>
            <a:r>
              <a:rPr lang="el-GR" sz="2000" b="1" dirty="0"/>
              <a:t>προστασία του δέρματος από την υπεριώδη ακτινοβολία</a:t>
            </a:r>
            <a:r>
              <a:rPr lang="el-GR" sz="2000" dirty="0"/>
              <a:t> και τη δημιουργία νεοπλασιών, </a:t>
            </a:r>
            <a:r>
              <a:rPr lang="el-GR" sz="2000" b="1" dirty="0"/>
              <a:t>στα αντιιδρωτικά-αποσμητικά </a:t>
            </a:r>
            <a:r>
              <a:rPr lang="el-GR" sz="2000" dirty="0"/>
              <a:t>και τα προϊόντα </a:t>
            </a:r>
            <a:r>
              <a:rPr lang="el-GR" sz="2000" b="1" dirty="0"/>
              <a:t>φροντίδας και υγιεινής για βρέφη.  </a:t>
            </a:r>
          </a:p>
          <a:p>
            <a:pPr algn="just"/>
            <a:r>
              <a:rPr lang="el-GR" sz="2000" b="1" dirty="0"/>
              <a:t>Στόχος</a:t>
            </a:r>
            <a:r>
              <a:rPr lang="el-GR" sz="2000" i="1" dirty="0"/>
              <a:t> </a:t>
            </a:r>
            <a:r>
              <a:rPr lang="el-GR" sz="2000" dirty="0"/>
              <a:t>του μαθήματος είναι να εδραιώσουν οι φοιτητές τις γνώσεις που είναι απαραίτητες για να συνθέτουν και να αναπτύσσουν λειτουργικά καλλυντικά προϊόντα και προϊόντα προσωπικής φροντίδας και υγιεινής με σύγχρονες </a:t>
            </a:r>
            <a:r>
              <a:rPr lang="el-GR" sz="2000" dirty="0" err="1"/>
              <a:t>βιοδραστικές</a:t>
            </a:r>
            <a:r>
              <a:rPr lang="el-GR" sz="2000" dirty="0"/>
              <a:t> ουσίες.</a:t>
            </a:r>
          </a:p>
          <a:p>
            <a:pPr marL="0" indent="0" algn="just">
              <a:buNone/>
            </a:pPr>
            <a:r>
              <a:rPr lang="el-GR" sz="2000" b="1" dirty="0"/>
              <a:t> </a:t>
            </a:r>
            <a:endParaRPr lang="el-GR" sz="2000" dirty="0"/>
          </a:p>
        </p:txBody>
      </p:sp>
    </p:spTree>
    <p:extLst>
      <p:ext uri="{BB962C8B-B14F-4D97-AF65-F5344CB8AC3E}">
        <p14:creationId xmlns:p14="http://schemas.microsoft.com/office/powerpoint/2010/main" val="17872927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21676" y="0"/>
            <a:ext cx="8911687" cy="1280890"/>
          </a:xfrm>
        </p:spPr>
        <p:txBody>
          <a:bodyPr/>
          <a:lstStyle/>
          <a:p>
            <a:br>
              <a:rPr lang="el-GR" b="1" dirty="0">
                <a:solidFill>
                  <a:srgbClr val="FF0000"/>
                </a:solidFill>
              </a:rPr>
            </a:br>
            <a:r>
              <a:rPr lang="el-GR" b="1" dirty="0">
                <a:solidFill>
                  <a:srgbClr val="FF0000"/>
                </a:solidFill>
              </a:rPr>
              <a:t>ΔΕΡΜΑΤΟΚΟΣΜΗΤΟΛΟΓΙΑ ΙΙ</a:t>
            </a:r>
            <a:endParaRPr lang="el-GR" dirty="0"/>
          </a:p>
        </p:txBody>
      </p:sp>
      <p:sp>
        <p:nvSpPr>
          <p:cNvPr id="3" name="Θέση περιεχομένου 2"/>
          <p:cNvSpPr>
            <a:spLocks noGrp="1"/>
          </p:cNvSpPr>
          <p:nvPr>
            <p:ph idx="1"/>
          </p:nvPr>
        </p:nvSpPr>
        <p:spPr>
          <a:xfrm>
            <a:off x="1450427" y="1439917"/>
            <a:ext cx="10054184" cy="4866290"/>
          </a:xfrm>
        </p:spPr>
        <p:txBody>
          <a:bodyPr>
            <a:normAutofit fontScale="25000" lnSpcReduction="20000"/>
          </a:bodyPr>
          <a:lstStyle/>
          <a:p>
            <a:pPr marL="0" indent="0">
              <a:buNone/>
            </a:pPr>
            <a:r>
              <a:rPr lang="el-GR" sz="8000" dirty="0"/>
              <a:t>ΘΕΩΡΗΤΙΚΟ ΜΕΡΟΣ ΜΑΘΗΜΑΤΟΣ</a:t>
            </a:r>
          </a:p>
          <a:p>
            <a:pPr lvl="0">
              <a:buFont typeface="Wingdings" panose="05000000000000000000" pitchFamily="2" charset="2"/>
              <a:buChar char="Ø"/>
            </a:pPr>
            <a:r>
              <a:rPr lang="el-GR" sz="8000" b="1" dirty="0"/>
              <a:t>Αργιλώδη υλικά </a:t>
            </a:r>
            <a:r>
              <a:rPr lang="el-GR" sz="8000" dirty="0"/>
              <a:t>στην </a:t>
            </a:r>
            <a:r>
              <a:rPr lang="el-GR" sz="8000" dirty="0" err="1"/>
              <a:t>κοσμητολογία</a:t>
            </a:r>
            <a:r>
              <a:rPr lang="el-GR" sz="8000" dirty="0"/>
              <a:t> και επίδρασή τους στις βιοφυσικές παραμέτρους του δέρματος. </a:t>
            </a:r>
            <a:r>
              <a:rPr lang="el-GR" sz="8000" dirty="0" err="1"/>
              <a:t>Υδροπηκτώματα-Υδροκολλοειδή</a:t>
            </a:r>
            <a:r>
              <a:rPr lang="el-GR" sz="8000" dirty="0"/>
              <a:t> προϊόντα για την περιποίηση του δέρματος  Φυσικά -συνθετικά κολλοειδή. Φυσικά και συνθετικά πολυμερή στην περιποίηση του δέρματος. </a:t>
            </a:r>
          </a:p>
          <a:p>
            <a:pPr lvl="0">
              <a:buFont typeface="Wingdings" panose="05000000000000000000" pitchFamily="2" charset="2"/>
              <a:buChar char="Ø"/>
            </a:pPr>
            <a:r>
              <a:rPr lang="el-GR" sz="8000" b="1" dirty="0"/>
              <a:t>Προϊόντα ψιμυθίωσης δέρματος</a:t>
            </a:r>
            <a:r>
              <a:rPr lang="el-GR" sz="8000" dirty="0"/>
              <a:t>: </a:t>
            </a:r>
            <a:r>
              <a:rPr lang="el-GR" sz="8000" b="1" dirty="0" err="1"/>
              <a:t>Εναιωρηματοποίηση</a:t>
            </a:r>
            <a:r>
              <a:rPr lang="el-GR" sz="8000" b="1" dirty="0"/>
              <a:t> στερεών χρωστικών σε μονοφασικά και διφασικά συστήματα</a:t>
            </a:r>
            <a:r>
              <a:rPr lang="el-GR" sz="8000" dirty="0"/>
              <a:t>. Θερμή χύτευση. </a:t>
            </a:r>
            <a:r>
              <a:rPr lang="el-GR" sz="8000" dirty="0" err="1"/>
              <a:t>Καλλυντικοτεχνικές</a:t>
            </a:r>
            <a:r>
              <a:rPr lang="el-GR" sz="8000" dirty="0"/>
              <a:t> μορφές προϊόντων για την κάλυψη ατελειών του δέρματος-μέικ-απ (γαλάκτωμα, ραβδία, αφρός-συσκευασία υπό πίεση) </a:t>
            </a:r>
          </a:p>
          <a:p>
            <a:pPr lvl="0">
              <a:buFont typeface="Wingdings" panose="05000000000000000000" pitchFamily="2" charset="2"/>
              <a:buChar char="Ø"/>
            </a:pPr>
            <a:r>
              <a:rPr lang="el-GR" sz="8000" b="1" dirty="0"/>
              <a:t>Προϊόντα ψιμυθίωσης για τα χείλη</a:t>
            </a:r>
            <a:r>
              <a:rPr lang="el-GR" sz="8000" dirty="0"/>
              <a:t>: Ραβδία κραγιόν, ανεξίτηλα και </a:t>
            </a:r>
            <a:r>
              <a:rPr lang="el-GR" sz="8000" dirty="0" err="1"/>
              <a:t>επικαλυπτικά</a:t>
            </a:r>
            <a:r>
              <a:rPr lang="el-GR" sz="8000" dirty="0"/>
              <a:t> κραγιόν, ατέλειες ραβδίων, </a:t>
            </a:r>
            <a:r>
              <a:rPr lang="el-GR" sz="8000" dirty="0" err="1"/>
              <a:t>γυαλιστικά</a:t>
            </a:r>
            <a:r>
              <a:rPr lang="el-GR" sz="8000" dirty="0"/>
              <a:t> χειλιών-υψηλού ιξώδους </a:t>
            </a:r>
            <a:r>
              <a:rPr lang="el-GR" sz="8000" dirty="0" err="1"/>
              <a:t>γυαλιστικά</a:t>
            </a:r>
            <a:r>
              <a:rPr lang="el-GR" sz="8000" dirty="0"/>
              <a:t> χειλιών. Αρώματα και χρωστικές για τα προϊόντα ψιμυθίωσης που προορίζονται για τους βλεννογόνους-Περιορισμοί. </a:t>
            </a:r>
          </a:p>
          <a:p>
            <a:pPr lvl="0">
              <a:buFont typeface="Wingdings" panose="05000000000000000000" pitchFamily="2" charset="2"/>
              <a:buChar char="Ø"/>
            </a:pPr>
            <a:r>
              <a:rPr lang="el-GR" sz="8000" b="1" dirty="0"/>
              <a:t>Προϊόντα ψιμυθίωσης ματιών </a:t>
            </a:r>
            <a:r>
              <a:rPr lang="el-GR" sz="8000" dirty="0"/>
              <a:t>(σκιές ματιών, μολύβια ματιών, φρυδιών, </a:t>
            </a:r>
            <a:r>
              <a:rPr lang="el-GR" sz="8000" dirty="0" err="1"/>
              <a:t>μάσκαρα</a:t>
            </a:r>
            <a:r>
              <a:rPr lang="el-GR" sz="8000" dirty="0"/>
              <a:t>). Χρωστικές για τα προϊόντα ψιμυθίωσης που προορίζονται για την περιοχή των ματιών-Περιορισμοί.</a:t>
            </a:r>
          </a:p>
        </p:txBody>
      </p:sp>
    </p:spTree>
    <p:extLst>
      <p:ext uri="{BB962C8B-B14F-4D97-AF65-F5344CB8AC3E}">
        <p14:creationId xmlns:p14="http://schemas.microsoft.com/office/powerpoint/2010/main" val="27568646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ΔΕΡΜΑΤΟΚΟΣΜΗΤΟΛΟΓΙΑ ΙΙ</a:t>
            </a:r>
            <a:endParaRPr lang="el-GR" dirty="0"/>
          </a:p>
        </p:txBody>
      </p:sp>
      <p:sp>
        <p:nvSpPr>
          <p:cNvPr id="3" name="Θέση περιεχομένου 2"/>
          <p:cNvSpPr>
            <a:spLocks noGrp="1"/>
          </p:cNvSpPr>
          <p:nvPr>
            <p:ph idx="1"/>
          </p:nvPr>
        </p:nvSpPr>
        <p:spPr>
          <a:xfrm>
            <a:off x="2589212" y="1387366"/>
            <a:ext cx="8915400" cy="5344510"/>
          </a:xfrm>
        </p:spPr>
        <p:txBody>
          <a:bodyPr>
            <a:normAutofit/>
          </a:bodyPr>
          <a:lstStyle/>
          <a:p>
            <a:pPr lvl="0">
              <a:buFont typeface="Wingdings" panose="05000000000000000000" pitchFamily="2" charset="2"/>
              <a:buChar char="Ø"/>
            </a:pPr>
            <a:r>
              <a:rPr lang="el-GR" b="1" dirty="0"/>
              <a:t>Υπεριώδης ακτινοβο</a:t>
            </a:r>
            <a:r>
              <a:rPr lang="el-GR" dirty="0"/>
              <a:t>λία. Οφέλη και βλαβερές συνέπιες. Απευθείας δράση της υπεριώδους ακτινοβολίας στο δέρμα και δράση μέσω των ελευθέρων ριζών.</a:t>
            </a:r>
          </a:p>
          <a:p>
            <a:pPr lvl="0">
              <a:buFont typeface="Wingdings" panose="05000000000000000000" pitchFamily="2" charset="2"/>
              <a:buChar char="Ø"/>
            </a:pPr>
            <a:r>
              <a:rPr lang="el-GR" b="1" dirty="0"/>
              <a:t>Αντηλιακά προϊ</a:t>
            </a:r>
            <a:r>
              <a:rPr lang="el-GR" dirty="0"/>
              <a:t>όντα για την προστασία από την </a:t>
            </a:r>
            <a:r>
              <a:rPr lang="en-US" b="1" dirty="0"/>
              <a:t>UVA</a:t>
            </a:r>
            <a:r>
              <a:rPr lang="el-GR" dirty="0"/>
              <a:t> και την </a:t>
            </a:r>
            <a:r>
              <a:rPr lang="en-US" b="1" dirty="0"/>
              <a:t>UVB</a:t>
            </a:r>
            <a:r>
              <a:rPr lang="el-GR" b="1" dirty="0"/>
              <a:t> </a:t>
            </a:r>
            <a:r>
              <a:rPr lang="el-GR" dirty="0"/>
              <a:t>ακτινοβολία. Δείκτης ηλιακής προστασίας (Δ.Η.Π., </a:t>
            </a:r>
            <a:r>
              <a:rPr lang="en-US" dirty="0"/>
              <a:t>SPF</a:t>
            </a:r>
            <a:r>
              <a:rPr lang="el-GR" dirty="0"/>
              <a:t>). Μηχανισμός δράσης οργανικών αντηλιακών φίλτρων. Επίδραση των </a:t>
            </a:r>
            <a:r>
              <a:rPr lang="el-GR" dirty="0" err="1"/>
              <a:t>εκδόχων</a:t>
            </a:r>
            <a:r>
              <a:rPr lang="el-GR" dirty="0"/>
              <a:t> στο λ</a:t>
            </a:r>
            <a:r>
              <a:rPr lang="en-US" dirty="0"/>
              <a:t>max</a:t>
            </a:r>
            <a:r>
              <a:rPr lang="el-GR" dirty="0"/>
              <a:t> των αντηλιακών φίλτρων. Επίδραση των </a:t>
            </a:r>
            <a:r>
              <a:rPr lang="el-GR" dirty="0" err="1"/>
              <a:t>εκδόχων</a:t>
            </a:r>
            <a:r>
              <a:rPr lang="el-GR" dirty="0"/>
              <a:t> στην αποτελεσματικότητα των αντηλιακών προϊόντων.</a:t>
            </a:r>
          </a:p>
          <a:p>
            <a:pPr lvl="0">
              <a:buFont typeface="Wingdings" panose="05000000000000000000" pitchFamily="2" charset="2"/>
              <a:buChar char="Ø"/>
            </a:pPr>
            <a:r>
              <a:rPr lang="el-GR" b="1" dirty="0"/>
              <a:t>Ανόργανες (φυσικές) αντηλιακές ουσίες</a:t>
            </a:r>
            <a:r>
              <a:rPr lang="el-GR" dirty="0"/>
              <a:t>: α) Συμβατικές-μηχανισμοί δράσης. Επίδραση στις </a:t>
            </a:r>
            <a:r>
              <a:rPr lang="el-GR" dirty="0" err="1"/>
              <a:t>ρεολογικές</a:t>
            </a:r>
            <a:r>
              <a:rPr lang="el-GR" dirty="0"/>
              <a:t> ιδιότητες του προϊόντος, αλληλεπίδραση με τα </a:t>
            </a:r>
            <a:r>
              <a:rPr lang="el-GR" dirty="0" err="1"/>
              <a:t>έκδοχα</a:t>
            </a:r>
            <a:r>
              <a:rPr lang="el-GR" dirty="0"/>
              <a:t>. Πλεονεκτήματα-μειονεκτήματα και β) </a:t>
            </a:r>
            <a:r>
              <a:rPr lang="el-GR" dirty="0" err="1"/>
              <a:t>Μικρολεπτόκκοκκες</a:t>
            </a:r>
            <a:r>
              <a:rPr lang="el-GR" dirty="0"/>
              <a:t>-μηχανισμοί δράσης. Αλληλεπίδραση με τα </a:t>
            </a:r>
            <a:r>
              <a:rPr lang="el-GR" dirty="0" err="1"/>
              <a:t>έκδοχα</a:t>
            </a:r>
            <a:r>
              <a:rPr lang="el-GR" dirty="0"/>
              <a:t>. Πλεονεκτήματα-μειονεκτήματα. </a:t>
            </a:r>
          </a:p>
          <a:p>
            <a:pPr lvl="0">
              <a:buFont typeface="Wingdings" panose="05000000000000000000" pitchFamily="2" charset="2"/>
              <a:buChar char="Ø"/>
            </a:pPr>
            <a:r>
              <a:rPr lang="el-GR" b="1" dirty="0"/>
              <a:t>Ανθεκτικά στο νερό αντηλιακά προϊόντα</a:t>
            </a:r>
            <a:r>
              <a:rPr lang="el-GR" dirty="0"/>
              <a:t>. </a:t>
            </a:r>
            <a:r>
              <a:rPr lang="el-GR" dirty="0" err="1"/>
              <a:t>Φωτοπροστατευτικές</a:t>
            </a:r>
            <a:r>
              <a:rPr lang="el-GR" dirty="0"/>
              <a:t> ουσίες.   Πιθανή </a:t>
            </a:r>
            <a:r>
              <a:rPr lang="el-GR" dirty="0" err="1"/>
              <a:t>διαδερμική</a:t>
            </a:r>
            <a:r>
              <a:rPr lang="el-GR" dirty="0"/>
              <a:t> απορρόφηση αντηλιακών φίλτρων. Προϊόντα τεχνητού μαυρίσματος-Μηχανισμοί δράσης--προωθητές μαυρίσματος.   </a:t>
            </a:r>
          </a:p>
          <a:p>
            <a:endParaRPr lang="el-GR" dirty="0"/>
          </a:p>
        </p:txBody>
      </p:sp>
    </p:spTree>
    <p:extLst>
      <p:ext uri="{BB962C8B-B14F-4D97-AF65-F5344CB8AC3E}">
        <p14:creationId xmlns:p14="http://schemas.microsoft.com/office/powerpoint/2010/main" val="21911268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435269" y="0"/>
            <a:ext cx="8911687" cy="1280890"/>
          </a:xfrm>
        </p:spPr>
        <p:txBody>
          <a:bodyPr/>
          <a:lstStyle/>
          <a:p>
            <a:br>
              <a:rPr lang="el-GR" b="1" dirty="0">
                <a:solidFill>
                  <a:srgbClr val="FF0000"/>
                </a:solidFill>
              </a:rPr>
            </a:br>
            <a:r>
              <a:rPr lang="el-GR" b="1" dirty="0">
                <a:solidFill>
                  <a:srgbClr val="FF0000"/>
                </a:solidFill>
              </a:rPr>
              <a:t>ΔΕΡΜΑΤΟΚΟΣΜΗΤΟΛΟΓΙΑ ΙΙ</a:t>
            </a:r>
            <a:endParaRPr lang="el-GR" dirty="0"/>
          </a:p>
        </p:txBody>
      </p:sp>
      <p:sp>
        <p:nvSpPr>
          <p:cNvPr id="3" name="Θέση περιεχομένου 2"/>
          <p:cNvSpPr>
            <a:spLocks noGrp="1"/>
          </p:cNvSpPr>
          <p:nvPr>
            <p:ph idx="1"/>
          </p:nvPr>
        </p:nvSpPr>
        <p:spPr>
          <a:xfrm>
            <a:off x="1324303" y="1280890"/>
            <a:ext cx="10867697" cy="5577110"/>
          </a:xfrm>
        </p:spPr>
        <p:txBody>
          <a:bodyPr>
            <a:noAutofit/>
          </a:bodyPr>
          <a:lstStyle/>
          <a:p>
            <a:pPr lvl="0">
              <a:buFont typeface="Wingdings" panose="05000000000000000000" pitchFamily="2" charset="2"/>
              <a:buChar char="Ø"/>
            </a:pPr>
            <a:r>
              <a:rPr lang="el-GR" b="1" dirty="0"/>
              <a:t>Εντομοαπωθητικά προϊόντα</a:t>
            </a:r>
            <a:r>
              <a:rPr lang="el-GR" dirty="0"/>
              <a:t>. Φυσικοχημικές ιδιότητες των συστατικών τους. Προφυλάξεις-Νομοθεσία.</a:t>
            </a:r>
          </a:p>
          <a:p>
            <a:pPr lvl="0">
              <a:buFont typeface="Wingdings" panose="05000000000000000000" pitchFamily="2" charset="2"/>
              <a:buChar char="Ø"/>
            </a:pPr>
            <a:r>
              <a:rPr lang="el-GR" b="1" dirty="0"/>
              <a:t>Προϊόντα άλφα και βήτα </a:t>
            </a:r>
            <a:r>
              <a:rPr lang="el-GR" b="1" dirty="0" err="1"/>
              <a:t>υδροξυ</a:t>
            </a:r>
            <a:r>
              <a:rPr lang="el-GR" b="1" dirty="0"/>
              <a:t>-οξέων </a:t>
            </a:r>
            <a:r>
              <a:rPr lang="el-GR" dirty="0"/>
              <a:t>(ΑΗΑ, ΒΗΑ). Κατηγορίες α- και β-</a:t>
            </a:r>
            <a:r>
              <a:rPr lang="el-GR" dirty="0" err="1"/>
              <a:t>υδροξυ</a:t>
            </a:r>
            <a:r>
              <a:rPr lang="el-GR" dirty="0"/>
              <a:t>-οξέων-χημικές ιδιότητες-ισχύς-ενσωμάτωση στα καλλυντικά προϊόντα-επίδραση των </a:t>
            </a:r>
            <a:r>
              <a:rPr lang="el-GR" dirty="0" err="1"/>
              <a:t>εκδόχων</a:t>
            </a:r>
            <a:r>
              <a:rPr lang="el-GR" dirty="0"/>
              <a:t> στην αποτελεσματικότητα.</a:t>
            </a:r>
          </a:p>
          <a:p>
            <a:pPr lvl="0">
              <a:buFont typeface="Wingdings" panose="05000000000000000000" pitchFamily="2" charset="2"/>
              <a:buChar char="Ø"/>
            </a:pPr>
            <a:r>
              <a:rPr lang="el-GR" b="1" dirty="0"/>
              <a:t>Αντιιδρωτικά προϊόντα</a:t>
            </a:r>
            <a:r>
              <a:rPr lang="el-GR" dirty="0"/>
              <a:t>. Αποσμητικά προϊόντα. Μηχανισμοί δράσης αντιιδρωτικών και αποσμητικών ουσιών. Παράγωγα αργιλίου-Περιορισμοί. Αρωματικά προϊόντα-Αιθέρια έλαια.</a:t>
            </a:r>
          </a:p>
          <a:p>
            <a:pPr lvl="0">
              <a:buFont typeface="Wingdings" panose="05000000000000000000" pitchFamily="2" charset="2"/>
              <a:buChar char="Ø"/>
            </a:pPr>
            <a:r>
              <a:rPr lang="el-GR" b="1" dirty="0"/>
              <a:t>Αφροί-Διασπορές αερίου σε υγρό ή στερεό</a:t>
            </a:r>
            <a:r>
              <a:rPr lang="el-GR" dirty="0"/>
              <a:t>. Μέθοδοι παραγωγής αφρού. </a:t>
            </a:r>
            <a:r>
              <a:rPr lang="el-GR" dirty="0" err="1"/>
              <a:t>Επιφανειακοενεργές</a:t>
            </a:r>
            <a:r>
              <a:rPr lang="el-GR" dirty="0"/>
              <a:t> ουσίες, </a:t>
            </a:r>
            <a:r>
              <a:rPr lang="el-GR" dirty="0" err="1"/>
              <a:t>Σύμπλοκα</a:t>
            </a:r>
            <a:r>
              <a:rPr lang="el-GR" dirty="0"/>
              <a:t> πολυμερών και </a:t>
            </a:r>
            <a:r>
              <a:rPr lang="el-GR" dirty="0" err="1"/>
              <a:t>επιφανειακοενεργών</a:t>
            </a:r>
            <a:r>
              <a:rPr lang="el-GR" dirty="0"/>
              <a:t> ουσιών για το σχηματισμό αφρού. Πυκνότητα αφρού, Σταθεροποίηση αφρού-Έλεγχος σταθερότητας αφρού (Μέθοδος κυλίνδρου, </a:t>
            </a:r>
            <a:r>
              <a:rPr lang="en-US" dirty="0" err="1"/>
              <a:t>Turbiscan</a:t>
            </a:r>
            <a:r>
              <a:rPr lang="en-US" dirty="0"/>
              <a:t> method</a:t>
            </a:r>
            <a:r>
              <a:rPr lang="el-GR" dirty="0"/>
              <a:t>). </a:t>
            </a:r>
            <a:r>
              <a:rPr lang="en-US" dirty="0"/>
              <a:t>A</a:t>
            </a:r>
            <a:r>
              <a:rPr lang="el-GR" dirty="0" err="1"/>
              <a:t>στάθεια</a:t>
            </a:r>
            <a:r>
              <a:rPr lang="el-GR" dirty="0"/>
              <a:t> αφρού-</a:t>
            </a:r>
            <a:r>
              <a:rPr lang="en-US" dirty="0"/>
              <a:t>Ostwald</a:t>
            </a:r>
            <a:r>
              <a:rPr lang="el-GR" dirty="0"/>
              <a:t> ωρίμανση. Προωθητικά αέρια στους αφρούς. Φαρμακευτικοί αφροί. Αφροί στην </a:t>
            </a:r>
            <a:r>
              <a:rPr lang="el-GR" dirty="0" err="1"/>
              <a:t>Κοσμητολογία</a:t>
            </a:r>
            <a:r>
              <a:rPr lang="el-GR" dirty="0"/>
              <a:t>-Δερματολογία. Προϊόντα ξυρίσματος και για μετά το ξύρισμα. </a:t>
            </a:r>
          </a:p>
          <a:p>
            <a:pPr lvl="0">
              <a:buFont typeface="Wingdings" panose="05000000000000000000" pitchFamily="2" charset="2"/>
              <a:buChar char="Ø"/>
            </a:pPr>
            <a:r>
              <a:rPr lang="el-GR" b="1" dirty="0"/>
              <a:t>Βασικές αρχές </a:t>
            </a:r>
            <a:r>
              <a:rPr lang="el-GR" b="1" dirty="0" err="1"/>
              <a:t>τριχοβιολογίας</a:t>
            </a:r>
            <a:r>
              <a:rPr lang="el-GR" b="1" dirty="0"/>
              <a:t>. Χρωματισμός μαλλιών</a:t>
            </a:r>
            <a:r>
              <a:rPr lang="el-GR" dirty="0"/>
              <a:t>. Χρώματα φυτικής προέλευσης. Χρώματα βιοτεχνολογικής προέλευσης. Χημική ταξινόμηση συνθετικών χρωστικών-συζευκτικών αντιδραστηρίων. Κίνδυνοι-Περιορισμοί. </a:t>
            </a:r>
            <a:r>
              <a:rPr lang="el-GR" dirty="0" err="1"/>
              <a:t>Ημι</a:t>
            </a:r>
            <a:r>
              <a:rPr lang="el-GR" dirty="0"/>
              <a:t>-μόνιμες και μόνιμες συνθέσεις χρωματισμού μαλλιών. Χρήση της υπολογιστικής Χημείας για την ανάπτυξη νέων χρωστικών.  Προϊόντα βοστρύχωσης και ισιώματος μαλλιών. Προϊόντα αποχρωματισμού μαλλιών</a:t>
            </a:r>
            <a:r>
              <a:rPr lang="el-GR" sz="1400" dirty="0"/>
              <a:t>.</a:t>
            </a:r>
          </a:p>
        </p:txBody>
      </p:sp>
    </p:spTree>
    <p:extLst>
      <p:ext uri="{BB962C8B-B14F-4D97-AF65-F5344CB8AC3E}">
        <p14:creationId xmlns:p14="http://schemas.microsoft.com/office/powerpoint/2010/main" val="18705353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ΔΕΡΜΑΤΟΚΟΣΜΗΤΟΛΟΓΙΑ ΙΙ</a:t>
            </a:r>
            <a:endParaRPr lang="el-GR" dirty="0"/>
          </a:p>
        </p:txBody>
      </p:sp>
      <p:sp>
        <p:nvSpPr>
          <p:cNvPr id="3" name="Θέση περιεχομένου 2"/>
          <p:cNvSpPr>
            <a:spLocks noGrp="1"/>
          </p:cNvSpPr>
          <p:nvPr>
            <p:ph idx="1"/>
          </p:nvPr>
        </p:nvSpPr>
        <p:spPr>
          <a:xfrm>
            <a:off x="1355834" y="1355834"/>
            <a:ext cx="10148778" cy="5297214"/>
          </a:xfrm>
        </p:spPr>
        <p:txBody>
          <a:bodyPr>
            <a:normAutofit fontScale="92500" lnSpcReduction="20000"/>
          </a:bodyPr>
          <a:lstStyle/>
          <a:p>
            <a:pPr lvl="0">
              <a:buFont typeface="Wingdings" panose="05000000000000000000" pitchFamily="2" charset="2"/>
              <a:buChar char="Ø"/>
            </a:pPr>
            <a:r>
              <a:rPr lang="el-GR" sz="2100" b="1" dirty="0"/>
              <a:t>Προϊόντα τοπικής εφαρμογής για την ενδυνάμωση της τριχοφυΐας της κεφαλής</a:t>
            </a:r>
            <a:r>
              <a:rPr lang="el-GR" sz="2100" dirty="0"/>
              <a:t>. Προϊόντα ενδυνάμωσης των βλεφαρίδων. Προϊόντα για την απομάκρυνση της τριχοφυΐας. Άλατα του </a:t>
            </a:r>
            <a:r>
              <a:rPr lang="el-GR" sz="2100" dirty="0" err="1"/>
              <a:t>θειογλυκολικού</a:t>
            </a:r>
            <a:r>
              <a:rPr lang="el-GR" sz="2100" dirty="0"/>
              <a:t> οξέος και δράση τους στην κερατίνη της τρίχας και στην κερατίνη στιβάδα. Ένζυμα για την απομάκρυνση της τριχοφυΐας. </a:t>
            </a:r>
          </a:p>
          <a:p>
            <a:pPr lvl="0">
              <a:buFont typeface="Wingdings" panose="05000000000000000000" pitchFamily="2" charset="2"/>
              <a:buChar char="Ø"/>
            </a:pPr>
            <a:r>
              <a:rPr lang="el-GR" sz="2100" b="1" dirty="0"/>
              <a:t>Προϊόντα νυχιών-περιποίησης-χρωματισμού. Χημική </a:t>
            </a:r>
            <a:r>
              <a:rPr lang="el-GR" sz="2100" dirty="0"/>
              <a:t>ταξινόμηση των χρωστικών. Φυσικοχημικές ιδιότητες των πλαστικοποιητών-διαλυτών για το στρώμα χρωματισμού των νυχιών. Τεχνητή υπεριώδης ακτινοβόληση στο στρώμα  χρωματισμού των νυχιών και τα νύχια-Κίνδυνοι.</a:t>
            </a:r>
          </a:p>
          <a:p>
            <a:pPr lvl="0">
              <a:buFont typeface="Wingdings" panose="05000000000000000000" pitchFamily="2" charset="2"/>
              <a:buChar char="Ø"/>
            </a:pPr>
            <a:r>
              <a:rPr lang="el-GR" sz="2100" b="1" dirty="0"/>
              <a:t>Βρεφικά και παιδικά καλλυντικά προϊόντα</a:t>
            </a:r>
            <a:r>
              <a:rPr lang="el-GR" sz="2100" dirty="0"/>
              <a:t>. Ιδιαιτερότητες του φραγμού το βρεφικού δέρματος (</a:t>
            </a:r>
            <a:r>
              <a:rPr lang="en-US" sz="2100" dirty="0" err="1"/>
              <a:t>Ph</a:t>
            </a:r>
            <a:r>
              <a:rPr lang="el-GR" sz="2100" dirty="0"/>
              <a:t>, λιπίδια). Προϊόντα προσωπικής φροντίδας και υγιεινής για βρέφη. Σκόνες. </a:t>
            </a:r>
            <a:r>
              <a:rPr lang="el-GR" sz="2100" dirty="0" err="1"/>
              <a:t>Λιπόφιλα</a:t>
            </a:r>
            <a:r>
              <a:rPr lang="el-GR" sz="2100" dirty="0"/>
              <a:t> </a:t>
            </a:r>
            <a:r>
              <a:rPr lang="el-GR" sz="2100" dirty="0" err="1"/>
              <a:t>έκδοχα</a:t>
            </a:r>
            <a:r>
              <a:rPr lang="el-GR" sz="2100" dirty="0"/>
              <a:t>, Γαλακτώματα, Κρέμες, Εναιωρήματα. Προϊόντα καθαρισμού δέρματος και μαλλιών. Ουσίες που πρέπει να αποφεύγονται. </a:t>
            </a:r>
            <a:r>
              <a:rPr lang="el-GR" sz="2100" dirty="0" err="1"/>
              <a:t>Διαδερμική</a:t>
            </a:r>
            <a:r>
              <a:rPr lang="el-GR" sz="2100" dirty="0"/>
              <a:t> απορρόφηση. Βρεφικά μαντηλάκια καθαρισμού. Βρεφικά και παιδικά αντηλιακά προϊόντα και περιορισμοί.</a:t>
            </a:r>
          </a:p>
          <a:p>
            <a:pPr>
              <a:buFont typeface="Wingdings" panose="05000000000000000000" pitchFamily="2" charset="2"/>
              <a:buChar char="Ø"/>
            </a:pPr>
            <a:r>
              <a:rPr lang="el-GR" sz="2100" b="1" dirty="0"/>
              <a:t>Προϊόντα για την υγιεινή του στόματος</a:t>
            </a:r>
            <a:r>
              <a:rPr lang="el-GR" sz="2100" dirty="0"/>
              <a:t>. </a:t>
            </a:r>
            <a:r>
              <a:rPr lang="el-GR" sz="2100" dirty="0" err="1"/>
              <a:t>Ιατροτεχνολογικά</a:t>
            </a:r>
            <a:r>
              <a:rPr lang="el-GR" sz="2100" dirty="0"/>
              <a:t> προϊόντα. Αίτια στοματικής κακοσμίας (Παθήσεις γαστρεντερικού συστήματος, πνευμόνων και τοπικοί στοματικοί παράγοντες). Δραστικές ουσίες για τη στοματική κακοσμία. Καλλυντική οδοντόπαστα: </a:t>
            </a:r>
            <a:r>
              <a:rPr lang="el-GR" sz="2100" dirty="0" err="1"/>
              <a:t>θιξοτροπικές</a:t>
            </a:r>
            <a:r>
              <a:rPr lang="el-GR" sz="2100" dirty="0"/>
              <a:t>.</a:t>
            </a:r>
            <a:r>
              <a:rPr lang="el-GR" sz="2000" dirty="0"/>
              <a:t> Ιδιότητες, λειαντικά συστατικά, δείκτης </a:t>
            </a:r>
            <a:r>
              <a:rPr lang="el-GR" sz="2000" dirty="0" err="1"/>
              <a:t>αποτριβής</a:t>
            </a:r>
            <a:r>
              <a:rPr lang="el-GR" sz="2000" dirty="0"/>
              <a:t>, επίδραση των φθοριούχων στην αδαμαντίνη, </a:t>
            </a:r>
            <a:r>
              <a:rPr lang="el-GR" sz="2000" dirty="0" err="1"/>
              <a:t>αντιβακτηριακοί</a:t>
            </a:r>
            <a:r>
              <a:rPr lang="el-GR" sz="2000" dirty="0"/>
              <a:t> παράγοντες-πλαστικά </a:t>
            </a:r>
            <a:r>
              <a:rPr lang="el-GR" sz="2000" dirty="0" err="1"/>
              <a:t>μικροσφαιρίδια</a:t>
            </a:r>
            <a:r>
              <a:rPr lang="el-GR" sz="2000" dirty="0"/>
              <a:t>-περιορισμοί. Λευκαντικές </a:t>
            </a:r>
            <a:r>
              <a:rPr lang="el-GR" sz="2000" b="1" dirty="0"/>
              <a:t>οδοντόπαστες</a:t>
            </a:r>
            <a:endParaRPr lang="el-GR" sz="2100" dirty="0"/>
          </a:p>
          <a:p>
            <a:endParaRPr lang="el-GR" dirty="0"/>
          </a:p>
        </p:txBody>
      </p:sp>
    </p:spTree>
    <p:extLst>
      <p:ext uri="{BB962C8B-B14F-4D97-AF65-F5344CB8AC3E}">
        <p14:creationId xmlns:p14="http://schemas.microsoft.com/office/powerpoint/2010/main" val="30217213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ΤΟΜΕΑΣ ΑΙΣΘΗΤΙΚΗΣ ΚΑΙ ΚΟΣΜΗΤΟΛΟΓΙΑΣ</a:t>
            </a:r>
            <a:endParaRPr lang="el-GR" dirty="0"/>
          </a:p>
        </p:txBody>
      </p:sp>
      <p:sp>
        <p:nvSpPr>
          <p:cNvPr id="3" name="Θέση περιεχομένου 2"/>
          <p:cNvSpPr>
            <a:spLocks noGrp="1"/>
          </p:cNvSpPr>
          <p:nvPr>
            <p:ph idx="1"/>
          </p:nvPr>
        </p:nvSpPr>
        <p:spPr>
          <a:xfrm>
            <a:off x="1551214" y="2133600"/>
            <a:ext cx="9953398" cy="3777622"/>
          </a:xfrm>
        </p:spPr>
        <p:txBody>
          <a:bodyPr/>
          <a:lstStyle/>
          <a:p>
            <a:pPr lvl="0" algn="just"/>
            <a:r>
              <a:rPr lang="el-GR" sz="2000" dirty="0"/>
              <a:t>Στελεχώνουν εργοστάσια παραγωγής καλλυντικών, συμμετέχοντας </a:t>
            </a:r>
            <a:r>
              <a:rPr lang="el-GR" sz="2000" b="1" dirty="0"/>
              <a:t>στην έρευνα,   την ανάπτυξη</a:t>
            </a:r>
            <a:r>
              <a:rPr lang="el-GR" sz="2000" dirty="0"/>
              <a:t> (</a:t>
            </a:r>
            <a:r>
              <a:rPr lang="en-US" sz="2000" dirty="0"/>
              <a:t>Research and Development</a:t>
            </a:r>
            <a:r>
              <a:rPr lang="el-GR" sz="2000" dirty="0"/>
              <a:t>), στην </a:t>
            </a:r>
            <a:r>
              <a:rPr lang="el-GR" sz="2000" b="1" dirty="0"/>
              <a:t>παραγωγή</a:t>
            </a:r>
            <a:r>
              <a:rPr lang="el-GR" sz="2000" dirty="0"/>
              <a:t>, τον </a:t>
            </a:r>
            <a:r>
              <a:rPr lang="el-GR" sz="2000" b="1" dirty="0"/>
              <a:t>ποιοτικό έλεγχο,</a:t>
            </a:r>
            <a:r>
              <a:rPr lang="el-GR" sz="2000" dirty="0"/>
              <a:t> τη μελέτη της </a:t>
            </a:r>
            <a:r>
              <a:rPr lang="el-GR" sz="2000" b="1" dirty="0"/>
              <a:t>αποτελεσματικότητας  </a:t>
            </a:r>
            <a:r>
              <a:rPr lang="el-GR" sz="2000" dirty="0"/>
              <a:t>και  της  </a:t>
            </a:r>
            <a:r>
              <a:rPr lang="el-GR" sz="2000" b="1" dirty="0"/>
              <a:t>ασφάλειας</a:t>
            </a:r>
            <a:r>
              <a:rPr lang="el-GR" sz="2000" dirty="0"/>
              <a:t>  των </a:t>
            </a:r>
            <a:r>
              <a:rPr lang="el-GR" sz="2000" b="1" dirty="0"/>
              <a:t>καλλυντικών </a:t>
            </a:r>
            <a:r>
              <a:rPr lang="el-GR" sz="2000" dirty="0"/>
              <a:t>και των </a:t>
            </a:r>
            <a:r>
              <a:rPr lang="el-GR" sz="2000" b="1" dirty="0" err="1"/>
              <a:t>ιατροτεχνολογικών</a:t>
            </a:r>
            <a:r>
              <a:rPr lang="el-GR" sz="2000" dirty="0"/>
              <a:t> προϊόντων όπως ορίζονται από τον Κανονισμό (ΕΕ 2017/745), που μπορούν να παραχθούν στα εργοστάσια καλλυντικών μετά από έγκριση από τον ΕΟΦ. Υποστηρίζουν νομοθετικά με την αρωγή και άλλων επιστημονικών ειδικοτήτων ή και μόνοι τους τα τμήματα «Κανονιστικών Ρυθμίσεων» («</a:t>
            </a:r>
            <a:r>
              <a:rPr lang="en-US" sz="2000" dirty="0"/>
              <a:t>Regulatory Affairs</a:t>
            </a:r>
            <a:r>
              <a:rPr lang="el-GR" sz="2000" dirty="0"/>
              <a:t>») σε Εταιρίες Ανάπτυξης και Παραγωγής καλλυντικών προϊόντων </a:t>
            </a:r>
          </a:p>
          <a:p>
            <a:endParaRPr lang="el-GR" dirty="0"/>
          </a:p>
          <a:p>
            <a:endParaRPr lang="el-GR" dirty="0"/>
          </a:p>
        </p:txBody>
      </p:sp>
    </p:spTree>
    <p:extLst>
      <p:ext uri="{BB962C8B-B14F-4D97-AF65-F5344CB8AC3E}">
        <p14:creationId xmlns:p14="http://schemas.microsoft.com/office/powerpoint/2010/main" val="32816080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0"/>
            <a:ext cx="8911687" cy="1280890"/>
          </a:xfrm>
        </p:spPr>
        <p:txBody>
          <a:bodyPr/>
          <a:lstStyle/>
          <a:p>
            <a:br>
              <a:rPr lang="el-GR" dirty="0"/>
            </a:br>
            <a:r>
              <a:rPr lang="el-GR" b="1" dirty="0">
                <a:solidFill>
                  <a:srgbClr val="FF0000"/>
                </a:solidFill>
              </a:rPr>
              <a:t>ΔΕΡΜΑΤΟΚΟΣΜΗΤΟΛΟΓΙΑ ΙΙ</a:t>
            </a:r>
          </a:p>
        </p:txBody>
      </p:sp>
      <p:sp>
        <p:nvSpPr>
          <p:cNvPr id="3" name="Θέση περιεχομένου 2"/>
          <p:cNvSpPr>
            <a:spLocks noGrp="1"/>
          </p:cNvSpPr>
          <p:nvPr>
            <p:ph idx="1"/>
          </p:nvPr>
        </p:nvSpPr>
        <p:spPr>
          <a:xfrm>
            <a:off x="1793076" y="1408385"/>
            <a:ext cx="10511384" cy="5339255"/>
          </a:xfrm>
        </p:spPr>
        <p:txBody>
          <a:bodyPr>
            <a:normAutofit fontScale="92500" lnSpcReduction="20000"/>
          </a:bodyPr>
          <a:lstStyle/>
          <a:p>
            <a:pPr marL="0" indent="0">
              <a:buNone/>
            </a:pPr>
            <a:r>
              <a:rPr lang="el-GR" sz="2400" dirty="0"/>
              <a:t>ΕΡΓΑΣΤΗΡΙΑΚΟ ΜΕΡΟΣ</a:t>
            </a:r>
          </a:p>
          <a:p>
            <a:pPr lvl="0" algn="just">
              <a:buFont typeface="Wingdings" panose="05000000000000000000" pitchFamily="2" charset="2"/>
              <a:buChar char="Ø"/>
            </a:pPr>
            <a:r>
              <a:rPr lang="el-GR" sz="2400" b="1" dirty="0" err="1"/>
              <a:t>Αργιλοπυριτικά</a:t>
            </a:r>
            <a:r>
              <a:rPr lang="el-GR" sz="2400" b="1" dirty="0"/>
              <a:t> υλικά </a:t>
            </a:r>
            <a:r>
              <a:rPr lang="el-GR" sz="2400" dirty="0"/>
              <a:t>για το καθαρισμό του δέρματος. Αργιλώδης πάστα καθαρισμού. Παρασκευή-Φυσικοχημικές Ιδιότητες</a:t>
            </a:r>
          </a:p>
          <a:p>
            <a:pPr lvl="0" algn="just">
              <a:buFont typeface="Wingdings" panose="05000000000000000000" pitchFamily="2" charset="2"/>
              <a:buChar char="Ø"/>
            </a:pPr>
            <a:r>
              <a:rPr lang="el-GR" sz="2400" dirty="0"/>
              <a:t> </a:t>
            </a:r>
            <a:r>
              <a:rPr lang="el-GR" sz="2400" b="1" dirty="0"/>
              <a:t>Συνθετικά κολλοειδή </a:t>
            </a:r>
            <a:r>
              <a:rPr lang="el-GR" sz="2400" dirty="0"/>
              <a:t>για το καθαρισμό του δέρματος Παρασκευή κολλοειδούς μάσκας με συνθετικά κολλοειδή-Φυσικοχημικές ιδιότητες</a:t>
            </a:r>
          </a:p>
          <a:p>
            <a:pPr lvl="0" algn="just">
              <a:buFont typeface="Wingdings" panose="05000000000000000000" pitchFamily="2" charset="2"/>
              <a:buChar char="Ø"/>
            </a:pPr>
            <a:r>
              <a:rPr lang="en-US" sz="2400" dirty="0"/>
              <a:t>M</a:t>
            </a:r>
            <a:r>
              <a:rPr lang="el-GR" sz="2400" dirty="0" err="1"/>
              <a:t>ονοφασικά</a:t>
            </a:r>
            <a:r>
              <a:rPr lang="el-GR" sz="2400" dirty="0"/>
              <a:t> στερεά ελαιώδη συστήματα στα προϊόντα ψιμυθίωσης για τα χείλη:  </a:t>
            </a:r>
            <a:r>
              <a:rPr lang="el-GR" sz="2400" b="1" dirty="0"/>
              <a:t>Μορφοποίηση ραβδίου κραγ</a:t>
            </a:r>
            <a:r>
              <a:rPr lang="el-GR" sz="2400" dirty="0"/>
              <a:t>ιόν α) ανεξίτηλου και β) </a:t>
            </a:r>
            <a:r>
              <a:rPr lang="el-GR" sz="2400" dirty="0" err="1"/>
              <a:t>επικαλυπτικού</a:t>
            </a:r>
            <a:r>
              <a:rPr lang="el-GR" sz="2400" dirty="0"/>
              <a:t>. </a:t>
            </a:r>
          </a:p>
          <a:p>
            <a:pPr lvl="0" algn="just">
              <a:buFont typeface="Wingdings" panose="05000000000000000000" pitchFamily="2" charset="2"/>
              <a:buChar char="Ø"/>
            </a:pPr>
            <a:r>
              <a:rPr lang="el-GR" sz="2400" dirty="0"/>
              <a:t>Μονοφασικά ελαιώδη συστήματα με διαφορετικές </a:t>
            </a:r>
            <a:r>
              <a:rPr lang="el-GR" sz="2400" dirty="0" err="1"/>
              <a:t>ρεολογικές</a:t>
            </a:r>
            <a:r>
              <a:rPr lang="el-GR" sz="2400" dirty="0"/>
              <a:t> ιδιότητες στα προϊόντα ψιμυθίωσης για τα χείλη: Μορφοποίηση </a:t>
            </a:r>
            <a:r>
              <a:rPr lang="el-GR" sz="2400" dirty="0" err="1"/>
              <a:t>γυαλιστικών</a:t>
            </a:r>
            <a:r>
              <a:rPr lang="el-GR" sz="2400" dirty="0"/>
              <a:t> χειλιών: α) υγρού χαμηλού ιξώδους β) υγρού υψηλού ιξώδους και  γ) πομάδας</a:t>
            </a:r>
          </a:p>
          <a:p>
            <a:pPr lvl="0" algn="just">
              <a:buFont typeface="Wingdings" panose="05000000000000000000" pitchFamily="2" charset="2"/>
              <a:buChar char="Ø"/>
            </a:pPr>
            <a:r>
              <a:rPr lang="el-GR" sz="2400" b="1" dirty="0"/>
              <a:t>Μέθοδος θερμής χύτευσης για τη μορφοποίηση υγρού </a:t>
            </a:r>
            <a:r>
              <a:rPr lang="el-GR" sz="2400" b="1" dirty="0" err="1"/>
              <a:t>μέικ</a:t>
            </a:r>
            <a:r>
              <a:rPr lang="el-GR" sz="2400" b="1" dirty="0"/>
              <a:t> –</a:t>
            </a:r>
            <a:r>
              <a:rPr lang="el-GR" sz="2400" b="1" dirty="0" err="1"/>
              <a:t>απ</a:t>
            </a:r>
            <a:r>
              <a:rPr lang="el-GR" sz="2400" b="1" dirty="0"/>
              <a:t> </a:t>
            </a:r>
            <a:r>
              <a:rPr lang="el-GR" sz="2400" dirty="0"/>
              <a:t>με μορφή πούδρας. Ενσωμάτωση </a:t>
            </a:r>
            <a:r>
              <a:rPr lang="el-GR" sz="2400" dirty="0" err="1"/>
              <a:t>μικροσφαιριδίων</a:t>
            </a:r>
            <a:r>
              <a:rPr lang="el-GR" sz="2400" dirty="0"/>
              <a:t>.</a:t>
            </a:r>
          </a:p>
          <a:p>
            <a:pPr lvl="0" algn="just">
              <a:buFont typeface="Wingdings" panose="05000000000000000000" pitchFamily="2" charset="2"/>
              <a:buChar char="Ø"/>
            </a:pPr>
            <a:r>
              <a:rPr lang="el-GR" sz="2400" b="1" dirty="0"/>
              <a:t>Στερεές </a:t>
            </a:r>
            <a:r>
              <a:rPr lang="el-GR" sz="2400" b="1" dirty="0" err="1"/>
              <a:t>καλλυντικοτεχνικές</a:t>
            </a:r>
            <a:r>
              <a:rPr lang="el-GR" sz="2400" b="1" dirty="0"/>
              <a:t> μορφές </a:t>
            </a:r>
            <a:r>
              <a:rPr lang="el-GR" sz="2400" b="1" dirty="0" err="1"/>
              <a:t>κόνεων</a:t>
            </a:r>
            <a:r>
              <a:rPr lang="el-GR" sz="2400" b="1" dirty="0"/>
              <a:t> και κόκ</a:t>
            </a:r>
            <a:r>
              <a:rPr lang="el-GR" sz="2400" dirty="0"/>
              <a:t>κων. </a:t>
            </a:r>
            <a:r>
              <a:rPr lang="el-GR" sz="2400" b="1" dirty="0"/>
              <a:t>Συμπίεση </a:t>
            </a:r>
            <a:r>
              <a:rPr lang="el-GR" sz="2400" b="1" dirty="0" err="1"/>
              <a:t>κονιοειδών</a:t>
            </a:r>
            <a:r>
              <a:rPr lang="el-GR" sz="2400" b="1" dirty="0"/>
              <a:t> μιγμάτων-Ξηρή κοκκοποί</a:t>
            </a:r>
            <a:r>
              <a:rPr lang="el-GR" sz="2400" dirty="0"/>
              <a:t>ηση: α) Μορφοποίηση συμπιεσμένης πούδρας προσώπου και β) μορφοποίηση συμπιεσμένης σκιάς ματιών </a:t>
            </a:r>
          </a:p>
        </p:txBody>
      </p:sp>
    </p:spTree>
    <p:extLst>
      <p:ext uri="{BB962C8B-B14F-4D97-AF65-F5344CB8AC3E}">
        <p14:creationId xmlns:p14="http://schemas.microsoft.com/office/powerpoint/2010/main" val="25704743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362742" y="0"/>
            <a:ext cx="8911687" cy="851338"/>
          </a:xfrm>
        </p:spPr>
        <p:txBody>
          <a:bodyPr/>
          <a:lstStyle/>
          <a:p>
            <a:r>
              <a:rPr lang="el-GR" b="1" dirty="0">
                <a:solidFill>
                  <a:srgbClr val="FF0000"/>
                </a:solidFill>
              </a:rPr>
              <a:t>ΔΕΡΜΑΤΟΚΟΣΜΗΤΟΛΟΓΙΑ ΙΙ</a:t>
            </a:r>
            <a:endParaRPr lang="el-GR" dirty="0"/>
          </a:p>
        </p:txBody>
      </p:sp>
      <p:sp>
        <p:nvSpPr>
          <p:cNvPr id="3" name="Θέση περιεχομένου 2"/>
          <p:cNvSpPr>
            <a:spLocks noGrp="1"/>
          </p:cNvSpPr>
          <p:nvPr>
            <p:ph idx="1"/>
          </p:nvPr>
        </p:nvSpPr>
        <p:spPr>
          <a:xfrm>
            <a:off x="1040524" y="1008992"/>
            <a:ext cx="10909737" cy="5849007"/>
          </a:xfrm>
        </p:spPr>
        <p:txBody>
          <a:bodyPr>
            <a:normAutofit fontScale="77500" lnSpcReduction="20000"/>
          </a:bodyPr>
          <a:lstStyle/>
          <a:p>
            <a:pPr lvl="0">
              <a:buFont typeface="Wingdings" panose="05000000000000000000" pitchFamily="2" charset="2"/>
              <a:buChar char="Ø"/>
            </a:pPr>
            <a:r>
              <a:rPr lang="el-GR" sz="2300" b="1" dirty="0"/>
              <a:t>Διφασικά συστήματα για την ψιμυθίωση των βλεφαρίδων</a:t>
            </a:r>
            <a:r>
              <a:rPr lang="el-GR" sz="2300" dirty="0"/>
              <a:t>: α) Μορφοποίηση </a:t>
            </a:r>
            <a:r>
              <a:rPr lang="en-US" sz="2300" dirty="0"/>
              <a:t>o</a:t>
            </a:r>
            <a:r>
              <a:rPr lang="el-GR" sz="2300" dirty="0"/>
              <a:t>/</a:t>
            </a:r>
            <a:r>
              <a:rPr lang="en-US" sz="2300" dirty="0"/>
              <a:t>w</a:t>
            </a:r>
            <a:r>
              <a:rPr lang="el-GR" sz="2300" dirty="0"/>
              <a:t> γαλακτώματος </a:t>
            </a:r>
            <a:r>
              <a:rPr lang="el-GR" sz="2300" dirty="0" err="1"/>
              <a:t>μάσκαρα</a:t>
            </a:r>
            <a:r>
              <a:rPr lang="el-GR" sz="2300" dirty="0"/>
              <a:t> β) Μορφοποίηση </a:t>
            </a:r>
            <a:r>
              <a:rPr lang="en-US" sz="2300" dirty="0"/>
              <a:t>o</a:t>
            </a:r>
            <a:r>
              <a:rPr lang="el-GR" sz="2300" dirty="0"/>
              <a:t>/</a:t>
            </a:r>
            <a:r>
              <a:rPr lang="en-US" sz="2300" dirty="0"/>
              <a:t>w</a:t>
            </a:r>
            <a:r>
              <a:rPr lang="el-GR" sz="2300" dirty="0"/>
              <a:t> γαλακτώματος-διαλύτη</a:t>
            </a:r>
          </a:p>
          <a:p>
            <a:pPr lvl="0">
              <a:buFont typeface="Wingdings" panose="05000000000000000000" pitchFamily="2" charset="2"/>
              <a:buChar char="Ø"/>
            </a:pPr>
            <a:r>
              <a:rPr lang="el-GR" sz="2300" dirty="0"/>
              <a:t>Υγρό μονοφασικό καθαριστικό της περιοχής των ματιών. Μορφοποίηση-Σταθερότητα-θερμική μέθοδος προσδιορισμού  νερού.</a:t>
            </a:r>
          </a:p>
          <a:p>
            <a:pPr lvl="0">
              <a:buFont typeface="Wingdings" panose="05000000000000000000" pitchFamily="2" charset="2"/>
              <a:buChar char="Ø"/>
            </a:pPr>
            <a:r>
              <a:rPr lang="el-GR" sz="2300" b="1" dirty="0"/>
              <a:t>Μεικτή αντηλιακή κρέμα προσώπου με </a:t>
            </a:r>
            <a:r>
              <a:rPr lang="en-US" sz="2300" b="1" dirty="0"/>
              <a:t>SPF</a:t>
            </a:r>
            <a:r>
              <a:rPr lang="el-GR" sz="2300" b="1" dirty="0"/>
              <a:t> 30 και </a:t>
            </a:r>
            <a:r>
              <a:rPr lang="en-US" sz="2300" b="1" dirty="0"/>
              <a:t>UVA</a:t>
            </a:r>
            <a:r>
              <a:rPr lang="el-GR" sz="2300" b="1" dirty="0"/>
              <a:t> προστασία </a:t>
            </a:r>
            <a:r>
              <a:rPr lang="el-GR" sz="2300" dirty="0"/>
              <a:t>με: α) οργανικά αντηλιακά φίλτρα και β) επικαλυμμένα </a:t>
            </a:r>
            <a:r>
              <a:rPr lang="el-GR" sz="2300" dirty="0" err="1"/>
              <a:t>μικρολεπτόκκοκκα</a:t>
            </a:r>
            <a:r>
              <a:rPr lang="el-GR" sz="2300" dirty="0"/>
              <a:t> ανόργανα αντηλιακά σωματίδια. Μορφοποίηση-Φυσικοχημικές ιδιότητες-Σταθερότητα</a:t>
            </a:r>
          </a:p>
          <a:p>
            <a:pPr lvl="0">
              <a:buFont typeface="Wingdings" panose="05000000000000000000" pitchFamily="2" charset="2"/>
              <a:buChar char="Ø"/>
            </a:pPr>
            <a:r>
              <a:rPr lang="el-GR" sz="2300" b="1" dirty="0"/>
              <a:t>«Ανθεκτικό στο νερό» αντηλιακό γαλάκτωμα σώματος </a:t>
            </a:r>
            <a:r>
              <a:rPr lang="el-GR" sz="2300" dirty="0"/>
              <a:t>με τη χρήση </a:t>
            </a:r>
            <a:r>
              <a:rPr lang="el-GR" sz="2300" dirty="0" err="1"/>
              <a:t>υδατοαπωθητικών</a:t>
            </a:r>
            <a:r>
              <a:rPr lang="el-GR" sz="2300" dirty="0"/>
              <a:t> ουσιών. Μορφοποίηση-Φυσικοχημικές ιδιότητες.</a:t>
            </a:r>
          </a:p>
          <a:p>
            <a:pPr lvl="0">
              <a:buFont typeface="Wingdings" panose="05000000000000000000" pitchFamily="2" charset="2"/>
              <a:buChar char="Ø"/>
            </a:pPr>
            <a:r>
              <a:rPr lang="el-GR" sz="2300" dirty="0"/>
              <a:t>Προϊόντα περιποίησης δέρματος: Μορφοποίηση κρέμας με ενσωμάτωση α-</a:t>
            </a:r>
            <a:r>
              <a:rPr lang="el-GR" sz="2300" dirty="0" err="1"/>
              <a:t>υδροξυοξέων</a:t>
            </a:r>
            <a:r>
              <a:rPr lang="el-GR" sz="2300" dirty="0"/>
              <a:t> 5 και 10 % </a:t>
            </a:r>
            <a:r>
              <a:rPr lang="el-GR" sz="2300" dirty="0" err="1"/>
              <a:t>κ.β</a:t>
            </a:r>
            <a:r>
              <a:rPr lang="el-GR" sz="2300" dirty="0"/>
              <a:t>. </a:t>
            </a:r>
            <a:r>
              <a:rPr lang="en-US" sz="2300" dirty="0"/>
              <a:t>pH</a:t>
            </a:r>
            <a:r>
              <a:rPr lang="el-GR" sz="2300" dirty="0"/>
              <a:t> μετρικός προσδιορισμός.</a:t>
            </a:r>
          </a:p>
          <a:p>
            <a:pPr lvl="0">
              <a:buFont typeface="Wingdings" panose="05000000000000000000" pitchFamily="2" charset="2"/>
              <a:buChar char="Ø"/>
            </a:pPr>
            <a:r>
              <a:rPr lang="el-GR" sz="2300" dirty="0"/>
              <a:t>Προϊόντα καθαρισμού του τριχωτού της κεφαλής: α) </a:t>
            </a:r>
            <a:r>
              <a:rPr lang="el-GR" sz="2300" b="1" dirty="0" err="1"/>
              <a:t>Αντιπυτυριδικό</a:t>
            </a:r>
            <a:r>
              <a:rPr lang="el-GR" sz="2300" b="1" dirty="0"/>
              <a:t> σαμπουάν-Μορφοποίηση-σταθερότητα </a:t>
            </a:r>
            <a:r>
              <a:rPr lang="el-GR" sz="2300" dirty="0"/>
              <a:t>β) </a:t>
            </a:r>
            <a:r>
              <a:rPr lang="el-GR" sz="2300" dirty="0" err="1"/>
              <a:t>σμηγματορυθμιστικό</a:t>
            </a:r>
            <a:r>
              <a:rPr lang="el-GR" sz="2300" dirty="0"/>
              <a:t>  σαμπουάν και γ) σαμπουάν για ξηροδερμία- Μορφοποίηση-σταθερότητα</a:t>
            </a:r>
          </a:p>
          <a:p>
            <a:pPr lvl="0">
              <a:buFont typeface="Wingdings" panose="05000000000000000000" pitchFamily="2" charset="2"/>
              <a:buChar char="Ø"/>
            </a:pPr>
            <a:r>
              <a:rPr lang="el-GR" sz="2300" b="1" dirty="0"/>
              <a:t>Προϊόντα για την περιποίηση των μαλλιών και για τη διαμόρφωση και τη διατήρηση του κτενίσματος</a:t>
            </a:r>
            <a:r>
              <a:rPr lang="el-GR" sz="2300" dirty="0"/>
              <a:t>: Μορφοποίηση: α) γαλακτώματος χαμηλού ιξώδους με </a:t>
            </a:r>
            <a:r>
              <a:rPr lang="el-GR" sz="2300" dirty="0" err="1"/>
              <a:t>επιφανειακοενεργό</a:t>
            </a:r>
            <a:r>
              <a:rPr lang="el-GR" sz="2300" dirty="0"/>
              <a:t> </a:t>
            </a:r>
            <a:r>
              <a:rPr lang="el-GR" sz="2300" dirty="0" err="1"/>
              <a:t>υμένιο</a:t>
            </a:r>
            <a:r>
              <a:rPr lang="el-GR" sz="2300" dirty="0"/>
              <a:t> (</a:t>
            </a:r>
            <a:r>
              <a:rPr lang="en-US" sz="2300" dirty="0"/>
              <a:t>conditioner</a:t>
            </a:r>
            <a:r>
              <a:rPr lang="el-GR" sz="2300" dirty="0"/>
              <a:t>) β) γαλακτώματος υψηλού  ιξώδους με μίγμα </a:t>
            </a:r>
            <a:r>
              <a:rPr lang="el-GR" sz="2300" dirty="0" err="1"/>
              <a:t>επιφανειακοενεργών</a:t>
            </a:r>
            <a:r>
              <a:rPr lang="el-GR" sz="2300" dirty="0"/>
              <a:t> ουσιών και γ) προϊόντος σταθεροποίησης του κτενίσματος με συνθετικό πολυμερές (</a:t>
            </a:r>
            <a:r>
              <a:rPr lang="el-GR" sz="2300" dirty="0" err="1"/>
              <a:t>τζελ</a:t>
            </a:r>
            <a:r>
              <a:rPr lang="el-GR" sz="2300" dirty="0"/>
              <a:t>)  </a:t>
            </a:r>
          </a:p>
          <a:p>
            <a:pPr lvl="0">
              <a:buFont typeface="Wingdings" panose="05000000000000000000" pitchFamily="2" charset="2"/>
              <a:buChar char="Ø"/>
            </a:pPr>
            <a:r>
              <a:rPr lang="el-GR" sz="2300" b="1" dirty="0"/>
              <a:t>Αποσμητικά και αντιιδρωτικά προϊόντα</a:t>
            </a:r>
            <a:r>
              <a:rPr lang="el-GR" sz="2300" dirty="0"/>
              <a:t>:  Μορφοποίηση διαφορετικών </a:t>
            </a:r>
            <a:r>
              <a:rPr lang="el-GR" sz="2300" dirty="0" err="1"/>
              <a:t>καλλυντικοτεχνικών</a:t>
            </a:r>
            <a:r>
              <a:rPr lang="el-GR" sz="2300" dirty="0"/>
              <a:t> μορφών: α) γαλάκτωμα κατάλληλου ιξώδους για συσκευασία </a:t>
            </a:r>
            <a:r>
              <a:rPr lang="en-US" sz="2300" dirty="0"/>
              <a:t>roll</a:t>
            </a:r>
            <a:r>
              <a:rPr lang="el-GR" sz="2300" dirty="0"/>
              <a:t>-</a:t>
            </a:r>
            <a:r>
              <a:rPr lang="en-US" sz="2300" dirty="0"/>
              <a:t>on</a:t>
            </a:r>
            <a:r>
              <a:rPr lang="el-GR" sz="2300" dirty="0"/>
              <a:t> και β) αρωματικά ραβδία. </a:t>
            </a:r>
          </a:p>
          <a:p>
            <a:pPr>
              <a:buFont typeface="Wingdings" panose="05000000000000000000" pitchFamily="2" charset="2"/>
              <a:buChar char="Ø"/>
            </a:pPr>
            <a:r>
              <a:rPr lang="el-GR" sz="2300" b="1" dirty="0"/>
              <a:t>Παρασκευή αρωματικών προϊό</a:t>
            </a:r>
            <a:r>
              <a:rPr lang="el-GR" sz="2300" dirty="0"/>
              <a:t>ντων (</a:t>
            </a:r>
            <a:r>
              <a:rPr lang="el-GR" sz="2300" dirty="0" err="1"/>
              <a:t>κολώνιες</a:t>
            </a:r>
            <a:r>
              <a:rPr lang="el-GR" sz="2300" dirty="0"/>
              <a:t> και προϊόντα για μετά το ξύρισμα).</a:t>
            </a:r>
          </a:p>
          <a:p>
            <a:pPr>
              <a:buFont typeface="Wingdings" panose="05000000000000000000" pitchFamily="2" charset="2"/>
              <a:buChar char="Ø"/>
            </a:pPr>
            <a:endParaRPr lang="el-GR" dirty="0"/>
          </a:p>
        </p:txBody>
      </p:sp>
    </p:spTree>
    <p:extLst>
      <p:ext uri="{BB962C8B-B14F-4D97-AF65-F5344CB8AC3E}">
        <p14:creationId xmlns:p14="http://schemas.microsoft.com/office/powerpoint/2010/main" val="6962731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l-GR" dirty="0">
                <a:solidFill>
                  <a:srgbClr val="FF0000"/>
                </a:solidFill>
              </a:rPr>
            </a:br>
            <a:br>
              <a:rPr lang="el-GR" dirty="0">
                <a:solidFill>
                  <a:srgbClr val="FF0000"/>
                </a:solidFill>
              </a:rPr>
            </a:br>
            <a:r>
              <a:rPr lang="el-GR" dirty="0">
                <a:solidFill>
                  <a:srgbClr val="FF0000"/>
                </a:solidFill>
              </a:rPr>
              <a:t>ΔΕΡΜΑΤΟΚΟΣΜΗΤΟΛΟΓΙΑ Ι και ΙΙ</a:t>
            </a:r>
            <a:br>
              <a:rPr lang="el-GR" dirty="0">
                <a:solidFill>
                  <a:srgbClr val="FF0000"/>
                </a:solidFill>
              </a:rPr>
            </a:br>
            <a:r>
              <a:rPr lang="el-GR" dirty="0">
                <a:solidFill>
                  <a:schemeClr val="tx1">
                    <a:lumMod val="95000"/>
                    <a:lumOff val="5000"/>
                  </a:schemeClr>
                </a:solidFill>
              </a:rPr>
              <a:t>ΑΝΑΠΤΥΞΗ ΚΑΙ ΠΑΡΑΣΚΕΥΗ</a:t>
            </a:r>
            <a:r>
              <a:rPr lang="en-US" dirty="0">
                <a:solidFill>
                  <a:schemeClr val="tx1">
                    <a:lumMod val="95000"/>
                    <a:lumOff val="5000"/>
                  </a:schemeClr>
                </a:solidFill>
              </a:rPr>
              <a:t>:</a:t>
            </a:r>
            <a:br>
              <a:rPr lang="el-GR" dirty="0">
                <a:solidFill>
                  <a:schemeClr val="tx1">
                    <a:lumMod val="95000"/>
                    <a:lumOff val="5000"/>
                  </a:schemeClr>
                </a:solidFill>
              </a:rPr>
            </a:br>
            <a:r>
              <a:rPr lang="el-GR" dirty="0">
                <a:solidFill>
                  <a:schemeClr val="tx1">
                    <a:lumMod val="95000"/>
                    <a:lumOff val="5000"/>
                  </a:schemeClr>
                </a:solidFill>
              </a:rPr>
              <a:t>ΚΡΕΜΕΣ </a:t>
            </a:r>
            <a:r>
              <a:rPr lang="en-US" dirty="0">
                <a:solidFill>
                  <a:schemeClr val="tx1">
                    <a:lumMod val="95000"/>
                    <a:lumOff val="5000"/>
                  </a:schemeClr>
                </a:solidFill>
              </a:rPr>
              <a:t>ANTI</a:t>
            </a:r>
            <a:r>
              <a:rPr lang="el-GR" dirty="0">
                <a:solidFill>
                  <a:schemeClr val="tx1">
                    <a:lumMod val="95000"/>
                    <a:lumOff val="5000"/>
                  </a:schemeClr>
                </a:solidFill>
              </a:rPr>
              <a:t>ΓΗΡΑΝΤΙΚΕΣ ΚΡΕΜΕΣ ΑΝΤΗΛΙΑΚΕΣ, ΣΑΜΠΟΥΑΝ, ΚΡΑΓΙΟΝ, ΜΑΣΚΑΡΑ, ΟΡΟΙ-</a:t>
            </a:r>
            <a:r>
              <a:rPr lang="en-US" dirty="0">
                <a:solidFill>
                  <a:schemeClr val="tx1">
                    <a:lumMod val="95000"/>
                    <a:lumOff val="5000"/>
                  </a:schemeClr>
                </a:solidFill>
              </a:rPr>
              <a:t>SERUM</a:t>
            </a:r>
            <a:r>
              <a:rPr lang="el-GR" dirty="0">
                <a:solidFill>
                  <a:schemeClr val="tx1">
                    <a:lumMod val="95000"/>
                    <a:lumOff val="5000"/>
                  </a:schemeClr>
                </a:solidFill>
              </a:rPr>
              <a:t>, ΑΡΩΜΑΤΙΚΑ-ΑΠΟΣΜΗΤΙΚΑ ΠΡΟΪΟΝΤΑ</a:t>
            </a:r>
          </a:p>
        </p:txBody>
      </p:sp>
      <p:sp>
        <p:nvSpPr>
          <p:cNvPr id="3" name="Θέση περιεχομένου 2"/>
          <p:cNvSpPr>
            <a:spLocks noGrp="1"/>
          </p:cNvSpPr>
          <p:nvPr>
            <p:ph idx="1"/>
          </p:nvPr>
        </p:nvSpPr>
        <p:spPr>
          <a:xfrm>
            <a:off x="989012" y="1264555"/>
            <a:ext cx="10515600" cy="3494314"/>
          </a:xfrm>
        </p:spPr>
        <p:txBody>
          <a:bodyPr/>
          <a:lstStyle/>
          <a:p>
            <a:r>
              <a:rPr lang="el-GR" dirty="0"/>
              <a:t>Ανάπτυξη και παρασκευή</a:t>
            </a:r>
          </a:p>
        </p:txBody>
      </p:sp>
    </p:spTree>
    <p:extLst>
      <p:ext uri="{BB962C8B-B14F-4D97-AF65-F5344CB8AC3E}">
        <p14:creationId xmlns:p14="http://schemas.microsoft.com/office/powerpoint/2010/main" val="39452375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63D457-4878-453E-89B1-91DF0F29E7CB}"/>
              </a:ext>
            </a:extLst>
          </p:cNvPr>
          <p:cNvSpPr>
            <a:spLocks noGrp="1"/>
          </p:cNvSpPr>
          <p:nvPr>
            <p:ph type="title"/>
          </p:nvPr>
        </p:nvSpPr>
        <p:spPr/>
        <p:txBody>
          <a:bodyPr>
            <a:normAutofit fontScale="90000"/>
          </a:bodyPr>
          <a:lstStyle/>
          <a:p>
            <a:br>
              <a:rPr lang="el-GR" dirty="0">
                <a:solidFill>
                  <a:srgbClr val="FF0000"/>
                </a:solidFill>
              </a:rPr>
            </a:br>
            <a:r>
              <a:rPr lang="el-GR" dirty="0">
                <a:solidFill>
                  <a:srgbClr val="FF0000"/>
                </a:solidFill>
              </a:rPr>
              <a:t>ΔΕΡΜΑΤΟΚΟΣΜΗΤΟΛΟΓΙΑ Ι και ΙΙ</a:t>
            </a:r>
            <a:br>
              <a:rPr lang="el-GR" dirty="0">
                <a:solidFill>
                  <a:srgbClr val="FF0000"/>
                </a:solidFill>
              </a:rPr>
            </a:br>
            <a:endParaRPr lang="el-GR" dirty="0"/>
          </a:p>
        </p:txBody>
      </p:sp>
      <p:pic>
        <p:nvPicPr>
          <p:cNvPr id="5" name="Θέση περιεχομένου 4">
            <a:extLst>
              <a:ext uri="{FF2B5EF4-FFF2-40B4-BE49-F238E27FC236}">
                <a16:creationId xmlns:a16="http://schemas.microsoft.com/office/drawing/2014/main" id="{405ED4E2-B839-477D-82FC-A3DC9DAC1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929" y="2133600"/>
            <a:ext cx="3559947" cy="4724400"/>
          </a:xfrm>
        </p:spPr>
      </p:pic>
    </p:spTree>
    <p:extLst>
      <p:ext uri="{BB962C8B-B14F-4D97-AF65-F5344CB8AC3E}">
        <p14:creationId xmlns:p14="http://schemas.microsoft.com/office/powerpoint/2010/main" val="8706396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AB0691-255A-4CB2-B75E-809994D2AD8E}"/>
              </a:ext>
            </a:extLst>
          </p:cNvPr>
          <p:cNvSpPr>
            <a:spLocks noGrp="1"/>
          </p:cNvSpPr>
          <p:nvPr>
            <p:ph type="title"/>
          </p:nvPr>
        </p:nvSpPr>
        <p:spPr/>
        <p:txBody>
          <a:bodyPr/>
          <a:lstStyle/>
          <a:p>
            <a:r>
              <a:rPr lang="en-US" dirty="0">
                <a:solidFill>
                  <a:srgbClr val="FF0000"/>
                </a:solidFill>
              </a:rPr>
              <a:t>ANA</a:t>
            </a:r>
            <a:r>
              <a:rPr lang="el-GR" dirty="0">
                <a:solidFill>
                  <a:srgbClr val="FF0000"/>
                </a:solidFill>
              </a:rPr>
              <a:t>ΠΤΥΞΗ ΚΑΙ ΠΑΡΑΣΚΕΥΗ ΔΙΑΦΟΡΩΝ ΚΑΛΛΥΝΤΙΚΟΤΕΧΝΙΚΩΝ ΜΟΡΦΩΝ</a:t>
            </a:r>
          </a:p>
        </p:txBody>
      </p:sp>
      <p:pic>
        <p:nvPicPr>
          <p:cNvPr id="4" name="Θέση περιεχομένου 3">
            <a:extLst>
              <a:ext uri="{FF2B5EF4-FFF2-40B4-BE49-F238E27FC236}">
                <a16:creationId xmlns:a16="http://schemas.microsoft.com/office/drawing/2014/main" id="{DF16B06F-CFBE-441C-88A0-BA4B7DA64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1402" y="2564198"/>
            <a:ext cx="3014077" cy="2966590"/>
          </a:xfrm>
          <a:prstGeom prst="rect">
            <a:avLst/>
          </a:prstGeom>
        </p:spPr>
      </p:pic>
      <p:pic>
        <p:nvPicPr>
          <p:cNvPr id="5" name="Εικόνα 4">
            <a:extLst>
              <a:ext uri="{FF2B5EF4-FFF2-40B4-BE49-F238E27FC236}">
                <a16:creationId xmlns:a16="http://schemas.microsoft.com/office/drawing/2014/main" id="{8C5D58A1-7C40-4FCE-AF8B-3601F66DD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74" y="2263601"/>
            <a:ext cx="5598160" cy="3407955"/>
          </a:xfrm>
          <a:prstGeom prst="rect">
            <a:avLst/>
          </a:prstGeom>
        </p:spPr>
      </p:pic>
    </p:spTree>
    <p:extLst>
      <p:ext uri="{BB962C8B-B14F-4D97-AF65-F5344CB8AC3E}">
        <p14:creationId xmlns:p14="http://schemas.microsoft.com/office/powerpoint/2010/main" val="3334774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ΧΗΜΕΙΑ ΚΑΙ ΚΟΣΜΗΤΟΛΟΓΙΑ ΦΥΣΙΚΩΝ ΠΡΟΪΟΝΤΩΝ</a:t>
            </a:r>
          </a:p>
        </p:txBody>
      </p:sp>
      <p:sp>
        <p:nvSpPr>
          <p:cNvPr id="3" name="Θέση περιεχομένου 2"/>
          <p:cNvSpPr>
            <a:spLocks noGrp="1"/>
          </p:cNvSpPr>
          <p:nvPr>
            <p:ph idx="1"/>
          </p:nvPr>
        </p:nvSpPr>
        <p:spPr>
          <a:xfrm>
            <a:off x="2589212" y="1755228"/>
            <a:ext cx="8915400" cy="3777622"/>
          </a:xfrm>
        </p:spPr>
        <p:txBody>
          <a:bodyPr>
            <a:normAutofit/>
          </a:bodyPr>
          <a:lstStyle/>
          <a:p>
            <a:pPr marL="0" indent="0" algn="ctr">
              <a:buNone/>
            </a:pPr>
            <a:r>
              <a:rPr lang="el-GR" sz="2000" b="1" dirty="0">
                <a:solidFill>
                  <a:srgbClr val="7030A0"/>
                </a:solidFill>
                <a:latin typeface="Arial" panose="020B0604020202020204" pitchFamily="34" charset="0"/>
                <a:cs typeface="Arial" panose="020B0604020202020204" pitchFamily="34" charset="0"/>
              </a:rPr>
              <a:t>ΠΑΡΑΓΩΓΗ  ΦΥΤΩΝ   ΜΕ  </a:t>
            </a:r>
            <a:br>
              <a:rPr lang="el-GR" sz="2000" b="1" dirty="0">
                <a:solidFill>
                  <a:srgbClr val="7030A0"/>
                </a:solidFill>
                <a:latin typeface="Arial" panose="020B0604020202020204" pitchFamily="34" charset="0"/>
                <a:cs typeface="Arial" panose="020B0604020202020204" pitchFamily="34" charset="0"/>
              </a:rPr>
            </a:br>
            <a:r>
              <a:rPr lang="el-GR" sz="2000" b="1" dirty="0">
                <a:solidFill>
                  <a:srgbClr val="7030A0"/>
                </a:solidFill>
                <a:latin typeface="Arial" panose="020B0604020202020204" pitchFamily="34" charset="0"/>
                <a:cs typeface="Arial" panose="020B0604020202020204" pitchFamily="34" charset="0"/>
              </a:rPr>
              <a:t>   ΑΡΩΜΑΤΙΚΗ- ΚΟΣΜΗΤΟΛΟΓΙΚΗ</a:t>
            </a:r>
            <a:br>
              <a:rPr lang="el-GR" sz="2000" b="1" dirty="0">
                <a:solidFill>
                  <a:srgbClr val="7030A0"/>
                </a:solidFill>
                <a:latin typeface="Arial" panose="020B0604020202020204" pitchFamily="34" charset="0"/>
                <a:cs typeface="Arial" panose="020B0604020202020204" pitchFamily="34" charset="0"/>
              </a:rPr>
            </a:br>
            <a:r>
              <a:rPr lang="el-GR" sz="2000" b="1" dirty="0">
                <a:solidFill>
                  <a:srgbClr val="7030A0"/>
                </a:solidFill>
                <a:latin typeface="Arial" panose="020B0604020202020204" pitchFamily="34" charset="0"/>
                <a:cs typeface="Arial" panose="020B0604020202020204" pitchFamily="34" charset="0"/>
              </a:rPr>
              <a:t>&amp;</a:t>
            </a:r>
            <a:br>
              <a:rPr lang="el-GR" sz="2000" b="1" dirty="0">
                <a:solidFill>
                  <a:srgbClr val="7030A0"/>
                </a:solidFill>
                <a:latin typeface="Arial" panose="020B0604020202020204" pitchFamily="34" charset="0"/>
                <a:cs typeface="Arial" panose="020B0604020202020204" pitchFamily="34" charset="0"/>
              </a:rPr>
            </a:br>
            <a:r>
              <a:rPr lang="el-GR" sz="2000" b="1" dirty="0">
                <a:solidFill>
                  <a:srgbClr val="7030A0"/>
                </a:solidFill>
                <a:latin typeface="Arial" panose="020B0604020202020204" pitchFamily="34" charset="0"/>
                <a:cs typeface="Arial" panose="020B0604020202020204" pitchFamily="34" charset="0"/>
              </a:rPr>
              <a:t>  ΦΑΡΜΑΚΕΥΤΙΚΗ   ΔΡΑΣΗ-ΠΑΡΑΛΑΒΗ ΦΥΤΙΚΩΝ ΣΥΣΤΑΤΙΚΩΝ-ΑΙΘΕΡΙΩΝ ΕΛΑΙΩΝ-ΕΚΧΥΛΙΣΜΑΤΩΝ</a:t>
            </a:r>
            <a:br>
              <a:rPr lang="el-GR" sz="2000" dirty="0">
                <a:solidFill>
                  <a:schemeClr val="accent6">
                    <a:lumMod val="75000"/>
                  </a:schemeClr>
                </a:solidFill>
                <a:latin typeface="Arial" panose="020B0604020202020204" pitchFamily="34" charset="0"/>
                <a:cs typeface="Arial" panose="020B0604020202020204" pitchFamily="34" charset="0"/>
              </a:rPr>
            </a:br>
            <a:endParaRPr lang="el-GR" sz="2000" dirty="0"/>
          </a:p>
        </p:txBody>
      </p:sp>
      <p:pic>
        <p:nvPicPr>
          <p:cNvPr id="5" name="Εικόνα 4" descr="Αποτέλεσμα εικόνας για ΦΥΤΑ">
            <a:extLst>
              <a:ext uri="{FF2B5EF4-FFF2-40B4-BE49-F238E27FC236}">
                <a16:creationId xmlns:a16="http://schemas.microsoft.com/office/drawing/2014/main" id="{B9B122C1-20CF-45C7-BF14-C6A599C39F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83230" y="3545211"/>
            <a:ext cx="6086834" cy="3118757"/>
          </a:xfrm>
          <a:prstGeom prst="rect">
            <a:avLst/>
          </a:prstGeom>
          <a:noFill/>
          <a:ln>
            <a:noFill/>
          </a:ln>
        </p:spPr>
      </p:pic>
    </p:spTree>
    <p:extLst>
      <p:ext uri="{BB962C8B-B14F-4D97-AF65-F5344CB8AC3E}">
        <p14:creationId xmlns:p14="http://schemas.microsoft.com/office/powerpoint/2010/main" val="34538208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a:solidFill>
                  <a:srgbClr val="FF0000"/>
                </a:solidFill>
              </a:rPr>
              <a:t>ΧΗΜΕΙΑ ΚΑΙ ΚΟΣΜΗΤΟΛΟΓΙΑ ΦΥΣΙΚΩΝ</a:t>
            </a:r>
            <a:endParaRPr lang="el-GR" dirty="0">
              <a:solidFill>
                <a:schemeClr val="tx1">
                  <a:lumMod val="95000"/>
                  <a:lumOff val="5000"/>
                </a:schemeClr>
              </a:solidFill>
            </a:endParaRPr>
          </a:p>
        </p:txBody>
      </p:sp>
      <p:pic>
        <p:nvPicPr>
          <p:cNvPr id="7" name="Εικόνα 6">
            <a:extLst>
              <a:ext uri="{FF2B5EF4-FFF2-40B4-BE49-F238E27FC236}">
                <a16:creationId xmlns:a16="http://schemas.microsoft.com/office/drawing/2014/main" id="{F3C71CCD-44E5-4B5F-A2A9-4CE385CD64D8}"/>
              </a:ext>
            </a:extLst>
          </p:cNvPr>
          <p:cNvPicPr>
            <a:picLocks noChangeAspect="1"/>
          </p:cNvPicPr>
          <p:nvPr/>
        </p:nvPicPr>
        <p:blipFill>
          <a:blip r:embed="rId2"/>
          <a:stretch>
            <a:fillRect/>
          </a:stretch>
        </p:blipFill>
        <p:spPr>
          <a:xfrm>
            <a:off x="4852737" y="1989697"/>
            <a:ext cx="4082715" cy="4541622"/>
          </a:xfrm>
          <a:prstGeom prst="rect">
            <a:avLst/>
          </a:prstGeom>
        </p:spPr>
      </p:pic>
      <p:sp>
        <p:nvSpPr>
          <p:cNvPr id="8" name="Θέση περιεχομένου 7">
            <a:extLst>
              <a:ext uri="{FF2B5EF4-FFF2-40B4-BE49-F238E27FC236}">
                <a16:creationId xmlns:a16="http://schemas.microsoft.com/office/drawing/2014/main" id="{DCA07079-4219-45EC-A104-E9B7C906451F}"/>
              </a:ext>
            </a:extLst>
          </p:cNvPr>
          <p:cNvSpPr>
            <a:spLocks noGrp="1"/>
          </p:cNvSpPr>
          <p:nvPr>
            <p:ph idx="1"/>
          </p:nvPr>
        </p:nvSpPr>
        <p:spPr>
          <a:xfrm>
            <a:off x="1997476" y="1989697"/>
            <a:ext cx="9507135" cy="3921525"/>
          </a:xfrm>
        </p:spPr>
        <p:txBody>
          <a:bodyPr/>
          <a:lstStyle/>
          <a:p>
            <a:r>
              <a:rPr lang="el-GR" dirty="0"/>
              <a:t>ΑΠΟΣΤΑΞΗ ΑΙΘΕΡΙΩΝ ΕΛΑΙΩΝ</a:t>
            </a:r>
          </a:p>
        </p:txBody>
      </p:sp>
    </p:spTree>
    <p:extLst>
      <p:ext uri="{BB962C8B-B14F-4D97-AF65-F5344CB8AC3E}">
        <p14:creationId xmlns:p14="http://schemas.microsoft.com/office/powerpoint/2010/main" val="25497280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624110"/>
            <a:ext cx="8911687" cy="1333027"/>
          </a:xfrm>
          <a:solidFill>
            <a:schemeClr val="accent2">
              <a:lumMod val="20000"/>
              <a:lumOff val="80000"/>
            </a:schemeClr>
          </a:solidFill>
        </p:spPr>
        <p:txBody>
          <a:bodyPr>
            <a:normAutofit fontScale="90000"/>
          </a:bodyPr>
          <a:lstStyle/>
          <a:p>
            <a:r>
              <a:rPr lang="el-GR" sz="3100" b="1" dirty="0">
                <a:solidFill>
                  <a:schemeClr val="accent6">
                    <a:lumMod val="75000"/>
                  </a:schemeClr>
                </a:solidFill>
              </a:rPr>
              <a:t> ΦΥΤΑ ΜΕ  ΑΡΩΜΑΤΙΚΗ, ΔΕΡΜΟΚΑΛΛΥΝΤΙΚΗ</a:t>
            </a:r>
            <a:br>
              <a:rPr lang="el-GR" sz="3100" b="1" dirty="0">
                <a:solidFill>
                  <a:schemeClr val="accent6">
                    <a:lumMod val="75000"/>
                  </a:schemeClr>
                </a:solidFill>
              </a:rPr>
            </a:br>
            <a:r>
              <a:rPr lang="el-GR" sz="3100" b="1" dirty="0">
                <a:solidFill>
                  <a:schemeClr val="accent6">
                    <a:lumMod val="75000"/>
                  </a:schemeClr>
                </a:solidFill>
              </a:rPr>
              <a:t>                &amp; ΦΑΡΜΑΚΕΥΤΙΚΗ ΔΡΑΣΗ</a:t>
            </a:r>
            <a:br>
              <a:rPr lang="el-GR" sz="3100" b="1" dirty="0">
                <a:solidFill>
                  <a:schemeClr val="accent6">
                    <a:lumMod val="75000"/>
                  </a:schemeClr>
                </a:solidFill>
              </a:rPr>
            </a:br>
            <a:r>
              <a:rPr lang="el-GR" sz="3100" b="1" dirty="0">
                <a:solidFill>
                  <a:schemeClr val="accent6">
                    <a:lumMod val="75000"/>
                  </a:schemeClr>
                </a:solidFill>
              </a:rPr>
              <a:t>ΕΠΙΣΤΗΜΗΚΧΥΛΙΣΗ ΑΙΘΕΡΙΩΝ ΕΛΑΙΩΝ                </a:t>
            </a:r>
          </a:p>
        </p:txBody>
      </p:sp>
      <p:sp>
        <p:nvSpPr>
          <p:cNvPr id="3" name="Θέση περιεχομένου 2"/>
          <p:cNvSpPr>
            <a:spLocks noGrp="1"/>
          </p:cNvSpPr>
          <p:nvPr>
            <p:ph idx="1"/>
          </p:nvPr>
        </p:nvSpPr>
        <p:spPr>
          <a:xfrm>
            <a:off x="2592924" y="1524000"/>
            <a:ext cx="8901243" cy="5141201"/>
          </a:xfrm>
          <a:solidFill>
            <a:schemeClr val="accent2">
              <a:lumMod val="20000"/>
              <a:lumOff val="80000"/>
            </a:schemeClr>
          </a:solidFill>
        </p:spPr>
        <p:txBody>
          <a:bodyPr>
            <a:normAutofit fontScale="25000" lnSpcReduction="20000"/>
          </a:bodyPr>
          <a:lstStyle/>
          <a:p>
            <a:pPr marL="0" indent="0">
              <a:buNone/>
            </a:pPr>
            <a:r>
              <a:rPr lang="el-GR" sz="2400" b="1" dirty="0">
                <a:solidFill>
                  <a:srgbClr val="FF0000"/>
                </a:solidFill>
              </a:rPr>
              <a:t>                                                                                                                </a:t>
            </a:r>
            <a:r>
              <a:rPr lang="el-GR" sz="8000" b="1" dirty="0">
                <a:solidFill>
                  <a:schemeClr val="accent5">
                    <a:lumMod val="75000"/>
                  </a:schemeClr>
                </a:solidFill>
              </a:rPr>
              <a:t>ΛΕΒΑΝΤΑ &amp; ΛΕΒΑΝΤΙΝΗ</a:t>
            </a:r>
          </a:p>
          <a:p>
            <a:pPr marL="0" indent="0">
              <a:buNone/>
            </a:pPr>
            <a:r>
              <a:rPr lang="el-GR" sz="5600" b="1" dirty="0">
                <a:solidFill>
                  <a:srgbClr val="006950"/>
                </a:solidFill>
              </a:rPr>
              <a:t> </a:t>
            </a:r>
            <a:r>
              <a:rPr lang="el-GR" sz="5600" b="1" dirty="0">
                <a:solidFill>
                  <a:schemeClr val="accent5">
                    <a:lumMod val="75000"/>
                  </a:schemeClr>
                </a:solidFill>
              </a:rPr>
              <a:t>Ονομασία : Λεβάντα (</a:t>
            </a:r>
            <a:r>
              <a:rPr lang="en-US" sz="5600" b="1" i="1" dirty="0" err="1">
                <a:solidFill>
                  <a:schemeClr val="accent5">
                    <a:lumMod val="75000"/>
                  </a:schemeClr>
                </a:solidFill>
              </a:rPr>
              <a:t>Lavandula</a:t>
            </a:r>
            <a:r>
              <a:rPr lang="en-US" sz="5600" b="1" i="1" dirty="0">
                <a:solidFill>
                  <a:schemeClr val="accent5">
                    <a:lumMod val="75000"/>
                  </a:schemeClr>
                </a:solidFill>
              </a:rPr>
              <a:t> </a:t>
            </a:r>
            <a:r>
              <a:rPr lang="en-US" sz="5600" b="1" i="1" dirty="0" err="1">
                <a:solidFill>
                  <a:schemeClr val="accent5">
                    <a:lumMod val="75000"/>
                  </a:schemeClr>
                </a:solidFill>
              </a:rPr>
              <a:t>angustifolia</a:t>
            </a:r>
            <a:r>
              <a:rPr lang="en-US" sz="5600" b="1" i="1" dirty="0">
                <a:solidFill>
                  <a:schemeClr val="accent5">
                    <a:lumMod val="75000"/>
                  </a:schemeClr>
                </a:solidFill>
              </a:rPr>
              <a:t> </a:t>
            </a:r>
            <a:r>
              <a:rPr lang="en-US" sz="5600" b="1" dirty="0">
                <a:solidFill>
                  <a:schemeClr val="accent5">
                    <a:lumMod val="75000"/>
                  </a:schemeClr>
                </a:solidFill>
              </a:rPr>
              <a:t>Miller) </a:t>
            </a:r>
            <a:r>
              <a:rPr lang="el-GR" sz="5600" b="1" dirty="0">
                <a:solidFill>
                  <a:schemeClr val="accent5">
                    <a:lumMod val="75000"/>
                  </a:schemeClr>
                </a:solidFill>
              </a:rPr>
              <a:t>Οικογένεια </a:t>
            </a:r>
            <a:r>
              <a:rPr lang="en-US" sz="5600" b="1" dirty="0" err="1">
                <a:solidFill>
                  <a:schemeClr val="accent5">
                    <a:lumMod val="75000"/>
                  </a:schemeClr>
                </a:solidFill>
              </a:rPr>
              <a:t>Lamiaceae</a:t>
            </a:r>
            <a:r>
              <a:rPr lang="en-US" sz="5600" b="1" dirty="0">
                <a:solidFill>
                  <a:schemeClr val="accent5">
                    <a:lumMod val="75000"/>
                  </a:schemeClr>
                </a:solidFill>
              </a:rPr>
              <a:t> (</a:t>
            </a:r>
            <a:r>
              <a:rPr lang="en-US" sz="5600" b="1" dirty="0" err="1">
                <a:solidFill>
                  <a:schemeClr val="accent5">
                    <a:lumMod val="75000"/>
                  </a:schemeClr>
                </a:solidFill>
              </a:rPr>
              <a:t>Labiatae</a:t>
            </a:r>
            <a:r>
              <a:rPr lang="en-US" sz="5600" b="1" dirty="0">
                <a:solidFill>
                  <a:schemeClr val="accent5">
                    <a:lumMod val="75000"/>
                  </a:schemeClr>
                </a:solidFill>
              </a:rPr>
              <a:t>)</a:t>
            </a:r>
            <a:r>
              <a:rPr lang="el-GR" sz="5600" b="1" dirty="0">
                <a:solidFill>
                  <a:schemeClr val="accent5">
                    <a:lumMod val="75000"/>
                  </a:schemeClr>
                </a:solidFill>
              </a:rPr>
              <a:t> </a:t>
            </a:r>
          </a:p>
          <a:p>
            <a:pPr marL="0" indent="0">
              <a:buNone/>
            </a:pPr>
            <a:endParaRPr lang="el-GR" sz="5600" b="1" dirty="0">
              <a:solidFill>
                <a:srgbClr val="006950"/>
              </a:solidFill>
            </a:endParaRPr>
          </a:p>
          <a:p>
            <a:pPr marL="0" indent="0">
              <a:buNone/>
            </a:pPr>
            <a:endParaRPr lang="el-GR" sz="2400" b="1" dirty="0">
              <a:solidFill>
                <a:srgbClr val="FF0000"/>
              </a:solidFill>
            </a:endParaRPr>
          </a:p>
          <a:p>
            <a:pPr marL="0" indent="0">
              <a:buNone/>
            </a:pPr>
            <a:endParaRPr lang="el-GR" sz="2400" b="1" dirty="0">
              <a:solidFill>
                <a:srgbClr val="FF0000"/>
              </a:solidFill>
            </a:endParaRPr>
          </a:p>
          <a:p>
            <a:pPr marL="0" indent="0">
              <a:buNone/>
            </a:pPr>
            <a:endParaRPr lang="el-GR" sz="2400" b="1" dirty="0">
              <a:solidFill>
                <a:srgbClr val="FF0000"/>
              </a:solidFill>
            </a:endParaRPr>
          </a:p>
          <a:p>
            <a:pPr marL="0" indent="0">
              <a:buNone/>
            </a:pPr>
            <a:endParaRPr lang="el-GR" sz="2400" b="1" dirty="0">
              <a:solidFill>
                <a:srgbClr val="FF0000"/>
              </a:solidFill>
            </a:endParaRPr>
          </a:p>
          <a:p>
            <a:pPr marL="0" indent="0">
              <a:buNone/>
            </a:pPr>
            <a:endParaRPr lang="el-GR" sz="2400" b="1" dirty="0">
              <a:solidFill>
                <a:srgbClr val="FF0000"/>
              </a:solidFill>
            </a:endParaRPr>
          </a:p>
          <a:p>
            <a:pPr marL="0" indent="0">
              <a:buNone/>
            </a:pPr>
            <a:endParaRPr lang="el-GR" sz="2400" b="1" dirty="0">
              <a:solidFill>
                <a:srgbClr val="FF0000"/>
              </a:solidFill>
            </a:endParaRPr>
          </a:p>
          <a:p>
            <a:pPr marL="0" indent="0">
              <a:buNone/>
            </a:pPr>
            <a:endParaRPr lang="el-GR" sz="2400" b="1" dirty="0">
              <a:solidFill>
                <a:srgbClr val="FF0000"/>
              </a:solidFill>
            </a:endParaRPr>
          </a:p>
          <a:p>
            <a:pPr marL="0" indent="0">
              <a:buNone/>
            </a:pPr>
            <a:endParaRPr lang="el-GR" sz="5600" b="1" dirty="0">
              <a:solidFill>
                <a:srgbClr val="FF0000"/>
              </a:solidFill>
            </a:endParaRPr>
          </a:p>
          <a:p>
            <a:pPr marL="0" indent="0">
              <a:buNone/>
            </a:pPr>
            <a:r>
              <a:rPr lang="el-GR" sz="5600" b="1" dirty="0">
                <a:solidFill>
                  <a:srgbClr val="FF0000"/>
                </a:solidFill>
              </a:rPr>
              <a:t>ΠΕΡΙΕΧΕΙ :  </a:t>
            </a:r>
            <a:r>
              <a:rPr lang="el-GR" sz="5600" b="1" dirty="0">
                <a:solidFill>
                  <a:schemeClr val="tx1"/>
                </a:solidFill>
              </a:rPr>
              <a:t>Αιθέριο έλαιο (</a:t>
            </a:r>
            <a:r>
              <a:rPr lang="el-GR" sz="5600" b="1" dirty="0" err="1">
                <a:solidFill>
                  <a:schemeClr val="tx1"/>
                </a:solidFill>
              </a:rPr>
              <a:t>Λιμονένενεο</a:t>
            </a:r>
            <a:r>
              <a:rPr lang="el-GR" sz="5600" b="1" dirty="0">
                <a:solidFill>
                  <a:schemeClr val="tx1"/>
                </a:solidFill>
              </a:rPr>
              <a:t>, </a:t>
            </a:r>
            <a:r>
              <a:rPr lang="el-GR" sz="5600" b="1" dirty="0" err="1">
                <a:solidFill>
                  <a:schemeClr val="tx1"/>
                </a:solidFill>
              </a:rPr>
              <a:t>λιναλοόλη</a:t>
            </a:r>
            <a:r>
              <a:rPr lang="el-GR" sz="5600" b="1" dirty="0">
                <a:solidFill>
                  <a:schemeClr val="tx1"/>
                </a:solidFill>
              </a:rPr>
              <a:t>, </a:t>
            </a:r>
            <a:r>
              <a:rPr lang="el-GR" sz="5600" b="1" dirty="0" err="1">
                <a:solidFill>
                  <a:schemeClr val="tx1"/>
                </a:solidFill>
              </a:rPr>
              <a:t>κουμαρίνη</a:t>
            </a:r>
            <a:r>
              <a:rPr lang="el-GR" sz="5600" b="1" dirty="0">
                <a:solidFill>
                  <a:schemeClr val="tx1"/>
                </a:solidFill>
              </a:rPr>
              <a:t>, </a:t>
            </a:r>
            <a:r>
              <a:rPr lang="el-GR" sz="5600" b="1" dirty="0" err="1">
                <a:solidFill>
                  <a:schemeClr val="tx1"/>
                </a:solidFill>
              </a:rPr>
              <a:t>γερανιόλη</a:t>
            </a:r>
            <a:r>
              <a:rPr lang="el-GR" sz="5600" b="1" dirty="0">
                <a:solidFill>
                  <a:schemeClr val="tx1"/>
                </a:solidFill>
              </a:rPr>
              <a:t>, </a:t>
            </a:r>
            <a:r>
              <a:rPr lang="el-GR" sz="5600" b="1" dirty="0" err="1">
                <a:solidFill>
                  <a:schemeClr val="tx1"/>
                </a:solidFill>
              </a:rPr>
              <a:t>σιτρονελόλη</a:t>
            </a:r>
            <a:r>
              <a:rPr lang="el-GR" sz="5600" b="1" dirty="0">
                <a:solidFill>
                  <a:schemeClr val="tx1"/>
                </a:solidFill>
              </a:rPr>
              <a:t>)</a:t>
            </a:r>
          </a:p>
          <a:p>
            <a:pPr marL="0" indent="0">
              <a:buNone/>
            </a:pPr>
            <a:r>
              <a:rPr lang="el-GR" sz="5600" b="1" dirty="0">
                <a:solidFill>
                  <a:schemeClr val="tx1"/>
                </a:solidFill>
              </a:rPr>
              <a:t>                   Ταννίνες, </a:t>
            </a:r>
            <a:r>
              <a:rPr lang="el-GR" sz="5600" b="1" dirty="0" err="1">
                <a:solidFill>
                  <a:schemeClr val="tx1"/>
                </a:solidFill>
              </a:rPr>
              <a:t>φλαβονοειδή</a:t>
            </a:r>
            <a:r>
              <a:rPr lang="el-GR" sz="5600" b="1" dirty="0">
                <a:solidFill>
                  <a:schemeClr val="tx1"/>
                </a:solidFill>
              </a:rPr>
              <a:t>, </a:t>
            </a:r>
            <a:r>
              <a:rPr lang="el-GR" sz="5600" b="1" dirty="0" err="1">
                <a:solidFill>
                  <a:schemeClr val="tx1"/>
                </a:solidFill>
              </a:rPr>
              <a:t>φυτοστερόλες</a:t>
            </a:r>
            <a:r>
              <a:rPr lang="el-GR" sz="5600" b="1" dirty="0">
                <a:solidFill>
                  <a:schemeClr val="tx1"/>
                </a:solidFill>
              </a:rPr>
              <a:t>, </a:t>
            </a:r>
            <a:r>
              <a:rPr lang="el-GR" sz="5600" b="1" dirty="0" err="1">
                <a:solidFill>
                  <a:schemeClr val="tx1"/>
                </a:solidFill>
              </a:rPr>
              <a:t>τριτερπένια</a:t>
            </a:r>
            <a:r>
              <a:rPr lang="el-GR" sz="5600" b="1" dirty="0">
                <a:solidFill>
                  <a:schemeClr val="tx1"/>
                </a:solidFill>
              </a:rPr>
              <a:t>.</a:t>
            </a:r>
          </a:p>
          <a:p>
            <a:pPr marL="0" indent="0">
              <a:buNone/>
            </a:pPr>
            <a:endParaRPr lang="el-GR" sz="5600" b="1" dirty="0">
              <a:solidFill>
                <a:schemeClr val="tx1"/>
              </a:solidFill>
            </a:endParaRPr>
          </a:p>
          <a:p>
            <a:pPr marL="0" indent="0">
              <a:buNone/>
            </a:pPr>
            <a:r>
              <a:rPr lang="el-GR" sz="5600" b="1" dirty="0">
                <a:solidFill>
                  <a:schemeClr val="tx1"/>
                </a:solidFill>
              </a:rPr>
              <a:t> </a:t>
            </a:r>
            <a:r>
              <a:rPr lang="en-US" sz="5600" b="1" dirty="0">
                <a:solidFill>
                  <a:srgbClr val="FF0000"/>
                </a:solidFill>
              </a:rPr>
              <a:t>I</a:t>
            </a:r>
            <a:r>
              <a:rPr lang="el-GR" sz="5600" b="1" dirty="0">
                <a:solidFill>
                  <a:srgbClr val="FF0000"/>
                </a:solidFill>
              </a:rPr>
              <a:t>ΔΙΟΤΗΤΕΣ : </a:t>
            </a:r>
            <a:r>
              <a:rPr lang="el-GR" sz="5600" b="1" dirty="0">
                <a:solidFill>
                  <a:schemeClr val="tx1"/>
                </a:solidFill>
              </a:rPr>
              <a:t>Αντιμικροβιακές, αρωματικές, καταπραϋντικές, σπασμολυτικές, αντισκωριακές, </a:t>
            </a:r>
          </a:p>
          <a:p>
            <a:pPr marL="0" indent="0">
              <a:buNone/>
            </a:pPr>
            <a:r>
              <a:rPr lang="el-GR" sz="5600" b="1" dirty="0">
                <a:solidFill>
                  <a:schemeClr val="tx1"/>
                </a:solidFill>
              </a:rPr>
              <a:t>                     διαταραχές ύπνου, νευρώσεις στομάχου, διουρητικές.  </a:t>
            </a:r>
          </a:p>
          <a:p>
            <a:pPr marL="0" indent="0">
              <a:buNone/>
            </a:pPr>
            <a:endParaRPr lang="el-GR" sz="5600" b="1" dirty="0">
              <a:solidFill>
                <a:schemeClr val="tx1"/>
              </a:solidFill>
            </a:endParaRPr>
          </a:p>
          <a:p>
            <a:pPr marL="0" indent="0">
              <a:buNone/>
            </a:pPr>
            <a:r>
              <a:rPr lang="el-GR" sz="5600" b="1" dirty="0">
                <a:solidFill>
                  <a:srgbClr val="FF0000"/>
                </a:solidFill>
              </a:rPr>
              <a:t>ΔΕΡΜΟΚΑΛΛΥΝΤΙΚΕΣ  : </a:t>
            </a:r>
            <a:r>
              <a:rPr lang="el-GR" sz="5600" b="1" dirty="0">
                <a:solidFill>
                  <a:schemeClr val="tx1"/>
                </a:solidFill>
              </a:rPr>
              <a:t>Σαμπουάν, αφρόλουτρα, αποσμητικά, αντισηπτικά σαπούνια, </a:t>
            </a:r>
          </a:p>
          <a:p>
            <a:pPr marL="0" indent="0">
              <a:buNone/>
            </a:pPr>
            <a:r>
              <a:rPr lang="el-GR" sz="5600" b="1" dirty="0">
                <a:solidFill>
                  <a:srgbClr val="FF0000"/>
                </a:solidFill>
              </a:rPr>
              <a:t>ΕΦΑΡΜΟΓΕΣ                  </a:t>
            </a:r>
            <a:r>
              <a:rPr lang="el-GR" sz="5600" b="1" dirty="0">
                <a:solidFill>
                  <a:schemeClr val="tx1"/>
                </a:solidFill>
              </a:rPr>
              <a:t> τονωτικές λοσιόν. </a:t>
            </a:r>
          </a:p>
          <a:p>
            <a:pPr marL="0" indent="0">
              <a:buNone/>
            </a:pPr>
            <a:endParaRPr lang="el-GR" sz="5600" b="1" dirty="0">
              <a:solidFill>
                <a:schemeClr val="tx1"/>
              </a:solidFill>
            </a:endParaRPr>
          </a:p>
        </p:txBody>
      </p:sp>
      <p:pic>
        <p:nvPicPr>
          <p:cNvPr id="5" name="Εικόνα 4">
            <a:extLst>
              <a:ext uri="{FF2B5EF4-FFF2-40B4-BE49-F238E27FC236}">
                <a16:creationId xmlns:a16="http://schemas.microsoft.com/office/drawing/2014/main" id="{FEA7E1B7-E8BB-412F-A077-EB61B59178A5}"/>
              </a:ext>
            </a:extLst>
          </p:cNvPr>
          <p:cNvPicPr>
            <a:picLocks noChangeAspect="1"/>
          </p:cNvPicPr>
          <p:nvPr/>
        </p:nvPicPr>
        <p:blipFill>
          <a:blip r:embed="rId2"/>
          <a:stretch>
            <a:fillRect/>
          </a:stretch>
        </p:blipFill>
        <p:spPr>
          <a:xfrm>
            <a:off x="4684295" y="2237874"/>
            <a:ext cx="3697706" cy="1925053"/>
          </a:xfrm>
          <a:prstGeom prst="rect">
            <a:avLst/>
          </a:prstGeom>
        </p:spPr>
      </p:pic>
    </p:spTree>
    <p:extLst>
      <p:ext uri="{BB962C8B-B14F-4D97-AF65-F5344CB8AC3E}">
        <p14:creationId xmlns:p14="http://schemas.microsoft.com/office/powerpoint/2010/main" val="436648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1000"/>
                                        <p:tgtEl>
                                          <p:spTgt spid="3">
                                            <p:txEl>
                                              <p:pRg st="11" end="11"/>
                                            </p:txEl>
                                          </p:spTgt>
                                        </p:tgtEl>
                                      </p:cBhvr>
                                    </p:animEffect>
                                    <p:anim calcmode="lin" valueType="num">
                                      <p:cBhvr>
                                        <p:cTn id="2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fade">
                                      <p:cBhvr>
                                        <p:cTn id="28" dur="1000"/>
                                        <p:tgtEl>
                                          <p:spTgt spid="3">
                                            <p:txEl>
                                              <p:pRg st="12" end="12"/>
                                            </p:txEl>
                                          </p:spTgt>
                                        </p:tgtEl>
                                      </p:cBhvr>
                                    </p:animEffect>
                                    <p:anim calcmode="lin" valueType="num">
                                      <p:cBhvr>
                                        <p:cTn id="2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fade">
                                      <p:cBhvr>
                                        <p:cTn id="35" dur="1000"/>
                                        <p:tgtEl>
                                          <p:spTgt spid="3">
                                            <p:txEl>
                                              <p:pRg st="14" end="14"/>
                                            </p:txEl>
                                          </p:spTgt>
                                        </p:tgtEl>
                                      </p:cBhvr>
                                    </p:animEffect>
                                    <p:anim calcmode="lin" valueType="num">
                                      <p:cBhvr>
                                        <p:cTn id="36"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fade">
                                      <p:cBhvr>
                                        <p:cTn id="42" dur="1000"/>
                                        <p:tgtEl>
                                          <p:spTgt spid="3">
                                            <p:txEl>
                                              <p:pRg st="15" end="15"/>
                                            </p:txEl>
                                          </p:spTgt>
                                        </p:tgtEl>
                                      </p:cBhvr>
                                    </p:animEffect>
                                    <p:anim calcmode="lin" valueType="num">
                                      <p:cBhvr>
                                        <p:cTn id="43"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animEffect transition="in" filter="fade">
                                      <p:cBhvr>
                                        <p:cTn id="49" dur="1000"/>
                                        <p:tgtEl>
                                          <p:spTgt spid="3">
                                            <p:txEl>
                                              <p:pRg st="17" end="17"/>
                                            </p:txEl>
                                          </p:spTgt>
                                        </p:tgtEl>
                                      </p:cBhvr>
                                    </p:animEffect>
                                    <p:anim calcmode="lin" valueType="num">
                                      <p:cBhvr>
                                        <p:cTn id="50"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8" end="18"/>
                                            </p:txEl>
                                          </p:spTgt>
                                        </p:tgtEl>
                                        <p:attrNameLst>
                                          <p:attrName>style.visibility</p:attrName>
                                        </p:attrNameLst>
                                      </p:cBhvr>
                                      <p:to>
                                        <p:strVal val="visible"/>
                                      </p:to>
                                    </p:set>
                                    <p:animEffect transition="in" filter="fade">
                                      <p:cBhvr>
                                        <p:cTn id="56" dur="1000"/>
                                        <p:tgtEl>
                                          <p:spTgt spid="3">
                                            <p:txEl>
                                              <p:pRg st="18" end="18"/>
                                            </p:txEl>
                                          </p:spTgt>
                                        </p:tgtEl>
                                      </p:cBhvr>
                                    </p:animEffect>
                                    <p:anim calcmode="lin" valueType="num">
                                      <p:cBhvr>
                                        <p:cTn id="57"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ΦΥΣΙΚΑ ΚΑΙ ΒΙΟΛΟΓΙΚΑ ΚΑΛΛΥΝΤΙΚΑ </a:t>
            </a:r>
            <a:r>
              <a:rPr lang="el-GR" b="1" dirty="0">
                <a:solidFill>
                  <a:schemeClr val="tx1">
                    <a:lumMod val="95000"/>
                    <a:lumOff val="5000"/>
                  </a:schemeClr>
                </a:solidFill>
              </a:rPr>
              <a:t>(Θ, ΕΥ)</a:t>
            </a:r>
          </a:p>
        </p:txBody>
      </p:sp>
      <p:sp>
        <p:nvSpPr>
          <p:cNvPr id="3" name="Θέση περιεχομένου 2"/>
          <p:cNvSpPr>
            <a:spLocks noGrp="1"/>
          </p:cNvSpPr>
          <p:nvPr>
            <p:ph idx="1"/>
          </p:nvPr>
        </p:nvSpPr>
        <p:spPr>
          <a:xfrm>
            <a:off x="2589212" y="2133600"/>
            <a:ext cx="8915400" cy="4724400"/>
          </a:xfrm>
        </p:spPr>
        <p:txBody>
          <a:bodyPr>
            <a:normAutofit/>
          </a:bodyPr>
          <a:lstStyle/>
          <a:p>
            <a:pPr lvl="0"/>
            <a:r>
              <a:rPr lang="el-GR" dirty="0"/>
              <a:t>Ορισμός-κατηγορίες καλλυντικών: </a:t>
            </a:r>
            <a:r>
              <a:rPr lang="el-GR" b="1" dirty="0"/>
              <a:t>Συνθετικά</a:t>
            </a:r>
            <a:r>
              <a:rPr lang="el-GR" dirty="0"/>
              <a:t>, </a:t>
            </a:r>
            <a:r>
              <a:rPr lang="el-GR" b="1" dirty="0"/>
              <a:t>Φυσικά</a:t>
            </a:r>
            <a:r>
              <a:rPr lang="el-GR" dirty="0"/>
              <a:t>, </a:t>
            </a:r>
            <a:r>
              <a:rPr lang="el-GR" b="1" dirty="0"/>
              <a:t>Οργανικά </a:t>
            </a:r>
            <a:r>
              <a:rPr lang="el-GR" dirty="0"/>
              <a:t>(βιολογικά) καλλυντικά. </a:t>
            </a:r>
          </a:p>
          <a:p>
            <a:pPr lvl="0"/>
            <a:r>
              <a:rPr lang="el-GR" dirty="0"/>
              <a:t>Κανόνες και αρχές διαφόρων εθνικών και </a:t>
            </a:r>
            <a:r>
              <a:rPr lang="el-GR" b="1" dirty="0"/>
              <a:t>διεθνών οργανισμών πιστοποίησης φυσικών και βιολογικών προϊόντων  </a:t>
            </a:r>
            <a:r>
              <a:rPr lang="el-GR" dirty="0"/>
              <a:t>(ΔΗΟ, </a:t>
            </a:r>
            <a:r>
              <a:rPr lang="en-US" dirty="0"/>
              <a:t>COSMOS</a:t>
            </a:r>
            <a:r>
              <a:rPr lang="el-GR" dirty="0"/>
              <a:t>, </a:t>
            </a:r>
            <a:r>
              <a:rPr lang="en-US" dirty="0"/>
              <a:t>ICEA</a:t>
            </a:r>
            <a:r>
              <a:rPr lang="el-GR" dirty="0"/>
              <a:t>, </a:t>
            </a:r>
            <a:r>
              <a:rPr lang="en-US" dirty="0"/>
              <a:t>SOIL</a:t>
            </a:r>
            <a:r>
              <a:rPr lang="el-GR" dirty="0"/>
              <a:t>, </a:t>
            </a:r>
            <a:r>
              <a:rPr lang="en-US" dirty="0"/>
              <a:t>BDI</a:t>
            </a:r>
            <a:r>
              <a:rPr lang="el-GR" dirty="0"/>
              <a:t>Η,  </a:t>
            </a:r>
            <a:r>
              <a:rPr lang="en-US" dirty="0"/>
              <a:t>COCERT, USDΑ)</a:t>
            </a:r>
            <a:r>
              <a:rPr lang="el-GR" dirty="0"/>
              <a:t>.</a:t>
            </a:r>
          </a:p>
          <a:p>
            <a:pPr lvl="0"/>
            <a:r>
              <a:rPr lang="el-GR" dirty="0"/>
              <a:t>Προέλευση, επεξεργασία  και κριτήρια επιλογής επιτρεπόμενων και μη συστατικών. Νερό, μέταλλα, φυσικά επεξεργασμένα </a:t>
            </a:r>
            <a:r>
              <a:rPr lang="el-GR" dirty="0" err="1"/>
              <a:t>αγρο</a:t>
            </a:r>
            <a:r>
              <a:rPr lang="el-GR" dirty="0"/>
              <a:t>-συστατικά, χημικά επεξεργασμένα </a:t>
            </a:r>
            <a:r>
              <a:rPr lang="el-GR" dirty="0" err="1"/>
              <a:t>αγρο</a:t>
            </a:r>
            <a:r>
              <a:rPr lang="el-GR" dirty="0"/>
              <a:t>-συστατικά, άλλα συστατικά. Απαγορευμένες χημικές διαδικασίες (</a:t>
            </a:r>
            <a:r>
              <a:rPr lang="el-GR" dirty="0" err="1"/>
              <a:t>αλογόνηση</a:t>
            </a:r>
            <a:r>
              <a:rPr lang="el-GR" dirty="0"/>
              <a:t>, </a:t>
            </a:r>
            <a:r>
              <a:rPr lang="el-GR" dirty="0" err="1"/>
              <a:t>αποτερπενίωση</a:t>
            </a:r>
            <a:r>
              <a:rPr lang="el-GR" dirty="0"/>
              <a:t> εκτός από ατμό, </a:t>
            </a:r>
            <a:r>
              <a:rPr lang="el-GR" dirty="0" err="1"/>
              <a:t>ιονίζουσες</a:t>
            </a:r>
            <a:r>
              <a:rPr lang="el-GR" dirty="0"/>
              <a:t> ακτινοβολίες,  </a:t>
            </a:r>
            <a:r>
              <a:rPr lang="el-GR" dirty="0" err="1"/>
              <a:t>σουλφόνωση</a:t>
            </a:r>
            <a:r>
              <a:rPr lang="el-GR" dirty="0"/>
              <a:t>, </a:t>
            </a:r>
            <a:r>
              <a:rPr lang="el-GR" dirty="0" err="1"/>
              <a:t>αλκοξυλίωση</a:t>
            </a:r>
            <a:r>
              <a:rPr lang="el-GR" dirty="0"/>
              <a:t>).</a:t>
            </a:r>
          </a:p>
          <a:p>
            <a:pPr lvl="0"/>
            <a:r>
              <a:rPr lang="el-GR" dirty="0"/>
              <a:t>Σύνθεση τελικού προϊόντος. Κριτήρια επιλογής και κανόνες υπολογισμού φυσικού και οργανικού περιεχόμενου στην τελική σύνθεση.  </a:t>
            </a:r>
          </a:p>
          <a:p>
            <a:pPr lvl="0"/>
            <a:r>
              <a:rPr lang="el-GR" dirty="0"/>
              <a:t>Ειδικές συνθήκες-κριτήρια  </a:t>
            </a:r>
            <a:r>
              <a:rPr lang="el-GR" b="1" dirty="0"/>
              <a:t>για την παραγωγή, συσκευασία και αποθήκευση </a:t>
            </a:r>
            <a:r>
              <a:rPr lang="el-GR" dirty="0"/>
              <a:t>των πιστοποιημένων φυσικών ή οργανικών (βιολογικών) καλλυντικών. </a:t>
            </a:r>
          </a:p>
        </p:txBody>
      </p:sp>
    </p:spTree>
    <p:extLst>
      <p:ext uri="{BB962C8B-B14F-4D97-AF65-F5344CB8AC3E}">
        <p14:creationId xmlns:p14="http://schemas.microsoft.com/office/powerpoint/2010/main" val="174363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a:solidFill>
                  <a:srgbClr val="FF0000"/>
                </a:solidFill>
              </a:rPr>
              <a:t>ΦΥΣΙΚΑ ΚΑΙ ΒΙΟΛΟΓΙΚΑ ΚΑΛΛΥΝΤΙΚΑ</a:t>
            </a:r>
            <a:endParaRPr lang="el-GR" dirty="0"/>
          </a:p>
        </p:txBody>
      </p:sp>
      <p:sp>
        <p:nvSpPr>
          <p:cNvPr id="3" name="Θέση περιεχομένου 2"/>
          <p:cNvSpPr>
            <a:spLocks noGrp="1"/>
          </p:cNvSpPr>
          <p:nvPr>
            <p:ph idx="1"/>
          </p:nvPr>
        </p:nvSpPr>
        <p:spPr>
          <a:xfrm>
            <a:off x="2589212" y="1481959"/>
            <a:ext cx="8915400" cy="5376041"/>
          </a:xfrm>
        </p:spPr>
        <p:txBody>
          <a:bodyPr>
            <a:normAutofit/>
          </a:bodyPr>
          <a:lstStyle/>
          <a:p>
            <a:pPr marL="0" lvl="0" indent="0">
              <a:buNone/>
            </a:pPr>
            <a:r>
              <a:rPr lang="el-GR" sz="2800" dirty="0"/>
              <a:t>Αντικείμενο διδασκαλίας</a:t>
            </a:r>
            <a:r>
              <a:rPr lang="en-US" sz="2800" dirty="0"/>
              <a:t>:</a:t>
            </a:r>
            <a:endParaRPr lang="el-GR" sz="2800" dirty="0"/>
          </a:p>
          <a:p>
            <a:pPr lvl="0"/>
            <a:r>
              <a:rPr lang="el-GR" dirty="0"/>
              <a:t>Περιβαλλοντικά κριτήρια και διαχείριση των πρώτων υλών, των υλικών συσκευασίας και των τελικών προϊόντων . </a:t>
            </a:r>
          </a:p>
          <a:p>
            <a:pPr lvl="0"/>
            <a:r>
              <a:rPr lang="el-GR" b="1" dirty="0"/>
              <a:t>Επισήμανση «</a:t>
            </a:r>
            <a:r>
              <a:rPr lang="en-US" b="1" dirty="0"/>
              <a:t>labelling</a:t>
            </a:r>
            <a:r>
              <a:rPr lang="el-GR" b="1" dirty="0"/>
              <a:t>» και επικοινωνία</a:t>
            </a:r>
            <a:r>
              <a:rPr lang="el-GR" dirty="0"/>
              <a:t>. Κανόνες συμμόρφωσης σύμφωνα με το ισχύον νομοθετικό πλαίσιο της ΕΕ και τα πρότυπα των διεθνών οργανισμών για τα προϊόντα με πιστοποίηση ως φυσικά και οργανικά (βιολογικά).</a:t>
            </a:r>
          </a:p>
          <a:p>
            <a:pPr lvl="0"/>
            <a:r>
              <a:rPr lang="el-GR" dirty="0"/>
              <a:t>Επιθεωρήσεις, πιστοποίηση και έλεγχος τήρησης των κανόνων και αρχών που πρέπει συνεχώς να πληρούν για να συνεχίζουν να φέρουν την σήμανση ως φυσικά ή οργανικά προϊόντα ή συστατικά.</a:t>
            </a:r>
          </a:p>
          <a:p>
            <a:r>
              <a:rPr lang="el-GR" b="1" dirty="0"/>
              <a:t>Αποτελεσματικότητα και ασφάλεια των φυσικών-βιολογικών καλλυντικών</a:t>
            </a:r>
            <a:r>
              <a:rPr lang="el-GR" dirty="0"/>
              <a:t>. Μειονεκτήματα της χρήσης τους και ενδεχόμενες ανεπιθύμητες ενέργειες, λόγω του υψηλού περιεχομένου σε ποσοστό φυσικής προέλευσης συστατικών (φυσικών ελαίων, αιθέριων ελαίων </a:t>
            </a:r>
            <a:r>
              <a:rPr lang="el-GR" dirty="0" err="1"/>
              <a:t>κά</a:t>
            </a:r>
            <a:r>
              <a:rPr lang="el-GR" dirty="0"/>
              <a:t>.). Σύγκριση αποτελεσματικότητας με τα συμβατικά «κλασσικά» καλλυντικά.</a:t>
            </a:r>
          </a:p>
          <a:p>
            <a:endParaRPr lang="el-GR" dirty="0"/>
          </a:p>
        </p:txBody>
      </p:sp>
    </p:spTree>
    <p:extLst>
      <p:ext uri="{BB962C8B-B14F-4D97-AF65-F5344CB8AC3E}">
        <p14:creationId xmlns:p14="http://schemas.microsoft.com/office/powerpoint/2010/main" val="25698179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ΤΟΜΕΑΣ ΑΙΣΘΗΤΙΚΗΣ ΚΑΙ ΚΟΣΜΗΤΟΛΟΓΙΑΣ</a:t>
            </a:r>
            <a:endParaRPr lang="el-GR" dirty="0"/>
          </a:p>
        </p:txBody>
      </p:sp>
      <p:sp>
        <p:nvSpPr>
          <p:cNvPr id="3" name="Θέση περιεχομένου 2"/>
          <p:cNvSpPr>
            <a:spLocks noGrp="1"/>
          </p:cNvSpPr>
          <p:nvPr>
            <p:ph idx="1"/>
          </p:nvPr>
        </p:nvSpPr>
        <p:spPr/>
        <p:txBody>
          <a:bodyPr>
            <a:normAutofit/>
          </a:bodyPr>
          <a:lstStyle/>
          <a:p>
            <a:pPr lvl="0"/>
            <a:r>
              <a:rPr lang="el-GR" sz="2000" dirty="0"/>
              <a:t>Καλύπτουν κάθε άλλη επαγγελματική δραστηριότητα που εμφανίζεται με την εξέλιξη της τεχνολογίας και αποδεδειγμένα καλύπτεται από το γνωστικό αντικείμενο της </a:t>
            </a:r>
            <a:r>
              <a:rPr lang="el-GR" sz="2000" dirty="0" err="1"/>
              <a:t>ειδικότητάς</a:t>
            </a:r>
            <a:r>
              <a:rPr lang="el-GR" sz="2000" dirty="0"/>
              <a:t> τους.</a:t>
            </a:r>
          </a:p>
          <a:p>
            <a:pPr lvl="0"/>
            <a:r>
              <a:rPr lang="el-GR" sz="2000" dirty="0"/>
              <a:t>Εκπονούν μελέτες και συμμετέχουν σε ερευνητικές ομάδες.</a:t>
            </a:r>
          </a:p>
          <a:p>
            <a:r>
              <a:rPr lang="el-GR" sz="2000" dirty="0"/>
              <a:t>Απασχολούνται στις διάφορες βαθμίδες της εκπαίδευσης, σύμφωνα με την εκάστοτε ισχύουσα νομοθεσία. </a:t>
            </a:r>
          </a:p>
          <a:p>
            <a:pPr marL="0" indent="0">
              <a:buNone/>
            </a:pPr>
            <a:r>
              <a:rPr lang="el-GR" sz="2000" b="1" dirty="0"/>
              <a:t>*</a:t>
            </a:r>
            <a:r>
              <a:rPr lang="el-GR" sz="2000" dirty="0"/>
              <a:t>Τα ίδια δικαιώματα κατέχουν και οι απόφοιτοι του Τμήματος Αισθητικής και </a:t>
            </a:r>
            <a:r>
              <a:rPr lang="el-GR" sz="2000" dirty="0" err="1"/>
              <a:t>Κοσμητολογίας</a:t>
            </a:r>
            <a:r>
              <a:rPr lang="el-GR" sz="2000" dirty="0"/>
              <a:t> του </a:t>
            </a:r>
            <a:r>
              <a:rPr lang="el-GR" sz="2000" dirty="0" err="1"/>
              <a:t>Αλεξάνδρειου</a:t>
            </a:r>
            <a:r>
              <a:rPr lang="el-GR" sz="2000" dirty="0"/>
              <a:t> ΤΕΙ Θεσσαλονίκης.</a:t>
            </a:r>
          </a:p>
          <a:p>
            <a:endParaRPr lang="el-GR" dirty="0"/>
          </a:p>
        </p:txBody>
      </p:sp>
    </p:spTree>
    <p:extLst>
      <p:ext uri="{BB962C8B-B14F-4D97-AF65-F5344CB8AC3E}">
        <p14:creationId xmlns:p14="http://schemas.microsoft.com/office/powerpoint/2010/main" val="41924266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ΣΥΣΤΗΜΑΤΑ ΜΕΤΑΦΟΡΑΣ ΔΡΑΣΤΙΚΩΝ ΟΥΣΙΩΝ</a:t>
            </a:r>
          </a:p>
        </p:txBody>
      </p:sp>
      <p:sp>
        <p:nvSpPr>
          <p:cNvPr id="3" name="Θέση περιεχομένου 2"/>
          <p:cNvSpPr>
            <a:spLocks noGrp="1"/>
          </p:cNvSpPr>
          <p:nvPr>
            <p:ph idx="1"/>
          </p:nvPr>
        </p:nvSpPr>
        <p:spPr/>
        <p:txBody>
          <a:bodyPr>
            <a:noAutofit/>
          </a:bodyPr>
          <a:lstStyle/>
          <a:p>
            <a:pPr algn="just"/>
            <a:r>
              <a:rPr lang="el-GR" sz="2400" b="1" dirty="0"/>
              <a:t>Σκοπός </a:t>
            </a:r>
            <a:r>
              <a:rPr lang="el-GR" sz="2400" dirty="0"/>
              <a:t>του μαθήματος είναι η μελέτη της εφαρμογής  των συστημάτων που χρησιμοποιούνται για  την αύξηση </a:t>
            </a:r>
            <a:r>
              <a:rPr lang="el-GR" sz="2400" b="1" dirty="0"/>
              <a:t>της βιοδιαθεσιμότητας </a:t>
            </a:r>
            <a:r>
              <a:rPr lang="el-GR" sz="2400" b="1" dirty="0" err="1"/>
              <a:t>βιοδραστικών</a:t>
            </a:r>
            <a:r>
              <a:rPr lang="el-GR" sz="2400" b="1" dirty="0"/>
              <a:t> ουσιών </a:t>
            </a:r>
            <a:r>
              <a:rPr lang="el-GR" sz="2400" dirty="0"/>
              <a:t>με έμφαση στα συστήματα που χρησιμοποιούνται για την αύξηση </a:t>
            </a:r>
            <a:r>
              <a:rPr lang="el-GR" sz="2400" b="1" dirty="0"/>
              <a:t>της </a:t>
            </a:r>
            <a:r>
              <a:rPr lang="el-GR" sz="2400" b="1" dirty="0" err="1"/>
              <a:t>ενδο</a:t>
            </a:r>
            <a:r>
              <a:rPr lang="el-GR" sz="2400" b="1" dirty="0"/>
              <a:t>/ή και </a:t>
            </a:r>
            <a:r>
              <a:rPr lang="el-GR" sz="2400" b="1" dirty="0" err="1"/>
              <a:t>διαδερμικής</a:t>
            </a:r>
            <a:r>
              <a:rPr lang="el-GR" sz="2400" b="1" dirty="0"/>
              <a:t> μεταφοράς</a:t>
            </a:r>
            <a:r>
              <a:rPr lang="el-GR" sz="2400" dirty="0"/>
              <a:t>.</a:t>
            </a:r>
          </a:p>
          <a:p>
            <a:pPr marL="0" indent="0" algn="just">
              <a:buNone/>
            </a:pPr>
            <a:r>
              <a:rPr lang="el-GR" sz="2400" b="1" dirty="0"/>
              <a:t> </a:t>
            </a:r>
            <a:endParaRPr lang="el-GR" sz="2400" dirty="0"/>
          </a:p>
          <a:p>
            <a:pPr algn="just"/>
            <a:r>
              <a:rPr lang="el-GR" sz="2400" b="1" dirty="0"/>
              <a:t>Στόχος</a:t>
            </a:r>
            <a:r>
              <a:rPr lang="el-GR" sz="2400" dirty="0"/>
              <a:t> του μαθήματος είναι να αποκτήσουν οι φοιτητές τις </a:t>
            </a:r>
            <a:r>
              <a:rPr lang="el-GR" sz="2400" b="1" dirty="0"/>
              <a:t>γνώσεις της μοριακής προσέγγισης του σχεδιασμού και της ανάπτυξης προηγμένων συστημάτων </a:t>
            </a:r>
            <a:r>
              <a:rPr lang="el-GR" sz="2400" dirty="0"/>
              <a:t>μεταφοράς-απελευθέρωσης </a:t>
            </a:r>
            <a:r>
              <a:rPr lang="el-GR" sz="2400" dirty="0" err="1"/>
              <a:t>βιοδραστικών</a:t>
            </a:r>
            <a:r>
              <a:rPr lang="el-GR" sz="2400" dirty="0"/>
              <a:t> ουσιών στα καλλυντικά  και τα προϊόντα δερματικής εφαρμογής.</a:t>
            </a:r>
          </a:p>
          <a:p>
            <a:pPr algn="just"/>
            <a:endParaRPr lang="el-GR" sz="2400" dirty="0"/>
          </a:p>
        </p:txBody>
      </p:sp>
    </p:spTree>
    <p:extLst>
      <p:ext uri="{BB962C8B-B14F-4D97-AF65-F5344CB8AC3E}">
        <p14:creationId xmlns:p14="http://schemas.microsoft.com/office/powerpoint/2010/main" val="20708304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ΣΥΣΤΗΜΑΤΑ ΜΕΤΑΦΟΡΑΣ ΔΡΑΣΤΙΚΩΝ ΟΥΣΙΩΝ</a:t>
            </a:r>
            <a:endParaRPr lang="el-GR" dirty="0"/>
          </a:p>
        </p:txBody>
      </p:sp>
      <p:sp>
        <p:nvSpPr>
          <p:cNvPr id="3" name="Θέση περιεχομένου 2"/>
          <p:cNvSpPr>
            <a:spLocks noGrp="1"/>
          </p:cNvSpPr>
          <p:nvPr>
            <p:ph idx="1"/>
          </p:nvPr>
        </p:nvSpPr>
        <p:spPr>
          <a:xfrm>
            <a:off x="1860331" y="1749973"/>
            <a:ext cx="9644281" cy="5108028"/>
          </a:xfrm>
        </p:spPr>
        <p:txBody>
          <a:bodyPr>
            <a:normAutofit/>
          </a:bodyPr>
          <a:lstStyle/>
          <a:p>
            <a:r>
              <a:rPr lang="el-GR" sz="2400" dirty="0"/>
              <a:t>Αντικείμενα διδασκαλίας</a:t>
            </a:r>
            <a:r>
              <a:rPr lang="en-US" sz="2400" dirty="0"/>
              <a:t>:</a:t>
            </a:r>
          </a:p>
          <a:p>
            <a:pPr lvl="0">
              <a:buFont typeface="Wingdings" panose="05000000000000000000" pitchFamily="2" charset="2"/>
              <a:buChar char="Ø"/>
            </a:pPr>
            <a:r>
              <a:rPr lang="en-US" sz="2000" dirty="0"/>
              <a:t>N</a:t>
            </a:r>
            <a:r>
              <a:rPr lang="el-GR" sz="2000" dirty="0" err="1"/>
              <a:t>ανογαλακτώματα</a:t>
            </a:r>
            <a:r>
              <a:rPr lang="el-GR" sz="2000" dirty="0"/>
              <a:t>, </a:t>
            </a:r>
          </a:p>
          <a:p>
            <a:pPr lvl="0">
              <a:buFont typeface="Wingdings" panose="05000000000000000000" pitchFamily="2" charset="2"/>
              <a:buChar char="Ø"/>
            </a:pPr>
            <a:r>
              <a:rPr lang="el-GR" sz="2000" dirty="0" err="1"/>
              <a:t>Λιποσώματα</a:t>
            </a:r>
            <a:r>
              <a:rPr lang="el-GR" sz="2000" dirty="0"/>
              <a:t>, </a:t>
            </a:r>
            <a:r>
              <a:rPr lang="el-GR" sz="2000" dirty="0" err="1"/>
              <a:t>κυκλοδεξτρίνες</a:t>
            </a:r>
            <a:r>
              <a:rPr lang="el-GR" sz="2000" dirty="0"/>
              <a:t> </a:t>
            </a:r>
          </a:p>
          <a:p>
            <a:pPr lvl="0">
              <a:buFont typeface="Wingdings" panose="05000000000000000000" pitchFamily="2" charset="2"/>
              <a:buChar char="Ø"/>
            </a:pPr>
            <a:r>
              <a:rPr lang="el-GR" sz="2000" dirty="0"/>
              <a:t>Στερεά </a:t>
            </a:r>
            <a:r>
              <a:rPr lang="el-GR" sz="2000" dirty="0" err="1"/>
              <a:t>νανοσωματίδια</a:t>
            </a:r>
            <a:r>
              <a:rPr lang="el-GR" sz="2000" dirty="0"/>
              <a:t> </a:t>
            </a:r>
            <a:r>
              <a:rPr lang="el-GR" sz="2000" dirty="0" err="1"/>
              <a:t>λιπιδικής</a:t>
            </a:r>
            <a:r>
              <a:rPr lang="el-GR" sz="2000" dirty="0"/>
              <a:t> σύστασης </a:t>
            </a:r>
            <a:r>
              <a:rPr lang="en-US" sz="2000" dirty="0"/>
              <a:t>(SLN) </a:t>
            </a:r>
            <a:endParaRPr lang="el-GR" sz="2000" dirty="0"/>
          </a:p>
          <a:p>
            <a:pPr lvl="0">
              <a:buFont typeface="Wingdings" panose="05000000000000000000" pitchFamily="2" charset="2"/>
              <a:buChar char="Ø"/>
            </a:pPr>
            <a:r>
              <a:rPr lang="en-US" sz="2000" dirty="0" err="1"/>
              <a:t>Υγροί</a:t>
            </a:r>
            <a:r>
              <a:rPr lang="en-US" sz="2000" dirty="0"/>
              <a:t> </a:t>
            </a:r>
            <a:r>
              <a:rPr lang="en-US" sz="2000" dirty="0" err="1"/>
              <a:t>κρύστ</a:t>
            </a:r>
            <a:r>
              <a:rPr lang="en-US" sz="2000" dirty="0"/>
              <a:t>αλλοι</a:t>
            </a:r>
            <a:r>
              <a:rPr lang="el-GR" sz="2000" dirty="0"/>
              <a:t> </a:t>
            </a:r>
          </a:p>
          <a:p>
            <a:pPr lvl="0">
              <a:buFont typeface="Wingdings" panose="05000000000000000000" pitchFamily="2" charset="2"/>
              <a:buChar char="Ø"/>
            </a:pPr>
            <a:r>
              <a:rPr lang="en-US" sz="2000" dirty="0" err="1"/>
              <a:t>Πολυμερικά</a:t>
            </a:r>
            <a:r>
              <a:rPr lang="en-US" sz="2000" dirty="0"/>
              <a:t> να</a:t>
            </a:r>
            <a:r>
              <a:rPr lang="en-US" sz="2000" dirty="0" err="1"/>
              <a:t>νοσωμ</a:t>
            </a:r>
            <a:r>
              <a:rPr lang="en-US" sz="2000" dirty="0"/>
              <a:t>ατίδια. Να</a:t>
            </a:r>
            <a:r>
              <a:rPr lang="en-US" sz="2000" dirty="0" err="1"/>
              <a:t>νοκάψουλες</a:t>
            </a:r>
            <a:r>
              <a:rPr lang="en-US" sz="2000" dirty="0"/>
              <a:t> και να</a:t>
            </a:r>
            <a:r>
              <a:rPr lang="en-US" sz="2000" dirty="0" err="1"/>
              <a:t>νοοσφ</a:t>
            </a:r>
            <a:r>
              <a:rPr lang="en-US" sz="2000" dirty="0"/>
              <a:t>αιρίδια</a:t>
            </a:r>
            <a:r>
              <a:rPr lang="el-GR" sz="2000" dirty="0"/>
              <a:t>, </a:t>
            </a:r>
          </a:p>
          <a:p>
            <a:pPr lvl="0">
              <a:buFont typeface="Wingdings" panose="05000000000000000000" pitchFamily="2" charset="2"/>
              <a:buChar char="Ø"/>
            </a:pPr>
            <a:r>
              <a:rPr lang="el-GR" sz="2000" dirty="0"/>
              <a:t>Αμιγώς μεταλλικά </a:t>
            </a:r>
            <a:r>
              <a:rPr lang="el-GR" sz="2000" dirty="0" err="1"/>
              <a:t>νανοσωματίδια</a:t>
            </a:r>
            <a:r>
              <a:rPr lang="el-GR" sz="2000" dirty="0"/>
              <a:t> και </a:t>
            </a:r>
            <a:r>
              <a:rPr lang="el-GR" sz="2000" dirty="0" err="1"/>
              <a:t>νανοσωματίδια</a:t>
            </a:r>
            <a:r>
              <a:rPr lang="el-GR" sz="2000" dirty="0"/>
              <a:t> χημικών ενώσεων με μέταλλα. </a:t>
            </a:r>
            <a:r>
              <a:rPr lang="el-GR" sz="2000" dirty="0" err="1"/>
              <a:t>Νανοσωματίδια</a:t>
            </a:r>
            <a:r>
              <a:rPr lang="el-GR" sz="2000" dirty="0"/>
              <a:t> αντηλιακών φίλτρων-προστασία από την υπεριώδη ακτινοβολία. </a:t>
            </a:r>
          </a:p>
          <a:p>
            <a:pPr>
              <a:buFont typeface="Wingdings" panose="05000000000000000000" pitchFamily="2" charset="2"/>
              <a:buChar char="Ø"/>
            </a:pPr>
            <a:r>
              <a:rPr lang="en-US" sz="2000" dirty="0"/>
              <a:t>Να</a:t>
            </a:r>
            <a:r>
              <a:rPr lang="en-US" sz="2000" dirty="0" err="1"/>
              <a:t>νοϊνίδι</a:t>
            </a:r>
            <a:r>
              <a:rPr lang="en-US" sz="2000" dirty="0"/>
              <a:t>α χιτίνης. Να</a:t>
            </a:r>
            <a:r>
              <a:rPr lang="en-US" sz="2000" dirty="0" err="1"/>
              <a:t>νοϊνιίδι</a:t>
            </a:r>
            <a:r>
              <a:rPr lang="en-US" sz="2000" dirty="0"/>
              <a:t>α φιβροϊνης.</a:t>
            </a:r>
            <a:endParaRPr lang="el-GR" sz="2000" dirty="0"/>
          </a:p>
          <a:p>
            <a:pPr>
              <a:buFont typeface="Wingdings" panose="05000000000000000000" pitchFamily="2" charset="2"/>
              <a:buChar char="Ø"/>
            </a:pPr>
            <a:r>
              <a:rPr lang="el-GR" sz="2000" dirty="0" err="1"/>
              <a:t>Νανοτεχνολογία</a:t>
            </a:r>
            <a:r>
              <a:rPr lang="el-GR" sz="2000" dirty="0"/>
              <a:t> στη δερματολογία</a:t>
            </a:r>
          </a:p>
          <a:p>
            <a:pPr>
              <a:buFont typeface="Wingdings" panose="05000000000000000000" pitchFamily="2" charset="2"/>
              <a:buChar char="Ø"/>
            </a:pPr>
            <a:r>
              <a:rPr lang="el-GR" sz="2000" dirty="0" err="1"/>
              <a:t>Νανοτεχνολογική</a:t>
            </a:r>
            <a:r>
              <a:rPr lang="el-GR" sz="2000" dirty="0"/>
              <a:t> έρευνα και περιορισμοί</a:t>
            </a:r>
            <a:r>
              <a:rPr lang="en-US" sz="2000" dirty="0"/>
              <a:t> </a:t>
            </a:r>
            <a:endParaRPr lang="el-GR" sz="2000" dirty="0"/>
          </a:p>
        </p:txBody>
      </p:sp>
    </p:spTree>
    <p:extLst>
      <p:ext uri="{BB962C8B-B14F-4D97-AF65-F5344CB8AC3E}">
        <p14:creationId xmlns:p14="http://schemas.microsoft.com/office/powerpoint/2010/main" val="3464335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326E66-B117-47DE-9B6E-DACB2772D67C}"/>
              </a:ext>
            </a:extLst>
          </p:cNvPr>
          <p:cNvSpPr>
            <a:spLocks noGrp="1"/>
          </p:cNvSpPr>
          <p:nvPr>
            <p:ph type="title"/>
          </p:nvPr>
        </p:nvSpPr>
        <p:spPr/>
        <p:txBody>
          <a:bodyPr/>
          <a:lstStyle/>
          <a:p>
            <a:r>
              <a:rPr lang="el-GR" dirty="0">
                <a:solidFill>
                  <a:srgbClr val="FF0000"/>
                </a:solidFill>
              </a:rPr>
              <a:t>ΣΥΣΤΗΜΑΤΑ ΜΕΤΑΦΟΡΑΣ ΔΡΑΣΤΙΚΩΝ ΟΥΣΙΩΝ-ΛΙΠΟΣΩΜΑΤΑ</a:t>
            </a:r>
          </a:p>
        </p:txBody>
      </p:sp>
      <p:pic>
        <p:nvPicPr>
          <p:cNvPr id="4" name="Θέση περιεχομένου 3">
            <a:extLst>
              <a:ext uri="{FF2B5EF4-FFF2-40B4-BE49-F238E27FC236}">
                <a16:creationId xmlns:a16="http://schemas.microsoft.com/office/drawing/2014/main" id="{7809D30E-EF29-4A6C-93EF-94ECF539FA5A}"/>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281956" y="2133600"/>
            <a:ext cx="3529914" cy="3778250"/>
          </a:xfrm>
        </p:spPr>
      </p:pic>
    </p:spTree>
    <p:extLst>
      <p:ext uri="{BB962C8B-B14F-4D97-AF65-F5344CB8AC3E}">
        <p14:creationId xmlns:p14="http://schemas.microsoft.com/office/powerpoint/2010/main" val="6399243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algn="ctr"/>
            <a:r>
              <a:rPr lang="el-GR" sz="3200" b="1" dirty="0">
                <a:solidFill>
                  <a:srgbClr val="FF0000"/>
                </a:solidFill>
              </a:rPr>
              <a:t>ΕΡΓΑΣΤΗΡΙΟ ΑΠΟΤΕΛΕΣΜΑΤΙΚΟΤΗΤΑΣ ΚΑΛΛΥΝΤΙΚΩΝ ΠΡΟΪΟΝΤΩΝ – </a:t>
            </a:r>
            <a:r>
              <a:rPr lang="en-US" sz="3200" b="1" dirty="0">
                <a:solidFill>
                  <a:srgbClr val="FF0000"/>
                </a:solidFill>
              </a:rPr>
              <a:t>A</a:t>
            </a:r>
            <a:r>
              <a:rPr lang="el-GR" sz="3200" b="1" dirty="0">
                <a:solidFill>
                  <a:srgbClr val="FF0000"/>
                </a:solidFill>
              </a:rPr>
              <a:t>ΠΟΔΕΙΞΗ ΙΣΧΥΡΙΣΜΩΝ- </a:t>
            </a:r>
            <a:r>
              <a:rPr lang="en-US" sz="3200" b="1" dirty="0">
                <a:solidFill>
                  <a:srgbClr val="FF0000"/>
                </a:solidFill>
              </a:rPr>
              <a:t>CLAIM SUBSTANTIATION</a:t>
            </a:r>
            <a:br>
              <a:rPr lang="en-US" sz="3200" b="1" dirty="0">
                <a:solidFill>
                  <a:srgbClr val="FF0000"/>
                </a:solidFill>
              </a:rPr>
            </a:br>
            <a:br>
              <a:rPr lang="el-GR" sz="2800" dirty="0">
                <a:solidFill>
                  <a:srgbClr val="FF0000"/>
                </a:solidFill>
              </a:rPr>
            </a:br>
            <a:br>
              <a:rPr lang="el-GR" sz="3200" b="1" dirty="0">
                <a:solidFill>
                  <a:srgbClr val="FF0000"/>
                </a:solidFill>
              </a:rPr>
            </a:br>
            <a:br>
              <a:rPr lang="el-GR" sz="3200" b="1" dirty="0">
                <a:solidFill>
                  <a:srgbClr val="FF0000"/>
                </a:solidFill>
              </a:rPr>
            </a:br>
            <a:endParaRPr lang="el-GR" sz="2800" dirty="0">
              <a:solidFill>
                <a:schemeClr val="bg2">
                  <a:lumMod val="10000"/>
                </a:schemeClr>
              </a:solidFill>
            </a:endParaRPr>
          </a:p>
        </p:txBody>
      </p:sp>
      <p:sp>
        <p:nvSpPr>
          <p:cNvPr id="3" name="Θέση περιεχομένου 2"/>
          <p:cNvSpPr>
            <a:spLocks noGrp="1"/>
          </p:cNvSpPr>
          <p:nvPr>
            <p:ph idx="1"/>
          </p:nvPr>
        </p:nvSpPr>
        <p:spPr>
          <a:xfrm>
            <a:off x="2419504" y="2339399"/>
            <a:ext cx="8915400" cy="4282118"/>
          </a:xfrm>
        </p:spPr>
        <p:txBody>
          <a:bodyPr>
            <a:normAutofit fontScale="70000" lnSpcReduction="20000"/>
          </a:bodyPr>
          <a:lstStyle/>
          <a:p>
            <a:r>
              <a:rPr lang="en-US" sz="3200" dirty="0">
                <a:solidFill>
                  <a:schemeClr val="bg2">
                    <a:lumMod val="10000"/>
                  </a:schemeClr>
                </a:solidFill>
              </a:rPr>
              <a:t>BIO</a:t>
            </a:r>
            <a:r>
              <a:rPr lang="el-GR" sz="3200" dirty="0">
                <a:solidFill>
                  <a:schemeClr val="bg2">
                    <a:lumMod val="10000"/>
                  </a:schemeClr>
                </a:solidFill>
              </a:rPr>
              <a:t>ΦΥΣΙΚΕΣ ΜΕΘΟΔΟΙ</a:t>
            </a:r>
            <a:endParaRPr lang="en-US" sz="3200" dirty="0">
              <a:solidFill>
                <a:schemeClr val="bg2">
                  <a:lumMod val="10000"/>
                </a:schemeClr>
              </a:solidFill>
            </a:endParaRPr>
          </a:p>
          <a:p>
            <a:pPr>
              <a:buFont typeface="Wingdings" panose="05000000000000000000" pitchFamily="2" charset="2"/>
              <a:buChar char="ü"/>
            </a:pPr>
            <a:r>
              <a:rPr lang="el-GR" sz="3400" dirty="0">
                <a:solidFill>
                  <a:schemeClr val="bg2">
                    <a:lumMod val="10000"/>
                  </a:schemeClr>
                </a:solidFill>
              </a:rPr>
              <a:t>Απεικόνιση </a:t>
            </a:r>
            <a:r>
              <a:rPr lang="el-GR" sz="3400" dirty="0" err="1">
                <a:solidFill>
                  <a:schemeClr val="bg2">
                    <a:lumMod val="10000"/>
                  </a:schemeClr>
                </a:solidFill>
              </a:rPr>
              <a:t>μικροτοπογραφίας</a:t>
            </a:r>
            <a:r>
              <a:rPr lang="el-GR" sz="3400" dirty="0">
                <a:solidFill>
                  <a:schemeClr val="bg2">
                    <a:lumMod val="10000"/>
                  </a:schemeClr>
                </a:solidFill>
              </a:rPr>
              <a:t> δέρματος-μέτρηση λεπτών γραμμών (βάθος, πυκνότητα λεπτών γραμμών)</a:t>
            </a:r>
            <a:endParaRPr lang="en-US" sz="3400" dirty="0">
              <a:solidFill>
                <a:schemeClr val="bg2">
                  <a:lumMod val="10000"/>
                </a:schemeClr>
              </a:solidFill>
            </a:endParaRPr>
          </a:p>
          <a:p>
            <a:pPr>
              <a:buFont typeface="Wingdings" panose="05000000000000000000" pitchFamily="2" charset="2"/>
              <a:buChar char="ü"/>
            </a:pPr>
            <a:r>
              <a:rPr lang="el-GR" sz="3400" dirty="0">
                <a:solidFill>
                  <a:schemeClr val="bg2">
                    <a:lumMod val="10000"/>
                  </a:schemeClr>
                </a:solidFill>
              </a:rPr>
              <a:t>Μέτρηση σμήγματος </a:t>
            </a:r>
            <a:endParaRPr lang="en-US" sz="3400" dirty="0">
              <a:solidFill>
                <a:schemeClr val="bg2">
                  <a:lumMod val="10000"/>
                </a:schemeClr>
              </a:solidFill>
            </a:endParaRPr>
          </a:p>
          <a:p>
            <a:pPr>
              <a:buFont typeface="Wingdings" panose="05000000000000000000" pitchFamily="2" charset="2"/>
              <a:buChar char="ü"/>
            </a:pPr>
            <a:r>
              <a:rPr lang="el-GR" sz="3400" dirty="0">
                <a:solidFill>
                  <a:schemeClr val="bg2">
                    <a:lumMod val="10000"/>
                  </a:schemeClr>
                </a:solidFill>
              </a:rPr>
              <a:t>Μέτρηση υδάτωσης κερατίνης </a:t>
            </a:r>
            <a:endParaRPr lang="en-US" sz="3400" dirty="0">
              <a:solidFill>
                <a:schemeClr val="bg2">
                  <a:lumMod val="10000"/>
                </a:schemeClr>
              </a:solidFill>
            </a:endParaRPr>
          </a:p>
          <a:p>
            <a:pPr>
              <a:buFont typeface="Wingdings" panose="05000000000000000000" pitchFamily="2" charset="2"/>
              <a:buChar char="ü"/>
            </a:pPr>
            <a:r>
              <a:rPr lang="el-GR" sz="3400" dirty="0">
                <a:solidFill>
                  <a:schemeClr val="bg2">
                    <a:lumMod val="10000"/>
                  </a:schemeClr>
                </a:solidFill>
              </a:rPr>
              <a:t>Μέτρηση μελανίνης </a:t>
            </a:r>
            <a:endParaRPr lang="en-US" sz="3400" dirty="0">
              <a:solidFill>
                <a:schemeClr val="bg2">
                  <a:lumMod val="10000"/>
                </a:schemeClr>
              </a:solidFill>
            </a:endParaRPr>
          </a:p>
          <a:p>
            <a:pPr>
              <a:buFont typeface="Wingdings" panose="05000000000000000000" pitchFamily="2" charset="2"/>
              <a:buChar char="ü"/>
            </a:pPr>
            <a:r>
              <a:rPr lang="el-GR" sz="3400" dirty="0">
                <a:solidFill>
                  <a:schemeClr val="bg2">
                    <a:lumMod val="10000"/>
                  </a:schemeClr>
                </a:solidFill>
              </a:rPr>
              <a:t>Μέτρηση ελαστικότητας δέρματος </a:t>
            </a:r>
          </a:p>
          <a:p>
            <a:pPr>
              <a:buFont typeface="Wingdings" panose="05000000000000000000" pitchFamily="2" charset="2"/>
              <a:buChar char="ü"/>
            </a:pPr>
            <a:r>
              <a:rPr lang="el-GR" sz="3400" dirty="0">
                <a:solidFill>
                  <a:schemeClr val="bg2">
                    <a:lumMod val="10000"/>
                  </a:schemeClr>
                </a:solidFill>
              </a:rPr>
              <a:t>Μέτρηση </a:t>
            </a:r>
            <a:r>
              <a:rPr lang="el-GR" sz="3400" dirty="0" err="1">
                <a:solidFill>
                  <a:schemeClr val="bg2">
                    <a:lumMod val="10000"/>
                  </a:schemeClr>
                </a:solidFill>
              </a:rPr>
              <a:t>διαδερμικής</a:t>
            </a:r>
            <a:r>
              <a:rPr lang="el-GR" sz="3400" dirty="0">
                <a:solidFill>
                  <a:schemeClr val="bg2">
                    <a:lumMod val="10000"/>
                  </a:schemeClr>
                </a:solidFill>
              </a:rPr>
              <a:t> απώλειας ύδατος</a:t>
            </a:r>
            <a:endParaRPr lang="en-US" sz="3400" dirty="0">
              <a:solidFill>
                <a:schemeClr val="bg2">
                  <a:lumMod val="10000"/>
                </a:schemeClr>
              </a:solidFill>
            </a:endParaRPr>
          </a:p>
          <a:p>
            <a:pPr>
              <a:buFont typeface="Wingdings" panose="05000000000000000000" pitchFamily="2" charset="2"/>
              <a:buChar char="ü"/>
            </a:pPr>
            <a:r>
              <a:rPr lang="el-GR" sz="3400" dirty="0">
                <a:solidFill>
                  <a:schemeClr val="bg2">
                    <a:lumMod val="10000"/>
                  </a:schemeClr>
                </a:solidFill>
              </a:rPr>
              <a:t>Μέτρηση δείκτη ηλιακής προστασίας (</a:t>
            </a:r>
            <a:r>
              <a:rPr lang="en-US" sz="3400" dirty="0">
                <a:solidFill>
                  <a:schemeClr val="bg2">
                    <a:lumMod val="10000"/>
                  </a:schemeClr>
                </a:solidFill>
              </a:rPr>
              <a:t>SPF) in vitro </a:t>
            </a:r>
            <a:r>
              <a:rPr lang="el-GR" sz="3400" dirty="0">
                <a:solidFill>
                  <a:schemeClr val="bg2">
                    <a:lumMod val="10000"/>
                  </a:schemeClr>
                </a:solidFill>
              </a:rPr>
              <a:t>και </a:t>
            </a:r>
            <a:r>
              <a:rPr lang="en-US" sz="3400" dirty="0">
                <a:solidFill>
                  <a:schemeClr val="bg2">
                    <a:lumMod val="10000"/>
                  </a:schemeClr>
                </a:solidFill>
              </a:rPr>
              <a:t>in vivo</a:t>
            </a:r>
            <a:endParaRPr lang="el-GR" sz="3400" dirty="0"/>
          </a:p>
        </p:txBody>
      </p:sp>
    </p:spTree>
    <p:extLst>
      <p:ext uri="{BB962C8B-B14F-4D97-AF65-F5344CB8AC3E}">
        <p14:creationId xmlns:p14="http://schemas.microsoft.com/office/powerpoint/2010/main" val="31628184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FF0000"/>
                </a:solidFill>
              </a:rPr>
              <a:t>ΑΠΟΤΕΛΕΣΜΑΤΙΚΟΤΗΤΑ ΚΑΛΛΥΝΤΙΚΩΝ ΠΡΟΪΟΝΤΩΝ </a:t>
            </a:r>
            <a:r>
              <a:rPr lang="el-GR" b="1" dirty="0">
                <a:solidFill>
                  <a:schemeClr val="tx1">
                    <a:lumMod val="95000"/>
                    <a:lumOff val="5000"/>
                  </a:schemeClr>
                </a:solidFill>
              </a:rPr>
              <a:t>(Θ + Ε) </a:t>
            </a:r>
            <a:r>
              <a:rPr lang="el-GR" b="1" dirty="0">
                <a:solidFill>
                  <a:srgbClr val="FF0000"/>
                </a:solidFill>
              </a:rPr>
              <a:t>– </a:t>
            </a:r>
            <a:r>
              <a:rPr lang="en-US" b="1" dirty="0">
                <a:solidFill>
                  <a:srgbClr val="FF0000"/>
                </a:solidFill>
              </a:rPr>
              <a:t>A</a:t>
            </a:r>
            <a:r>
              <a:rPr lang="el-GR" b="1" dirty="0">
                <a:solidFill>
                  <a:srgbClr val="FF0000"/>
                </a:solidFill>
              </a:rPr>
              <a:t>ΠΟΔΕΙΞΗ ΙΣΧΥΡΙΣΜΩΝ</a:t>
            </a:r>
            <a:endParaRPr lang="el-GR" dirty="0"/>
          </a:p>
        </p:txBody>
      </p:sp>
      <p:sp>
        <p:nvSpPr>
          <p:cNvPr id="3" name="Θέση περιεχομένου 2"/>
          <p:cNvSpPr>
            <a:spLocks noGrp="1"/>
          </p:cNvSpPr>
          <p:nvPr>
            <p:ph idx="1"/>
          </p:nvPr>
        </p:nvSpPr>
        <p:spPr/>
        <p:txBody>
          <a:bodyPr>
            <a:normAutofit/>
          </a:bodyPr>
          <a:lstStyle/>
          <a:p>
            <a:r>
              <a:rPr lang="en-US" sz="2400" dirty="0"/>
              <a:t>Claim substantiation</a:t>
            </a:r>
            <a:endParaRPr lang="el-GR" sz="2400" dirty="0"/>
          </a:p>
        </p:txBody>
      </p:sp>
      <p:pic>
        <p:nvPicPr>
          <p:cNvPr id="4" name="4 - Θέση περιεχομένου" descr="efficacy.jpg"/>
          <p:cNvPicPr>
            <a:picLocks noChangeAspect="1"/>
          </p:cNvPicPr>
          <p:nvPr/>
        </p:nvPicPr>
        <p:blipFill>
          <a:blip r:embed="rId2" cstate="print"/>
          <a:stretch>
            <a:fillRect/>
          </a:stretch>
        </p:blipFill>
        <p:spPr>
          <a:xfrm>
            <a:off x="4916308" y="2881949"/>
            <a:ext cx="2943225" cy="3145363"/>
          </a:xfrm>
          <a:prstGeom prst="rect">
            <a:avLst/>
          </a:prstGeom>
        </p:spPr>
      </p:pic>
    </p:spTree>
    <p:extLst>
      <p:ext uri="{BB962C8B-B14F-4D97-AF65-F5344CB8AC3E}">
        <p14:creationId xmlns:p14="http://schemas.microsoft.com/office/powerpoint/2010/main" val="6435362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ΑΠΟΤΕΛΕΣΜΑΤΙΚΟΤΗΤΑ ΚΑΛΛΥΝΤΙΚΩΝ ΠΡΟΪΟΝΤΩΝ – </a:t>
            </a:r>
            <a:r>
              <a:rPr lang="en-US" b="1" dirty="0">
                <a:solidFill>
                  <a:srgbClr val="FF0000"/>
                </a:solidFill>
              </a:rPr>
              <a:t>A</a:t>
            </a:r>
            <a:r>
              <a:rPr lang="el-GR" b="1" dirty="0">
                <a:solidFill>
                  <a:srgbClr val="FF0000"/>
                </a:solidFill>
              </a:rPr>
              <a:t>ΠΟΔΕΙΞΗ ΙΣΧΥΡΙΣΜΩΝ</a:t>
            </a:r>
            <a:endParaRPr lang="el-GR" dirty="0"/>
          </a:p>
        </p:txBody>
      </p:sp>
      <p:pic>
        <p:nvPicPr>
          <p:cNvPr id="4" name="3 - Εικόνα" descr="SPF9.jpg"/>
          <p:cNvPicPr>
            <a:picLocks noGrp="1" noChangeAspect="1"/>
          </p:cNvPicPr>
          <p:nvPr>
            <p:ph idx="1"/>
          </p:nvPr>
        </p:nvPicPr>
        <p:blipFill>
          <a:blip r:embed="rId2" cstate="print"/>
          <a:stretch>
            <a:fillRect/>
          </a:stretch>
        </p:blipFill>
        <p:spPr>
          <a:xfrm>
            <a:off x="3668713" y="2133600"/>
            <a:ext cx="6756400" cy="3778250"/>
          </a:xfrm>
          <a:prstGeom prst="rect">
            <a:avLst/>
          </a:prstGeom>
        </p:spPr>
      </p:pic>
    </p:spTree>
    <p:extLst>
      <p:ext uri="{BB962C8B-B14F-4D97-AF65-F5344CB8AC3E}">
        <p14:creationId xmlns:p14="http://schemas.microsoft.com/office/powerpoint/2010/main" val="31317751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FF0000"/>
                </a:solidFill>
              </a:rPr>
              <a:t>ΑΠΟΤΕΛΕΣΜΑΤΙΚΟΤΗΤΑ ΚΑΛΛΥΝΤΙΚΩΝ ΠΡΟΪΟΝΤΩΝ -</a:t>
            </a:r>
            <a:r>
              <a:rPr lang="el-GR" dirty="0"/>
              <a:t>Απεικόνιση </a:t>
            </a:r>
            <a:r>
              <a:rPr lang="el-GR" dirty="0" err="1"/>
              <a:t>μικροτοπογραφίας</a:t>
            </a:r>
            <a:r>
              <a:rPr lang="el-GR" dirty="0"/>
              <a:t> δέρματος-πυκνότητα και βάθος λεπτών γραμμών</a:t>
            </a:r>
            <a:br>
              <a:rPr lang="el-GR" dirty="0"/>
            </a:br>
            <a:br>
              <a:rPr lang="el-GR" dirty="0"/>
            </a:br>
            <a:br>
              <a:rPr lang="el-GR" dirty="0"/>
            </a:br>
            <a:endParaRPr lang="el-GR" dirty="0"/>
          </a:p>
        </p:txBody>
      </p:sp>
      <p:pic>
        <p:nvPicPr>
          <p:cNvPr id="6" name="Θέση περιεχομένου 4" descr="Εικόνα που περιέχει εσωτερικό, άτομο, φορητός υπολογιστής, υπολογιστής&#10;&#10;Περιγραφή που δημιουργήθηκε αυτόματα">
            <a:extLst>
              <a:ext uri="{FF2B5EF4-FFF2-40B4-BE49-F238E27FC236}">
                <a16:creationId xmlns:a16="http://schemas.microsoft.com/office/drawing/2014/main" id="{D530DB53-6761-4EB5-BCB2-090607A261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5242" y="2751036"/>
            <a:ext cx="8911687" cy="4246145"/>
          </a:xfrm>
        </p:spPr>
      </p:pic>
    </p:spTree>
    <p:extLst>
      <p:ext uri="{BB962C8B-B14F-4D97-AF65-F5344CB8AC3E}">
        <p14:creationId xmlns:p14="http://schemas.microsoft.com/office/powerpoint/2010/main" val="33046936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FF0000"/>
                </a:solidFill>
              </a:rPr>
              <a:t>ΑΠΟΤΕΛΕΣΜΑΤΙΚΟΤΗΤΑ ΚΑΛΛΥΝΤΙΚΩΝ ΠΡΟΪΟΝΤΩΝ- </a:t>
            </a:r>
            <a:r>
              <a:rPr lang="el-GR" b="1" dirty="0">
                <a:solidFill>
                  <a:schemeClr val="tx1">
                    <a:lumMod val="85000"/>
                    <a:lumOff val="15000"/>
                  </a:schemeClr>
                </a:solidFill>
              </a:rPr>
              <a:t>Μέτρηση </a:t>
            </a:r>
            <a:r>
              <a:rPr lang="el-GR" b="1" dirty="0" err="1">
                <a:solidFill>
                  <a:schemeClr val="tx1">
                    <a:lumMod val="85000"/>
                    <a:lumOff val="15000"/>
                  </a:schemeClr>
                </a:solidFill>
              </a:rPr>
              <a:t>διαδερμικής</a:t>
            </a:r>
            <a:r>
              <a:rPr lang="el-GR" b="1" dirty="0">
                <a:solidFill>
                  <a:schemeClr val="tx1">
                    <a:lumMod val="85000"/>
                    <a:lumOff val="15000"/>
                  </a:schemeClr>
                </a:solidFill>
              </a:rPr>
              <a:t> απώλειας ύδατος</a:t>
            </a:r>
            <a:endParaRPr lang="el-GR" dirty="0">
              <a:solidFill>
                <a:schemeClr val="tx1">
                  <a:lumMod val="85000"/>
                  <a:lumOff val="15000"/>
                </a:schemeClr>
              </a:solidFill>
            </a:endParaRPr>
          </a:p>
        </p:txBody>
      </p:sp>
      <p:pic>
        <p:nvPicPr>
          <p:cNvPr id="5" name="Θέση περιεχομένου 4" descr="Εικόνα που περιέχει εσωτερικό, υπολογιστής, φορητός υπολογιστής, καθιστός&#10;&#10;Περιγραφή που δημιουργήθηκε αυτόματα">
            <a:extLst>
              <a:ext uri="{FF2B5EF4-FFF2-40B4-BE49-F238E27FC236}">
                <a16:creationId xmlns:a16="http://schemas.microsoft.com/office/drawing/2014/main" id="{D00F9324-EC8C-49BB-B939-B1869D6D4F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5243" y="2353800"/>
            <a:ext cx="6790798" cy="4109144"/>
          </a:xfrm>
        </p:spPr>
      </p:pic>
    </p:spTree>
    <p:extLst>
      <p:ext uri="{BB962C8B-B14F-4D97-AF65-F5344CB8AC3E}">
        <p14:creationId xmlns:p14="http://schemas.microsoft.com/office/powerpoint/2010/main" val="39407840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29863" y="151144"/>
            <a:ext cx="8911687" cy="1280890"/>
          </a:xfrm>
        </p:spPr>
        <p:txBody>
          <a:bodyPr>
            <a:normAutofit fontScale="90000"/>
          </a:bodyPr>
          <a:lstStyle/>
          <a:p>
            <a:pPr algn="ctr"/>
            <a:br>
              <a:rPr lang="el-GR" sz="4000" b="1" dirty="0">
                <a:solidFill>
                  <a:srgbClr val="FF0000"/>
                </a:solidFill>
              </a:rPr>
            </a:br>
            <a:r>
              <a:rPr lang="el-GR" sz="4000" b="1" dirty="0">
                <a:solidFill>
                  <a:srgbClr val="FF0000"/>
                </a:solidFill>
              </a:rPr>
              <a:t>ΕΡΓΑΣΤΗΡΙΟ ΠΟΙΟΤΙΚΟΥ ΕΛΕΓΧΟΥ ΚΑΛΛΥΝΤΙΚΩΝ ΠΡΟΪΟΝΤΩΝ </a:t>
            </a:r>
            <a:r>
              <a:rPr lang="el-GR" b="1" dirty="0">
                <a:solidFill>
                  <a:schemeClr val="tx1">
                    <a:lumMod val="95000"/>
                    <a:lumOff val="5000"/>
                  </a:schemeClr>
                </a:solidFill>
              </a:rPr>
              <a:t>(Θ + Ε)</a:t>
            </a:r>
            <a:r>
              <a:rPr lang="el-GR" sz="4000" b="1" dirty="0">
                <a:solidFill>
                  <a:schemeClr val="tx1">
                    <a:lumMod val="95000"/>
                    <a:lumOff val="5000"/>
                  </a:schemeClr>
                </a:solidFill>
              </a:rPr>
              <a:t>-</a:t>
            </a:r>
            <a:r>
              <a:rPr lang="el-GR" sz="4000" dirty="0">
                <a:solidFill>
                  <a:schemeClr val="tx1">
                    <a:lumMod val="95000"/>
                    <a:lumOff val="5000"/>
                  </a:schemeClr>
                </a:solidFill>
                <a:latin typeface="Arial" pitchFamily="34" charset="0"/>
                <a:cs typeface="Arial" pitchFamily="34" charset="0"/>
              </a:rPr>
              <a:t>Εφαρμογές των αναλυτικών  μεθόδων στην </a:t>
            </a:r>
            <a:r>
              <a:rPr lang="el-GR" sz="4000" dirty="0" err="1">
                <a:solidFill>
                  <a:schemeClr val="tx1">
                    <a:lumMod val="95000"/>
                    <a:lumOff val="5000"/>
                  </a:schemeClr>
                </a:solidFill>
                <a:latin typeface="Arial" pitchFamily="34" charset="0"/>
                <a:cs typeface="Arial" pitchFamily="34" charset="0"/>
              </a:rPr>
              <a:t>κοσμητολογία</a:t>
            </a:r>
            <a:br>
              <a:rPr lang="el-GR" dirty="0">
                <a:solidFill>
                  <a:schemeClr val="tx1">
                    <a:lumMod val="95000"/>
                    <a:lumOff val="5000"/>
                  </a:schemeClr>
                </a:solidFill>
                <a:latin typeface="Arial" pitchFamily="34" charset="0"/>
                <a:cs typeface="Arial" pitchFamily="34" charset="0"/>
              </a:rPr>
            </a:br>
            <a:endParaRPr lang="el-GR" dirty="0">
              <a:solidFill>
                <a:schemeClr val="tx1">
                  <a:lumMod val="95000"/>
                  <a:lumOff val="5000"/>
                </a:schemeClr>
              </a:solidFill>
            </a:endParaRPr>
          </a:p>
        </p:txBody>
      </p:sp>
      <p:sp>
        <p:nvSpPr>
          <p:cNvPr id="3" name="Θέση περιεχομένου 2"/>
          <p:cNvSpPr>
            <a:spLocks noGrp="1"/>
          </p:cNvSpPr>
          <p:nvPr>
            <p:ph idx="1"/>
          </p:nvPr>
        </p:nvSpPr>
        <p:spPr>
          <a:xfrm>
            <a:off x="1295400" y="3069413"/>
            <a:ext cx="10515600" cy="3788587"/>
          </a:xfrm>
        </p:spPr>
        <p:txBody>
          <a:bodyPr>
            <a:normAutofit/>
          </a:bodyPr>
          <a:lstStyle/>
          <a:p>
            <a:pPr marL="265113" indent="-265113">
              <a:buFont typeface="Wingdings" pitchFamily="2" charset="2"/>
              <a:buChar char="ü"/>
              <a:defRPr/>
            </a:pPr>
            <a:r>
              <a:rPr lang="el-GR" sz="2000" dirty="0">
                <a:latin typeface="Arial" pitchFamily="34" charset="0"/>
                <a:cs typeface="Arial" pitchFamily="34" charset="0"/>
              </a:rPr>
              <a:t>Ταξινόμηση των αναλυτικών μεθόδων-Σφάλματα-Ακρίβεια αναλυτικών συσκευών και οργάνων</a:t>
            </a:r>
          </a:p>
          <a:p>
            <a:pPr marL="265113" indent="-265113">
              <a:buFont typeface="Wingdings" pitchFamily="2" charset="2"/>
              <a:buChar char="ü"/>
              <a:defRPr/>
            </a:pPr>
            <a:r>
              <a:rPr lang="el-GR" sz="2000" dirty="0">
                <a:latin typeface="Arial" pitchFamily="34" charset="0"/>
                <a:cs typeface="Arial" pitchFamily="34" charset="0"/>
              </a:rPr>
              <a:t>Φασματοσκοπία υπεριώδους- ορατού (</a:t>
            </a:r>
            <a:r>
              <a:rPr lang="en-US" sz="2000" dirty="0">
                <a:latin typeface="Arial" pitchFamily="34" charset="0"/>
                <a:cs typeface="Arial" pitchFamily="34" charset="0"/>
              </a:rPr>
              <a:t>UV- Vis</a:t>
            </a:r>
            <a:r>
              <a:rPr lang="el-GR" sz="2000" dirty="0">
                <a:latin typeface="Arial" pitchFamily="34" charset="0"/>
                <a:cs typeface="Arial" pitchFamily="34" charset="0"/>
              </a:rPr>
              <a:t>)</a:t>
            </a:r>
            <a:endParaRPr lang="en-US" sz="2000" dirty="0">
              <a:latin typeface="Arial" pitchFamily="34" charset="0"/>
              <a:cs typeface="Arial" pitchFamily="34" charset="0"/>
            </a:endParaRPr>
          </a:p>
          <a:p>
            <a:pPr marL="265113" indent="-265113">
              <a:buFont typeface="Wingdings" pitchFamily="2" charset="2"/>
              <a:buChar char="ü"/>
              <a:defRPr/>
            </a:pPr>
            <a:r>
              <a:rPr lang="el-GR" sz="2000" dirty="0">
                <a:latin typeface="Arial" pitchFamily="34" charset="0"/>
                <a:cs typeface="Arial" pitchFamily="34" charset="0"/>
              </a:rPr>
              <a:t>Φασματοσκοπία </a:t>
            </a:r>
            <a:r>
              <a:rPr lang="el-GR" sz="2000" dirty="0" err="1">
                <a:latin typeface="Arial" pitchFamily="34" charset="0"/>
                <a:cs typeface="Arial" pitchFamily="34" charset="0"/>
              </a:rPr>
              <a:t>υπερύθρου</a:t>
            </a:r>
            <a:r>
              <a:rPr lang="el-GR" sz="2000" dirty="0">
                <a:latin typeface="Arial" pitchFamily="34" charset="0"/>
                <a:cs typeface="Arial" pitchFamily="34" charset="0"/>
              </a:rPr>
              <a:t> (</a:t>
            </a:r>
            <a:r>
              <a:rPr lang="en-US" sz="2000" dirty="0">
                <a:latin typeface="Arial" pitchFamily="34" charset="0"/>
                <a:cs typeface="Arial" pitchFamily="34" charset="0"/>
              </a:rPr>
              <a:t>IR</a:t>
            </a:r>
            <a:r>
              <a:rPr lang="el-GR" sz="2000" dirty="0">
                <a:latin typeface="Arial" pitchFamily="34" charset="0"/>
                <a:cs typeface="Arial" pitchFamily="34" charset="0"/>
              </a:rPr>
              <a:t>)</a:t>
            </a:r>
          </a:p>
          <a:p>
            <a:pPr marL="265113" indent="-265113">
              <a:buFont typeface="Wingdings" pitchFamily="2" charset="2"/>
              <a:buChar char="ü"/>
              <a:defRPr/>
            </a:pPr>
            <a:r>
              <a:rPr lang="el-GR" sz="2000" dirty="0">
                <a:latin typeface="Arial" pitchFamily="34" charset="0"/>
                <a:cs typeface="Arial" pitchFamily="34" charset="0"/>
              </a:rPr>
              <a:t>Ατομική </a:t>
            </a:r>
            <a:r>
              <a:rPr lang="el-GR" sz="2000" dirty="0" err="1">
                <a:latin typeface="Arial" pitchFamily="34" charset="0"/>
                <a:cs typeface="Arial" pitchFamily="34" charset="0"/>
              </a:rPr>
              <a:t>φασματοφωτομετρία</a:t>
            </a:r>
            <a:r>
              <a:rPr lang="el-GR" sz="2000" dirty="0">
                <a:latin typeface="Arial" pitchFamily="34" charset="0"/>
                <a:cs typeface="Arial" pitchFamily="34" charset="0"/>
              </a:rPr>
              <a:t> </a:t>
            </a:r>
          </a:p>
          <a:p>
            <a:pPr marL="265113" indent="-265113">
              <a:buFont typeface="Wingdings" pitchFamily="2" charset="2"/>
              <a:buChar char="ü"/>
              <a:defRPr/>
            </a:pPr>
            <a:r>
              <a:rPr lang="el-GR" sz="2000" dirty="0" err="1">
                <a:latin typeface="Arial" pitchFamily="34" charset="0"/>
                <a:cs typeface="Arial" pitchFamily="34" charset="0"/>
              </a:rPr>
              <a:t>Φασματοφωτομετρία</a:t>
            </a:r>
            <a:r>
              <a:rPr lang="el-GR" sz="2000" dirty="0">
                <a:latin typeface="Arial" pitchFamily="34" charset="0"/>
                <a:cs typeface="Arial" pitchFamily="34" charset="0"/>
              </a:rPr>
              <a:t> μάζας</a:t>
            </a:r>
          </a:p>
          <a:p>
            <a:pPr marL="265113" indent="-265113">
              <a:buFont typeface="Wingdings" pitchFamily="2" charset="2"/>
              <a:buChar char="ü"/>
              <a:defRPr/>
            </a:pPr>
            <a:r>
              <a:rPr lang="el-GR" sz="2000" dirty="0">
                <a:latin typeface="Arial" pitchFamily="34" charset="0"/>
                <a:cs typeface="Arial" pitchFamily="34" charset="0"/>
              </a:rPr>
              <a:t>Χρωματογραφία (στήλης, υψηλής απόδοσης, χαρτιού, λεπτής στιβάδας, αέρια χρωματογραφία) </a:t>
            </a:r>
          </a:p>
          <a:p>
            <a:pPr marL="265113" indent="-265113">
              <a:buFont typeface="Wingdings" pitchFamily="2" charset="2"/>
              <a:buChar char="ü"/>
              <a:defRPr/>
            </a:pPr>
            <a:r>
              <a:rPr lang="el-GR" sz="2000" dirty="0">
                <a:latin typeface="Arial" pitchFamily="34" charset="0"/>
                <a:cs typeface="Arial" pitchFamily="34" charset="0"/>
              </a:rPr>
              <a:t>Προετοιμασία δείγματος προϊόντος για ανάλυση (</a:t>
            </a:r>
            <a:r>
              <a:rPr lang="el-GR" sz="2000" dirty="0" err="1">
                <a:latin typeface="Arial" pitchFamily="34" charset="0"/>
                <a:cs typeface="Arial" pitchFamily="34" charset="0"/>
              </a:rPr>
              <a:t>ημιέτοιμο</a:t>
            </a:r>
            <a:r>
              <a:rPr lang="el-GR" sz="2000" dirty="0">
                <a:latin typeface="Arial" pitchFamily="34" charset="0"/>
                <a:cs typeface="Arial" pitchFamily="34" charset="0"/>
              </a:rPr>
              <a:t> ή τελικό προϊόν)</a:t>
            </a:r>
            <a:endParaRPr lang="en-US" sz="2000" dirty="0">
              <a:latin typeface="Arial" pitchFamily="34" charset="0"/>
              <a:cs typeface="Arial" pitchFamily="34" charset="0"/>
            </a:endParaRPr>
          </a:p>
          <a:p>
            <a:endParaRPr lang="el-GR" sz="2000" dirty="0"/>
          </a:p>
        </p:txBody>
      </p:sp>
    </p:spTree>
    <p:extLst>
      <p:ext uri="{BB962C8B-B14F-4D97-AF65-F5344CB8AC3E}">
        <p14:creationId xmlns:p14="http://schemas.microsoft.com/office/powerpoint/2010/main" val="36014099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ΑΝΑΛΥΣΗ ΒΙΟΔΡΑΣΤΙΚΩΝ ΟΥΣΙΩΝ</a:t>
            </a:r>
            <a:endParaRPr lang="el-GR" b="1" dirty="0"/>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1712019" y="2133600"/>
            <a:ext cx="9792593" cy="4666884"/>
          </a:xfrm>
          <a:prstGeom prst="rect">
            <a:avLst/>
          </a:prstGeom>
        </p:spPr>
      </p:pic>
    </p:spTree>
    <p:extLst>
      <p:ext uri="{BB962C8B-B14F-4D97-AF65-F5344CB8AC3E}">
        <p14:creationId xmlns:p14="http://schemas.microsoft.com/office/powerpoint/2010/main" val="34212699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ΤΟΜΕΑΣ ΑΙΣΘΗΤΙΚΗΣ ΚΑΙ ΚΟΣΜΗΤΟΛΟΓΙΑΣ</a:t>
            </a:r>
            <a:endParaRPr lang="el-GR" dirty="0"/>
          </a:p>
        </p:txBody>
      </p:sp>
      <p:sp>
        <p:nvSpPr>
          <p:cNvPr id="3" name="Θέση περιεχομένου 2"/>
          <p:cNvSpPr>
            <a:spLocks noGrp="1"/>
          </p:cNvSpPr>
          <p:nvPr>
            <p:ph idx="1"/>
          </p:nvPr>
        </p:nvSpPr>
        <p:spPr/>
        <p:txBody>
          <a:bodyPr>
            <a:normAutofit/>
          </a:bodyPr>
          <a:lstStyle/>
          <a:p>
            <a:pPr algn="just"/>
            <a:r>
              <a:rPr lang="el-GR" sz="2000" dirty="0"/>
              <a:t>Το επάγγελμα του Αισθητικού και </a:t>
            </a:r>
            <a:r>
              <a:rPr lang="el-GR" sz="2000" dirty="0" err="1"/>
              <a:t>Κοσμητολόγου</a:t>
            </a:r>
            <a:r>
              <a:rPr lang="el-GR" sz="2000" dirty="0"/>
              <a:t> είναι νομοθετικά ρυθμισμένο  και ορίζεται ως επάγγελμα Υγείας με το Ν.Δ. 361/69 όπως τροποποιήθηκε με τις διατάξεις 576/77 ΦΕΚ Α΄ 102   και το Π.Δ. 83/89. Η άσκηση επαγγέλματος Αισθητικού και </a:t>
            </a:r>
            <a:r>
              <a:rPr lang="el-GR" sz="2000" dirty="0" err="1"/>
              <a:t>Κοσμητολόγου</a:t>
            </a:r>
            <a:r>
              <a:rPr lang="el-GR" sz="2000" dirty="0"/>
              <a:t> εκδίδεται από τις Περιφερειακές Δ/</a:t>
            </a:r>
            <a:r>
              <a:rPr lang="el-GR" sz="2000" dirty="0" err="1"/>
              <a:t>νσεις</a:t>
            </a:r>
            <a:r>
              <a:rPr lang="el-GR" sz="2000" dirty="0"/>
              <a:t> Υγείας υπό την εποπτεία του Υπουργείου Υγείας. Όσοι, σύμφωνα με το νόμο αποκτούν άδεια ασκήσεως επαγγέλματος Αισθητικού και </a:t>
            </a:r>
            <a:r>
              <a:rPr lang="el-GR" sz="2000" dirty="0" err="1"/>
              <a:t>Κοσμητολόγου</a:t>
            </a:r>
            <a:r>
              <a:rPr lang="el-GR" sz="2000" dirty="0"/>
              <a:t>, μπορούν να αποκτήσουν και άδεια ίδρυσης και λειτουργίας εργαστηρίου Αισθητικής, με τις προδιαγραφές εγκατάστασης και λειτουργίας που προβλέπονται από το νόμο.</a:t>
            </a:r>
          </a:p>
          <a:p>
            <a:pPr algn="just"/>
            <a:endParaRPr lang="el-GR" sz="2000" dirty="0"/>
          </a:p>
        </p:txBody>
      </p:sp>
    </p:spTree>
    <p:extLst>
      <p:ext uri="{BB962C8B-B14F-4D97-AF65-F5344CB8AC3E}">
        <p14:creationId xmlns:p14="http://schemas.microsoft.com/office/powerpoint/2010/main" val="32774255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ΠΡΟΣΔΙΟΡΙΣΜΟΣ ΔΙΑΔΕΡΜΙΚΗΣ ΑΠΟΡΡΟΦΗΣΗΣ ΒΙΟΔΡΑΣΤΙΚΩΝ ΟΥΣΙΩΝ</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8152" y="2133600"/>
            <a:ext cx="6526923" cy="4519448"/>
          </a:xfrm>
        </p:spPr>
      </p:pic>
    </p:spTree>
    <p:extLst>
      <p:ext uri="{BB962C8B-B14F-4D97-AF65-F5344CB8AC3E}">
        <p14:creationId xmlns:p14="http://schemas.microsoft.com/office/powerpoint/2010/main" val="20486669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ΕΡΓΑΣΤΗΡΙΟ ΠΟΙΟΤΙΚΟΥ ΕΛΕΓΧΟΥ ΚΑΛΛΥΝΤΙΚΩΝ ΠΡΟΪΟΝΤΩΝ</a:t>
            </a:r>
            <a:endParaRPr lang="el-GR" dirty="0"/>
          </a:p>
        </p:txBody>
      </p:sp>
      <p:sp>
        <p:nvSpPr>
          <p:cNvPr id="3" name="Θέση περιεχομένου 2"/>
          <p:cNvSpPr>
            <a:spLocks noGrp="1"/>
          </p:cNvSpPr>
          <p:nvPr>
            <p:ph idx="1"/>
          </p:nvPr>
        </p:nvSpPr>
        <p:spPr>
          <a:xfrm>
            <a:off x="2589212" y="2133600"/>
            <a:ext cx="8915400" cy="4598276"/>
          </a:xfrm>
        </p:spPr>
        <p:txBody>
          <a:bodyPr>
            <a:normAutofit/>
          </a:bodyPr>
          <a:lstStyle/>
          <a:p>
            <a:pPr>
              <a:buFont typeface="Arial" charset="0"/>
              <a:buChar char="•"/>
              <a:defRPr/>
            </a:pPr>
            <a:r>
              <a:rPr lang="el-GR" sz="3200" b="1" dirty="0">
                <a:latin typeface="Arial" charset="0"/>
                <a:cs typeface="Arial" charset="0"/>
              </a:rPr>
              <a:t>Ταυτοποίηση των πρώτων υλών</a:t>
            </a:r>
          </a:p>
          <a:p>
            <a:pPr>
              <a:buFont typeface="Wingdings" pitchFamily="2" charset="2"/>
              <a:buChar char="ü"/>
              <a:defRPr/>
            </a:pPr>
            <a:r>
              <a:rPr lang="el-GR" sz="2000" dirty="0">
                <a:latin typeface="Arial" charset="0"/>
                <a:cs typeface="Arial" charset="0"/>
              </a:rPr>
              <a:t>Έλεγχος-Ανάλυση των οργανοληπτικών χαρακτηριστικών</a:t>
            </a:r>
          </a:p>
          <a:p>
            <a:pPr>
              <a:buFont typeface="Wingdings" pitchFamily="2" charset="2"/>
              <a:buChar char="ü"/>
              <a:defRPr/>
            </a:pPr>
            <a:r>
              <a:rPr lang="el-GR" sz="2000" dirty="0" err="1">
                <a:latin typeface="Arial" charset="0"/>
                <a:cs typeface="Arial" charset="0"/>
              </a:rPr>
              <a:t>Ελεγχος</a:t>
            </a:r>
            <a:r>
              <a:rPr lang="el-GR" sz="2000" dirty="0">
                <a:latin typeface="Arial" charset="0"/>
                <a:cs typeface="Arial" charset="0"/>
              </a:rPr>
              <a:t> των </a:t>
            </a:r>
            <a:r>
              <a:rPr lang="el-GR" sz="2000" dirty="0" err="1">
                <a:latin typeface="Arial" charset="0"/>
                <a:cs typeface="Arial" charset="0"/>
              </a:rPr>
              <a:t>ρεολογικών</a:t>
            </a:r>
            <a:r>
              <a:rPr lang="el-GR" sz="2000" dirty="0">
                <a:latin typeface="Arial" charset="0"/>
                <a:cs typeface="Arial" charset="0"/>
              </a:rPr>
              <a:t> ιδιοτήτων-ιξώδους, του </a:t>
            </a:r>
            <a:r>
              <a:rPr lang="el-GR" sz="2000" dirty="0" err="1">
                <a:latin typeface="Arial" charset="0"/>
                <a:cs typeface="Arial" charset="0"/>
              </a:rPr>
              <a:t>pH</a:t>
            </a:r>
            <a:r>
              <a:rPr lang="el-GR" sz="2000" dirty="0">
                <a:latin typeface="Arial" charset="0"/>
                <a:cs typeface="Arial" charset="0"/>
              </a:rPr>
              <a:t>, της πυκνότητας, </a:t>
            </a:r>
            <a:r>
              <a:rPr lang="el-GR" sz="2000" dirty="0" err="1">
                <a:latin typeface="Arial" charset="0"/>
                <a:cs typeface="Arial" charset="0"/>
              </a:rPr>
              <a:t>βαρέων</a:t>
            </a:r>
            <a:r>
              <a:rPr lang="el-GR" sz="2000" dirty="0">
                <a:latin typeface="Arial" charset="0"/>
                <a:cs typeface="Arial" charset="0"/>
              </a:rPr>
              <a:t> μετάλλων</a:t>
            </a:r>
            <a:r>
              <a:rPr lang="en-US" sz="2000" dirty="0">
                <a:latin typeface="Arial" charset="0"/>
                <a:cs typeface="Arial" charset="0"/>
              </a:rPr>
              <a:t>, </a:t>
            </a:r>
            <a:r>
              <a:rPr lang="el-GR" sz="2000" dirty="0">
                <a:latin typeface="Arial" pitchFamily="34" charset="0"/>
                <a:cs typeface="Arial" pitchFamily="34" charset="0"/>
              </a:rPr>
              <a:t>των συντηρητικών, των χημικών και φυσικών αντηλιακών φίλτρων και των δραστικών συστατικών </a:t>
            </a:r>
            <a:r>
              <a:rPr lang="el-GR" sz="2000" dirty="0" err="1">
                <a:latin typeface="Arial" charset="0"/>
                <a:cs typeface="Arial" charset="0"/>
              </a:rPr>
              <a:t>κ.λπ</a:t>
            </a:r>
            <a:r>
              <a:rPr lang="el-GR" sz="2000" dirty="0">
                <a:latin typeface="Arial" charset="0"/>
                <a:cs typeface="Arial" charset="0"/>
              </a:rPr>
              <a:t> </a:t>
            </a:r>
          </a:p>
          <a:p>
            <a:pPr>
              <a:buFont typeface="Wingdings" pitchFamily="2" charset="2"/>
              <a:buChar char="ü"/>
              <a:defRPr/>
            </a:pPr>
            <a:r>
              <a:rPr lang="el-GR" sz="2000" dirty="0">
                <a:latin typeface="Arial" charset="0"/>
                <a:cs typeface="Arial" charset="0"/>
              </a:rPr>
              <a:t>Μικροβιολογικός έλεγχος </a:t>
            </a:r>
            <a:r>
              <a:rPr lang="el-GR" sz="2000" dirty="0">
                <a:latin typeface="Arial" pitchFamily="34" charset="0"/>
                <a:cs typeface="Arial" pitchFamily="34" charset="0"/>
              </a:rPr>
              <a:t> (Συνολικός αριθμός μικροβίων, ζύμες-μύκητες και έλεγχος παθογόνων μικροοργανισμών)</a:t>
            </a:r>
          </a:p>
          <a:p>
            <a:pPr>
              <a:buFont typeface="Arial" panose="020B0604020202020204" pitchFamily="34" charset="0"/>
              <a:buChar char="•"/>
              <a:defRPr/>
            </a:pPr>
            <a:r>
              <a:rPr lang="el-GR" sz="3200" b="1" dirty="0">
                <a:latin typeface="Arial" charset="0"/>
                <a:cs typeface="Arial" charset="0"/>
              </a:rPr>
              <a:t>Ταυτοποίηση των υλικών συσκευασίας</a:t>
            </a:r>
          </a:p>
          <a:p>
            <a:pPr marL="355600" indent="0">
              <a:buFont typeface="Arial" charset="0"/>
              <a:buNone/>
              <a:defRPr/>
            </a:pPr>
            <a:r>
              <a:rPr lang="el-GR" sz="2000" dirty="0">
                <a:latin typeface="Arial" pitchFamily="34" charset="0"/>
                <a:cs typeface="Arial" pitchFamily="34" charset="0"/>
              </a:rPr>
              <a:t>Ανάλογα με το  είδος των υλικών (φιαλίδιο, βάζο, σωληνάριο, κουτί, ετικέτα, πώμα, </a:t>
            </a:r>
            <a:r>
              <a:rPr lang="el-GR" sz="2000" dirty="0" err="1">
                <a:latin typeface="Arial" pitchFamily="34" charset="0"/>
                <a:cs typeface="Arial" pitchFamily="34" charset="0"/>
              </a:rPr>
              <a:t>κά</a:t>
            </a:r>
            <a:r>
              <a:rPr lang="el-GR" sz="2000" dirty="0">
                <a:latin typeface="Arial" pitchFamily="34" charset="0"/>
                <a:cs typeface="Arial" pitchFamily="34" charset="0"/>
              </a:rPr>
              <a:t>.)</a:t>
            </a:r>
          </a:p>
          <a:p>
            <a:endParaRPr lang="el-GR" dirty="0"/>
          </a:p>
        </p:txBody>
      </p:sp>
    </p:spTree>
    <p:extLst>
      <p:ext uri="{BB962C8B-B14F-4D97-AF65-F5344CB8AC3E}">
        <p14:creationId xmlns:p14="http://schemas.microsoft.com/office/powerpoint/2010/main" val="10165888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ΕΡΓΑΣΤΗΡΙΟ ΠΟΙΟΤΙΚΟΥ ΕΛΕΓΧΟΥ ΚΑΛΛΥΝΤΙΚΩΝ ΠΡΟΪΟΝΤΩΝ</a:t>
            </a:r>
            <a:endParaRPr lang="el-GR" dirty="0"/>
          </a:p>
        </p:txBody>
      </p:sp>
      <p:sp>
        <p:nvSpPr>
          <p:cNvPr id="3" name="Θέση περιεχομένου 2"/>
          <p:cNvSpPr>
            <a:spLocks noGrp="1"/>
          </p:cNvSpPr>
          <p:nvPr>
            <p:ph idx="1"/>
          </p:nvPr>
        </p:nvSpPr>
        <p:spPr>
          <a:xfrm>
            <a:off x="2589212" y="2133600"/>
            <a:ext cx="8915400" cy="4582510"/>
          </a:xfrm>
        </p:spPr>
        <p:txBody>
          <a:bodyPr>
            <a:normAutofit fontScale="92500"/>
          </a:bodyPr>
          <a:lstStyle/>
          <a:p>
            <a:pPr algn="just">
              <a:defRPr/>
            </a:pPr>
            <a:r>
              <a:rPr lang="el-GR" sz="3200" b="1" dirty="0" err="1">
                <a:latin typeface="Arial" charset="0"/>
                <a:cs typeface="Arial" charset="0"/>
              </a:rPr>
              <a:t>Ημιέτοιμο</a:t>
            </a:r>
            <a:r>
              <a:rPr lang="el-GR" sz="3200" b="1" dirty="0">
                <a:latin typeface="Arial" charset="0"/>
                <a:cs typeface="Arial" charset="0"/>
              </a:rPr>
              <a:t>-«</a:t>
            </a:r>
            <a:r>
              <a:rPr lang="en-US" sz="3200" b="1" dirty="0">
                <a:latin typeface="Arial" charset="0"/>
                <a:cs typeface="Arial" charset="0"/>
              </a:rPr>
              <a:t>bulk</a:t>
            </a:r>
            <a:r>
              <a:rPr lang="el-GR" sz="3200" b="1" dirty="0">
                <a:latin typeface="Arial" charset="0"/>
                <a:cs typeface="Arial" charset="0"/>
              </a:rPr>
              <a:t> προϊόν»</a:t>
            </a:r>
            <a:r>
              <a:rPr lang="el-GR" sz="3200" dirty="0">
                <a:latin typeface="Arial" charset="0"/>
                <a:cs typeface="Arial" charset="0"/>
              </a:rPr>
              <a:t> και στο </a:t>
            </a:r>
            <a:r>
              <a:rPr lang="el-GR" sz="3200" b="1" dirty="0">
                <a:latin typeface="Arial" charset="0"/>
                <a:cs typeface="Arial" charset="0"/>
              </a:rPr>
              <a:t>τελικό προϊόν «</a:t>
            </a:r>
            <a:r>
              <a:rPr lang="en-US" sz="3200" b="1" dirty="0">
                <a:latin typeface="Arial" charset="0"/>
                <a:cs typeface="Arial" charset="0"/>
              </a:rPr>
              <a:t>finished product</a:t>
            </a:r>
            <a:r>
              <a:rPr lang="el-GR" sz="3200" b="1" dirty="0">
                <a:latin typeface="Arial" charset="0"/>
                <a:cs typeface="Arial" charset="0"/>
              </a:rPr>
              <a:t>»</a:t>
            </a:r>
            <a:endParaRPr lang="el-GR" sz="1050" b="1" dirty="0">
              <a:latin typeface="Arial" charset="0"/>
              <a:cs typeface="Arial" charset="0"/>
            </a:endParaRPr>
          </a:p>
          <a:p>
            <a:pPr algn="just">
              <a:defRPr/>
            </a:pPr>
            <a:endParaRPr lang="el-GR" sz="1050" dirty="0">
              <a:latin typeface="Arial" charset="0"/>
              <a:cs typeface="Arial" charset="0"/>
            </a:endParaRPr>
          </a:p>
          <a:p>
            <a:pPr marL="265113" indent="-265113" algn="just">
              <a:buFont typeface="Wingdings" pitchFamily="2" charset="2"/>
              <a:buChar char="ü"/>
              <a:defRPr/>
            </a:pPr>
            <a:r>
              <a:rPr lang="el-GR" sz="2200" dirty="0">
                <a:latin typeface="Arial" charset="0"/>
                <a:cs typeface="Arial" charset="0"/>
              </a:rPr>
              <a:t>Οργανοληπτικός έλεγχος, (εμφάνιση, χρώμα, οσμή), έλεγχος  των </a:t>
            </a:r>
            <a:r>
              <a:rPr lang="el-GR" sz="2200" dirty="0" err="1">
                <a:latin typeface="Arial" charset="0"/>
                <a:cs typeface="Arial" charset="0"/>
              </a:rPr>
              <a:t>ρεολογικών</a:t>
            </a:r>
            <a:r>
              <a:rPr lang="el-GR" sz="2200" dirty="0">
                <a:latin typeface="Arial" charset="0"/>
                <a:cs typeface="Arial" charset="0"/>
              </a:rPr>
              <a:t> ιδιοτήτων (ιξώδες), </a:t>
            </a:r>
            <a:r>
              <a:rPr lang="el-GR" sz="2200" dirty="0" err="1">
                <a:latin typeface="Arial" charset="0"/>
                <a:cs typeface="Arial" charset="0"/>
              </a:rPr>
              <a:t>pH</a:t>
            </a:r>
            <a:r>
              <a:rPr lang="el-GR" sz="2200" dirty="0">
                <a:latin typeface="Arial" charset="0"/>
                <a:cs typeface="Arial" charset="0"/>
              </a:rPr>
              <a:t> </a:t>
            </a:r>
          </a:p>
          <a:p>
            <a:pPr marL="265113" indent="-265113" algn="just">
              <a:buFont typeface="Wingdings" pitchFamily="2" charset="2"/>
              <a:buChar char="ü"/>
              <a:defRPr/>
            </a:pPr>
            <a:endParaRPr lang="el-GR" sz="2200" dirty="0">
              <a:latin typeface="Arial" charset="0"/>
              <a:cs typeface="Arial" charset="0"/>
            </a:endParaRPr>
          </a:p>
          <a:p>
            <a:pPr marL="265113" indent="-265113" algn="just">
              <a:buFont typeface="Wingdings" pitchFamily="2" charset="2"/>
              <a:buChar char="ü"/>
              <a:defRPr/>
            </a:pPr>
            <a:r>
              <a:rPr lang="el-GR" sz="2200" dirty="0">
                <a:latin typeface="Arial" charset="0"/>
                <a:cs typeface="Arial" charset="0"/>
              </a:rPr>
              <a:t> Ποσοτικός προσδιορισμός στο τελικό προϊόν των ειδικών παραγόντων </a:t>
            </a:r>
            <a:r>
              <a:rPr lang="el-GR" sz="2200" dirty="0">
                <a:latin typeface="Arial" charset="0"/>
              </a:rPr>
              <a:t>όπως: αντηλιακοί παράγοντες, συντηρητικά, αντιοξειδωτικά, </a:t>
            </a:r>
            <a:r>
              <a:rPr lang="el-GR" sz="2200" dirty="0" err="1">
                <a:latin typeface="Arial" charset="0"/>
              </a:rPr>
              <a:t>αντιπιτυριδικοί</a:t>
            </a:r>
            <a:r>
              <a:rPr lang="el-GR" sz="2200" dirty="0">
                <a:latin typeface="Arial" charset="0"/>
              </a:rPr>
              <a:t> παράγοντες, δραστικά συστατικά (βιταμίνες, πεπτίδια κ.α.)</a:t>
            </a:r>
          </a:p>
          <a:p>
            <a:pPr marL="265113" indent="-265113" algn="just">
              <a:buFont typeface="Wingdings" pitchFamily="2" charset="2"/>
              <a:buChar char="ü"/>
              <a:defRPr/>
            </a:pPr>
            <a:endParaRPr lang="el-GR" sz="2200" dirty="0">
              <a:latin typeface="Arial" charset="0"/>
              <a:cs typeface="Arial" charset="0"/>
            </a:endParaRPr>
          </a:p>
          <a:p>
            <a:pPr marL="265113" indent="-265113" algn="just">
              <a:buFont typeface="Wingdings" pitchFamily="2" charset="2"/>
              <a:buChar char="ü"/>
              <a:defRPr/>
            </a:pPr>
            <a:r>
              <a:rPr lang="el-GR" sz="2200" dirty="0">
                <a:latin typeface="Arial" charset="0"/>
                <a:cs typeface="Arial" charset="0"/>
              </a:rPr>
              <a:t>Μικροβιολογικοί έλεγχοι</a:t>
            </a:r>
          </a:p>
          <a:p>
            <a:endParaRPr lang="el-GR" dirty="0"/>
          </a:p>
        </p:txBody>
      </p:sp>
    </p:spTree>
    <p:extLst>
      <p:ext uri="{BB962C8B-B14F-4D97-AF65-F5344CB8AC3E}">
        <p14:creationId xmlns:p14="http://schemas.microsoft.com/office/powerpoint/2010/main" val="37579039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ΕΡΓΑΣΤΗΡΙΟ ΠΟΙΟΤΙΚΟΥ ΕΛΕΓΧΟΥ ΚΑΛΛΥΝΤΙΚΩΝ ΠΡΟΪΟΝΤΩΝ</a:t>
            </a:r>
            <a:endParaRPr lang="el-GR" dirty="0"/>
          </a:p>
        </p:txBody>
      </p:sp>
      <p:sp>
        <p:nvSpPr>
          <p:cNvPr id="3" name="Θέση περιεχομένου 2"/>
          <p:cNvSpPr>
            <a:spLocks noGrp="1"/>
          </p:cNvSpPr>
          <p:nvPr>
            <p:ph idx="1"/>
          </p:nvPr>
        </p:nvSpPr>
        <p:spPr>
          <a:xfrm>
            <a:off x="2589212" y="2133599"/>
            <a:ext cx="8915400" cy="4377559"/>
          </a:xfrm>
        </p:spPr>
        <p:txBody>
          <a:bodyPr>
            <a:normAutofit/>
          </a:bodyPr>
          <a:lstStyle/>
          <a:p>
            <a:pPr>
              <a:defRPr/>
            </a:pPr>
            <a:r>
              <a:rPr lang="el-GR" sz="3200" b="1" dirty="0">
                <a:cs typeface="Arial" pitchFamily="34" charset="0"/>
              </a:rPr>
              <a:t>Έλεγχοι σταθερότητας</a:t>
            </a:r>
            <a:r>
              <a:rPr lang="el-GR" sz="3200" dirty="0">
                <a:cs typeface="Arial" pitchFamily="34" charset="0"/>
              </a:rPr>
              <a:t> του τελικού προϊόντος πριν την τελική έγκριση της απελευθέρωσης όπως: </a:t>
            </a:r>
          </a:p>
          <a:p>
            <a:pPr>
              <a:buFont typeface="Arial" charset="0"/>
              <a:buNone/>
              <a:defRPr/>
            </a:pPr>
            <a:endParaRPr lang="el-GR" sz="1200" dirty="0">
              <a:cs typeface="Arial" pitchFamily="34" charset="0"/>
            </a:endParaRPr>
          </a:p>
          <a:p>
            <a:pPr>
              <a:buFont typeface="Wingdings" pitchFamily="2" charset="2"/>
              <a:buChar char="ü"/>
              <a:defRPr/>
            </a:pPr>
            <a:r>
              <a:rPr lang="el-GR" sz="2400" dirty="0" err="1">
                <a:cs typeface="Arial" pitchFamily="34" charset="0"/>
              </a:rPr>
              <a:t>Φυγοκέντριση</a:t>
            </a:r>
            <a:endParaRPr lang="el-GR" sz="2400" dirty="0">
              <a:cs typeface="Arial" pitchFamily="34" charset="0"/>
            </a:endParaRPr>
          </a:p>
          <a:p>
            <a:pPr>
              <a:buFont typeface="Wingdings" pitchFamily="2" charset="2"/>
              <a:buChar char="ü"/>
              <a:defRPr/>
            </a:pPr>
            <a:r>
              <a:rPr lang="el-GR" sz="2400" dirty="0">
                <a:cs typeface="Arial" pitchFamily="34" charset="0"/>
              </a:rPr>
              <a:t>Μικροσκοπικός έλεγχος</a:t>
            </a:r>
          </a:p>
          <a:p>
            <a:pPr marL="176213" indent="-176213">
              <a:buFont typeface="Wingdings" pitchFamily="2" charset="2"/>
              <a:buChar char="ü"/>
              <a:defRPr/>
            </a:pPr>
            <a:r>
              <a:rPr lang="el-GR" sz="2400" dirty="0">
                <a:cs typeface="Arial" pitchFamily="34" charset="0"/>
              </a:rPr>
              <a:t>Επιταχυνόμενος </a:t>
            </a:r>
            <a:r>
              <a:rPr lang="el-GR" sz="2400" dirty="0" err="1">
                <a:cs typeface="Arial" pitchFamily="34" charset="0"/>
              </a:rPr>
              <a:t>θερμοστατούμενος</a:t>
            </a:r>
            <a:r>
              <a:rPr lang="el-GR" sz="2400" dirty="0">
                <a:cs typeface="Arial" pitchFamily="34" charset="0"/>
              </a:rPr>
              <a:t> έλεγχος γήρανσης, για την ποιοτική διασφάλιση του τελικού προϊόντος και της υγείας των καταναλωτών</a:t>
            </a:r>
          </a:p>
          <a:p>
            <a:endParaRPr lang="el-GR" sz="2400" dirty="0"/>
          </a:p>
        </p:txBody>
      </p:sp>
    </p:spTree>
    <p:extLst>
      <p:ext uri="{BB962C8B-B14F-4D97-AF65-F5344CB8AC3E}">
        <p14:creationId xmlns:p14="http://schemas.microsoft.com/office/powerpoint/2010/main" val="20100587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309146" y="576813"/>
            <a:ext cx="8911687" cy="1280890"/>
          </a:xfrm>
        </p:spPr>
        <p:txBody>
          <a:bodyPr/>
          <a:lstStyle/>
          <a:p>
            <a:r>
              <a:rPr lang="el-GR" b="1" dirty="0">
                <a:solidFill>
                  <a:srgbClr val="FF0000"/>
                </a:solidFill>
              </a:rPr>
              <a:t>ΑΝΕΠΙΘΥΜΗΤΕΣ ΕΝΕΡΓΕΙΕΣ ΑΠΌ ΚΑΛΛΥΝΤΙΚΑ-ΤΟΞΙΚΟΛΟΓΙΑ</a:t>
            </a:r>
          </a:p>
        </p:txBody>
      </p:sp>
      <p:sp>
        <p:nvSpPr>
          <p:cNvPr id="3" name="Θέση περιεχομένου 2"/>
          <p:cNvSpPr>
            <a:spLocks noGrp="1"/>
          </p:cNvSpPr>
          <p:nvPr>
            <p:ph idx="1"/>
          </p:nvPr>
        </p:nvSpPr>
        <p:spPr/>
        <p:txBody>
          <a:bodyPr/>
          <a:lstStyle/>
          <a:p>
            <a:r>
              <a:rPr lang="el-GR" altLang="el-GR" sz="2800" b="1" dirty="0"/>
              <a:t>Σκοπός </a:t>
            </a:r>
            <a:r>
              <a:rPr lang="el-GR" altLang="el-GR" sz="2800" dirty="0"/>
              <a:t>του μαθήματος είναι να κατανοήσουν οι φοιτητές τις ανεπιθύμητες ενέργειες από τα καλλυντικά, τα οποία αποτελούν σήμερα προϊόντα ευρείας διάδοσης και χρήσης, τόσο από τις γυναίκες, όσο και από τους άντρες.</a:t>
            </a:r>
            <a:endParaRPr lang="en-US" altLang="el-GR" sz="2800" dirty="0"/>
          </a:p>
          <a:p>
            <a:r>
              <a:rPr lang="el-GR" altLang="el-GR" sz="2800" b="1" dirty="0"/>
              <a:t>Στόχος</a:t>
            </a:r>
            <a:r>
              <a:rPr lang="el-GR" altLang="el-GR" sz="2800" dirty="0"/>
              <a:t> του μαθήματος είναι να διδαχθούν οι φοιτητές βασικές αρχές των ανεπιθύμητων ενεργειών, από τη χρήση των καλλυντικών.</a:t>
            </a:r>
            <a:endParaRPr lang="en-US" altLang="el-GR" sz="2800" dirty="0"/>
          </a:p>
          <a:p>
            <a:endParaRPr lang="en-US" altLang="el-GR" dirty="0"/>
          </a:p>
          <a:p>
            <a:endParaRPr lang="el-GR" dirty="0"/>
          </a:p>
        </p:txBody>
      </p:sp>
    </p:spTree>
    <p:extLst>
      <p:ext uri="{BB962C8B-B14F-4D97-AF65-F5344CB8AC3E}">
        <p14:creationId xmlns:p14="http://schemas.microsoft.com/office/powerpoint/2010/main" val="11982553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ΑΝΕΠΙΘΥΜΗΤΕΣ ΕΝΕΡΓΕΙΕΣ ΑΠΌ ΚΑΛΛΥΝΤΙΚΑ-ΤΟΞΙΚΟΛΟΓΙΑ</a:t>
            </a:r>
            <a:endParaRPr lang="el-GR" dirty="0"/>
          </a:p>
        </p:txBody>
      </p:sp>
      <p:sp>
        <p:nvSpPr>
          <p:cNvPr id="3" name="Θέση περιεχομένου 2"/>
          <p:cNvSpPr>
            <a:spLocks noGrp="1"/>
          </p:cNvSpPr>
          <p:nvPr>
            <p:ph idx="1"/>
          </p:nvPr>
        </p:nvSpPr>
        <p:spPr/>
        <p:txBody>
          <a:bodyPr>
            <a:noAutofit/>
          </a:bodyPr>
          <a:lstStyle/>
          <a:p>
            <a:r>
              <a:rPr lang="el-GR" altLang="el-GR" sz="2400" dirty="0"/>
              <a:t>Να αναγνωρίζουν την εικόνα των ανεπιθύμητων ενεργειών επί του δέρματος</a:t>
            </a:r>
            <a:endParaRPr lang="en-US" altLang="el-GR" sz="2400" dirty="0"/>
          </a:p>
          <a:p>
            <a:r>
              <a:rPr lang="el-GR" altLang="el-GR" sz="2400" dirty="0"/>
              <a:t>Να διαχειρίζονται τις ανεπιθύμητες ενέργειες  των καλλυντικών στο πλαίσιο της </a:t>
            </a:r>
            <a:r>
              <a:rPr lang="el-GR" altLang="el-GR" sz="2400" dirty="0" err="1"/>
              <a:t>ειδικότητάς</a:t>
            </a:r>
            <a:r>
              <a:rPr lang="el-GR" altLang="el-GR" sz="2400" dirty="0"/>
              <a:t> τους</a:t>
            </a:r>
            <a:endParaRPr lang="en-US" altLang="el-GR" sz="2400" dirty="0"/>
          </a:p>
          <a:p>
            <a:r>
              <a:rPr lang="el-GR" altLang="el-GR" sz="2400" dirty="0"/>
              <a:t>Να γνωρίζουν την τοξικότητα που προκαλείται από τα καλλυντικά.</a:t>
            </a:r>
            <a:endParaRPr lang="en-US" altLang="el-GR" sz="2400" dirty="0"/>
          </a:p>
          <a:p>
            <a:r>
              <a:rPr lang="el-GR" altLang="el-GR" sz="2400" dirty="0"/>
              <a:t>Να αξιολογούν την ασφάλεια του καλλυντικού προς χρήση με βάση την τοξικότητα των επιμέρους συστατικών</a:t>
            </a:r>
            <a:endParaRPr lang="en-US" altLang="el-GR" sz="2400" dirty="0"/>
          </a:p>
          <a:p>
            <a:r>
              <a:rPr lang="en-US" altLang="el-GR" sz="2400" dirty="0"/>
              <a:t>Να </a:t>
            </a:r>
            <a:r>
              <a:rPr lang="en-US" altLang="el-GR" sz="2400" dirty="0" err="1"/>
              <a:t>γνωρίζουν</a:t>
            </a:r>
            <a:r>
              <a:rPr lang="en-US" altLang="el-GR" sz="2400" dirty="0"/>
              <a:t> </a:t>
            </a:r>
            <a:r>
              <a:rPr lang="en-US" altLang="el-GR" sz="2400" dirty="0" err="1"/>
              <a:t>τη</a:t>
            </a:r>
            <a:r>
              <a:rPr lang="en-US" altLang="el-GR" sz="2400" dirty="0"/>
              <a:t> </a:t>
            </a:r>
            <a:r>
              <a:rPr lang="en-US" altLang="el-GR" sz="2400" dirty="0" err="1"/>
              <a:t>δι</a:t>
            </a:r>
            <a:r>
              <a:rPr lang="en-US" altLang="el-GR" sz="2400" dirty="0"/>
              <a:t>αδικασία κατάθεσης φακέλλου για την  ασφάλεια καλλυντικών</a:t>
            </a:r>
          </a:p>
          <a:p>
            <a:pPr marL="0" indent="0">
              <a:buNone/>
            </a:pPr>
            <a:endParaRPr lang="el-GR" sz="2400" dirty="0"/>
          </a:p>
        </p:txBody>
      </p:sp>
    </p:spTree>
    <p:extLst>
      <p:ext uri="{BB962C8B-B14F-4D97-AF65-F5344CB8AC3E}">
        <p14:creationId xmlns:p14="http://schemas.microsoft.com/office/powerpoint/2010/main" val="4076702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ΑΝΕΠΙΘΥΜΗΤΕΣ ΕΝΕΡΓΕΙΕΣ ΑΠΌ ΚΑΛΛΥΝΤΙΚΑ-ΤΟΞΙΚΟΛΟΓΙΑ</a:t>
            </a:r>
            <a:endParaRPr lang="el-GR" dirty="0"/>
          </a:p>
        </p:txBody>
      </p:sp>
      <p:sp>
        <p:nvSpPr>
          <p:cNvPr id="3" name="Θέση περιεχομένου 2"/>
          <p:cNvSpPr>
            <a:spLocks noGrp="1"/>
          </p:cNvSpPr>
          <p:nvPr>
            <p:ph idx="1"/>
          </p:nvPr>
        </p:nvSpPr>
        <p:spPr>
          <a:xfrm>
            <a:off x="2589212" y="2133600"/>
            <a:ext cx="8915400" cy="4724400"/>
          </a:xfrm>
        </p:spPr>
        <p:txBody>
          <a:bodyPr>
            <a:normAutofit/>
          </a:bodyPr>
          <a:lstStyle/>
          <a:p>
            <a:pPr>
              <a:buFont typeface="Wingdings" panose="05000000000000000000" pitchFamily="2" charset="2"/>
              <a:buChar char="Ø"/>
              <a:defRPr/>
            </a:pPr>
            <a:r>
              <a:rPr lang="el-GR" b="1" dirty="0"/>
              <a:t>Συχνότητα δερματικών αντιδράσεων </a:t>
            </a:r>
            <a:r>
              <a:rPr lang="el-GR" dirty="0"/>
              <a:t>από καλλυντικά.</a:t>
            </a:r>
            <a:endParaRPr lang="en-US" dirty="0"/>
          </a:p>
          <a:p>
            <a:pPr>
              <a:buFont typeface="Wingdings" panose="05000000000000000000" pitchFamily="2" charset="2"/>
              <a:buChar char="Ø"/>
              <a:defRPr/>
            </a:pPr>
            <a:r>
              <a:rPr lang="el-GR" dirty="0"/>
              <a:t>Προσδιορισμός έλεγχος των «εξ απορροφήσεως ενεργειών». Αναφορά στις δοκιμασίες στο δέρμα για την αξιολόγηση της ασφάλειας των ουσιών που περιέχονται στα καλλυντικά. </a:t>
            </a:r>
            <a:r>
              <a:rPr lang="el-GR" b="1" dirty="0"/>
              <a:t>Επιδερμικές δοκιμασίες με επικάλυψη </a:t>
            </a:r>
            <a:r>
              <a:rPr lang="el-GR" dirty="0"/>
              <a:t>(PATCH-TEST). Ανοικτές δοκιμασίες (</a:t>
            </a:r>
            <a:r>
              <a:rPr lang="el-GR" dirty="0" err="1"/>
              <a:t>open</a:t>
            </a:r>
            <a:r>
              <a:rPr lang="el-GR" dirty="0"/>
              <a:t> </a:t>
            </a:r>
            <a:r>
              <a:rPr lang="el-GR" dirty="0" err="1"/>
              <a:t>test</a:t>
            </a:r>
            <a:r>
              <a:rPr lang="el-GR" dirty="0"/>
              <a:t>). </a:t>
            </a:r>
            <a:r>
              <a:rPr lang="el-GR" dirty="0" err="1"/>
              <a:t>Φωτοδοκιμασίες</a:t>
            </a:r>
            <a:r>
              <a:rPr lang="el-GR" dirty="0"/>
              <a:t>.</a:t>
            </a:r>
            <a:endParaRPr lang="en-US" dirty="0"/>
          </a:p>
          <a:p>
            <a:pPr>
              <a:buFont typeface="Wingdings" panose="05000000000000000000" pitchFamily="2" charset="2"/>
              <a:buChar char="Ø"/>
              <a:defRPr/>
            </a:pPr>
            <a:r>
              <a:rPr lang="el-GR" dirty="0"/>
              <a:t> Αναφορά στις </a:t>
            </a:r>
            <a:r>
              <a:rPr lang="el-GR" b="1" dirty="0"/>
              <a:t>δερματικές αντιδράσεις από καλλυντικά. Οξεία ερεθιστική δερματίτιδα, αλλεργική δερματίτιδα εξ</a:t>
            </a:r>
            <a:r>
              <a:rPr lang="el-GR" dirty="0"/>
              <a:t> επαφής, </a:t>
            </a:r>
            <a:r>
              <a:rPr lang="el-GR" dirty="0" err="1"/>
              <a:t>φωτοδερματίτιδα</a:t>
            </a:r>
            <a:r>
              <a:rPr lang="el-GR" dirty="0"/>
              <a:t>.</a:t>
            </a:r>
            <a:endParaRPr lang="en-US" dirty="0"/>
          </a:p>
          <a:p>
            <a:pPr>
              <a:buFont typeface="Wingdings" panose="05000000000000000000" pitchFamily="2" charset="2"/>
              <a:buChar char="Ø"/>
              <a:defRPr/>
            </a:pPr>
            <a:r>
              <a:rPr lang="el-GR" b="1" dirty="0"/>
              <a:t>Ανεπιθύμητες ενέργειες από τη χρήση καλλυντικών, ειδικών κατηγοριών όπως</a:t>
            </a:r>
            <a:r>
              <a:rPr lang="el-GR" dirty="0"/>
              <a:t>:</a:t>
            </a:r>
            <a:endParaRPr lang="en-US" dirty="0"/>
          </a:p>
          <a:p>
            <a:pPr>
              <a:buFont typeface="Wingdings" panose="05000000000000000000" pitchFamily="2" charset="2"/>
              <a:buChar char="Ø"/>
              <a:defRPr/>
            </a:pPr>
            <a:r>
              <a:rPr lang="el-GR" dirty="0"/>
              <a:t> Προϊόντα καθαρισμού προσώπου, Κρέμες, Μάσκες προσώπου, Αντηλιακά προϊόντα, Λευκαντικά, Προϊόντα επικάλυψης και πούδρες, Καλλυντικά για τα χείλη, Προϊόντα για και μετά το ξύρισμα.</a:t>
            </a:r>
            <a:endParaRPr lang="en-US" dirty="0"/>
          </a:p>
          <a:p>
            <a:pPr>
              <a:buFont typeface="Wingdings" panose="05000000000000000000" pitchFamily="2" charset="2"/>
              <a:buChar char="Ø"/>
              <a:defRPr/>
            </a:pPr>
            <a:r>
              <a:rPr lang="el-GR" dirty="0"/>
              <a:t>Ανεπιθύμητες ενέργειες από: σκιές ματιών, χρήση MASCARA, μολύβια των ματιών, από  συνθετικές βλεφαρίδες.</a:t>
            </a:r>
            <a:endParaRPr lang="en-US" dirty="0"/>
          </a:p>
        </p:txBody>
      </p:sp>
    </p:spTree>
    <p:extLst>
      <p:ext uri="{BB962C8B-B14F-4D97-AF65-F5344CB8AC3E}">
        <p14:creationId xmlns:p14="http://schemas.microsoft.com/office/powerpoint/2010/main" val="1987226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ΑΝΕΠΙΘΥΜΗΤΕΣ ΕΝΕΡΓΕΙΕΣ ΑΠΌ ΚΑΛΛΥΝΤΙΚΑ-ΤΟΞΙΚΟΛΟΓΙΑ</a:t>
            </a:r>
            <a:endParaRPr lang="el-GR" dirty="0"/>
          </a:p>
        </p:txBody>
      </p:sp>
      <p:sp>
        <p:nvSpPr>
          <p:cNvPr id="3" name="Θέση περιεχομένου 2"/>
          <p:cNvSpPr>
            <a:spLocks noGrp="1"/>
          </p:cNvSpPr>
          <p:nvPr>
            <p:ph idx="1"/>
          </p:nvPr>
        </p:nvSpPr>
        <p:spPr>
          <a:xfrm>
            <a:off x="2589211" y="2133599"/>
            <a:ext cx="9408347" cy="4614042"/>
          </a:xfrm>
        </p:spPr>
        <p:txBody>
          <a:bodyPr>
            <a:normAutofit fontScale="92500" lnSpcReduction="20000"/>
          </a:bodyPr>
          <a:lstStyle/>
          <a:p>
            <a:pPr>
              <a:buFont typeface="Wingdings" panose="05000000000000000000" pitchFamily="2" charset="2"/>
              <a:buChar char="Ø"/>
              <a:defRPr/>
            </a:pPr>
            <a:r>
              <a:rPr lang="el-GR" dirty="0"/>
              <a:t>Ανεπιθύμητες ενέργειες </a:t>
            </a:r>
            <a:r>
              <a:rPr lang="el-GR" dirty="0" err="1"/>
              <a:t>από:Προϊόντα</a:t>
            </a:r>
            <a:r>
              <a:rPr lang="el-GR" dirty="0"/>
              <a:t> για το λουτρό, Προϊόντα για μετά το λουτρό, Από καλλυντικά προϊόντα για τα χέρια, </a:t>
            </a:r>
            <a:r>
              <a:rPr lang="el-GR" dirty="0" err="1"/>
              <a:t>Κολώνιες</a:t>
            </a:r>
            <a:r>
              <a:rPr lang="el-GR" dirty="0"/>
              <a:t>- αρώματα, Αποσμητικά- </a:t>
            </a:r>
            <a:r>
              <a:rPr lang="el-GR" dirty="0" err="1"/>
              <a:t>αντιϊδρωτικά</a:t>
            </a:r>
            <a:r>
              <a:rPr lang="el-GR" dirty="0"/>
              <a:t>, Αντιηλιακά σώματος, </a:t>
            </a:r>
            <a:r>
              <a:rPr lang="el-GR" dirty="0" err="1"/>
              <a:t>Αποτριχωτικά</a:t>
            </a:r>
            <a:r>
              <a:rPr lang="el-GR" dirty="0"/>
              <a:t>.</a:t>
            </a:r>
            <a:endParaRPr lang="en-US" dirty="0"/>
          </a:p>
          <a:p>
            <a:pPr>
              <a:buFont typeface="Wingdings" panose="05000000000000000000" pitchFamily="2" charset="2"/>
              <a:buChar char="Ø"/>
              <a:defRPr/>
            </a:pPr>
            <a:r>
              <a:rPr lang="el-GR" dirty="0"/>
              <a:t>Ανεπιθύμητες ενέργειες </a:t>
            </a:r>
            <a:r>
              <a:rPr lang="el-GR" dirty="0" err="1"/>
              <a:t>από:Προϊόντα</a:t>
            </a:r>
            <a:r>
              <a:rPr lang="el-GR" dirty="0"/>
              <a:t> για περιποίηση και προστασία του δέρματος βρεφών και νεαρών ατόμων, Κίνδυνοι και προστασία των παιδιών και των ηλικιωμένων από τα καλλυντικά προϊόντα.</a:t>
            </a:r>
          </a:p>
          <a:p>
            <a:pPr>
              <a:buFont typeface="Wingdings" panose="05000000000000000000" pitchFamily="2" charset="2"/>
              <a:buChar char="Ø"/>
              <a:defRPr/>
            </a:pPr>
            <a:r>
              <a:rPr lang="el-GR" dirty="0"/>
              <a:t>Ανεπιθύμητες ενέργειες </a:t>
            </a:r>
            <a:r>
              <a:rPr lang="el-GR" dirty="0" err="1"/>
              <a:t>από:Προϊόντα</a:t>
            </a:r>
            <a:r>
              <a:rPr lang="el-GR" dirty="0"/>
              <a:t> για το λούσιμο των μαλλιών, Βαφές </a:t>
            </a:r>
            <a:r>
              <a:rPr lang="el-GR" dirty="0" err="1"/>
              <a:t>μαλλιών.Καλλυντικά</a:t>
            </a:r>
            <a:r>
              <a:rPr lang="el-GR" dirty="0"/>
              <a:t> για τα νύχια. Προϊόντα για τα δόντια και τη στοματική κοιλότητα. Από ειδικά προϊόντα. Προϊόντα για την απώθηση εντόμων.</a:t>
            </a:r>
            <a:endParaRPr lang="en-US" dirty="0"/>
          </a:p>
          <a:p>
            <a:pPr>
              <a:buFont typeface="Wingdings" panose="05000000000000000000" pitchFamily="2" charset="2"/>
              <a:buChar char="Ø"/>
              <a:defRPr/>
            </a:pPr>
            <a:r>
              <a:rPr lang="el-GR" dirty="0"/>
              <a:t>Στοιχεία τοξικολογίας. Στοιχεία απορρόφησης από το δέρμα. Δοκιμασίες τοξικότητας. </a:t>
            </a:r>
            <a:endParaRPr lang="en-US" dirty="0"/>
          </a:p>
          <a:p>
            <a:pPr>
              <a:buFont typeface="Wingdings" panose="05000000000000000000" pitchFamily="2" charset="2"/>
              <a:buChar char="Ø"/>
              <a:defRPr/>
            </a:pPr>
            <a:r>
              <a:rPr lang="en-US" dirty="0"/>
              <a:t>B</a:t>
            </a:r>
            <a:r>
              <a:rPr lang="el-GR" dirty="0" err="1"/>
              <a:t>ασικές</a:t>
            </a:r>
            <a:r>
              <a:rPr lang="el-GR" dirty="0"/>
              <a:t> Αρχές Ελέγχου ασφάλειας καλλυντικών : Οξεία εκ του στόματος τοξικότητα. Δερματική Απορρόφηση. Δερματική ερεθιστικότητα. Οφθαλμική ερεθιστικότητα. </a:t>
            </a:r>
            <a:endParaRPr lang="en-US" dirty="0"/>
          </a:p>
          <a:p>
            <a:pPr>
              <a:buFont typeface="Wingdings" panose="05000000000000000000" pitchFamily="2" charset="2"/>
              <a:buChar char="Ø"/>
              <a:defRPr/>
            </a:pPr>
            <a:r>
              <a:rPr lang="el-GR" dirty="0"/>
              <a:t>Ευαισθητοποίηση του δέρματος . Χρόνια Τοξικότητα, </a:t>
            </a:r>
            <a:r>
              <a:rPr lang="el-GR" dirty="0" err="1"/>
              <a:t>Φωτοτοξικότητα</a:t>
            </a:r>
            <a:r>
              <a:rPr lang="el-GR" dirty="0"/>
              <a:t> (εφόσον έρχεται σε επαφή με το υπεριώδες φως)</a:t>
            </a:r>
            <a:endParaRPr lang="en-US" dirty="0"/>
          </a:p>
          <a:p>
            <a:pPr>
              <a:buFont typeface="Wingdings" panose="05000000000000000000" pitchFamily="2" charset="2"/>
              <a:buChar char="Ø"/>
              <a:defRPr/>
            </a:pPr>
            <a:r>
              <a:rPr lang="el-GR" dirty="0" err="1"/>
              <a:t>Τοξικοκινητική</a:t>
            </a:r>
            <a:r>
              <a:rPr lang="el-GR" dirty="0"/>
              <a:t>. </a:t>
            </a:r>
            <a:r>
              <a:rPr lang="el-GR" dirty="0" err="1"/>
              <a:t>Τοξικοκινητικές</a:t>
            </a:r>
            <a:r>
              <a:rPr lang="el-GR" dirty="0"/>
              <a:t> μελέτες. </a:t>
            </a:r>
            <a:r>
              <a:rPr lang="el-GR" dirty="0" err="1"/>
              <a:t>Μελετες</a:t>
            </a:r>
            <a:r>
              <a:rPr lang="el-GR" dirty="0"/>
              <a:t> </a:t>
            </a:r>
            <a:r>
              <a:rPr lang="en-US" dirty="0"/>
              <a:t>in silico</a:t>
            </a:r>
          </a:p>
          <a:p>
            <a:pPr>
              <a:buFont typeface="Wingdings" panose="05000000000000000000" pitchFamily="2" charset="2"/>
              <a:buChar char="Ø"/>
              <a:defRPr/>
            </a:pPr>
            <a:r>
              <a:rPr lang="el-GR" dirty="0"/>
              <a:t>Δεδομένα Τοξικότητας στον Άνθρωπο. </a:t>
            </a:r>
            <a:r>
              <a:rPr lang="el-GR" dirty="0" err="1"/>
              <a:t>Μεταλλαξιμότητα</a:t>
            </a:r>
            <a:r>
              <a:rPr lang="el-GR" dirty="0"/>
              <a:t>. </a:t>
            </a:r>
            <a:r>
              <a:rPr lang="el-GR" dirty="0" err="1"/>
              <a:t>Γονοτοξικότητα</a:t>
            </a:r>
            <a:r>
              <a:rPr lang="el-GR" dirty="0"/>
              <a:t>. </a:t>
            </a:r>
            <a:r>
              <a:rPr lang="en-US" dirty="0"/>
              <a:t>Κα</a:t>
            </a:r>
            <a:r>
              <a:rPr lang="en-US" dirty="0" err="1"/>
              <a:t>ρκινογένεση</a:t>
            </a:r>
            <a:endParaRPr lang="el-GR" dirty="0"/>
          </a:p>
          <a:p>
            <a:endParaRPr lang="el-GR" dirty="0"/>
          </a:p>
        </p:txBody>
      </p:sp>
    </p:spTree>
    <p:extLst>
      <p:ext uri="{BB962C8B-B14F-4D97-AF65-F5344CB8AC3E}">
        <p14:creationId xmlns:p14="http://schemas.microsoft.com/office/powerpoint/2010/main" val="5437349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ΑΞΙΟΛΟΓΗΣΗ ΑΣΦΑΛΕΙΑΣ ΚΑΛΛΥΝΤΙΚΩΝ ΠΡΟΪΟΝΤΩΝ</a:t>
            </a:r>
            <a:endParaRPr lang="el-GR" b="1" dirty="0">
              <a:solidFill>
                <a:schemeClr val="tx1">
                  <a:lumMod val="95000"/>
                  <a:lumOff val="5000"/>
                </a:schemeClr>
              </a:solidFill>
            </a:endParaRPr>
          </a:p>
        </p:txBody>
      </p:sp>
      <p:sp>
        <p:nvSpPr>
          <p:cNvPr id="3" name="Θέση περιεχομένου 2"/>
          <p:cNvSpPr>
            <a:spLocks noGrp="1"/>
          </p:cNvSpPr>
          <p:nvPr>
            <p:ph idx="1"/>
          </p:nvPr>
        </p:nvSpPr>
        <p:spPr/>
        <p:txBody>
          <a:bodyPr>
            <a:normAutofit/>
          </a:bodyPr>
          <a:lstStyle/>
          <a:p>
            <a:pPr lvl="0"/>
            <a:r>
              <a:rPr lang="el-GR" b="1" dirty="0"/>
              <a:t>Δοκιμασίες Ερεθιστικότητας  </a:t>
            </a:r>
            <a:r>
              <a:rPr lang="el-GR" dirty="0"/>
              <a:t>(προσδιορισμός ερεθιστικότητας στο δέρμα, στο μάτι,  από το στόμα)</a:t>
            </a:r>
          </a:p>
          <a:p>
            <a:pPr lvl="0"/>
            <a:r>
              <a:rPr lang="el-GR" dirty="0"/>
              <a:t>Δοκιμασίες </a:t>
            </a:r>
            <a:r>
              <a:rPr lang="el-GR" b="1" dirty="0" err="1"/>
              <a:t>Φωτοτοξικότητας</a:t>
            </a:r>
            <a:r>
              <a:rPr lang="el-GR" b="1" dirty="0"/>
              <a:t> – </a:t>
            </a:r>
            <a:r>
              <a:rPr lang="el-GR" b="1" dirty="0" err="1"/>
              <a:t>Φωτοαλλεργίες</a:t>
            </a:r>
            <a:r>
              <a:rPr lang="el-GR" dirty="0"/>
              <a:t>.</a:t>
            </a:r>
          </a:p>
          <a:p>
            <a:pPr lvl="0"/>
            <a:r>
              <a:rPr lang="el-GR" dirty="0"/>
              <a:t>Δοκιμασίες Καρκινογένεσης – Μετάλλαξης </a:t>
            </a:r>
          </a:p>
          <a:p>
            <a:pPr lvl="0"/>
            <a:r>
              <a:rPr lang="en-US" dirty="0"/>
              <a:t>In vitro</a:t>
            </a:r>
            <a:r>
              <a:rPr lang="el-GR" dirty="0"/>
              <a:t> &amp; </a:t>
            </a:r>
            <a:r>
              <a:rPr lang="en-US" dirty="0"/>
              <a:t>In vivo </a:t>
            </a:r>
            <a:r>
              <a:rPr lang="el-GR" dirty="0"/>
              <a:t>μελέτη </a:t>
            </a:r>
            <a:r>
              <a:rPr lang="el-GR" b="1" dirty="0"/>
              <a:t>απορρόφησης των ουσιών </a:t>
            </a:r>
            <a:r>
              <a:rPr lang="el-GR" dirty="0"/>
              <a:t>από το </a:t>
            </a:r>
            <a:r>
              <a:rPr lang="el-GR" b="1" dirty="0"/>
              <a:t>δέρμα</a:t>
            </a:r>
            <a:r>
              <a:rPr lang="el-GR" dirty="0"/>
              <a:t>.</a:t>
            </a:r>
          </a:p>
          <a:p>
            <a:pPr lvl="0"/>
            <a:r>
              <a:rPr lang="el-GR" b="1" dirty="0"/>
              <a:t>Ξένες προσμείξει</a:t>
            </a:r>
            <a:r>
              <a:rPr lang="el-GR" dirty="0"/>
              <a:t>ς, ίχνη, πληροφορίες για τις πρώτες ύλες και τα υλικά συσκευασίας.</a:t>
            </a:r>
          </a:p>
          <a:p>
            <a:pPr lvl="0"/>
            <a:r>
              <a:rPr lang="el-GR" b="1" dirty="0"/>
              <a:t>Έκθεση στο καλλυντικό προϊόν</a:t>
            </a:r>
            <a:r>
              <a:rPr lang="el-GR" dirty="0"/>
              <a:t>. Για τον υπολογισμό της έκθεσης λαμβάνονται επίσης υπόψη οι τοξικολογικές επιδράσεις που πρέπει να εξεταστούν (π.χ. η έκθεση μπορεί να χρειάζεται να υπολογιστεί ανά μονάδα δερματικής επιφάνειας ή σωματικού βάρους).</a:t>
            </a:r>
          </a:p>
        </p:txBody>
      </p:sp>
    </p:spTree>
    <p:extLst>
      <p:ext uri="{BB962C8B-B14F-4D97-AF65-F5344CB8AC3E}">
        <p14:creationId xmlns:p14="http://schemas.microsoft.com/office/powerpoint/2010/main" val="38806805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ΑΞΙΟΛΟΓΗΣΗ ΑΣΦΑΛΕΙΑΣ ΚΑΛΛΥΝΤΙΚΩΝ ΠΡΟΪΟΝΤΩΝ</a:t>
            </a:r>
            <a:endParaRPr lang="el-GR" dirty="0"/>
          </a:p>
        </p:txBody>
      </p:sp>
      <p:sp>
        <p:nvSpPr>
          <p:cNvPr id="3" name="Θέση περιεχομένου 2"/>
          <p:cNvSpPr>
            <a:spLocks noGrp="1"/>
          </p:cNvSpPr>
          <p:nvPr>
            <p:ph idx="1"/>
          </p:nvPr>
        </p:nvSpPr>
        <p:spPr>
          <a:xfrm>
            <a:off x="2589212" y="2133600"/>
            <a:ext cx="8915400" cy="4456386"/>
          </a:xfrm>
        </p:spPr>
        <p:txBody>
          <a:bodyPr>
            <a:normAutofit/>
          </a:bodyPr>
          <a:lstStyle/>
          <a:p>
            <a:r>
              <a:rPr lang="el-GR" b="1" dirty="0"/>
              <a:t>Τοξικολογικό προφίλ των ουσιών</a:t>
            </a:r>
            <a:r>
              <a:rPr lang="el-GR" dirty="0"/>
              <a:t>. Όλες οι σημαντικές τοξικολογικές οδοί απορρόφησης εξετάζονται ενώ υπολογίζονται οι συστημικές επιδράσεις καθώς και το περιθώριο ασφάλειας (</a:t>
            </a:r>
            <a:r>
              <a:rPr lang="el-GR" dirty="0" err="1"/>
              <a:t>MoS</a:t>
            </a:r>
            <a:r>
              <a:rPr lang="el-GR" dirty="0"/>
              <a:t>) βάσει του επιπέδου μη παρατηρούμενης παρενέργειας (NOAΕL).</a:t>
            </a:r>
          </a:p>
          <a:p>
            <a:pPr lvl="0"/>
            <a:r>
              <a:rPr lang="el-GR" b="1" dirty="0"/>
              <a:t>Αξιολόγηση ενός καλλυντικού προϊόντος σε πραγματικές συνθήκες χρήσης.</a:t>
            </a:r>
          </a:p>
          <a:p>
            <a:pPr lvl="0"/>
            <a:r>
              <a:rPr lang="el-GR" b="1" dirty="0"/>
              <a:t>Ανεπιθύμητες ενέργειες και σοβαρές ανεπιθύμητες ενέργειες</a:t>
            </a:r>
            <a:r>
              <a:rPr lang="el-GR" dirty="0"/>
              <a:t>. </a:t>
            </a:r>
          </a:p>
          <a:p>
            <a:pPr lvl="0"/>
            <a:r>
              <a:rPr lang="el-GR" dirty="0" err="1"/>
              <a:t>Καλλυντικο-επαγρύπνυση</a:t>
            </a:r>
            <a:r>
              <a:rPr lang="el-GR" dirty="0"/>
              <a:t> (</a:t>
            </a:r>
            <a:r>
              <a:rPr lang="en-US" dirty="0" err="1"/>
              <a:t>Cosmeto</a:t>
            </a:r>
            <a:r>
              <a:rPr lang="en-US" dirty="0"/>
              <a:t>-vigilance)</a:t>
            </a:r>
            <a:endParaRPr lang="el-GR" dirty="0"/>
          </a:p>
          <a:p>
            <a:pPr lvl="0"/>
            <a:r>
              <a:rPr lang="el-GR" dirty="0"/>
              <a:t>Προειδοποιήσεις και οδηγίες χρήσης στην επισήμανση</a:t>
            </a:r>
          </a:p>
          <a:p>
            <a:pPr lvl="0"/>
            <a:r>
              <a:rPr lang="el-GR" b="1" dirty="0"/>
              <a:t>Σύνταξη έκθεσης Ασφάλειας</a:t>
            </a:r>
            <a:r>
              <a:rPr lang="el-GR" dirty="0"/>
              <a:t>. </a:t>
            </a:r>
            <a:r>
              <a:rPr lang="el-GR" b="1" dirty="0"/>
              <a:t>Τρόπος υποβολής</a:t>
            </a:r>
            <a:r>
              <a:rPr lang="el-GR" dirty="0"/>
              <a:t>. </a:t>
            </a:r>
          </a:p>
          <a:p>
            <a:pPr lvl="0"/>
            <a:r>
              <a:rPr lang="el-GR" b="1" dirty="0"/>
              <a:t>Συμπέρασμα της εκτίμησης</a:t>
            </a:r>
            <a:r>
              <a:rPr lang="el-GR" dirty="0"/>
              <a:t>. Εξήγηση του επιστημονικού σκεπτικού που οδήγησε στο συμπέρασμα της εκτίμησης.</a:t>
            </a:r>
          </a:p>
          <a:p>
            <a:endParaRPr lang="el-GR" dirty="0"/>
          </a:p>
        </p:txBody>
      </p:sp>
    </p:spTree>
    <p:extLst>
      <p:ext uri="{BB962C8B-B14F-4D97-AF65-F5344CB8AC3E}">
        <p14:creationId xmlns:p14="http://schemas.microsoft.com/office/powerpoint/2010/main" val="37152684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11200" y="1155701"/>
            <a:ext cx="10515600" cy="899410"/>
          </a:xfrm>
        </p:spPr>
        <p:txBody>
          <a:bodyPr/>
          <a:lstStyle/>
          <a:p>
            <a:r>
              <a:rPr lang="el-GR" dirty="0">
                <a:solidFill>
                  <a:srgbClr val="FF0000"/>
                </a:solidFill>
              </a:rPr>
              <a:t>Ο ΤΟΜΕΑΣ </a:t>
            </a:r>
            <a:r>
              <a:rPr lang="en-US" dirty="0">
                <a:solidFill>
                  <a:srgbClr val="FF0000"/>
                </a:solidFill>
              </a:rPr>
              <a:t>MA</a:t>
            </a:r>
            <a:r>
              <a:rPr lang="el-GR" dirty="0">
                <a:solidFill>
                  <a:srgbClr val="FF0000"/>
                </a:solidFill>
              </a:rPr>
              <a:t>Σ</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966777044"/>
              </p:ext>
            </p:extLst>
          </p:nvPr>
        </p:nvGraphicFramePr>
        <p:xfrm>
          <a:off x="890814" y="2055111"/>
          <a:ext cx="10515600" cy="2377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616880">
                <a:tc>
                  <a:txBody>
                    <a:bodyPr/>
                    <a:lstStyle/>
                    <a:p>
                      <a:r>
                        <a:rPr lang="el-GR" sz="3600" b="0" dirty="0">
                          <a:solidFill>
                            <a:schemeClr val="tx1">
                              <a:lumMod val="85000"/>
                              <a:lumOff val="15000"/>
                            </a:schemeClr>
                          </a:solidFill>
                        </a:rPr>
                        <a:t>ΔΙΕΥΘΥΝΤΡΙΑ</a:t>
                      </a:r>
                    </a:p>
                  </a:txBody>
                  <a:tcPr>
                    <a:solidFill>
                      <a:schemeClr val="bg1"/>
                    </a:solidFill>
                  </a:tcPr>
                </a:tc>
                <a:tc>
                  <a:txBody>
                    <a:bodyPr/>
                    <a:lstStyle/>
                    <a:p>
                      <a:r>
                        <a:rPr lang="el-GR" sz="3600" b="0" dirty="0">
                          <a:solidFill>
                            <a:schemeClr val="tx1">
                              <a:lumMod val="85000"/>
                              <a:lumOff val="15000"/>
                            </a:schemeClr>
                          </a:solidFill>
                        </a:rPr>
                        <a:t>ΒΑΡΒΑΡΕΣΟΥ ΑΘΑΝΑΣΙΑ</a:t>
                      </a:r>
                    </a:p>
                  </a:txBody>
                  <a:tcPr>
                    <a:solidFill>
                      <a:schemeClr val="bg1"/>
                    </a:solidFill>
                  </a:tcPr>
                </a:tc>
                <a:extLst>
                  <a:ext uri="{0D108BD9-81ED-4DB2-BD59-A6C34878D82A}">
                    <a16:rowId xmlns:a16="http://schemas.microsoft.com/office/drawing/2014/main" val="10000"/>
                  </a:ext>
                </a:extLst>
              </a:tr>
              <a:tr h="1028133">
                <a:tc>
                  <a:txBody>
                    <a:bodyPr/>
                    <a:lstStyle/>
                    <a:p>
                      <a:endParaRPr lang="el-GR" sz="3200" dirty="0"/>
                    </a:p>
                    <a:p>
                      <a:r>
                        <a:rPr lang="el-GR" sz="3200" dirty="0"/>
                        <a:t>ΓΡΑΜΜΑΤΕΙΑ</a:t>
                      </a:r>
                    </a:p>
                  </a:txBody>
                  <a:tcPr>
                    <a:solidFill>
                      <a:schemeClr val="bg1"/>
                    </a:solidFill>
                  </a:tcPr>
                </a:tc>
                <a:tc>
                  <a:txBody>
                    <a:bodyPr/>
                    <a:lstStyle/>
                    <a:p>
                      <a:endParaRPr lang="el-GR" sz="2400" dirty="0"/>
                    </a:p>
                    <a:p>
                      <a:r>
                        <a:rPr lang="el-GR" sz="2400" dirty="0"/>
                        <a:t>ΚΑΛΦΑΝΤΗ ΕΛΕΝΗ</a:t>
                      </a:r>
                    </a:p>
                    <a:p>
                      <a:r>
                        <a:rPr lang="el-GR" sz="2400" dirty="0"/>
                        <a:t>ΚΑΡΑΓΕΩΡΓΟΠΟΥΛΟΥ</a:t>
                      </a:r>
                      <a:r>
                        <a:rPr lang="el-GR" sz="2400" baseline="0" dirty="0"/>
                        <a:t> ΒΑΣΙΛΙΚΗ</a:t>
                      </a:r>
                      <a:endParaRPr lang="el-GR" sz="2400" dirty="0"/>
                    </a:p>
                  </a:txBody>
                  <a:tcP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120586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ΠΑΡΑΓΩΓΗ ΚΑΛΛΥΝΤΙΚΩΝ ΠΡΟΪΟΝΤΩΝ</a:t>
            </a:r>
          </a:p>
        </p:txBody>
      </p:sp>
      <p:sp>
        <p:nvSpPr>
          <p:cNvPr id="3" name="Θέση περιεχομένου 2"/>
          <p:cNvSpPr>
            <a:spLocks noGrp="1"/>
          </p:cNvSpPr>
          <p:nvPr>
            <p:ph idx="1"/>
          </p:nvPr>
        </p:nvSpPr>
        <p:spPr/>
        <p:txBody>
          <a:bodyPr>
            <a:normAutofit fontScale="92500" lnSpcReduction="10000"/>
          </a:bodyPr>
          <a:lstStyle/>
          <a:p>
            <a:r>
              <a:rPr lang="el-GR" sz="2400" b="1" dirty="0"/>
              <a:t>Σκοπός</a:t>
            </a:r>
            <a:r>
              <a:rPr lang="el-GR" sz="2400" dirty="0"/>
              <a:t> του μαθήματος είναι να κατανοήσουν οι φοιτητές τις βασικές αρχές  της Καλής Παραγωγικής Πρακτικής «</a:t>
            </a:r>
            <a:r>
              <a:rPr lang="en-US" sz="2400" dirty="0"/>
              <a:t>Good Manufacturing Practice</a:t>
            </a:r>
            <a:r>
              <a:rPr lang="el-GR" sz="2400" dirty="0"/>
              <a:t>» για την παρασκευή των καλλυντικών προϊόντων στην βιομηχανία.</a:t>
            </a:r>
          </a:p>
          <a:p>
            <a:pPr marL="0" indent="0">
              <a:buNone/>
            </a:pPr>
            <a:r>
              <a:rPr lang="el-GR" sz="2400" dirty="0"/>
              <a:t> </a:t>
            </a:r>
          </a:p>
          <a:p>
            <a:r>
              <a:rPr lang="el-GR" sz="2400" b="1" dirty="0"/>
              <a:t>Στόχος</a:t>
            </a:r>
            <a:r>
              <a:rPr lang="el-GR" sz="2400" dirty="0"/>
              <a:t> του μαθήματος είναι να διδαχθούν οι φοιτητές τους βασικούς κανόνες της παραγωγής καλλυντικών σε βιομηχανική κλίμακα, </a:t>
            </a:r>
            <a:r>
              <a:rPr lang="el-GR" sz="2400" b="1" dirty="0"/>
              <a:t>σύμφωνα με τις απαιτήσεις του ΕΟΦ   και της ΕΕ.,</a:t>
            </a:r>
            <a:r>
              <a:rPr lang="el-GR" sz="2400" dirty="0"/>
              <a:t> για την διασφάλιση ενός κατάλληλου ποιοτικά και  εναρμονισμένου νομοθετικά παραγόμενου προϊόντος,  προς τους καταναλωτές. </a:t>
            </a:r>
          </a:p>
          <a:p>
            <a:pPr marL="0" indent="0">
              <a:buNone/>
            </a:pPr>
            <a:endParaRPr lang="el-GR" dirty="0"/>
          </a:p>
        </p:txBody>
      </p:sp>
    </p:spTree>
    <p:extLst>
      <p:ext uri="{BB962C8B-B14F-4D97-AF65-F5344CB8AC3E}">
        <p14:creationId xmlns:p14="http://schemas.microsoft.com/office/powerpoint/2010/main" val="31754602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ΠΑΡΑΓΩΓΗ ΚΑΛΛΥΝΤΙΚΩΝ ΠΡΟΪΟΝΤΩΝ</a:t>
            </a:r>
            <a:endParaRPr lang="el-GR" dirty="0"/>
          </a:p>
        </p:txBody>
      </p:sp>
      <p:sp>
        <p:nvSpPr>
          <p:cNvPr id="3" name="Θέση περιεχομένου 2"/>
          <p:cNvSpPr>
            <a:spLocks noGrp="1"/>
          </p:cNvSpPr>
          <p:nvPr>
            <p:ph idx="1"/>
          </p:nvPr>
        </p:nvSpPr>
        <p:spPr>
          <a:xfrm>
            <a:off x="2589212" y="1466193"/>
            <a:ext cx="8915400" cy="5391807"/>
          </a:xfrm>
        </p:spPr>
        <p:txBody>
          <a:bodyPr>
            <a:normAutofit lnSpcReduction="10000"/>
          </a:bodyPr>
          <a:lstStyle/>
          <a:p>
            <a:pPr marL="0" lvl="0" indent="0">
              <a:buNone/>
            </a:pPr>
            <a:r>
              <a:rPr lang="el-GR" sz="3000" dirty="0"/>
              <a:t>Αντικείμενο διδασκαλίας</a:t>
            </a:r>
            <a:r>
              <a:rPr lang="en-US" sz="3000" dirty="0"/>
              <a:t>:</a:t>
            </a:r>
            <a:endParaRPr lang="el-GR" sz="3000" dirty="0"/>
          </a:p>
          <a:p>
            <a:pPr lvl="0">
              <a:buFont typeface="Wingdings" panose="05000000000000000000" pitchFamily="2" charset="2"/>
              <a:buChar char="Ø"/>
            </a:pPr>
            <a:r>
              <a:rPr lang="el-GR" b="1" dirty="0"/>
              <a:t>Κανόνες Καλής Παραγωγικής Πρακτικής «</a:t>
            </a:r>
            <a:r>
              <a:rPr lang="en-US" b="1" dirty="0"/>
              <a:t>GMP</a:t>
            </a:r>
            <a:r>
              <a:rPr lang="el-GR" b="1" dirty="0"/>
              <a:t>». </a:t>
            </a:r>
            <a:r>
              <a:rPr lang="el-GR" dirty="0"/>
              <a:t>Διαδικασίες (</a:t>
            </a:r>
            <a:r>
              <a:rPr lang="en-US" dirty="0"/>
              <a:t>Standard Operating Procedures</a:t>
            </a:r>
            <a:r>
              <a:rPr lang="el-GR" dirty="0"/>
              <a:t>). Οδηγίες. Προδιαγραφές. Πρωτόκολλα. Μέθοδοι. Αρχεία.</a:t>
            </a:r>
          </a:p>
          <a:p>
            <a:pPr lvl="0">
              <a:buFont typeface="Wingdings" panose="05000000000000000000" pitchFamily="2" charset="2"/>
              <a:buChar char="Ø"/>
            </a:pPr>
            <a:r>
              <a:rPr lang="el-GR" dirty="0"/>
              <a:t>Προσωπικό. Εγκαταστάσεις. Απαιτήσεις και προδιαγραφές της Ελληνικής &amp; Ευρωπαϊκής Φαρμακοποιίας για τον αέρα (</a:t>
            </a:r>
            <a:r>
              <a:rPr lang="el-GR" dirty="0" err="1"/>
              <a:t>υπερ</a:t>
            </a:r>
            <a:r>
              <a:rPr lang="el-GR" dirty="0"/>
              <a:t>-πιέσεις, </a:t>
            </a:r>
            <a:r>
              <a:rPr lang="el-GR" dirty="0" err="1"/>
              <a:t>υπο</a:t>
            </a:r>
            <a:r>
              <a:rPr lang="el-GR" dirty="0"/>
              <a:t>-πιέσεις κλάσεις Α,Β,</a:t>
            </a:r>
            <a:r>
              <a:rPr lang="en-US" dirty="0"/>
              <a:t>C</a:t>
            </a:r>
            <a:r>
              <a:rPr lang="el-GR" dirty="0"/>
              <a:t>,</a:t>
            </a:r>
            <a:r>
              <a:rPr lang="en-US" dirty="0"/>
              <a:t>D</a:t>
            </a:r>
            <a:r>
              <a:rPr lang="el-GR" dirty="0"/>
              <a:t>,</a:t>
            </a:r>
            <a:r>
              <a:rPr lang="en-US" dirty="0"/>
              <a:t>E</a:t>
            </a:r>
            <a:r>
              <a:rPr lang="el-GR" dirty="0"/>
              <a:t>), το νερό (</a:t>
            </a:r>
            <a:r>
              <a:rPr lang="el-GR" dirty="0" err="1"/>
              <a:t>απιονισμένο</a:t>
            </a:r>
            <a:r>
              <a:rPr lang="el-GR" dirty="0"/>
              <a:t>, καθαρό «</a:t>
            </a:r>
            <a:r>
              <a:rPr lang="en-US" dirty="0"/>
              <a:t>purified</a:t>
            </a:r>
            <a:r>
              <a:rPr lang="el-GR" dirty="0"/>
              <a:t>», </a:t>
            </a:r>
            <a:r>
              <a:rPr lang="el-GR" dirty="0" err="1"/>
              <a:t>αποκληρημένο</a:t>
            </a:r>
            <a:r>
              <a:rPr lang="el-GR" dirty="0"/>
              <a:t>), τον κλιματισμό  (θερμοκρασία, υγρασία, εναλλαγές αέρα). </a:t>
            </a:r>
          </a:p>
          <a:p>
            <a:pPr lvl="0">
              <a:buFont typeface="Wingdings" panose="05000000000000000000" pitchFamily="2" charset="2"/>
              <a:buChar char="Ø"/>
            </a:pPr>
            <a:r>
              <a:rPr lang="el-GR" b="1" dirty="0"/>
              <a:t>Πρώτες Ύλες</a:t>
            </a:r>
            <a:r>
              <a:rPr lang="el-GR" dirty="0"/>
              <a:t>. (παραλαβή-έλεγχος-αποδέσμευση). Μέθοδοι καταγραφής και ιχνηλασιμότητας. Αναλυτικοί μέθοδοι ταυτοποίησης. Πιστοποιητικά ανάλυσης. Συστήματα απελευθέρωσης προς την Παραγωγή.</a:t>
            </a:r>
          </a:p>
          <a:p>
            <a:pPr lvl="0">
              <a:buFont typeface="Wingdings" panose="05000000000000000000" pitchFamily="2" charset="2"/>
              <a:buChar char="Ø"/>
            </a:pPr>
            <a:r>
              <a:rPr lang="el-GR" dirty="0"/>
              <a:t>Υλικά συσκευασίας. (παραλαβή-έλεγχος-αποδέσμευση). Προτυποποίηση δειγμάτων και μέθοδοι ελέγχου. </a:t>
            </a:r>
          </a:p>
          <a:p>
            <a:pPr lvl="0">
              <a:buFont typeface="Wingdings" panose="05000000000000000000" pitchFamily="2" charset="2"/>
              <a:buChar char="Ø"/>
            </a:pPr>
            <a:r>
              <a:rPr lang="el-GR" b="1" dirty="0"/>
              <a:t>Υγιεινή. Βασικοί κανόνες τήρησης της υγιεινής</a:t>
            </a:r>
            <a:r>
              <a:rPr lang="el-GR" dirty="0"/>
              <a:t>.  Κατάλληλη ενδυμασία στους χώρους παραγωγής-συσκευασίας. Κανόνες τήρησης προσωπικής και ομαδικής καθαριότητας. Κανόνες αποφυγής μικροβιολογικής (ορατής και μη ορατής) μόλυνσης.</a:t>
            </a:r>
          </a:p>
        </p:txBody>
      </p:sp>
    </p:spTree>
    <p:extLst>
      <p:ext uri="{BB962C8B-B14F-4D97-AF65-F5344CB8AC3E}">
        <p14:creationId xmlns:p14="http://schemas.microsoft.com/office/powerpoint/2010/main" val="9477941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ΠΑΡΑΓΩΓΗ ΚΑΛΛΥΝΤΙΚΩΝ ΠΡΟΪΟΝΤΩΝ</a:t>
            </a:r>
            <a:endParaRPr lang="el-GR" dirty="0"/>
          </a:p>
        </p:txBody>
      </p:sp>
      <p:sp>
        <p:nvSpPr>
          <p:cNvPr id="3" name="Θέση περιεχομένου 2"/>
          <p:cNvSpPr>
            <a:spLocks noGrp="1"/>
          </p:cNvSpPr>
          <p:nvPr>
            <p:ph idx="1"/>
          </p:nvPr>
        </p:nvSpPr>
        <p:spPr>
          <a:xfrm>
            <a:off x="2589212" y="1513490"/>
            <a:ext cx="8915400" cy="5218386"/>
          </a:xfrm>
        </p:spPr>
        <p:txBody>
          <a:bodyPr>
            <a:normAutofit lnSpcReduction="10000"/>
          </a:bodyPr>
          <a:lstStyle/>
          <a:p>
            <a:pPr lvl="0">
              <a:buFont typeface="Wingdings" panose="05000000000000000000" pitchFamily="2" charset="2"/>
              <a:buChar char="Ø"/>
            </a:pPr>
            <a:r>
              <a:rPr lang="el-GR" b="1" dirty="0"/>
              <a:t>Εξοπλισμός</a:t>
            </a:r>
            <a:r>
              <a:rPr lang="el-GR" dirty="0"/>
              <a:t>. Απαραίτητα τεχνικά χαρακτηριστικά των καζανιών παραγωγής και συσκευασίας. (</a:t>
            </a:r>
            <a:r>
              <a:rPr lang="en-US" dirty="0"/>
              <a:t>mixer</a:t>
            </a:r>
            <a:r>
              <a:rPr lang="el-GR" dirty="0"/>
              <a:t>-</a:t>
            </a:r>
            <a:r>
              <a:rPr lang="el-GR" dirty="0" err="1"/>
              <a:t>ομογενοποιητές</a:t>
            </a:r>
            <a:r>
              <a:rPr lang="el-GR" dirty="0"/>
              <a:t>, μηχανές πλήρωσης-συσκευασίας φιαλιδίων, </a:t>
            </a:r>
            <a:r>
              <a:rPr lang="el-GR" dirty="0" err="1"/>
              <a:t>βαζών</a:t>
            </a:r>
            <a:r>
              <a:rPr lang="el-GR" dirty="0"/>
              <a:t>, </a:t>
            </a:r>
            <a:r>
              <a:rPr lang="el-GR" dirty="0" err="1"/>
              <a:t>ετικεττέζες</a:t>
            </a:r>
            <a:r>
              <a:rPr lang="el-GR" dirty="0"/>
              <a:t>, </a:t>
            </a:r>
            <a:r>
              <a:rPr lang="el-GR" dirty="0" err="1"/>
              <a:t>καρτονέτες</a:t>
            </a:r>
            <a:r>
              <a:rPr lang="el-GR" dirty="0"/>
              <a:t> μηχανές πλήρωσης </a:t>
            </a:r>
            <a:r>
              <a:rPr lang="el-GR" dirty="0" err="1"/>
              <a:t>σωληναρίων</a:t>
            </a:r>
            <a:r>
              <a:rPr lang="el-GR" dirty="0"/>
              <a:t> </a:t>
            </a:r>
            <a:r>
              <a:rPr lang="el-GR" dirty="0" err="1"/>
              <a:t>κά</a:t>
            </a:r>
            <a:r>
              <a:rPr lang="el-GR" dirty="0"/>
              <a:t>). </a:t>
            </a:r>
          </a:p>
          <a:p>
            <a:pPr lvl="0">
              <a:buFont typeface="Wingdings" panose="05000000000000000000" pitchFamily="2" charset="2"/>
              <a:buChar char="Ø"/>
            </a:pPr>
            <a:r>
              <a:rPr lang="el-GR" b="1" dirty="0"/>
              <a:t>Τελικά Προϊόντα. Μέθοδοι Παραγωγής-Πλήρωσης-Τελικής Συσκε</a:t>
            </a:r>
            <a:r>
              <a:rPr lang="el-GR" dirty="0"/>
              <a:t>υασίας. Έλεγχος-Αποδέσμευση τελικών προϊόντων. Τρόποι ιχνηλασιμότητας </a:t>
            </a:r>
            <a:r>
              <a:rPr lang="en-US" dirty="0"/>
              <a:t>Batch No</a:t>
            </a:r>
            <a:r>
              <a:rPr lang="el-GR" dirty="0"/>
              <a:t> (Αριθμός Παρτίδας) των προϊόντων. Μέθοδοι καταγραφής και τήρησης αρχείων παραγωγικής διαδικασίας και αντίστοιχων πιστοποιητικών ανάλυσης. </a:t>
            </a:r>
          </a:p>
          <a:p>
            <a:pPr lvl="0">
              <a:buFont typeface="Wingdings" panose="05000000000000000000" pitchFamily="2" charset="2"/>
              <a:buChar char="Ø"/>
            </a:pPr>
            <a:r>
              <a:rPr lang="el-GR" b="1" dirty="0"/>
              <a:t>Αποθήκευση-Διανομή</a:t>
            </a:r>
            <a:r>
              <a:rPr lang="el-GR" dirty="0"/>
              <a:t>. Κανόνες καλής αποθήκευσης-διανομής. Τήρηση συστήματος εισαγωγής (</a:t>
            </a:r>
            <a:r>
              <a:rPr lang="en-US" dirty="0"/>
              <a:t>FIFO</a:t>
            </a:r>
            <a:r>
              <a:rPr lang="el-GR" dirty="0"/>
              <a:t>) «</a:t>
            </a:r>
            <a:r>
              <a:rPr lang="en-US" dirty="0"/>
              <a:t>First in First out</a:t>
            </a:r>
            <a:r>
              <a:rPr lang="el-GR" dirty="0"/>
              <a:t>» των </a:t>
            </a:r>
            <a:r>
              <a:rPr lang="el-GR" dirty="0" err="1"/>
              <a:t>α΄υλών</a:t>
            </a:r>
            <a:r>
              <a:rPr lang="el-GR" dirty="0"/>
              <a:t>, υλικών συσκευασίας, </a:t>
            </a:r>
            <a:r>
              <a:rPr lang="el-GR" dirty="0" err="1"/>
              <a:t>ημιετοίμων</a:t>
            </a:r>
            <a:r>
              <a:rPr lang="el-GR" dirty="0"/>
              <a:t> και ετοίμων προϊόντων. Συστήματα Προγραμματισμού (Ε</a:t>
            </a:r>
            <a:r>
              <a:rPr lang="en-US" dirty="0"/>
              <a:t>RP</a:t>
            </a:r>
            <a:r>
              <a:rPr lang="el-GR" dirty="0"/>
              <a:t>) των υλικών.  </a:t>
            </a:r>
          </a:p>
          <a:p>
            <a:pPr lvl="0">
              <a:buFont typeface="Wingdings" panose="05000000000000000000" pitchFamily="2" charset="2"/>
              <a:buChar char="Ø"/>
            </a:pPr>
            <a:r>
              <a:rPr lang="el-GR" b="1" dirty="0"/>
              <a:t>Διαχείριση Μη Συμμορφούμενων πρ</a:t>
            </a:r>
            <a:r>
              <a:rPr lang="el-GR" dirty="0"/>
              <a:t>οϊόντων. Παράπονα. Ανακλήσεις. </a:t>
            </a:r>
            <a:r>
              <a:rPr lang="el-GR" dirty="0" err="1"/>
              <a:t>Αυτο</a:t>
            </a:r>
            <a:r>
              <a:rPr lang="el-GR" dirty="0"/>
              <a:t>-επιθεωρήσεις. Διορθωτικές ενέργειες. Έλεγχος αλλαγών «</a:t>
            </a:r>
            <a:r>
              <a:rPr lang="en-US" dirty="0"/>
              <a:t>Change control</a:t>
            </a:r>
            <a:r>
              <a:rPr lang="el-GR" dirty="0"/>
              <a:t>» </a:t>
            </a:r>
          </a:p>
          <a:p>
            <a:pPr>
              <a:buFont typeface="Wingdings" panose="05000000000000000000" pitchFamily="2" charset="2"/>
              <a:buChar char="Ø"/>
            </a:pPr>
            <a:r>
              <a:rPr lang="el-GR" dirty="0"/>
              <a:t>Στατιστική Ανασκόπηση της παραγωγικής διαδικασίας και του συστήματος διασφάλισης ποιότητας της Παραγωγής Καλλυντικών (φύρες, διαδικασίες, παράπονα,  υπηρεσίες, έλεγχοι, αποδόσεις, </a:t>
            </a:r>
            <a:r>
              <a:rPr lang="el-GR" dirty="0" err="1"/>
              <a:t>κ.λ.π</a:t>
            </a:r>
            <a:r>
              <a:rPr lang="el-GR" dirty="0"/>
              <a:t>.)</a:t>
            </a:r>
          </a:p>
          <a:p>
            <a:pPr>
              <a:buFont typeface="Wingdings" panose="05000000000000000000" pitchFamily="2" charset="2"/>
              <a:buChar char="Ø"/>
            </a:pPr>
            <a:endParaRPr lang="el-GR" dirty="0"/>
          </a:p>
        </p:txBody>
      </p:sp>
    </p:spTree>
    <p:extLst>
      <p:ext uri="{BB962C8B-B14F-4D97-AF65-F5344CB8AC3E}">
        <p14:creationId xmlns:p14="http://schemas.microsoft.com/office/powerpoint/2010/main" val="29779790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ΠΑΡΑΓΩΓΗ ΚΑΛΛΥΝΤΙΚΩΝ ΠΡΟΪΟΝΤΩΝ</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090387" y="2329845"/>
            <a:ext cx="4011226" cy="2743200"/>
          </a:xfrm>
          <a:prstGeom prst="rect">
            <a:avLst/>
          </a:prstGeom>
        </p:spPr>
      </p:pic>
      <p:sp>
        <p:nvSpPr>
          <p:cNvPr id="6" name="Ορθογώνιο 5"/>
          <p:cNvSpPr/>
          <p:nvPr/>
        </p:nvSpPr>
        <p:spPr>
          <a:xfrm>
            <a:off x="5168370" y="5267057"/>
            <a:ext cx="3229140" cy="461665"/>
          </a:xfrm>
          <a:prstGeom prst="rect">
            <a:avLst/>
          </a:prstGeom>
        </p:spPr>
        <p:txBody>
          <a:bodyPr wrap="square">
            <a:spAutoFit/>
          </a:bodyPr>
          <a:lstStyle/>
          <a:p>
            <a:r>
              <a:rPr lang="en-US" sz="2400" dirty="0" err="1"/>
              <a:t>Ko</a:t>
            </a:r>
            <a:r>
              <a:rPr lang="el-GR" sz="2400" dirty="0" err="1"/>
              <a:t>λλοειδής</a:t>
            </a:r>
            <a:r>
              <a:rPr lang="el-GR" sz="2400" dirty="0"/>
              <a:t> μύλος</a:t>
            </a:r>
          </a:p>
        </p:txBody>
      </p:sp>
    </p:spTree>
    <p:extLst>
      <p:ext uri="{BB962C8B-B14F-4D97-AF65-F5344CB8AC3E}">
        <p14:creationId xmlns:p14="http://schemas.microsoft.com/office/powerpoint/2010/main" val="20549510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ΠΑΡΑΓΩΓΗ ΚΑΛΛΥΝΤΙΚΩΝ ΠΡΟΪΟΝΤΩΝ</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500448" y="2133600"/>
            <a:ext cx="5092930" cy="3778250"/>
          </a:xfrm>
          <a:prstGeom prst="rect">
            <a:avLst/>
          </a:prstGeom>
        </p:spPr>
      </p:pic>
      <p:sp>
        <p:nvSpPr>
          <p:cNvPr id="5" name="Ορθογώνιο 4"/>
          <p:cNvSpPr/>
          <p:nvPr/>
        </p:nvSpPr>
        <p:spPr>
          <a:xfrm>
            <a:off x="442445" y="2573971"/>
            <a:ext cx="3919663" cy="523220"/>
          </a:xfrm>
          <a:prstGeom prst="rect">
            <a:avLst/>
          </a:prstGeom>
        </p:spPr>
        <p:txBody>
          <a:bodyPr wrap="none">
            <a:spAutoFit/>
          </a:bodyPr>
          <a:lstStyle/>
          <a:p>
            <a:r>
              <a:rPr lang="el-GR" sz="2800" dirty="0"/>
              <a:t>Αξονικός </a:t>
            </a:r>
            <a:r>
              <a:rPr lang="el-GR" sz="2800" dirty="0" err="1"/>
              <a:t>ανδευτήρας</a:t>
            </a:r>
            <a:endParaRPr lang="el-GR" sz="2800" dirty="0"/>
          </a:p>
        </p:txBody>
      </p:sp>
    </p:spTree>
    <p:extLst>
      <p:ext uri="{BB962C8B-B14F-4D97-AF65-F5344CB8AC3E}">
        <p14:creationId xmlns:p14="http://schemas.microsoft.com/office/powerpoint/2010/main" val="22593327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rgbClr val="FF0000"/>
                </a:solidFill>
              </a:rPr>
              <a:t>ΣΥΣΚΕΥΑΣΙΑ ΚΑΛΛΥΝΤΙΚΩΝ ΠΡΟΪΟΝΤΩΝ</a:t>
            </a:r>
          </a:p>
        </p:txBody>
      </p:sp>
      <p:sp>
        <p:nvSpPr>
          <p:cNvPr id="3" name="Θέση περιεχομένου 2"/>
          <p:cNvSpPr>
            <a:spLocks noGrp="1"/>
          </p:cNvSpPr>
          <p:nvPr>
            <p:ph idx="1"/>
          </p:nvPr>
        </p:nvSpPr>
        <p:spPr>
          <a:xfrm>
            <a:off x="1308538" y="1613338"/>
            <a:ext cx="10199787" cy="5244662"/>
          </a:xfrm>
        </p:spPr>
        <p:txBody>
          <a:bodyPr>
            <a:normAutofit/>
          </a:bodyPr>
          <a:lstStyle/>
          <a:p>
            <a:r>
              <a:rPr lang="el-GR" dirty="0"/>
              <a:t>Μετά το τέλος του μαθήματος οι φοιτητές θα είναι σε θέση να γνωρίζουν:</a:t>
            </a:r>
            <a:endParaRPr lang="el-GR" sz="2000" dirty="0"/>
          </a:p>
          <a:p>
            <a:pPr marL="0" indent="0">
              <a:buNone/>
            </a:pPr>
            <a:r>
              <a:rPr lang="el-GR" dirty="0"/>
              <a:t> </a:t>
            </a:r>
            <a:endParaRPr lang="el-GR" sz="2000" dirty="0"/>
          </a:p>
          <a:p>
            <a:pPr lvl="1"/>
            <a:r>
              <a:rPr lang="el-GR" sz="1800" b="1" dirty="0"/>
              <a:t>Πώς να επιλέγουν (σχεδιάζουν) τα κατάλληλα υλικά συσκευασίας για τα αντίστοιχα είδη καλλυντικών </a:t>
            </a:r>
            <a:r>
              <a:rPr lang="el-GR" sz="1800" b="1" dirty="0" err="1"/>
              <a:t>προιόντων</a:t>
            </a:r>
            <a:r>
              <a:rPr lang="el-GR" sz="1800" b="1" dirty="0"/>
              <a:t>. </a:t>
            </a:r>
            <a:r>
              <a:rPr lang="el-GR" sz="1800" b="1" dirty="0" err="1"/>
              <a:t>Π.χ</a:t>
            </a:r>
            <a:r>
              <a:rPr lang="el-GR" sz="1800" b="1" dirty="0"/>
              <a:t>  βρεφικά, αντηλιακά καλλυντικά, προϊόντα,  για τη στοματική κοιλότητα, το πρόσωπο, τα μαλλιά  </a:t>
            </a:r>
            <a:r>
              <a:rPr lang="el-GR" sz="1800" dirty="0" err="1"/>
              <a:t>κ.α</a:t>
            </a:r>
            <a:endParaRPr lang="el-GR" sz="1800" dirty="0"/>
          </a:p>
          <a:p>
            <a:pPr lvl="1"/>
            <a:r>
              <a:rPr lang="el-GR" sz="1800" dirty="0"/>
              <a:t>Πώς να εκτελούν τα κατάλληλα τεστ σταθερότητας και συμβατότητας με το προϊόν, εφαρμόζοντας τα κατάλληλα πρωτόκολλα. (μεθόδους).</a:t>
            </a:r>
          </a:p>
          <a:p>
            <a:pPr lvl="1"/>
            <a:r>
              <a:rPr lang="el-GR" sz="1800" b="1" dirty="0"/>
              <a:t>Τις μεθόδους ελέγχου των υλικών συσκευασίας</a:t>
            </a:r>
            <a:r>
              <a:rPr lang="el-GR" sz="1800" dirty="0"/>
              <a:t>, κατά την παραλαβή στο εργοστάσιο παραγωγής καλλυντικών, σύμφωνα με τους κανόνες καλής παραγωγής  «</a:t>
            </a:r>
            <a:r>
              <a:rPr lang="en-US" sz="1800" dirty="0"/>
              <a:t>GMP</a:t>
            </a:r>
            <a:r>
              <a:rPr lang="el-GR" sz="1800" dirty="0"/>
              <a:t>» και τις απαιτήσεις του ΕΟΦ.</a:t>
            </a:r>
          </a:p>
          <a:p>
            <a:pPr lvl="1"/>
            <a:r>
              <a:rPr lang="el-GR" sz="1800" dirty="0"/>
              <a:t>Τον έλεγχο και την αξιολόγηση των τελικών σκευασμάτων, στην διάρκεια του χρόνου, για την τελική εκτίμηση σταθερότητάς (χρόνος ζωής) του προϊόντος.</a:t>
            </a:r>
          </a:p>
          <a:p>
            <a:pPr lvl="1"/>
            <a:r>
              <a:rPr lang="el-GR" sz="1800" b="1" dirty="0"/>
              <a:t>Θα γνωρίζουν πώς να αξιολογούν, μέσω των κατάλληλων δοκιμασιών </a:t>
            </a:r>
            <a:r>
              <a:rPr lang="el-GR" sz="1800" dirty="0"/>
              <a:t>(φυσικοχημικοί, μικροβιολογικοί, έλεγχοι υλικών συσκευασίας) την  Περίοδο ζωής μετά το Άνοιγμα (</a:t>
            </a:r>
            <a:r>
              <a:rPr lang="en-US" sz="1800" dirty="0"/>
              <a:t>Period After Opening</a:t>
            </a:r>
            <a:r>
              <a:rPr lang="el-GR" sz="1800" dirty="0"/>
              <a:t>, </a:t>
            </a:r>
            <a:r>
              <a:rPr lang="en-US" sz="1800" dirty="0"/>
              <a:t>PAO</a:t>
            </a:r>
            <a:r>
              <a:rPr lang="el-GR" sz="1800" dirty="0"/>
              <a:t>), που είναι υποχρεωτικό να αναφέρεται στη συσκευασία. </a:t>
            </a:r>
          </a:p>
          <a:p>
            <a:endParaRPr lang="el-GR" dirty="0"/>
          </a:p>
        </p:txBody>
      </p:sp>
    </p:spTree>
    <p:extLst>
      <p:ext uri="{BB962C8B-B14F-4D97-AF65-F5344CB8AC3E}">
        <p14:creationId xmlns:p14="http://schemas.microsoft.com/office/powerpoint/2010/main" val="23990411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ΣΥΣΚΕΥΑΣΙΑ ΚΑΛΛΥΝΤΙΚΩΝ ΠΡΟΪΟΝΤΩΝ</a:t>
            </a:r>
            <a:endParaRPr lang="el-GR" dirty="0"/>
          </a:p>
        </p:txBody>
      </p:sp>
      <p:sp>
        <p:nvSpPr>
          <p:cNvPr id="3" name="Θέση περιεχομένου 2"/>
          <p:cNvSpPr>
            <a:spLocks noGrp="1"/>
          </p:cNvSpPr>
          <p:nvPr>
            <p:ph idx="1"/>
          </p:nvPr>
        </p:nvSpPr>
        <p:spPr>
          <a:xfrm>
            <a:off x="1150883" y="2133600"/>
            <a:ext cx="11041117" cy="3777622"/>
          </a:xfrm>
        </p:spPr>
        <p:txBody>
          <a:bodyPr>
            <a:noAutofit/>
          </a:bodyPr>
          <a:lstStyle/>
          <a:p>
            <a:pPr marL="0" lvl="0" indent="0">
              <a:buNone/>
            </a:pPr>
            <a:r>
              <a:rPr lang="el-GR" sz="2400" dirty="0"/>
              <a:t>Αντικείμενο διδασκαλίας</a:t>
            </a:r>
            <a:r>
              <a:rPr lang="en-US" sz="2400" dirty="0"/>
              <a:t>:</a:t>
            </a:r>
            <a:endParaRPr lang="el-GR" sz="2400" dirty="0"/>
          </a:p>
          <a:p>
            <a:pPr lvl="0">
              <a:buFont typeface="Wingdings" panose="05000000000000000000" pitchFamily="2" charset="2"/>
              <a:buChar char="Ø"/>
            </a:pPr>
            <a:r>
              <a:rPr lang="el-GR" sz="2000" dirty="0"/>
              <a:t>Γενικά χαρακτηριστικά που απαιτούνται για τη συσκευασία των καλλυντικών προϊόντων</a:t>
            </a:r>
          </a:p>
          <a:p>
            <a:pPr lvl="0">
              <a:buFont typeface="Wingdings" panose="05000000000000000000" pitchFamily="2" charset="2"/>
              <a:buChar char="Ø"/>
            </a:pPr>
            <a:r>
              <a:rPr lang="el-GR" sz="2000" dirty="0"/>
              <a:t>Γενικές αρχές για το σχεδιασμό των ειδών συσκευασίας.</a:t>
            </a:r>
          </a:p>
          <a:p>
            <a:pPr lvl="0">
              <a:buFont typeface="Wingdings" panose="05000000000000000000" pitchFamily="2" charset="2"/>
              <a:buChar char="Ø"/>
            </a:pPr>
            <a:r>
              <a:rPr lang="el-GR" sz="2000" b="1" dirty="0"/>
              <a:t>Νομοθετικές απαιτήσεις και ποιοτική διασφάλιση της συσκευασίας των καλλυ</a:t>
            </a:r>
            <a:r>
              <a:rPr lang="el-GR" sz="2000" dirty="0"/>
              <a:t>ντικών.</a:t>
            </a:r>
          </a:p>
          <a:p>
            <a:pPr lvl="0">
              <a:buFont typeface="Wingdings" panose="05000000000000000000" pitchFamily="2" charset="2"/>
              <a:buChar char="Ø"/>
            </a:pPr>
            <a:r>
              <a:rPr lang="el-GR" sz="2000" b="1" dirty="0"/>
              <a:t>Είδη υλικών συσκευασίας των καλλυντικών προϊόντω</a:t>
            </a:r>
            <a:r>
              <a:rPr lang="el-GR" sz="2000" dirty="0"/>
              <a:t>ν (γυαλί, πλαστικά, μέταλλα) </a:t>
            </a:r>
          </a:p>
          <a:p>
            <a:pPr lvl="0">
              <a:buFont typeface="Wingdings" panose="05000000000000000000" pitchFamily="2" charset="2"/>
              <a:buChar char="Ø"/>
            </a:pPr>
            <a:r>
              <a:rPr lang="el-GR" sz="2000" b="1" dirty="0"/>
              <a:t>Χημεία πολυμερών </a:t>
            </a:r>
            <a:r>
              <a:rPr lang="el-GR" sz="2000" dirty="0"/>
              <a:t>(</a:t>
            </a:r>
            <a:r>
              <a:rPr lang="en-US" sz="2000" dirty="0"/>
              <a:t>PE</a:t>
            </a:r>
            <a:r>
              <a:rPr lang="el-GR" sz="2000" dirty="0"/>
              <a:t>, </a:t>
            </a:r>
            <a:r>
              <a:rPr lang="en-US" sz="2000" dirty="0"/>
              <a:t>HDPE</a:t>
            </a:r>
            <a:r>
              <a:rPr lang="el-GR" sz="2000" dirty="0"/>
              <a:t>, </a:t>
            </a:r>
            <a:r>
              <a:rPr lang="en-US" sz="2000" dirty="0"/>
              <a:t>PS</a:t>
            </a:r>
            <a:r>
              <a:rPr lang="el-GR" sz="2000" dirty="0"/>
              <a:t>, </a:t>
            </a:r>
            <a:r>
              <a:rPr lang="en-US" sz="2000" dirty="0"/>
              <a:t>PVC</a:t>
            </a:r>
            <a:r>
              <a:rPr lang="el-GR" sz="2000" dirty="0"/>
              <a:t>, </a:t>
            </a:r>
            <a:r>
              <a:rPr lang="en-US" sz="2000" dirty="0"/>
              <a:t>COEX</a:t>
            </a:r>
            <a:r>
              <a:rPr lang="el-GR" sz="2000" dirty="0"/>
              <a:t>, </a:t>
            </a:r>
            <a:r>
              <a:rPr lang="en-US" sz="2000" dirty="0"/>
              <a:t>PET</a:t>
            </a:r>
            <a:r>
              <a:rPr lang="el-GR" sz="2000" dirty="0"/>
              <a:t>) </a:t>
            </a:r>
          </a:p>
          <a:p>
            <a:pPr lvl="0">
              <a:buFont typeface="Wingdings" panose="05000000000000000000" pitchFamily="2" charset="2"/>
              <a:buChar char="Ø"/>
            </a:pPr>
            <a:r>
              <a:rPr lang="el-GR" sz="2000" dirty="0"/>
              <a:t>Προβλήματα κατά τη χρησιμοποίηση  των πλαστικών ως υλικά συσκευασίας.</a:t>
            </a:r>
          </a:p>
          <a:p>
            <a:pPr lvl="0">
              <a:buFont typeface="Wingdings" panose="05000000000000000000" pitchFamily="2" charset="2"/>
              <a:buChar char="Ø"/>
            </a:pPr>
            <a:r>
              <a:rPr lang="el-GR" sz="2000" dirty="0"/>
              <a:t>Συσκευασία καλλυντικών προϊόντων υπό πίεση</a:t>
            </a:r>
          </a:p>
        </p:txBody>
      </p:sp>
    </p:spTree>
    <p:extLst>
      <p:ext uri="{BB962C8B-B14F-4D97-AF65-F5344CB8AC3E}">
        <p14:creationId xmlns:p14="http://schemas.microsoft.com/office/powerpoint/2010/main" val="26363339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ΣΥΣΚΕΥΑΣΙΑ ΚΑΛΛΥΝΤΙΚΩΝ ΠΡΟΪΟΝΤΩΝ (Θ,ΕΥ)</a:t>
            </a:r>
            <a:endParaRPr lang="el-GR" dirty="0"/>
          </a:p>
        </p:txBody>
      </p:sp>
      <p:sp>
        <p:nvSpPr>
          <p:cNvPr id="3" name="Θέση περιεχομένου 2"/>
          <p:cNvSpPr>
            <a:spLocks noGrp="1"/>
          </p:cNvSpPr>
          <p:nvPr>
            <p:ph idx="1"/>
          </p:nvPr>
        </p:nvSpPr>
        <p:spPr/>
        <p:txBody>
          <a:bodyPr/>
          <a:lstStyle/>
          <a:p>
            <a:pPr lvl="0">
              <a:buFont typeface="Wingdings" panose="05000000000000000000" pitchFamily="2" charset="2"/>
              <a:buChar char="Ø"/>
            </a:pPr>
            <a:r>
              <a:rPr lang="el-GR" sz="2000" b="1" dirty="0"/>
              <a:t>Προωθητικά αέ</a:t>
            </a:r>
            <a:r>
              <a:rPr lang="el-GR" sz="2000" dirty="0"/>
              <a:t>ρια.</a:t>
            </a:r>
          </a:p>
          <a:p>
            <a:pPr lvl="0">
              <a:buFont typeface="Wingdings" panose="05000000000000000000" pitchFamily="2" charset="2"/>
              <a:buChar char="Ø"/>
            </a:pPr>
            <a:r>
              <a:rPr lang="el-GR" sz="2000" dirty="0"/>
              <a:t>Διάβρωση υλικών συσκευασίας στο χρόνο και προσμίξεις (</a:t>
            </a:r>
            <a:r>
              <a:rPr lang="el-GR" sz="2000" dirty="0" err="1"/>
              <a:t>βαρέα</a:t>
            </a:r>
            <a:r>
              <a:rPr lang="el-GR" sz="2000" dirty="0"/>
              <a:t> μέταλλα, </a:t>
            </a:r>
            <a:r>
              <a:rPr lang="el-GR" sz="2000" dirty="0" err="1"/>
              <a:t>φθαλικά</a:t>
            </a:r>
            <a:r>
              <a:rPr lang="el-GR" sz="2000" dirty="0"/>
              <a:t> συστατικά, αλλεργιογόνα </a:t>
            </a:r>
            <a:r>
              <a:rPr lang="el-GR" sz="2000" dirty="0" err="1"/>
              <a:t>κ.α</a:t>
            </a:r>
            <a:r>
              <a:rPr lang="el-GR" sz="2000" dirty="0"/>
              <a:t>) </a:t>
            </a:r>
          </a:p>
          <a:p>
            <a:pPr lvl="0">
              <a:buFont typeface="Wingdings" panose="05000000000000000000" pitchFamily="2" charset="2"/>
              <a:buChar char="Ø"/>
            </a:pPr>
            <a:r>
              <a:rPr lang="el-GR" sz="2000" dirty="0"/>
              <a:t>Τεστ σταθερότητας-Συμβατότητας των υλικών συσκευασίας.</a:t>
            </a:r>
          </a:p>
          <a:p>
            <a:pPr lvl="0">
              <a:buFont typeface="Wingdings" panose="05000000000000000000" pitchFamily="2" charset="2"/>
              <a:buChar char="Ø"/>
            </a:pPr>
            <a:r>
              <a:rPr lang="el-GR" sz="2000" b="1" dirty="0"/>
              <a:t>Ποιοτικός έλεγχος των υλικών συσκευασίας στα Εργοστάσια Παραγωγής</a:t>
            </a:r>
          </a:p>
          <a:p>
            <a:pPr lvl="0">
              <a:buFont typeface="Wingdings" panose="05000000000000000000" pitchFamily="2" charset="2"/>
              <a:buChar char="Ø"/>
            </a:pPr>
            <a:r>
              <a:rPr lang="el-GR" sz="2000" dirty="0"/>
              <a:t>Νεότερες τάσεις – Τεχνολογίες στη συσκευασία (</a:t>
            </a:r>
            <a:r>
              <a:rPr lang="en-US" sz="2000" dirty="0"/>
              <a:t>Airless</a:t>
            </a:r>
            <a:r>
              <a:rPr lang="el-GR" sz="2000" dirty="0"/>
              <a:t>, </a:t>
            </a:r>
            <a:r>
              <a:rPr lang="en-US" sz="2000" dirty="0"/>
              <a:t>Bag in Bottle</a:t>
            </a:r>
            <a:r>
              <a:rPr lang="el-GR" sz="2000" dirty="0"/>
              <a:t>,     </a:t>
            </a:r>
            <a:r>
              <a:rPr lang="en-US" sz="2000" dirty="0"/>
              <a:t>Bag on valve</a:t>
            </a:r>
            <a:r>
              <a:rPr lang="el-GR" sz="2000" dirty="0"/>
              <a:t>).</a:t>
            </a:r>
          </a:p>
          <a:p>
            <a:pPr>
              <a:buFont typeface="Wingdings" panose="05000000000000000000" pitchFamily="2" charset="2"/>
              <a:buChar char="Ø"/>
            </a:pPr>
            <a:r>
              <a:rPr lang="el-GR" sz="2000" dirty="0"/>
              <a:t>Περιβαλλοντικά θέματα.</a:t>
            </a:r>
          </a:p>
          <a:p>
            <a:pPr marL="0" indent="0">
              <a:buNone/>
            </a:pPr>
            <a:endParaRPr lang="el-GR" dirty="0"/>
          </a:p>
        </p:txBody>
      </p:sp>
    </p:spTree>
    <p:extLst>
      <p:ext uri="{BB962C8B-B14F-4D97-AF65-F5344CB8AC3E}">
        <p14:creationId xmlns:p14="http://schemas.microsoft.com/office/powerpoint/2010/main" val="19042564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ΣΥΣΚΕΥΑΣΙΑ ΚΑΛΛΥΝΤΙΚΩΝ ΠΡΟΪΟΝΤΩΝ</a:t>
            </a:r>
            <a:endParaRPr lang="el-GR" dirty="0"/>
          </a:p>
        </p:txBody>
      </p:sp>
      <p:sp>
        <p:nvSpPr>
          <p:cNvPr id="3" name="Θέση περιεχομένου 2"/>
          <p:cNvSpPr>
            <a:spLocks noGrp="1"/>
          </p:cNvSpPr>
          <p:nvPr>
            <p:ph idx="1"/>
          </p:nvPr>
        </p:nvSpPr>
        <p:spPr/>
        <p:txBody>
          <a:bodyPr/>
          <a:lstStyle/>
          <a:p>
            <a:pPr marL="0" indent="0">
              <a:buNone/>
            </a:pPr>
            <a:r>
              <a:rPr lang="el-GR" dirty="0"/>
              <a:t>Σάκος μέσα στο φιαλίδιο                          Εσωτερική δομή δοχείου αερολύματος </a:t>
            </a:r>
          </a:p>
          <a:p>
            <a:pPr marL="0" indent="0">
              <a:buNone/>
            </a:pPr>
            <a:r>
              <a:rPr lang="el-GR" dirty="0"/>
              <a:t>(για ευαίσθητα προϊόντα)</a:t>
            </a:r>
          </a:p>
          <a:p>
            <a:pPr marL="0" indent="0">
              <a:buNone/>
            </a:pPr>
            <a:endParaRPr lang="el-GR" dirty="0"/>
          </a:p>
        </p:txBody>
      </p:sp>
      <p:pic>
        <p:nvPicPr>
          <p:cNvPr id="4" name="Εικόνα 3" descr="http://www.weleda.co.uk/content/ebiz/weleda/page/bodylotion/bag-in-bottle.jpg"/>
          <p:cNvPicPr/>
          <p:nvPr/>
        </p:nvPicPr>
        <p:blipFill>
          <a:blip r:embed="rId2">
            <a:extLst>
              <a:ext uri="{28A0092B-C50C-407E-A947-70E740481C1C}">
                <a14:useLocalDpi xmlns:a14="http://schemas.microsoft.com/office/drawing/2010/main" val="0"/>
              </a:ext>
            </a:extLst>
          </a:blip>
          <a:srcRect/>
          <a:stretch>
            <a:fillRect/>
          </a:stretch>
        </p:blipFill>
        <p:spPr bwMode="auto">
          <a:xfrm>
            <a:off x="1923394" y="3377572"/>
            <a:ext cx="3582878" cy="3212414"/>
          </a:xfrm>
          <a:prstGeom prst="rect">
            <a:avLst/>
          </a:prstGeom>
          <a:noFill/>
          <a:ln>
            <a:noFill/>
          </a:ln>
        </p:spPr>
      </p:pic>
      <p:pic>
        <p:nvPicPr>
          <p:cNvPr id="5" name="Εικόνα 4" descr="http://www.aerosol.org/uploads/Resize_Aerosol_schema_2.jpg"/>
          <p:cNvPicPr/>
          <p:nvPr/>
        </p:nvPicPr>
        <p:blipFill>
          <a:blip r:embed="rId3">
            <a:extLst>
              <a:ext uri="{28A0092B-C50C-407E-A947-70E740481C1C}">
                <a14:useLocalDpi xmlns:a14="http://schemas.microsoft.com/office/drawing/2010/main" val="0"/>
              </a:ext>
            </a:extLst>
          </a:blip>
          <a:srcRect/>
          <a:stretch>
            <a:fillRect/>
          </a:stretch>
        </p:blipFill>
        <p:spPr bwMode="auto">
          <a:xfrm>
            <a:off x="6637284" y="2806262"/>
            <a:ext cx="4867328" cy="3783724"/>
          </a:xfrm>
          <a:prstGeom prst="rect">
            <a:avLst/>
          </a:prstGeom>
          <a:noFill/>
          <a:ln>
            <a:noFill/>
          </a:ln>
        </p:spPr>
      </p:pic>
    </p:spTree>
    <p:extLst>
      <p:ext uri="{BB962C8B-B14F-4D97-AF65-F5344CB8AC3E}">
        <p14:creationId xmlns:p14="http://schemas.microsoft.com/office/powerpoint/2010/main" val="7272190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FF0000"/>
                </a:solidFill>
              </a:rPr>
              <a:t>ΝΟΜΟΘΕΣΙΑ ΚΑΛΛΥΝΤΙΚΩΝ ΚΑΙ ΙΑΤΡΟΤΕΧΝΟΛΟΓΙΚΩΝ ΠΡΟΪΟΝΤΩΝ </a:t>
            </a:r>
            <a:r>
              <a:rPr lang="el-GR" b="1" dirty="0">
                <a:solidFill>
                  <a:schemeClr val="bg2">
                    <a:lumMod val="10000"/>
                  </a:schemeClr>
                </a:solidFill>
              </a:rPr>
              <a:t>(Θ, ΕΥ)</a:t>
            </a:r>
          </a:p>
        </p:txBody>
      </p:sp>
      <p:sp>
        <p:nvSpPr>
          <p:cNvPr id="3" name="Θέση περιεχομένου 2"/>
          <p:cNvSpPr>
            <a:spLocks noGrp="1"/>
          </p:cNvSpPr>
          <p:nvPr>
            <p:ph idx="1"/>
          </p:nvPr>
        </p:nvSpPr>
        <p:spPr>
          <a:xfrm>
            <a:off x="1418897" y="2133600"/>
            <a:ext cx="10085715" cy="4724400"/>
          </a:xfrm>
        </p:spPr>
        <p:txBody>
          <a:bodyPr>
            <a:normAutofit/>
          </a:bodyPr>
          <a:lstStyle/>
          <a:p>
            <a:pPr marL="0" indent="0" algn="just">
              <a:spcBef>
                <a:spcPct val="0"/>
              </a:spcBef>
              <a:buNone/>
            </a:pPr>
            <a:r>
              <a:rPr lang="el-GR" altLang="el-GR" dirty="0">
                <a:latin typeface="Arial" panose="020B0604020202020204" pitchFamily="34" charset="0"/>
              </a:rPr>
              <a:t>Σκοπός</a:t>
            </a:r>
            <a:r>
              <a:rPr lang="en-US" altLang="el-GR" dirty="0">
                <a:latin typeface="Arial" panose="020B0604020202020204" pitchFamily="34" charset="0"/>
              </a:rPr>
              <a:t>:</a:t>
            </a:r>
            <a:endParaRPr lang="el-GR" altLang="el-GR" dirty="0">
              <a:latin typeface="Arial" panose="020B0604020202020204" pitchFamily="34" charset="0"/>
            </a:endParaRPr>
          </a:p>
          <a:p>
            <a:pPr algn="just">
              <a:spcBef>
                <a:spcPct val="0"/>
              </a:spcBef>
              <a:buFont typeface="Wingdings" panose="05000000000000000000" pitchFamily="2" charset="2"/>
              <a:buChar char="ü"/>
            </a:pPr>
            <a:r>
              <a:rPr lang="el-GR" altLang="el-GR" dirty="0">
                <a:latin typeface="Arial" panose="020B0604020202020204" pitchFamily="34" charset="0"/>
              </a:rPr>
              <a:t>Κατανόηση των βασικών αρχών του νομοθετικού πλαισίου που διέπει τα καλλυντικά και </a:t>
            </a:r>
            <a:r>
              <a:rPr lang="el-GR" altLang="el-GR" dirty="0" err="1">
                <a:latin typeface="Arial" panose="020B0604020202020204" pitchFamily="34" charset="0"/>
              </a:rPr>
              <a:t>ιατροτεχνολογικά</a:t>
            </a:r>
            <a:r>
              <a:rPr lang="el-GR" altLang="el-GR" dirty="0">
                <a:latin typeface="Arial" panose="020B0604020202020204" pitchFamily="34" charset="0"/>
              </a:rPr>
              <a:t> προϊόντα που κυκλοφορούν στην Ελλάδα  και είναι εναρμονισμένο με τον </a:t>
            </a:r>
            <a:r>
              <a:rPr lang="el-GR" altLang="el-GR" b="1" dirty="0">
                <a:latin typeface="Arial" panose="020B0604020202020204" pitchFamily="34" charset="0"/>
              </a:rPr>
              <a:t>κανονισμό της ΕΕ</a:t>
            </a:r>
            <a:r>
              <a:rPr lang="el-GR" altLang="el-GR" dirty="0">
                <a:latin typeface="Arial" panose="020B0604020202020204" pitchFamily="34" charset="0"/>
              </a:rPr>
              <a:t>. </a:t>
            </a:r>
          </a:p>
          <a:p>
            <a:pPr algn="just">
              <a:spcBef>
                <a:spcPct val="0"/>
              </a:spcBef>
              <a:buFont typeface="Wingdings" panose="05000000000000000000" pitchFamily="2" charset="2"/>
              <a:buChar char="ü"/>
            </a:pPr>
            <a:endParaRPr lang="el-GR" altLang="el-GR" dirty="0">
              <a:latin typeface="Arial" panose="020B0604020202020204" pitchFamily="34" charset="0"/>
            </a:endParaRPr>
          </a:p>
          <a:p>
            <a:pPr algn="just">
              <a:spcBef>
                <a:spcPct val="0"/>
              </a:spcBef>
              <a:buFont typeface="Wingdings" panose="05000000000000000000" pitchFamily="2" charset="2"/>
              <a:buChar char="ü"/>
            </a:pPr>
            <a:r>
              <a:rPr lang="el-GR" altLang="el-GR" dirty="0">
                <a:latin typeface="Arial" panose="020B0604020202020204" pitchFamily="34" charset="0"/>
              </a:rPr>
              <a:t>Διδασκαλία των  </a:t>
            </a:r>
            <a:r>
              <a:rPr lang="el-GR" altLang="el-GR" b="1" dirty="0">
                <a:latin typeface="Arial" panose="020B0604020202020204" pitchFamily="34" charset="0"/>
              </a:rPr>
              <a:t>βασικών πυλώνων του κανονισμού των καλλυντικών και </a:t>
            </a:r>
            <a:r>
              <a:rPr lang="el-GR" altLang="el-GR" b="1" dirty="0" err="1">
                <a:latin typeface="Arial" panose="020B0604020202020204" pitchFamily="34" charset="0"/>
              </a:rPr>
              <a:t>ιατροτεχνολογικών</a:t>
            </a:r>
            <a:r>
              <a:rPr lang="el-GR" altLang="el-GR" b="1" dirty="0">
                <a:latin typeface="Arial" panose="020B0604020202020204" pitchFamily="34" charset="0"/>
              </a:rPr>
              <a:t> προϊόντων</a:t>
            </a:r>
            <a:r>
              <a:rPr lang="el-GR" altLang="el-GR" dirty="0">
                <a:latin typeface="Arial" panose="020B0604020202020204" pitchFamily="34" charset="0"/>
              </a:rPr>
              <a:t> αντίστοιχα σύμφωνα με την ισχύουσα νομοθεσία όσον αφορά την γνωστοποίηση, την παραγωγή, τη διανομή, τον τρόπο  ελέγχου κυκλοφορίας και των νομοθετικών υποχρεώσεων του υπεύθυνου παραγωγής και  κυκλοφορίας. </a:t>
            </a:r>
          </a:p>
          <a:p>
            <a:pPr algn="just">
              <a:spcBef>
                <a:spcPct val="0"/>
              </a:spcBef>
              <a:buFont typeface="Wingdings" panose="05000000000000000000" pitchFamily="2" charset="2"/>
              <a:buChar char="ü"/>
            </a:pPr>
            <a:endParaRPr lang="el-GR" altLang="el-GR" dirty="0">
              <a:latin typeface="Arial" panose="020B0604020202020204" pitchFamily="34" charset="0"/>
            </a:endParaRPr>
          </a:p>
          <a:p>
            <a:pPr algn="just">
              <a:spcBef>
                <a:spcPct val="0"/>
              </a:spcBef>
              <a:buFont typeface="Wingdings" panose="05000000000000000000" pitchFamily="2" charset="2"/>
              <a:buChar char="ü"/>
            </a:pPr>
            <a:r>
              <a:rPr lang="el-GR" altLang="el-GR" dirty="0">
                <a:latin typeface="Arial" panose="020B0604020202020204" pitchFamily="34" charset="0"/>
              </a:rPr>
              <a:t>Εκμάθηση των προϋποθέσεων για την σωστή και ασφαλή κυκλοφορία τους, όσον αφορά την επισήμανση (ετικέτα, οδηγίες χρήσης, σήματα, μέσα επικοινωνίας </a:t>
            </a:r>
            <a:r>
              <a:rPr lang="el-GR" altLang="el-GR" dirty="0" err="1">
                <a:latin typeface="Arial" panose="020B0604020202020204" pitchFamily="34" charset="0"/>
              </a:rPr>
              <a:t>κά</a:t>
            </a:r>
            <a:r>
              <a:rPr lang="el-GR" altLang="el-GR" dirty="0">
                <a:latin typeface="Arial" panose="020B0604020202020204" pitchFamily="34" charset="0"/>
              </a:rPr>
              <a:t>), τα συστατικά και την αξιολόγηση της ασφάλειας προς τον καταναλωτή</a:t>
            </a:r>
          </a:p>
          <a:p>
            <a:endParaRPr lang="el-GR" dirty="0"/>
          </a:p>
        </p:txBody>
      </p:sp>
    </p:spTree>
    <p:extLst>
      <p:ext uri="{BB962C8B-B14F-4D97-AF65-F5344CB8AC3E}">
        <p14:creationId xmlns:p14="http://schemas.microsoft.com/office/powerpoint/2010/main" val="35245346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FF0000"/>
                </a:solidFill>
              </a:rPr>
              <a:t>ΜΟΝΙΜΟ ΔΙΔΑΚΤΙΚΟ ΠΡΟΣΩΠΙΚΟ</a:t>
            </a:r>
            <a:endParaRPr lang="el-GR" b="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781636092"/>
              </p:ext>
            </p:extLst>
          </p:nvPr>
        </p:nvGraphicFramePr>
        <p:xfrm>
          <a:off x="2060516" y="1196371"/>
          <a:ext cx="8915402" cy="5524138"/>
        </p:xfrm>
        <a:graphic>
          <a:graphicData uri="http://schemas.openxmlformats.org/drawingml/2006/table">
            <a:tbl>
              <a:tblPr firstRow="1" bandRow="1">
                <a:tableStyleId>{5C22544A-7EE6-4342-B048-85BDC9FD1C3A}</a:tableStyleId>
              </a:tblPr>
              <a:tblGrid>
                <a:gridCol w="4479236">
                  <a:extLst>
                    <a:ext uri="{9D8B030D-6E8A-4147-A177-3AD203B41FA5}">
                      <a16:colId xmlns:a16="http://schemas.microsoft.com/office/drawing/2014/main" val="20000"/>
                    </a:ext>
                  </a:extLst>
                </a:gridCol>
                <a:gridCol w="4436166">
                  <a:extLst>
                    <a:ext uri="{9D8B030D-6E8A-4147-A177-3AD203B41FA5}">
                      <a16:colId xmlns:a16="http://schemas.microsoft.com/office/drawing/2014/main" val="20001"/>
                    </a:ext>
                  </a:extLst>
                </a:gridCol>
              </a:tblGrid>
              <a:tr h="370840">
                <a:tc>
                  <a:txBody>
                    <a:bodyPr/>
                    <a:lstStyle/>
                    <a:p>
                      <a:r>
                        <a:rPr lang="el-GR" sz="1600" b="1" dirty="0">
                          <a:solidFill>
                            <a:schemeClr val="tx1"/>
                          </a:solidFill>
                        </a:rPr>
                        <a:t>ΒΑΡΒΑΡΕΣΟΥ ΑΘΑΝΑΣΙΑ</a:t>
                      </a:r>
                      <a:r>
                        <a:rPr lang="en-US" sz="1600" b="1" dirty="0">
                          <a:solidFill>
                            <a:schemeClr val="tx1"/>
                          </a:solidFill>
                        </a:rPr>
                        <a:t>, PhD</a:t>
                      </a:r>
                      <a:endParaRPr lang="el-GR" sz="1600" b="1" dirty="0">
                        <a:solidFill>
                          <a:schemeClr val="tx1"/>
                        </a:solidFill>
                      </a:endParaRPr>
                    </a:p>
                  </a:txBody>
                  <a:tcPr marL="77525" marR="77525">
                    <a:noFill/>
                  </a:tcPr>
                </a:tc>
                <a:tc>
                  <a:txBody>
                    <a:bodyPr/>
                    <a:lstStyle/>
                    <a:p>
                      <a:r>
                        <a:rPr lang="el-GR" sz="1600" b="1" dirty="0">
                          <a:solidFill>
                            <a:schemeClr val="tx1"/>
                          </a:solidFill>
                        </a:rPr>
                        <a:t>ΚΑΘΗΓΗΤΡΙΑ ΚΟΣΜΗΤΟΛΟΓΙΑΣ</a:t>
                      </a:r>
                    </a:p>
                  </a:txBody>
                  <a:tcPr marL="77525" marR="77525">
                    <a:noFill/>
                  </a:tcPr>
                </a:tc>
                <a:extLst>
                  <a:ext uri="{0D108BD9-81ED-4DB2-BD59-A6C34878D82A}">
                    <a16:rowId xmlns:a16="http://schemas.microsoft.com/office/drawing/2014/main" val="10000"/>
                  </a:ext>
                </a:extLst>
              </a:tr>
              <a:tr h="370840">
                <a:tc>
                  <a:txBody>
                    <a:bodyPr/>
                    <a:lstStyle/>
                    <a:p>
                      <a:r>
                        <a:rPr lang="el-GR" sz="1600" b="1" dirty="0"/>
                        <a:t>ΚΕΦΑΛΑ ΒΑΣΙΛΙΚΗ, </a:t>
                      </a:r>
                      <a:r>
                        <a:rPr lang="en-US" sz="1600" b="1" dirty="0"/>
                        <a:t>PhD</a:t>
                      </a:r>
                      <a:endParaRPr lang="el-GR" sz="1600" b="1" dirty="0"/>
                    </a:p>
                  </a:txBody>
                  <a:tcPr marL="77525" marR="77525">
                    <a:noFill/>
                  </a:tcPr>
                </a:tc>
                <a:tc>
                  <a:txBody>
                    <a:bodyPr/>
                    <a:lstStyle/>
                    <a:p>
                      <a:r>
                        <a:rPr lang="el-GR" sz="1600" b="1" dirty="0"/>
                        <a:t>ΚΑΘΗΓΗΤΡΙΑ ΑΙΣΘΗΤΙΚΗΣ-ΜΑΚΙΓΙΑΖ</a:t>
                      </a:r>
                    </a:p>
                  </a:txBody>
                  <a:tcPr marL="77525" marR="77525">
                    <a:noFill/>
                  </a:tcPr>
                </a:tc>
                <a:extLst>
                  <a:ext uri="{0D108BD9-81ED-4DB2-BD59-A6C34878D82A}">
                    <a16:rowId xmlns:a16="http://schemas.microsoft.com/office/drawing/2014/main" val="10001"/>
                  </a:ext>
                </a:extLst>
              </a:tr>
              <a:tr h="488406">
                <a:tc>
                  <a:txBody>
                    <a:bodyPr/>
                    <a:lstStyle/>
                    <a:p>
                      <a:r>
                        <a:rPr lang="el-GR" sz="1600" b="1" dirty="0"/>
                        <a:t>ΚΙΝΤΖΙΟΥ ΕΛΕΝΗ</a:t>
                      </a:r>
                      <a:r>
                        <a:rPr lang="en-US" sz="1600" b="1" dirty="0"/>
                        <a:t>, PhD</a:t>
                      </a:r>
                      <a:endParaRPr lang="el-GR" sz="1600" b="1" dirty="0"/>
                    </a:p>
                  </a:txBody>
                  <a:tcPr marL="77525" marR="77525">
                    <a:noFill/>
                  </a:tcPr>
                </a:tc>
                <a:tc>
                  <a:txBody>
                    <a:bodyPr/>
                    <a:lstStyle/>
                    <a:p>
                      <a:r>
                        <a:rPr lang="el-GR" sz="1600" b="1" dirty="0"/>
                        <a:t>ΚΑΘΗΓΗΤΡΙΑ ΑΙΣΘΗΤΙΚΗΣ-ΦΑΡΜΑΚΕΥΤΙΚΗΣ</a:t>
                      </a:r>
                    </a:p>
                  </a:txBody>
                  <a:tcPr marL="77525" marR="77525">
                    <a:noFill/>
                  </a:tcPr>
                </a:tc>
                <a:extLst>
                  <a:ext uri="{0D108BD9-81ED-4DB2-BD59-A6C34878D82A}">
                    <a16:rowId xmlns:a16="http://schemas.microsoft.com/office/drawing/2014/main" val="10002"/>
                  </a:ext>
                </a:extLst>
              </a:tr>
              <a:tr h="0">
                <a:tc>
                  <a:txBody>
                    <a:bodyPr/>
                    <a:lstStyle/>
                    <a:p>
                      <a:r>
                        <a:rPr lang="el-GR" sz="1600" b="1" dirty="0"/>
                        <a:t>ΓΚΡΕΚ ΙΩΑΝΝΑ</a:t>
                      </a:r>
                      <a:r>
                        <a:rPr lang="en-US" sz="1600" b="1" dirty="0"/>
                        <a:t>, MSc, PhD</a:t>
                      </a:r>
                      <a:endParaRPr lang="el-GR" sz="1600" b="1" dirty="0"/>
                    </a:p>
                  </a:txBody>
                  <a:tcPr marL="77525" marR="77525">
                    <a:noFill/>
                  </a:tcPr>
                </a:tc>
                <a:tc>
                  <a:txBody>
                    <a:bodyPr/>
                    <a:lstStyle/>
                    <a:p>
                      <a:r>
                        <a:rPr lang="el-GR" sz="1600" b="1" dirty="0"/>
                        <a:t>ΑΝΑΠΛΗΡΩΤΡΙΑ ΚΑΘΗΓΗΤΡΙΑ ΑΙΣΘΗΤΙΚΩΝ ΠΡΟΒΛΗΜΑΤΩΝ ΠΟΥ ΠΡΟΕΡΧΟΝΤΑΙ ΑΠΌ ΕΝΔΟΚΡΙΝΟΛΟΓΙΚΑ ΝΟΣΗΜΑΤΑ</a:t>
                      </a:r>
                    </a:p>
                  </a:txBody>
                  <a:tcPr marL="77525" marR="77525">
                    <a:noFill/>
                  </a:tcPr>
                </a:tc>
                <a:extLst>
                  <a:ext uri="{0D108BD9-81ED-4DB2-BD59-A6C34878D82A}">
                    <a16:rowId xmlns:a16="http://schemas.microsoft.com/office/drawing/2014/main" val="10003"/>
                  </a:ext>
                </a:extLst>
              </a:tr>
              <a:tr h="370840">
                <a:tc>
                  <a:txBody>
                    <a:bodyPr/>
                    <a:lstStyle/>
                    <a:p>
                      <a:r>
                        <a:rPr lang="el-GR" sz="1600" b="1" dirty="0"/>
                        <a:t>ΡΑΛΛΗΣ ΕΥΣΤΑΘΙΟΣ</a:t>
                      </a:r>
                      <a:r>
                        <a:rPr lang="en-US" sz="1600" b="1" dirty="0"/>
                        <a:t>, PhD</a:t>
                      </a:r>
                      <a:endParaRPr lang="el-GR" sz="1600" b="1" dirty="0"/>
                    </a:p>
                  </a:txBody>
                  <a:tcPr marL="77525" marR="77525">
                    <a:noFill/>
                  </a:tcPr>
                </a:tc>
                <a:tc>
                  <a:txBody>
                    <a:bodyPr/>
                    <a:lstStyle/>
                    <a:p>
                      <a:r>
                        <a:rPr lang="el-GR" sz="1600" b="1" dirty="0"/>
                        <a:t>ΕΠΙΚΟΥΡΟΣ ΚΑΘΗΓΗΤΗΣ ΔΕΡΜΑΤΟΛΟΓΙΑΣ-ΑΦΡΟΔΙΣΙΟΛΟΓΙΑΣ</a:t>
                      </a:r>
                    </a:p>
                  </a:txBody>
                  <a:tcPr marL="77525" marR="77525">
                    <a:noFill/>
                  </a:tcPr>
                </a:tc>
                <a:extLst>
                  <a:ext uri="{0D108BD9-81ED-4DB2-BD59-A6C34878D82A}">
                    <a16:rowId xmlns:a16="http://schemas.microsoft.com/office/drawing/2014/main" val="10005"/>
                  </a:ext>
                </a:extLst>
              </a:tr>
              <a:tr h="320040">
                <a:tc>
                  <a:txBody>
                    <a:bodyPr/>
                    <a:lstStyle/>
                    <a:p>
                      <a:r>
                        <a:rPr lang="el-GR" sz="1600" b="1" dirty="0"/>
                        <a:t>ΠΑΠΑΓΕΩΡΓΙΟΥ ΣΠΥΡΙΔΩΝ, </a:t>
                      </a:r>
                      <a:r>
                        <a:rPr lang="en-US" sz="1600" b="1" dirty="0"/>
                        <a:t>MSc</a:t>
                      </a:r>
                      <a:endParaRPr lang="el-GR" sz="1600" b="1" dirty="0"/>
                    </a:p>
                  </a:txBody>
                  <a:tcPr marL="77525" marR="77525">
                    <a:noFill/>
                  </a:tcPr>
                </a:tc>
                <a:tc>
                  <a:txBody>
                    <a:bodyPr/>
                    <a:lstStyle/>
                    <a:p>
                      <a:r>
                        <a:rPr lang="el-GR" sz="1600" b="1" dirty="0"/>
                        <a:t>ΚΑΘΗΓΗΤΗΣ</a:t>
                      </a:r>
                      <a:r>
                        <a:rPr lang="el-GR" sz="1600" b="1" baseline="0" dirty="0"/>
                        <a:t> ΕΦΑΡΜΟΓΩΝ ΚΟΣΜΗΤΟΛΟΓΙΑΣ</a:t>
                      </a:r>
                      <a:endParaRPr lang="el-GR" sz="1600" b="1" dirty="0"/>
                    </a:p>
                  </a:txBody>
                  <a:tcPr marL="77525" marR="77525">
                    <a:noFill/>
                  </a:tcPr>
                </a:tc>
                <a:extLst>
                  <a:ext uri="{0D108BD9-81ED-4DB2-BD59-A6C34878D82A}">
                    <a16:rowId xmlns:a16="http://schemas.microsoft.com/office/drawing/2014/main" val="10006"/>
                  </a:ext>
                </a:extLst>
              </a:tr>
              <a:tr h="320040">
                <a:tc>
                  <a:txBody>
                    <a:bodyPr/>
                    <a:lstStyle/>
                    <a:p>
                      <a:r>
                        <a:rPr lang="el-GR" sz="1600" b="1" dirty="0"/>
                        <a:t>ΠΑΠΑΔΟΠΟΥΛΟΣ ΑΠΟΣΤΟΛΟΣ,</a:t>
                      </a:r>
                      <a:r>
                        <a:rPr lang="en-US" sz="1600" b="1" dirty="0"/>
                        <a:t>PhD</a:t>
                      </a:r>
                      <a:endParaRPr lang="el-GR" sz="1600" b="1" dirty="0"/>
                    </a:p>
                  </a:txBody>
                  <a:tcPr marL="77525" marR="77525">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b="1" dirty="0"/>
                        <a:t>ΚΑΘΗΓΗΤΗΣ</a:t>
                      </a:r>
                      <a:r>
                        <a:rPr lang="el-GR" sz="1600" b="1" baseline="0" dirty="0"/>
                        <a:t> ΕΦΑΡΜΟΓΩΝ ΚΟΣΜΗΤΟΛΟΓΙΑΣ</a:t>
                      </a:r>
                      <a:endParaRPr lang="el-GR" sz="1600" b="1" dirty="0"/>
                    </a:p>
                    <a:p>
                      <a:endParaRPr lang="el-GR" sz="1600" b="1" dirty="0"/>
                    </a:p>
                  </a:txBody>
                  <a:tcPr marL="77525" marR="77525">
                    <a:noFill/>
                  </a:tcPr>
                </a:tc>
                <a:extLst>
                  <a:ext uri="{0D108BD9-81ED-4DB2-BD59-A6C34878D82A}">
                    <a16:rowId xmlns:a16="http://schemas.microsoft.com/office/drawing/2014/main" val="2736300076"/>
                  </a:ext>
                </a:extLst>
              </a:tr>
              <a:tr h="370840">
                <a:tc>
                  <a:txBody>
                    <a:bodyPr/>
                    <a:lstStyle/>
                    <a:p>
                      <a:r>
                        <a:rPr lang="el-GR" sz="1600" b="1" dirty="0"/>
                        <a:t>ΣΦΥΡΗ</a:t>
                      </a:r>
                      <a:r>
                        <a:rPr lang="el-GR" sz="1600" b="1" baseline="0" dirty="0"/>
                        <a:t> ΕΛΕΝΗ, Μ</a:t>
                      </a:r>
                      <a:r>
                        <a:rPr lang="en-US" sz="1600" b="1" baseline="0" dirty="0" err="1"/>
                        <a:t>Sc</a:t>
                      </a:r>
                      <a:endParaRPr lang="el-GR" sz="1600" b="1" dirty="0"/>
                    </a:p>
                  </a:txBody>
                  <a:tcPr marL="77525" marR="77525">
                    <a:noFill/>
                  </a:tcPr>
                </a:tc>
                <a:tc>
                  <a:txBody>
                    <a:bodyPr/>
                    <a:lstStyle/>
                    <a:p>
                      <a:r>
                        <a:rPr lang="el-GR" sz="1600" b="1" dirty="0"/>
                        <a:t>ΚΑΘΗΓΗΤΡΙΑ ΕΦΑΡΜΟΓΩΝ</a:t>
                      </a:r>
                      <a:r>
                        <a:rPr lang="en-US" sz="1600" b="1" dirty="0"/>
                        <a:t> AI</a:t>
                      </a:r>
                      <a:r>
                        <a:rPr lang="el-GR" sz="1600" b="1" dirty="0"/>
                        <a:t>ΣΘ. ΓΥΜΝΑΣΤΙΚΗΣ</a:t>
                      </a:r>
                    </a:p>
                  </a:txBody>
                  <a:tcPr marL="77525" marR="77525">
                    <a:noFill/>
                  </a:tcPr>
                </a:tc>
                <a:extLst>
                  <a:ext uri="{0D108BD9-81ED-4DB2-BD59-A6C34878D82A}">
                    <a16:rowId xmlns:a16="http://schemas.microsoft.com/office/drawing/2014/main" val="10007"/>
                  </a:ext>
                </a:extLst>
              </a:tr>
              <a:tr h="370840">
                <a:tc>
                  <a:txBody>
                    <a:bodyPr/>
                    <a:lstStyle/>
                    <a:p>
                      <a:r>
                        <a:rPr lang="el-GR" sz="1600" b="1" dirty="0"/>
                        <a:t>ΤΕΡΤΙΠΗ ΝΙΚΗ</a:t>
                      </a:r>
                      <a:r>
                        <a:rPr lang="en-US" sz="1600" b="1" dirty="0"/>
                        <a:t>, MSc</a:t>
                      </a:r>
                      <a:endParaRPr lang="el-GR" sz="1600" b="1" dirty="0"/>
                    </a:p>
                  </a:txBody>
                  <a:tcPr marL="77525" marR="77525">
                    <a:noFill/>
                  </a:tcPr>
                </a:tc>
                <a:tc>
                  <a:txBody>
                    <a:bodyPr/>
                    <a:lstStyle/>
                    <a:p>
                      <a:r>
                        <a:rPr lang="el-GR" sz="1600" b="1" dirty="0"/>
                        <a:t>ΚΑΘΗΓΗΤΡΙΑ ΕΦΑΡΜΟΓΩΝ ΑΘΛ. ΔΡΑΣΤΗΡΙΟΤΗΤΑΣ</a:t>
                      </a:r>
                    </a:p>
                  </a:txBody>
                  <a:tcPr marL="77525" marR="77525">
                    <a:noFill/>
                  </a:tcPr>
                </a:tc>
                <a:extLst>
                  <a:ext uri="{0D108BD9-81ED-4DB2-BD59-A6C34878D82A}">
                    <a16:rowId xmlns:a16="http://schemas.microsoft.com/office/drawing/2014/main" val="10008"/>
                  </a:ext>
                </a:extLst>
              </a:tr>
              <a:tr h="448492">
                <a:tc>
                  <a:txBody>
                    <a:bodyPr/>
                    <a:lstStyle/>
                    <a:p>
                      <a:r>
                        <a:rPr lang="el-GR" sz="1600" b="1" dirty="0"/>
                        <a:t>ΓΑΡΔΙΚΗ ΒΑΣΙΛΙΚΗ, </a:t>
                      </a:r>
                      <a:r>
                        <a:rPr lang="en-US" sz="1600" b="1" dirty="0"/>
                        <a:t>MSc</a:t>
                      </a:r>
                      <a:endParaRPr lang="el-GR" sz="1600" b="1" dirty="0"/>
                    </a:p>
                  </a:txBody>
                  <a:tcPr marL="77525" marR="77525">
                    <a:noFill/>
                  </a:tcPr>
                </a:tc>
                <a:tc>
                  <a:txBody>
                    <a:bodyPr/>
                    <a:lstStyle/>
                    <a:p>
                      <a:r>
                        <a:rPr lang="en-US" sz="1600" b="1" dirty="0"/>
                        <a:t>E</a:t>
                      </a:r>
                      <a:r>
                        <a:rPr lang="el-GR" sz="1600" b="1" dirty="0"/>
                        <a:t>ΙΔΙΚΟ</a:t>
                      </a:r>
                      <a:r>
                        <a:rPr lang="el-GR" sz="1600" b="1" baseline="0" dirty="0"/>
                        <a:t> ΔΙΔΑΚΤΙΚΟ ΠΡΟΣΩΠΙΚΟ</a:t>
                      </a:r>
                      <a:endParaRPr lang="el-GR" sz="1600" b="1" dirty="0"/>
                    </a:p>
                  </a:txBody>
                  <a:tcPr marL="77525" marR="77525">
                    <a:noFill/>
                  </a:tcPr>
                </a:tc>
                <a:extLst>
                  <a:ext uri="{0D108BD9-81ED-4DB2-BD59-A6C34878D82A}">
                    <a16:rowId xmlns:a16="http://schemas.microsoft.com/office/drawing/2014/main" val="10009"/>
                  </a:ext>
                </a:extLst>
              </a:tr>
              <a:tr h="370840">
                <a:tc>
                  <a:txBody>
                    <a:bodyPr/>
                    <a:lstStyle/>
                    <a:p>
                      <a:r>
                        <a:rPr lang="el-GR" sz="1600" b="1" dirty="0"/>
                        <a:t>ΔΗΛΑΒΕΡΗ ΑΙΚΑΤΕΡΙΝΗ</a:t>
                      </a:r>
                    </a:p>
                  </a:txBody>
                  <a:tcPr marL="77525" marR="77525">
                    <a:noFill/>
                  </a:tcPr>
                </a:tc>
                <a:tc>
                  <a:txBody>
                    <a:bodyPr/>
                    <a:lstStyle/>
                    <a:p>
                      <a:r>
                        <a:rPr lang="el-GR" sz="1600" b="1" dirty="0"/>
                        <a:t>ΕΙΔΙΚΟ ΤΕΧΝΙΚΟ ΠΡΟΣΩΠΙΚΟ</a:t>
                      </a:r>
                    </a:p>
                  </a:txBody>
                  <a:tcPr marL="77525" marR="77525">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705141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246082" y="0"/>
            <a:ext cx="8911687" cy="804041"/>
          </a:xfrm>
        </p:spPr>
        <p:txBody>
          <a:bodyPr>
            <a:normAutofit fontScale="90000"/>
          </a:bodyPr>
          <a:lstStyle/>
          <a:p>
            <a:r>
              <a:rPr lang="el-GR" b="1" dirty="0">
                <a:solidFill>
                  <a:srgbClr val="FF0000"/>
                </a:solidFill>
              </a:rPr>
              <a:t>ΝΟΜΟΘΕΣΙΑ ΚΑΛΛΥΝΤΙΚΩΝ ΚΑΙ ΙΑΤΡΟΤΕΧΝΟΛΟΓΙΚΩΝ ΠΡΟΪΟΝΤΩΝ</a:t>
            </a:r>
            <a:endParaRPr lang="el-GR" dirty="0"/>
          </a:p>
        </p:txBody>
      </p:sp>
      <p:sp>
        <p:nvSpPr>
          <p:cNvPr id="5" name="Θέση περιεχομένου 4"/>
          <p:cNvSpPr>
            <a:spLocks noGrp="1"/>
          </p:cNvSpPr>
          <p:nvPr>
            <p:ph sz="half" idx="1"/>
          </p:nvPr>
        </p:nvSpPr>
        <p:spPr>
          <a:xfrm>
            <a:off x="930165" y="1124606"/>
            <a:ext cx="6493173" cy="4614041"/>
          </a:xfrm>
        </p:spPr>
        <p:txBody>
          <a:bodyPr>
            <a:noAutofit/>
          </a:bodyPr>
          <a:lstStyle/>
          <a:p>
            <a:pPr marL="0" indent="0">
              <a:lnSpc>
                <a:spcPct val="150000"/>
              </a:lnSpc>
              <a:spcBef>
                <a:spcPct val="0"/>
              </a:spcBef>
              <a:buNone/>
            </a:pPr>
            <a:r>
              <a:rPr lang="el-GR" altLang="el-GR" sz="2000" dirty="0">
                <a:latin typeface="Arial" panose="020B0604020202020204" pitchFamily="34" charset="0"/>
              </a:rPr>
              <a:t>Αντικείμενο διδασκαλίας</a:t>
            </a:r>
            <a:r>
              <a:rPr lang="en-US" altLang="el-GR" dirty="0">
                <a:latin typeface="Arial" panose="020B0604020202020204" pitchFamily="34" charset="0"/>
              </a:rPr>
              <a:t>:</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Σκοπός του κανονισμού </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Πεδίο εφαρμογής, Ορισμοί</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Γενικές υποχρεώσεις υπεύθυνου προσώπου</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Εκτίμηση ασφάλειας</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Φάκελος πληροφοριών προϊόντος, κοινοποίηση</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Ισχυρισμοί</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Περιορισμοί για ορισμένες ουσίες</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Θετικές λίστες καλλυντικών συστατικών – μέθοδοι ανάλυσης</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Διενέργεια δοκιμών στα ζώα</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Επισήμανση </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Μη συμμόρφωση στον κανονισμό - ρήτρα διασφάλισης</a:t>
            </a:r>
          </a:p>
          <a:p>
            <a:endParaRPr lang="el-GR" dirty="0"/>
          </a:p>
        </p:txBody>
      </p:sp>
      <p:sp>
        <p:nvSpPr>
          <p:cNvPr id="6" name="Θέση περιεχομένου 5"/>
          <p:cNvSpPr>
            <a:spLocks noGrp="1"/>
          </p:cNvSpPr>
          <p:nvPr>
            <p:ph sz="half" idx="2"/>
          </p:nvPr>
        </p:nvSpPr>
        <p:spPr>
          <a:xfrm>
            <a:off x="7423338" y="1437794"/>
            <a:ext cx="5001253" cy="4621418"/>
          </a:xfrm>
        </p:spPr>
        <p:txBody>
          <a:bodyPr>
            <a:normAutofit/>
          </a:bodyPr>
          <a:lstStyle/>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Πεδίο εφαρμογής, Ορισμοί</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Κανονιστικό καθεστώς προϊόντων </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Ισχυρισμοί</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Διάθεση στην αγορά και θέση σε χρήση</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Υποχρεώσεις των οικονομικών φορέων</a:t>
            </a:r>
          </a:p>
          <a:p>
            <a:pPr>
              <a:lnSpc>
                <a:spcPct val="150000"/>
              </a:lnSpc>
              <a:spcBef>
                <a:spcPct val="0"/>
              </a:spcBef>
              <a:buFont typeface="Wingdings" panose="05000000000000000000" pitchFamily="2" charset="2"/>
              <a:buChar char="ü"/>
            </a:pPr>
            <a:r>
              <a:rPr lang="el-GR" altLang="el-GR" dirty="0" err="1">
                <a:latin typeface="Arial" panose="020B0604020202020204" pitchFamily="34" charset="0"/>
              </a:rPr>
              <a:t>Επανεπεξεργασία</a:t>
            </a:r>
            <a:r>
              <a:rPr lang="el-GR" altLang="el-GR" dirty="0">
                <a:latin typeface="Arial" panose="020B0604020202020204" pitchFamily="34" charset="0"/>
              </a:rPr>
              <a:t> </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Σήμανση </a:t>
            </a:r>
            <a:r>
              <a:rPr lang="en-US" altLang="el-GR" dirty="0">
                <a:latin typeface="Arial" panose="020B0604020202020204" pitchFamily="34" charset="0"/>
              </a:rPr>
              <a:t>CE</a:t>
            </a:r>
            <a:endParaRPr lang="el-GR" altLang="el-GR" dirty="0">
              <a:latin typeface="Arial" panose="020B0604020202020204" pitchFamily="34" charset="0"/>
            </a:endParaRP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Πωλήσεις εξ αποστάσεως</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Γενικές υποχρεώσεις των κατασκευαστών</a:t>
            </a:r>
          </a:p>
          <a:p>
            <a:pPr>
              <a:lnSpc>
                <a:spcPct val="150000"/>
              </a:lnSpc>
              <a:spcBef>
                <a:spcPct val="0"/>
              </a:spcBef>
              <a:buFont typeface="Wingdings" panose="05000000000000000000" pitchFamily="2" charset="2"/>
              <a:buChar char="ü"/>
            </a:pPr>
            <a:r>
              <a:rPr lang="el-GR" altLang="el-GR" dirty="0">
                <a:latin typeface="Arial" panose="020B0604020202020204" pitchFamily="34" charset="0"/>
              </a:rPr>
              <a:t>Γενικές υποχρεώσεις των εισαγωγέων</a:t>
            </a:r>
          </a:p>
          <a:p>
            <a:pPr marL="0" indent="0">
              <a:buNone/>
            </a:pPr>
            <a:endParaRPr lang="el-GR" dirty="0"/>
          </a:p>
        </p:txBody>
      </p:sp>
    </p:spTree>
    <p:extLst>
      <p:ext uri="{BB962C8B-B14F-4D97-AF65-F5344CB8AC3E}">
        <p14:creationId xmlns:p14="http://schemas.microsoft.com/office/powerpoint/2010/main" val="42900840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b="1" dirty="0">
                <a:solidFill>
                  <a:srgbClr val="FF0000"/>
                </a:solidFill>
              </a:rPr>
              <a:t>ΝΟΜΟΘΕΣΙΑ ΚΑΛΛΥΝΤΙΚΩΝ ΚΑΙ ΙΑΤΡΟΤΕΧΝΟΛΟΓΙΚΩΝ ΠΡΟΪΟΝΤΩΝ</a:t>
            </a:r>
            <a:endParaRPr lang="el-GR" dirty="0"/>
          </a:p>
        </p:txBody>
      </p:sp>
      <p:sp>
        <p:nvSpPr>
          <p:cNvPr id="6" name="Θέση περιεχομένου 5"/>
          <p:cNvSpPr>
            <a:spLocks noGrp="1"/>
          </p:cNvSpPr>
          <p:nvPr>
            <p:ph idx="1"/>
          </p:nvPr>
        </p:nvSpPr>
        <p:spPr>
          <a:xfrm>
            <a:off x="1087821" y="2133600"/>
            <a:ext cx="10416791" cy="4582510"/>
          </a:xfrm>
        </p:spPr>
        <p:txBody>
          <a:bodyPr>
            <a:noAutofit/>
          </a:bodyPr>
          <a:lstStyle/>
          <a:p>
            <a:pPr>
              <a:lnSpc>
                <a:spcPct val="150000"/>
              </a:lnSpc>
              <a:spcBef>
                <a:spcPct val="0"/>
              </a:spcBef>
              <a:buFont typeface="Wingdings" panose="05000000000000000000" pitchFamily="2" charset="2"/>
              <a:buChar char="ü"/>
            </a:pPr>
            <a:r>
              <a:rPr lang="el-GR" altLang="el-GR" sz="2000" dirty="0">
                <a:latin typeface="Arial" panose="020B0604020202020204" pitchFamily="34" charset="0"/>
              </a:rPr>
              <a:t>Ταξινόμηση τεχνολογικών προϊόντων – κανόνες ταξινόμησης - κανόνες εφαρμογής     </a:t>
            </a:r>
          </a:p>
          <a:p>
            <a:pPr>
              <a:lnSpc>
                <a:spcPct val="150000"/>
              </a:lnSpc>
              <a:spcBef>
                <a:spcPct val="0"/>
              </a:spcBef>
              <a:buFont typeface="Wingdings" panose="05000000000000000000" pitchFamily="2" charset="2"/>
              <a:buChar char="ü"/>
            </a:pPr>
            <a:r>
              <a:rPr lang="el-GR" altLang="el-GR" sz="2000" dirty="0">
                <a:latin typeface="Arial" panose="020B0604020202020204" pitchFamily="34" charset="0"/>
              </a:rPr>
              <a:t>Συμμόρφωση </a:t>
            </a:r>
          </a:p>
          <a:p>
            <a:pPr>
              <a:lnSpc>
                <a:spcPct val="150000"/>
              </a:lnSpc>
              <a:spcBef>
                <a:spcPct val="0"/>
              </a:spcBef>
              <a:buFont typeface="Wingdings" panose="05000000000000000000" pitchFamily="2" charset="2"/>
              <a:buChar char="ü"/>
            </a:pPr>
            <a:r>
              <a:rPr lang="el-GR" altLang="el-GR" sz="2000" dirty="0">
                <a:latin typeface="Arial" panose="020B0604020202020204" pitchFamily="34" charset="0"/>
              </a:rPr>
              <a:t>Ταυτοποίηση, ιχνηλασιμότητα και καταχώριση </a:t>
            </a:r>
          </a:p>
          <a:p>
            <a:pPr>
              <a:lnSpc>
                <a:spcPct val="150000"/>
              </a:lnSpc>
              <a:spcBef>
                <a:spcPct val="0"/>
              </a:spcBef>
              <a:buFont typeface="Wingdings" panose="05000000000000000000" pitchFamily="2" charset="2"/>
              <a:buChar char="ü"/>
            </a:pPr>
            <a:r>
              <a:rPr lang="el-GR" altLang="el-GR" sz="2000" dirty="0">
                <a:latin typeface="Arial" panose="020B0604020202020204" pitchFamily="34" charset="0"/>
              </a:rPr>
              <a:t> Κλινική αξιολόγηση και διενέργεια κλινικής έρευνας</a:t>
            </a:r>
          </a:p>
          <a:p>
            <a:pPr>
              <a:lnSpc>
                <a:spcPct val="150000"/>
              </a:lnSpc>
              <a:spcBef>
                <a:spcPct val="0"/>
              </a:spcBef>
              <a:buFont typeface="Wingdings" panose="05000000000000000000" pitchFamily="2" charset="2"/>
              <a:buChar char="ü"/>
            </a:pPr>
            <a:r>
              <a:rPr lang="el-GR" altLang="el-GR" sz="2000" dirty="0">
                <a:latin typeface="Arial" panose="020B0604020202020204" pitchFamily="34" charset="0"/>
              </a:rPr>
              <a:t>Αναφορά τάσεων – κατάλογοι τεχνολογικών προϊόντων και τράπεζες δεδομένων</a:t>
            </a:r>
          </a:p>
          <a:p>
            <a:pPr>
              <a:lnSpc>
                <a:spcPct val="150000"/>
              </a:lnSpc>
              <a:spcBef>
                <a:spcPct val="0"/>
              </a:spcBef>
              <a:buFont typeface="Wingdings" panose="05000000000000000000" pitchFamily="2" charset="2"/>
              <a:buChar char="ü"/>
            </a:pPr>
            <a:r>
              <a:rPr lang="el-GR" altLang="el-GR" sz="2000" dirty="0">
                <a:latin typeface="Arial" panose="020B0604020202020204" pitchFamily="34" charset="0"/>
              </a:rPr>
              <a:t>Διαδικασία επιτροπής – αξιολόγηση – κατάργηση</a:t>
            </a:r>
          </a:p>
          <a:p>
            <a:pPr>
              <a:lnSpc>
                <a:spcPct val="150000"/>
              </a:lnSpc>
              <a:spcBef>
                <a:spcPct val="0"/>
              </a:spcBef>
              <a:buFont typeface="Wingdings" panose="05000000000000000000" pitchFamily="2" charset="2"/>
              <a:buChar char="ü"/>
            </a:pPr>
            <a:r>
              <a:rPr lang="el-GR" altLang="el-GR" sz="2000" dirty="0">
                <a:latin typeface="Arial" panose="020B0604020202020204" pitchFamily="34" charset="0"/>
              </a:rPr>
              <a:t>Γνωμοδότηση της επιστημονικής επιτροπής </a:t>
            </a:r>
            <a:r>
              <a:rPr lang="en-US" altLang="el-GR" sz="2000" dirty="0">
                <a:latin typeface="Arial" panose="020B0604020202020204" pitchFamily="34" charset="0"/>
              </a:rPr>
              <a:t>Scientific Committee on consumer safety (SCCS) </a:t>
            </a:r>
            <a:r>
              <a:rPr lang="el-GR" altLang="el-GR" sz="2000" dirty="0">
                <a:latin typeface="Arial" panose="020B0604020202020204" pitchFamily="34" charset="0"/>
              </a:rPr>
              <a:t>για την ασφάλεια των καταναλωτών για καλλυντικά προϊόντα  </a:t>
            </a:r>
          </a:p>
        </p:txBody>
      </p:sp>
    </p:spTree>
    <p:extLst>
      <p:ext uri="{BB962C8B-B14F-4D97-AF65-F5344CB8AC3E}">
        <p14:creationId xmlns:p14="http://schemas.microsoft.com/office/powerpoint/2010/main" val="37298439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ΠΕΡΙΒΑΛΛΟΝ ΚΑΙ ΚΑΛΛΥΝΤΙΚΑ</a:t>
            </a:r>
          </a:p>
        </p:txBody>
      </p:sp>
      <p:sp>
        <p:nvSpPr>
          <p:cNvPr id="3" name="Θέση περιεχομένου 2"/>
          <p:cNvSpPr>
            <a:spLocks noGrp="1"/>
          </p:cNvSpPr>
          <p:nvPr>
            <p:ph idx="1"/>
          </p:nvPr>
        </p:nvSpPr>
        <p:spPr/>
        <p:txBody>
          <a:bodyPr>
            <a:normAutofit/>
          </a:bodyPr>
          <a:lstStyle/>
          <a:p>
            <a:pPr marL="0" lvl="0" indent="0">
              <a:buNone/>
            </a:pPr>
            <a:r>
              <a:rPr lang="el-GR" sz="2400" dirty="0"/>
              <a:t>Αντικείμενο διδασκαλίας</a:t>
            </a:r>
            <a:r>
              <a:rPr lang="en-US" sz="2400" dirty="0"/>
              <a:t>:</a:t>
            </a:r>
            <a:endParaRPr lang="el-GR" sz="2400" dirty="0"/>
          </a:p>
          <a:p>
            <a:pPr lvl="0">
              <a:buFont typeface="Wingdings" panose="05000000000000000000" pitchFamily="2" charset="2"/>
              <a:buChar char="Ø"/>
            </a:pPr>
            <a:r>
              <a:rPr lang="el-GR" sz="2000" b="1" dirty="0"/>
              <a:t>Περιβάλλον και καλλυντικό. Ενδοκρινική διατάραξη</a:t>
            </a:r>
          </a:p>
          <a:p>
            <a:pPr lvl="0">
              <a:buFont typeface="Wingdings" panose="05000000000000000000" pitchFamily="2" charset="2"/>
              <a:buChar char="Ø"/>
            </a:pPr>
            <a:r>
              <a:rPr lang="el-GR" sz="2000" dirty="0"/>
              <a:t>Ονοματολογία πολυμερών σε καλλυντικά και ιδιότητες.</a:t>
            </a:r>
          </a:p>
          <a:p>
            <a:pPr lvl="0">
              <a:buFont typeface="Wingdings" panose="05000000000000000000" pitchFamily="2" charset="2"/>
              <a:buChar char="Ø"/>
            </a:pPr>
            <a:r>
              <a:rPr lang="el-GR" sz="2000" b="1" dirty="0"/>
              <a:t>Προέλευση </a:t>
            </a:r>
            <a:r>
              <a:rPr lang="el-GR" sz="2000" b="1" dirty="0" err="1"/>
              <a:t>μικροπλαστικών</a:t>
            </a:r>
            <a:r>
              <a:rPr lang="el-GR" sz="2000" b="1" dirty="0"/>
              <a:t> στο περιβάλλον</a:t>
            </a:r>
            <a:r>
              <a:rPr lang="el-GR" sz="2000" dirty="0"/>
              <a:t>.</a:t>
            </a:r>
          </a:p>
          <a:p>
            <a:pPr lvl="0">
              <a:buFont typeface="Wingdings" panose="05000000000000000000" pitchFamily="2" charset="2"/>
              <a:buChar char="Ø"/>
            </a:pPr>
            <a:r>
              <a:rPr lang="el-GR" sz="2000" b="1" dirty="0" err="1"/>
              <a:t>Μακροπλαστικα</a:t>
            </a:r>
            <a:r>
              <a:rPr lang="el-GR" sz="2000" b="1" dirty="0"/>
              <a:t>-συσκευασία καλλυντικών </a:t>
            </a:r>
            <a:r>
              <a:rPr lang="el-GR" sz="2000" dirty="0"/>
              <a:t>και περιβάλλον</a:t>
            </a:r>
          </a:p>
          <a:p>
            <a:pPr lvl="0">
              <a:buFont typeface="Wingdings" panose="05000000000000000000" pitchFamily="2" charset="2"/>
              <a:buChar char="Ø"/>
            </a:pPr>
            <a:r>
              <a:rPr lang="el-GR" sz="2000" b="1" dirty="0"/>
              <a:t>Πρώτες ύλες καλλυντικών από απόβλητα του τομέα τροφίμων</a:t>
            </a:r>
          </a:p>
          <a:p>
            <a:pPr lvl="0">
              <a:buFont typeface="Wingdings" panose="05000000000000000000" pitchFamily="2" charset="2"/>
              <a:buChar char="Ø"/>
            </a:pPr>
            <a:r>
              <a:rPr lang="el-GR" sz="2000" b="1" dirty="0"/>
              <a:t>Ατμοσφαιρική ρύπανση και δέρμ</a:t>
            </a:r>
            <a:r>
              <a:rPr lang="el-GR" sz="2000" dirty="0"/>
              <a:t>α. Μέταλλα στο περιβάλλον. Βλάβες δέρματος από φυσικά αίτια. </a:t>
            </a:r>
          </a:p>
          <a:p>
            <a:pPr marL="0" indent="0">
              <a:buNone/>
            </a:pPr>
            <a:endParaRPr lang="el-GR" dirty="0"/>
          </a:p>
        </p:txBody>
      </p:sp>
    </p:spTree>
    <p:extLst>
      <p:ext uri="{BB962C8B-B14F-4D97-AF65-F5344CB8AC3E}">
        <p14:creationId xmlns:p14="http://schemas.microsoft.com/office/powerpoint/2010/main" val="12098078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624110"/>
            <a:ext cx="8911687" cy="952442"/>
          </a:xfrm>
        </p:spPr>
        <p:txBody>
          <a:bodyPr/>
          <a:lstStyle/>
          <a:p>
            <a:r>
              <a:rPr lang="el-GR" b="1" dirty="0">
                <a:solidFill>
                  <a:srgbClr val="FF0000"/>
                </a:solidFill>
              </a:rPr>
              <a:t>ΠΕΡΙΒΑΛΛΟΝ ΚΑΙ ΚΑΛΛΥΝΤΙΚΑ</a:t>
            </a:r>
            <a:endParaRPr lang="el-GR" dirty="0"/>
          </a:p>
        </p:txBody>
      </p:sp>
      <p:sp>
        <p:nvSpPr>
          <p:cNvPr id="3" name="Θέση περιεχομένου 2"/>
          <p:cNvSpPr>
            <a:spLocks noGrp="1"/>
          </p:cNvSpPr>
          <p:nvPr>
            <p:ph idx="1"/>
          </p:nvPr>
        </p:nvSpPr>
        <p:spPr>
          <a:xfrm>
            <a:off x="2589212" y="1455682"/>
            <a:ext cx="8915400" cy="4834759"/>
          </a:xfrm>
        </p:spPr>
        <p:txBody>
          <a:bodyPr>
            <a:normAutofit/>
          </a:bodyPr>
          <a:lstStyle/>
          <a:p>
            <a:pPr lvl="0">
              <a:buFont typeface="Wingdings" panose="05000000000000000000" pitchFamily="2" charset="2"/>
              <a:buChar char="Ø"/>
            </a:pPr>
            <a:r>
              <a:rPr lang="el-GR" sz="2000" b="1" dirty="0"/>
              <a:t>Ελεύθερες ρίζες</a:t>
            </a:r>
            <a:r>
              <a:rPr lang="el-GR" sz="2000" dirty="0"/>
              <a:t>. Ήλιος και δέρμα. </a:t>
            </a:r>
          </a:p>
          <a:p>
            <a:pPr lvl="0">
              <a:buFont typeface="Wingdings" panose="05000000000000000000" pitchFamily="2" charset="2"/>
              <a:buChar char="Ø"/>
            </a:pPr>
            <a:r>
              <a:rPr lang="el-GR" sz="2000" b="1" dirty="0"/>
              <a:t>Καπνός και δέρμα</a:t>
            </a:r>
            <a:r>
              <a:rPr lang="el-GR" sz="2000" dirty="0"/>
              <a:t>. Απορρυπαντικά. Επαγγελματικές </a:t>
            </a:r>
            <a:r>
              <a:rPr lang="el-GR" sz="2000" dirty="0" err="1"/>
              <a:t>ελκώσεις</a:t>
            </a:r>
            <a:r>
              <a:rPr lang="el-GR" sz="2000" dirty="0"/>
              <a:t> του δέρματος. </a:t>
            </a:r>
          </a:p>
          <a:p>
            <a:pPr lvl="0">
              <a:buFont typeface="Wingdings" panose="05000000000000000000" pitchFamily="2" charset="2"/>
              <a:buChar char="Ø"/>
            </a:pPr>
            <a:r>
              <a:rPr lang="el-GR" sz="2000" dirty="0"/>
              <a:t>Είδη ρύπανσης του περιβάλλοντος. </a:t>
            </a:r>
            <a:r>
              <a:rPr lang="el-GR" sz="2000" dirty="0" err="1"/>
              <a:t>Φωτορύπανση</a:t>
            </a:r>
            <a:r>
              <a:rPr lang="el-GR" sz="2000" dirty="0"/>
              <a:t>/ηχορύπανση/ατμοσφαιρική  ρύπανση και υγεία. </a:t>
            </a:r>
          </a:p>
          <a:p>
            <a:pPr lvl="0">
              <a:buFont typeface="Wingdings" panose="05000000000000000000" pitchFamily="2" charset="2"/>
              <a:buChar char="Ø"/>
            </a:pPr>
            <a:r>
              <a:rPr lang="el-GR" sz="2000" b="1" dirty="0"/>
              <a:t>Φυτοφάρμακα Διοξίνες </a:t>
            </a:r>
            <a:r>
              <a:rPr lang="el-GR" sz="2000" dirty="0"/>
              <a:t>Γενετικά τροποποιημένα τρόφιμα και υγεία. </a:t>
            </a:r>
          </a:p>
          <a:p>
            <a:pPr lvl="0">
              <a:buFont typeface="Wingdings" panose="05000000000000000000" pitchFamily="2" charset="2"/>
              <a:buChar char="Ø"/>
            </a:pPr>
            <a:r>
              <a:rPr lang="el-GR" sz="2000" b="1" dirty="0"/>
              <a:t>Καιρός και κλίμα</a:t>
            </a:r>
            <a:r>
              <a:rPr lang="el-GR" sz="2000" dirty="0"/>
              <a:t>. Ιστορική αναδρομή της κλιματικής αλλαγής. Επίδραση της κλιματικής αλλαγής στην υγεία. Επιπτώσεις των φυσικών φαινομένων στην υγεία. (καύσωνες, πλημμύρες, χιονοπτώσεις και δριμύ ψύχος, δασικές πυρκαγιές, τυφώνες, ξηρασίες, σεισμοί, ηφαίστεια). </a:t>
            </a:r>
            <a:endParaRPr lang="en-US" sz="2000" dirty="0"/>
          </a:p>
          <a:p>
            <a:pPr lvl="0">
              <a:buFont typeface="Wingdings" panose="05000000000000000000" pitchFamily="2" charset="2"/>
              <a:buChar char="Ø"/>
            </a:pPr>
            <a:r>
              <a:rPr lang="el-GR" sz="2000" b="1" dirty="0"/>
              <a:t>Ακραία καιρικά φαινόμενα. Κλιματικές αλλαγές και μετανάστευσ</a:t>
            </a:r>
            <a:r>
              <a:rPr lang="el-GR" sz="2000" dirty="0"/>
              <a:t>η.  Αντιμετώπιση από τον </a:t>
            </a:r>
            <a:r>
              <a:rPr lang="el-GR" sz="2000" b="1" dirty="0"/>
              <a:t>Αισθητικό </a:t>
            </a:r>
            <a:r>
              <a:rPr lang="el-GR" sz="2000" b="1" dirty="0" err="1"/>
              <a:t>Κοσμητολόγο</a:t>
            </a:r>
            <a:r>
              <a:rPr lang="el-GR" sz="2000" b="1" dirty="0"/>
              <a:t>. </a:t>
            </a:r>
          </a:p>
          <a:p>
            <a:pPr lvl="0">
              <a:buFont typeface="Wingdings" panose="05000000000000000000" pitchFamily="2" charset="2"/>
              <a:buChar char="Ø"/>
            </a:pPr>
            <a:endParaRPr lang="en-US" sz="2000" dirty="0"/>
          </a:p>
          <a:p>
            <a:pPr lvl="0">
              <a:buFont typeface="Wingdings" panose="05000000000000000000" pitchFamily="2" charset="2"/>
              <a:buChar char="Ø"/>
            </a:pPr>
            <a:endParaRPr lang="el-GR" sz="2000" dirty="0"/>
          </a:p>
          <a:p>
            <a:endParaRPr lang="el-GR" dirty="0"/>
          </a:p>
        </p:txBody>
      </p:sp>
    </p:spTree>
    <p:extLst>
      <p:ext uri="{BB962C8B-B14F-4D97-AF65-F5344CB8AC3E}">
        <p14:creationId xmlns:p14="http://schemas.microsoft.com/office/powerpoint/2010/main" val="8980722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ΠΕΡΙΒΑΛΛΟΝ ΚΑΙ ΚΑΛΛΥΝΤΙΚΑ</a:t>
            </a:r>
            <a:endParaRPr lang="el-GR" dirty="0"/>
          </a:p>
        </p:txBody>
      </p:sp>
      <p:pic>
        <p:nvPicPr>
          <p:cNvPr id="4" name="Content Placeholder 3" descr="Stenella-600-x-39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98986" y="2133600"/>
            <a:ext cx="5695854" cy="3778250"/>
          </a:xfrm>
        </p:spPr>
      </p:pic>
    </p:spTree>
    <p:extLst>
      <p:ext uri="{BB962C8B-B14F-4D97-AF65-F5344CB8AC3E}">
        <p14:creationId xmlns:p14="http://schemas.microsoft.com/office/powerpoint/2010/main" val="265706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FF0000"/>
                </a:solidFill>
              </a:rPr>
              <a:t>ΑΙΣΘΗΤΙΚΗ ΚΑΙ ΔΕΡΜΑΤΟΚΟΣΜΗΤΟΛΟΓΙΑ ΣΕ ΟΓΚΟΛΟΓΙΚΟΥΣ ΑΣΘΕΝΕΙΣ (Θ, ΕΥ)</a:t>
            </a:r>
          </a:p>
        </p:txBody>
      </p:sp>
      <p:sp>
        <p:nvSpPr>
          <p:cNvPr id="3" name="Θέση περιεχομένου 2"/>
          <p:cNvSpPr>
            <a:spLocks noGrp="1"/>
          </p:cNvSpPr>
          <p:nvPr>
            <p:ph idx="1"/>
          </p:nvPr>
        </p:nvSpPr>
        <p:spPr>
          <a:xfrm>
            <a:off x="2715336" y="1765738"/>
            <a:ext cx="8915400" cy="4791870"/>
          </a:xfrm>
        </p:spPr>
        <p:txBody>
          <a:bodyPr>
            <a:normAutofit/>
          </a:bodyPr>
          <a:lstStyle/>
          <a:p>
            <a:pPr marL="0" indent="0">
              <a:buNone/>
            </a:pPr>
            <a:r>
              <a:rPr lang="el-GR" b="1" dirty="0"/>
              <a:t>Σκοπός</a:t>
            </a:r>
            <a:r>
              <a:rPr lang="el-GR" dirty="0"/>
              <a:t> του μαθήματος είναι:</a:t>
            </a:r>
            <a:endParaRPr lang="el-GR" sz="2000" dirty="0"/>
          </a:p>
          <a:p>
            <a:r>
              <a:rPr lang="el-GR" dirty="0"/>
              <a:t>Να γνωρίσουν οι φοιτητές: α) </a:t>
            </a:r>
            <a:r>
              <a:rPr lang="el-GR" b="1" dirty="0"/>
              <a:t>τις κατηγορίες και τους μηχανισμούς δράσης των αντικαρκινικών φαρμάκων </a:t>
            </a:r>
            <a:r>
              <a:rPr lang="el-GR" dirty="0"/>
              <a:t>που προκαλούν σημαντικές ανεπιθύμητες ενέργειες στο δέρμα με έμφαση στην </a:t>
            </a:r>
            <a:r>
              <a:rPr lang="el-GR" b="1" dirty="0" err="1"/>
              <a:t>στοχευμένη</a:t>
            </a:r>
            <a:r>
              <a:rPr lang="el-GR" b="1" dirty="0"/>
              <a:t> θεραπεία </a:t>
            </a:r>
            <a:r>
              <a:rPr lang="el-GR" dirty="0"/>
              <a:t>(αναστολείς </a:t>
            </a:r>
            <a:r>
              <a:rPr lang="el-GR" dirty="0" err="1"/>
              <a:t>κινασών</a:t>
            </a:r>
            <a:r>
              <a:rPr lang="el-GR" dirty="0"/>
              <a:t>, </a:t>
            </a:r>
            <a:r>
              <a:rPr lang="el-GR" dirty="0" err="1"/>
              <a:t>μονοκλωνικά</a:t>
            </a:r>
            <a:r>
              <a:rPr lang="el-GR" dirty="0"/>
              <a:t> αντισώματα) β) τις ανεπιθύμητες ενέργειες της </a:t>
            </a:r>
            <a:r>
              <a:rPr lang="el-GR" b="1" dirty="0"/>
              <a:t>ακτινοθεραπείας στο δέρμα </a:t>
            </a:r>
            <a:r>
              <a:rPr lang="el-GR" dirty="0"/>
              <a:t>γ) </a:t>
            </a:r>
            <a:r>
              <a:rPr lang="el-GR" b="1" dirty="0"/>
              <a:t>τα φάρμακα και τα </a:t>
            </a:r>
            <a:r>
              <a:rPr lang="el-GR" b="1" dirty="0" err="1"/>
              <a:t>δερμοκαλλυντικά</a:t>
            </a:r>
            <a:r>
              <a:rPr lang="el-GR" b="1" dirty="0"/>
              <a:t>  </a:t>
            </a:r>
            <a:r>
              <a:rPr lang="el-GR" dirty="0"/>
              <a:t>που χρησιμοποιούνται για την αντιμετώπιση των ανεπιθύμητων ενεργειών αυτών και δ) τις γενικές αρχές της </a:t>
            </a:r>
            <a:r>
              <a:rPr lang="el-GR" b="1" dirty="0"/>
              <a:t>υποστηρικτικής </a:t>
            </a:r>
            <a:r>
              <a:rPr lang="el-GR" b="1" dirty="0" err="1"/>
              <a:t>δερματογκολογίας</a:t>
            </a:r>
            <a:r>
              <a:rPr lang="el-GR" b="1" dirty="0"/>
              <a:t> </a:t>
            </a:r>
            <a:endParaRPr lang="el-GR" sz="2000" b="1" dirty="0"/>
          </a:p>
          <a:p>
            <a:pPr marL="0" indent="0">
              <a:buNone/>
            </a:pPr>
            <a:r>
              <a:rPr lang="el-GR" dirty="0"/>
              <a:t> </a:t>
            </a:r>
            <a:endParaRPr lang="el-GR" sz="2000" dirty="0"/>
          </a:p>
          <a:p>
            <a:r>
              <a:rPr lang="el-GR" b="1" dirty="0"/>
              <a:t>Στόχος </a:t>
            </a:r>
            <a:r>
              <a:rPr lang="el-GR" dirty="0"/>
              <a:t>του μαθήματος είναι να αποκτήσουν  οι φοιτητές τις απαραίτητες γνώσεις για τη </a:t>
            </a:r>
            <a:r>
              <a:rPr lang="el-GR" b="1" dirty="0" err="1"/>
              <a:t>συνεπικούρηση</a:t>
            </a:r>
            <a:r>
              <a:rPr lang="el-GR" b="1" dirty="0"/>
              <a:t> της φαρμακευτικής και </a:t>
            </a:r>
            <a:r>
              <a:rPr lang="el-GR" b="1" dirty="0" err="1"/>
              <a:t>δερματοκοσμητικής</a:t>
            </a:r>
            <a:r>
              <a:rPr lang="el-GR" b="1" dirty="0"/>
              <a:t> </a:t>
            </a:r>
            <a:r>
              <a:rPr lang="el-GR" dirty="0"/>
              <a:t>αντιμετώπισης των ανεπιθύμητων ενεργειών στο δέρμα από τη </a:t>
            </a:r>
            <a:r>
              <a:rPr lang="el-GR" b="1" dirty="0"/>
              <a:t>χημειοθεραπεία</a:t>
            </a:r>
            <a:r>
              <a:rPr lang="el-GR" dirty="0"/>
              <a:t> και την </a:t>
            </a:r>
            <a:r>
              <a:rPr lang="el-GR" b="1" dirty="0"/>
              <a:t>ακτινοθεραπεία</a:t>
            </a:r>
            <a:r>
              <a:rPr lang="el-GR" dirty="0"/>
              <a:t> και την </a:t>
            </a:r>
            <a:r>
              <a:rPr lang="el-GR" b="1" dirty="0"/>
              <a:t>τεχνογνωσία για την ανάπτυξη καλλυντικών</a:t>
            </a:r>
            <a:r>
              <a:rPr lang="el-GR" dirty="0"/>
              <a:t> προϊόντων για πιθανή χρήση από ογκολογικούς ασθενείς.</a:t>
            </a:r>
            <a:endParaRPr lang="el-GR" sz="2000" dirty="0"/>
          </a:p>
          <a:p>
            <a:endParaRPr lang="el-GR" dirty="0"/>
          </a:p>
          <a:p>
            <a:endParaRPr lang="el-GR" dirty="0"/>
          </a:p>
        </p:txBody>
      </p:sp>
    </p:spTree>
    <p:extLst>
      <p:ext uri="{BB962C8B-B14F-4D97-AF65-F5344CB8AC3E}">
        <p14:creationId xmlns:p14="http://schemas.microsoft.com/office/powerpoint/2010/main" val="15561758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a:extLst>
              <a:ext uri="{FF2B5EF4-FFF2-40B4-BE49-F238E27FC236}">
                <a16:creationId xmlns:a16="http://schemas.microsoft.com/office/drawing/2014/main" id="{D7CBDA7C-6998-4B28-A532-0309FEC052E7}"/>
              </a:ext>
            </a:extLst>
          </p:cNvPr>
          <p:cNvSpPr>
            <a:spLocks noGrp="1"/>
          </p:cNvSpPr>
          <p:nvPr>
            <p:ph type="title"/>
          </p:nvPr>
        </p:nvSpPr>
        <p:spPr>
          <a:xfrm>
            <a:off x="1981200" y="520699"/>
            <a:ext cx="8229600" cy="1614489"/>
          </a:xfrm>
        </p:spPr>
        <p:txBody>
          <a:bodyPr>
            <a:normAutofit fontScale="90000"/>
          </a:bodyPr>
          <a:lstStyle/>
          <a:p>
            <a:r>
              <a:rPr lang="el-GR" altLang="el-GR" dirty="0"/>
              <a:t>ΜΗΧΑΝΙΣΜΟΙ ΔΡΑΣΗΣ ΚΛΑΣΣΙΚΩΝ ΧΗΜΕΙΟΘΕΡΑΠΕΥΤΙΚΩΝ-ΠΑΡΑΓΩΓΑ ΠΛΑΤΙΝΑΣ-ΣΥΝΔΕΣΗ ΜΕ ΤΟ </a:t>
            </a:r>
            <a:r>
              <a:rPr lang="en-US" altLang="el-GR" dirty="0"/>
              <a:t>DNA</a:t>
            </a:r>
            <a:endParaRPr lang="el-GR" altLang="el-GR" sz="2400" dirty="0"/>
          </a:p>
        </p:txBody>
      </p:sp>
      <p:pic>
        <p:nvPicPr>
          <p:cNvPr id="13315" name="Θέση περιεχομένου 3">
            <a:extLst>
              <a:ext uri="{FF2B5EF4-FFF2-40B4-BE49-F238E27FC236}">
                <a16:creationId xmlns:a16="http://schemas.microsoft.com/office/drawing/2014/main" id="{36778F88-0CF1-4DEC-909C-8DC303C6A6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4825" y="2781301"/>
            <a:ext cx="6102350" cy="3756025"/>
          </a:xfrm>
        </p:spPr>
      </p:pic>
      <p:cxnSp>
        <p:nvCxnSpPr>
          <p:cNvPr id="3" name="Ευθύγραμμο βέλος σύνδεσης 2">
            <a:extLst>
              <a:ext uri="{FF2B5EF4-FFF2-40B4-BE49-F238E27FC236}">
                <a16:creationId xmlns:a16="http://schemas.microsoft.com/office/drawing/2014/main" id="{63B87E4C-9524-470E-AFAC-7DB37DD708E5}"/>
              </a:ext>
            </a:extLst>
          </p:cNvPr>
          <p:cNvCxnSpPr/>
          <p:nvPr/>
        </p:nvCxnSpPr>
        <p:spPr>
          <a:xfrm flipV="1">
            <a:off x="7104063" y="2597151"/>
            <a:ext cx="2305050" cy="1552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Ευθύγραμμο βέλος σύνδεσης 4">
            <a:extLst>
              <a:ext uri="{FF2B5EF4-FFF2-40B4-BE49-F238E27FC236}">
                <a16:creationId xmlns:a16="http://schemas.microsoft.com/office/drawing/2014/main" id="{41139963-9E65-47E4-AE86-720134055C63}"/>
              </a:ext>
            </a:extLst>
          </p:cNvPr>
          <p:cNvCxnSpPr/>
          <p:nvPr/>
        </p:nvCxnSpPr>
        <p:spPr>
          <a:xfrm flipV="1">
            <a:off x="7824788" y="3357563"/>
            <a:ext cx="1727200" cy="647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318" name="Ορθογώνιο 6">
            <a:extLst>
              <a:ext uri="{FF2B5EF4-FFF2-40B4-BE49-F238E27FC236}">
                <a16:creationId xmlns:a16="http://schemas.microsoft.com/office/drawing/2014/main" id="{5FB25AF6-34E2-40F3-BCC0-78AA337353BA}"/>
              </a:ext>
            </a:extLst>
          </p:cNvPr>
          <p:cNvSpPr>
            <a:spLocks noChangeArrowheads="1"/>
          </p:cNvSpPr>
          <p:nvPr/>
        </p:nvSpPr>
        <p:spPr bwMode="auto">
          <a:xfrm>
            <a:off x="8262939" y="2135189"/>
            <a:ext cx="210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a:latin typeface="Arial" panose="020B0604020202020204" pitchFamily="34" charset="0"/>
              </a:rPr>
              <a:t>ημιπολικός δεσμός</a:t>
            </a:r>
          </a:p>
        </p:txBody>
      </p:sp>
      <p:sp>
        <p:nvSpPr>
          <p:cNvPr id="13319" name="Ορθογώνιο 7">
            <a:extLst>
              <a:ext uri="{FF2B5EF4-FFF2-40B4-BE49-F238E27FC236}">
                <a16:creationId xmlns:a16="http://schemas.microsoft.com/office/drawing/2014/main" id="{00CFC00F-E51E-4259-99B5-361C0AFCDFFA}"/>
              </a:ext>
            </a:extLst>
          </p:cNvPr>
          <p:cNvSpPr>
            <a:spLocks noChangeArrowheads="1"/>
          </p:cNvSpPr>
          <p:nvPr/>
        </p:nvSpPr>
        <p:spPr bwMode="auto">
          <a:xfrm>
            <a:off x="8551864" y="3657600"/>
            <a:ext cx="2122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a:latin typeface="Arial" panose="020B0604020202020204" pitchFamily="34" charset="0"/>
              </a:rPr>
              <a:t>δεσμός υδρογόνου</a:t>
            </a:r>
          </a:p>
        </p:txBody>
      </p:sp>
      <p:sp>
        <p:nvSpPr>
          <p:cNvPr id="12" name="Έλλειψη 11">
            <a:extLst>
              <a:ext uri="{FF2B5EF4-FFF2-40B4-BE49-F238E27FC236}">
                <a16:creationId xmlns:a16="http://schemas.microsoft.com/office/drawing/2014/main" id="{2E81AF72-A85B-4EB0-BDC1-C7E3F656A14E}"/>
              </a:ext>
            </a:extLst>
          </p:cNvPr>
          <p:cNvSpPr/>
          <p:nvPr/>
        </p:nvSpPr>
        <p:spPr>
          <a:xfrm>
            <a:off x="6429376" y="4241800"/>
            <a:ext cx="2886075" cy="1924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14" name="Ευθύγραμμο βέλος σύνδεσης 13">
            <a:extLst>
              <a:ext uri="{FF2B5EF4-FFF2-40B4-BE49-F238E27FC236}">
                <a16:creationId xmlns:a16="http://schemas.microsoft.com/office/drawing/2014/main" id="{BB271416-B8B5-4F8F-AD3F-C9C69C44549E}"/>
              </a:ext>
            </a:extLst>
          </p:cNvPr>
          <p:cNvCxnSpPr/>
          <p:nvPr/>
        </p:nvCxnSpPr>
        <p:spPr>
          <a:xfrm>
            <a:off x="9147176" y="5157788"/>
            <a:ext cx="83661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322" name="Ορθογώνιο 14">
            <a:extLst>
              <a:ext uri="{FF2B5EF4-FFF2-40B4-BE49-F238E27FC236}">
                <a16:creationId xmlns:a16="http://schemas.microsoft.com/office/drawing/2014/main" id="{DA4EF8D3-6CF0-4296-87C7-48BCB0E81236}"/>
              </a:ext>
            </a:extLst>
          </p:cNvPr>
          <p:cNvSpPr>
            <a:spLocks noChangeArrowheads="1"/>
          </p:cNvSpPr>
          <p:nvPr/>
        </p:nvSpPr>
        <p:spPr bwMode="auto">
          <a:xfrm>
            <a:off x="9429751" y="4764088"/>
            <a:ext cx="1109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a:latin typeface="Arial" panose="020B0604020202020204" pitchFamily="34" charset="0"/>
              </a:rPr>
              <a:t>Γουανίνη</a:t>
            </a:r>
          </a:p>
        </p:txBody>
      </p:sp>
      <p:sp>
        <p:nvSpPr>
          <p:cNvPr id="16" name="Έλλειψη 15">
            <a:extLst>
              <a:ext uri="{FF2B5EF4-FFF2-40B4-BE49-F238E27FC236}">
                <a16:creationId xmlns:a16="http://schemas.microsoft.com/office/drawing/2014/main" id="{592B36E8-7130-4B10-8FCE-A8CB4D556733}"/>
              </a:ext>
            </a:extLst>
          </p:cNvPr>
          <p:cNvSpPr/>
          <p:nvPr/>
        </p:nvSpPr>
        <p:spPr>
          <a:xfrm>
            <a:off x="3868738" y="3981450"/>
            <a:ext cx="1727200" cy="15636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20" name="Ευθύγραμμο βέλος σύνδεσης 19">
            <a:extLst>
              <a:ext uri="{FF2B5EF4-FFF2-40B4-BE49-F238E27FC236}">
                <a16:creationId xmlns:a16="http://schemas.microsoft.com/office/drawing/2014/main" id="{15B4B0DC-F265-49B0-8ECE-2C947D575DD4}"/>
              </a:ext>
            </a:extLst>
          </p:cNvPr>
          <p:cNvCxnSpPr/>
          <p:nvPr/>
        </p:nvCxnSpPr>
        <p:spPr>
          <a:xfrm>
            <a:off x="4732338" y="5300664"/>
            <a:ext cx="0" cy="865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325" name="Ορθογώνιο 20">
            <a:extLst>
              <a:ext uri="{FF2B5EF4-FFF2-40B4-BE49-F238E27FC236}">
                <a16:creationId xmlns:a16="http://schemas.microsoft.com/office/drawing/2014/main" id="{5B8897C4-AD41-436D-A361-83CF31CE849E}"/>
              </a:ext>
            </a:extLst>
          </p:cNvPr>
          <p:cNvSpPr>
            <a:spLocks noChangeArrowheads="1"/>
          </p:cNvSpPr>
          <p:nvPr/>
        </p:nvSpPr>
        <p:spPr bwMode="auto">
          <a:xfrm>
            <a:off x="4535488" y="6045200"/>
            <a:ext cx="958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a:latin typeface="Arial" panose="020B0604020202020204" pitchFamily="34" charset="0"/>
              </a:rPr>
              <a:t>αδενίνη</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A2131D-C35C-4802-BFA5-949403D76639}"/>
              </a:ext>
            </a:extLst>
          </p:cNvPr>
          <p:cNvSpPr>
            <a:spLocks noGrp="1"/>
          </p:cNvSpPr>
          <p:nvPr>
            <p:ph type="title"/>
          </p:nvPr>
        </p:nvSpPr>
        <p:spPr/>
        <p:txBody>
          <a:bodyPr/>
          <a:lstStyle/>
          <a:p>
            <a:r>
              <a:rPr lang="el-GR" dirty="0"/>
              <a:t>ΕΝΔΕΙΞΕΙΣ-ΑΝΤΕΝΔΕΙΞΕΙΣ </a:t>
            </a:r>
            <a:r>
              <a:rPr lang="en-US" dirty="0"/>
              <a:t>scalp-cooling</a:t>
            </a:r>
            <a:br>
              <a:rPr lang="en-US" dirty="0"/>
            </a:br>
            <a:r>
              <a:rPr lang="el-GR" dirty="0"/>
              <a:t>(ΜΕΘΟΔΟΣ ΠΡΟΛΗΨΗΣ ΑΛΩΠΕΚΙΑΣ)</a:t>
            </a:r>
          </a:p>
        </p:txBody>
      </p:sp>
      <p:pic>
        <p:nvPicPr>
          <p:cNvPr id="4" name="Picture 2" descr="Related image">
            <a:extLst>
              <a:ext uri="{FF2B5EF4-FFF2-40B4-BE49-F238E27FC236}">
                <a16:creationId xmlns:a16="http://schemas.microsoft.com/office/drawing/2014/main" id="{9389E9F8-F776-46E6-8C3F-15CDB3BF73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2190" y="2133600"/>
            <a:ext cx="5123973"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685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4E7C2A-86B3-4426-B64C-E3BFB19734E7}"/>
              </a:ext>
            </a:extLst>
          </p:cNvPr>
          <p:cNvSpPr>
            <a:spLocks noGrp="1"/>
          </p:cNvSpPr>
          <p:nvPr>
            <p:ph type="title"/>
          </p:nvPr>
        </p:nvSpPr>
        <p:spPr/>
        <p:txBody>
          <a:bodyPr>
            <a:normAutofit fontScale="90000"/>
          </a:bodyPr>
          <a:lstStyle/>
          <a:p>
            <a:r>
              <a:rPr lang="el-GR" b="1" dirty="0">
                <a:solidFill>
                  <a:srgbClr val="FF0000"/>
                </a:solidFill>
              </a:rPr>
              <a:t>ΑΙΣΘΗΤΙΚΗ ΚΑΙ ΔΕΡΜΑΤΟΚΟΣΜΗΤΟΛΟΓΙΑ ΣΕ ΟΓΚΟΛΟΓΙΚΟΥΣ ΑΣΘΕΝΕΙΣ (ΣΤΟΧΕΥΜΕΝΗ ΘΕΡΑΠΕΙΑ)</a:t>
            </a:r>
            <a:endParaRPr lang="el-GR" dirty="0"/>
          </a:p>
        </p:txBody>
      </p:sp>
      <p:pic>
        <p:nvPicPr>
          <p:cNvPr id="4" name="Θέση περιεχομένου 3">
            <a:extLst>
              <a:ext uri="{FF2B5EF4-FFF2-40B4-BE49-F238E27FC236}">
                <a16:creationId xmlns:a16="http://schemas.microsoft.com/office/drawing/2014/main" id="{31011E6B-5D23-4700-A76B-63A7142B28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543136" y="2941468"/>
            <a:ext cx="2616935" cy="3778250"/>
          </a:xfrm>
        </p:spPr>
      </p:pic>
    </p:spTree>
    <p:extLst>
      <p:ext uri="{BB962C8B-B14F-4D97-AF65-F5344CB8AC3E}">
        <p14:creationId xmlns:p14="http://schemas.microsoft.com/office/powerpoint/2010/main" val="4349409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4A5318-9262-4ED8-A908-09D3F75D73DF}"/>
              </a:ext>
            </a:extLst>
          </p:cNvPr>
          <p:cNvSpPr>
            <a:spLocks noGrp="1"/>
          </p:cNvSpPr>
          <p:nvPr>
            <p:ph type="title"/>
          </p:nvPr>
        </p:nvSpPr>
        <p:spPr/>
        <p:txBody>
          <a:bodyPr>
            <a:normAutofit fontScale="90000"/>
          </a:bodyPr>
          <a:lstStyle/>
          <a:p>
            <a:r>
              <a:rPr lang="el-GR" b="1" dirty="0">
                <a:solidFill>
                  <a:srgbClr val="FF0000"/>
                </a:solidFill>
              </a:rPr>
              <a:t>ΑΙΣΘΗΤΙΚΗ ΚΑΙ ΔΕΡΜΑΤΟΚΟΣΜΗΤΟΛΟΓΙΑ ΣΕ ΟΓΚΟΛΟΓΙΚΟΥΣ ΑΣΘΕΝΕΙΣ (ΣΤΟΧΕΥΜΕΝΗ ΘΕΡΑΠΕΙΑ)</a:t>
            </a:r>
            <a:endParaRPr lang="el-GR" dirty="0"/>
          </a:p>
        </p:txBody>
      </p:sp>
      <p:sp>
        <p:nvSpPr>
          <p:cNvPr id="3" name="Θέση περιεχομένου 2">
            <a:extLst>
              <a:ext uri="{FF2B5EF4-FFF2-40B4-BE49-F238E27FC236}">
                <a16:creationId xmlns:a16="http://schemas.microsoft.com/office/drawing/2014/main" id="{1E11F78B-06CD-4031-B2F6-C885812ADD5D}"/>
              </a:ext>
            </a:extLst>
          </p:cNvPr>
          <p:cNvSpPr>
            <a:spLocks noGrp="1"/>
          </p:cNvSpPr>
          <p:nvPr>
            <p:ph idx="1"/>
          </p:nvPr>
        </p:nvSpPr>
        <p:spPr/>
        <p:txBody>
          <a:bodyPr>
            <a:normAutofit/>
          </a:bodyPr>
          <a:lstStyle/>
          <a:p>
            <a:r>
              <a:rPr lang="en-US" sz="2400" dirty="0"/>
              <a:t>EGFRIs</a:t>
            </a:r>
          </a:p>
          <a:p>
            <a:pPr marL="0" indent="0">
              <a:buNone/>
            </a:pPr>
            <a:r>
              <a:rPr lang="en-US" sz="2400" dirty="0"/>
              <a:t>AN</a:t>
            </a:r>
            <a:r>
              <a:rPr lang="el-GR" sz="2400" dirty="0"/>
              <a:t>ΕΠΙΘΥΜΗΤΕΣ ΕΝΕΡΓΕΙΣΕ ΑΠΌ ΤΟ ΔΕΡΜΑ</a:t>
            </a:r>
          </a:p>
          <a:p>
            <a:pPr marL="0" indent="0">
              <a:buNone/>
            </a:pPr>
            <a:r>
              <a:rPr lang="el-GR" sz="2400" dirty="0"/>
              <a:t>ΌΧΙ ΙΔΙΑΙΤΕΡΗ ΑΛΩΠΕΚΙΑ</a:t>
            </a:r>
          </a:p>
          <a:p>
            <a:pPr marL="0" indent="0">
              <a:buNone/>
            </a:pPr>
            <a:r>
              <a:rPr lang="el-GR" sz="2400" dirty="0"/>
              <a:t>ΕΞΑΝΘΗΜΑ</a:t>
            </a:r>
          </a:p>
          <a:p>
            <a:pPr marL="0" indent="0">
              <a:buNone/>
            </a:pPr>
            <a:endParaRPr lang="el-GR" sz="2400" dirty="0"/>
          </a:p>
        </p:txBody>
      </p:sp>
    </p:spTree>
    <p:extLst>
      <p:ext uri="{BB962C8B-B14F-4D97-AF65-F5344CB8AC3E}">
        <p14:creationId xmlns:p14="http://schemas.microsoft.com/office/powerpoint/2010/main" val="4693871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FF0000"/>
                </a:solidFill>
              </a:rPr>
              <a:t>ΣΥΝΕΡΓΑΤΕΣ</a:t>
            </a:r>
            <a:endParaRPr lang="el-GR" b="1"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072487702"/>
              </p:ext>
            </p:extLst>
          </p:nvPr>
        </p:nvGraphicFramePr>
        <p:xfrm>
          <a:off x="1676400" y="1499054"/>
          <a:ext cx="10515600" cy="4785360"/>
        </p:xfrm>
        <a:graphic>
          <a:graphicData uri="http://schemas.openxmlformats.org/drawingml/2006/table">
            <a:tbl>
              <a:tblPr firstRow="1" bandRow="1">
                <a:tableStyleId>{5C22544A-7EE6-4342-B048-85BDC9FD1C3A}</a:tableStyleId>
              </a:tblPr>
              <a:tblGrid>
                <a:gridCol w="5283200">
                  <a:extLst>
                    <a:ext uri="{9D8B030D-6E8A-4147-A177-3AD203B41FA5}">
                      <a16:colId xmlns:a16="http://schemas.microsoft.com/office/drawing/2014/main" val="20000"/>
                    </a:ext>
                  </a:extLst>
                </a:gridCol>
                <a:gridCol w="5232400">
                  <a:extLst>
                    <a:ext uri="{9D8B030D-6E8A-4147-A177-3AD203B41FA5}">
                      <a16:colId xmlns:a16="http://schemas.microsoft.com/office/drawing/2014/main" val="20001"/>
                    </a:ext>
                  </a:extLst>
                </a:gridCol>
              </a:tblGrid>
              <a:tr h="0">
                <a:tc>
                  <a:txBody>
                    <a:bodyPr/>
                    <a:lstStyle/>
                    <a:p>
                      <a:r>
                        <a:rPr lang="el-GR" sz="2000" b="0" dirty="0">
                          <a:solidFill>
                            <a:schemeClr val="tx1">
                              <a:lumMod val="95000"/>
                              <a:lumOff val="5000"/>
                            </a:schemeClr>
                          </a:solidFill>
                        </a:rPr>
                        <a:t>ΑΝΔΡΕΟΥ ΕΛΕΝΗ, </a:t>
                      </a:r>
                      <a:r>
                        <a:rPr lang="en-US" sz="2000" b="0" dirty="0">
                          <a:solidFill>
                            <a:schemeClr val="tx1">
                              <a:lumMod val="95000"/>
                              <a:lumOff val="5000"/>
                            </a:schemeClr>
                          </a:solidFill>
                        </a:rPr>
                        <a:t>MSc</a:t>
                      </a:r>
                      <a:r>
                        <a:rPr lang="el-GR" sz="2000" b="0" dirty="0">
                          <a:solidFill>
                            <a:schemeClr val="tx1">
                              <a:lumMod val="95000"/>
                              <a:lumOff val="5000"/>
                            </a:schemeClr>
                          </a:solidFill>
                        </a:rPr>
                        <a:t>, ΥΠΟΨΗΦΙΑ</a:t>
                      </a:r>
                      <a:r>
                        <a:rPr lang="el-GR" sz="2000" b="0" baseline="0" dirty="0">
                          <a:solidFill>
                            <a:schemeClr val="tx1">
                              <a:lumMod val="95000"/>
                              <a:lumOff val="5000"/>
                            </a:schemeClr>
                          </a:solidFill>
                        </a:rPr>
                        <a:t> ΔΙΔΑΚΤΩΡ</a:t>
                      </a:r>
                      <a:endParaRPr lang="el-GR" sz="2000" b="0" dirty="0">
                        <a:solidFill>
                          <a:schemeClr val="tx1">
                            <a:lumMod val="95000"/>
                            <a:lumOff val="5000"/>
                          </a:schemeClr>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0" dirty="0">
                          <a:solidFill>
                            <a:schemeClr val="tx1">
                              <a:lumMod val="95000"/>
                              <a:lumOff val="5000"/>
                            </a:schemeClr>
                          </a:solidFill>
                        </a:rPr>
                        <a:t>ΑΙΣΘΗΤΙΚΟΣ</a:t>
                      </a:r>
                      <a:r>
                        <a:rPr lang="el-GR" sz="2000" b="0" baseline="0" dirty="0">
                          <a:solidFill>
                            <a:schemeClr val="tx1">
                              <a:lumMod val="95000"/>
                              <a:lumOff val="5000"/>
                            </a:schemeClr>
                          </a:solidFill>
                        </a:rPr>
                        <a:t> ΚΑΙ ΚΟΣΜΗΤΟΛΟΓΟΣ</a:t>
                      </a:r>
                      <a:endParaRPr lang="el-GR" sz="2000" b="0" dirty="0">
                        <a:solidFill>
                          <a:schemeClr val="tx1">
                            <a:lumMod val="95000"/>
                            <a:lumOff val="5000"/>
                          </a:schemeClr>
                        </a:solidFill>
                      </a:endParaRPr>
                    </a:p>
                  </a:txBody>
                  <a:tcPr>
                    <a:noFill/>
                  </a:tcPr>
                </a:tc>
                <a:extLst>
                  <a:ext uri="{0D108BD9-81ED-4DB2-BD59-A6C34878D82A}">
                    <a16:rowId xmlns:a16="http://schemas.microsoft.com/office/drawing/2014/main" val="10000"/>
                  </a:ext>
                </a:extLst>
              </a:tr>
              <a:tr h="370840">
                <a:tc>
                  <a:txBody>
                    <a:bodyPr/>
                    <a:lstStyle/>
                    <a:p>
                      <a:r>
                        <a:rPr lang="el-GR" sz="2000" b="0" dirty="0">
                          <a:solidFill>
                            <a:schemeClr val="tx1">
                              <a:lumMod val="95000"/>
                              <a:lumOff val="5000"/>
                            </a:schemeClr>
                          </a:solidFill>
                        </a:rPr>
                        <a:t>ΚΑΛΟΓΡΗΑ</a:t>
                      </a:r>
                      <a:r>
                        <a:rPr lang="el-GR" sz="2000" b="0" baseline="0" dirty="0">
                          <a:solidFill>
                            <a:schemeClr val="tx1">
                              <a:lumMod val="95000"/>
                              <a:lumOff val="5000"/>
                            </a:schemeClr>
                          </a:solidFill>
                        </a:rPr>
                        <a:t> ΕΛΕΝΗ</a:t>
                      </a:r>
                      <a:r>
                        <a:rPr lang="el-GR" sz="2000" b="0" dirty="0">
                          <a:solidFill>
                            <a:schemeClr val="tx1">
                              <a:lumMod val="95000"/>
                              <a:lumOff val="5000"/>
                            </a:schemeClr>
                          </a:solidFill>
                        </a:rPr>
                        <a:t>, </a:t>
                      </a:r>
                      <a:r>
                        <a:rPr lang="en-US" sz="2000" b="0" dirty="0">
                          <a:solidFill>
                            <a:schemeClr val="tx1">
                              <a:lumMod val="95000"/>
                              <a:lumOff val="5000"/>
                            </a:schemeClr>
                          </a:solidFill>
                        </a:rPr>
                        <a:t>MSc</a:t>
                      </a:r>
                      <a:r>
                        <a:rPr lang="el-GR" sz="2000" b="0" dirty="0">
                          <a:solidFill>
                            <a:schemeClr val="tx1">
                              <a:lumMod val="95000"/>
                              <a:lumOff val="5000"/>
                            </a:schemeClr>
                          </a:solidFill>
                        </a:rPr>
                        <a:t>, </a:t>
                      </a:r>
                      <a:r>
                        <a:rPr lang="en-US" sz="2000" b="0" dirty="0">
                          <a:solidFill>
                            <a:schemeClr val="tx1">
                              <a:lumMod val="95000"/>
                              <a:lumOff val="5000"/>
                            </a:schemeClr>
                          </a:solidFill>
                        </a:rPr>
                        <a:t>PhD</a:t>
                      </a:r>
                      <a:endParaRPr lang="el-GR" sz="2000" b="0" dirty="0">
                        <a:solidFill>
                          <a:schemeClr val="tx1">
                            <a:lumMod val="95000"/>
                            <a:lumOff val="5000"/>
                          </a:schemeClr>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lumMod val="95000"/>
                              <a:lumOff val="5000"/>
                            </a:schemeClr>
                          </a:solidFill>
                        </a:rPr>
                        <a:t>XHMIKO</a:t>
                      </a:r>
                      <a:r>
                        <a:rPr lang="el-GR" sz="2000" b="0" dirty="0">
                          <a:solidFill>
                            <a:schemeClr val="tx1">
                              <a:lumMod val="95000"/>
                              <a:lumOff val="5000"/>
                            </a:schemeClr>
                          </a:solidFill>
                        </a:rPr>
                        <a:t>Σ</a:t>
                      </a:r>
                    </a:p>
                  </a:txBody>
                  <a:tcPr>
                    <a:noFill/>
                  </a:tcPr>
                </a:tc>
                <a:extLst>
                  <a:ext uri="{0D108BD9-81ED-4DB2-BD59-A6C34878D82A}">
                    <a16:rowId xmlns:a16="http://schemas.microsoft.com/office/drawing/2014/main" val="10001"/>
                  </a:ext>
                </a:extLst>
              </a:tr>
              <a:tr h="370840">
                <a:tc>
                  <a:txBody>
                    <a:bodyPr/>
                    <a:lstStyle/>
                    <a:p>
                      <a:r>
                        <a:rPr lang="en-US" sz="2000" b="0" dirty="0">
                          <a:solidFill>
                            <a:schemeClr val="tx1">
                              <a:lumMod val="95000"/>
                              <a:lumOff val="5000"/>
                            </a:schemeClr>
                          </a:solidFill>
                        </a:rPr>
                        <a:t>KO</a:t>
                      </a:r>
                      <a:r>
                        <a:rPr lang="el-GR" sz="2000" b="0" dirty="0">
                          <a:solidFill>
                            <a:schemeClr val="tx1">
                              <a:lumMod val="95000"/>
                              <a:lumOff val="5000"/>
                            </a:schemeClr>
                          </a:solidFill>
                        </a:rPr>
                        <a:t>ΛΩΝΙΑ</a:t>
                      </a:r>
                      <a:r>
                        <a:rPr lang="el-GR" sz="2000" b="0" baseline="0" dirty="0">
                          <a:solidFill>
                            <a:schemeClr val="tx1">
                              <a:lumMod val="95000"/>
                              <a:lumOff val="5000"/>
                            </a:schemeClr>
                          </a:solidFill>
                        </a:rPr>
                        <a:t> ΚΩΝΣΤΑΝΤΙΝΑ, </a:t>
                      </a:r>
                      <a:r>
                        <a:rPr lang="en-US" sz="2000" b="0" dirty="0">
                          <a:solidFill>
                            <a:schemeClr val="tx1">
                              <a:lumMod val="95000"/>
                              <a:lumOff val="5000"/>
                            </a:schemeClr>
                          </a:solidFill>
                        </a:rPr>
                        <a:t>PhD</a:t>
                      </a:r>
                      <a:endParaRPr lang="el-GR" sz="2000" b="0" dirty="0">
                        <a:solidFill>
                          <a:schemeClr val="tx1">
                            <a:lumMod val="95000"/>
                            <a:lumOff val="5000"/>
                          </a:schemeClr>
                        </a:solidFill>
                      </a:endParaRPr>
                    </a:p>
                  </a:txBody>
                  <a:tcPr>
                    <a:noFill/>
                  </a:tcPr>
                </a:tc>
                <a:tc>
                  <a:txBody>
                    <a:bodyPr/>
                    <a:lstStyle/>
                    <a:p>
                      <a:r>
                        <a:rPr lang="en-US" sz="2000" b="0" dirty="0">
                          <a:solidFill>
                            <a:schemeClr val="tx1">
                              <a:lumMod val="95000"/>
                              <a:lumOff val="5000"/>
                            </a:schemeClr>
                          </a:solidFill>
                        </a:rPr>
                        <a:t>XHMIKO</a:t>
                      </a:r>
                      <a:r>
                        <a:rPr lang="el-GR" sz="2000" b="0" dirty="0">
                          <a:solidFill>
                            <a:schemeClr val="tx1">
                              <a:lumMod val="95000"/>
                              <a:lumOff val="5000"/>
                            </a:schemeClr>
                          </a:solidFill>
                        </a:rPr>
                        <a:t>Σ</a:t>
                      </a:r>
                    </a:p>
                  </a:txBody>
                  <a:tcPr>
                    <a:noFill/>
                  </a:tcPr>
                </a:tc>
                <a:extLst>
                  <a:ext uri="{0D108BD9-81ED-4DB2-BD59-A6C34878D82A}">
                    <a16:rowId xmlns:a16="http://schemas.microsoft.com/office/drawing/2014/main" val="10002"/>
                  </a:ext>
                </a:extLst>
              </a:tr>
              <a:tr h="370840">
                <a:tc>
                  <a:txBody>
                    <a:bodyPr/>
                    <a:lstStyle/>
                    <a:p>
                      <a:r>
                        <a:rPr lang="el-GR" sz="2000" b="0" dirty="0">
                          <a:solidFill>
                            <a:schemeClr val="tx1">
                              <a:lumMod val="95000"/>
                              <a:lumOff val="5000"/>
                            </a:schemeClr>
                          </a:solidFill>
                        </a:rPr>
                        <a:t>ΜΕΛΛΟΥ ΦΩΤΕΙΝΗ</a:t>
                      </a:r>
                      <a:r>
                        <a:rPr lang="en-US" sz="2000" b="0" dirty="0">
                          <a:solidFill>
                            <a:schemeClr val="tx1">
                              <a:lumMod val="95000"/>
                              <a:lumOff val="5000"/>
                            </a:schemeClr>
                          </a:solidFill>
                        </a:rPr>
                        <a:t>, </a:t>
                      </a:r>
                      <a:r>
                        <a:rPr lang="el-GR" sz="2000" b="0" dirty="0">
                          <a:solidFill>
                            <a:schemeClr val="tx1">
                              <a:lumMod val="95000"/>
                              <a:lumOff val="5000"/>
                            </a:schemeClr>
                          </a:solidFill>
                        </a:rPr>
                        <a:t>Μ</a:t>
                      </a:r>
                      <a:r>
                        <a:rPr lang="en-US" sz="2000" b="0" dirty="0" err="1">
                          <a:solidFill>
                            <a:schemeClr val="tx1">
                              <a:lumMod val="95000"/>
                              <a:lumOff val="5000"/>
                            </a:schemeClr>
                          </a:solidFill>
                        </a:rPr>
                        <a:t>Sc</a:t>
                      </a:r>
                      <a:r>
                        <a:rPr lang="en-US" sz="2000" b="0" dirty="0">
                          <a:solidFill>
                            <a:schemeClr val="tx1">
                              <a:lumMod val="95000"/>
                              <a:lumOff val="5000"/>
                            </a:schemeClr>
                          </a:solidFill>
                        </a:rPr>
                        <a:t>,</a:t>
                      </a:r>
                      <a:r>
                        <a:rPr lang="en-US" sz="2000" b="0" baseline="0" dirty="0">
                          <a:solidFill>
                            <a:schemeClr val="tx1">
                              <a:lumMod val="95000"/>
                              <a:lumOff val="5000"/>
                            </a:schemeClr>
                          </a:solidFill>
                        </a:rPr>
                        <a:t> </a:t>
                      </a:r>
                      <a:r>
                        <a:rPr lang="en-US" sz="2000" b="0" dirty="0">
                          <a:solidFill>
                            <a:schemeClr val="tx1">
                              <a:lumMod val="95000"/>
                              <a:lumOff val="5000"/>
                            </a:schemeClr>
                          </a:solidFill>
                        </a:rPr>
                        <a:t>PhD</a:t>
                      </a:r>
                      <a:endParaRPr lang="el-GR" sz="2000" b="0" dirty="0">
                        <a:solidFill>
                          <a:schemeClr val="tx1">
                            <a:lumMod val="95000"/>
                            <a:lumOff val="5000"/>
                          </a:schemeClr>
                        </a:solidFill>
                      </a:endParaRPr>
                    </a:p>
                  </a:txBody>
                  <a:tcPr>
                    <a:noFill/>
                  </a:tcPr>
                </a:tc>
                <a:tc>
                  <a:txBody>
                    <a:bodyPr/>
                    <a:lstStyle/>
                    <a:p>
                      <a:r>
                        <a:rPr lang="en-US" sz="2000" b="0" dirty="0">
                          <a:solidFill>
                            <a:schemeClr val="tx1">
                              <a:lumMod val="95000"/>
                              <a:lumOff val="5000"/>
                            </a:schemeClr>
                          </a:solidFill>
                        </a:rPr>
                        <a:t>XHMIKO</a:t>
                      </a:r>
                      <a:r>
                        <a:rPr lang="el-GR" sz="2000" b="0" dirty="0">
                          <a:solidFill>
                            <a:schemeClr val="tx1">
                              <a:lumMod val="95000"/>
                              <a:lumOff val="5000"/>
                            </a:schemeClr>
                          </a:solidFill>
                        </a:rPr>
                        <a:t>Σ</a:t>
                      </a:r>
                    </a:p>
                  </a:txBody>
                  <a:tcPr>
                    <a:noFill/>
                  </a:tcPr>
                </a:tc>
                <a:extLst>
                  <a:ext uri="{0D108BD9-81ED-4DB2-BD59-A6C34878D82A}">
                    <a16:rowId xmlns:a16="http://schemas.microsoft.com/office/drawing/2014/main" val="10003"/>
                  </a:ext>
                </a:extLst>
              </a:tr>
              <a:tr h="370840">
                <a:tc>
                  <a:txBody>
                    <a:bodyPr/>
                    <a:lstStyle/>
                    <a:p>
                      <a:r>
                        <a:rPr lang="el-GR" sz="2000" b="0" dirty="0">
                          <a:solidFill>
                            <a:schemeClr val="tx1">
                              <a:lumMod val="95000"/>
                              <a:lumOff val="5000"/>
                            </a:schemeClr>
                          </a:solidFill>
                        </a:rPr>
                        <a:t>ΜΠΙΣΚΑΝΑΚΗ ΦΩΤΕΙΝΗ,</a:t>
                      </a:r>
                      <a:r>
                        <a:rPr lang="el-GR" sz="2000" b="0" baseline="0" dirty="0">
                          <a:solidFill>
                            <a:schemeClr val="tx1">
                              <a:lumMod val="95000"/>
                              <a:lumOff val="5000"/>
                            </a:schemeClr>
                          </a:solidFill>
                        </a:rPr>
                        <a:t> </a:t>
                      </a:r>
                      <a:r>
                        <a:rPr lang="el-GR" sz="2000" b="0" dirty="0">
                          <a:solidFill>
                            <a:schemeClr val="tx1">
                              <a:lumMod val="95000"/>
                              <a:lumOff val="5000"/>
                            </a:schemeClr>
                          </a:solidFill>
                        </a:rPr>
                        <a:t>Μ</a:t>
                      </a:r>
                      <a:r>
                        <a:rPr lang="en-US" sz="2000" b="0" dirty="0" err="1">
                          <a:solidFill>
                            <a:schemeClr val="tx1">
                              <a:lumMod val="95000"/>
                              <a:lumOff val="5000"/>
                            </a:schemeClr>
                          </a:solidFill>
                        </a:rPr>
                        <a:t>Sc</a:t>
                      </a:r>
                      <a:endParaRPr lang="el-GR" sz="2000" b="0" dirty="0">
                        <a:solidFill>
                          <a:schemeClr val="tx1">
                            <a:lumMod val="95000"/>
                            <a:lumOff val="5000"/>
                          </a:schemeClr>
                        </a:solidFill>
                      </a:endParaRPr>
                    </a:p>
                  </a:txBody>
                  <a:tcPr>
                    <a:noFill/>
                  </a:tcPr>
                </a:tc>
                <a:tc>
                  <a:txBody>
                    <a:bodyPr/>
                    <a:lstStyle/>
                    <a:p>
                      <a:r>
                        <a:rPr lang="el-GR" sz="2000" b="0" dirty="0">
                          <a:solidFill>
                            <a:schemeClr val="tx1">
                              <a:lumMod val="95000"/>
                              <a:lumOff val="5000"/>
                            </a:schemeClr>
                          </a:solidFill>
                        </a:rPr>
                        <a:t>ΑΙΣΘΗΤΙΚΟΣ</a:t>
                      </a:r>
                      <a:r>
                        <a:rPr lang="el-GR" sz="2000" b="0" baseline="0" dirty="0">
                          <a:solidFill>
                            <a:schemeClr val="tx1">
                              <a:lumMod val="95000"/>
                              <a:lumOff val="5000"/>
                            </a:schemeClr>
                          </a:solidFill>
                        </a:rPr>
                        <a:t> ΚΑΙ ΚΟΣΜΗΤΟΛΟΓΟΣ</a:t>
                      </a:r>
                      <a:endParaRPr lang="el-GR" sz="2000" b="0" dirty="0">
                        <a:solidFill>
                          <a:schemeClr val="tx1">
                            <a:lumMod val="95000"/>
                            <a:lumOff val="5000"/>
                          </a:schemeClr>
                        </a:solidFill>
                      </a:endParaRPr>
                    </a:p>
                  </a:txBody>
                  <a:tcP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0" dirty="0">
                          <a:solidFill>
                            <a:schemeClr val="tx1">
                              <a:lumMod val="95000"/>
                              <a:lumOff val="5000"/>
                            </a:schemeClr>
                          </a:solidFill>
                        </a:rPr>
                        <a:t>ΝΙΚΟΛΕΛΗ</a:t>
                      </a:r>
                      <a:r>
                        <a:rPr lang="el-GR" sz="2000" b="0" baseline="0" dirty="0">
                          <a:solidFill>
                            <a:schemeClr val="tx1">
                              <a:lumMod val="95000"/>
                              <a:lumOff val="5000"/>
                            </a:schemeClr>
                          </a:solidFill>
                        </a:rPr>
                        <a:t> ΕΛΕΝΗ, </a:t>
                      </a:r>
                      <a:r>
                        <a:rPr lang="el-GR" sz="2000" b="0" dirty="0">
                          <a:solidFill>
                            <a:schemeClr val="tx1">
                              <a:lumMod val="95000"/>
                              <a:lumOff val="5000"/>
                            </a:schemeClr>
                          </a:solidFill>
                        </a:rPr>
                        <a:t>Μ</a:t>
                      </a:r>
                      <a:r>
                        <a:rPr lang="en-US" sz="2000" b="0" dirty="0" err="1">
                          <a:solidFill>
                            <a:schemeClr val="tx1">
                              <a:lumMod val="95000"/>
                              <a:lumOff val="5000"/>
                            </a:schemeClr>
                          </a:solidFill>
                        </a:rPr>
                        <a:t>Sc</a:t>
                      </a:r>
                      <a:r>
                        <a:rPr lang="en-US" sz="2000" b="0" dirty="0">
                          <a:solidFill>
                            <a:schemeClr val="tx1">
                              <a:lumMod val="95000"/>
                              <a:lumOff val="5000"/>
                            </a:schemeClr>
                          </a:solidFill>
                        </a:rPr>
                        <a:t>,</a:t>
                      </a:r>
                      <a:r>
                        <a:rPr lang="en-US" sz="2000" b="0" baseline="0" dirty="0">
                          <a:solidFill>
                            <a:schemeClr val="tx1">
                              <a:lumMod val="95000"/>
                              <a:lumOff val="5000"/>
                            </a:schemeClr>
                          </a:solidFill>
                        </a:rPr>
                        <a:t> </a:t>
                      </a:r>
                      <a:r>
                        <a:rPr lang="en-US" sz="2000" b="0" dirty="0">
                          <a:solidFill>
                            <a:schemeClr val="tx1">
                              <a:lumMod val="95000"/>
                              <a:lumOff val="5000"/>
                            </a:schemeClr>
                          </a:solidFill>
                        </a:rPr>
                        <a:t>PhD</a:t>
                      </a:r>
                      <a:endParaRPr lang="el-GR" sz="2000" b="0" dirty="0">
                        <a:solidFill>
                          <a:schemeClr val="tx1">
                            <a:lumMod val="95000"/>
                            <a:lumOff val="5000"/>
                          </a:schemeClr>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lumMod val="95000"/>
                              <a:lumOff val="5000"/>
                            </a:schemeClr>
                          </a:solidFill>
                        </a:rPr>
                        <a:t>XHMIKO</a:t>
                      </a:r>
                      <a:r>
                        <a:rPr lang="el-GR" sz="2000" b="0" dirty="0">
                          <a:solidFill>
                            <a:schemeClr val="tx1">
                              <a:lumMod val="95000"/>
                              <a:lumOff val="5000"/>
                            </a:schemeClr>
                          </a:solidFill>
                        </a:rPr>
                        <a:t>Σ</a:t>
                      </a:r>
                    </a:p>
                    <a:p>
                      <a:endParaRPr lang="el-GR" sz="2000" b="0" dirty="0">
                        <a:solidFill>
                          <a:schemeClr val="tx1">
                            <a:lumMod val="95000"/>
                            <a:lumOff val="5000"/>
                          </a:schemeClr>
                        </a:solidFill>
                      </a:endParaRPr>
                    </a:p>
                  </a:txBody>
                  <a:tcPr>
                    <a:noFill/>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0" dirty="0">
                          <a:solidFill>
                            <a:schemeClr val="tx1">
                              <a:lumMod val="95000"/>
                              <a:lumOff val="5000"/>
                            </a:schemeClr>
                          </a:solidFill>
                        </a:rPr>
                        <a:t>ΠΑΥΛΟΥ</a:t>
                      </a:r>
                      <a:r>
                        <a:rPr lang="el-GR" sz="2000" b="0" baseline="0" dirty="0">
                          <a:solidFill>
                            <a:schemeClr val="tx1">
                              <a:lumMod val="95000"/>
                              <a:lumOff val="5000"/>
                            </a:schemeClr>
                          </a:solidFill>
                        </a:rPr>
                        <a:t> ΠΑΝΑΓΟΥΛΑ, </a:t>
                      </a:r>
                      <a:r>
                        <a:rPr lang="el-GR" sz="2000" b="0" dirty="0">
                          <a:solidFill>
                            <a:schemeClr val="tx1">
                              <a:lumMod val="95000"/>
                              <a:lumOff val="5000"/>
                            </a:schemeClr>
                          </a:solidFill>
                        </a:rPr>
                        <a:t>Μ</a:t>
                      </a:r>
                      <a:r>
                        <a:rPr lang="en-US" sz="2000" b="0" dirty="0" err="1">
                          <a:solidFill>
                            <a:schemeClr val="tx1">
                              <a:lumMod val="95000"/>
                              <a:lumOff val="5000"/>
                            </a:schemeClr>
                          </a:solidFill>
                        </a:rPr>
                        <a:t>Sc</a:t>
                      </a:r>
                      <a:r>
                        <a:rPr lang="en-US" sz="2000" b="0" dirty="0">
                          <a:solidFill>
                            <a:schemeClr val="tx1">
                              <a:lumMod val="95000"/>
                              <a:lumOff val="5000"/>
                            </a:schemeClr>
                          </a:solidFill>
                        </a:rPr>
                        <a:t>,</a:t>
                      </a:r>
                      <a:r>
                        <a:rPr lang="en-US" sz="2000" b="0" baseline="0" dirty="0">
                          <a:solidFill>
                            <a:schemeClr val="tx1">
                              <a:lumMod val="95000"/>
                              <a:lumOff val="5000"/>
                            </a:schemeClr>
                          </a:solidFill>
                        </a:rPr>
                        <a:t> </a:t>
                      </a:r>
                      <a:r>
                        <a:rPr lang="en-US" sz="2000" b="0" dirty="0">
                          <a:solidFill>
                            <a:schemeClr val="tx1">
                              <a:lumMod val="95000"/>
                              <a:lumOff val="5000"/>
                            </a:schemeClr>
                          </a:solidFill>
                        </a:rPr>
                        <a:t>PhD</a:t>
                      </a:r>
                      <a:endParaRPr lang="el-GR" sz="2000" b="0" dirty="0">
                        <a:solidFill>
                          <a:schemeClr val="tx1">
                            <a:lumMod val="95000"/>
                            <a:lumOff val="5000"/>
                          </a:schemeClr>
                        </a:solidFill>
                      </a:endParaRPr>
                    </a:p>
                  </a:txBody>
                  <a:tcPr>
                    <a:noFill/>
                  </a:tcPr>
                </a:tc>
                <a:tc>
                  <a:txBody>
                    <a:bodyPr/>
                    <a:lstStyle/>
                    <a:p>
                      <a:r>
                        <a:rPr lang="el-GR" sz="2000" b="0" dirty="0">
                          <a:solidFill>
                            <a:schemeClr val="tx1">
                              <a:lumMod val="95000"/>
                              <a:lumOff val="5000"/>
                            </a:schemeClr>
                          </a:solidFill>
                        </a:rPr>
                        <a:t>ΦΑΡΜΑΚΟΠΟΙΟΣ</a:t>
                      </a:r>
                    </a:p>
                  </a:txBody>
                  <a:tcPr>
                    <a:noFill/>
                  </a:tcPr>
                </a:tc>
                <a:extLst>
                  <a:ext uri="{0D108BD9-81ED-4DB2-BD59-A6C34878D82A}">
                    <a16:rowId xmlns:a16="http://schemas.microsoft.com/office/drawing/2014/main" val="10006"/>
                  </a:ext>
                </a:extLst>
              </a:tr>
              <a:tr h="370840">
                <a:tc>
                  <a:txBody>
                    <a:bodyPr/>
                    <a:lstStyle/>
                    <a:p>
                      <a:r>
                        <a:rPr lang="el-GR" sz="2000" b="0" dirty="0">
                          <a:solidFill>
                            <a:schemeClr val="tx1">
                              <a:lumMod val="95000"/>
                              <a:lumOff val="5000"/>
                            </a:schemeClr>
                          </a:solidFill>
                        </a:rPr>
                        <a:t>ΡΑΙΚΟΥ ΒΑΣΙΛΙΚΗ, </a:t>
                      </a:r>
                      <a:r>
                        <a:rPr lang="en-US" sz="2000" b="0" dirty="0">
                          <a:solidFill>
                            <a:schemeClr val="tx1">
                              <a:lumMod val="95000"/>
                              <a:lumOff val="5000"/>
                            </a:schemeClr>
                          </a:solidFill>
                        </a:rPr>
                        <a:t>MSc</a:t>
                      </a:r>
                      <a:r>
                        <a:rPr lang="el-GR" sz="2000" b="0" dirty="0">
                          <a:solidFill>
                            <a:schemeClr val="tx1">
                              <a:lumMod val="95000"/>
                              <a:lumOff val="5000"/>
                            </a:schemeClr>
                          </a:solidFill>
                        </a:rPr>
                        <a:t>, ΥΠΟΨΗΦΙΑ ΔΙΔΑΚΤΩΡ</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0" dirty="0">
                          <a:solidFill>
                            <a:schemeClr val="tx1">
                              <a:lumMod val="95000"/>
                              <a:lumOff val="5000"/>
                            </a:schemeClr>
                          </a:solidFill>
                        </a:rPr>
                        <a:t>ΑΙΣΘΗΤΙΚΟΣ</a:t>
                      </a:r>
                      <a:r>
                        <a:rPr lang="el-GR" sz="2000" b="0" baseline="0" dirty="0">
                          <a:solidFill>
                            <a:schemeClr val="tx1">
                              <a:lumMod val="95000"/>
                              <a:lumOff val="5000"/>
                            </a:schemeClr>
                          </a:solidFill>
                        </a:rPr>
                        <a:t> ΚΑΙ ΚΟΣΜΗΤΟΛΟΓΟΣ</a:t>
                      </a:r>
                      <a:r>
                        <a:rPr lang="en-US" sz="2000" b="0" baseline="0" dirty="0">
                          <a:solidFill>
                            <a:schemeClr val="tx1">
                              <a:lumMod val="95000"/>
                              <a:lumOff val="5000"/>
                            </a:schemeClr>
                          </a:solidFill>
                        </a:rPr>
                        <a:t>, BIO</a:t>
                      </a:r>
                      <a:r>
                        <a:rPr lang="el-GR" sz="2000" b="0" baseline="0" dirty="0">
                          <a:solidFill>
                            <a:schemeClr val="tx1">
                              <a:lumMod val="95000"/>
                              <a:lumOff val="5000"/>
                            </a:schemeClr>
                          </a:solidFill>
                        </a:rPr>
                        <a:t>ΛΟΓΟΣ</a:t>
                      </a:r>
                      <a:endParaRPr lang="el-GR" sz="2000" b="0" dirty="0">
                        <a:solidFill>
                          <a:schemeClr val="tx1">
                            <a:lumMod val="95000"/>
                            <a:lumOff val="5000"/>
                          </a:schemeClr>
                        </a:solidFill>
                      </a:endParaRPr>
                    </a:p>
                  </a:txBody>
                  <a:tcPr>
                    <a:noFill/>
                  </a:tcPr>
                </a:tc>
                <a:extLst>
                  <a:ext uri="{0D108BD9-81ED-4DB2-BD59-A6C34878D82A}">
                    <a16:rowId xmlns:a16="http://schemas.microsoft.com/office/drawing/2014/main" val="10007"/>
                  </a:ext>
                </a:extLst>
              </a:tr>
              <a:tr h="370840">
                <a:tc>
                  <a:txBody>
                    <a:bodyPr/>
                    <a:lstStyle/>
                    <a:p>
                      <a:r>
                        <a:rPr lang="el-GR" sz="2000" b="0" dirty="0">
                          <a:solidFill>
                            <a:schemeClr val="tx1">
                              <a:lumMod val="95000"/>
                              <a:lumOff val="5000"/>
                            </a:schemeClr>
                          </a:solidFill>
                        </a:rPr>
                        <a:t>ΞΑΝΘΟΠΟΥΛΟΣ ΚΛΕΑΝΘΗΣ, </a:t>
                      </a:r>
                      <a:r>
                        <a:rPr lang="en-US" sz="2000" b="0" dirty="0">
                          <a:solidFill>
                            <a:schemeClr val="tx1">
                              <a:lumMod val="95000"/>
                              <a:lumOff val="5000"/>
                            </a:schemeClr>
                          </a:solidFill>
                        </a:rPr>
                        <a:t>MSc, </a:t>
                      </a:r>
                      <a:r>
                        <a:rPr lang="el-GR" sz="2000" b="0" dirty="0">
                          <a:solidFill>
                            <a:schemeClr val="tx1">
                              <a:lumMod val="95000"/>
                              <a:lumOff val="5000"/>
                            </a:schemeClr>
                          </a:solidFill>
                        </a:rPr>
                        <a:t>ΥΠΟΨΗΦΙΟΣ ΔΙΔΑΚΤΩΡ</a:t>
                      </a:r>
                    </a:p>
                  </a:txBody>
                  <a:tcPr>
                    <a:noFill/>
                  </a:tcPr>
                </a:tc>
                <a:tc>
                  <a:txBody>
                    <a:bodyPr/>
                    <a:lstStyle/>
                    <a:p>
                      <a:r>
                        <a:rPr lang="el-GR" sz="2000" b="0" dirty="0">
                          <a:solidFill>
                            <a:schemeClr val="tx1">
                              <a:lumMod val="95000"/>
                              <a:lumOff val="5000"/>
                            </a:schemeClr>
                          </a:solidFill>
                        </a:rPr>
                        <a:t>ΤΕΧΝΟΛΟΓΟΣ</a:t>
                      </a:r>
                      <a:r>
                        <a:rPr lang="el-GR" sz="2000" b="0" baseline="0" dirty="0">
                          <a:solidFill>
                            <a:schemeClr val="tx1">
                              <a:lumMod val="95000"/>
                              <a:lumOff val="5000"/>
                            </a:schemeClr>
                          </a:solidFill>
                        </a:rPr>
                        <a:t> ΙΑΤΡΙΚΩΝ ΕΡΓΑΣΤΗΡΙΩΝ</a:t>
                      </a:r>
                      <a:endParaRPr lang="el-GR" sz="2000" b="0" dirty="0">
                        <a:solidFill>
                          <a:schemeClr val="tx1">
                            <a:lumMod val="95000"/>
                            <a:lumOff val="5000"/>
                          </a:schemeClr>
                        </a:solidFill>
                      </a:endParaRPr>
                    </a:p>
                  </a:txBody>
                  <a:tcP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241240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FF0000"/>
                </a:solidFill>
              </a:rPr>
              <a:t>ΑΙΣΘΗΤΙΚΗ ΚΑΙ ΔΕΡΜΑΤΟΚΟΣΜΗΤΟΛΟΓΙΑ ΣΕ ΟΓΚΟΛΟΓΙΚΟΥΣ ΑΣΘΕΝΕΙΣ</a:t>
            </a:r>
            <a:endParaRPr lang="el-GR" dirty="0"/>
          </a:p>
        </p:txBody>
      </p:sp>
      <p:sp>
        <p:nvSpPr>
          <p:cNvPr id="3" name="Θέση περιεχομένου 2"/>
          <p:cNvSpPr>
            <a:spLocks noGrp="1"/>
          </p:cNvSpPr>
          <p:nvPr>
            <p:ph idx="1"/>
          </p:nvPr>
        </p:nvSpPr>
        <p:spPr>
          <a:xfrm>
            <a:off x="2589212" y="2133600"/>
            <a:ext cx="8915400" cy="4472152"/>
          </a:xfrm>
        </p:spPr>
        <p:txBody>
          <a:bodyPr>
            <a:normAutofit/>
          </a:bodyPr>
          <a:lstStyle/>
          <a:p>
            <a:pPr marL="0" indent="0">
              <a:buNone/>
            </a:pPr>
            <a:r>
              <a:rPr lang="el-GR" sz="2000" dirty="0"/>
              <a:t>Μετά το τέλος του μαθήματος οι φοιτητές  θα είναι σε θέση να:</a:t>
            </a:r>
          </a:p>
          <a:p>
            <a:pPr lvl="0"/>
            <a:r>
              <a:rPr lang="el-GR" sz="2000" b="1" dirty="0"/>
              <a:t>Συνεπικουρούν</a:t>
            </a:r>
            <a:r>
              <a:rPr lang="el-GR" sz="2000" dirty="0"/>
              <a:t> το κλινικό έργο στην αντιμετώπιση των δερματικών ανεπιθύμητων ενεργειών της </a:t>
            </a:r>
            <a:r>
              <a:rPr lang="el-GR" sz="2000" b="1" dirty="0"/>
              <a:t>χημειοθεραπεία</a:t>
            </a:r>
            <a:r>
              <a:rPr lang="el-GR" sz="2000" dirty="0"/>
              <a:t>ς, της </a:t>
            </a:r>
            <a:r>
              <a:rPr lang="el-GR" sz="2000" dirty="0" err="1"/>
              <a:t>στοχευμένης</a:t>
            </a:r>
            <a:r>
              <a:rPr lang="el-GR" sz="2000" dirty="0"/>
              <a:t> θεραπείας και της </a:t>
            </a:r>
            <a:r>
              <a:rPr lang="el-GR" sz="2000" b="1" dirty="0"/>
              <a:t>ακτινοθεραπείας</a:t>
            </a:r>
            <a:r>
              <a:rPr lang="el-GR" sz="2000" dirty="0"/>
              <a:t> και να συμμετέχουν σε οργανωμένες ομάδες υποστηρικτικής </a:t>
            </a:r>
            <a:r>
              <a:rPr lang="el-GR" sz="2000" dirty="0" err="1"/>
              <a:t>δερματογκολογίας</a:t>
            </a:r>
            <a:r>
              <a:rPr lang="el-GR" sz="2000" dirty="0"/>
              <a:t> που αποτελούνται από Ιατρούς </a:t>
            </a:r>
            <a:r>
              <a:rPr lang="el-GR" sz="2000" dirty="0" err="1"/>
              <a:t>ογκολόγους</a:t>
            </a:r>
            <a:r>
              <a:rPr lang="el-GR" sz="2000" dirty="0"/>
              <a:t>, Ιατρούς Δερματολόγους, Πλαστικούς Χειρουργούς, Αισθητικούς και </a:t>
            </a:r>
            <a:r>
              <a:rPr lang="el-GR" sz="2000" dirty="0" err="1"/>
              <a:t>Κοσμητολόγους</a:t>
            </a:r>
            <a:r>
              <a:rPr lang="el-GR" sz="2000" dirty="0"/>
              <a:t>, Νοσηλευτές και Ψυχολόγους.</a:t>
            </a:r>
          </a:p>
          <a:p>
            <a:pPr lvl="0"/>
            <a:r>
              <a:rPr lang="el-GR" sz="2000" b="1" dirty="0"/>
              <a:t>Να αναπτύσσουν καλλυντικά προϊόντα με εξειδικευμένες ιδιότητες ως προς τη χρήση από ογκολογικούς </a:t>
            </a:r>
            <a:r>
              <a:rPr lang="el-GR" sz="2000" dirty="0"/>
              <a:t>ασθενείς</a:t>
            </a:r>
          </a:p>
          <a:p>
            <a:endParaRPr lang="el-GR" dirty="0"/>
          </a:p>
        </p:txBody>
      </p:sp>
    </p:spTree>
    <p:extLst>
      <p:ext uri="{BB962C8B-B14F-4D97-AF65-F5344CB8AC3E}">
        <p14:creationId xmlns:p14="http://schemas.microsoft.com/office/powerpoint/2010/main" val="36125420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ΒΙΟΗΘΙΚΗ (Θ, ΕΥ)</a:t>
            </a:r>
          </a:p>
        </p:txBody>
      </p:sp>
      <p:sp>
        <p:nvSpPr>
          <p:cNvPr id="3" name="Θέση περιεχομένου 2"/>
          <p:cNvSpPr>
            <a:spLocks noGrp="1"/>
          </p:cNvSpPr>
          <p:nvPr>
            <p:ph idx="1"/>
          </p:nvPr>
        </p:nvSpPr>
        <p:spPr>
          <a:xfrm>
            <a:off x="2589212" y="1376854"/>
            <a:ext cx="8915400" cy="5150069"/>
          </a:xfrm>
        </p:spPr>
        <p:txBody>
          <a:bodyPr>
            <a:normAutofit/>
          </a:bodyPr>
          <a:lstStyle/>
          <a:p>
            <a:pPr marL="0" indent="0">
              <a:buNone/>
            </a:pPr>
            <a:r>
              <a:rPr lang="el-GR" b="1" dirty="0"/>
              <a:t>Σκοπός και στόχος </a:t>
            </a:r>
            <a:r>
              <a:rPr lang="el-GR" dirty="0"/>
              <a:t>του μαθήματος είναι η μελέτη της Βιοηθικής, ως το πεδίο κριτικής προσέγγισης και </a:t>
            </a:r>
            <a:r>
              <a:rPr lang="el-GR" dirty="0" err="1"/>
              <a:t>επαναθεώρησης</a:t>
            </a:r>
            <a:r>
              <a:rPr lang="el-GR" dirty="0"/>
              <a:t> των αρχών και κριτηρίων της πράξης στην εποχή της βιοτεχνολογίας και η διερεύνηση των ηθικών ζητημάτων που απορρέουν από τις </a:t>
            </a:r>
            <a:r>
              <a:rPr lang="el-GR" dirty="0" err="1"/>
              <a:t>βιοιατρικές</a:t>
            </a:r>
            <a:r>
              <a:rPr lang="el-GR" dirty="0"/>
              <a:t> καινοτομίες και τις εφαρμογές τους. </a:t>
            </a:r>
          </a:p>
          <a:p>
            <a:pPr marL="0" indent="0">
              <a:buNone/>
            </a:pPr>
            <a:r>
              <a:rPr lang="el-GR" dirty="0"/>
              <a:t>Μετά το τέλος του μαθήματος οι φοιτητές θα μπορούν </a:t>
            </a:r>
            <a:r>
              <a:rPr lang="en-US" dirty="0"/>
              <a:t>:</a:t>
            </a:r>
            <a:r>
              <a:rPr lang="el-GR" dirty="0"/>
              <a:t> </a:t>
            </a:r>
          </a:p>
          <a:p>
            <a:pPr lvl="0">
              <a:buFont typeface="Wingdings" panose="05000000000000000000" pitchFamily="2" charset="2"/>
              <a:buChar char="Ø"/>
            </a:pPr>
            <a:r>
              <a:rPr lang="el-GR" dirty="0"/>
              <a:t>Να κατανοούν τις βασικές αρχές Βιοηθικής</a:t>
            </a:r>
          </a:p>
          <a:p>
            <a:pPr lvl="0">
              <a:buFont typeface="Wingdings" panose="05000000000000000000" pitchFamily="2" charset="2"/>
              <a:buChar char="Ø"/>
            </a:pPr>
            <a:r>
              <a:rPr lang="el-GR" dirty="0"/>
              <a:t>Να γνωρίζουν θέματα </a:t>
            </a:r>
            <a:r>
              <a:rPr lang="el-GR" b="1" dirty="0"/>
              <a:t>Βιοηθικής </a:t>
            </a:r>
            <a:r>
              <a:rPr lang="el-GR" dirty="0"/>
              <a:t>και </a:t>
            </a:r>
            <a:r>
              <a:rPr lang="el-GR" b="1" dirty="0"/>
              <a:t>Δικαίου </a:t>
            </a:r>
          </a:p>
          <a:p>
            <a:pPr lvl="0">
              <a:buFont typeface="Wingdings" panose="05000000000000000000" pitchFamily="2" charset="2"/>
              <a:buChar char="Ø"/>
            </a:pPr>
            <a:r>
              <a:rPr lang="el-GR" dirty="0"/>
              <a:t>Θα έχουν εξοικειωθεί με βασικές μεθόδους της ηθικής επιχειρηματολογίας για την αντιμετώπιση προβλημάτων στο πεδίο της κλινικής πρακτικής </a:t>
            </a:r>
          </a:p>
          <a:p>
            <a:pPr lvl="0">
              <a:buFont typeface="Wingdings" panose="05000000000000000000" pitchFamily="2" charset="2"/>
              <a:buChar char="Ø"/>
            </a:pPr>
            <a:r>
              <a:rPr lang="el-GR" dirty="0"/>
              <a:t>Θα έχουν αποκτήσει στέρεες θεωρητικές γνώσεις, απαραίτητες για επιστημονική και επαγγελματική σταδιοδρομία.</a:t>
            </a:r>
          </a:p>
          <a:p>
            <a:pPr lvl="0">
              <a:buFont typeface="Wingdings" panose="05000000000000000000" pitchFamily="2" charset="2"/>
              <a:buChar char="Ø"/>
            </a:pPr>
            <a:r>
              <a:rPr lang="el-GR" dirty="0"/>
              <a:t>Θα έχουν </a:t>
            </a:r>
            <a:r>
              <a:rPr lang="el-GR" dirty="0" err="1"/>
              <a:t>ερθει</a:t>
            </a:r>
            <a:r>
              <a:rPr lang="el-GR" dirty="0"/>
              <a:t> σε επαφή με την έννοια και τους σύγχρονους προβληματισμούς των επαγγελματιών υγείας σχετικά τη Βιοηθική</a:t>
            </a:r>
          </a:p>
          <a:p>
            <a:endParaRPr lang="el-GR" dirty="0"/>
          </a:p>
        </p:txBody>
      </p:sp>
    </p:spTree>
    <p:extLst>
      <p:ext uri="{BB962C8B-B14F-4D97-AF65-F5344CB8AC3E}">
        <p14:creationId xmlns:p14="http://schemas.microsoft.com/office/powerpoint/2010/main" val="9532904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ΒΙΟΗΘΙΚΗ (Θ, ΕΥ)</a:t>
            </a:r>
          </a:p>
        </p:txBody>
      </p:sp>
      <p:sp>
        <p:nvSpPr>
          <p:cNvPr id="3" name="Θέση περιεχομένου 2"/>
          <p:cNvSpPr>
            <a:spLocks noGrp="1"/>
          </p:cNvSpPr>
          <p:nvPr>
            <p:ph idx="1"/>
          </p:nvPr>
        </p:nvSpPr>
        <p:spPr>
          <a:xfrm>
            <a:off x="2065283" y="2133600"/>
            <a:ext cx="10369495" cy="4724400"/>
          </a:xfrm>
        </p:spPr>
        <p:txBody>
          <a:bodyPr>
            <a:normAutofit fontScale="92500" lnSpcReduction="20000"/>
          </a:bodyPr>
          <a:lstStyle/>
          <a:p>
            <a:pPr lvl="0"/>
            <a:r>
              <a:rPr lang="en-US" sz="2400" dirty="0"/>
              <a:t>A</a:t>
            </a:r>
            <a:r>
              <a:rPr lang="el-GR" sz="2400" dirty="0" err="1"/>
              <a:t>ντικείμενο</a:t>
            </a:r>
            <a:r>
              <a:rPr lang="el-GR" sz="2400" dirty="0"/>
              <a:t> διδασκαλίας</a:t>
            </a:r>
          </a:p>
          <a:p>
            <a:pPr lvl="0">
              <a:buFont typeface="Wingdings" panose="05000000000000000000" pitchFamily="2" charset="2"/>
              <a:buChar char="Ø"/>
            </a:pPr>
            <a:r>
              <a:rPr lang="el-GR" dirty="0"/>
              <a:t>Η Βιοηθική ως επιστημονικός κλάδος.</a:t>
            </a:r>
          </a:p>
          <a:p>
            <a:pPr lvl="0">
              <a:buFont typeface="Wingdings" panose="05000000000000000000" pitchFamily="2" charset="2"/>
              <a:buChar char="Ø"/>
            </a:pPr>
            <a:r>
              <a:rPr lang="el-GR" dirty="0"/>
              <a:t>Τεχνολογία και παρεμβάσεις-ηθικές θεωρίες</a:t>
            </a:r>
          </a:p>
          <a:p>
            <a:pPr lvl="0">
              <a:buFont typeface="Wingdings" panose="05000000000000000000" pitchFamily="2" charset="2"/>
              <a:buChar char="Ø"/>
            </a:pPr>
            <a:r>
              <a:rPr lang="el-GR" dirty="0"/>
              <a:t>Τα ηθικά διλήμματα της βιοτεχνολογίας . Βασικοί κανόνες στην επιστημονική έρευνα</a:t>
            </a:r>
          </a:p>
          <a:p>
            <a:pPr lvl="0">
              <a:buFont typeface="Wingdings" panose="05000000000000000000" pitchFamily="2" charset="2"/>
              <a:buChar char="Ø"/>
            </a:pPr>
            <a:r>
              <a:rPr lang="el-GR" dirty="0"/>
              <a:t>Μεταμοσχεύσεις οργάνων</a:t>
            </a:r>
          </a:p>
          <a:p>
            <a:pPr lvl="0">
              <a:buFont typeface="Wingdings" panose="05000000000000000000" pitchFamily="2" charset="2"/>
              <a:buChar char="Ø"/>
            </a:pPr>
            <a:r>
              <a:rPr lang="el-GR" dirty="0"/>
              <a:t>Πειράματα σε ζώα. </a:t>
            </a:r>
            <a:r>
              <a:rPr lang="el-GR" dirty="0" err="1"/>
              <a:t>Κλωνοπροϊόντα</a:t>
            </a:r>
            <a:endParaRPr lang="el-GR" dirty="0"/>
          </a:p>
          <a:p>
            <a:pPr lvl="0">
              <a:buFont typeface="Wingdings" panose="05000000000000000000" pitchFamily="2" charset="2"/>
              <a:buChar char="Ø"/>
            </a:pPr>
            <a:r>
              <a:rPr lang="el-GR" dirty="0"/>
              <a:t>Κλινικές μελέτες με συμμετοχή ανθρώπων</a:t>
            </a:r>
          </a:p>
          <a:p>
            <a:pPr lvl="0">
              <a:buFont typeface="Wingdings" panose="05000000000000000000" pitchFamily="2" charset="2"/>
              <a:buChar char="Ø"/>
            </a:pPr>
            <a:r>
              <a:rPr lang="el-GR" dirty="0"/>
              <a:t>Ιατρικώς υποβοηθούμενη αναπαραγωγή</a:t>
            </a:r>
          </a:p>
          <a:p>
            <a:pPr lvl="0">
              <a:buFont typeface="Wingdings" panose="05000000000000000000" pitchFamily="2" charset="2"/>
              <a:buChar char="Ø"/>
            </a:pPr>
            <a:r>
              <a:rPr lang="el-GR" dirty="0"/>
              <a:t>Ευγονική-</a:t>
            </a:r>
            <a:r>
              <a:rPr lang="el-GR" dirty="0" err="1"/>
              <a:t>Βλαστοκύτταρα</a:t>
            </a:r>
            <a:endParaRPr lang="el-GR" dirty="0"/>
          </a:p>
          <a:p>
            <a:pPr lvl="0">
              <a:buFont typeface="Wingdings" panose="05000000000000000000" pitchFamily="2" charset="2"/>
              <a:buChar char="Ø"/>
            </a:pPr>
            <a:r>
              <a:rPr lang="el-GR" dirty="0" err="1"/>
              <a:t>Γενετκά</a:t>
            </a:r>
            <a:r>
              <a:rPr lang="el-GR" dirty="0"/>
              <a:t> τροποποιημένοι οργανισμοί</a:t>
            </a:r>
          </a:p>
          <a:p>
            <a:pPr lvl="0">
              <a:buFont typeface="Wingdings" panose="05000000000000000000" pitchFamily="2" charset="2"/>
              <a:buChar char="Ø"/>
            </a:pPr>
            <a:r>
              <a:rPr lang="el-GR" dirty="0"/>
              <a:t>Ιατρική Δεοντολογία, Αποφάσεις προς το τέλος της ζωής</a:t>
            </a:r>
          </a:p>
          <a:p>
            <a:pPr lvl="0">
              <a:buFont typeface="Wingdings" panose="05000000000000000000" pitchFamily="2" charset="2"/>
              <a:buChar char="Ø"/>
            </a:pPr>
            <a:r>
              <a:rPr lang="el-GR" dirty="0"/>
              <a:t>Ηθική των </a:t>
            </a:r>
            <a:r>
              <a:rPr lang="el-GR" dirty="0" err="1"/>
              <a:t>νεων</a:t>
            </a:r>
            <a:r>
              <a:rPr lang="el-GR" dirty="0"/>
              <a:t> τεχνολογιών- Τεχνητή νοημοσύνη</a:t>
            </a:r>
          </a:p>
          <a:p>
            <a:pPr lvl="0">
              <a:buFont typeface="Wingdings" panose="05000000000000000000" pitchFamily="2" charset="2"/>
              <a:buChar char="Ø"/>
            </a:pPr>
            <a:r>
              <a:rPr lang="el-GR" dirty="0"/>
              <a:t>Επιτροπές Βιοηθικής . Διεθνείς Οργανισμοί- Νομοθετικά πλαίσια</a:t>
            </a:r>
          </a:p>
          <a:p>
            <a:pPr>
              <a:buFont typeface="Wingdings" panose="05000000000000000000" pitchFamily="2" charset="2"/>
              <a:buChar char="Ø"/>
            </a:pPr>
            <a:r>
              <a:rPr lang="en-US" dirty="0" err="1"/>
              <a:t>Βιοηθική</a:t>
            </a:r>
            <a:r>
              <a:rPr lang="en-US" dirty="0"/>
              <a:t> και Πα</a:t>
            </a:r>
            <a:r>
              <a:rPr lang="en-US" dirty="0" err="1"/>
              <a:t>ιδεί</a:t>
            </a:r>
            <a:r>
              <a:rPr lang="en-US" dirty="0"/>
              <a:t>α. Η </a:t>
            </a:r>
            <a:r>
              <a:rPr lang="en-US" dirty="0" err="1"/>
              <a:t>διε</a:t>
            </a:r>
            <a:r>
              <a:rPr lang="en-US" dirty="0"/>
              <a:t>πιστημονική και διαθεματική προσέγγιση της γνώσης</a:t>
            </a:r>
            <a:endParaRPr lang="el-GR" dirty="0"/>
          </a:p>
        </p:txBody>
      </p:sp>
    </p:spTree>
    <p:extLst>
      <p:ext uri="{BB962C8B-B14F-4D97-AF65-F5344CB8AC3E}">
        <p14:creationId xmlns:p14="http://schemas.microsoft.com/office/powerpoint/2010/main" val="19410118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ΓΗΡΑΝΣΗ-ΜΑΚΡΟΖΩΙΑ</a:t>
            </a:r>
            <a:endParaRPr lang="el-GR" b="1" dirty="0">
              <a:solidFill>
                <a:schemeClr val="tx1">
                  <a:lumMod val="95000"/>
                  <a:lumOff val="5000"/>
                </a:schemeClr>
              </a:solidFill>
            </a:endParaRPr>
          </a:p>
        </p:txBody>
      </p:sp>
      <p:sp>
        <p:nvSpPr>
          <p:cNvPr id="3" name="Θέση περιεχομένου 2"/>
          <p:cNvSpPr>
            <a:spLocks noGrp="1"/>
          </p:cNvSpPr>
          <p:nvPr>
            <p:ph idx="1"/>
          </p:nvPr>
        </p:nvSpPr>
        <p:spPr>
          <a:xfrm>
            <a:off x="2592925" y="1469507"/>
            <a:ext cx="8781393" cy="5388493"/>
          </a:xfrm>
        </p:spPr>
        <p:txBody>
          <a:bodyPr>
            <a:normAutofit/>
          </a:bodyPr>
          <a:lstStyle/>
          <a:p>
            <a:pPr marL="0" indent="0">
              <a:buNone/>
            </a:pPr>
            <a:r>
              <a:rPr lang="el-GR" sz="2200" dirty="0"/>
              <a:t>Αντικείμενο διδασκαλίας</a:t>
            </a:r>
          </a:p>
          <a:p>
            <a:pPr>
              <a:buFont typeface="Wingdings" panose="05000000000000000000" pitchFamily="2" charset="2"/>
              <a:buChar char="Ø"/>
            </a:pPr>
            <a:r>
              <a:rPr lang="el-GR" dirty="0"/>
              <a:t>Τι είναι η γήρανση –Διάρκεια ζωής του ανθρώπου</a:t>
            </a:r>
          </a:p>
          <a:p>
            <a:pPr>
              <a:buFont typeface="Wingdings" panose="05000000000000000000" pitchFamily="2" charset="2"/>
              <a:buChar char="Ø"/>
            </a:pPr>
            <a:r>
              <a:rPr lang="el-GR" dirty="0"/>
              <a:t>Η γήρανση σε διάφορους οργανισμούς</a:t>
            </a:r>
          </a:p>
          <a:p>
            <a:pPr>
              <a:buFont typeface="Wingdings" panose="05000000000000000000" pitchFamily="2" charset="2"/>
              <a:buChar char="Ø"/>
            </a:pPr>
            <a:r>
              <a:rPr lang="el-GR" dirty="0"/>
              <a:t>Διάρκειά ζωής διάφορων οργανισμών</a:t>
            </a:r>
          </a:p>
          <a:p>
            <a:pPr>
              <a:buFont typeface="Wingdings" panose="05000000000000000000" pitchFamily="2" charset="2"/>
              <a:buChar char="Ø"/>
            </a:pPr>
            <a:r>
              <a:rPr lang="el-GR" dirty="0"/>
              <a:t>Θεωρίες της γήρανσης</a:t>
            </a:r>
          </a:p>
          <a:p>
            <a:pPr>
              <a:buFont typeface="Wingdings" panose="05000000000000000000" pitchFamily="2" charset="2"/>
              <a:buChar char="Ø"/>
            </a:pPr>
            <a:r>
              <a:rPr lang="el-GR" dirty="0"/>
              <a:t>Εξελικτικές θεωρίες</a:t>
            </a:r>
          </a:p>
          <a:p>
            <a:pPr>
              <a:buFont typeface="Wingdings" panose="05000000000000000000" pitchFamily="2" charset="2"/>
              <a:buChar char="Ø"/>
            </a:pPr>
            <a:r>
              <a:rPr lang="el-GR" dirty="0"/>
              <a:t>Η θεωρία του προγραμματισμένου θανάτου </a:t>
            </a:r>
          </a:p>
          <a:p>
            <a:pPr>
              <a:buFont typeface="Wingdings" panose="05000000000000000000" pitchFamily="2" charset="2"/>
              <a:buChar char="Ø"/>
            </a:pPr>
            <a:r>
              <a:rPr lang="el-GR" dirty="0"/>
              <a:t>Η θεωρία του ορίου των κυτταρικών διαιρέσεων </a:t>
            </a:r>
          </a:p>
          <a:p>
            <a:pPr>
              <a:buFont typeface="Wingdings" panose="05000000000000000000" pitchFamily="2" charset="2"/>
              <a:buChar char="Ø"/>
            </a:pPr>
            <a:r>
              <a:rPr lang="el-GR" dirty="0"/>
              <a:t>Σύγχρονες εξελικτικές θεωρίες </a:t>
            </a:r>
          </a:p>
          <a:p>
            <a:pPr>
              <a:buFont typeface="Wingdings" panose="05000000000000000000" pitchFamily="2" charset="2"/>
              <a:buChar char="Ø"/>
            </a:pPr>
            <a:r>
              <a:rPr lang="el-GR" dirty="0"/>
              <a:t>Θεωρία των συσσωρευμένων μεταλλάξεων</a:t>
            </a:r>
          </a:p>
          <a:p>
            <a:pPr>
              <a:buFont typeface="Wingdings" panose="05000000000000000000" pitchFamily="2" charset="2"/>
              <a:buChar char="Ø"/>
            </a:pPr>
            <a:r>
              <a:rPr lang="el-GR" dirty="0"/>
              <a:t>Θεωρία της </a:t>
            </a:r>
            <a:r>
              <a:rPr lang="el-GR" dirty="0" err="1"/>
              <a:t>πλειοτροφίας</a:t>
            </a:r>
            <a:endParaRPr lang="el-GR" dirty="0"/>
          </a:p>
          <a:p>
            <a:pPr>
              <a:buFont typeface="Wingdings" panose="05000000000000000000" pitchFamily="2" charset="2"/>
              <a:buChar char="Ø"/>
            </a:pPr>
            <a:r>
              <a:rPr lang="el-GR" dirty="0"/>
              <a:t>Θεωρία του θερμιδικού περιορισμού </a:t>
            </a:r>
          </a:p>
          <a:p>
            <a:pPr>
              <a:buFont typeface="Wingdings" panose="05000000000000000000" pitchFamily="2" charset="2"/>
              <a:buChar char="Ø"/>
            </a:pPr>
            <a:r>
              <a:rPr lang="el-GR" dirty="0"/>
              <a:t>Θεωρία των ελευθέρων ριζών</a:t>
            </a:r>
          </a:p>
          <a:p>
            <a:endParaRPr lang="el-GR" dirty="0"/>
          </a:p>
        </p:txBody>
      </p:sp>
    </p:spTree>
    <p:extLst>
      <p:ext uri="{BB962C8B-B14F-4D97-AF65-F5344CB8AC3E}">
        <p14:creationId xmlns:p14="http://schemas.microsoft.com/office/powerpoint/2010/main" val="30711375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ΓΗΡΑΝΣΗ-ΜΑΚΡΟΖΩΙΑ</a:t>
            </a:r>
            <a:endParaRPr lang="el-GR" dirty="0">
              <a:solidFill>
                <a:schemeClr val="tx1">
                  <a:lumMod val="95000"/>
                  <a:lumOff val="5000"/>
                </a:schemeClr>
              </a:solidFill>
            </a:endParaRPr>
          </a:p>
        </p:txBody>
      </p:sp>
      <p:sp>
        <p:nvSpPr>
          <p:cNvPr id="3" name="Θέση περιεχομένου 2"/>
          <p:cNvSpPr>
            <a:spLocks noGrp="1"/>
          </p:cNvSpPr>
          <p:nvPr>
            <p:ph idx="1"/>
          </p:nvPr>
        </p:nvSpPr>
        <p:spPr>
          <a:xfrm>
            <a:off x="2963917" y="2023241"/>
            <a:ext cx="8860221" cy="4724400"/>
          </a:xfrm>
        </p:spPr>
        <p:txBody>
          <a:bodyPr>
            <a:normAutofit/>
          </a:bodyPr>
          <a:lstStyle/>
          <a:p>
            <a:pPr>
              <a:buFont typeface="Wingdings" panose="05000000000000000000" pitchFamily="2" charset="2"/>
              <a:buChar char="Ø"/>
            </a:pPr>
            <a:r>
              <a:rPr lang="el-GR" sz="2000" dirty="0" err="1"/>
              <a:t>Τελομερή</a:t>
            </a:r>
            <a:r>
              <a:rPr lang="el-GR" sz="2000" dirty="0"/>
              <a:t> </a:t>
            </a:r>
          </a:p>
          <a:p>
            <a:pPr>
              <a:buFont typeface="Wingdings" panose="05000000000000000000" pitchFamily="2" charset="2"/>
              <a:buChar char="Ø"/>
            </a:pPr>
            <a:r>
              <a:rPr lang="el-GR" sz="2000" dirty="0" err="1"/>
              <a:t>Νευροενδοκρινέις</a:t>
            </a:r>
            <a:r>
              <a:rPr lang="el-GR" sz="2000" dirty="0"/>
              <a:t> θεωρίες γήρανσης </a:t>
            </a:r>
          </a:p>
          <a:p>
            <a:pPr>
              <a:buFont typeface="Wingdings" panose="05000000000000000000" pitchFamily="2" charset="2"/>
              <a:buChar char="Ø"/>
            </a:pPr>
            <a:r>
              <a:rPr lang="el-GR" sz="2000" dirty="0"/>
              <a:t>Θεωρία συσσώρευσης αποβλήτων </a:t>
            </a:r>
          </a:p>
          <a:p>
            <a:pPr>
              <a:buFont typeface="Wingdings" panose="05000000000000000000" pitchFamily="2" charset="2"/>
              <a:buChar char="Ø"/>
            </a:pPr>
            <a:r>
              <a:rPr lang="el-GR" sz="2000" dirty="0"/>
              <a:t>Πρόωρη γήρανση </a:t>
            </a:r>
          </a:p>
          <a:p>
            <a:pPr>
              <a:buFont typeface="Wingdings" panose="05000000000000000000" pitchFamily="2" charset="2"/>
              <a:buChar char="Ø"/>
            </a:pPr>
            <a:r>
              <a:rPr lang="el-GR" sz="2000" dirty="0" err="1"/>
              <a:t>Υπεραιωνόβιοι</a:t>
            </a:r>
            <a:r>
              <a:rPr lang="el-GR" sz="2000" dirty="0"/>
              <a:t> </a:t>
            </a:r>
          </a:p>
          <a:p>
            <a:pPr>
              <a:buFont typeface="Wingdings" panose="05000000000000000000" pitchFamily="2" charset="2"/>
              <a:buChar char="Ø"/>
            </a:pPr>
            <a:r>
              <a:rPr lang="el-GR" sz="2000" dirty="0"/>
              <a:t>Ζωικά μοντέλα </a:t>
            </a:r>
          </a:p>
          <a:p>
            <a:pPr>
              <a:buFont typeface="Wingdings" panose="05000000000000000000" pitchFamily="2" charset="2"/>
              <a:buChar char="Ø"/>
            </a:pPr>
            <a:r>
              <a:rPr lang="el-GR" sz="2000" dirty="0"/>
              <a:t>Τρόποι </a:t>
            </a:r>
            <a:r>
              <a:rPr lang="el-GR" sz="2000" dirty="0" err="1"/>
              <a:t>αντιγήρανσης</a:t>
            </a:r>
            <a:endParaRPr lang="el-GR" sz="2000" dirty="0"/>
          </a:p>
          <a:p>
            <a:pPr>
              <a:buFont typeface="Wingdings" panose="05000000000000000000" pitchFamily="2" charset="2"/>
              <a:buChar char="Ø"/>
            </a:pPr>
            <a:r>
              <a:rPr lang="el-GR" sz="2000" dirty="0"/>
              <a:t>Αντιοξειδωτικές ουσίες –Ορμόνες και άλλες ουσίες </a:t>
            </a:r>
          </a:p>
          <a:p>
            <a:pPr>
              <a:buFont typeface="Wingdings" panose="05000000000000000000" pitchFamily="2" charset="2"/>
              <a:buChar char="Ø"/>
            </a:pPr>
            <a:r>
              <a:rPr lang="el-GR" sz="2000" dirty="0" err="1"/>
              <a:t>Βλαστοκύτταρα</a:t>
            </a:r>
            <a:r>
              <a:rPr lang="el-GR" sz="2000" dirty="0"/>
              <a:t> </a:t>
            </a:r>
          </a:p>
          <a:p>
            <a:pPr>
              <a:buFont typeface="Wingdings" panose="05000000000000000000" pitchFamily="2" charset="2"/>
              <a:buChar char="Ø"/>
            </a:pPr>
            <a:r>
              <a:rPr lang="el-GR" sz="2000" dirty="0"/>
              <a:t>Ηθικοί και </a:t>
            </a:r>
            <a:r>
              <a:rPr lang="el-GR" sz="2000" dirty="0" err="1"/>
              <a:t>φιλισοφικοί</a:t>
            </a:r>
            <a:r>
              <a:rPr lang="el-GR" sz="2000" dirty="0"/>
              <a:t> προβληματισμοί </a:t>
            </a:r>
          </a:p>
          <a:p>
            <a:pPr>
              <a:buFont typeface="Wingdings" panose="05000000000000000000" pitchFamily="2" charset="2"/>
              <a:buChar char="Ø"/>
            </a:pPr>
            <a:r>
              <a:rPr lang="el-GR" sz="2000" dirty="0"/>
              <a:t>Τι μπορούμε να περιμένουμε </a:t>
            </a:r>
          </a:p>
          <a:p>
            <a:endParaRPr lang="el-GR" dirty="0"/>
          </a:p>
        </p:txBody>
      </p:sp>
    </p:spTree>
    <p:extLst>
      <p:ext uri="{BB962C8B-B14F-4D97-AF65-F5344CB8AC3E}">
        <p14:creationId xmlns:p14="http://schemas.microsoft.com/office/powerpoint/2010/main" val="24181430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ΥΓΙΕΙΝΗ ΚΑΙ ΕΠΙΔΗΜΙΟΛΟΓΙΑ (Θ,ΕΥ)</a:t>
            </a:r>
          </a:p>
        </p:txBody>
      </p:sp>
      <p:sp>
        <p:nvSpPr>
          <p:cNvPr id="3" name="Θέση περιεχομένου 2"/>
          <p:cNvSpPr>
            <a:spLocks noGrp="1"/>
          </p:cNvSpPr>
          <p:nvPr>
            <p:ph idx="1"/>
          </p:nvPr>
        </p:nvSpPr>
        <p:spPr>
          <a:xfrm>
            <a:off x="2589212" y="2133600"/>
            <a:ext cx="8915400" cy="4724400"/>
          </a:xfrm>
        </p:spPr>
        <p:txBody>
          <a:bodyPr>
            <a:normAutofit/>
          </a:bodyPr>
          <a:lstStyle/>
          <a:p>
            <a:pPr marL="0" indent="0">
              <a:buNone/>
            </a:pPr>
            <a:r>
              <a:rPr lang="el-GR" sz="2400" dirty="0"/>
              <a:t>Μετά το τέλος των μαθημάτων ο φοιτητής</a:t>
            </a:r>
            <a:r>
              <a:rPr lang="en-US" sz="2400" dirty="0"/>
              <a:t> </a:t>
            </a:r>
            <a:r>
              <a:rPr lang="el-GR" sz="2400" dirty="0"/>
              <a:t>θα έχει</a:t>
            </a:r>
            <a:r>
              <a:rPr lang="en-US" sz="2400" dirty="0"/>
              <a:t>:</a:t>
            </a:r>
            <a:endParaRPr lang="el-GR" sz="2400" dirty="0"/>
          </a:p>
          <a:p>
            <a:pPr lvl="0">
              <a:buFont typeface="Wingdings" panose="05000000000000000000" pitchFamily="2" charset="2"/>
              <a:buChar char="Ø"/>
            </a:pPr>
            <a:r>
              <a:rPr lang="el-GR" dirty="0"/>
              <a:t>εμπεδώσει τα γνωστικά αντικείμενα </a:t>
            </a:r>
            <a:r>
              <a:rPr lang="el-GR" dirty="0" err="1"/>
              <a:t>Υγιεινης</a:t>
            </a:r>
            <a:endParaRPr lang="el-GR" dirty="0"/>
          </a:p>
          <a:p>
            <a:pPr lvl="0">
              <a:buFont typeface="Wingdings" panose="05000000000000000000" pitchFamily="2" charset="2"/>
              <a:buChar char="Ø"/>
            </a:pPr>
            <a:r>
              <a:rPr lang="el-GR" dirty="0"/>
              <a:t>κατανοήσει τις βασικές έννοιες </a:t>
            </a:r>
            <a:r>
              <a:rPr lang="el-GR" b="1" dirty="0"/>
              <a:t>περιγραφικής επιδημιολογίας</a:t>
            </a:r>
          </a:p>
          <a:p>
            <a:pPr lvl="0">
              <a:buFont typeface="Wingdings" panose="05000000000000000000" pitchFamily="2" charset="2"/>
              <a:buChar char="Ø"/>
            </a:pPr>
            <a:r>
              <a:rPr lang="el-GR" dirty="0"/>
              <a:t>μάθει τις γενικές αρχές </a:t>
            </a:r>
            <a:r>
              <a:rPr lang="el-GR" b="1" dirty="0"/>
              <a:t>προληπτικής Ιατρικής</a:t>
            </a:r>
          </a:p>
          <a:p>
            <a:pPr lvl="0">
              <a:buFont typeface="Wingdings" panose="05000000000000000000" pitchFamily="2" charset="2"/>
              <a:buChar char="Ø"/>
            </a:pPr>
            <a:r>
              <a:rPr lang="el-GR" dirty="0"/>
              <a:t>κατανοήσει τι είναι και πως εφαρμόζεται στην πράξη η Ιατρική βασισμένη σε τεκμήρια</a:t>
            </a:r>
          </a:p>
          <a:p>
            <a:pPr lvl="0">
              <a:buFont typeface="Wingdings" panose="05000000000000000000" pitchFamily="2" charset="2"/>
              <a:buChar char="Ø"/>
            </a:pPr>
            <a:r>
              <a:rPr lang="el-GR" dirty="0"/>
              <a:t>εξοικειωθεί με κάποια βασικά προγνωστικά συστήματα</a:t>
            </a:r>
          </a:p>
          <a:p>
            <a:pPr lvl="0">
              <a:buFont typeface="Wingdings" panose="05000000000000000000" pitchFamily="2" charset="2"/>
              <a:buChar char="Ø"/>
            </a:pPr>
            <a:r>
              <a:rPr lang="el-GR" dirty="0"/>
              <a:t>γνωρίσει και να κατανοήσει τις βασικές αρχές συλλογής και αξιολόγησης δεδομένων</a:t>
            </a:r>
          </a:p>
          <a:p>
            <a:pPr lvl="0">
              <a:buFont typeface="Wingdings" panose="05000000000000000000" pitchFamily="2" charset="2"/>
              <a:buChar char="Ø"/>
            </a:pPr>
            <a:r>
              <a:rPr lang="el-GR" b="1" dirty="0"/>
              <a:t>εξοικειωθεί με το σχεδιασμό ερευνών-μελετών, ερωτηματολόγια, βιολογικούς δείκτες, μεθόδους επαγρύπνησης.</a:t>
            </a:r>
          </a:p>
          <a:p>
            <a:endParaRPr lang="el-GR" b="1" dirty="0"/>
          </a:p>
          <a:p>
            <a:endParaRPr lang="el-GR" dirty="0"/>
          </a:p>
        </p:txBody>
      </p:sp>
    </p:spTree>
    <p:extLst>
      <p:ext uri="{BB962C8B-B14F-4D97-AF65-F5344CB8AC3E}">
        <p14:creationId xmlns:p14="http://schemas.microsoft.com/office/powerpoint/2010/main" val="1527431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ΥΓΙΕΙΝΗ ΚΑΙ ΕΠΙΔΗΜΙΟΛΟΓΙΑ (Θ,ΕΥ)</a:t>
            </a:r>
            <a:endParaRPr lang="el-GR" dirty="0"/>
          </a:p>
        </p:txBody>
      </p:sp>
      <p:sp>
        <p:nvSpPr>
          <p:cNvPr id="3" name="Θέση περιεχομένου 2"/>
          <p:cNvSpPr>
            <a:spLocks noGrp="1"/>
          </p:cNvSpPr>
          <p:nvPr>
            <p:ph idx="1"/>
          </p:nvPr>
        </p:nvSpPr>
        <p:spPr>
          <a:xfrm>
            <a:off x="2589212" y="1518745"/>
            <a:ext cx="8915400" cy="5118538"/>
          </a:xfrm>
        </p:spPr>
        <p:txBody>
          <a:bodyPr>
            <a:normAutofit/>
          </a:bodyPr>
          <a:lstStyle/>
          <a:p>
            <a:pPr marL="0" lvl="0" indent="0">
              <a:buNone/>
            </a:pPr>
            <a:r>
              <a:rPr lang="en-US" sz="2000" dirty="0"/>
              <a:t>A</a:t>
            </a:r>
            <a:r>
              <a:rPr lang="el-GR" sz="2000" dirty="0" err="1"/>
              <a:t>ντικείμενο</a:t>
            </a:r>
            <a:r>
              <a:rPr lang="el-GR" sz="2000" dirty="0"/>
              <a:t> διδασκαλίας</a:t>
            </a:r>
            <a:r>
              <a:rPr lang="en-US" sz="2000" dirty="0"/>
              <a:t>:</a:t>
            </a:r>
            <a:endParaRPr lang="el-GR" sz="2000" dirty="0"/>
          </a:p>
          <a:p>
            <a:pPr lvl="0">
              <a:buFont typeface="Wingdings" panose="05000000000000000000" pitchFamily="2" charset="2"/>
              <a:buChar char="Ø"/>
            </a:pPr>
            <a:r>
              <a:rPr lang="el-GR" dirty="0"/>
              <a:t>Ορισμοί και έννοιες της Υγείας και της Νόσου, της Πρόληψης και της Προφύλαξης</a:t>
            </a:r>
          </a:p>
          <a:p>
            <a:pPr lvl="0">
              <a:buFont typeface="Wingdings" panose="05000000000000000000" pitchFamily="2" charset="2"/>
              <a:buChar char="Ø"/>
            </a:pPr>
            <a:r>
              <a:rPr lang="el-GR" dirty="0"/>
              <a:t>Παράγοντες που επηρεάζουν την Υγεία, τις Εκβάσεις και τις Επιπτώσεις της Νόσου</a:t>
            </a:r>
          </a:p>
          <a:p>
            <a:pPr>
              <a:buFont typeface="Wingdings" panose="05000000000000000000" pitchFamily="2" charset="2"/>
              <a:buChar char="Ø"/>
            </a:pPr>
            <a:r>
              <a:rPr lang="el-GR" dirty="0"/>
              <a:t>  Μέτρηση του επιπέδου υγείας. Πηγές και Εστίες αιτιολογικών παραγόντων</a:t>
            </a:r>
          </a:p>
          <a:p>
            <a:pPr lvl="0">
              <a:buFont typeface="Wingdings" panose="05000000000000000000" pitchFamily="2" charset="2"/>
              <a:buChar char="Ø"/>
            </a:pPr>
            <a:r>
              <a:rPr lang="el-GR" dirty="0"/>
              <a:t>Μηχανισμοί διασποράς των λοιμογόνων παραγόντων. Ανάλυση των  </a:t>
            </a:r>
          </a:p>
          <a:p>
            <a:pPr>
              <a:buFont typeface="Wingdings" panose="05000000000000000000" pitchFamily="2" charset="2"/>
              <a:buChar char="Ø"/>
            </a:pPr>
            <a:r>
              <a:rPr lang="el-GR" dirty="0"/>
              <a:t>  χαρακτηριστικών της νόσου</a:t>
            </a:r>
          </a:p>
          <a:p>
            <a:pPr lvl="0">
              <a:buFont typeface="Wingdings" panose="05000000000000000000" pitchFamily="2" charset="2"/>
              <a:buChar char="Ø"/>
            </a:pPr>
            <a:r>
              <a:rPr lang="el-GR" dirty="0"/>
              <a:t>Γενικά μέτρα πρόληψης λοιμωδών νοσημάτων: περιορισμός διασποράς</a:t>
            </a:r>
          </a:p>
          <a:p>
            <a:pPr>
              <a:buFont typeface="Wingdings" panose="05000000000000000000" pitchFamily="2" charset="2"/>
              <a:buChar char="Ø"/>
            </a:pPr>
            <a:r>
              <a:rPr lang="el-GR" dirty="0"/>
              <a:t>λοιμογόνων  παραγόντων, εφαρμογή απολύμανσης</a:t>
            </a:r>
          </a:p>
          <a:p>
            <a:pPr lvl="0">
              <a:buFont typeface="Wingdings" panose="05000000000000000000" pitchFamily="2" charset="2"/>
              <a:buChar char="Ø"/>
            </a:pPr>
            <a:r>
              <a:rPr lang="el-GR" dirty="0"/>
              <a:t>Έλεγχος και περιορισμός των </a:t>
            </a:r>
            <a:r>
              <a:rPr lang="el-GR" dirty="0" err="1"/>
              <a:t>υποδόχων</a:t>
            </a:r>
            <a:r>
              <a:rPr lang="el-GR" dirty="0"/>
              <a:t> λοιμογόνων παραγόντων, απομόνωση των </a:t>
            </a:r>
            <a:r>
              <a:rPr lang="en-US" dirty="0"/>
              <a:t> </a:t>
            </a:r>
            <a:r>
              <a:rPr lang="el-GR" dirty="0"/>
              <a:t>μολυσματικών ατόμων . Βασικές αρχές ανοσίας και </a:t>
            </a:r>
            <a:r>
              <a:rPr lang="el-GR" dirty="0" err="1"/>
              <a:t>ανοσοπροφύλαξης</a:t>
            </a:r>
            <a:r>
              <a:rPr lang="el-GR" dirty="0"/>
              <a:t>, φυσική, επίκτητη και συλλογική ανοσία</a:t>
            </a:r>
          </a:p>
        </p:txBody>
      </p:sp>
    </p:spTree>
    <p:extLst>
      <p:ext uri="{BB962C8B-B14F-4D97-AF65-F5344CB8AC3E}">
        <p14:creationId xmlns:p14="http://schemas.microsoft.com/office/powerpoint/2010/main" val="18936495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ΥΓΙΕΙΝΗ ΚΑΙ ΕΠΙΔΗΜΙΟΛΟΓΙΑ</a:t>
            </a:r>
            <a:endParaRPr lang="el-GR" dirty="0">
              <a:solidFill>
                <a:schemeClr val="tx1">
                  <a:lumMod val="95000"/>
                  <a:lumOff val="5000"/>
                </a:schemeClr>
              </a:solidFill>
            </a:endParaRPr>
          </a:p>
        </p:txBody>
      </p:sp>
      <p:sp>
        <p:nvSpPr>
          <p:cNvPr id="3" name="Θέση περιεχομένου 2"/>
          <p:cNvSpPr>
            <a:spLocks noGrp="1"/>
          </p:cNvSpPr>
          <p:nvPr>
            <p:ph idx="1"/>
          </p:nvPr>
        </p:nvSpPr>
        <p:spPr>
          <a:xfrm>
            <a:off x="930166" y="1392620"/>
            <a:ext cx="11261834" cy="5260427"/>
          </a:xfrm>
        </p:spPr>
        <p:txBody>
          <a:bodyPr>
            <a:normAutofit lnSpcReduction="10000"/>
          </a:bodyPr>
          <a:lstStyle/>
          <a:p>
            <a:pPr marL="0" lvl="0" indent="0">
              <a:buNone/>
            </a:pPr>
            <a:r>
              <a:rPr lang="el-GR" sz="1600" dirty="0"/>
              <a:t>Αντικείμενο διδασκαλίας</a:t>
            </a:r>
            <a:r>
              <a:rPr lang="en-US" sz="1600" dirty="0"/>
              <a:t>:</a:t>
            </a:r>
            <a:endParaRPr lang="el-GR" sz="1600" dirty="0"/>
          </a:p>
          <a:p>
            <a:pPr lvl="0">
              <a:buFont typeface="Wingdings" panose="05000000000000000000" pitchFamily="2" charset="2"/>
              <a:buChar char="Ø"/>
            </a:pPr>
            <a:r>
              <a:rPr lang="el-GR" sz="1600" dirty="0"/>
              <a:t>Βασικές έννοιες περιγραφικής επιδημιολογίας. Γενικές αρχές προληπτικής</a:t>
            </a:r>
          </a:p>
          <a:p>
            <a:pPr>
              <a:buFont typeface="Wingdings" panose="05000000000000000000" pitchFamily="2" charset="2"/>
              <a:buChar char="Ø"/>
            </a:pPr>
            <a:r>
              <a:rPr lang="el-GR" sz="1600" dirty="0"/>
              <a:t>ιατρικής. Αιτιότητα. Τεκμήρια και ενδείξεις στην ιατρική πράξη</a:t>
            </a:r>
          </a:p>
          <a:p>
            <a:pPr lvl="0">
              <a:buFont typeface="Wingdings" panose="05000000000000000000" pitchFamily="2" charset="2"/>
              <a:buChar char="Ø"/>
            </a:pPr>
            <a:r>
              <a:rPr lang="el-GR" sz="1600" dirty="0"/>
              <a:t>Μέτρα αποτελέσματος και μέτρα σχέσης. Προγνωστικά συστήματα.</a:t>
            </a:r>
          </a:p>
          <a:p>
            <a:pPr>
              <a:buFont typeface="Wingdings" panose="05000000000000000000" pitchFamily="2" charset="2"/>
              <a:buChar char="Ø"/>
            </a:pPr>
            <a:r>
              <a:rPr lang="el-GR" sz="1600" dirty="0"/>
              <a:t>Χαρακτηριστικά και εκτίμηση διαγνωστικών δοκιμασιών.</a:t>
            </a:r>
          </a:p>
          <a:p>
            <a:pPr lvl="0">
              <a:buFont typeface="Wingdings" panose="05000000000000000000" pitchFamily="2" charset="2"/>
              <a:buChar char="Ø"/>
            </a:pPr>
            <a:r>
              <a:rPr lang="el-GR" sz="1600" dirty="0"/>
              <a:t>Εκτίμηση θεραπευτικών μέσων και μέτρα θεραπευτικού αποτελέσματος και</a:t>
            </a:r>
          </a:p>
          <a:p>
            <a:pPr>
              <a:buFont typeface="Wingdings" panose="05000000000000000000" pitchFamily="2" charset="2"/>
              <a:buChar char="Ø"/>
            </a:pPr>
            <a:r>
              <a:rPr lang="el-GR" sz="1600" dirty="0"/>
              <a:t>εκτίμηση παρενεργειών.</a:t>
            </a:r>
          </a:p>
          <a:p>
            <a:pPr lvl="0">
              <a:buFont typeface="Wingdings" panose="05000000000000000000" pitchFamily="2" charset="2"/>
              <a:buChar char="Ø"/>
            </a:pPr>
            <a:r>
              <a:rPr lang="el-GR" sz="1600" dirty="0"/>
              <a:t>Επιδημίες. Διατροφή, άσκηση. Συμβουλευτικές παρεμβάσεις. Συμπεριφορές με μεγάλες επιπτώσεις στη δημόσια υγεία (κάπνισμα, αλκοόλ, οδήγηση).</a:t>
            </a:r>
          </a:p>
          <a:p>
            <a:pPr lvl="0">
              <a:buFont typeface="Wingdings" panose="05000000000000000000" pitchFamily="2" charset="2"/>
              <a:buChar char="Ø"/>
            </a:pPr>
            <a:r>
              <a:rPr lang="el-GR" sz="1600" dirty="0"/>
              <a:t>Επαγγελματική Υγιεινή. Ενδεικνυόμενα προληπτικά μέτρα ανάλογα με την ηλικία.</a:t>
            </a:r>
          </a:p>
          <a:p>
            <a:pPr lvl="0">
              <a:buFont typeface="Wingdings" panose="05000000000000000000" pitchFamily="2" charset="2"/>
              <a:buChar char="Ø"/>
            </a:pPr>
            <a:r>
              <a:rPr lang="el-GR" sz="1600" dirty="0"/>
              <a:t>Εμβόλια και </a:t>
            </a:r>
            <a:r>
              <a:rPr lang="el-GR" sz="1600" dirty="0" err="1"/>
              <a:t>χημειοπροφύλαξη</a:t>
            </a:r>
            <a:r>
              <a:rPr lang="el-GR" sz="1600" dirty="0"/>
              <a:t>. Ενδεικνυόμενα προληπτικά μέτρα σε ειδικούς πληθυσμούς</a:t>
            </a:r>
          </a:p>
          <a:p>
            <a:pPr lvl="0">
              <a:buFont typeface="Wingdings" panose="05000000000000000000" pitchFamily="2" charset="2"/>
              <a:buChar char="Ø"/>
            </a:pPr>
            <a:r>
              <a:rPr lang="el-GR" sz="1600" dirty="0"/>
              <a:t>Στατιστικές έννοιες στην επιδημιολογία και κλινική πράξη, υποθέσεις και πιθανότητες. Τυχαία σφάλματα, σφάλματα επιλογής, σύγχυση, σφάλματα πληροφορίας.</a:t>
            </a:r>
          </a:p>
          <a:p>
            <a:pPr lvl="0">
              <a:buFont typeface="Wingdings" panose="05000000000000000000" pitchFamily="2" charset="2"/>
              <a:buChar char="Ø"/>
            </a:pPr>
            <a:r>
              <a:rPr lang="el-GR" sz="1600" dirty="0" err="1"/>
              <a:t>Μετα</a:t>
            </a:r>
            <a:r>
              <a:rPr lang="el-GR" sz="1600" dirty="0"/>
              <a:t>-ανάλυση: αρχές, σχεδιασμός, αξιολόγηση, τυπικά σφάλματα. Ανάλυση αποφάσεων. Αναλύσεις ποιότητας ζωής. Μελέτες κόστους - αποτελεσματικότητας. Επίπεδο υγείας και υπηρεσίες υγείας. Φορτίο νοσηρότητας. Παγκόσμιες προβλέψεις για την υγεία στο μέλλον.</a:t>
            </a:r>
          </a:p>
          <a:p>
            <a:pPr>
              <a:buFont typeface="Wingdings" panose="05000000000000000000" pitchFamily="2" charset="2"/>
              <a:buChar char="Ø"/>
            </a:pPr>
            <a:endParaRPr lang="el-GR" sz="1600" dirty="0"/>
          </a:p>
          <a:p>
            <a:endParaRPr lang="el-GR" sz="1400" dirty="0"/>
          </a:p>
        </p:txBody>
      </p:sp>
    </p:spTree>
    <p:extLst>
      <p:ext uri="{BB962C8B-B14F-4D97-AF65-F5344CB8AC3E}">
        <p14:creationId xmlns:p14="http://schemas.microsoft.com/office/powerpoint/2010/main" val="4266381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solidFill>
                  <a:srgbClr val="FF0000"/>
                </a:solidFill>
              </a:rPr>
              <a:t>ΠΤΥΧΙΑΚΗ </a:t>
            </a:r>
            <a:r>
              <a:rPr lang="en-US" sz="4800" dirty="0">
                <a:solidFill>
                  <a:srgbClr val="FF0000"/>
                </a:solidFill>
              </a:rPr>
              <a:t>E</a:t>
            </a:r>
            <a:r>
              <a:rPr lang="el-GR" sz="4800" dirty="0">
                <a:solidFill>
                  <a:srgbClr val="FF0000"/>
                </a:solidFill>
              </a:rPr>
              <a:t>ΡΓΑΣΙΑ</a:t>
            </a:r>
          </a:p>
        </p:txBody>
      </p:sp>
      <p:sp>
        <p:nvSpPr>
          <p:cNvPr id="3" name="Θέση περιεχομένου 2"/>
          <p:cNvSpPr>
            <a:spLocks noGrp="1"/>
          </p:cNvSpPr>
          <p:nvPr>
            <p:ph idx="1"/>
          </p:nvPr>
        </p:nvSpPr>
        <p:spPr/>
        <p:txBody>
          <a:bodyPr>
            <a:normAutofit/>
          </a:bodyPr>
          <a:lstStyle/>
          <a:p>
            <a:r>
              <a:rPr lang="el-GR" sz="4000" dirty="0">
                <a:solidFill>
                  <a:srgbClr val="FF0000"/>
                </a:solidFill>
              </a:rPr>
              <a:t>Βιβλιογραφική ή πειραματική</a:t>
            </a:r>
          </a:p>
          <a:p>
            <a:r>
              <a:rPr lang="el-GR" sz="4000" dirty="0">
                <a:solidFill>
                  <a:srgbClr val="FF0000"/>
                </a:solidFill>
              </a:rPr>
              <a:t>Επιβλέπων καθηγητής</a:t>
            </a:r>
          </a:p>
          <a:p>
            <a:r>
              <a:rPr lang="el-GR" sz="4000" dirty="0">
                <a:solidFill>
                  <a:srgbClr val="FF0000"/>
                </a:solidFill>
              </a:rPr>
              <a:t>Τριμελής εξεταστική επιτροπή-Παρουσίαση</a:t>
            </a:r>
          </a:p>
        </p:txBody>
      </p:sp>
    </p:spTree>
    <p:extLst>
      <p:ext uri="{BB962C8B-B14F-4D97-AF65-F5344CB8AC3E}">
        <p14:creationId xmlns:p14="http://schemas.microsoft.com/office/powerpoint/2010/main" val="6306073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2906395"/>
          </a:xfrm>
        </p:spPr>
        <p:txBody>
          <a:bodyPr>
            <a:noAutofit/>
          </a:bodyPr>
          <a:lstStyle/>
          <a:p>
            <a:pPr marL="685800" indent="-685800">
              <a:buFont typeface="Arial" panose="020B0604020202020204" pitchFamily="34" charset="0"/>
              <a:buChar char="•"/>
            </a:pPr>
            <a:r>
              <a:rPr lang="el-GR" sz="5400" dirty="0">
                <a:solidFill>
                  <a:srgbClr val="FF0000"/>
                </a:solidFill>
              </a:rPr>
              <a:t>Ε-</a:t>
            </a:r>
            <a:r>
              <a:rPr lang="en-US" sz="5400" dirty="0">
                <a:solidFill>
                  <a:srgbClr val="FF0000"/>
                </a:solidFill>
              </a:rPr>
              <a:t>class</a:t>
            </a:r>
            <a:br>
              <a:rPr lang="el-GR" sz="5400" dirty="0">
                <a:solidFill>
                  <a:srgbClr val="FF0000"/>
                </a:solidFill>
              </a:rPr>
            </a:br>
            <a:endParaRPr lang="el-GR" sz="5400" dirty="0">
              <a:solidFill>
                <a:srgbClr val="FF0000"/>
              </a:solidFill>
            </a:endParaRPr>
          </a:p>
        </p:txBody>
      </p:sp>
      <p:sp>
        <p:nvSpPr>
          <p:cNvPr id="3" name="Θέση περιεχομένου 2"/>
          <p:cNvSpPr>
            <a:spLocks noGrp="1"/>
          </p:cNvSpPr>
          <p:nvPr>
            <p:ph idx="1"/>
          </p:nvPr>
        </p:nvSpPr>
        <p:spPr>
          <a:xfrm>
            <a:off x="838200" y="2948151"/>
            <a:ext cx="10515600" cy="3228811"/>
          </a:xfrm>
        </p:spPr>
        <p:txBody>
          <a:bodyPr>
            <a:normAutofit/>
          </a:bodyPr>
          <a:lstStyle/>
          <a:p>
            <a:r>
              <a:rPr lang="en-US" sz="4800" dirty="0">
                <a:solidFill>
                  <a:srgbClr val="FF0000"/>
                </a:solidFill>
              </a:rPr>
              <a:t>ANOIKTA </a:t>
            </a:r>
            <a:r>
              <a:rPr lang="el-GR" sz="4800" dirty="0">
                <a:solidFill>
                  <a:srgbClr val="FF0000"/>
                </a:solidFill>
              </a:rPr>
              <a:t>ΑΚΑΔΗΜΑΪΚΑ ΜΑΘΗΜΑΤΑ ΤΕΙ ΑΘΗΝΑΣ (</a:t>
            </a:r>
            <a:r>
              <a:rPr lang="en-US" sz="4800" dirty="0">
                <a:solidFill>
                  <a:srgbClr val="FF0000"/>
                </a:solidFill>
              </a:rPr>
              <a:t>videos)</a:t>
            </a:r>
          </a:p>
          <a:p>
            <a:r>
              <a:rPr lang="en-US" sz="4800" dirty="0">
                <a:solidFill>
                  <a:srgbClr val="FF0000"/>
                </a:solidFill>
              </a:rPr>
              <a:t>2o </a:t>
            </a:r>
            <a:r>
              <a:rPr lang="el-GR" sz="4800" dirty="0">
                <a:solidFill>
                  <a:srgbClr val="FF0000"/>
                </a:solidFill>
              </a:rPr>
              <a:t>βραβείο (</a:t>
            </a:r>
            <a:r>
              <a:rPr lang="en-US" sz="4800" dirty="0">
                <a:solidFill>
                  <a:srgbClr val="FF0000"/>
                </a:solidFill>
              </a:rPr>
              <a:t>GRUNET) E</a:t>
            </a:r>
            <a:r>
              <a:rPr lang="el-GR" sz="4800" dirty="0" err="1">
                <a:solidFill>
                  <a:srgbClr val="FF0000"/>
                </a:solidFill>
              </a:rPr>
              <a:t>ργαστήριο</a:t>
            </a:r>
            <a:r>
              <a:rPr lang="el-GR" sz="4800" dirty="0">
                <a:solidFill>
                  <a:srgbClr val="FF0000"/>
                </a:solidFill>
              </a:rPr>
              <a:t> </a:t>
            </a:r>
            <a:r>
              <a:rPr lang="el-GR" sz="4800" dirty="0" err="1">
                <a:solidFill>
                  <a:srgbClr val="FF0000"/>
                </a:solidFill>
              </a:rPr>
              <a:t>Κοσμητολογίας</a:t>
            </a:r>
            <a:endParaRPr lang="el-GR" sz="4800" dirty="0">
              <a:solidFill>
                <a:srgbClr val="FF0000"/>
              </a:solidFill>
            </a:endParaRPr>
          </a:p>
        </p:txBody>
      </p:sp>
    </p:spTree>
    <p:extLst>
      <p:ext uri="{BB962C8B-B14F-4D97-AF65-F5344CB8AC3E}">
        <p14:creationId xmlns:p14="http://schemas.microsoft.com/office/powerpoint/2010/main" val="2616219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FF0000"/>
                </a:solidFill>
              </a:rPr>
              <a:t>ΔΙΔΑΚΤΟΡΙΚΕΣ ΣΠΟΥΔΕΣ </a:t>
            </a:r>
            <a:br>
              <a:rPr lang="el-GR" dirty="0">
                <a:solidFill>
                  <a:srgbClr val="FF0000"/>
                </a:solidFill>
              </a:rPr>
            </a:br>
            <a:r>
              <a:rPr lang="el-GR" dirty="0">
                <a:solidFill>
                  <a:srgbClr val="FF0000"/>
                </a:solidFill>
              </a:rPr>
              <a:t>ΣΤΟΝ ΤΟΜΕΑ ΜΑΣ</a:t>
            </a:r>
          </a:p>
        </p:txBody>
      </p:sp>
      <p:sp>
        <p:nvSpPr>
          <p:cNvPr id="3" name="Θέση περιεχομένου 2"/>
          <p:cNvSpPr>
            <a:spLocks noGrp="1"/>
          </p:cNvSpPr>
          <p:nvPr>
            <p:ph idx="1"/>
          </p:nvPr>
        </p:nvSpPr>
        <p:spPr>
          <a:xfrm>
            <a:off x="2509313" y="1787371"/>
            <a:ext cx="8915400" cy="2206580"/>
          </a:xfrm>
        </p:spPr>
        <p:txBody>
          <a:bodyPr>
            <a:noAutofit/>
          </a:bodyPr>
          <a:lstStyle/>
          <a:p>
            <a:pPr marL="457200" indent="-457200">
              <a:buFont typeface="+mj-lt"/>
              <a:buAutoNum type="arabicPeriod"/>
            </a:pPr>
            <a:r>
              <a:rPr lang="el-GR" sz="2400" dirty="0"/>
              <a:t>Παπαγεωργίου Σπυρίδων, Μ</a:t>
            </a:r>
            <a:r>
              <a:rPr lang="en-US" sz="2400" dirty="0"/>
              <a:t>Sc, </a:t>
            </a:r>
            <a:r>
              <a:rPr lang="el-GR" sz="2400" dirty="0"/>
              <a:t>Χημικός</a:t>
            </a:r>
            <a:endParaRPr lang="en-US" sz="2400" dirty="0"/>
          </a:p>
          <a:p>
            <a:pPr marL="457200" indent="-457200">
              <a:buFont typeface="+mj-lt"/>
              <a:buAutoNum type="arabicPeriod"/>
            </a:pPr>
            <a:r>
              <a:rPr lang="el-GR" sz="2400" dirty="0" err="1"/>
              <a:t>Ράικου</a:t>
            </a:r>
            <a:r>
              <a:rPr lang="el-GR" sz="2400" dirty="0"/>
              <a:t> Βασιλική, Μ</a:t>
            </a:r>
            <a:r>
              <a:rPr lang="en-US" sz="2400" dirty="0"/>
              <a:t>Sc, </a:t>
            </a:r>
            <a:r>
              <a:rPr lang="el-GR" sz="2400" dirty="0"/>
              <a:t>Βιολόγος, </a:t>
            </a:r>
            <a:r>
              <a:rPr lang="en-US" sz="2400" dirty="0"/>
              <a:t>A</a:t>
            </a:r>
            <a:r>
              <a:rPr lang="el-GR" sz="2400" dirty="0" err="1"/>
              <a:t>ισθητικός</a:t>
            </a:r>
            <a:r>
              <a:rPr lang="el-GR" sz="2400" dirty="0"/>
              <a:t> και </a:t>
            </a:r>
            <a:r>
              <a:rPr lang="el-GR" sz="2400" dirty="0" err="1"/>
              <a:t>Κοσμητολόγος</a:t>
            </a:r>
            <a:endParaRPr lang="el-GR" sz="2400" dirty="0"/>
          </a:p>
          <a:p>
            <a:pPr marL="457200" indent="-457200">
              <a:buFont typeface="+mj-lt"/>
              <a:buAutoNum type="arabicPeriod"/>
            </a:pPr>
            <a:r>
              <a:rPr lang="el-GR" sz="2400" dirty="0"/>
              <a:t>Ανδρέου Ελένη, Μ</a:t>
            </a:r>
            <a:r>
              <a:rPr lang="en-US" sz="2400" dirty="0"/>
              <a:t>Sc, A</a:t>
            </a:r>
            <a:r>
              <a:rPr lang="el-GR" sz="2400" dirty="0" err="1"/>
              <a:t>ισθητικός</a:t>
            </a:r>
            <a:r>
              <a:rPr lang="el-GR" sz="2400" dirty="0"/>
              <a:t> και </a:t>
            </a:r>
            <a:r>
              <a:rPr lang="el-GR" sz="2400" dirty="0" err="1"/>
              <a:t>Κοσμητολόγος</a:t>
            </a:r>
            <a:endParaRPr lang="el-GR" sz="2400" dirty="0"/>
          </a:p>
          <a:p>
            <a:pPr marL="457200" indent="-457200">
              <a:buFont typeface="+mj-lt"/>
              <a:buAutoNum type="arabicPeriod"/>
            </a:pPr>
            <a:r>
              <a:rPr lang="el-GR" sz="2400" dirty="0" err="1"/>
              <a:t>Γαρδίκη</a:t>
            </a:r>
            <a:r>
              <a:rPr lang="el-GR" sz="2400" dirty="0"/>
              <a:t> Βασιλική, Μ</a:t>
            </a:r>
            <a:r>
              <a:rPr lang="en-US" sz="2400" dirty="0"/>
              <a:t>Sc, A</a:t>
            </a:r>
            <a:r>
              <a:rPr lang="el-GR" sz="2400" dirty="0" err="1"/>
              <a:t>ισθητικός</a:t>
            </a:r>
            <a:r>
              <a:rPr lang="el-GR" sz="2400" dirty="0"/>
              <a:t> και </a:t>
            </a:r>
            <a:r>
              <a:rPr lang="el-GR" sz="2400" dirty="0" err="1"/>
              <a:t>Κοσμητολόγος</a:t>
            </a:r>
            <a:endParaRPr lang="el-GR" sz="2400" dirty="0"/>
          </a:p>
          <a:p>
            <a:pPr marL="457200" indent="-457200">
              <a:buFont typeface="+mj-lt"/>
              <a:buAutoNum type="arabicPeriod"/>
            </a:pPr>
            <a:r>
              <a:rPr lang="el-GR" sz="2400" dirty="0"/>
              <a:t>Ξανθόπουλος Κλεάνθης, Μ</a:t>
            </a:r>
            <a:r>
              <a:rPr lang="en-US" sz="2400" dirty="0" err="1"/>
              <a:t>Sc</a:t>
            </a:r>
            <a:r>
              <a:rPr lang="en-US" sz="2400" dirty="0"/>
              <a:t>, T</a:t>
            </a:r>
            <a:r>
              <a:rPr lang="el-GR" sz="2400" dirty="0" err="1"/>
              <a:t>εχνολόγος</a:t>
            </a:r>
            <a:r>
              <a:rPr lang="el-GR" sz="2400" dirty="0"/>
              <a:t> Ιατρικών Εργαστηρίων</a:t>
            </a:r>
          </a:p>
          <a:p>
            <a:pPr marL="457200" indent="-457200">
              <a:buFont typeface="+mj-lt"/>
              <a:buAutoNum type="arabicPeriod"/>
            </a:pPr>
            <a:r>
              <a:rPr lang="el-GR" sz="2400" dirty="0" err="1"/>
              <a:t>Σφύρη</a:t>
            </a:r>
            <a:r>
              <a:rPr lang="el-GR" sz="2400" dirty="0"/>
              <a:t> Ελένη, Μ</a:t>
            </a:r>
            <a:r>
              <a:rPr lang="en-US" sz="2400" dirty="0"/>
              <a:t>Sc, </a:t>
            </a:r>
            <a:r>
              <a:rPr lang="el-GR" sz="2400" dirty="0"/>
              <a:t>Απόφοιτος ΤΕΦΑΑ</a:t>
            </a:r>
          </a:p>
          <a:p>
            <a:pPr marL="457200" indent="-457200">
              <a:buFont typeface="+mj-lt"/>
              <a:buAutoNum type="arabicPeriod"/>
            </a:pPr>
            <a:r>
              <a:rPr lang="el-GR" sz="2400" dirty="0" err="1"/>
              <a:t>Τερτίπη</a:t>
            </a:r>
            <a:r>
              <a:rPr lang="el-GR" sz="2400" dirty="0"/>
              <a:t> Νίκη , Μ</a:t>
            </a:r>
            <a:r>
              <a:rPr lang="en-US" sz="2400" dirty="0"/>
              <a:t>Sc, </a:t>
            </a:r>
            <a:r>
              <a:rPr lang="el-GR" sz="2400" dirty="0"/>
              <a:t>Απόφοιτος ΤΕΦΑΑ</a:t>
            </a:r>
          </a:p>
          <a:p>
            <a:pPr marL="457200" indent="-457200">
              <a:buFont typeface="+mj-lt"/>
              <a:buAutoNum type="arabicPeriod"/>
            </a:pPr>
            <a:r>
              <a:rPr lang="el-GR" sz="2400" dirty="0" err="1"/>
              <a:t>Λιατσοπούλου</a:t>
            </a:r>
            <a:r>
              <a:rPr lang="el-GR" sz="2400" dirty="0"/>
              <a:t> Αικατερίνη, Μ</a:t>
            </a:r>
            <a:r>
              <a:rPr lang="en-US" sz="2400" dirty="0"/>
              <a:t>Sc, A</a:t>
            </a:r>
            <a:r>
              <a:rPr lang="el-GR" sz="2400" dirty="0" err="1"/>
              <a:t>ισθητικός</a:t>
            </a:r>
            <a:r>
              <a:rPr lang="el-GR" sz="2400" dirty="0"/>
              <a:t> και </a:t>
            </a:r>
            <a:r>
              <a:rPr lang="el-GR" sz="2400" dirty="0" err="1"/>
              <a:t>Κοσμητολόγος</a:t>
            </a:r>
            <a:endParaRPr lang="el-GR" sz="2400" dirty="0"/>
          </a:p>
        </p:txBody>
      </p:sp>
    </p:spTree>
    <p:extLst>
      <p:ext uri="{BB962C8B-B14F-4D97-AF65-F5344CB8AC3E}">
        <p14:creationId xmlns:p14="http://schemas.microsoft.com/office/powerpoint/2010/main" val="10360068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solidFill>
                  <a:srgbClr val="FF0000"/>
                </a:solidFill>
              </a:rPr>
              <a:t>ATHENS SCIENCE FESTIVAL 2017</a:t>
            </a:r>
            <a:br>
              <a:rPr lang="en-US" dirty="0">
                <a:solidFill>
                  <a:srgbClr val="FF0000"/>
                </a:solidFill>
              </a:rPr>
            </a:br>
            <a:r>
              <a:rPr lang="el-GR" dirty="0"/>
              <a:t>ΠΟΙΟΣ ΕΊΝΑΙ ΑΥΤΟΣ Ο </a:t>
            </a:r>
            <a:r>
              <a:rPr lang="en-US" dirty="0"/>
              <a:t>SPF?</a:t>
            </a:r>
            <a:endParaRPr lang="el-GR" dirty="0"/>
          </a:p>
        </p:txBody>
      </p:sp>
      <p:pic>
        <p:nvPicPr>
          <p:cNvPr id="6" name="Θέση περιεχομένου 5">
            <a:extLst>
              <a:ext uri="{FF2B5EF4-FFF2-40B4-BE49-F238E27FC236}">
                <a16:creationId xmlns:a16="http://schemas.microsoft.com/office/drawing/2014/main" id="{EAE88519-7D8A-4E26-AB23-72A8D811D162}"/>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16062" y="2124723"/>
            <a:ext cx="4687409" cy="4471386"/>
          </a:xfrm>
          <a:prstGeom prst="rect">
            <a:avLst/>
          </a:prstGeom>
          <a:noFill/>
          <a:ln>
            <a:noFill/>
          </a:ln>
        </p:spPr>
      </p:pic>
    </p:spTree>
    <p:extLst>
      <p:ext uri="{BB962C8B-B14F-4D97-AF65-F5344CB8AC3E}">
        <p14:creationId xmlns:p14="http://schemas.microsoft.com/office/powerpoint/2010/main" val="37693467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a:solidFill>
                  <a:srgbClr val="FF0000"/>
                </a:solidFill>
              </a:rPr>
              <a:t>OPEN DAYS ATHENS 2017</a:t>
            </a:r>
            <a:endParaRPr lang="el-GR" dirty="0">
              <a:solidFill>
                <a:srgbClr val="FF0000"/>
              </a:solidFill>
            </a:endParaRPr>
          </a:p>
        </p:txBody>
      </p:sp>
      <p:pic>
        <p:nvPicPr>
          <p:cNvPr id="11" name="Εικόνα 10">
            <a:extLst>
              <a:ext uri="{FF2B5EF4-FFF2-40B4-BE49-F238E27FC236}">
                <a16:creationId xmlns:a16="http://schemas.microsoft.com/office/drawing/2014/main" id="{625C0936-CC50-4D2F-ABAA-3F7B41BD50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7662" y="1553592"/>
            <a:ext cx="6169936" cy="5402062"/>
          </a:xfrm>
          <a:prstGeom prst="rect">
            <a:avLst/>
          </a:prstGeom>
        </p:spPr>
      </p:pic>
    </p:spTree>
    <p:extLst>
      <p:ext uri="{BB962C8B-B14F-4D97-AF65-F5344CB8AC3E}">
        <p14:creationId xmlns:p14="http://schemas.microsoft.com/office/powerpoint/2010/main" val="4064741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115D4A-A5FE-47A5-ABA8-98B60FD51347}"/>
              </a:ext>
            </a:extLst>
          </p:cNvPr>
          <p:cNvSpPr>
            <a:spLocks noGrp="1"/>
          </p:cNvSpPr>
          <p:nvPr>
            <p:ph type="title"/>
          </p:nvPr>
        </p:nvSpPr>
        <p:spPr>
          <a:xfrm>
            <a:off x="2592924" y="624110"/>
            <a:ext cx="8911687" cy="1509490"/>
          </a:xfrm>
        </p:spPr>
        <p:txBody>
          <a:bodyPr>
            <a:normAutofit fontScale="90000"/>
          </a:bodyPr>
          <a:lstStyle/>
          <a:p>
            <a:r>
              <a:rPr lang="el-GR" dirty="0">
                <a:solidFill>
                  <a:srgbClr val="FF0000"/>
                </a:solidFill>
              </a:rPr>
              <a:t>ΒΡΑΔΙΑ ΤΟΥ ΕΡΕΥΝΗΤΗ, ΣΕΠΤΕΜΒΡΗΣ 2019, ΕΘΝΙΚΟ ΜΕΤΣΟΒΙΟ ΠΟΛΥΤΕΧΝΕΙΟ</a:t>
            </a:r>
            <a:br>
              <a:rPr lang="el-GR" dirty="0"/>
            </a:br>
            <a:r>
              <a:rPr lang="en-US" dirty="0"/>
              <a:t>E</a:t>
            </a:r>
            <a:r>
              <a:rPr lang="el-GR" dirty="0"/>
              <a:t>ΡΕΥΝΗΤΙΚΟ ΕΡΓΑΣΤΗΡΙΟ </a:t>
            </a:r>
            <a:r>
              <a:rPr lang="en-US" dirty="0"/>
              <a:t>CHEMBIOCHEMCOSM</a:t>
            </a:r>
            <a:endParaRPr lang="el-GR" dirty="0"/>
          </a:p>
        </p:txBody>
      </p:sp>
      <p:pic>
        <p:nvPicPr>
          <p:cNvPr id="7" name="Θέση περιεχομένου 6">
            <a:extLst>
              <a:ext uri="{FF2B5EF4-FFF2-40B4-BE49-F238E27FC236}">
                <a16:creationId xmlns:a16="http://schemas.microsoft.com/office/drawing/2014/main" id="{8B032C74-A661-418B-80AD-0D798A5C509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1393" y="2898158"/>
            <a:ext cx="2833687" cy="3778250"/>
          </a:xfrm>
        </p:spPr>
      </p:pic>
      <p:pic>
        <p:nvPicPr>
          <p:cNvPr id="9" name="Θέση περιεχομένου 8">
            <a:extLst>
              <a:ext uri="{FF2B5EF4-FFF2-40B4-BE49-F238E27FC236}">
                <a16:creationId xmlns:a16="http://schemas.microsoft.com/office/drawing/2014/main" id="{CCF8F347-72D7-4B20-9D35-69B558BA69A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03564" y="2898158"/>
            <a:ext cx="2833687" cy="3778250"/>
          </a:xfrm>
        </p:spPr>
      </p:pic>
      <p:pic>
        <p:nvPicPr>
          <p:cNvPr id="11" name="Εικόνα 10">
            <a:extLst>
              <a:ext uri="{FF2B5EF4-FFF2-40B4-BE49-F238E27FC236}">
                <a16:creationId xmlns:a16="http://schemas.microsoft.com/office/drawing/2014/main" id="{8E362037-D4B9-4578-8285-B66A94CEA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54" y="2716567"/>
            <a:ext cx="3106075" cy="4141433"/>
          </a:xfrm>
          <a:prstGeom prst="rect">
            <a:avLst/>
          </a:prstGeom>
        </p:spPr>
      </p:pic>
    </p:spTree>
    <p:extLst>
      <p:ext uri="{BB962C8B-B14F-4D97-AF65-F5344CB8AC3E}">
        <p14:creationId xmlns:p14="http://schemas.microsoft.com/office/powerpoint/2010/main" val="8596644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862</TotalTime>
  <Words>5824</Words>
  <Application>Microsoft Office PowerPoint</Application>
  <PresentationFormat>Ευρεία οθόνη</PresentationFormat>
  <Paragraphs>559</Paragraphs>
  <Slides>92</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92</vt:i4>
      </vt:variant>
    </vt:vector>
  </HeadingPairs>
  <TitlesOfParts>
    <vt:vector size="98" baseType="lpstr">
      <vt:lpstr>Arial</vt:lpstr>
      <vt:lpstr>Calibri</vt:lpstr>
      <vt:lpstr>Century Gothic</vt:lpstr>
      <vt:lpstr>Wingdings</vt:lpstr>
      <vt:lpstr>Wingdings 3</vt:lpstr>
      <vt:lpstr>Θρόισμα</vt:lpstr>
      <vt:lpstr>ΕΙΣΑΓΩΓΗ ΣΤΗ ΔΕΡΜΑΤΟΚΟΣΜΗΤΟΛΟΓΙΑ (α)</vt:lpstr>
      <vt:lpstr>ΤΟΜΕΑΣ ΑΙΣΘΗΤΙΚΗΣ ΚΑΙ ΚΟΣΜΗΤΟΛΟΓΙΑΣ</vt:lpstr>
      <vt:lpstr>ΤΟΜΕΑΣ ΑΙΣΘΗΤΙΚΗΣ ΚΑΙ ΚΟΣΜΗΤΟΛΟΓΙΑΣ</vt:lpstr>
      <vt:lpstr>ΤΟΜΕΑΣ ΑΙΣΘΗΤΙΚΗΣ ΚΑΙ ΚΟΣΜΗΤΟΛΟΓΙΑΣ</vt:lpstr>
      <vt:lpstr>ΤΟΜΕΑΣ ΑΙΣΘΗΤΙΚΗΣ ΚΑΙ ΚΟΣΜΗΤΟΛΟΓΙΑΣ</vt:lpstr>
      <vt:lpstr>Ο ΤΟΜΕΑΣ MAΣ</vt:lpstr>
      <vt:lpstr>ΜΟΝΙΜΟ ΔΙΔΑΚΤΙΚΟ ΠΡΟΣΩΠΙΚΟ</vt:lpstr>
      <vt:lpstr>ΣΥΝΕΡΓΑΤΕΣ</vt:lpstr>
      <vt:lpstr>ΔΙΔΑΚΤΟΡΙΚΕΣ ΣΠΟΥΔΕΣ  ΣΤΟΝ ΤΟΜΕΑ ΜΑΣ</vt:lpstr>
      <vt:lpstr>ΘΕΣΜΟΘΕΤΗΜΕΝΑ ΕΡΕΥΝΗΤΙΚΑ ΕΡΓΑΣΤΗΡΙΑ</vt:lpstr>
      <vt:lpstr>ΓΝΩΣΤΙΚΑ ΑΝΤΙΚΕΙΜΕΝΑ ΚΟΣΜΗΤΟΛΟΓΙΑΣ(ChemBiochemCosm) </vt:lpstr>
      <vt:lpstr>ΒΑΣΙΚΕΣ ΑΡΧΕΣ ΔΕΡΜΑΤΟΚΟΣΜΗΤΟΛΟΓΙΑΣ (Θ)-Φυσικοχημικοί μηχανισμοί γαλακτωματοποίησης-Aνάπτυξη διφασικών συστημάτων</vt:lpstr>
      <vt:lpstr>ΚΟΣΜΗΤΟΛΟΓΙΑ-ΔΕΡΜΑΤΟΚΟΣΜΗΤΟΛΟΓΙΑ-ΔΕΡΜΑΤΟΚΑΛΛΥΝΤΙΚΑ</vt:lpstr>
      <vt:lpstr>ΒΑΣΙΚΑ ΠΕΔΙΑ ΔΕΡΜΑΤΟΚΟΣΜΗΤΟΛΟΓΙΑΣ</vt:lpstr>
      <vt:lpstr> ΠΑΡΑΣΚΕΥΗ ΓΑΛΑΚΤΩΜΑΤΩΝ-ΕΡΓΑΣΤΗΡΙΟ ΚΟΣΜΗΤΟΛΟΓΙΑΣ</vt:lpstr>
      <vt:lpstr>ΒΑΣΙΚΕΣ ΑΡΧΕΣ ΔΕΡΜΑΤΟΚΟΣΜΗΤΟΛΟΓΙΑΣ</vt:lpstr>
      <vt:lpstr>ΔΕΡΜΑΤΟΚΟΣΜΗΤΟΛΟΓΙΑ Ι και ΙΙ  (Θ + Ε)</vt:lpstr>
      <vt:lpstr> ΔΕΡΜΑΤΟΚΟΣΜΗΤΟΛΟΓΙΑ Ι (Θ+Ε)</vt:lpstr>
      <vt:lpstr>ΔΕΡΜΑΤΟΚΟΣΜΗΤΟΛΟΓΙΑ Ι (Θ+Ε)</vt:lpstr>
      <vt:lpstr> ΔΕΡΜΑΤΟΚΟΣΜΗΤΟΛΟΓΙΑ Ι (Θ+Ε)</vt:lpstr>
      <vt:lpstr>ΔΕΡΜΑΤΟΚΟΣΜΗΤΟΛΟΓΙΑ Ι (Θ+Ε)</vt:lpstr>
      <vt:lpstr>ΔΕΡΜΑΤΟΚΟΣΜΗΤΟΛΟΓΙΑ Ι</vt:lpstr>
      <vt:lpstr>  ΕΡΓΑΣΤΗΡΙΟ ΔΕΡΜΑΤΟΚΟΣΜΗΤΟΛΟΓΙΑΣ</vt:lpstr>
      <vt:lpstr>ΕΡΓΑΣΤΗΡΙΟ ΔΕΡΜΑΤΟΚΟΣΜΗΤΟΛΟΓΙΑΣ</vt:lpstr>
      <vt:lpstr>ΔΕΡΜΑΤΟΚΟΣΜΗΤΟΛΟΓΙΑ ΙΙ (Θ+Ε)</vt:lpstr>
      <vt:lpstr> ΔΕΡΜΑΤΟΚΟΣΜΗΤΟΛΟΓΙΑ ΙΙ</vt:lpstr>
      <vt:lpstr>ΔΕΡΜΑΤΟΚΟΣΜΗΤΟΛΟΓΙΑ ΙΙ</vt:lpstr>
      <vt:lpstr> ΔΕΡΜΑΤΟΚΟΣΜΗΤΟΛΟΓΙΑ ΙΙ</vt:lpstr>
      <vt:lpstr>ΔΕΡΜΑΤΟΚΟΣΜΗΤΟΛΟΓΙΑ ΙΙ</vt:lpstr>
      <vt:lpstr> ΔΕΡΜΑΤΟΚΟΣΜΗΤΟΛΟΓΙΑ ΙΙ</vt:lpstr>
      <vt:lpstr>ΔΕΡΜΑΤΟΚΟΣΜΗΤΟΛΟΓΙΑ ΙΙ</vt:lpstr>
      <vt:lpstr>  ΔΕΡΜΑΤΟΚΟΣΜΗΤΟΛΟΓΙΑ Ι και ΙΙ ΑΝΑΠΤΥΞΗ ΚΑΙ ΠΑΡΑΣΚΕΥΗ: ΚΡΕΜΕΣ ANTIΓΗΡΑΝΤΙΚΕΣ ΚΡΕΜΕΣ ΑΝΤΗΛΙΑΚΕΣ, ΣΑΜΠΟΥΑΝ, ΚΡΑΓΙΟΝ, ΜΑΣΚΑΡΑ, ΟΡΟΙ-SERUM, ΑΡΩΜΑΤΙΚΑ-ΑΠΟΣΜΗΤΙΚΑ ΠΡΟΪΟΝΤΑ</vt:lpstr>
      <vt:lpstr> ΔΕΡΜΑΤΟΚΟΣΜΗΤΟΛΟΓΙΑ Ι και ΙΙ </vt:lpstr>
      <vt:lpstr>ANAΠΤΥΞΗ ΚΑΙ ΠΑΡΑΣΚΕΥΗ ΔΙΑΦΟΡΩΝ ΚΑΛΛΥΝΤΙΚΟΤΕΧΝΙΚΩΝ ΜΟΡΦΩΝ</vt:lpstr>
      <vt:lpstr>ΧΗΜΕΙΑ ΚΑΙ ΚΟΣΜΗΤΟΛΟΓΙΑ ΦΥΣΙΚΩΝ ΠΡΟΪΟΝΤΩΝ</vt:lpstr>
      <vt:lpstr>ΧΗΜΕΙΑ ΚΑΙ ΚΟΣΜΗΤΟΛΟΓΙΑ ΦΥΣΙΚΩΝ</vt:lpstr>
      <vt:lpstr> ΦΥΤΑ ΜΕ  ΑΡΩΜΑΤΙΚΗ, ΔΕΡΜΟΚΑΛΛΥΝΤΙΚΗ                 &amp; ΦΑΡΜΑΚΕΥΤΙΚΗ ΔΡΑΣΗ ΕΠΙΣΤΗΜΗΚΧΥΛΙΣΗ ΑΙΘΕΡΙΩΝ ΕΛΑΙΩΝ                </vt:lpstr>
      <vt:lpstr>ΦΥΣΙΚΑ ΚΑΙ ΒΙΟΛΟΓΙΚΑ ΚΑΛΛΥΝΤΙΚΑ (Θ, ΕΥ)</vt:lpstr>
      <vt:lpstr>ΦΥΣΙΚΑ ΚΑΙ ΒΙΟΛΟΓΙΚΑ ΚΑΛΛΥΝΤΙΚΑ</vt:lpstr>
      <vt:lpstr>ΣΥΣΤΗΜΑΤΑ ΜΕΤΑΦΟΡΑΣ ΔΡΑΣΤΙΚΩΝ ΟΥΣΙΩΝ</vt:lpstr>
      <vt:lpstr>ΣΥΣΤΗΜΑΤΑ ΜΕΤΑΦΟΡΑΣ ΔΡΑΣΤΙΚΩΝ ΟΥΣΙΩΝ</vt:lpstr>
      <vt:lpstr>ΣΥΣΤΗΜΑΤΑ ΜΕΤΑΦΟΡΑΣ ΔΡΑΣΤΙΚΩΝ ΟΥΣΙΩΝ-ΛΙΠΟΣΩΜΑΤΑ</vt:lpstr>
      <vt:lpstr>ΕΡΓΑΣΤΗΡΙΟ ΑΠΟΤΕΛΕΣΜΑΤΙΚΟΤΗΤΑΣ ΚΑΛΛΥΝΤΙΚΩΝ ΠΡΟΪΟΝΤΩΝ – AΠΟΔΕΙΞΗ ΙΣΧΥΡΙΣΜΩΝ- CLAIM SUBSTANTIATION    </vt:lpstr>
      <vt:lpstr>ΑΠΟΤΕΛΕΣΜΑΤΙΚΟΤΗΤΑ ΚΑΛΛΥΝΤΙΚΩΝ ΠΡΟΪΟΝΤΩΝ (Θ + Ε) – AΠΟΔΕΙΞΗ ΙΣΧΥΡΙΣΜΩΝ</vt:lpstr>
      <vt:lpstr>ΑΠΟΤΕΛΕΣΜΑΤΙΚΟΤΗΤΑ ΚΑΛΛΥΝΤΙΚΩΝ ΠΡΟΪΟΝΤΩΝ – AΠΟΔΕΙΞΗ ΙΣΧΥΡΙΣΜΩΝ</vt:lpstr>
      <vt:lpstr>ΑΠΟΤΕΛΕΣΜΑΤΙΚΟΤΗΤΑ ΚΑΛΛΥΝΤΙΚΩΝ ΠΡΟΪΟΝΤΩΝ -Απεικόνιση μικροτοπογραφίας δέρματος-πυκνότητα και βάθος λεπτών γραμμών   </vt:lpstr>
      <vt:lpstr>ΑΠΟΤΕΛΕΣΜΑΤΙΚΟΤΗΤΑ ΚΑΛΛΥΝΤΙΚΩΝ ΠΡΟΪΟΝΤΩΝ- Μέτρηση διαδερμικής απώλειας ύδατος</vt:lpstr>
      <vt:lpstr> ΕΡΓΑΣΤΗΡΙΟ ΠΟΙΟΤΙΚΟΥ ΕΛΕΓΧΟΥ ΚΑΛΛΥΝΤΙΚΩΝ ΠΡΟΪΟΝΤΩΝ (Θ + Ε)-Εφαρμογές των αναλυτικών  μεθόδων στην κοσμητολογία </vt:lpstr>
      <vt:lpstr>ΑΝΑΛΥΣΗ ΒΙΟΔΡΑΣΤΙΚΩΝ ΟΥΣΙΩΝ</vt:lpstr>
      <vt:lpstr>ΠΡΟΣΔΙΟΡΙΣΜΟΣ ΔΙΑΔΕΡΜΙΚΗΣ ΑΠΟΡΡΟΦΗΣΗΣ ΒΙΟΔΡΑΣΤΙΚΩΝ ΟΥΣΙΩΝ</vt:lpstr>
      <vt:lpstr>ΕΡΓΑΣΤΗΡΙΟ ΠΟΙΟΤΙΚΟΥ ΕΛΕΓΧΟΥ ΚΑΛΛΥΝΤΙΚΩΝ ΠΡΟΪΟΝΤΩΝ</vt:lpstr>
      <vt:lpstr>ΕΡΓΑΣΤΗΡΙΟ ΠΟΙΟΤΙΚΟΥ ΕΛΕΓΧΟΥ ΚΑΛΛΥΝΤΙΚΩΝ ΠΡΟΪΟΝΤΩΝ</vt:lpstr>
      <vt:lpstr>ΕΡΓΑΣΤΗΡΙΟ ΠΟΙΟΤΙΚΟΥ ΕΛΕΓΧΟΥ ΚΑΛΛΥΝΤΙΚΩΝ ΠΡΟΪΟΝΤΩΝ</vt:lpstr>
      <vt:lpstr>ΑΝΕΠΙΘΥΜΗΤΕΣ ΕΝΕΡΓΕΙΕΣ ΑΠΌ ΚΑΛΛΥΝΤΙΚΑ-ΤΟΞΙΚΟΛΟΓΙΑ</vt:lpstr>
      <vt:lpstr>ΑΝΕΠΙΘΥΜΗΤΕΣ ΕΝΕΡΓΕΙΕΣ ΑΠΌ ΚΑΛΛΥΝΤΙΚΑ-ΤΟΞΙΚΟΛΟΓΙΑ</vt:lpstr>
      <vt:lpstr>ΑΝΕΠΙΘΥΜΗΤΕΣ ΕΝΕΡΓΕΙΕΣ ΑΠΌ ΚΑΛΛΥΝΤΙΚΑ-ΤΟΞΙΚΟΛΟΓΙΑ</vt:lpstr>
      <vt:lpstr>ΑΝΕΠΙΘΥΜΗΤΕΣ ΕΝΕΡΓΕΙΕΣ ΑΠΌ ΚΑΛΛΥΝΤΙΚΑ-ΤΟΞΙΚΟΛΟΓΙΑ</vt:lpstr>
      <vt:lpstr>ΑΞΙΟΛΟΓΗΣΗ ΑΣΦΑΛΕΙΑΣ ΚΑΛΛΥΝΤΙΚΩΝ ΠΡΟΪΟΝΤΩΝ</vt:lpstr>
      <vt:lpstr>ΑΞΙΟΛΟΓΗΣΗ ΑΣΦΑΛΕΙΑΣ ΚΑΛΛΥΝΤΙΚΩΝ ΠΡΟΪΟΝΤΩΝ</vt:lpstr>
      <vt:lpstr>ΠΑΡΑΓΩΓΗ ΚΑΛΛΥΝΤΙΚΩΝ ΠΡΟΪΟΝΤΩΝ</vt:lpstr>
      <vt:lpstr>ΠΑΡΑΓΩΓΗ ΚΑΛΛΥΝΤΙΚΩΝ ΠΡΟΪΟΝΤΩΝ</vt:lpstr>
      <vt:lpstr>ΠΑΡΑΓΩΓΗ ΚΑΛΛΥΝΤΙΚΩΝ ΠΡΟΪΟΝΤΩΝ</vt:lpstr>
      <vt:lpstr>ΠΑΡΑΓΩΓΗ ΚΑΛΛΥΝΤΙΚΩΝ ΠΡΟΪΟΝΤΩΝ</vt:lpstr>
      <vt:lpstr>ΠΑΡΑΓΩΓΗ ΚΑΛΛΥΝΤΙΚΩΝ ΠΡΟΪΟΝΤΩΝ</vt:lpstr>
      <vt:lpstr>ΣΥΣΚΕΥΑΣΙΑ ΚΑΛΛΥΝΤΙΚΩΝ ΠΡΟΪΟΝΤΩΝ</vt:lpstr>
      <vt:lpstr>ΣΥΣΚΕΥΑΣΙΑ ΚΑΛΛΥΝΤΙΚΩΝ ΠΡΟΪΟΝΤΩΝ</vt:lpstr>
      <vt:lpstr>ΣΥΣΚΕΥΑΣΙΑ ΚΑΛΛΥΝΤΙΚΩΝ ΠΡΟΪΟΝΤΩΝ (Θ,ΕΥ)</vt:lpstr>
      <vt:lpstr>ΣΥΣΚΕΥΑΣΙΑ ΚΑΛΛΥΝΤΙΚΩΝ ΠΡΟΪΟΝΤΩΝ</vt:lpstr>
      <vt:lpstr>ΝΟΜΟΘΕΣΙΑ ΚΑΛΛΥΝΤΙΚΩΝ ΚΑΙ ΙΑΤΡΟΤΕΧΝΟΛΟΓΙΚΩΝ ΠΡΟΪΟΝΤΩΝ (Θ, ΕΥ)</vt:lpstr>
      <vt:lpstr>ΝΟΜΟΘΕΣΙΑ ΚΑΛΛΥΝΤΙΚΩΝ ΚΑΙ ΙΑΤΡΟΤΕΧΝΟΛΟΓΙΚΩΝ ΠΡΟΪΟΝΤΩΝ</vt:lpstr>
      <vt:lpstr>ΝΟΜΟΘΕΣΙΑ ΚΑΛΛΥΝΤΙΚΩΝ ΚΑΙ ΙΑΤΡΟΤΕΧΝΟΛΟΓΙΚΩΝ ΠΡΟΪΟΝΤΩΝ</vt:lpstr>
      <vt:lpstr>ΠΕΡΙΒΑΛΛΟΝ ΚΑΙ ΚΑΛΛΥΝΤΙΚΑ</vt:lpstr>
      <vt:lpstr>ΠΕΡΙΒΑΛΛΟΝ ΚΑΙ ΚΑΛΛΥΝΤΙΚΑ</vt:lpstr>
      <vt:lpstr>ΠΕΡΙΒΑΛΛΟΝ ΚΑΙ ΚΑΛΛΥΝΤΙΚΑ</vt:lpstr>
      <vt:lpstr>ΑΙΣΘΗΤΙΚΗ ΚΑΙ ΔΕΡΜΑΤΟΚΟΣΜΗΤΟΛΟΓΙΑ ΣΕ ΟΓΚΟΛΟΓΙΚΟΥΣ ΑΣΘΕΝΕΙΣ (Θ, ΕΥ)</vt:lpstr>
      <vt:lpstr>ΜΗΧΑΝΙΣΜΟΙ ΔΡΑΣΗΣ ΚΛΑΣΣΙΚΩΝ ΧΗΜΕΙΟΘΕΡΑΠΕΥΤΙΚΩΝ-ΠΑΡΑΓΩΓΑ ΠΛΑΤΙΝΑΣ-ΣΥΝΔΕΣΗ ΜΕ ΤΟ DNA</vt:lpstr>
      <vt:lpstr>ΕΝΔΕΙΞΕΙΣ-ΑΝΤΕΝΔΕΙΞΕΙΣ scalp-cooling (ΜΕΘΟΔΟΣ ΠΡΟΛΗΨΗΣ ΑΛΩΠΕΚΙΑΣ)</vt:lpstr>
      <vt:lpstr>ΑΙΣΘΗΤΙΚΗ ΚΑΙ ΔΕΡΜΑΤΟΚΟΣΜΗΤΟΛΟΓΙΑ ΣΕ ΟΓΚΟΛΟΓΙΚΟΥΣ ΑΣΘΕΝΕΙΣ (ΣΤΟΧΕΥΜΕΝΗ ΘΕΡΑΠΕΙΑ)</vt:lpstr>
      <vt:lpstr>ΑΙΣΘΗΤΙΚΗ ΚΑΙ ΔΕΡΜΑΤΟΚΟΣΜΗΤΟΛΟΓΙΑ ΣΕ ΟΓΚΟΛΟΓΙΚΟΥΣ ΑΣΘΕΝΕΙΣ (ΣΤΟΧΕΥΜΕΝΗ ΘΕΡΑΠΕΙΑ)</vt:lpstr>
      <vt:lpstr>ΑΙΣΘΗΤΙΚΗ ΚΑΙ ΔΕΡΜΑΤΟΚΟΣΜΗΤΟΛΟΓΙΑ ΣΕ ΟΓΚΟΛΟΓΙΚΟΥΣ ΑΣΘΕΝΕΙΣ</vt:lpstr>
      <vt:lpstr>ΒΙΟΗΘΙΚΗ (Θ, ΕΥ)</vt:lpstr>
      <vt:lpstr>ΒΙΟΗΘΙΚΗ (Θ, ΕΥ)</vt:lpstr>
      <vt:lpstr>ΓΗΡΑΝΣΗ-ΜΑΚΡΟΖΩΙΑ</vt:lpstr>
      <vt:lpstr>ΓΗΡΑΝΣΗ-ΜΑΚΡΟΖΩΙΑ</vt:lpstr>
      <vt:lpstr>ΥΓΙΕΙΝΗ ΚΑΙ ΕΠΙΔΗΜΙΟΛΟΓΙΑ (Θ,ΕΥ)</vt:lpstr>
      <vt:lpstr>ΥΓΙΕΙΝΗ ΚΑΙ ΕΠΙΔΗΜΙΟΛΟΓΙΑ (Θ,ΕΥ)</vt:lpstr>
      <vt:lpstr>ΥΓΙΕΙΝΗ ΚΑΙ ΕΠΙΔΗΜΙΟΛΟΓΙΑ</vt:lpstr>
      <vt:lpstr>ΠΤΥΧΙΑΚΗ EΡΓΑΣΙΑ</vt:lpstr>
      <vt:lpstr>Ε-class </vt:lpstr>
      <vt:lpstr>ATHENS SCIENCE FESTIVAL 2017 ΠΟΙΟΣ ΕΊΝΑΙ ΑΥΤΟΣ Ο SPF?</vt:lpstr>
      <vt:lpstr>OPEN DAYS ATHENS 2017</vt:lpstr>
      <vt:lpstr>ΒΡΑΔΙΑ ΤΟΥ ΕΡΕΥΝΗΤΗ, ΣΕΠΤΕΜΒΡΗΣ 2019, ΕΘΝΙΚΟ ΜΕΤΣΟΒΙΟ ΠΟΛΥΤΕΧΝΕΙΟ EΡΕΥΝΗΤΙΚΟ ΕΡΓΑΣΤΗΡΙΟ CHEMBIOCHEMCOSM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TEI ΑΘΗΝΑΣ</dc:title>
  <dc:creator>Athanasia varvaresou</dc:creator>
  <cp:lastModifiedBy>Kriton Iakovou</cp:lastModifiedBy>
  <cp:revision>401</cp:revision>
  <dcterms:created xsi:type="dcterms:W3CDTF">2015-10-09T06:18:33Z</dcterms:created>
  <dcterms:modified xsi:type="dcterms:W3CDTF">2019-10-11T08:18:20Z</dcterms:modified>
</cp:coreProperties>
</file>