
<file path=[Content_Types].xml><?xml version="1.0" encoding="utf-8"?>
<Types xmlns="http://schemas.openxmlformats.org/package/2006/content-types">
  <Default Extension="png" ContentType="image/png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2"/>
  </p:notesMasterIdLst>
  <p:sldIdLst>
    <p:sldId id="257" r:id="rId2"/>
    <p:sldId id="256" r:id="rId3"/>
    <p:sldId id="258" r:id="rId4"/>
    <p:sldId id="259" r:id="rId5"/>
    <p:sldId id="260" r:id="rId6"/>
    <p:sldId id="265" r:id="rId7"/>
    <p:sldId id="261" r:id="rId8"/>
    <p:sldId id="262" r:id="rId9"/>
    <p:sldId id="263" r:id="rId10"/>
    <p:sldId id="264" r:id="rId11"/>
  </p:sldIdLst>
  <p:sldSz cx="12192000" cy="6858000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013" autoAdjust="0"/>
    <p:restoredTop sz="94660"/>
  </p:normalViewPr>
  <p:slideViewPr>
    <p:cSldViewPr snapToGrid="0">
      <p:cViewPr varScale="1">
        <p:scale>
          <a:sx n="79" d="100"/>
          <a:sy n="79" d="100"/>
        </p:scale>
        <p:origin x="16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F0954D5-0FD6-47FE-9D9D-0FF595FA5011}" type="datetimeFigureOut">
              <a:rPr lang="el-GR" smtClean="0"/>
              <a:t>12/1/2021</a:t>
            </a:fld>
            <a:endParaRPr lang="el-GR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l-GR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85A1C26-253C-44A0-9532-A0BC66FE57A4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352978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41449104-AECC-4F55-901C-CBCB8DE708D7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53500797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9CF3C97-3E99-48DB-8AC6-86259A389C84}" type="datetime1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27515005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CB65E5-D7CA-4331-A6ED-DD21CED36B7F}" type="datetime1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2484259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BF05F92-2E79-42C4-9D13-4A2F3799306A}" type="datetime1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23445883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81CA11E-331D-49BA-B40B-94D3A85FDBE2}" type="datetime1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64273106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AE29DF7-26DE-411A-835F-0C3CBB99D24A}" type="datetime1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782775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FD96B0A-1979-4FED-884F-AA7B5DE8715D}" type="datetime1">
              <a:rPr lang="el-GR" smtClean="0"/>
              <a:t>12/1/2021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30573821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B8F892-019B-4CDC-9484-D387AD9A5810}" type="datetime1">
              <a:rPr lang="el-GR" smtClean="0"/>
              <a:t>12/1/2021</a:t>
            </a:fld>
            <a:endParaRPr lang="el-G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231594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FB236D2-84C5-4110-983A-4BE2B7046010}" type="datetime1">
              <a:rPr lang="el-GR" smtClean="0"/>
              <a:t>12/1/2021</a:t>
            </a:fld>
            <a:endParaRPr lang="el-G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376438368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04D2B1-9C96-4BF5-8626-42C7970F725A}" type="datetime1">
              <a:rPr lang="el-GR" smtClean="0"/>
              <a:t>12/1/2021</a:t>
            </a:fld>
            <a:endParaRPr lang="el-G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67166929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79BC74A-341E-4115-9945-56850BC2B5E2}" type="datetime1">
              <a:rPr lang="el-GR" smtClean="0"/>
              <a:t>12/1/2021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95589930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50F9181-B7C8-4D53-A808-24A00FAECBF3}" type="datetime1">
              <a:rPr lang="el-GR" smtClean="0"/>
              <a:t>12/1/2021</a:t>
            </a:fld>
            <a:endParaRPr lang="el-G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8115581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l-GR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l-GR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D3D2BC-BAD6-4C92-8533-6D41FF84C96D}" type="datetime1">
              <a:rPr lang="el-GR" smtClean="0"/>
              <a:t>12/1/2021</a:t>
            </a:fld>
            <a:endParaRPr lang="el-G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46CA763-98CA-4540-9191-71738B2A62D9}" type="slidenum">
              <a:rPr lang="el-GR" smtClean="0"/>
              <a:t>‹#›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80093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60.png"/><Relationship Id="rId5" Type="http://schemas.openxmlformats.org/officeDocument/2006/relationships/image" Target="../media/image21.png"/><Relationship Id="rId4" Type="http://schemas.openxmlformats.org/officeDocument/2006/relationships/image" Target="../media/image22.pn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emf"/><Relationship Id="rId7" Type="http://schemas.openxmlformats.org/officeDocument/2006/relationships/image" Target="../media/image13.png"/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6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7" Type="http://schemas.openxmlformats.org/officeDocument/2006/relationships/image" Target="../media/image19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1.png"/><Relationship Id="rId2" Type="http://schemas.openxmlformats.org/officeDocument/2006/relationships/image" Target="../media/image20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4.png"/><Relationship Id="rId5" Type="http://schemas.openxmlformats.org/officeDocument/2006/relationships/image" Target="../media/image23.png"/><Relationship Id="rId4" Type="http://schemas.openxmlformats.org/officeDocument/2006/relationships/image" Target="../media/image22.png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27.png"/><Relationship Id="rId13" Type="http://schemas.openxmlformats.org/officeDocument/2006/relationships/image" Target="../media/image22.png"/><Relationship Id="rId3" Type="http://schemas.openxmlformats.org/officeDocument/2006/relationships/image" Target="../media/image26.png"/><Relationship Id="rId7" Type="http://schemas.openxmlformats.org/officeDocument/2006/relationships/image" Target="../media/image260.png"/><Relationship Id="rId12" Type="http://schemas.openxmlformats.org/officeDocument/2006/relationships/image" Target="../media/image31.png"/><Relationship Id="rId2" Type="http://schemas.openxmlformats.org/officeDocument/2006/relationships/image" Target="../media/image25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250.png"/><Relationship Id="rId11" Type="http://schemas.openxmlformats.org/officeDocument/2006/relationships/image" Target="../media/image30.png"/><Relationship Id="rId5" Type="http://schemas.openxmlformats.org/officeDocument/2006/relationships/image" Target="../media/image240.png"/><Relationship Id="rId10" Type="http://schemas.openxmlformats.org/officeDocument/2006/relationships/image" Target="../media/image29.png"/><Relationship Id="rId4" Type="http://schemas.openxmlformats.org/officeDocument/2006/relationships/image" Target="../media/image230.png"/><Relationship Id="rId9" Type="http://schemas.openxmlformats.org/officeDocument/2006/relationships/image" Target="../media/image28.png"/><Relationship Id="rId14" Type="http://schemas.openxmlformats.org/officeDocument/2006/relationships/image" Target="../media/image32.png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39.png"/><Relationship Id="rId18" Type="http://schemas.openxmlformats.org/officeDocument/2006/relationships/image" Target="../media/image37.png"/><Relationship Id="rId21" Type="http://schemas.openxmlformats.org/officeDocument/2006/relationships/image" Target="../media/image44.png"/><Relationship Id="rId7" Type="http://schemas.openxmlformats.org/officeDocument/2006/relationships/image" Target="../media/image38.png"/><Relationship Id="rId12" Type="http://schemas.openxmlformats.org/officeDocument/2006/relationships/image" Target="../media/image34.png"/><Relationship Id="rId17" Type="http://schemas.openxmlformats.org/officeDocument/2006/relationships/image" Target="../media/image36.png"/><Relationship Id="rId16" Type="http://schemas.openxmlformats.org/officeDocument/2006/relationships/image" Target="../media/image35.png"/><Relationship Id="rId20" Type="http://schemas.openxmlformats.org/officeDocument/2006/relationships/image" Target="../media/image43.png"/><Relationship Id="rId1" Type="http://schemas.openxmlformats.org/officeDocument/2006/relationships/slideLayout" Target="../slideLayouts/slideLayout2.xml"/><Relationship Id="rId11" Type="http://schemas.openxmlformats.org/officeDocument/2006/relationships/image" Target="../media/image33.png"/><Relationship Id="rId15" Type="http://schemas.openxmlformats.org/officeDocument/2006/relationships/image" Target="../media/image46.png"/><Relationship Id="rId23" Type="http://schemas.openxmlformats.org/officeDocument/2006/relationships/image" Target="../media/image47.png"/><Relationship Id="rId10" Type="http://schemas.openxmlformats.org/officeDocument/2006/relationships/image" Target="../media/image41.png"/><Relationship Id="rId19" Type="http://schemas.openxmlformats.org/officeDocument/2006/relationships/image" Target="../media/image42.png"/><Relationship Id="rId9" Type="http://schemas.openxmlformats.org/officeDocument/2006/relationships/image" Target="../media/image40.png"/><Relationship Id="rId22" Type="http://schemas.openxmlformats.org/officeDocument/2006/relationships/image" Target="../media/image45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04813" y="238125"/>
            <a:ext cx="1676400" cy="1676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TextBox 4"/>
          <p:cNvSpPr txBox="1">
            <a:spLocks noChangeArrowheads="1"/>
          </p:cNvSpPr>
          <p:nvPr/>
        </p:nvSpPr>
        <p:spPr bwMode="auto">
          <a:xfrm>
            <a:off x="4297363" y="482600"/>
            <a:ext cx="5976937" cy="12003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ΠΑΝΕΠΙΣΤΗΜΙΟ ΔΥΤΙΚΗΣ ΑΤΤΙΚΗΣ</a:t>
            </a:r>
          </a:p>
          <a:p>
            <a:pPr algn="ctr"/>
            <a:endParaRPr lang="el-GR" altLang="el-GR" sz="2400" b="1" dirty="0">
              <a:latin typeface="Calibri" panose="020F0502020204030204" pitchFamily="34" charset="0"/>
            </a:endParaRPr>
          </a:p>
          <a:p>
            <a:pPr algn="ctr"/>
            <a:r>
              <a:rPr lang="el-GR" altLang="el-GR" sz="2400" b="1" dirty="0">
                <a:latin typeface="Calibri" panose="020F0502020204030204" pitchFamily="34" charset="0"/>
              </a:rPr>
              <a:t>ΤΜΗΜΑ ΝΑΥΠΗΓΩΝ ΜΗΧΑΝΙΚΩΝ</a:t>
            </a:r>
          </a:p>
        </p:txBody>
      </p:sp>
      <p:sp>
        <p:nvSpPr>
          <p:cNvPr id="6" name="TextBox 5"/>
          <p:cNvSpPr txBox="1">
            <a:spLocks noChangeArrowheads="1"/>
          </p:cNvSpPr>
          <p:nvPr/>
        </p:nvSpPr>
        <p:spPr bwMode="auto">
          <a:xfrm>
            <a:off x="4828856" y="2355961"/>
            <a:ext cx="4913950" cy="132343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2800" b="1" dirty="0" smtClean="0"/>
              <a:t>ΘΕΡΜΟΔΥΝΑΜΙΚΗ</a:t>
            </a:r>
          </a:p>
          <a:p>
            <a:pPr algn="ctr"/>
            <a:endParaRPr lang="el-GR" altLang="el-GR" sz="2800" b="1" dirty="0"/>
          </a:p>
          <a:p>
            <a:r>
              <a:rPr lang="el-GR" sz="2400" i="1" u="sng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ΚΥΚΛΟΙ ΙΣΧΥΟΣ ΑΤΜΟΥ</a:t>
            </a:r>
            <a:endParaRPr lang="el-GR" sz="2400" dirty="0"/>
          </a:p>
        </p:txBody>
      </p:sp>
      <p:sp>
        <p:nvSpPr>
          <p:cNvPr id="7" name="TextBox 6"/>
          <p:cNvSpPr txBox="1">
            <a:spLocks noChangeArrowheads="1"/>
          </p:cNvSpPr>
          <p:nvPr/>
        </p:nvSpPr>
        <p:spPr bwMode="auto">
          <a:xfrm>
            <a:off x="3038475" y="4021159"/>
            <a:ext cx="7235825" cy="138499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lnSpc>
                <a:spcPct val="120000"/>
              </a:lnSpc>
            </a:pP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Γεώργιος Κ. </a:t>
            </a: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Χατζηκωνσταντής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 Επίκουρος Καθηγητής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Διπλ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Ναυπηγός Μηχανολόγος Μηχανικός </a:t>
            </a:r>
          </a:p>
          <a:p>
            <a:pPr algn="ctr">
              <a:lnSpc>
                <a:spcPct val="120000"/>
              </a:lnSpc>
            </a:pPr>
            <a:r>
              <a:rPr lang="el-GR" altLang="el-GR" sz="1400" dirty="0" err="1">
                <a:solidFill>
                  <a:srgbClr val="000000"/>
                </a:solidFill>
                <a:latin typeface="Calibri" panose="020F0502020204030204" pitchFamily="34" charset="0"/>
              </a:rPr>
              <a:t>M.Sc</a:t>
            </a:r>
            <a:r>
              <a:rPr lang="el-GR" altLang="el-GR" sz="1400" dirty="0">
                <a:solidFill>
                  <a:srgbClr val="000000"/>
                </a:solidFill>
                <a:latin typeface="Calibri" panose="020F0502020204030204" pitchFamily="34" charset="0"/>
              </a:rPr>
              <a:t>. ‘’Διασφάλιση Ποιότητας’’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Τμήμα</a:t>
            </a:r>
            <a:r>
              <a:rPr lang="en-US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</a:t>
            </a:r>
            <a:r>
              <a:rPr lang="el-GR" altLang="el-GR" sz="1400" b="1" dirty="0" err="1">
                <a:solidFill>
                  <a:srgbClr val="000000"/>
                </a:solidFill>
                <a:latin typeface="Calibri" panose="020F0502020204030204" pitchFamily="34" charset="0"/>
              </a:rPr>
              <a:t>Ναυπηγικών</a:t>
            </a: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 Μηχανικών </a:t>
            </a:r>
          </a:p>
          <a:p>
            <a:pPr algn="ctr">
              <a:lnSpc>
                <a:spcPct val="120000"/>
              </a:lnSpc>
            </a:pPr>
            <a:r>
              <a:rPr lang="el-GR" altLang="el-GR" sz="1400" b="1" dirty="0">
                <a:solidFill>
                  <a:srgbClr val="000000"/>
                </a:solidFill>
                <a:latin typeface="Calibri" panose="020F0502020204030204" pitchFamily="34" charset="0"/>
              </a:rPr>
              <a:t>Πανεπιστημίου Δυτικής Αττικής (ΠΑ.Δ.Α.)</a:t>
            </a:r>
            <a:endParaRPr lang="en-US" altLang="el-GR" sz="1400" dirty="0">
              <a:latin typeface="Calibri" panose="020F0502020204030204" pitchFamily="34" charset="0"/>
            </a:endParaRPr>
          </a:p>
        </p:txBody>
      </p:sp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68575" y="608967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DB26413-4B72-4CB5-9007-BE651532B8D5}" type="slidenum">
              <a:rPr lang="el-GR" smtClean="0"/>
              <a:t>1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24958397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>
          <a:xfrm>
            <a:off x="10997184" y="6356350"/>
            <a:ext cx="356616" cy="365125"/>
          </a:xfrm>
        </p:spPr>
        <p:txBody>
          <a:bodyPr/>
          <a:lstStyle/>
          <a:p>
            <a:fld id="{746CA763-98CA-4540-9191-71738B2A62D9}" type="slidenum">
              <a:rPr lang="el-GR" smtClean="0"/>
              <a:t>10</a:t>
            </a:fld>
            <a:endParaRPr lang="el-GR"/>
          </a:p>
        </p:txBody>
      </p:sp>
      <p:pic>
        <p:nvPicPr>
          <p:cNvPr id="3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8576" y="315350"/>
            <a:ext cx="2863776" cy="287341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4" name="Picture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96368" y="3413675"/>
            <a:ext cx="3377296" cy="2814413"/>
          </a:xfrm>
          <a:prstGeom prst="rect">
            <a:avLst/>
          </a:prstGeom>
        </p:spPr>
      </p:pic>
      <p:pic>
        <p:nvPicPr>
          <p:cNvPr id="5" name="Picture 4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196262" y="157128"/>
            <a:ext cx="3571875" cy="3390900"/>
          </a:xfrm>
          <a:prstGeom prst="rect">
            <a:avLst/>
          </a:prstGeom>
        </p:spPr>
      </p:pic>
      <p:pic>
        <p:nvPicPr>
          <p:cNvPr id="6" name="Picture 5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196262" y="3544983"/>
            <a:ext cx="3759879" cy="2814413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4511040" y="166548"/>
            <a:ext cx="181660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ΥΠΟΛΟΓΙΣΜΟΙ</a:t>
            </a:r>
            <a:endParaRPr lang="el-GR" b="1" u="sng" dirty="0"/>
          </a:p>
        </p:txBody>
      </p:sp>
      <p:sp>
        <p:nvSpPr>
          <p:cNvPr id="8" name="TextBox 7"/>
          <p:cNvSpPr txBox="1"/>
          <p:nvPr/>
        </p:nvSpPr>
        <p:spPr>
          <a:xfrm>
            <a:off x="3208842" y="542707"/>
            <a:ext cx="4257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u="sng" dirty="0" smtClean="0"/>
              <a:t>Σημ. 1 </a:t>
            </a:r>
            <a:r>
              <a:rPr lang="el-GR" dirty="0" smtClean="0"/>
              <a:t>: </a:t>
            </a:r>
            <a:r>
              <a:rPr lang="el-GR" sz="1600" dirty="0" smtClean="0"/>
              <a:t>σύστημα κορεσμένο στη χαμηλή πίεση</a:t>
            </a:r>
            <a:endParaRPr lang="el-GR" sz="1600" dirty="0"/>
          </a:p>
        </p:txBody>
      </p:sp>
      <p:sp>
        <p:nvSpPr>
          <p:cNvPr id="9" name="Rectangle 8"/>
          <p:cNvSpPr/>
          <p:nvPr/>
        </p:nvSpPr>
        <p:spPr>
          <a:xfrm>
            <a:off x="3180011" y="902594"/>
            <a:ext cx="490794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Σημ. </a:t>
            </a:r>
            <a:r>
              <a:rPr lang="el-GR" b="1" u="sng" dirty="0" smtClean="0"/>
              <a:t>1’, </a:t>
            </a:r>
            <a:r>
              <a:rPr lang="el-GR" b="1" u="sng" dirty="0" smtClean="0">
                <a:solidFill>
                  <a:srgbClr val="FF0000"/>
                </a:solidFill>
              </a:rPr>
              <a:t>1’’ </a:t>
            </a:r>
            <a:r>
              <a:rPr lang="el-GR" dirty="0"/>
              <a:t>: σύστημα </a:t>
            </a:r>
            <a:r>
              <a:rPr lang="el-GR" dirty="0" smtClean="0"/>
              <a:t>ακόρεστο </a:t>
            </a:r>
            <a:r>
              <a:rPr lang="el-GR" dirty="0"/>
              <a:t>στη </a:t>
            </a:r>
            <a:r>
              <a:rPr lang="el-GR" dirty="0" smtClean="0"/>
              <a:t>μέγιστη </a:t>
            </a:r>
            <a:r>
              <a:rPr lang="el-GR" dirty="0"/>
              <a:t>πίεση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3227418" y="1485684"/>
            <a:ext cx="113385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Συμπίεση</a:t>
            </a:r>
            <a:endParaRPr lang="el-GR" b="1" dirty="0"/>
          </a:p>
        </p:txBody>
      </p:sp>
      <p:sp>
        <p:nvSpPr>
          <p:cNvPr id="13" name="TextBox 12"/>
          <p:cNvSpPr txBox="1"/>
          <p:nvPr/>
        </p:nvSpPr>
        <p:spPr>
          <a:xfrm>
            <a:off x="4590645" y="1341176"/>
            <a:ext cx="277332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/>
              <a:t>Αδιαβατική</a:t>
            </a:r>
            <a:r>
              <a:rPr lang="el-GR" dirty="0" smtClean="0"/>
              <a:t> ιδανική : 11’</a:t>
            </a:r>
            <a:endParaRPr lang="el-GR" dirty="0"/>
          </a:p>
        </p:txBody>
      </p:sp>
      <p:sp>
        <p:nvSpPr>
          <p:cNvPr id="14" name="TextBox 13"/>
          <p:cNvSpPr txBox="1"/>
          <p:nvPr/>
        </p:nvSpPr>
        <p:spPr>
          <a:xfrm>
            <a:off x="4573837" y="1744317"/>
            <a:ext cx="29605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err="1" smtClean="0">
                <a:solidFill>
                  <a:srgbClr val="FF0000"/>
                </a:solidFill>
              </a:rPr>
              <a:t>Αδιαβατική</a:t>
            </a:r>
            <a:r>
              <a:rPr lang="el-GR" dirty="0" smtClean="0">
                <a:solidFill>
                  <a:srgbClr val="FF0000"/>
                </a:solidFill>
              </a:rPr>
              <a:t> πραγματική : 11’’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16" name="Straight Arrow Connector 15"/>
          <p:cNvCxnSpPr>
            <a:stCxn id="12" idx="3"/>
            <a:endCxn id="13" idx="1"/>
          </p:cNvCxnSpPr>
          <p:nvPr/>
        </p:nvCxnSpPr>
        <p:spPr>
          <a:xfrm flipV="1">
            <a:off x="4361274" y="1525842"/>
            <a:ext cx="229371" cy="144508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Arrow Connector 17"/>
          <p:cNvCxnSpPr>
            <a:stCxn id="12" idx="3"/>
            <a:endCxn id="14" idx="1"/>
          </p:cNvCxnSpPr>
          <p:nvPr/>
        </p:nvCxnSpPr>
        <p:spPr>
          <a:xfrm>
            <a:off x="4361274" y="1670350"/>
            <a:ext cx="212563" cy="258633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3316125" y="2346185"/>
            <a:ext cx="15483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προθέρμανση</a:t>
            </a:r>
            <a:endParaRPr lang="el-GR" b="1" dirty="0"/>
          </a:p>
        </p:txBody>
      </p:sp>
      <p:sp>
        <p:nvSpPr>
          <p:cNvPr id="20" name="TextBox 19"/>
          <p:cNvSpPr txBox="1"/>
          <p:nvPr/>
        </p:nvSpPr>
        <p:spPr>
          <a:xfrm>
            <a:off x="5176150" y="2242090"/>
            <a:ext cx="768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1’2</a:t>
            </a:r>
            <a:endParaRPr lang="el-GR" dirty="0"/>
          </a:p>
        </p:txBody>
      </p:sp>
      <p:sp>
        <p:nvSpPr>
          <p:cNvPr id="21" name="Rectangle 20"/>
          <p:cNvSpPr/>
          <p:nvPr/>
        </p:nvSpPr>
        <p:spPr>
          <a:xfrm>
            <a:off x="5167300" y="2532297"/>
            <a:ext cx="53412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solidFill>
                  <a:srgbClr val="FF0000"/>
                </a:solidFill>
              </a:rPr>
              <a:t>1’’2</a:t>
            </a:r>
          </a:p>
        </p:txBody>
      </p:sp>
      <p:cxnSp>
        <p:nvCxnSpPr>
          <p:cNvPr id="23" name="Straight Arrow Connector 22"/>
          <p:cNvCxnSpPr>
            <a:stCxn id="19" idx="3"/>
            <a:endCxn id="20" idx="1"/>
          </p:cNvCxnSpPr>
          <p:nvPr/>
        </p:nvCxnSpPr>
        <p:spPr>
          <a:xfrm flipV="1">
            <a:off x="4864509" y="2426756"/>
            <a:ext cx="311641" cy="10409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>
            <a:stCxn id="19" idx="3"/>
            <a:endCxn id="21" idx="1"/>
          </p:cNvCxnSpPr>
          <p:nvPr/>
        </p:nvCxnSpPr>
        <p:spPr>
          <a:xfrm>
            <a:off x="4864509" y="2530851"/>
            <a:ext cx="302791" cy="18611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3298552" y="3231260"/>
            <a:ext cx="148078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ατμοποίηση</a:t>
            </a:r>
            <a:endParaRPr lang="el-GR" b="1" dirty="0"/>
          </a:p>
        </p:txBody>
      </p:sp>
      <p:sp>
        <p:nvSpPr>
          <p:cNvPr id="27" name="TextBox 26"/>
          <p:cNvSpPr txBox="1"/>
          <p:nvPr/>
        </p:nvSpPr>
        <p:spPr>
          <a:xfrm>
            <a:off x="4813357" y="3250951"/>
            <a:ext cx="50145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23</a:t>
            </a:r>
            <a:endParaRPr lang="el-GR" dirty="0"/>
          </a:p>
        </p:txBody>
      </p:sp>
      <p:cxnSp>
        <p:nvCxnSpPr>
          <p:cNvPr id="29" name="Straight Arrow Connector 28"/>
          <p:cNvCxnSpPr/>
          <p:nvPr/>
        </p:nvCxnSpPr>
        <p:spPr>
          <a:xfrm>
            <a:off x="4590645" y="3453035"/>
            <a:ext cx="280416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3675726" y="4313099"/>
            <a:ext cx="1709659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υπερθέρμανση</a:t>
            </a:r>
            <a:endParaRPr lang="el-GR" b="1" dirty="0"/>
          </a:p>
        </p:txBody>
      </p:sp>
      <p:sp>
        <p:nvSpPr>
          <p:cNvPr id="32" name="TextBox 31"/>
          <p:cNvSpPr txBox="1"/>
          <p:nvPr/>
        </p:nvSpPr>
        <p:spPr>
          <a:xfrm>
            <a:off x="5435740" y="4265857"/>
            <a:ext cx="50850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34</a:t>
            </a:r>
            <a:endParaRPr lang="el-GR" dirty="0"/>
          </a:p>
        </p:txBody>
      </p:sp>
      <p:cxnSp>
        <p:nvCxnSpPr>
          <p:cNvPr id="34" name="Straight Arrow Connector 33"/>
          <p:cNvCxnSpPr/>
          <p:nvPr/>
        </p:nvCxnSpPr>
        <p:spPr>
          <a:xfrm>
            <a:off x="5263663" y="4510918"/>
            <a:ext cx="231373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5114900" y="2952356"/>
            <a:ext cx="1711165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/>
              <a:t>Σημ. 2 κορεσμένο </a:t>
            </a:r>
          </a:p>
          <a:p>
            <a:r>
              <a:rPr lang="el-GR" sz="1600" b="1" i="1" dirty="0" smtClean="0"/>
              <a:t>υγρό</a:t>
            </a:r>
            <a:endParaRPr lang="el-GR" sz="1600" b="1" i="1" dirty="0"/>
          </a:p>
          <a:p>
            <a:r>
              <a:rPr lang="el-GR" sz="1600" b="1" i="1" dirty="0" smtClean="0"/>
              <a:t>Σημ. 3 ξηρός ατμός</a:t>
            </a:r>
          </a:p>
        </p:txBody>
      </p:sp>
      <p:sp>
        <p:nvSpPr>
          <p:cNvPr id="39" name="Rectangle 38"/>
          <p:cNvSpPr/>
          <p:nvPr/>
        </p:nvSpPr>
        <p:spPr>
          <a:xfrm>
            <a:off x="6696678" y="3010993"/>
            <a:ext cx="852798" cy="830997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 smtClean="0"/>
              <a:t>Στη</a:t>
            </a:r>
          </a:p>
          <a:p>
            <a:r>
              <a:rPr lang="el-GR" sz="1600" b="1" i="1" dirty="0" smtClean="0"/>
              <a:t>μέγιστη</a:t>
            </a:r>
          </a:p>
          <a:p>
            <a:r>
              <a:rPr lang="el-GR" sz="1600" b="1" i="1" dirty="0" smtClean="0"/>
              <a:t> </a:t>
            </a:r>
            <a:r>
              <a:rPr lang="el-GR" sz="1600" b="1" i="1" dirty="0"/>
              <a:t>πίεση</a:t>
            </a:r>
          </a:p>
        </p:txBody>
      </p:sp>
      <p:cxnSp>
        <p:nvCxnSpPr>
          <p:cNvPr id="45" name="Straight Connector 44"/>
          <p:cNvCxnSpPr/>
          <p:nvPr/>
        </p:nvCxnSpPr>
        <p:spPr>
          <a:xfrm>
            <a:off x="7339584" y="0"/>
            <a:ext cx="2438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58" name="TextBox 57"/>
          <p:cNvSpPr txBox="1"/>
          <p:nvPr/>
        </p:nvSpPr>
        <p:spPr>
          <a:xfrm>
            <a:off x="3757185" y="5163390"/>
            <a:ext cx="1172213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εκτόνωση</a:t>
            </a:r>
            <a:endParaRPr lang="el-GR" b="1" dirty="0"/>
          </a:p>
        </p:txBody>
      </p:sp>
      <p:sp>
        <p:nvSpPr>
          <p:cNvPr id="82" name="TextBox 81"/>
          <p:cNvSpPr txBox="1"/>
          <p:nvPr/>
        </p:nvSpPr>
        <p:spPr>
          <a:xfrm>
            <a:off x="5786132" y="4196776"/>
            <a:ext cx="2324405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Σημ.4 :</a:t>
            </a:r>
            <a:r>
              <a:rPr lang="el-GR" dirty="0" smtClean="0"/>
              <a:t> </a:t>
            </a:r>
            <a:r>
              <a:rPr lang="el-GR" sz="1500" b="1" dirty="0" smtClean="0"/>
              <a:t>υπερθ. ατμός</a:t>
            </a:r>
          </a:p>
          <a:p>
            <a:r>
              <a:rPr lang="el-GR" sz="1500" b="1" dirty="0" smtClean="0"/>
              <a:t> στη μέγιστη πίεση </a:t>
            </a:r>
          </a:p>
          <a:p>
            <a:r>
              <a:rPr lang="el-GR" sz="1500" b="1" dirty="0" smtClean="0"/>
              <a:t>και μέγιστη θερμοκρασία</a:t>
            </a:r>
            <a:endParaRPr lang="el-GR" sz="1500" b="1" dirty="0"/>
          </a:p>
        </p:txBody>
      </p:sp>
      <p:cxnSp>
        <p:nvCxnSpPr>
          <p:cNvPr id="84" name="Straight Connector 83"/>
          <p:cNvCxnSpPr/>
          <p:nvPr/>
        </p:nvCxnSpPr>
        <p:spPr>
          <a:xfrm>
            <a:off x="5845343" y="4265857"/>
            <a:ext cx="210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5845343" y="4266932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0" name="Straight Connector 89"/>
          <p:cNvCxnSpPr/>
          <p:nvPr/>
        </p:nvCxnSpPr>
        <p:spPr>
          <a:xfrm>
            <a:off x="7952422" y="4260345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2" name="Straight Connector 91"/>
          <p:cNvCxnSpPr/>
          <p:nvPr/>
        </p:nvCxnSpPr>
        <p:spPr>
          <a:xfrm>
            <a:off x="5845342" y="5091342"/>
            <a:ext cx="210707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0" name="TextBox 99"/>
          <p:cNvSpPr txBox="1"/>
          <p:nvPr/>
        </p:nvSpPr>
        <p:spPr>
          <a:xfrm>
            <a:off x="5130687" y="5017533"/>
            <a:ext cx="57054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45 </a:t>
            </a:r>
            <a:endParaRPr lang="en-US" dirty="0" smtClean="0"/>
          </a:p>
          <a:p>
            <a:r>
              <a:rPr lang="el-GR" dirty="0" smtClean="0">
                <a:solidFill>
                  <a:srgbClr val="FF0000"/>
                </a:solidFill>
              </a:rPr>
              <a:t>45’</a:t>
            </a:r>
            <a:endParaRPr lang="el-GR" dirty="0">
              <a:solidFill>
                <a:srgbClr val="FF0000"/>
              </a:solidFill>
            </a:endParaRPr>
          </a:p>
        </p:txBody>
      </p:sp>
      <p:sp>
        <p:nvSpPr>
          <p:cNvPr id="103" name="TextBox 102"/>
          <p:cNvSpPr txBox="1"/>
          <p:nvPr/>
        </p:nvSpPr>
        <p:spPr>
          <a:xfrm>
            <a:off x="6089818" y="5296023"/>
            <a:ext cx="132003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>
                <a:solidFill>
                  <a:srgbClr val="FF0000"/>
                </a:solidFill>
              </a:rPr>
              <a:t>Έλεγχος </a:t>
            </a:r>
            <a:r>
              <a:rPr lang="en-US" dirty="0" smtClean="0">
                <a:solidFill>
                  <a:srgbClr val="FF0000"/>
                </a:solidFill>
              </a:rPr>
              <a:t>x</a:t>
            </a:r>
            <a:r>
              <a:rPr lang="en-US" baseline="-25000" dirty="0" smtClean="0">
                <a:solidFill>
                  <a:srgbClr val="FF0000"/>
                </a:solidFill>
              </a:rPr>
              <a:t>5’</a:t>
            </a:r>
            <a:endParaRPr lang="el-GR" dirty="0">
              <a:solidFill>
                <a:srgbClr val="FF0000"/>
              </a:solidFill>
            </a:endParaRPr>
          </a:p>
        </p:txBody>
      </p:sp>
      <p:cxnSp>
        <p:nvCxnSpPr>
          <p:cNvPr id="106" name="Straight Arrow Connector 105"/>
          <p:cNvCxnSpPr/>
          <p:nvPr/>
        </p:nvCxnSpPr>
        <p:spPr>
          <a:xfrm flipV="1">
            <a:off x="4822923" y="5185396"/>
            <a:ext cx="399154" cy="2121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0" name="Straight Arrow Connector 109"/>
          <p:cNvCxnSpPr/>
          <p:nvPr/>
        </p:nvCxnSpPr>
        <p:spPr>
          <a:xfrm>
            <a:off x="4864509" y="5435303"/>
            <a:ext cx="357568" cy="59622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14" name="Straight Arrow Connector 113"/>
          <p:cNvCxnSpPr/>
          <p:nvPr/>
        </p:nvCxnSpPr>
        <p:spPr>
          <a:xfrm>
            <a:off x="5481972" y="5462501"/>
            <a:ext cx="608320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5" name="TextBox 114"/>
          <p:cNvSpPr txBox="1"/>
          <p:nvPr/>
        </p:nvSpPr>
        <p:spPr>
          <a:xfrm>
            <a:off x="3707586" y="5826479"/>
            <a:ext cx="231384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b="1" dirty="0" smtClean="0"/>
              <a:t>Συμπύκνωση : </a:t>
            </a:r>
            <a:r>
              <a:rPr lang="el-GR" sz="1600" dirty="0" smtClean="0"/>
              <a:t>51 , </a:t>
            </a:r>
            <a:r>
              <a:rPr lang="el-GR" sz="1600" dirty="0" smtClean="0">
                <a:solidFill>
                  <a:srgbClr val="FF0000"/>
                </a:solidFill>
              </a:rPr>
              <a:t>5΄1</a:t>
            </a:r>
            <a:endParaRPr lang="el-GR" sz="1600" dirty="0">
              <a:solidFill>
                <a:srgbClr val="FF0000"/>
              </a:solidFill>
            </a:endParaRPr>
          </a:p>
        </p:txBody>
      </p:sp>
      <p:sp>
        <p:nvSpPr>
          <p:cNvPr id="116" name="TextBox 115"/>
          <p:cNvSpPr txBox="1"/>
          <p:nvPr/>
        </p:nvSpPr>
        <p:spPr>
          <a:xfrm>
            <a:off x="5820122" y="5715702"/>
            <a:ext cx="201188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Σύστημα </a:t>
            </a:r>
            <a:r>
              <a:rPr lang="el-GR" dirty="0" err="1" smtClean="0"/>
              <a:t>κορεμένο</a:t>
            </a:r>
            <a:r>
              <a:rPr lang="el-GR" dirty="0" smtClean="0"/>
              <a:t> </a:t>
            </a:r>
          </a:p>
          <a:p>
            <a:r>
              <a:rPr lang="el-GR" dirty="0" smtClean="0"/>
              <a:t>στη χαμηλή πίεση</a:t>
            </a:r>
            <a:endParaRPr lang="el-GR" dirty="0"/>
          </a:p>
        </p:txBody>
      </p:sp>
      <p:cxnSp>
        <p:nvCxnSpPr>
          <p:cNvPr id="123" name="Straight Connector 122"/>
          <p:cNvCxnSpPr/>
          <p:nvPr/>
        </p:nvCxnSpPr>
        <p:spPr>
          <a:xfrm>
            <a:off x="5167300" y="2928204"/>
            <a:ext cx="1514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5" name="Straight Connector 124"/>
          <p:cNvCxnSpPr/>
          <p:nvPr/>
        </p:nvCxnSpPr>
        <p:spPr>
          <a:xfrm>
            <a:off x="5167300" y="2928204"/>
            <a:ext cx="0" cy="1034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8" name="Straight Connector 127"/>
          <p:cNvCxnSpPr/>
          <p:nvPr/>
        </p:nvCxnSpPr>
        <p:spPr>
          <a:xfrm>
            <a:off x="5167300" y="3962331"/>
            <a:ext cx="151428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0" name="Straight Connector 129"/>
          <p:cNvCxnSpPr/>
          <p:nvPr/>
        </p:nvCxnSpPr>
        <p:spPr>
          <a:xfrm>
            <a:off x="6681585" y="2928204"/>
            <a:ext cx="0" cy="103412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3" name="Straight Connector 132"/>
          <p:cNvCxnSpPr/>
          <p:nvPr/>
        </p:nvCxnSpPr>
        <p:spPr>
          <a:xfrm>
            <a:off x="6681585" y="3010993"/>
            <a:ext cx="86789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5" name="Straight Connector 134"/>
          <p:cNvCxnSpPr/>
          <p:nvPr/>
        </p:nvCxnSpPr>
        <p:spPr>
          <a:xfrm>
            <a:off x="6681585" y="3841990"/>
            <a:ext cx="85279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7" name="Straight Connector 136"/>
          <p:cNvCxnSpPr/>
          <p:nvPr/>
        </p:nvCxnSpPr>
        <p:spPr>
          <a:xfrm>
            <a:off x="7533978" y="3010993"/>
            <a:ext cx="0" cy="8309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0" name="Text Box 4"/>
          <p:cNvSpPr txBox="1">
            <a:spLocks noChangeArrowheads="1"/>
          </p:cNvSpPr>
          <p:nvPr/>
        </p:nvSpPr>
        <p:spPr bwMode="auto">
          <a:xfrm>
            <a:off x="2313050" y="6477765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TextBox 9"/>
              <p:cNvSpPr txBox="1"/>
              <p:nvPr/>
            </p:nvSpPr>
            <p:spPr>
              <a:xfrm>
                <a:off x="9082946" y="5837374"/>
                <a:ext cx="17985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5′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h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+</m:t>
                      </m:r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𝑟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𝑥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5′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0" name="TextBox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082946" y="5837374"/>
                <a:ext cx="1798506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712" r="-1017" b="-17778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2918773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85179" y="2182369"/>
            <a:ext cx="5561400" cy="305672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"/>
          <p:cNvSpPr/>
          <p:nvPr/>
        </p:nvSpPr>
        <p:spPr>
          <a:xfrm>
            <a:off x="6124767" y="3486817"/>
            <a:ext cx="3312797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ΛΕΒΗΤΑΣ </a:t>
            </a:r>
            <a:r>
              <a:rPr lang="en-US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ή </a:t>
            </a:r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ΑΤΜΟΠΟΙΗΤΗΣ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p:sp>
        <p:nvSpPr>
          <p:cNvPr id="3" name="Rectangle 2"/>
          <p:cNvSpPr/>
          <p:nvPr/>
        </p:nvSpPr>
        <p:spPr>
          <a:xfrm>
            <a:off x="6124767" y="3948360"/>
            <a:ext cx="31777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ΕΚΤΟΝΩΤΗΣ  ή ΣΤΡΟΒΙΛΟΣ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p:sp>
        <p:nvSpPr>
          <p:cNvPr id="4" name="Rectangle 3"/>
          <p:cNvSpPr/>
          <p:nvPr/>
        </p:nvSpPr>
        <p:spPr>
          <a:xfrm>
            <a:off x="6124767" y="4473855"/>
            <a:ext cx="311976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ΣΥΜΠΥΚΝΩΤΗΣ ή ΨΥΓΕΙΟ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6105235" y="4999980"/>
            <a:ext cx="327698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dirty="0">
                <a:latin typeface="Times New Roman" panose="02020603050405020304" pitchFamily="18" charset="0"/>
                <a:ea typeface="SimSun" panose="02010600030101010101" pitchFamily="2" charset="-122"/>
              </a:rPr>
              <a:t>ΑΝΤΛΙΑ ΣΥΜΠΥΚΝΩΜΑΤΟΣ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365057" y="641989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948416" y="6356350"/>
            <a:ext cx="405384" cy="365125"/>
          </a:xfrm>
        </p:spPr>
        <p:txBody>
          <a:bodyPr/>
          <a:lstStyle/>
          <a:p>
            <a:fld id="{746CA763-98CA-4540-9191-71738B2A62D9}" type="slidenum">
              <a:rPr lang="el-GR" smtClean="0"/>
              <a:t>2</a:t>
            </a:fld>
            <a:endParaRPr lang="el-GR" dirty="0"/>
          </a:p>
        </p:txBody>
      </p:sp>
      <p:sp>
        <p:nvSpPr>
          <p:cNvPr id="8" name="Rectangle 7"/>
          <p:cNvSpPr/>
          <p:nvPr/>
        </p:nvSpPr>
        <p:spPr>
          <a:xfrm>
            <a:off x="589979" y="112240"/>
            <a:ext cx="5737669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ΘΕΡΜΟΔΥΝΑΜΙΚΟΙ   ΚΥΚΛΟΙ    ΙΣΧΥΟΣ ΑΤΜΟΥ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9" name="Rectangle 8"/>
          <p:cNvSpPr/>
          <p:nvPr/>
        </p:nvSpPr>
        <p:spPr>
          <a:xfrm>
            <a:off x="589979" y="1007321"/>
            <a:ext cx="185659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κύκλωμα ισχύος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dirty="0"/>
          </a:p>
        </p:txBody>
      </p:sp>
      <p:sp>
        <p:nvSpPr>
          <p:cNvPr id="10" name="Rectangle 9"/>
          <p:cNvSpPr/>
          <p:nvPr/>
        </p:nvSpPr>
        <p:spPr>
          <a:xfrm>
            <a:off x="3057234" y="1007321"/>
            <a:ext cx="624526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κύκλος παραγωγής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έργου</a:t>
            </a:r>
            <a:r>
              <a:rPr lang="en-US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με εργαζόμενο 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μέσο είναι το νερό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σε</a:t>
            </a:r>
            <a:endParaRPr lang="el-GR" dirty="0"/>
          </a:p>
        </p:txBody>
      </p:sp>
      <p:sp>
        <p:nvSpPr>
          <p:cNvPr id="11" name="Rectangle 10"/>
          <p:cNvSpPr/>
          <p:nvPr/>
        </p:nvSpPr>
        <p:spPr>
          <a:xfrm>
            <a:off x="9627258" y="461604"/>
            <a:ext cx="121219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υγρή φάση</a:t>
            </a:r>
            <a:endParaRPr lang="el-GR" dirty="0"/>
          </a:p>
        </p:txBody>
      </p:sp>
      <p:sp>
        <p:nvSpPr>
          <p:cNvPr id="12" name="Rectangle 11"/>
          <p:cNvSpPr/>
          <p:nvPr/>
        </p:nvSpPr>
        <p:spPr>
          <a:xfrm>
            <a:off x="9627258" y="1034585"/>
            <a:ext cx="78739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μίγμα </a:t>
            </a:r>
            <a:endParaRPr lang="el-GR" dirty="0"/>
          </a:p>
        </p:txBody>
      </p:sp>
      <p:sp>
        <p:nvSpPr>
          <p:cNvPr id="13" name="Rectangle 12"/>
          <p:cNvSpPr/>
          <p:nvPr/>
        </p:nvSpPr>
        <p:spPr>
          <a:xfrm>
            <a:off x="9627258" y="1574230"/>
            <a:ext cx="174759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υπέρθερμο ατμό</a:t>
            </a:r>
            <a:endParaRPr lang="el-GR" dirty="0"/>
          </a:p>
        </p:txBody>
      </p:sp>
      <p:cxnSp>
        <p:nvCxnSpPr>
          <p:cNvPr id="15" name="Straight Arrow Connector 14"/>
          <p:cNvCxnSpPr>
            <a:endCxn id="11" idx="1"/>
          </p:cNvCxnSpPr>
          <p:nvPr/>
        </p:nvCxnSpPr>
        <p:spPr>
          <a:xfrm flipV="1">
            <a:off x="9244532" y="646270"/>
            <a:ext cx="382726" cy="545717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>
            <a:endCxn id="13" idx="1"/>
          </p:cNvCxnSpPr>
          <p:nvPr/>
        </p:nvCxnSpPr>
        <p:spPr>
          <a:xfrm>
            <a:off x="9244532" y="1348780"/>
            <a:ext cx="382726" cy="410116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10" idx="3"/>
            <a:endCxn id="12" idx="1"/>
          </p:cNvCxnSpPr>
          <p:nvPr/>
        </p:nvCxnSpPr>
        <p:spPr>
          <a:xfrm>
            <a:off x="9302495" y="1191987"/>
            <a:ext cx="324763" cy="2726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>
            <a:stCxn id="9" idx="3"/>
            <a:endCxn id="10" idx="1"/>
          </p:cNvCxnSpPr>
          <p:nvPr/>
        </p:nvCxnSpPr>
        <p:spPr>
          <a:xfrm>
            <a:off x="2446577" y="1191987"/>
            <a:ext cx="610657" cy="0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24"/>
          <p:cNvSpPr/>
          <p:nvPr/>
        </p:nvSpPr>
        <p:spPr>
          <a:xfrm>
            <a:off x="2365057" y="5369312"/>
            <a:ext cx="957763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dirty="0"/>
              <a:t>Σχήμα </a:t>
            </a:r>
            <a:r>
              <a:rPr lang="el-GR" b="1" dirty="0" smtClean="0"/>
              <a:t>1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5359594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417045" y="379214"/>
            <a:ext cx="3872022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ΘΕΡΜΙΚΗ ΜΗΧΑΝΗ  </a:t>
            </a:r>
            <a:r>
              <a:rPr lang="en-US" b="1" i="1" u="sng" dirty="0">
                <a:latin typeface="Arial Black" panose="020B0A04020102020204" pitchFamily="34" charset="0"/>
                <a:ea typeface="SimSun" panose="02010600030101010101" pitchFamily="2" charset="-122"/>
                <a:cs typeface="Times New Roman" panose="02020603050405020304" pitchFamily="18" charset="0"/>
              </a:rPr>
              <a:t>CARNOT</a:t>
            </a:r>
            <a:endParaRPr lang="el-GR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622772" y="197382"/>
            <a:ext cx="1969520" cy="616958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17045" y="1036321"/>
            <a:ext cx="2863796" cy="2353056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05378" y="3809773"/>
            <a:ext cx="3087129" cy="2456916"/>
          </a:xfrm>
          <a:prstGeom prst="rect">
            <a:avLst/>
          </a:prstGeom>
        </p:spPr>
      </p:pic>
      <p:pic>
        <p:nvPicPr>
          <p:cNvPr id="14" name="Picture 13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8805327" y="449555"/>
            <a:ext cx="3004787" cy="2615277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8540214" y="3240949"/>
            <a:ext cx="3589321" cy="2456916"/>
          </a:xfrm>
          <a:prstGeom prst="rect">
            <a:avLst/>
          </a:prstGeom>
        </p:spPr>
      </p:pic>
      <p:sp>
        <p:nvSpPr>
          <p:cNvPr id="8" name="Text Box 4"/>
          <p:cNvSpPr txBox="1">
            <a:spLocks noChangeArrowheads="1"/>
          </p:cNvSpPr>
          <p:nvPr/>
        </p:nvSpPr>
        <p:spPr bwMode="auto">
          <a:xfrm>
            <a:off x="2556383" y="631075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3</a:t>
            </a:fld>
            <a:endParaRPr lang="el-GR"/>
          </a:p>
        </p:txBody>
      </p:sp>
      <p:sp>
        <p:nvSpPr>
          <p:cNvPr id="3" name="TextBox 2"/>
          <p:cNvSpPr txBox="1"/>
          <p:nvPr/>
        </p:nvSpPr>
        <p:spPr>
          <a:xfrm>
            <a:off x="1272601" y="3427158"/>
            <a:ext cx="1011936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Σχήμα 2</a:t>
            </a:r>
            <a:endParaRPr lang="el-GR" sz="1600" b="1" dirty="0"/>
          </a:p>
        </p:txBody>
      </p:sp>
      <p:sp>
        <p:nvSpPr>
          <p:cNvPr id="5" name="Rectangle 4"/>
          <p:cNvSpPr/>
          <p:nvPr/>
        </p:nvSpPr>
        <p:spPr>
          <a:xfrm>
            <a:off x="1464691" y="6126084"/>
            <a:ext cx="9258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/>
              <a:t>Σχήμα </a:t>
            </a:r>
            <a:r>
              <a:rPr lang="el-GR" sz="1600" b="1" dirty="0" smtClean="0"/>
              <a:t>2’</a:t>
            </a:r>
            <a:endParaRPr lang="el-GR" sz="1600" b="1" dirty="0"/>
          </a:p>
        </p:txBody>
      </p:sp>
      <p:sp>
        <p:nvSpPr>
          <p:cNvPr id="6" name="Rectangle 5"/>
          <p:cNvSpPr/>
          <p:nvPr/>
        </p:nvSpPr>
        <p:spPr>
          <a:xfrm>
            <a:off x="9871253" y="3014848"/>
            <a:ext cx="8729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/>
              <a:t>Σχήμα </a:t>
            </a:r>
            <a:r>
              <a:rPr lang="el-GR" sz="1600" b="1" dirty="0" smtClean="0"/>
              <a:t>3</a:t>
            </a:r>
            <a:endParaRPr lang="el-GR" sz="1600" b="1" dirty="0"/>
          </a:p>
        </p:txBody>
      </p:sp>
      <p:sp>
        <p:nvSpPr>
          <p:cNvPr id="9" name="Rectangle 8"/>
          <p:cNvSpPr/>
          <p:nvPr/>
        </p:nvSpPr>
        <p:spPr>
          <a:xfrm>
            <a:off x="10515796" y="5771586"/>
            <a:ext cx="925831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dirty="0"/>
              <a:t>Σχήμα </a:t>
            </a:r>
            <a:r>
              <a:rPr lang="el-GR" sz="1600" b="1" dirty="0" smtClean="0"/>
              <a:t>3’</a:t>
            </a:r>
            <a:endParaRPr lang="el-GR" sz="1600" b="1" dirty="0"/>
          </a:p>
        </p:txBody>
      </p:sp>
      <p:sp>
        <p:nvSpPr>
          <p:cNvPr id="12" name="Rectangle 11"/>
          <p:cNvSpPr/>
          <p:nvPr/>
        </p:nvSpPr>
        <p:spPr>
          <a:xfrm>
            <a:off x="3597724" y="1418640"/>
            <a:ext cx="4629922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μεταβολή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12 = </a:t>
            </a:r>
            <a:r>
              <a:rPr lang="el-GR" sz="1600" b="1" i="1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αδιαβατική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συμπίεση (</a:t>
            </a:r>
            <a:r>
              <a:rPr lang="el-GR" sz="1600" b="1" i="1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ισοεντροπική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l-GR" sz="1600" dirty="0"/>
          </a:p>
        </p:txBody>
      </p:sp>
      <p:sp>
        <p:nvSpPr>
          <p:cNvPr id="13" name="Rectangle 12"/>
          <p:cNvSpPr/>
          <p:nvPr/>
        </p:nvSpPr>
        <p:spPr>
          <a:xfrm>
            <a:off x="3597724" y="1852319"/>
            <a:ext cx="249344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μεταβολή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23 = ατμοποίηση</a:t>
            </a:r>
            <a:endParaRPr lang="el-GR" sz="1600" dirty="0"/>
          </a:p>
        </p:txBody>
      </p:sp>
      <p:sp>
        <p:nvSpPr>
          <p:cNvPr id="16" name="Rectangle 15"/>
          <p:cNvSpPr/>
          <p:nvPr/>
        </p:nvSpPr>
        <p:spPr>
          <a:xfrm>
            <a:off x="3597724" y="2351031"/>
            <a:ext cx="4675126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μεταβολή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34 = </a:t>
            </a:r>
            <a:r>
              <a:rPr lang="el-GR" sz="1600" b="1" i="1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αδιαβατική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εκτόνωση (</a:t>
            </a:r>
            <a:r>
              <a:rPr lang="el-GR" sz="1600" b="1" i="1" dirty="0" err="1" smtClean="0">
                <a:latin typeface="Times New Roman" panose="02020603050405020304" pitchFamily="18" charset="0"/>
                <a:ea typeface="SimSun" panose="02010600030101010101" pitchFamily="2" charset="-122"/>
              </a:rPr>
              <a:t>ισοεντροπική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)</a:t>
            </a:r>
            <a:endParaRPr lang="el-GR" sz="1600" dirty="0"/>
          </a:p>
        </p:txBody>
      </p:sp>
      <p:sp>
        <p:nvSpPr>
          <p:cNvPr id="17" name="Rectangle 16"/>
          <p:cNvSpPr/>
          <p:nvPr/>
        </p:nvSpPr>
        <p:spPr>
          <a:xfrm>
            <a:off x="3606028" y="2909216"/>
            <a:ext cx="275889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μεταβολή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41 = ισόθερμη ψύξη</a:t>
            </a:r>
            <a:endParaRPr lang="el-GR" sz="1600" dirty="0"/>
          </a:p>
        </p:txBody>
      </p:sp>
      <p:cxnSp>
        <p:nvCxnSpPr>
          <p:cNvPr id="19" name="Straight Connector 18"/>
          <p:cNvCxnSpPr/>
          <p:nvPr/>
        </p:nvCxnSpPr>
        <p:spPr>
          <a:xfrm>
            <a:off x="8515830" y="632421"/>
            <a:ext cx="0" cy="5230697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Rectangle 19"/>
          <p:cNvSpPr/>
          <p:nvPr/>
        </p:nvSpPr>
        <p:spPr>
          <a:xfrm>
            <a:off x="4454348" y="3564098"/>
            <a:ext cx="14301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Προβλήματα</a:t>
            </a:r>
            <a:endParaRPr lang="el-GR" dirty="0"/>
          </a:p>
        </p:txBody>
      </p:sp>
      <p:sp>
        <p:nvSpPr>
          <p:cNvPr id="21" name="TextBox 20"/>
          <p:cNvSpPr txBox="1"/>
          <p:nvPr/>
        </p:nvSpPr>
        <p:spPr>
          <a:xfrm>
            <a:off x="3770012" y="4469407"/>
            <a:ext cx="1278533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Έλεγχος </a:t>
            </a:r>
            <a:r>
              <a:rPr lang="en-US" sz="1600" b="1" dirty="0" smtClean="0"/>
              <a:t>x</a:t>
            </a:r>
            <a:r>
              <a:rPr lang="el-GR" sz="1600" b="1" baseline="-25000" dirty="0" smtClean="0"/>
              <a:t>4</a:t>
            </a:r>
            <a:endParaRPr lang="el-GR" sz="1600" b="1" dirty="0"/>
          </a:p>
        </p:txBody>
      </p:sp>
      <p:sp>
        <p:nvSpPr>
          <p:cNvPr id="22" name="TextBox 21"/>
          <p:cNvSpPr txBox="1"/>
          <p:nvPr/>
        </p:nvSpPr>
        <p:spPr>
          <a:xfrm>
            <a:off x="4374033" y="4932922"/>
            <a:ext cx="17271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Αδύνατη η 12</a:t>
            </a:r>
            <a:endParaRPr lang="el-GR" sz="1600" b="1" dirty="0"/>
          </a:p>
        </p:txBody>
      </p:sp>
      <p:sp>
        <p:nvSpPr>
          <p:cNvPr id="23" name="TextBox 22"/>
          <p:cNvSpPr txBox="1"/>
          <p:nvPr/>
        </p:nvSpPr>
        <p:spPr>
          <a:xfrm>
            <a:off x="4825940" y="5436219"/>
            <a:ext cx="232567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dirty="0" smtClean="0"/>
              <a:t>Περιορισμός της </a:t>
            </a:r>
            <a:r>
              <a:rPr lang="el-GR" sz="1600" b="1" dirty="0" err="1" smtClean="0"/>
              <a:t>Τ</a:t>
            </a:r>
            <a:r>
              <a:rPr lang="el-GR" sz="1600" b="1" baseline="-25000" dirty="0" err="1" smtClean="0"/>
              <a:t>μέγιστης</a:t>
            </a:r>
            <a:endParaRPr lang="el-GR" sz="1600" b="1" dirty="0"/>
          </a:p>
        </p:txBody>
      </p:sp>
      <p:cxnSp>
        <p:nvCxnSpPr>
          <p:cNvPr id="25" name="Straight Connector 24"/>
          <p:cNvCxnSpPr/>
          <p:nvPr/>
        </p:nvCxnSpPr>
        <p:spPr>
          <a:xfrm>
            <a:off x="4530148" y="3933430"/>
            <a:ext cx="14149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Arrow Connector 26"/>
          <p:cNvCxnSpPr>
            <a:endCxn id="21" idx="0"/>
          </p:cNvCxnSpPr>
          <p:nvPr/>
        </p:nvCxnSpPr>
        <p:spPr>
          <a:xfrm flipH="1">
            <a:off x="4409279" y="4031208"/>
            <a:ext cx="694071" cy="438199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Arrow Connector 30"/>
          <p:cNvCxnSpPr>
            <a:endCxn id="23" idx="0"/>
          </p:cNvCxnSpPr>
          <p:nvPr/>
        </p:nvCxnSpPr>
        <p:spPr>
          <a:xfrm>
            <a:off x="5397093" y="4031208"/>
            <a:ext cx="591686" cy="140501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Arrow Connector 32"/>
          <p:cNvCxnSpPr/>
          <p:nvPr/>
        </p:nvCxnSpPr>
        <p:spPr>
          <a:xfrm flipH="1">
            <a:off x="4985476" y="4031208"/>
            <a:ext cx="287610" cy="901714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5611752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65237" y="97155"/>
            <a:ext cx="342356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ΚΥΚΛΟΣ </a:t>
            </a:r>
            <a:r>
              <a:rPr lang="en-US" b="1" u="sng" dirty="0"/>
              <a:t>RANKINE  - </a:t>
            </a:r>
            <a:r>
              <a:rPr lang="el-GR" b="1" u="sng" dirty="0"/>
              <a:t>ΚΥΚΛΟΣ </a:t>
            </a:r>
            <a:r>
              <a:rPr lang="en-US" b="1" u="sng" dirty="0"/>
              <a:t>HIRN</a:t>
            </a:r>
            <a:endParaRPr lang="el-GR" b="1" u="sng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451126" y="590050"/>
            <a:ext cx="2933700" cy="2724150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81853" y="3547491"/>
            <a:ext cx="3406950" cy="2741040"/>
          </a:xfrm>
          <a:prstGeom prst="rect">
            <a:avLst/>
          </a:prstGeom>
        </p:spPr>
      </p:pic>
      <p:sp>
        <p:nvSpPr>
          <p:cNvPr id="8" name="Rectangle 7"/>
          <p:cNvSpPr/>
          <p:nvPr/>
        </p:nvSpPr>
        <p:spPr>
          <a:xfrm>
            <a:off x="5253175" y="136839"/>
            <a:ext cx="5592428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u="sng" dirty="0"/>
              <a:t>ΚΥΚΛΟΣ RANKINE ΜΕ ΥΠΕΡΘΕΡΜΑΝΣΗ ή  ΚΥΚΛΟΣ ΗΙRΝ </a:t>
            </a:r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4851273" y="506171"/>
            <a:ext cx="3064193" cy="2999684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4851273" y="3752657"/>
            <a:ext cx="3158871" cy="2687547"/>
          </a:xfrm>
          <a:prstGeom prst="rect">
            <a:avLst/>
          </a:prstGeom>
        </p:spPr>
      </p:pic>
      <p:sp>
        <p:nvSpPr>
          <p:cNvPr id="11" name="Rectangle 10"/>
          <p:cNvSpPr/>
          <p:nvPr/>
        </p:nvSpPr>
        <p:spPr>
          <a:xfrm>
            <a:off x="9785386" y="590050"/>
            <a:ext cx="17652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Παρατηρήσεις :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07495" y="1043261"/>
            <a:ext cx="3653632" cy="28459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9305369" y="4464576"/>
                <a:ext cx="1857884" cy="276999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𝑥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≥( 0,88 ÷0,90)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05369" y="4464576"/>
                <a:ext cx="1857884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951" t="-2174" r="-5902" b="-326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5" name="Straight Connector 14"/>
          <p:cNvCxnSpPr/>
          <p:nvPr/>
        </p:nvCxnSpPr>
        <p:spPr>
          <a:xfrm>
            <a:off x="4206240" y="743712"/>
            <a:ext cx="36576" cy="569649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Connector 16"/>
          <p:cNvCxnSpPr/>
          <p:nvPr/>
        </p:nvCxnSpPr>
        <p:spPr>
          <a:xfrm>
            <a:off x="8103518" y="694944"/>
            <a:ext cx="0" cy="574526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4" name="Text Box 4"/>
          <p:cNvSpPr txBox="1">
            <a:spLocks noChangeArrowheads="1"/>
          </p:cNvSpPr>
          <p:nvPr/>
        </p:nvSpPr>
        <p:spPr bwMode="auto">
          <a:xfrm>
            <a:off x="2528586" y="6458406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4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4036265687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353568" y="317064"/>
            <a:ext cx="384048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Περιγραφή του θεωρητικού κύκλου</a:t>
            </a:r>
            <a:endParaRPr lang="el-GR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603" y="932617"/>
            <a:ext cx="2691537" cy="270059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7948" y="3750818"/>
            <a:ext cx="3383712" cy="281976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638206" y="932617"/>
            <a:ext cx="4182834" cy="3145316"/>
          </a:xfrm>
          <a:prstGeom prst="rect">
            <a:avLst/>
          </a:prstGeom>
        </p:spPr>
      </p:pic>
      <p:sp>
        <p:nvSpPr>
          <p:cNvPr id="9" name="Rectangle 8"/>
          <p:cNvSpPr/>
          <p:nvPr/>
        </p:nvSpPr>
        <p:spPr>
          <a:xfrm>
            <a:off x="8695329" y="624840"/>
            <a:ext cx="2170081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/>
              <a:t>θερμικές εναλλαγές </a:t>
            </a:r>
          </a:p>
        </p:txBody>
      </p:sp>
      <p:sp>
        <p:nvSpPr>
          <p:cNvPr id="10" name="Rectangle 9"/>
          <p:cNvSpPr/>
          <p:nvPr/>
        </p:nvSpPr>
        <p:spPr>
          <a:xfrm>
            <a:off x="8022336" y="994172"/>
            <a:ext cx="3182112" cy="92333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προθερμαντήρας (ΠΡ)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ατμοποιητής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(ΑΤ)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 algn="just">
              <a:spcAft>
                <a:spcPts val="0"/>
              </a:spcAft>
              <a:buFont typeface="Times New Roman" panose="02020603050405020304" pitchFamily="18" charset="0"/>
              <a:buChar char="-"/>
              <a:tabLst>
                <a:tab pos="457200" algn="l"/>
              </a:tabLst>
            </a:pP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υπερθερμαντήρας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(ΥΠ)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1" name="Rectangle 10"/>
          <p:cNvSpPr/>
          <p:nvPr/>
        </p:nvSpPr>
        <p:spPr>
          <a:xfrm>
            <a:off x="8581731" y="2420383"/>
            <a:ext cx="216366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μηχανικές εναλλαγές</a:t>
            </a:r>
            <a:endParaRPr lang="el-GR" b="1" dirty="0"/>
          </a:p>
        </p:txBody>
      </p:sp>
      <p:sp>
        <p:nvSpPr>
          <p:cNvPr id="12" name="Rectangle 11"/>
          <p:cNvSpPr/>
          <p:nvPr/>
        </p:nvSpPr>
        <p:spPr>
          <a:xfrm>
            <a:off x="8293318" y="2877604"/>
            <a:ext cx="341376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 algn="just">
              <a:spcAft>
                <a:spcPts val="0"/>
              </a:spcAft>
              <a:tabLst>
                <a:tab pos="457200" algn="l"/>
                <a:tab pos="2466975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l-GR" dirty="0" err="1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εκτονωτής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ή στρόβιλος (ΣΤΡ.)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466975" algn="l"/>
              </a:tabLs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lvl="0" algn="just">
              <a:spcAft>
                <a:spcPts val="0"/>
              </a:spcAft>
              <a:tabLst>
                <a:tab pos="457200" algn="l"/>
                <a:tab pos="2466975" algn="l"/>
              </a:tabLst>
            </a:pP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-  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συμπιεστής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ή αντλία (Ρ).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  <a:tabLst>
                <a:tab pos="2466975" algn="l"/>
              </a:tabLs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Text Box 4"/>
          <p:cNvSpPr txBox="1">
            <a:spLocks noChangeArrowheads="1"/>
          </p:cNvSpPr>
          <p:nvPr/>
        </p:nvSpPr>
        <p:spPr bwMode="auto">
          <a:xfrm>
            <a:off x="3039675" y="647395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5</a:t>
            </a:fld>
            <a:endParaRPr lang="el-GR"/>
          </a:p>
        </p:txBody>
      </p:sp>
    </p:spTree>
    <p:extLst>
      <p:ext uri="{BB962C8B-B14F-4D97-AF65-F5344CB8AC3E}">
        <p14:creationId xmlns:p14="http://schemas.microsoft.com/office/powerpoint/2010/main" val="1585538951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196631" y="96860"/>
            <a:ext cx="3840480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Περιγραφή του θεωρητικού κύκλου</a:t>
            </a:r>
            <a:endParaRPr lang="el-GR" sz="1600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sz="1600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0807" y="552621"/>
            <a:ext cx="3071708" cy="3082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353568" y="3603191"/>
            <a:ext cx="3194304" cy="2661920"/>
          </a:xfrm>
          <a:prstGeom prst="rect">
            <a:avLst/>
          </a:prstGeom>
        </p:spPr>
      </p:pic>
      <p:pic>
        <p:nvPicPr>
          <p:cNvPr id="8" name="Picture 7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315331" y="932617"/>
            <a:ext cx="4288610" cy="3224855"/>
          </a:xfrm>
          <a:prstGeom prst="rect">
            <a:avLst/>
          </a:prstGeom>
        </p:spPr>
      </p:pic>
      <p:sp>
        <p:nvSpPr>
          <p:cNvPr id="2" name="Rectangle 1"/>
          <p:cNvSpPr/>
          <p:nvPr/>
        </p:nvSpPr>
        <p:spPr>
          <a:xfrm>
            <a:off x="8092863" y="622469"/>
            <a:ext cx="192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ποσά θερμότητας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b="1" dirty="0"/>
          </a:p>
        </p:txBody>
      </p:sp>
      <p:sp>
        <p:nvSpPr>
          <p:cNvPr id="3" name="Rectangle 2"/>
          <p:cNvSpPr/>
          <p:nvPr/>
        </p:nvSpPr>
        <p:spPr>
          <a:xfrm>
            <a:off x="7751489" y="1093433"/>
            <a:ext cx="40669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Α 1 1</a:t>
            </a:r>
            <a:r>
              <a:rPr lang="el-GR" i="1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΄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 2 Β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 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προθέρμανσης του υγρού (</a:t>
            </a:r>
            <a:r>
              <a:rPr lang="en-US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q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7766757" y="1874171"/>
            <a:ext cx="3693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Β 2 3 Γ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     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για την ατμοποίηση  ( </a:t>
            </a:r>
            <a:r>
              <a:rPr lang="en-US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  <a:endParaRPr lang="el-GR" dirty="0"/>
          </a:p>
        </p:txBody>
      </p:sp>
      <p:sp>
        <p:nvSpPr>
          <p:cNvPr id="6" name="Rectangle 5"/>
          <p:cNvSpPr/>
          <p:nvPr/>
        </p:nvSpPr>
        <p:spPr>
          <a:xfrm>
            <a:off x="7766757" y="2600157"/>
            <a:ext cx="19720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Γ 3 4 5 Δ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  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για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την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υπερθέρμανση</a:t>
            </a:r>
            <a:endParaRPr lang="el-GR" dirty="0"/>
          </a:p>
        </p:txBody>
      </p:sp>
      <p:pic>
        <p:nvPicPr>
          <p:cNvPr id="13" name="Picture 12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674256" y="2688743"/>
            <a:ext cx="1106071" cy="733093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914921" y="5575435"/>
            <a:ext cx="3052759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1 1</a:t>
            </a:r>
            <a:r>
              <a:rPr lang="el-GR" i="1" baseline="30000" dirty="0">
                <a:latin typeface="Times New Roman" panose="02020603050405020304" pitchFamily="18" charset="0"/>
                <a:ea typeface="SimSun" panose="02010600030101010101" pitchFamily="2" charset="-122"/>
              </a:rPr>
              <a:t>΄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2 3 4 5 1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 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θερμικό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ισοδύναμο του έργου </a:t>
            </a:r>
            <a:endParaRPr lang="el-GR" dirty="0"/>
          </a:p>
        </p:txBody>
      </p:sp>
      <p:sp>
        <p:nvSpPr>
          <p:cNvPr id="16" name="Text Box 4"/>
          <p:cNvSpPr txBox="1">
            <a:spLocks noChangeArrowheads="1"/>
          </p:cNvSpPr>
          <p:nvPr/>
        </p:nvSpPr>
        <p:spPr bwMode="auto">
          <a:xfrm>
            <a:off x="2568575" y="6421090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6</a:t>
            </a:fld>
            <a:endParaRPr lang="el-GR"/>
          </a:p>
        </p:txBody>
      </p:sp>
      <p:sp>
        <p:nvSpPr>
          <p:cNvPr id="17" name="Rectangle 16"/>
          <p:cNvSpPr/>
          <p:nvPr/>
        </p:nvSpPr>
        <p:spPr>
          <a:xfrm>
            <a:off x="4037111" y="4657706"/>
            <a:ext cx="1863817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l-GR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Α </a:t>
            </a:r>
            <a:r>
              <a:rPr lang="el-G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1</a:t>
            </a:r>
            <a:r>
              <a:rPr lang="el-GR" b="1" i="1" baseline="30000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΄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2 3 4 </a:t>
            </a:r>
            <a:r>
              <a:rPr lang="el-GR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 Δ</a:t>
            </a:r>
            <a:r>
              <a:rPr lang="el-GR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 </a:t>
            </a:r>
            <a:endParaRPr lang="el-GR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θερμότητα </a:t>
            </a:r>
            <a:r>
              <a:rPr lang="el-G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που </a:t>
            </a:r>
          </a:p>
          <a:p>
            <a:pPr algn="just">
              <a:spcAft>
                <a:spcPts val="0"/>
              </a:spcAft>
            </a:pPr>
            <a:r>
              <a:rPr lang="en-US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προσφέρεται </a:t>
            </a:r>
          </a:p>
          <a:p>
            <a:pPr algn="just">
              <a:spcAft>
                <a:spcPts val="0"/>
              </a:spcAft>
            </a:pPr>
            <a:r>
              <a:rPr lang="el-GR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στο ρευστό</a:t>
            </a:r>
            <a:endParaRPr lang="en-US" b="1" i="1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7875970" y="3750232"/>
            <a:ext cx="2077899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(Δ 5 1 Α)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που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αφαιρείται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από το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ρευστό κατά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τη συμπύκνωση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911360" y="5001154"/>
                <a:ext cx="14965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1  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l-GR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911360" y="5001154"/>
                <a:ext cx="1496564" cy="553998"/>
              </a:xfrm>
              <a:prstGeom prst="rect">
                <a:avLst/>
              </a:prstGeom>
              <a:blipFill rotWithShape="0">
                <a:blip r:embed="rId6"/>
                <a:stretch>
                  <a:fillRect l="-5306" r="-5306" b="-164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2" name="Rectangle 11"/>
              <p:cNvSpPr/>
              <p:nvPr/>
            </p:nvSpPr>
            <p:spPr>
              <a:xfrm>
                <a:off x="9861068" y="4078385"/>
                <a:ext cx="169187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l-GR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2" name="Rectangle 11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861068" y="4078385"/>
                <a:ext cx="1691873" cy="646331"/>
              </a:xfrm>
              <a:prstGeom prst="rect">
                <a:avLst/>
              </a:prstGeom>
              <a:blipFill rotWithShape="0">
                <a:blip r:embed="rId7"/>
                <a:stretch>
                  <a:fillRect b="-754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19" name="Straight Connector 18"/>
          <p:cNvCxnSpPr/>
          <p:nvPr/>
        </p:nvCxnSpPr>
        <p:spPr>
          <a:xfrm>
            <a:off x="4037111" y="4657706"/>
            <a:ext cx="1780164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4037111" y="4657706"/>
            <a:ext cx="0" cy="124089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5" name="Straight Connector 24"/>
          <p:cNvCxnSpPr/>
          <p:nvPr/>
        </p:nvCxnSpPr>
        <p:spPr>
          <a:xfrm>
            <a:off x="5817275" y="4657706"/>
            <a:ext cx="0" cy="122514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 flipV="1">
            <a:off x="4037111" y="5892681"/>
            <a:ext cx="1780164" cy="591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>
            <a:off x="5817275" y="5067206"/>
            <a:ext cx="15906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5817275" y="5575435"/>
            <a:ext cx="1590649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7407924" y="5067206"/>
            <a:ext cx="0" cy="508229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7940299" y="3785284"/>
            <a:ext cx="188998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7940298" y="3785284"/>
            <a:ext cx="0" cy="147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Straight Connector 39"/>
          <p:cNvCxnSpPr/>
          <p:nvPr/>
        </p:nvCxnSpPr>
        <p:spPr>
          <a:xfrm>
            <a:off x="7940298" y="5227560"/>
            <a:ext cx="18760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Straight Connector 42"/>
          <p:cNvCxnSpPr/>
          <p:nvPr/>
        </p:nvCxnSpPr>
        <p:spPr>
          <a:xfrm>
            <a:off x="9830280" y="3785284"/>
            <a:ext cx="0" cy="1477328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7" name="Straight Connector 46"/>
          <p:cNvCxnSpPr/>
          <p:nvPr/>
        </p:nvCxnSpPr>
        <p:spPr>
          <a:xfrm>
            <a:off x="9816324" y="4157472"/>
            <a:ext cx="164381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Straight Connector 48"/>
          <p:cNvCxnSpPr/>
          <p:nvPr/>
        </p:nvCxnSpPr>
        <p:spPr>
          <a:xfrm flipV="1">
            <a:off x="9844237" y="4746642"/>
            <a:ext cx="1643816" cy="5064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1" name="Straight Connector 50"/>
          <p:cNvCxnSpPr/>
          <p:nvPr/>
        </p:nvCxnSpPr>
        <p:spPr>
          <a:xfrm>
            <a:off x="11460140" y="4175921"/>
            <a:ext cx="0" cy="548795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7603941" y="1874171"/>
            <a:ext cx="4214495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Connector 21"/>
          <p:cNvCxnSpPr>
            <a:stCxn id="8" idx="3"/>
          </p:cNvCxnSpPr>
          <p:nvPr/>
        </p:nvCxnSpPr>
        <p:spPr>
          <a:xfrm flipV="1">
            <a:off x="7603941" y="2520502"/>
            <a:ext cx="4100379" cy="24543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7751489" y="3603191"/>
            <a:ext cx="3801452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6978980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4045" y="63746"/>
            <a:ext cx="373403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Περιγραφή του πραγματικού  κύκλου</a:t>
            </a:r>
            <a:endParaRPr lang="el-GR" b="1" dirty="0"/>
          </a:p>
        </p:txBody>
      </p:sp>
      <p:pic>
        <p:nvPicPr>
          <p:cNvPr id="9" name="Picture 8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3670696" y="421043"/>
            <a:ext cx="4362450" cy="3238500"/>
          </a:xfrm>
          <a:prstGeom prst="rect">
            <a:avLst/>
          </a:prstGeom>
        </p:spPr>
      </p:pic>
      <p:pic>
        <p:nvPicPr>
          <p:cNvPr id="11" name="Picture 10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65784" y="3844074"/>
            <a:ext cx="3594791" cy="2690838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4913376" y="4541615"/>
            <a:ext cx="4572000" cy="147732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l-GR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Α</a:t>
            </a:r>
            <a:r>
              <a:rPr lang="el-GR" b="1" i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΄</a:t>
            </a:r>
            <a:r>
              <a:rPr lang="el-GR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1</a:t>
            </a:r>
            <a:r>
              <a:rPr lang="el-GR" b="1" i="1" baseline="30000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΄΄</a:t>
            </a:r>
            <a:r>
              <a:rPr lang="el-GR" b="1" i="1" dirty="0">
                <a:solidFill>
                  <a:srgbClr val="FF0000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b="1" i="1" dirty="0">
                <a:latin typeface="Times New Roman" panose="02020603050405020304" pitchFamily="18" charset="0"/>
                <a:ea typeface="Times New Roman" panose="02020603050405020304" pitchFamily="18" charset="0"/>
              </a:rPr>
              <a:t>2 3 4 </a:t>
            </a:r>
            <a:r>
              <a:rPr lang="el-GR" b="1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5 Δ</a:t>
            </a:r>
            <a:r>
              <a:rPr lang="el-GR" i="1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)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=  θερμότητα που 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n-US" dirty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                            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προσφέρεται 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στο 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ρευστό</a:t>
            </a:r>
            <a:endParaRPr lang="en-US" dirty="0" smtClean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    =  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που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n-US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r>
              <a:rPr lang="en-US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                          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αφαιρείται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από το ρευστό</a:t>
            </a:r>
            <a:endParaRPr lang="el-GR" dirty="0"/>
          </a:p>
        </p:txBody>
      </p:sp>
      <p:sp>
        <p:nvSpPr>
          <p:cNvPr id="7" name="Text Box 4"/>
          <p:cNvSpPr txBox="1">
            <a:spLocks noChangeArrowheads="1"/>
          </p:cNvSpPr>
          <p:nvPr/>
        </p:nvSpPr>
        <p:spPr bwMode="auto">
          <a:xfrm>
            <a:off x="2983103" y="6420612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7</a:t>
            </a:fld>
            <a:endParaRPr lang="el-GR"/>
          </a:p>
        </p:txBody>
      </p:sp>
      <p:sp>
        <p:nvSpPr>
          <p:cNvPr id="13" name="Rectangle 12"/>
          <p:cNvSpPr/>
          <p:nvPr/>
        </p:nvSpPr>
        <p:spPr>
          <a:xfrm>
            <a:off x="8125053" y="605795"/>
            <a:ext cx="4066947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Α’ 1’’ 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2 </a:t>
            </a:r>
            <a:r>
              <a:rPr lang="el-GR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Α’’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 )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προθέρμανσης του υγρού (</a:t>
            </a:r>
            <a:r>
              <a:rPr lang="en-US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q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  <a:endParaRPr lang="el-GR" dirty="0"/>
          </a:p>
        </p:txBody>
      </p:sp>
      <p:pic>
        <p:nvPicPr>
          <p:cNvPr id="14" name="Picture 13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14045" y="421043"/>
            <a:ext cx="3571875" cy="3390900"/>
          </a:xfrm>
          <a:prstGeom prst="rect">
            <a:avLst/>
          </a:prstGeom>
        </p:spPr>
      </p:pic>
      <p:sp>
        <p:nvSpPr>
          <p:cNvPr id="15" name="Rectangle 14"/>
          <p:cNvSpPr/>
          <p:nvPr/>
        </p:nvSpPr>
        <p:spPr>
          <a:xfrm>
            <a:off x="8125053" y="1252126"/>
            <a:ext cx="3693383" cy="646331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Β 2 3 Γ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     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για την ατμοποίηση  ( </a:t>
            </a:r>
            <a:r>
              <a:rPr lang="en-US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r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</a:t>
            </a:r>
            <a:endParaRPr lang="el-GR" dirty="0"/>
          </a:p>
        </p:txBody>
      </p:sp>
      <p:sp>
        <p:nvSpPr>
          <p:cNvPr id="16" name="Rectangle 15"/>
          <p:cNvSpPr/>
          <p:nvPr/>
        </p:nvSpPr>
        <p:spPr>
          <a:xfrm>
            <a:off x="8713883" y="2015504"/>
            <a:ext cx="1972015" cy="92333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i="1" dirty="0">
                <a:latin typeface="Times New Roman" panose="02020603050405020304" pitchFamily="18" charset="0"/>
                <a:ea typeface="SimSun" panose="02010600030101010101" pitchFamily="2" charset="-122"/>
              </a:rPr>
              <a:t>Γ 3 4 5 Δ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)   = 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θερμότητα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για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την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υπερθέρμανση</a:t>
            </a:r>
            <a:endParaRPr lang="el-GR" dirty="0"/>
          </a:p>
        </p:txBody>
      </p:sp>
      <p:sp>
        <p:nvSpPr>
          <p:cNvPr id="17" name="Rectangle 16"/>
          <p:cNvSpPr/>
          <p:nvPr/>
        </p:nvSpPr>
        <p:spPr>
          <a:xfrm>
            <a:off x="7917921" y="3095916"/>
            <a:ext cx="4128558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Δ’ 5’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1 Α) 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= θερμότητα που αφαιρείται </a:t>
            </a:r>
            <a:endParaRPr lang="en-US" b="1" i="1" dirty="0" smtClean="0">
              <a:latin typeface="Times New Roman" panose="02020603050405020304" pitchFamily="18" charset="0"/>
              <a:ea typeface="SimSun" panose="02010600030101010101" pitchFamily="2" charset="-122"/>
            </a:endParaRPr>
          </a:p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στον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συμπυκνωτή κατά τη συμπύκνωση </a:t>
            </a:r>
            <a:endParaRPr lang="el-GR" dirty="0"/>
          </a:p>
        </p:txBody>
      </p:sp>
      <p:sp>
        <p:nvSpPr>
          <p:cNvPr id="18" name="Rectangle 17"/>
          <p:cNvSpPr/>
          <p:nvPr/>
        </p:nvSpPr>
        <p:spPr>
          <a:xfrm>
            <a:off x="4977580" y="5281422"/>
            <a:ext cx="1151726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(</a:t>
            </a:r>
            <a:r>
              <a:rPr lang="el-GR" b="1" i="1" dirty="0" smtClean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Δ</a:t>
            </a:r>
            <a:r>
              <a:rPr lang="el-GR" b="1" i="1" dirty="0">
                <a:solidFill>
                  <a:srgbClr val="FF0000"/>
                </a:solidFill>
                <a:latin typeface="Times New Roman" panose="02020603050405020304" pitchFamily="18" charset="0"/>
                <a:ea typeface="SimSun" panose="02010600030101010101" pitchFamily="2" charset="-122"/>
              </a:rPr>
              <a:t>’ 5’ 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1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Α)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9" name="TextBox 18"/>
              <p:cNvSpPr txBox="1"/>
              <p:nvPr/>
            </p:nvSpPr>
            <p:spPr>
              <a:xfrm>
                <a:off x="9233918" y="4468962"/>
                <a:ext cx="1496564" cy="553998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1  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l-GR" b="0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9" name="TextBox 1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918" y="4468962"/>
                <a:ext cx="1496564" cy="553998"/>
              </a:xfrm>
              <a:prstGeom prst="rect">
                <a:avLst/>
              </a:prstGeom>
              <a:blipFill rotWithShape="0">
                <a:blip r:embed="rId5"/>
                <a:stretch>
                  <a:fillRect l="-5306" r="-5306" b="-16484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0" name="Rectangle 19"/>
              <p:cNvSpPr/>
              <p:nvPr/>
            </p:nvSpPr>
            <p:spPr>
              <a:xfrm>
                <a:off x="9233918" y="5275938"/>
                <a:ext cx="1691873" cy="646331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  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,</m:t>
                      </m:r>
                    </m:oMath>
                  </m:oMathPara>
                </a14:m>
                <a:endParaRPr lang="el-GR" i="1" dirty="0" smtClean="0">
                  <a:latin typeface="Cambria Math" panose="02040503050406030204" pitchFamily="18" charset="0"/>
                </a:endParaRPr>
              </a:p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i="1">
                          <a:latin typeface="Cambria Math" panose="02040503050406030204" pitchFamily="18" charset="0"/>
                        </a:rPr>
                        <m:t>(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𝑞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2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0" name="Rectangle 19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233918" y="5275938"/>
                <a:ext cx="1691873" cy="646331"/>
              </a:xfrm>
              <a:prstGeom prst="rect">
                <a:avLst/>
              </a:prstGeom>
              <a:blipFill rotWithShape="0">
                <a:blip r:embed="rId6"/>
                <a:stretch>
                  <a:fillRect b="-6542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Straight Connector 4"/>
          <p:cNvCxnSpPr/>
          <p:nvPr/>
        </p:nvCxnSpPr>
        <p:spPr>
          <a:xfrm>
            <a:off x="8034528" y="1252126"/>
            <a:ext cx="4011951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/>
        </p:nvCxnSpPr>
        <p:spPr>
          <a:xfrm>
            <a:off x="8125053" y="1898457"/>
            <a:ext cx="3921426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8125053" y="2987040"/>
            <a:ext cx="369338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3" name="Straight Connector 22"/>
          <p:cNvCxnSpPr/>
          <p:nvPr/>
        </p:nvCxnSpPr>
        <p:spPr>
          <a:xfrm>
            <a:off x="7917921" y="3811943"/>
            <a:ext cx="4128558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tangle 23"/>
          <p:cNvSpPr/>
          <p:nvPr/>
        </p:nvSpPr>
        <p:spPr>
          <a:xfrm>
            <a:off x="8878299" y="182178"/>
            <a:ext cx="192533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ποσά θερμότητας</a:t>
            </a:r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 </a:t>
            </a:r>
            <a:endParaRPr lang="el-GR" b="1" dirty="0"/>
          </a:p>
        </p:txBody>
      </p:sp>
    </p:spTree>
    <p:extLst>
      <p:ext uri="{BB962C8B-B14F-4D97-AF65-F5344CB8AC3E}">
        <p14:creationId xmlns:p14="http://schemas.microsoft.com/office/powerpoint/2010/main" val="151135139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ctangle 3"/>
          <p:cNvSpPr/>
          <p:nvPr/>
        </p:nvSpPr>
        <p:spPr>
          <a:xfrm>
            <a:off x="219456" y="155371"/>
            <a:ext cx="696163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ΘΕΡΜΟΔΥΝΑΜΙΚΗ ΑΝΑΛΥΣΗ ΜΗΧΑΝΗΜΑΤΩΝ ΤΟΥ ΚΥΚΛΟ</a:t>
            </a:r>
            <a:r>
              <a:rPr lang="el-GR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Υ</a:t>
            </a:r>
            <a:endParaRPr lang="el-GR" dirty="0"/>
          </a:p>
        </p:txBody>
      </p:sp>
      <p:sp>
        <p:nvSpPr>
          <p:cNvPr id="5" name="Rectangle 4"/>
          <p:cNvSpPr/>
          <p:nvPr/>
        </p:nvSpPr>
        <p:spPr>
          <a:xfrm>
            <a:off x="549026" y="976622"/>
            <a:ext cx="153542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ΣΤΡΟΒΙΛΟΣ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49026" y="1630010"/>
            <a:ext cx="3388990" cy="388052"/>
          </a:xfrm>
          <a:prstGeom prst="rect">
            <a:avLst/>
          </a:prstGeom>
        </p:spPr>
      </p:pic>
      <p:pic>
        <p:nvPicPr>
          <p:cNvPr id="9" name="Picture 8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49026" y="3825074"/>
            <a:ext cx="3780578" cy="529763"/>
          </a:xfrm>
          <a:prstGeom prst="rect">
            <a:avLst/>
          </a:prstGeom>
        </p:spPr>
      </p:pic>
      <p:sp>
        <p:nvSpPr>
          <p:cNvPr id="12" name="Rectangle 11"/>
          <p:cNvSpPr/>
          <p:nvPr/>
        </p:nvSpPr>
        <p:spPr>
          <a:xfrm>
            <a:off x="8367287" y="497812"/>
            <a:ext cx="1285929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ΛΕΒΗΤΑΣ</a:t>
            </a:r>
            <a:endParaRPr lang="el-GR" sz="1600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6" name="TextBox 15"/>
              <p:cNvSpPr txBox="1"/>
              <p:nvPr/>
            </p:nvSpPr>
            <p:spPr>
              <a:xfrm>
                <a:off x="7771895" y="3824181"/>
                <a:ext cx="2125389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1′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6" name="TextBox 1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771895" y="3824181"/>
                <a:ext cx="2125389" cy="276999"/>
              </a:xfrm>
              <a:prstGeom prst="rect">
                <a:avLst/>
              </a:prstGeom>
              <a:blipFill rotWithShape="0">
                <a:blip r:embed="rId4"/>
                <a:stretch>
                  <a:fillRect l="-860" b="-2826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18" name="Rectangle 17"/>
              <p:cNvSpPr/>
              <p:nvPr/>
            </p:nvSpPr>
            <p:spPr>
              <a:xfrm>
                <a:off x="7661803" y="4251170"/>
                <a:ext cx="2318070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𝑉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d>
                        <m:d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dPr>
                        <m:e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1</m:t>
                              </m:r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  <m:r>
                                <a:rPr lang="en-US" i="1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e>
                      </m:d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18" name="Rectangle 1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661803" y="4251170"/>
                <a:ext cx="2318070" cy="369332"/>
              </a:xfrm>
              <a:prstGeom prst="rect">
                <a:avLst/>
              </a:prstGeom>
              <a:blipFill rotWithShape="0">
                <a:blip r:embed="rId5"/>
                <a:stretch>
                  <a:fillRect b="-983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21" name="Rectangle 20"/>
          <p:cNvSpPr/>
          <p:nvPr/>
        </p:nvSpPr>
        <p:spPr>
          <a:xfrm>
            <a:off x="9872956" y="3793403"/>
            <a:ext cx="883575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ιδανική </a:t>
            </a:r>
            <a:endParaRPr lang="el-GR" sz="1600" dirty="0"/>
          </a:p>
        </p:txBody>
      </p:sp>
      <p:sp>
        <p:nvSpPr>
          <p:cNvPr id="22" name="Rectangle 21"/>
          <p:cNvSpPr/>
          <p:nvPr/>
        </p:nvSpPr>
        <p:spPr>
          <a:xfrm>
            <a:off x="9842887" y="4228147"/>
            <a:ext cx="1250663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πραγματική 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5" name="TextBox 24"/>
              <p:cNvSpPr txBox="1"/>
              <p:nvPr/>
            </p:nvSpPr>
            <p:spPr>
              <a:xfrm>
                <a:off x="7362108" y="4728014"/>
                <a:ext cx="2010358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𝑄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𝜅𝛼𝜐𝜎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=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𝑀</m:t>
                          </m:r>
                        </m:e>
                        <m:sub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𝜅𝛼𝜐𝜎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∙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5" name="TextBox 2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362108" y="4728014"/>
                <a:ext cx="2010358" cy="276999"/>
              </a:xfrm>
              <a:prstGeom prst="rect">
                <a:avLst/>
              </a:prstGeom>
              <a:blipFill rotWithShape="0">
                <a:blip r:embed="rId6"/>
                <a:stretch>
                  <a:fillRect l="-2128" b="-3111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26" name="TextBox 25"/>
              <p:cNvSpPr txBox="1"/>
              <p:nvPr/>
            </p:nvSpPr>
            <p:spPr>
              <a:xfrm>
                <a:off x="9372466" y="5017621"/>
                <a:ext cx="2044983" cy="567271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𝑔</m:t>
                          </m:r>
                        </m:sub>
                      </m:sSub>
                      <m:r>
                        <a:rPr lang="el-GR" b="0" i="1" smtClean="0">
                          <a:latin typeface="Cambria Math" panose="02040503050406030204" pitchFamily="18" charset="0"/>
                        </a:rPr>
                        <m:t>=</m:t>
                      </m:r>
                      <m:f>
                        <m:fPr>
                          <m:ctrlPr>
                            <a:rPr lang="el-GR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𝑄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</a:rPr>
                                <m:t>𝑀</m:t>
                              </m:r>
                            </m:e>
                            <m:sub>
                              <m:r>
                                <a:rPr lang="el-GR" b="0" i="1" smtClean="0">
                                  <a:latin typeface="Cambria Math" panose="02040503050406030204" pitchFamily="18" charset="0"/>
                                </a:rPr>
                                <m:t>𝜅𝛼𝜐𝜎</m:t>
                              </m:r>
                            </m:sub>
                          </m:sSub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∙</m:t>
                          </m:r>
                          <m:sSub>
                            <m:sSubPr>
                              <m:ctrlPr>
                                <a:rPr lang="el-GR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𝐻</m:t>
                              </m:r>
                            </m:e>
                            <m:sub>
                              <m:r>
                                <a:rPr lang="en-US" b="0" i="1" smtClean="0">
                                  <a:latin typeface="Cambria Math" panose="02040503050406030204" pitchFamily="18" charset="0"/>
                                  <a:ea typeface="Cambria Math" panose="02040503050406030204" pitchFamily="18" charset="0"/>
                                </a:rPr>
                                <m:t>𝑖</m:t>
                              </m:r>
                            </m:sub>
                          </m:sSub>
                        </m:den>
                      </m:f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&lt;1</m:t>
                      </m:r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26" name="TextBox 2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372466" y="5017621"/>
                <a:ext cx="2044983" cy="567271"/>
              </a:xfrm>
              <a:prstGeom prst="rect">
                <a:avLst/>
              </a:prstGeom>
              <a:blipFill rotWithShape="0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7" name="Picture 26"/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7201571" y="887655"/>
            <a:ext cx="3514725" cy="2828925"/>
          </a:xfrm>
          <a:prstGeom prst="rect">
            <a:avLst/>
          </a:prstGeom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28" name="Rectangle 27"/>
              <p:cNvSpPr/>
              <p:nvPr/>
            </p:nvSpPr>
            <p:spPr>
              <a:xfrm>
                <a:off x="8104716" y="5812734"/>
                <a:ext cx="2535246" cy="338554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160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𝐻</m:t>
                          </m:r>
                        </m:e>
                        <m:sub>
                          <m:r>
                            <a:rPr lang="en-US" sz="1600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𝑖</m:t>
                          </m:r>
                        </m:sub>
                      </m:sSub>
                      <m:r>
                        <a:rPr lang="en-US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=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𝜃𝜀𝜌𝜇𝜊𝛾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ό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𝜈𝜊𝜍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𝛿</m:t>
                      </m:r>
                      <m:r>
                        <m:rPr>
                          <m:sty m:val="p"/>
                        </m:rP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ύ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𝜈𝛼𝜇𝜂</m:t>
                      </m:r>
                      <m:r>
                        <a:rPr lang="el-GR" sz="1600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 </m:t>
                      </m:r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8" name="Rectangle 27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8104716" y="5812734"/>
                <a:ext cx="2535246" cy="338554"/>
              </a:xfrm>
              <a:prstGeom prst="rect">
                <a:avLst/>
              </a:prstGeom>
              <a:blipFill rotWithShape="0">
                <a:blip r:embed="rId9"/>
                <a:stretch>
                  <a:fillRect b="-10909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9" name="Picture 28"/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869914" y="2217729"/>
            <a:ext cx="2341757" cy="1482282"/>
          </a:xfrm>
          <a:prstGeom prst="rect">
            <a:avLst/>
          </a:prstGeom>
        </p:spPr>
      </p:pic>
      <p:pic>
        <p:nvPicPr>
          <p:cNvPr id="30" name="Picture 29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27362" y="4479900"/>
            <a:ext cx="2200230" cy="1565548"/>
          </a:xfrm>
          <a:prstGeom prst="rect">
            <a:avLst/>
          </a:prstGeom>
        </p:spPr>
      </p:pic>
      <p:sp>
        <p:nvSpPr>
          <p:cNvPr id="17" name="Text Box 4"/>
          <p:cNvSpPr txBox="1">
            <a:spLocks noChangeArrowheads="1"/>
          </p:cNvSpPr>
          <p:nvPr/>
        </p:nvSpPr>
        <p:spPr bwMode="auto">
          <a:xfrm>
            <a:off x="2507615" y="6410034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8</a:t>
            </a:fld>
            <a:endParaRPr lang="el-GR"/>
          </a:p>
        </p:txBody>
      </p:sp>
      <p:cxnSp>
        <p:nvCxnSpPr>
          <p:cNvPr id="6" name="Straight Connector 5"/>
          <p:cNvCxnSpPr/>
          <p:nvPr/>
        </p:nvCxnSpPr>
        <p:spPr>
          <a:xfrm>
            <a:off x="7181088" y="780288"/>
            <a:ext cx="0" cy="53710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TextBox 22"/>
              <p:cNvSpPr txBox="1"/>
              <p:nvPr/>
            </p:nvSpPr>
            <p:spPr>
              <a:xfrm>
                <a:off x="3048000" y="4728014"/>
                <a:ext cx="3542282" cy="558614"/>
              </a:xfrm>
              <a:prstGeom prst="rect">
                <a:avLst/>
              </a:prstGeom>
              <a:noFill/>
            </p:spPr>
            <p:txBody>
              <a:bodyPr wrap="squar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𝜀𝜅𝜏</m:t>
                          </m:r>
                          <m:r>
                            <m:rPr>
                              <m:sty m:val="p"/>
                            </m:rP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ό</m:t>
                          </m:r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𝜈𝜔𝜎𝜂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′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4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5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23" name="TextBox 2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48000" y="4728014"/>
                <a:ext cx="3542282" cy="558614"/>
              </a:xfrm>
              <a:prstGeom prst="rect">
                <a:avLst/>
              </a:prstGeom>
              <a:blipFill rotWithShape="0">
                <a:blip r:embed="rId1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24" name="Picture 23"/>
          <p:cNvPicPr>
            <a:picLocks noChangeAspect="1"/>
          </p:cNvPicPr>
          <p:nvPr/>
        </p:nvPicPr>
        <p:blipFill>
          <a:blip r:embed="rId13"/>
          <a:stretch>
            <a:fillRect/>
          </a:stretch>
        </p:blipFill>
        <p:spPr>
          <a:xfrm>
            <a:off x="3938016" y="1117414"/>
            <a:ext cx="2959238" cy="2809303"/>
          </a:xfrm>
          <a:prstGeom prst="rect">
            <a:avLst/>
          </a:prstGeom>
        </p:spPr>
      </p:pic>
      <mc:AlternateContent xmlns:mc="http://schemas.openxmlformats.org/markup-compatibility/2006">
        <mc:Choice xmlns:a14="http://schemas.microsoft.com/office/drawing/2010/main" Requires="a14">
          <p:sp>
            <p:nvSpPr>
              <p:cNvPr id="3" name="TextBox 2"/>
              <p:cNvSpPr txBox="1"/>
              <p:nvPr/>
            </p:nvSpPr>
            <p:spPr>
              <a:xfrm>
                <a:off x="2802435" y="5661859"/>
                <a:ext cx="2479781" cy="302070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𝜼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𝝈𝝉𝝆𝝄𝜷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𝟕𝟎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i="1" dirty="0"/>
              </a:p>
            </p:txBody>
          </p:sp>
        </mc:Choice>
        <mc:Fallback>
          <p:sp>
            <p:nvSpPr>
              <p:cNvPr id="3" name="TextBox 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802435" y="5661859"/>
                <a:ext cx="2479781" cy="302070"/>
              </a:xfrm>
              <a:prstGeom prst="rect">
                <a:avLst/>
              </a:prstGeom>
              <a:blipFill rotWithShape="0">
                <a:blip r:embed="rId14"/>
                <a:stretch>
                  <a:fillRect l="-1966" r="-3194" b="-28571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22367709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450301" y="112200"/>
            <a:ext cx="4499649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ΣΥΜΠΥΚΝΩΤΗΣ</a:t>
            </a:r>
            <a:r>
              <a:rPr lang="en-US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l-GR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(</a:t>
            </a:r>
            <a:r>
              <a:rPr lang="el-GR" dirty="0" err="1">
                <a:latin typeface="Times New Roman" panose="02020603050405020304" pitchFamily="18" charset="0"/>
                <a:ea typeface="Times New Roman" panose="02020603050405020304" pitchFamily="18" charset="0"/>
              </a:rPr>
              <a:t>εναλλάκτης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θερμότητας)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0" name="Rectangle 9"/>
          <p:cNvSpPr/>
          <p:nvPr/>
        </p:nvSpPr>
        <p:spPr>
          <a:xfrm>
            <a:off x="158094" y="4933550"/>
            <a:ext cx="5084064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sz="1600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Εάν η  εκτόνωση αντιμετωπιστεί ως </a:t>
            </a:r>
            <a:r>
              <a:rPr lang="el-GR" sz="1600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πραγματική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2" name="Rectangle 11"/>
          <p:cNvSpPr/>
          <p:nvPr/>
        </p:nvSpPr>
        <p:spPr>
          <a:xfrm>
            <a:off x="776239" y="3094714"/>
            <a:ext cx="31031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i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Ο θερμικός ισολογισμός</a:t>
            </a: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 είναι :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9193652" y="51075"/>
            <a:ext cx="107112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ΑΝΤΛΙΑ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18" name="Rectangle 17"/>
          <p:cNvSpPr/>
          <p:nvPr/>
        </p:nvSpPr>
        <p:spPr>
          <a:xfrm>
            <a:off x="8341881" y="417763"/>
            <a:ext cx="193033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ιδανική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dirty="0"/>
          </a:p>
        </p:txBody>
      </p:sp>
      <p:sp>
        <p:nvSpPr>
          <p:cNvPr id="19" name="Rectangle 18"/>
          <p:cNvSpPr/>
          <p:nvPr/>
        </p:nvSpPr>
        <p:spPr>
          <a:xfrm>
            <a:off x="8409588" y="856035"/>
            <a:ext cx="234551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πραγματική </a:t>
            </a:r>
            <a:r>
              <a:rPr lang="el-GR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dirty="0"/>
          </a:p>
        </p:txBody>
      </p:sp>
      <p:sp>
        <p:nvSpPr>
          <p:cNvPr id="20" name="Rectangle 19"/>
          <p:cNvSpPr/>
          <p:nvPr/>
        </p:nvSpPr>
        <p:spPr>
          <a:xfrm>
            <a:off x="7481589" y="1341941"/>
            <a:ext cx="2729573" cy="64633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spcAft>
                <a:spcPts val="0"/>
              </a:spcAft>
            </a:pPr>
            <a:r>
              <a:rPr lang="el-GR" b="1" u="sng" dirty="0">
                <a:latin typeface="Times New Roman" panose="02020603050405020304" pitchFamily="18" charset="0"/>
                <a:ea typeface="Times New Roman" panose="02020603050405020304" pitchFamily="18" charset="0"/>
              </a:rPr>
              <a:t>Γίνονται δύο υποθέσεις </a:t>
            </a:r>
            <a:r>
              <a:rPr lang="el-GR" b="1" u="sng" dirty="0" smtClean="0"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  <a:endParaRPr lang="el-GR" b="1" i="1" dirty="0"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just">
              <a:spcAft>
                <a:spcPts val="0"/>
              </a:spcAft>
            </a:pPr>
            <a:r>
              <a:rPr lang="el-GR" dirty="0"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el-GR" b="1" i="1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</p:txBody>
      </p:sp>
      <p:sp>
        <p:nvSpPr>
          <p:cNvPr id="37" name="Rectangle 36"/>
          <p:cNvSpPr/>
          <p:nvPr/>
        </p:nvSpPr>
        <p:spPr>
          <a:xfrm>
            <a:off x="8206219" y="1731525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ιδανική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sz="1600" dirty="0"/>
          </a:p>
        </p:txBody>
      </p:sp>
      <p:sp>
        <p:nvSpPr>
          <p:cNvPr id="38" name="Rectangle 37"/>
          <p:cNvSpPr/>
          <p:nvPr/>
        </p:nvSpPr>
        <p:spPr>
          <a:xfrm>
            <a:off x="8139734" y="2451351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ιδανική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sz="1600" dirty="0"/>
          </a:p>
        </p:txBody>
      </p:sp>
      <p:sp>
        <p:nvSpPr>
          <p:cNvPr id="40" name="Rectangle 39"/>
          <p:cNvSpPr/>
          <p:nvPr/>
        </p:nvSpPr>
        <p:spPr>
          <a:xfrm>
            <a:off x="8166259" y="2043600"/>
            <a:ext cx="2053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πραγματική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sz="1600" dirty="0"/>
          </a:p>
        </p:txBody>
      </p:sp>
      <p:sp>
        <p:nvSpPr>
          <p:cNvPr id="41" name="Rectangle 40"/>
          <p:cNvSpPr/>
          <p:nvPr/>
        </p:nvSpPr>
        <p:spPr>
          <a:xfrm>
            <a:off x="8157395" y="2851330"/>
            <a:ext cx="2053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dirty="0">
                <a:latin typeface="Times New Roman" panose="02020603050405020304" pitchFamily="18" charset="0"/>
                <a:ea typeface="SimSun" panose="02010600030101010101" pitchFamily="2" charset="-122"/>
              </a:rPr>
              <a:t>πραγματική </a:t>
            </a:r>
            <a:r>
              <a:rPr lang="el-GR" sz="1600" b="1" i="1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sz="1600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2" name="TextBox 41"/>
              <p:cNvSpPr txBox="1"/>
              <p:nvPr/>
            </p:nvSpPr>
            <p:spPr>
              <a:xfrm>
                <a:off x="7135641" y="2061423"/>
                <a:ext cx="1045606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</a:rPr>
                            <m:t>1′′</m:t>
                          </m:r>
                        </m:sub>
                      </m:sSub>
                      <m:r>
                        <a:rPr lang="en-US" b="0" i="1" smtClean="0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b="0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</m:t>
                      </m:r>
                      <m:sSub>
                        <m:sSubPr>
                          <m:ctrlP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2" name="TextBox 4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135641" y="2061423"/>
                <a:ext cx="1045606" cy="276999"/>
              </a:xfrm>
              <a:prstGeom prst="rect">
                <a:avLst/>
              </a:prstGeom>
              <a:blipFill rotWithShape="0">
                <a:blip r:embed="rId7"/>
                <a:stretch>
                  <a:fillRect l="-2924" r="-1754" b="-15217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3" name="Rectangle 42"/>
              <p:cNvSpPr/>
              <p:nvPr/>
            </p:nvSpPr>
            <p:spPr>
              <a:xfrm>
                <a:off x="7004161" y="1711414"/>
                <a:ext cx="1170962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1′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𝑢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3" name="Rectangle 42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4161" y="1711414"/>
                <a:ext cx="1170962" cy="369332"/>
              </a:xfrm>
              <a:prstGeom prst="rect">
                <a:avLst/>
              </a:prstGeom>
              <a:blipFill rotWithShape="0">
                <a:blip r:embed="rId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4" name="TextBox 43"/>
          <p:cNvSpPr txBox="1"/>
          <p:nvPr/>
        </p:nvSpPr>
        <p:spPr>
          <a:xfrm>
            <a:off x="6607704" y="1812196"/>
            <a:ext cx="49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α)</a:t>
            </a:r>
            <a:endParaRPr lang="el-GR" dirty="0"/>
          </a:p>
        </p:txBody>
      </p:sp>
      <p:sp>
        <p:nvSpPr>
          <p:cNvPr id="45" name="TextBox 44"/>
          <p:cNvSpPr txBox="1"/>
          <p:nvPr/>
        </p:nvSpPr>
        <p:spPr>
          <a:xfrm>
            <a:off x="6578081" y="2637336"/>
            <a:ext cx="496841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dirty="0" smtClean="0"/>
              <a:t>β)</a:t>
            </a:r>
            <a:endParaRPr lang="el-GR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Rectangle 45"/>
              <p:cNvSpPr/>
              <p:nvPr/>
            </p:nvSpPr>
            <p:spPr>
              <a:xfrm>
                <a:off x="7009809" y="2465473"/>
                <a:ext cx="112992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6" name="Rectangle 45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09809" y="2465473"/>
                <a:ext cx="1129925" cy="369332"/>
              </a:xfrm>
              <a:prstGeom prst="rect">
                <a:avLst/>
              </a:prstGeom>
              <a:blipFill rotWithShape="0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7" name="Rectangle 46"/>
              <p:cNvSpPr/>
              <p:nvPr/>
            </p:nvSpPr>
            <p:spPr>
              <a:xfrm>
                <a:off x="7016984" y="2824630"/>
                <a:ext cx="1189235" cy="369332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</a:rPr>
                            <m:t>1</m:t>
                          </m:r>
                        </m:sub>
                      </m:sSub>
                      <m:r>
                        <a:rPr lang="en-US" i="1">
                          <a:latin typeface="Cambria Math" panose="02040503050406030204" pitchFamily="18" charset="0"/>
                        </a:rPr>
                        <m:t> </m:t>
                      </m:r>
                      <m:r>
                        <a:rPr lang="en-US" i="1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≅ </m:t>
                      </m:r>
                      <m:sSub>
                        <m:sSubPr>
                          <m:ctrlP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𝜐</m:t>
                          </m:r>
                        </m:e>
                        <m:sub>
                          <m:r>
                            <a:rPr lang="en-US" i="1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1</m:t>
                          </m:r>
                          <m:r>
                            <a:rPr lang="el-GR" b="0" i="1" smtClean="0">
                              <a:latin typeface="Cambria Math" panose="02040503050406030204" pitchFamily="18" charset="0"/>
                              <a:ea typeface="Cambria Math" panose="02040503050406030204" pitchFamily="18" charset="0"/>
                            </a:rPr>
                            <m:t>′′</m:t>
                          </m:r>
                        </m:sub>
                      </m:sSub>
                    </m:oMath>
                  </m:oMathPara>
                </a14:m>
                <a:endParaRPr lang="el-GR" dirty="0"/>
              </a:p>
            </p:txBody>
          </p:sp>
        </mc:Choice>
        <mc:Fallback xmlns="">
          <p:sp>
            <p:nvSpPr>
              <p:cNvPr id="47" name="Rectangle 46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016984" y="2824630"/>
                <a:ext cx="1189235" cy="369332"/>
              </a:xfrm>
              <a:prstGeom prst="rect">
                <a:avLst/>
              </a:prstGeom>
              <a:blipFill rotWithShape="0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51" name="Picture 50"/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7163006" y="3944097"/>
            <a:ext cx="2253235" cy="462993"/>
          </a:xfrm>
          <a:prstGeom prst="rect">
            <a:avLst/>
          </a:prstGeom>
        </p:spPr>
      </p:pic>
      <p:pic>
        <p:nvPicPr>
          <p:cNvPr id="53" name="Picture 52"/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6320173" y="5177922"/>
            <a:ext cx="2150032" cy="424348"/>
          </a:xfrm>
          <a:prstGeom prst="rect">
            <a:avLst/>
          </a:prstGeom>
        </p:spPr>
      </p:pic>
      <p:sp>
        <p:nvSpPr>
          <p:cNvPr id="54" name="Rectangle 53"/>
          <p:cNvSpPr/>
          <p:nvPr/>
        </p:nvSpPr>
        <p:spPr>
          <a:xfrm>
            <a:off x="7481589" y="3219532"/>
            <a:ext cx="1686680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ιδανική </a:t>
            </a:r>
            <a:r>
              <a:rPr lang="el-GR" sz="1600" b="1" i="1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sz="1600" u="sng" dirty="0"/>
          </a:p>
        </p:txBody>
      </p:sp>
      <p:sp>
        <p:nvSpPr>
          <p:cNvPr id="55" name="Rectangle 54"/>
          <p:cNvSpPr/>
          <p:nvPr/>
        </p:nvSpPr>
        <p:spPr>
          <a:xfrm>
            <a:off x="7455514" y="4337881"/>
            <a:ext cx="2053767" cy="338554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l-GR" sz="1600" b="1" i="1" u="sng" dirty="0">
                <a:latin typeface="Times New Roman" panose="02020603050405020304" pitchFamily="18" charset="0"/>
                <a:ea typeface="SimSun" panose="02010600030101010101" pitchFamily="2" charset="-122"/>
              </a:rPr>
              <a:t>πραγματική </a:t>
            </a:r>
            <a:r>
              <a:rPr lang="el-GR" sz="1600" b="1" i="1" u="sng" dirty="0" smtClean="0">
                <a:latin typeface="Times New Roman" panose="02020603050405020304" pitchFamily="18" charset="0"/>
                <a:ea typeface="SimSun" panose="02010600030101010101" pitchFamily="2" charset="-122"/>
              </a:rPr>
              <a:t>συμπίεση</a:t>
            </a:r>
            <a:endParaRPr lang="el-GR" sz="1600" u="sng" dirty="0"/>
          </a:p>
        </p:txBody>
      </p:sp>
      <p:sp>
        <p:nvSpPr>
          <p:cNvPr id="30" name="Text Box 4"/>
          <p:cNvSpPr txBox="1">
            <a:spLocks noChangeArrowheads="1"/>
          </p:cNvSpPr>
          <p:nvPr/>
        </p:nvSpPr>
        <p:spPr bwMode="auto">
          <a:xfrm>
            <a:off x="2973640" y="6513899"/>
            <a:ext cx="7705725" cy="228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fontAlgn="base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/>
            <a:r>
              <a:rPr lang="el-GR" altLang="el-GR" sz="900" b="1" dirty="0"/>
              <a:t>ΘΕΡΜΟΔΥΝΑΜΙΚΗ                         ΚΑΘΗΓΗΤΗΣ ΓΕΩΡΓΙΟΣ Κ. ΧΑΤΖΗΚΩΝΣΤΑΝΤΗΣ  2020</a:t>
            </a:r>
          </a:p>
        </p:txBody>
      </p:sp>
      <p:sp>
        <p:nvSpPr>
          <p:cNvPr id="2" name="Slide Number Placeholder 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46CA763-98CA-4540-9191-71738B2A62D9}" type="slidenum">
              <a:rPr lang="el-GR" smtClean="0"/>
              <a:t>9</a:t>
            </a:fld>
            <a:endParaRPr lang="el-GR"/>
          </a:p>
        </p:txBody>
      </p:sp>
      <p:cxnSp>
        <p:nvCxnSpPr>
          <p:cNvPr id="4" name="Straight Connector 3"/>
          <p:cNvCxnSpPr/>
          <p:nvPr/>
        </p:nvCxnSpPr>
        <p:spPr>
          <a:xfrm>
            <a:off x="6028516" y="674873"/>
            <a:ext cx="0" cy="5588272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34" name="TextBox 33"/>
              <p:cNvSpPr txBox="1"/>
              <p:nvPr/>
            </p:nvSpPr>
            <p:spPr>
              <a:xfrm>
                <a:off x="6260185" y="5638279"/>
                <a:ext cx="3615349" cy="558614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sz="1600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𝜂</m:t>
                          </m:r>
                        </m:e>
                        <m:sub>
                          <m:r>
                            <a:rPr lang="el-GR" sz="1600" b="0" i="1" smtClean="0">
                              <a:latin typeface="Cambria Math" panose="02040503050406030204" pitchFamily="18" charset="0"/>
                            </a:rPr>
                            <m:t>𝜎𝜐𝜇𝜋𝜄𝜀𝜎𝜂</m:t>
                          </m:r>
                        </m:sub>
                      </m:sSub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 b="0" i="0" smtClean="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 b="0" i="0" smtClean="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𝜄𝛿𝛼𝜈𝜄𝜅𝜂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i="1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d>
                                <m:dPr>
                                  <m:ctrlPr>
                                    <a:rPr lang="el-GR" sz="1600" i="1">
                                      <a:latin typeface="Cambria Math" panose="02040503050406030204" pitchFamily="18" charset="0"/>
                                    </a:rPr>
                                  </m:ctrlPr>
                                </m:dPr>
                                <m:e>
                                  <m:r>
                                    <m:rPr>
                                      <m:sty m:val="p"/>
                                    </m:rPr>
                                    <a:rPr lang="el-GR" sz="1600">
                                      <a:latin typeface="Cambria Math" panose="02040503050406030204" pitchFamily="18" charset="0"/>
                                    </a:rPr>
                                    <m:t>Δ</m:t>
                                  </m:r>
                                  <m:r>
                                    <m:rPr>
                                      <m:sty m:val="p"/>
                                    </m:rPr>
                                    <a:rPr lang="en-US" sz="1600">
                                      <a:latin typeface="Cambria Math" panose="02040503050406030204" pitchFamily="18" charset="0"/>
                                    </a:rPr>
                                    <m:t>h</m:t>
                                  </m:r>
                                </m:e>
                              </m:d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𝜋𝜌𝛼𝛾𝜇𝛼𝜏𝜄𝜅𝜂</m:t>
                              </m:r>
                            </m:sub>
                          </m:sSub>
                        </m:den>
                      </m:f>
                      <m:r>
                        <a:rPr lang="el-GR" sz="1600" b="0" i="1" smtClean="0">
                          <a:latin typeface="Cambria Math" panose="02040503050406030204" pitchFamily="18" charset="0"/>
                        </a:rPr>
                        <m:t>= </m:t>
                      </m:r>
                      <m:f>
                        <m:fPr>
                          <m:ctrlPr>
                            <a:rPr lang="el-GR" sz="1600" b="0" i="1" smtClean="0">
                              <a:latin typeface="Cambria Math" panose="02040503050406030204" pitchFamily="18" charset="0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</m:t>
                              </m:r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 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num>
                        <m:den>
                          <m:sSub>
                            <m:sSubPr>
                              <m:ctrlP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1′′</m:t>
                              </m:r>
                            </m:sub>
                          </m:sSub>
                          <m:r>
                            <a:rPr lang="en-US" sz="1600" b="0" i="1" smtClean="0">
                              <a:latin typeface="Cambria Math" panose="02040503050406030204" pitchFamily="18" charset="0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a:rPr lang="en-US" sz="1600" b="0" i="1" smtClean="0">
                                  <a:latin typeface="Cambria Math" panose="02040503050406030204" pitchFamily="18" charset="0"/>
                                </a:rPr>
                                <m:t>h</m:t>
                              </m:r>
                            </m:e>
                            <m:sub>
                              <m:r>
                                <a:rPr lang="el-GR" sz="1600" b="0" i="1" smtClean="0">
                                  <a:latin typeface="Cambria Math" panose="02040503050406030204" pitchFamily="18" charset="0"/>
                                </a:rPr>
                                <m:t>1</m:t>
                              </m:r>
                            </m:sub>
                          </m:sSub>
                        </m:den>
                      </m:f>
                    </m:oMath>
                  </m:oMathPara>
                </a14:m>
                <a:endParaRPr lang="el-GR" sz="1600" dirty="0"/>
              </a:p>
            </p:txBody>
          </p:sp>
        </mc:Choice>
        <mc:Fallback xmlns="">
          <p:sp>
            <p:nvSpPr>
              <p:cNvPr id="34" name="TextBox 3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260185" y="5638279"/>
                <a:ext cx="3615349" cy="558614"/>
              </a:xfrm>
              <a:prstGeom prst="rect">
                <a:avLst/>
              </a:prstGeom>
              <a:blipFill rotWithShape="0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" name="TextBox 2"/>
          <p:cNvSpPr txBox="1"/>
          <p:nvPr/>
        </p:nvSpPr>
        <p:spPr>
          <a:xfrm>
            <a:off x="2963454" y="6047310"/>
            <a:ext cx="2866922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1600" b="1" i="1" dirty="0" smtClean="0"/>
              <a:t>Θεωρείται = 4,1868 (</a:t>
            </a:r>
            <a:r>
              <a:rPr lang="en-US" sz="1600" b="1" i="1" dirty="0" smtClean="0"/>
              <a:t>kJ / kg K)</a:t>
            </a:r>
            <a:r>
              <a:rPr lang="el-GR" sz="1600" b="1" i="1" dirty="0" smtClean="0"/>
              <a:t> </a:t>
            </a:r>
            <a:endParaRPr lang="el-GR" sz="1600" b="1" i="1" dirty="0"/>
          </a:p>
        </p:txBody>
      </p:sp>
      <p:cxnSp>
        <p:nvCxnSpPr>
          <p:cNvPr id="7" name="Straight Arrow Connector 6"/>
          <p:cNvCxnSpPr/>
          <p:nvPr/>
        </p:nvCxnSpPr>
        <p:spPr>
          <a:xfrm flipH="1">
            <a:off x="3320379" y="5812244"/>
            <a:ext cx="1255065" cy="265981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mc:AlternateContent xmlns:mc="http://schemas.openxmlformats.org/markup-compatibility/2006">
        <mc:Choice xmlns:a14="http://schemas.microsoft.com/office/drawing/2010/main" Requires="a14">
          <p:sp>
            <p:nvSpPr>
              <p:cNvPr id="36" name="TextBox 35"/>
              <p:cNvSpPr txBox="1"/>
              <p:nvPr/>
            </p:nvSpPr>
            <p:spPr>
              <a:xfrm>
                <a:off x="9729215" y="6124645"/>
                <a:ext cx="2362763" cy="276999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l-GR" b="1" i="1" smtClean="0">
                              <a:latin typeface="Cambria Math" panose="02040503050406030204" pitchFamily="18" charset="0"/>
                            </a:rPr>
                          </m:ctrlPr>
                        </m:sSubPr>
                        <m:e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𝜼</m:t>
                          </m:r>
                        </m:e>
                        <m:sub>
                          <m:r>
                            <a:rPr lang="el-GR" b="1" i="1" smtClean="0">
                              <a:latin typeface="Cambria Math" panose="02040503050406030204" pitchFamily="18" charset="0"/>
                            </a:rPr>
                            <m:t>𝜶𝝂𝝉𝝀</m:t>
                          </m:r>
                        </m:sub>
                      </m:sSub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=(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latin typeface="Cambria Math" panose="02040503050406030204" pitchFamily="18" charset="0"/>
                        </a:rPr>
                        <m:t>𝟓𝟎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÷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,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𝟗𝟎</m:t>
                      </m:r>
                      <m:r>
                        <a:rPr lang="el-GR" b="1" i="1" smtClean="0">
                          <a:latin typeface="Cambria Math" panose="02040503050406030204" pitchFamily="18" charset="0"/>
                          <a:ea typeface="Cambria Math" panose="02040503050406030204" pitchFamily="18" charset="0"/>
                        </a:rPr>
                        <m:t>)</m:t>
                      </m:r>
                    </m:oMath>
                  </m:oMathPara>
                </a14:m>
                <a:endParaRPr lang="el-GR" b="1" dirty="0"/>
              </a:p>
            </p:txBody>
          </p:sp>
        </mc:Choice>
        <mc:Fallback>
          <p:sp>
            <p:nvSpPr>
              <p:cNvPr id="36" name="TextBox 3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9729215" y="6124645"/>
                <a:ext cx="2362763" cy="276999"/>
              </a:xfrm>
              <a:prstGeom prst="rect">
                <a:avLst/>
              </a:prstGeom>
              <a:blipFill rotWithShape="0">
                <a:blip r:embed="rId16"/>
                <a:stretch>
                  <a:fillRect l="-2062" t="-4444" r="-3093" b="-35556"/>
                </a:stretch>
              </a:blipFill>
            </p:spPr>
            <p:txBody>
              <a:bodyPr/>
              <a:lstStyle/>
              <a:p>
                <a:r>
                  <a:rPr lang="el-GR">
                    <a:noFill/>
                  </a:rPr>
                  <a:t> </a:t>
                </a:r>
              </a:p>
            </p:txBody>
          </p:sp>
        </mc:Fallback>
      </mc:AlternateContent>
      <p:pic>
        <p:nvPicPr>
          <p:cNvPr id="14" name="Picture 13"/>
          <p:cNvPicPr>
            <a:picLocks noChangeAspect="1"/>
          </p:cNvPicPr>
          <p:nvPr/>
        </p:nvPicPr>
        <p:blipFill>
          <a:blip r:embed="rId17"/>
          <a:stretch>
            <a:fillRect/>
          </a:stretch>
        </p:blipFill>
        <p:spPr>
          <a:xfrm>
            <a:off x="456865" y="518001"/>
            <a:ext cx="4114800" cy="2571750"/>
          </a:xfrm>
          <a:prstGeom prst="rect">
            <a:avLst/>
          </a:prstGeom>
        </p:spPr>
      </p:pic>
      <p:pic>
        <p:nvPicPr>
          <p:cNvPr id="15" name="Picture 14"/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243462" y="3469009"/>
            <a:ext cx="5638800" cy="1495425"/>
          </a:xfrm>
          <a:prstGeom prst="rect">
            <a:avLst/>
          </a:prstGeom>
        </p:spPr>
      </p:pic>
      <p:pic>
        <p:nvPicPr>
          <p:cNvPr id="21" name="Picture 20"/>
          <p:cNvPicPr>
            <a:picLocks noChangeAspect="1"/>
          </p:cNvPicPr>
          <p:nvPr/>
        </p:nvPicPr>
        <p:blipFill>
          <a:blip r:embed="rId19"/>
          <a:stretch>
            <a:fillRect/>
          </a:stretch>
        </p:blipFill>
        <p:spPr>
          <a:xfrm>
            <a:off x="218266" y="5332890"/>
            <a:ext cx="5810250" cy="457200"/>
          </a:xfrm>
          <a:prstGeom prst="rect">
            <a:avLst/>
          </a:prstGeom>
        </p:spPr>
      </p:pic>
      <p:pic>
        <p:nvPicPr>
          <p:cNvPr id="22" name="Picture 21"/>
          <p:cNvPicPr>
            <a:picLocks noChangeAspect="1"/>
          </p:cNvPicPr>
          <p:nvPr/>
        </p:nvPicPr>
        <p:blipFill>
          <a:blip r:embed="rId20"/>
          <a:stretch>
            <a:fillRect/>
          </a:stretch>
        </p:blipFill>
        <p:spPr>
          <a:xfrm>
            <a:off x="6403022" y="362435"/>
            <a:ext cx="1981200" cy="428625"/>
          </a:xfrm>
          <a:prstGeom prst="rect">
            <a:avLst/>
          </a:prstGeom>
        </p:spPr>
      </p:pic>
      <p:pic>
        <p:nvPicPr>
          <p:cNvPr id="23" name="Picture 22"/>
          <p:cNvPicPr>
            <a:picLocks noChangeAspect="1"/>
          </p:cNvPicPr>
          <p:nvPr/>
        </p:nvPicPr>
        <p:blipFill>
          <a:blip r:embed="rId21"/>
          <a:stretch>
            <a:fillRect/>
          </a:stretch>
        </p:blipFill>
        <p:spPr>
          <a:xfrm>
            <a:off x="6393497" y="823263"/>
            <a:ext cx="1990725" cy="381000"/>
          </a:xfrm>
          <a:prstGeom prst="rect">
            <a:avLst/>
          </a:prstGeom>
        </p:spPr>
      </p:pic>
      <p:pic>
        <p:nvPicPr>
          <p:cNvPr id="24" name="Picture 23"/>
          <p:cNvPicPr>
            <a:picLocks noChangeAspect="1"/>
          </p:cNvPicPr>
          <p:nvPr/>
        </p:nvPicPr>
        <p:blipFill>
          <a:blip r:embed="rId22"/>
          <a:stretch>
            <a:fillRect/>
          </a:stretch>
        </p:blipFill>
        <p:spPr>
          <a:xfrm>
            <a:off x="6668620" y="3533930"/>
            <a:ext cx="3952875" cy="447675"/>
          </a:xfrm>
          <a:prstGeom prst="rect">
            <a:avLst/>
          </a:prstGeom>
        </p:spPr>
      </p:pic>
      <p:pic>
        <p:nvPicPr>
          <p:cNvPr id="25" name="Picture 24"/>
          <p:cNvPicPr>
            <a:picLocks noChangeAspect="1"/>
          </p:cNvPicPr>
          <p:nvPr/>
        </p:nvPicPr>
        <p:blipFill>
          <a:blip r:embed="rId23"/>
          <a:stretch>
            <a:fillRect/>
          </a:stretch>
        </p:blipFill>
        <p:spPr>
          <a:xfrm>
            <a:off x="6668620" y="4752437"/>
            <a:ext cx="4295775" cy="4000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476074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611</TotalTime>
  <Words>571</Words>
  <Application>Microsoft Office PowerPoint</Application>
  <PresentationFormat>Widescreen</PresentationFormat>
  <Paragraphs>181</Paragraphs>
  <Slides>10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7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8" baseType="lpstr">
      <vt:lpstr>SimSun</vt:lpstr>
      <vt:lpstr>Arial</vt:lpstr>
      <vt:lpstr>Arial Black</vt:lpstr>
      <vt:lpstr>Calibri</vt:lpstr>
      <vt:lpstr>Calibri Light</vt:lpstr>
      <vt:lpstr>Cambria Math</vt:lpstr>
      <vt:lpstr>Times New Roman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user</dc:creator>
  <cp:lastModifiedBy>user</cp:lastModifiedBy>
  <cp:revision>40</cp:revision>
  <dcterms:created xsi:type="dcterms:W3CDTF">2020-11-21T20:05:33Z</dcterms:created>
  <dcterms:modified xsi:type="dcterms:W3CDTF">2021-01-12T15:12:23Z</dcterms:modified>
</cp:coreProperties>
</file>