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3"/>
  </p:notesMasterIdLst>
  <p:sldIdLst>
    <p:sldId id="256" r:id="rId2"/>
    <p:sldId id="257" r:id="rId3"/>
    <p:sldId id="280" r:id="rId4"/>
    <p:sldId id="281" r:id="rId5"/>
    <p:sldId id="282" r:id="rId6"/>
    <p:sldId id="306" r:id="rId7"/>
    <p:sldId id="307" r:id="rId8"/>
    <p:sldId id="308" r:id="rId9"/>
    <p:sldId id="267" r:id="rId10"/>
    <p:sldId id="316" r:id="rId11"/>
    <p:sldId id="276" r:id="rId12"/>
    <p:sldId id="291" r:id="rId13"/>
    <p:sldId id="292" r:id="rId14"/>
    <p:sldId id="293" r:id="rId15"/>
    <p:sldId id="294" r:id="rId16"/>
    <p:sldId id="275" r:id="rId17"/>
    <p:sldId id="258" r:id="rId18"/>
    <p:sldId id="309" r:id="rId19"/>
    <p:sldId id="259" r:id="rId20"/>
    <p:sldId id="261" r:id="rId21"/>
    <p:sldId id="263" r:id="rId22"/>
    <p:sldId id="265" r:id="rId23"/>
    <p:sldId id="266" r:id="rId24"/>
    <p:sldId id="264" r:id="rId25"/>
    <p:sldId id="310" r:id="rId26"/>
    <p:sldId id="311" r:id="rId27"/>
    <p:sldId id="269" r:id="rId28"/>
    <p:sldId id="270" r:id="rId29"/>
    <p:sldId id="317" r:id="rId30"/>
    <p:sldId id="279" r:id="rId31"/>
    <p:sldId id="297" r:id="rId32"/>
    <p:sldId id="298" r:id="rId33"/>
    <p:sldId id="268" r:id="rId34"/>
    <p:sldId id="272" r:id="rId35"/>
    <p:sldId id="300" r:id="rId36"/>
    <p:sldId id="271" r:id="rId37"/>
    <p:sldId id="273" r:id="rId38"/>
    <p:sldId id="315" r:id="rId39"/>
    <p:sldId id="274" r:id="rId40"/>
    <p:sldId id="313" r:id="rId41"/>
    <p:sldId id="314"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48" autoAdjust="0"/>
  </p:normalViewPr>
  <p:slideViewPr>
    <p:cSldViewPr>
      <p:cViewPr varScale="1">
        <p:scale>
          <a:sx n="81" d="100"/>
          <a:sy n="81" d="100"/>
        </p:scale>
        <p:origin x="1498"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20380A-D6EC-48EB-BF77-0F951E8B0B30}" type="datetimeFigureOut">
              <a:rPr lang="el-GR" smtClean="0"/>
              <a:pPr/>
              <a:t>9/3/2021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EFA1CF-01E2-418B-AC09-623DEDDD849B}" type="slidenum">
              <a:rPr lang="el-GR" smtClean="0"/>
              <a:pPr/>
              <a:t>‹#›</a:t>
            </a:fld>
            <a:endParaRPr lang="el-GR"/>
          </a:p>
        </p:txBody>
      </p:sp>
    </p:spTree>
    <p:extLst>
      <p:ext uri="{BB962C8B-B14F-4D97-AF65-F5344CB8AC3E}">
        <p14:creationId xmlns:p14="http://schemas.microsoft.com/office/powerpoint/2010/main" val="190632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416BD208-71EC-4808-BFDA-46D88C1698DD}" type="datetime1">
              <a:rPr lang="el-GR" smtClean="0"/>
              <a:t>9/3/2021</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024477B-DF4E-49B3-A0B8-07C402A9F3C6}" type="slidenum">
              <a:rPr lang="el-GR" smtClean="0"/>
              <a:pPr/>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809DA1F5-ED2C-4E36-BDFC-90736CA10DFC}" type="datetime1">
              <a:rPr lang="el-GR" smtClean="0"/>
              <a:t>9/3/2021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024477B-DF4E-49B3-A0B8-07C402A9F3C6}"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9024477B-DF4E-49B3-A0B8-07C402A9F3C6}" type="slidenum">
              <a:rPr lang="el-GR" smtClean="0"/>
              <a:pPr/>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12193531-27B6-45E8-A92E-91AC7A3BC5C3}" type="datetime1">
              <a:rPr lang="el-GR" smtClean="0"/>
              <a:t>9/3/2021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EFCE5A6F-D3CC-436B-B3CF-EB66BC468F02}" type="datetime1">
              <a:rPr lang="el-GR" smtClean="0"/>
              <a:t>9/3/2021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9024477B-DF4E-49B3-A0B8-07C402A9F3C6}" type="slidenum">
              <a:rPr lang="el-GR" smtClean="0"/>
              <a:pPr/>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10005790-5198-4F85-BE0E-F6CEF7838C87}" type="datetime1">
              <a:rPr lang="el-GR" smtClean="0"/>
              <a:t>9/3/2021</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024477B-DF4E-49B3-A0B8-07C402A9F3C6}" type="slidenum">
              <a:rPr lang="el-GR" smtClean="0"/>
              <a:pPr/>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ECD9C910-9FA6-4DD9-B9EC-1CDA45740541}" type="datetime1">
              <a:rPr lang="el-GR" smtClean="0"/>
              <a:t>9/3/2021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024477B-DF4E-49B3-A0B8-07C402A9F3C6}" type="slidenum">
              <a:rPr lang="el-GR" smtClean="0"/>
              <a:pPr/>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A4457C2F-7FA8-4962-A791-C31180EA4090}" type="datetime1">
              <a:rPr lang="el-GR" smtClean="0"/>
              <a:t>9/3/2021</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9024477B-DF4E-49B3-A0B8-07C402A9F3C6}" type="slidenum">
              <a:rPr lang="el-GR" smtClean="0"/>
              <a:pPr/>
              <a:t>‹#›</a:t>
            </a:fld>
            <a:endParaRPr lang="el-GR"/>
          </a:p>
        </p:txBody>
      </p:sp>
      <p:sp>
        <p:nvSpPr>
          <p:cNvPr id="23" name="22 - Τίτλος"/>
          <p:cNvSpPr>
            <a:spLocks noGrp="1"/>
          </p:cNvSpPr>
          <p:nvPr>
            <p:ph type="title"/>
          </p:nvPr>
        </p:nvSpPr>
        <p:spPr/>
        <p:txBody>
          <a:bodyPr rtlCol="0" anchor="b" anchorCtr="0"/>
          <a:lstStyle/>
          <a:p>
            <a:r>
              <a:rPr kumimoji="0" lang="el-GR"/>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BB86C049-183B-48CE-B135-C7515907CC64}" type="datetime1">
              <a:rPr lang="el-GR" smtClean="0"/>
              <a:t>9/3/2021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9024477B-DF4E-49B3-A0B8-07C402A9F3C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BDA46941-7C12-4E52-8806-BA2330E9AB7F}" type="datetime1">
              <a:rPr lang="el-GR" smtClean="0"/>
              <a:t>9/3/2021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9024477B-DF4E-49B3-A0B8-07C402A9F3C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024477B-DF4E-49B3-A0B8-07C402A9F3C6}" type="slidenum">
              <a:rPr lang="el-GR" smtClean="0"/>
              <a:pPr/>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1CDCC3B4-2A87-437C-ACE5-25788ED57AD0}" type="datetime1">
              <a:rPr lang="el-GR" smtClean="0"/>
              <a:t>9/3/2021</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9024477B-DF4E-49B3-A0B8-07C402A9F3C6}" type="slidenum">
              <a:rPr lang="el-GR" smtClean="0"/>
              <a:pPr/>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7959C4DD-D47F-40C2-A365-8CD675FD1AE5}" type="datetime1">
              <a:rPr lang="el-GR" smtClean="0"/>
              <a:t>9/3/2021</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29DF9EE-89DF-4007-A560-9DE57152471E}" type="datetime1">
              <a:rPr lang="el-GR" smtClean="0"/>
              <a:t>9/3/2021</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024477B-DF4E-49B3-A0B8-07C402A9F3C6}" type="slidenum">
              <a:rPr lang="el-GR" smtClean="0"/>
              <a:pPr/>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39552" y="3573016"/>
            <a:ext cx="8062912" cy="2088232"/>
          </a:xfrm>
        </p:spPr>
        <p:txBody>
          <a:bodyPr>
            <a:normAutofit/>
          </a:bodyPr>
          <a:lstStyle/>
          <a:p>
            <a:endParaRPr lang="el-GR" dirty="0"/>
          </a:p>
          <a:p>
            <a:r>
              <a:rPr lang="el-GR" dirty="0"/>
              <a:t>ΠΑΝΕΠΙΣΤΗΜΙΟ ΔΥΤΙΚΗΣ ΑΤΤΙΚΗΣ</a:t>
            </a:r>
          </a:p>
          <a:p>
            <a:r>
              <a:rPr lang="el-GR" dirty="0"/>
              <a:t>ΤΜΗΜΑ ΕΠΙΣΤΗΜΗΣ ΚΑΙ ΤΕΧΝΟΛΟΓΙΑΣ ΤΡΟΦΙΜΩΝ</a:t>
            </a:r>
          </a:p>
          <a:p>
            <a:r>
              <a:rPr lang="el-GR" dirty="0"/>
              <a:t>ΕΡΓΑΣΤΗΡΙΟ ΜΙΚΡΟΒΙΟΛΟΓΙΑΣ ΤΡΟΦΙΜΩΝ ΚΑΙ ΜΙΚΡΟΒΙΟΛΟΓΙΚΗΣ ΑΝΑΛΥΣΗΣ</a:t>
            </a:r>
          </a:p>
        </p:txBody>
      </p:sp>
      <p:sp>
        <p:nvSpPr>
          <p:cNvPr id="6" name="Slide Number Placeholder 5"/>
          <p:cNvSpPr>
            <a:spLocks noGrp="1"/>
          </p:cNvSpPr>
          <p:nvPr>
            <p:ph type="sldNum" sz="quarter" idx="12"/>
          </p:nvPr>
        </p:nvSpPr>
        <p:spPr/>
        <p:txBody>
          <a:bodyPr/>
          <a:lstStyle/>
          <a:p>
            <a:fld id="{9024477B-DF4E-49B3-A0B8-07C402A9F3C6}" type="slidenum">
              <a:rPr lang="el-GR" smtClean="0"/>
              <a:pPr/>
              <a:t>1</a:t>
            </a:fld>
            <a:endParaRPr lang="el-GR"/>
          </a:p>
        </p:txBody>
      </p:sp>
      <p:sp>
        <p:nvSpPr>
          <p:cNvPr id="4" name="Title 3"/>
          <p:cNvSpPr>
            <a:spLocks noGrp="1"/>
          </p:cNvSpPr>
          <p:nvPr>
            <p:ph type="ctrTitle"/>
          </p:nvPr>
        </p:nvSpPr>
        <p:spPr>
          <a:xfrm>
            <a:off x="395536" y="0"/>
            <a:ext cx="8278936" cy="2450753"/>
          </a:xfrm>
        </p:spPr>
        <p:txBody>
          <a:bodyPr>
            <a:normAutofit fontScale="90000"/>
          </a:bodyPr>
          <a:lstStyle/>
          <a:p>
            <a:r>
              <a:rPr lang="el-GR"/>
              <a:t>Κεφάλαιο 5 </a:t>
            </a:r>
            <a:br>
              <a:rPr lang="el-GR" dirty="0"/>
            </a:br>
            <a:r>
              <a:rPr lang="el-GR" dirty="0"/>
              <a:t>Ολική Μεσόφιλη Χλωρίδα</a:t>
            </a:r>
            <a:br>
              <a:rPr lang="el-GR" dirty="0"/>
            </a:br>
            <a:r>
              <a:rPr lang="el-GR" dirty="0"/>
              <a:t>(ΟΜΧ)</a:t>
            </a:r>
            <a:br>
              <a:rPr lang="el-GR" dirty="0"/>
            </a:b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elvira\Desktop\VIT 800x600\jpg\s 12k5.jpg"/>
          <p:cNvPicPr>
            <a:picLocks noGrp="1" noChangeAspect="1" noChangeArrowheads="1"/>
          </p:cNvPicPr>
          <p:nvPr>
            <p:ph idx="1"/>
          </p:nvPr>
        </p:nvPicPr>
        <p:blipFill>
          <a:blip r:embed="rId2" cstate="print"/>
          <a:srcRect/>
          <a:stretch>
            <a:fillRect/>
          </a:stretch>
        </p:blipFill>
        <p:spPr bwMode="auto">
          <a:xfrm>
            <a:off x="525310" y="1628800"/>
            <a:ext cx="7935122" cy="4962898"/>
          </a:xfrm>
          <a:prstGeom prst="rect">
            <a:avLst/>
          </a:prstGeom>
          <a:noFill/>
        </p:spPr>
      </p:pic>
      <p:sp>
        <p:nvSpPr>
          <p:cNvPr id="2" name="TextBox 1"/>
          <p:cNvSpPr txBox="1"/>
          <p:nvPr/>
        </p:nvSpPr>
        <p:spPr>
          <a:xfrm>
            <a:off x="251520" y="332656"/>
            <a:ext cx="8928992" cy="923330"/>
          </a:xfrm>
          <a:prstGeom prst="rect">
            <a:avLst/>
          </a:prstGeom>
          <a:noFill/>
        </p:spPr>
        <p:txBody>
          <a:bodyPr wrap="square" rtlCol="0">
            <a:spAutoFit/>
          </a:bodyPr>
          <a:lstStyle/>
          <a:p>
            <a:r>
              <a:rPr lang="el-GR" b="1" dirty="0">
                <a:solidFill>
                  <a:srgbClr val="FF0000"/>
                </a:solidFill>
              </a:rPr>
              <a:t>Ζώνη επικίνδυνων θερμοκρασιών: </a:t>
            </a:r>
          </a:p>
          <a:p>
            <a:r>
              <a:rPr lang="el-GR" dirty="0"/>
              <a:t>Μεταξύ 5-65</a:t>
            </a:r>
            <a:r>
              <a:rPr lang="en-US" baseline="30000" dirty="0" err="1"/>
              <a:t>o</a:t>
            </a:r>
            <a:r>
              <a:rPr lang="en-US" dirty="0" err="1"/>
              <a:t>C</a:t>
            </a:r>
            <a:r>
              <a:rPr lang="en-US" dirty="0"/>
              <a:t> </a:t>
            </a:r>
            <a:r>
              <a:rPr lang="el-GR" dirty="0"/>
              <a:t>ευνοείται η ανάπτυξη των περισσότερων παθογόνων και αλλοιογόνων μικροοργανισμών.</a:t>
            </a:r>
          </a:p>
        </p:txBody>
      </p:sp>
      <p:sp>
        <p:nvSpPr>
          <p:cNvPr id="5" name="4 - Θέση αριθμού διαφάνειας"/>
          <p:cNvSpPr>
            <a:spLocks noGrp="1"/>
          </p:cNvSpPr>
          <p:nvPr>
            <p:ph type="sldNum" sz="quarter" idx="12"/>
          </p:nvPr>
        </p:nvSpPr>
        <p:spPr/>
        <p:txBody>
          <a:bodyPr/>
          <a:lstStyle/>
          <a:p>
            <a:fld id="{9024477B-DF4E-49B3-A0B8-07C402A9F3C6}" type="slidenum">
              <a:rPr lang="el-GR" smtClean="0"/>
              <a:pPr/>
              <a:t>10</a:t>
            </a:fld>
            <a:endParaRPr lang="el-GR"/>
          </a:p>
        </p:txBody>
      </p:sp>
    </p:spTree>
    <p:extLst>
      <p:ext uri="{BB962C8B-B14F-4D97-AF65-F5344CB8AC3E}">
        <p14:creationId xmlns:p14="http://schemas.microsoft.com/office/powerpoint/2010/main" val="52789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Μεσόφιλοι μικροοργανισμοί</a:t>
            </a:r>
          </a:p>
        </p:txBody>
      </p:sp>
      <p:sp>
        <p:nvSpPr>
          <p:cNvPr id="4" name="Slide Number Placeholder 3"/>
          <p:cNvSpPr>
            <a:spLocks noGrp="1"/>
          </p:cNvSpPr>
          <p:nvPr>
            <p:ph type="sldNum" sz="quarter" idx="12"/>
          </p:nvPr>
        </p:nvSpPr>
        <p:spPr/>
        <p:txBody>
          <a:bodyPr/>
          <a:lstStyle/>
          <a:p>
            <a:fld id="{9024477B-DF4E-49B3-A0B8-07C402A9F3C6}" type="slidenum">
              <a:rPr lang="el-GR" smtClean="0"/>
              <a:pPr/>
              <a:t>11</a:t>
            </a:fld>
            <a:endParaRPr lang="el-GR"/>
          </a:p>
        </p:txBody>
      </p:sp>
      <p:sp>
        <p:nvSpPr>
          <p:cNvPr id="3" name="Content Placeholder 2"/>
          <p:cNvSpPr>
            <a:spLocks noGrp="1"/>
          </p:cNvSpPr>
          <p:nvPr>
            <p:ph sz="quarter" idx="1"/>
          </p:nvPr>
        </p:nvSpPr>
        <p:spPr/>
        <p:txBody>
          <a:bodyPr>
            <a:normAutofit/>
          </a:bodyPr>
          <a:lstStyle/>
          <a:p>
            <a:r>
              <a:rPr lang="el-GR" i="1" dirty="0"/>
              <a:t>Σε ιδανική θερμοκρασία, τα μεσόφιλα μπορεί να διπλασιάσουν τον πληθυσμό τους μέσα σε 30 λεπτά.</a:t>
            </a:r>
            <a:endParaRPr lang="en-US" i="1" dirty="0"/>
          </a:p>
          <a:p>
            <a:r>
              <a:rPr lang="el-GR" i="1" dirty="0"/>
              <a:t>Χαρακτηριστικά μεσόφιλα</a:t>
            </a:r>
            <a:r>
              <a:rPr lang="en-US" i="1" dirty="0"/>
              <a:t> (</a:t>
            </a:r>
            <a:r>
              <a:rPr lang="el-GR" i="1" dirty="0"/>
              <a:t>επικίνδυνα) βακτήρια:</a:t>
            </a:r>
          </a:p>
          <a:p>
            <a:pPr lvl="1"/>
            <a:r>
              <a:rPr lang="en-US" i="1" dirty="0"/>
              <a:t>Salmonella enterica </a:t>
            </a:r>
            <a:endParaRPr lang="el-GR" dirty="0"/>
          </a:p>
          <a:p>
            <a:pPr lvl="1"/>
            <a:r>
              <a:rPr lang="en-US" i="1" dirty="0"/>
              <a:t>Staphylococcus </a:t>
            </a:r>
            <a:r>
              <a:rPr lang="en-US" i="1" dirty="0" err="1"/>
              <a:t>aureus</a:t>
            </a:r>
            <a:r>
              <a:rPr lang="en-US" i="1" dirty="0"/>
              <a:t> </a:t>
            </a:r>
            <a:endParaRPr lang="el-GR" i="1" dirty="0"/>
          </a:p>
          <a:p>
            <a:pPr lvl="1"/>
            <a:r>
              <a:rPr lang="en-US" i="1" dirty="0"/>
              <a:t>Escherichia coli </a:t>
            </a:r>
          </a:p>
          <a:p>
            <a:pPr lvl="1"/>
            <a:r>
              <a:rPr lang="en-US" i="1" dirty="0"/>
              <a:t>Proteus vulgaris</a:t>
            </a:r>
            <a:endParaRPr lang="el-GR" i="1" dirty="0"/>
          </a:p>
          <a:p>
            <a:pPr lvl="1"/>
            <a:r>
              <a:rPr lang="en-US" i="1" dirty="0" err="1"/>
              <a:t>Yersinia</a:t>
            </a:r>
            <a:r>
              <a:rPr lang="en-US" i="1" dirty="0"/>
              <a:t> </a:t>
            </a:r>
            <a:r>
              <a:rPr lang="en-US" i="1" dirty="0" err="1"/>
              <a:t>enterocolytica</a:t>
            </a:r>
            <a:endParaRPr lang="el-GR" i="1" dirty="0"/>
          </a:p>
          <a:p>
            <a:endParaRPr lang="el-GR" dirty="0"/>
          </a:p>
        </p:txBody>
      </p:sp>
      <p:pic>
        <p:nvPicPr>
          <p:cNvPr id="1026" name="Picture 2" descr="Dennis Kunkel Stock Photograph"/>
          <p:cNvPicPr>
            <a:picLocks noChangeAspect="1" noChangeArrowheads="1"/>
          </p:cNvPicPr>
          <p:nvPr/>
        </p:nvPicPr>
        <p:blipFill>
          <a:blip r:embed="rId2" cstate="print"/>
          <a:srcRect/>
          <a:stretch>
            <a:fillRect/>
          </a:stretch>
        </p:blipFill>
        <p:spPr bwMode="auto">
          <a:xfrm>
            <a:off x="6948264" y="3645024"/>
            <a:ext cx="1428750" cy="1419226"/>
          </a:xfrm>
          <a:prstGeom prst="rect">
            <a:avLst/>
          </a:prstGeom>
          <a:noFill/>
        </p:spPr>
      </p:pic>
      <p:sp>
        <p:nvSpPr>
          <p:cNvPr id="1028" name="AutoShape 4" descr="Dennis Kunkel Stock Photogramp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0" name="Picture 6" descr="Dennis Kunkel Stock Photogramph"/>
          <p:cNvPicPr>
            <a:picLocks noChangeAspect="1" noChangeArrowheads="1"/>
          </p:cNvPicPr>
          <p:nvPr/>
        </p:nvPicPr>
        <p:blipFill>
          <a:blip r:embed="rId3" cstate="print"/>
          <a:srcRect/>
          <a:stretch>
            <a:fillRect/>
          </a:stretch>
        </p:blipFill>
        <p:spPr bwMode="auto">
          <a:xfrm>
            <a:off x="4716016" y="4509120"/>
            <a:ext cx="2143125" cy="12668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46070" cy="458115"/>
          </a:xfrm>
        </p:spPr>
        <p:txBody>
          <a:bodyPr>
            <a:normAutofit fontScale="90000"/>
          </a:bodyPr>
          <a:lstStyle/>
          <a:p>
            <a:r>
              <a:rPr lang="el-GR" b="1" dirty="0">
                <a:solidFill>
                  <a:schemeClr val="tx1"/>
                </a:solidFill>
              </a:rPr>
              <a:t>Χαμηλές ή υψηλές τιμές ΟΜ</a:t>
            </a:r>
            <a:r>
              <a:rPr lang="en-US" b="1" dirty="0">
                <a:solidFill>
                  <a:schemeClr val="tx1"/>
                </a:solidFill>
              </a:rPr>
              <a:t>X</a:t>
            </a:r>
            <a:r>
              <a:rPr lang="el-GR" b="1" dirty="0">
                <a:solidFill>
                  <a:schemeClr val="tx1"/>
                </a:solidFill>
              </a:rPr>
              <a:t> </a:t>
            </a:r>
            <a:r>
              <a:rPr lang="en-US" b="1" dirty="0">
                <a:solidFill>
                  <a:schemeClr val="tx1"/>
                </a:solidFill>
              </a:rPr>
              <a:t>;</a:t>
            </a:r>
            <a:endParaRPr lang="el-GR" b="1" dirty="0">
              <a:solidFill>
                <a:schemeClr val="tx1"/>
              </a:solidFill>
            </a:endParaRPr>
          </a:p>
        </p:txBody>
      </p:sp>
      <p:sp>
        <p:nvSpPr>
          <p:cNvPr id="4" name="Slide Number Placeholder 3"/>
          <p:cNvSpPr>
            <a:spLocks noGrp="1"/>
          </p:cNvSpPr>
          <p:nvPr>
            <p:ph type="sldNum" sz="quarter" idx="12"/>
          </p:nvPr>
        </p:nvSpPr>
        <p:spPr/>
        <p:txBody>
          <a:bodyPr/>
          <a:lstStyle/>
          <a:p>
            <a:fld id="{9024477B-DF4E-49B3-A0B8-07C402A9F3C6}" type="slidenum">
              <a:rPr lang="el-GR" smtClean="0"/>
              <a:pPr/>
              <a:t>12</a:t>
            </a:fld>
            <a:endParaRPr lang="el-GR"/>
          </a:p>
        </p:txBody>
      </p:sp>
      <p:sp>
        <p:nvSpPr>
          <p:cNvPr id="5" name="4 - Θέση περιεχομένου"/>
          <p:cNvSpPr>
            <a:spLocks noGrp="1"/>
          </p:cNvSpPr>
          <p:nvPr>
            <p:ph idx="1"/>
          </p:nvPr>
        </p:nvSpPr>
        <p:spPr>
          <a:xfrm>
            <a:off x="601670" y="1901951"/>
            <a:ext cx="8246070" cy="1832460"/>
          </a:xfrm>
        </p:spPr>
        <p:txBody>
          <a:bodyPr>
            <a:normAutofit/>
          </a:bodyPr>
          <a:lstStyle/>
          <a:p>
            <a:r>
              <a:rPr lang="el-GR" sz="2400" i="1" dirty="0"/>
              <a:t>Σε ποιές κατηγορίες τροφίμων έχουμε υψηλές και χαμηλές αντίστοιχα τιμές ΟΜ</a:t>
            </a:r>
            <a:r>
              <a:rPr lang="en-US" sz="2400" i="1" dirty="0"/>
              <a:t>X;</a:t>
            </a:r>
            <a:endParaRPr lang="el-GR" sz="2400" i="1" dirty="0"/>
          </a:p>
        </p:txBody>
      </p:sp>
      <p:pic>
        <p:nvPicPr>
          <p:cNvPr id="29698" name="Picture 2" descr="http://www.mylefkada.gr/wp-content/uploads/2014/11/trofima.jpg"/>
          <p:cNvPicPr>
            <a:picLocks noChangeAspect="1" noChangeArrowheads="1"/>
          </p:cNvPicPr>
          <p:nvPr/>
        </p:nvPicPr>
        <p:blipFill>
          <a:blip r:embed="rId2" cstate="print"/>
          <a:srcRect/>
          <a:stretch>
            <a:fillRect/>
          </a:stretch>
        </p:blipFill>
        <p:spPr bwMode="auto">
          <a:xfrm>
            <a:off x="0" y="5261460"/>
            <a:ext cx="2841299" cy="1596540"/>
          </a:xfrm>
          <a:prstGeom prst="rect">
            <a:avLst/>
          </a:prstGeom>
          <a:noFill/>
        </p:spPr>
      </p:pic>
      <p:pic>
        <p:nvPicPr>
          <p:cNvPr id="29700" name="Picture 4" descr="http://www.ucook.gr/cook/images/stories/frontpage/2011/04/ta-pareksigimena-trofima-sti-diatrofi-mas.jpg"/>
          <p:cNvPicPr>
            <a:picLocks noChangeAspect="1" noChangeArrowheads="1"/>
          </p:cNvPicPr>
          <p:nvPr/>
        </p:nvPicPr>
        <p:blipFill>
          <a:blip r:embed="rId3" cstate="print"/>
          <a:srcRect/>
          <a:stretch>
            <a:fillRect/>
          </a:stretch>
        </p:blipFill>
        <p:spPr bwMode="auto">
          <a:xfrm>
            <a:off x="2586835" y="3581705"/>
            <a:ext cx="3418970" cy="1679755"/>
          </a:xfrm>
          <a:prstGeom prst="rect">
            <a:avLst/>
          </a:prstGeom>
          <a:noFill/>
        </p:spPr>
      </p:pic>
      <p:pic>
        <p:nvPicPr>
          <p:cNvPr id="29702" name="Picture 6" descr="http://viotianet.gr/wp-content/uploads/sm1-620x330.jpg"/>
          <p:cNvPicPr>
            <a:picLocks noChangeAspect="1" noChangeArrowheads="1"/>
          </p:cNvPicPr>
          <p:nvPr/>
        </p:nvPicPr>
        <p:blipFill>
          <a:blip r:embed="rId4" cstate="print"/>
          <a:srcRect/>
          <a:stretch>
            <a:fillRect/>
          </a:stretch>
        </p:blipFill>
        <p:spPr bwMode="auto">
          <a:xfrm>
            <a:off x="5946345" y="5156022"/>
            <a:ext cx="3197654" cy="1701978"/>
          </a:xfrm>
          <a:prstGeom prst="rect">
            <a:avLst/>
          </a:prstGeom>
          <a:noFill/>
        </p:spPr>
      </p:pic>
    </p:spTree>
    <p:extLst>
      <p:ext uri="{BB962C8B-B14F-4D97-AF65-F5344CB8AC3E}">
        <p14:creationId xmlns:p14="http://schemas.microsoft.com/office/powerpoint/2010/main" val="3225298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46070" cy="458115"/>
          </a:xfrm>
        </p:spPr>
        <p:txBody>
          <a:bodyPr>
            <a:normAutofit fontScale="90000"/>
          </a:bodyPr>
          <a:lstStyle/>
          <a:p>
            <a:r>
              <a:rPr lang="el-GR" b="1" dirty="0">
                <a:solidFill>
                  <a:schemeClr val="tx1"/>
                </a:solidFill>
              </a:rPr>
              <a:t>Χαμηλές ή υψηλές τιμές ΟΜΧ </a:t>
            </a:r>
            <a:r>
              <a:rPr lang="en-US" b="1" dirty="0">
                <a:solidFill>
                  <a:schemeClr val="tx1"/>
                </a:solidFill>
              </a:rPr>
              <a:t>;</a:t>
            </a:r>
            <a:endParaRPr lang="el-GR" b="1" dirty="0">
              <a:solidFill>
                <a:schemeClr val="tx1"/>
              </a:solidFill>
            </a:endParaRPr>
          </a:p>
        </p:txBody>
      </p:sp>
      <p:sp>
        <p:nvSpPr>
          <p:cNvPr id="3" name="Content Placeholder 2"/>
          <p:cNvSpPr>
            <a:spLocks noGrp="1"/>
          </p:cNvSpPr>
          <p:nvPr>
            <p:ph idx="1"/>
          </p:nvPr>
        </p:nvSpPr>
        <p:spPr>
          <a:xfrm>
            <a:off x="601670" y="1901951"/>
            <a:ext cx="8246070" cy="3054100"/>
          </a:xfrm>
        </p:spPr>
        <p:txBody>
          <a:bodyPr>
            <a:normAutofit/>
          </a:bodyPr>
          <a:lstStyle/>
          <a:p>
            <a:pPr lvl="1">
              <a:buNone/>
            </a:pPr>
            <a:r>
              <a:rPr lang="el-GR" sz="2400" b="1" u="sng" dirty="0">
                <a:solidFill>
                  <a:schemeClr val="tx1"/>
                </a:solidFill>
              </a:rPr>
              <a:t>Χαμηλή ΟΜΧ </a:t>
            </a:r>
            <a:endParaRPr lang="en-US" sz="2400" b="1" u="sng" dirty="0">
              <a:solidFill>
                <a:schemeClr val="tx1"/>
              </a:solidFill>
            </a:endParaRPr>
          </a:p>
          <a:p>
            <a:pPr lvl="1">
              <a:buFont typeface="Wingdings" panose="05000000000000000000" pitchFamily="2" charset="2"/>
              <a:buChar char="Ø"/>
            </a:pPr>
            <a:r>
              <a:rPr lang="el-GR" sz="2400" dirty="0"/>
              <a:t>Περιμένουμε σε ένα θερμικά επεξεργασμένο τρόφιμο </a:t>
            </a:r>
            <a:r>
              <a:rPr lang="en-US" sz="2400" dirty="0"/>
              <a:t> </a:t>
            </a:r>
            <a:r>
              <a:rPr lang="el-GR" sz="2400" dirty="0"/>
              <a:t> όπως πίτσα, κονσέρβα, παστεριωμένο γάλα κλπ.</a:t>
            </a:r>
          </a:p>
          <a:p>
            <a:pPr lvl="1">
              <a:buFont typeface="Wingdings" panose="05000000000000000000" pitchFamily="2" charset="2"/>
              <a:buChar char="Ø"/>
            </a:pPr>
            <a:r>
              <a:rPr lang="el-GR" sz="2400" dirty="0"/>
              <a:t>Ένα νωπό προϊόν που έχει </a:t>
            </a:r>
            <a:r>
              <a:rPr lang="el-GR" sz="2400" u="sng" dirty="0"/>
              <a:t>χαμηλή ΟΜΧ </a:t>
            </a:r>
            <a:r>
              <a:rPr lang="el-GR" sz="2400" dirty="0"/>
              <a:t>πιθανόν και να δείχνει καλές συνθήκες υγιεινής. </a:t>
            </a:r>
          </a:p>
          <a:p>
            <a:pPr lvl="1">
              <a:buFont typeface="Wingdings" panose="05000000000000000000" pitchFamily="2" charset="2"/>
              <a:buChar char="Ø"/>
            </a:pPr>
            <a:r>
              <a:rPr lang="el-GR" sz="2400" dirty="0"/>
              <a:t>Σε μια πράσινη σαλάτα που έχει πλυθεί καλά, η ΟΜΧ θα είναι χαμηλή και αυτό θεωρείται θετικό.</a:t>
            </a:r>
          </a:p>
        </p:txBody>
      </p:sp>
      <p:sp>
        <p:nvSpPr>
          <p:cNvPr id="4" name="Slide Number Placeholder 3"/>
          <p:cNvSpPr>
            <a:spLocks noGrp="1"/>
          </p:cNvSpPr>
          <p:nvPr>
            <p:ph type="sldNum" sz="quarter" idx="12"/>
          </p:nvPr>
        </p:nvSpPr>
        <p:spPr/>
        <p:txBody>
          <a:bodyPr/>
          <a:lstStyle/>
          <a:p>
            <a:fld id="{9024477B-DF4E-49B3-A0B8-07C402A9F3C6}" type="slidenum">
              <a:rPr lang="el-GR" smtClean="0"/>
              <a:pPr/>
              <a:t>13</a:t>
            </a:fld>
            <a:endParaRPr lang="el-GR" dirty="0"/>
          </a:p>
        </p:txBody>
      </p:sp>
      <p:pic>
        <p:nvPicPr>
          <p:cNvPr id="41988" name="Picture 4" descr="http://www.foodproductiondaily.com/var/plain_site/storage/images/publications/food-beverage-nutrition/foodproductiondaily.com/packaging/canned-foods-industry-in-decline/8255380-1-eng-GB/Canned-foods-industry-in-decline.jpg"/>
          <p:cNvPicPr>
            <a:picLocks noChangeAspect="1" noChangeArrowheads="1"/>
          </p:cNvPicPr>
          <p:nvPr/>
        </p:nvPicPr>
        <p:blipFill>
          <a:blip r:embed="rId2" cstate="print"/>
          <a:srcRect/>
          <a:stretch>
            <a:fillRect/>
          </a:stretch>
        </p:blipFill>
        <p:spPr bwMode="auto">
          <a:xfrm>
            <a:off x="6404461" y="5031640"/>
            <a:ext cx="2739540" cy="1826360"/>
          </a:xfrm>
          <a:prstGeom prst="rect">
            <a:avLst/>
          </a:prstGeom>
          <a:noFill/>
        </p:spPr>
      </p:pic>
      <p:pic>
        <p:nvPicPr>
          <p:cNvPr id="41990" name="Picture 6" descr="http://www.iamdesign.ninja/work/wp-content/uploads/2014/02/13c1.jpg"/>
          <p:cNvPicPr>
            <a:picLocks noChangeAspect="1" noChangeArrowheads="1"/>
          </p:cNvPicPr>
          <p:nvPr/>
        </p:nvPicPr>
        <p:blipFill>
          <a:blip r:embed="rId3" cstate="print"/>
          <a:srcRect/>
          <a:stretch>
            <a:fillRect/>
          </a:stretch>
        </p:blipFill>
        <p:spPr bwMode="auto">
          <a:xfrm>
            <a:off x="0" y="5013111"/>
            <a:ext cx="2128720" cy="1844890"/>
          </a:xfrm>
          <a:prstGeom prst="rect">
            <a:avLst/>
          </a:prstGeom>
          <a:noFill/>
        </p:spPr>
      </p:pic>
    </p:spTree>
    <p:extLst>
      <p:ext uri="{BB962C8B-B14F-4D97-AF65-F5344CB8AC3E}">
        <p14:creationId xmlns:p14="http://schemas.microsoft.com/office/powerpoint/2010/main" val="129390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46070" cy="458115"/>
          </a:xfrm>
        </p:spPr>
        <p:txBody>
          <a:bodyPr>
            <a:normAutofit fontScale="90000"/>
          </a:bodyPr>
          <a:lstStyle/>
          <a:p>
            <a:r>
              <a:rPr lang="el-GR" b="1" dirty="0">
                <a:solidFill>
                  <a:schemeClr val="tx1"/>
                </a:solidFill>
              </a:rPr>
              <a:t>Χαμηλές ή υψηλές τιμές ΟΜΧ</a:t>
            </a:r>
            <a:r>
              <a:rPr lang="en-US" b="1" dirty="0">
                <a:solidFill>
                  <a:schemeClr val="tx1"/>
                </a:solidFill>
              </a:rPr>
              <a:t>;</a:t>
            </a:r>
            <a:r>
              <a:rPr lang="el-GR" b="1" dirty="0">
                <a:solidFill>
                  <a:schemeClr val="tx1"/>
                </a:solidFill>
              </a:rPr>
              <a:t>  </a:t>
            </a:r>
          </a:p>
        </p:txBody>
      </p:sp>
      <p:sp>
        <p:nvSpPr>
          <p:cNvPr id="3" name="Content Placeholder 2"/>
          <p:cNvSpPr>
            <a:spLocks noGrp="1"/>
          </p:cNvSpPr>
          <p:nvPr>
            <p:ph idx="1"/>
          </p:nvPr>
        </p:nvSpPr>
        <p:spPr>
          <a:xfrm>
            <a:off x="601670" y="1901950"/>
            <a:ext cx="8246070" cy="1985165"/>
          </a:xfrm>
        </p:spPr>
        <p:txBody>
          <a:bodyPr>
            <a:normAutofit/>
          </a:bodyPr>
          <a:lstStyle/>
          <a:p>
            <a:pPr lvl="1">
              <a:buNone/>
            </a:pPr>
            <a:r>
              <a:rPr lang="el-GR" b="1" u="sng" dirty="0">
                <a:solidFill>
                  <a:schemeClr val="tx1"/>
                </a:solidFill>
              </a:rPr>
              <a:t>Υψηλή ΟΜΧ </a:t>
            </a:r>
          </a:p>
          <a:p>
            <a:pPr lvl="1">
              <a:buNone/>
            </a:pPr>
            <a:r>
              <a:rPr lang="el-GR" dirty="0"/>
              <a:t>Σε ένα τρόφιμο υποδηλώνει ότι οι συνθήκες</a:t>
            </a:r>
          </a:p>
          <a:p>
            <a:pPr lvl="1">
              <a:buNone/>
            </a:pPr>
            <a:r>
              <a:rPr lang="el-GR" dirty="0"/>
              <a:t>επεξεργασίας και συντήρησής του δεν είναι ικανοποιητικές.</a:t>
            </a:r>
          </a:p>
        </p:txBody>
      </p:sp>
      <p:sp>
        <p:nvSpPr>
          <p:cNvPr id="4" name="Slide Number Placeholder 3"/>
          <p:cNvSpPr>
            <a:spLocks noGrp="1"/>
          </p:cNvSpPr>
          <p:nvPr>
            <p:ph type="sldNum" sz="quarter" idx="12"/>
          </p:nvPr>
        </p:nvSpPr>
        <p:spPr/>
        <p:txBody>
          <a:bodyPr/>
          <a:lstStyle/>
          <a:p>
            <a:fld id="{9024477B-DF4E-49B3-A0B8-07C402A9F3C6}" type="slidenum">
              <a:rPr lang="el-GR" smtClean="0"/>
              <a:pPr/>
              <a:t>14</a:t>
            </a:fld>
            <a:endParaRPr lang="el-GR" dirty="0"/>
          </a:p>
        </p:txBody>
      </p:sp>
      <p:pic>
        <p:nvPicPr>
          <p:cNvPr id="43010" name="Picture 2" descr="https://lh3.ggpht.com/0yugGz0PgQQHh5m7JwFt4z-nCPk_AiPx4P4j01S2f8WubMWXDsal1jODDvEVjBSy4g=w300"/>
          <p:cNvPicPr>
            <a:picLocks noChangeAspect="1" noChangeArrowheads="1"/>
          </p:cNvPicPr>
          <p:nvPr/>
        </p:nvPicPr>
        <p:blipFill>
          <a:blip r:embed="rId2" cstate="print"/>
          <a:srcRect/>
          <a:stretch>
            <a:fillRect/>
          </a:stretch>
        </p:blipFill>
        <p:spPr bwMode="auto">
          <a:xfrm>
            <a:off x="6897320" y="4611320"/>
            <a:ext cx="2246680" cy="2246680"/>
          </a:xfrm>
          <a:prstGeom prst="rect">
            <a:avLst/>
          </a:prstGeom>
          <a:noFill/>
        </p:spPr>
      </p:pic>
      <p:pic>
        <p:nvPicPr>
          <p:cNvPr id="43012" name="Picture 4" descr="Image result for food spoilage pictures"/>
          <p:cNvPicPr>
            <a:picLocks noChangeAspect="1" noChangeArrowheads="1"/>
          </p:cNvPicPr>
          <p:nvPr/>
        </p:nvPicPr>
        <p:blipFill>
          <a:blip r:embed="rId3" cstate="print"/>
          <a:srcRect/>
          <a:stretch>
            <a:fillRect/>
          </a:stretch>
        </p:blipFill>
        <p:spPr bwMode="auto">
          <a:xfrm>
            <a:off x="0" y="5257800"/>
            <a:ext cx="2857500" cy="1600200"/>
          </a:xfrm>
          <a:prstGeom prst="rect">
            <a:avLst/>
          </a:prstGeom>
          <a:noFill/>
        </p:spPr>
      </p:pic>
      <p:pic>
        <p:nvPicPr>
          <p:cNvPr id="43014" name="Picture 6" descr="http://thumbs.dreamstime.com/thumblarge_4311/43111859.jpg"/>
          <p:cNvPicPr>
            <a:picLocks noChangeAspect="1" noChangeArrowheads="1"/>
          </p:cNvPicPr>
          <p:nvPr/>
        </p:nvPicPr>
        <p:blipFill>
          <a:blip r:embed="rId4" cstate="print"/>
          <a:srcRect/>
          <a:stretch>
            <a:fillRect/>
          </a:stretch>
        </p:blipFill>
        <p:spPr bwMode="auto">
          <a:xfrm>
            <a:off x="3350360" y="3887115"/>
            <a:ext cx="2630443" cy="1749245"/>
          </a:xfrm>
          <a:prstGeom prst="rect">
            <a:avLst/>
          </a:prstGeom>
          <a:noFill/>
        </p:spPr>
      </p:pic>
    </p:spTree>
    <p:extLst>
      <p:ext uri="{BB962C8B-B14F-4D97-AF65-F5344CB8AC3E}">
        <p14:creationId xmlns:p14="http://schemas.microsoft.com/office/powerpoint/2010/main" val="250327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94385"/>
            <a:ext cx="8246070" cy="458115"/>
          </a:xfrm>
        </p:spPr>
        <p:txBody>
          <a:bodyPr>
            <a:normAutofit fontScale="90000"/>
          </a:bodyPr>
          <a:lstStyle/>
          <a:p>
            <a:r>
              <a:rPr lang="el-GR" b="1" dirty="0">
                <a:solidFill>
                  <a:schemeClr val="tx1"/>
                </a:solidFill>
              </a:rPr>
              <a:t>Χαμηλές ή υψηλές τιμές ΟΜΧ;</a:t>
            </a:r>
            <a:endParaRPr lang="el-GR" b="1" dirty="0">
              <a:solidFill>
                <a:srgbClr val="FFC000"/>
              </a:solidFill>
            </a:endParaRPr>
          </a:p>
        </p:txBody>
      </p:sp>
      <p:sp>
        <p:nvSpPr>
          <p:cNvPr id="3" name="Content Placeholder 2"/>
          <p:cNvSpPr>
            <a:spLocks noGrp="1"/>
          </p:cNvSpPr>
          <p:nvPr>
            <p:ph idx="1"/>
          </p:nvPr>
        </p:nvSpPr>
        <p:spPr>
          <a:xfrm>
            <a:off x="448965" y="2512770"/>
            <a:ext cx="8246070" cy="2137870"/>
          </a:xfrm>
        </p:spPr>
        <p:txBody>
          <a:bodyPr>
            <a:normAutofit/>
          </a:bodyPr>
          <a:lstStyle/>
          <a:p>
            <a:pPr lvl="1">
              <a:buNone/>
            </a:pPr>
            <a:r>
              <a:rPr lang="el-GR" b="1" u="sng" dirty="0">
                <a:solidFill>
                  <a:schemeClr val="tx1"/>
                </a:solidFill>
              </a:rPr>
              <a:t>Όμως υψηλή ΟΜΧ: </a:t>
            </a:r>
          </a:p>
          <a:p>
            <a:pPr lvl="1">
              <a:buNone/>
            </a:pPr>
            <a:r>
              <a:rPr lang="el-GR" dirty="0"/>
              <a:t>Θα έχει και ένα «ζωντανό» γιαούρτι, που περιέχει υψηλή  συγκέντρωση προβιοτικών μικροοργανισμών.</a:t>
            </a:r>
          </a:p>
        </p:txBody>
      </p:sp>
      <p:sp>
        <p:nvSpPr>
          <p:cNvPr id="4" name="Slide Number Placeholder 3"/>
          <p:cNvSpPr>
            <a:spLocks noGrp="1"/>
          </p:cNvSpPr>
          <p:nvPr>
            <p:ph type="sldNum" sz="quarter" idx="12"/>
          </p:nvPr>
        </p:nvSpPr>
        <p:spPr/>
        <p:txBody>
          <a:bodyPr/>
          <a:lstStyle/>
          <a:p>
            <a:fld id="{9024477B-DF4E-49B3-A0B8-07C402A9F3C6}" type="slidenum">
              <a:rPr lang="el-GR" smtClean="0"/>
              <a:pPr/>
              <a:t>15</a:t>
            </a:fld>
            <a:endParaRPr lang="el-GR" dirty="0"/>
          </a:p>
        </p:txBody>
      </p:sp>
      <p:pic>
        <p:nvPicPr>
          <p:cNvPr id="41986" name="Picture 2" descr="http://www.levon-delicatessen.gr/thumb/phpThumb.php?src=../images/products/1383042866_giaourti_1.jpg&amp;w=336&amp;h=336&amp;far=C&amp;bg=fefefe&amp;&amp;"/>
          <p:cNvPicPr>
            <a:picLocks noChangeAspect="1" noChangeArrowheads="1"/>
          </p:cNvPicPr>
          <p:nvPr/>
        </p:nvPicPr>
        <p:blipFill>
          <a:blip r:embed="rId2" cstate="print"/>
          <a:srcRect/>
          <a:stretch>
            <a:fillRect/>
          </a:stretch>
        </p:blipFill>
        <p:spPr bwMode="auto">
          <a:xfrm>
            <a:off x="323528" y="4509120"/>
            <a:ext cx="1976015" cy="1976016"/>
          </a:xfrm>
          <a:prstGeom prst="rect">
            <a:avLst/>
          </a:prstGeom>
          <a:noFill/>
        </p:spPr>
      </p:pic>
      <p:pic>
        <p:nvPicPr>
          <p:cNvPr id="44034" name="Picture 2" descr="http://static.caloriecount.about.com/images/medium/roundys-probiotic-yogurt-nonfat-4511.jpg"/>
          <p:cNvPicPr>
            <a:picLocks noChangeAspect="1" noChangeArrowheads="1"/>
          </p:cNvPicPr>
          <p:nvPr/>
        </p:nvPicPr>
        <p:blipFill>
          <a:blip r:embed="rId3" cstate="print"/>
          <a:srcRect/>
          <a:stretch>
            <a:fillRect/>
          </a:stretch>
        </p:blipFill>
        <p:spPr bwMode="auto">
          <a:xfrm>
            <a:off x="7239000" y="0"/>
            <a:ext cx="1905000" cy="1905000"/>
          </a:xfrm>
          <a:prstGeom prst="rect">
            <a:avLst/>
          </a:prstGeom>
          <a:noFill/>
        </p:spPr>
      </p:pic>
    </p:spTree>
    <p:extLst>
      <p:ext uri="{BB962C8B-B14F-4D97-AF65-F5344CB8AC3E}">
        <p14:creationId xmlns:p14="http://schemas.microsoft.com/office/powerpoint/2010/main" val="2627519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Πρέπει να γνωρίζω ότι:</a:t>
            </a:r>
          </a:p>
        </p:txBody>
      </p:sp>
      <p:sp>
        <p:nvSpPr>
          <p:cNvPr id="4" name="Slide Number Placeholder 3"/>
          <p:cNvSpPr>
            <a:spLocks noGrp="1"/>
          </p:cNvSpPr>
          <p:nvPr>
            <p:ph type="sldNum" sz="quarter" idx="12"/>
          </p:nvPr>
        </p:nvSpPr>
        <p:spPr/>
        <p:txBody>
          <a:bodyPr/>
          <a:lstStyle/>
          <a:p>
            <a:fld id="{9024477B-DF4E-49B3-A0B8-07C402A9F3C6}" type="slidenum">
              <a:rPr lang="el-GR" smtClean="0"/>
              <a:pPr/>
              <a:t>16</a:t>
            </a:fld>
            <a:endParaRPr lang="el-GR"/>
          </a:p>
        </p:txBody>
      </p:sp>
      <p:sp>
        <p:nvSpPr>
          <p:cNvPr id="3" name="Content Placeholder 2"/>
          <p:cNvSpPr>
            <a:spLocks noGrp="1"/>
          </p:cNvSpPr>
          <p:nvPr>
            <p:ph sz="quarter" idx="1"/>
          </p:nvPr>
        </p:nvSpPr>
        <p:spPr/>
        <p:txBody>
          <a:bodyPr>
            <a:normAutofit/>
          </a:bodyPr>
          <a:lstStyle/>
          <a:p>
            <a:r>
              <a:rPr lang="el-GR" dirty="0"/>
              <a:t>Οι περισσότεροι μικροοργανισμοί στην φύση (σε έδαφος, νερό και ζώα) ανήκουν στην κατηγορία των μεσόφιλων.</a:t>
            </a:r>
          </a:p>
          <a:p>
            <a:r>
              <a:rPr lang="el-GR" dirty="0"/>
              <a:t>Οι μεσόφιλοι ζουν σε θερμοκρασιακό εύρος 10-50</a:t>
            </a:r>
            <a:r>
              <a:rPr lang="el-GR" baseline="30000" dirty="0"/>
              <a:t>ο</a:t>
            </a:r>
            <a:r>
              <a:rPr lang="en-US" dirty="0"/>
              <a:t>C</a:t>
            </a:r>
            <a:r>
              <a:rPr lang="el-GR" dirty="0"/>
              <a:t>, με βέλτιστη θερμοκρασία 30-37</a:t>
            </a:r>
            <a:r>
              <a:rPr lang="el-GR" baseline="30000" dirty="0"/>
              <a:t>ο</a:t>
            </a:r>
            <a:r>
              <a:rPr lang="en-US" dirty="0"/>
              <a:t>C</a:t>
            </a:r>
            <a:r>
              <a:rPr lang="el-GR" dirty="0"/>
              <a:t>.</a:t>
            </a:r>
          </a:p>
          <a:p>
            <a:r>
              <a:rPr lang="el-GR" dirty="0"/>
              <a:t>Πολλοί παθογόνοι μικροοργανισμοί που προκαλούν λοιμώξεις σε ανθρώπους, ανήκουν στην κατηγορία των μεσόφιλων.</a:t>
            </a:r>
          </a:p>
          <a:p>
            <a:r>
              <a:rPr lang="el-GR" dirty="0"/>
              <a:t>Επίσης, πολλοί μεσόφιλοι είναι υπεύθυνοι για την αλλοίωση των τροφίμων(αλλοιγόνοι).</a:t>
            </a:r>
            <a:endParaRPr lang="en-US" dirty="0"/>
          </a:p>
          <a:p>
            <a:endParaRPr lang="el-GR" dirty="0"/>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ΟΜΧ </a:t>
            </a:r>
            <a:r>
              <a:rPr lang="el-GR" u="sng" dirty="0"/>
              <a:t>δεν</a:t>
            </a:r>
            <a:r>
              <a:rPr lang="el-GR" dirty="0"/>
              <a:t> περιλαμβάνει:</a:t>
            </a:r>
          </a:p>
        </p:txBody>
      </p:sp>
      <p:sp>
        <p:nvSpPr>
          <p:cNvPr id="4" name="Slide Number Placeholder 3"/>
          <p:cNvSpPr>
            <a:spLocks noGrp="1"/>
          </p:cNvSpPr>
          <p:nvPr>
            <p:ph type="sldNum" sz="quarter" idx="12"/>
          </p:nvPr>
        </p:nvSpPr>
        <p:spPr/>
        <p:txBody>
          <a:bodyPr/>
          <a:lstStyle/>
          <a:p>
            <a:fld id="{9024477B-DF4E-49B3-A0B8-07C402A9F3C6}" type="slidenum">
              <a:rPr lang="el-GR" smtClean="0"/>
              <a:pPr/>
              <a:t>17</a:t>
            </a:fld>
            <a:endParaRPr lang="el-GR"/>
          </a:p>
        </p:txBody>
      </p:sp>
      <p:sp>
        <p:nvSpPr>
          <p:cNvPr id="3" name="Content Placeholder 2"/>
          <p:cNvSpPr>
            <a:spLocks noGrp="1"/>
          </p:cNvSpPr>
          <p:nvPr>
            <p:ph sz="quarter" idx="1"/>
          </p:nvPr>
        </p:nvSpPr>
        <p:spPr/>
        <p:txBody>
          <a:bodyPr>
            <a:normAutofit fontScale="92500" lnSpcReduction="10000"/>
          </a:bodyPr>
          <a:lstStyle/>
          <a:p>
            <a:r>
              <a:rPr lang="el-GR" dirty="0"/>
              <a:t>Αναερόβιους μικροοργανισμούς.</a:t>
            </a:r>
          </a:p>
          <a:p>
            <a:r>
              <a:rPr lang="el-GR" dirty="0"/>
              <a:t>Ψυχρότροφους μικροοργανισμούς (που δεν αναπτύσσονται σε θερμοκρασίες &gt;22</a:t>
            </a:r>
            <a:r>
              <a:rPr lang="el-GR" baseline="30000" dirty="0"/>
              <a:t>ο</a:t>
            </a:r>
            <a:r>
              <a:rPr lang="el-GR" dirty="0"/>
              <a:t> </a:t>
            </a:r>
            <a:r>
              <a:rPr lang="en-US" dirty="0"/>
              <a:t>C</a:t>
            </a:r>
            <a:r>
              <a:rPr lang="el-GR" dirty="0"/>
              <a:t>.</a:t>
            </a:r>
            <a:endParaRPr lang="en-US" dirty="0"/>
          </a:p>
          <a:p>
            <a:r>
              <a:rPr lang="el-GR" dirty="0"/>
              <a:t>Τους διατροφικά απαιτητικούς π.χ. τους αλόφιλους που απαιτούν υψηλή συγκέντρωση άλατος.</a:t>
            </a:r>
          </a:p>
          <a:p>
            <a:r>
              <a:rPr lang="el-GR" dirty="0"/>
              <a:t>Δεν καταμετρά μικροοργανισμούς οι οποίοι αδυνατούν να καλλιεργηθούν σε θρεπτικό υπόστρωμα, λόγω στρες,    δηλαδή έχουν μειωμένο μεταβολισμό.</a:t>
            </a:r>
          </a:p>
          <a:p>
            <a:r>
              <a:rPr lang="el-GR" dirty="0"/>
              <a:t>Αυτοί οι μικροοργανισμοί ονομάζονται </a:t>
            </a:r>
            <a:r>
              <a:rPr lang="en-US" b="1" dirty="0"/>
              <a:t>viable but not culturable</a:t>
            </a:r>
            <a:r>
              <a:rPr lang="el-GR" b="1" dirty="0"/>
              <a:t> </a:t>
            </a:r>
            <a:r>
              <a:rPr lang="el-GR" dirty="0"/>
              <a:t>δηλαδή</a:t>
            </a:r>
            <a:r>
              <a:rPr lang="en-US" dirty="0"/>
              <a:t> </a:t>
            </a:r>
            <a:r>
              <a:rPr lang="el-GR" dirty="0"/>
              <a:t>«βιώσιμοι αλλά όχι καλλιεργήσιμοι» και αποτελούν ιδιαίτερο πρόβλημα στα τρόφιμα.</a:t>
            </a:r>
            <a:endParaRPr lang="en-US" dirty="0"/>
          </a:p>
          <a:p>
            <a:endParaRPr lang="en-US" dirty="0"/>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Αναερόβιοι μ/ο - συσκευή αναεροβίωσης</a:t>
            </a:r>
          </a:p>
        </p:txBody>
      </p:sp>
      <p:sp>
        <p:nvSpPr>
          <p:cNvPr id="3" name="Θέση αριθμού διαφάνειας 2"/>
          <p:cNvSpPr>
            <a:spLocks noGrp="1"/>
          </p:cNvSpPr>
          <p:nvPr>
            <p:ph type="sldNum" sz="quarter" idx="12"/>
          </p:nvPr>
        </p:nvSpPr>
        <p:spPr/>
        <p:txBody>
          <a:bodyPr/>
          <a:lstStyle/>
          <a:p>
            <a:fld id="{9024477B-DF4E-49B3-A0B8-07C402A9F3C6}" type="slidenum">
              <a:rPr lang="el-GR" smtClean="0"/>
              <a:pPr/>
              <a:t>18</a:t>
            </a:fld>
            <a:endParaRPr lang="el-GR"/>
          </a:p>
        </p:txBody>
      </p:sp>
      <p:pic>
        <p:nvPicPr>
          <p:cNvPr id="5" name="Picture 2" descr="http://image.slidesharecdn.com/5-6microbialnutritiongrowth-110227102045-phpapp01/95/5-6-microbial-nutrition-growth-39-728.jpg?cb=1298802173"/>
          <p:cNvPicPr>
            <a:picLocks noGrp="1" noChangeAspect="1" noChangeArrowheads="1"/>
          </p:cNvPicPr>
          <p:nvPr>
            <p:ph sz="quarter" idx="1"/>
          </p:nvPr>
        </p:nvPicPr>
        <p:blipFill>
          <a:blip r:embed="rId2" cstate="print"/>
          <a:srcRect/>
          <a:stretch>
            <a:fillRect/>
          </a:stretch>
        </p:blipFill>
        <p:spPr bwMode="auto">
          <a:xfrm>
            <a:off x="3635896" y="1772816"/>
            <a:ext cx="4520340" cy="3390255"/>
          </a:xfrm>
          <a:prstGeom prst="rect">
            <a:avLst/>
          </a:prstGeom>
          <a:noFill/>
        </p:spPr>
      </p:pic>
      <p:sp>
        <p:nvSpPr>
          <p:cNvPr id="6" name="TextBox 5"/>
          <p:cNvSpPr txBox="1"/>
          <p:nvPr/>
        </p:nvSpPr>
        <p:spPr>
          <a:xfrm>
            <a:off x="467544" y="2132856"/>
            <a:ext cx="2880320" cy="3970318"/>
          </a:xfrm>
          <a:prstGeom prst="rect">
            <a:avLst/>
          </a:prstGeom>
          <a:noFill/>
        </p:spPr>
        <p:txBody>
          <a:bodyPr wrap="square" rtlCol="0">
            <a:spAutoFit/>
          </a:bodyPr>
          <a:lstStyle/>
          <a:p>
            <a:r>
              <a:rPr lang="el-GR" sz="2800" dirty="0"/>
              <a:t>Οι </a:t>
            </a:r>
            <a:r>
              <a:rPr lang="el-GR" sz="2800" b="1" dirty="0"/>
              <a:t>αναερόβιοι </a:t>
            </a:r>
            <a:r>
              <a:rPr lang="el-GR" sz="2800" dirty="0"/>
              <a:t>μικροοργανισμοί  που δεν καταμετρώνται με την ΟΜΧ, επωάζονται σε ειδικές φιάλες, αυτές της αναεροβίωσης.</a:t>
            </a:r>
          </a:p>
        </p:txBody>
      </p:sp>
    </p:spTree>
    <p:extLst>
      <p:ext uri="{BB962C8B-B14F-4D97-AF65-F5344CB8AC3E}">
        <p14:creationId xmlns:p14="http://schemas.microsoft.com/office/powerpoint/2010/main" val="1763055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8785920" cy="1335016"/>
          </a:xfrm>
        </p:spPr>
        <p:txBody>
          <a:bodyPr>
            <a:normAutofit/>
          </a:bodyPr>
          <a:lstStyle/>
          <a:p>
            <a:r>
              <a:rPr lang="el-GR" dirty="0"/>
              <a:t>Σημασία της ΟΜΧ </a:t>
            </a:r>
          </a:p>
        </p:txBody>
      </p:sp>
      <p:sp>
        <p:nvSpPr>
          <p:cNvPr id="4" name="Slide Number Placeholder 3"/>
          <p:cNvSpPr>
            <a:spLocks noGrp="1"/>
          </p:cNvSpPr>
          <p:nvPr>
            <p:ph type="sldNum" sz="quarter" idx="12"/>
          </p:nvPr>
        </p:nvSpPr>
        <p:spPr/>
        <p:txBody>
          <a:bodyPr/>
          <a:lstStyle/>
          <a:p>
            <a:fld id="{9024477B-DF4E-49B3-A0B8-07C402A9F3C6}" type="slidenum">
              <a:rPr lang="el-GR" smtClean="0"/>
              <a:pPr/>
              <a:t>19</a:t>
            </a:fld>
            <a:endParaRPr lang="el-GR"/>
          </a:p>
        </p:txBody>
      </p:sp>
      <p:sp>
        <p:nvSpPr>
          <p:cNvPr id="3" name="Content Placeholder 2"/>
          <p:cNvSpPr>
            <a:spLocks noGrp="1"/>
          </p:cNvSpPr>
          <p:nvPr>
            <p:ph sz="quarter" idx="1"/>
          </p:nvPr>
        </p:nvSpPr>
        <p:spPr>
          <a:xfrm>
            <a:off x="0" y="1844824"/>
            <a:ext cx="8686800" cy="4525963"/>
          </a:xfrm>
        </p:spPr>
        <p:txBody>
          <a:bodyPr/>
          <a:lstStyle/>
          <a:p>
            <a:r>
              <a:rPr lang="el-GR" dirty="0"/>
              <a:t>Η καταμέτρηση της ΟΜΧ σε ένα τρόφιμο μας δίνει μία πολύ γενική εικόνα της μικροβιολογικής κατάστασης ενός τροφίμου</a:t>
            </a:r>
            <a:r>
              <a:rPr lang="en-US" dirty="0"/>
              <a:t> (</a:t>
            </a:r>
            <a:r>
              <a:rPr lang="el-GR" dirty="0"/>
              <a:t>προϊόντος).</a:t>
            </a:r>
          </a:p>
          <a:p>
            <a:r>
              <a:rPr lang="el-GR" dirty="0"/>
              <a:t>Η ερμηνεία των αποτελεσμάτων εξαρτάται από  το είδος του τροφίμου.</a:t>
            </a:r>
          </a:p>
          <a:p>
            <a:pPr lvl="1"/>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534400" cy="758952"/>
          </a:xfrm>
        </p:spPr>
        <p:txBody>
          <a:bodyPr>
            <a:normAutofit fontScale="90000"/>
          </a:bodyPr>
          <a:lstStyle/>
          <a:p>
            <a:r>
              <a:rPr lang="el-GR" dirty="0"/>
              <a:t>ΟΜΧ</a:t>
            </a:r>
            <a:br>
              <a:rPr lang="el-GR" dirty="0"/>
            </a:br>
            <a:r>
              <a:rPr lang="el-GR" dirty="0"/>
              <a:t>ΟΛΙΚΗ ΜΕΣΟΦΙΛΗ ΧΛΩΡΙΔΑ</a:t>
            </a:r>
          </a:p>
        </p:txBody>
      </p:sp>
      <p:sp>
        <p:nvSpPr>
          <p:cNvPr id="4" name="Slide Number Placeholder 3"/>
          <p:cNvSpPr>
            <a:spLocks noGrp="1"/>
          </p:cNvSpPr>
          <p:nvPr>
            <p:ph type="sldNum" sz="quarter" idx="12"/>
          </p:nvPr>
        </p:nvSpPr>
        <p:spPr/>
        <p:txBody>
          <a:bodyPr/>
          <a:lstStyle/>
          <a:p>
            <a:fld id="{9024477B-DF4E-49B3-A0B8-07C402A9F3C6}" type="slidenum">
              <a:rPr lang="el-GR" smtClean="0"/>
              <a:pPr/>
              <a:t>2</a:t>
            </a:fld>
            <a:endParaRPr lang="el-GR"/>
          </a:p>
        </p:txBody>
      </p:sp>
      <p:sp>
        <p:nvSpPr>
          <p:cNvPr id="3" name="Content Placeholder 2"/>
          <p:cNvSpPr>
            <a:spLocks noGrp="1"/>
          </p:cNvSpPr>
          <p:nvPr>
            <p:ph sz="quarter" idx="1"/>
          </p:nvPr>
        </p:nvSpPr>
        <p:spPr/>
        <p:txBody>
          <a:bodyPr>
            <a:normAutofit fontScale="92500" lnSpcReduction="20000"/>
          </a:bodyPr>
          <a:lstStyle/>
          <a:p>
            <a:r>
              <a:rPr lang="el-GR" dirty="0"/>
              <a:t>Είναι ο πληθυσμός των αερόβιων μεσόφιλων μικροβίων, τα οποία με τη χρήση ορισμένου υποστρώματος και σε ορισμένη θερμοκρασία και χρόνο επώασης (η άριστη θερμοκρασία ανάπτυξής τους είναι μεταξύ 30-37</a:t>
            </a:r>
            <a:r>
              <a:rPr lang="el-GR" baseline="30000" dirty="0"/>
              <a:t>ο</a:t>
            </a:r>
            <a:r>
              <a:rPr lang="en-US" dirty="0"/>
              <a:t>C</a:t>
            </a:r>
            <a:r>
              <a:rPr lang="el-GR" dirty="0"/>
              <a:t>) μπορούν να αναπτυχθούν και να δώσουν από μία ορατή αποικία.</a:t>
            </a:r>
          </a:p>
          <a:p>
            <a:r>
              <a:rPr lang="el-GR" dirty="0"/>
              <a:t>Η ΟΜΧ γίνεται συνήθως στους 37</a:t>
            </a:r>
            <a:r>
              <a:rPr lang="el-GR" baseline="30000" dirty="0"/>
              <a:t>ο</a:t>
            </a:r>
            <a:r>
              <a:rPr lang="en-US" dirty="0"/>
              <a:t>C </a:t>
            </a:r>
            <a:r>
              <a:rPr lang="el-GR" dirty="0"/>
              <a:t>για 48 </a:t>
            </a:r>
            <a:r>
              <a:rPr lang="en-US" dirty="0"/>
              <a:t>h </a:t>
            </a:r>
            <a:r>
              <a:rPr lang="el-GR" dirty="0"/>
              <a:t>στο υπόστρωμα </a:t>
            </a:r>
            <a:r>
              <a:rPr lang="en-US" dirty="0"/>
              <a:t>Plate Count Agar (PCA).</a:t>
            </a:r>
            <a:endParaRPr lang="el-GR" dirty="0"/>
          </a:p>
          <a:p>
            <a:pPr>
              <a:buNone/>
            </a:pPr>
            <a:endParaRPr lang="en-US" dirty="0"/>
          </a:p>
          <a:p>
            <a:r>
              <a:rPr lang="el-GR" dirty="0"/>
              <a:t>Είναι η  πιο συνηθισμένη μικροβιολογική ανάλυση τροφίμων.</a:t>
            </a:r>
            <a:endParaRPr lang="en-US" dirty="0"/>
          </a:p>
          <a:p>
            <a:r>
              <a:rPr lang="el-GR" dirty="0"/>
              <a:t>Σκοπός της ΟΜΧ είναι η </a:t>
            </a:r>
            <a:r>
              <a:rPr lang="el-GR" b="1" dirty="0"/>
              <a:t>εκτίμηση της υγιεινής κατάστασης</a:t>
            </a:r>
            <a:r>
              <a:rPr lang="el-GR" dirty="0"/>
              <a:t> των προϊόντων. </a:t>
            </a: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Σημασία της ΟΜΧ</a:t>
            </a:r>
          </a:p>
        </p:txBody>
      </p:sp>
      <p:sp>
        <p:nvSpPr>
          <p:cNvPr id="4" name="Slide Number Placeholder 3"/>
          <p:cNvSpPr>
            <a:spLocks noGrp="1"/>
          </p:cNvSpPr>
          <p:nvPr>
            <p:ph type="sldNum" sz="quarter" idx="12"/>
          </p:nvPr>
        </p:nvSpPr>
        <p:spPr/>
        <p:txBody>
          <a:bodyPr/>
          <a:lstStyle/>
          <a:p>
            <a:fld id="{9024477B-DF4E-49B3-A0B8-07C402A9F3C6}" type="slidenum">
              <a:rPr lang="el-GR" smtClean="0"/>
              <a:pPr/>
              <a:t>20</a:t>
            </a:fld>
            <a:endParaRPr lang="el-GR"/>
          </a:p>
        </p:txBody>
      </p:sp>
      <p:sp>
        <p:nvSpPr>
          <p:cNvPr id="3" name="Content Placeholder 2"/>
          <p:cNvSpPr>
            <a:spLocks noGrp="1"/>
          </p:cNvSpPr>
          <p:nvPr>
            <p:ph sz="quarter" idx="1"/>
          </p:nvPr>
        </p:nvSpPr>
        <p:spPr/>
        <p:txBody>
          <a:bodyPr/>
          <a:lstStyle/>
          <a:p>
            <a:pPr marL="342900" lvl="1" indent="-342900">
              <a:buFont typeface="Wingdings 2"/>
              <a:buChar char=""/>
            </a:pPr>
            <a:r>
              <a:rPr lang="el-GR" sz="3200" dirty="0"/>
              <a:t>Επομένως, δεν σημαίνει αναγκαστικά  ότι υψηλή ΟΜΧ=κακό τρόφιμο </a:t>
            </a:r>
          </a:p>
          <a:p>
            <a:pPr marL="342900" lvl="1" indent="-342900">
              <a:buFont typeface="Wingdings 2"/>
              <a:buChar char=""/>
            </a:pPr>
            <a:r>
              <a:rPr lang="el-GR" sz="3200" dirty="0"/>
              <a:t>χαμηλή ΟΜΧ=καλό τρόφιμο</a:t>
            </a:r>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534400" cy="758952"/>
          </a:xfrm>
        </p:spPr>
        <p:txBody>
          <a:bodyPr>
            <a:normAutofit fontScale="90000"/>
          </a:bodyPr>
          <a:lstStyle/>
          <a:p>
            <a:r>
              <a:rPr lang="el-GR" dirty="0"/>
              <a:t>Με την εκτίμηση του μικροβιακού φορτίου :</a:t>
            </a:r>
            <a:br>
              <a:rPr lang="el-GR" dirty="0"/>
            </a:br>
            <a:endParaRPr lang="el-GR" dirty="0"/>
          </a:p>
        </p:txBody>
      </p:sp>
      <p:sp>
        <p:nvSpPr>
          <p:cNvPr id="4" name="Slide Number Placeholder 3"/>
          <p:cNvSpPr>
            <a:spLocks noGrp="1"/>
          </p:cNvSpPr>
          <p:nvPr>
            <p:ph type="sldNum" sz="quarter" idx="12"/>
          </p:nvPr>
        </p:nvSpPr>
        <p:spPr/>
        <p:txBody>
          <a:bodyPr/>
          <a:lstStyle/>
          <a:p>
            <a:fld id="{9024477B-DF4E-49B3-A0B8-07C402A9F3C6}" type="slidenum">
              <a:rPr lang="el-GR" smtClean="0"/>
              <a:pPr/>
              <a:t>21</a:t>
            </a:fld>
            <a:endParaRPr lang="el-GR"/>
          </a:p>
        </p:txBody>
      </p:sp>
      <p:sp>
        <p:nvSpPr>
          <p:cNvPr id="3" name="Content Placeholder 2"/>
          <p:cNvSpPr>
            <a:spLocks noGrp="1"/>
          </p:cNvSpPr>
          <p:nvPr>
            <p:ph sz="quarter" idx="1"/>
          </p:nvPr>
        </p:nvSpPr>
        <p:spPr/>
        <p:txBody>
          <a:bodyPr>
            <a:normAutofit/>
          </a:bodyPr>
          <a:lstStyle/>
          <a:p>
            <a:pPr lvl="1"/>
            <a:r>
              <a:rPr lang="el-GR" dirty="0"/>
              <a:t>Μπορεί να προβλεφθεί η διάρκεια ζωής του τροφίμου.</a:t>
            </a:r>
          </a:p>
          <a:p>
            <a:pPr lvl="1"/>
            <a:r>
              <a:rPr lang="el-GR" dirty="0"/>
              <a:t>Να εξαχθούν συμπεράσματα για τις συνθήκες κάτω από τις οποίες επεξεργάστηκε, συσκευάστηκε ή διακινήθηκε.</a:t>
            </a:r>
          </a:p>
          <a:p>
            <a:pPr lvl="1"/>
            <a:r>
              <a:rPr lang="el-GR" dirty="0"/>
              <a:t>Μπορεί να εντοπισθούν πηγές μόλυνσης και ρύπανσης σε κάποιο σημείο της γραμμής επεξεργασίας.</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Για κάθε μικροβιολογική ανάλυση:</a:t>
            </a:r>
          </a:p>
        </p:txBody>
      </p:sp>
      <p:sp>
        <p:nvSpPr>
          <p:cNvPr id="4" name="Slide Number Placeholder 3"/>
          <p:cNvSpPr>
            <a:spLocks noGrp="1"/>
          </p:cNvSpPr>
          <p:nvPr>
            <p:ph type="sldNum" sz="quarter" idx="12"/>
          </p:nvPr>
        </p:nvSpPr>
        <p:spPr/>
        <p:txBody>
          <a:bodyPr/>
          <a:lstStyle/>
          <a:p>
            <a:fld id="{9024477B-DF4E-49B3-A0B8-07C402A9F3C6}" type="slidenum">
              <a:rPr lang="el-GR" smtClean="0"/>
              <a:pPr/>
              <a:t>22</a:t>
            </a:fld>
            <a:endParaRPr lang="el-GR"/>
          </a:p>
        </p:txBody>
      </p:sp>
      <p:sp>
        <p:nvSpPr>
          <p:cNvPr id="3" name="Content Placeholder 2"/>
          <p:cNvSpPr>
            <a:spLocks noGrp="1"/>
          </p:cNvSpPr>
          <p:nvPr>
            <p:ph sz="quarter" idx="1"/>
          </p:nvPr>
        </p:nvSpPr>
        <p:spPr/>
        <p:txBody>
          <a:bodyPr/>
          <a:lstStyle/>
          <a:p>
            <a:r>
              <a:rPr lang="el-GR" dirty="0"/>
              <a:t>Πρέπει να γνωρίζουμε:</a:t>
            </a:r>
          </a:p>
          <a:p>
            <a:pPr marL="971550" lvl="1" indent="-514350">
              <a:buFont typeface="+mj-lt"/>
              <a:buAutoNum type="arabicPeriod"/>
            </a:pPr>
            <a:r>
              <a:rPr lang="el-GR" dirty="0"/>
              <a:t>Τι πληροφορίες μας δίνει.</a:t>
            </a:r>
          </a:p>
          <a:p>
            <a:pPr marL="971550" lvl="1" indent="-514350">
              <a:buFont typeface="+mj-lt"/>
              <a:buAutoNum type="arabicPeriod"/>
            </a:pPr>
            <a:r>
              <a:rPr lang="el-GR" dirty="0"/>
              <a:t>Ποιό υπόστρωμα έχει χρησιμοποιηθεί.</a:t>
            </a:r>
          </a:p>
          <a:p>
            <a:pPr marL="971550" lvl="1" indent="-514350">
              <a:buFont typeface="+mj-lt"/>
              <a:buAutoNum type="arabicPeriod"/>
            </a:pPr>
            <a:r>
              <a:rPr lang="el-GR" dirty="0"/>
              <a:t>Ποιά τεχνική εμβολιασμού χρησιμοποιήθηκε π.χ. ενσωμάτωση, επίστρωση ή επιστιβάδευση.</a:t>
            </a:r>
          </a:p>
          <a:p>
            <a:pPr marL="971550" lvl="1" indent="-514350">
              <a:buFont typeface="+mj-lt"/>
              <a:buAutoNum type="arabicPeriod"/>
            </a:pPr>
            <a:r>
              <a:rPr lang="el-GR" dirty="0"/>
              <a:t>Σε τι θερμοκρασία έγινε η επώαση.</a:t>
            </a:r>
          </a:p>
          <a:p>
            <a:pPr marL="971550" lvl="1" indent="-514350">
              <a:buFont typeface="+mj-lt"/>
              <a:buAutoNum type="arabicPeriod"/>
            </a:pPr>
            <a:r>
              <a:rPr lang="el-GR" dirty="0"/>
              <a:t>Για πόσες ώρες έγινε η επώαση.</a:t>
            </a:r>
          </a:p>
          <a:p>
            <a:pPr lvl="1"/>
            <a:endParaRPr lang="el-GR" dirty="0"/>
          </a:p>
          <a:p>
            <a:pPr lvl="1">
              <a:buNone/>
            </a:pP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534400" cy="758952"/>
          </a:xfrm>
        </p:spPr>
        <p:txBody>
          <a:bodyPr/>
          <a:lstStyle/>
          <a:p>
            <a:r>
              <a:rPr lang="el-GR" dirty="0"/>
              <a:t>Μέθοδος ΟΜΧ</a:t>
            </a:r>
          </a:p>
        </p:txBody>
      </p:sp>
      <p:sp>
        <p:nvSpPr>
          <p:cNvPr id="4" name="Slide Number Placeholder 3"/>
          <p:cNvSpPr>
            <a:spLocks noGrp="1"/>
          </p:cNvSpPr>
          <p:nvPr>
            <p:ph type="sldNum" sz="quarter" idx="12"/>
          </p:nvPr>
        </p:nvSpPr>
        <p:spPr/>
        <p:txBody>
          <a:bodyPr/>
          <a:lstStyle/>
          <a:p>
            <a:fld id="{9024477B-DF4E-49B3-A0B8-07C402A9F3C6}" type="slidenum">
              <a:rPr lang="el-GR" smtClean="0"/>
              <a:pPr/>
              <a:t>23</a:t>
            </a:fld>
            <a:endParaRPr lang="el-GR"/>
          </a:p>
        </p:txBody>
      </p:sp>
      <p:sp>
        <p:nvSpPr>
          <p:cNvPr id="3" name="Content Placeholder 2"/>
          <p:cNvSpPr>
            <a:spLocks noGrp="1"/>
          </p:cNvSpPr>
          <p:nvPr>
            <p:ph sz="quarter" idx="1"/>
          </p:nvPr>
        </p:nvSpPr>
        <p:spPr/>
        <p:txBody>
          <a:bodyPr/>
          <a:lstStyle/>
          <a:p>
            <a:r>
              <a:rPr lang="el-GR" dirty="0"/>
              <a:t>Υπόστρωμα: </a:t>
            </a:r>
            <a:r>
              <a:rPr lang="en-US" dirty="0"/>
              <a:t>PCA</a:t>
            </a:r>
          </a:p>
          <a:p>
            <a:r>
              <a:rPr lang="el-GR" dirty="0"/>
              <a:t>Μέθοδος: Ενσωμάτωσης</a:t>
            </a:r>
          </a:p>
          <a:p>
            <a:r>
              <a:rPr lang="el-GR" dirty="0"/>
              <a:t>Θερμοκρασία: 37</a:t>
            </a:r>
            <a:r>
              <a:rPr lang="el-GR" baseline="30000" dirty="0"/>
              <a:t>ο</a:t>
            </a:r>
            <a:r>
              <a:rPr lang="el-GR" dirty="0"/>
              <a:t> </a:t>
            </a:r>
            <a:r>
              <a:rPr lang="en-US" dirty="0"/>
              <a:t>C</a:t>
            </a:r>
          </a:p>
          <a:p>
            <a:r>
              <a:rPr lang="el-GR" dirty="0"/>
              <a:t>Χρόνος επώασης: 48</a:t>
            </a:r>
            <a:r>
              <a:rPr lang="en-US" dirty="0"/>
              <a:t>h</a:t>
            </a:r>
            <a:endParaRPr lang="el-GR" dirty="0"/>
          </a:p>
        </p:txBody>
      </p:sp>
      <p:pic>
        <p:nvPicPr>
          <p:cNvPr id="2050" name="Picture 2" descr="http://t3.gstatic.com/images?q=tbn:ANd9GcTww8-_5WuFax2ZTII3rh81y4NdFO9pdvYJApLDaQYe8jp1oZrPeQ"/>
          <p:cNvPicPr>
            <a:picLocks noChangeAspect="1" noChangeArrowheads="1"/>
          </p:cNvPicPr>
          <p:nvPr/>
        </p:nvPicPr>
        <p:blipFill>
          <a:blip r:embed="rId2" cstate="print"/>
          <a:srcRect/>
          <a:stretch>
            <a:fillRect/>
          </a:stretch>
        </p:blipFill>
        <p:spPr bwMode="auto">
          <a:xfrm>
            <a:off x="5580112" y="3573016"/>
            <a:ext cx="2734047" cy="2871374"/>
          </a:xfrm>
          <a:prstGeom prst="rect">
            <a:avLst/>
          </a:prstGeom>
          <a:noFill/>
        </p:spPr>
      </p:pic>
      <p:pic>
        <p:nvPicPr>
          <p:cNvPr id="2052" name="Picture 4" descr="http://t1.gstatic.com/images?q=tbn:ANd9GcRGoE7JyLGOkQmDGmuTfjKjckqICqrMkFBnpBvGviMaSCCynf-i2w"/>
          <p:cNvPicPr>
            <a:picLocks noChangeAspect="1" noChangeArrowheads="1"/>
          </p:cNvPicPr>
          <p:nvPr/>
        </p:nvPicPr>
        <p:blipFill>
          <a:blip r:embed="rId3" cstate="print"/>
          <a:srcRect/>
          <a:stretch>
            <a:fillRect/>
          </a:stretch>
        </p:blipFill>
        <p:spPr bwMode="auto">
          <a:xfrm>
            <a:off x="5796136" y="908720"/>
            <a:ext cx="2267322" cy="226732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υπόστρωμα </a:t>
            </a:r>
            <a:r>
              <a:rPr lang="en-US" dirty="0"/>
              <a:t>PCA </a:t>
            </a:r>
            <a:r>
              <a:rPr lang="el-GR" dirty="0"/>
              <a:t>για την ΟΜΧ είναι:</a:t>
            </a:r>
          </a:p>
        </p:txBody>
      </p:sp>
      <p:sp>
        <p:nvSpPr>
          <p:cNvPr id="4" name="Slide Number Placeholder 3"/>
          <p:cNvSpPr>
            <a:spLocks noGrp="1"/>
          </p:cNvSpPr>
          <p:nvPr>
            <p:ph type="sldNum" sz="quarter" idx="12"/>
          </p:nvPr>
        </p:nvSpPr>
        <p:spPr/>
        <p:txBody>
          <a:bodyPr/>
          <a:lstStyle/>
          <a:p>
            <a:fld id="{9024477B-DF4E-49B3-A0B8-07C402A9F3C6}" type="slidenum">
              <a:rPr lang="el-GR" smtClean="0"/>
              <a:pPr/>
              <a:t>24</a:t>
            </a:fld>
            <a:endParaRPr lang="el-GR"/>
          </a:p>
        </p:txBody>
      </p:sp>
      <p:sp>
        <p:nvSpPr>
          <p:cNvPr id="3" name="Content Placeholder 2"/>
          <p:cNvSpPr>
            <a:spLocks noGrp="1"/>
          </p:cNvSpPr>
          <p:nvPr>
            <p:ph sz="quarter" idx="1"/>
          </p:nvPr>
        </p:nvSpPr>
        <p:spPr>
          <a:xfrm>
            <a:off x="152400" y="1484784"/>
            <a:ext cx="8991600" cy="4525963"/>
          </a:xfrm>
        </p:spPr>
        <p:txBody>
          <a:bodyPr/>
          <a:lstStyle/>
          <a:p>
            <a:r>
              <a:rPr lang="el-GR" dirty="0"/>
              <a:t>Διατροφικά μέτριο</a:t>
            </a:r>
          </a:p>
          <a:p>
            <a:r>
              <a:rPr lang="el-GR" dirty="0"/>
              <a:t>Περιέχει:</a:t>
            </a:r>
          </a:p>
          <a:p>
            <a:pPr lvl="1"/>
            <a:r>
              <a:rPr lang="en-US" dirty="0"/>
              <a:t>Peptone of casein</a:t>
            </a:r>
            <a:r>
              <a:rPr lang="el-GR" dirty="0"/>
              <a:t>,υδρολυμένη </a:t>
            </a:r>
            <a:r>
              <a:rPr lang="el-GR" u="sng" dirty="0"/>
              <a:t>πρωτεΐνη</a:t>
            </a:r>
            <a:r>
              <a:rPr lang="el-GR" dirty="0"/>
              <a:t> γάλακτος, για πηγή αζώτου</a:t>
            </a:r>
          </a:p>
          <a:p>
            <a:pPr lvl="1"/>
            <a:r>
              <a:rPr lang="en-US" dirty="0"/>
              <a:t>Yeast Extract</a:t>
            </a:r>
            <a:r>
              <a:rPr lang="el-GR" dirty="0"/>
              <a:t>, εκχύλισμα ζύμης για  πηγή </a:t>
            </a:r>
            <a:r>
              <a:rPr lang="el-GR" u="sng" dirty="0"/>
              <a:t>βιταμινών</a:t>
            </a:r>
            <a:endParaRPr lang="el-GR" dirty="0"/>
          </a:p>
          <a:p>
            <a:pPr lvl="1"/>
            <a:r>
              <a:rPr lang="en-US" dirty="0"/>
              <a:t>Glucose</a:t>
            </a:r>
            <a:r>
              <a:rPr lang="el-GR" dirty="0"/>
              <a:t>, για πηγή σακχάρων (άνθρακα)</a:t>
            </a:r>
          </a:p>
          <a:p>
            <a:pPr lvl="1"/>
            <a:r>
              <a:rPr lang="en-US" dirty="0"/>
              <a:t>Agar</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1749245"/>
            <a:ext cx="8991600" cy="4525963"/>
          </a:xfrm>
        </p:spPr>
        <p:txBody>
          <a:bodyPr>
            <a:normAutofit/>
          </a:bodyPr>
          <a:lstStyle/>
          <a:p>
            <a:endParaRPr lang="el-GR" dirty="0"/>
          </a:p>
          <a:p>
            <a:r>
              <a:rPr lang="en-US" dirty="0"/>
              <a:t>Peptone from casein             5,0 g      </a:t>
            </a:r>
            <a:endParaRPr lang="el-GR" dirty="0"/>
          </a:p>
          <a:p>
            <a:r>
              <a:rPr lang="en-US" dirty="0"/>
              <a:t>Yeast extract                       </a:t>
            </a:r>
            <a:r>
              <a:rPr lang="el-GR" dirty="0"/>
              <a:t>  </a:t>
            </a:r>
            <a:r>
              <a:rPr lang="en-US" dirty="0"/>
              <a:t>  2,5 g                                  </a:t>
            </a:r>
            <a:endParaRPr lang="el-GR" dirty="0"/>
          </a:p>
          <a:p>
            <a:r>
              <a:rPr lang="en-US" dirty="0"/>
              <a:t>Glucose                               </a:t>
            </a:r>
            <a:r>
              <a:rPr lang="el-GR" dirty="0"/>
              <a:t> </a:t>
            </a:r>
            <a:r>
              <a:rPr lang="en-US" dirty="0"/>
              <a:t>  </a:t>
            </a:r>
            <a:r>
              <a:rPr lang="el-GR" dirty="0"/>
              <a:t> </a:t>
            </a:r>
            <a:r>
              <a:rPr lang="en-US" dirty="0"/>
              <a:t>1,0 g</a:t>
            </a:r>
            <a:endParaRPr lang="el-GR" dirty="0"/>
          </a:p>
          <a:p>
            <a:r>
              <a:rPr lang="en-US" dirty="0"/>
              <a:t>Agar                                    </a:t>
            </a:r>
            <a:r>
              <a:rPr lang="el-GR" dirty="0"/>
              <a:t>  </a:t>
            </a:r>
            <a:r>
              <a:rPr lang="en-US" dirty="0"/>
              <a:t> 15,0 g</a:t>
            </a:r>
            <a:endParaRPr lang="el-GR" dirty="0"/>
          </a:p>
          <a:p>
            <a:r>
              <a:rPr lang="en-US" dirty="0"/>
              <a:t>D</a:t>
            </a:r>
            <a:r>
              <a:rPr lang="en-GB" dirty="0"/>
              <a:t>.</a:t>
            </a:r>
            <a:r>
              <a:rPr lang="en-US" dirty="0"/>
              <a:t>W</a:t>
            </a:r>
            <a:r>
              <a:rPr lang="en-GB" dirty="0"/>
              <a:t>.    </a:t>
            </a:r>
            <a:r>
              <a:rPr lang="en-US" dirty="0"/>
              <a:t>q</a:t>
            </a:r>
            <a:r>
              <a:rPr lang="el-GR" dirty="0"/>
              <a:t>.</a:t>
            </a:r>
            <a:r>
              <a:rPr lang="en-US" dirty="0"/>
              <a:t>s</a:t>
            </a:r>
            <a:r>
              <a:rPr lang="el-GR" dirty="0"/>
              <a:t>.</a:t>
            </a:r>
            <a:r>
              <a:rPr lang="en-US" dirty="0"/>
              <a:t>p</a:t>
            </a:r>
            <a:r>
              <a:rPr lang="el-GR" dirty="0"/>
              <a:t>.                     1000,0 </a:t>
            </a:r>
            <a:r>
              <a:rPr lang="en-US" dirty="0" err="1"/>
              <a:t>mL</a:t>
            </a:r>
            <a:endParaRPr lang="el-GR" dirty="0"/>
          </a:p>
          <a:p>
            <a:endParaRPr lang="el-GR" dirty="0"/>
          </a:p>
          <a:p>
            <a:r>
              <a:rPr lang="en-US" dirty="0"/>
              <a:t>pH</a:t>
            </a:r>
            <a:r>
              <a:rPr lang="el-GR" dirty="0"/>
              <a:t>  7,0 +/-  0,2  </a:t>
            </a:r>
          </a:p>
          <a:p>
            <a:r>
              <a:rPr lang="el-GR" dirty="0"/>
              <a:t>Αποστείρωση στους 121</a:t>
            </a:r>
            <a:r>
              <a:rPr lang="en-US" baseline="30000" dirty="0"/>
              <a:t>o </a:t>
            </a:r>
            <a:r>
              <a:rPr lang="en-US" dirty="0"/>
              <a:t>C</a:t>
            </a:r>
            <a:r>
              <a:rPr lang="el-GR" dirty="0"/>
              <a:t> για 15 </a:t>
            </a:r>
            <a:r>
              <a:rPr lang="en-US" dirty="0"/>
              <a:t>min</a:t>
            </a:r>
            <a:r>
              <a:rPr lang="el-GR" dirty="0"/>
              <a:t>.</a:t>
            </a:r>
          </a:p>
          <a:p>
            <a:endParaRPr lang="el-GR" dirty="0"/>
          </a:p>
          <a:p>
            <a:endParaRPr lang="el-GR" dirty="0"/>
          </a:p>
        </p:txBody>
      </p:sp>
      <p:sp>
        <p:nvSpPr>
          <p:cNvPr id="4" name="Slide Number Placeholder 3"/>
          <p:cNvSpPr>
            <a:spLocks noGrp="1"/>
          </p:cNvSpPr>
          <p:nvPr>
            <p:ph type="sldNum" sz="quarter" idx="12"/>
          </p:nvPr>
        </p:nvSpPr>
        <p:spPr/>
        <p:txBody>
          <a:bodyPr/>
          <a:lstStyle/>
          <a:p>
            <a:fld id="{9024477B-DF4E-49B3-A0B8-07C402A9F3C6}" type="slidenum">
              <a:rPr lang="el-GR" smtClean="0"/>
              <a:pPr/>
              <a:t>25</a:t>
            </a:fld>
            <a:endParaRPr lang="el-GR"/>
          </a:p>
        </p:txBody>
      </p:sp>
      <p:sp>
        <p:nvSpPr>
          <p:cNvPr id="2" name="Ορθογώνιο 1"/>
          <p:cNvSpPr/>
          <p:nvPr/>
        </p:nvSpPr>
        <p:spPr>
          <a:xfrm>
            <a:off x="1187624" y="116632"/>
            <a:ext cx="6773490" cy="923330"/>
          </a:xfrm>
          <a:prstGeom prst="rect">
            <a:avLst/>
          </a:prstGeom>
        </p:spPr>
        <p:txBody>
          <a:bodyPr wrap="square">
            <a:spAutoFit/>
          </a:bodyPr>
          <a:lstStyle/>
          <a:p>
            <a:pPr marL="274320" lvl="0" indent="-274320">
              <a:spcBef>
                <a:spcPct val="20000"/>
              </a:spcBef>
              <a:buClr>
                <a:srgbClr val="D16349"/>
              </a:buClr>
              <a:buSzPct val="85000"/>
              <a:buFont typeface="Wingdings 2"/>
              <a:buChar char=""/>
            </a:pPr>
            <a:r>
              <a:rPr lang="en-US" sz="2700" b="1" u="sng" dirty="0">
                <a:solidFill>
                  <a:prstClr val="black"/>
                </a:solidFill>
              </a:rPr>
              <a:t>Plate Count Agar (PCA)  - "Standard Methods Agar"</a:t>
            </a:r>
            <a:endParaRPr lang="el-GR" sz="2700" dirty="0">
              <a:solidFill>
                <a:prstClr val="black"/>
              </a:solidFill>
            </a:endParaRPr>
          </a:p>
        </p:txBody>
      </p:sp>
    </p:spTree>
    <p:extLst>
      <p:ext uri="{BB962C8B-B14F-4D97-AF65-F5344CB8AC3E}">
        <p14:creationId xmlns:p14="http://schemas.microsoft.com/office/powerpoint/2010/main" val="625199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1268760"/>
            <a:ext cx="8246070" cy="458115"/>
          </a:xfrm>
        </p:spPr>
        <p:txBody>
          <a:bodyPr>
            <a:normAutofit fontScale="90000"/>
          </a:bodyPr>
          <a:lstStyle/>
          <a:p>
            <a:r>
              <a:rPr lang="el-GR" b="1" u="sng" dirty="0">
                <a:solidFill>
                  <a:schemeClr val="tx1"/>
                </a:solidFill>
              </a:rPr>
              <a:t>Παρατηρήσεις:</a:t>
            </a:r>
            <a:br>
              <a:rPr lang="el-GR" dirty="0">
                <a:solidFill>
                  <a:schemeClr val="tx1"/>
                </a:solidFill>
              </a:rPr>
            </a:br>
            <a:r>
              <a:rPr lang="el-GR" b="1" dirty="0">
                <a:solidFill>
                  <a:srgbClr val="FFC000"/>
                </a:solidFill>
              </a:rPr>
              <a:t> </a:t>
            </a:r>
            <a:br>
              <a:rPr lang="el-GR" dirty="0">
                <a:solidFill>
                  <a:srgbClr val="FFC000"/>
                </a:solidFill>
              </a:rPr>
            </a:br>
            <a:endParaRPr lang="el-GR" dirty="0">
              <a:solidFill>
                <a:srgbClr val="FFC000"/>
              </a:solidFill>
            </a:endParaRPr>
          </a:p>
        </p:txBody>
      </p:sp>
      <p:sp>
        <p:nvSpPr>
          <p:cNvPr id="3" name="2 - Θέση περιεχομένου"/>
          <p:cNvSpPr>
            <a:spLocks noGrp="1"/>
          </p:cNvSpPr>
          <p:nvPr>
            <p:ph idx="1"/>
          </p:nvPr>
        </p:nvSpPr>
        <p:spPr>
          <a:xfrm>
            <a:off x="296260" y="1443835"/>
            <a:ext cx="8246070" cy="4428445"/>
          </a:xfrm>
        </p:spPr>
        <p:txBody>
          <a:bodyPr>
            <a:noAutofit/>
          </a:bodyPr>
          <a:lstStyle/>
          <a:p>
            <a:pPr>
              <a:buNone/>
            </a:pPr>
            <a:r>
              <a:rPr lang="el-GR" sz="2400" dirty="0"/>
              <a:t> </a:t>
            </a:r>
          </a:p>
          <a:p>
            <a:r>
              <a:rPr lang="el-GR" sz="2400" dirty="0"/>
              <a:t>Η εκλεκτικότητα των θρεπτικών υλικών προκαλεί μείωση της ικανότητάς τους, για την ανάπτυξη των μικροβίων. Για τον περιορισμό των μειονεκτημάτων απαιτούνται:</a:t>
            </a:r>
          </a:p>
          <a:p>
            <a:pPr lvl="0">
              <a:buFont typeface="Wingdings" pitchFamily="2" charset="2"/>
              <a:buChar char="ü"/>
            </a:pPr>
            <a:r>
              <a:rPr lang="en-US" sz="2400" dirty="0"/>
              <a:t>X</a:t>
            </a:r>
            <a:r>
              <a:rPr lang="el-GR" sz="2400" dirty="0"/>
              <a:t>ρησιμοποίηση υλικών, που περιέχουν παράγοντες θρεπτικούς και </a:t>
            </a:r>
            <a:r>
              <a:rPr lang="en-US" sz="2400" dirty="0"/>
              <a:t> </a:t>
            </a:r>
            <a:r>
              <a:rPr lang="el-GR" sz="2400" dirty="0"/>
              <a:t>ανασταλτικούς, καθορισμένης, γνωστής και ελεγμένης ποιότητας</a:t>
            </a:r>
          </a:p>
          <a:p>
            <a:pPr>
              <a:buFont typeface="Wingdings" pitchFamily="2" charset="2"/>
              <a:buChar char="ü"/>
            </a:pPr>
            <a:r>
              <a:rPr lang="el-GR" sz="2400" dirty="0"/>
              <a:t> </a:t>
            </a:r>
            <a:r>
              <a:rPr lang="en-US" sz="2400" dirty="0"/>
              <a:t>A</a:t>
            </a:r>
            <a:r>
              <a:rPr lang="el-GR" sz="2400" dirty="0"/>
              <a:t>κριβής καθορισμός  της συγκέντρωσης των παραπάνω παραγόντων μέσα στα</a:t>
            </a:r>
            <a:r>
              <a:rPr lang="en-US" sz="2400" dirty="0"/>
              <a:t> </a:t>
            </a:r>
            <a:r>
              <a:rPr lang="el-GR" sz="2400" dirty="0"/>
              <a:t>θρεπτικά υλικά</a:t>
            </a:r>
          </a:p>
          <a:p>
            <a:pPr>
              <a:buFont typeface="Wingdings" pitchFamily="2" charset="2"/>
              <a:buChar char="ü"/>
            </a:pPr>
            <a:r>
              <a:rPr lang="el-GR" sz="2400" dirty="0"/>
              <a:t>Έλεγχος των θρεπτικών υλικών, με χρησιμοποίηση  γνωστών στελεχών</a:t>
            </a:r>
            <a:r>
              <a:rPr lang="en-US" sz="2400" dirty="0"/>
              <a:t> </a:t>
            </a:r>
            <a:r>
              <a:rPr lang="el-GR" sz="2400" dirty="0"/>
              <a:t>μικροβίων</a:t>
            </a:r>
          </a:p>
          <a:p>
            <a:pPr>
              <a:buFont typeface="Wingdings" pitchFamily="2" charset="2"/>
              <a:buChar char="ü"/>
            </a:pPr>
            <a:endParaRPr lang="el-GR" sz="2400" dirty="0"/>
          </a:p>
          <a:p>
            <a:endParaRPr lang="el-GR" sz="2400" dirty="0"/>
          </a:p>
        </p:txBody>
      </p:sp>
      <p:sp>
        <p:nvSpPr>
          <p:cNvPr id="4" name="3 - Θέση αριθμού διαφάνειας"/>
          <p:cNvSpPr>
            <a:spLocks noGrp="1"/>
          </p:cNvSpPr>
          <p:nvPr>
            <p:ph type="sldNum" sz="quarter" idx="12"/>
          </p:nvPr>
        </p:nvSpPr>
        <p:spPr/>
        <p:txBody>
          <a:bodyPr/>
          <a:lstStyle/>
          <a:p>
            <a:fld id="{9024477B-DF4E-49B3-A0B8-07C402A9F3C6}" type="slidenum">
              <a:rPr lang="el-GR" smtClean="0"/>
              <a:pPr/>
              <a:t>26</a:t>
            </a:fld>
            <a:endParaRPr lang="el-GR"/>
          </a:p>
        </p:txBody>
      </p:sp>
    </p:spTree>
    <p:extLst>
      <p:ext uri="{BB962C8B-B14F-4D97-AF65-F5344CB8AC3E}">
        <p14:creationId xmlns:p14="http://schemas.microsoft.com/office/powerpoint/2010/main" val="914233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Τρόποι εμβολιασμού σε τρυβλία</a:t>
            </a:r>
          </a:p>
        </p:txBody>
      </p:sp>
      <p:sp>
        <p:nvSpPr>
          <p:cNvPr id="4" name="Slide Number Placeholder 3"/>
          <p:cNvSpPr>
            <a:spLocks noGrp="1"/>
          </p:cNvSpPr>
          <p:nvPr>
            <p:ph type="sldNum" sz="quarter" idx="12"/>
          </p:nvPr>
        </p:nvSpPr>
        <p:spPr/>
        <p:txBody>
          <a:bodyPr/>
          <a:lstStyle/>
          <a:p>
            <a:fld id="{9024477B-DF4E-49B3-A0B8-07C402A9F3C6}" type="slidenum">
              <a:rPr lang="el-GR" smtClean="0"/>
              <a:pPr/>
              <a:t>27</a:t>
            </a:fld>
            <a:endParaRPr lang="el-GR"/>
          </a:p>
        </p:txBody>
      </p:sp>
      <p:pic>
        <p:nvPicPr>
          <p:cNvPr id="27650" name="Picture 2" descr="http://202.204.115.67/jpkch/jpkch/2008/wswx/chapter%206/16.jpg"/>
          <p:cNvPicPr>
            <a:picLocks noChangeAspect="1" noChangeArrowheads="1"/>
          </p:cNvPicPr>
          <p:nvPr/>
        </p:nvPicPr>
        <p:blipFill>
          <a:blip r:embed="rId2" cstate="print"/>
          <a:srcRect/>
          <a:stretch>
            <a:fillRect/>
          </a:stretch>
        </p:blipFill>
        <p:spPr bwMode="auto">
          <a:xfrm>
            <a:off x="683568" y="1052736"/>
            <a:ext cx="7416823" cy="5573794"/>
          </a:xfrm>
          <a:prstGeom prst="rect">
            <a:avLst/>
          </a:prstGeom>
          <a:noFill/>
        </p:spPr>
      </p:pic>
      <p:sp>
        <p:nvSpPr>
          <p:cNvPr id="6" name="TextBox 5"/>
          <p:cNvSpPr txBox="1"/>
          <p:nvPr/>
        </p:nvSpPr>
        <p:spPr>
          <a:xfrm>
            <a:off x="1763688" y="1412776"/>
            <a:ext cx="2304256" cy="369332"/>
          </a:xfrm>
          <a:prstGeom prst="rect">
            <a:avLst/>
          </a:prstGeom>
          <a:noFill/>
        </p:spPr>
        <p:txBody>
          <a:bodyPr wrap="square" rtlCol="0">
            <a:spAutoFit/>
          </a:bodyPr>
          <a:lstStyle/>
          <a:p>
            <a:r>
              <a:rPr lang="el-GR" dirty="0"/>
              <a:t>Μέθοδος επίστρωσης</a:t>
            </a:r>
          </a:p>
        </p:txBody>
      </p:sp>
      <p:sp>
        <p:nvSpPr>
          <p:cNvPr id="7" name="TextBox 6"/>
          <p:cNvSpPr txBox="1"/>
          <p:nvPr/>
        </p:nvSpPr>
        <p:spPr>
          <a:xfrm>
            <a:off x="1043608" y="5805264"/>
            <a:ext cx="2304256" cy="646331"/>
          </a:xfrm>
          <a:prstGeom prst="rect">
            <a:avLst/>
          </a:prstGeom>
          <a:noFill/>
        </p:spPr>
        <p:txBody>
          <a:bodyPr wrap="square" rtlCol="0">
            <a:spAutoFit/>
          </a:bodyPr>
          <a:lstStyle/>
          <a:p>
            <a:r>
              <a:rPr lang="el-GR" dirty="0"/>
              <a:t>Μέθοδος ενσωμάτωσης</a:t>
            </a:r>
          </a:p>
        </p:txBody>
      </p:sp>
      <p:sp>
        <p:nvSpPr>
          <p:cNvPr id="8" name="Down Arrow 7"/>
          <p:cNvSpPr/>
          <p:nvPr/>
        </p:nvSpPr>
        <p:spPr>
          <a:xfrm>
            <a:off x="1691680" y="1628800"/>
            <a:ext cx="7200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Up Arrow 8"/>
          <p:cNvSpPr/>
          <p:nvPr/>
        </p:nvSpPr>
        <p:spPr>
          <a:xfrm>
            <a:off x="1691680" y="5301208"/>
            <a:ext cx="144016"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Μέθοδος διαδοχικών δεκαδικών αραιώσεων:</a:t>
            </a:r>
          </a:p>
        </p:txBody>
      </p:sp>
      <p:sp>
        <p:nvSpPr>
          <p:cNvPr id="4" name="Slide Number Placeholder 3"/>
          <p:cNvSpPr>
            <a:spLocks noGrp="1"/>
          </p:cNvSpPr>
          <p:nvPr>
            <p:ph type="sldNum" sz="quarter" idx="12"/>
          </p:nvPr>
        </p:nvSpPr>
        <p:spPr/>
        <p:txBody>
          <a:bodyPr/>
          <a:lstStyle/>
          <a:p>
            <a:fld id="{9024477B-DF4E-49B3-A0B8-07C402A9F3C6}" type="slidenum">
              <a:rPr lang="el-GR" smtClean="0"/>
              <a:pPr/>
              <a:t>28</a:t>
            </a:fld>
            <a:endParaRPr lang="el-GR"/>
          </a:p>
        </p:txBody>
      </p:sp>
      <p:sp>
        <p:nvSpPr>
          <p:cNvPr id="3" name="Content Placeholder 2"/>
          <p:cNvSpPr>
            <a:spLocks noGrp="1"/>
          </p:cNvSpPr>
          <p:nvPr>
            <p:ph sz="quarter" idx="1"/>
          </p:nvPr>
        </p:nvSpPr>
        <p:spPr/>
        <p:txBody>
          <a:bodyPr>
            <a:normAutofit/>
          </a:bodyPr>
          <a:lstStyle/>
          <a:p>
            <a:r>
              <a:rPr lang="el-GR" dirty="0"/>
              <a:t>Ξεκινάμε από έναν (θεωρητικά) υψηλό αριθμό μ/ο.</a:t>
            </a:r>
          </a:p>
          <a:p>
            <a:r>
              <a:rPr lang="el-GR" dirty="0"/>
              <a:t>Πραγματοποιούμε μία σειρά από διαδοχικές (η μία μετά την άλλη) δεκαδικές (διαφέρουν κατά μία τάξη του δέκα) αραιώσεις.</a:t>
            </a:r>
          </a:p>
          <a:p>
            <a:r>
              <a:rPr lang="el-GR" dirty="0"/>
              <a:t>Χρησιμοποιούμε όσες αραιώσεις χρειάζεται ώστε τελικά, όταν εμβολιάσουμε από κάποια αραίωση, στα τρυβλία με το θρεπτικό υπόστρωμα, να είναι μετρήσιμες οι αποικίες που θα σχηματιστούν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txBox="1">
            <a:spLocks/>
          </p:cNvSpPr>
          <p:nvPr/>
        </p:nvSpPr>
        <p:spPr>
          <a:xfrm>
            <a:off x="-314560" y="1291130"/>
            <a:ext cx="8246070" cy="45811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C000"/>
                </a:solidFill>
                <a:effectLst/>
                <a:uLnTx/>
                <a:uFillTx/>
                <a:latin typeface="+mj-lt"/>
                <a:ea typeface="+mj-ea"/>
                <a:cs typeface="+mj-cs"/>
              </a:rPr>
              <a:t>PLATE COUNT</a:t>
            </a:r>
            <a:endParaRPr kumimoji="0" lang="el-GR" sz="3600" b="1" i="0" u="none" strike="noStrike" kern="1200" cap="none" spc="0" normalizeH="0" baseline="0" noProof="0" dirty="0">
              <a:ln>
                <a:noFill/>
              </a:ln>
              <a:solidFill>
                <a:srgbClr val="FFC000"/>
              </a:solidFill>
              <a:effectLst/>
              <a:uLnTx/>
              <a:uFillTx/>
              <a:latin typeface="+mj-lt"/>
              <a:ea typeface="+mj-ea"/>
              <a:cs typeface="+mj-cs"/>
            </a:endParaRPr>
          </a:p>
        </p:txBody>
      </p:sp>
      <p:pic>
        <p:nvPicPr>
          <p:cNvPr id="46082" name="Picture 2" descr="http://classes.midlandstech.edu/carterp/courses/bio225/chap06/Slide23.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4" name="3 - Θέση αριθμού διαφάνειας"/>
          <p:cNvSpPr>
            <a:spLocks noGrp="1"/>
          </p:cNvSpPr>
          <p:nvPr>
            <p:ph type="sldNum" sz="quarter" idx="12"/>
          </p:nvPr>
        </p:nvSpPr>
        <p:spPr/>
        <p:txBody>
          <a:bodyPr/>
          <a:lstStyle/>
          <a:p>
            <a:fld id="{9024477B-DF4E-49B3-A0B8-07C402A9F3C6}" type="slidenum">
              <a:rPr lang="el-GR" smtClean="0"/>
              <a:pPr/>
              <a:t>29</a:t>
            </a:fld>
            <a:endParaRPr lang="el-GR"/>
          </a:p>
        </p:txBody>
      </p:sp>
      <p:sp>
        <p:nvSpPr>
          <p:cNvPr id="5" name="4 - TextBox"/>
          <p:cNvSpPr txBox="1"/>
          <p:nvPr/>
        </p:nvSpPr>
        <p:spPr>
          <a:xfrm>
            <a:off x="251520" y="1124744"/>
            <a:ext cx="1944216" cy="4247317"/>
          </a:xfrm>
          <a:prstGeom prst="rect">
            <a:avLst/>
          </a:prstGeom>
          <a:noFill/>
        </p:spPr>
        <p:txBody>
          <a:bodyPr wrap="square" rtlCol="0">
            <a:spAutoFit/>
          </a:bodyPr>
          <a:lstStyle/>
          <a:p>
            <a:r>
              <a:rPr lang="el-GR" b="1" u="sng" dirty="0"/>
              <a:t>Μέθοδος ενσωμάτωσης:</a:t>
            </a:r>
          </a:p>
          <a:p>
            <a:r>
              <a:rPr lang="el-GR" b="1" dirty="0"/>
              <a:t>Προσθήκη 1</a:t>
            </a:r>
            <a:r>
              <a:rPr lang="en-US" b="1" dirty="0"/>
              <a:t>ml </a:t>
            </a:r>
            <a:r>
              <a:rPr lang="el-GR" b="1" dirty="0"/>
              <a:t>δείγματος στο τρυβλίο και μετά προσθήκη του θρεπτικού μέσου.</a:t>
            </a:r>
          </a:p>
          <a:p>
            <a:endParaRPr lang="el-GR" b="1" dirty="0"/>
          </a:p>
          <a:p>
            <a:r>
              <a:rPr lang="el-GR" b="1" dirty="0"/>
              <a:t>Σε ορισμένες περιπτώσεις επιλέγουμε 0,1</a:t>
            </a:r>
            <a:r>
              <a:rPr lang="en-US" b="1" dirty="0"/>
              <a:t>ml </a:t>
            </a:r>
            <a:r>
              <a:rPr lang="el-GR" b="1" dirty="0"/>
              <a:t>αντί για 1</a:t>
            </a:r>
            <a:r>
              <a:rPr lang="en-US" b="1" dirty="0"/>
              <a:t>ml.</a:t>
            </a:r>
            <a:endParaRPr lang="el-GR" b="1" dirty="0"/>
          </a:p>
        </p:txBody>
      </p:sp>
      <p:sp>
        <p:nvSpPr>
          <p:cNvPr id="6" name="5 - TextBox"/>
          <p:cNvSpPr txBox="1"/>
          <p:nvPr/>
        </p:nvSpPr>
        <p:spPr>
          <a:xfrm>
            <a:off x="6948264" y="980728"/>
            <a:ext cx="1944216" cy="4247317"/>
          </a:xfrm>
          <a:prstGeom prst="rect">
            <a:avLst/>
          </a:prstGeom>
          <a:noFill/>
        </p:spPr>
        <p:txBody>
          <a:bodyPr wrap="square" rtlCol="0">
            <a:spAutoFit/>
          </a:bodyPr>
          <a:lstStyle/>
          <a:p>
            <a:r>
              <a:rPr lang="el-GR" b="1" u="sng" dirty="0"/>
              <a:t>Μέθοδος επιφανειακής</a:t>
            </a:r>
            <a:r>
              <a:rPr lang="el-GR" b="1" dirty="0"/>
              <a:t> </a:t>
            </a:r>
            <a:r>
              <a:rPr lang="el-GR" b="1" u="sng" dirty="0"/>
              <a:t>εξάπλωσης:</a:t>
            </a:r>
          </a:p>
          <a:p>
            <a:r>
              <a:rPr lang="el-GR" b="1" dirty="0"/>
              <a:t>Προσθήκη</a:t>
            </a:r>
          </a:p>
          <a:p>
            <a:r>
              <a:rPr lang="el-GR" b="1" dirty="0"/>
              <a:t>0,1</a:t>
            </a:r>
            <a:r>
              <a:rPr lang="en-US" b="1" dirty="0"/>
              <a:t>ml </a:t>
            </a:r>
            <a:r>
              <a:rPr lang="el-GR" b="1" dirty="0"/>
              <a:t>δείγματος σε ήδη στρωμένο με υπόστρωμα (που έχει πήξει) τρυβλίο και το απλώνουμε επιφανειακά με κεκαμμένη ράβδο.</a:t>
            </a:r>
          </a:p>
        </p:txBody>
      </p:sp>
    </p:spTree>
    <p:extLst>
      <p:ext uri="{BB962C8B-B14F-4D97-AF65-F5344CB8AC3E}">
        <p14:creationId xmlns:p14="http://schemas.microsoft.com/office/powerpoint/2010/main" val="3177087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(ΟΜΧ)  Ολική Μεσόφιλη Χλωρίδα</a:t>
            </a:r>
          </a:p>
        </p:txBody>
      </p:sp>
      <p:sp>
        <p:nvSpPr>
          <p:cNvPr id="3" name="Θέση αριθμού διαφάνειας 2"/>
          <p:cNvSpPr>
            <a:spLocks noGrp="1"/>
          </p:cNvSpPr>
          <p:nvPr>
            <p:ph type="sldNum" sz="quarter" idx="12"/>
          </p:nvPr>
        </p:nvSpPr>
        <p:spPr/>
        <p:txBody>
          <a:bodyPr/>
          <a:lstStyle/>
          <a:p>
            <a:fld id="{9024477B-DF4E-49B3-A0B8-07C402A9F3C6}" type="slidenum">
              <a:rPr lang="el-GR" smtClean="0"/>
              <a:pPr/>
              <a:t>3</a:t>
            </a:fld>
            <a:endParaRPr lang="el-GR"/>
          </a:p>
        </p:txBody>
      </p:sp>
      <p:sp>
        <p:nvSpPr>
          <p:cNvPr id="4" name="Θέση περιεχομένου 3"/>
          <p:cNvSpPr>
            <a:spLocks noGrp="1"/>
          </p:cNvSpPr>
          <p:nvPr>
            <p:ph sz="quarter" idx="1"/>
          </p:nvPr>
        </p:nvSpPr>
        <p:spPr/>
        <p:txBody>
          <a:bodyPr/>
          <a:lstStyle/>
          <a:p>
            <a:r>
              <a:rPr lang="el-GR" dirty="0"/>
              <a:t>Η ανεύρεση μεγάλου αριθμού, έστω και μη παθογόνων μικροβίων, φανερώνει συνθήκες επεξεργασίας και συντήρησής μη ικανοποιητικές.</a:t>
            </a:r>
          </a:p>
          <a:p>
            <a:endParaRPr lang="el-GR" dirty="0"/>
          </a:p>
        </p:txBody>
      </p:sp>
    </p:spTree>
    <p:extLst>
      <p:ext uri="{BB962C8B-B14F-4D97-AF65-F5344CB8AC3E}">
        <p14:creationId xmlns:p14="http://schemas.microsoft.com/office/powerpoint/2010/main" val="1926381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pot.pcc.edu/~jvolpe/b/bi234/lec/4_growth/images/fig6.21_ViablePlateCount.JPG"/>
          <p:cNvPicPr>
            <a:picLocks noChangeAspect="1" noChangeArrowheads="1"/>
          </p:cNvPicPr>
          <p:nvPr/>
        </p:nvPicPr>
        <p:blipFill>
          <a:blip r:embed="rId2" cstate="print"/>
          <a:srcRect/>
          <a:stretch>
            <a:fillRect/>
          </a:stretch>
        </p:blipFill>
        <p:spPr bwMode="auto">
          <a:xfrm>
            <a:off x="1043608" y="422666"/>
            <a:ext cx="7336904" cy="5502679"/>
          </a:xfrm>
          <a:prstGeom prst="rect">
            <a:avLst/>
          </a:prstGeom>
          <a:noFill/>
        </p:spPr>
      </p:pic>
      <p:sp>
        <p:nvSpPr>
          <p:cNvPr id="3" name="2 - Θέση αριθμού διαφάνειας"/>
          <p:cNvSpPr>
            <a:spLocks noGrp="1"/>
          </p:cNvSpPr>
          <p:nvPr>
            <p:ph type="sldNum" sz="quarter" idx="12"/>
          </p:nvPr>
        </p:nvSpPr>
        <p:spPr/>
        <p:txBody>
          <a:bodyPr/>
          <a:lstStyle/>
          <a:p>
            <a:fld id="{9024477B-DF4E-49B3-A0B8-07C402A9F3C6}" type="slidenum">
              <a:rPr lang="el-GR" smtClean="0"/>
              <a:pPr/>
              <a:t>30</a:t>
            </a:fld>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txBox="1">
            <a:spLocks/>
          </p:cNvSpPr>
          <p:nvPr/>
        </p:nvSpPr>
        <p:spPr>
          <a:xfrm>
            <a:off x="-772675" y="680310"/>
            <a:ext cx="8246070" cy="45811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mj-lt"/>
                <a:ea typeface="+mj-ea"/>
                <a:cs typeface="+mj-cs"/>
              </a:rPr>
              <a:t>PLATE COUNT</a:t>
            </a:r>
            <a:endParaRPr kumimoji="0" lang="el-GR" sz="3600" b="1" i="0" u="none" strike="noStrike" kern="1200" cap="none" spc="0" normalizeH="0" baseline="0" noProof="0" dirty="0">
              <a:ln>
                <a:noFill/>
              </a:ln>
              <a:solidFill>
                <a:srgbClr val="FFC000"/>
              </a:solidFill>
              <a:effectLst/>
              <a:uLnTx/>
              <a:uFillTx/>
              <a:latin typeface="+mj-lt"/>
              <a:ea typeface="+mj-ea"/>
              <a:cs typeface="+mj-cs"/>
            </a:endParaRPr>
          </a:p>
        </p:txBody>
      </p:sp>
      <p:pic>
        <p:nvPicPr>
          <p:cNvPr id="45060" name="Picture 4" descr="http://elte.prompt.hu/sites/default/files/tananyagok/PracticalMicrobiology/images/m6b0bb323.jpg"/>
          <p:cNvPicPr>
            <a:picLocks noChangeAspect="1" noChangeArrowheads="1"/>
          </p:cNvPicPr>
          <p:nvPr/>
        </p:nvPicPr>
        <p:blipFill>
          <a:blip r:embed="rId2" cstate="print"/>
          <a:srcRect/>
          <a:stretch>
            <a:fillRect/>
          </a:stretch>
        </p:blipFill>
        <p:spPr bwMode="auto">
          <a:xfrm>
            <a:off x="0" y="1291130"/>
            <a:ext cx="9144000" cy="5566869"/>
          </a:xfrm>
          <a:prstGeom prst="rect">
            <a:avLst/>
          </a:prstGeom>
          <a:noFill/>
        </p:spPr>
      </p:pic>
      <p:sp>
        <p:nvSpPr>
          <p:cNvPr id="4" name="3 - Θέση αριθμού διαφάνειας"/>
          <p:cNvSpPr>
            <a:spLocks noGrp="1"/>
          </p:cNvSpPr>
          <p:nvPr>
            <p:ph type="sldNum" sz="quarter" idx="12"/>
          </p:nvPr>
        </p:nvSpPr>
        <p:spPr/>
        <p:txBody>
          <a:bodyPr/>
          <a:lstStyle/>
          <a:p>
            <a:fld id="{9024477B-DF4E-49B3-A0B8-07C402A9F3C6}" type="slidenum">
              <a:rPr lang="el-GR" smtClean="0"/>
              <a:pPr/>
              <a:t>31</a:t>
            </a:fld>
            <a:endParaRPr lang="el-GR"/>
          </a:p>
        </p:txBody>
      </p:sp>
    </p:spTree>
    <p:extLst>
      <p:ext uri="{BB962C8B-B14F-4D97-AF65-F5344CB8AC3E}">
        <p14:creationId xmlns:p14="http://schemas.microsoft.com/office/powerpoint/2010/main" val="340374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encrypted-tbn0.gstatic.com/images?q=tbn:ANd9GcTQJqk4RrApIbUN10O55bxe-Twh3KIDIQZ9qdAADvkTM28v8mb2"/>
          <p:cNvPicPr>
            <a:picLocks noChangeAspect="1" noChangeArrowheads="1"/>
          </p:cNvPicPr>
          <p:nvPr/>
        </p:nvPicPr>
        <p:blipFill>
          <a:blip r:embed="rId2" cstate="print"/>
          <a:srcRect/>
          <a:stretch>
            <a:fillRect/>
          </a:stretch>
        </p:blipFill>
        <p:spPr bwMode="auto">
          <a:xfrm>
            <a:off x="1212490" y="2360064"/>
            <a:ext cx="6566315" cy="3512215"/>
          </a:xfrm>
          <a:prstGeom prst="rect">
            <a:avLst/>
          </a:prstGeom>
          <a:noFill/>
        </p:spPr>
      </p:pic>
      <p:sp>
        <p:nvSpPr>
          <p:cNvPr id="3" name="2 - Τίτλος"/>
          <p:cNvSpPr txBox="1">
            <a:spLocks/>
          </p:cNvSpPr>
          <p:nvPr/>
        </p:nvSpPr>
        <p:spPr>
          <a:xfrm>
            <a:off x="-314560" y="1291130"/>
            <a:ext cx="8246070" cy="45811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C000"/>
                </a:solidFill>
                <a:effectLst/>
                <a:uLnTx/>
                <a:uFillTx/>
                <a:latin typeface="+mj-lt"/>
                <a:ea typeface="+mj-ea"/>
                <a:cs typeface="+mj-cs"/>
              </a:rPr>
              <a:t>PLATE COUNT</a:t>
            </a:r>
            <a:endParaRPr kumimoji="0" lang="el-GR" sz="3600" b="1" i="0" u="none" strike="noStrike" kern="1200" cap="none" spc="0" normalizeH="0" baseline="0" noProof="0" dirty="0">
              <a:ln>
                <a:noFill/>
              </a:ln>
              <a:solidFill>
                <a:srgbClr val="FFC000"/>
              </a:solidFill>
              <a:effectLst/>
              <a:uLnTx/>
              <a:uFillTx/>
              <a:latin typeface="+mj-lt"/>
              <a:ea typeface="+mj-ea"/>
              <a:cs typeface="+mj-cs"/>
            </a:endParaRPr>
          </a:p>
        </p:txBody>
      </p:sp>
      <p:sp>
        <p:nvSpPr>
          <p:cNvPr id="4" name="3 - Θέση αριθμού διαφάνειας"/>
          <p:cNvSpPr>
            <a:spLocks noGrp="1"/>
          </p:cNvSpPr>
          <p:nvPr>
            <p:ph type="sldNum" sz="quarter" idx="12"/>
          </p:nvPr>
        </p:nvSpPr>
        <p:spPr/>
        <p:txBody>
          <a:bodyPr/>
          <a:lstStyle/>
          <a:p>
            <a:fld id="{9024477B-DF4E-49B3-A0B8-07C402A9F3C6}" type="slidenum">
              <a:rPr lang="el-GR" smtClean="0"/>
              <a:pPr/>
              <a:t>32</a:t>
            </a:fld>
            <a:endParaRPr lang="el-GR"/>
          </a:p>
        </p:txBody>
      </p:sp>
    </p:spTree>
    <p:extLst>
      <p:ext uri="{BB962C8B-B14F-4D97-AF65-F5344CB8AC3E}">
        <p14:creationId xmlns:p14="http://schemas.microsoft.com/office/powerpoint/2010/main" val="1993457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24477B-DF4E-49B3-A0B8-07C402A9F3C6}" type="slidenum">
              <a:rPr lang="el-GR" smtClean="0"/>
              <a:pPr/>
              <a:t>33</a:t>
            </a:fld>
            <a:endParaRPr lang="el-GR"/>
          </a:p>
        </p:txBody>
      </p:sp>
      <p:pic>
        <p:nvPicPr>
          <p:cNvPr id="26626" name="Picture 2" descr="http://t0.gstatic.com/images?q=tbn:ANd9GcS6sdBpJEn_Em37oc6kS4rS4Vh_-vig6gV6JT6M4BbSAyGpaOso"/>
          <p:cNvPicPr>
            <a:picLocks noChangeAspect="1" noChangeArrowheads="1"/>
          </p:cNvPicPr>
          <p:nvPr/>
        </p:nvPicPr>
        <p:blipFill>
          <a:blip r:embed="rId2" cstate="print"/>
          <a:srcRect/>
          <a:stretch>
            <a:fillRect/>
          </a:stretch>
        </p:blipFill>
        <p:spPr bwMode="auto">
          <a:xfrm>
            <a:off x="1547664" y="2564904"/>
            <a:ext cx="5728995" cy="2882627"/>
          </a:xfrm>
          <a:prstGeom prst="rect">
            <a:avLst/>
          </a:prstGeom>
          <a:noFill/>
        </p:spPr>
      </p:pic>
      <p:sp>
        <p:nvSpPr>
          <p:cNvPr id="5" name="Rectangle 4"/>
          <p:cNvSpPr/>
          <p:nvPr/>
        </p:nvSpPr>
        <p:spPr>
          <a:xfrm>
            <a:off x="323528" y="1484784"/>
            <a:ext cx="86409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Curved Down Arrow 5"/>
          <p:cNvSpPr/>
          <p:nvPr/>
        </p:nvSpPr>
        <p:spPr>
          <a:xfrm>
            <a:off x="1331640" y="1988840"/>
            <a:ext cx="360040"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7" name="TextBox 6"/>
          <p:cNvSpPr txBox="1"/>
          <p:nvPr/>
        </p:nvSpPr>
        <p:spPr>
          <a:xfrm>
            <a:off x="1043608" y="1556792"/>
            <a:ext cx="720080" cy="369332"/>
          </a:xfrm>
          <a:prstGeom prst="rect">
            <a:avLst/>
          </a:prstGeom>
          <a:noFill/>
        </p:spPr>
        <p:txBody>
          <a:bodyPr wrap="square" rtlCol="0">
            <a:spAutoFit/>
          </a:bodyPr>
          <a:lstStyle/>
          <a:p>
            <a:r>
              <a:rPr lang="el-GR" dirty="0"/>
              <a:t>1 </a:t>
            </a:r>
            <a:r>
              <a:rPr lang="en-US" dirty="0"/>
              <a:t>ml</a:t>
            </a:r>
            <a:endParaRPr lang="el-GR" dirty="0"/>
          </a:p>
        </p:txBody>
      </p:sp>
      <p:sp>
        <p:nvSpPr>
          <p:cNvPr id="8" name="Curved Down Arrow 7"/>
          <p:cNvSpPr/>
          <p:nvPr/>
        </p:nvSpPr>
        <p:spPr>
          <a:xfrm>
            <a:off x="2555776" y="2060848"/>
            <a:ext cx="360040"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9" name="Curved Down Arrow 8"/>
          <p:cNvSpPr/>
          <p:nvPr/>
        </p:nvSpPr>
        <p:spPr>
          <a:xfrm>
            <a:off x="3275856" y="2060848"/>
            <a:ext cx="360040"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Curved Down Arrow 9"/>
          <p:cNvSpPr/>
          <p:nvPr/>
        </p:nvSpPr>
        <p:spPr>
          <a:xfrm>
            <a:off x="3995936" y="2060848"/>
            <a:ext cx="360040"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1" name="Curved Down Arrow 10"/>
          <p:cNvSpPr/>
          <p:nvPr/>
        </p:nvSpPr>
        <p:spPr>
          <a:xfrm>
            <a:off x="4716016" y="2060848"/>
            <a:ext cx="360040"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3" name="Curved Down Arrow 12"/>
          <p:cNvSpPr/>
          <p:nvPr/>
        </p:nvSpPr>
        <p:spPr>
          <a:xfrm>
            <a:off x="1907704" y="2060848"/>
            <a:ext cx="360040"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4" name="TextBox 13"/>
          <p:cNvSpPr txBox="1"/>
          <p:nvPr/>
        </p:nvSpPr>
        <p:spPr>
          <a:xfrm>
            <a:off x="1691680" y="1628800"/>
            <a:ext cx="720080" cy="369332"/>
          </a:xfrm>
          <a:prstGeom prst="rect">
            <a:avLst/>
          </a:prstGeom>
          <a:noFill/>
        </p:spPr>
        <p:txBody>
          <a:bodyPr wrap="square" rtlCol="0">
            <a:spAutoFit/>
          </a:bodyPr>
          <a:lstStyle/>
          <a:p>
            <a:r>
              <a:rPr lang="el-GR" dirty="0"/>
              <a:t>1 </a:t>
            </a:r>
            <a:r>
              <a:rPr lang="en-US" dirty="0"/>
              <a:t>ml</a:t>
            </a:r>
            <a:endParaRPr lang="el-GR" dirty="0"/>
          </a:p>
        </p:txBody>
      </p:sp>
      <p:sp>
        <p:nvSpPr>
          <p:cNvPr id="15" name="TextBox 14"/>
          <p:cNvSpPr txBox="1"/>
          <p:nvPr/>
        </p:nvSpPr>
        <p:spPr>
          <a:xfrm>
            <a:off x="2411760" y="1628800"/>
            <a:ext cx="720080" cy="369332"/>
          </a:xfrm>
          <a:prstGeom prst="rect">
            <a:avLst/>
          </a:prstGeom>
          <a:noFill/>
        </p:spPr>
        <p:txBody>
          <a:bodyPr wrap="square" rtlCol="0">
            <a:spAutoFit/>
          </a:bodyPr>
          <a:lstStyle/>
          <a:p>
            <a:r>
              <a:rPr lang="el-GR" dirty="0"/>
              <a:t>1 </a:t>
            </a:r>
            <a:r>
              <a:rPr lang="en-US" dirty="0"/>
              <a:t>ml</a:t>
            </a:r>
            <a:endParaRPr lang="el-GR" dirty="0"/>
          </a:p>
        </p:txBody>
      </p:sp>
      <p:sp>
        <p:nvSpPr>
          <p:cNvPr id="16" name="TextBox 15"/>
          <p:cNvSpPr txBox="1"/>
          <p:nvPr/>
        </p:nvSpPr>
        <p:spPr>
          <a:xfrm>
            <a:off x="3131840" y="1628800"/>
            <a:ext cx="720080" cy="369332"/>
          </a:xfrm>
          <a:prstGeom prst="rect">
            <a:avLst/>
          </a:prstGeom>
          <a:noFill/>
        </p:spPr>
        <p:txBody>
          <a:bodyPr wrap="square" rtlCol="0">
            <a:spAutoFit/>
          </a:bodyPr>
          <a:lstStyle/>
          <a:p>
            <a:r>
              <a:rPr lang="el-GR" dirty="0"/>
              <a:t>1 </a:t>
            </a:r>
            <a:r>
              <a:rPr lang="en-US" dirty="0"/>
              <a:t>ml</a:t>
            </a:r>
            <a:endParaRPr lang="el-GR" dirty="0"/>
          </a:p>
        </p:txBody>
      </p:sp>
      <p:sp>
        <p:nvSpPr>
          <p:cNvPr id="17" name="TextBox 16"/>
          <p:cNvSpPr txBox="1"/>
          <p:nvPr/>
        </p:nvSpPr>
        <p:spPr>
          <a:xfrm>
            <a:off x="3851920" y="1628800"/>
            <a:ext cx="720080" cy="369332"/>
          </a:xfrm>
          <a:prstGeom prst="rect">
            <a:avLst/>
          </a:prstGeom>
          <a:noFill/>
        </p:spPr>
        <p:txBody>
          <a:bodyPr wrap="square" rtlCol="0">
            <a:spAutoFit/>
          </a:bodyPr>
          <a:lstStyle/>
          <a:p>
            <a:r>
              <a:rPr lang="el-GR" dirty="0"/>
              <a:t>1 </a:t>
            </a:r>
            <a:r>
              <a:rPr lang="en-US" dirty="0"/>
              <a:t>ml</a:t>
            </a:r>
            <a:endParaRPr lang="el-GR" dirty="0"/>
          </a:p>
        </p:txBody>
      </p:sp>
      <p:sp>
        <p:nvSpPr>
          <p:cNvPr id="18" name="TextBox 17"/>
          <p:cNvSpPr txBox="1"/>
          <p:nvPr/>
        </p:nvSpPr>
        <p:spPr>
          <a:xfrm>
            <a:off x="4572000" y="1556792"/>
            <a:ext cx="720080" cy="369332"/>
          </a:xfrm>
          <a:prstGeom prst="rect">
            <a:avLst/>
          </a:prstGeom>
          <a:noFill/>
        </p:spPr>
        <p:txBody>
          <a:bodyPr wrap="square" rtlCol="0">
            <a:spAutoFit/>
          </a:bodyPr>
          <a:lstStyle/>
          <a:p>
            <a:r>
              <a:rPr lang="el-GR" dirty="0"/>
              <a:t>1 </a:t>
            </a:r>
            <a:r>
              <a:rPr lang="en-US" dirty="0"/>
              <a:t>ml</a:t>
            </a:r>
            <a:endParaRPr lang="el-GR" dirty="0"/>
          </a:p>
        </p:txBody>
      </p:sp>
      <p:sp>
        <p:nvSpPr>
          <p:cNvPr id="19" name="TextBox 18"/>
          <p:cNvSpPr txBox="1"/>
          <p:nvPr/>
        </p:nvSpPr>
        <p:spPr>
          <a:xfrm>
            <a:off x="467544" y="2060848"/>
            <a:ext cx="576064" cy="369332"/>
          </a:xfrm>
          <a:prstGeom prst="rect">
            <a:avLst/>
          </a:prstGeom>
          <a:noFill/>
        </p:spPr>
        <p:txBody>
          <a:bodyPr wrap="square" rtlCol="0">
            <a:spAutoFit/>
          </a:bodyPr>
          <a:lstStyle/>
          <a:p>
            <a:r>
              <a:rPr lang="en-US" dirty="0"/>
              <a:t>10</a:t>
            </a:r>
            <a:r>
              <a:rPr lang="en-US" baseline="30000" dirty="0"/>
              <a:t>0</a:t>
            </a:r>
            <a:endParaRPr lang="el-GR" baseline="30000" dirty="0"/>
          </a:p>
        </p:txBody>
      </p:sp>
      <p:sp>
        <p:nvSpPr>
          <p:cNvPr id="20" name="TextBox 19"/>
          <p:cNvSpPr txBox="1"/>
          <p:nvPr/>
        </p:nvSpPr>
        <p:spPr>
          <a:xfrm>
            <a:off x="251520" y="836712"/>
            <a:ext cx="1008112" cy="646331"/>
          </a:xfrm>
          <a:prstGeom prst="rect">
            <a:avLst/>
          </a:prstGeom>
          <a:noFill/>
        </p:spPr>
        <p:txBody>
          <a:bodyPr wrap="square" rtlCol="0">
            <a:spAutoFit/>
          </a:bodyPr>
          <a:lstStyle/>
          <a:p>
            <a:r>
              <a:rPr lang="el-GR" dirty="0"/>
              <a:t>Αρχικό δείγμα</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Γιατί αραιώσεις:</a:t>
            </a:r>
          </a:p>
        </p:txBody>
      </p:sp>
      <p:sp>
        <p:nvSpPr>
          <p:cNvPr id="4" name="Slide Number Placeholder 3"/>
          <p:cNvSpPr>
            <a:spLocks noGrp="1"/>
          </p:cNvSpPr>
          <p:nvPr>
            <p:ph type="sldNum" sz="quarter" idx="12"/>
          </p:nvPr>
        </p:nvSpPr>
        <p:spPr/>
        <p:txBody>
          <a:bodyPr/>
          <a:lstStyle/>
          <a:p>
            <a:fld id="{9024477B-DF4E-49B3-A0B8-07C402A9F3C6}" type="slidenum">
              <a:rPr lang="el-GR" smtClean="0"/>
              <a:pPr/>
              <a:t>34</a:t>
            </a:fld>
            <a:endParaRPr lang="el-GR"/>
          </a:p>
        </p:txBody>
      </p:sp>
      <p:sp>
        <p:nvSpPr>
          <p:cNvPr id="3" name="Content Placeholder 2"/>
          <p:cNvSpPr>
            <a:spLocks noGrp="1"/>
          </p:cNvSpPr>
          <p:nvPr>
            <p:ph sz="quarter" idx="1"/>
          </p:nvPr>
        </p:nvSpPr>
        <p:spPr/>
        <p:txBody>
          <a:bodyPr>
            <a:normAutofit fontScale="92500" lnSpcReduction="10000"/>
          </a:bodyPr>
          <a:lstStyle/>
          <a:p>
            <a:pPr marL="342900" lvl="1" indent="-342900">
              <a:buFont typeface="Wingdings 2"/>
              <a:buChar char=""/>
            </a:pPr>
            <a:r>
              <a:rPr lang="el-GR" sz="3200" dirty="0"/>
              <a:t>Αραιώσεις</a:t>
            </a:r>
          </a:p>
          <a:p>
            <a:pPr marL="742950" lvl="2" indent="-342900">
              <a:buFont typeface="Wingdings 2"/>
              <a:buChar char=""/>
            </a:pPr>
            <a:r>
              <a:rPr lang="el-GR" dirty="0"/>
              <a:t>Για να πετύχουμε μετρήσιμο αριθμό αποικιών στα τρυβλία μας (30-300 αποικίες).</a:t>
            </a:r>
          </a:p>
          <a:p>
            <a:endParaRPr lang="el-GR" dirty="0"/>
          </a:p>
          <a:p>
            <a:r>
              <a:rPr lang="el-GR" dirty="0"/>
              <a:t>Πόσες αραιώσεις χρειάζονται για να βρούμε τον αρχικό πληθυσμό του δείγματος;</a:t>
            </a:r>
          </a:p>
          <a:p>
            <a:pPr lvl="2"/>
            <a:r>
              <a:rPr lang="el-GR" dirty="0"/>
              <a:t>υπολογίζουμε εμπειρικά</a:t>
            </a:r>
          </a:p>
          <a:p>
            <a:pPr lvl="2"/>
            <a:r>
              <a:rPr lang="el-GR" dirty="0"/>
              <a:t>εξαρτάται από το τρόφιμο, την μικροβιολογία του και τις φυσικοχημικές του ιδιότητες</a:t>
            </a:r>
          </a:p>
          <a:p>
            <a:pPr lvl="2"/>
            <a:r>
              <a:rPr lang="el-GR" dirty="0"/>
              <a:t>τρόφιμα </a:t>
            </a:r>
            <a:r>
              <a:rPr lang="el-GR" dirty="0" err="1"/>
              <a:t>νωπά:συνήθως</a:t>
            </a:r>
            <a:r>
              <a:rPr lang="el-GR" dirty="0"/>
              <a:t> απαιτούνται αρκετές αραιώσεις (π.χ. ως 10</a:t>
            </a:r>
            <a:r>
              <a:rPr lang="el-GR" baseline="30000" dirty="0"/>
              <a:t>-6</a:t>
            </a:r>
            <a:r>
              <a:rPr lang="el-GR" dirty="0"/>
              <a:t>)</a:t>
            </a:r>
          </a:p>
          <a:p>
            <a:pPr lvl="2"/>
            <a:r>
              <a:rPr lang="el-GR" dirty="0"/>
              <a:t>μπορεί να χρειαστούν και 8 αραιώσεις</a:t>
            </a:r>
          </a:p>
          <a:p>
            <a:pPr lvl="2"/>
            <a:r>
              <a:rPr lang="el-GR" dirty="0"/>
              <a:t>τρόφιμα μαγειρεμένα (έχουν υποστεί θερμική επεξεργασία) χρειάζονται πολύ λιγότερες (π.χ. ως 10</a:t>
            </a:r>
            <a:r>
              <a:rPr lang="el-GR" baseline="30000" dirty="0"/>
              <a:t>-2</a:t>
            </a:r>
            <a:r>
              <a:rPr lang="el-GR" dirty="0"/>
              <a:t>)</a:t>
            </a:r>
          </a:p>
          <a:p>
            <a:pPr lvl="1"/>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84784"/>
            <a:ext cx="8308188" cy="4608512"/>
          </a:xfrm>
        </p:spPr>
        <p:txBody>
          <a:bodyPr>
            <a:noAutofit/>
          </a:bodyPr>
          <a:lstStyle/>
          <a:p>
            <a:pPr>
              <a:buNone/>
            </a:pPr>
            <a:endParaRPr lang="el-GR" sz="2400" dirty="0"/>
          </a:p>
          <a:p>
            <a:endParaRPr lang="el-GR" sz="2400" dirty="0">
              <a:solidFill>
                <a:srgbClr val="FFC000"/>
              </a:solidFill>
            </a:endParaRPr>
          </a:p>
          <a:p>
            <a:pPr lvl="2"/>
            <a:r>
              <a:rPr lang="el-GR" dirty="0"/>
              <a:t>υπολογίζουμε εμπειρικά</a:t>
            </a:r>
          </a:p>
          <a:p>
            <a:pPr lvl="2"/>
            <a:r>
              <a:rPr lang="el-GR" dirty="0"/>
              <a:t>εξαρτάται από το τρόφιμο, την μικροβιολογία του και τις φυσικοχημικές του ιδιότητες</a:t>
            </a:r>
          </a:p>
          <a:p>
            <a:pPr lvl="2"/>
            <a:r>
              <a:rPr lang="el-GR" dirty="0"/>
              <a:t>τρόφιμα νωπά: Συνήθως απαιτούνται αρκετές αραιώσεις (π.χ. έως 10</a:t>
            </a:r>
            <a:r>
              <a:rPr lang="el-GR" baseline="30000" dirty="0"/>
              <a:t>-6</a:t>
            </a:r>
            <a:r>
              <a:rPr lang="el-GR" dirty="0"/>
              <a:t>)</a:t>
            </a:r>
          </a:p>
          <a:p>
            <a:pPr lvl="2"/>
            <a:r>
              <a:rPr lang="el-GR" dirty="0"/>
              <a:t>μπορεί να χρειαστούν και 8 αραιώσεις</a:t>
            </a:r>
          </a:p>
          <a:p>
            <a:pPr lvl="2"/>
            <a:r>
              <a:rPr lang="el-GR" dirty="0"/>
              <a:t>τρόφιμα μαγειρεμένα (έχουν υποστεί θερμική επεξεργασία) χρειάζονται πολύ λιγότερες (π.χ. έως 10</a:t>
            </a:r>
            <a:r>
              <a:rPr lang="el-GR" baseline="30000" dirty="0"/>
              <a:t>-2</a:t>
            </a:r>
            <a:r>
              <a:rPr lang="el-GR" dirty="0"/>
              <a:t>)</a:t>
            </a:r>
          </a:p>
          <a:p>
            <a:pPr lvl="1"/>
            <a:endParaRPr lang="el-GR" sz="2400" dirty="0"/>
          </a:p>
        </p:txBody>
      </p:sp>
      <p:sp>
        <p:nvSpPr>
          <p:cNvPr id="4" name="Slide Number Placeholder 3"/>
          <p:cNvSpPr>
            <a:spLocks noGrp="1"/>
          </p:cNvSpPr>
          <p:nvPr>
            <p:ph type="sldNum" sz="quarter" idx="12"/>
          </p:nvPr>
        </p:nvSpPr>
        <p:spPr/>
        <p:txBody>
          <a:bodyPr/>
          <a:lstStyle/>
          <a:p>
            <a:fld id="{9024477B-DF4E-49B3-A0B8-07C402A9F3C6}" type="slidenum">
              <a:rPr lang="el-GR" smtClean="0"/>
              <a:pPr/>
              <a:t>35</a:t>
            </a:fld>
            <a:endParaRPr lang="el-GR"/>
          </a:p>
        </p:txBody>
      </p:sp>
      <p:sp>
        <p:nvSpPr>
          <p:cNvPr id="5" name="4 - Τίτλος"/>
          <p:cNvSpPr>
            <a:spLocks noGrp="1"/>
          </p:cNvSpPr>
          <p:nvPr>
            <p:ph type="title"/>
          </p:nvPr>
        </p:nvSpPr>
        <p:spPr>
          <a:xfrm>
            <a:off x="467544" y="692696"/>
            <a:ext cx="8246070" cy="458115"/>
          </a:xfrm>
        </p:spPr>
        <p:txBody>
          <a:bodyPr>
            <a:normAutofit fontScale="90000"/>
          </a:bodyPr>
          <a:lstStyle/>
          <a:p>
            <a:r>
              <a:rPr lang="el-GR" b="1" dirty="0">
                <a:solidFill>
                  <a:schemeClr val="tx1"/>
                </a:solidFill>
              </a:rPr>
              <a:t>Πόσες αραιώσεις χρειάζονται για να βρούμε τον αρχικό πληθυσμό;</a:t>
            </a:r>
          </a:p>
        </p:txBody>
      </p:sp>
    </p:spTree>
    <p:extLst>
      <p:ext uri="{BB962C8B-B14F-4D97-AF65-F5344CB8AC3E}">
        <p14:creationId xmlns:p14="http://schemas.microsoft.com/office/powerpoint/2010/main" val="1921123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Γιατί διαδοχικές και δεκαδικές;</a:t>
            </a:r>
          </a:p>
        </p:txBody>
      </p:sp>
      <p:sp>
        <p:nvSpPr>
          <p:cNvPr id="4" name="Slide Number Placeholder 3"/>
          <p:cNvSpPr>
            <a:spLocks noGrp="1"/>
          </p:cNvSpPr>
          <p:nvPr>
            <p:ph type="sldNum" sz="quarter" idx="12"/>
          </p:nvPr>
        </p:nvSpPr>
        <p:spPr/>
        <p:txBody>
          <a:bodyPr/>
          <a:lstStyle/>
          <a:p>
            <a:fld id="{9024477B-DF4E-49B3-A0B8-07C402A9F3C6}" type="slidenum">
              <a:rPr lang="el-GR" smtClean="0"/>
              <a:pPr/>
              <a:t>36</a:t>
            </a:fld>
            <a:endParaRPr lang="el-GR"/>
          </a:p>
        </p:txBody>
      </p:sp>
      <p:sp>
        <p:nvSpPr>
          <p:cNvPr id="3" name="Content Placeholder 2"/>
          <p:cNvSpPr>
            <a:spLocks noGrp="1"/>
          </p:cNvSpPr>
          <p:nvPr>
            <p:ph sz="quarter" idx="1"/>
          </p:nvPr>
        </p:nvSpPr>
        <p:spPr/>
        <p:txBody>
          <a:bodyPr>
            <a:normAutofit/>
          </a:bodyPr>
          <a:lstStyle/>
          <a:p>
            <a:pPr marL="342900" lvl="1" indent="-342900">
              <a:buFont typeface="Wingdings 2"/>
              <a:buChar char=""/>
            </a:pPr>
            <a:r>
              <a:rPr lang="el-GR" sz="3200" dirty="0"/>
              <a:t>Διαδοχικές</a:t>
            </a:r>
            <a:r>
              <a:rPr lang="el-GR" dirty="0"/>
              <a:t>:</a:t>
            </a:r>
          </a:p>
          <a:p>
            <a:pPr marL="742950" lvl="2" indent="-342900">
              <a:buFont typeface="Wingdings 2"/>
              <a:buChar char=""/>
            </a:pPr>
            <a:r>
              <a:rPr lang="el-GR" dirty="0"/>
              <a:t>Για να μπορούν να γίνουν αναγωγές δηλαδή  με ένα απλό πολλαπλασιασμό, μπορούμε από τις αποικίες του τρυβλίου της κατάλληλης αραίωσης ,να υπολογίσουμε τον αρχικό πληθυσμό του αρχικού δείγματος (της μηδενικής αραίωσης).</a:t>
            </a:r>
          </a:p>
          <a:p>
            <a:endParaRPr lang="el-GR" dirty="0"/>
          </a:p>
          <a:p>
            <a:r>
              <a:rPr lang="el-GR" dirty="0"/>
              <a:t>Δεκαδικές: (1/10)</a:t>
            </a:r>
          </a:p>
          <a:p>
            <a:pPr lvl="1"/>
            <a:r>
              <a:rPr lang="el-GR" dirty="0"/>
              <a:t>Γιατί ο πληθυσμός των μ/ο είναι πολύ υψηλός (π.χ. 10</a:t>
            </a:r>
            <a:r>
              <a:rPr lang="el-GR" baseline="30000" dirty="0"/>
              <a:t>8</a:t>
            </a:r>
            <a:r>
              <a:rPr lang="el-GR" dirty="0"/>
              <a:t>) και έτσι διευκολύνουμε τις αραιώσεις.</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Διαδοχικές/δεκαδικές/αραιώσεις</a:t>
            </a:r>
          </a:p>
        </p:txBody>
      </p:sp>
      <p:sp>
        <p:nvSpPr>
          <p:cNvPr id="4" name="Slide Number Placeholder 3"/>
          <p:cNvSpPr>
            <a:spLocks noGrp="1"/>
          </p:cNvSpPr>
          <p:nvPr>
            <p:ph type="sldNum" sz="quarter" idx="12"/>
          </p:nvPr>
        </p:nvSpPr>
        <p:spPr/>
        <p:txBody>
          <a:bodyPr/>
          <a:lstStyle/>
          <a:p>
            <a:fld id="{9024477B-DF4E-49B3-A0B8-07C402A9F3C6}" type="slidenum">
              <a:rPr lang="el-GR" smtClean="0"/>
              <a:pPr/>
              <a:t>37</a:t>
            </a:fld>
            <a:endParaRPr lang="el-GR"/>
          </a:p>
        </p:txBody>
      </p:sp>
      <p:sp>
        <p:nvSpPr>
          <p:cNvPr id="3" name="Content Placeholder 2"/>
          <p:cNvSpPr>
            <a:spLocks noGrp="1"/>
          </p:cNvSpPr>
          <p:nvPr>
            <p:ph sz="quarter" idx="1"/>
          </p:nvPr>
        </p:nvSpPr>
        <p:spPr/>
        <p:txBody>
          <a:bodyPr>
            <a:normAutofit/>
          </a:bodyPr>
          <a:lstStyle/>
          <a:p>
            <a:r>
              <a:rPr lang="el-GR" dirty="0"/>
              <a:t>Στα στερεά τρόφιμα, υπάρχει πάντα μία πρώτη αραίωση, προκειμένου να ενοφθαλμιστούν σε τρυβλία.</a:t>
            </a:r>
          </a:p>
          <a:p>
            <a:r>
              <a:rPr lang="el-GR" dirty="0"/>
              <a:t>Στα υγρά τρόφιμα, μπορούμε να ξεκινήσουμε από την μηδενική αραίωση, όπως στον παστεριωμένο  χυμό, στο γάλα κλπ.</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4818063" cy="228600"/>
          </a:xfrm>
          <a:prstGeom prst="rect">
            <a:avLst/>
          </a:prstGeom>
          <a:noFill/>
          <a:ln w="9525">
            <a:noFill/>
            <a:miter lim="800000"/>
            <a:headEnd/>
            <a:tailEnd/>
          </a:ln>
        </p:spPr>
        <p:txBody>
          <a:bodyPr wrap="none">
            <a:spAutoFit/>
          </a:bodyPr>
          <a:lstStyle/>
          <a:p>
            <a:r>
              <a:rPr lang="el-GR" altLang="el-GR" sz="900">
                <a:latin typeface="Times NR Greek MT" charset="-95"/>
              </a:rPr>
              <a:t>BIOΛOΓIA TΩN MIKPOOPΓANIΣMΩN – ΠANEΠIΣTHMIAKEΣ EKΔOΣEIΣ KPHTHΣ</a:t>
            </a:r>
          </a:p>
        </p:txBody>
      </p:sp>
      <p:pic>
        <p:nvPicPr>
          <p:cNvPr id="4099" name="Picture 3" descr=" p124a.tif                                                      00055C7BMacintosh HD                   BC3495AF:"/>
          <p:cNvPicPr>
            <a:picLocks noChangeAspect="1" noChangeArrowheads="1"/>
          </p:cNvPicPr>
          <p:nvPr/>
        </p:nvPicPr>
        <p:blipFill>
          <a:blip r:embed="rId2" cstate="print"/>
          <a:srcRect/>
          <a:stretch>
            <a:fillRect/>
          </a:stretch>
        </p:blipFill>
        <p:spPr bwMode="auto">
          <a:xfrm>
            <a:off x="6019800" y="0"/>
            <a:ext cx="2468563" cy="6858000"/>
          </a:xfrm>
          <a:prstGeom prst="rect">
            <a:avLst/>
          </a:prstGeom>
          <a:noFill/>
          <a:ln w="9525">
            <a:noFill/>
            <a:miter lim="800000"/>
            <a:headEnd/>
            <a:tailEnd/>
          </a:ln>
        </p:spPr>
      </p:pic>
      <p:pic>
        <p:nvPicPr>
          <p:cNvPr id="4100" name="Picture 4" descr=" p124b.tif                                                      00055C7BMacintosh HD                   BC3495AF:"/>
          <p:cNvPicPr>
            <a:picLocks noChangeAspect="1" noChangeArrowheads="1"/>
          </p:cNvPicPr>
          <p:nvPr/>
        </p:nvPicPr>
        <p:blipFill>
          <a:blip r:embed="rId3" cstate="print"/>
          <a:srcRect/>
          <a:stretch>
            <a:fillRect/>
          </a:stretch>
        </p:blipFill>
        <p:spPr bwMode="auto">
          <a:xfrm>
            <a:off x="609600" y="4189413"/>
            <a:ext cx="4876800" cy="2516187"/>
          </a:xfrm>
          <a:prstGeom prst="rect">
            <a:avLst/>
          </a:prstGeom>
          <a:noFill/>
          <a:ln w="9525">
            <a:noFill/>
            <a:miter lim="800000"/>
            <a:headEnd/>
            <a:tailEnd/>
          </a:ln>
        </p:spPr>
      </p:pic>
      <p:sp>
        <p:nvSpPr>
          <p:cNvPr id="5" name="4 - TextBox"/>
          <p:cNvSpPr txBox="1"/>
          <p:nvPr/>
        </p:nvSpPr>
        <p:spPr>
          <a:xfrm>
            <a:off x="467544" y="332656"/>
            <a:ext cx="5472608" cy="3508653"/>
          </a:xfrm>
          <a:prstGeom prst="rect">
            <a:avLst/>
          </a:prstGeom>
          <a:noFill/>
        </p:spPr>
        <p:txBody>
          <a:bodyPr wrap="square" rtlCol="0">
            <a:spAutoFit/>
          </a:bodyPr>
          <a:lstStyle/>
          <a:p>
            <a:r>
              <a:rPr lang="el-GR" sz="2000" b="1" dirty="0"/>
              <a:t>Στην ΟΜΧ καταμετρούμε τις βακτηριακές αποικίες </a:t>
            </a:r>
            <a:endParaRPr lang="en-US" sz="2000" b="1" dirty="0"/>
          </a:p>
          <a:p>
            <a:r>
              <a:rPr lang="el-GR" sz="2000" b="1" dirty="0"/>
              <a:t>(</a:t>
            </a:r>
            <a:r>
              <a:rPr lang="en-US" sz="2000" b="1" dirty="0"/>
              <a:t>bacterial colonies)</a:t>
            </a:r>
            <a:endParaRPr lang="el-GR" sz="2000" b="1" dirty="0"/>
          </a:p>
          <a:p>
            <a:endParaRPr lang="el-GR" sz="3600" b="1" dirty="0"/>
          </a:p>
          <a:p>
            <a:pPr>
              <a:buFont typeface="Wingdings" pitchFamily="2" charset="2"/>
              <a:buChar char="Ø"/>
            </a:pPr>
            <a:r>
              <a:rPr lang="el-GR" dirty="0"/>
              <a:t>Οι αποικίες είναι ορατές μάζες κυττάρων που σχηματίζονται από διαδοχικές διαιρέσεις ενός ή λίγων κυττάρων</a:t>
            </a:r>
            <a:r>
              <a:rPr lang="en-US" dirty="0"/>
              <a:t>.</a:t>
            </a:r>
            <a:endParaRPr lang="el-GR" dirty="0"/>
          </a:p>
          <a:p>
            <a:endParaRPr lang="en-US" dirty="0"/>
          </a:p>
          <a:p>
            <a:pPr>
              <a:buFont typeface="Wingdings" pitchFamily="2" charset="2"/>
              <a:buChar char="Ø"/>
            </a:pPr>
            <a:r>
              <a:rPr lang="el-GR" dirty="0"/>
              <a:t>Το μέγεθος, το σχήμα, η υφή και το χρώμα μίας βακτηριακής αποικίας καθορίζεται από τον οργανισμό που τις σχηματίζει.</a:t>
            </a:r>
          </a:p>
        </p:txBody>
      </p:sp>
      <p:sp>
        <p:nvSpPr>
          <p:cNvPr id="6" name="5 - Θέση αριθμού διαφάνειας"/>
          <p:cNvSpPr>
            <a:spLocks noGrp="1"/>
          </p:cNvSpPr>
          <p:nvPr>
            <p:ph type="sldNum" sz="quarter" idx="12"/>
          </p:nvPr>
        </p:nvSpPr>
        <p:spPr/>
        <p:txBody>
          <a:bodyPr/>
          <a:lstStyle/>
          <a:p>
            <a:fld id="{9024477B-DF4E-49B3-A0B8-07C402A9F3C6}" type="slidenum">
              <a:rPr lang="el-GR" smtClean="0"/>
              <a:pPr/>
              <a:t>38</a:t>
            </a:fld>
            <a:endParaRPr lang="el-GR"/>
          </a:p>
        </p:txBody>
      </p:sp>
    </p:spTree>
    <p:extLst>
      <p:ext uri="{BB962C8B-B14F-4D97-AF65-F5344CB8AC3E}">
        <p14:creationId xmlns:p14="http://schemas.microsoft.com/office/powerpoint/2010/main" val="1909835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Τι αραιώσεις θα χρειαστούν τα παρακάτω;</a:t>
            </a:r>
          </a:p>
        </p:txBody>
      </p:sp>
      <p:sp>
        <p:nvSpPr>
          <p:cNvPr id="4" name="Slide Number Placeholder 3"/>
          <p:cNvSpPr>
            <a:spLocks noGrp="1"/>
          </p:cNvSpPr>
          <p:nvPr>
            <p:ph type="sldNum" sz="quarter" idx="12"/>
          </p:nvPr>
        </p:nvSpPr>
        <p:spPr/>
        <p:txBody>
          <a:bodyPr/>
          <a:lstStyle/>
          <a:p>
            <a:fld id="{9024477B-DF4E-49B3-A0B8-07C402A9F3C6}" type="slidenum">
              <a:rPr lang="el-GR" smtClean="0"/>
              <a:pPr/>
              <a:t>39</a:t>
            </a:fld>
            <a:endParaRPr lang="el-GR"/>
          </a:p>
        </p:txBody>
      </p:sp>
      <p:sp>
        <p:nvSpPr>
          <p:cNvPr id="3" name="Content Placeholder 2"/>
          <p:cNvSpPr>
            <a:spLocks noGrp="1"/>
          </p:cNvSpPr>
          <p:nvPr>
            <p:ph sz="quarter" idx="1"/>
          </p:nvPr>
        </p:nvSpPr>
        <p:spPr/>
        <p:txBody>
          <a:bodyPr/>
          <a:lstStyle/>
          <a:p>
            <a:r>
              <a:rPr lang="el-GR" dirty="0"/>
              <a:t>σαλάμι</a:t>
            </a:r>
          </a:p>
          <a:p>
            <a:r>
              <a:rPr lang="el-GR" dirty="0"/>
              <a:t>γιαούρτι</a:t>
            </a:r>
          </a:p>
          <a:p>
            <a:r>
              <a:rPr lang="el-GR" dirty="0"/>
              <a:t>σαλάτα νωπή</a:t>
            </a:r>
          </a:p>
          <a:p>
            <a:r>
              <a:rPr lang="el-GR" dirty="0"/>
              <a:t>μπισκότο</a:t>
            </a:r>
          </a:p>
          <a:p>
            <a:r>
              <a:rPr lang="el-GR" dirty="0"/>
              <a:t>νωπός σολομός</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27605"/>
            <a:ext cx="8847741" cy="1101195"/>
          </a:xfrm>
        </p:spPr>
        <p:txBody>
          <a:bodyPr>
            <a:normAutofit fontScale="90000"/>
          </a:bodyPr>
          <a:lstStyle/>
          <a:p>
            <a:r>
              <a:rPr lang="el-GR" b="1" dirty="0"/>
              <a:t> </a:t>
            </a:r>
            <a:r>
              <a:rPr lang="el-GR" b="1" dirty="0">
                <a:solidFill>
                  <a:schemeClr val="tx1"/>
                </a:solidFill>
              </a:rPr>
              <a:t>Δείκτης γενικότερης μικροβιολογικής κατάστασης</a:t>
            </a:r>
            <a:br>
              <a:rPr lang="el-GR" dirty="0">
                <a:solidFill>
                  <a:schemeClr val="tx1"/>
                </a:solidFill>
              </a:rPr>
            </a:br>
            <a:endParaRPr lang="el-GR" dirty="0">
              <a:solidFill>
                <a:schemeClr val="tx1"/>
              </a:solidFill>
            </a:endParaRPr>
          </a:p>
        </p:txBody>
      </p:sp>
      <p:sp>
        <p:nvSpPr>
          <p:cNvPr id="3" name="2 - Θέση περιεχομένου"/>
          <p:cNvSpPr>
            <a:spLocks noGrp="1"/>
          </p:cNvSpPr>
          <p:nvPr>
            <p:ph idx="1"/>
          </p:nvPr>
        </p:nvSpPr>
        <p:spPr>
          <a:xfrm>
            <a:off x="143555" y="985720"/>
            <a:ext cx="8390540" cy="4275740"/>
          </a:xfrm>
        </p:spPr>
        <p:txBody>
          <a:bodyPr>
            <a:noAutofit/>
          </a:bodyPr>
          <a:lstStyle/>
          <a:p>
            <a:pPr>
              <a:buNone/>
            </a:pPr>
            <a:br>
              <a:rPr lang="el-GR" sz="2400" dirty="0"/>
            </a:br>
            <a:r>
              <a:rPr lang="el-GR" sz="2400" dirty="0"/>
              <a:t>Η καταμέτρηση της ΟΜΧ  χρησιμοποιείται σαν ένδειξη του πλήθους των μικροοργανισμών στα τρόφιμα όσον αφορά:</a:t>
            </a:r>
          </a:p>
          <a:p>
            <a:r>
              <a:rPr lang="el-GR" sz="2400" dirty="0"/>
              <a:t>Στο αρχικό μικροβιακό φορτίο των πρώτων υλών.</a:t>
            </a:r>
          </a:p>
          <a:p>
            <a:r>
              <a:rPr lang="el-GR" sz="2400" dirty="0"/>
              <a:t>Στην αποτελεσματικότητα της παραγωγικής διαδικασίας.</a:t>
            </a:r>
          </a:p>
          <a:p>
            <a:r>
              <a:rPr lang="el-GR" sz="2400" dirty="0"/>
              <a:t>Στην ορθότητα των συνθηκών αποθήκευσης και διανομής.</a:t>
            </a:r>
          </a:p>
          <a:p>
            <a:r>
              <a:rPr lang="el-GR" sz="2400" dirty="0"/>
              <a:t>Στην αποτελεσματικότητα των διαδικασιών μείωσης των μικροβιακών φορτίων π.χ. παστερίωση, καθαρισμός κλπ.</a:t>
            </a:r>
          </a:p>
          <a:p>
            <a:r>
              <a:rPr lang="el-GR" sz="2400" dirty="0"/>
              <a:t>Στην υγιεινή του μηχανολογικού εξοπλισμού(για την παραγωγή του τροφίμου).</a:t>
            </a:r>
          </a:p>
          <a:p>
            <a:pPr>
              <a:buNone/>
            </a:pPr>
            <a:endParaRPr lang="el-GR" sz="2400" dirty="0"/>
          </a:p>
        </p:txBody>
      </p:sp>
      <p:sp>
        <p:nvSpPr>
          <p:cNvPr id="4" name="3 - Θέση αριθμού διαφάνειας"/>
          <p:cNvSpPr>
            <a:spLocks noGrp="1"/>
          </p:cNvSpPr>
          <p:nvPr>
            <p:ph type="sldNum" sz="quarter" idx="12"/>
          </p:nvPr>
        </p:nvSpPr>
        <p:spPr/>
        <p:txBody>
          <a:bodyPr/>
          <a:lstStyle/>
          <a:p>
            <a:fld id="{9024477B-DF4E-49B3-A0B8-07C402A9F3C6}" type="slidenum">
              <a:rPr lang="el-GR" smtClean="0"/>
              <a:pPr/>
              <a:t>4</a:t>
            </a:fld>
            <a:endParaRPr lang="el-GR"/>
          </a:p>
        </p:txBody>
      </p:sp>
    </p:spTree>
    <p:extLst>
      <p:ext uri="{BB962C8B-B14F-4D97-AF65-F5344CB8AC3E}">
        <p14:creationId xmlns:p14="http://schemas.microsoft.com/office/powerpoint/2010/main" val="836655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Μικροβιολογικά κριτήρια</a:t>
            </a:r>
          </a:p>
        </p:txBody>
      </p:sp>
      <p:sp>
        <p:nvSpPr>
          <p:cNvPr id="3" name="Θέση αριθμού διαφάνειας 2"/>
          <p:cNvSpPr>
            <a:spLocks noGrp="1"/>
          </p:cNvSpPr>
          <p:nvPr>
            <p:ph type="sldNum" sz="quarter" idx="12"/>
          </p:nvPr>
        </p:nvSpPr>
        <p:spPr/>
        <p:txBody>
          <a:bodyPr/>
          <a:lstStyle/>
          <a:p>
            <a:fld id="{9024477B-DF4E-49B3-A0B8-07C402A9F3C6}" type="slidenum">
              <a:rPr lang="el-GR" smtClean="0"/>
              <a:pPr/>
              <a:t>40</a:t>
            </a:fld>
            <a:endParaRPr lang="el-GR"/>
          </a:p>
        </p:txBody>
      </p:sp>
      <p:sp>
        <p:nvSpPr>
          <p:cNvPr id="4" name="Θέση περιεχομένου 3"/>
          <p:cNvSpPr>
            <a:spLocks noGrp="1"/>
          </p:cNvSpPr>
          <p:nvPr>
            <p:ph sz="quarter" idx="1"/>
          </p:nvPr>
        </p:nvSpPr>
        <p:spPr/>
        <p:txBody>
          <a:bodyPr>
            <a:normAutofit fontScale="77500" lnSpcReduction="20000"/>
          </a:bodyPr>
          <a:lstStyle/>
          <a:p>
            <a:r>
              <a:rPr lang="el-GR" dirty="0"/>
              <a:t>Τα μικροβιολογικά κριτήρια είναι τα </a:t>
            </a:r>
            <a:r>
              <a:rPr lang="el-GR" b="1" dirty="0"/>
              <a:t>ανώτατα επιτρεπτά όρια που ορίζει η νομοθεσία </a:t>
            </a:r>
            <a:r>
              <a:rPr lang="el-GR" dirty="0"/>
              <a:t>για διάφορα είδη μικροοργανισμών σε τρόφιμα.</a:t>
            </a:r>
          </a:p>
          <a:p>
            <a:r>
              <a:rPr lang="el-GR" dirty="0"/>
              <a:t>Τα μικροβιολογικά κριτήρια θεσπίζονται από τις αρμόδιες αρχές κάθε χώρας.</a:t>
            </a:r>
          </a:p>
          <a:p>
            <a:r>
              <a:rPr lang="el-GR" dirty="0"/>
              <a:t>Υπάρχουν μικροβιολογικά κριτήρια και για την ΟΜΧ για ορισμένα τρόφιμα.</a:t>
            </a:r>
            <a:endParaRPr lang="en-US" dirty="0"/>
          </a:p>
          <a:p>
            <a:r>
              <a:rPr lang="el-GR" dirty="0"/>
              <a:t>Τα μικροβιολογικά όρια εκφράζονται συνήθως σε </a:t>
            </a:r>
            <a:r>
              <a:rPr lang="en-US" dirty="0"/>
              <a:t>cfu</a:t>
            </a:r>
            <a:r>
              <a:rPr lang="el-GR" dirty="0"/>
              <a:t>/</a:t>
            </a:r>
            <a:r>
              <a:rPr lang="en-US" dirty="0"/>
              <a:t>g</a:t>
            </a:r>
            <a:r>
              <a:rPr lang="el-GR" dirty="0"/>
              <a:t> (αριθμός αποικιών ανά γραμμάριο), εκτός και αν δηλώνεται διαφορετικά. </a:t>
            </a:r>
          </a:p>
          <a:p>
            <a:r>
              <a:rPr lang="el-GR" dirty="0"/>
              <a:t>Υπάρχουν μικροβιολογικά κριτήρια για τους σημαντικότερους αλλοιογόνους και παθογόνους μικροοργανισμούς, των διαφόρων κατηγοριών κρεάτων, πουλερικών και των προϊόντων τους.</a:t>
            </a:r>
          </a:p>
          <a:p>
            <a:endParaRPr lang="el-GR" dirty="0"/>
          </a:p>
          <a:p>
            <a:r>
              <a:rPr lang="el-GR" dirty="0"/>
              <a:t> </a:t>
            </a:r>
          </a:p>
          <a:p>
            <a:endParaRPr lang="el-GR" dirty="0"/>
          </a:p>
        </p:txBody>
      </p:sp>
    </p:spTree>
    <p:extLst>
      <p:ext uri="{BB962C8B-B14F-4D97-AF65-F5344CB8AC3E}">
        <p14:creationId xmlns:p14="http://schemas.microsoft.com/office/powerpoint/2010/main" val="1216809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640"/>
            <a:ext cx="8606408" cy="902968"/>
          </a:xfrm>
        </p:spPr>
        <p:txBody>
          <a:bodyPr>
            <a:normAutofit fontScale="90000"/>
          </a:bodyPr>
          <a:lstStyle/>
          <a:p>
            <a:r>
              <a:rPr lang="el-GR" dirty="0"/>
              <a:t>Παράδειγμα:</a:t>
            </a:r>
            <a:br>
              <a:rPr lang="el-GR" dirty="0"/>
            </a:br>
            <a:r>
              <a:rPr lang="el-GR" dirty="0"/>
              <a:t>Μικροβιολογικά κριτήρια για γάλα νωπό</a:t>
            </a:r>
          </a:p>
        </p:txBody>
      </p:sp>
      <p:sp>
        <p:nvSpPr>
          <p:cNvPr id="3" name="Θέση αριθμού διαφάνειας 2"/>
          <p:cNvSpPr>
            <a:spLocks noGrp="1"/>
          </p:cNvSpPr>
          <p:nvPr>
            <p:ph type="sldNum" sz="quarter" idx="12"/>
          </p:nvPr>
        </p:nvSpPr>
        <p:spPr/>
        <p:txBody>
          <a:bodyPr/>
          <a:lstStyle/>
          <a:p>
            <a:fld id="{9024477B-DF4E-49B3-A0B8-07C402A9F3C6}" type="slidenum">
              <a:rPr lang="el-GR" smtClean="0"/>
              <a:pPr/>
              <a:t>41</a:t>
            </a:fld>
            <a:endParaRPr lang="el-GR"/>
          </a:p>
        </p:txBody>
      </p:sp>
      <p:graphicFrame>
        <p:nvGraphicFramePr>
          <p:cNvPr id="5" name="Θέση περιεχομένου 4"/>
          <p:cNvGraphicFramePr>
            <a:graphicFrameLocks noGrp="1"/>
          </p:cNvGraphicFramePr>
          <p:nvPr>
            <p:ph sz="quarter" idx="1"/>
            <p:extLst>
              <p:ext uri="{D42A27DB-BD31-4B8C-83A1-F6EECF244321}">
                <p14:modId xmlns:p14="http://schemas.microsoft.com/office/powerpoint/2010/main" val="726898167"/>
              </p:ext>
            </p:extLst>
          </p:nvPr>
        </p:nvGraphicFramePr>
        <p:xfrm>
          <a:off x="611560" y="1344906"/>
          <a:ext cx="8064896" cy="4351967"/>
        </p:xfrm>
        <a:graphic>
          <a:graphicData uri="http://schemas.openxmlformats.org/drawingml/2006/table">
            <a:tbl>
              <a:tblPr firstRow="1" firstCol="1" lastRow="1" lastCol="1" bandRow="1" bandCol="1">
                <a:tableStyleId>{5C22544A-7EE6-4342-B048-85BDC9FD1C3A}</a:tableStyleId>
              </a:tblPr>
              <a:tblGrid>
                <a:gridCol w="2915263">
                  <a:extLst>
                    <a:ext uri="{9D8B030D-6E8A-4147-A177-3AD203B41FA5}">
                      <a16:colId xmlns:a16="http://schemas.microsoft.com/office/drawing/2014/main" val="20000"/>
                    </a:ext>
                  </a:extLst>
                </a:gridCol>
                <a:gridCol w="1138670">
                  <a:extLst>
                    <a:ext uri="{9D8B030D-6E8A-4147-A177-3AD203B41FA5}">
                      <a16:colId xmlns:a16="http://schemas.microsoft.com/office/drawing/2014/main" val="20001"/>
                    </a:ext>
                  </a:extLst>
                </a:gridCol>
                <a:gridCol w="1138670">
                  <a:extLst>
                    <a:ext uri="{9D8B030D-6E8A-4147-A177-3AD203B41FA5}">
                      <a16:colId xmlns:a16="http://schemas.microsoft.com/office/drawing/2014/main" val="20002"/>
                    </a:ext>
                  </a:extLst>
                </a:gridCol>
                <a:gridCol w="2872293">
                  <a:extLst>
                    <a:ext uri="{9D8B030D-6E8A-4147-A177-3AD203B41FA5}">
                      <a16:colId xmlns:a16="http://schemas.microsoft.com/office/drawing/2014/main" val="20003"/>
                    </a:ext>
                  </a:extLst>
                </a:gridCol>
              </a:tblGrid>
              <a:tr h="422899">
                <a:tc rowSpan="2">
                  <a:txBody>
                    <a:bodyPr/>
                    <a:lstStyle/>
                    <a:p>
                      <a:pPr algn="ctr">
                        <a:lnSpc>
                          <a:spcPct val="120000"/>
                        </a:lnSpc>
                        <a:spcAft>
                          <a:spcPts val="0"/>
                        </a:spcAft>
                      </a:pPr>
                      <a:r>
                        <a:rPr lang="el-GR" sz="1400" dirty="0">
                          <a:solidFill>
                            <a:schemeClr val="tx1"/>
                          </a:solidFill>
                          <a:effectLst/>
                        </a:rPr>
                        <a:t>Προϊόν</a:t>
                      </a:r>
                      <a:endParaRPr lang="el-GR" sz="1400" dirty="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tc gridSpan="2">
                  <a:txBody>
                    <a:bodyPr/>
                    <a:lstStyle/>
                    <a:p>
                      <a:pPr algn="ctr">
                        <a:lnSpc>
                          <a:spcPct val="120000"/>
                        </a:lnSpc>
                        <a:spcAft>
                          <a:spcPts val="0"/>
                        </a:spcAft>
                      </a:pPr>
                      <a:r>
                        <a:rPr lang="el-GR" sz="1400" dirty="0">
                          <a:solidFill>
                            <a:schemeClr val="tx1"/>
                          </a:solidFill>
                          <a:effectLst/>
                        </a:rPr>
                        <a:t>Μικροβιολογικά Όρια</a:t>
                      </a:r>
                      <a:endParaRPr lang="el-GR" sz="1400" dirty="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tc hMerge="1">
                  <a:txBody>
                    <a:bodyPr/>
                    <a:lstStyle/>
                    <a:p>
                      <a:endParaRPr lang="el-GR"/>
                    </a:p>
                  </a:txBody>
                  <a:tcPr/>
                </a:tc>
                <a:tc rowSpan="2">
                  <a:txBody>
                    <a:bodyPr/>
                    <a:lstStyle/>
                    <a:p>
                      <a:pPr algn="ctr">
                        <a:lnSpc>
                          <a:spcPct val="115000"/>
                        </a:lnSpc>
                        <a:spcAft>
                          <a:spcPts val="0"/>
                        </a:spcAft>
                      </a:pPr>
                      <a:r>
                        <a:rPr lang="el-GR" sz="1400">
                          <a:solidFill>
                            <a:schemeClr val="tx1"/>
                          </a:solidFill>
                          <a:effectLst/>
                        </a:rPr>
                        <a:t>Πηγή &amp;</a:t>
                      </a:r>
                    </a:p>
                    <a:p>
                      <a:pPr algn="ctr">
                        <a:lnSpc>
                          <a:spcPct val="120000"/>
                        </a:lnSpc>
                        <a:spcAft>
                          <a:spcPts val="0"/>
                        </a:spcAft>
                      </a:pPr>
                      <a:r>
                        <a:rPr lang="el-GR" sz="1400">
                          <a:solidFill>
                            <a:schemeClr val="tx1"/>
                          </a:solidFill>
                          <a:effectLst/>
                        </a:rPr>
                        <a:t>Συμπληρωματικές πληροφορίες</a:t>
                      </a:r>
                      <a:endParaRPr lang="el-GR" sz="140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extLst>
                  <a:ext uri="{0D108BD9-81ED-4DB2-BD59-A6C34878D82A}">
                    <a16:rowId xmlns:a16="http://schemas.microsoft.com/office/drawing/2014/main" val="10000"/>
                  </a:ext>
                </a:extLst>
              </a:tr>
              <a:tr h="211897">
                <a:tc vMerge="1">
                  <a:txBody>
                    <a:bodyPr/>
                    <a:lstStyle/>
                    <a:p>
                      <a:endParaRPr lang="el-GR"/>
                    </a:p>
                  </a:txBody>
                  <a:tcPr/>
                </a:tc>
                <a:tc>
                  <a:txBody>
                    <a:bodyPr/>
                    <a:lstStyle/>
                    <a:p>
                      <a:pPr algn="ctr">
                        <a:lnSpc>
                          <a:spcPct val="115000"/>
                        </a:lnSpc>
                        <a:spcAft>
                          <a:spcPts val="0"/>
                        </a:spcAft>
                      </a:pPr>
                      <a:r>
                        <a:rPr lang="en-US" sz="1400">
                          <a:solidFill>
                            <a:schemeClr val="tx1"/>
                          </a:solidFill>
                          <a:effectLst/>
                        </a:rPr>
                        <a:t>m</a:t>
                      </a:r>
                      <a:endParaRPr lang="el-GR" sz="140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tc>
                  <a:txBody>
                    <a:bodyPr/>
                    <a:lstStyle/>
                    <a:p>
                      <a:pPr algn="ctr">
                        <a:lnSpc>
                          <a:spcPct val="115000"/>
                        </a:lnSpc>
                        <a:spcAft>
                          <a:spcPts val="0"/>
                        </a:spcAft>
                      </a:pPr>
                      <a:r>
                        <a:rPr lang="en-US" sz="1400" dirty="0">
                          <a:solidFill>
                            <a:schemeClr val="tx1"/>
                          </a:solidFill>
                          <a:effectLst/>
                        </a:rPr>
                        <a:t>M</a:t>
                      </a:r>
                      <a:endParaRPr lang="el-GR" sz="1400" dirty="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tc vMerge="1">
                  <a:txBody>
                    <a:bodyPr/>
                    <a:lstStyle/>
                    <a:p>
                      <a:endParaRPr lang="el-GR"/>
                    </a:p>
                  </a:txBody>
                  <a:tcPr/>
                </a:tc>
                <a:extLst>
                  <a:ext uri="{0D108BD9-81ED-4DB2-BD59-A6C34878D82A}">
                    <a16:rowId xmlns:a16="http://schemas.microsoft.com/office/drawing/2014/main" val="10001"/>
                  </a:ext>
                </a:extLst>
              </a:tr>
              <a:tr h="197619">
                <a:tc gridSpan="4">
                  <a:txBody>
                    <a:bodyPr/>
                    <a:lstStyle/>
                    <a:p>
                      <a:pPr algn="ctr">
                        <a:lnSpc>
                          <a:spcPct val="115000"/>
                        </a:lnSpc>
                        <a:spcBef>
                          <a:spcPts val="300"/>
                        </a:spcBef>
                        <a:spcAft>
                          <a:spcPts val="300"/>
                        </a:spcAft>
                      </a:pPr>
                      <a:r>
                        <a:rPr lang="el-GR" sz="1400" dirty="0">
                          <a:ln w="9525" cap="flat" cmpd="sng" algn="ctr">
                            <a:solidFill>
                              <a:srgbClr val="BFBFBF">
                                <a:alpha val="50000"/>
                              </a:srgbClr>
                            </a:solidFill>
                            <a:prstDash val="solid"/>
                            <a:round/>
                          </a:ln>
                          <a:solidFill>
                            <a:schemeClr val="tx1"/>
                          </a:solidFill>
                          <a:effectLst>
                            <a:outerShdw dist="25400" dir="13500000" sx="0" sy="0">
                              <a:srgbClr val="000000">
                                <a:alpha val="50000"/>
                              </a:srgbClr>
                            </a:outerShdw>
                          </a:effectLst>
                        </a:rPr>
                        <a:t>ΓΑΛΑ</a:t>
                      </a:r>
                      <a:endParaRPr lang="el-GR" sz="1400" dirty="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2"/>
                  </a:ext>
                </a:extLst>
              </a:tr>
              <a:tr h="618673">
                <a:tc gridSpan="3">
                  <a:txBody>
                    <a:bodyPr/>
                    <a:lstStyle/>
                    <a:p>
                      <a:pPr>
                        <a:lnSpc>
                          <a:spcPct val="115000"/>
                        </a:lnSpc>
                        <a:spcAft>
                          <a:spcPts val="0"/>
                        </a:spcAft>
                      </a:pPr>
                      <a:r>
                        <a:rPr lang="el-GR" sz="1400" dirty="0">
                          <a:solidFill>
                            <a:schemeClr val="tx1"/>
                          </a:solidFill>
                          <a:effectLst/>
                        </a:rPr>
                        <a:t>Γάλα νωπό αγελαδινό, προς επεξεργασία</a:t>
                      </a:r>
                      <a:endParaRPr lang="el-GR" sz="1400" dirty="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tc hMerge="1">
                  <a:txBody>
                    <a:bodyPr/>
                    <a:lstStyle/>
                    <a:p>
                      <a:endParaRPr lang="el-GR"/>
                    </a:p>
                  </a:txBody>
                  <a:tcPr/>
                </a:tc>
                <a:tc hMerge="1">
                  <a:txBody>
                    <a:bodyPr/>
                    <a:lstStyle/>
                    <a:p>
                      <a:endParaRPr lang="el-GR"/>
                    </a:p>
                  </a:txBody>
                  <a:tcPr/>
                </a:tc>
                <a:tc>
                  <a:txBody>
                    <a:bodyPr/>
                    <a:lstStyle/>
                    <a:p>
                      <a:pPr algn="ctr">
                        <a:lnSpc>
                          <a:spcPct val="115000"/>
                        </a:lnSpc>
                        <a:spcAft>
                          <a:spcPts val="0"/>
                        </a:spcAft>
                      </a:pPr>
                      <a:r>
                        <a:rPr lang="el-GR" sz="1400" dirty="0">
                          <a:solidFill>
                            <a:schemeClr val="tx1"/>
                          </a:solidFill>
                          <a:effectLst/>
                        </a:rPr>
                        <a:t>Υγειονομική διάταξη 392220/10058/16.10.71 &amp;</a:t>
                      </a:r>
                      <a:r>
                        <a:rPr lang="en-GB" sz="1400" dirty="0">
                          <a:solidFill>
                            <a:schemeClr val="tx1"/>
                          </a:solidFill>
                          <a:effectLst/>
                        </a:rPr>
                        <a:t> 92/46/EEC</a:t>
                      </a:r>
                      <a:endParaRPr lang="el-GR" sz="1400" dirty="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extLst>
                  <a:ext uri="{0D108BD9-81ED-4DB2-BD59-A6C34878D82A}">
                    <a16:rowId xmlns:a16="http://schemas.microsoft.com/office/drawing/2014/main" val="10003"/>
                  </a:ext>
                </a:extLst>
              </a:tr>
              <a:tr h="197619">
                <a:tc>
                  <a:txBody>
                    <a:bodyPr/>
                    <a:lstStyle/>
                    <a:p>
                      <a:pPr algn="ctr">
                        <a:lnSpc>
                          <a:spcPct val="115000"/>
                        </a:lnSpc>
                        <a:spcAft>
                          <a:spcPts val="0"/>
                        </a:spcAft>
                      </a:pPr>
                      <a:r>
                        <a:rPr lang="en-GB" sz="1400">
                          <a:solidFill>
                            <a:schemeClr val="tx1"/>
                          </a:solidFill>
                          <a:effectLst/>
                        </a:rPr>
                        <a:t>Ο</a:t>
                      </a:r>
                      <a:r>
                        <a:rPr lang="en-US" sz="1400">
                          <a:solidFill>
                            <a:schemeClr val="tx1"/>
                          </a:solidFill>
                          <a:effectLst/>
                        </a:rPr>
                        <a:t>.</a:t>
                      </a:r>
                      <a:r>
                        <a:rPr lang="en-GB" sz="1400">
                          <a:solidFill>
                            <a:schemeClr val="tx1"/>
                          </a:solidFill>
                          <a:effectLst/>
                        </a:rPr>
                        <a:t>Μ</a:t>
                      </a:r>
                      <a:r>
                        <a:rPr lang="en-US" sz="1400">
                          <a:solidFill>
                            <a:schemeClr val="tx1"/>
                          </a:solidFill>
                          <a:effectLst/>
                        </a:rPr>
                        <a:t>.</a:t>
                      </a:r>
                      <a:r>
                        <a:rPr lang="en-GB" sz="1400">
                          <a:solidFill>
                            <a:schemeClr val="tx1"/>
                          </a:solidFill>
                          <a:effectLst/>
                        </a:rPr>
                        <a:t>Χ</a:t>
                      </a:r>
                      <a:endParaRPr lang="el-GR" sz="140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tc gridSpan="2">
                  <a:txBody>
                    <a:bodyPr/>
                    <a:lstStyle/>
                    <a:p>
                      <a:pPr algn="ctr">
                        <a:lnSpc>
                          <a:spcPct val="115000"/>
                        </a:lnSpc>
                        <a:spcAft>
                          <a:spcPts val="0"/>
                        </a:spcAft>
                      </a:pPr>
                      <a:r>
                        <a:rPr lang="fr-FR" sz="1400" dirty="0">
                          <a:solidFill>
                            <a:schemeClr val="tx1"/>
                          </a:solidFill>
                          <a:effectLst/>
                        </a:rPr>
                        <a:t>10</a:t>
                      </a:r>
                      <a:r>
                        <a:rPr lang="fr-FR" sz="1400" baseline="30000" dirty="0">
                          <a:solidFill>
                            <a:schemeClr val="tx1"/>
                          </a:solidFill>
                          <a:effectLst/>
                        </a:rPr>
                        <a:t>5</a:t>
                      </a:r>
                      <a:endParaRPr lang="el-GR" sz="1400" dirty="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tc hMerge="1">
                  <a:txBody>
                    <a:bodyPr/>
                    <a:lstStyle/>
                    <a:p>
                      <a:endParaRPr lang="el-GR"/>
                    </a:p>
                  </a:txBody>
                  <a:tcPr/>
                </a:tc>
                <a:tc rowSpan="2">
                  <a:txBody>
                    <a:bodyPr/>
                    <a:lstStyle/>
                    <a:p>
                      <a:pPr algn="ctr">
                        <a:lnSpc>
                          <a:spcPct val="115000"/>
                        </a:lnSpc>
                        <a:spcAft>
                          <a:spcPts val="0"/>
                        </a:spcAft>
                      </a:pPr>
                      <a:r>
                        <a:rPr lang="en-GB" sz="1400" dirty="0">
                          <a:solidFill>
                            <a:schemeClr val="tx1"/>
                          </a:solidFill>
                          <a:effectLst/>
                        </a:rPr>
                        <a:t> </a:t>
                      </a:r>
                      <a:endParaRPr lang="el-GR" sz="1400" dirty="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extLst>
                  <a:ext uri="{0D108BD9-81ED-4DB2-BD59-A6C34878D82A}">
                    <a16:rowId xmlns:a16="http://schemas.microsoft.com/office/drawing/2014/main" val="10004"/>
                  </a:ext>
                </a:extLst>
              </a:tr>
              <a:tr h="197619">
                <a:tc>
                  <a:txBody>
                    <a:bodyPr/>
                    <a:lstStyle/>
                    <a:p>
                      <a:pPr algn="ctr">
                        <a:lnSpc>
                          <a:spcPct val="115000"/>
                        </a:lnSpc>
                        <a:spcAft>
                          <a:spcPts val="0"/>
                        </a:spcAft>
                      </a:pPr>
                      <a:r>
                        <a:rPr lang="fr-FR" sz="1400" i="1" dirty="0" err="1">
                          <a:solidFill>
                            <a:schemeClr val="tx1"/>
                          </a:solidFill>
                          <a:effectLst/>
                        </a:rPr>
                        <a:t>Staphylococcus</a:t>
                      </a:r>
                      <a:r>
                        <a:rPr lang="fr-FR" sz="1400" i="1" dirty="0">
                          <a:solidFill>
                            <a:schemeClr val="tx1"/>
                          </a:solidFill>
                          <a:effectLst/>
                        </a:rPr>
                        <a:t>  aureus</a:t>
                      </a:r>
                      <a:endParaRPr lang="el-GR" sz="1400" i="1" dirty="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tc>
                  <a:txBody>
                    <a:bodyPr/>
                    <a:lstStyle/>
                    <a:p>
                      <a:pPr algn="ctr">
                        <a:lnSpc>
                          <a:spcPct val="115000"/>
                        </a:lnSpc>
                        <a:spcAft>
                          <a:spcPts val="0"/>
                        </a:spcAft>
                      </a:pPr>
                      <a:r>
                        <a:rPr lang="fr-FR" sz="1400">
                          <a:solidFill>
                            <a:schemeClr val="tx1"/>
                          </a:solidFill>
                          <a:effectLst/>
                        </a:rPr>
                        <a:t>5x10</a:t>
                      </a:r>
                      <a:r>
                        <a:rPr lang="fr-FR" sz="1400" baseline="30000">
                          <a:solidFill>
                            <a:schemeClr val="tx1"/>
                          </a:solidFill>
                          <a:effectLst/>
                        </a:rPr>
                        <a:t>2</a:t>
                      </a:r>
                      <a:endParaRPr lang="el-GR" sz="140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tc>
                  <a:txBody>
                    <a:bodyPr/>
                    <a:lstStyle/>
                    <a:p>
                      <a:pPr algn="ctr">
                        <a:lnSpc>
                          <a:spcPct val="115000"/>
                        </a:lnSpc>
                        <a:spcAft>
                          <a:spcPts val="0"/>
                        </a:spcAft>
                      </a:pPr>
                      <a:r>
                        <a:rPr lang="fr-FR" sz="1400" dirty="0">
                          <a:solidFill>
                            <a:schemeClr val="tx1"/>
                          </a:solidFill>
                          <a:effectLst/>
                        </a:rPr>
                        <a:t>2x10</a:t>
                      </a:r>
                      <a:r>
                        <a:rPr lang="fr-FR" sz="1400" baseline="30000" dirty="0">
                          <a:solidFill>
                            <a:schemeClr val="tx1"/>
                          </a:solidFill>
                          <a:effectLst/>
                        </a:rPr>
                        <a:t>3</a:t>
                      </a:r>
                      <a:endParaRPr lang="el-GR" sz="1400" dirty="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tc vMerge="1">
                  <a:txBody>
                    <a:bodyPr/>
                    <a:lstStyle/>
                    <a:p>
                      <a:endParaRPr lang="el-GR"/>
                    </a:p>
                  </a:txBody>
                  <a:tcPr/>
                </a:tc>
                <a:extLst>
                  <a:ext uri="{0D108BD9-81ED-4DB2-BD59-A6C34878D82A}">
                    <a16:rowId xmlns:a16="http://schemas.microsoft.com/office/drawing/2014/main" val="10005"/>
                  </a:ext>
                </a:extLst>
              </a:tr>
              <a:tr h="618673">
                <a:tc gridSpan="3">
                  <a:txBody>
                    <a:bodyPr/>
                    <a:lstStyle/>
                    <a:p>
                      <a:pPr>
                        <a:lnSpc>
                          <a:spcPct val="115000"/>
                        </a:lnSpc>
                        <a:spcAft>
                          <a:spcPts val="0"/>
                        </a:spcAft>
                      </a:pPr>
                      <a:r>
                        <a:rPr lang="el-GR" sz="1400" dirty="0">
                          <a:solidFill>
                            <a:schemeClr val="tx1"/>
                          </a:solidFill>
                          <a:effectLst/>
                        </a:rPr>
                        <a:t>Γάλα νωπό πρόβειο, κατσικίσιο, βουβαλίσιο προς επεξεργασία</a:t>
                      </a:r>
                      <a:endParaRPr lang="el-GR" sz="1400" dirty="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tc hMerge="1">
                  <a:txBody>
                    <a:bodyPr/>
                    <a:lstStyle/>
                    <a:p>
                      <a:endParaRPr lang="el-GR"/>
                    </a:p>
                  </a:txBody>
                  <a:tcPr/>
                </a:tc>
                <a:tc hMerge="1">
                  <a:txBody>
                    <a:bodyPr/>
                    <a:lstStyle/>
                    <a:p>
                      <a:endParaRPr lang="el-GR"/>
                    </a:p>
                  </a:txBody>
                  <a:tcPr/>
                </a:tc>
                <a:tc>
                  <a:txBody>
                    <a:bodyPr/>
                    <a:lstStyle/>
                    <a:p>
                      <a:pPr algn="ctr">
                        <a:lnSpc>
                          <a:spcPct val="115000"/>
                        </a:lnSpc>
                        <a:spcAft>
                          <a:spcPts val="0"/>
                        </a:spcAft>
                      </a:pPr>
                      <a:r>
                        <a:rPr lang="el-GR" sz="1400" dirty="0">
                          <a:solidFill>
                            <a:schemeClr val="tx1"/>
                          </a:solidFill>
                          <a:effectLst/>
                        </a:rPr>
                        <a:t>Υγειονομική διάταξη 392220/10058/16.10.71 &amp;</a:t>
                      </a:r>
                      <a:r>
                        <a:rPr lang="en-GB" sz="1400" dirty="0">
                          <a:solidFill>
                            <a:schemeClr val="tx1"/>
                          </a:solidFill>
                          <a:effectLst/>
                        </a:rPr>
                        <a:t> 92/46/EEC</a:t>
                      </a:r>
                      <a:endParaRPr lang="el-GR" sz="1400" dirty="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extLst>
                  <a:ext uri="{0D108BD9-81ED-4DB2-BD59-A6C34878D82A}">
                    <a16:rowId xmlns:a16="http://schemas.microsoft.com/office/drawing/2014/main" val="10006"/>
                  </a:ext>
                </a:extLst>
              </a:tr>
              <a:tr h="197619">
                <a:tc>
                  <a:txBody>
                    <a:bodyPr/>
                    <a:lstStyle/>
                    <a:p>
                      <a:pPr algn="ctr">
                        <a:lnSpc>
                          <a:spcPct val="115000"/>
                        </a:lnSpc>
                        <a:spcAft>
                          <a:spcPts val="0"/>
                        </a:spcAft>
                      </a:pPr>
                      <a:r>
                        <a:rPr lang="en-GB" sz="1400">
                          <a:solidFill>
                            <a:schemeClr val="tx1"/>
                          </a:solidFill>
                          <a:effectLst/>
                        </a:rPr>
                        <a:t>Ο</a:t>
                      </a:r>
                      <a:r>
                        <a:rPr lang="en-US" sz="1400">
                          <a:solidFill>
                            <a:schemeClr val="tx1"/>
                          </a:solidFill>
                          <a:effectLst/>
                        </a:rPr>
                        <a:t>.</a:t>
                      </a:r>
                      <a:r>
                        <a:rPr lang="en-GB" sz="1400">
                          <a:solidFill>
                            <a:schemeClr val="tx1"/>
                          </a:solidFill>
                          <a:effectLst/>
                        </a:rPr>
                        <a:t>Μ</a:t>
                      </a:r>
                      <a:r>
                        <a:rPr lang="en-US" sz="1400">
                          <a:solidFill>
                            <a:schemeClr val="tx1"/>
                          </a:solidFill>
                          <a:effectLst/>
                        </a:rPr>
                        <a:t>.</a:t>
                      </a:r>
                      <a:r>
                        <a:rPr lang="en-GB" sz="1400">
                          <a:solidFill>
                            <a:schemeClr val="tx1"/>
                          </a:solidFill>
                          <a:effectLst/>
                        </a:rPr>
                        <a:t>Χ</a:t>
                      </a:r>
                      <a:endParaRPr lang="el-GR" sz="140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tc>
                  <a:txBody>
                    <a:bodyPr/>
                    <a:lstStyle/>
                    <a:p>
                      <a:pPr algn="ctr">
                        <a:lnSpc>
                          <a:spcPct val="115000"/>
                        </a:lnSpc>
                        <a:spcAft>
                          <a:spcPts val="0"/>
                        </a:spcAft>
                      </a:pPr>
                      <a:r>
                        <a:rPr lang="en-GB" sz="1400">
                          <a:solidFill>
                            <a:schemeClr val="tx1"/>
                          </a:solidFill>
                          <a:effectLst/>
                        </a:rPr>
                        <a:t>5x10</a:t>
                      </a:r>
                      <a:r>
                        <a:rPr lang="en-GB" sz="1400" baseline="30000">
                          <a:solidFill>
                            <a:schemeClr val="tx1"/>
                          </a:solidFill>
                          <a:effectLst/>
                        </a:rPr>
                        <a:t>5</a:t>
                      </a:r>
                      <a:endParaRPr lang="el-GR" sz="140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tc>
                  <a:txBody>
                    <a:bodyPr/>
                    <a:lstStyle/>
                    <a:p>
                      <a:pPr algn="ctr">
                        <a:lnSpc>
                          <a:spcPct val="115000"/>
                        </a:lnSpc>
                        <a:spcAft>
                          <a:spcPts val="0"/>
                        </a:spcAft>
                      </a:pPr>
                      <a:r>
                        <a:rPr lang="en-GB" sz="1400" dirty="0">
                          <a:solidFill>
                            <a:schemeClr val="tx1"/>
                          </a:solidFill>
                          <a:effectLst/>
                        </a:rPr>
                        <a:t>10</a:t>
                      </a:r>
                      <a:r>
                        <a:rPr lang="en-GB" sz="1400" baseline="30000" dirty="0">
                          <a:solidFill>
                            <a:schemeClr val="tx1"/>
                          </a:solidFill>
                          <a:effectLst/>
                        </a:rPr>
                        <a:t>6</a:t>
                      </a:r>
                      <a:endParaRPr lang="el-GR" sz="1400" dirty="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tc rowSpan="2">
                  <a:txBody>
                    <a:bodyPr/>
                    <a:lstStyle/>
                    <a:p>
                      <a:pPr algn="ctr">
                        <a:lnSpc>
                          <a:spcPct val="115000"/>
                        </a:lnSpc>
                        <a:spcAft>
                          <a:spcPts val="0"/>
                        </a:spcAft>
                      </a:pPr>
                      <a:r>
                        <a:rPr lang="en-GB" sz="1400" dirty="0">
                          <a:solidFill>
                            <a:schemeClr val="tx1"/>
                          </a:solidFill>
                          <a:effectLst/>
                        </a:rPr>
                        <a:t> </a:t>
                      </a:r>
                      <a:endParaRPr lang="el-GR" sz="1400" dirty="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extLst>
                  <a:ext uri="{0D108BD9-81ED-4DB2-BD59-A6C34878D82A}">
                    <a16:rowId xmlns:a16="http://schemas.microsoft.com/office/drawing/2014/main" val="10007"/>
                  </a:ext>
                </a:extLst>
              </a:tr>
              <a:tr h="197619">
                <a:tc>
                  <a:txBody>
                    <a:bodyPr/>
                    <a:lstStyle/>
                    <a:p>
                      <a:pPr algn="ctr">
                        <a:lnSpc>
                          <a:spcPct val="115000"/>
                        </a:lnSpc>
                        <a:spcAft>
                          <a:spcPts val="0"/>
                        </a:spcAft>
                      </a:pPr>
                      <a:r>
                        <a:rPr lang="fr-FR" sz="1400" i="1" dirty="0" err="1">
                          <a:solidFill>
                            <a:schemeClr val="tx1"/>
                          </a:solidFill>
                          <a:effectLst/>
                        </a:rPr>
                        <a:t>Staphylococcus</a:t>
                      </a:r>
                      <a:r>
                        <a:rPr lang="fr-FR" sz="1400" i="1" dirty="0">
                          <a:solidFill>
                            <a:schemeClr val="tx1"/>
                          </a:solidFill>
                          <a:effectLst/>
                        </a:rPr>
                        <a:t> aureus</a:t>
                      </a:r>
                      <a:endParaRPr lang="el-GR" sz="1400" i="1" dirty="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tc>
                  <a:txBody>
                    <a:bodyPr/>
                    <a:lstStyle/>
                    <a:p>
                      <a:pPr algn="ctr">
                        <a:lnSpc>
                          <a:spcPct val="115000"/>
                        </a:lnSpc>
                        <a:spcAft>
                          <a:spcPts val="0"/>
                        </a:spcAft>
                      </a:pPr>
                      <a:r>
                        <a:rPr lang="fr-FR" sz="1400">
                          <a:solidFill>
                            <a:schemeClr val="tx1"/>
                          </a:solidFill>
                          <a:effectLst/>
                        </a:rPr>
                        <a:t>5x10</a:t>
                      </a:r>
                      <a:r>
                        <a:rPr lang="fr-FR" sz="1400" baseline="30000">
                          <a:solidFill>
                            <a:schemeClr val="tx1"/>
                          </a:solidFill>
                          <a:effectLst/>
                        </a:rPr>
                        <a:t>2</a:t>
                      </a:r>
                      <a:endParaRPr lang="el-GR" sz="140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tc>
                  <a:txBody>
                    <a:bodyPr/>
                    <a:lstStyle/>
                    <a:p>
                      <a:pPr algn="ctr">
                        <a:lnSpc>
                          <a:spcPct val="115000"/>
                        </a:lnSpc>
                        <a:spcAft>
                          <a:spcPts val="0"/>
                        </a:spcAft>
                      </a:pPr>
                      <a:r>
                        <a:rPr lang="fr-FR" sz="1400" dirty="0">
                          <a:solidFill>
                            <a:schemeClr val="tx1"/>
                          </a:solidFill>
                          <a:effectLst/>
                        </a:rPr>
                        <a:t>2x10</a:t>
                      </a:r>
                      <a:r>
                        <a:rPr lang="fr-FR" sz="1400" baseline="30000" dirty="0">
                          <a:solidFill>
                            <a:schemeClr val="tx1"/>
                          </a:solidFill>
                          <a:effectLst/>
                        </a:rPr>
                        <a:t>3</a:t>
                      </a:r>
                      <a:endParaRPr lang="el-GR" sz="1400" dirty="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tc vMerge="1">
                  <a:txBody>
                    <a:bodyPr/>
                    <a:lstStyle/>
                    <a:p>
                      <a:endParaRPr lang="el-GR"/>
                    </a:p>
                  </a:txBody>
                  <a:tcPr/>
                </a:tc>
                <a:extLst>
                  <a:ext uri="{0D108BD9-81ED-4DB2-BD59-A6C34878D82A}">
                    <a16:rowId xmlns:a16="http://schemas.microsoft.com/office/drawing/2014/main" val="10008"/>
                  </a:ext>
                </a:extLst>
              </a:tr>
              <a:tr h="830570">
                <a:tc gridSpan="3">
                  <a:txBody>
                    <a:bodyPr/>
                    <a:lstStyle/>
                    <a:p>
                      <a:pPr>
                        <a:lnSpc>
                          <a:spcPct val="115000"/>
                        </a:lnSpc>
                        <a:spcAft>
                          <a:spcPts val="0"/>
                        </a:spcAft>
                      </a:pPr>
                      <a:r>
                        <a:rPr lang="el-GR" sz="1400">
                          <a:solidFill>
                            <a:schemeClr val="tx1"/>
                          </a:solidFill>
                          <a:effectLst/>
                        </a:rPr>
                        <a:t>Γάλα νωπό αγελάδας (προς άμεση κατανάλωση)</a:t>
                      </a:r>
                      <a:endParaRPr lang="el-GR" sz="140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tc hMerge="1">
                  <a:txBody>
                    <a:bodyPr/>
                    <a:lstStyle/>
                    <a:p>
                      <a:endParaRPr lang="el-GR"/>
                    </a:p>
                  </a:txBody>
                  <a:tcPr/>
                </a:tc>
                <a:tc hMerge="1">
                  <a:txBody>
                    <a:bodyPr/>
                    <a:lstStyle/>
                    <a:p>
                      <a:endParaRPr lang="el-GR"/>
                    </a:p>
                  </a:txBody>
                  <a:tcPr/>
                </a:tc>
                <a:tc>
                  <a:txBody>
                    <a:bodyPr/>
                    <a:lstStyle/>
                    <a:p>
                      <a:pPr algn="ctr">
                        <a:lnSpc>
                          <a:spcPct val="115000"/>
                        </a:lnSpc>
                        <a:spcAft>
                          <a:spcPts val="0"/>
                        </a:spcAft>
                      </a:pPr>
                      <a:r>
                        <a:rPr lang="el-GR" sz="1400" dirty="0">
                          <a:solidFill>
                            <a:schemeClr val="tx1"/>
                          </a:solidFill>
                          <a:effectLst/>
                        </a:rPr>
                        <a:t>Υγειονομική διάταξη 392220/10058/16.10.71 &amp;</a:t>
                      </a:r>
                      <a:r>
                        <a:rPr lang="en-GB" sz="1400" dirty="0">
                          <a:solidFill>
                            <a:schemeClr val="tx1"/>
                          </a:solidFill>
                          <a:effectLst/>
                        </a:rPr>
                        <a:t> 92/46/EEC</a:t>
                      </a:r>
                      <a:r>
                        <a:rPr lang="el-GR" sz="1400" dirty="0">
                          <a:solidFill>
                            <a:schemeClr val="tx1"/>
                          </a:solidFill>
                          <a:effectLst/>
                        </a:rPr>
                        <a:t> &amp; 2073/2005/Ε</a:t>
                      </a:r>
                      <a:r>
                        <a:rPr lang="en-GB" sz="1400" dirty="0">
                          <a:solidFill>
                            <a:schemeClr val="tx1"/>
                          </a:solidFill>
                          <a:effectLst/>
                        </a:rPr>
                        <a:t>C</a:t>
                      </a:r>
                      <a:endParaRPr lang="el-GR" sz="1400" dirty="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extLst>
                  <a:ext uri="{0D108BD9-81ED-4DB2-BD59-A6C34878D82A}">
                    <a16:rowId xmlns:a16="http://schemas.microsoft.com/office/drawing/2014/main" val="10009"/>
                  </a:ext>
                </a:extLst>
              </a:tr>
              <a:tr h="197619">
                <a:tc>
                  <a:txBody>
                    <a:bodyPr/>
                    <a:lstStyle/>
                    <a:p>
                      <a:pPr algn="ctr">
                        <a:lnSpc>
                          <a:spcPct val="115000"/>
                        </a:lnSpc>
                        <a:spcAft>
                          <a:spcPts val="0"/>
                        </a:spcAft>
                      </a:pPr>
                      <a:r>
                        <a:rPr lang="en-GB" sz="1400">
                          <a:solidFill>
                            <a:schemeClr val="tx1"/>
                          </a:solidFill>
                          <a:effectLst/>
                        </a:rPr>
                        <a:t>Ο</a:t>
                      </a:r>
                      <a:r>
                        <a:rPr lang="en-US" sz="1400">
                          <a:solidFill>
                            <a:schemeClr val="tx1"/>
                          </a:solidFill>
                          <a:effectLst/>
                        </a:rPr>
                        <a:t>.</a:t>
                      </a:r>
                      <a:r>
                        <a:rPr lang="en-GB" sz="1400">
                          <a:solidFill>
                            <a:schemeClr val="tx1"/>
                          </a:solidFill>
                          <a:effectLst/>
                        </a:rPr>
                        <a:t>Μ</a:t>
                      </a:r>
                      <a:r>
                        <a:rPr lang="en-US" sz="1400">
                          <a:solidFill>
                            <a:schemeClr val="tx1"/>
                          </a:solidFill>
                          <a:effectLst/>
                        </a:rPr>
                        <a:t>.</a:t>
                      </a:r>
                      <a:r>
                        <a:rPr lang="en-GB" sz="1400">
                          <a:solidFill>
                            <a:schemeClr val="tx1"/>
                          </a:solidFill>
                          <a:effectLst/>
                        </a:rPr>
                        <a:t>Χ</a:t>
                      </a:r>
                      <a:endParaRPr lang="el-GR" sz="140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tc gridSpan="2">
                  <a:txBody>
                    <a:bodyPr/>
                    <a:lstStyle/>
                    <a:p>
                      <a:pPr algn="ctr">
                        <a:lnSpc>
                          <a:spcPct val="115000"/>
                        </a:lnSpc>
                        <a:spcAft>
                          <a:spcPts val="0"/>
                        </a:spcAft>
                      </a:pPr>
                      <a:r>
                        <a:rPr lang="en-GB" sz="1400">
                          <a:solidFill>
                            <a:schemeClr val="tx1"/>
                          </a:solidFill>
                          <a:effectLst/>
                        </a:rPr>
                        <a:t>5x10</a:t>
                      </a:r>
                      <a:r>
                        <a:rPr lang="en-GB" sz="1400" baseline="30000">
                          <a:solidFill>
                            <a:schemeClr val="tx1"/>
                          </a:solidFill>
                          <a:effectLst/>
                        </a:rPr>
                        <a:t>4</a:t>
                      </a:r>
                      <a:endParaRPr lang="el-GR" sz="140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tc hMerge="1">
                  <a:txBody>
                    <a:bodyPr/>
                    <a:lstStyle/>
                    <a:p>
                      <a:endParaRPr lang="el-GR"/>
                    </a:p>
                  </a:txBody>
                  <a:tcPr/>
                </a:tc>
                <a:tc>
                  <a:txBody>
                    <a:bodyPr/>
                    <a:lstStyle/>
                    <a:p>
                      <a:pPr algn="ctr">
                        <a:lnSpc>
                          <a:spcPct val="115000"/>
                        </a:lnSpc>
                        <a:spcAft>
                          <a:spcPts val="0"/>
                        </a:spcAft>
                      </a:pPr>
                      <a:r>
                        <a:rPr lang="en-GB" sz="1400" dirty="0">
                          <a:solidFill>
                            <a:schemeClr val="tx1"/>
                          </a:solidFill>
                          <a:effectLst/>
                        </a:rPr>
                        <a:t> </a:t>
                      </a:r>
                      <a:endParaRPr lang="el-GR" sz="1400" dirty="0">
                        <a:solidFill>
                          <a:schemeClr val="tx1"/>
                        </a:solidFill>
                        <a:effectLst/>
                        <a:latin typeface="Times New Roman"/>
                        <a:ea typeface="Times New Roman"/>
                      </a:endParaRPr>
                    </a:p>
                  </a:txBody>
                  <a:tcPr marL="34887" marR="34887" marT="0" marB="0" anchor="ctr">
                    <a:solidFill>
                      <a:schemeClr val="accent1">
                        <a:lumMod val="20000"/>
                        <a:lumOff val="80000"/>
                      </a:schemeClr>
                    </a:solidFill>
                  </a:tcPr>
                </a:tc>
                <a:extLst>
                  <a:ext uri="{0D108BD9-81ED-4DB2-BD59-A6C34878D82A}">
                    <a16:rowId xmlns:a16="http://schemas.microsoft.com/office/drawing/2014/main" val="10010"/>
                  </a:ext>
                </a:extLst>
              </a:tr>
            </a:tbl>
          </a:graphicData>
        </a:graphic>
      </p:graphicFrame>
      <p:sp>
        <p:nvSpPr>
          <p:cNvPr id="6" name="Ορθογώνιο 5"/>
          <p:cNvSpPr/>
          <p:nvPr/>
        </p:nvSpPr>
        <p:spPr>
          <a:xfrm>
            <a:off x="107503" y="5949280"/>
            <a:ext cx="9036495" cy="646331"/>
          </a:xfrm>
          <a:prstGeom prst="rect">
            <a:avLst/>
          </a:prstGeom>
        </p:spPr>
        <p:txBody>
          <a:bodyPr wrap="square">
            <a:spAutoFit/>
          </a:bodyPr>
          <a:lstStyle/>
          <a:p>
            <a:r>
              <a:rPr lang="el-GR" sz="1200" b="1" dirty="0"/>
              <a:t>Όπου:</a:t>
            </a:r>
          </a:p>
          <a:p>
            <a:r>
              <a:rPr lang="en-US" sz="1200" b="1" dirty="0"/>
              <a:t>m</a:t>
            </a:r>
            <a:r>
              <a:rPr lang="el-GR" sz="1200" b="1" dirty="0"/>
              <a:t> = ανώτατη αποδεκτή συγκέντρωση μικροοργανισμού σε συνθήκες Ορθής Βιομηχανικής Πρακτικής (</a:t>
            </a:r>
            <a:r>
              <a:rPr lang="en-US" sz="1200" b="1" dirty="0"/>
              <a:t>GMP</a:t>
            </a:r>
            <a:r>
              <a:rPr lang="el-GR" sz="1200" b="1" dirty="0"/>
              <a:t>)</a:t>
            </a:r>
          </a:p>
          <a:p>
            <a:r>
              <a:rPr lang="en-US" sz="1200" b="1" dirty="0"/>
              <a:t>M</a:t>
            </a:r>
            <a:r>
              <a:rPr lang="el-GR" sz="1200" b="1" dirty="0"/>
              <a:t> = συγκέντρωση μικροοργανισμού πάνω από την οποία το προϊόν είναι μη αποδεκτό</a:t>
            </a:r>
          </a:p>
        </p:txBody>
      </p:sp>
    </p:spTree>
    <p:extLst>
      <p:ext uri="{BB962C8B-B14F-4D97-AF65-F5344CB8AC3E}">
        <p14:creationId xmlns:p14="http://schemas.microsoft.com/office/powerpoint/2010/main" val="3891628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(ΟΜΧ) Ολική Μεσόφιλη Χλωρίδα</a:t>
            </a:r>
          </a:p>
        </p:txBody>
      </p:sp>
      <p:sp>
        <p:nvSpPr>
          <p:cNvPr id="3" name="Θέση αριθμού διαφάνειας 2"/>
          <p:cNvSpPr>
            <a:spLocks noGrp="1"/>
          </p:cNvSpPr>
          <p:nvPr>
            <p:ph type="sldNum" sz="quarter" idx="12"/>
          </p:nvPr>
        </p:nvSpPr>
        <p:spPr/>
        <p:txBody>
          <a:bodyPr/>
          <a:lstStyle/>
          <a:p>
            <a:fld id="{9024477B-DF4E-49B3-A0B8-07C402A9F3C6}" type="slidenum">
              <a:rPr lang="el-GR" smtClean="0"/>
              <a:pPr/>
              <a:t>5</a:t>
            </a:fld>
            <a:endParaRPr lang="el-GR"/>
          </a:p>
        </p:txBody>
      </p:sp>
      <p:sp>
        <p:nvSpPr>
          <p:cNvPr id="4" name="Θέση περιεχομένου 3"/>
          <p:cNvSpPr>
            <a:spLocks noGrp="1"/>
          </p:cNvSpPr>
          <p:nvPr>
            <p:ph sz="quarter" idx="1"/>
          </p:nvPr>
        </p:nvSpPr>
        <p:spPr/>
        <p:txBody>
          <a:bodyPr/>
          <a:lstStyle/>
          <a:p>
            <a:r>
              <a:rPr lang="el-GR" sz="2800" dirty="0"/>
              <a:t> Η ΟΜΧ έχει μεγαλύτερη αξία σαν δείκτης της υπάρχουσας μικροβιακής κατάστασης ενός τροφίμου, παρά σαν μέθοδος πρόβλεψης του χρόνου συντήρησής του, διότι η ποσότητα της καταμέτρησης, η οποία εκπροσωπείται απ’ τους κύριους επιμολυντές του, είναι δύσκολο να</a:t>
            </a:r>
            <a:r>
              <a:rPr lang="en-US" sz="2800" dirty="0"/>
              <a:t> </a:t>
            </a:r>
            <a:r>
              <a:rPr lang="el-GR" sz="2800" dirty="0"/>
              <a:t>προσδιοριστεί. </a:t>
            </a:r>
          </a:p>
          <a:p>
            <a:endParaRPr lang="el-GR" dirty="0"/>
          </a:p>
        </p:txBody>
      </p:sp>
    </p:spTree>
    <p:extLst>
      <p:ext uri="{BB962C8B-B14F-4D97-AF65-F5344CB8AC3E}">
        <p14:creationId xmlns:p14="http://schemas.microsoft.com/office/powerpoint/2010/main" val="2207031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92193" y="260648"/>
            <a:ext cx="7024430" cy="684885"/>
          </a:xfrm>
        </p:spPr>
        <p:txBody>
          <a:bodyPr/>
          <a:lstStyle/>
          <a:p>
            <a:r>
              <a:rPr lang="el-GR" b="1" dirty="0">
                <a:solidFill>
                  <a:schemeClr val="tx1"/>
                </a:solidFill>
              </a:rPr>
              <a:t>Μικροβιακό φορτίο </a:t>
            </a:r>
          </a:p>
        </p:txBody>
      </p:sp>
      <p:sp>
        <p:nvSpPr>
          <p:cNvPr id="3" name="2 - Θέση περιεχομένου"/>
          <p:cNvSpPr>
            <a:spLocks noGrp="1"/>
          </p:cNvSpPr>
          <p:nvPr>
            <p:ph idx="1"/>
          </p:nvPr>
        </p:nvSpPr>
        <p:spPr>
          <a:xfrm>
            <a:off x="143555" y="2207360"/>
            <a:ext cx="8390540" cy="3512215"/>
          </a:xfrm>
        </p:spPr>
        <p:txBody>
          <a:bodyPr>
            <a:normAutofit/>
          </a:bodyPr>
          <a:lstStyle/>
          <a:p>
            <a:r>
              <a:rPr lang="el-GR" sz="2400" dirty="0"/>
              <a:t>Τα τρόφιμα, λόγω της υψηλής περιεκτικότητάς τους σε θρεπτικά συστατικά και της ευκολίας επιμόλυνσης και ρύπανσής τους, είναι πάντοτε φορείς μικροβίων. </a:t>
            </a:r>
          </a:p>
          <a:p>
            <a:r>
              <a:rPr lang="el-GR" sz="2400" dirty="0"/>
              <a:t>Ο συνολικός αριθμός μικροβίων, που είναι γνωστός και με το όνομα </a:t>
            </a:r>
            <a:r>
              <a:rPr lang="el-GR" sz="2400" b="1" i="1" dirty="0"/>
              <a:t>«μικροβιακό φορτίο»,</a:t>
            </a:r>
            <a:r>
              <a:rPr lang="el-GR" sz="2400" dirty="0"/>
              <a:t> εκφράζεται ανά  γραμμάριο </a:t>
            </a:r>
            <a:r>
              <a:rPr lang="en-US" sz="2400" dirty="0"/>
              <a:t>g</a:t>
            </a:r>
            <a:r>
              <a:rPr lang="el-GR" sz="2400" dirty="0"/>
              <a:t> ή </a:t>
            </a:r>
            <a:r>
              <a:rPr lang="en-US" sz="2400" dirty="0"/>
              <a:t>ml </a:t>
            </a:r>
            <a:r>
              <a:rPr lang="el-GR" sz="2400" dirty="0"/>
              <a:t>τροφίμου. </a:t>
            </a:r>
          </a:p>
          <a:p>
            <a:pPr>
              <a:buNone/>
            </a:pPr>
            <a:r>
              <a:rPr lang="el-GR" sz="2400" dirty="0"/>
              <a:t>     </a:t>
            </a:r>
          </a:p>
          <a:p>
            <a:pPr>
              <a:buNone/>
            </a:pPr>
            <a:endParaRPr lang="el-GR" sz="2400" dirty="0"/>
          </a:p>
        </p:txBody>
      </p:sp>
      <p:pic>
        <p:nvPicPr>
          <p:cNvPr id="38914" name="Picture 2" descr="http://www.foodbites.eu/timthumb.php?src=/j15/images/stories/pH7_1/petri_didh_115150537.jpg&amp;w=500&amp;h=300&amp;zc=1"/>
          <p:cNvPicPr>
            <a:picLocks noChangeAspect="1" noChangeArrowheads="1"/>
          </p:cNvPicPr>
          <p:nvPr/>
        </p:nvPicPr>
        <p:blipFill>
          <a:blip r:embed="rId2" cstate="print"/>
          <a:srcRect/>
          <a:stretch>
            <a:fillRect/>
          </a:stretch>
        </p:blipFill>
        <p:spPr bwMode="auto">
          <a:xfrm>
            <a:off x="179512" y="188640"/>
            <a:ext cx="2406392" cy="1443835"/>
          </a:xfrm>
          <a:prstGeom prst="rect">
            <a:avLst/>
          </a:prstGeom>
          <a:noFill/>
        </p:spPr>
      </p:pic>
      <p:pic>
        <p:nvPicPr>
          <p:cNvPr id="38916" name="Picture 4" descr="http://www.dsnews.ua/static/files/gallery_uploads/images/vak.jpg"/>
          <p:cNvPicPr>
            <a:picLocks noChangeAspect="1" noChangeArrowheads="1"/>
          </p:cNvPicPr>
          <p:nvPr/>
        </p:nvPicPr>
        <p:blipFill>
          <a:blip r:embed="rId3" cstate="print"/>
          <a:srcRect/>
          <a:stretch>
            <a:fillRect/>
          </a:stretch>
        </p:blipFill>
        <p:spPr bwMode="auto">
          <a:xfrm>
            <a:off x="5488230" y="4418916"/>
            <a:ext cx="3655769" cy="2439084"/>
          </a:xfrm>
          <a:prstGeom prst="rect">
            <a:avLst/>
          </a:prstGeom>
          <a:noFill/>
        </p:spPr>
      </p:pic>
      <p:sp>
        <p:nvSpPr>
          <p:cNvPr id="6" name="5 - Θέση αριθμού διαφάνειας"/>
          <p:cNvSpPr>
            <a:spLocks noGrp="1"/>
          </p:cNvSpPr>
          <p:nvPr>
            <p:ph type="sldNum" sz="quarter" idx="12"/>
          </p:nvPr>
        </p:nvSpPr>
        <p:spPr/>
        <p:txBody>
          <a:bodyPr/>
          <a:lstStyle/>
          <a:p>
            <a:fld id="{9024477B-DF4E-49B3-A0B8-07C402A9F3C6}" type="slidenum">
              <a:rPr lang="el-GR" smtClean="0"/>
              <a:pPr/>
              <a:t>6</a:t>
            </a:fld>
            <a:endParaRPr lang="el-GR"/>
          </a:p>
        </p:txBody>
      </p:sp>
    </p:spTree>
    <p:extLst>
      <p:ext uri="{BB962C8B-B14F-4D97-AF65-F5344CB8AC3E}">
        <p14:creationId xmlns:p14="http://schemas.microsoft.com/office/powerpoint/2010/main" val="2243149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chemeClr val="tx1"/>
                </a:solidFill>
              </a:rPr>
              <a:t>Μικροβιακό φορτίο</a:t>
            </a:r>
          </a:p>
        </p:txBody>
      </p:sp>
      <p:sp>
        <p:nvSpPr>
          <p:cNvPr id="3" name="Content Placeholder 2"/>
          <p:cNvSpPr>
            <a:spLocks noGrp="1"/>
          </p:cNvSpPr>
          <p:nvPr>
            <p:ph idx="1"/>
          </p:nvPr>
        </p:nvSpPr>
        <p:spPr>
          <a:xfrm>
            <a:off x="601670" y="1901951"/>
            <a:ext cx="8246070" cy="2443280"/>
          </a:xfrm>
        </p:spPr>
        <p:txBody>
          <a:bodyPr>
            <a:normAutofit/>
          </a:bodyPr>
          <a:lstStyle/>
          <a:p>
            <a:r>
              <a:rPr lang="el-GR" dirty="0"/>
              <a:t>Εκφράζεται συνήθως σε </a:t>
            </a:r>
            <a:r>
              <a:rPr lang="en-US" dirty="0"/>
              <a:t>CFU/ml</a:t>
            </a:r>
            <a:r>
              <a:rPr lang="el-GR" dirty="0"/>
              <a:t> ή</a:t>
            </a:r>
            <a:r>
              <a:rPr lang="en-US" dirty="0"/>
              <a:t> g</a:t>
            </a:r>
            <a:r>
              <a:rPr lang="el-GR" dirty="0"/>
              <a:t> τροφίμου (</a:t>
            </a:r>
            <a:r>
              <a:rPr lang="en-US" dirty="0"/>
              <a:t>CFU=Colony Forming Units </a:t>
            </a:r>
            <a:r>
              <a:rPr lang="el-GR" dirty="0"/>
              <a:t>ή </a:t>
            </a:r>
            <a:r>
              <a:rPr lang="el-GR" b="1" dirty="0"/>
              <a:t>αριθμός σχηματιζόμενων αποικιών</a:t>
            </a:r>
            <a:r>
              <a:rPr lang="el-GR" dirty="0"/>
              <a:t>)</a:t>
            </a:r>
          </a:p>
          <a:p>
            <a:pPr lvl="1"/>
            <a:endParaRPr lang="el-GR" dirty="0"/>
          </a:p>
        </p:txBody>
      </p:sp>
      <p:sp>
        <p:nvSpPr>
          <p:cNvPr id="4" name="Slide Number Placeholder 3"/>
          <p:cNvSpPr>
            <a:spLocks noGrp="1"/>
          </p:cNvSpPr>
          <p:nvPr>
            <p:ph type="sldNum" sz="quarter" idx="12"/>
          </p:nvPr>
        </p:nvSpPr>
        <p:spPr/>
        <p:txBody>
          <a:bodyPr/>
          <a:lstStyle/>
          <a:p>
            <a:fld id="{9024477B-DF4E-49B3-A0B8-07C402A9F3C6}" type="slidenum">
              <a:rPr lang="el-GR" smtClean="0"/>
              <a:pPr/>
              <a:t>7</a:t>
            </a:fld>
            <a:endParaRPr lang="el-GR"/>
          </a:p>
        </p:txBody>
      </p:sp>
      <p:pic>
        <p:nvPicPr>
          <p:cNvPr id="30722" name="Picture 2" descr="http://www.lebrunlabs.com/images/colors.JPG"/>
          <p:cNvPicPr>
            <a:picLocks noChangeAspect="1" noChangeArrowheads="1"/>
          </p:cNvPicPr>
          <p:nvPr/>
        </p:nvPicPr>
        <p:blipFill>
          <a:blip r:embed="rId2" cstate="print"/>
          <a:srcRect/>
          <a:stretch>
            <a:fillRect/>
          </a:stretch>
        </p:blipFill>
        <p:spPr bwMode="auto">
          <a:xfrm>
            <a:off x="448965" y="3581704"/>
            <a:ext cx="7635250" cy="2901396"/>
          </a:xfrm>
          <a:prstGeom prst="rect">
            <a:avLst/>
          </a:prstGeom>
          <a:noFill/>
        </p:spPr>
      </p:pic>
      <p:pic>
        <p:nvPicPr>
          <p:cNvPr id="30724" name="Picture 4" descr="http://www.shoutwe.com/wp-content/uploads/2015/05/%EC%A0%9C%EB%AA%A9-%EC%97%86%EC%9D%8C.jpg"/>
          <p:cNvPicPr>
            <a:picLocks noChangeAspect="1" noChangeArrowheads="1"/>
          </p:cNvPicPr>
          <p:nvPr/>
        </p:nvPicPr>
        <p:blipFill>
          <a:blip r:embed="rId3" cstate="print"/>
          <a:srcRect/>
          <a:stretch>
            <a:fillRect/>
          </a:stretch>
        </p:blipFill>
        <p:spPr bwMode="auto">
          <a:xfrm>
            <a:off x="7320690" y="0"/>
            <a:ext cx="1823310" cy="1940943"/>
          </a:xfrm>
          <a:prstGeom prst="rect">
            <a:avLst/>
          </a:prstGeom>
          <a:noFill/>
        </p:spPr>
      </p:pic>
    </p:spTree>
    <p:extLst>
      <p:ext uri="{BB962C8B-B14F-4D97-AF65-F5344CB8AC3E}">
        <p14:creationId xmlns:p14="http://schemas.microsoft.com/office/powerpoint/2010/main" val="139527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7384" y="404664"/>
            <a:ext cx="8551480" cy="684885"/>
          </a:xfrm>
        </p:spPr>
        <p:txBody>
          <a:bodyPr>
            <a:normAutofit fontScale="90000"/>
          </a:bodyPr>
          <a:lstStyle/>
          <a:p>
            <a:r>
              <a:rPr lang="el-GR" sz="3200" b="1" dirty="0">
                <a:solidFill>
                  <a:schemeClr val="tx1"/>
                </a:solidFill>
              </a:rPr>
              <a:t>Το μικροβιακό φορτίο εξαρτάται </a:t>
            </a:r>
            <a:br>
              <a:rPr lang="el-GR" sz="3200" b="1" dirty="0">
                <a:solidFill>
                  <a:schemeClr val="tx1"/>
                </a:solidFill>
              </a:rPr>
            </a:br>
            <a:r>
              <a:rPr lang="el-GR" sz="3200" b="1" dirty="0">
                <a:solidFill>
                  <a:schemeClr val="tx1"/>
                </a:solidFill>
              </a:rPr>
              <a:t>από</a:t>
            </a:r>
            <a:r>
              <a:rPr lang="en-US" sz="3200" b="1" dirty="0">
                <a:solidFill>
                  <a:schemeClr val="tx1"/>
                </a:solidFill>
              </a:rPr>
              <a:t>:</a:t>
            </a:r>
            <a:r>
              <a:rPr lang="el-GR" sz="3200" b="1" dirty="0">
                <a:solidFill>
                  <a:schemeClr val="tx1"/>
                </a:solidFill>
              </a:rPr>
              <a:t>  </a:t>
            </a:r>
          </a:p>
        </p:txBody>
      </p:sp>
      <p:sp>
        <p:nvSpPr>
          <p:cNvPr id="3" name="2 - Θέση περιεχομένου"/>
          <p:cNvSpPr>
            <a:spLocks noGrp="1"/>
          </p:cNvSpPr>
          <p:nvPr>
            <p:ph idx="1"/>
          </p:nvPr>
        </p:nvSpPr>
        <p:spPr>
          <a:xfrm>
            <a:off x="143555" y="1443835"/>
            <a:ext cx="8093365" cy="4275740"/>
          </a:xfrm>
        </p:spPr>
        <p:txBody>
          <a:bodyPr>
            <a:noAutofit/>
          </a:bodyPr>
          <a:lstStyle/>
          <a:p>
            <a:r>
              <a:rPr lang="el-GR" sz="2400" dirty="0"/>
              <a:t>Τη χημική σύσταση του τροφίμου.</a:t>
            </a:r>
          </a:p>
          <a:p>
            <a:r>
              <a:rPr lang="el-GR" sz="2400" dirty="0"/>
              <a:t>Τη μηχανική σύσταση ή την υφή του.</a:t>
            </a:r>
          </a:p>
          <a:p>
            <a:r>
              <a:rPr lang="el-GR" sz="2400" dirty="0"/>
              <a:t>Την περιεκτικότητά του σε παράγοντες  που παρεμποδίζουν τον πολλαπλασιασμό των  μικροβίων όπως αλάτι, συντηρητικά, μπαχαρικά, αντιβιοτικά, κλπ.</a:t>
            </a:r>
          </a:p>
          <a:p>
            <a:r>
              <a:rPr lang="el-GR" sz="2400" dirty="0"/>
              <a:t>Την περιεκτικότητά του σε υγρασία και κατ’ επέκταση την </a:t>
            </a:r>
            <a:r>
              <a:rPr lang="el-GR" sz="2400" dirty="0" err="1"/>
              <a:t>ενεργότητα</a:t>
            </a:r>
            <a:r>
              <a:rPr lang="el-GR" sz="2400" dirty="0"/>
              <a:t> ύδατος (</a:t>
            </a:r>
            <a:r>
              <a:rPr lang="en-US" sz="2400" dirty="0"/>
              <a:t>aw</a:t>
            </a:r>
            <a:r>
              <a:rPr lang="el-GR" sz="2400" dirty="0"/>
              <a:t>).</a:t>
            </a:r>
          </a:p>
          <a:p>
            <a:r>
              <a:rPr lang="el-GR" sz="2400" dirty="0"/>
              <a:t>Τον βαθμό έκθεσης του τροφίμου σε μόλυνση ή ρύπανση.</a:t>
            </a:r>
          </a:p>
          <a:p>
            <a:r>
              <a:rPr lang="el-GR" sz="2400" dirty="0"/>
              <a:t>Τον τρόπο επεξεργασίας αλλά και χειρισμού του σ’ όλο το διάστημα που μεσολαβεί , μεταξύ συγκομιδής , παραγωγής, κατανάλωσής κλπ.</a:t>
            </a:r>
          </a:p>
          <a:p>
            <a:endParaRPr lang="el-GR" sz="2400" dirty="0"/>
          </a:p>
        </p:txBody>
      </p:sp>
      <p:pic>
        <p:nvPicPr>
          <p:cNvPr id="37890" name="Picture 2" descr="http://thumbs.dreamstime.com/t/hamburguer-%D1%81-%D1%81%D0%B5%D0%BC%D0%B5%D0%BD%D0%BE%D0%B7%D0%B0%D1%87%D0%B0%D1%82%D0%BA%D0%B0%D0%BC%D0%B8-44579087.jpg"/>
          <p:cNvPicPr>
            <a:picLocks noChangeAspect="1" noChangeArrowheads="1"/>
          </p:cNvPicPr>
          <p:nvPr/>
        </p:nvPicPr>
        <p:blipFill>
          <a:blip r:embed="rId2" cstate="print"/>
          <a:srcRect/>
          <a:stretch>
            <a:fillRect/>
          </a:stretch>
        </p:blipFill>
        <p:spPr bwMode="auto">
          <a:xfrm>
            <a:off x="6732240" y="726669"/>
            <a:ext cx="2267744" cy="1801209"/>
          </a:xfrm>
          <a:prstGeom prst="rect">
            <a:avLst/>
          </a:prstGeom>
          <a:noFill/>
        </p:spPr>
      </p:pic>
      <p:sp>
        <p:nvSpPr>
          <p:cNvPr id="5" name="4 - Θέση αριθμού διαφάνειας"/>
          <p:cNvSpPr>
            <a:spLocks noGrp="1"/>
          </p:cNvSpPr>
          <p:nvPr>
            <p:ph type="sldNum" sz="quarter" idx="12"/>
          </p:nvPr>
        </p:nvSpPr>
        <p:spPr/>
        <p:txBody>
          <a:bodyPr/>
          <a:lstStyle/>
          <a:p>
            <a:fld id="{9024477B-DF4E-49B3-A0B8-07C402A9F3C6}" type="slidenum">
              <a:rPr lang="el-GR" smtClean="0"/>
              <a:pPr/>
              <a:t>8</a:t>
            </a:fld>
            <a:endParaRPr lang="el-GR"/>
          </a:p>
        </p:txBody>
      </p:sp>
    </p:spTree>
    <p:extLst>
      <p:ext uri="{BB962C8B-B14F-4D97-AF65-F5344CB8AC3E}">
        <p14:creationId xmlns:p14="http://schemas.microsoft.com/office/powerpoint/2010/main" val="3565210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Μεσόφιλοι μικροοργανισμοί: </a:t>
            </a:r>
          </a:p>
        </p:txBody>
      </p:sp>
      <p:sp>
        <p:nvSpPr>
          <p:cNvPr id="4" name="Content Placeholder 3"/>
          <p:cNvSpPr>
            <a:spLocks noGrp="1"/>
          </p:cNvSpPr>
          <p:nvPr>
            <p:ph sz="quarter" idx="1"/>
          </p:nvPr>
        </p:nvSpPr>
        <p:spPr>
          <a:xfrm>
            <a:off x="467544" y="1196752"/>
            <a:ext cx="4680520" cy="1152128"/>
          </a:xfrm>
        </p:spPr>
        <p:txBody>
          <a:bodyPr>
            <a:normAutofit/>
          </a:bodyPr>
          <a:lstStyle/>
          <a:p>
            <a:r>
              <a:rPr lang="el-GR" dirty="0"/>
              <a:t>Βέλτιστη θερμοκρασία ανάπτυξης 30-37</a:t>
            </a:r>
            <a:r>
              <a:rPr lang="el-GR" baseline="30000" dirty="0"/>
              <a:t>ο</a:t>
            </a:r>
            <a:r>
              <a:rPr lang="el-GR" dirty="0"/>
              <a:t> </a:t>
            </a:r>
            <a:r>
              <a:rPr lang="en-US" dirty="0"/>
              <a:t>C</a:t>
            </a:r>
            <a:endParaRPr lang="el-GR" dirty="0"/>
          </a:p>
        </p:txBody>
      </p:sp>
      <p:pic>
        <p:nvPicPr>
          <p:cNvPr id="7" name="Picture 2" descr="http://academic.pgcc.edu/~kroberts/Lecture/Chapter%206/06-05_MicrobeTempRange_L.jpg"/>
          <p:cNvPicPr>
            <a:picLocks noChangeAspect="1" noChangeArrowheads="1"/>
          </p:cNvPicPr>
          <p:nvPr/>
        </p:nvPicPr>
        <p:blipFill>
          <a:blip r:embed="rId2" cstate="print"/>
          <a:srcRect/>
          <a:stretch>
            <a:fillRect/>
          </a:stretch>
        </p:blipFill>
        <p:spPr bwMode="auto">
          <a:xfrm>
            <a:off x="505171" y="2204864"/>
            <a:ext cx="7452320" cy="4534986"/>
          </a:xfrm>
          <a:prstGeom prst="rect">
            <a:avLst/>
          </a:prstGeom>
          <a:noFill/>
        </p:spPr>
      </p:pic>
      <p:sp>
        <p:nvSpPr>
          <p:cNvPr id="6" name="Down Arrow 5"/>
          <p:cNvSpPr/>
          <p:nvPr/>
        </p:nvSpPr>
        <p:spPr>
          <a:xfrm>
            <a:off x="3157600" y="2204864"/>
            <a:ext cx="288032"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Θέση αριθμού διαφάνειας"/>
          <p:cNvSpPr>
            <a:spLocks noGrp="1"/>
          </p:cNvSpPr>
          <p:nvPr>
            <p:ph type="sldNum" sz="quarter" idx="12"/>
          </p:nvPr>
        </p:nvSpPr>
        <p:spPr/>
        <p:txBody>
          <a:bodyPr/>
          <a:lstStyle/>
          <a:p>
            <a:fld id="{9024477B-DF4E-49B3-A0B8-07C402A9F3C6}" type="slidenum">
              <a:rPr lang="el-GR" smtClean="0"/>
              <a:pPr/>
              <a:t>9</a:t>
            </a:fld>
            <a:endParaRPr lang="el-G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1177</TotalTime>
  <Words>1847</Words>
  <Application>Microsoft Office PowerPoint</Application>
  <PresentationFormat>Προβολή στην οθόνη (4:3)</PresentationFormat>
  <Paragraphs>266</Paragraphs>
  <Slides>41</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41</vt:i4>
      </vt:variant>
    </vt:vector>
  </HeadingPairs>
  <TitlesOfParts>
    <vt:vector size="48" baseType="lpstr">
      <vt:lpstr>Calibri</vt:lpstr>
      <vt:lpstr>Georgia</vt:lpstr>
      <vt:lpstr>Times New Roman</vt:lpstr>
      <vt:lpstr>Times NR Greek MT</vt:lpstr>
      <vt:lpstr>Wingdings</vt:lpstr>
      <vt:lpstr>Wingdings 2</vt:lpstr>
      <vt:lpstr>Δημοτικός</vt:lpstr>
      <vt:lpstr>Κεφάλαιο 5  Ολική Μεσόφιλη Χλωρίδα (ΟΜΧ) </vt:lpstr>
      <vt:lpstr>ΟΜΧ ΟΛΙΚΗ ΜΕΣΟΦΙΛΗ ΧΛΩΡΙΔΑ</vt:lpstr>
      <vt:lpstr>(ΟΜΧ)  Ολική Μεσόφιλη Χλωρίδα</vt:lpstr>
      <vt:lpstr> Δείκτης γενικότερης μικροβιολογικής κατάστασης </vt:lpstr>
      <vt:lpstr>(ΟΜΧ) Ολική Μεσόφιλη Χλωρίδα</vt:lpstr>
      <vt:lpstr>Μικροβιακό φορτίο </vt:lpstr>
      <vt:lpstr>Μικροβιακό φορτίο</vt:lpstr>
      <vt:lpstr>Το μικροβιακό φορτίο εξαρτάται  από:  </vt:lpstr>
      <vt:lpstr>Μεσόφιλοι μικροοργανισμοί: </vt:lpstr>
      <vt:lpstr>Παρουσίαση του PowerPoint</vt:lpstr>
      <vt:lpstr>Μεσόφιλοι μικροοργανισμοί</vt:lpstr>
      <vt:lpstr>Χαμηλές ή υψηλές τιμές ΟΜX ;</vt:lpstr>
      <vt:lpstr>Χαμηλές ή υψηλές τιμές ΟΜΧ ;</vt:lpstr>
      <vt:lpstr>Χαμηλές ή υψηλές τιμές ΟΜΧ;  </vt:lpstr>
      <vt:lpstr>Χαμηλές ή υψηλές τιμές ΟΜΧ;</vt:lpstr>
      <vt:lpstr>Πρέπει να γνωρίζω ότι:</vt:lpstr>
      <vt:lpstr>Η ΟΜΧ δεν περιλαμβάνει:</vt:lpstr>
      <vt:lpstr>Αναερόβιοι μ/ο - συσκευή αναεροβίωσης</vt:lpstr>
      <vt:lpstr>Σημασία της ΟΜΧ </vt:lpstr>
      <vt:lpstr>Σημασία της ΟΜΧ</vt:lpstr>
      <vt:lpstr>Με την εκτίμηση του μικροβιακού φορτίου : </vt:lpstr>
      <vt:lpstr>Για κάθε μικροβιολογική ανάλυση:</vt:lpstr>
      <vt:lpstr>Μέθοδος ΟΜΧ</vt:lpstr>
      <vt:lpstr>Το υπόστρωμα PCA για την ΟΜΧ είναι:</vt:lpstr>
      <vt:lpstr>Παρουσίαση του PowerPoint</vt:lpstr>
      <vt:lpstr>Παρατηρήσεις:   </vt:lpstr>
      <vt:lpstr>Τρόποι εμβολιασμού σε τρυβλία</vt:lpstr>
      <vt:lpstr>Μέθοδος διαδοχικών δεκαδικών αραιώσεων: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Γιατί αραιώσεις:</vt:lpstr>
      <vt:lpstr>Πόσες αραιώσεις χρειάζονται για να βρούμε τον αρχικό πληθυσμό;</vt:lpstr>
      <vt:lpstr>Γιατί διαδοχικές και δεκαδικές;</vt:lpstr>
      <vt:lpstr>Διαδοχικές/δεκαδικές/αραιώσεις</vt:lpstr>
      <vt:lpstr>Παρουσίαση του PowerPoint</vt:lpstr>
      <vt:lpstr>Τι αραιώσεις θα χρειαστούν τα παρακάτω;</vt:lpstr>
      <vt:lpstr>Μικροβιολογικά κριτήρια</vt:lpstr>
      <vt:lpstr>Παράδειγμα: Μικροβιολογικά κριτήρια για γάλα νωπό</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1Η ασκηση: ΟΜΧ</dc:title>
  <dc:creator>ΜΠΑΤΡΙΝΟΥ ΑΝΘΙΜΙΑ</dc:creator>
  <cp:lastModifiedBy>ΜΠΑΤΡΙΝΟΥ ΑΝΘΙΜΙΑ</cp:lastModifiedBy>
  <cp:revision>60</cp:revision>
  <dcterms:created xsi:type="dcterms:W3CDTF">2012-10-15T15:18:40Z</dcterms:created>
  <dcterms:modified xsi:type="dcterms:W3CDTF">2021-03-09T10:17:42Z</dcterms:modified>
</cp:coreProperties>
</file>