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6"/>
  </p:notesMasterIdLst>
  <p:sldIdLst>
    <p:sldId id="257" r:id="rId2"/>
    <p:sldId id="381" r:id="rId3"/>
    <p:sldId id="287" r:id="rId4"/>
    <p:sldId id="288" r:id="rId5"/>
    <p:sldId id="382" r:id="rId6"/>
    <p:sldId id="290" r:id="rId7"/>
    <p:sldId id="383" r:id="rId8"/>
    <p:sldId id="289" r:id="rId9"/>
    <p:sldId id="384" r:id="rId10"/>
    <p:sldId id="385" r:id="rId11"/>
    <p:sldId id="386" r:id="rId12"/>
    <p:sldId id="387" r:id="rId13"/>
    <p:sldId id="388" r:id="rId14"/>
    <p:sldId id="389" r:id="rId15"/>
    <p:sldId id="390" r:id="rId16"/>
    <p:sldId id="391" r:id="rId17"/>
    <p:sldId id="308" r:id="rId18"/>
    <p:sldId id="258" r:id="rId19"/>
    <p:sldId id="348" r:id="rId20"/>
    <p:sldId id="363" r:id="rId21"/>
    <p:sldId id="259" r:id="rId22"/>
    <p:sldId id="260" r:id="rId23"/>
    <p:sldId id="261" r:id="rId24"/>
    <p:sldId id="262" r:id="rId25"/>
    <p:sldId id="263" r:id="rId26"/>
    <p:sldId id="351" r:id="rId27"/>
    <p:sldId id="271" r:id="rId28"/>
    <p:sldId id="364" r:id="rId29"/>
    <p:sldId id="265" r:id="rId30"/>
    <p:sldId id="266" r:id="rId31"/>
    <p:sldId id="272" r:id="rId32"/>
    <p:sldId id="273" r:id="rId33"/>
    <p:sldId id="356" r:id="rId34"/>
    <p:sldId id="267" r:id="rId35"/>
    <p:sldId id="357" r:id="rId36"/>
    <p:sldId id="355" r:id="rId37"/>
    <p:sldId id="358" r:id="rId38"/>
    <p:sldId id="269" r:id="rId39"/>
    <p:sldId id="365" r:id="rId40"/>
    <p:sldId id="268" r:id="rId41"/>
    <p:sldId id="366" r:id="rId42"/>
    <p:sldId id="270" r:id="rId43"/>
    <p:sldId id="359" r:id="rId44"/>
    <p:sldId id="361" r:id="rId45"/>
    <p:sldId id="274" r:id="rId46"/>
    <p:sldId id="275" r:id="rId47"/>
    <p:sldId id="362" r:id="rId48"/>
    <p:sldId id="276" r:id="rId49"/>
    <p:sldId id="277" r:id="rId50"/>
    <p:sldId id="278" r:id="rId51"/>
    <p:sldId id="279" r:id="rId52"/>
    <p:sldId id="280" r:id="rId53"/>
    <p:sldId id="281" r:id="rId54"/>
    <p:sldId id="282" r:id="rId55"/>
    <p:sldId id="283" r:id="rId56"/>
    <p:sldId id="286" r:id="rId57"/>
    <p:sldId id="367" r:id="rId58"/>
    <p:sldId id="284" r:id="rId59"/>
    <p:sldId id="285" r:id="rId60"/>
    <p:sldId id="291" r:id="rId61"/>
    <p:sldId id="295" r:id="rId62"/>
    <p:sldId id="296" r:id="rId63"/>
    <p:sldId id="292" r:id="rId64"/>
    <p:sldId id="294" r:id="rId65"/>
    <p:sldId id="293" r:id="rId66"/>
    <p:sldId id="297" r:id="rId67"/>
    <p:sldId id="298" r:id="rId68"/>
    <p:sldId id="299" r:id="rId69"/>
    <p:sldId id="300" r:id="rId70"/>
    <p:sldId id="301" r:id="rId71"/>
    <p:sldId id="302" r:id="rId72"/>
    <p:sldId id="303" r:id="rId73"/>
    <p:sldId id="305" r:id="rId74"/>
    <p:sldId id="306" r:id="rId75"/>
    <p:sldId id="307" r:id="rId76"/>
    <p:sldId id="368" r:id="rId77"/>
    <p:sldId id="304" r:id="rId78"/>
    <p:sldId id="309" r:id="rId79"/>
    <p:sldId id="310" r:id="rId80"/>
    <p:sldId id="311" r:id="rId81"/>
    <p:sldId id="312" r:id="rId82"/>
    <p:sldId id="313" r:id="rId83"/>
    <p:sldId id="314" r:id="rId84"/>
    <p:sldId id="315" r:id="rId85"/>
    <p:sldId id="316" r:id="rId86"/>
    <p:sldId id="317" r:id="rId87"/>
    <p:sldId id="318" r:id="rId88"/>
    <p:sldId id="349" r:id="rId89"/>
    <p:sldId id="350" r:id="rId90"/>
    <p:sldId id="319" r:id="rId91"/>
    <p:sldId id="354" r:id="rId92"/>
    <p:sldId id="320" r:id="rId93"/>
    <p:sldId id="321" r:id="rId94"/>
    <p:sldId id="322" r:id="rId95"/>
    <p:sldId id="323" r:id="rId96"/>
    <p:sldId id="324" r:id="rId97"/>
    <p:sldId id="325" r:id="rId98"/>
    <p:sldId id="326" r:id="rId99"/>
    <p:sldId id="327" r:id="rId100"/>
    <p:sldId id="328" r:id="rId101"/>
    <p:sldId id="329" r:id="rId102"/>
    <p:sldId id="330" r:id="rId103"/>
    <p:sldId id="331" r:id="rId104"/>
    <p:sldId id="332" r:id="rId105"/>
    <p:sldId id="333" r:id="rId106"/>
    <p:sldId id="334" r:id="rId107"/>
    <p:sldId id="335" r:id="rId108"/>
    <p:sldId id="336" r:id="rId109"/>
    <p:sldId id="337" r:id="rId110"/>
    <p:sldId id="338" r:id="rId111"/>
    <p:sldId id="339" r:id="rId112"/>
    <p:sldId id="340" r:id="rId113"/>
    <p:sldId id="341" r:id="rId114"/>
    <p:sldId id="342" r:id="rId115"/>
    <p:sldId id="343" r:id="rId116"/>
    <p:sldId id="345" r:id="rId117"/>
    <p:sldId id="346" r:id="rId118"/>
    <p:sldId id="380" r:id="rId119"/>
    <p:sldId id="392" r:id="rId120"/>
    <p:sldId id="393" r:id="rId121"/>
    <p:sldId id="394" r:id="rId122"/>
    <p:sldId id="395" r:id="rId123"/>
    <p:sldId id="402" r:id="rId124"/>
    <p:sldId id="403" r:id="rId12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844" autoAdjust="0"/>
    <p:restoredTop sz="79396" autoAdjust="0"/>
  </p:normalViewPr>
  <p:slideViewPr>
    <p:cSldViewPr>
      <p:cViewPr varScale="1">
        <p:scale>
          <a:sx n="72" d="100"/>
          <a:sy n="72" d="100"/>
        </p:scale>
        <p:origin x="1004" y="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00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C9FA45-0916-4D5A-8A27-C49BD817185E}" type="datetimeFigureOut">
              <a:rPr lang="el-GR" smtClean="0"/>
              <a:pPr/>
              <a:t>14/12/2021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D58627-72D8-40BB-B01D-43D6759B4812}" type="slidenum">
              <a:rPr lang="el-GR" smtClean="0"/>
              <a:pPr/>
              <a:t>‹#›</a:t>
            </a:fld>
            <a:endParaRPr lang="el-GR"/>
          </a:p>
        </p:txBody>
      </p:sp>
    </p:spTree>
    <p:extLst>
      <p:ext uri="{BB962C8B-B14F-4D97-AF65-F5344CB8AC3E}">
        <p14:creationId xmlns:p14="http://schemas.microsoft.com/office/powerpoint/2010/main" val="3927825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dx.doi.org/10.12688/f1000research.8206.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angela.vincent@imm.ox.ac.uk"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dx.doi.org/10.12688/f1000research.8206.1"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jlr.org/content/50/Supplement/S287/F3.expansion.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L-type_calcium_channel" TargetMode="External"/><Relationship Id="rId3" Type="http://schemas.openxmlformats.org/officeDocument/2006/relationships/hyperlink" Target="https://en.wikipedia.org/wiki/Myofibril" TargetMode="External"/><Relationship Id="rId7" Type="http://schemas.openxmlformats.org/officeDocument/2006/relationships/hyperlink" Target="https://en.wikipedia.org/wiki/Dihydropyridine_receptor"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en.wikipedia.org/wiki/Skeletal_muscle" TargetMode="External"/><Relationship Id="rId11" Type="http://schemas.openxmlformats.org/officeDocument/2006/relationships/hyperlink" Target="https://en.wikipedia.org/wiki/Ryanodine_receptor" TargetMode="External"/><Relationship Id="rId5" Type="http://schemas.openxmlformats.org/officeDocument/2006/relationships/hyperlink" Target="https://en.wikipedia.org/wiki/Muscle" TargetMode="External"/><Relationship Id="rId10" Type="http://schemas.openxmlformats.org/officeDocument/2006/relationships/hyperlink" Target="https://en.wikipedia.org/wiki/Calcium-induced_calcium_release" TargetMode="External"/><Relationship Id="rId4" Type="http://schemas.openxmlformats.org/officeDocument/2006/relationships/hyperlink" Target="https://en.wikipedia.org/wiki/Titin" TargetMode="External"/><Relationship Id="rId9" Type="http://schemas.openxmlformats.org/officeDocument/2006/relationships/hyperlink" Target="https://en.wikipedia.org/wiki/Cardiac_muscl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228600" indent="-228600">
              <a:buAutoNum type="alphaUcParenBoth"/>
            </a:pPr>
            <a:r>
              <a:rPr lang="en-US" sz="1200" b="0" i="0" kern="1200" dirty="0">
                <a:solidFill>
                  <a:schemeClr val="tx1"/>
                </a:solidFill>
                <a:latin typeface="+mn-lt"/>
                <a:ea typeface="+mn-ea"/>
                <a:cs typeface="+mn-cs"/>
              </a:rPr>
              <a:t>Healthy neuromuscular transmission. The nerve terminal can release the contents of each vesicle (quanta) of acetylcholine by </a:t>
            </a:r>
            <a:r>
              <a:rPr lang="en-US" sz="1200" b="0" i="0" kern="1200" dirty="0" err="1">
                <a:solidFill>
                  <a:schemeClr val="tx1"/>
                </a:solidFill>
                <a:latin typeface="+mn-lt"/>
                <a:ea typeface="+mn-ea"/>
                <a:cs typeface="+mn-cs"/>
              </a:rPr>
              <a:t>exocytosis</a:t>
            </a:r>
            <a:r>
              <a:rPr lang="en-US" sz="1200" b="0" i="0" kern="1200" dirty="0">
                <a:solidFill>
                  <a:schemeClr val="tx1"/>
                </a:solidFill>
                <a:latin typeface="+mn-lt"/>
                <a:ea typeface="+mn-ea"/>
                <a:cs typeface="+mn-cs"/>
              </a:rPr>
              <a:t>. Spontaneous release of single quanta of acetylcholine activates the intrinsic </a:t>
            </a:r>
            <a:r>
              <a:rPr lang="en-US" sz="1200" b="0" i="0" kern="1200" dirty="0" err="1">
                <a:solidFill>
                  <a:schemeClr val="tx1"/>
                </a:solidFill>
                <a:latin typeface="+mn-lt"/>
                <a:ea typeface="+mn-ea"/>
                <a:cs typeface="+mn-cs"/>
              </a:rPr>
              <a:t>cation</a:t>
            </a:r>
            <a:r>
              <a:rPr lang="en-US" sz="1200" b="0" i="0" kern="1200" dirty="0">
                <a:solidFill>
                  <a:schemeClr val="tx1"/>
                </a:solidFill>
                <a:latin typeface="+mn-lt"/>
                <a:ea typeface="+mn-ea"/>
                <a:cs typeface="+mn-cs"/>
              </a:rPr>
              <a:t> channels of acetylcholine receptors (</a:t>
            </a:r>
            <a:r>
              <a:rPr lang="en-US" sz="1200" b="0" i="0" kern="1200" dirty="0" err="1">
                <a:solidFill>
                  <a:schemeClr val="tx1"/>
                </a:solidFill>
                <a:latin typeface="+mn-lt"/>
                <a:ea typeface="+mn-ea"/>
                <a:cs typeface="+mn-cs"/>
              </a:rPr>
              <a:t>AChRs</a:t>
            </a:r>
            <a:r>
              <a:rPr lang="en-US" sz="1200" b="0" i="0" kern="1200" dirty="0">
                <a:solidFill>
                  <a:schemeClr val="tx1"/>
                </a:solidFill>
                <a:latin typeface="+mn-lt"/>
                <a:ea typeface="+mn-ea"/>
                <a:cs typeface="+mn-cs"/>
              </a:rPr>
              <a:t>) in the postsynaptic membrane to produce a small, transient </a:t>
            </a:r>
            <a:r>
              <a:rPr lang="en-US" sz="1200" b="0" i="0" kern="1200" dirty="0" err="1">
                <a:solidFill>
                  <a:schemeClr val="tx1"/>
                </a:solidFill>
                <a:latin typeface="+mn-lt"/>
                <a:ea typeface="+mn-ea"/>
                <a:cs typeface="+mn-cs"/>
              </a:rPr>
              <a:t>depolarisation</a:t>
            </a:r>
            <a:r>
              <a:rPr lang="en-US" sz="1200" b="0" i="0" kern="1200" dirty="0">
                <a:solidFill>
                  <a:schemeClr val="tx1"/>
                </a:solidFill>
                <a:latin typeface="+mn-lt"/>
                <a:ea typeface="+mn-ea"/>
                <a:cs typeface="+mn-cs"/>
              </a:rPr>
              <a:t> called a miniature endplate potential (</a:t>
            </a:r>
            <a:r>
              <a:rPr lang="en-US" sz="1200" b="0" i="0" kern="1200" dirty="0" err="1">
                <a:solidFill>
                  <a:schemeClr val="tx1"/>
                </a:solidFill>
                <a:latin typeface="+mn-lt"/>
                <a:ea typeface="+mn-ea"/>
                <a:cs typeface="+mn-cs"/>
              </a:rPr>
              <a:t>mEPP</a:t>
            </a:r>
            <a:r>
              <a:rPr lang="en-US" sz="1200" b="0" i="0" kern="1200" dirty="0">
                <a:solidFill>
                  <a:schemeClr val="tx1"/>
                </a:solidFill>
                <a:latin typeface="+mn-lt"/>
                <a:ea typeface="+mn-ea"/>
                <a:cs typeface="+mn-cs"/>
              </a:rPr>
              <a:t>). The nerve action potential opens voltage-gated calcium channels (VGCCs) and triggers </a:t>
            </a:r>
            <a:r>
              <a:rPr lang="en-US" sz="1200" b="0" i="0" kern="1200" dirty="0" err="1">
                <a:solidFill>
                  <a:schemeClr val="tx1"/>
                </a:solidFill>
                <a:latin typeface="+mn-lt"/>
                <a:ea typeface="+mn-ea"/>
                <a:cs typeface="+mn-cs"/>
              </a:rPr>
              <a:t>exocytosis</a:t>
            </a:r>
            <a:r>
              <a:rPr lang="en-US" sz="1200" b="0" i="0" kern="1200" dirty="0">
                <a:solidFill>
                  <a:schemeClr val="tx1"/>
                </a:solidFill>
                <a:latin typeface="+mn-lt"/>
                <a:ea typeface="+mn-ea"/>
                <a:cs typeface="+mn-cs"/>
              </a:rPr>
              <a:t> of many quanta of acetylcholine, simultaneously producing the (much larger) EPP. In healthy individuals, the amplitude of the EPP is more than enough to reach the threshold required to activate the postsynaptic voltage-gated sodium channels (</a:t>
            </a:r>
            <a:r>
              <a:rPr lang="en-US" sz="1200" b="0" i="0" kern="1200" dirty="0" err="1">
                <a:solidFill>
                  <a:schemeClr val="tx1"/>
                </a:solidFill>
                <a:latin typeface="+mn-lt"/>
                <a:ea typeface="+mn-ea"/>
                <a:cs typeface="+mn-cs"/>
              </a:rPr>
              <a:t>VGNaCs</a:t>
            </a:r>
            <a:r>
              <a:rPr lang="en-US" sz="1200" b="0" i="0" kern="1200" dirty="0">
                <a:solidFill>
                  <a:schemeClr val="tx1"/>
                </a:solidFill>
                <a:latin typeface="+mn-lt"/>
                <a:ea typeface="+mn-ea"/>
                <a:cs typeface="+mn-cs"/>
              </a:rPr>
              <a:t>) and generate a muscle action potential. (</a:t>
            </a:r>
            <a:r>
              <a:rPr lang="en-US" sz="1200" b="1" i="0" kern="1200" dirty="0">
                <a:solidFill>
                  <a:schemeClr val="tx1"/>
                </a:solidFill>
                <a:latin typeface="+mn-lt"/>
                <a:ea typeface="+mn-ea"/>
                <a:cs typeface="+mn-cs"/>
              </a:rPr>
              <a:t>B</a:t>
            </a:r>
            <a:r>
              <a:rPr lang="en-US" sz="1200" b="0" i="0" kern="1200" dirty="0">
                <a:solidFill>
                  <a:schemeClr val="tx1"/>
                </a:solidFill>
                <a:latin typeface="+mn-lt"/>
                <a:ea typeface="+mn-ea"/>
                <a:cs typeface="+mn-cs"/>
              </a:rPr>
              <a:t>) The myasthenia gravis neuromuscular junction. </a:t>
            </a:r>
            <a:r>
              <a:rPr lang="en-US" sz="1200" b="0" i="0" kern="1200" dirty="0" err="1">
                <a:solidFill>
                  <a:schemeClr val="tx1"/>
                </a:solidFill>
                <a:latin typeface="+mn-lt"/>
                <a:ea typeface="+mn-ea"/>
                <a:cs typeface="+mn-cs"/>
              </a:rPr>
              <a:t>AChR</a:t>
            </a:r>
            <a:r>
              <a:rPr lang="en-US" sz="1200" b="0" i="0" kern="1200" dirty="0">
                <a:solidFill>
                  <a:schemeClr val="tx1"/>
                </a:solidFill>
                <a:latin typeface="+mn-lt"/>
                <a:ea typeface="+mn-ea"/>
                <a:cs typeface="+mn-cs"/>
              </a:rPr>
              <a:t> antibodies (mainly immunoglobulin [</a:t>
            </a:r>
            <a:r>
              <a:rPr lang="en-US" sz="1200" b="0" i="0" kern="1200" dirty="0" err="1">
                <a:solidFill>
                  <a:schemeClr val="tx1"/>
                </a:solidFill>
                <a:latin typeface="+mn-lt"/>
                <a:ea typeface="+mn-ea"/>
                <a:cs typeface="+mn-cs"/>
              </a:rPr>
              <a:t>Ig</a:t>
            </a:r>
            <a:r>
              <a:rPr lang="en-US" sz="1200" b="0" i="0" kern="1200" dirty="0">
                <a:solidFill>
                  <a:schemeClr val="tx1"/>
                </a:solidFill>
                <a:latin typeface="+mn-lt"/>
                <a:ea typeface="+mn-ea"/>
                <a:cs typeface="+mn-cs"/>
              </a:rPr>
              <a:t>]G1) activate complement, resulting in membrane attack complex-mediated damage to the post-</a:t>
            </a:r>
            <a:r>
              <a:rPr lang="en-US" sz="1200" b="0" i="0" kern="1200" dirty="0" err="1">
                <a:solidFill>
                  <a:schemeClr val="tx1"/>
                </a:solidFill>
                <a:latin typeface="+mn-lt"/>
                <a:ea typeface="+mn-ea"/>
                <a:cs typeface="+mn-cs"/>
              </a:rPr>
              <a:t>junctional</a:t>
            </a:r>
            <a:r>
              <a:rPr lang="en-US" sz="1200" b="0" i="0" kern="1200" dirty="0">
                <a:solidFill>
                  <a:schemeClr val="tx1"/>
                </a:solidFill>
                <a:latin typeface="+mn-lt"/>
                <a:ea typeface="+mn-ea"/>
                <a:cs typeface="+mn-cs"/>
              </a:rPr>
              <a:t> membrane architecture. The postsynaptic </a:t>
            </a:r>
            <a:r>
              <a:rPr lang="en-US" sz="1200" b="0" i="0" kern="1200" dirty="0" err="1">
                <a:solidFill>
                  <a:schemeClr val="tx1"/>
                </a:solidFill>
                <a:latin typeface="+mn-lt"/>
                <a:ea typeface="+mn-ea"/>
                <a:cs typeface="+mn-cs"/>
              </a:rPr>
              <a:t>AChR</a:t>
            </a:r>
            <a:r>
              <a:rPr lang="en-US" sz="1200" b="0" i="0" kern="1200" dirty="0">
                <a:solidFill>
                  <a:schemeClr val="tx1"/>
                </a:solidFill>
                <a:latin typeface="+mn-lt"/>
                <a:ea typeface="+mn-ea"/>
                <a:cs typeface="+mn-cs"/>
              </a:rPr>
              <a:t> numbers are depleted by divalent antibodies inducing </a:t>
            </a:r>
            <a:r>
              <a:rPr lang="en-US" sz="1200" b="0" i="0" kern="1200" dirty="0" err="1">
                <a:solidFill>
                  <a:schemeClr val="tx1"/>
                </a:solidFill>
                <a:latin typeface="+mn-lt"/>
                <a:ea typeface="+mn-ea"/>
                <a:cs typeface="+mn-cs"/>
              </a:rPr>
              <a:t>AChR</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internalisation</a:t>
            </a:r>
            <a:r>
              <a:rPr lang="en-US" sz="1200" b="0" i="0" kern="1200" dirty="0">
                <a:solidFill>
                  <a:schemeClr val="tx1"/>
                </a:solidFill>
                <a:latin typeface="+mn-lt"/>
                <a:ea typeface="+mn-ea"/>
                <a:cs typeface="+mn-cs"/>
              </a:rPr>
              <a:t>. The loss of </a:t>
            </a:r>
            <a:r>
              <a:rPr lang="en-US" sz="1200" b="0" i="0" kern="1200" dirty="0" err="1">
                <a:solidFill>
                  <a:schemeClr val="tx1"/>
                </a:solidFill>
                <a:latin typeface="+mn-lt"/>
                <a:ea typeface="+mn-ea"/>
                <a:cs typeface="+mn-cs"/>
              </a:rPr>
              <a:t>AChRs</a:t>
            </a:r>
            <a:r>
              <a:rPr lang="en-US" sz="1200" b="0" i="0" kern="1200" dirty="0">
                <a:solidFill>
                  <a:schemeClr val="tx1"/>
                </a:solidFill>
                <a:latin typeface="+mn-lt"/>
                <a:ea typeface="+mn-ea"/>
                <a:cs typeface="+mn-cs"/>
              </a:rPr>
              <a:t> results in smaller </a:t>
            </a:r>
            <a:r>
              <a:rPr lang="en-US" sz="1200" b="0" i="0" kern="1200" dirty="0" err="1">
                <a:solidFill>
                  <a:schemeClr val="tx1"/>
                </a:solidFill>
                <a:latin typeface="+mn-lt"/>
                <a:ea typeface="+mn-ea"/>
                <a:cs typeface="+mn-cs"/>
              </a:rPr>
              <a:t>mEPP</a:t>
            </a:r>
            <a:r>
              <a:rPr lang="en-US" sz="1200" b="0" i="0" kern="1200" dirty="0">
                <a:solidFill>
                  <a:schemeClr val="tx1"/>
                </a:solidFill>
                <a:latin typeface="+mn-lt"/>
                <a:ea typeface="+mn-ea"/>
                <a:cs typeface="+mn-cs"/>
              </a:rPr>
              <a:t> and EPP amplitudes. The EPP may not reach threshold, especially when the nerve is repetitively activated. Abbreviations: </a:t>
            </a:r>
            <a:r>
              <a:rPr lang="en-US" sz="1200" b="0" i="0" kern="1200" dirty="0" err="1">
                <a:solidFill>
                  <a:schemeClr val="tx1"/>
                </a:solidFill>
                <a:latin typeface="+mn-lt"/>
                <a:ea typeface="+mn-ea"/>
                <a:cs typeface="+mn-cs"/>
              </a:rPr>
              <a:t>AChE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acetylcholinesterase</a:t>
            </a:r>
            <a:endParaRPr lang="el-GR" sz="1200" b="0" i="0" kern="1200" dirty="0">
              <a:solidFill>
                <a:schemeClr val="tx1"/>
              </a:solidFill>
              <a:latin typeface="+mn-lt"/>
              <a:ea typeface="+mn-ea"/>
              <a:cs typeface="+mn-cs"/>
            </a:endParaRPr>
          </a:p>
          <a:p>
            <a:pPr marL="228600" indent="-228600">
              <a:buAutoNum type="alphaUcParenBoth"/>
            </a:pPr>
            <a:endParaRPr lang="el-GR" sz="1200" b="0" i="0" kern="1200" dirty="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b="0" i="0" kern="1200" dirty="0">
                <a:solidFill>
                  <a:schemeClr val="tx1"/>
                </a:solidFill>
                <a:latin typeface="+mn-lt"/>
                <a:ea typeface="+mn-ea"/>
                <a:cs typeface="+mn-cs"/>
              </a:rPr>
              <a:t>Phillips WD and Vincent A. Pathogenesis of myasthenia gravis: update on disease types, models, and mechanisms [version 1; referees: 2 approved]. </a:t>
            </a:r>
            <a:r>
              <a:rPr lang="en-US" sz="1200" b="0" i="1" kern="1200" dirty="0">
                <a:solidFill>
                  <a:schemeClr val="tx1"/>
                </a:solidFill>
                <a:latin typeface="+mn-lt"/>
                <a:ea typeface="+mn-ea"/>
                <a:cs typeface="+mn-cs"/>
              </a:rPr>
              <a:t>F1000Research</a:t>
            </a:r>
            <a:r>
              <a:rPr lang="en-US" sz="1200" b="0" i="0" kern="1200" dirty="0">
                <a:solidFill>
                  <a:schemeClr val="tx1"/>
                </a:solidFill>
                <a:latin typeface="+mn-lt"/>
                <a:ea typeface="+mn-ea"/>
                <a:cs typeface="+mn-cs"/>
              </a:rPr>
              <a:t> 2016, 5(F1000 Faculty Rev):1513 (</a:t>
            </a:r>
            <a:r>
              <a:rPr lang="en-US" sz="1200" b="0" i="0" kern="1200" dirty="0" err="1">
                <a:solidFill>
                  <a:schemeClr val="tx1"/>
                </a:solidFill>
                <a:latin typeface="+mn-lt"/>
                <a:ea typeface="+mn-ea"/>
                <a:cs typeface="+mn-cs"/>
              </a:rPr>
              <a:t>doi</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3"/>
              </a:rPr>
              <a:t>10.12688/f1000research.8206.1</a:t>
            </a:r>
            <a:r>
              <a:rPr lang="en-US" sz="1200" b="0" i="0" kern="1200" dirty="0">
                <a:solidFill>
                  <a:schemeClr val="tx1"/>
                </a:solidFill>
                <a:latin typeface="+mn-lt"/>
                <a:ea typeface="+mn-ea"/>
                <a:cs typeface="+mn-cs"/>
              </a:rPr>
              <a:t>)</a:t>
            </a:r>
            <a:endParaRPr lang="el-GR" dirty="0"/>
          </a:p>
          <a:p>
            <a:pPr marL="228600" indent="-228600">
              <a:buAutoNum type="alphaUcParenBoth"/>
            </a:pPr>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B71A9-170E-4ED2-B0F3-78C8A54CD9AD}"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dirty="0">
                <a:solidFill>
                  <a:schemeClr val="tx1"/>
                </a:solidFill>
                <a:latin typeface="+mn-lt"/>
                <a:ea typeface="+mn-ea"/>
                <a:cs typeface="+mn-cs"/>
              </a:rPr>
              <a:t>Fiber density is an index of the</a:t>
            </a:r>
            <a:r>
              <a:rPr lang="el-GR" sz="1200" kern="1200" dirty="0">
                <a:solidFill>
                  <a:schemeClr val="tx1"/>
                </a:solidFill>
                <a:latin typeface="+mn-lt"/>
                <a:ea typeface="+mn-ea"/>
                <a:cs typeface="+mn-cs"/>
              </a:rPr>
              <a:t> </a:t>
            </a:r>
            <a:r>
              <a:rPr lang="en-US" sz="1200" kern="1200" dirty="0">
                <a:solidFill>
                  <a:schemeClr val="tx1"/>
                </a:solidFill>
                <a:latin typeface="+mn-lt"/>
                <a:ea typeface="+mn-ea"/>
                <a:cs typeface="+mn-cs"/>
              </a:rPr>
              <a:t>number and distribution of muscle fibers within a motor</a:t>
            </a:r>
            <a:r>
              <a:rPr lang="el-GR" sz="1200" kern="1200" dirty="0">
                <a:solidFill>
                  <a:schemeClr val="tx1"/>
                </a:solidFill>
                <a:latin typeface="+mn-lt"/>
                <a:ea typeface="+mn-ea"/>
                <a:cs typeface="+mn-cs"/>
              </a:rPr>
              <a:t> </a:t>
            </a:r>
            <a:r>
              <a:rPr lang="en-US" sz="1200" kern="1200" dirty="0">
                <a:solidFill>
                  <a:schemeClr val="tx1"/>
                </a:solidFill>
                <a:latin typeface="+mn-lt"/>
                <a:ea typeface="+mn-ea"/>
                <a:cs typeface="+mn-cs"/>
              </a:rPr>
              <a:t>unit. neuropathic</a:t>
            </a:r>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disorders that cause denervation with reinnervation.</a:t>
            </a:r>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Both are usually normal or only slightly increased in</a:t>
            </a:r>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myopathic disorders.</a:t>
            </a:r>
            <a:endParaRPr lang="el-GR" sz="1200" kern="1200" dirty="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6ECB71A9-170E-4ED2-B0F3-78C8A54CD9AD}" type="slidenum">
              <a:rPr lang="el-GR" smtClean="0"/>
              <a:pPr/>
              <a:t>79</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1" kern="1200" baseline="0" dirty="0">
                <a:solidFill>
                  <a:schemeClr val="tx1"/>
                </a:solidFill>
                <a:latin typeface="+mn-lt"/>
                <a:ea typeface="+mn-ea"/>
                <a:cs typeface="+mn-cs"/>
              </a:rPr>
              <a:t>Figure 28–3. Five consecutive traces of three muscle</a:t>
            </a:r>
            <a:r>
              <a:rPr lang="el-GR"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fiber action potentials isolated during voluntary SFEMG</a:t>
            </a:r>
          </a:p>
          <a:p>
            <a:r>
              <a:rPr lang="en-US" sz="1200" kern="1200" baseline="0" dirty="0">
                <a:solidFill>
                  <a:schemeClr val="tx1"/>
                </a:solidFill>
                <a:latin typeface="+mn-lt"/>
                <a:ea typeface="+mn-ea"/>
                <a:cs typeface="+mn-cs"/>
              </a:rPr>
              <a:t>recording. The sweep is triggered on the first potential (T).</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The later potentials (1 and 2) are in the same unit as the</a:t>
            </a:r>
          </a:p>
          <a:p>
            <a:r>
              <a:rPr lang="en-US" sz="1200" kern="1200" baseline="0" dirty="0">
                <a:solidFill>
                  <a:schemeClr val="tx1"/>
                </a:solidFill>
                <a:latin typeface="+mn-lt"/>
                <a:ea typeface="+mn-ea"/>
                <a:cs typeface="+mn-cs"/>
              </a:rPr>
              <a:t>triggered potential. The latency of potentials 1 and 2 with</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respect to potential “T” vary slightly with each trace (jitter)</a:t>
            </a:r>
          </a:p>
          <a:p>
            <a:r>
              <a:rPr lang="en-US" sz="1200" kern="1200" baseline="0" dirty="0">
                <a:solidFill>
                  <a:schemeClr val="tx1"/>
                </a:solidFill>
                <a:latin typeface="+mn-lt"/>
                <a:ea typeface="+mn-ea"/>
                <a:cs typeface="+mn-cs"/>
              </a:rPr>
              <a:t>until the fourth trace when potentials 1 and 2 disappear</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completely (blocking).</a:t>
            </a:r>
            <a:endParaRPr lang="el-GR" dirty="0"/>
          </a:p>
        </p:txBody>
      </p:sp>
      <p:sp>
        <p:nvSpPr>
          <p:cNvPr id="4" name="3 - Θέση αριθμού διαφάνειας"/>
          <p:cNvSpPr>
            <a:spLocks noGrp="1"/>
          </p:cNvSpPr>
          <p:nvPr>
            <p:ph type="sldNum" sz="quarter" idx="10"/>
          </p:nvPr>
        </p:nvSpPr>
        <p:spPr/>
        <p:txBody>
          <a:bodyPr/>
          <a:lstStyle/>
          <a:p>
            <a:fld id="{6ECB71A9-170E-4ED2-B0F3-78C8A54CD9AD}" type="slidenum">
              <a:rPr lang="el-GR" smtClean="0"/>
              <a:pPr/>
              <a:t>83</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0" i="0" kern="1200" dirty="0">
                <a:solidFill>
                  <a:schemeClr val="tx1"/>
                </a:solidFill>
                <a:latin typeface="+mn-lt"/>
                <a:ea typeface="+mn-ea"/>
                <a:cs typeface="+mn-cs"/>
              </a:rPr>
              <a:t>Three types of </a:t>
            </a:r>
            <a:r>
              <a:rPr lang="en-US" sz="1200" b="0" i="0" kern="1200" dirty="0" err="1">
                <a:solidFill>
                  <a:schemeClr val="tx1"/>
                </a:solidFill>
                <a:latin typeface="+mn-lt"/>
                <a:ea typeface="+mn-ea"/>
                <a:cs typeface="+mn-cs"/>
              </a:rPr>
              <a:t>troponins</a:t>
            </a:r>
            <a:r>
              <a:rPr lang="en-US" sz="1200" b="0" i="0" kern="1200" dirty="0">
                <a:solidFill>
                  <a:schemeClr val="tx1"/>
                </a:solidFill>
                <a:latin typeface="+mn-lt"/>
                <a:ea typeface="+mn-ea"/>
                <a:cs typeface="+mn-cs"/>
              </a:rPr>
              <a:t> exist—troponin I, troponin T, and troponin C. Each subunit has a unique function: Troponin T binds the troponin components to </a:t>
            </a:r>
            <a:r>
              <a:rPr lang="en-US" sz="1200" b="0" i="0" kern="1200" dirty="0" err="1">
                <a:solidFill>
                  <a:schemeClr val="tx1"/>
                </a:solidFill>
                <a:latin typeface="+mn-lt"/>
                <a:ea typeface="+mn-ea"/>
                <a:cs typeface="+mn-cs"/>
              </a:rPr>
              <a:t>tropomyosin</a:t>
            </a:r>
            <a:r>
              <a:rPr lang="en-US" sz="1200" b="0" i="0" kern="1200" dirty="0">
                <a:solidFill>
                  <a:schemeClr val="tx1"/>
                </a:solidFill>
                <a:latin typeface="+mn-lt"/>
                <a:ea typeface="+mn-ea"/>
                <a:cs typeface="+mn-cs"/>
              </a:rPr>
              <a:t>, troponin I inhibits the interaction of myosin with </a:t>
            </a:r>
            <a:r>
              <a:rPr lang="en-US" sz="1200" b="0" i="0" kern="1200" dirty="0" err="1">
                <a:solidFill>
                  <a:schemeClr val="tx1"/>
                </a:solidFill>
                <a:latin typeface="+mn-lt"/>
                <a:ea typeface="+mn-ea"/>
                <a:cs typeface="+mn-cs"/>
              </a:rPr>
              <a:t>actin</a:t>
            </a:r>
            <a:r>
              <a:rPr lang="en-US" sz="1200" b="0" i="0" kern="1200" dirty="0">
                <a:solidFill>
                  <a:schemeClr val="tx1"/>
                </a:solidFill>
                <a:latin typeface="+mn-lt"/>
                <a:ea typeface="+mn-ea"/>
                <a:cs typeface="+mn-cs"/>
              </a:rPr>
              <a:t>, and troponin C contains the binding sites for Ca</a:t>
            </a:r>
            <a:r>
              <a:rPr lang="en-US" sz="1200" b="0" i="0" kern="1200" baseline="30000" dirty="0">
                <a:solidFill>
                  <a:schemeClr val="tx1"/>
                </a:solidFill>
                <a:latin typeface="+mn-lt"/>
                <a:ea typeface="+mn-ea"/>
                <a:cs typeface="+mn-cs"/>
              </a:rPr>
              <a:t>2+</a:t>
            </a:r>
            <a:r>
              <a:rPr lang="en-US" sz="1200" b="0" i="0" kern="1200" dirty="0">
                <a:solidFill>
                  <a:schemeClr val="tx1"/>
                </a:solidFill>
                <a:latin typeface="+mn-lt"/>
                <a:ea typeface="+mn-ea"/>
                <a:cs typeface="+mn-cs"/>
              </a:rPr>
              <a:t> that helps initiate contraction</a:t>
            </a:r>
            <a:endParaRPr lang="el-GR" sz="1200" b="0" i="0" kern="1200" dirty="0">
              <a:solidFill>
                <a:schemeClr val="tx1"/>
              </a:solidFill>
              <a:latin typeface="+mn-lt"/>
              <a:ea typeface="+mn-ea"/>
              <a:cs typeface="+mn-cs"/>
            </a:endParaRPr>
          </a:p>
          <a:p>
            <a:endParaRPr lang="el-GR"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Patients with a wide spectrum of neuromuscular diseases commonly have persistent elevation of </a:t>
            </a:r>
            <a:r>
              <a:rPr lang="en-US" sz="1200" b="0" i="0" kern="1200" dirty="0" err="1">
                <a:solidFill>
                  <a:schemeClr val="tx1"/>
                </a:solidFill>
                <a:latin typeface="+mn-lt"/>
                <a:ea typeface="+mn-ea"/>
                <a:cs typeface="+mn-cs"/>
              </a:rPr>
              <a:t>cTnT</a:t>
            </a:r>
            <a:r>
              <a:rPr lang="en-US" sz="1200" b="0" i="0" kern="1200" dirty="0">
                <a:solidFill>
                  <a:schemeClr val="tx1"/>
                </a:solidFill>
                <a:latin typeface="+mn-lt"/>
                <a:ea typeface="+mn-ea"/>
                <a:cs typeface="+mn-cs"/>
              </a:rPr>
              <a:t> and CK-MB in the absence of clinical and </a:t>
            </a:r>
            <a:r>
              <a:rPr lang="en-US" sz="1200" b="0" i="0" kern="1200" dirty="0" err="1">
                <a:solidFill>
                  <a:schemeClr val="tx1"/>
                </a:solidFill>
                <a:latin typeface="+mn-lt"/>
                <a:ea typeface="+mn-ea"/>
                <a:cs typeface="+mn-cs"/>
              </a:rPr>
              <a:t>cTnI</a:t>
            </a:r>
            <a:r>
              <a:rPr lang="en-US" sz="1200" b="0" i="0" kern="1200" dirty="0">
                <a:solidFill>
                  <a:schemeClr val="tx1"/>
                </a:solidFill>
                <a:latin typeface="+mn-lt"/>
                <a:ea typeface="+mn-ea"/>
                <a:cs typeface="+mn-cs"/>
              </a:rPr>
              <a:t> evidence of myocardial injury. Re-expressed </a:t>
            </a:r>
            <a:r>
              <a:rPr lang="en-US" sz="1200" b="0" i="0" kern="1200" dirty="0" err="1">
                <a:solidFill>
                  <a:schemeClr val="tx1"/>
                </a:solidFill>
                <a:latin typeface="+mn-lt"/>
                <a:ea typeface="+mn-ea"/>
                <a:cs typeface="+mn-cs"/>
              </a:rPr>
              <a:t>cTnT</a:t>
            </a:r>
            <a:r>
              <a:rPr lang="en-US" sz="1200" b="0" i="0" kern="1200" dirty="0">
                <a:solidFill>
                  <a:schemeClr val="tx1"/>
                </a:solidFill>
                <a:latin typeface="+mn-lt"/>
                <a:ea typeface="+mn-ea"/>
                <a:cs typeface="+mn-cs"/>
              </a:rPr>
              <a:t> in diseased skeletal muscle appears to be the source of the elevated </a:t>
            </a:r>
            <a:r>
              <a:rPr lang="en-US" sz="1200" b="0" i="0" kern="1200" dirty="0" err="1">
                <a:solidFill>
                  <a:schemeClr val="tx1"/>
                </a:solidFill>
                <a:latin typeface="+mn-lt"/>
                <a:ea typeface="+mn-ea"/>
                <a:cs typeface="+mn-cs"/>
              </a:rPr>
              <a:t>cTnT</a:t>
            </a:r>
            <a:r>
              <a:rPr lang="en-US" sz="1200" b="0" i="0" kern="1200" dirty="0">
                <a:solidFill>
                  <a:schemeClr val="tx1"/>
                </a:solidFill>
                <a:latin typeface="+mn-lt"/>
                <a:ea typeface="+mn-ea"/>
                <a:cs typeface="+mn-cs"/>
              </a:rPr>
              <a:t> detected in the circulation of these patients.</a:t>
            </a:r>
            <a:endParaRPr lang="el-GR" dirty="0"/>
          </a:p>
        </p:txBody>
      </p:sp>
      <p:sp>
        <p:nvSpPr>
          <p:cNvPr id="4" name="3 - Θέση αριθμού διαφάνειας"/>
          <p:cNvSpPr>
            <a:spLocks noGrp="1"/>
          </p:cNvSpPr>
          <p:nvPr>
            <p:ph type="sldNum" sz="quarter" idx="10"/>
          </p:nvPr>
        </p:nvSpPr>
        <p:spPr/>
        <p:txBody>
          <a:bodyPr/>
          <a:lstStyle/>
          <a:p>
            <a:fld id="{6ECB71A9-170E-4ED2-B0F3-78C8A54CD9AD}" type="slidenum">
              <a:rPr lang="el-GR" smtClean="0"/>
              <a:pPr/>
              <a:t>116</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92500"/>
          </a:bodyPr>
          <a:lstStyle/>
          <a:p>
            <a:r>
              <a:rPr lang="en-US" sz="1200" b="0" i="0" kern="1200" dirty="0">
                <a:solidFill>
                  <a:schemeClr val="tx1"/>
                </a:solidFill>
                <a:latin typeface="+mn-lt"/>
                <a:ea typeface="+mn-ea"/>
                <a:cs typeface="+mn-cs"/>
              </a:rPr>
              <a:t>Pathogenesis of myasthenia gravis: update on disease types, models, and mechanisms [version 1; referees: 2 approved]</a:t>
            </a:r>
          </a:p>
          <a:p>
            <a:r>
              <a:rPr lang="en-US" sz="1200" b="0" i="0" kern="1200" dirty="0">
                <a:solidFill>
                  <a:schemeClr val="tx1"/>
                </a:solidFill>
                <a:latin typeface="+mn-lt"/>
                <a:ea typeface="+mn-ea"/>
                <a:cs typeface="+mn-cs"/>
              </a:rPr>
              <a:t>William D. Phillips</a:t>
            </a:r>
            <a:r>
              <a:rPr lang="en-US" sz="1200" b="0" i="0" kern="1200" baseline="30000" dirty="0">
                <a:solidFill>
                  <a:schemeClr val="tx1"/>
                </a:solidFill>
                <a:latin typeface="+mn-lt"/>
                <a:ea typeface="+mn-ea"/>
                <a:cs typeface="+mn-cs"/>
              </a:rPr>
              <a:t>1</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3" tooltip="Send email"/>
              </a:rPr>
              <a:t>Angela Vincent</a:t>
            </a:r>
            <a:r>
              <a:rPr lang="en-US" sz="1200" b="0" i="0" kern="1200" baseline="30000" dirty="0">
                <a:solidFill>
                  <a:schemeClr val="tx1"/>
                </a:solidFill>
                <a:latin typeface="+mn-lt"/>
                <a:ea typeface="+mn-ea"/>
                <a:cs typeface="+mn-cs"/>
              </a:rPr>
              <a:t>2</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Phillips WD and Vincent A. Pathogenesis of myasthenia gravis: update on disease types, models, and mechanisms [version 1; referees: 2 approved]. </a:t>
            </a:r>
            <a:r>
              <a:rPr lang="en-US" sz="1200" b="0" i="1" kern="1200" dirty="0">
                <a:solidFill>
                  <a:schemeClr val="tx1"/>
                </a:solidFill>
                <a:latin typeface="+mn-lt"/>
                <a:ea typeface="+mn-ea"/>
                <a:cs typeface="+mn-cs"/>
              </a:rPr>
              <a:t>F1000Research</a:t>
            </a:r>
            <a:r>
              <a:rPr lang="en-US" sz="1200" b="0" i="0" kern="1200" dirty="0">
                <a:solidFill>
                  <a:schemeClr val="tx1"/>
                </a:solidFill>
                <a:latin typeface="+mn-lt"/>
                <a:ea typeface="+mn-ea"/>
                <a:cs typeface="+mn-cs"/>
              </a:rPr>
              <a:t> 2016, 5(F1000 Faculty Rev):1513 (</a:t>
            </a:r>
            <a:r>
              <a:rPr lang="en-US" sz="1200" b="0" i="0" kern="1200" dirty="0" err="1">
                <a:solidFill>
                  <a:schemeClr val="tx1"/>
                </a:solidFill>
                <a:latin typeface="+mn-lt"/>
                <a:ea typeface="+mn-ea"/>
                <a:cs typeface="+mn-cs"/>
              </a:rPr>
              <a:t>doi</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4"/>
              </a:rPr>
              <a:t>10.12688/f1000research.8206.1</a:t>
            </a:r>
            <a:r>
              <a:rPr lang="en-US" sz="1200" b="0" i="0" kern="1200" dirty="0">
                <a:solidFill>
                  <a:schemeClr val="tx1"/>
                </a:solidFill>
                <a:latin typeface="+mn-lt"/>
                <a:ea typeface="+mn-ea"/>
                <a:cs typeface="+mn-cs"/>
              </a:rPr>
              <a:t>)</a:t>
            </a:r>
            <a:endParaRPr lang="el-GR" sz="1200" b="0" i="0" kern="1200" dirty="0">
              <a:solidFill>
                <a:schemeClr val="tx1"/>
              </a:solidFill>
              <a:latin typeface="+mn-lt"/>
              <a:ea typeface="+mn-ea"/>
              <a:cs typeface="+mn-cs"/>
            </a:endParaRPr>
          </a:p>
          <a:p>
            <a:endParaRPr lang="el-GR" sz="1200" b="0" i="0" kern="1200" dirty="0">
              <a:solidFill>
                <a:schemeClr val="tx1"/>
              </a:solidFill>
              <a:latin typeface="+mn-lt"/>
              <a:ea typeface="+mn-ea"/>
              <a:cs typeface="+mn-cs"/>
            </a:endParaRPr>
          </a:p>
          <a:p>
            <a:r>
              <a:rPr lang="en-US" sz="1200" b="1" i="0" kern="1200" dirty="0">
                <a:solidFill>
                  <a:schemeClr val="tx1"/>
                </a:solidFill>
                <a:latin typeface="+mn-lt"/>
                <a:ea typeface="+mn-ea"/>
                <a:cs typeface="+mn-cs"/>
              </a:rPr>
              <a:t>Figure 2. Disruption of postsynaptic differentiation pathway by muscle-specific </a:t>
            </a:r>
            <a:r>
              <a:rPr lang="en-US" sz="1200" b="1" i="0" kern="1200" dirty="0" err="1">
                <a:solidFill>
                  <a:schemeClr val="tx1"/>
                </a:solidFill>
                <a:latin typeface="+mn-lt"/>
                <a:ea typeface="+mn-ea"/>
                <a:cs typeface="+mn-cs"/>
              </a:rPr>
              <a:t>kinase</a:t>
            </a:r>
            <a:r>
              <a:rPr lang="en-US" sz="1200" b="1" i="0" kern="1200" dirty="0">
                <a:solidFill>
                  <a:schemeClr val="tx1"/>
                </a:solidFill>
                <a:latin typeface="+mn-lt"/>
                <a:ea typeface="+mn-ea"/>
                <a:cs typeface="+mn-cs"/>
              </a:rPr>
              <a:t> (</a:t>
            </a:r>
            <a:r>
              <a:rPr lang="en-US" sz="1200" b="1" i="0" kern="1200" dirty="0" err="1">
                <a:solidFill>
                  <a:schemeClr val="tx1"/>
                </a:solidFill>
                <a:latin typeface="+mn-lt"/>
                <a:ea typeface="+mn-ea"/>
                <a:cs typeface="+mn-cs"/>
              </a:rPr>
              <a:t>MuSK</a:t>
            </a:r>
            <a:r>
              <a:rPr lang="en-US" sz="1200" b="1" i="0" kern="1200" dirty="0">
                <a:solidFill>
                  <a:schemeClr val="tx1"/>
                </a:solidFill>
                <a:latin typeface="+mn-lt"/>
                <a:ea typeface="+mn-ea"/>
                <a:cs typeface="+mn-cs"/>
              </a:rPr>
              <a:t>) </a:t>
            </a:r>
            <a:r>
              <a:rPr lang="en-US" sz="1200" b="1" i="0" kern="1200" dirty="0" err="1">
                <a:solidFill>
                  <a:schemeClr val="tx1"/>
                </a:solidFill>
                <a:latin typeface="+mn-lt"/>
                <a:ea typeface="+mn-ea"/>
                <a:cs typeface="+mn-cs"/>
              </a:rPr>
              <a:t>autoantibodies</a:t>
            </a:r>
            <a:r>
              <a:rPr lang="en-US" sz="1200" b="1" i="0" kern="1200" dirty="0">
                <a:solidFill>
                  <a:schemeClr val="tx1"/>
                </a:solidFill>
                <a:latin typeface="+mn-lt"/>
                <a:ea typeface="+mn-ea"/>
                <a:cs typeface="+mn-cs"/>
              </a:rPr>
              <a:t>.</a:t>
            </a:r>
          </a:p>
          <a:p>
            <a:r>
              <a:rPr lang="en-US" sz="1200" b="0" i="0" kern="1200" dirty="0">
                <a:solidFill>
                  <a:schemeClr val="tx1"/>
                </a:solidFill>
                <a:latin typeface="+mn-lt"/>
                <a:ea typeface="+mn-ea"/>
                <a:cs typeface="+mn-cs"/>
              </a:rPr>
              <a:t>(</a:t>
            </a: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 Healthy </a:t>
            </a:r>
            <a:r>
              <a:rPr lang="en-US" sz="1200" b="0" i="0" kern="1200" dirty="0" err="1">
                <a:solidFill>
                  <a:schemeClr val="tx1"/>
                </a:solidFill>
                <a:latin typeface="+mn-lt"/>
                <a:ea typeface="+mn-ea"/>
                <a:cs typeface="+mn-cs"/>
              </a:rPr>
              <a:t>MuSK</a:t>
            </a:r>
            <a:r>
              <a:rPr lang="en-US" sz="1200" b="0" i="0" kern="1200" dirty="0">
                <a:solidFill>
                  <a:schemeClr val="tx1"/>
                </a:solidFill>
                <a:latin typeface="+mn-lt"/>
                <a:ea typeface="+mn-ea"/>
                <a:cs typeface="+mn-cs"/>
              </a:rPr>
              <a:t>-mediated postsynaptic differentiation pathway at the neuromuscular junction (NMJ). Neural </a:t>
            </a:r>
            <a:r>
              <a:rPr lang="en-US" sz="1200" b="0" i="0" kern="1200" dirty="0" err="1">
                <a:solidFill>
                  <a:schemeClr val="tx1"/>
                </a:solidFill>
                <a:latin typeface="+mn-lt"/>
                <a:ea typeface="+mn-ea"/>
                <a:cs typeface="+mn-cs"/>
              </a:rPr>
              <a:t>agrin</a:t>
            </a:r>
            <a:r>
              <a:rPr lang="en-US" sz="1200" b="0" i="0" kern="1200" dirty="0">
                <a:solidFill>
                  <a:schemeClr val="tx1"/>
                </a:solidFill>
                <a:latin typeface="+mn-lt"/>
                <a:ea typeface="+mn-ea"/>
                <a:cs typeface="+mn-cs"/>
              </a:rPr>
              <a:t> secreted by the motor nerve terminal binds to LRP4, low-density lipoprotein receptor-related protein 4 (LRP4), which causes the </a:t>
            </a:r>
            <a:r>
              <a:rPr lang="en-US" sz="1200" b="0" i="0" kern="1200" dirty="0" err="1">
                <a:solidFill>
                  <a:schemeClr val="tx1"/>
                </a:solidFill>
                <a:latin typeface="+mn-lt"/>
                <a:ea typeface="+mn-ea"/>
                <a:cs typeface="+mn-cs"/>
              </a:rPr>
              <a:t>dimerisation</a:t>
            </a:r>
            <a:r>
              <a:rPr lang="en-US" sz="1200" b="0" i="0" kern="1200" dirty="0">
                <a:solidFill>
                  <a:schemeClr val="tx1"/>
                </a:solidFill>
                <a:latin typeface="+mn-lt"/>
                <a:ea typeface="+mn-ea"/>
                <a:cs typeface="+mn-cs"/>
              </a:rPr>
              <a:t> of </a:t>
            </a:r>
            <a:r>
              <a:rPr lang="en-US" sz="1200" b="0" i="0" kern="1200" dirty="0" err="1">
                <a:solidFill>
                  <a:schemeClr val="tx1"/>
                </a:solidFill>
                <a:latin typeface="+mn-lt"/>
                <a:ea typeface="+mn-ea"/>
                <a:cs typeface="+mn-cs"/>
              </a:rPr>
              <a:t>MuSK</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MuSK</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dimerisation</a:t>
            </a:r>
            <a:r>
              <a:rPr lang="en-US" sz="1200" b="0" i="0" kern="1200" dirty="0">
                <a:solidFill>
                  <a:schemeClr val="tx1"/>
                </a:solidFill>
                <a:latin typeface="+mn-lt"/>
                <a:ea typeface="+mn-ea"/>
                <a:cs typeface="+mn-cs"/>
              </a:rPr>
              <a:t> causes </a:t>
            </a:r>
            <a:r>
              <a:rPr lang="en-US" sz="1200" b="0" i="0" kern="1200" dirty="0" err="1">
                <a:solidFill>
                  <a:schemeClr val="tx1"/>
                </a:solidFill>
                <a:latin typeface="+mn-lt"/>
                <a:ea typeface="+mn-ea"/>
                <a:cs typeface="+mn-cs"/>
              </a:rPr>
              <a:t>phosphorylation</a:t>
            </a:r>
            <a:r>
              <a:rPr lang="en-US" sz="1200" b="0" i="0" kern="1200" dirty="0">
                <a:solidFill>
                  <a:schemeClr val="tx1"/>
                </a:solidFill>
                <a:latin typeface="+mn-lt"/>
                <a:ea typeface="+mn-ea"/>
                <a:cs typeface="+mn-cs"/>
              </a:rPr>
              <a:t> of </a:t>
            </a:r>
            <a:r>
              <a:rPr lang="en-US" sz="1200" b="0" i="0" kern="1200" dirty="0" err="1">
                <a:solidFill>
                  <a:schemeClr val="tx1"/>
                </a:solidFill>
                <a:latin typeface="+mn-lt"/>
                <a:ea typeface="+mn-ea"/>
                <a:cs typeface="+mn-cs"/>
              </a:rPr>
              <a:t>MuSK</a:t>
            </a:r>
            <a:r>
              <a:rPr lang="en-US" sz="1200" b="0" i="0" kern="1200" dirty="0">
                <a:solidFill>
                  <a:schemeClr val="tx1"/>
                </a:solidFill>
                <a:latin typeface="+mn-lt"/>
                <a:ea typeface="+mn-ea"/>
                <a:cs typeface="+mn-cs"/>
              </a:rPr>
              <a:t> and associated proteins of the </a:t>
            </a:r>
            <a:r>
              <a:rPr lang="en-US" sz="1200" b="0" i="0" kern="1200" dirty="0" err="1">
                <a:solidFill>
                  <a:schemeClr val="tx1"/>
                </a:solidFill>
                <a:latin typeface="+mn-lt"/>
                <a:ea typeface="+mn-ea"/>
                <a:cs typeface="+mn-cs"/>
              </a:rPr>
              <a:t>MuSK</a:t>
            </a:r>
            <a:r>
              <a:rPr lang="en-US" sz="1200" b="0" i="0" kern="1200" dirty="0">
                <a:solidFill>
                  <a:schemeClr val="tx1"/>
                </a:solidFill>
                <a:latin typeface="+mn-lt"/>
                <a:ea typeface="+mn-ea"/>
                <a:cs typeface="+mn-cs"/>
              </a:rPr>
              <a:t> pathway, including Dok7 and the acetylcholine receptor (</a:t>
            </a:r>
            <a:r>
              <a:rPr lang="en-US" sz="1200" b="0" i="0" kern="1200" dirty="0" err="1">
                <a:solidFill>
                  <a:schemeClr val="tx1"/>
                </a:solidFill>
                <a:latin typeface="+mn-lt"/>
                <a:ea typeface="+mn-ea"/>
                <a:cs typeface="+mn-cs"/>
              </a:rPr>
              <a:t>AChR</a:t>
            </a:r>
            <a:r>
              <a:rPr lang="en-US" sz="1200" b="0" i="0" kern="1200" dirty="0">
                <a:solidFill>
                  <a:schemeClr val="tx1"/>
                </a:solidFill>
                <a:latin typeface="+mn-lt"/>
                <a:ea typeface="+mn-ea"/>
                <a:cs typeface="+mn-cs"/>
              </a:rPr>
              <a:t>) β-subunit. </a:t>
            </a:r>
            <a:r>
              <a:rPr lang="en-US" sz="1200" b="0" i="0" kern="1200" dirty="0" err="1">
                <a:solidFill>
                  <a:schemeClr val="tx1"/>
                </a:solidFill>
                <a:latin typeface="+mn-lt"/>
                <a:ea typeface="+mn-ea"/>
                <a:cs typeface="+mn-cs"/>
              </a:rPr>
              <a:t>Rapsyn</a:t>
            </a:r>
            <a:r>
              <a:rPr lang="en-US" sz="1200" b="0" i="0" kern="1200" dirty="0">
                <a:solidFill>
                  <a:schemeClr val="tx1"/>
                </a:solidFill>
                <a:latin typeface="+mn-lt"/>
                <a:ea typeface="+mn-ea"/>
                <a:cs typeface="+mn-cs"/>
              </a:rPr>
              <a:t> is recruited to the </a:t>
            </a:r>
            <a:r>
              <a:rPr lang="en-US" sz="1200" b="0" i="0" kern="1200" dirty="0" err="1">
                <a:solidFill>
                  <a:schemeClr val="tx1"/>
                </a:solidFill>
                <a:latin typeface="+mn-lt"/>
                <a:ea typeface="+mn-ea"/>
                <a:cs typeface="+mn-cs"/>
              </a:rPr>
              <a:t>phosphorylated</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AChRs</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stabilising</a:t>
            </a:r>
            <a:r>
              <a:rPr lang="en-US" sz="1200" b="0" i="0" kern="1200" dirty="0">
                <a:solidFill>
                  <a:schemeClr val="tx1"/>
                </a:solidFill>
                <a:latin typeface="+mn-lt"/>
                <a:ea typeface="+mn-ea"/>
                <a:cs typeface="+mn-cs"/>
              </a:rPr>
              <a:t> postsynaptic clusters of </a:t>
            </a:r>
            <a:r>
              <a:rPr lang="en-US" sz="1200" b="0" i="0" kern="1200" dirty="0" err="1">
                <a:solidFill>
                  <a:schemeClr val="tx1"/>
                </a:solidFill>
                <a:latin typeface="+mn-lt"/>
                <a:ea typeface="+mn-ea"/>
                <a:cs typeface="+mn-cs"/>
              </a:rPr>
              <a:t>AChRs</a:t>
            </a:r>
            <a:r>
              <a:rPr lang="en-US" sz="1200" b="0" i="0" kern="1200" dirty="0">
                <a:solidFill>
                  <a:schemeClr val="tx1"/>
                </a:solidFill>
                <a:latin typeface="+mn-lt"/>
                <a:ea typeface="+mn-ea"/>
                <a:cs typeface="+mn-cs"/>
              </a:rPr>
              <a:t>. (</a:t>
            </a:r>
            <a:r>
              <a:rPr lang="en-US" sz="1200" b="1" i="0" kern="1200" dirty="0">
                <a:solidFill>
                  <a:schemeClr val="tx1"/>
                </a:solidFill>
                <a:latin typeface="+mn-lt"/>
                <a:ea typeface="+mn-ea"/>
                <a:cs typeface="+mn-cs"/>
              </a:rPr>
              <a:t>B</a:t>
            </a:r>
            <a:r>
              <a:rPr lang="en-US" sz="1200" b="0" i="0" kern="1200" dirty="0">
                <a:solidFill>
                  <a:schemeClr val="tx1"/>
                </a:solidFill>
                <a:latin typeface="+mn-lt"/>
                <a:ea typeface="+mn-ea"/>
                <a:cs typeface="+mn-cs"/>
              </a:rPr>
              <a:t>) Impaired postsynaptic differentiation in animal models of </a:t>
            </a:r>
            <a:r>
              <a:rPr lang="en-US" sz="1200" b="0" i="0" kern="1200" dirty="0" err="1">
                <a:solidFill>
                  <a:schemeClr val="tx1"/>
                </a:solidFill>
                <a:latin typeface="+mn-lt"/>
                <a:ea typeface="+mn-ea"/>
                <a:cs typeface="+mn-cs"/>
              </a:rPr>
              <a:t>MuSK</a:t>
            </a:r>
            <a:r>
              <a:rPr lang="en-US" sz="1200" b="0" i="0" kern="1200" dirty="0">
                <a:solidFill>
                  <a:schemeClr val="tx1"/>
                </a:solidFill>
                <a:latin typeface="+mn-lt"/>
                <a:ea typeface="+mn-ea"/>
                <a:cs typeface="+mn-cs"/>
              </a:rPr>
              <a:t> myasthenia gravis. </a:t>
            </a:r>
            <a:r>
              <a:rPr lang="en-US" sz="1200" b="0" i="0" kern="1200" dirty="0" err="1">
                <a:solidFill>
                  <a:schemeClr val="tx1"/>
                </a:solidFill>
                <a:latin typeface="+mn-lt"/>
                <a:ea typeface="+mn-ea"/>
                <a:cs typeface="+mn-cs"/>
              </a:rPr>
              <a:t>MuSK</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autoantibodies</a:t>
            </a:r>
            <a:r>
              <a:rPr lang="en-US" sz="1200" b="0" i="0" kern="1200" dirty="0">
                <a:solidFill>
                  <a:schemeClr val="tx1"/>
                </a:solidFill>
                <a:latin typeface="+mn-lt"/>
                <a:ea typeface="+mn-ea"/>
                <a:cs typeface="+mn-cs"/>
              </a:rPr>
              <a:t> are mainly of the immunoglobulin (</a:t>
            </a:r>
            <a:r>
              <a:rPr lang="en-US" sz="1200" b="0" i="0" kern="1200" dirty="0" err="1">
                <a:solidFill>
                  <a:schemeClr val="tx1"/>
                </a:solidFill>
                <a:latin typeface="+mn-lt"/>
                <a:ea typeface="+mn-ea"/>
                <a:cs typeface="+mn-cs"/>
              </a:rPr>
              <a:t>Ig</a:t>
            </a:r>
            <a:r>
              <a:rPr lang="en-US" sz="1200" b="0" i="0" kern="1200" dirty="0">
                <a:solidFill>
                  <a:schemeClr val="tx1"/>
                </a:solidFill>
                <a:latin typeface="+mn-lt"/>
                <a:ea typeface="+mn-ea"/>
                <a:cs typeface="+mn-cs"/>
              </a:rPr>
              <a:t>)G4 subclass. They block the assembly of the agrin-LRP4-MuSK complex. Interruption of </a:t>
            </a:r>
            <a:r>
              <a:rPr lang="en-US" sz="1200" b="0" i="0" kern="1200" dirty="0" err="1">
                <a:solidFill>
                  <a:schemeClr val="tx1"/>
                </a:solidFill>
                <a:latin typeface="+mn-lt"/>
                <a:ea typeface="+mn-ea"/>
                <a:cs typeface="+mn-cs"/>
              </a:rPr>
              <a:t>MuSK</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kinase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signalling</a:t>
            </a:r>
            <a:r>
              <a:rPr lang="en-US" sz="1200" b="0" i="0" kern="1200" dirty="0">
                <a:solidFill>
                  <a:schemeClr val="tx1"/>
                </a:solidFill>
                <a:latin typeface="+mn-lt"/>
                <a:ea typeface="+mn-ea"/>
                <a:cs typeface="+mn-cs"/>
              </a:rPr>
              <a:t> leads to slow disassembly of the postsynaptic </a:t>
            </a:r>
            <a:r>
              <a:rPr lang="en-US" sz="1200" b="0" i="0" kern="1200" dirty="0" err="1">
                <a:solidFill>
                  <a:schemeClr val="tx1"/>
                </a:solidFill>
                <a:latin typeface="+mn-lt"/>
                <a:ea typeface="+mn-ea"/>
                <a:cs typeface="+mn-cs"/>
              </a:rPr>
              <a:t>AChR</a:t>
            </a:r>
            <a:r>
              <a:rPr lang="en-US" sz="1200" b="0" i="0" kern="1200" dirty="0">
                <a:solidFill>
                  <a:schemeClr val="tx1"/>
                </a:solidFill>
                <a:latin typeface="+mn-lt"/>
                <a:ea typeface="+mn-ea"/>
                <a:cs typeface="+mn-cs"/>
              </a:rPr>
              <a:t> clusters. A resultant decline in miniature endplate potential (</a:t>
            </a:r>
            <a:r>
              <a:rPr lang="en-US" sz="1200" b="0" i="0" kern="1200" dirty="0" err="1">
                <a:solidFill>
                  <a:schemeClr val="tx1"/>
                </a:solidFill>
                <a:latin typeface="+mn-lt"/>
                <a:ea typeface="+mn-ea"/>
                <a:cs typeface="+mn-cs"/>
              </a:rPr>
              <a:t>mEPP</a:t>
            </a:r>
            <a:r>
              <a:rPr lang="en-US" sz="1200" b="0" i="0" kern="1200" dirty="0">
                <a:solidFill>
                  <a:schemeClr val="tx1"/>
                </a:solidFill>
                <a:latin typeface="+mn-lt"/>
                <a:ea typeface="+mn-ea"/>
                <a:cs typeface="+mn-cs"/>
              </a:rPr>
              <a:t>) and EPP amplitude (not shown) results in failure of the muscle action potential and fatiguing weakness. Co-existing IgG1-3 antibodies, although lower concentration, may contribute but their pathogenic roles are not yet well defined. The compensatory </a:t>
            </a:r>
            <a:r>
              <a:rPr lang="en-US" sz="1200" b="0" i="0" kern="1200" dirty="0" err="1">
                <a:solidFill>
                  <a:schemeClr val="tx1"/>
                </a:solidFill>
                <a:latin typeface="+mn-lt"/>
                <a:ea typeface="+mn-ea"/>
                <a:cs typeface="+mn-cs"/>
              </a:rPr>
              <a:t>presynaptic</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upregulation</a:t>
            </a:r>
            <a:r>
              <a:rPr lang="en-US" sz="1200" b="0" i="0" kern="1200" dirty="0">
                <a:solidFill>
                  <a:schemeClr val="tx1"/>
                </a:solidFill>
                <a:latin typeface="+mn-lt"/>
                <a:ea typeface="+mn-ea"/>
                <a:cs typeface="+mn-cs"/>
              </a:rPr>
              <a:t> of </a:t>
            </a:r>
            <a:r>
              <a:rPr lang="en-US" sz="1200" b="0" i="0" kern="1200" dirty="0" err="1">
                <a:solidFill>
                  <a:schemeClr val="tx1"/>
                </a:solidFill>
                <a:latin typeface="+mn-lt"/>
                <a:ea typeface="+mn-ea"/>
                <a:cs typeface="+mn-cs"/>
              </a:rPr>
              <a:t>quantal</a:t>
            </a:r>
            <a:r>
              <a:rPr lang="en-US" sz="1200" b="0" i="0" kern="1200" dirty="0">
                <a:solidFill>
                  <a:schemeClr val="tx1"/>
                </a:solidFill>
                <a:latin typeface="+mn-lt"/>
                <a:ea typeface="+mn-ea"/>
                <a:cs typeface="+mn-cs"/>
              </a:rPr>
              <a:t> release found in </a:t>
            </a:r>
            <a:r>
              <a:rPr lang="en-US" sz="1200" b="0" i="0" kern="1200" dirty="0" err="1">
                <a:solidFill>
                  <a:schemeClr val="tx1"/>
                </a:solidFill>
                <a:latin typeface="+mn-lt"/>
                <a:ea typeface="+mn-ea"/>
                <a:cs typeface="+mn-cs"/>
              </a:rPr>
              <a:t>AChR</a:t>
            </a:r>
            <a:r>
              <a:rPr lang="en-US" sz="1200" b="0" i="0" kern="1200" dirty="0">
                <a:solidFill>
                  <a:schemeClr val="tx1"/>
                </a:solidFill>
                <a:latin typeface="+mn-lt"/>
                <a:ea typeface="+mn-ea"/>
                <a:cs typeface="+mn-cs"/>
              </a:rPr>
              <a:t> MG does not occur in </a:t>
            </a:r>
            <a:r>
              <a:rPr lang="en-US" sz="1200" b="0" i="0" kern="1200" dirty="0" err="1">
                <a:solidFill>
                  <a:schemeClr val="tx1"/>
                </a:solidFill>
                <a:latin typeface="+mn-lt"/>
                <a:ea typeface="+mn-ea"/>
                <a:cs typeface="+mn-cs"/>
              </a:rPr>
              <a:t>MuSK</a:t>
            </a:r>
            <a:r>
              <a:rPr lang="en-US" sz="1200" b="0" i="0" kern="1200" dirty="0">
                <a:solidFill>
                  <a:schemeClr val="tx1"/>
                </a:solidFill>
                <a:latin typeface="+mn-lt"/>
                <a:ea typeface="+mn-ea"/>
                <a:cs typeface="+mn-cs"/>
              </a:rPr>
              <a:t> MG.</a:t>
            </a:r>
          </a:p>
          <a:p>
            <a:r>
              <a:rPr lang="en-US" sz="1200" b="0" i="0" kern="1200" dirty="0">
                <a:solidFill>
                  <a:schemeClr val="tx1"/>
                </a:solidFill>
                <a:latin typeface="+mn-lt"/>
                <a:ea typeface="+mn-ea"/>
                <a:cs typeface="+mn-cs"/>
              </a:rPr>
              <a:t>Close</a:t>
            </a:r>
          </a:p>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B71A9-170E-4ED2-B0F3-78C8A54CD9AD}"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a:t>LRP4 serves as a receptor for </a:t>
            </a:r>
            <a:r>
              <a:rPr lang="en-US" dirty="0" err="1"/>
              <a:t>agrin</a:t>
            </a:r>
            <a:r>
              <a:rPr lang="en-US" dirty="0"/>
              <a:t> and a </a:t>
            </a:r>
            <a:r>
              <a:rPr lang="en-US" dirty="0" err="1"/>
              <a:t>coreceptor</a:t>
            </a:r>
            <a:r>
              <a:rPr lang="en-US" dirty="0"/>
              <a:t> for the tyrosine </a:t>
            </a:r>
            <a:r>
              <a:rPr lang="en-US" dirty="0" err="1"/>
              <a:t>kinase</a:t>
            </a:r>
            <a:r>
              <a:rPr lang="en-US" dirty="0"/>
              <a:t> MUSK in the muscle (</a:t>
            </a:r>
            <a:r>
              <a:rPr lang="en-US" dirty="0">
                <a:hlinkClick r:id="rId3"/>
              </a:rPr>
              <a:t>48</a:t>
            </a:r>
            <a:r>
              <a:rPr lang="en-US" dirty="0"/>
              <a:t>, </a:t>
            </a:r>
            <a:r>
              <a:rPr lang="en-US" dirty="0">
                <a:hlinkClick r:id="rId3"/>
              </a:rPr>
              <a:t>49</a:t>
            </a:r>
            <a:r>
              <a:rPr lang="en-US" dirty="0"/>
              <a:t>). Activation of the membrane tyrosine </a:t>
            </a:r>
            <a:r>
              <a:rPr lang="en-US" dirty="0" err="1"/>
              <a:t>kinase</a:t>
            </a:r>
            <a:r>
              <a:rPr lang="en-US" dirty="0"/>
              <a:t> MUSK is required for the induction of acetylcholine receptor (</a:t>
            </a:r>
            <a:r>
              <a:rPr lang="en-US" dirty="0" err="1"/>
              <a:t>AChR</a:t>
            </a:r>
            <a:r>
              <a:rPr lang="en-US" dirty="0"/>
              <a:t>) clustering during the formation of neuromuscular junctions (endplates). MUSK forms a complex with LRP4, but does not bind </a:t>
            </a:r>
            <a:r>
              <a:rPr lang="en-US" dirty="0" err="1"/>
              <a:t>agrin</a:t>
            </a:r>
            <a:r>
              <a:rPr lang="en-US" dirty="0"/>
              <a:t> directly. </a:t>
            </a:r>
            <a:r>
              <a:rPr lang="en-US" dirty="0" err="1"/>
              <a:t>Agrin</a:t>
            </a:r>
            <a:r>
              <a:rPr lang="en-US" dirty="0"/>
              <a:t> binding to LRP4 enhances complex formation of MUSK with LRP4 and induces </a:t>
            </a:r>
            <a:r>
              <a:rPr lang="en-US" dirty="0" err="1"/>
              <a:t>transphosphorylation</a:t>
            </a:r>
            <a:r>
              <a:rPr lang="en-US" dirty="0"/>
              <a:t> of MUSK</a:t>
            </a:r>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B71A9-170E-4ED2-B0F3-78C8A54CD9AD}"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a:t>The protein contributes to force transmission at the Z line and resting tension in the </a:t>
            </a:r>
            <a:r>
              <a:rPr lang="en-US" dirty="0">
                <a:hlinkClick r:id="rId3" tooltip="Myofibril"/>
              </a:rPr>
              <a:t>I band</a:t>
            </a:r>
            <a:r>
              <a:rPr lang="en-US" dirty="0"/>
              <a:t> region.</a:t>
            </a:r>
            <a:r>
              <a:rPr lang="en-US" baseline="30000" dirty="0">
                <a:hlinkClick r:id="rId4"/>
              </a:rPr>
              <a:t>[10]</a:t>
            </a:r>
            <a:r>
              <a:rPr lang="en-US" dirty="0"/>
              <a:t> It limits the range of motion of the </a:t>
            </a:r>
            <a:r>
              <a:rPr lang="en-US" dirty="0" err="1"/>
              <a:t>sarcomere</a:t>
            </a:r>
            <a:r>
              <a:rPr lang="en-US" dirty="0"/>
              <a:t> in tension, thus contributing to the passive stiffness of muscle</a:t>
            </a:r>
            <a:r>
              <a:rPr lang="el-GR" dirty="0"/>
              <a:t> </a:t>
            </a:r>
            <a:r>
              <a:rPr lang="en-US" dirty="0"/>
              <a:t>t</a:t>
            </a:r>
            <a:r>
              <a:rPr lang="en-US" sz="1200" b="0" i="0" kern="1200" dirty="0">
                <a:solidFill>
                  <a:schemeClr val="tx1"/>
                </a:solidFill>
                <a:latin typeface="+mn-lt"/>
                <a:ea typeface="+mn-ea"/>
                <a:cs typeface="+mn-cs"/>
              </a:rPr>
              <a:t>hat functions as a molecular spring which is responsible for the passive elasticity of </a:t>
            </a:r>
            <a:r>
              <a:rPr lang="en-US" sz="1200" b="0" i="0" u="sng" kern="1200" dirty="0">
                <a:solidFill>
                  <a:schemeClr val="tx1"/>
                </a:solidFill>
                <a:latin typeface="+mn-lt"/>
                <a:ea typeface="+mn-ea"/>
                <a:cs typeface="+mn-cs"/>
                <a:hlinkClick r:id="rId5" tooltip="Muscle"/>
              </a:rPr>
              <a:t>muscle</a:t>
            </a:r>
            <a:r>
              <a:rPr lang="en-US" sz="1200" b="0" i="0" kern="1200" dirty="0">
                <a:solidFill>
                  <a:schemeClr val="tx1"/>
                </a:solidFill>
                <a:latin typeface="+mn-lt"/>
                <a:ea typeface="+mn-ea"/>
                <a:cs typeface="+mn-cs"/>
              </a:rPr>
              <a:t>.</a:t>
            </a:r>
            <a:endParaRPr lang="el-GR" sz="1200" b="0" i="0" kern="1200" dirty="0">
              <a:solidFill>
                <a:schemeClr val="tx1"/>
              </a:solidFill>
              <a:latin typeface="+mn-lt"/>
              <a:ea typeface="+mn-ea"/>
              <a:cs typeface="+mn-cs"/>
            </a:endParaRPr>
          </a:p>
          <a:p>
            <a:r>
              <a:rPr lang="en-US" sz="1200" kern="1200" dirty="0">
                <a:solidFill>
                  <a:schemeClr val="tx1"/>
                </a:solidFill>
                <a:latin typeface="+mn-lt"/>
                <a:ea typeface="+mn-ea"/>
                <a:cs typeface="+mn-cs"/>
              </a:rPr>
              <a:t>The longitudinally spreading depolarization along the </a:t>
            </a:r>
            <a:r>
              <a:rPr lang="en-US" sz="1200" kern="1200" dirty="0" err="1">
                <a:solidFill>
                  <a:schemeClr val="tx1"/>
                </a:solidFill>
                <a:latin typeface="+mn-lt"/>
                <a:ea typeface="+mn-ea"/>
                <a:cs typeface="+mn-cs"/>
              </a:rPr>
              <a:t>sarcolemma</a:t>
            </a:r>
            <a:r>
              <a:rPr lang="en-US" sz="1200" kern="1200" dirty="0">
                <a:solidFill>
                  <a:schemeClr val="tx1"/>
                </a:solidFill>
                <a:latin typeface="+mn-lt"/>
                <a:ea typeface="+mn-ea"/>
                <a:cs typeface="+mn-cs"/>
              </a:rPr>
              <a:t> continues transversally through the T tubules to the terminal </a:t>
            </a:r>
            <a:r>
              <a:rPr lang="en-US" sz="1200" kern="1200" dirty="0" err="1">
                <a:solidFill>
                  <a:schemeClr val="tx1"/>
                </a:solidFill>
                <a:latin typeface="+mn-lt"/>
                <a:ea typeface="+mn-ea"/>
                <a:cs typeface="+mn-cs"/>
              </a:rPr>
              <a:t>cisternae</a:t>
            </a:r>
            <a:r>
              <a:rPr lang="en-US" sz="1200" kern="1200" dirty="0">
                <a:solidFill>
                  <a:schemeClr val="tx1"/>
                </a:solidFill>
                <a:latin typeface="+mn-lt"/>
                <a:ea typeface="+mn-ea"/>
                <a:cs typeface="+mn-cs"/>
              </a:rPr>
              <a:t> of the </a:t>
            </a:r>
            <a:r>
              <a:rPr lang="en-US" sz="1200" kern="1200" dirty="0" err="1">
                <a:solidFill>
                  <a:schemeClr val="tx1"/>
                </a:solidFill>
                <a:latin typeface="+mn-lt"/>
                <a:ea typeface="+mn-ea"/>
                <a:cs typeface="+mn-cs"/>
              </a:rPr>
              <a:t>sarcoplasmic</a:t>
            </a:r>
            <a:r>
              <a:rPr lang="en-US" sz="1200" kern="1200" dirty="0">
                <a:solidFill>
                  <a:schemeClr val="tx1"/>
                </a:solidFill>
                <a:latin typeface="+mn-lt"/>
                <a:ea typeface="+mn-ea"/>
                <a:cs typeface="+mn-cs"/>
              </a:rPr>
              <a:t> reticulum, inducing a conformational change in the </a:t>
            </a:r>
            <a:r>
              <a:rPr lang="en-US" sz="1200" kern="1200" dirty="0" err="1">
                <a:solidFill>
                  <a:schemeClr val="tx1"/>
                </a:solidFill>
                <a:latin typeface="+mn-lt"/>
                <a:ea typeface="+mn-ea"/>
                <a:cs typeface="+mn-cs"/>
              </a:rPr>
              <a:t>RyR</a:t>
            </a:r>
            <a:r>
              <a:rPr lang="en-US" sz="1200" kern="1200" dirty="0">
                <a:solidFill>
                  <a:schemeClr val="tx1"/>
                </a:solidFill>
                <a:latin typeface="+mn-lt"/>
                <a:ea typeface="+mn-ea"/>
                <a:cs typeface="+mn-cs"/>
              </a:rPr>
              <a:t> leading to calcium release which opens the </a:t>
            </a:r>
            <a:r>
              <a:rPr lang="en-US" sz="1200" kern="1200" dirty="0" err="1">
                <a:solidFill>
                  <a:schemeClr val="tx1"/>
                </a:solidFill>
                <a:latin typeface="+mn-lt"/>
                <a:ea typeface="+mn-ea"/>
                <a:cs typeface="+mn-cs"/>
              </a:rPr>
              <a:t>RyR</a:t>
            </a:r>
            <a:r>
              <a:rPr lang="en-US" sz="1200" kern="1200" dirty="0">
                <a:solidFill>
                  <a:schemeClr val="tx1"/>
                </a:solidFill>
                <a:latin typeface="+mn-lt"/>
                <a:ea typeface="+mn-ea"/>
                <a:cs typeface="+mn-cs"/>
              </a:rPr>
              <a:t>, allowing calcium flow into the </a:t>
            </a:r>
            <a:r>
              <a:rPr lang="en-US" sz="1200" kern="1200" dirty="0" err="1">
                <a:solidFill>
                  <a:schemeClr val="tx1"/>
                </a:solidFill>
                <a:latin typeface="+mn-lt"/>
                <a:ea typeface="+mn-ea"/>
                <a:cs typeface="+mn-cs"/>
              </a:rPr>
              <a:t>sarcoplasm</a:t>
            </a:r>
            <a:endParaRPr lang="el-GR" sz="1200" kern="1200" dirty="0">
              <a:solidFill>
                <a:schemeClr val="tx1"/>
              </a:solidFill>
              <a:latin typeface="+mn-lt"/>
              <a:ea typeface="+mn-ea"/>
              <a:cs typeface="+mn-cs"/>
            </a:endParaRPr>
          </a:p>
          <a:p>
            <a:r>
              <a:rPr lang="en-US" sz="1200" b="0" i="0" kern="1200" dirty="0">
                <a:solidFill>
                  <a:schemeClr val="tx1"/>
                </a:solidFill>
                <a:latin typeface="+mn-lt"/>
                <a:ea typeface="+mn-ea"/>
                <a:cs typeface="+mn-cs"/>
              </a:rPr>
              <a:t>In </a:t>
            </a:r>
            <a:r>
              <a:rPr lang="en-US" sz="1200" b="0" i="0" u="none" strike="noStrike" kern="1200" dirty="0">
                <a:solidFill>
                  <a:schemeClr val="tx1"/>
                </a:solidFill>
                <a:latin typeface="+mn-lt"/>
                <a:ea typeface="+mn-ea"/>
                <a:cs typeface="+mn-cs"/>
                <a:hlinkClick r:id="rId6" tooltip="Skeletal muscle"/>
              </a:rPr>
              <a:t>skeletal muscle</a:t>
            </a:r>
            <a:r>
              <a:rPr lang="en-US" sz="1200" b="0" i="0" kern="1200" dirty="0">
                <a:solidFill>
                  <a:schemeClr val="tx1"/>
                </a:solidFill>
                <a:latin typeface="+mn-lt"/>
                <a:ea typeface="+mn-ea"/>
                <a:cs typeface="+mn-cs"/>
              </a:rPr>
              <a:t>, activation of </a:t>
            </a:r>
            <a:r>
              <a:rPr lang="en-US" sz="1200" b="0" i="0" kern="1200" dirty="0" err="1">
                <a:solidFill>
                  <a:schemeClr val="tx1"/>
                </a:solidFill>
                <a:latin typeface="+mn-lt"/>
                <a:ea typeface="+mn-ea"/>
                <a:cs typeface="+mn-cs"/>
              </a:rPr>
              <a:t>ryanodine</a:t>
            </a:r>
            <a:r>
              <a:rPr lang="en-US" sz="1200" b="0" i="0" kern="1200" dirty="0">
                <a:solidFill>
                  <a:schemeClr val="tx1"/>
                </a:solidFill>
                <a:latin typeface="+mn-lt"/>
                <a:ea typeface="+mn-ea"/>
                <a:cs typeface="+mn-cs"/>
              </a:rPr>
              <a:t> receptors occurs via a physical coupling to the </a:t>
            </a:r>
            <a:r>
              <a:rPr lang="en-US" sz="1200" b="0" i="0" u="none" strike="noStrike" kern="1200" dirty="0" err="1">
                <a:solidFill>
                  <a:schemeClr val="tx1"/>
                </a:solidFill>
                <a:latin typeface="+mn-lt"/>
                <a:ea typeface="+mn-ea"/>
                <a:cs typeface="+mn-cs"/>
                <a:hlinkClick r:id="rId7" tooltip="Dihydropyridine receptor"/>
              </a:rPr>
              <a:t>dihydropyridine</a:t>
            </a:r>
            <a:r>
              <a:rPr lang="en-US" sz="1200" b="0" i="0" u="none" strike="noStrike" kern="1200" dirty="0">
                <a:solidFill>
                  <a:schemeClr val="tx1"/>
                </a:solidFill>
                <a:latin typeface="+mn-lt"/>
                <a:ea typeface="+mn-ea"/>
                <a:cs typeface="+mn-cs"/>
                <a:hlinkClick r:id="rId7" tooltip="Dihydropyridine receptor"/>
              </a:rPr>
              <a:t> receptor</a:t>
            </a:r>
            <a:r>
              <a:rPr lang="en-US" sz="1200" b="0" i="0" kern="1200" dirty="0">
                <a:solidFill>
                  <a:schemeClr val="tx1"/>
                </a:solidFill>
                <a:latin typeface="+mn-lt"/>
                <a:ea typeface="+mn-ea"/>
                <a:cs typeface="+mn-cs"/>
              </a:rPr>
              <a:t> (a voltage-dependent, </a:t>
            </a:r>
            <a:r>
              <a:rPr lang="en-US" sz="1200" b="0" i="0" u="none" strike="noStrike" kern="1200" dirty="0">
                <a:solidFill>
                  <a:schemeClr val="tx1"/>
                </a:solidFill>
                <a:latin typeface="+mn-lt"/>
                <a:ea typeface="+mn-ea"/>
                <a:cs typeface="+mn-cs"/>
                <a:hlinkClick r:id="rId8" tooltip="L-type calcium channel"/>
              </a:rPr>
              <a:t>L-type calcium channel</a:t>
            </a:r>
            <a:r>
              <a:rPr lang="en-US" sz="1200" b="0" i="0" kern="1200" dirty="0">
                <a:solidFill>
                  <a:schemeClr val="tx1"/>
                </a:solidFill>
                <a:latin typeface="+mn-lt"/>
                <a:ea typeface="+mn-ea"/>
                <a:cs typeface="+mn-cs"/>
              </a:rPr>
              <a:t>), whereas, in </a:t>
            </a:r>
            <a:r>
              <a:rPr lang="en-US" sz="1200" b="0" i="0" u="none" strike="noStrike" kern="1200" dirty="0">
                <a:solidFill>
                  <a:schemeClr val="tx1"/>
                </a:solidFill>
                <a:latin typeface="+mn-lt"/>
                <a:ea typeface="+mn-ea"/>
                <a:cs typeface="+mn-cs"/>
                <a:hlinkClick r:id="rId9" tooltip="Cardiac muscle"/>
              </a:rPr>
              <a:t>cardiac muscle</a:t>
            </a:r>
            <a:r>
              <a:rPr lang="en-US" sz="1200" b="0" i="0" kern="1200" dirty="0">
                <a:solidFill>
                  <a:schemeClr val="tx1"/>
                </a:solidFill>
                <a:latin typeface="+mn-lt"/>
                <a:ea typeface="+mn-ea"/>
                <a:cs typeface="+mn-cs"/>
              </a:rPr>
              <a:t>, the primary mechanism of activation is </a:t>
            </a:r>
            <a:r>
              <a:rPr lang="en-US" sz="1200" b="0" i="0" u="none" strike="noStrike" kern="1200" dirty="0">
                <a:solidFill>
                  <a:schemeClr val="tx1"/>
                </a:solidFill>
                <a:latin typeface="+mn-lt"/>
                <a:ea typeface="+mn-ea"/>
                <a:cs typeface="+mn-cs"/>
                <a:hlinkClick r:id="rId10" tooltip="Calcium-induced calcium release"/>
              </a:rPr>
              <a:t>calcium-induced calcium release</a:t>
            </a:r>
            <a:r>
              <a:rPr lang="en-US" sz="1200" b="0" i="0" kern="1200" dirty="0">
                <a:solidFill>
                  <a:schemeClr val="tx1"/>
                </a:solidFill>
                <a:latin typeface="+mn-lt"/>
                <a:ea typeface="+mn-ea"/>
                <a:cs typeface="+mn-cs"/>
              </a:rPr>
              <a:t>, which causes calcium outflow from the </a:t>
            </a:r>
            <a:r>
              <a:rPr lang="en-US" sz="1200" b="0" i="0" kern="1200" dirty="0" err="1">
                <a:solidFill>
                  <a:schemeClr val="tx1"/>
                </a:solidFill>
                <a:latin typeface="+mn-lt"/>
                <a:ea typeface="+mn-ea"/>
                <a:cs typeface="+mn-cs"/>
              </a:rPr>
              <a:t>sarcoplasmic</a:t>
            </a:r>
            <a:r>
              <a:rPr lang="en-US" sz="1200" b="0" i="0" kern="1200" dirty="0">
                <a:solidFill>
                  <a:schemeClr val="tx1"/>
                </a:solidFill>
                <a:latin typeface="+mn-lt"/>
                <a:ea typeface="+mn-ea"/>
                <a:cs typeface="+mn-cs"/>
              </a:rPr>
              <a:t> reticulum.</a:t>
            </a:r>
            <a:r>
              <a:rPr lang="en-US" sz="1200" b="0" i="0" u="none" strike="noStrike" kern="1200" baseline="30000" dirty="0">
                <a:solidFill>
                  <a:schemeClr val="tx1"/>
                </a:solidFill>
                <a:latin typeface="+mn-lt"/>
                <a:ea typeface="+mn-ea"/>
                <a:cs typeface="+mn-cs"/>
                <a:hlinkClick r:id="rId11"/>
              </a:rPr>
              <a:t>[3]</a:t>
            </a:r>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B71A9-170E-4ED2-B0F3-78C8A54CD9AD}"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buNone/>
            </a:pPr>
            <a:r>
              <a:rPr lang="el-GR" dirty="0"/>
              <a:t>Η παραγωγή αντισωμάτων σχετίζεται με τα λεμφοκύτταρα και το Θύμο αδένα.</a:t>
            </a:r>
          </a:p>
          <a:p>
            <a:pPr>
              <a:buNone/>
            </a:pPr>
            <a:r>
              <a:rPr lang="el-GR" dirty="0"/>
              <a:t>Υπερπλασία Θύμου 70%</a:t>
            </a:r>
          </a:p>
          <a:p>
            <a:pPr>
              <a:buNone/>
            </a:pPr>
            <a:r>
              <a:rPr lang="el-GR" dirty="0"/>
              <a:t>Θύμωμα 10% -</a:t>
            </a:r>
            <a:r>
              <a:rPr lang="en-US" dirty="0" err="1"/>
              <a:t>Ab</a:t>
            </a:r>
            <a:r>
              <a:rPr lang="en-US" dirty="0"/>
              <a:t> </a:t>
            </a:r>
            <a:r>
              <a:rPr lang="en-US" dirty="0" err="1"/>
              <a:t>AchR</a:t>
            </a:r>
            <a:r>
              <a:rPr lang="en-US" dirty="0"/>
              <a:t>, </a:t>
            </a:r>
            <a:r>
              <a:rPr lang="en-US" dirty="0" err="1"/>
              <a:t>titin</a:t>
            </a:r>
            <a:r>
              <a:rPr lang="en-US" dirty="0"/>
              <a:t>, </a:t>
            </a:r>
            <a:r>
              <a:rPr lang="en-US" dirty="0" err="1"/>
              <a:t>ryanodine</a:t>
            </a:r>
            <a:r>
              <a:rPr lang="en-US" dirty="0"/>
              <a:t> (</a:t>
            </a:r>
            <a:r>
              <a:rPr lang="el-GR" dirty="0" err="1"/>
              <a:t>παρανεοπλασμτική</a:t>
            </a:r>
            <a:r>
              <a:rPr lang="el-GR" dirty="0"/>
              <a:t> νόσος)</a:t>
            </a:r>
          </a:p>
          <a:p>
            <a:endParaRPr lang="el-GR" dirty="0"/>
          </a:p>
        </p:txBody>
      </p:sp>
      <p:sp>
        <p:nvSpPr>
          <p:cNvPr id="4" name="3 - Θέση αριθμού διαφάνειας"/>
          <p:cNvSpPr>
            <a:spLocks noGrp="1"/>
          </p:cNvSpPr>
          <p:nvPr>
            <p:ph type="sldNum" sz="quarter" idx="10"/>
          </p:nvPr>
        </p:nvSpPr>
        <p:spPr/>
        <p:txBody>
          <a:bodyPr/>
          <a:lstStyle/>
          <a:p>
            <a:fld id="{6ECB71A9-170E-4ED2-B0F3-78C8A54CD9AD}" type="slidenum">
              <a:rPr lang="el-GR" smtClean="0"/>
              <a:pPr/>
              <a:t>21</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0" i="0" kern="1200" dirty="0" err="1">
                <a:solidFill>
                  <a:schemeClr val="tx1"/>
                </a:solidFill>
                <a:latin typeface="+mn-lt"/>
                <a:ea typeface="+mn-ea"/>
                <a:cs typeface="+mn-cs"/>
              </a:rPr>
              <a:t>Morvan’s</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fibrillary</a:t>
            </a:r>
            <a:r>
              <a:rPr lang="en-US" sz="1200" b="0" i="0" kern="1200" dirty="0">
                <a:solidFill>
                  <a:schemeClr val="tx1"/>
                </a:solidFill>
                <a:latin typeface="+mn-lt"/>
                <a:ea typeface="+mn-ea"/>
                <a:cs typeface="+mn-cs"/>
              </a:rPr>
              <a:t> chorea is a rare disease </a:t>
            </a:r>
            <a:r>
              <a:rPr lang="en-US" sz="1200" b="0" i="0" kern="1200" dirty="0" err="1">
                <a:solidFill>
                  <a:schemeClr val="tx1"/>
                </a:solidFill>
                <a:latin typeface="+mn-lt"/>
                <a:ea typeface="+mn-ea"/>
                <a:cs typeface="+mn-cs"/>
              </a:rPr>
              <a:t>characterised</a:t>
            </a:r>
            <a:r>
              <a:rPr lang="en-US" sz="1200" b="0" i="0" kern="1200" dirty="0">
                <a:solidFill>
                  <a:schemeClr val="tx1"/>
                </a:solidFill>
                <a:latin typeface="+mn-lt"/>
                <a:ea typeface="+mn-ea"/>
                <a:cs typeface="+mn-cs"/>
              </a:rPr>
              <a:t> by symptoms which include </a:t>
            </a:r>
            <a:r>
              <a:rPr lang="en-US" sz="1200" b="0" i="0" kern="1200" dirty="0" err="1">
                <a:solidFill>
                  <a:schemeClr val="tx1"/>
                </a:solidFill>
                <a:latin typeface="+mn-lt"/>
                <a:ea typeface="+mn-ea"/>
                <a:cs typeface="+mn-cs"/>
              </a:rPr>
              <a:t>neuromyotonia</a:t>
            </a:r>
            <a:r>
              <a:rPr lang="en-US" sz="1200" b="0" i="0" kern="1200" dirty="0">
                <a:solidFill>
                  <a:schemeClr val="tx1"/>
                </a:solidFill>
                <a:latin typeface="+mn-lt"/>
                <a:ea typeface="+mn-ea"/>
                <a:cs typeface="+mn-cs"/>
              </a:rPr>
              <a:t>, cramping, weakness, </a:t>
            </a:r>
            <a:r>
              <a:rPr lang="en-US" sz="1200" b="0" i="0" kern="1200" dirty="0" err="1">
                <a:solidFill>
                  <a:schemeClr val="tx1"/>
                </a:solidFill>
                <a:latin typeface="+mn-lt"/>
                <a:ea typeface="+mn-ea"/>
                <a:cs typeface="+mn-cs"/>
              </a:rPr>
              <a:t>pruritis</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hyperhidrosis</a:t>
            </a:r>
            <a:r>
              <a:rPr lang="en-US" sz="1200" b="0" i="0" kern="1200" dirty="0">
                <a:solidFill>
                  <a:schemeClr val="tx1"/>
                </a:solidFill>
                <a:latin typeface="+mn-lt"/>
                <a:ea typeface="+mn-ea"/>
                <a:cs typeface="+mn-cs"/>
              </a:rPr>
              <a:t>, insomnia, and delirium</a:t>
            </a:r>
            <a:r>
              <a:rPr lang="el-GR"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Presynaptic</a:t>
            </a:r>
            <a:r>
              <a:rPr lang="en-US" sz="1200" b="0" i="0" kern="1200" dirty="0">
                <a:solidFill>
                  <a:schemeClr val="tx1"/>
                </a:solidFill>
                <a:latin typeface="+mn-lt"/>
                <a:ea typeface="+mn-ea"/>
                <a:cs typeface="+mn-cs"/>
              </a:rPr>
              <a:t> and postsynaptic defects in </a:t>
            </a:r>
            <a:r>
              <a:rPr lang="en-US" sz="1200" b="0" i="0" kern="1200" dirty="0">
                <a:solidFill>
                  <a:srgbClr val="FF0000"/>
                </a:solidFill>
                <a:latin typeface="+mn-lt"/>
                <a:ea typeface="+mn-ea"/>
                <a:cs typeface="+mn-cs"/>
              </a:rPr>
              <a:t>neuromuscular transmission</a:t>
            </a:r>
            <a:r>
              <a:rPr lang="en-US" sz="1200" b="0" i="0" kern="1200" dirty="0">
                <a:solidFill>
                  <a:schemeClr val="tx1"/>
                </a:solidFill>
                <a:latin typeface="+mn-lt"/>
                <a:ea typeface="+mn-ea"/>
                <a:cs typeface="+mn-cs"/>
              </a:rPr>
              <a:t>. </a:t>
            </a:r>
          </a:p>
          <a:p>
            <a:r>
              <a:rPr lang="en-US" sz="1200" b="0" i="0" kern="1200" dirty="0">
                <a:solidFill>
                  <a:schemeClr val="tx1"/>
                </a:solidFill>
                <a:latin typeface="+mn-lt"/>
                <a:ea typeface="+mn-ea"/>
                <a:cs typeface="+mn-cs"/>
              </a:rPr>
              <a:t>Serum antibodies to acetylcholine receptors, </a:t>
            </a:r>
            <a:r>
              <a:rPr lang="en-US" sz="1200" b="0" i="0" kern="1200" dirty="0" err="1">
                <a:solidFill>
                  <a:schemeClr val="tx1"/>
                </a:solidFill>
                <a:latin typeface="+mn-lt"/>
                <a:ea typeface="+mn-ea"/>
                <a:cs typeface="+mn-cs"/>
              </a:rPr>
              <a:t>titin</a:t>
            </a:r>
            <a:r>
              <a:rPr lang="en-US" sz="1200" b="0" i="0" kern="1200" dirty="0">
                <a:solidFill>
                  <a:schemeClr val="tx1"/>
                </a:solidFill>
                <a:latin typeface="+mn-lt"/>
                <a:ea typeface="+mn-ea"/>
                <a:cs typeface="+mn-cs"/>
              </a:rPr>
              <a:t>, N-type calcium channels, and voltage gated potassium channels were detected</a:t>
            </a:r>
            <a:endParaRPr lang="el-GR" dirty="0"/>
          </a:p>
        </p:txBody>
      </p:sp>
      <p:sp>
        <p:nvSpPr>
          <p:cNvPr id="4" name="3 - Θέση αριθμού διαφάνειας"/>
          <p:cNvSpPr>
            <a:spLocks noGrp="1"/>
          </p:cNvSpPr>
          <p:nvPr>
            <p:ph type="sldNum" sz="quarter" idx="10"/>
          </p:nvPr>
        </p:nvSpPr>
        <p:spPr/>
        <p:txBody>
          <a:bodyPr/>
          <a:lstStyle/>
          <a:p>
            <a:fld id="{6ECB71A9-170E-4ED2-B0F3-78C8A54CD9AD}" type="slidenum">
              <a:rPr lang="el-GR" smtClean="0"/>
              <a:pPr/>
              <a:t>29</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Σ. </a:t>
            </a:r>
            <a:r>
              <a:rPr lang="en-US" dirty="0"/>
              <a:t>Cogan</a:t>
            </a:r>
            <a:r>
              <a:rPr lang="el-GR" dirty="0"/>
              <a:t>. Τρεμόπαιγμα άνω βλεφάρου όταν το βλέμμα κινείται από κάτω στην ευθεία </a:t>
            </a:r>
            <a:r>
              <a:rPr lang="el-GR" dirty="0" err="1"/>
              <a:t>ατένιση</a:t>
            </a:r>
            <a:r>
              <a:rPr lang="el-GR" dirty="0"/>
              <a:t>.</a:t>
            </a:r>
          </a:p>
          <a:p>
            <a:endParaRPr lang="el-GR" dirty="0"/>
          </a:p>
        </p:txBody>
      </p:sp>
      <p:sp>
        <p:nvSpPr>
          <p:cNvPr id="4" name="3 - Θέση αριθμού διαφάνειας"/>
          <p:cNvSpPr>
            <a:spLocks noGrp="1"/>
          </p:cNvSpPr>
          <p:nvPr>
            <p:ph type="sldNum" sz="quarter" idx="10"/>
          </p:nvPr>
        </p:nvSpPr>
        <p:spPr/>
        <p:txBody>
          <a:bodyPr/>
          <a:lstStyle/>
          <a:p>
            <a:fld id="{6ECB71A9-170E-4ED2-B0F3-78C8A54CD9AD}" type="slidenum">
              <a:rPr lang="el-GR" smtClean="0"/>
              <a:pPr/>
              <a:t>42</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BD58627-72D8-40BB-B01D-43D6759B4812}" type="slidenum">
              <a:rPr lang="el-GR" smtClean="0"/>
              <a:pPr/>
              <a:t>55</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1" kern="1200" baseline="0" dirty="0">
                <a:solidFill>
                  <a:schemeClr val="tx1"/>
                </a:solidFill>
                <a:latin typeface="+mn-lt"/>
                <a:ea typeface="+mn-ea"/>
                <a:cs typeface="+mn-cs"/>
              </a:rPr>
              <a:t>Figure 28–2. SFEMG displaying multiple consecutive</a:t>
            </a:r>
          </a:p>
          <a:p>
            <a:r>
              <a:rPr lang="en-US" sz="1200" kern="1200" baseline="0" dirty="0">
                <a:solidFill>
                  <a:schemeClr val="tx1"/>
                </a:solidFill>
                <a:latin typeface="+mn-lt"/>
                <a:ea typeface="+mn-ea"/>
                <a:cs typeface="+mn-cs"/>
              </a:rPr>
              <a:t>traces from a single pair superimposed. The sweep is triggered</a:t>
            </a:r>
          </a:p>
          <a:p>
            <a:r>
              <a:rPr lang="en-US" sz="1200" kern="1200" baseline="0" dirty="0">
                <a:solidFill>
                  <a:schemeClr val="tx1"/>
                </a:solidFill>
                <a:latin typeface="+mn-lt"/>
                <a:ea typeface="+mn-ea"/>
                <a:cs typeface="+mn-cs"/>
              </a:rPr>
              <a:t>on potential “A.” The variability of the latency of</a:t>
            </a:r>
          </a:p>
          <a:p>
            <a:r>
              <a:rPr lang="en-US" sz="1200" kern="1200" baseline="0" dirty="0">
                <a:solidFill>
                  <a:schemeClr val="tx1"/>
                </a:solidFill>
                <a:latin typeface="+mn-lt"/>
                <a:ea typeface="+mn-ea"/>
                <a:cs typeface="+mn-cs"/>
              </a:rPr>
              <a:t>potential “B” measured between “1” and “2” in microseconds</a:t>
            </a:r>
          </a:p>
          <a:p>
            <a:r>
              <a:rPr lang="en-US" sz="1200" kern="1200" baseline="0" dirty="0">
                <a:solidFill>
                  <a:schemeClr val="tx1"/>
                </a:solidFill>
                <a:latin typeface="+mn-lt"/>
                <a:ea typeface="+mn-ea"/>
                <a:cs typeface="+mn-cs"/>
              </a:rPr>
              <a:t>represents jitter. DAUBE ROBIN</a:t>
            </a:r>
            <a:endParaRPr lang="el-GR" dirty="0"/>
          </a:p>
        </p:txBody>
      </p:sp>
      <p:sp>
        <p:nvSpPr>
          <p:cNvPr id="4" name="3 - Θέση αριθμού διαφάνειας"/>
          <p:cNvSpPr>
            <a:spLocks noGrp="1"/>
          </p:cNvSpPr>
          <p:nvPr>
            <p:ph type="sldNum" sz="quarter" idx="10"/>
          </p:nvPr>
        </p:nvSpPr>
        <p:spPr/>
        <p:txBody>
          <a:bodyPr/>
          <a:lstStyle/>
          <a:p>
            <a:fld id="{6ECB71A9-170E-4ED2-B0F3-78C8A54CD9AD}" type="slidenum">
              <a:rPr lang="el-GR" smtClean="0"/>
              <a:pPr/>
              <a:t>75</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9A685617-0459-4B14-AD36-7391FCC3412E}" type="datetimeFigureOut">
              <a:rPr lang="el-GR" smtClean="0"/>
              <a:pPr/>
              <a:t>14/12/2021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4DE1037-DA01-4F16-9519-6D535605D3B9}"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A685617-0459-4B14-AD36-7391FCC3412E}" type="datetimeFigureOut">
              <a:rPr lang="el-GR" smtClean="0"/>
              <a:pPr/>
              <a:t>14/12/2021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4DE1037-DA01-4F16-9519-6D535605D3B9}"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A685617-0459-4B14-AD36-7391FCC3412E}" type="datetimeFigureOut">
              <a:rPr lang="el-GR" smtClean="0"/>
              <a:pPr/>
              <a:t>14/12/2021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4DE1037-DA01-4F16-9519-6D535605D3B9}"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A685617-0459-4B14-AD36-7391FCC3412E}" type="datetimeFigureOut">
              <a:rPr lang="el-GR" smtClean="0"/>
              <a:pPr/>
              <a:t>14/12/2021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4DE1037-DA01-4F16-9519-6D535605D3B9}"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A685617-0459-4B14-AD36-7391FCC3412E}" type="datetimeFigureOut">
              <a:rPr lang="el-GR" smtClean="0"/>
              <a:pPr/>
              <a:t>14/12/2021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4DE1037-DA01-4F16-9519-6D535605D3B9}"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9A685617-0459-4B14-AD36-7391FCC3412E}" type="datetimeFigureOut">
              <a:rPr lang="el-GR" smtClean="0"/>
              <a:pPr/>
              <a:t>14/12/2021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4DE1037-DA01-4F16-9519-6D535605D3B9}"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9A685617-0459-4B14-AD36-7391FCC3412E}" type="datetimeFigureOut">
              <a:rPr lang="el-GR" smtClean="0"/>
              <a:pPr/>
              <a:t>14/12/2021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64DE1037-DA01-4F16-9519-6D535605D3B9}"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9A685617-0459-4B14-AD36-7391FCC3412E}" type="datetimeFigureOut">
              <a:rPr lang="el-GR" smtClean="0"/>
              <a:pPr/>
              <a:t>14/12/2021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64DE1037-DA01-4F16-9519-6D535605D3B9}"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A685617-0459-4B14-AD36-7391FCC3412E}" type="datetimeFigureOut">
              <a:rPr lang="el-GR" smtClean="0"/>
              <a:pPr/>
              <a:t>14/12/2021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64DE1037-DA01-4F16-9519-6D535605D3B9}"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A685617-0459-4B14-AD36-7391FCC3412E}" type="datetimeFigureOut">
              <a:rPr lang="el-GR" smtClean="0"/>
              <a:pPr/>
              <a:t>14/12/2021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4DE1037-DA01-4F16-9519-6D535605D3B9}"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A685617-0459-4B14-AD36-7391FCC3412E}" type="datetimeFigureOut">
              <a:rPr lang="el-GR" smtClean="0"/>
              <a:pPr/>
              <a:t>14/12/2021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4DE1037-DA01-4F16-9519-6D535605D3B9}"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85617-0459-4B14-AD36-7391FCC3412E}" type="datetimeFigureOut">
              <a:rPr lang="el-GR" smtClean="0"/>
              <a:pPr/>
              <a:t>14/12/2021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DE1037-DA01-4F16-9519-6D535605D3B9}"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style>
          <a:lnRef idx="3">
            <a:schemeClr val="lt1"/>
          </a:lnRef>
          <a:fillRef idx="1">
            <a:schemeClr val="accent2"/>
          </a:fillRef>
          <a:effectRef idx="1">
            <a:schemeClr val="accent2"/>
          </a:effectRef>
          <a:fontRef idx="minor">
            <a:schemeClr val="lt1"/>
          </a:fontRef>
        </p:style>
        <p:txBody>
          <a:bodyPr/>
          <a:lstStyle/>
          <a:p>
            <a:r>
              <a:rPr lang="el-GR" dirty="0"/>
              <a:t>ΜΥΑΣΘΕΝΕΙΑ</a:t>
            </a:r>
          </a:p>
        </p:txBody>
      </p:sp>
      <p:sp>
        <p:nvSpPr>
          <p:cNvPr id="3" name="Υπότιτλος 2">
            <a:extLst>
              <a:ext uri="{FF2B5EF4-FFF2-40B4-BE49-F238E27FC236}">
                <a16:creationId xmlns:a16="http://schemas.microsoft.com/office/drawing/2014/main" id="{5417CD98-95C3-4297-A57D-1B6EDBA33736}"/>
              </a:ext>
            </a:extLst>
          </p:cNvPr>
          <p:cNvSpPr>
            <a:spLocks noGrp="1"/>
          </p:cNvSpPr>
          <p:nvPr>
            <p:ph type="subTitle" idx="1"/>
          </p:nvPr>
        </p:nvSpPr>
        <p:spPr>
          <a:xfrm>
            <a:off x="0" y="4149080"/>
            <a:ext cx="9144000" cy="1655762"/>
          </a:xfrm>
        </p:spPr>
        <p:txBody>
          <a:bodyPr>
            <a:normAutofit fontScale="77500" lnSpcReduction="20000"/>
          </a:bodyPr>
          <a:lstStyle/>
          <a:p>
            <a:r>
              <a:rPr lang="el-GR" dirty="0"/>
              <a:t>ΜΑΡΙΑΝΝΑ ΠΑΠΑΔΟΠΟΥΛΟΥ</a:t>
            </a:r>
          </a:p>
          <a:p>
            <a:r>
              <a:rPr lang="el-GR" dirty="0"/>
              <a:t>ΝΕΥΡΟΛΟΓΟΣ</a:t>
            </a:r>
          </a:p>
          <a:p>
            <a:r>
              <a:rPr lang="el-GR" dirty="0"/>
              <a:t>ΕΠΙΚΟΥΡΗ ΚΑΘΗΓΗΤΡΙΑ</a:t>
            </a:r>
          </a:p>
          <a:p>
            <a:r>
              <a:rPr lang="el-GR" dirty="0"/>
              <a:t>ΠΑΝΕΠΙΣΤΗΜΙΟ ΔΥΤΙΚΗΣ ΑΤΤΙΚΗΣ</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NMS MG.png"/>
          <p:cNvPicPr>
            <a:picLocks noChangeAspect="1"/>
          </p:cNvPicPr>
          <p:nvPr/>
        </p:nvPicPr>
        <p:blipFill>
          <a:blip r:embed="rId2"/>
          <a:stretch>
            <a:fillRect/>
          </a:stretch>
        </p:blipFill>
        <p:spPr>
          <a:xfrm>
            <a:off x="0" y="928670"/>
            <a:ext cx="9355749" cy="4929222"/>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4">
              <a:lumMod val="40000"/>
              <a:lumOff val="60000"/>
            </a:schemeClr>
          </a:solidFill>
        </p:spPr>
        <p:txBody>
          <a:bodyPr/>
          <a:lstStyle/>
          <a:p>
            <a:r>
              <a:rPr lang="el-GR" dirty="0"/>
              <a:t>ΕΓΚΥΜΟΣΥΝΗ</a:t>
            </a:r>
          </a:p>
        </p:txBody>
      </p:sp>
      <p:sp>
        <p:nvSpPr>
          <p:cNvPr id="3" name="2 - Θέση περιεχομένου"/>
          <p:cNvSpPr>
            <a:spLocks noGrp="1"/>
          </p:cNvSpPr>
          <p:nvPr>
            <p:ph idx="1"/>
          </p:nvPr>
        </p:nvSpPr>
        <p:spPr/>
        <p:txBody>
          <a:bodyPr>
            <a:normAutofit/>
          </a:bodyPr>
          <a:lstStyle/>
          <a:p>
            <a:r>
              <a:rPr lang="el-GR" dirty="0"/>
              <a:t>Συνήθως δεν </a:t>
            </a:r>
            <a:r>
              <a:rPr lang="el-GR" dirty="0" err="1"/>
              <a:t>επιπλέκεται</a:t>
            </a:r>
            <a:r>
              <a:rPr lang="el-GR" dirty="0"/>
              <a:t>. </a:t>
            </a:r>
          </a:p>
          <a:p>
            <a:r>
              <a:rPr lang="el-GR" dirty="0"/>
              <a:t>Αν η νόσος είναι γενικευμένη μπορεί να έχουν δυσκολία με φυσιολογικό τοκετό (εξώθηση). </a:t>
            </a:r>
          </a:p>
          <a:p>
            <a:r>
              <a:rPr lang="el-GR" dirty="0"/>
              <a:t>Αντενδείκνυται το </a:t>
            </a:r>
            <a:r>
              <a:rPr lang="el-GR" u="sng" dirty="0"/>
              <a:t>μαγνήσιο</a:t>
            </a:r>
            <a:r>
              <a:rPr lang="el-GR" dirty="0"/>
              <a:t>. Με το θηλασμό περνούν τα αντισώματα στο βρέφος.</a:t>
            </a:r>
          </a:p>
          <a:p>
            <a:r>
              <a:rPr lang="el-GR" dirty="0"/>
              <a:t>Στη λοχεία το 50% μπορεί να εκδηλώσει επιδείνωση.</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3">
            <a:schemeClr val="lt1"/>
          </a:lnRef>
          <a:fillRef idx="1">
            <a:schemeClr val="accent2"/>
          </a:fillRef>
          <a:effectRef idx="1">
            <a:schemeClr val="accent2"/>
          </a:effectRef>
          <a:fontRef idx="minor">
            <a:schemeClr val="lt1"/>
          </a:fontRef>
        </p:style>
        <p:txBody>
          <a:bodyPr>
            <a:normAutofit fontScale="90000"/>
          </a:bodyPr>
          <a:lstStyle/>
          <a:p>
            <a:r>
              <a:rPr lang="el-GR" dirty="0"/>
              <a:t>ΦΑΡΜΑΚΑ ΠΟΥ ΕΠΙΔΕΙΝΩΝΟΥΝ ΜΥΑΣΘΕΝΕΙΑ</a:t>
            </a:r>
          </a:p>
        </p:txBody>
      </p:sp>
      <p:sp>
        <p:nvSpPr>
          <p:cNvPr id="3" name="2 - Θέση περιεχομένου"/>
          <p:cNvSpPr>
            <a:spLocks noGrp="1"/>
          </p:cNvSpPr>
          <p:nvPr>
            <p:ph idx="1"/>
          </p:nvPr>
        </p:nvSpPr>
        <p:spPr/>
        <p:txBody>
          <a:bodyPr/>
          <a:lstStyle/>
          <a:p>
            <a:pPr>
              <a:buNone/>
            </a:pPr>
            <a:r>
              <a:rPr lang="en-US" dirty="0"/>
              <a:t>D-</a:t>
            </a:r>
            <a:r>
              <a:rPr lang="en-US" dirty="0" err="1"/>
              <a:t>Penicillamine</a:t>
            </a:r>
            <a:r>
              <a:rPr lang="en-US" dirty="0"/>
              <a:t>, interferon alpha</a:t>
            </a:r>
            <a:r>
              <a:rPr lang="el-GR" dirty="0"/>
              <a:t> </a:t>
            </a:r>
            <a:r>
              <a:rPr lang="el-GR" b="1" dirty="0"/>
              <a:t>προκαλούν</a:t>
            </a:r>
            <a:r>
              <a:rPr lang="el-GR" dirty="0"/>
              <a:t> μυασθένεια.</a:t>
            </a:r>
          </a:p>
          <a:p>
            <a:pPr>
              <a:buNone/>
            </a:pPr>
            <a:r>
              <a:rPr lang="el-GR" dirty="0"/>
              <a:t>Λίστα με φ. που </a:t>
            </a:r>
            <a:r>
              <a:rPr lang="el-GR" b="1" dirty="0"/>
              <a:t>επιδεινώνουν(&gt;30)</a:t>
            </a:r>
          </a:p>
          <a:p>
            <a:pPr>
              <a:buNone/>
            </a:pPr>
            <a:r>
              <a:rPr lang="en-US" dirty="0" err="1"/>
              <a:t>Aminoglycoside</a:t>
            </a:r>
            <a:r>
              <a:rPr lang="el-GR" dirty="0"/>
              <a:t> (Προσυναπτικά, είσοδος </a:t>
            </a:r>
            <a:r>
              <a:rPr lang="en-US" dirty="0"/>
              <a:t>Ca)</a:t>
            </a:r>
            <a:endParaRPr lang="el-GR" dirty="0"/>
          </a:p>
          <a:p>
            <a:pPr>
              <a:buNone/>
            </a:pPr>
            <a:r>
              <a:rPr lang="en-US" dirty="0" err="1"/>
              <a:t>Quinolone</a:t>
            </a:r>
            <a:r>
              <a:rPr lang="en-US" dirty="0"/>
              <a:t> (ciprofloxacin) </a:t>
            </a:r>
            <a:r>
              <a:rPr lang="el-GR" dirty="0"/>
              <a:t>δρα προ και </a:t>
            </a:r>
            <a:r>
              <a:rPr lang="el-GR" dirty="0" err="1"/>
              <a:t>μετα</a:t>
            </a:r>
            <a:r>
              <a:rPr lang="el-GR" dirty="0"/>
              <a:t> συναπτικά</a:t>
            </a:r>
          </a:p>
          <a:p>
            <a:pPr>
              <a:buNone/>
            </a:pPr>
            <a:r>
              <a:rPr lang="el-GR" dirty="0" err="1"/>
              <a:t>Οργανοφωσφορικά</a:t>
            </a:r>
            <a:r>
              <a:rPr lang="el-GR" dirty="0"/>
              <a:t>: αναστέλλουν </a:t>
            </a:r>
            <a:r>
              <a:rPr lang="en-US" dirty="0" err="1"/>
              <a:t>AchE</a:t>
            </a:r>
            <a:r>
              <a:rPr lang="el-GR" dirty="0"/>
              <a:t>.</a:t>
            </a:r>
            <a:endParaRPr lang="en-US" dirty="0"/>
          </a:p>
          <a:p>
            <a:pPr>
              <a:buNone/>
            </a:pPr>
            <a:endParaRPr lang="el-GR" b="1"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11156"/>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el-GR" dirty="0"/>
              <a:t>ΠΟΡΕΙΑ</a:t>
            </a:r>
          </a:p>
        </p:txBody>
      </p:sp>
      <p:sp>
        <p:nvSpPr>
          <p:cNvPr id="3" name="2 - Θέση περιεχομένου"/>
          <p:cNvSpPr>
            <a:spLocks noGrp="1"/>
          </p:cNvSpPr>
          <p:nvPr>
            <p:ph idx="1"/>
          </p:nvPr>
        </p:nvSpPr>
        <p:spPr>
          <a:xfrm>
            <a:off x="457200" y="857232"/>
            <a:ext cx="8543956" cy="5268931"/>
          </a:xfrm>
        </p:spPr>
        <p:txBody>
          <a:bodyPr>
            <a:normAutofit/>
          </a:bodyPr>
          <a:lstStyle/>
          <a:p>
            <a:pPr>
              <a:buNone/>
            </a:pPr>
            <a:r>
              <a:rPr lang="el-GR" dirty="0"/>
              <a:t>Η πορεία ποικίλη και απρόβλεπτη.</a:t>
            </a:r>
          </a:p>
          <a:p>
            <a:pPr>
              <a:buNone/>
            </a:pPr>
            <a:r>
              <a:rPr lang="el-GR" dirty="0"/>
              <a:t>Ταχεία επέκταση από τη μία μυϊκή ομάδα στην άλλη ή σταθερή κατάσταση για χρόνια. </a:t>
            </a:r>
          </a:p>
          <a:p>
            <a:pPr>
              <a:buNone/>
            </a:pPr>
            <a:r>
              <a:rPr lang="el-GR" dirty="0">
                <a:solidFill>
                  <a:srgbClr val="FF0000"/>
                </a:solidFill>
              </a:rPr>
              <a:t>Ανεξήγητη ύφεση </a:t>
            </a:r>
            <a:r>
              <a:rPr lang="el-GR" dirty="0"/>
              <a:t>συνήθως τα πρώτα χρόνια (50%) για 1-2 μήνες. Όταν επανακάμψει είναι σταθερά προοδευτική.</a:t>
            </a:r>
          </a:p>
          <a:p>
            <a:pPr>
              <a:buNone/>
            </a:pPr>
            <a:r>
              <a:rPr lang="el-GR" u="sng" dirty="0"/>
              <a:t>Θνητότητα</a:t>
            </a:r>
            <a:r>
              <a:rPr lang="el-GR" dirty="0"/>
              <a:t> –</a:t>
            </a:r>
            <a:r>
              <a:rPr lang="el-GR" b="1" dirty="0"/>
              <a:t>ήταν 30% τώρα 5%. </a:t>
            </a:r>
            <a:r>
              <a:rPr lang="el-GR" dirty="0"/>
              <a:t>(αναπνευστικές επιπλοκές): μεγαλύτερος τον 1</a:t>
            </a:r>
            <a:r>
              <a:rPr lang="el-GR" baseline="30000" dirty="0"/>
              <a:t>ο</a:t>
            </a:r>
            <a:r>
              <a:rPr lang="el-GR" dirty="0"/>
              <a:t> χρόνο ή μεταξύ 4</a:t>
            </a:r>
            <a:r>
              <a:rPr lang="el-GR" baseline="30000" dirty="0"/>
              <a:t>ου</a:t>
            </a:r>
            <a:r>
              <a:rPr lang="el-GR" dirty="0"/>
              <a:t>-7</a:t>
            </a:r>
            <a:r>
              <a:rPr lang="el-GR" baseline="30000" dirty="0"/>
              <a:t>ου</a:t>
            </a:r>
            <a:r>
              <a:rPr lang="el-GR" dirty="0"/>
              <a:t> χρόνου. Μετά η νόσος σταθεροποιείται (λιγότερες υποτροπές).</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39718"/>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l-GR" dirty="0"/>
              <a:t>ΠΟΡΕΙΑ</a:t>
            </a:r>
          </a:p>
        </p:txBody>
      </p:sp>
      <p:sp>
        <p:nvSpPr>
          <p:cNvPr id="3" name="2 - Θέση περιεχομένου"/>
          <p:cNvSpPr>
            <a:spLocks noGrp="1"/>
          </p:cNvSpPr>
          <p:nvPr>
            <p:ph idx="1"/>
          </p:nvPr>
        </p:nvSpPr>
        <p:spPr>
          <a:xfrm>
            <a:off x="457200" y="857232"/>
            <a:ext cx="8229600" cy="5268931"/>
          </a:xfrm>
        </p:spPr>
        <p:txBody>
          <a:bodyPr>
            <a:normAutofit fontScale="77500" lnSpcReduction="20000"/>
          </a:bodyPr>
          <a:lstStyle/>
          <a:p>
            <a:pPr>
              <a:buNone/>
            </a:pPr>
            <a:r>
              <a:rPr lang="el-GR" dirty="0"/>
              <a:t>Εξέλιξη σε γενικευμένη μορφή</a:t>
            </a:r>
          </a:p>
          <a:p>
            <a:pPr>
              <a:buNone/>
            </a:pPr>
            <a:r>
              <a:rPr lang="el-GR" dirty="0"/>
              <a:t>	Όσο περισσότερο παραμένει ο ασθενής μόνο με οφθαλμικά συμπτώματα μειώνεται ο κίνδυνος γενίκευσης. </a:t>
            </a:r>
            <a:r>
              <a:rPr lang="el-GR" dirty="0">
                <a:solidFill>
                  <a:srgbClr val="FF0000"/>
                </a:solidFill>
              </a:rPr>
              <a:t>Αν παραμείνουν μόνο οφθαλμικά συμπτώματα &gt; 1 έτος, η πιθανότητα γενίκευσης είναι 16%.</a:t>
            </a:r>
          </a:p>
          <a:p>
            <a:pPr>
              <a:buNone/>
            </a:pPr>
            <a:endParaRPr lang="el-GR" dirty="0"/>
          </a:p>
          <a:p>
            <a:pPr>
              <a:buNone/>
            </a:pPr>
            <a:r>
              <a:rPr lang="el-GR" dirty="0"/>
              <a:t>Όσο πιο </a:t>
            </a:r>
            <a:r>
              <a:rPr lang="el-GR" u="sng" dirty="0"/>
              <a:t>μεγάλη η ηλικία </a:t>
            </a:r>
            <a:r>
              <a:rPr lang="el-GR" dirty="0"/>
              <a:t>έναρξης τόσο πιο πιθανή η συμμετοχή αναπνευστικών μυών.</a:t>
            </a:r>
          </a:p>
          <a:p>
            <a:pPr>
              <a:buNone/>
            </a:pPr>
            <a:r>
              <a:rPr lang="el-GR" dirty="0"/>
              <a:t> Όσο πιο </a:t>
            </a:r>
            <a:r>
              <a:rPr lang="el-GR" u="sng" dirty="0"/>
              <a:t>νέοι</a:t>
            </a:r>
            <a:r>
              <a:rPr lang="el-GR" dirty="0"/>
              <a:t> οι ασθενές τόσο πιο καλοήθης η πορεία.</a:t>
            </a:r>
          </a:p>
          <a:p>
            <a:pPr>
              <a:buNone/>
            </a:pPr>
            <a:r>
              <a:rPr lang="el-GR" dirty="0"/>
              <a:t>Οι </a:t>
            </a:r>
            <a:r>
              <a:rPr lang="el-GR" u="sng" dirty="0"/>
              <a:t>γυναίκες</a:t>
            </a:r>
            <a:r>
              <a:rPr lang="el-GR" dirty="0"/>
              <a:t> έχουν γενικά πιο καλοήθη πορεία.</a:t>
            </a:r>
          </a:p>
          <a:p>
            <a:pPr>
              <a:buNone/>
            </a:pPr>
            <a:r>
              <a:rPr lang="el-GR" u="sng" dirty="0"/>
              <a:t>Παιδιά</a:t>
            </a:r>
            <a:r>
              <a:rPr lang="el-GR" dirty="0"/>
              <a:t> έχουν καλύτερη πρόγνωση από τους ενήλικες.</a:t>
            </a:r>
          </a:p>
          <a:p>
            <a:pPr>
              <a:buNone/>
            </a:pPr>
            <a:r>
              <a:rPr lang="el-GR" dirty="0"/>
              <a:t> Κάποιοι </a:t>
            </a:r>
            <a:r>
              <a:rPr lang="el-GR" dirty="0">
                <a:solidFill>
                  <a:schemeClr val="accent3">
                    <a:lumMod val="50000"/>
                  </a:schemeClr>
                </a:solidFill>
              </a:rPr>
              <a:t>μύες παραμένουν αδύναμοι ακόμα και όταν η νόσος είναι σε ύφεση</a:t>
            </a:r>
            <a:r>
              <a:rPr lang="el-GR" dirty="0"/>
              <a:t> (</a:t>
            </a:r>
            <a:r>
              <a:rPr lang="el-GR" dirty="0" err="1"/>
              <a:t>πρ</a:t>
            </a:r>
            <a:r>
              <a:rPr lang="el-GR" dirty="0"/>
              <a:t>. κνημιαίος, τρικέφαλος, μύες προσώπου).</a:t>
            </a:r>
          </a:p>
          <a:p>
            <a:pPr>
              <a:buNone/>
            </a:pPr>
            <a:endParaRPr lang="el-GR"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l-GR" dirty="0"/>
              <a:t>ΠΡΟΓΝΩΣΗ</a:t>
            </a:r>
          </a:p>
        </p:txBody>
      </p:sp>
      <p:sp>
        <p:nvSpPr>
          <p:cNvPr id="3" name="2 - Θέση περιεχομένου"/>
          <p:cNvSpPr>
            <a:spLocks noGrp="1"/>
          </p:cNvSpPr>
          <p:nvPr>
            <p:ph idx="1"/>
          </p:nvPr>
        </p:nvSpPr>
        <p:spPr>
          <a:xfrm>
            <a:off x="500034" y="1500174"/>
            <a:ext cx="8229600" cy="4525963"/>
          </a:xfrm>
        </p:spPr>
        <p:txBody>
          <a:bodyPr>
            <a:normAutofit fontScale="85000" lnSpcReduction="20000"/>
          </a:bodyPr>
          <a:lstStyle/>
          <a:p>
            <a:pPr>
              <a:buNone/>
            </a:pPr>
            <a:r>
              <a:rPr lang="el-GR" dirty="0"/>
              <a:t>	</a:t>
            </a:r>
          </a:p>
          <a:p>
            <a:pPr marL="0" indent="0">
              <a:buNone/>
            </a:pPr>
            <a:r>
              <a:rPr lang="el-GR" dirty="0"/>
              <a:t>80% με εστιασμένη νόσο θα γενικεύσουν.</a:t>
            </a:r>
          </a:p>
          <a:p>
            <a:pPr marL="0" indent="0">
              <a:buNone/>
            </a:pPr>
            <a:r>
              <a:rPr lang="el-GR" dirty="0"/>
              <a:t>Η μέγιστη επιδείνωση εμφανίζεται τα </a:t>
            </a:r>
            <a:r>
              <a:rPr lang="el-GR" u="sng" dirty="0"/>
              <a:t>πρώτα 2 έτη</a:t>
            </a:r>
            <a:r>
              <a:rPr lang="el-GR" dirty="0"/>
              <a:t>. Αυτόματες </a:t>
            </a:r>
            <a:r>
              <a:rPr lang="el-GR" u="sng" dirty="0"/>
              <a:t>υφέσεις</a:t>
            </a:r>
            <a:r>
              <a:rPr lang="el-GR" dirty="0"/>
              <a:t> για μεγάλα διαστήματα αναφέρονται σε ποσοστό 10-20%. </a:t>
            </a:r>
          </a:p>
          <a:p>
            <a:pPr marL="0" indent="0">
              <a:buNone/>
            </a:pPr>
            <a:r>
              <a:rPr lang="el-GR" dirty="0"/>
              <a:t>Σε ασθενείς με </a:t>
            </a:r>
            <a:r>
              <a:rPr lang="el-GR" dirty="0">
                <a:solidFill>
                  <a:schemeClr val="accent2">
                    <a:lumMod val="75000"/>
                  </a:schemeClr>
                </a:solidFill>
              </a:rPr>
              <a:t>οφθαλμική μυασθένεια </a:t>
            </a:r>
            <a:r>
              <a:rPr lang="el-GR" dirty="0"/>
              <a:t>τα αντιχολινεστερασικά και χαμηλή δόση κορτιζόνης συνήθως αρκεί. </a:t>
            </a:r>
          </a:p>
          <a:p>
            <a:pPr marL="0" indent="0">
              <a:buNone/>
            </a:pPr>
            <a:r>
              <a:rPr lang="el-GR" dirty="0"/>
              <a:t>Οι ασθενείς με </a:t>
            </a:r>
            <a:r>
              <a:rPr lang="el-GR" dirty="0">
                <a:solidFill>
                  <a:schemeClr val="accent2">
                    <a:lumMod val="75000"/>
                  </a:schemeClr>
                </a:solidFill>
              </a:rPr>
              <a:t>γενικευμένη νόσο </a:t>
            </a:r>
            <a:r>
              <a:rPr lang="el-GR" dirty="0"/>
              <a:t>μπορεί να έχουν φυσιολογική ζωή άλλα περιορίζονται είτε από τη νόσο είτε από τις παρενέργειες των φαρμάκων. </a:t>
            </a:r>
          </a:p>
          <a:p>
            <a:pPr marL="0" indent="0">
              <a:buNone/>
            </a:pPr>
            <a:r>
              <a:rPr lang="el-GR" dirty="0"/>
              <a:t>Ασθενείς με </a:t>
            </a:r>
            <a:r>
              <a:rPr lang="el-GR" u="sng" dirty="0">
                <a:solidFill>
                  <a:schemeClr val="accent2">
                    <a:lumMod val="75000"/>
                  </a:schemeClr>
                </a:solidFill>
              </a:rPr>
              <a:t>θύμωμα</a:t>
            </a:r>
            <a:r>
              <a:rPr lang="el-GR" dirty="0"/>
              <a:t> έχουν βαρύτερη νόσο.</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071546"/>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l-GR" dirty="0"/>
              <a:t>Καρδιακή συμμετοχή</a:t>
            </a:r>
            <a:br>
              <a:rPr lang="el-GR" dirty="0"/>
            </a:br>
            <a:r>
              <a:rPr lang="el-GR" dirty="0"/>
              <a:t>στη μυασθένεια</a:t>
            </a:r>
          </a:p>
        </p:txBody>
      </p:sp>
      <p:sp>
        <p:nvSpPr>
          <p:cNvPr id="3" name="2 - Θέση περιεχομένου"/>
          <p:cNvSpPr>
            <a:spLocks noGrp="1"/>
          </p:cNvSpPr>
          <p:nvPr>
            <p:ph idx="1"/>
          </p:nvPr>
        </p:nvSpPr>
        <p:spPr>
          <a:xfrm>
            <a:off x="285720" y="1142984"/>
            <a:ext cx="8715436" cy="5500726"/>
          </a:xfrm>
        </p:spPr>
        <p:txBody>
          <a:bodyPr>
            <a:normAutofit fontScale="77500" lnSpcReduction="20000"/>
          </a:bodyPr>
          <a:lstStyle/>
          <a:p>
            <a:pPr marL="0" indent="0">
              <a:buNone/>
            </a:pPr>
            <a:r>
              <a:rPr lang="el-GR" b="1" dirty="0"/>
              <a:t>Τα </a:t>
            </a:r>
            <a:r>
              <a:rPr lang="en-US" b="1" dirty="0" err="1"/>
              <a:t>Ab</a:t>
            </a:r>
            <a:r>
              <a:rPr lang="en-US" b="1" dirty="0"/>
              <a:t> </a:t>
            </a:r>
            <a:r>
              <a:rPr lang="en-US" b="1" dirty="0" err="1"/>
              <a:t>AchR</a:t>
            </a:r>
            <a:r>
              <a:rPr lang="en-US" b="1" dirty="0"/>
              <a:t> </a:t>
            </a:r>
            <a:r>
              <a:rPr lang="el-GR" b="1" dirty="0"/>
              <a:t>είναι ειδικά για τους σκελετικούς μυς και δεν προσβάλλουν τον καρδιακό μυ </a:t>
            </a:r>
            <a:r>
              <a:rPr lang="en-US" sz="2000" i="1" dirty="0"/>
              <a:t>Suzuki S, Baba A, </a:t>
            </a:r>
            <a:r>
              <a:rPr lang="en-US" sz="2000" i="1" dirty="0" err="1"/>
              <a:t>Kaida</a:t>
            </a:r>
            <a:r>
              <a:rPr lang="en-US" sz="2000" i="1" dirty="0"/>
              <a:t> </a:t>
            </a:r>
            <a:r>
              <a:rPr lang="en-US" sz="2000" i="1" dirty="0" err="1"/>
              <a:t>K,Utsugisawa</a:t>
            </a:r>
            <a:r>
              <a:rPr lang="en-US" sz="2000" i="1" dirty="0"/>
              <a:t> K, Kita Y, </a:t>
            </a:r>
            <a:r>
              <a:rPr lang="en-US" sz="2000" i="1" dirty="0" err="1"/>
              <a:t>Tsugawa</a:t>
            </a:r>
            <a:r>
              <a:rPr lang="en-US" sz="2000" i="1" dirty="0"/>
              <a:t> J, et al. Cardiac involvements</a:t>
            </a:r>
            <a:r>
              <a:rPr lang="el-GR" sz="2000" i="1" dirty="0"/>
              <a:t>  </a:t>
            </a:r>
            <a:r>
              <a:rPr lang="en-US" sz="2000" i="1" dirty="0"/>
              <a:t>in</a:t>
            </a:r>
            <a:r>
              <a:rPr lang="el-GR" sz="2000" i="1" dirty="0"/>
              <a:t> </a:t>
            </a:r>
            <a:r>
              <a:rPr lang="en-US" sz="2000" i="1" dirty="0"/>
              <a:t>myasthenia gravis associated with anti-Kv1.4 antibodies. </a:t>
            </a:r>
            <a:r>
              <a:rPr lang="en-US" sz="2000" i="1" dirty="0" err="1"/>
              <a:t>Eur</a:t>
            </a:r>
            <a:r>
              <a:rPr lang="en-US" sz="2000" i="1" dirty="0"/>
              <a:t> J </a:t>
            </a:r>
            <a:r>
              <a:rPr lang="en-US" sz="2000" i="1" dirty="0" err="1"/>
              <a:t>Neurol</a:t>
            </a:r>
            <a:r>
              <a:rPr lang="en-US" sz="2000" i="1" dirty="0"/>
              <a:t> 2014;21(2):</a:t>
            </a:r>
            <a:r>
              <a:rPr lang="el-GR" sz="2000" i="1" dirty="0"/>
              <a:t> 223–30.</a:t>
            </a:r>
          </a:p>
          <a:p>
            <a:pPr marL="0" indent="0">
              <a:buNone/>
            </a:pPr>
            <a:r>
              <a:rPr lang="el-GR" dirty="0"/>
              <a:t>48% ασθενών με μυασθένεια και το 97% ασθενών με θύμωμα έχουν </a:t>
            </a:r>
            <a:r>
              <a:rPr lang="en-US" dirty="0"/>
              <a:t> </a:t>
            </a:r>
            <a:r>
              <a:rPr lang="en-US" b="1" dirty="0" err="1"/>
              <a:t>Ab</a:t>
            </a:r>
            <a:r>
              <a:rPr lang="en-US" b="1" dirty="0"/>
              <a:t> </a:t>
            </a:r>
            <a:r>
              <a:rPr lang="el-GR" b="1" dirty="0"/>
              <a:t> έναντι καρδιακού μυ</a:t>
            </a:r>
          </a:p>
          <a:p>
            <a:pPr marL="0" indent="0">
              <a:buNone/>
            </a:pPr>
            <a:r>
              <a:rPr lang="el-GR" dirty="0"/>
              <a:t> </a:t>
            </a:r>
            <a:r>
              <a:rPr lang="en-US" sz="2000" i="1" dirty="0" err="1"/>
              <a:t>Helgeland</a:t>
            </a:r>
            <a:r>
              <a:rPr lang="en-US" sz="2000" i="1" dirty="0"/>
              <a:t> G, </a:t>
            </a:r>
            <a:r>
              <a:rPr lang="en-US" sz="2000" i="1" dirty="0" err="1"/>
              <a:t>Luckman</a:t>
            </a:r>
            <a:r>
              <a:rPr lang="en-US" sz="2000" i="1" dirty="0"/>
              <a:t> SP, </a:t>
            </a:r>
            <a:r>
              <a:rPr lang="en-US" sz="2000" i="1" dirty="0" err="1"/>
              <a:t>Romi</a:t>
            </a:r>
            <a:r>
              <a:rPr lang="en-US" sz="2000" i="1" dirty="0"/>
              <a:t> FR, </a:t>
            </a:r>
            <a:r>
              <a:rPr lang="en-US" sz="2000" i="1" dirty="0" err="1"/>
              <a:t>Jonassen</a:t>
            </a:r>
            <a:r>
              <a:rPr lang="en-US" sz="2000" i="1" dirty="0"/>
              <a:t> AK, </a:t>
            </a:r>
            <a:r>
              <a:rPr lang="en-US" sz="2000" i="1" dirty="0" err="1"/>
              <a:t>Gilhus</a:t>
            </a:r>
            <a:r>
              <a:rPr lang="en-US" sz="2000" i="1" dirty="0"/>
              <a:t> NE. Myasthenia gravis sera</a:t>
            </a:r>
            <a:r>
              <a:rPr lang="el-GR" sz="2000" i="1" dirty="0"/>
              <a:t> </a:t>
            </a:r>
            <a:r>
              <a:rPr lang="en-US" sz="2000" i="1" dirty="0"/>
              <a:t>have no effect on </a:t>
            </a:r>
            <a:r>
              <a:rPr lang="en-US" sz="2000" i="1" dirty="0" err="1"/>
              <a:t>cardiomyocytes</a:t>
            </a:r>
            <a:r>
              <a:rPr lang="en-US" sz="2000" i="1" dirty="0"/>
              <a:t> in vitro. J </a:t>
            </a:r>
            <a:r>
              <a:rPr lang="en-US" sz="2000" i="1" dirty="0" err="1"/>
              <a:t>Neuroimmunol</a:t>
            </a:r>
            <a:r>
              <a:rPr lang="en-US" sz="2000" i="1" dirty="0"/>
              <a:t> 2008;201–202:74–9.</a:t>
            </a:r>
            <a:endParaRPr lang="el-GR" sz="2000" i="1" dirty="0"/>
          </a:p>
          <a:p>
            <a:pPr marL="0" indent="0">
              <a:buNone/>
            </a:pPr>
            <a:r>
              <a:rPr lang="en-US" sz="2000" i="1" dirty="0" err="1"/>
              <a:t>Romi</a:t>
            </a:r>
            <a:r>
              <a:rPr lang="en-US" sz="2000" i="1" dirty="0"/>
              <a:t> F, </a:t>
            </a:r>
            <a:r>
              <a:rPr lang="en-US" sz="2000" i="1" dirty="0" err="1"/>
              <a:t>Skeie</a:t>
            </a:r>
            <a:r>
              <a:rPr lang="en-US" sz="2000" i="1" dirty="0"/>
              <a:t> GO, </a:t>
            </a:r>
            <a:r>
              <a:rPr lang="en-US" sz="2000" i="1" dirty="0" err="1"/>
              <a:t>Gilhus</a:t>
            </a:r>
            <a:r>
              <a:rPr lang="en-US" sz="2000" i="1" dirty="0"/>
              <a:t> NE, </a:t>
            </a:r>
            <a:r>
              <a:rPr lang="en-US" sz="2000" i="1" dirty="0" err="1"/>
              <a:t>Aarli</a:t>
            </a:r>
            <a:r>
              <a:rPr lang="en-US" sz="2000" i="1" dirty="0"/>
              <a:t> JA. </a:t>
            </a:r>
            <a:r>
              <a:rPr lang="en-US" sz="2000" i="1" dirty="0" err="1"/>
              <a:t>Striational</a:t>
            </a:r>
            <a:r>
              <a:rPr lang="en-US" sz="2000" i="1" dirty="0"/>
              <a:t> antibodies in myasthenia gravis:</a:t>
            </a:r>
            <a:r>
              <a:rPr lang="el-GR" sz="2000" i="1" dirty="0"/>
              <a:t> </a:t>
            </a:r>
            <a:r>
              <a:rPr lang="en-US" sz="2000" i="1" dirty="0"/>
              <a:t>reactivity and possible clinical significance. Arch </a:t>
            </a:r>
            <a:r>
              <a:rPr lang="en-US" sz="2000" i="1" dirty="0" err="1"/>
              <a:t>Neurol</a:t>
            </a:r>
            <a:r>
              <a:rPr lang="en-US" sz="2000" i="1" dirty="0"/>
              <a:t> 2005;62(3):442–6.</a:t>
            </a:r>
            <a:endParaRPr lang="el-GR" sz="2000" i="1" dirty="0"/>
          </a:p>
          <a:p>
            <a:pPr marL="0" indent="0">
              <a:buNone/>
            </a:pPr>
            <a:r>
              <a:rPr lang="en-US" b="1" dirty="0"/>
              <a:t>Anti-</a:t>
            </a:r>
            <a:r>
              <a:rPr lang="en-US" b="1" dirty="0" err="1"/>
              <a:t>titin</a:t>
            </a:r>
            <a:r>
              <a:rPr lang="en-US" b="1" dirty="0"/>
              <a:t>, anti-</a:t>
            </a:r>
            <a:r>
              <a:rPr lang="en-US" b="1" dirty="0" err="1"/>
              <a:t>ryanodine</a:t>
            </a:r>
            <a:r>
              <a:rPr lang="en-US" b="1" dirty="0"/>
              <a:t> receptor antibodies</a:t>
            </a:r>
            <a:r>
              <a:rPr lang="el-GR" b="1" dirty="0"/>
              <a:t> </a:t>
            </a:r>
            <a:r>
              <a:rPr lang="en-US" dirty="0"/>
              <a:t>(anti-</a:t>
            </a:r>
            <a:r>
              <a:rPr lang="en-US" dirty="0" err="1"/>
              <a:t>RyR</a:t>
            </a:r>
            <a:r>
              <a:rPr lang="en-US" dirty="0"/>
              <a:t>) and </a:t>
            </a:r>
            <a:r>
              <a:rPr lang="en-US" b="1" dirty="0"/>
              <a:t>anti-</a:t>
            </a:r>
            <a:r>
              <a:rPr lang="en-US" b="1" dirty="0" err="1"/>
              <a:t>Kv</a:t>
            </a:r>
            <a:r>
              <a:rPr lang="en-US" b="1" dirty="0"/>
              <a:t> 1.4 </a:t>
            </a:r>
            <a:r>
              <a:rPr lang="en-US" dirty="0"/>
              <a:t>antibodies (KCNA4 antibodies) </a:t>
            </a:r>
            <a:r>
              <a:rPr lang="el-GR" dirty="0"/>
              <a:t>συνολικά αποκαλούμενα</a:t>
            </a:r>
            <a:r>
              <a:rPr lang="en-US" dirty="0"/>
              <a:t> anti-</a:t>
            </a:r>
            <a:r>
              <a:rPr lang="en-US" dirty="0" err="1"/>
              <a:t>striational</a:t>
            </a:r>
            <a:r>
              <a:rPr lang="en-US" dirty="0"/>
              <a:t> antibodies </a:t>
            </a:r>
            <a:r>
              <a:rPr lang="el-GR" dirty="0"/>
              <a:t>αναφέρονται σε </a:t>
            </a:r>
            <a:r>
              <a:rPr lang="el-GR" dirty="0">
                <a:solidFill>
                  <a:srgbClr val="FF0000"/>
                </a:solidFill>
              </a:rPr>
              <a:t>μυασθενικούς με καρδιακή συμμετοχή</a:t>
            </a:r>
            <a:r>
              <a:rPr lang="el-GR" dirty="0"/>
              <a:t>.</a:t>
            </a:r>
            <a:r>
              <a:rPr lang="en-US" dirty="0"/>
              <a:t> </a:t>
            </a:r>
            <a:r>
              <a:rPr lang="el-GR" dirty="0"/>
              <a:t>Δεν έχει αποδειχθεί σαφώς ο παθογενετικός ρόλος, πιθανώς επηρεάζουν τον καρδιακό μυ μέσω ενεργοποίησης συμπληρώματος και πολλαπλασιασμού Τ λεμφοκυττάρων.</a:t>
            </a:r>
          </a:p>
          <a:p>
            <a:pPr marL="0" indent="0">
              <a:buNone/>
            </a:pPr>
            <a:r>
              <a:rPr lang="en-US" sz="2100" i="1" dirty="0"/>
              <a:t>Suzuki S, </a:t>
            </a:r>
            <a:r>
              <a:rPr lang="en-US" sz="2100" i="1" dirty="0" err="1"/>
              <a:t>Utsugisawa</a:t>
            </a:r>
            <a:r>
              <a:rPr lang="en-US" sz="2100" i="1" dirty="0"/>
              <a:t> K, Yoshikawa </a:t>
            </a:r>
            <a:r>
              <a:rPr lang="en-US" sz="2100" i="1" dirty="0" err="1"/>
              <a:t>H,MotomuraM,Matsubara</a:t>
            </a:r>
            <a:r>
              <a:rPr lang="en-US" sz="2100" i="1" dirty="0"/>
              <a:t> S, Yokoyama K, et al.</a:t>
            </a:r>
            <a:r>
              <a:rPr lang="el-GR" sz="2100" i="1" dirty="0"/>
              <a:t> </a:t>
            </a:r>
            <a:r>
              <a:rPr lang="en-US" sz="2100" i="1" dirty="0"/>
              <a:t>Autoimmune targets of heart and </a:t>
            </a:r>
            <a:r>
              <a:rPr lang="en-US" sz="2100" i="1" dirty="0" err="1"/>
              <a:t>skeletalmuscles</a:t>
            </a:r>
            <a:r>
              <a:rPr lang="en-US" sz="2100" i="1" dirty="0"/>
              <a:t> </a:t>
            </a:r>
            <a:r>
              <a:rPr lang="en-US" sz="2100" i="1" dirty="0" err="1"/>
              <a:t>inmyasthenia</a:t>
            </a:r>
            <a:r>
              <a:rPr lang="en-US" sz="2100" i="1" dirty="0"/>
              <a:t> gravis. Arch </a:t>
            </a:r>
            <a:r>
              <a:rPr lang="en-US" sz="2100" i="1" dirty="0" err="1"/>
              <a:t>Neurol</a:t>
            </a:r>
            <a:r>
              <a:rPr lang="el-GR" sz="2100" i="1" dirty="0"/>
              <a:t> </a:t>
            </a:r>
            <a:r>
              <a:rPr lang="en-US" sz="2100" i="1" dirty="0"/>
              <a:t>2009;66:1334–8.</a:t>
            </a:r>
            <a:endParaRPr lang="el-GR" sz="2100" i="1" dirty="0"/>
          </a:p>
          <a:p>
            <a:pPr>
              <a:buNone/>
            </a:pPr>
            <a:endParaRPr lang="el-GR"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fontScale="85000" lnSpcReduction="20000"/>
          </a:bodyPr>
          <a:lstStyle/>
          <a:p>
            <a:pPr>
              <a:buNone/>
            </a:pPr>
            <a:r>
              <a:rPr lang="en-US" dirty="0" err="1"/>
              <a:t>Titin</a:t>
            </a:r>
            <a:r>
              <a:rPr lang="el-GR" dirty="0"/>
              <a:t>: γιγαντιαία πρωτεΐνη στο </a:t>
            </a:r>
            <a:r>
              <a:rPr lang="el-GR" dirty="0" err="1"/>
              <a:t>σαρκομέριο</a:t>
            </a:r>
            <a:r>
              <a:rPr lang="el-GR" dirty="0"/>
              <a:t> σκελετικού και καρδιακού μυ </a:t>
            </a:r>
          </a:p>
          <a:p>
            <a:pPr>
              <a:buNone/>
            </a:pPr>
            <a:r>
              <a:rPr lang="en-US" dirty="0" err="1"/>
              <a:t>RyR</a:t>
            </a:r>
            <a:r>
              <a:rPr lang="el-GR" dirty="0"/>
              <a:t>: δίαυλος απελευθέρωσης </a:t>
            </a:r>
            <a:r>
              <a:rPr lang="en-US" dirty="0"/>
              <a:t>Ca </a:t>
            </a:r>
            <a:r>
              <a:rPr lang="el-GR" dirty="0"/>
              <a:t>από το σαρκοπλασματικό δίκτυο</a:t>
            </a:r>
            <a:r>
              <a:rPr lang="en-US" dirty="0"/>
              <a:t> </a:t>
            </a:r>
            <a:endParaRPr lang="el-GR" dirty="0"/>
          </a:p>
          <a:p>
            <a:pPr>
              <a:buNone/>
            </a:pPr>
            <a:r>
              <a:rPr lang="en-US" dirty="0" err="1"/>
              <a:t>Kv</a:t>
            </a:r>
            <a:r>
              <a:rPr lang="en-US" dirty="0"/>
              <a:t> 1.4</a:t>
            </a:r>
            <a:r>
              <a:rPr lang="el-GR" dirty="0"/>
              <a:t>: </a:t>
            </a:r>
            <a:r>
              <a:rPr lang="el-GR" dirty="0" err="1"/>
              <a:t>τασοελεγχόμενος</a:t>
            </a:r>
            <a:r>
              <a:rPr lang="el-GR" dirty="0"/>
              <a:t> δίαυλος</a:t>
            </a:r>
            <a:r>
              <a:rPr lang="en-US" dirty="0"/>
              <a:t> </a:t>
            </a:r>
            <a:r>
              <a:rPr lang="el-GR" dirty="0"/>
              <a:t>καλίου</a:t>
            </a:r>
          </a:p>
          <a:p>
            <a:pPr>
              <a:buNone/>
            </a:pPr>
            <a:r>
              <a:rPr lang="en-US" dirty="0"/>
              <a:t>Anti-</a:t>
            </a:r>
            <a:r>
              <a:rPr lang="en-US" dirty="0" err="1"/>
              <a:t>titin</a:t>
            </a:r>
            <a:r>
              <a:rPr lang="en-US" dirty="0"/>
              <a:t> </a:t>
            </a:r>
            <a:r>
              <a:rPr lang="el-GR" dirty="0"/>
              <a:t>σε</a:t>
            </a:r>
            <a:r>
              <a:rPr lang="en-US" dirty="0"/>
              <a:t>20–40%</a:t>
            </a:r>
            <a:r>
              <a:rPr lang="el-GR" dirty="0"/>
              <a:t> ασθενών με μυασθένεια</a:t>
            </a:r>
          </a:p>
          <a:p>
            <a:pPr>
              <a:buNone/>
            </a:pPr>
            <a:r>
              <a:rPr lang="en-US" dirty="0"/>
              <a:t>anti-</a:t>
            </a:r>
            <a:r>
              <a:rPr lang="en-US" dirty="0" err="1"/>
              <a:t>RyR</a:t>
            </a:r>
            <a:r>
              <a:rPr lang="en-US" dirty="0"/>
              <a:t>  </a:t>
            </a:r>
            <a:r>
              <a:rPr lang="el-GR" dirty="0"/>
              <a:t>σε </a:t>
            </a:r>
            <a:r>
              <a:rPr lang="en-US" dirty="0"/>
              <a:t>13–38%</a:t>
            </a:r>
            <a:endParaRPr lang="el-GR" dirty="0"/>
          </a:p>
          <a:p>
            <a:pPr>
              <a:buNone/>
            </a:pPr>
            <a:r>
              <a:rPr lang="en-US" dirty="0"/>
              <a:t>anti-</a:t>
            </a:r>
            <a:r>
              <a:rPr lang="en-US" dirty="0" err="1"/>
              <a:t>Kv</a:t>
            </a:r>
            <a:r>
              <a:rPr lang="en-US" dirty="0"/>
              <a:t> 1.4 </a:t>
            </a:r>
            <a:r>
              <a:rPr lang="el-GR" dirty="0"/>
              <a:t>σε</a:t>
            </a:r>
            <a:r>
              <a:rPr lang="en-US" dirty="0"/>
              <a:t> 12–15%</a:t>
            </a:r>
            <a:endParaRPr lang="el-GR" dirty="0"/>
          </a:p>
          <a:p>
            <a:pPr>
              <a:buNone/>
            </a:pPr>
            <a:r>
              <a:rPr lang="el-GR" dirty="0"/>
              <a:t>Ενεργοποιούν το συμπλήρωμα και κινητοποιούν τα Τ λεμφοκύτταρα χωρίς όμως αυτά να στοιχειοθετούν παθογενετικό μηχανισμό για την εμφάνιση της νόσου.</a:t>
            </a:r>
          </a:p>
        </p:txBody>
      </p:sp>
      <p:sp>
        <p:nvSpPr>
          <p:cNvPr id="4" name="1 - Τίτλος"/>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fontScale="90000"/>
          </a:bodyPr>
          <a:lstStyle/>
          <a:p>
            <a:r>
              <a:rPr lang="el-GR" dirty="0"/>
              <a:t>Καρδιακή συμμετοχή</a:t>
            </a:r>
            <a:br>
              <a:rPr lang="el-GR" dirty="0"/>
            </a:br>
            <a:r>
              <a:rPr lang="el-GR" dirty="0"/>
              <a:t>στη μυασθένεια</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a:bodyPr>
          <a:lstStyle/>
          <a:p>
            <a:pPr>
              <a:buNone/>
            </a:pPr>
            <a:r>
              <a:rPr lang="el-GR" b="1" dirty="0">
                <a:solidFill>
                  <a:srgbClr val="00B0F0"/>
                </a:solidFill>
              </a:rPr>
              <a:t>Μυοκαρδίτιδα</a:t>
            </a:r>
            <a:r>
              <a:rPr lang="el-GR" dirty="0"/>
              <a:t> αναφέρεται σε 37,5% ασθενών με μυασθένεια και </a:t>
            </a:r>
            <a:r>
              <a:rPr lang="en-US" dirty="0"/>
              <a:t>anti-</a:t>
            </a:r>
            <a:r>
              <a:rPr lang="en-US" dirty="0" err="1"/>
              <a:t>striational</a:t>
            </a:r>
            <a:r>
              <a:rPr lang="el-GR" dirty="0"/>
              <a:t> </a:t>
            </a:r>
            <a:r>
              <a:rPr lang="en-US" dirty="0"/>
              <a:t>antibodies</a:t>
            </a:r>
            <a:r>
              <a:rPr lang="el-GR" dirty="0"/>
              <a:t>.</a:t>
            </a:r>
          </a:p>
          <a:p>
            <a:pPr>
              <a:buNone/>
            </a:pPr>
            <a:r>
              <a:rPr lang="el-GR" dirty="0"/>
              <a:t>Ανιχνεύονται</a:t>
            </a:r>
            <a:r>
              <a:rPr lang="en-US" dirty="0"/>
              <a:t> anti-</a:t>
            </a:r>
            <a:r>
              <a:rPr lang="en-US" dirty="0" err="1"/>
              <a:t>titin</a:t>
            </a:r>
            <a:r>
              <a:rPr lang="en-US" dirty="0"/>
              <a:t> 63%</a:t>
            </a:r>
            <a:r>
              <a:rPr lang="el-GR" dirty="0"/>
              <a:t>, </a:t>
            </a:r>
          </a:p>
          <a:p>
            <a:pPr>
              <a:buNone/>
            </a:pPr>
            <a:r>
              <a:rPr lang="en-US" dirty="0"/>
              <a:t>anti-</a:t>
            </a:r>
            <a:r>
              <a:rPr lang="el-GR" dirty="0"/>
              <a:t> </a:t>
            </a:r>
            <a:r>
              <a:rPr lang="en-US" dirty="0" err="1"/>
              <a:t>RyR</a:t>
            </a:r>
            <a:r>
              <a:rPr lang="en-US" dirty="0"/>
              <a:t>  75%</a:t>
            </a:r>
            <a:r>
              <a:rPr lang="el-GR" dirty="0"/>
              <a:t>, </a:t>
            </a:r>
          </a:p>
          <a:p>
            <a:pPr>
              <a:buNone/>
            </a:pPr>
            <a:r>
              <a:rPr lang="en-US" dirty="0"/>
              <a:t>anti-Kv1.4</a:t>
            </a:r>
            <a:r>
              <a:rPr lang="el-GR" dirty="0"/>
              <a:t> </a:t>
            </a:r>
            <a:r>
              <a:rPr lang="en-US" dirty="0"/>
              <a:t>75%</a:t>
            </a:r>
            <a:endParaRPr lang="el-GR" dirty="0"/>
          </a:p>
          <a:p>
            <a:pPr>
              <a:buNone/>
            </a:pPr>
            <a:r>
              <a:rPr lang="el-GR" dirty="0"/>
              <a:t>Διάχυτες φλεγμονώδεις διηθήσεις</a:t>
            </a:r>
          </a:p>
          <a:p>
            <a:pPr>
              <a:buNone/>
            </a:pPr>
            <a:r>
              <a:rPr lang="el-GR" dirty="0"/>
              <a:t>Ανταποκρίνεται καλά σε </a:t>
            </a:r>
            <a:r>
              <a:rPr lang="el-GR" dirty="0" err="1"/>
              <a:t>ανοσοκατασταλτική</a:t>
            </a:r>
            <a:r>
              <a:rPr lang="el-GR" dirty="0"/>
              <a:t> θεραπεία.</a:t>
            </a:r>
          </a:p>
          <a:p>
            <a:pPr>
              <a:buNone/>
            </a:pPr>
            <a:endParaRPr lang="el-GR" dirty="0"/>
          </a:p>
        </p:txBody>
      </p:sp>
      <p:sp>
        <p:nvSpPr>
          <p:cNvPr id="5" name="4 - TextBox"/>
          <p:cNvSpPr txBox="1"/>
          <p:nvPr/>
        </p:nvSpPr>
        <p:spPr>
          <a:xfrm>
            <a:off x="571472" y="6027003"/>
            <a:ext cx="7067256" cy="830997"/>
          </a:xfrm>
          <a:prstGeom prst="rect">
            <a:avLst/>
          </a:prstGeom>
          <a:noFill/>
        </p:spPr>
        <p:txBody>
          <a:bodyPr wrap="none" rtlCol="0">
            <a:spAutoFit/>
          </a:bodyPr>
          <a:lstStyle/>
          <a:p>
            <a:pPr>
              <a:buNone/>
            </a:pPr>
            <a:r>
              <a:rPr lang="en-US" sz="1600" i="1" dirty="0"/>
              <a:t>Suzuki S, </a:t>
            </a:r>
            <a:r>
              <a:rPr lang="en-US" sz="1600" i="1" dirty="0" err="1"/>
              <a:t>Utsugisawa</a:t>
            </a:r>
            <a:r>
              <a:rPr lang="en-US" sz="1600" i="1" dirty="0"/>
              <a:t> K, Yoshikawa </a:t>
            </a:r>
            <a:r>
              <a:rPr lang="en-US" sz="1600" i="1" dirty="0" err="1"/>
              <a:t>H,MotomuraM,Matsubara</a:t>
            </a:r>
            <a:r>
              <a:rPr lang="en-US" sz="1600" i="1" dirty="0"/>
              <a:t> S, Yokoyama K, et al.</a:t>
            </a:r>
            <a:endParaRPr lang="el-GR" sz="1600" i="1" dirty="0"/>
          </a:p>
          <a:p>
            <a:pPr>
              <a:buNone/>
            </a:pPr>
            <a:r>
              <a:rPr lang="el-GR" sz="1600" i="1" dirty="0"/>
              <a:t> </a:t>
            </a:r>
            <a:r>
              <a:rPr lang="en-US" sz="1600" i="1" dirty="0"/>
              <a:t>Autoimmune targets of heart and skeletal</a:t>
            </a:r>
            <a:r>
              <a:rPr lang="el-GR" sz="1600" i="1" dirty="0"/>
              <a:t> </a:t>
            </a:r>
            <a:r>
              <a:rPr lang="en-US" sz="1600" i="1" dirty="0"/>
              <a:t>muscles </a:t>
            </a:r>
            <a:r>
              <a:rPr lang="en-US" sz="1600" i="1" dirty="0" err="1"/>
              <a:t>inmyasthenia</a:t>
            </a:r>
            <a:r>
              <a:rPr lang="en-US" sz="1600" i="1" dirty="0"/>
              <a:t> gravis. </a:t>
            </a:r>
            <a:endParaRPr lang="el-GR" sz="1600" i="1" dirty="0"/>
          </a:p>
          <a:p>
            <a:pPr>
              <a:buNone/>
            </a:pPr>
            <a:r>
              <a:rPr lang="en-US" sz="1600" i="1" dirty="0"/>
              <a:t>Arch </a:t>
            </a:r>
            <a:r>
              <a:rPr lang="en-US" sz="1600" i="1" dirty="0" err="1"/>
              <a:t>Neurol</a:t>
            </a:r>
            <a:r>
              <a:rPr lang="el-GR" sz="1600" i="1" dirty="0"/>
              <a:t> </a:t>
            </a:r>
            <a:r>
              <a:rPr lang="en-US" sz="1600" i="1" dirty="0"/>
              <a:t>2009;66:1334–8</a:t>
            </a:r>
            <a:r>
              <a:rPr lang="en-US" sz="1600" dirty="0"/>
              <a:t>.</a:t>
            </a:r>
            <a:endParaRPr lang="el-GR" sz="1600" dirty="0"/>
          </a:p>
        </p:txBody>
      </p:sp>
      <p:sp>
        <p:nvSpPr>
          <p:cNvPr id="6" name="1 - Τίτλος"/>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fontScale="90000"/>
          </a:bodyPr>
          <a:lstStyle/>
          <a:p>
            <a:r>
              <a:rPr lang="el-GR" dirty="0"/>
              <a:t>Καρδιακή συμμετοχή</a:t>
            </a:r>
            <a:br>
              <a:rPr lang="el-GR" dirty="0"/>
            </a:br>
            <a:r>
              <a:rPr lang="el-GR" dirty="0"/>
              <a:t>στη μυασθένεια</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a:bodyPr>
          <a:lstStyle/>
          <a:p>
            <a:pPr marL="0" indent="0">
              <a:buNone/>
            </a:pPr>
            <a:r>
              <a:rPr lang="el-GR" dirty="0"/>
              <a:t>Το</a:t>
            </a:r>
            <a:r>
              <a:rPr lang="el-GR" b="1" dirty="0"/>
              <a:t> </a:t>
            </a:r>
            <a:r>
              <a:rPr lang="en-US" b="1" dirty="0"/>
              <a:t>anti-Kv1.4</a:t>
            </a:r>
            <a:r>
              <a:rPr lang="el-GR" dirty="0"/>
              <a:t> είναι δείκτης πιθανής ανάπτυξης μυοκαρδίτιδας</a:t>
            </a:r>
          </a:p>
          <a:p>
            <a:pPr marL="0" indent="0">
              <a:buNone/>
            </a:pPr>
            <a:r>
              <a:rPr lang="el-GR" dirty="0"/>
              <a:t>60% ασθενών με </a:t>
            </a:r>
            <a:r>
              <a:rPr lang="en-US" dirty="0"/>
              <a:t>anti-</a:t>
            </a:r>
            <a:r>
              <a:rPr lang="en-US" dirty="0" err="1"/>
              <a:t>Kv</a:t>
            </a:r>
            <a:r>
              <a:rPr lang="en-US" dirty="0"/>
              <a:t> 1.4</a:t>
            </a:r>
            <a:r>
              <a:rPr lang="el-GR" dirty="0"/>
              <a:t> έχουν ΗΚΓ ανωμαλίες (παράταση </a:t>
            </a:r>
            <a:r>
              <a:rPr lang="en-US" dirty="0"/>
              <a:t>QT</a:t>
            </a:r>
            <a:r>
              <a:rPr lang="el-GR" dirty="0"/>
              <a:t>, ανωμαλίες</a:t>
            </a:r>
            <a:r>
              <a:rPr lang="en-US" dirty="0"/>
              <a:t> T</a:t>
            </a:r>
            <a:r>
              <a:rPr lang="el-GR" dirty="0"/>
              <a:t> κύματος) αρρυθμίες (κοιλιακή ταχυκαρδία, σύνδρομο </a:t>
            </a:r>
            <a:r>
              <a:rPr lang="el-GR" dirty="0" err="1"/>
              <a:t>νοσούντος</a:t>
            </a:r>
            <a:r>
              <a:rPr lang="el-GR" dirty="0"/>
              <a:t> φλεβοκόμβου, κολποκοιλιακό αποκλεισμό, μυοκαρδίτιδα, αιφνίδιος θάνατος. </a:t>
            </a:r>
          </a:p>
          <a:p>
            <a:pPr>
              <a:buNone/>
            </a:pPr>
            <a:endParaRPr lang="el-GR" dirty="0"/>
          </a:p>
        </p:txBody>
      </p:sp>
      <p:sp>
        <p:nvSpPr>
          <p:cNvPr id="4" name="1 - Τίτλος"/>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fontScale="90000"/>
          </a:bodyPr>
          <a:lstStyle/>
          <a:p>
            <a:r>
              <a:rPr lang="el-GR" dirty="0"/>
              <a:t>Καρδιακή συμμετοχή</a:t>
            </a:r>
            <a:br>
              <a:rPr lang="el-GR" dirty="0"/>
            </a:br>
            <a:r>
              <a:rPr lang="el-GR" dirty="0"/>
              <a:t>στη μυασθένεια</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r>
              <a:rPr lang="el-GR" dirty="0"/>
              <a:t>Καρδιακή ανεπάρκεια </a:t>
            </a:r>
            <a:br>
              <a:rPr lang="el-GR" dirty="0"/>
            </a:br>
            <a:r>
              <a:rPr lang="el-GR" dirty="0"/>
              <a:t>μυοκαρδιοπάθεια σε μυασθένεια</a:t>
            </a:r>
          </a:p>
        </p:txBody>
      </p:sp>
      <p:sp>
        <p:nvSpPr>
          <p:cNvPr id="3" name="2 - Θέση περιεχομένου"/>
          <p:cNvSpPr>
            <a:spLocks noGrp="1"/>
          </p:cNvSpPr>
          <p:nvPr>
            <p:ph idx="1"/>
          </p:nvPr>
        </p:nvSpPr>
        <p:spPr>
          <a:xfrm>
            <a:off x="500034" y="1571612"/>
            <a:ext cx="8229600" cy="4525963"/>
          </a:xfrm>
        </p:spPr>
        <p:txBody>
          <a:bodyPr>
            <a:noAutofit/>
          </a:bodyPr>
          <a:lstStyle/>
          <a:p>
            <a:pPr>
              <a:buNone/>
            </a:pPr>
            <a:r>
              <a:rPr lang="en-US" sz="2000" b="1" dirty="0"/>
              <a:t>Giant cell </a:t>
            </a:r>
            <a:r>
              <a:rPr lang="en-US" sz="2000" b="1" dirty="0" err="1"/>
              <a:t>myocarditis</a:t>
            </a:r>
            <a:r>
              <a:rPr lang="en-US" sz="2000" b="1" dirty="0"/>
              <a:t> (GCM</a:t>
            </a:r>
            <a:r>
              <a:rPr lang="en-US" sz="2000" dirty="0"/>
              <a:t>)</a:t>
            </a:r>
            <a:r>
              <a:rPr lang="el-GR" sz="2000" dirty="0"/>
              <a:t>, συχνά θανατηφόρα, με </a:t>
            </a:r>
            <a:r>
              <a:rPr lang="el-GR" sz="2000" u="sng" dirty="0"/>
              <a:t>νέκρωση</a:t>
            </a:r>
            <a:r>
              <a:rPr lang="el-GR" sz="2000" dirty="0"/>
              <a:t> μυϊκών ινών και </a:t>
            </a:r>
            <a:r>
              <a:rPr lang="el-GR" sz="2000" u="sng" dirty="0"/>
              <a:t>διήθηση</a:t>
            </a:r>
            <a:r>
              <a:rPr lang="el-GR" sz="2000" dirty="0"/>
              <a:t> από φλεγμονώδη κύτταρα και </a:t>
            </a:r>
            <a:r>
              <a:rPr lang="en-US" sz="2000" dirty="0"/>
              <a:t>giant cells</a:t>
            </a:r>
            <a:r>
              <a:rPr lang="el-GR" sz="2000" dirty="0"/>
              <a:t> τόσο στον καρδιακό όσο και στους σκελετικούς μυς. Παράγοντας κινδύνου είναι η μεγάλη ηλικία και η ύπαρξη θυμώματος. Αναφέρεται επίσης και σε άλλα </a:t>
            </a:r>
            <a:r>
              <a:rPr lang="el-GR" sz="2000" dirty="0" err="1"/>
              <a:t>αυτοάνοσα</a:t>
            </a:r>
            <a:r>
              <a:rPr lang="el-GR" sz="2000" dirty="0"/>
              <a:t> νοσήματα όπως: </a:t>
            </a:r>
            <a:r>
              <a:rPr lang="en-US" sz="2000" dirty="0" err="1"/>
              <a:t>Crohn</a:t>
            </a:r>
            <a:r>
              <a:rPr lang="en-US" sz="2000" dirty="0"/>
              <a:t>, </a:t>
            </a:r>
            <a:r>
              <a:rPr lang="el-GR" sz="2000" dirty="0"/>
              <a:t>ΡΑ, ΣΕΛ.</a:t>
            </a:r>
          </a:p>
          <a:p>
            <a:pPr>
              <a:buNone/>
            </a:pPr>
            <a:endParaRPr lang="el-GR" sz="2000" dirty="0"/>
          </a:p>
          <a:p>
            <a:pPr>
              <a:buNone/>
            </a:pPr>
            <a:r>
              <a:rPr lang="en-US" sz="2000" b="1" dirty="0" err="1"/>
              <a:t>Takotsubo</a:t>
            </a:r>
            <a:r>
              <a:rPr lang="en-US" sz="2000" b="1" dirty="0"/>
              <a:t> </a:t>
            </a:r>
            <a:r>
              <a:rPr lang="en-US" sz="2000" b="1" dirty="0" err="1"/>
              <a:t>cardiomyopathy</a:t>
            </a:r>
            <a:r>
              <a:rPr lang="el-GR" sz="2000" b="1" dirty="0"/>
              <a:t> </a:t>
            </a:r>
            <a:r>
              <a:rPr lang="el-GR" sz="2000" dirty="0"/>
              <a:t> (προκαλούμενη από στρες) είναι παροδική </a:t>
            </a:r>
            <a:r>
              <a:rPr lang="el-GR" sz="2000" u="sng" dirty="0"/>
              <a:t>αναστρέψιμη μορφή αριστερής καρδιακής ανεπάρκειας </a:t>
            </a:r>
            <a:r>
              <a:rPr lang="el-GR" sz="2000" dirty="0"/>
              <a:t>συχνά εμφανιζόμενη ως οξύ στεφανιαίο επεισόδιο σε απουσία στένωσης στεφανιαίων. Προκαλείται από συναισθηματικό ή σωματικό στρες που προκαλεί απελευθέρωση </a:t>
            </a:r>
            <a:r>
              <a:rPr lang="el-GR" sz="2000" dirty="0" err="1"/>
              <a:t>κατεχολαμινών</a:t>
            </a:r>
            <a:r>
              <a:rPr lang="el-GR" sz="2000" dirty="0"/>
              <a:t> που καταστέλλει τη λειτουργία του μυοκαρδίου. Η μυασθένεια προκαλεί στρες ειδικά σε περίπτωση κρίσης, σε λήψη </a:t>
            </a:r>
            <a:r>
              <a:rPr lang="en-US" sz="2000" dirty="0"/>
              <a:t>PE/IVIG. </a:t>
            </a:r>
            <a:r>
              <a:rPr lang="el-GR" sz="2000" dirty="0"/>
              <a:t>Έχει αναφερθεί και περιστατικό με επανειλημμένα τέτοια επεισόδια σε μυασθενικό ασθενή. </a:t>
            </a:r>
          </a:p>
          <a:p>
            <a:pPr>
              <a:buNone/>
            </a:pPr>
            <a:endParaRPr lang="el-GR" sz="2000" dirty="0"/>
          </a:p>
          <a:p>
            <a:pPr>
              <a:buNone/>
            </a:pPr>
            <a:r>
              <a:rPr lang="el-GR" sz="2000" dirty="0"/>
              <a:t>Πιο συχνά σε ηλικιωμένους ασθενείς με </a:t>
            </a:r>
            <a:r>
              <a:rPr lang="el-GR" sz="2000" dirty="0" err="1"/>
              <a:t>βαρειά</a:t>
            </a:r>
            <a:r>
              <a:rPr lang="el-GR" sz="2000" dirty="0"/>
              <a:t> νόσο και με θύμωμα.</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anti musk2.gif"/>
          <p:cNvPicPr>
            <a:picLocks noChangeAspect="1"/>
          </p:cNvPicPr>
          <p:nvPr/>
        </p:nvPicPr>
        <p:blipFill>
          <a:blip r:embed="rId3"/>
          <a:stretch>
            <a:fillRect/>
          </a:stretch>
        </p:blipFill>
        <p:spPr>
          <a:xfrm>
            <a:off x="1500166" y="285728"/>
            <a:ext cx="6143668" cy="4663044"/>
          </a:xfrm>
          <a:prstGeom prst="rect">
            <a:avLst/>
          </a:prstGeom>
        </p:spPr>
      </p:pic>
      <p:sp>
        <p:nvSpPr>
          <p:cNvPr id="4" name="3 - TextBox"/>
          <p:cNvSpPr txBox="1"/>
          <p:nvPr/>
        </p:nvSpPr>
        <p:spPr>
          <a:xfrm>
            <a:off x="5786446" y="428604"/>
            <a:ext cx="3130922"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Phillips WD and Vincent A</a:t>
            </a:r>
            <a:r>
              <a:rPr kumimoji="0" lang="el-GR" sz="1800" b="0" i="0" u="none" strike="noStrike" kern="1200" cap="none" spc="0" normalizeH="0" baseline="0" noProof="0" dirty="0">
                <a:ln>
                  <a:noFill/>
                </a:ln>
                <a:solidFill>
                  <a:prstClr val="white"/>
                </a:solidFill>
                <a:effectLst/>
                <a:uLnTx/>
                <a:uFillTx/>
                <a:latin typeface="Calibri"/>
                <a:ea typeface="+mn-ea"/>
                <a:cs typeface="+mn-cs"/>
              </a:rPr>
              <a:t> 2016</a:t>
            </a:r>
          </a:p>
        </p:txBody>
      </p:sp>
      <p:sp>
        <p:nvSpPr>
          <p:cNvPr id="5" name="4 - TextBox"/>
          <p:cNvSpPr txBox="1"/>
          <p:nvPr/>
        </p:nvSpPr>
        <p:spPr>
          <a:xfrm>
            <a:off x="223609" y="4929198"/>
            <a:ext cx="8920391"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Η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agrin</a:t>
            </a:r>
            <a:r>
              <a:rPr kumimoji="0" lang="el-GR" sz="1800" b="0" i="0" u="none" strike="noStrike" kern="1200" cap="none" spc="0" normalizeH="0" baseline="0" noProof="0" dirty="0">
                <a:ln>
                  <a:noFill/>
                </a:ln>
                <a:solidFill>
                  <a:prstClr val="black"/>
                </a:solidFill>
                <a:effectLst/>
                <a:uLnTx/>
                <a:uFillTx/>
                <a:latin typeface="Calibri"/>
                <a:ea typeface="+mn-ea"/>
                <a:cs typeface="+mn-cs"/>
              </a:rPr>
              <a:t> εκκρίνεται από τη νευρική ίνα, συνδέεται με το </a:t>
            </a:r>
            <a:r>
              <a:rPr kumimoji="0" lang="en-US" sz="1800" b="1" i="0" u="none" strike="noStrike" kern="1200" cap="none" spc="0" normalizeH="0" baseline="0" noProof="0" dirty="0">
                <a:ln>
                  <a:noFill/>
                </a:ln>
                <a:solidFill>
                  <a:prstClr val="black"/>
                </a:solidFill>
                <a:effectLst/>
                <a:uLnTx/>
                <a:uFillTx/>
                <a:latin typeface="Calibri"/>
                <a:ea typeface="+mn-ea"/>
                <a:cs typeface="+mn-cs"/>
              </a:rPr>
              <a:t>LRP4</a:t>
            </a:r>
            <a:r>
              <a:rPr kumimoji="0" lang="el-GR" sz="1800" b="0" i="0" u="none" strike="noStrike" kern="1200" cap="none" spc="0" normalizeH="0" baseline="0" noProof="0" dirty="0">
                <a:ln>
                  <a:noFill/>
                </a:ln>
                <a:solidFill>
                  <a:prstClr val="black"/>
                </a:solidFill>
                <a:effectLst/>
                <a:uLnTx/>
                <a:uFillTx/>
                <a:latin typeface="Calibri"/>
                <a:ea typeface="+mn-ea"/>
                <a:cs typeface="+mn-cs"/>
              </a:rPr>
              <a:t> που ενεργοποιεί τη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MuSK</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dimerization</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l-GR" sz="1800" b="0" i="0" u="none" strike="noStrike" kern="1200" cap="none" spc="0" normalizeH="0" baseline="0" noProof="0" dirty="0">
                <a:ln>
                  <a:noFill/>
                </a:ln>
                <a:solidFill>
                  <a:prstClr val="black"/>
                </a:solidFill>
                <a:effectLst/>
                <a:uLnTx/>
                <a:uFillTx/>
                <a:latin typeface="Calibri"/>
                <a:ea typeface="+mn-ea"/>
                <a:cs typeface="+mn-cs"/>
              </a:rPr>
              <a:t> η οποία με τη σειρά της </a:t>
            </a:r>
            <a:r>
              <a:rPr kumimoji="0" lang="el-GR" sz="1800" b="0" i="0" u="none" strike="noStrike" kern="1200" cap="none" spc="0" normalizeH="0" baseline="0" noProof="0" dirty="0" err="1">
                <a:ln>
                  <a:noFill/>
                </a:ln>
                <a:solidFill>
                  <a:prstClr val="black"/>
                </a:solidFill>
                <a:effectLst/>
                <a:uLnTx/>
                <a:uFillTx/>
                <a:latin typeface="Calibri"/>
                <a:ea typeface="+mn-ea"/>
                <a:cs typeface="+mn-cs"/>
              </a:rPr>
              <a:t>φωσφορυλιώνει</a:t>
            </a:r>
            <a:r>
              <a:rPr kumimoji="0" lang="el-GR" sz="1800" b="0" i="0" u="none" strike="noStrike" kern="1200" cap="none" spc="0" normalizeH="0" baseline="0" noProof="0" dirty="0">
                <a:ln>
                  <a:noFill/>
                </a:ln>
                <a:solidFill>
                  <a:prstClr val="black"/>
                </a:solidFill>
                <a:effectLst/>
                <a:uLnTx/>
                <a:uFillTx/>
                <a:latin typeface="Calibri"/>
                <a:ea typeface="+mn-ea"/>
                <a:cs typeface="+mn-cs"/>
              </a:rPr>
              <a:t> τη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MuSK</a:t>
            </a:r>
            <a:r>
              <a:rPr kumimoji="0" lang="en-US" sz="1800" b="0" i="0" u="none" strike="noStrike" kern="1200" cap="none" spc="0" normalizeH="0" baseline="0" noProof="0" dirty="0">
                <a:ln>
                  <a:noFill/>
                </a:ln>
                <a:solidFill>
                  <a:prstClr val="black"/>
                </a:solidFill>
                <a:effectLst/>
                <a:uLnTx/>
                <a:uFillTx/>
                <a:latin typeface="Calibri"/>
                <a:ea typeface="+mn-ea"/>
                <a:cs typeface="+mn-cs"/>
              </a:rPr>
              <a:t>, Dok7 </a:t>
            </a:r>
            <a:r>
              <a:rPr kumimoji="0" lang="el-GR" sz="1800" b="0" i="0" u="none" strike="noStrike" kern="1200" cap="none" spc="0" normalizeH="0" baseline="0" noProof="0" dirty="0">
                <a:ln>
                  <a:noFill/>
                </a:ln>
                <a:solidFill>
                  <a:prstClr val="black"/>
                </a:solidFill>
                <a:effectLst/>
                <a:uLnTx/>
                <a:uFillTx/>
                <a:latin typeface="Calibri"/>
                <a:ea typeface="+mn-ea"/>
                <a:cs typeface="+mn-cs"/>
              </a:rPr>
              <a:t>και τον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AchR</a:t>
            </a:r>
            <a:r>
              <a:rPr kumimoji="0" lang="el-GR" sz="1800" b="0" i="0" u="none" strike="noStrike" kern="1200" cap="none" spc="0" normalizeH="0" baseline="0" noProof="0" dirty="0">
                <a:ln>
                  <a:noFill/>
                </a:ln>
                <a:solidFill>
                  <a:prstClr val="black"/>
                </a:solidFill>
                <a:effectLst/>
                <a:uLnTx/>
                <a:uFillTx/>
                <a:latin typeface="Calibri"/>
                <a:ea typeface="+mn-ea"/>
                <a:cs typeface="+mn-cs"/>
              </a:rPr>
              <a:t> (β υποομάδα). Η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Rapsyn</a:t>
            </a:r>
            <a:r>
              <a:rPr kumimoji="0" lang="el-GR" sz="1800" b="0" i="0" u="none" strike="noStrike" kern="1200" cap="none" spc="0" normalizeH="0" baseline="0" noProof="0" dirty="0">
                <a:ln>
                  <a:noFill/>
                </a:ln>
                <a:solidFill>
                  <a:prstClr val="black"/>
                </a:solidFill>
                <a:effectLst/>
                <a:uLnTx/>
                <a:uFillTx/>
                <a:latin typeface="Calibri"/>
                <a:ea typeface="+mn-ea"/>
                <a:cs typeface="+mn-cs"/>
              </a:rPr>
              <a:t> κινητοποιείται από την </a:t>
            </a:r>
            <a:r>
              <a:rPr kumimoji="0" lang="el-GR" sz="1800" b="0" i="0" u="none" strike="noStrike" kern="1200" cap="none" spc="0" normalizeH="0" baseline="0" noProof="0" dirty="0" err="1">
                <a:ln>
                  <a:noFill/>
                </a:ln>
                <a:solidFill>
                  <a:prstClr val="black"/>
                </a:solidFill>
                <a:effectLst/>
                <a:uLnTx/>
                <a:uFillTx/>
                <a:latin typeface="Calibri"/>
                <a:ea typeface="+mn-ea"/>
                <a:cs typeface="+mn-cs"/>
              </a:rPr>
              <a:t>φωσφορυλιωμένη</a:t>
            </a: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AchR</a:t>
            </a:r>
            <a:r>
              <a:rPr kumimoji="0" lang="el-GR" sz="1800" b="0" i="0" u="none" strike="noStrike" kern="1200" cap="none" spc="0" normalizeH="0" baseline="0" noProof="0" dirty="0">
                <a:ln>
                  <a:noFill/>
                </a:ln>
                <a:solidFill>
                  <a:prstClr val="black"/>
                </a:solidFill>
                <a:effectLst/>
                <a:uLnTx/>
                <a:uFillTx/>
                <a:latin typeface="Calibri"/>
                <a:ea typeface="+mn-ea"/>
                <a:cs typeface="+mn-cs"/>
              </a:rPr>
              <a:t> και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σταθεροποιεί  τα συσσωματώματα </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AchR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l-GR" sz="1800" b="0" i="0" u="none" strike="noStrike" kern="1200" cap="none" spc="0" normalizeH="0" baseline="0" noProof="0" dirty="0">
                <a:ln>
                  <a:noFill/>
                </a:ln>
                <a:solidFill>
                  <a:prstClr val="black"/>
                </a:solidFill>
                <a:effectLst/>
                <a:uLnTx/>
                <a:uFillTx/>
                <a:latin typeface="Calibri"/>
                <a:ea typeface="+mn-ea"/>
                <a:cs typeface="+mn-cs"/>
              </a:rPr>
              <a:t>Τα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Ab</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MuSK</a:t>
            </a:r>
            <a:r>
              <a:rPr kumimoji="0" lang="el-GR" sz="1800" b="0" i="0" u="none" strike="noStrike" kern="1200" cap="none" spc="0" normalizeH="0" baseline="0" noProof="0" dirty="0">
                <a:ln>
                  <a:noFill/>
                </a:ln>
                <a:solidFill>
                  <a:prstClr val="black"/>
                </a:solidFill>
                <a:effectLst/>
                <a:uLnTx/>
                <a:uFillTx/>
                <a:latin typeface="Calibri"/>
                <a:ea typeface="+mn-ea"/>
                <a:cs typeface="+mn-cs"/>
              </a:rPr>
              <a:t> εμποδίζουν τη δημιουργία του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agrin-LRP4-MuSK complex </a:t>
            </a:r>
            <a:r>
              <a:rPr kumimoji="0" lang="el-GR" sz="1800" b="0" i="0" u="none" strike="noStrike" kern="1200" cap="none" spc="0" normalizeH="0" baseline="0" noProof="0" dirty="0">
                <a:ln>
                  <a:noFill/>
                </a:ln>
                <a:solidFill>
                  <a:prstClr val="black"/>
                </a:solidFill>
                <a:effectLst/>
                <a:uLnTx/>
                <a:uFillTx/>
                <a:latin typeface="Calibri"/>
                <a:ea typeface="+mn-ea"/>
                <a:cs typeface="+mn-cs"/>
              </a:rPr>
              <a:t> και τελικά στην αποσυναρμολόγηση των συσσωματωμάτων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AchR</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6 - TextBox"/>
          <p:cNvSpPr txBox="1"/>
          <p:nvPr/>
        </p:nvSpPr>
        <p:spPr>
          <a:xfrm>
            <a:off x="357158" y="285728"/>
            <a:ext cx="2291076"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Anti Musk</a:t>
            </a:r>
            <a:endParaRPr kumimoji="0" lang="el-GR" sz="40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el-GR" dirty="0"/>
              <a:t>ΜΥΑΣΘΕΝΕΙΑ ΚΑΙ ΠΕΡΙΚΑΡΔΙΤΙΔΑ</a:t>
            </a:r>
          </a:p>
        </p:txBody>
      </p:sp>
      <p:sp>
        <p:nvSpPr>
          <p:cNvPr id="3" name="2 - Θέση περιεχομένου"/>
          <p:cNvSpPr>
            <a:spLocks noGrp="1"/>
          </p:cNvSpPr>
          <p:nvPr>
            <p:ph idx="1"/>
          </p:nvPr>
        </p:nvSpPr>
        <p:spPr/>
        <p:txBody>
          <a:bodyPr>
            <a:normAutofit fontScale="85000" lnSpcReduction="10000"/>
          </a:bodyPr>
          <a:lstStyle/>
          <a:p>
            <a:pPr>
              <a:buNone/>
            </a:pPr>
            <a:r>
              <a:rPr lang="el-GR" dirty="0"/>
              <a:t>2 περιστατικά μετά από ακτινοβολία θώρακα για θύμωμα</a:t>
            </a:r>
          </a:p>
          <a:p>
            <a:pPr>
              <a:buNone/>
            </a:pPr>
            <a:r>
              <a:rPr lang="el-GR" dirty="0"/>
              <a:t>1 περιστατικό με συνοδό κολπικό </a:t>
            </a:r>
            <a:r>
              <a:rPr lang="el-GR" dirty="0" err="1"/>
              <a:t>πτερυγισμό</a:t>
            </a:r>
            <a:r>
              <a:rPr lang="el-GR" dirty="0"/>
              <a:t> και ΚΚΑ που υποχώρησε με </a:t>
            </a:r>
            <a:r>
              <a:rPr lang="el-GR" dirty="0" err="1"/>
              <a:t>πλασμαφαίρεση</a:t>
            </a:r>
            <a:r>
              <a:rPr lang="el-GR" dirty="0"/>
              <a:t> και </a:t>
            </a:r>
            <a:r>
              <a:rPr lang="el-GR" dirty="0" err="1"/>
              <a:t>ανοσοκαταστολή</a:t>
            </a:r>
            <a:r>
              <a:rPr lang="el-GR" dirty="0"/>
              <a:t>.</a:t>
            </a:r>
          </a:p>
          <a:p>
            <a:pPr>
              <a:buNone/>
            </a:pPr>
            <a:endParaRPr lang="el-GR" dirty="0"/>
          </a:p>
          <a:p>
            <a:pPr>
              <a:buNone/>
            </a:pPr>
            <a:r>
              <a:rPr lang="en-US" dirty="0"/>
              <a:t> </a:t>
            </a:r>
            <a:r>
              <a:rPr lang="el-GR" dirty="0"/>
              <a:t>	</a:t>
            </a:r>
          </a:p>
          <a:p>
            <a:pPr>
              <a:buNone/>
            </a:pPr>
            <a:endParaRPr lang="el-GR" sz="1700" i="1" dirty="0"/>
          </a:p>
          <a:p>
            <a:pPr>
              <a:buNone/>
            </a:pPr>
            <a:endParaRPr lang="el-GR" sz="1700" i="1" dirty="0"/>
          </a:p>
          <a:p>
            <a:pPr>
              <a:buNone/>
            </a:pPr>
            <a:endParaRPr lang="el-GR" sz="1700" i="1" dirty="0"/>
          </a:p>
          <a:p>
            <a:pPr>
              <a:buNone/>
            </a:pPr>
            <a:r>
              <a:rPr lang="el-GR" sz="1700" i="1" dirty="0"/>
              <a:t>	</a:t>
            </a:r>
            <a:r>
              <a:rPr lang="en-US" sz="1700" i="1" dirty="0" err="1"/>
              <a:t>Hikosaka</a:t>
            </a:r>
            <a:r>
              <a:rPr lang="en-US" sz="1700" i="1" dirty="0"/>
              <a:t> Y, Yano M, </a:t>
            </a:r>
            <a:r>
              <a:rPr lang="en-US" sz="1700" i="1" dirty="0" err="1"/>
              <a:t>Otsuka</a:t>
            </a:r>
            <a:r>
              <a:rPr lang="en-US" sz="1700" i="1" dirty="0"/>
              <a:t> S, Sasaki H, Moriyama S, Okuda K, et al. Post-irradiation</a:t>
            </a:r>
            <a:r>
              <a:rPr lang="el-GR" sz="1700" i="1" dirty="0"/>
              <a:t> </a:t>
            </a:r>
            <a:r>
              <a:rPr lang="en-US" sz="1700" i="1" dirty="0"/>
              <a:t>constrictive </a:t>
            </a:r>
            <a:r>
              <a:rPr lang="en-US" sz="1700" i="1" dirty="0" err="1"/>
              <a:t>pericarditis</a:t>
            </a:r>
            <a:r>
              <a:rPr lang="en-US" sz="1700" i="1" dirty="0"/>
              <a:t> following </a:t>
            </a:r>
            <a:r>
              <a:rPr lang="en-US" sz="1700" i="1" dirty="0" err="1"/>
              <a:t>thymoma</a:t>
            </a:r>
            <a:r>
              <a:rPr lang="en-US" sz="1700" i="1" dirty="0"/>
              <a:t> treatment: a report of two cases. Gen</a:t>
            </a:r>
            <a:r>
              <a:rPr lang="el-GR" sz="1700" i="1" dirty="0"/>
              <a:t> </a:t>
            </a:r>
            <a:r>
              <a:rPr lang="en-US" sz="1700" i="1" dirty="0" err="1"/>
              <a:t>Thorac</a:t>
            </a:r>
            <a:r>
              <a:rPr lang="en-US" sz="1700" i="1" dirty="0"/>
              <a:t> </a:t>
            </a:r>
            <a:r>
              <a:rPr lang="en-US" sz="1700" i="1" dirty="0" err="1"/>
              <a:t>Cardiovasc</a:t>
            </a:r>
            <a:r>
              <a:rPr lang="en-US" sz="1700" i="1" dirty="0"/>
              <a:t> </a:t>
            </a:r>
            <a:r>
              <a:rPr lang="en-US" sz="1700" i="1" dirty="0" err="1"/>
              <a:t>Surg</a:t>
            </a:r>
            <a:r>
              <a:rPr lang="en-US" sz="1700" i="1" dirty="0"/>
              <a:t> 2013.</a:t>
            </a:r>
            <a:endParaRPr lang="el-GR" sz="1700" i="1" dirty="0"/>
          </a:p>
          <a:p>
            <a:pPr>
              <a:buNone/>
            </a:pPr>
            <a:r>
              <a:rPr lang="el-GR" sz="1700" i="1" dirty="0"/>
              <a:t>	</a:t>
            </a:r>
            <a:r>
              <a:rPr lang="en-US" sz="1700" i="1" dirty="0"/>
              <a:t>Vats HS, Richardson SK, </a:t>
            </a:r>
            <a:r>
              <a:rPr lang="en-US" sz="1700" i="1" dirty="0" err="1"/>
              <a:t>Pulukurthy</a:t>
            </a:r>
            <a:r>
              <a:rPr lang="en-US" sz="1700" i="1" dirty="0"/>
              <a:t> S, </a:t>
            </a:r>
            <a:r>
              <a:rPr lang="en-US" sz="1700" i="1" dirty="0" err="1"/>
              <a:t>Olshansky</a:t>
            </a:r>
            <a:r>
              <a:rPr lang="en-US" sz="1700" i="1" dirty="0"/>
              <a:t> B. </a:t>
            </a:r>
            <a:r>
              <a:rPr lang="en-US" sz="1700" i="1" dirty="0" err="1"/>
              <a:t>Pericarditis</a:t>
            </a:r>
            <a:r>
              <a:rPr lang="en-US" sz="1700" i="1" dirty="0"/>
              <a:t> </a:t>
            </a:r>
            <a:r>
              <a:rPr lang="en-US" sz="1700" i="1" dirty="0" err="1"/>
              <a:t>inmyasthenia</a:t>
            </a:r>
            <a:r>
              <a:rPr lang="en-US" sz="1700" i="1" dirty="0"/>
              <a:t> </a:t>
            </a:r>
            <a:r>
              <a:rPr lang="en-US" sz="1700" i="1" dirty="0" err="1"/>
              <a:t>gravis.Cardiol</a:t>
            </a:r>
            <a:r>
              <a:rPr lang="en-US" sz="1700" i="1" dirty="0"/>
              <a:t> Rev 2004;12:134–7.</a:t>
            </a:r>
            <a:endParaRPr lang="el-GR" sz="1700" i="1" dirty="0"/>
          </a:p>
          <a:p>
            <a:pPr>
              <a:buNone/>
            </a:pPr>
            <a:endParaRPr lang="el-GR"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2547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l-GR" dirty="0"/>
              <a:t>ΜΥΑΣΘΕΝΕΙΑ ΚΑΙ ΑΡΡΥΘΜΙΑ</a:t>
            </a:r>
          </a:p>
        </p:txBody>
      </p:sp>
      <p:sp>
        <p:nvSpPr>
          <p:cNvPr id="3" name="2 - Θέση περιεχομένου"/>
          <p:cNvSpPr>
            <a:spLocks noGrp="1"/>
          </p:cNvSpPr>
          <p:nvPr>
            <p:ph idx="1"/>
          </p:nvPr>
        </p:nvSpPr>
        <p:spPr>
          <a:xfrm>
            <a:off x="428596" y="1500174"/>
            <a:ext cx="8301038" cy="5126055"/>
          </a:xfrm>
        </p:spPr>
        <p:txBody>
          <a:bodyPr>
            <a:normAutofit fontScale="70000" lnSpcReduction="20000"/>
          </a:bodyPr>
          <a:lstStyle/>
          <a:p>
            <a:pPr marL="0" indent="0">
              <a:buNone/>
            </a:pPr>
            <a:r>
              <a:rPr lang="el-GR" dirty="0"/>
              <a:t>Οι ασθενείς με μυασθένεια παρουσιάζουν διακύμανση καρδιακού ρυθμού και ΑΠ.</a:t>
            </a:r>
          </a:p>
          <a:p>
            <a:pPr marL="0" indent="0">
              <a:buNone/>
            </a:pPr>
            <a:r>
              <a:rPr lang="el-GR" dirty="0"/>
              <a:t>Μελέτες δείχνουν διαταραγμένες </a:t>
            </a:r>
            <a:r>
              <a:rPr lang="el-GR" dirty="0" err="1"/>
              <a:t>ορθοστατικές</a:t>
            </a:r>
            <a:r>
              <a:rPr lang="el-GR" dirty="0"/>
              <a:t> δοκιμασίες (αυξημένη συμπαθητική δραστηριότητα, φυσιολογική παρασυμπαθητική δραστηριότητα)</a:t>
            </a:r>
            <a:r>
              <a:rPr lang="en-US" dirty="0"/>
              <a:t> </a:t>
            </a:r>
            <a:endParaRPr lang="el-GR" dirty="0"/>
          </a:p>
          <a:p>
            <a:pPr marL="0" indent="0">
              <a:buNone/>
            </a:pPr>
            <a:r>
              <a:rPr lang="en-US" sz="2200" i="1" dirty="0" err="1"/>
              <a:t>Shukla</a:t>
            </a:r>
            <a:r>
              <a:rPr lang="en-US" sz="2200" i="1" dirty="0"/>
              <a:t> G, Gupta S, </a:t>
            </a:r>
            <a:r>
              <a:rPr lang="en-US" sz="2200" i="1" dirty="0" err="1"/>
              <a:t>Goyal</a:t>
            </a:r>
            <a:r>
              <a:rPr lang="en-US" sz="2200" i="1" dirty="0"/>
              <a:t> V, Singh S, </a:t>
            </a:r>
            <a:r>
              <a:rPr lang="en-US" sz="2200" i="1" dirty="0" err="1"/>
              <a:t>Srivastava</a:t>
            </a:r>
            <a:r>
              <a:rPr lang="en-US" sz="2200" i="1" dirty="0"/>
              <a:t> A, </a:t>
            </a:r>
            <a:r>
              <a:rPr lang="en-US" sz="2200" i="1" dirty="0" err="1"/>
              <a:t>Behari</a:t>
            </a:r>
            <a:r>
              <a:rPr lang="en-US" sz="2200" i="1" dirty="0"/>
              <a:t> M. Abnormal sympathetic</a:t>
            </a:r>
            <a:r>
              <a:rPr lang="el-GR" sz="2200" i="1" dirty="0"/>
              <a:t> </a:t>
            </a:r>
            <a:r>
              <a:rPr lang="en-US" sz="2200" i="1" dirty="0"/>
              <a:t>hyper-reactivity in patients with myasthenia gravis: a prospective study. </a:t>
            </a:r>
            <a:r>
              <a:rPr lang="en-US" sz="2200" i="1" dirty="0" err="1"/>
              <a:t>Clin</a:t>
            </a:r>
            <a:r>
              <a:rPr lang="en-US" sz="2200" i="1" dirty="0"/>
              <a:t> </a:t>
            </a:r>
            <a:r>
              <a:rPr lang="en-US" sz="2200" i="1" dirty="0" err="1"/>
              <a:t>Neurol</a:t>
            </a:r>
            <a:r>
              <a:rPr lang="el-GR" sz="2200" i="1" dirty="0"/>
              <a:t> </a:t>
            </a:r>
            <a:r>
              <a:rPr lang="en-US" sz="2200" i="1" dirty="0" err="1"/>
              <a:t>Neurosurg</a:t>
            </a:r>
            <a:r>
              <a:rPr lang="en-US" sz="2200" i="1" dirty="0"/>
              <a:t> 2013;115:179–86.</a:t>
            </a:r>
            <a:endParaRPr lang="el-GR" sz="2200" i="1" dirty="0"/>
          </a:p>
          <a:p>
            <a:pPr marL="0" indent="0">
              <a:buNone/>
            </a:pPr>
            <a:r>
              <a:rPr lang="el-GR" dirty="0"/>
              <a:t>Μία πιθανή εξήγηση είναι η παρουσία αντισωμάτων έναντι </a:t>
            </a:r>
            <a:r>
              <a:rPr lang="el-GR" dirty="0" err="1"/>
              <a:t>γαγγλιονικών</a:t>
            </a:r>
            <a:r>
              <a:rPr lang="el-GR" dirty="0"/>
              <a:t> </a:t>
            </a:r>
            <a:r>
              <a:rPr lang="en-US" dirty="0" err="1"/>
              <a:t>AchR</a:t>
            </a:r>
            <a:r>
              <a:rPr lang="el-GR" dirty="0"/>
              <a:t> (20% με θύμωμα, 3% χωρίς θύμωμα). Τα </a:t>
            </a:r>
            <a:r>
              <a:rPr lang="el-GR" dirty="0" err="1"/>
              <a:t>αντιγαγγλιονικά</a:t>
            </a:r>
            <a:r>
              <a:rPr lang="el-GR" dirty="0"/>
              <a:t> </a:t>
            </a:r>
            <a:r>
              <a:rPr lang="en-US" dirty="0" err="1"/>
              <a:t>AbAchR</a:t>
            </a:r>
            <a:r>
              <a:rPr lang="el-GR" dirty="0"/>
              <a:t> ανιχνεύονται στην </a:t>
            </a:r>
            <a:r>
              <a:rPr lang="el-GR" dirty="0" err="1"/>
              <a:t>αυτοάνοση</a:t>
            </a:r>
            <a:r>
              <a:rPr lang="el-GR" dirty="0"/>
              <a:t> αυτόνομη </a:t>
            </a:r>
            <a:r>
              <a:rPr lang="el-GR" dirty="0" err="1"/>
              <a:t>γαγγλιονοπάθεια</a:t>
            </a:r>
            <a:r>
              <a:rPr lang="el-GR" dirty="0"/>
              <a:t> σε 50%.</a:t>
            </a:r>
          </a:p>
          <a:p>
            <a:pPr marL="0" indent="0">
              <a:buNone/>
            </a:pPr>
            <a:r>
              <a:rPr lang="el-GR" dirty="0"/>
              <a:t>Επικάλυψη των μυϊκών και </a:t>
            </a:r>
            <a:r>
              <a:rPr lang="el-GR" dirty="0" err="1"/>
              <a:t>γαγγλιονικών</a:t>
            </a:r>
            <a:r>
              <a:rPr lang="el-GR" dirty="0"/>
              <a:t> </a:t>
            </a:r>
            <a:r>
              <a:rPr lang="en-US" dirty="0" err="1"/>
              <a:t>AchR</a:t>
            </a:r>
            <a:r>
              <a:rPr lang="el-GR" dirty="0"/>
              <a:t> (διαφέρουν στην α1 και α3 υποομάδα) </a:t>
            </a:r>
            <a:r>
              <a:rPr lang="en-US" sz="2200" i="1" dirty="0" err="1"/>
              <a:t>Peric</a:t>
            </a:r>
            <a:r>
              <a:rPr lang="en-US" sz="2200" i="1" dirty="0"/>
              <a:t> S, </a:t>
            </a:r>
            <a:r>
              <a:rPr lang="en-US" sz="2200" i="1" dirty="0" err="1"/>
              <a:t>Rakocevic-Stojanovic</a:t>
            </a:r>
            <a:r>
              <a:rPr lang="en-US" sz="2200" i="1" dirty="0"/>
              <a:t> V, </a:t>
            </a:r>
            <a:r>
              <a:rPr lang="en-US" sz="2200" i="1" dirty="0" err="1"/>
              <a:t>Nisic</a:t>
            </a:r>
            <a:r>
              <a:rPr lang="en-US" sz="2200" i="1" dirty="0"/>
              <a:t> T, </a:t>
            </a:r>
            <a:r>
              <a:rPr lang="en-US" sz="2200" i="1" dirty="0" err="1"/>
              <a:t>Pavlovic</a:t>
            </a:r>
            <a:r>
              <a:rPr lang="en-US" sz="2200" i="1" dirty="0"/>
              <a:t> S, </a:t>
            </a:r>
            <a:r>
              <a:rPr lang="en-US" sz="2200" i="1" dirty="0" err="1"/>
              <a:t>Basta</a:t>
            </a:r>
            <a:r>
              <a:rPr lang="en-US" sz="2200" i="1" dirty="0"/>
              <a:t> I, </a:t>
            </a:r>
            <a:r>
              <a:rPr lang="en-US" sz="2200" i="1" dirty="0" err="1"/>
              <a:t>Popovic</a:t>
            </a:r>
            <a:r>
              <a:rPr lang="en-US" sz="2200" i="1" dirty="0"/>
              <a:t> S, et al. Cardiac</a:t>
            </a:r>
            <a:r>
              <a:rPr lang="el-GR" sz="2200" i="1" dirty="0"/>
              <a:t> </a:t>
            </a:r>
            <a:r>
              <a:rPr lang="en-US" sz="2200" i="1" dirty="0"/>
              <a:t>autonomic control in patients with myasthenia gravis and </a:t>
            </a:r>
            <a:r>
              <a:rPr lang="en-US" sz="2200" i="1" dirty="0" err="1"/>
              <a:t>thymoma</a:t>
            </a:r>
            <a:r>
              <a:rPr lang="en-US" sz="2200" i="1" dirty="0"/>
              <a:t>. J </a:t>
            </a:r>
            <a:r>
              <a:rPr lang="en-US" sz="2200" i="1" dirty="0" err="1"/>
              <a:t>Neurol</a:t>
            </a:r>
            <a:r>
              <a:rPr lang="en-US" sz="2200" i="1" dirty="0"/>
              <a:t> </a:t>
            </a:r>
            <a:r>
              <a:rPr lang="en-US" sz="2200" i="1" dirty="0" err="1"/>
              <a:t>Sci</a:t>
            </a:r>
            <a:r>
              <a:rPr lang="el-GR" sz="2200" i="1" dirty="0"/>
              <a:t> </a:t>
            </a:r>
            <a:r>
              <a:rPr lang="en-US" sz="2200" i="1" dirty="0"/>
              <a:t>2011;307:30–3.</a:t>
            </a:r>
            <a:endParaRPr lang="el-GR" sz="2200" i="1" dirty="0"/>
          </a:p>
          <a:p>
            <a:pPr>
              <a:buNone/>
            </a:pPr>
            <a:endParaRPr lang="el-GR" dirty="0"/>
          </a:p>
          <a:p>
            <a:pPr>
              <a:buNone/>
            </a:pPr>
            <a:r>
              <a:rPr lang="el-GR" dirty="0"/>
              <a:t>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r>
              <a:rPr lang="el-GR" dirty="0"/>
              <a:t>ΣΤΕΦΑΝΙΑΙΑ ΝΟΣΟΣ ΚΑΙ ΜΥΑΣΘΕΝΕΙΑ</a:t>
            </a:r>
          </a:p>
        </p:txBody>
      </p:sp>
      <p:sp>
        <p:nvSpPr>
          <p:cNvPr id="3" name="2 - Θέση περιεχομένου"/>
          <p:cNvSpPr>
            <a:spLocks noGrp="1"/>
          </p:cNvSpPr>
          <p:nvPr>
            <p:ph idx="1"/>
          </p:nvPr>
        </p:nvSpPr>
        <p:spPr/>
        <p:txBody>
          <a:bodyPr>
            <a:normAutofit/>
          </a:bodyPr>
          <a:lstStyle/>
          <a:p>
            <a:pPr>
              <a:buNone/>
            </a:pPr>
            <a:r>
              <a:rPr lang="el-GR" dirty="0"/>
              <a:t>	Φυσιολογικά τα στεφανιαία αγγεία διαστέλλονται με την </a:t>
            </a:r>
            <a:r>
              <a:rPr lang="en-US" dirty="0"/>
              <a:t>Ach. </a:t>
            </a:r>
            <a:r>
              <a:rPr lang="el-GR" dirty="0"/>
              <a:t>Αναφέρεται σπασμός στεφανιαίου αγγείου, μετά από </a:t>
            </a:r>
            <a:r>
              <a:rPr lang="el-GR" dirty="0" err="1"/>
              <a:t>αντιχολινεστερασική</a:t>
            </a:r>
            <a:r>
              <a:rPr lang="el-GR" dirty="0"/>
              <a:t> αγωγή που αντιμετωπίστηκε με </a:t>
            </a:r>
            <a:r>
              <a:rPr lang="el-GR" dirty="0" err="1"/>
              <a:t>βεραπαμίλη</a:t>
            </a:r>
            <a:r>
              <a:rPr lang="el-GR" dirty="0"/>
              <a:t>.</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l-GR" dirty="0"/>
              <a:t>ΜΥΑΣΘΕΝΕΙΑ ΚΑΙ ΚΧ ΕΠΕΜΒΑΣΕΙΣ</a:t>
            </a:r>
          </a:p>
        </p:txBody>
      </p:sp>
      <p:sp>
        <p:nvSpPr>
          <p:cNvPr id="3" name="2 - Θέση περιεχομένου"/>
          <p:cNvSpPr>
            <a:spLocks noGrp="1"/>
          </p:cNvSpPr>
          <p:nvPr>
            <p:ph idx="1"/>
          </p:nvPr>
        </p:nvSpPr>
        <p:spPr/>
        <p:txBody>
          <a:bodyPr>
            <a:normAutofit lnSpcReduction="10000"/>
          </a:bodyPr>
          <a:lstStyle/>
          <a:p>
            <a:pPr marL="0" indent="0">
              <a:buNone/>
            </a:pPr>
            <a:r>
              <a:rPr lang="el-GR" dirty="0" err="1"/>
              <a:t>Νεοδιαγνωσθείσα</a:t>
            </a:r>
            <a:r>
              <a:rPr lang="el-GR" dirty="0"/>
              <a:t> μυασθένεια μετά από </a:t>
            </a:r>
            <a:r>
              <a:rPr lang="el-GR" b="1" dirty="0" err="1"/>
              <a:t>αορτοστεφανιαία</a:t>
            </a:r>
            <a:r>
              <a:rPr lang="el-GR" b="1" dirty="0"/>
              <a:t> παράκαμψη </a:t>
            </a:r>
            <a:r>
              <a:rPr lang="el-GR" dirty="0"/>
              <a:t>και </a:t>
            </a:r>
            <a:r>
              <a:rPr lang="el-GR" b="1" dirty="0" err="1"/>
              <a:t>περικαρδιοτομή</a:t>
            </a:r>
            <a:r>
              <a:rPr lang="el-GR" dirty="0"/>
              <a:t>. Μπορεί να είναι συμπτωματική μπορεί όμως να οφείλεται στην απελευθέρωση κατά το χειρουργείο από το θύμο αδένα </a:t>
            </a:r>
            <a:r>
              <a:rPr lang="el-GR" u="sng" dirty="0" err="1"/>
              <a:t>μυοειδών</a:t>
            </a:r>
            <a:r>
              <a:rPr lang="el-GR" dirty="0"/>
              <a:t> κυττάρων που εκφράζουν μόρια </a:t>
            </a:r>
            <a:r>
              <a:rPr lang="en-US" u="sng" dirty="0" err="1"/>
              <a:t>AchR</a:t>
            </a:r>
            <a:r>
              <a:rPr lang="en-US" dirty="0"/>
              <a:t>. </a:t>
            </a:r>
            <a:r>
              <a:rPr lang="el-GR" dirty="0"/>
              <a:t>Οι </a:t>
            </a:r>
            <a:r>
              <a:rPr lang="en-US" dirty="0" err="1"/>
              <a:t>AchR</a:t>
            </a:r>
            <a:r>
              <a:rPr lang="el-GR" dirty="0"/>
              <a:t> μπορεί να ενισχύσουν μία </a:t>
            </a:r>
            <a:r>
              <a:rPr lang="el-GR" dirty="0" err="1"/>
              <a:t>υποκλινική</a:t>
            </a:r>
            <a:r>
              <a:rPr lang="el-GR" dirty="0"/>
              <a:t> </a:t>
            </a:r>
            <a:r>
              <a:rPr lang="el-GR" dirty="0" err="1"/>
              <a:t>αντισωμιακή</a:t>
            </a:r>
            <a:r>
              <a:rPr lang="el-GR" dirty="0"/>
              <a:t> απάντηση ή να επιτρέψουν την παρουσίασή τους στο </a:t>
            </a:r>
            <a:r>
              <a:rPr lang="el-GR" dirty="0" err="1"/>
              <a:t>ανοσιακό</a:t>
            </a:r>
            <a:r>
              <a:rPr lang="el-GR" dirty="0"/>
              <a:t> σύστημα.</a:t>
            </a:r>
          </a:p>
          <a:p>
            <a:pPr>
              <a:buNone/>
            </a:pPr>
            <a:endParaRPr lang="el-GR"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l-GR" dirty="0"/>
              <a:t>ΜΥΑΣΘΕΝΕΙΑ ΚΑΙ ΒΑΛΒΙΔΟΠΑΘΕΙΑ</a:t>
            </a:r>
          </a:p>
        </p:txBody>
      </p:sp>
      <p:sp>
        <p:nvSpPr>
          <p:cNvPr id="3" name="2 - Θέση περιεχομένου"/>
          <p:cNvSpPr>
            <a:spLocks noGrp="1"/>
          </p:cNvSpPr>
          <p:nvPr>
            <p:ph idx="1"/>
          </p:nvPr>
        </p:nvSpPr>
        <p:spPr/>
        <p:txBody>
          <a:bodyPr/>
          <a:lstStyle/>
          <a:p>
            <a:pPr>
              <a:buNone/>
            </a:pPr>
            <a:r>
              <a:rPr lang="el-GR" dirty="0"/>
              <a:t>Δεν αναφέρεται συσχέτιση.</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fontScale="90000"/>
          </a:bodyPr>
          <a:lstStyle/>
          <a:p>
            <a:r>
              <a:rPr lang="el-GR" dirty="0"/>
              <a:t>ΑΥΤΟΑΝΟΣΗ ΑΥΤΟΝΟΜΗ ΠΟΛΥΝΕΥΡΟΠΑΘΕΙΑ ΑΑΝ</a:t>
            </a:r>
          </a:p>
        </p:txBody>
      </p:sp>
      <p:sp>
        <p:nvSpPr>
          <p:cNvPr id="3" name="2 - Θέση περιεχομένου"/>
          <p:cNvSpPr>
            <a:spLocks noGrp="1"/>
          </p:cNvSpPr>
          <p:nvPr>
            <p:ph idx="1"/>
          </p:nvPr>
        </p:nvSpPr>
        <p:spPr/>
        <p:txBody>
          <a:bodyPr>
            <a:normAutofit fontScale="62500" lnSpcReduction="20000"/>
          </a:bodyPr>
          <a:lstStyle/>
          <a:p>
            <a:r>
              <a:rPr lang="en-US" dirty="0"/>
              <a:t>Lennon</a:t>
            </a:r>
            <a:r>
              <a:rPr lang="el-GR" dirty="0"/>
              <a:t> </a:t>
            </a:r>
            <a:r>
              <a:rPr lang="en-US" dirty="0"/>
              <a:t>et al</a:t>
            </a:r>
            <a:r>
              <a:rPr lang="el-GR" dirty="0"/>
              <a:t> 2003.</a:t>
            </a:r>
            <a:r>
              <a:rPr lang="en-US" dirty="0" err="1"/>
              <a:t>Ab</a:t>
            </a:r>
            <a:r>
              <a:rPr lang="en-US" dirty="0"/>
              <a:t> </a:t>
            </a:r>
            <a:r>
              <a:rPr lang="el-GR" dirty="0"/>
              <a:t>έναντι </a:t>
            </a:r>
            <a:r>
              <a:rPr lang="el-GR" dirty="0" err="1"/>
              <a:t>γαγγλιονικών</a:t>
            </a:r>
            <a:r>
              <a:rPr lang="el-GR" dirty="0"/>
              <a:t> </a:t>
            </a:r>
            <a:r>
              <a:rPr lang="en-US" dirty="0" err="1"/>
              <a:t>AchR</a:t>
            </a:r>
            <a:r>
              <a:rPr lang="el-GR" dirty="0"/>
              <a:t> (</a:t>
            </a:r>
            <a:r>
              <a:rPr lang="el-GR" dirty="0" err="1"/>
              <a:t>α3</a:t>
            </a:r>
            <a:r>
              <a:rPr lang="el-GR" dirty="0"/>
              <a:t> </a:t>
            </a:r>
            <a:r>
              <a:rPr lang="el-GR" dirty="0" err="1"/>
              <a:t>υπομονάδα</a:t>
            </a:r>
            <a:r>
              <a:rPr lang="el-GR" dirty="0"/>
              <a:t>)</a:t>
            </a:r>
            <a:r>
              <a:rPr lang="en-US" dirty="0"/>
              <a:t>, </a:t>
            </a:r>
            <a:r>
              <a:rPr lang="el-GR" dirty="0"/>
              <a:t>ενίοτε πυροδοτούμενο από νεοπλασία</a:t>
            </a:r>
          </a:p>
          <a:p>
            <a:r>
              <a:rPr lang="el-GR" dirty="0"/>
              <a:t>Σπάνια αλλά απειλητική ζωή.</a:t>
            </a:r>
          </a:p>
          <a:p>
            <a:r>
              <a:rPr lang="el-GR" b="1" dirty="0"/>
              <a:t>Επηρεάζει και το συμπαθητικό και το παρασυμπαθητικό ΝΣ</a:t>
            </a:r>
            <a:r>
              <a:rPr lang="el-GR" dirty="0"/>
              <a:t>: ανώμαλη </a:t>
            </a:r>
            <a:r>
              <a:rPr lang="el-GR" dirty="0" err="1"/>
              <a:t>γ.εντ</a:t>
            </a:r>
            <a:r>
              <a:rPr lang="el-GR" dirty="0"/>
              <a:t>. κινητικότητα, διαταραχή σύσπασης –</a:t>
            </a:r>
            <a:r>
              <a:rPr lang="el-GR" dirty="0" err="1"/>
              <a:t>χάλασης</a:t>
            </a:r>
            <a:r>
              <a:rPr lang="el-GR" dirty="0"/>
              <a:t> ουροδόχου κύστεως, διαταραχή ΑΠ, έκκρισης ιδρώτα, σιέλου, κόρες σε μυδρίαση μη αντιδρώσες, σεξουαλικής δυσλειτουργία. </a:t>
            </a:r>
            <a:r>
              <a:rPr lang="en-US" dirty="0"/>
              <a:t>PE, IVIG</a:t>
            </a:r>
            <a:r>
              <a:rPr lang="el-GR" dirty="0"/>
              <a:t>, κορτικοστεροειδή ή άλλα </a:t>
            </a:r>
            <a:r>
              <a:rPr lang="el-GR" dirty="0" err="1"/>
              <a:t>ανοσοκατασταλτικά</a:t>
            </a:r>
            <a:r>
              <a:rPr lang="el-GR" dirty="0"/>
              <a:t> με ποικίλη αποτελεσματικότητα. Αναφέρονται περιπτώσεις ασθενών με μυασθένεια και διαταραχή ΑΝΣ που κυμαίνεται από μεμονωμένη </a:t>
            </a:r>
            <a:r>
              <a:rPr lang="el-GR" dirty="0" err="1"/>
              <a:t>γαστροπάρεση</a:t>
            </a:r>
            <a:r>
              <a:rPr lang="el-GR" dirty="0"/>
              <a:t> έως </a:t>
            </a:r>
            <a:r>
              <a:rPr lang="el-GR" dirty="0" err="1"/>
              <a:t>πανδυσαυτονομία</a:t>
            </a:r>
            <a:r>
              <a:rPr lang="en-US" dirty="0"/>
              <a:t>.</a:t>
            </a:r>
            <a:r>
              <a:rPr lang="el-GR" dirty="0"/>
              <a:t> Όλοι είχαν </a:t>
            </a:r>
            <a:r>
              <a:rPr lang="en-US" b="1" dirty="0" err="1"/>
              <a:t>AbAchR</a:t>
            </a:r>
            <a:r>
              <a:rPr lang="el-GR" b="1" dirty="0"/>
              <a:t> </a:t>
            </a:r>
            <a:r>
              <a:rPr lang="el-GR" dirty="0"/>
              <a:t>έναντι </a:t>
            </a:r>
            <a:r>
              <a:rPr lang="el-GR" b="1" dirty="0"/>
              <a:t>γραμμωτών</a:t>
            </a:r>
            <a:r>
              <a:rPr lang="el-GR" dirty="0"/>
              <a:t> μυών και 3/7 (όλοι είχαν θύμωμα) είχαν </a:t>
            </a:r>
            <a:r>
              <a:rPr lang="en-US" b="1" dirty="0" err="1"/>
              <a:t>AbAchR</a:t>
            </a:r>
            <a:r>
              <a:rPr lang="el-GR" b="1" dirty="0"/>
              <a:t> </a:t>
            </a:r>
            <a:r>
              <a:rPr lang="el-GR" dirty="0"/>
              <a:t> έναντι </a:t>
            </a:r>
            <a:r>
              <a:rPr lang="el-GR" b="1" dirty="0" err="1"/>
              <a:t>γαγγλιονικών</a:t>
            </a:r>
            <a:r>
              <a:rPr lang="el-GR" dirty="0"/>
              <a:t> υποδοχέων. Κάποιοι βελτιώθηκαν με αντιχολινεστερασικά.</a:t>
            </a:r>
          </a:p>
          <a:p>
            <a:r>
              <a:rPr lang="el-GR" dirty="0"/>
              <a:t>Υποστηρίζεται πλέον ότι τα </a:t>
            </a:r>
            <a:r>
              <a:rPr lang="en-US" dirty="0"/>
              <a:t>Neuronal </a:t>
            </a:r>
            <a:r>
              <a:rPr lang="en-US" dirty="0" err="1"/>
              <a:t>AChR</a:t>
            </a:r>
            <a:r>
              <a:rPr lang="en-US" dirty="0"/>
              <a:t> antibodies </a:t>
            </a:r>
            <a:r>
              <a:rPr lang="el-GR" dirty="0"/>
              <a:t>είναι ένας νέος δείκτης </a:t>
            </a:r>
            <a:r>
              <a:rPr lang="el-GR" dirty="0" err="1"/>
              <a:t>αυτοανοσίας</a:t>
            </a:r>
            <a:r>
              <a:rPr lang="el-GR" dirty="0"/>
              <a:t> </a:t>
            </a:r>
          </a:p>
          <a:p>
            <a:endParaRPr lang="el-GR"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el-GR" dirty="0"/>
              <a:t>ΜΥΑΣΘΕΝΕΙΑ-ΚΑΡΔΙΑΚΑ ΕΝΖΥΜΑ</a:t>
            </a:r>
          </a:p>
        </p:txBody>
      </p:sp>
      <p:sp>
        <p:nvSpPr>
          <p:cNvPr id="3" name="2 - Θέση περιεχομένου"/>
          <p:cNvSpPr>
            <a:spLocks noGrp="1"/>
          </p:cNvSpPr>
          <p:nvPr>
            <p:ph idx="1"/>
          </p:nvPr>
        </p:nvSpPr>
        <p:spPr/>
        <p:txBody>
          <a:bodyPr>
            <a:normAutofit fontScale="70000" lnSpcReduction="20000"/>
          </a:bodyPr>
          <a:lstStyle/>
          <a:p>
            <a:r>
              <a:rPr lang="el-GR" dirty="0"/>
              <a:t>Αρκετές νευρομυϊκές παθήσεις σχετίζονται με αύξηση </a:t>
            </a:r>
            <a:r>
              <a:rPr lang="el-GR" b="1" dirty="0" err="1"/>
              <a:t>τροπονίνης</a:t>
            </a:r>
            <a:r>
              <a:rPr lang="el-GR" b="1" dirty="0"/>
              <a:t> </a:t>
            </a:r>
            <a:r>
              <a:rPr lang="en-US" b="1" dirty="0" err="1"/>
              <a:t>cTnT</a:t>
            </a:r>
            <a:r>
              <a:rPr lang="el-GR" b="1" dirty="0"/>
              <a:t> </a:t>
            </a:r>
            <a:r>
              <a:rPr lang="el-GR" dirty="0"/>
              <a:t>σχεδόν πάντα σε συνδυασμό με αύξηση της </a:t>
            </a:r>
            <a:r>
              <a:rPr lang="en-US" b="1" dirty="0"/>
              <a:t>CPK</a:t>
            </a:r>
            <a:r>
              <a:rPr lang="el-GR" dirty="0"/>
              <a:t>. Ποτέ δεν παρατηρείται αύξηση </a:t>
            </a:r>
            <a:r>
              <a:rPr lang="en-US" b="1" dirty="0" err="1"/>
              <a:t>cTn</a:t>
            </a:r>
            <a:r>
              <a:rPr lang="el-GR" b="1" dirty="0"/>
              <a:t>Ι.</a:t>
            </a:r>
            <a:r>
              <a:rPr lang="el-GR" dirty="0"/>
              <a:t> Στη μυασθένεια περιγράφονται αυξήσεις </a:t>
            </a:r>
            <a:r>
              <a:rPr lang="el-GR" dirty="0" err="1"/>
              <a:t>τροπονίνης</a:t>
            </a:r>
            <a:r>
              <a:rPr lang="el-GR" dirty="0"/>
              <a:t>, αλλά πάντα σε συνδυασμό με καρδιακή προσβολή</a:t>
            </a:r>
            <a:r>
              <a:rPr lang="en-US" dirty="0"/>
              <a:t> (</a:t>
            </a:r>
            <a:r>
              <a:rPr lang="en-US" dirty="0" err="1"/>
              <a:t>takotsubo</a:t>
            </a:r>
            <a:r>
              <a:rPr lang="en-US" dirty="0"/>
              <a:t>, </a:t>
            </a:r>
            <a:r>
              <a:rPr lang="en-US" dirty="0" err="1"/>
              <a:t>myocarditis</a:t>
            </a:r>
            <a:r>
              <a:rPr lang="en-US" dirty="0"/>
              <a:t>)</a:t>
            </a:r>
            <a:endParaRPr lang="el-GR" dirty="0"/>
          </a:p>
          <a:p>
            <a:r>
              <a:rPr lang="el-GR" dirty="0"/>
              <a:t>Αναφέρεται περίπτωση ασθενούς (με θετικά </a:t>
            </a:r>
            <a:r>
              <a:rPr lang="en-US" dirty="0" err="1"/>
              <a:t>Ab</a:t>
            </a:r>
            <a:r>
              <a:rPr lang="en-US" dirty="0"/>
              <a:t> </a:t>
            </a:r>
            <a:r>
              <a:rPr lang="el-GR" dirty="0"/>
              <a:t>έναντι </a:t>
            </a:r>
            <a:r>
              <a:rPr lang="el-GR" dirty="0" err="1"/>
              <a:t>τιτίνης</a:t>
            </a:r>
            <a:r>
              <a:rPr lang="el-GR" dirty="0"/>
              <a:t> και </a:t>
            </a:r>
            <a:r>
              <a:rPr lang="el-GR" dirty="0" err="1"/>
              <a:t>ρυανοδίνης</a:t>
            </a:r>
            <a:r>
              <a:rPr lang="el-GR" dirty="0"/>
              <a:t>) με πολύ αυξημένη τροπονίνη </a:t>
            </a:r>
            <a:r>
              <a:rPr lang="en-US" dirty="0" err="1"/>
              <a:t>CTnT</a:t>
            </a:r>
            <a:r>
              <a:rPr lang="el-GR" dirty="0"/>
              <a:t> χωρίς αποδεδειγμένη καρδιακή βλάβη</a:t>
            </a:r>
            <a:r>
              <a:rPr lang="en-US" dirty="0"/>
              <a:t>.</a:t>
            </a:r>
            <a:r>
              <a:rPr lang="el-GR" dirty="0"/>
              <a:t> Επιπλέον, τα υπόλοιπα μυϊκά ένζυμα ήταν φυσιολογικά</a:t>
            </a:r>
            <a:r>
              <a:rPr lang="en-US" dirty="0"/>
              <a:t> </a:t>
            </a:r>
            <a:r>
              <a:rPr lang="el-GR" dirty="0"/>
              <a:t>απομακρύνοντας το ενδεχόμενο η αύξηση να οφειλόταν είτε σε μυϊκή είτε σε </a:t>
            </a:r>
            <a:r>
              <a:rPr lang="el-GR" dirty="0" err="1"/>
              <a:t>μυοκαρδιακή</a:t>
            </a:r>
            <a:r>
              <a:rPr lang="el-GR" dirty="0"/>
              <a:t> βλάβη. Η εξήγηση που δίδεται είναι η διασταυρούμενη αντίδραση </a:t>
            </a:r>
            <a:r>
              <a:rPr lang="el-GR" b="1" dirty="0" err="1"/>
              <a:t>ετεροφιλικών</a:t>
            </a:r>
            <a:r>
              <a:rPr lang="el-GR" b="1" dirty="0"/>
              <a:t> </a:t>
            </a:r>
            <a:r>
              <a:rPr lang="en-US" b="1" dirty="0" err="1"/>
              <a:t>Ab</a:t>
            </a:r>
            <a:r>
              <a:rPr lang="en-US" b="1" dirty="0"/>
              <a:t> </a:t>
            </a:r>
            <a:r>
              <a:rPr lang="el-GR" dirty="0"/>
              <a:t>ή άλλων </a:t>
            </a:r>
            <a:r>
              <a:rPr lang="en-US" dirty="0" err="1"/>
              <a:t>Ab</a:t>
            </a:r>
            <a:r>
              <a:rPr lang="el-GR" dirty="0"/>
              <a:t> της μυασθένειας με τα </a:t>
            </a:r>
            <a:r>
              <a:rPr lang="en-US" dirty="0" err="1"/>
              <a:t>Ab</a:t>
            </a:r>
            <a:r>
              <a:rPr lang="el-GR" dirty="0"/>
              <a:t> των  </a:t>
            </a:r>
            <a:r>
              <a:rPr lang="el-GR" dirty="0" err="1"/>
              <a:t>ανοσοδοκιμασιών</a:t>
            </a:r>
            <a:r>
              <a:rPr lang="el-GR" dirty="0"/>
              <a:t> δίνοντας ψευδώς θετικά αποτελέσματα.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cstate="print"/>
          <a:srcRect/>
          <a:stretch>
            <a:fillRect/>
          </a:stretch>
        </p:blipFill>
        <p:spPr bwMode="auto">
          <a:xfrm>
            <a:off x="357158" y="3143248"/>
            <a:ext cx="8229600" cy="3163887"/>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214282" y="285728"/>
            <a:ext cx="8386791" cy="2146963"/>
          </a:xfrm>
          <a:prstGeom prst="rect">
            <a:avLst/>
          </a:prstGeom>
          <a:noFill/>
          <a:ln w="9525">
            <a:noFill/>
            <a:miter lim="800000"/>
            <a:headEnd/>
            <a:tailEnd/>
          </a:ln>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Τίτλος 1">
            <a:extLst>
              <a:ext uri="{FF2B5EF4-FFF2-40B4-BE49-F238E27FC236}">
                <a16:creationId xmlns:a16="http://schemas.microsoft.com/office/drawing/2014/main" id="{4A0930FA-6967-4B56-9047-13D702F254A2}"/>
              </a:ext>
            </a:extLst>
          </p:cNvPr>
          <p:cNvSpPr>
            <a:spLocks noGrp="1"/>
          </p:cNvSpPr>
          <p:nvPr>
            <p:ph type="title"/>
          </p:nvPr>
        </p:nvSpPr>
        <p:spPr/>
        <p:txBody>
          <a:bodyPr>
            <a:normAutofit fontScale="90000"/>
          </a:bodyPr>
          <a:lstStyle/>
          <a:p>
            <a:pPr eaLnBrk="1" hangingPunct="1"/>
            <a:r>
              <a:rPr lang="el-GR" altLang="el-GR"/>
              <a:t>ΒΙΒΛΙΟΓΡΑΦΙΑ</a:t>
            </a:r>
            <a:br>
              <a:rPr lang="el-GR" altLang="el-GR"/>
            </a:br>
            <a:endParaRPr lang="el-GR" altLang="el-GR"/>
          </a:p>
        </p:txBody>
      </p:sp>
      <p:sp>
        <p:nvSpPr>
          <p:cNvPr id="89091" name="Θέση περιεχομένου 2">
            <a:extLst>
              <a:ext uri="{FF2B5EF4-FFF2-40B4-BE49-F238E27FC236}">
                <a16:creationId xmlns:a16="http://schemas.microsoft.com/office/drawing/2014/main" id="{2941BDFA-5954-4FE9-B92F-1457277F60F9}"/>
              </a:ext>
            </a:extLst>
          </p:cNvPr>
          <p:cNvSpPr>
            <a:spLocks noGrp="1"/>
          </p:cNvSpPr>
          <p:nvPr>
            <p:ph idx="1"/>
          </p:nvPr>
        </p:nvSpPr>
        <p:spPr/>
        <p:txBody>
          <a:bodyPr>
            <a:normAutofit fontScale="77500" lnSpcReduction="20000"/>
          </a:bodyPr>
          <a:lstStyle/>
          <a:p>
            <a:pPr eaLnBrk="1" hangingPunct="1"/>
            <a:r>
              <a:rPr lang="en-US" altLang="el-GR" b="1" dirty="0"/>
              <a:t>Adams and Victor's Principles of Neurology 11th Edition, McGraw Hill, 2019</a:t>
            </a:r>
            <a:endParaRPr lang="el-GR" altLang="el-GR" b="1" dirty="0"/>
          </a:p>
          <a:p>
            <a:pPr eaLnBrk="1" hangingPunct="1"/>
            <a:endParaRPr lang="en-US" altLang="el-GR" b="1" dirty="0"/>
          </a:p>
          <a:p>
            <a:r>
              <a:rPr lang="en-US" altLang="el-GR" b="1" dirty="0"/>
              <a:t>Netter's Neurology, 2nd Edition</a:t>
            </a:r>
            <a:r>
              <a:rPr lang="el-GR" altLang="el-GR" b="1" dirty="0"/>
              <a:t>, </a:t>
            </a:r>
            <a:r>
              <a:rPr lang="en-US" altLang="el-GR" b="1" dirty="0"/>
              <a:t>Saunders</a:t>
            </a:r>
            <a:r>
              <a:rPr lang="el-GR" altLang="el-GR" b="1" dirty="0"/>
              <a:t>, 2011</a:t>
            </a:r>
          </a:p>
          <a:p>
            <a:pPr marL="0" indent="0">
              <a:buNone/>
            </a:pPr>
            <a:endParaRPr lang="el-GR" altLang="el-GR" b="1" dirty="0"/>
          </a:p>
          <a:p>
            <a:pPr marL="0" indent="0">
              <a:buNone/>
            </a:pPr>
            <a:endParaRPr lang="en-US" altLang="el-GR" b="1" dirty="0"/>
          </a:p>
          <a:p>
            <a:r>
              <a:rPr lang="el-GR" altLang="el-GR" b="1" dirty="0"/>
              <a:t>Νευρολογία Λογοθέτη, 5</a:t>
            </a:r>
            <a:r>
              <a:rPr lang="el-GR" altLang="el-GR" b="1" baseline="30000" dirty="0"/>
              <a:t>η</a:t>
            </a:r>
            <a:r>
              <a:rPr lang="el-GR" altLang="el-GR" b="1" dirty="0"/>
              <a:t> έκδοση, </a:t>
            </a:r>
            <a:r>
              <a:rPr lang="en-ID" altLang="el-GR" b="1" dirty="0"/>
              <a:t>University Studio Press, </a:t>
            </a:r>
            <a:r>
              <a:rPr lang="el-GR" altLang="el-GR" b="1" dirty="0"/>
              <a:t>Θεσσαλονίκη, 2016</a:t>
            </a:r>
          </a:p>
          <a:p>
            <a:endParaRPr lang="el-GR" altLang="el-GR" b="1" dirty="0"/>
          </a:p>
          <a:p>
            <a:r>
              <a:rPr lang="el-GR" altLang="el-GR" b="1" dirty="0"/>
              <a:t>Οι αναφερόμενες στις διαφάνειες παραπομπές σε άρθρα</a:t>
            </a:r>
          </a:p>
          <a:p>
            <a:r>
              <a:rPr lang="el-GR" altLang="el-GR" b="1" dirty="0"/>
              <a:t>ΟΙ ΗΜΓ εικόνες προέρχονται από το προσωπικό αρχείο</a:t>
            </a:r>
            <a:br>
              <a:rPr lang="en-US" altLang="el-GR" dirty="0"/>
            </a:br>
            <a:endParaRPr lang="el-GR" altLang="el-GR"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5403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l-GR" sz="3200" b="1" dirty="0"/>
              <a:t>ΑΛΛΑΝΤΙΑΣΗ</a:t>
            </a:r>
          </a:p>
        </p:txBody>
      </p:sp>
      <p:sp>
        <p:nvSpPr>
          <p:cNvPr id="3" name="2 - Θέση περιεχομένου"/>
          <p:cNvSpPr>
            <a:spLocks noGrp="1"/>
          </p:cNvSpPr>
          <p:nvPr>
            <p:ph idx="1"/>
          </p:nvPr>
        </p:nvSpPr>
        <p:spPr>
          <a:xfrm>
            <a:off x="457200" y="928670"/>
            <a:ext cx="8229600" cy="5197493"/>
          </a:xfrm>
        </p:spPr>
        <p:txBody>
          <a:bodyPr>
            <a:normAutofit/>
          </a:bodyPr>
          <a:lstStyle/>
          <a:p>
            <a:pPr>
              <a:buNone/>
            </a:pPr>
            <a:r>
              <a:rPr lang="el-GR" dirty="0"/>
              <a:t>	Προκαλείται από τη </a:t>
            </a:r>
            <a:r>
              <a:rPr lang="el-GR" dirty="0" err="1"/>
              <a:t>νευροτοξίνη</a:t>
            </a:r>
            <a:r>
              <a:rPr lang="el-GR" dirty="0"/>
              <a:t> του </a:t>
            </a:r>
            <a:r>
              <a:rPr lang="el-GR" dirty="0" err="1"/>
              <a:t>βακτήριου</a:t>
            </a:r>
            <a:r>
              <a:rPr lang="el-GR" dirty="0"/>
              <a:t> </a:t>
            </a:r>
            <a:r>
              <a:rPr lang="en-US" b="1" dirty="0" err="1">
                <a:solidFill>
                  <a:srgbClr val="0070C0"/>
                </a:solidFill>
              </a:rPr>
              <a:t>Clostiridium</a:t>
            </a:r>
            <a:r>
              <a:rPr lang="en-US" b="1" dirty="0">
                <a:solidFill>
                  <a:srgbClr val="0070C0"/>
                </a:solidFill>
              </a:rPr>
              <a:t> </a:t>
            </a:r>
            <a:r>
              <a:rPr lang="en-US" b="1" dirty="0" err="1">
                <a:solidFill>
                  <a:srgbClr val="0070C0"/>
                </a:solidFill>
              </a:rPr>
              <a:t>botulinum</a:t>
            </a:r>
            <a:r>
              <a:rPr lang="el-GR" dirty="0"/>
              <a:t>.</a:t>
            </a:r>
            <a:r>
              <a:rPr lang="en-US" dirty="0"/>
              <a:t> </a:t>
            </a:r>
            <a:r>
              <a:rPr lang="el-GR" dirty="0"/>
              <a:t>Το </a:t>
            </a:r>
            <a:r>
              <a:rPr lang="el-GR" dirty="0" err="1"/>
              <a:t>Clostridium</a:t>
            </a:r>
            <a:r>
              <a:rPr lang="el-GR" dirty="0"/>
              <a:t> </a:t>
            </a:r>
            <a:r>
              <a:rPr lang="el-GR" dirty="0" err="1"/>
              <a:t>botulinum</a:t>
            </a:r>
            <a:r>
              <a:rPr lang="el-GR" dirty="0"/>
              <a:t> είναι ένα </a:t>
            </a:r>
            <a:r>
              <a:rPr lang="el-GR" dirty="0" err="1"/>
              <a:t>Gram</a:t>
            </a:r>
            <a:r>
              <a:rPr lang="el-GR" dirty="0"/>
              <a:t> (+) βακτηρίδιο που αναπτύσσεται καλύτερα υπό αναερόβιες συνθήκες. Το βακτηρίδιο παράγει σπόρια που του επιτρέπουν να επιβιώνει σε δυσμενείς συνθήκες.</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anti musk.jpg"/>
          <p:cNvPicPr>
            <a:picLocks noChangeAspect="1"/>
          </p:cNvPicPr>
          <p:nvPr/>
        </p:nvPicPr>
        <p:blipFill>
          <a:blip r:embed="rId2"/>
          <a:stretch>
            <a:fillRect/>
          </a:stretch>
        </p:blipFill>
        <p:spPr>
          <a:xfrm>
            <a:off x="500034" y="1071546"/>
            <a:ext cx="7429552" cy="5665552"/>
          </a:xfrm>
          <a:prstGeom prst="rect">
            <a:avLst/>
          </a:prstGeom>
        </p:spPr>
      </p:pic>
      <p:sp>
        <p:nvSpPr>
          <p:cNvPr id="3" name="2 - TextBox"/>
          <p:cNvSpPr txBox="1"/>
          <p:nvPr/>
        </p:nvSpPr>
        <p:spPr>
          <a:xfrm>
            <a:off x="285720" y="428604"/>
            <a:ext cx="2291076"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Anti Musk</a:t>
            </a:r>
            <a:endParaRPr kumimoji="0" lang="el-GR" sz="40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lstStyle/>
          <a:p>
            <a:r>
              <a:rPr lang="el-GR" dirty="0"/>
              <a:t>ΑΛΛΑΝΤΙΑΣΗ</a:t>
            </a:r>
          </a:p>
        </p:txBody>
      </p:sp>
      <p:sp>
        <p:nvSpPr>
          <p:cNvPr id="3" name="2 - Θέση περιεχομένου"/>
          <p:cNvSpPr>
            <a:spLocks noGrp="1"/>
          </p:cNvSpPr>
          <p:nvPr>
            <p:ph idx="1"/>
          </p:nvPr>
        </p:nvSpPr>
        <p:spPr/>
        <p:txBody>
          <a:bodyPr/>
          <a:lstStyle/>
          <a:p>
            <a:pPr>
              <a:buNone/>
            </a:pPr>
            <a:r>
              <a:rPr lang="el-GR" dirty="0"/>
              <a:t>	Μετά την απορρόφηση στην κυκλοφορία η </a:t>
            </a:r>
            <a:r>
              <a:rPr lang="el-GR" b="1" dirty="0"/>
              <a:t>τοξίνη</a:t>
            </a:r>
            <a:r>
              <a:rPr lang="el-GR" dirty="0"/>
              <a:t> συνδέεται στην </a:t>
            </a:r>
            <a:r>
              <a:rPr lang="el-GR" b="1" dirty="0" err="1"/>
              <a:t>προσυναπτική</a:t>
            </a:r>
            <a:r>
              <a:rPr lang="el-GR" dirty="0"/>
              <a:t> μεμβράνη νωτιαίων και κρανιακών νεύρων, </a:t>
            </a:r>
            <a:r>
              <a:rPr lang="el-GR" u="sng" dirty="0" err="1"/>
              <a:t>ενδοκυττώνεται</a:t>
            </a:r>
            <a:r>
              <a:rPr lang="el-GR" dirty="0"/>
              <a:t> και εμποδίζει την απελευθέρωση </a:t>
            </a:r>
            <a:r>
              <a:rPr lang="en-US" dirty="0"/>
              <a:t>Ach</a:t>
            </a:r>
            <a:r>
              <a:rPr lang="el-GR" dirty="0"/>
              <a:t> μέσω </a:t>
            </a:r>
            <a:r>
              <a:rPr lang="el-GR" u="sng" dirty="0"/>
              <a:t>διάσπασης πολυπεπτιδίων που είναι απαραίτητα για την «</a:t>
            </a:r>
            <a:r>
              <a:rPr lang="el-GR" b="1" u="sng" dirty="0"/>
              <a:t>σύντηξη</a:t>
            </a:r>
            <a:r>
              <a:rPr lang="el-GR" u="sng" dirty="0"/>
              <a:t>» συναπτικών κυστιδίων στην </a:t>
            </a:r>
            <a:r>
              <a:rPr lang="el-GR" u="sng" dirty="0" err="1"/>
              <a:t>προσυναπτική</a:t>
            </a:r>
            <a:r>
              <a:rPr lang="el-GR" u="sng" dirty="0"/>
              <a:t> μεμβράνη.</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SYNTHX 2I.png"/>
          <p:cNvPicPr>
            <a:picLocks noChangeAspect="1"/>
          </p:cNvPicPr>
          <p:nvPr/>
        </p:nvPicPr>
        <p:blipFill>
          <a:blip r:embed="rId2"/>
          <a:stretch>
            <a:fillRect/>
          </a:stretch>
        </p:blipFill>
        <p:spPr>
          <a:xfrm>
            <a:off x="827585" y="78322"/>
            <a:ext cx="6387622" cy="6779678"/>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l-GR" dirty="0"/>
              <a:t>ΤΕΤΑΝΟΣ</a:t>
            </a:r>
          </a:p>
        </p:txBody>
      </p:sp>
      <p:sp>
        <p:nvSpPr>
          <p:cNvPr id="3" name="2 - Θέση περιεχομένου"/>
          <p:cNvSpPr>
            <a:spLocks noGrp="1"/>
          </p:cNvSpPr>
          <p:nvPr>
            <p:ph idx="1"/>
          </p:nvPr>
        </p:nvSpPr>
        <p:spPr/>
        <p:txBody>
          <a:bodyPr>
            <a:normAutofit fontScale="85000" lnSpcReduction="20000"/>
          </a:bodyPr>
          <a:lstStyle/>
          <a:p>
            <a:r>
              <a:rPr lang="el-GR" b="1" dirty="0" err="1"/>
              <a:t>Νευροτοξίνη</a:t>
            </a:r>
            <a:r>
              <a:rPr lang="el-GR" dirty="0"/>
              <a:t> που εκκρίνεται στο σημείο τραυματισμού από το </a:t>
            </a:r>
            <a:r>
              <a:rPr lang="el-GR" u="sng" dirty="0" err="1"/>
              <a:t>κλωστηρίδιο</a:t>
            </a:r>
            <a:r>
              <a:rPr lang="el-GR" u="sng" dirty="0"/>
              <a:t> τετάνου </a:t>
            </a:r>
            <a:r>
              <a:rPr lang="el-GR" dirty="0"/>
              <a:t>(αναερόβιος </a:t>
            </a:r>
            <a:r>
              <a:rPr lang="en-US" dirty="0"/>
              <a:t>gram+</a:t>
            </a:r>
            <a:r>
              <a:rPr lang="el-GR" dirty="0"/>
              <a:t> βάκιλος). Οι σπόροι βρίσκονται στο έδαφος σε όλον τον κόσμο. Σημεία εισόδου είναι τραύματα, θέσεις εγχύσεων, εγκαύματα, έλκη, μολυσμένοι ομφάλιοι λώροι. Η νέκρωση των ιστών και η διαπύηση τους επιτρέπει βλάστηση σπόρων και παραγωγή τοξίνης που παραλαμβάνεται από τις τελικές νευρικές απολήξεις και μέσω αυτών ανέρχονται ως το ΝΜ και το στέλεχος.</a:t>
            </a:r>
          </a:p>
          <a:p>
            <a:r>
              <a:rPr lang="el-GR" dirty="0"/>
              <a:t>Η </a:t>
            </a:r>
            <a:r>
              <a:rPr lang="el-GR" b="1" dirty="0" err="1"/>
              <a:t>τετανοσπασμίνη</a:t>
            </a:r>
            <a:r>
              <a:rPr lang="el-GR" b="1" dirty="0"/>
              <a:t> αποκλείει ενδιάμεσους ανασταλτικούς νευρώνες οδηγώντας σε υπέρμετρη εκφόρτιση κινητικών νευρώνων και του ΑΝΣ.</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a:blip r:embed="rId2"/>
          <a:srcRect/>
          <a:stretch>
            <a:fillRect/>
          </a:stretch>
        </p:blipFill>
        <p:spPr bwMode="auto">
          <a:xfrm>
            <a:off x="1142976" y="500042"/>
            <a:ext cx="2376500" cy="2921569"/>
          </a:xfrm>
          <a:prstGeom prst="rect">
            <a:avLst/>
          </a:prstGeom>
          <a:noFill/>
          <a:ln w="9525">
            <a:noFill/>
            <a:miter lim="800000"/>
            <a:headEnd/>
            <a:tailEnd/>
          </a:ln>
          <a:effectLst/>
        </p:spPr>
      </p:pic>
      <p:pic>
        <p:nvPicPr>
          <p:cNvPr id="176132" name="Picture 4"/>
          <p:cNvPicPr>
            <a:picLocks noChangeAspect="1" noChangeArrowheads="1"/>
          </p:cNvPicPr>
          <p:nvPr/>
        </p:nvPicPr>
        <p:blipFill>
          <a:blip r:embed="rId3"/>
          <a:srcRect/>
          <a:stretch>
            <a:fillRect/>
          </a:stretch>
        </p:blipFill>
        <p:spPr bwMode="auto">
          <a:xfrm>
            <a:off x="1500166" y="4000504"/>
            <a:ext cx="5863127" cy="1990736"/>
          </a:xfrm>
          <a:prstGeom prst="rect">
            <a:avLst/>
          </a:prstGeom>
          <a:noFill/>
          <a:ln w="9525">
            <a:noFill/>
            <a:miter lim="800000"/>
            <a:headEnd/>
            <a:tailEnd/>
          </a:ln>
          <a:effectLst/>
        </p:spPr>
      </p:pic>
      <p:sp>
        <p:nvSpPr>
          <p:cNvPr id="5" name="4 - TextBox"/>
          <p:cNvSpPr txBox="1"/>
          <p:nvPr/>
        </p:nvSpPr>
        <p:spPr>
          <a:xfrm>
            <a:off x="3286116" y="1428736"/>
            <a:ext cx="597246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Ο τέτανος προκαλεί συνεχόμενη σύσπαση σκελετικών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μυϊκών ινών. Οφείλεται στο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Clostidrium</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tetani</a:t>
            </a:r>
            <a:r>
              <a:rPr kumimoji="0" lang="el-GR" sz="1800" b="0" i="0" u="none" strike="noStrike" kern="1200" cap="none" spc="0" normalizeH="0" baseline="0" noProof="0" dirty="0">
                <a:ln>
                  <a:noFill/>
                </a:ln>
                <a:solidFill>
                  <a:prstClr val="black"/>
                </a:solidFill>
                <a:effectLst/>
                <a:uLnTx/>
                <a:uFillTx/>
                <a:latin typeface="Calibri"/>
                <a:ea typeface="+mn-ea"/>
                <a:cs typeface="+mn-cs"/>
              </a:rPr>
              <a:t> που παράγει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err="1">
                <a:ln>
                  <a:noFill/>
                </a:ln>
                <a:solidFill>
                  <a:prstClr val="black"/>
                </a:solidFill>
                <a:effectLst/>
                <a:uLnTx/>
                <a:uFillTx/>
                <a:latin typeface="Calibri"/>
                <a:ea typeface="+mn-ea"/>
                <a:cs typeface="+mn-cs"/>
              </a:rPr>
              <a:t>τετανοσμπασμίνη</a:t>
            </a:r>
            <a:r>
              <a:rPr kumimoji="0" lang="el-GR" sz="1800" b="0" i="0" u="none" strike="noStrike" kern="1200" cap="none" spc="0" normalizeH="0" baseline="0" noProof="0" dirty="0">
                <a:ln>
                  <a:noFill/>
                </a:ln>
                <a:solidFill>
                  <a:prstClr val="black"/>
                </a:solidFill>
                <a:effectLst/>
                <a:uLnTx/>
                <a:uFillTx/>
                <a:latin typeface="Calibri"/>
                <a:ea typeface="+mn-ea"/>
                <a:cs typeface="+mn-cs"/>
              </a:rPr>
              <a:t>. Η μόλυνση προκαλείται από βαθύ τραύμα.</a:t>
            </a:r>
          </a:p>
        </p:txBody>
      </p:sp>
      <p:sp>
        <p:nvSpPr>
          <p:cNvPr id="6" name="5 - TextBox"/>
          <p:cNvSpPr txBox="1"/>
          <p:nvPr/>
        </p:nvSpPr>
        <p:spPr>
          <a:xfrm>
            <a:off x="5000628" y="428604"/>
            <a:ext cx="1043491"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a:ea typeface="+mn-ea"/>
                <a:cs typeface="+mn-cs"/>
              </a:rPr>
              <a:t>ΤΕΤΑΝΟΣ</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2"/>
          <a:srcRect/>
          <a:stretch>
            <a:fillRect/>
          </a:stretch>
        </p:blipFill>
        <p:spPr bwMode="auto">
          <a:xfrm>
            <a:off x="785786" y="714356"/>
            <a:ext cx="3943350" cy="3895725"/>
          </a:xfrm>
          <a:prstGeom prst="rect">
            <a:avLst/>
          </a:prstGeom>
          <a:noFill/>
          <a:ln w="9525">
            <a:noFill/>
            <a:miter lim="800000"/>
            <a:headEnd/>
            <a:tailEnd/>
          </a:ln>
          <a:effectLst/>
        </p:spPr>
      </p:pic>
      <p:sp>
        <p:nvSpPr>
          <p:cNvPr id="3" name="2 - TextBox"/>
          <p:cNvSpPr txBox="1"/>
          <p:nvPr/>
        </p:nvSpPr>
        <p:spPr>
          <a:xfrm>
            <a:off x="3143240" y="3500438"/>
            <a:ext cx="6047425"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Η άγρια επιφάνεια μετάλλου προσφέρει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ιδανικό περιβάλλον για το </a:t>
            </a:r>
            <a:r>
              <a:rPr kumimoji="0" lang="el-GR" sz="1800" b="0" i="0" u="none" strike="noStrike" kern="1200" cap="none" spc="0" normalizeH="0" baseline="0" noProof="0" dirty="0" err="1">
                <a:ln>
                  <a:noFill/>
                </a:ln>
                <a:solidFill>
                  <a:prstClr val="black"/>
                </a:solidFill>
                <a:effectLst/>
                <a:uLnTx/>
                <a:uFillTx/>
                <a:latin typeface="Calibri"/>
                <a:ea typeface="+mn-ea"/>
                <a:cs typeface="+mn-cs"/>
              </a:rPr>
              <a:t>κλωστηρίδιο</a:t>
            </a:r>
            <a:r>
              <a:rPr kumimoji="0" lang="el-GR"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Σπόροι εισέρχονται στην πληγή,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μετατρέπονται σε  βακτήρια και παράγουν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τοξίνη. Δεσμεύεται στη ΝΜΣ και ταξιδεύει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κατά μήκος νεύρων προς τα πρόσθια κέρατα όπου μπλοκάρει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ανασταλτικούς νευρώνες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Renshaw</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4294967295"/>
          </p:nvPr>
        </p:nvSpPr>
        <p:spPr>
          <a:xfrm>
            <a:off x="0" y="1600200"/>
            <a:ext cx="8229600" cy="4525963"/>
          </a:xfrm>
        </p:spPr>
        <p:txBody>
          <a:bodyPr>
            <a:normAutofit/>
          </a:bodyPr>
          <a:lstStyle/>
          <a:p>
            <a:r>
              <a:rPr lang="en-US" dirty="0"/>
              <a:t>.</a:t>
            </a:r>
            <a:endParaRPr lang="el-GR" dirty="0"/>
          </a:p>
        </p:txBody>
      </p:sp>
      <p:pic>
        <p:nvPicPr>
          <p:cNvPr id="4" name="3 - Εικόνα" descr="F3.large.jpg"/>
          <p:cNvPicPr>
            <a:picLocks noChangeAspect="1"/>
          </p:cNvPicPr>
          <p:nvPr/>
        </p:nvPicPr>
        <p:blipFill>
          <a:blip r:embed="rId3"/>
          <a:stretch>
            <a:fillRect/>
          </a:stretch>
        </p:blipFill>
        <p:spPr>
          <a:xfrm>
            <a:off x="0" y="428604"/>
            <a:ext cx="9144000" cy="3864769"/>
          </a:xfrm>
          <a:prstGeom prst="rect">
            <a:avLst/>
          </a:prstGeom>
        </p:spPr>
      </p:pic>
      <p:sp>
        <p:nvSpPr>
          <p:cNvPr id="5" name="4 - TextBox"/>
          <p:cNvSpPr txBox="1"/>
          <p:nvPr/>
        </p:nvSpPr>
        <p:spPr>
          <a:xfrm>
            <a:off x="472139" y="4643446"/>
            <a:ext cx="872956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LRP4 </a:t>
            </a:r>
            <a:r>
              <a:rPr kumimoji="0" lang="el-GR" sz="1800" b="0" i="0" u="none" strike="noStrike" kern="1200" cap="none" spc="0" normalizeH="0" baseline="0" noProof="0" dirty="0">
                <a:ln>
                  <a:noFill/>
                </a:ln>
                <a:solidFill>
                  <a:prstClr val="black"/>
                </a:solidFill>
                <a:effectLst/>
                <a:uLnTx/>
                <a:uFillTx/>
                <a:latin typeface="Calibri"/>
                <a:ea typeface="+mn-ea"/>
                <a:cs typeface="+mn-cs"/>
              </a:rPr>
              <a:t>λειτουργεί ως υποδοχέας για την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agrin</a:t>
            </a:r>
            <a:r>
              <a:rPr kumimoji="0" lang="el-GR" sz="1800" b="0" i="0" u="none" strike="noStrike" kern="1200" cap="none" spc="0" normalizeH="0" baseline="0" noProof="0" dirty="0">
                <a:ln>
                  <a:noFill/>
                </a:ln>
                <a:solidFill>
                  <a:prstClr val="black"/>
                </a:solidFill>
                <a:effectLst/>
                <a:uLnTx/>
                <a:uFillTx/>
                <a:latin typeface="Calibri"/>
                <a:ea typeface="+mn-ea"/>
                <a:cs typeface="+mn-cs"/>
              </a:rPr>
              <a:t>, με την οποία συνδέεται. Η σύνδεση με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agrin</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ενισχύει τη δημιουργία συμπλέγματος </a:t>
            </a:r>
            <a:r>
              <a:rPr kumimoji="0" lang="en-US" sz="1800" b="0" i="0" u="none" strike="noStrike" kern="1200" cap="none" spc="0" normalizeH="0" baseline="0" noProof="0" dirty="0">
                <a:ln>
                  <a:noFill/>
                </a:ln>
                <a:solidFill>
                  <a:prstClr val="black"/>
                </a:solidFill>
                <a:effectLst/>
                <a:uLnTx/>
                <a:uFillTx/>
                <a:latin typeface="Calibri"/>
                <a:ea typeface="+mn-ea"/>
                <a:cs typeface="+mn-cs"/>
              </a:rPr>
              <a:t>LRP4</a:t>
            </a:r>
            <a:r>
              <a:rPr kumimoji="0" lang="el-GR" sz="1800" b="0" i="0" u="none" strike="noStrike" kern="1200" cap="none" spc="0" normalizeH="0" baseline="0" noProof="0" dirty="0">
                <a:ln>
                  <a:noFill/>
                </a:ln>
                <a:solidFill>
                  <a:prstClr val="black"/>
                </a:solidFill>
                <a:effectLst/>
                <a:uLnTx/>
                <a:uFillTx/>
                <a:latin typeface="Calibri"/>
                <a:ea typeface="+mn-ea"/>
                <a:cs typeface="+mn-cs"/>
              </a:rPr>
              <a:t> με τη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MusK</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l-GR" sz="1800" b="0" i="0" u="none" strike="noStrike" kern="1200" cap="none" spc="0" normalizeH="0" baseline="0" noProof="0" dirty="0">
                <a:ln>
                  <a:noFill/>
                </a:ln>
                <a:solidFill>
                  <a:prstClr val="black"/>
                </a:solidFill>
                <a:effectLst/>
                <a:uLnTx/>
                <a:uFillTx/>
                <a:latin typeface="Calibri"/>
                <a:ea typeface="+mn-ea"/>
                <a:cs typeface="+mn-cs"/>
              </a:rPr>
              <a:t>που ενεργοποιείται.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Η ενεργοποίηση της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MusK</a:t>
            </a:r>
            <a:r>
              <a:rPr kumimoji="0" lang="el-GR" sz="1800" b="0" i="0" u="none" strike="noStrike" kern="1200" cap="none" spc="0" normalizeH="0" baseline="0" noProof="0" dirty="0">
                <a:ln>
                  <a:noFill/>
                </a:ln>
                <a:solidFill>
                  <a:prstClr val="black"/>
                </a:solidFill>
                <a:effectLst/>
                <a:uLnTx/>
                <a:uFillTx/>
                <a:latin typeface="Calibri"/>
                <a:ea typeface="+mn-ea"/>
                <a:cs typeface="+mn-cs"/>
              </a:rPr>
              <a:t> είναι απαραίτητη για επαγωγή συσσωμάτωσης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AchR</a:t>
            </a:r>
            <a:r>
              <a:rPr kumimoji="0" lang="el-GR" sz="1800" b="0" i="0" u="none" strike="noStrike" kern="1200" cap="none" spc="0" normalizeH="0" baseline="0" noProof="0" dirty="0">
                <a:ln>
                  <a:noFill/>
                </a:ln>
                <a:solidFill>
                  <a:prstClr val="black"/>
                </a:solidFill>
                <a:effectLst/>
                <a:uLnTx/>
                <a:uFillTx/>
                <a:latin typeface="Calibri"/>
                <a:ea typeface="+mn-ea"/>
                <a:cs typeface="+mn-cs"/>
              </a:rPr>
              <a:t> στην ΤΚΠ.</a:t>
            </a:r>
          </a:p>
        </p:txBody>
      </p:sp>
      <p:sp>
        <p:nvSpPr>
          <p:cNvPr id="6" name="5 - TextBox"/>
          <p:cNvSpPr txBox="1"/>
          <p:nvPr/>
        </p:nvSpPr>
        <p:spPr>
          <a:xfrm>
            <a:off x="785786" y="6072206"/>
            <a:ext cx="71332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The Journal of Lipid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ResearchApril</a:t>
            </a:r>
            <a:r>
              <a:rPr kumimoji="0" lang="en-US" sz="1800" b="0" i="1" u="none" strike="noStrike" kern="1200" cap="none" spc="0" normalizeH="0" baseline="0" noProof="0" dirty="0">
                <a:ln>
                  <a:noFill/>
                </a:ln>
                <a:solidFill>
                  <a:prstClr val="black"/>
                </a:solidFill>
                <a:effectLst/>
                <a:uLnTx/>
                <a:uFillTx/>
                <a:latin typeface="Calibri"/>
                <a:ea typeface="+mn-ea"/>
                <a:cs typeface="+mn-cs"/>
              </a:rPr>
              <a:t> 2009 vol. 50 no. Supplement S287-S292</a:t>
            </a:r>
            <a:endParaRPr kumimoji="0" lang="el-GR"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7" name="1 - Τίτλος"/>
          <p:cNvSpPr txBox="1">
            <a:spLocks/>
          </p:cNvSpPr>
          <p:nvPr/>
        </p:nvSpPr>
        <p:spPr>
          <a:xfrm>
            <a:off x="2857488" y="214290"/>
            <a:ext cx="2328850" cy="939784"/>
          </a:xfrm>
          <a:prstGeom prst="rect">
            <a:avLst/>
          </a:prstGeom>
        </p:spPr>
        <p:style>
          <a:lnRef idx="3">
            <a:schemeClr val="lt1"/>
          </a:lnRef>
          <a:fillRef idx="1">
            <a:schemeClr val="accent6"/>
          </a:fillRef>
          <a:effectRef idx="1">
            <a:schemeClr val="accent6"/>
          </a:effectRef>
          <a:fontRef idx="minor">
            <a:schemeClr val="lt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Anti LRP4</a:t>
            </a:r>
            <a:endParaRPr kumimoji="0" lang="el-GR" sz="44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a:t>STRIATIONAL ANTIBODIES</a:t>
            </a:r>
            <a:endParaRPr lang="el-GR" dirty="0"/>
          </a:p>
        </p:txBody>
      </p:sp>
      <p:sp>
        <p:nvSpPr>
          <p:cNvPr id="3" name="2 - Θέση περιεχομένου"/>
          <p:cNvSpPr>
            <a:spLocks noGrp="1"/>
          </p:cNvSpPr>
          <p:nvPr>
            <p:ph idx="1"/>
          </p:nvPr>
        </p:nvSpPr>
        <p:spPr/>
        <p:txBody>
          <a:bodyPr>
            <a:normAutofit fontScale="70000" lnSpcReduction="20000"/>
          </a:bodyPr>
          <a:lstStyle/>
          <a:p>
            <a:pPr>
              <a:buNone/>
            </a:pPr>
            <a:r>
              <a:rPr lang="en-US" dirty="0"/>
              <a:t>Strauss et al, 1960: </a:t>
            </a:r>
            <a:r>
              <a:rPr lang="el-GR" dirty="0"/>
              <a:t>ορός μυασθενικών περιείχε αντισώματα έναντι στοιχείων γραμμωτών μυών (</a:t>
            </a:r>
            <a:r>
              <a:rPr lang="en-US" dirty="0" err="1"/>
              <a:t>striational</a:t>
            </a:r>
            <a:r>
              <a:rPr lang="en-US" dirty="0"/>
              <a:t> antibodies</a:t>
            </a:r>
            <a:r>
              <a:rPr lang="el-GR" dirty="0"/>
              <a:t>)</a:t>
            </a:r>
          </a:p>
          <a:p>
            <a:pPr>
              <a:buNone/>
            </a:pPr>
            <a:r>
              <a:rPr lang="el-GR" b="1" dirty="0" err="1"/>
              <a:t>Τιτίνη</a:t>
            </a:r>
            <a:r>
              <a:rPr lang="el-GR" dirty="0"/>
              <a:t>: γιγαντιαία πρωτεΐνη και η </a:t>
            </a:r>
            <a:r>
              <a:rPr lang="en-US" dirty="0"/>
              <a:t>3</a:t>
            </a:r>
            <a:r>
              <a:rPr lang="el-GR" baseline="30000" dirty="0"/>
              <a:t>η</a:t>
            </a:r>
            <a:r>
              <a:rPr lang="el-GR" dirty="0"/>
              <a:t> πιο άφθονη στους γραμμωτούς μυς και το μυοκάρδιο (</a:t>
            </a:r>
            <a:r>
              <a:rPr lang="el-GR" dirty="0" err="1"/>
              <a:t>σαρκομέριο</a:t>
            </a:r>
            <a:r>
              <a:rPr lang="el-GR" dirty="0"/>
              <a:t>). Εκτείνεται από γραμμή Ζ ως τη γραμμή Μ. </a:t>
            </a:r>
            <a:r>
              <a:rPr lang="en-US" dirty="0"/>
              <a:t> </a:t>
            </a:r>
            <a:r>
              <a:rPr lang="el-GR" dirty="0"/>
              <a:t>Ενισχύει σταθερότητα και ελαστικότητα </a:t>
            </a:r>
            <a:r>
              <a:rPr lang="el-GR" dirty="0" err="1"/>
              <a:t>σαρκομερίου</a:t>
            </a:r>
            <a:r>
              <a:rPr lang="el-GR" dirty="0"/>
              <a:t>.</a:t>
            </a:r>
          </a:p>
          <a:p>
            <a:pPr>
              <a:buNone/>
            </a:pPr>
            <a:r>
              <a:rPr lang="en-US" b="1" dirty="0" err="1"/>
              <a:t>RyR</a:t>
            </a:r>
            <a:r>
              <a:rPr lang="el-GR" dirty="0"/>
              <a:t>: Δίαυλος στο σαρκοπλασματικό δίκτυο που απελευθερώνει </a:t>
            </a:r>
            <a:r>
              <a:rPr lang="en-US" dirty="0"/>
              <a:t>Ca</a:t>
            </a:r>
            <a:r>
              <a:rPr lang="el-GR" dirty="0"/>
              <a:t> καθώς το δυναμικό ενεργείας εξαπλώνεται από το σαρκείλημα στους σωλήνες Τ και από εκεί στην τελική δεξαμενή</a:t>
            </a:r>
            <a:r>
              <a:rPr lang="en-US" dirty="0"/>
              <a:t>. </a:t>
            </a:r>
            <a:r>
              <a:rPr lang="el-GR" dirty="0"/>
              <a:t>Έχει 2 μορφές, για σκελετικό</a:t>
            </a:r>
            <a:r>
              <a:rPr lang="en-US" dirty="0"/>
              <a:t> </a:t>
            </a:r>
            <a:r>
              <a:rPr lang="en-US" dirty="0" err="1"/>
              <a:t>RyR</a:t>
            </a:r>
            <a:r>
              <a:rPr lang="el-GR" dirty="0"/>
              <a:t>1 και καρδιακό μυ </a:t>
            </a:r>
            <a:r>
              <a:rPr lang="en-US" dirty="0" err="1"/>
              <a:t>RyR</a:t>
            </a:r>
            <a:r>
              <a:rPr lang="el-GR" dirty="0"/>
              <a:t>2</a:t>
            </a:r>
            <a:r>
              <a:rPr lang="en-US" dirty="0"/>
              <a:t> </a:t>
            </a:r>
            <a:r>
              <a:rPr lang="el-GR" dirty="0"/>
              <a:t>(</a:t>
            </a:r>
            <a:r>
              <a:rPr lang="en-US" dirty="0"/>
              <a:t>RyR3 </a:t>
            </a:r>
            <a:r>
              <a:rPr lang="el-GR" dirty="0"/>
              <a:t>στον εγκέφαλο)Τα αντισώματα αντιδρούν και με τις δύο μορφές. Τα αντισώματα έναντι </a:t>
            </a:r>
            <a:r>
              <a:rPr lang="en-US" dirty="0" err="1"/>
              <a:t>RyR</a:t>
            </a:r>
            <a:r>
              <a:rPr lang="el-GR" dirty="0"/>
              <a:t> εμποδίζουν την απελευθέρωση </a:t>
            </a:r>
            <a:r>
              <a:rPr lang="en-US" dirty="0"/>
              <a:t>Ca </a:t>
            </a:r>
            <a:r>
              <a:rPr lang="el-GR" dirty="0"/>
              <a:t>από το σαρκοπλασματικό δίκτυο.</a:t>
            </a:r>
            <a:endParaRPr lang="en-US" dirty="0"/>
          </a:p>
          <a:p>
            <a:pPr>
              <a:buNone/>
            </a:pPr>
            <a:r>
              <a:rPr lang="el-GR" dirty="0"/>
              <a:t>Τα αντισώματα έναντι </a:t>
            </a:r>
            <a:r>
              <a:rPr lang="el-GR" dirty="0" err="1"/>
              <a:t>Τιτίνης</a:t>
            </a:r>
            <a:r>
              <a:rPr lang="el-GR" dirty="0"/>
              <a:t> και </a:t>
            </a:r>
            <a:r>
              <a:rPr lang="el-GR" dirty="0" err="1"/>
              <a:t>Ρυανοδίνης</a:t>
            </a:r>
            <a:r>
              <a:rPr lang="el-GR" dirty="0"/>
              <a:t> δεν ανιχνεύονται σε πρώιμης έναρξης μυασθένεια.</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800" dirty="0"/>
              <a:t>ΣΥΓΓΕΝΗ ΜΥΑΣΘΕΝΙΚΑ ΣΥΝΔΡΟΜΑ</a:t>
            </a:r>
          </a:p>
        </p:txBody>
      </p:sp>
      <p:sp>
        <p:nvSpPr>
          <p:cNvPr id="3" name="2 - Θέση περιεχομένου"/>
          <p:cNvSpPr>
            <a:spLocks noGrp="1"/>
          </p:cNvSpPr>
          <p:nvPr>
            <p:ph idx="1"/>
          </p:nvPr>
        </p:nvSpPr>
        <p:spPr>
          <a:xfrm>
            <a:off x="457200" y="1142984"/>
            <a:ext cx="8229600" cy="4983179"/>
          </a:xfrm>
        </p:spPr>
        <p:txBody>
          <a:bodyPr>
            <a:noAutofit/>
          </a:bodyPr>
          <a:lstStyle/>
          <a:p>
            <a:pPr marL="0" indent="0">
              <a:buNone/>
            </a:pPr>
            <a:r>
              <a:rPr lang="el-GR" sz="1600" dirty="0"/>
              <a:t>Πολύ σπάνια.</a:t>
            </a:r>
          </a:p>
          <a:p>
            <a:pPr marL="0" indent="0">
              <a:buNone/>
            </a:pPr>
            <a:r>
              <a:rPr lang="el-GR" sz="1600" dirty="0"/>
              <a:t>Γενετικά ελλείμματα στην προ, </a:t>
            </a:r>
            <a:r>
              <a:rPr lang="el-GR" sz="1600" dirty="0" err="1"/>
              <a:t>μέτα</a:t>
            </a:r>
            <a:r>
              <a:rPr lang="el-GR" sz="1600" dirty="0"/>
              <a:t> ή συναπτική περιοχή. </a:t>
            </a:r>
          </a:p>
          <a:p>
            <a:pPr marL="0" indent="0">
              <a:buNone/>
            </a:pPr>
            <a:r>
              <a:rPr lang="el-GR" sz="1600" dirty="0"/>
              <a:t>Αρνητικά </a:t>
            </a:r>
            <a:r>
              <a:rPr lang="en-US" sz="1600" dirty="0" err="1"/>
              <a:t>Ab</a:t>
            </a:r>
            <a:r>
              <a:rPr lang="en-US" sz="1600" dirty="0"/>
              <a:t> </a:t>
            </a:r>
            <a:r>
              <a:rPr lang="en-US" sz="1600" dirty="0" err="1"/>
              <a:t>AchR</a:t>
            </a:r>
            <a:r>
              <a:rPr lang="en-US" sz="1600" dirty="0"/>
              <a:t>, </a:t>
            </a:r>
            <a:r>
              <a:rPr lang="en-US" sz="1600" dirty="0" err="1"/>
              <a:t>MuSK</a:t>
            </a:r>
            <a:endParaRPr lang="el-GR" sz="1600" dirty="0"/>
          </a:p>
          <a:p>
            <a:pPr marL="0" indent="0">
              <a:buNone/>
            </a:pPr>
            <a:r>
              <a:rPr lang="el-GR" sz="1600" dirty="0"/>
              <a:t>Τα συμπτώματα είναι εμφανή με τη γέννηση ή στη βρεφική ηλικία (χωρίς η μητέρα να είναι μυασθενική). </a:t>
            </a:r>
          </a:p>
          <a:p>
            <a:pPr marL="0" indent="0">
              <a:buNone/>
            </a:pPr>
            <a:r>
              <a:rPr lang="el-GR" sz="1600" dirty="0"/>
              <a:t>Η αδυναμία αφορά στους κρανιακούς μυς, χαρακτηριστικά </a:t>
            </a:r>
            <a:r>
              <a:rPr lang="el-GR" sz="1600" u="sng" dirty="0"/>
              <a:t>επιδεινώνονται με το κλάμα.</a:t>
            </a:r>
          </a:p>
          <a:p>
            <a:pPr marL="0" indent="0">
              <a:buNone/>
            </a:pPr>
            <a:r>
              <a:rPr lang="el-GR" sz="1600" dirty="0"/>
              <a:t>Σπανίως κλινικά συμπτώματα εμφανίζονται αργότερα (&gt;20 έτη).</a:t>
            </a:r>
          </a:p>
          <a:p>
            <a:pPr marL="0" indent="0">
              <a:buNone/>
            </a:pPr>
            <a:r>
              <a:rPr lang="el-GR" sz="1600" dirty="0"/>
              <a:t>Βοηθούνται λίγο από αντιχολινεστερασικά.</a:t>
            </a:r>
            <a:endParaRPr lang="en-US" sz="1600" dirty="0"/>
          </a:p>
          <a:p>
            <a:pPr marL="0" indent="0">
              <a:buNone/>
            </a:pPr>
            <a:r>
              <a:rPr lang="el-GR" sz="1600" dirty="0"/>
              <a:t>Πάσχοντα αδέλφια.</a:t>
            </a:r>
          </a:p>
          <a:p>
            <a:pPr marL="0" indent="0">
              <a:buNone/>
            </a:pPr>
            <a:r>
              <a:rPr lang="el-GR" sz="1600" dirty="0"/>
              <a:t>Μετάλλαξη στον </a:t>
            </a:r>
            <a:r>
              <a:rPr lang="en-US" sz="1600" dirty="0" err="1"/>
              <a:t>AchR</a:t>
            </a:r>
            <a:r>
              <a:rPr lang="en-US" sz="1600" dirty="0"/>
              <a:t> (fast channel syndrome and slow channel syndrome)</a:t>
            </a:r>
          </a:p>
          <a:p>
            <a:pPr marL="0" indent="0">
              <a:buNone/>
            </a:pPr>
            <a:r>
              <a:rPr lang="el-GR" sz="1600" dirty="0"/>
              <a:t>Μετάλλαξη στο γονίδιο </a:t>
            </a:r>
            <a:r>
              <a:rPr lang="en-US" sz="1600" dirty="0" err="1"/>
              <a:t>rapsyn</a:t>
            </a:r>
            <a:r>
              <a:rPr lang="en-US" sz="1600" dirty="0"/>
              <a:t> (</a:t>
            </a:r>
            <a:r>
              <a:rPr lang="el-GR" sz="1600" dirty="0"/>
              <a:t>ακεραιότητα μετασυναπτικής μεμβράνης)</a:t>
            </a:r>
          </a:p>
          <a:p>
            <a:pPr marL="0" indent="0">
              <a:buNone/>
            </a:pPr>
            <a:r>
              <a:rPr lang="el-GR" sz="1600" dirty="0"/>
              <a:t>Ανεπάρκεια ενζύμου για σύνθεση και «πακετάρισμα» </a:t>
            </a:r>
            <a:r>
              <a:rPr lang="en-US" sz="1600" dirty="0"/>
              <a:t>Ach (</a:t>
            </a:r>
            <a:r>
              <a:rPr lang="en-US" sz="1600" dirty="0" err="1"/>
              <a:t>choline</a:t>
            </a:r>
            <a:r>
              <a:rPr lang="en-US" sz="1600" dirty="0"/>
              <a:t> </a:t>
            </a:r>
            <a:r>
              <a:rPr lang="en-US" sz="1600" dirty="0" err="1"/>
              <a:t>acetyltransferase</a:t>
            </a:r>
            <a:r>
              <a:rPr lang="en-US" sz="1600" dirty="0"/>
              <a:t>)</a:t>
            </a:r>
          </a:p>
          <a:p>
            <a:pPr marL="0" indent="0">
              <a:buNone/>
            </a:pPr>
            <a:r>
              <a:rPr lang="el-GR" sz="1600" dirty="0"/>
              <a:t>Μετάλλαξη </a:t>
            </a:r>
            <a:r>
              <a:rPr lang="en-US" sz="1600" dirty="0"/>
              <a:t>DOK-7 </a:t>
            </a:r>
            <a:r>
              <a:rPr lang="el-GR" sz="1600" dirty="0"/>
              <a:t>(μετασυναπτική μεμβράνη χάνει αναδιπλώσεις)</a:t>
            </a:r>
          </a:p>
          <a:p>
            <a:pPr marL="0" indent="0">
              <a:buNone/>
            </a:pPr>
            <a:endParaRPr lang="el-GR" sz="1600" dirty="0"/>
          </a:p>
          <a:p>
            <a:pPr marL="0" indent="0">
              <a:buNone/>
            </a:pPr>
            <a:r>
              <a:rPr lang="el-GR" sz="1600" dirty="0"/>
              <a:t>Οι προσυναπτικές βλάβες ανταποκρίνονται στους </a:t>
            </a:r>
            <a:r>
              <a:rPr lang="el-GR" sz="1600" dirty="0" err="1"/>
              <a:t>αντιχολινεστερασικούς</a:t>
            </a:r>
            <a:r>
              <a:rPr lang="el-GR" sz="1600" dirty="0"/>
              <a:t> παράγοντες.</a:t>
            </a:r>
          </a:p>
          <a:p>
            <a:pPr marL="0" indent="0">
              <a:buNone/>
            </a:pPr>
            <a:r>
              <a:rPr lang="el-GR" sz="1600" dirty="0"/>
              <a:t>Οι </a:t>
            </a:r>
            <a:r>
              <a:rPr lang="el-GR" sz="1600" dirty="0" err="1"/>
              <a:t>μετασυναπτικές</a:t>
            </a:r>
            <a:r>
              <a:rPr lang="el-GR" sz="1600" dirty="0"/>
              <a:t> επίσης ανταποκρίνονται στους </a:t>
            </a:r>
            <a:r>
              <a:rPr lang="el-GR" sz="1600" dirty="0" err="1"/>
              <a:t>αντιχολινεστερασικούς</a:t>
            </a:r>
            <a:r>
              <a:rPr lang="el-GR" sz="1600" dirty="0"/>
              <a:t> παράγοντες και στο </a:t>
            </a:r>
            <a:r>
              <a:rPr lang="en-US" sz="1600" dirty="0"/>
              <a:t>3,4-DAP</a:t>
            </a:r>
            <a:endParaRPr lang="el-GR" sz="1600" dirty="0"/>
          </a:p>
          <a:p>
            <a:pPr marL="0" indent="0">
              <a:buNone/>
            </a:pPr>
            <a:r>
              <a:rPr lang="el-GR" sz="1600" dirty="0"/>
              <a:t>Ασθενείς με έλλειψη </a:t>
            </a:r>
            <a:r>
              <a:rPr lang="en-US" sz="1600" dirty="0" err="1"/>
              <a:t>AchE</a:t>
            </a:r>
            <a:r>
              <a:rPr lang="en-US" sz="1600" dirty="0"/>
              <a:t> </a:t>
            </a:r>
            <a:r>
              <a:rPr lang="el-GR" sz="1600" dirty="0"/>
              <a:t>επιδεινώνονται.</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b="1" dirty="0"/>
              <a:t>LAMBERT-EATON MYASTHENIC SYNDROME</a:t>
            </a:r>
            <a:endParaRPr lang="el-GR" dirty="0"/>
          </a:p>
        </p:txBody>
      </p:sp>
      <p:sp>
        <p:nvSpPr>
          <p:cNvPr id="3" name="2 - Θέση περιεχομένου"/>
          <p:cNvSpPr>
            <a:spLocks noGrp="1"/>
          </p:cNvSpPr>
          <p:nvPr>
            <p:ph idx="1"/>
          </p:nvPr>
        </p:nvSpPr>
        <p:spPr/>
        <p:txBody>
          <a:bodyPr>
            <a:normAutofit fontScale="85000" lnSpcReduction="10000"/>
          </a:bodyPr>
          <a:lstStyle/>
          <a:p>
            <a:pPr>
              <a:buNone/>
            </a:pPr>
            <a:r>
              <a:rPr lang="el-GR" dirty="0"/>
              <a:t>Αντισώματα έναντι </a:t>
            </a:r>
            <a:r>
              <a:rPr lang="en-US" b="1" dirty="0">
                <a:solidFill>
                  <a:srgbClr val="FF0000"/>
                </a:solidFill>
              </a:rPr>
              <a:t>P/Q-type</a:t>
            </a:r>
            <a:r>
              <a:rPr lang="el-GR" b="1" dirty="0">
                <a:solidFill>
                  <a:srgbClr val="FF0000"/>
                </a:solidFill>
              </a:rPr>
              <a:t> </a:t>
            </a:r>
            <a:r>
              <a:rPr lang="en-US" b="1" dirty="0">
                <a:solidFill>
                  <a:srgbClr val="FF0000"/>
                </a:solidFill>
              </a:rPr>
              <a:t>voltage-gated calcium channels (VGCCs)</a:t>
            </a:r>
            <a:r>
              <a:rPr lang="el-GR" b="1" dirty="0">
                <a:solidFill>
                  <a:srgbClr val="FF0000"/>
                </a:solidFill>
              </a:rPr>
              <a:t> </a:t>
            </a:r>
            <a:r>
              <a:rPr lang="el-GR" dirty="0"/>
              <a:t>ανιχνεύονται στο 90% των ασθενών </a:t>
            </a:r>
          </a:p>
          <a:p>
            <a:pPr>
              <a:buNone/>
            </a:pPr>
            <a:r>
              <a:rPr lang="el-GR" dirty="0"/>
              <a:t>Αντισώματα έναντι </a:t>
            </a:r>
            <a:r>
              <a:rPr lang="en-US" dirty="0"/>
              <a:t>N-type VGCCs </a:t>
            </a:r>
            <a:r>
              <a:rPr lang="el-GR" dirty="0"/>
              <a:t>ανιχνεύονται στο </a:t>
            </a:r>
            <a:r>
              <a:rPr lang="en-US" dirty="0"/>
              <a:t>50% </a:t>
            </a:r>
            <a:r>
              <a:rPr lang="el-GR" dirty="0"/>
              <a:t>των ασθενών ιδίως σε ασθενείς με νεοπλασία.</a:t>
            </a:r>
          </a:p>
          <a:p>
            <a:pPr>
              <a:buNone/>
            </a:pPr>
            <a:r>
              <a:rPr lang="en-US" dirty="0"/>
              <a:t>SOX1 antibodies </a:t>
            </a:r>
            <a:r>
              <a:rPr lang="el-GR" dirty="0"/>
              <a:t>και </a:t>
            </a:r>
            <a:r>
              <a:rPr lang="en-US" dirty="0"/>
              <a:t>Anti-PCA-2</a:t>
            </a:r>
            <a:r>
              <a:rPr lang="el-GR" dirty="0"/>
              <a:t> ανιχνεύονται σε ασθενείς με </a:t>
            </a:r>
            <a:r>
              <a:rPr lang="en-US" dirty="0"/>
              <a:t>SCLC and LEMS</a:t>
            </a:r>
            <a:r>
              <a:rPr lang="el-GR" dirty="0"/>
              <a:t> (</a:t>
            </a:r>
            <a:r>
              <a:rPr lang="en-US" dirty="0"/>
              <a:t>Current)</a:t>
            </a:r>
            <a:endParaRPr lang="el-GR" dirty="0"/>
          </a:p>
          <a:p>
            <a:pPr>
              <a:buNone/>
            </a:pPr>
            <a:r>
              <a:rPr lang="el-GR" dirty="0"/>
              <a:t>Ανιχνεύονται επίσης </a:t>
            </a:r>
            <a:r>
              <a:rPr lang="el-GR" dirty="0" err="1"/>
              <a:t>αυτοαντισώματα</a:t>
            </a:r>
            <a:r>
              <a:rPr lang="el-GR" dirty="0"/>
              <a:t> ειδικά για συγκεκριμένα όργανα (θυρεοειδής, κύτταρα στομάχου, σκελετικών μυών) και μη ειδικά (αντιπυρηνικά, </a:t>
            </a:r>
            <a:r>
              <a:rPr lang="el-GR" dirty="0" err="1"/>
              <a:t>αντιμιτοχονδριακά</a:t>
            </a:r>
            <a:r>
              <a:rPr lang="el-GR" dirty="0"/>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0"/>
            <a:ext cx="6912768" cy="664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el-GR" dirty="0"/>
              <a:t>ΜΥΑΣΘΕΝΕΙΑ</a:t>
            </a:r>
          </a:p>
        </p:txBody>
      </p:sp>
      <p:sp>
        <p:nvSpPr>
          <p:cNvPr id="3" name="2 - Θέση περιεχομένου"/>
          <p:cNvSpPr>
            <a:spLocks noGrp="1"/>
          </p:cNvSpPr>
          <p:nvPr>
            <p:ph idx="1"/>
          </p:nvPr>
        </p:nvSpPr>
        <p:spPr/>
        <p:style>
          <a:lnRef idx="2">
            <a:schemeClr val="accent2">
              <a:shade val="50000"/>
            </a:schemeClr>
          </a:lnRef>
          <a:fillRef idx="1">
            <a:schemeClr val="accent2"/>
          </a:fillRef>
          <a:effectRef idx="0">
            <a:schemeClr val="accent2"/>
          </a:effectRef>
          <a:fontRef idx="minor">
            <a:schemeClr val="lt1"/>
          </a:fontRef>
        </p:style>
        <p:txBody>
          <a:bodyPr>
            <a:normAutofit fontScale="92500" lnSpcReduction="20000"/>
          </a:bodyPr>
          <a:lstStyle/>
          <a:p>
            <a:pPr algn="ctr">
              <a:buNone/>
            </a:pPr>
            <a:r>
              <a:rPr lang="el-GR" dirty="0"/>
              <a:t>	</a:t>
            </a:r>
          </a:p>
          <a:p>
            <a:pPr algn="ctr">
              <a:buNone/>
            </a:pPr>
            <a:endParaRPr lang="el-GR" dirty="0"/>
          </a:p>
          <a:p>
            <a:pPr algn="ctr">
              <a:buNone/>
            </a:pPr>
            <a:r>
              <a:rPr lang="el-GR" dirty="0"/>
              <a:t>Κυμαινόμενη, </a:t>
            </a:r>
          </a:p>
          <a:p>
            <a:pPr algn="ctr">
              <a:buNone/>
            </a:pPr>
            <a:r>
              <a:rPr lang="el-GR" dirty="0"/>
              <a:t>σχετιζόμενη με κόπωση,</a:t>
            </a:r>
          </a:p>
          <a:p>
            <a:pPr algn="ctr">
              <a:buNone/>
            </a:pPr>
            <a:r>
              <a:rPr lang="el-GR" dirty="0"/>
              <a:t>μυϊκή αδυναμία</a:t>
            </a:r>
          </a:p>
          <a:p>
            <a:pPr algn="ctr">
              <a:buNone/>
            </a:pPr>
            <a:r>
              <a:rPr lang="el-GR" dirty="0"/>
              <a:t> κυρίως </a:t>
            </a:r>
            <a:r>
              <a:rPr lang="el-GR" dirty="0" err="1"/>
              <a:t>οφθαλμοπρομηκική</a:t>
            </a:r>
            <a:r>
              <a:rPr lang="el-GR" dirty="0"/>
              <a:t>.</a:t>
            </a:r>
          </a:p>
          <a:p>
            <a:pPr algn="ctr">
              <a:buNone/>
            </a:pPr>
            <a:r>
              <a:rPr lang="el-GR" dirty="0"/>
              <a:t>Αντισώματα έναντι </a:t>
            </a:r>
            <a:r>
              <a:rPr lang="en-US" dirty="0" err="1"/>
              <a:t>AChR</a:t>
            </a:r>
            <a:r>
              <a:rPr lang="en-US" dirty="0"/>
              <a:t> </a:t>
            </a:r>
            <a:r>
              <a:rPr lang="el-GR" dirty="0"/>
              <a:t>ανιχνεύονται στο </a:t>
            </a:r>
          </a:p>
          <a:p>
            <a:pPr algn="ctr">
              <a:buNone/>
            </a:pPr>
            <a:r>
              <a:rPr lang="el-GR" dirty="0"/>
              <a:t>85% με γενικευμένη και </a:t>
            </a:r>
          </a:p>
          <a:p>
            <a:pPr algn="ctr">
              <a:buNone/>
            </a:pPr>
            <a:r>
              <a:rPr lang="el-GR" dirty="0"/>
              <a:t>60% με οφθαλμική μυασθένεια</a:t>
            </a:r>
          </a:p>
          <a:p>
            <a:endParaRPr lang="el-G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87624" y="404664"/>
            <a:ext cx="5534025" cy="5743575"/>
          </a:xfrm>
          <a:prstGeom prst="rect">
            <a:avLst/>
          </a:prstGeom>
          <a:noFill/>
          <a:ln w="9525">
            <a:noFill/>
            <a:miter lim="800000"/>
            <a:headEnd/>
            <a:tailEnd/>
          </a:ln>
          <a:effectLst/>
        </p:spPr>
      </p:pic>
      <p:sp>
        <p:nvSpPr>
          <p:cNvPr id="4" name="3 - TextBox"/>
          <p:cNvSpPr txBox="1"/>
          <p:nvPr/>
        </p:nvSpPr>
        <p:spPr>
          <a:xfrm>
            <a:off x="6660232" y="5589240"/>
            <a:ext cx="2131417" cy="369332"/>
          </a:xfrm>
          <a:prstGeom prst="rect">
            <a:avLst/>
          </a:prstGeom>
          <a:noFill/>
        </p:spPr>
        <p:txBody>
          <a:bodyPr wrap="none" rtlCol="0">
            <a:spAutoFit/>
          </a:bodyPr>
          <a:lstStyle/>
          <a:p>
            <a:r>
              <a:rPr lang="el-GR" dirty="0" err="1"/>
              <a:t>Εδροφώνιο</a:t>
            </a:r>
            <a:r>
              <a:rPr lang="el-GR" dirty="0"/>
              <a:t> 10 </a:t>
            </a:r>
            <a:r>
              <a:rPr lang="en-US" dirty="0"/>
              <a:t>mg IV</a:t>
            </a:r>
            <a:endParaRPr lang="el-G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el-GR" dirty="0" err="1"/>
              <a:t>Διαταραχη</a:t>
            </a:r>
            <a:r>
              <a:rPr lang="el-GR" dirty="0"/>
              <a:t> </a:t>
            </a:r>
            <a:r>
              <a:rPr lang="el-GR" dirty="0" err="1"/>
              <a:t>νευρομυικησ</a:t>
            </a:r>
            <a:r>
              <a:rPr lang="el-GR" dirty="0"/>
              <a:t> </a:t>
            </a:r>
            <a:r>
              <a:rPr lang="el-GR" dirty="0" err="1"/>
              <a:t>συναψησ</a:t>
            </a:r>
            <a:endParaRPr lang="el-G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42976" y="428604"/>
            <a:ext cx="3257550" cy="4048125"/>
          </a:xfrm>
          <a:prstGeom prst="rect">
            <a:avLst/>
          </a:prstGeom>
          <a:noFill/>
          <a:ln w="9525">
            <a:noFill/>
            <a:miter lim="800000"/>
            <a:headEnd/>
            <a:tailEnd/>
          </a:ln>
          <a:effectLst/>
        </p:spPr>
      </p:pic>
      <p:sp>
        <p:nvSpPr>
          <p:cNvPr id="4" name="3 - TextBox"/>
          <p:cNvSpPr txBox="1"/>
          <p:nvPr/>
        </p:nvSpPr>
        <p:spPr>
          <a:xfrm>
            <a:off x="4643438" y="928670"/>
            <a:ext cx="4382803" cy="646331"/>
          </a:xfrm>
          <a:prstGeom prst="rect">
            <a:avLst/>
          </a:prstGeom>
          <a:noFill/>
        </p:spPr>
        <p:txBody>
          <a:bodyPr wrap="none" rtlCol="0">
            <a:spAutoFit/>
          </a:bodyPr>
          <a:lstStyle/>
          <a:p>
            <a:r>
              <a:rPr lang="el-GR" dirty="0"/>
              <a:t>Για την παραγωγή του συνδρόμου </a:t>
            </a:r>
            <a:r>
              <a:rPr lang="el-GR" dirty="0" err="1"/>
              <a:t>ενέθησαν</a:t>
            </a:r>
            <a:endParaRPr lang="el-GR" dirty="0"/>
          </a:p>
          <a:p>
            <a:r>
              <a:rPr lang="el-GR" dirty="0"/>
              <a:t>15</a:t>
            </a:r>
            <a:r>
              <a:rPr lang="en-US" dirty="0"/>
              <a:t>mg</a:t>
            </a:r>
            <a:r>
              <a:rPr lang="el-GR" dirty="0"/>
              <a:t> </a:t>
            </a:r>
            <a:r>
              <a:rPr lang="en-US" dirty="0" err="1"/>
              <a:t>AchR</a:t>
            </a:r>
            <a:r>
              <a:rPr lang="en-US" dirty="0"/>
              <a:t> </a:t>
            </a:r>
            <a:r>
              <a:rPr lang="el-GR" dirty="0"/>
              <a:t> από </a:t>
            </a:r>
            <a:r>
              <a:rPr lang="en-US" dirty="0"/>
              <a:t>Torpedo </a:t>
            </a:r>
            <a:r>
              <a:rPr lang="en-US" dirty="0" err="1"/>
              <a:t>callifornica</a:t>
            </a:r>
            <a:r>
              <a:rPr lang="el-GR" dirty="0"/>
              <a:t> </a:t>
            </a:r>
          </a:p>
        </p:txBody>
      </p:sp>
      <p:sp>
        <p:nvSpPr>
          <p:cNvPr id="5" name="4 - TextBox"/>
          <p:cNvSpPr txBox="1"/>
          <p:nvPr/>
        </p:nvSpPr>
        <p:spPr>
          <a:xfrm>
            <a:off x="4292287" y="3068960"/>
            <a:ext cx="4851713" cy="646331"/>
          </a:xfrm>
          <a:prstGeom prst="rect">
            <a:avLst/>
          </a:prstGeom>
          <a:noFill/>
        </p:spPr>
        <p:txBody>
          <a:bodyPr wrap="none" rtlCol="0">
            <a:spAutoFit/>
          </a:bodyPr>
          <a:lstStyle/>
          <a:p>
            <a:r>
              <a:rPr lang="el-GR" dirty="0"/>
              <a:t>Μετά από </a:t>
            </a:r>
            <a:r>
              <a:rPr lang="el-GR" dirty="0" err="1"/>
              <a:t>ενδοπεριτοναϊκή</a:t>
            </a:r>
            <a:r>
              <a:rPr lang="el-GR" dirty="0"/>
              <a:t> ένεση </a:t>
            </a:r>
            <a:r>
              <a:rPr lang="el-GR" dirty="0" err="1"/>
              <a:t>νεοσδτιγμίνης</a:t>
            </a:r>
            <a:r>
              <a:rPr lang="el-GR" dirty="0"/>
              <a:t> </a:t>
            </a:r>
          </a:p>
          <a:p>
            <a:r>
              <a:rPr lang="el-GR" dirty="0"/>
              <a:t>το ποντίκι μπορεί να στέκεται</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ΜΥΑΣΘΕΝΕΙΑ</a:t>
            </a:r>
            <a:br>
              <a:rPr lang="el-GR" dirty="0"/>
            </a:br>
            <a:endParaRPr lang="el-GR" dirty="0"/>
          </a:p>
        </p:txBody>
      </p:sp>
      <p:sp>
        <p:nvSpPr>
          <p:cNvPr id="3" name="2 - Θέση περιεχομένου"/>
          <p:cNvSpPr>
            <a:spLocks noGrp="1"/>
          </p:cNvSpPr>
          <p:nvPr>
            <p:ph idx="1"/>
          </p:nvPr>
        </p:nvSpPr>
        <p:spPr>
          <a:xfrm>
            <a:off x="428596" y="1500150"/>
            <a:ext cx="8143932" cy="5357850"/>
          </a:xfrm>
        </p:spPr>
        <p:txBody>
          <a:bodyPr>
            <a:normAutofit fontScale="62500" lnSpcReduction="20000"/>
          </a:bodyPr>
          <a:lstStyle/>
          <a:p>
            <a:pPr>
              <a:buNone/>
            </a:pPr>
            <a:r>
              <a:rPr lang="el-GR" b="1" dirty="0"/>
              <a:t>1672</a:t>
            </a:r>
            <a:r>
              <a:rPr lang="el-GR" dirty="0"/>
              <a:t> </a:t>
            </a:r>
            <a:r>
              <a:rPr lang="en-US" b="1" dirty="0"/>
              <a:t>Willis</a:t>
            </a:r>
            <a:r>
              <a:rPr lang="el-GR" dirty="0"/>
              <a:t> περιέγραψε κλινική εικόνα που δεν μπορούσε να είναι άλλο από μυασθένεια</a:t>
            </a:r>
          </a:p>
          <a:p>
            <a:pPr>
              <a:buNone/>
            </a:pPr>
            <a:r>
              <a:rPr lang="en-US" b="1" dirty="0"/>
              <a:t>1877</a:t>
            </a:r>
            <a:r>
              <a:rPr lang="el-GR" dirty="0"/>
              <a:t> </a:t>
            </a:r>
            <a:r>
              <a:rPr lang="en-US" b="1" dirty="0" err="1"/>
              <a:t>Wilks</a:t>
            </a:r>
            <a:r>
              <a:rPr lang="en-US" dirty="0"/>
              <a:t> </a:t>
            </a:r>
            <a:r>
              <a:rPr lang="el-GR" dirty="0"/>
              <a:t>επίσης περιέγραψε τη νόσο και σημείωσε ότι ο </a:t>
            </a:r>
            <a:r>
              <a:rPr lang="el-GR" u="sng" dirty="0"/>
              <a:t>προμήκης</a:t>
            </a:r>
            <a:r>
              <a:rPr lang="el-GR" dirty="0"/>
              <a:t> δεν έφερε βλάβη.</a:t>
            </a:r>
          </a:p>
          <a:p>
            <a:pPr>
              <a:buNone/>
            </a:pPr>
            <a:r>
              <a:rPr lang="el-GR" dirty="0"/>
              <a:t>Πλήρεις </a:t>
            </a:r>
            <a:r>
              <a:rPr lang="en-US" dirty="0"/>
              <a:t> </a:t>
            </a:r>
            <a:r>
              <a:rPr lang="el-GR" dirty="0"/>
              <a:t>περιγραφές από τον </a:t>
            </a:r>
            <a:r>
              <a:rPr lang="en-US" b="1" dirty="0" err="1"/>
              <a:t>Erb</a:t>
            </a:r>
            <a:r>
              <a:rPr lang="el-GR" dirty="0"/>
              <a:t> </a:t>
            </a:r>
            <a:r>
              <a:rPr lang="el-GR" b="1" dirty="0"/>
              <a:t>1878</a:t>
            </a:r>
            <a:r>
              <a:rPr lang="el-GR" dirty="0"/>
              <a:t> και </a:t>
            </a:r>
            <a:r>
              <a:rPr lang="en-US" b="1" dirty="0" err="1"/>
              <a:t>Goldflam</a:t>
            </a:r>
            <a:r>
              <a:rPr lang="en-US" dirty="0"/>
              <a:t> </a:t>
            </a:r>
            <a:r>
              <a:rPr lang="el-GR" b="1" dirty="0"/>
              <a:t>1893</a:t>
            </a:r>
            <a:r>
              <a:rPr lang="el-GR" dirty="0"/>
              <a:t> που χαρακτήρισαν τη νόσο ως </a:t>
            </a:r>
            <a:r>
              <a:rPr lang="el-GR" u="sng" dirty="0" err="1"/>
              <a:t>προμηκική</a:t>
            </a:r>
            <a:r>
              <a:rPr lang="el-GR" u="sng" dirty="0"/>
              <a:t> παράλυση </a:t>
            </a:r>
            <a:r>
              <a:rPr lang="el-GR" dirty="0"/>
              <a:t>χωρίς ανατομική βλάβη εξ ου κι ονομάστηκε </a:t>
            </a:r>
            <a:r>
              <a:rPr lang="en-US" dirty="0" err="1">
                <a:solidFill>
                  <a:srgbClr val="FF0000"/>
                </a:solidFill>
              </a:rPr>
              <a:t>Erb-Goldflam</a:t>
            </a:r>
            <a:r>
              <a:rPr lang="en-US" dirty="0">
                <a:solidFill>
                  <a:srgbClr val="FF0000"/>
                </a:solidFill>
              </a:rPr>
              <a:t> syndrome</a:t>
            </a:r>
            <a:r>
              <a:rPr lang="el-GR" dirty="0">
                <a:solidFill>
                  <a:srgbClr val="FF0000"/>
                </a:solidFill>
              </a:rPr>
              <a:t>.</a:t>
            </a:r>
          </a:p>
          <a:p>
            <a:pPr>
              <a:buNone/>
            </a:pPr>
            <a:r>
              <a:rPr lang="en-US" b="1" dirty="0"/>
              <a:t>Jolly</a:t>
            </a:r>
            <a:r>
              <a:rPr lang="en-US" dirty="0"/>
              <a:t> </a:t>
            </a:r>
            <a:r>
              <a:rPr lang="en-US" b="1" dirty="0"/>
              <a:t>1895</a:t>
            </a:r>
            <a:r>
              <a:rPr lang="el-GR" dirty="0"/>
              <a:t>. πρώτος χρησιμοποίησε τον όρο </a:t>
            </a:r>
            <a:r>
              <a:rPr lang="en-US" dirty="0">
                <a:solidFill>
                  <a:srgbClr val="FF0000"/>
                </a:solidFill>
              </a:rPr>
              <a:t>myasthenia gravis</a:t>
            </a:r>
            <a:r>
              <a:rPr lang="el-GR" dirty="0">
                <a:solidFill>
                  <a:srgbClr val="FF0000"/>
                </a:solidFill>
              </a:rPr>
              <a:t> </a:t>
            </a:r>
            <a:r>
              <a:rPr lang="el-GR" dirty="0"/>
              <a:t>και επιπλέον </a:t>
            </a:r>
            <a:r>
              <a:rPr lang="en-US" u="sng" dirty="0" err="1"/>
              <a:t>pseudoparalytica</a:t>
            </a:r>
            <a:r>
              <a:rPr lang="en-US" dirty="0"/>
              <a:t> </a:t>
            </a:r>
            <a:r>
              <a:rPr lang="el-GR" dirty="0"/>
              <a:t>για να τονίσει την έλλειψη ευρημάτων στις νεκροτομές. Ήταν ο πρώτος που έδειξε ότι μπορεί να </a:t>
            </a:r>
            <a:r>
              <a:rPr lang="el-GR" u="sng" dirty="0"/>
              <a:t>αναπαράγει</a:t>
            </a:r>
            <a:r>
              <a:rPr lang="el-GR" dirty="0"/>
              <a:t> τα συμπτώματα με επαναλαμβανόμενο </a:t>
            </a:r>
            <a:r>
              <a:rPr lang="el-GR" u="sng" dirty="0"/>
              <a:t>ηλεκτρικό ερεθισμό</a:t>
            </a:r>
            <a:r>
              <a:rPr lang="el-GR" dirty="0"/>
              <a:t>. Πρότεινε τη χρήση </a:t>
            </a:r>
            <a:r>
              <a:rPr lang="el-GR" u="sng" dirty="0" err="1"/>
              <a:t>φυσοστιγμίνης</a:t>
            </a:r>
            <a:r>
              <a:rPr lang="el-GR" dirty="0"/>
              <a:t> μέχρι το </a:t>
            </a:r>
            <a:r>
              <a:rPr lang="el-GR" b="1" dirty="0"/>
              <a:t>1932 </a:t>
            </a:r>
            <a:r>
              <a:rPr lang="en-US" b="1" dirty="0" err="1"/>
              <a:t>Reman</a:t>
            </a:r>
            <a:r>
              <a:rPr lang="el-GR" b="1" dirty="0"/>
              <a:t> και 1934 </a:t>
            </a:r>
            <a:r>
              <a:rPr lang="en-US" b="1" dirty="0"/>
              <a:t>Walker</a:t>
            </a:r>
            <a:r>
              <a:rPr lang="el-GR" b="1" dirty="0"/>
              <a:t> </a:t>
            </a:r>
            <a:r>
              <a:rPr lang="el-GR" dirty="0"/>
              <a:t>απέδειξαν τη θεραπευτική της δράση.</a:t>
            </a:r>
          </a:p>
          <a:p>
            <a:pPr>
              <a:buNone/>
            </a:pPr>
            <a:r>
              <a:rPr lang="en-US" b="1" dirty="0" err="1"/>
              <a:t>Laquer</a:t>
            </a:r>
            <a:r>
              <a:rPr lang="en-US" b="1" dirty="0"/>
              <a:t> and </a:t>
            </a:r>
            <a:r>
              <a:rPr lang="en-US" b="1" dirty="0" err="1"/>
              <a:t>Weigert</a:t>
            </a:r>
            <a:r>
              <a:rPr lang="en-US" b="1" dirty="0"/>
              <a:t> </a:t>
            </a:r>
            <a:r>
              <a:rPr lang="el-GR" b="1" dirty="0"/>
              <a:t>το</a:t>
            </a:r>
            <a:r>
              <a:rPr lang="en-US" b="1" dirty="0"/>
              <a:t> 1901</a:t>
            </a:r>
            <a:r>
              <a:rPr lang="el-GR" b="1" dirty="0"/>
              <a:t> </a:t>
            </a:r>
            <a:r>
              <a:rPr lang="el-GR" dirty="0"/>
              <a:t>παρατήρησαν τη συσχέτιση με </a:t>
            </a:r>
            <a:r>
              <a:rPr lang="el-GR" u="sng" dirty="0"/>
              <a:t>κακοήθειες</a:t>
            </a:r>
          </a:p>
          <a:p>
            <a:pPr>
              <a:buNone/>
            </a:pPr>
            <a:r>
              <a:rPr lang="en-US" b="1" dirty="0" err="1"/>
              <a:t>Castleman</a:t>
            </a:r>
            <a:r>
              <a:rPr lang="en-US" b="1" dirty="0"/>
              <a:t> and Norris 1949</a:t>
            </a:r>
            <a:r>
              <a:rPr lang="el-GR" b="1" dirty="0"/>
              <a:t> </a:t>
            </a:r>
            <a:r>
              <a:rPr lang="el-GR" dirty="0"/>
              <a:t>περιέγραψαν την </a:t>
            </a:r>
            <a:r>
              <a:rPr lang="el-GR" u="sng" dirty="0" err="1"/>
              <a:t>ιστοπαθολογία</a:t>
            </a:r>
            <a:r>
              <a:rPr lang="el-GR" u="sng" dirty="0"/>
              <a:t> του θύμου</a:t>
            </a:r>
            <a:r>
              <a:rPr lang="el-GR" dirty="0"/>
              <a:t>.</a:t>
            </a:r>
          </a:p>
          <a:p>
            <a:pPr>
              <a:buNone/>
            </a:pPr>
            <a:r>
              <a:rPr lang="en-US" b="1" dirty="0"/>
              <a:t>Buzzard </a:t>
            </a:r>
            <a:r>
              <a:rPr lang="el-GR" b="1" dirty="0"/>
              <a:t>1905 </a:t>
            </a:r>
            <a:r>
              <a:rPr lang="el-GR" dirty="0"/>
              <a:t>περιέγραψε λεπτομερώς τις ανωμαλίες του θύμου και τη διήθηση από λεμφοκύτταρα στο μυ.</a:t>
            </a:r>
          </a:p>
          <a:p>
            <a:pPr>
              <a:buNone/>
            </a:pPr>
            <a:endParaRPr lang="el-GR" dirty="0"/>
          </a:p>
          <a:p>
            <a:pPr>
              <a:buNone/>
            </a:pPr>
            <a:endParaRPr lang="el-GR" dirty="0">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ΜΥΑΣΘΕΝΕΙΑ</a:t>
            </a:r>
          </a:p>
        </p:txBody>
      </p:sp>
      <p:sp>
        <p:nvSpPr>
          <p:cNvPr id="3" name="2 - Θέση περιεχομένου"/>
          <p:cNvSpPr>
            <a:spLocks noGrp="1"/>
          </p:cNvSpPr>
          <p:nvPr>
            <p:ph idx="1"/>
          </p:nvPr>
        </p:nvSpPr>
        <p:spPr/>
        <p:txBody>
          <a:bodyPr>
            <a:normAutofit fontScale="70000" lnSpcReduction="20000"/>
          </a:bodyPr>
          <a:lstStyle/>
          <a:p>
            <a:pPr>
              <a:buNone/>
            </a:pPr>
            <a:r>
              <a:rPr lang="en-US" dirty="0"/>
              <a:t>Patrick</a:t>
            </a:r>
            <a:r>
              <a:rPr lang="el-GR" dirty="0"/>
              <a:t>, </a:t>
            </a:r>
            <a:r>
              <a:rPr lang="en-US" dirty="0"/>
              <a:t>Lindstrom</a:t>
            </a:r>
            <a:r>
              <a:rPr lang="el-GR" dirty="0"/>
              <a:t>:  </a:t>
            </a:r>
            <a:r>
              <a:rPr lang="en-US" dirty="0" err="1"/>
              <a:t>AchR</a:t>
            </a:r>
            <a:r>
              <a:rPr lang="el-GR" dirty="0"/>
              <a:t> σε κουνέλια  προκαλούσε μ. αδυναμία</a:t>
            </a:r>
          </a:p>
          <a:p>
            <a:pPr>
              <a:buNone/>
            </a:pPr>
            <a:r>
              <a:rPr lang="en-US" dirty="0"/>
              <a:t>Lennon</a:t>
            </a:r>
            <a:r>
              <a:rPr lang="el-GR" dirty="0"/>
              <a:t>: αναγνώρισε ότι αυτό το μοντέλο έμοιαζε με τη μυασθένεια</a:t>
            </a:r>
          </a:p>
          <a:p>
            <a:pPr>
              <a:buNone/>
            </a:pPr>
            <a:r>
              <a:rPr lang="en-US" dirty="0" err="1"/>
              <a:t>Fambrough</a:t>
            </a:r>
            <a:r>
              <a:rPr lang="el-GR" dirty="0"/>
              <a:t>: βασικό έλλειμμα στη μυασθένεια ήταν η απώλεια </a:t>
            </a:r>
            <a:r>
              <a:rPr lang="en-US" dirty="0" err="1"/>
              <a:t>AchR</a:t>
            </a:r>
            <a:r>
              <a:rPr lang="el-GR" dirty="0"/>
              <a:t> </a:t>
            </a:r>
          </a:p>
          <a:p>
            <a:pPr>
              <a:buNone/>
            </a:pPr>
            <a:r>
              <a:rPr lang="en-US" dirty="0">
                <a:solidFill>
                  <a:srgbClr val="FF0000"/>
                </a:solidFill>
              </a:rPr>
              <a:t>Engel 197</a:t>
            </a:r>
            <a:r>
              <a:rPr lang="el-GR" dirty="0">
                <a:solidFill>
                  <a:srgbClr val="FF0000"/>
                </a:solidFill>
              </a:rPr>
              <a:t>6:</a:t>
            </a:r>
            <a:r>
              <a:rPr lang="el-GR" dirty="0"/>
              <a:t> έφτιαξαν πειραματικό </a:t>
            </a:r>
            <a:r>
              <a:rPr lang="el-GR" u="sng" dirty="0"/>
              <a:t>μοντέλο</a:t>
            </a:r>
            <a:r>
              <a:rPr lang="el-GR" dirty="0"/>
              <a:t> που είχε ίδια κλινικά, φαρμακολογικά και </a:t>
            </a:r>
            <a:r>
              <a:rPr lang="el-GR" dirty="0" err="1"/>
              <a:t>ηλεκτροφυσιολογικά</a:t>
            </a:r>
            <a:r>
              <a:rPr lang="el-GR" dirty="0"/>
              <a:t> χαρακτηριστικά με τη νόσο. </a:t>
            </a:r>
          </a:p>
          <a:p>
            <a:pPr>
              <a:buNone/>
            </a:pPr>
            <a:r>
              <a:rPr lang="el-GR" dirty="0"/>
              <a:t>Η νόσος θεωρείται </a:t>
            </a:r>
            <a:r>
              <a:rPr lang="el-GR" dirty="0" err="1">
                <a:solidFill>
                  <a:srgbClr val="FF0000"/>
                </a:solidFill>
              </a:rPr>
              <a:t>αυτοάνοση</a:t>
            </a:r>
            <a:r>
              <a:rPr lang="el-GR" dirty="0"/>
              <a:t> γιατί ικανοποιεί τις </a:t>
            </a:r>
          </a:p>
          <a:p>
            <a:pPr>
              <a:buNone/>
            </a:pPr>
            <a:r>
              <a:rPr lang="el-GR" dirty="0"/>
              <a:t>προϋποθέσεις (5)  του </a:t>
            </a:r>
            <a:r>
              <a:rPr lang="en-US" dirty="0" err="1">
                <a:solidFill>
                  <a:srgbClr val="FF0000"/>
                </a:solidFill>
              </a:rPr>
              <a:t>Drachman</a:t>
            </a:r>
            <a:r>
              <a:rPr lang="en-US" dirty="0">
                <a:solidFill>
                  <a:srgbClr val="FF0000"/>
                </a:solidFill>
              </a:rPr>
              <a:t>, 1990 </a:t>
            </a:r>
            <a:endParaRPr lang="el-GR" dirty="0">
              <a:solidFill>
                <a:srgbClr val="FF0000"/>
              </a:solidFill>
            </a:endParaRPr>
          </a:p>
          <a:p>
            <a:pPr marL="514350" indent="-514350">
              <a:buNone/>
            </a:pPr>
            <a:r>
              <a:rPr lang="el-GR" i="1" dirty="0"/>
              <a:t>1. </a:t>
            </a:r>
            <a:r>
              <a:rPr lang="en-US" i="1" dirty="0" err="1"/>
              <a:t>Autoantibodies</a:t>
            </a:r>
            <a:r>
              <a:rPr lang="en-US" i="1" dirty="0"/>
              <a:t> are present in patients</a:t>
            </a:r>
            <a:r>
              <a:rPr lang="el-GR" i="1" dirty="0"/>
              <a:t> </a:t>
            </a:r>
            <a:r>
              <a:rPr lang="en-US" i="1" dirty="0"/>
              <a:t>with the disease. </a:t>
            </a:r>
            <a:endParaRPr lang="el-GR" dirty="0"/>
          </a:p>
          <a:p>
            <a:pPr marL="514350" indent="-514350">
              <a:buNone/>
            </a:pPr>
            <a:r>
              <a:rPr lang="el-GR" i="1" dirty="0"/>
              <a:t>2. </a:t>
            </a:r>
            <a:r>
              <a:rPr lang="en-US" i="1" dirty="0"/>
              <a:t>Antibody interacts with the target antigen.</a:t>
            </a:r>
            <a:endParaRPr lang="el-GR" i="1" dirty="0"/>
          </a:p>
          <a:p>
            <a:pPr>
              <a:buNone/>
            </a:pPr>
            <a:r>
              <a:rPr lang="en-US" dirty="0"/>
              <a:t>3. </a:t>
            </a:r>
            <a:r>
              <a:rPr lang="en-US" i="1" dirty="0"/>
              <a:t>Passive transfer of antibody reproduces</a:t>
            </a:r>
            <a:r>
              <a:rPr lang="el-GR" i="1" dirty="0"/>
              <a:t> </a:t>
            </a:r>
            <a:r>
              <a:rPr lang="en-US" i="1" dirty="0"/>
              <a:t>features of disease. </a:t>
            </a:r>
            <a:endParaRPr lang="el-GR" i="1" dirty="0"/>
          </a:p>
          <a:p>
            <a:pPr>
              <a:buNone/>
            </a:pPr>
            <a:r>
              <a:rPr lang="en-US" dirty="0"/>
              <a:t>4. </a:t>
            </a:r>
            <a:r>
              <a:rPr lang="en-US" i="1" dirty="0"/>
              <a:t>Immunization with antigen produces</a:t>
            </a:r>
            <a:r>
              <a:rPr lang="el-GR" i="1" dirty="0"/>
              <a:t> </a:t>
            </a:r>
            <a:r>
              <a:rPr lang="en-US" i="1" dirty="0"/>
              <a:t>a model disease. </a:t>
            </a:r>
            <a:endParaRPr lang="el-GR" i="1" dirty="0"/>
          </a:p>
          <a:p>
            <a:pPr>
              <a:buNone/>
            </a:pPr>
            <a:r>
              <a:rPr lang="en-US" dirty="0"/>
              <a:t>5. </a:t>
            </a:r>
            <a:r>
              <a:rPr lang="en-US" i="1" dirty="0"/>
              <a:t>Reduction of antibody levels ameliorates</a:t>
            </a:r>
            <a:r>
              <a:rPr lang="el-GR" i="1" dirty="0"/>
              <a:t> </a:t>
            </a:r>
            <a:r>
              <a:rPr lang="en-US" i="1" dirty="0"/>
              <a:t>the disease. </a:t>
            </a:r>
          </a:p>
          <a:p>
            <a:pPr>
              <a:buNone/>
            </a:pPr>
            <a:endParaRPr lang="el-GR" dirty="0"/>
          </a:p>
          <a:p>
            <a:endParaRPr lang="el-G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ΜΥΑΣΘΕΝΕΙΑ</a:t>
            </a:r>
          </a:p>
        </p:txBody>
      </p:sp>
      <p:sp>
        <p:nvSpPr>
          <p:cNvPr id="3" name="2 - Θέση περιεχομένου"/>
          <p:cNvSpPr>
            <a:spLocks noGrp="1"/>
          </p:cNvSpPr>
          <p:nvPr>
            <p:ph idx="1"/>
          </p:nvPr>
        </p:nvSpPr>
        <p:spPr/>
        <p:txBody>
          <a:bodyPr>
            <a:normAutofit fontScale="85000" lnSpcReduction="20000"/>
          </a:bodyPr>
          <a:lstStyle/>
          <a:p>
            <a:pPr>
              <a:buNone/>
            </a:pPr>
            <a:r>
              <a:rPr lang="el-GR" dirty="0"/>
              <a:t>Επιπολασμός 43-84 εκατομμύρια</a:t>
            </a:r>
          </a:p>
          <a:p>
            <a:pPr>
              <a:buNone/>
            </a:pPr>
            <a:r>
              <a:rPr lang="el-GR" dirty="0"/>
              <a:t>Επίπτωση 1/300000</a:t>
            </a:r>
          </a:p>
          <a:p>
            <a:pPr>
              <a:buNone/>
            </a:pPr>
            <a:r>
              <a:rPr lang="el-GR" dirty="0"/>
              <a:t>Έναρξη σε οποιαδήποτε ηλικία, σπανίως &lt;10 (10%).</a:t>
            </a:r>
          </a:p>
          <a:p>
            <a:pPr>
              <a:buNone/>
            </a:pPr>
            <a:r>
              <a:rPr lang="el-GR" dirty="0"/>
              <a:t>Γυναίκες 20-30 ετών (</a:t>
            </a:r>
            <a:r>
              <a:rPr lang="en-US" dirty="0"/>
              <a:t>x2, x3</a:t>
            </a:r>
            <a:r>
              <a:rPr lang="el-GR" dirty="0"/>
              <a:t> πιο συχνά στις γυναίκες)</a:t>
            </a:r>
          </a:p>
          <a:p>
            <a:pPr>
              <a:buNone/>
            </a:pPr>
            <a:r>
              <a:rPr lang="el-GR" dirty="0"/>
              <a:t>Άνδρες 50-60 ετών (Α:Γ 3:2)</a:t>
            </a:r>
          </a:p>
          <a:p>
            <a:pPr>
              <a:buNone/>
            </a:pPr>
            <a:r>
              <a:rPr lang="el-GR" dirty="0"/>
              <a:t>Θύμωμα: Άντρες &gt;50 ετών</a:t>
            </a:r>
          </a:p>
          <a:p>
            <a:pPr>
              <a:buNone/>
            </a:pPr>
            <a:r>
              <a:rPr lang="el-GR" dirty="0"/>
              <a:t>Υπάρχει οικογενής εμφάνιση αλλά σπάνια (γενετικά σύνδρομα). </a:t>
            </a:r>
          </a:p>
          <a:p>
            <a:pPr>
              <a:buNone/>
            </a:pPr>
            <a:r>
              <a:rPr lang="el-GR" dirty="0"/>
              <a:t>Πιο συχνό οικογενειακό ιστορικό άλλης </a:t>
            </a:r>
            <a:r>
              <a:rPr lang="el-GR" dirty="0" err="1"/>
              <a:t>αυτοάνοσης</a:t>
            </a:r>
            <a:r>
              <a:rPr lang="el-GR" dirty="0"/>
              <a:t> νόσου (ΣΕΛ). Αναφέρεται και οικογενειακό ιστορικό ΣΚΠ (αβέβαιη συσχέτιση)</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ΜΥΑΣΘΕΝΕΙΑ</a:t>
            </a:r>
          </a:p>
        </p:txBody>
      </p:sp>
      <p:sp>
        <p:nvSpPr>
          <p:cNvPr id="3" name="2 - Θέση περιεχομένου"/>
          <p:cNvSpPr>
            <a:spLocks noGrp="1"/>
          </p:cNvSpPr>
          <p:nvPr>
            <p:ph idx="1"/>
          </p:nvPr>
        </p:nvSpPr>
        <p:spPr/>
        <p:style>
          <a:lnRef idx="1">
            <a:schemeClr val="accent5"/>
          </a:lnRef>
          <a:fillRef idx="2">
            <a:schemeClr val="accent5"/>
          </a:fillRef>
          <a:effectRef idx="1">
            <a:schemeClr val="accent5"/>
          </a:effectRef>
          <a:fontRef idx="minor">
            <a:schemeClr val="dk1"/>
          </a:fontRef>
        </p:style>
        <p:txBody>
          <a:bodyPr>
            <a:normAutofit/>
          </a:bodyPr>
          <a:lstStyle/>
          <a:p>
            <a:pPr algn="ctr">
              <a:buNone/>
            </a:pPr>
            <a:r>
              <a:rPr lang="el-GR" dirty="0"/>
              <a:t>Η μυϊκή αδυναμία και η κόπωση είναι αποτέλεσμα της </a:t>
            </a:r>
            <a:r>
              <a:rPr lang="el-GR" b="1" dirty="0"/>
              <a:t>αποτυχίας της νευρομυϊκής διαβίβασης στη μετασυναπτική πλευρά</a:t>
            </a:r>
            <a:r>
              <a:rPr lang="el-GR" dirty="0"/>
              <a:t>. </a:t>
            </a:r>
          </a:p>
          <a:p>
            <a:pPr algn="ctr">
              <a:buNone/>
            </a:pPr>
            <a:r>
              <a:rPr lang="el-GR" dirty="0"/>
              <a:t>Ο </a:t>
            </a:r>
            <a:r>
              <a:rPr lang="el-GR" b="1" dirty="0"/>
              <a:t>αποκλεισμός</a:t>
            </a:r>
            <a:r>
              <a:rPr lang="el-GR" dirty="0"/>
              <a:t> </a:t>
            </a:r>
            <a:r>
              <a:rPr lang="el-GR" b="1" dirty="0"/>
              <a:t>της νευρομυϊκής διαβίβασης </a:t>
            </a:r>
            <a:r>
              <a:rPr lang="el-GR" dirty="0"/>
              <a:t>είναι υπεύθυνος για την </a:t>
            </a:r>
          </a:p>
          <a:p>
            <a:pPr algn="ctr">
              <a:buNone/>
            </a:pPr>
            <a:r>
              <a:rPr lang="el-GR" dirty="0"/>
              <a:t>απώλεια μυϊκής ισχύος.</a:t>
            </a:r>
          </a:p>
          <a:p>
            <a:endParaRPr lang="el-GR" dirty="0"/>
          </a:p>
          <a:p>
            <a:endParaRPr lang="el-G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ΜΥΑΣΘΕΝΕΙΑ</a:t>
            </a:r>
          </a:p>
        </p:txBody>
      </p:sp>
      <p:sp>
        <p:nvSpPr>
          <p:cNvPr id="3" name="2 - Θέση περιεχομένου"/>
          <p:cNvSpPr>
            <a:spLocks noGrp="1"/>
          </p:cNvSpPr>
          <p:nvPr>
            <p:ph idx="1"/>
          </p:nvPr>
        </p:nvSpPr>
        <p:spPr/>
        <p:txBody>
          <a:bodyPr>
            <a:normAutofit fontScale="77500" lnSpcReduction="20000"/>
          </a:bodyPr>
          <a:lstStyle/>
          <a:p>
            <a:endParaRPr lang="el-GR" dirty="0"/>
          </a:p>
          <a:p>
            <a:pPr>
              <a:buNone/>
            </a:pPr>
            <a:r>
              <a:rPr lang="el-GR" dirty="0"/>
              <a:t>Η νευρομυϊκή διαβίβαση επηρεάζεται γιατί τα </a:t>
            </a:r>
            <a:r>
              <a:rPr lang="el-GR" dirty="0">
                <a:solidFill>
                  <a:srgbClr val="FF0000"/>
                </a:solidFill>
              </a:rPr>
              <a:t>αντισώματα </a:t>
            </a:r>
          </a:p>
          <a:p>
            <a:pPr marL="514350" indent="-514350">
              <a:buAutoNum type="arabicPeriod"/>
            </a:pPr>
            <a:r>
              <a:rPr lang="el-GR" u="sng" dirty="0"/>
              <a:t>Αποκλείουν τους </a:t>
            </a:r>
            <a:r>
              <a:rPr lang="en-US" u="sng" dirty="0" err="1"/>
              <a:t>AchR</a:t>
            </a:r>
            <a:endParaRPr lang="en-US" u="sng" dirty="0"/>
          </a:p>
          <a:p>
            <a:pPr marL="514350" indent="-514350">
              <a:buAutoNum type="arabicPeriod"/>
            </a:pPr>
            <a:r>
              <a:rPr lang="el-GR" u="sng" dirty="0"/>
              <a:t>Μειώνουν το συνολικό αριθμό </a:t>
            </a:r>
            <a:r>
              <a:rPr lang="en-US" u="sng" dirty="0" err="1"/>
              <a:t>AchR</a:t>
            </a:r>
            <a:r>
              <a:rPr lang="en-US" u="sng" dirty="0"/>
              <a:t> </a:t>
            </a:r>
            <a:r>
              <a:rPr lang="el-GR" dirty="0"/>
              <a:t>διευκολύνοντας την </a:t>
            </a:r>
            <a:r>
              <a:rPr lang="el-GR" dirty="0" err="1"/>
              <a:t>ενδοκύττωση</a:t>
            </a:r>
            <a:r>
              <a:rPr lang="el-GR" dirty="0"/>
              <a:t> των υποδοχέων. </a:t>
            </a:r>
          </a:p>
          <a:p>
            <a:pPr marL="514350" indent="-514350">
              <a:buAutoNum type="arabicPeriod"/>
            </a:pPr>
            <a:r>
              <a:rPr lang="el-GR" u="sng" dirty="0"/>
              <a:t>Καταστρέφουν τη λεπτή αρχιτεκτονική </a:t>
            </a:r>
            <a:r>
              <a:rPr lang="el-GR" dirty="0"/>
              <a:t>της μετασυναπτικής μεμβράνης μέσω συμπληρώματος προκαλώντας λιγότερες αναδιπλώσεις της μεμβράνης και διεύρυνση συναπτικών σχισμών</a:t>
            </a:r>
            <a:r>
              <a:rPr lang="en-US" dirty="0"/>
              <a:t>.</a:t>
            </a:r>
            <a:endParaRPr lang="el-GR" dirty="0"/>
          </a:p>
          <a:p>
            <a:pPr marL="514350" indent="-514350">
              <a:buNone/>
            </a:pPr>
            <a:endParaRPr lang="el-GR" dirty="0"/>
          </a:p>
          <a:p>
            <a:pPr marL="514350" indent="-514350">
              <a:buNone/>
            </a:pPr>
            <a:r>
              <a:rPr lang="el-GR" dirty="0"/>
              <a:t>Τελικό αποτέλεσμα: ΔΤΚΠ υποουδικά, που δεν μπορούν να εκπολώσουν τις μ. ίνες.</a:t>
            </a:r>
          </a:p>
          <a:p>
            <a:endParaRPr lang="el-G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42910" y="714356"/>
            <a:ext cx="8177052" cy="3862404"/>
          </a:xfrm>
          <a:prstGeom prst="rect">
            <a:avLst/>
          </a:prstGeom>
          <a:noFill/>
          <a:ln w="9525">
            <a:noFill/>
            <a:miter lim="800000"/>
            <a:headEnd/>
            <a:tailEnd/>
          </a:ln>
          <a:effectLst/>
        </p:spPr>
      </p:pic>
      <p:sp>
        <p:nvSpPr>
          <p:cNvPr id="4" name="3 - TextBox"/>
          <p:cNvSpPr txBox="1"/>
          <p:nvPr/>
        </p:nvSpPr>
        <p:spPr>
          <a:xfrm>
            <a:off x="6429388" y="6429396"/>
            <a:ext cx="2443233" cy="369332"/>
          </a:xfrm>
          <a:prstGeom prst="rect">
            <a:avLst/>
          </a:prstGeom>
          <a:noFill/>
        </p:spPr>
        <p:txBody>
          <a:bodyPr wrap="none" rtlCol="0">
            <a:spAutoFit/>
          </a:bodyPr>
          <a:lstStyle/>
          <a:p>
            <a:r>
              <a:rPr lang="en-US" dirty="0" err="1"/>
              <a:t>Frambrough</a:t>
            </a:r>
            <a:r>
              <a:rPr lang="en-US" dirty="0"/>
              <a:t> et al, 1973</a:t>
            </a:r>
            <a:endParaRPr lang="el-GR" dirty="0"/>
          </a:p>
        </p:txBody>
      </p:sp>
      <p:sp>
        <p:nvSpPr>
          <p:cNvPr id="5" name="4 - TextBox"/>
          <p:cNvSpPr txBox="1"/>
          <p:nvPr/>
        </p:nvSpPr>
        <p:spPr>
          <a:xfrm>
            <a:off x="1285852" y="214290"/>
            <a:ext cx="5382051" cy="369332"/>
          </a:xfrm>
          <a:prstGeom prst="rect">
            <a:avLst/>
          </a:prstGeom>
          <a:noFill/>
        </p:spPr>
        <p:txBody>
          <a:bodyPr wrap="none" rtlCol="0">
            <a:spAutoFit/>
          </a:bodyPr>
          <a:lstStyle/>
          <a:p>
            <a:r>
              <a:rPr lang="el-GR" dirty="0"/>
              <a:t>Σήμανση </a:t>
            </a:r>
            <a:r>
              <a:rPr lang="en-US" dirty="0" err="1"/>
              <a:t>AchR</a:t>
            </a:r>
            <a:r>
              <a:rPr lang="el-GR" dirty="0"/>
              <a:t> με βουγγαροτοξίνη α </a:t>
            </a:r>
            <a:r>
              <a:rPr lang="el-GR" dirty="0" err="1"/>
              <a:t>σημασμένη</a:t>
            </a:r>
            <a:r>
              <a:rPr lang="el-GR" dirty="0"/>
              <a:t> με </a:t>
            </a:r>
            <a:r>
              <a:rPr lang="el-GR" baseline="30000" dirty="0"/>
              <a:t>125</a:t>
            </a:r>
            <a:r>
              <a:rPr lang="el-GR" dirty="0"/>
              <a:t>Ι</a:t>
            </a:r>
          </a:p>
        </p:txBody>
      </p:sp>
      <p:sp>
        <p:nvSpPr>
          <p:cNvPr id="6" name="5 - TextBox"/>
          <p:cNvSpPr txBox="1"/>
          <p:nvPr/>
        </p:nvSpPr>
        <p:spPr>
          <a:xfrm>
            <a:off x="785786" y="4572008"/>
            <a:ext cx="7778796" cy="369332"/>
          </a:xfrm>
          <a:prstGeom prst="rect">
            <a:avLst/>
          </a:prstGeom>
          <a:noFill/>
        </p:spPr>
        <p:txBody>
          <a:bodyPr wrap="none" rtlCol="0">
            <a:spAutoFit/>
          </a:bodyPr>
          <a:lstStyle/>
          <a:p>
            <a:r>
              <a:rPr lang="el-GR" dirty="0"/>
              <a:t>Στη μυασθενική μ. ίνα ο αριθμός </a:t>
            </a:r>
            <a:r>
              <a:rPr lang="en-US" dirty="0" err="1"/>
              <a:t>AchR</a:t>
            </a:r>
            <a:r>
              <a:rPr lang="el-GR" dirty="0"/>
              <a:t> ανά μονάδα επιφανείας είναι μειωμένος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el-GR" dirty="0"/>
              <a:t>Τελική Κινητική Πλάκα </a:t>
            </a:r>
            <a:br>
              <a:rPr lang="el-GR" dirty="0"/>
            </a:br>
            <a:r>
              <a:rPr lang="el-GR" dirty="0"/>
              <a:t>(ΤΚΠ)</a:t>
            </a:r>
          </a:p>
        </p:txBody>
      </p:sp>
      <p:sp>
        <p:nvSpPr>
          <p:cNvPr id="3" name="2 - Θέση περιεχομένου"/>
          <p:cNvSpPr>
            <a:spLocks noGrp="1"/>
          </p:cNvSpPr>
          <p:nvPr>
            <p:ph idx="1"/>
          </p:nvPr>
        </p:nvSpPr>
        <p:spPr/>
        <p:txBody>
          <a:bodyPr>
            <a:normAutofit fontScale="92500" lnSpcReduction="20000"/>
          </a:bodyPr>
          <a:lstStyle/>
          <a:p>
            <a:pPr>
              <a:buNone/>
            </a:pPr>
            <a:r>
              <a:rPr lang="en-US" dirty="0"/>
              <a:t>G. Engel et al (1976, 1977, 1987</a:t>
            </a:r>
            <a:r>
              <a:rPr lang="el-GR" dirty="0"/>
              <a:t>)</a:t>
            </a:r>
            <a:endParaRPr lang="en-US" dirty="0"/>
          </a:p>
          <a:p>
            <a:pPr>
              <a:buFont typeface="Wingdings" pitchFamily="2" charset="2"/>
              <a:buChar char="Ø"/>
            </a:pPr>
            <a:r>
              <a:rPr lang="el-GR" dirty="0"/>
              <a:t>Απώλεια </a:t>
            </a:r>
            <a:r>
              <a:rPr lang="el-GR" u="sng" dirty="0"/>
              <a:t>λεπτής αρχιτεκτονικής της ΤΚΠ</a:t>
            </a:r>
            <a:r>
              <a:rPr lang="el-GR" dirty="0"/>
              <a:t>-συναπτικές σχισμές είναι πιο ρηχές και ευρείες και λείπουν οι δευτερεύουσες πτυχές-η μορφή απλοποιείται).</a:t>
            </a:r>
          </a:p>
          <a:p>
            <a:pPr>
              <a:buFont typeface="Wingdings" pitchFamily="2" charset="2"/>
              <a:buChar char="Ø"/>
            </a:pPr>
            <a:r>
              <a:rPr lang="el-GR" dirty="0"/>
              <a:t> Φυσιολογικά είναι τα </a:t>
            </a:r>
            <a:r>
              <a:rPr lang="el-GR" u="sng" dirty="0"/>
              <a:t>προσυναπτικά κυστίδια </a:t>
            </a:r>
            <a:r>
              <a:rPr lang="el-GR" dirty="0"/>
              <a:t>και το περιεχόμενο τους </a:t>
            </a:r>
            <a:r>
              <a:rPr lang="en-US" dirty="0"/>
              <a:t>(quanta Ach).</a:t>
            </a:r>
          </a:p>
          <a:p>
            <a:pPr>
              <a:buFont typeface="Wingdings" pitchFamily="2" charset="2"/>
              <a:buChar char="Ø"/>
            </a:pPr>
            <a:r>
              <a:rPr lang="el-GR" dirty="0" err="1"/>
              <a:t>Ανανευρούμενοι</a:t>
            </a:r>
            <a:r>
              <a:rPr lang="el-GR" dirty="0"/>
              <a:t> άξονες κοντά στη ΝΜΣ και απουσία νευραξόνων σε κάποιες ΤΚΠ –ενεργός </a:t>
            </a:r>
            <a:r>
              <a:rPr lang="el-GR" u="sng" dirty="0"/>
              <a:t>διαδικασία εκφύλισης και ανακατασκευής ΝΜΣ </a:t>
            </a:r>
            <a:r>
              <a:rPr lang="el-GR" dirty="0"/>
              <a:t>κυρίως μετασυναπτικά.</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404664"/>
            <a:ext cx="4698523" cy="3240360"/>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4860032" y="260648"/>
            <a:ext cx="3976372" cy="3456384"/>
          </a:xfrm>
          <a:prstGeom prst="rect">
            <a:avLst/>
          </a:prstGeom>
          <a:noFill/>
          <a:ln w="9525">
            <a:noFill/>
            <a:miter lim="800000"/>
            <a:headEnd/>
            <a:tailEnd/>
          </a:ln>
          <a:effectLst/>
        </p:spPr>
      </p:pic>
      <p:sp>
        <p:nvSpPr>
          <p:cNvPr id="4" name="3 - TextBox"/>
          <p:cNvSpPr txBox="1"/>
          <p:nvPr/>
        </p:nvSpPr>
        <p:spPr>
          <a:xfrm>
            <a:off x="5580112" y="3933056"/>
            <a:ext cx="3265381"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l-GR" dirty="0"/>
              <a:t>Πολλά συναπτικά κυστίδια, </a:t>
            </a:r>
          </a:p>
          <a:p>
            <a:r>
              <a:rPr lang="el-GR" dirty="0"/>
              <a:t>λίγες συναπτικές αναδιπλώσεις, </a:t>
            </a:r>
          </a:p>
          <a:p>
            <a:r>
              <a:rPr lang="el-GR" dirty="0"/>
              <a:t>ευρεία συναπτική σχισμή </a:t>
            </a:r>
          </a:p>
          <a:p>
            <a:endParaRPr lang="el-GR" dirty="0"/>
          </a:p>
        </p:txBody>
      </p:sp>
      <p:sp>
        <p:nvSpPr>
          <p:cNvPr id="5" name="4 - TextBox"/>
          <p:cNvSpPr txBox="1"/>
          <p:nvPr/>
        </p:nvSpPr>
        <p:spPr>
          <a:xfrm>
            <a:off x="1259632" y="3933056"/>
            <a:ext cx="184294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l-GR" dirty="0"/>
              <a:t>Φυσιολογική ΤΚΠ</a:t>
            </a:r>
          </a:p>
        </p:txBody>
      </p:sp>
      <p:sp>
        <p:nvSpPr>
          <p:cNvPr id="6" name="5 - TextBox"/>
          <p:cNvSpPr txBox="1"/>
          <p:nvPr/>
        </p:nvSpPr>
        <p:spPr>
          <a:xfrm>
            <a:off x="1" y="4437112"/>
            <a:ext cx="5508104" cy="175432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l-GR" dirty="0"/>
              <a:t>Συναπτική σχισμή 50</a:t>
            </a:r>
            <a:r>
              <a:rPr lang="en-US" dirty="0"/>
              <a:t>mm. </a:t>
            </a:r>
            <a:r>
              <a:rPr lang="el-GR" dirty="0"/>
              <a:t>Κάθε συναπτικό κυστίδιο</a:t>
            </a:r>
            <a:endParaRPr lang="en-US" dirty="0"/>
          </a:p>
          <a:p>
            <a:r>
              <a:rPr lang="el-GR" dirty="0"/>
              <a:t> περιέχει 10000 μόρια </a:t>
            </a:r>
            <a:r>
              <a:rPr lang="en-US" dirty="0"/>
              <a:t>Ach-quanta. </a:t>
            </a:r>
            <a:r>
              <a:rPr lang="el-GR" dirty="0"/>
              <a:t>Σε κάθε </a:t>
            </a:r>
            <a:r>
              <a:rPr lang="el-GR" dirty="0" err="1"/>
              <a:t>δυν</a:t>
            </a:r>
            <a:r>
              <a:rPr lang="el-GR" dirty="0"/>
              <a:t>. Ενεργείας  ελευθερώνονται 20-50 </a:t>
            </a:r>
            <a:r>
              <a:rPr lang="en-US" dirty="0"/>
              <a:t>quanta</a:t>
            </a:r>
            <a:r>
              <a:rPr lang="el-GR" dirty="0"/>
              <a:t> που προκαλεί </a:t>
            </a:r>
            <a:r>
              <a:rPr lang="el-GR" dirty="0" err="1"/>
              <a:t>εκπόλωση</a:t>
            </a:r>
            <a:r>
              <a:rPr lang="el-GR" dirty="0"/>
              <a:t>  μ. ίνας. Υπάρχει και </a:t>
            </a:r>
            <a:r>
              <a:rPr lang="en-US" dirty="0"/>
              <a:t>non-quanta</a:t>
            </a:r>
            <a:r>
              <a:rPr lang="el-GR" dirty="0"/>
              <a:t> απελευθέρωση </a:t>
            </a:r>
            <a:r>
              <a:rPr lang="en-US" dirty="0"/>
              <a:t>Ach</a:t>
            </a:r>
            <a:r>
              <a:rPr lang="el-GR" dirty="0"/>
              <a:t>  (συνεχής διαρροή-τροφική επίδραση του νεύρου στο μυ).</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96908"/>
          </a:xfrm>
        </p:spPr>
        <p:style>
          <a:lnRef idx="3">
            <a:schemeClr val="lt1"/>
          </a:lnRef>
          <a:fillRef idx="1">
            <a:schemeClr val="accent1"/>
          </a:fillRef>
          <a:effectRef idx="1">
            <a:schemeClr val="accent1"/>
          </a:effectRef>
          <a:fontRef idx="minor">
            <a:schemeClr val="lt1"/>
          </a:fontRef>
        </p:style>
        <p:txBody>
          <a:bodyPr/>
          <a:lstStyle/>
          <a:p>
            <a:r>
              <a:rPr lang="el-GR" dirty="0"/>
              <a:t>ΜΥΑΣΘΕΝΕΙΑ ΚΑΙ ΘΥΜΟΣ</a:t>
            </a:r>
          </a:p>
        </p:txBody>
      </p:sp>
      <p:sp>
        <p:nvSpPr>
          <p:cNvPr id="3" name="2 - Θέση περιεχομένου"/>
          <p:cNvSpPr>
            <a:spLocks noGrp="1"/>
          </p:cNvSpPr>
          <p:nvPr>
            <p:ph idx="1"/>
          </p:nvPr>
        </p:nvSpPr>
        <p:spPr>
          <a:xfrm>
            <a:off x="457200" y="928670"/>
            <a:ext cx="8229600" cy="5929330"/>
          </a:xfrm>
        </p:spPr>
        <p:txBody>
          <a:bodyPr>
            <a:normAutofit/>
          </a:bodyPr>
          <a:lstStyle/>
          <a:p>
            <a:endParaRPr lang="el-GR" sz="2000" dirty="0"/>
          </a:p>
          <a:p>
            <a:r>
              <a:rPr lang="el-GR" sz="2000" dirty="0"/>
              <a:t>Η πηγή των αντισωμάτων δεν είναι γνωστή </a:t>
            </a:r>
          </a:p>
          <a:p>
            <a:endParaRPr lang="el-GR" sz="2000" dirty="0"/>
          </a:p>
          <a:p>
            <a:r>
              <a:rPr lang="el-GR" sz="2000" dirty="0"/>
              <a:t>Μη </a:t>
            </a:r>
            <a:r>
              <a:rPr lang="el-GR" sz="2000" dirty="0" err="1"/>
              <a:t>νεοπλασματική</a:t>
            </a:r>
            <a:r>
              <a:rPr lang="el-GR" sz="2000" dirty="0"/>
              <a:t> υπερπλασία θύμου </a:t>
            </a:r>
            <a:r>
              <a:rPr lang="el-GR" sz="2000" b="1" dirty="0"/>
              <a:t>65%</a:t>
            </a:r>
          </a:p>
          <a:p>
            <a:r>
              <a:rPr lang="el-GR" sz="2000" dirty="0"/>
              <a:t>Νεοπλασία θύμου </a:t>
            </a:r>
            <a:r>
              <a:rPr lang="el-GR" sz="2000" b="1" dirty="0"/>
              <a:t>10-15%</a:t>
            </a:r>
            <a:r>
              <a:rPr lang="el-GR" sz="2000" dirty="0"/>
              <a:t>.  Επεκτείνεται μόνο τοπικά στο </a:t>
            </a:r>
            <a:r>
              <a:rPr lang="el-GR" sz="2000" dirty="0" err="1"/>
              <a:t>μεσοθωράκιο</a:t>
            </a:r>
            <a:r>
              <a:rPr lang="el-GR" sz="2000" dirty="0"/>
              <a:t> και επιχώριους λεμφαδένες. </a:t>
            </a:r>
          </a:p>
          <a:p>
            <a:r>
              <a:rPr lang="el-GR" sz="2000" dirty="0"/>
              <a:t>Δε φαίνονται πάντα με Α/α. Χρειάζεται </a:t>
            </a:r>
            <a:r>
              <a:rPr lang="en-US" sz="2000" dirty="0"/>
              <a:t>CT.</a:t>
            </a:r>
            <a:endParaRPr lang="el-GR" sz="2000" dirty="0"/>
          </a:p>
          <a:p>
            <a:pPr>
              <a:buNone/>
            </a:pPr>
            <a:r>
              <a:rPr lang="el-GR" sz="2000" dirty="0"/>
              <a:t>	Αφού πολλοί ασθενείς έχουν διαταραχή θύμου και βελτιώνονται με θυμεκτομή, είναι λογικό να θεωρηθεί ο θύμος ως πηγή των αντισωμάτων. Ο θύμος περιέχει «</a:t>
            </a:r>
            <a:r>
              <a:rPr lang="el-GR" sz="2000" dirty="0" err="1"/>
              <a:t>μυοειδή</a:t>
            </a:r>
            <a:r>
              <a:rPr lang="el-GR" sz="2000" dirty="0"/>
              <a:t>» κύτταρα που μοιάζουν με αυτά των γραμμωτών μυών και έχουν στην επιφάνεια τους </a:t>
            </a:r>
            <a:r>
              <a:rPr lang="en-US" sz="2000" dirty="0" err="1"/>
              <a:t>AChR</a:t>
            </a:r>
            <a:r>
              <a:rPr lang="el-GR" sz="2000" dirty="0"/>
              <a:t>. </a:t>
            </a:r>
          </a:p>
          <a:p>
            <a:pPr>
              <a:buNone/>
            </a:pPr>
            <a:r>
              <a:rPr lang="el-GR" sz="2000" dirty="0"/>
              <a:t>	[Υπόθεση: ιός αλλάζει αυτά τα κύτταρα</a:t>
            </a:r>
            <a:r>
              <a:rPr lang="en-US" sz="2000" dirty="0"/>
              <a:t> </a:t>
            </a:r>
            <a:r>
              <a:rPr lang="el-GR" sz="2000" dirty="0"/>
              <a:t>και προκαλεί </a:t>
            </a:r>
            <a:r>
              <a:rPr lang="el-GR" sz="2000" dirty="0" err="1"/>
              <a:t>αντισωμιακή</a:t>
            </a:r>
            <a:r>
              <a:rPr lang="el-GR" sz="2000" dirty="0"/>
              <a:t> αντίδραση και παράλληλη μπορεί να έχει και </a:t>
            </a:r>
            <a:r>
              <a:rPr lang="el-GR" sz="2000" dirty="0" err="1"/>
              <a:t>ογκογενετική</a:t>
            </a:r>
            <a:r>
              <a:rPr lang="el-GR" sz="2000" dirty="0"/>
              <a:t> δράση].</a:t>
            </a:r>
          </a:p>
          <a:p>
            <a:endParaRPr lang="el-GR" sz="2000" dirty="0"/>
          </a:p>
          <a:p>
            <a:r>
              <a:rPr lang="el-GR" sz="2000" dirty="0"/>
              <a:t>Θύμωμα και «περίεργα νευρολογικά σύνδρομα»: </a:t>
            </a:r>
            <a:r>
              <a:rPr lang="en-US" sz="2000" dirty="0"/>
              <a:t>limbic encephalitis</a:t>
            </a:r>
            <a:r>
              <a:rPr lang="el-GR" sz="2000" dirty="0"/>
              <a:t>, </a:t>
            </a:r>
            <a:r>
              <a:rPr lang="en-US" sz="2000" dirty="0"/>
              <a:t>midbrain encephalitis</a:t>
            </a:r>
            <a:r>
              <a:rPr lang="el-GR" sz="2000" dirty="0"/>
              <a:t>, </a:t>
            </a:r>
            <a:r>
              <a:rPr lang="en-US" sz="2000" dirty="0" err="1"/>
              <a:t>Morvan's</a:t>
            </a:r>
            <a:r>
              <a:rPr lang="en-US" sz="2000" dirty="0"/>
              <a:t> </a:t>
            </a:r>
            <a:r>
              <a:rPr lang="en-US" sz="2000" dirty="0" err="1"/>
              <a:t>fibrillary</a:t>
            </a:r>
            <a:r>
              <a:rPr lang="el-GR" sz="2000" dirty="0"/>
              <a:t> </a:t>
            </a:r>
            <a:r>
              <a:rPr lang="en-US" sz="2000" dirty="0"/>
              <a:t>Chorea</a:t>
            </a:r>
            <a:r>
              <a:rPr lang="el-GR" sz="2000" dirty="0"/>
              <a:t>, (</a:t>
            </a:r>
            <a:r>
              <a:rPr lang="en-US" sz="2000" dirty="0" err="1"/>
              <a:t>aplastic</a:t>
            </a:r>
            <a:r>
              <a:rPr lang="en-US" sz="2000" dirty="0"/>
              <a:t> anemia</a:t>
            </a:r>
            <a:r>
              <a:rPr lang="el-GR" sz="2000" dirty="0"/>
              <a:t>) [</a:t>
            </a:r>
            <a:r>
              <a:rPr lang="en-US" sz="2000" dirty="0"/>
              <a:t>VGKC</a:t>
            </a:r>
            <a:r>
              <a:rPr lang="el-GR" sz="2000"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nms2.png"/>
          <p:cNvPicPr>
            <a:picLocks noChangeAspect="1"/>
          </p:cNvPicPr>
          <p:nvPr/>
        </p:nvPicPr>
        <p:blipFill>
          <a:blip r:embed="rId2"/>
          <a:stretch>
            <a:fillRect/>
          </a:stretch>
        </p:blipFill>
        <p:spPr>
          <a:xfrm>
            <a:off x="0" y="785794"/>
            <a:ext cx="9144000" cy="409098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rmAutofit fontScale="90000"/>
          </a:bodyPr>
          <a:lstStyle/>
          <a:p>
            <a:r>
              <a:rPr lang="el-GR" dirty="0"/>
              <a:t>ΜΥΑΣΘΕΝΕΙΑ ΚΑΙ ΑΛΛΑ ΑΥΤΟΑΝΟΣΑ</a:t>
            </a:r>
          </a:p>
        </p:txBody>
      </p:sp>
      <p:sp>
        <p:nvSpPr>
          <p:cNvPr id="3" name="2 - Θέση περιεχομένου"/>
          <p:cNvSpPr>
            <a:spLocks noGrp="1"/>
          </p:cNvSpPr>
          <p:nvPr>
            <p:ph idx="1"/>
          </p:nvPr>
        </p:nvSpPr>
        <p:spPr/>
        <p:txBody>
          <a:bodyPr/>
          <a:lstStyle/>
          <a:p>
            <a:r>
              <a:rPr lang="el-GR" dirty="0"/>
              <a:t>ΣΕΛ</a:t>
            </a:r>
          </a:p>
          <a:p>
            <a:r>
              <a:rPr lang="el-GR" dirty="0"/>
              <a:t>ΡΑ </a:t>
            </a:r>
            <a:endParaRPr lang="en-US" dirty="0"/>
          </a:p>
          <a:p>
            <a:r>
              <a:rPr lang="en-US" dirty="0" err="1"/>
              <a:t>Sjogren</a:t>
            </a:r>
            <a:endParaRPr lang="en-US" dirty="0"/>
          </a:p>
          <a:p>
            <a:r>
              <a:rPr lang="el-GR" dirty="0"/>
              <a:t>ΜΝΣΙ</a:t>
            </a:r>
          </a:p>
          <a:p>
            <a:r>
              <a:rPr lang="en-US" dirty="0"/>
              <a:t>ACA</a:t>
            </a:r>
          </a:p>
          <a:p>
            <a:r>
              <a:rPr lang="el-GR" dirty="0" err="1"/>
              <a:t>Πολυμυοσίτις</a:t>
            </a:r>
            <a:endParaRPr lang="el-GR" dirty="0"/>
          </a:p>
          <a:p>
            <a:r>
              <a:rPr lang="el-GR" dirty="0"/>
              <a:t>ΑΝΑ θετικά χωρίς κλινικό εικόνα ΣΕΛ</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lstStyle/>
          <a:p>
            <a:r>
              <a:rPr lang="el-GR" dirty="0"/>
              <a:t>ΣΧΕΣΗ ΜΕ ΘΥΡΕΟΕΙΔΗ</a:t>
            </a:r>
          </a:p>
        </p:txBody>
      </p:sp>
      <p:sp>
        <p:nvSpPr>
          <p:cNvPr id="3" name="2 - Θέση περιεχομένου"/>
          <p:cNvSpPr>
            <a:spLocks noGrp="1"/>
          </p:cNvSpPr>
          <p:nvPr>
            <p:ph idx="1"/>
          </p:nvPr>
        </p:nvSpPr>
        <p:spPr/>
        <p:txBody>
          <a:bodyPr>
            <a:normAutofit fontScale="70000" lnSpcReduction="20000"/>
          </a:bodyPr>
          <a:lstStyle/>
          <a:p>
            <a:pPr>
              <a:buNone/>
            </a:pPr>
            <a:r>
              <a:rPr lang="el-GR" dirty="0" err="1"/>
              <a:t>Συνοσηρότητα</a:t>
            </a:r>
            <a:r>
              <a:rPr lang="el-GR" dirty="0"/>
              <a:t> με </a:t>
            </a:r>
            <a:r>
              <a:rPr lang="el-GR" b="1" dirty="0" err="1"/>
              <a:t>υπερ</a:t>
            </a:r>
            <a:r>
              <a:rPr lang="el-GR" dirty="0"/>
              <a:t> και σπανιότερα </a:t>
            </a:r>
            <a:r>
              <a:rPr lang="el-GR" b="1" dirty="0" err="1"/>
              <a:t>υπο</a:t>
            </a:r>
            <a:r>
              <a:rPr lang="el-GR" dirty="0" err="1"/>
              <a:t>θυρεοεοδισμό</a:t>
            </a:r>
            <a:r>
              <a:rPr lang="el-GR" dirty="0"/>
              <a:t>. </a:t>
            </a:r>
          </a:p>
          <a:p>
            <a:pPr>
              <a:buFont typeface="Wingdings" pitchFamily="2" charset="2"/>
              <a:buChar char="v"/>
            </a:pPr>
            <a:r>
              <a:rPr lang="el-GR" dirty="0"/>
              <a:t>	5% μυασθενικών έχουν υπερθυρεοειδισμό. </a:t>
            </a:r>
          </a:p>
          <a:p>
            <a:pPr>
              <a:buNone/>
            </a:pPr>
            <a:r>
              <a:rPr lang="el-GR" dirty="0"/>
              <a:t>	Η εμφάνιση μυασθένειας σε </a:t>
            </a:r>
            <a:r>
              <a:rPr lang="el-GR" u="sng" dirty="0" err="1"/>
              <a:t>υπερθυρεοειδικούς</a:t>
            </a:r>
            <a:r>
              <a:rPr lang="el-GR" u="sng" dirty="0"/>
              <a:t> </a:t>
            </a:r>
            <a:r>
              <a:rPr lang="el-GR" dirty="0"/>
              <a:t>είναι 20-30 φορές συχνότερη από ό,τι στο γενικό πληθυσμό. </a:t>
            </a:r>
          </a:p>
          <a:p>
            <a:pPr>
              <a:buNone/>
            </a:pPr>
            <a:r>
              <a:rPr lang="el-GR" dirty="0"/>
              <a:t>	Κάθε νόσος μπορεί να </a:t>
            </a:r>
            <a:r>
              <a:rPr lang="el-GR" dirty="0" err="1"/>
              <a:t>προγηθεί</a:t>
            </a:r>
            <a:r>
              <a:rPr lang="el-GR" dirty="0"/>
              <a:t> ή να εμφανιστούν ταυτόχρονα. </a:t>
            </a:r>
          </a:p>
          <a:p>
            <a:pPr>
              <a:buNone/>
            </a:pPr>
            <a:r>
              <a:rPr lang="el-GR" dirty="0"/>
              <a:t>	Η κατάσταση επιδεινώνεται από τη </a:t>
            </a:r>
            <a:r>
              <a:rPr lang="el-GR" dirty="0" err="1"/>
              <a:t>θυρεοτοξική</a:t>
            </a:r>
            <a:r>
              <a:rPr lang="el-GR" dirty="0"/>
              <a:t> μυοπάθεια, που δεν επηρεάζει όμως την απάντηση στη φα.</a:t>
            </a:r>
          </a:p>
          <a:p>
            <a:pPr>
              <a:buFont typeface="Wingdings" pitchFamily="2" charset="2"/>
              <a:buChar char="v"/>
            </a:pPr>
            <a:r>
              <a:rPr lang="el-GR" dirty="0"/>
              <a:t>	Αντίθετα, ο </a:t>
            </a:r>
            <a:r>
              <a:rPr lang="el-GR" u="sng" dirty="0"/>
              <a:t>υποθυρεοειδισμός</a:t>
            </a:r>
            <a:r>
              <a:rPr lang="el-GR" dirty="0"/>
              <a:t> επιδεινώνει τη μυϊκή αδυναμία. Η αδυναμία της μυασθένειας, αυξάνει τις ανάγκες σε </a:t>
            </a:r>
            <a:r>
              <a:rPr lang="el-GR" dirty="0" err="1"/>
              <a:t>πυριδοστιγμίνη</a:t>
            </a:r>
            <a:r>
              <a:rPr lang="el-GR" dirty="0"/>
              <a:t> και μπορεί να προκαλεί κρίση. Η χρήση θυροξίνης μπορεί να είναι ευεργετική αφού επαναφέρει τον ασθενή στην πρότερη κατάσταση (πριν γίνει </a:t>
            </a:r>
            <a:r>
              <a:rPr lang="el-GR" dirty="0" err="1"/>
              <a:t>υποθυρεοειδικός</a:t>
            </a:r>
            <a:r>
              <a:rPr lang="el-GR" dirty="0"/>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l-GR" dirty="0"/>
              <a:t>ΜΥΟΠΑΘΕΙΑ ΑΠΟ ΚΟΡΤΙΚΟΕΙΔΗ</a:t>
            </a:r>
          </a:p>
        </p:txBody>
      </p:sp>
      <p:sp>
        <p:nvSpPr>
          <p:cNvPr id="3" name="2 - Θέση περιεχομένου"/>
          <p:cNvSpPr>
            <a:spLocks noGrp="1"/>
          </p:cNvSpPr>
          <p:nvPr>
            <p:ph idx="1"/>
          </p:nvPr>
        </p:nvSpPr>
        <p:spPr/>
        <p:txBody>
          <a:bodyPr/>
          <a:lstStyle/>
          <a:p>
            <a:r>
              <a:rPr lang="el-GR" dirty="0"/>
              <a:t>Απώλεια μυοσίνης.</a:t>
            </a:r>
          </a:p>
          <a:p>
            <a:r>
              <a:rPr lang="el-GR" dirty="0"/>
              <a:t>Η έκθεση σε </a:t>
            </a:r>
            <a:r>
              <a:rPr lang="el-GR" dirty="0" err="1"/>
              <a:t>αποκλειστές</a:t>
            </a:r>
            <a:r>
              <a:rPr lang="el-GR" dirty="0"/>
              <a:t> ΝΜΣ που προκαλούν λειτουργική απονεύρωση καθιστούν τις ίνες πιο ευάλωτες στα στεροειδή.</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el-GR" dirty="0"/>
              <a:t>ΚΛΙΝΙΚΗ ΕΙΚΟΝΑ</a:t>
            </a:r>
          </a:p>
        </p:txBody>
      </p:sp>
      <p:sp>
        <p:nvSpPr>
          <p:cNvPr id="3" name="2 - Θέση περιεχομένου"/>
          <p:cNvSpPr>
            <a:spLocks noGrp="1"/>
          </p:cNvSpPr>
          <p:nvPr>
            <p:ph idx="1"/>
          </p:nvPr>
        </p:nvSpPr>
        <p:spPr/>
        <p:style>
          <a:lnRef idx="1">
            <a:schemeClr val="accent5"/>
          </a:lnRef>
          <a:fillRef idx="3">
            <a:schemeClr val="accent5"/>
          </a:fillRef>
          <a:effectRef idx="2">
            <a:schemeClr val="accent5"/>
          </a:effectRef>
          <a:fontRef idx="minor">
            <a:schemeClr val="lt1"/>
          </a:fontRef>
        </p:style>
        <p:txBody>
          <a:bodyPr/>
          <a:lstStyle/>
          <a:p>
            <a:pPr algn="ctr">
              <a:buNone/>
            </a:pPr>
            <a:endParaRPr lang="el-GR" dirty="0"/>
          </a:p>
          <a:p>
            <a:pPr algn="ctr">
              <a:buNone/>
            </a:pPr>
            <a:endParaRPr lang="el-GR" dirty="0"/>
          </a:p>
          <a:p>
            <a:pPr algn="ctr">
              <a:buNone/>
            </a:pPr>
            <a:endParaRPr lang="el-GR" dirty="0"/>
          </a:p>
          <a:p>
            <a:pPr algn="ctr">
              <a:buNone/>
            </a:pPr>
            <a:r>
              <a:rPr lang="el-GR" sz="4000" dirty="0"/>
              <a:t>1. ΚΥΜΑΙΝΟΜΕΝΗ ΜΥΙΚΗ ΑΔΥΝΑΜΙΑ</a:t>
            </a:r>
          </a:p>
          <a:p>
            <a:pPr algn="ctr">
              <a:buNone/>
            </a:pPr>
            <a:r>
              <a:rPr lang="el-GR" sz="4000" dirty="0"/>
              <a:t>2. ΕΥΠΑΘΕΙΑ ΜΥΩΝ</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2910" y="214290"/>
            <a:ext cx="8229600" cy="582594"/>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l-GR" dirty="0"/>
              <a:t>ΚΥΜΑΙΝΟΜΕΝΗ Μ. ΑΔΥΝΑΜΙΑ</a:t>
            </a:r>
          </a:p>
        </p:txBody>
      </p:sp>
      <p:sp>
        <p:nvSpPr>
          <p:cNvPr id="3" name="2 - Θέση περιεχομένου"/>
          <p:cNvSpPr>
            <a:spLocks noGrp="1"/>
          </p:cNvSpPr>
          <p:nvPr>
            <p:ph idx="1"/>
          </p:nvPr>
        </p:nvSpPr>
        <p:spPr>
          <a:xfrm>
            <a:off x="500034" y="1142984"/>
            <a:ext cx="8229600" cy="5411807"/>
          </a:xfrm>
        </p:spPr>
        <p:txBody>
          <a:bodyPr>
            <a:normAutofit/>
          </a:bodyPr>
          <a:lstStyle/>
          <a:p>
            <a:pPr algn="ctr">
              <a:buNone/>
            </a:pPr>
            <a:r>
              <a:rPr lang="el-GR" dirty="0"/>
              <a:t>Η </a:t>
            </a:r>
            <a:r>
              <a:rPr lang="el-GR" b="1" dirty="0"/>
              <a:t>κόπωση</a:t>
            </a:r>
            <a:r>
              <a:rPr lang="el-GR" dirty="0"/>
              <a:t> είναι το αποτέλεσμα της φυσιολογικής μείωσης ποσότητας </a:t>
            </a:r>
            <a:r>
              <a:rPr lang="en-US" dirty="0" err="1"/>
              <a:t>ACh</a:t>
            </a:r>
            <a:r>
              <a:rPr lang="en-US" dirty="0"/>
              <a:t> </a:t>
            </a:r>
            <a:r>
              <a:rPr lang="el-GR" dirty="0"/>
              <a:t>που απελευθερώνεται σε διαδοχικές </a:t>
            </a:r>
            <a:r>
              <a:rPr lang="el-GR" dirty="0" err="1"/>
              <a:t>εκφορτίσεις</a:t>
            </a:r>
            <a:r>
              <a:rPr lang="el-GR" dirty="0"/>
              <a:t>.</a:t>
            </a:r>
          </a:p>
          <a:p>
            <a:pPr algn="ctr">
              <a:buNone/>
            </a:pPr>
            <a:endParaRPr lang="el-GR" dirty="0"/>
          </a:p>
          <a:p>
            <a:pPr algn="ctr">
              <a:buNone/>
            </a:pPr>
            <a:endParaRPr lang="el-GR" dirty="0"/>
          </a:p>
          <a:p>
            <a:pPr algn="ctr">
              <a:buNone/>
            </a:pPr>
            <a:r>
              <a:rPr lang="en-US" dirty="0"/>
              <a:t> </a:t>
            </a:r>
            <a:r>
              <a:rPr lang="el-GR" dirty="0"/>
              <a:t>Οι ασθενείς είναι καλύτερα το πρωί και χειρότερα το βράδυ (</a:t>
            </a:r>
            <a:r>
              <a:rPr lang="el-GR" dirty="0" err="1"/>
              <a:t>δδ</a:t>
            </a:r>
            <a:r>
              <a:rPr lang="el-GR" dirty="0"/>
              <a:t> κατάθλιψη), βελτιώνονται με την ανάπαυση και με τα αντιχολινεστερασικά.</a:t>
            </a:r>
          </a:p>
          <a:p>
            <a:pPr>
              <a:buNone/>
            </a:pPr>
            <a:endParaRPr lang="el-G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188640"/>
            <a:ext cx="8229600" cy="1143000"/>
          </a:xfrm>
        </p:spPr>
        <p:style>
          <a:lnRef idx="1">
            <a:schemeClr val="accent2"/>
          </a:lnRef>
          <a:fillRef idx="3">
            <a:schemeClr val="accent2"/>
          </a:fillRef>
          <a:effectRef idx="2">
            <a:schemeClr val="accent2"/>
          </a:effectRef>
          <a:fontRef idx="minor">
            <a:schemeClr val="lt1"/>
          </a:fontRef>
        </p:style>
        <p:txBody>
          <a:bodyPr>
            <a:normAutofit fontScale="90000"/>
          </a:bodyPr>
          <a:lstStyle/>
          <a:p>
            <a:r>
              <a:rPr lang="el-GR" dirty="0"/>
              <a:t>ΕΥΠΑΘΕΙΑ ΜΥΩΝ</a:t>
            </a:r>
            <a:br>
              <a:rPr lang="el-GR" dirty="0"/>
            </a:br>
            <a:r>
              <a:rPr lang="el-GR" dirty="0"/>
              <a:t> (κυρίως </a:t>
            </a:r>
            <a:r>
              <a:rPr lang="el-GR" dirty="0" err="1"/>
              <a:t>οφθαλμοπρομηκική</a:t>
            </a:r>
            <a:endParaRPr lang="el-GR" dirty="0"/>
          </a:p>
        </p:txBody>
      </p:sp>
      <p:sp>
        <p:nvSpPr>
          <p:cNvPr id="3" name="2 - Θέση περιεχομένου"/>
          <p:cNvSpPr>
            <a:spLocks noGrp="1"/>
          </p:cNvSpPr>
          <p:nvPr>
            <p:ph idx="1"/>
          </p:nvPr>
        </p:nvSpPr>
        <p:spPr>
          <a:xfrm>
            <a:off x="457200" y="1412776"/>
            <a:ext cx="8229600" cy="5184576"/>
          </a:xfrm>
        </p:spPr>
        <p:txBody>
          <a:bodyPr>
            <a:normAutofit fontScale="62500" lnSpcReduction="20000"/>
          </a:bodyPr>
          <a:lstStyle/>
          <a:p>
            <a:pPr algn="ctr">
              <a:buNone/>
            </a:pPr>
            <a:r>
              <a:rPr lang="el-GR" sz="3800" dirty="0"/>
              <a:t>Οι </a:t>
            </a:r>
            <a:r>
              <a:rPr lang="el-GR" sz="3800" b="1" dirty="0">
                <a:solidFill>
                  <a:srgbClr val="00B050"/>
                </a:solidFill>
              </a:rPr>
              <a:t>οφθαλμικοί</a:t>
            </a:r>
            <a:r>
              <a:rPr lang="el-GR" sz="3800" b="1" dirty="0"/>
              <a:t> και </a:t>
            </a:r>
            <a:r>
              <a:rPr lang="el-GR" sz="3800" b="1" dirty="0">
                <a:solidFill>
                  <a:srgbClr val="FF0000"/>
                </a:solidFill>
              </a:rPr>
              <a:t>κρανιακοί</a:t>
            </a:r>
            <a:r>
              <a:rPr lang="el-GR" sz="3800" b="1" dirty="0"/>
              <a:t> μύες</a:t>
            </a:r>
          </a:p>
          <a:p>
            <a:pPr algn="ctr">
              <a:buNone/>
            </a:pPr>
            <a:r>
              <a:rPr lang="el-GR" sz="3800" b="1" dirty="0"/>
              <a:t> </a:t>
            </a:r>
            <a:r>
              <a:rPr lang="el-GR" sz="3800" dirty="0"/>
              <a:t>προσβάλλονται πρώτοι γιατί είναι συνεχώς </a:t>
            </a:r>
            <a:r>
              <a:rPr lang="el-GR" sz="3800" u="sng" dirty="0"/>
              <a:t>ενεργοί</a:t>
            </a:r>
            <a:r>
              <a:rPr lang="el-GR" sz="3800" dirty="0"/>
              <a:t> και έχουν τους </a:t>
            </a:r>
            <a:r>
              <a:rPr lang="el-GR" sz="3800" u="sng" dirty="0"/>
              <a:t>λιγότερους </a:t>
            </a:r>
            <a:r>
              <a:rPr lang="en-US" sz="3800" u="sng" dirty="0" err="1"/>
              <a:t>AChRs</a:t>
            </a:r>
            <a:r>
              <a:rPr lang="en-US" sz="3800" u="sng" dirty="0"/>
              <a:t> </a:t>
            </a:r>
            <a:r>
              <a:rPr lang="el-GR" sz="3800" dirty="0"/>
              <a:t>ανά κινητική μονάδα.</a:t>
            </a:r>
          </a:p>
          <a:p>
            <a:pPr algn="ctr">
              <a:buNone/>
            </a:pPr>
            <a:endParaRPr lang="el-GR" sz="3800" dirty="0"/>
          </a:p>
          <a:p>
            <a:pPr algn="ctr">
              <a:buNone/>
            </a:pPr>
            <a:r>
              <a:rPr lang="el-GR" sz="3800" dirty="0">
                <a:solidFill>
                  <a:srgbClr val="00B050"/>
                </a:solidFill>
              </a:rPr>
              <a:t>1.Βλεφαρόπτωση (συνυπάρχει και αδυναμία σύγκλεισης)</a:t>
            </a:r>
          </a:p>
          <a:p>
            <a:pPr algn="ctr">
              <a:buNone/>
            </a:pPr>
            <a:r>
              <a:rPr lang="el-GR" sz="3800" dirty="0">
                <a:solidFill>
                  <a:srgbClr val="00B050"/>
                </a:solidFill>
              </a:rPr>
              <a:t>2. Διπλωπία όχι συμβατή με δράση συγκεκριμένου μυ. </a:t>
            </a:r>
          </a:p>
          <a:p>
            <a:pPr algn="ctr">
              <a:buNone/>
            </a:pPr>
            <a:r>
              <a:rPr lang="el-GR" sz="3800" dirty="0">
                <a:solidFill>
                  <a:srgbClr val="00B050"/>
                </a:solidFill>
              </a:rPr>
              <a:t>		Οφείλεται στην ασύμμετρη αδυναμία πολλαπλών μυών.</a:t>
            </a:r>
          </a:p>
          <a:p>
            <a:pPr algn="ctr">
              <a:buNone/>
            </a:pPr>
            <a:r>
              <a:rPr lang="el-GR" sz="3800" dirty="0">
                <a:solidFill>
                  <a:srgbClr val="00B050"/>
                </a:solidFill>
              </a:rPr>
              <a:t>(δε συμμετέχει η κόρη,</a:t>
            </a:r>
            <a:r>
              <a:rPr lang="en-US" sz="3800" dirty="0">
                <a:solidFill>
                  <a:srgbClr val="00B050"/>
                </a:solidFill>
              </a:rPr>
              <a:t> </a:t>
            </a:r>
            <a:r>
              <a:rPr lang="el-GR" sz="3800" dirty="0" err="1">
                <a:solidFill>
                  <a:srgbClr val="00B050"/>
                </a:solidFill>
              </a:rPr>
              <a:t>δδ</a:t>
            </a:r>
            <a:r>
              <a:rPr lang="el-GR" sz="3800" dirty="0">
                <a:solidFill>
                  <a:srgbClr val="00B050"/>
                </a:solidFill>
              </a:rPr>
              <a:t> πάρεση ΙΙΙ)</a:t>
            </a:r>
          </a:p>
          <a:p>
            <a:pPr algn="ctr">
              <a:buNone/>
            </a:pPr>
            <a:r>
              <a:rPr lang="el-GR" sz="3800" dirty="0">
                <a:solidFill>
                  <a:srgbClr val="FF0000"/>
                </a:solidFill>
              </a:rPr>
              <a:t>3.Δυσαρθρία</a:t>
            </a:r>
          </a:p>
          <a:p>
            <a:pPr algn="ctr">
              <a:buNone/>
            </a:pPr>
            <a:r>
              <a:rPr lang="el-GR" sz="3800" dirty="0">
                <a:solidFill>
                  <a:srgbClr val="FF0000"/>
                </a:solidFill>
              </a:rPr>
              <a:t>4. Δυσφαγία-αδυναμία μαλακής υπερώας, ένρινη ομιλία,</a:t>
            </a:r>
          </a:p>
          <a:p>
            <a:pPr algn="ctr">
              <a:buNone/>
            </a:pPr>
            <a:r>
              <a:rPr lang="el-GR" sz="3800" dirty="0">
                <a:solidFill>
                  <a:srgbClr val="FF0000"/>
                </a:solidFill>
              </a:rPr>
              <a:t> ανάρροια υγρών από τη μύτη</a:t>
            </a:r>
          </a:p>
          <a:p>
            <a:pPr algn="ctr">
              <a:buNone/>
            </a:pPr>
            <a:r>
              <a:rPr lang="el-GR" sz="3800" dirty="0">
                <a:solidFill>
                  <a:srgbClr val="FF0000"/>
                </a:solidFill>
              </a:rPr>
              <a:t>5. Αδυναμία προσώπου</a:t>
            </a:r>
          </a:p>
          <a:p>
            <a:pPr algn="ctr">
              <a:buNone/>
            </a:pPr>
            <a:r>
              <a:rPr lang="el-GR" sz="3800" dirty="0">
                <a:solidFill>
                  <a:srgbClr val="FF0000"/>
                </a:solidFill>
              </a:rPr>
              <a:t>6.Αδυναμία μασητήρων </a:t>
            </a:r>
          </a:p>
          <a:p>
            <a:pPr algn="ctr">
              <a:buNone/>
            </a:pPr>
            <a:r>
              <a:rPr lang="el-GR" sz="3800" dirty="0">
                <a:solidFill>
                  <a:srgbClr val="FF0000"/>
                </a:solidFill>
              </a:rPr>
              <a:t>(</a:t>
            </a:r>
            <a:r>
              <a:rPr lang="el-GR" sz="3800" dirty="0" err="1">
                <a:solidFill>
                  <a:srgbClr val="FF0000"/>
                </a:solidFill>
              </a:rPr>
              <a:t>δδ</a:t>
            </a:r>
            <a:r>
              <a:rPr lang="el-GR" sz="3800" dirty="0">
                <a:solidFill>
                  <a:srgbClr val="FF0000"/>
                </a:solidFill>
              </a:rPr>
              <a:t> </a:t>
            </a:r>
            <a:r>
              <a:rPr lang="el-GR" sz="3800" dirty="0" err="1">
                <a:solidFill>
                  <a:srgbClr val="FF0000"/>
                </a:solidFill>
              </a:rPr>
              <a:t>διαλειπουσα</a:t>
            </a:r>
            <a:r>
              <a:rPr lang="el-GR" sz="3800" dirty="0">
                <a:solidFill>
                  <a:srgbClr val="FF0000"/>
                </a:solidFill>
              </a:rPr>
              <a:t> χωλότητα λόγω κροταφικής </a:t>
            </a:r>
            <a:r>
              <a:rPr lang="el-GR" sz="3800" dirty="0" err="1">
                <a:solidFill>
                  <a:srgbClr val="FF0000"/>
                </a:solidFill>
              </a:rPr>
              <a:t>αρτηρίτιδος</a:t>
            </a:r>
            <a:r>
              <a:rPr lang="el-GR" sz="3800" dirty="0">
                <a:solidFill>
                  <a:srgbClr val="FF0000"/>
                </a:solidFill>
              </a:rPr>
              <a:t>)</a:t>
            </a:r>
          </a:p>
          <a:p>
            <a:endParaRPr lang="el-G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3">
            <a:schemeClr val="lt1"/>
          </a:lnRef>
          <a:fillRef idx="1">
            <a:schemeClr val="accent2"/>
          </a:fillRef>
          <a:effectRef idx="1">
            <a:schemeClr val="accent2"/>
          </a:effectRef>
          <a:fontRef idx="minor">
            <a:schemeClr val="lt1"/>
          </a:fontRef>
        </p:style>
        <p:txBody>
          <a:bodyPr/>
          <a:lstStyle/>
          <a:p>
            <a:r>
              <a:rPr lang="el-GR" dirty="0"/>
              <a:t>ΛΟΙΠΕΣ ΜΥΙΚΕΣ ΟΜΑΔΕΣ</a:t>
            </a:r>
          </a:p>
        </p:txBody>
      </p:sp>
      <p:sp>
        <p:nvSpPr>
          <p:cNvPr id="3" name="2 - Θέση περιεχομένου"/>
          <p:cNvSpPr>
            <a:spLocks noGrp="1"/>
          </p:cNvSpPr>
          <p:nvPr>
            <p:ph idx="1"/>
          </p:nvPr>
        </p:nvSpPr>
        <p:spPr/>
        <p:txBody>
          <a:bodyPr>
            <a:normAutofit fontScale="92500" lnSpcReduction="20000"/>
          </a:bodyPr>
          <a:lstStyle/>
          <a:p>
            <a:pPr algn="ctr">
              <a:buNone/>
            </a:pPr>
            <a:r>
              <a:rPr lang="el-GR" dirty="0"/>
              <a:t>Μυϊκή αδυναμία </a:t>
            </a:r>
            <a:r>
              <a:rPr lang="el-GR" b="1" u="sng" dirty="0">
                <a:solidFill>
                  <a:schemeClr val="tx2">
                    <a:lumMod val="60000"/>
                    <a:lumOff val="40000"/>
                  </a:schemeClr>
                </a:solidFill>
              </a:rPr>
              <a:t>άκρων</a:t>
            </a:r>
            <a:endParaRPr lang="el-GR" dirty="0"/>
          </a:p>
          <a:p>
            <a:pPr algn="ctr">
              <a:buNone/>
            </a:pPr>
            <a:r>
              <a:rPr lang="el-GR" dirty="0" err="1"/>
              <a:t>Κεντρομελικά</a:t>
            </a:r>
            <a:r>
              <a:rPr lang="el-GR" dirty="0"/>
              <a:t>&gt; περιφερικά, ΑΑ&gt;ΚΑ, </a:t>
            </a:r>
          </a:p>
          <a:p>
            <a:pPr algn="ctr">
              <a:buNone/>
            </a:pPr>
            <a:r>
              <a:rPr lang="el-GR" dirty="0"/>
              <a:t>προτίμηση: τετρακέφαλος, τρικέφαλος, </a:t>
            </a:r>
          </a:p>
          <a:p>
            <a:pPr algn="ctr">
              <a:buNone/>
            </a:pPr>
            <a:r>
              <a:rPr lang="el-GR" dirty="0" err="1"/>
              <a:t>Εκτείνοντες</a:t>
            </a:r>
            <a:r>
              <a:rPr lang="el-GR" dirty="0"/>
              <a:t> αυχένα (πτώση </a:t>
            </a:r>
            <a:r>
              <a:rPr lang="el-GR" b="1" u="sng" dirty="0">
                <a:solidFill>
                  <a:schemeClr val="tx2">
                    <a:lumMod val="60000"/>
                    <a:lumOff val="40000"/>
                  </a:schemeClr>
                </a:solidFill>
              </a:rPr>
              <a:t>κεφαλής</a:t>
            </a:r>
            <a:endParaRPr lang="el-GR" dirty="0"/>
          </a:p>
          <a:p>
            <a:pPr algn="ctr">
              <a:buNone/>
            </a:pPr>
            <a:r>
              <a:rPr lang="el-GR" dirty="0"/>
              <a:t>(αλλά και </a:t>
            </a:r>
            <a:r>
              <a:rPr lang="el-GR" dirty="0" err="1"/>
              <a:t>καμπτήρων</a:t>
            </a:r>
            <a:r>
              <a:rPr lang="el-GR" dirty="0"/>
              <a:t>) </a:t>
            </a:r>
          </a:p>
          <a:p>
            <a:pPr algn="ctr">
              <a:buNone/>
            </a:pPr>
            <a:r>
              <a:rPr lang="el-GR" b="1" u="sng" dirty="0">
                <a:solidFill>
                  <a:schemeClr val="tx2">
                    <a:lumMod val="60000"/>
                    <a:lumOff val="40000"/>
                  </a:schemeClr>
                </a:solidFill>
              </a:rPr>
              <a:t>Αναπνευστική</a:t>
            </a:r>
            <a:r>
              <a:rPr lang="el-GR" dirty="0"/>
              <a:t> δυσχέρεια: αδυναμία διαφράγματος και μεσοπλεύριων μυών που σε συνδυασμό με </a:t>
            </a:r>
            <a:r>
              <a:rPr lang="el-GR" dirty="0" err="1"/>
              <a:t>προμηκική</a:t>
            </a:r>
            <a:r>
              <a:rPr lang="el-GR" dirty="0"/>
              <a:t> προσβολή οδηγεί σε </a:t>
            </a:r>
            <a:r>
              <a:rPr lang="el-GR" b="1" dirty="0">
                <a:solidFill>
                  <a:schemeClr val="accent6"/>
                </a:solidFill>
              </a:rPr>
              <a:t>μυασθενική κρίση </a:t>
            </a:r>
            <a:r>
              <a:rPr lang="el-GR" dirty="0"/>
              <a:t>(ανάγκη αναπνευστήρα) στο 15-20%.</a:t>
            </a:r>
          </a:p>
          <a:p>
            <a:endParaRPr lang="el-G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3">
            <a:schemeClr val="lt1"/>
          </a:lnRef>
          <a:fillRef idx="1">
            <a:schemeClr val="dk1"/>
          </a:fillRef>
          <a:effectRef idx="1">
            <a:schemeClr val="dk1"/>
          </a:effectRef>
          <a:fontRef idx="minor">
            <a:schemeClr val="lt1"/>
          </a:fontRef>
        </p:style>
        <p:txBody>
          <a:bodyPr/>
          <a:lstStyle/>
          <a:p>
            <a:r>
              <a:rPr lang="el-GR" dirty="0"/>
              <a:t>ΕΙΔΙΚΕΣ ΟΜΑΔΕΣ</a:t>
            </a:r>
          </a:p>
        </p:txBody>
      </p:sp>
      <p:sp>
        <p:nvSpPr>
          <p:cNvPr id="3" name="2 - Θέση περιεχομένου"/>
          <p:cNvSpPr>
            <a:spLocks noGrp="1"/>
          </p:cNvSpPr>
          <p:nvPr>
            <p:ph idx="1"/>
          </p:nvPr>
        </p:nvSpPr>
        <p:spPr>
          <a:xfrm>
            <a:off x="457200" y="1600200"/>
            <a:ext cx="8472518" cy="4525963"/>
          </a:xfrm>
        </p:spPr>
        <p:style>
          <a:lnRef idx="1">
            <a:schemeClr val="dk1"/>
          </a:lnRef>
          <a:fillRef idx="2">
            <a:schemeClr val="dk1"/>
          </a:fillRef>
          <a:effectRef idx="1">
            <a:schemeClr val="dk1"/>
          </a:effectRef>
          <a:fontRef idx="minor">
            <a:schemeClr val="dk1"/>
          </a:fontRef>
        </p:style>
        <p:txBody>
          <a:bodyPr>
            <a:normAutofit fontScale="92500"/>
          </a:bodyPr>
          <a:lstStyle/>
          <a:p>
            <a:pPr>
              <a:buNone/>
            </a:pPr>
            <a:r>
              <a:rPr lang="el-GR" b="1" dirty="0">
                <a:solidFill>
                  <a:schemeClr val="accent4"/>
                </a:solidFill>
              </a:rPr>
              <a:t>Έγκυες</a:t>
            </a:r>
            <a:r>
              <a:rPr lang="el-GR" dirty="0"/>
              <a:t>: 1/3 επιβάρυνση, ιδίως 1</a:t>
            </a:r>
            <a:r>
              <a:rPr lang="el-GR" baseline="30000" dirty="0"/>
              <a:t>ο</a:t>
            </a:r>
            <a:r>
              <a:rPr lang="el-GR" dirty="0"/>
              <a:t> τρίμηνο, βελτίωση 2</a:t>
            </a:r>
            <a:r>
              <a:rPr lang="el-GR" baseline="30000" dirty="0"/>
              <a:t>ο</a:t>
            </a:r>
            <a:r>
              <a:rPr lang="el-GR" dirty="0"/>
              <a:t> και 3</a:t>
            </a:r>
            <a:r>
              <a:rPr lang="el-GR" baseline="30000" dirty="0"/>
              <a:t>ο</a:t>
            </a:r>
            <a:r>
              <a:rPr lang="el-GR" dirty="0"/>
              <a:t> τρίμηνο και νέα επιδείνωση στη λοχεία.</a:t>
            </a:r>
          </a:p>
          <a:p>
            <a:pPr>
              <a:buNone/>
            </a:pPr>
            <a:r>
              <a:rPr lang="el-GR" dirty="0"/>
              <a:t>1/3 </a:t>
            </a:r>
            <a:r>
              <a:rPr lang="el-GR" b="1" dirty="0">
                <a:solidFill>
                  <a:schemeClr val="accent4"/>
                </a:solidFill>
              </a:rPr>
              <a:t>βρεφών μυασθενικών μητέρων </a:t>
            </a:r>
            <a:r>
              <a:rPr lang="el-GR" dirty="0"/>
              <a:t>θα εμφανίσουν νεογνική μυασθένειας τις 4 πρώτες μέρες και διαρκεί 3 εβδομάδες λόγω μεταφοράς αντισωμάτων από τον πλακούντα. Δε σχετίζεται με την κλινική εικόνα μητέρας ή το επίπεδο αντισωμάτων. Τα βρέφη δυσκολεύοντα να φάνε και έχουν αδύναμο κλάμα.</a:t>
            </a:r>
          </a:p>
          <a:p>
            <a:endParaRPr lang="el-G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08720"/>
          </a:xfrm>
        </p:spPr>
        <p:style>
          <a:lnRef idx="3">
            <a:schemeClr val="lt1"/>
          </a:lnRef>
          <a:fillRef idx="1">
            <a:schemeClr val="accent3"/>
          </a:fillRef>
          <a:effectRef idx="1">
            <a:schemeClr val="accent3"/>
          </a:effectRef>
          <a:fontRef idx="minor">
            <a:schemeClr val="lt1"/>
          </a:fontRef>
        </p:style>
        <p:txBody>
          <a:bodyPr>
            <a:normAutofit/>
          </a:bodyPr>
          <a:lstStyle/>
          <a:p>
            <a:r>
              <a:rPr lang="el-GR" dirty="0"/>
              <a:t>ΤΡΟΠΟΣ ΕΜΦΑΝΙΣΗΣ</a:t>
            </a:r>
          </a:p>
        </p:txBody>
      </p:sp>
      <p:sp>
        <p:nvSpPr>
          <p:cNvPr id="3" name="2 - Θέση περιεχομένου"/>
          <p:cNvSpPr>
            <a:spLocks noGrp="1"/>
          </p:cNvSpPr>
          <p:nvPr>
            <p:ph idx="1"/>
          </p:nvPr>
        </p:nvSpPr>
        <p:spPr>
          <a:xfrm>
            <a:off x="0" y="1052736"/>
            <a:ext cx="9144000" cy="5616624"/>
          </a:xfrm>
        </p:spPr>
        <p:txBody>
          <a:bodyPr>
            <a:noAutofit/>
          </a:bodyPr>
          <a:lstStyle/>
          <a:p>
            <a:r>
              <a:rPr lang="el-GR" sz="2400" b="1" dirty="0">
                <a:solidFill>
                  <a:schemeClr val="accent6">
                    <a:lumMod val="75000"/>
                  </a:schemeClr>
                </a:solidFill>
              </a:rPr>
              <a:t>50%</a:t>
            </a:r>
            <a:r>
              <a:rPr lang="el-GR" sz="2400" dirty="0"/>
              <a:t> </a:t>
            </a:r>
            <a:r>
              <a:rPr lang="el-GR" sz="2400" b="1" dirty="0"/>
              <a:t>πρωτοεμφανίζεται</a:t>
            </a:r>
            <a:r>
              <a:rPr lang="el-GR" sz="2400" dirty="0"/>
              <a:t> με </a:t>
            </a:r>
            <a:r>
              <a:rPr lang="el-GR" sz="2400" b="1" dirty="0"/>
              <a:t>οφθαλμικά</a:t>
            </a:r>
            <a:r>
              <a:rPr lang="el-GR" sz="2400" dirty="0"/>
              <a:t> συμπτώματα ή αδυναμία </a:t>
            </a:r>
            <a:r>
              <a:rPr lang="el-GR" sz="2400" b="1" dirty="0"/>
              <a:t>μαλθακής</a:t>
            </a:r>
            <a:r>
              <a:rPr lang="el-GR" sz="2400" dirty="0"/>
              <a:t> </a:t>
            </a:r>
            <a:r>
              <a:rPr lang="el-GR" sz="2400" b="1" dirty="0"/>
              <a:t>υπερώας</a:t>
            </a:r>
            <a:r>
              <a:rPr lang="el-GR" sz="2400" dirty="0"/>
              <a:t>, αμφοτερόπλευρα, ασύμμετρα.</a:t>
            </a:r>
          </a:p>
          <a:p>
            <a:r>
              <a:rPr lang="el-GR" sz="2400" dirty="0"/>
              <a:t> Στον 1</a:t>
            </a:r>
            <a:r>
              <a:rPr lang="el-GR" sz="2400" baseline="30000" dirty="0"/>
              <a:t>ο</a:t>
            </a:r>
            <a:r>
              <a:rPr lang="el-GR" sz="2400" dirty="0"/>
              <a:t> χρόνο στο </a:t>
            </a:r>
            <a:r>
              <a:rPr lang="el-GR" sz="2400" b="1" dirty="0">
                <a:solidFill>
                  <a:schemeClr val="accent6">
                    <a:lumMod val="75000"/>
                  </a:schemeClr>
                </a:solidFill>
              </a:rPr>
              <a:t>75%</a:t>
            </a:r>
            <a:r>
              <a:rPr lang="el-GR" sz="2400" dirty="0"/>
              <a:t> ασθενών η νόσος θα </a:t>
            </a:r>
            <a:r>
              <a:rPr lang="el-GR" sz="2400" b="1" dirty="0"/>
              <a:t>γενικευθεί</a:t>
            </a:r>
            <a:r>
              <a:rPr lang="el-GR" sz="2400" dirty="0"/>
              <a:t>.</a:t>
            </a:r>
          </a:p>
          <a:p>
            <a:r>
              <a:rPr lang="el-GR" sz="2400" b="1" dirty="0"/>
              <a:t>Τελικά</a:t>
            </a:r>
            <a:r>
              <a:rPr lang="el-GR" sz="2400" dirty="0"/>
              <a:t> σχεδόν όλοι (</a:t>
            </a:r>
            <a:r>
              <a:rPr lang="el-GR" sz="2400" b="1" dirty="0">
                <a:solidFill>
                  <a:schemeClr val="accent6">
                    <a:lumMod val="75000"/>
                  </a:schemeClr>
                </a:solidFill>
              </a:rPr>
              <a:t>90%</a:t>
            </a:r>
            <a:r>
              <a:rPr lang="el-GR" sz="2400" dirty="0"/>
              <a:t>) οι ασθενείς θα αναπτύξουν οφθαλμικά συμπτώματα.</a:t>
            </a:r>
          </a:p>
          <a:p>
            <a:r>
              <a:rPr lang="el-GR" sz="2400" dirty="0"/>
              <a:t>Οι μυς προσώπου, μάσησης, κατάποσης και ομιλίας  θα προσβληθούν στο </a:t>
            </a:r>
            <a:r>
              <a:rPr lang="el-GR" sz="2400" b="1" dirty="0">
                <a:solidFill>
                  <a:schemeClr val="accent6">
                    <a:lumMod val="75000"/>
                  </a:schemeClr>
                </a:solidFill>
              </a:rPr>
              <a:t>80%</a:t>
            </a:r>
            <a:r>
              <a:rPr lang="el-GR" sz="2400" dirty="0"/>
              <a:t> σε κάποια χρονική στιγμή, ενώ στο </a:t>
            </a:r>
            <a:r>
              <a:rPr lang="el-GR" sz="2400" b="1" dirty="0">
                <a:solidFill>
                  <a:schemeClr val="accent6">
                    <a:lumMod val="75000"/>
                  </a:schemeClr>
                </a:solidFill>
              </a:rPr>
              <a:t>5-10%</a:t>
            </a:r>
            <a:r>
              <a:rPr lang="el-GR" sz="2400" dirty="0"/>
              <a:t>  θα είναι το πρώτο σύμπτωμα.</a:t>
            </a:r>
          </a:p>
          <a:p>
            <a:r>
              <a:rPr lang="el-GR" sz="2400" dirty="0"/>
              <a:t>Η νόσος εξελίσσεται αργά από τα κρανιακά νεύρα στα άκρα και στο κορμό. </a:t>
            </a:r>
          </a:p>
          <a:p>
            <a:r>
              <a:rPr lang="el-GR" sz="2400" dirty="0"/>
              <a:t>Πάντα οι </a:t>
            </a:r>
            <a:r>
              <a:rPr lang="el-GR" sz="2400" u="sng" dirty="0" err="1"/>
              <a:t>κεντρομελικοί</a:t>
            </a:r>
            <a:r>
              <a:rPr lang="el-GR" sz="2400" dirty="0"/>
              <a:t> μυς πιο ευπαθείς. </a:t>
            </a:r>
          </a:p>
          <a:p>
            <a:r>
              <a:rPr lang="el-GR" sz="2400" dirty="0"/>
              <a:t>Πιο συχνά εμπλέκονται οι </a:t>
            </a:r>
            <a:r>
              <a:rPr lang="el-GR" sz="2400" u="sng" dirty="0" err="1"/>
              <a:t>ορθοτήρες</a:t>
            </a:r>
            <a:r>
              <a:rPr lang="el-GR" sz="2400" dirty="0"/>
              <a:t> μυς ΣΣ. </a:t>
            </a:r>
          </a:p>
          <a:p>
            <a:r>
              <a:rPr lang="el-GR" sz="2400" dirty="0"/>
              <a:t>Σε προχωρημένα στάδια,</a:t>
            </a:r>
            <a:r>
              <a:rPr lang="el-GR" sz="2400" b="1" dirty="0"/>
              <a:t> όλοι οι μυς είναι αδύναμοι:</a:t>
            </a:r>
            <a:r>
              <a:rPr lang="el-GR" sz="2400" dirty="0"/>
              <a:t> διάφραγμα, κοιλιακοί, μεσοπλεύριοι, έξω σφιγκτήρες κύστεως και ορθού.</a:t>
            </a:r>
          </a:p>
          <a:p>
            <a:endParaRPr lang="el-GR" sz="2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fontScale="85000" lnSpcReduction="10000"/>
          </a:bodyPr>
          <a:lstStyle/>
          <a:p>
            <a:r>
              <a:rPr lang="el-GR" dirty="0"/>
              <a:t>Ενίοτε ταχεία εξέλιξη.</a:t>
            </a:r>
          </a:p>
          <a:p>
            <a:r>
              <a:rPr lang="el-GR" dirty="0"/>
              <a:t>Σπανίως προσβάλλεται η άκρα χείρα «</a:t>
            </a:r>
            <a:r>
              <a:rPr lang="en-US" dirty="0" err="1"/>
              <a:t>myasthenic</a:t>
            </a:r>
            <a:r>
              <a:rPr lang="el-GR" dirty="0"/>
              <a:t> </a:t>
            </a:r>
            <a:r>
              <a:rPr lang="en-US" dirty="0"/>
              <a:t>hand</a:t>
            </a:r>
            <a:r>
              <a:rPr lang="el-GR" dirty="0"/>
              <a:t>»  (</a:t>
            </a:r>
            <a:r>
              <a:rPr lang="en-US" dirty="0"/>
              <a:t>Janssen</a:t>
            </a:r>
            <a:r>
              <a:rPr lang="el-GR" dirty="0"/>
              <a:t>).</a:t>
            </a:r>
            <a:r>
              <a:rPr lang="en-US" dirty="0"/>
              <a:t> </a:t>
            </a:r>
            <a:endParaRPr lang="el-GR" dirty="0"/>
          </a:p>
          <a:p>
            <a:r>
              <a:rPr lang="el-GR" dirty="0"/>
              <a:t>Σπανιότερα η </a:t>
            </a:r>
            <a:r>
              <a:rPr lang="el-GR" dirty="0" err="1"/>
              <a:t>νωρίτερη</a:t>
            </a:r>
            <a:r>
              <a:rPr lang="el-GR" dirty="0"/>
              <a:t> εμπλοκή </a:t>
            </a:r>
            <a:r>
              <a:rPr lang="el-GR" u="sng" dirty="0" err="1"/>
              <a:t>καμπτήρων</a:t>
            </a:r>
            <a:r>
              <a:rPr lang="el-GR" u="sng" dirty="0"/>
              <a:t> και </a:t>
            </a:r>
            <a:r>
              <a:rPr lang="el-GR" u="sng" dirty="0" err="1"/>
              <a:t>εκτεινόντων</a:t>
            </a:r>
            <a:r>
              <a:rPr lang="el-GR" u="sng" dirty="0"/>
              <a:t> λαιμού, ώμου και </a:t>
            </a:r>
            <a:r>
              <a:rPr lang="el-GR" u="sng" dirty="0" err="1"/>
              <a:t>καμπτήρων</a:t>
            </a:r>
            <a:r>
              <a:rPr lang="el-GR" u="sng" dirty="0"/>
              <a:t> ισχίου.</a:t>
            </a:r>
          </a:p>
          <a:p>
            <a:r>
              <a:rPr lang="el-GR" dirty="0"/>
              <a:t>Παράδοξη αδυναμία στην </a:t>
            </a:r>
            <a:r>
              <a:rPr lang="el-GR" u="sng" dirty="0"/>
              <a:t>αφύπνιση</a:t>
            </a:r>
            <a:r>
              <a:rPr lang="el-GR" dirty="0"/>
              <a:t> (αν δεν πάρουν βραδινή δόση).</a:t>
            </a:r>
          </a:p>
          <a:p>
            <a:pPr>
              <a:buNone/>
            </a:pPr>
            <a:endParaRPr lang="el-GR" u="sng" dirty="0"/>
          </a:p>
          <a:p>
            <a:r>
              <a:rPr lang="el-GR" dirty="0">
                <a:solidFill>
                  <a:srgbClr val="FF0000"/>
                </a:solidFill>
              </a:rPr>
              <a:t>Η κόρη δε συμμετέχει ποτέ (</a:t>
            </a:r>
            <a:r>
              <a:rPr lang="el-GR" dirty="0" err="1">
                <a:solidFill>
                  <a:srgbClr val="FF0000"/>
                </a:solidFill>
              </a:rPr>
              <a:t>δδ</a:t>
            </a:r>
            <a:r>
              <a:rPr lang="el-GR" dirty="0">
                <a:solidFill>
                  <a:srgbClr val="FF0000"/>
                </a:solidFill>
              </a:rPr>
              <a:t> </a:t>
            </a:r>
            <a:r>
              <a:rPr lang="el-GR" dirty="0" err="1">
                <a:solidFill>
                  <a:srgbClr val="FF0000"/>
                </a:solidFill>
              </a:rPr>
              <a:t>χολινεργική</a:t>
            </a:r>
            <a:r>
              <a:rPr lang="el-GR" dirty="0">
                <a:solidFill>
                  <a:srgbClr val="FF0000"/>
                </a:solidFill>
              </a:rPr>
              <a:t> κρίση).</a:t>
            </a:r>
            <a:endParaRPr lang="el-GR" u="sng" dirty="0"/>
          </a:p>
          <a:p>
            <a:endParaRPr lang="el-GR" dirty="0"/>
          </a:p>
        </p:txBody>
      </p:sp>
      <p:sp>
        <p:nvSpPr>
          <p:cNvPr id="4" name="1 - Τίτλος"/>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rmAutofit fontScale="90000"/>
          </a:bodyPr>
          <a:lstStyle/>
          <a:p>
            <a:r>
              <a:rPr lang="el-GR" dirty="0"/>
              <a:t>ΤΡΟΠΟΣ ΕΜΦΑΝΙΣΗΣ</a:t>
            </a:r>
            <a:br>
              <a:rPr lang="el-GR" dirty="0"/>
            </a:br>
            <a:r>
              <a:rPr lang="el-GR" dirty="0"/>
              <a:t>σπανιότερα</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MARIANNA\BOOKS\VANDERS\9-9s.jpg"/>
          <p:cNvPicPr>
            <a:picLocks noChangeAspect="1" noChangeArrowheads="1"/>
          </p:cNvPicPr>
          <p:nvPr/>
        </p:nvPicPr>
        <p:blipFill>
          <a:blip r:embed="rId2"/>
          <a:srcRect/>
          <a:stretch>
            <a:fillRect/>
          </a:stretch>
        </p:blipFill>
        <p:spPr bwMode="auto">
          <a:xfrm>
            <a:off x="1214414" y="500042"/>
            <a:ext cx="7358114" cy="6315488"/>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normAutofit fontScale="90000"/>
          </a:bodyPr>
          <a:lstStyle/>
          <a:p>
            <a:r>
              <a:rPr lang="el-GR" dirty="0"/>
              <a:t>ΚΛΙΝΙΚΗ ΕΙΚΟΝΑ</a:t>
            </a:r>
            <a:br>
              <a:rPr lang="en-US" dirty="0"/>
            </a:br>
            <a:r>
              <a:rPr lang="en-US" dirty="0" err="1"/>
              <a:t>MuSK</a:t>
            </a:r>
            <a:endParaRPr lang="el-GR" dirty="0"/>
          </a:p>
        </p:txBody>
      </p:sp>
      <p:sp>
        <p:nvSpPr>
          <p:cNvPr id="3" name="2 - Θέση περιεχομένου"/>
          <p:cNvSpPr>
            <a:spLocks noGrp="1"/>
          </p:cNvSpPr>
          <p:nvPr>
            <p:ph idx="1"/>
          </p:nvPr>
        </p:nvSpPr>
        <p:spPr>
          <a:xfrm>
            <a:off x="395536" y="1556792"/>
            <a:ext cx="8748464" cy="4525963"/>
          </a:xfrm>
        </p:spPr>
        <p:txBody>
          <a:bodyPr>
            <a:normAutofit fontScale="77500" lnSpcReduction="20000"/>
          </a:bodyPr>
          <a:lstStyle/>
          <a:p>
            <a:pPr>
              <a:buNone/>
            </a:pPr>
            <a:r>
              <a:rPr lang="el-GR" dirty="0"/>
              <a:t> </a:t>
            </a:r>
            <a:r>
              <a:rPr lang="el-GR" b="1" dirty="0"/>
              <a:t>40</a:t>
            </a:r>
            <a:r>
              <a:rPr lang="en-US" b="1" dirty="0"/>
              <a:t>% </a:t>
            </a:r>
            <a:r>
              <a:rPr lang="en-US" b="1" dirty="0" err="1"/>
              <a:t>AchR</a:t>
            </a:r>
            <a:r>
              <a:rPr lang="en-US" b="1" dirty="0"/>
              <a:t> (-)</a:t>
            </a:r>
            <a:r>
              <a:rPr lang="el-GR" dirty="0"/>
              <a:t> </a:t>
            </a:r>
            <a:r>
              <a:rPr lang="el-GR" sz="2100" dirty="0"/>
              <a:t>(</a:t>
            </a:r>
            <a:r>
              <a:rPr lang="en-US" sz="2100" dirty="0"/>
              <a:t>Hoch et al 200</a:t>
            </a:r>
            <a:r>
              <a:rPr lang="el-GR" sz="2100" dirty="0"/>
              <a:t>1)</a:t>
            </a:r>
          </a:p>
          <a:p>
            <a:pPr>
              <a:buNone/>
            </a:pPr>
            <a:r>
              <a:rPr lang="el-GR" dirty="0" err="1"/>
              <a:t>Γυναίκες&gt;&gt;Άνδρες</a:t>
            </a:r>
            <a:r>
              <a:rPr lang="el-GR" dirty="0"/>
              <a:t>  7</a:t>
            </a:r>
            <a:r>
              <a:rPr lang="en-US" dirty="0"/>
              <a:t>,5</a:t>
            </a:r>
            <a:r>
              <a:rPr lang="el-GR" dirty="0"/>
              <a:t>:1</a:t>
            </a:r>
            <a:r>
              <a:rPr lang="en-US" dirty="0"/>
              <a:t>. </a:t>
            </a:r>
            <a:endParaRPr lang="el-GR" dirty="0"/>
          </a:p>
          <a:p>
            <a:pPr>
              <a:buNone/>
            </a:pPr>
            <a:r>
              <a:rPr lang="el-GR" dirty="0"/>
              <a:t>Ηλικία έναρξης : 22-52 έτη.</a:t>
            </a:r>
          </a:p>
          <a:p>
            <a:pPr>
              <a:buNone/>
            </a:pPr>
            <a:r>
              <a:rPr lang="el-GR" dirty="0"/>
              <a:t>Η αδυναμία των </a:t>
            </a:r>
            <a:r>
              <a:rPr lang="el-GR" u="sng" dirty="0"/>
              <a:t>μασητήρων, μιμικών και γλωσσικών </a:t>
            </a:r>
            <a:r>
              <a:rPr lang="el-GR" dirty="0"/>
              <a:t>μυών είναι χαρακτηριστικά πρώτα συμπτώματα  (82%)και στη χρόνια φάση της νόσου κάποιοι ασθενείς αναπτύσσουν</a:t>
            </a:r>
            <a:r>
              <a:rPr lang="en-US" dirty="0"/>
              <a:t> </a:t>
            </a:r>
            <a:r>
              <a:rPr lang="el-GR" dirty="0"/>
              <a:t>και </a:t>
            </a:r>
            <a:r>
              <a:rPr lang="el-GR" u="sng" dirty="0"/>
              <a:t>ατροφία</a:t>
            </a:r>
            <a:r>
              <a:rPr lang="el-GR" dirty="0"/>
              <a:t> των μυών αυτών (17,6%) </a:t>
            </a:r>
            <a:r>
              <a:rPr lang="el-GR" sz="2100" dirty="0"/>
              <a:t>(</a:t>
            </a:r>
            <a:r>
              <a:rPr lang="en-US" sz="2100" dirty="0" err="1"/>
              <a:t>Lavrinic</a:t>
            </a:r>
            <a:r>
              <a:rPr lang="en-US" sz="2100" dirty="0"/>
              <a:t> et al ,2004 JNNP</a:t>
            </a:r>
            <a:r>
              <a:rPr lang="el-GR" sz="2100" dirty="0"/>
              <a:t>)</a:t>
            </a:r>
            <a:r>
              <a:rPr lang="el-GR" sz="1800" dirty="0"/>
              <a:t> </a:t>
            </a:r>
          </a:p>
          <a:p>
            <a:pPr>
              <a:buNone/>
            </a:pPr>
            <a:r>
              <a:rPr lang="el-GR" sz="3100" dirty="0"/>
              <a:t>Εμφανίζουν σημαντική επιδείνωση σχετικά νωρίς στην πορεία της νόσου.</a:t>
            </a:r>
          </a:p>
          <a:p>
            <a:pPr>
              <a:buNone/>
            </a:pPr>
            <a:r>
              <a:rPr lang="el-GR" dirty="0"/>
              <a:t>Πιο συχνές </a:t>
            </a:r>
            <a:r>
              <a:rPr lang="el-GR" dirty="0" err="1"/>
              <a:t>οφθαλμοπρομηκικές</a:t>
            </a:r>
            <a:r>
              <a:rPr lang="el-GR" dirty="0"/>
              <a:t> κρίσεις και η αναπνευστική δυσχέρεια. (35%)</a:t>
            </a:r>
          </a:p>
          <a:p>
            <a:pPr>
              <a:buNone/>
            </a:pPr>
            <a:r>
              <a:rPr lang="en-US" dirty="0"/>
              <a:t>RNS</a:t>
            </a:r>
            <a:r>
              <a:rPr lang="el-GR" dirty="0"/>
              <a:t> θετική  μόνο στο 47% (παρόλο που η νόσος είναι γενικευμένη) αλλά 100% στο </a:t>
            </a:r>
            <a:r>
              <a:rPr lang="en-US" dirty="0"/>
              <a:t>SFEMG.</a:t>
            </a:r>
            <a:endParaRPr lang="el-GR" dirty="0"/>
          </a:p>
          <a:p>
            <a:pPr>
              <a:buNone/>
            </a:pPr>
            <a:endParaRPr lang="el-G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fontScale="62500" lnSpcReduction="20000"/>
          </a:bodyPr>
          <a:lstStyle/>
          <a:p>
            <a:pPr marL="0" indent="0">
              <a:buNone/>
              <a:tabLst>
                <a:tab pos="0" algn="l"/>
              </a:tabLst>
            </a:pPr>
            <a:r>
              <a:rPr lang="el-GR" dirty="0"/>
              <a:t>Φτωχότερη ανταπόκριση στη φαρμακευτική αγωγή.</a:t>
            </a:r>
          </a:p>
          <a:p>
            <a:pPr marL="0" indent="0">
              <a:buNone/>
              <a:tabLst>
                <a:tab pos="0" algn="l"/>
              </a:tabLst>
            </a:pPr>
            <a:endParaRPr lang="el-GR" dirty="0"/>
          </a:p>
          <a:p>
            <a:pPr marL="0" indent="0">
              <a:buNone/>
              <a:tabLst>
                <a:tab pos="0" algn="l"/>
              </a:tabLst>
            </a:pPr>
            <a:r>
              <a:rPr lang="el-GR" dirty="0"/>
              <a:t>Τα </a:t>
            </a:r>
            <a:r>
              <a:rPr lang="el-GR" dirty="0" err="1"/>
              <a:t>αντιχολινεστερασικά</a:t>
            </a:r>
            <a:r>
              <a:rPr lang="el-GR" dirty="0"/>
              <a:t> μη ικανοποιητικά, συχνές </a:t>
            </a:r>
            <a:r>
              <a:rPr lang="el-GR" dirty="0" err="1"/>
              <a:t>χολινεργικές</a:t>
            </a:r>
            <a:r>
              <a:rPr lang="el-GR" dirty="0"/>
              <a:t> κρίσεις (30%).</a:t>
            </a:r>
          </a:p>
          <a:p>
            <a:pPr marL="0" indent="0">
              <a:buNone/>
              <a:tabLst>
                <a:tab pos="0" algn="l"/>
              </a:tabLst>
            </a:pPr>
            <a:r>
              <a:rPr lang="el-GR" dirty="0"/>
              <a:t>Ανταπόκριση στα </a:t>
            </a:r>
            <a:r>
              <a:rPr lang="el-GR" dirty="0" err="1"/>
              <a:t>κορτικοστεροειδή</a:t>
            </a:r>
            <a:r>
              <a:rPr lang="el-GR" dirty="0"/>
              <a:t> 47%.</a:t>
            </a:r>
          </a:p>
          <a:p>
            <a:pPr marL="0" indent="0">
              <a:buNone/>
              <a:tabLst>
                <a:tab pos="0" algn="l"/>
              </a:tabLst>
            </a:pPr>
            <a:r>
              <a:rPr lang="el-GR" dirty="0"/>
              <a:t>Η δόση συντήρησης κορτικοστεροειδών μεγαλύτερη από των </a:t>
            </a:r>
            <a:r>
              <a:rPr lang="en-US" dirty="0" err="1"/>
              <a:t>Ab</a:t>
            </a:r>
            <a:r>
              <a:rPr lang="en-US" dirty="0"/>
              <a:t> </a:t>
            </a:r>
            <a:r>
              <a:rPr lang="en-US" dirty="0" err="1"/>
              <a:t>AchR</a:t>
            </a:r>
            <a:r>
              <a:rPr lang="el-GR" dirty="0"/>
              <a:t>(+)</a:t>
            </a:r>
            <a:r>
              <a:rPr lang="en-US" dirty="0"/>
              <a:t>.</a:t>
            </a:r>
            <a:r>
              <a:rPr lang="el-GR" dirty="0"/>
              <a:t> </a:t>
            </a:r>
          </a:p>
          <a:p>
            <a:pPr marL="0" indent="0">
              <a:buNone/>
              <a:tabLst>
                <a:tab pos="0" algn="l"/>
              </a:tabLst>
            </a:pPr>
            <a:r>
              <a:rPr lang="el-GR" dirty="0"/>
              <a:t>Συνδυασμός κορτικοστεροειδών με </a:t>
            </a:r>
            <a:r>
              <a:rPr lang="el-GR" dirty="0" err="1"/>
              <a:t>αζαθιοπρίνη</a:t>
            </a:r>
            <a:r>
              <a:rPr lang="el-GR" dirty="0"/>
              <a:t> ή </a:t>
            </a:r>
            <a:r>
              <a:rPr lang="el-GR" dirty="0" err="1"/>
              <a:t>κυκλοσπορίνη</a:t>
            </a:r>
            <a:r>
              <a:rPr lang="el-GR" dirty="0"/>
              <a:t> έχει γενικά </a:t>
            </a:r>
            <a:r>
              <a:rPr lang="el-GR" dirty="0" err="1"/>
              <a:t>καλίτερα</a:t>
            </a:r>
            <a:r>
              <a:rPr lang="el-GR" dirty="0"/>
              <a:t> αποτελέσματα αλλά 30% παραμένουν με μόνιμη μυϊκή αδυναμία στους </a:t>
            </a:r>
            <a:r>
              <a:rPr lang="el-GR" dirty="0" err="1"/>
              <a:t>προμηκικούς</a:t>
            </a:r>
            <a:r>
              <a:rPr lang="el-GR" dirty="0"/>
              <a:t>  μυς. </a:t>
            </a:r>
          </a:p>
          <a:p>
            <a:pPr marL="0" indent="0">
              <a:buNone/>
              <a:tabLst>
                <a:tab pos="0" algn="l"/>
              </a:tabLst>
            </a:pPr>
            <a:r>
              <a:rPr lang="el-GR" dirty="0"/>
              <a:t>Χρειάζεται συχνά </a:t>
            </a:r>
            <a:r>
              <a:rPr lang="en-US" dirty="0"/>
              <a:t>PE</a:t>
            </a:r>
            <a:r>
              <a:rPr lang="el-GR" dirty="0"/>
              <a:t> ή </a:t>
            </a:r>
            <a:r>
              <a:rPr lang="en-US" dirty="0"/>
              <a:t>IVIG</a:t>
            </a:r>
            <a:r>
              <a:rPr lang="el-GR" dirty="0"/>
              <a:t> για διατήρηση αποτελέσματος.</a:t>
            </a:r>
          </a:p>
          <a:p>
            <a:pPr marL="0" indent="0">
              <a:buNone/>
              <a:tabLst>
                <a:tab pos="0" algn="l"/>
              </a:tabLst>
            </a:pPr>
            <a:endParaRPr lang="el-GR" dirty="0"/>
          </a:p>
          <a:p>
            <a:pPr marL="0" indent="0">
              <a:buNone/>
              <a:tabLst>
                <a:tab pos="0" algn="l"/>
              </a:tabLst>
            </a:pPr>
            <a:r>
              <a:rPr lang="el-GR" dirty="0"/>
              <a:t>Μ</a:t>
            </a:r>
            <a:r>
              <a:rPr lang="en-US" dirty="0" err="1"/>
              <a:t>ycophenolate</a:t>
            </a:r>
            <a:r>
              <a:rPr lang="en-US" dirty="0"/>
              <a:t> </a:t>
            </a:r>
            <a:r>
              <a:rPr lang="en-US" dirty="0" err="1"/>
              <a:t>mofetil</a:t>
            </a:r>
            <a:r>
              <a:rPr lang="en-US" dirty="0"/>
              <a:t> </a:t>
            </a:r>
            <a:r>
              <a:rPr lang="el-GR" dirty="0"/>
              <a:t>και </a:t>
            </a:r>
            <a:r>
              <a:rPr lang="en-US" dirty="0" err="1"/>
              <a:t>rituximab</a:t>
            </a:r>
            <a:r>
              <a:rPr lang="en-US" dirty="0"/>
              <a:t> </a:t>
            </a:r>
            <a:r>
              <a:rPr lang="el-GR" dirty="0"/>
              <a:t> είναι αρκετά αποτελεσματικά.</a:t>
            </a:r>
          </a:p>
          <a:p>
            <a:pPr marL="0" indent="0">
              <a:buNone/>
              <a:tabLst>
                <a:tab pos="0" algn="l"/>
              </a:tabLst>
            </a:pPr>
            <a:r>
              <a:rPr lang="el-GR" dirty="0"/>
              <a:t> </a:t>
            </a:r>
          </a:p>
          <a:p>
            <a:pPr marL="0" indent="0">
              <a:buNone/>
              <a:tabLst>
                <a:tab pos="0" algn="l"/>
              </a:tabLst>
            </a:pPr>
            <a:r>
              <a:rPr lang="el-GR" dirty="0" err="1"/>
              <a:t>Θυμεκτομή</a:t>
            </a:r>
            <a:r>
              <a:rPr lang="el-GR" dirty="0"/>
              <a:t>: πολύ λιγότερο αποτελεσματική, δεν έχει τεκμηριωθεί σαφώς ο ρόλος της </a:t>
            </a:r>
            <a:r>
              <a:rPr lang="el-GR" sz="2600" dirty="0"/>
              <a:t>(</a:t>
            </a:r>
            <a:r>
              <a:rPr lang="en-US" sz="2600" dirty="0" err="1"/>
              <a:t>Evoli</a:t>
            </a:r>
            <a:r>
              <a:rPr lang="en-US" sz="2600" dirty="0"/>
              <a:t> et al 2008)</a:t>
            </a:r>
            <a:r>
              <a:rPr lang="el-GR" sz="2600" dirty="0"/>
              <a:t>.</a:t>
            </a:r>
          </a:p>
          <a:p>
            <a:endParaRPr lang="el-GR" dirty="0"/>
          </a:p>
        </p:txBody>
      </p:sp>
      <p:sp>
        <p:nvSpPr>
          <p:cNvPr id="4" name="1 - Τίτλος"/>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normAutofit fontScale="90000"/>
          </a:bodyPr>
          <a:lstStyle/>
          <a:p>
            <a:r>
              <a:rPr lang="el-GR" dirty="0"/>
              <a:t>ΚΛΙΝΙΚΗ ΕΙΚΟΝΑ</a:t>
            </a:r>
            <a:br>
              <a:rPr lang="en-US" dirty="0"/>
            </a:br>
            <a:r>
              <a:rPr lang="en-US" dirty="0" err="1"/>
              <a:t>MuSK</a:t>
            </a:r>
            <a:endParaRPr lang="el-G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0"/>
            <a:ext cx="8229600" cy="796908"/>
          </a:xfrm>
        </p:spPr>
        <p:style>
          <a:lnRef idx="1">
            <a:schemeClr val="accent4"/>
          </a:lnRef>
          <a:fillRef idx="2">
            <a:schemeClr val="accent4"/>
          </a:fillRef>
          <a:effectRef idx="1">
            <a:schemeClr val="accent4"/>
          </a:effectRef>
          <a:fontRef idx="minor">
            <a:schemeClr val="dk1"/>
          </a:fontRef>
        </p:style>
        <p:txBody>
          <a:bodyPr/>
          <a:lstStyle/>
          <a:p>
            <a:r>
              <a:rPr lang="el-GR" dirty="0"/>
              <a:t>ΝΕΥΡΟΛΟΓΙΚΗ ΕΞΕΤΑΣΗ</a:t>
            </a:r>
          </a:p>
        </p:txBody>
      </p:sp>
      <p:sp>
        <p:nvSpPr>
          <p:cNvPr id="3" name="2 - Θέση περιεχομένου"/>
          <p:cNvSpPr>
            <a:spLocks noGrp="1"/>
          </p:cNvSpPr>
          <p:nvPr>
            <p:ph idx="1"/>
          </p:nvPr>
        </p:nvSpPr>
        <p:spPr>
          <a:xfrm>
            <a:off x="457200" y="764704"/>
            <a:ext cx="8229600" cy="6379072"/>
          </a:xfrm>
        </p:spPr>
        <p:txBody>
          <a:bodyPr>
            <a:normAutofit fontScale="92500"/>
          </a:bodyPr>
          <a:lstStyle/>
          <a:p>
            <a:pPr marL="0" indent="0">
              <a:buNone/>
            </a:pPr>
            <a:r>
              <a:rPr lang="el-GR" dirty="0"/>
              <a:t>Προς τα άνω βλέμμα 30 </a:t>
            </a:r>
            <a:r>
              <a:rPr lang="en-US" dirty="0"/>
              <a:t>sec</a:t>
            </a:r>
            <a:r>
              <a:rPr lang="el-GR" dirty="0"/>
              <a:t> προκαλεί πτώση. </a:t>
            </a:r>
          </a:p>
          <a:p>
            <a:pPr marL="0" indent="0">
              <a:buNone/>
            </a:pPr>
            <a:r>
              <a:rPr lang="el-GR" dirty="0"/>
              <a:t>Εμφανής πτώση στο ένα βλέφαρο, συνυπάρχει ηπιότερη και στο άλλο.</a:t>
            </a:r>
          </a:p>
          <a:p>
            <a:pPr marL="0" indent="0">
              <a:buNone/>
            </a:pPr>
            <a:r>
              <a:rPr lang="el-GR" dirty="0"/>
              <a:t> Έκφραση έκπληξης όταν προσπαθεί να κοιτάξει. </a:t>
            </a:r>
          </a:p>
          <a:p>
            <a:pPr marL="0" indent="0">
              <a:buNone/>
            </a:pPr>
            <a:r>
              <a:rPr lang="el-GR" dirty="0"/>
              <a:t>Το ηλιακό φως επιδεινώνει, το κρύο βελτιώνει. </a:t>
            </a:r>
          </a:p>
          <a:p>
            <a:pPr marL="0" indent="0">
              <a:buNone/>
            </a:pPr>
            <a:r>
              <a:rPr lang="el-GR" dirty="0"/>
              <a:t>Το χαμόγελο γίνεται μειδίαμα, το σαγόνι πέφτει, δυσκολεύεται να μασήσει και να καταπιεί, η ένταση της φωνής πέφτει καθώς μιλάει.</a:t>
            </a:r>
          </a:p>
          <a:p>
            <a:pPr>
              <a:buNone/>
            </a:pPr>
            <a:r>
              <a:rPr lang="el-GR" u="sng" dirty="0"/>
              <a:t>Απότομη</a:t>
            </a:r>
            <a:r>
              <a:rPr lang="el-GR" dirty="0"/>
              <a:t> απώλεια στήριξης ή διακοπή κίνησης.</a:t>
            </a:r>
          </a:p>
          <a:p>
            <a:pPr>
              <a:buNone/>
            </a:pPr>
            <a:r>
              <a:rPr lang="el-GR" dirty="0"/>
              <a:t>Γλώσσα: ατροφική στην </a:t>
            </a:r>
            <a:r>
              <a:rPr lang="en-US" dirty="0" err="1"/>
              <a:t>antiMuSK</a:t>
            </a:r>
            <a:endParaRPr lang="en-US" dirty="0"/>
          </a:p>
          <a:p>
            <a:pPr>
              <a:buNone/>
            </a:pPr>
            <a:r>
              <a:rPr lang="el-GR" dirty="0"/>
              <a:t>Μυϊκές ίνες: τοπική νέκρωση εκεί που υπάρχει έντονη μυϊκή αδυναμία (</a:t>
            </a:r>
            <a:r>
              <a:rPr lang="en-US" dirty="0"/>
              <a:t>Russell</a:t>
            </a:r>
            <a:r>
              <a:rPr lang="el-GR" dirty="0"/>
              <a:t>)</a:t>
            </a:r>
          </a:p>
          <a:p>
            <a:pPr>
              <a:buNone/>
            </a:pP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l-GR" dirty="0"/>
              <a:t>ΤΙ ΔΕΝ ΠΑΡΑΤΗΡΕΙΤΑΙ</a:t>
            </a:r>
          </a:p>
        </p:txBody>
      </p:sp>
      <p:sp>
        <p:nvSpPr>
          <p:cNvPr id="3" name="2 - Θέση περιεχομένου"/>
          <p:cNvSpPr>
            <a:spLocks noGrp="1"/>
          </p:cNvSpPr>
          <p:nvPr>
            <p:ph idx="1"/>
          </p:nvPr>
        </p:nvSpPr>
        <p:spPr/>
        <p:style>
          <a:lnRef idx="1">
            <a:schemeClr val="dk1"/>
          </a:lnRef>
          <a:fillRef idx="2">
            <a:schemeClr val="dk1"/>
          </a:fillRef>
          <a:effectRef idx="1">
            <a:schemeClr val="dk1"/>
          </a:effectRef>
          <a:fontRef idx="minor">
            <a:schemeClr val="dk1"/>
          </a:fontRef>
        </p:style>
        <p:txBody>
          <a:bodyPr/>
          <a:lstStyle/>
          <a:p>
            <a:pPr>
              <a:buNone/>
            </a:pPr>
            <a:r>
              <a:rPr lang="el-GR" dirty="0"/>
              <a:t>Σχεδόν ποτέ </a:t>
            </a:r>
            <a:r>
              <a:rPr lang="el-GR" u="sng" dirty="0"/>
              <a:t>ατροφία (εξ. </a:t>
            </a:r>
            <a:r>
              <a:rPr lang="en-US" u="sng" dirty="0"/>
              <a:t>Musk)</a:t>
            </a:r>
            <a:r>
              <a:rPr lang="el-GR" dirty="0"/>
              <a:t>.</a:t>
            </a:r>
          </a:p>
          <a:p>
            <a:pPr>
              <a:buNone/>
            </a:pPr>
            <a:r>
              <a:rPr lang="el-GR" u="sng" dirty="0"/>
              <a:t>ΤΑ</a:t>
            </a:r>
            <a:r>
              <a:rPr lang="el-GR" dirty="0"/>
              <a:t> φυσιολογικά (ακόμα και επανειλημμένη πλήξη δεν τα εξαντλεί)</a:t>
            </a:r>
            <a:r>
              <a:rPr lang="en-US" dirty="0"/>
              <a:t>.</a:t>
            </a:r>
            <a:endParaRPr lang="el-GR" dirty="0"/>
          </a:p>
          <a:p>
            <a:pPr>
              <a:buNone/>
            </a:pPr>
            <a:r>
              <a:rPr lang="el-GR" dirty="0"/>
              <a:t>Όχι </a:t>
            </a:r>
            <a:r>
              <a:rPr lang="el-GR" u="sng" dirty="0"/>
              <a:t>αισθητικές</a:t>
            </a:r>
            <a:r>
              <a:rPr lang="el-GR" dirty="0"/>
              <a:t>  διαταραχές</a:t>
            </a:r>
            <a:r>
              <a:rPr lang="en-US" dirty="0"/>
              <a:t>.</a:t>
            </a:r>
            <a:endParaRPr lang="el-GR" dirty="0"/>
          </a:p>
          <a:p>
            <a:pPr>
              <a:buNone/>
            </a:pPr>
            <a:r>
              <a:rPr lang="el-GR" dirty="0"/>
              <a:t>ΑΝΣ?</a:t>
            </a:r>
          </a:p>
          <a:p>
            <a:pPr>
              <a:buNone/>
            </a:pPr>
            <a:r>
              <a:rPr lang="el-GR" dirty="0"/>
              <a:t>Όχι προσβολή ΚΝΣ</a:t>
            </a:r>
            <a:r>
              <a:rPr lang="en-US" dirty="0"/>
              <a:t>.</a:t>
            </a:r>
            <a:endParaRPr lang="el-GR" dirty="0"/>
          </a:p>
          <a:p>
            <a:pPr>
              <a:buNone/>
            </a:pPr>
            <a:endParaRPr lang="el-GR" dirty="0"/>
          </a:p>
          <a:p>
            <a:endParaRPr lang="el-G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gs>
            <a:gs pos="50000">
              <a:schemeClr val="accent1">
                <a:tint val="44500"/>
                <a:satMod val="160000"/>
              </a:schemeClr>
            </a:gs>
            <a:gs pos="100000">
              <a:schemeClr val="accent1">
                <a:tint val="23500"/>
                <a:satMod val="16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dirty="0"/>
              <a:t>ΤΑΞΙΝΟΜΗΣΗ</a:t>
            </a:r>
          </a:p>
        </p:txBody>
      </p:sp>
      <p:sp>
        <p:nvSpPr>
          <p:cNvPr id="4" name="3 - Υπότιτλος"/>
          <p:cNvSpPr>
            <a:spLocks noGrp="1"/>
          </p:cNvSpPr>
          <p:nvPr>
            <p:ph type="subTitle" idx="1"/>
          </p:nvPr>
        </p:nvSpPr>
        <p:spPr/>
        <p:txBody>
          <a:bodyPr/>
          <a:lstStyle/>
          <a:p>
            <a:endParaRPr lang="el-G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357158" y="285728"/>
          <a:ext cx="8229600" cy="6235704"/>
        </p:xfrm>
        <a:graphic>
          <a:graphicData uri="http://schemas.openxmlformats.org/drawingml/2006/table">
            <a:tbl>
              <a:tblPr firstRow="1" bandRow="1">
                <a:tableStyleId>{35758FB7-9AC5-4552-8A53-C91805E547FA}</a:tableStyleId>
              </a:tblPr>
              <a:tblGrid>
                <a:gridCol w="1143008">
                  <a:extLst>
                    <a:ext uri="{9D8B030D-6E8A-4147-A177-3AD203B41FA5}">
                      <a16:colId xmlns:a16="http://schemas.microsoft.com/office/drawing/2014/main" val="20000"/>
                    </a:ext>
                  </a:extLst>
                </a:gridCol>
                <a:gridCol w="7086592">
                  <a:extLst>
                    <a:ext uri="{9D8B030D-6E8A-4147-A177-3AD203B41FA5}">
                      <a16:colId xmlns:a16="http://schemas.microsoft.com/office/drawing/2014/main" val="20001"/>
                    </a:ext>
                  </a:extLst>
                </a:gridCol>
              </a:tblGrid>
              <a:tr h="656592">
                <a:tc>
                  <a:txBody>
                    <a:bodyPr/>
                    <a:lstStyle/>
                    <a:p>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Grading </a:t>
                      </a:r>
                      <a:r>
                        <a:rPr lang="en-US" sz="2400" dirty="0" err="1"/>
                        <a:t>Osserman</a:t>
                      </a:r>
                      <a:endParaRPr lang="el-GR" sz="2400" dirty="0"/>
                    </a:p>
                    <a:p>
                      <a:endParaRPr lang="el-GR" dirty="0"/>
                    </a:p>
                  </a:txBody>
                  <a:tcPr/>
                </a:tc>
                <a:extLst>
                  <a:ext uri="{0D108BD9-81ED-4DB2-BD59-A6C34878D82A}">
                    <a16:rowId xmlns:a16="http://schemas.microsoft.com/office/drawing/2014/main" val="10000"/>
                  </a:ext>
                </a:extLst>
              </a:tr>
              <a:tr h="656592">
                <a:tc>
                  <a:txBody>
                    <a:bodyPr/>
                    <a:lstStyle/>
                    <a:p>
                      <a:r>
                        <a:rPr lang="en-US" sz="1800" kern="1200" dirty="0"/>
                        <a:t>Class I</a:t>
                      </a:r>
                      <a:endParaRPr lang="el-GR" dirty="0"/>
                    </a:p>
                  </a:txBody>
                  <a:tcPr/>
                </a:tc>
                <a:tc>
                  <a:txBody>
                    <a:bodyPr/>
                    <a:lstStyle/>
                    <a:p>
                      <a:r>
                        <a:rPr lang="el-GR" dirty="0"/>
                        <a:t>Αδυναμία</a:t>
                      </a:r>
                      <a:r>
                        <a:rPr lang="el-GR" baseline="0" dirty="0"/>
                        <a:t> μόνο οφθαλμικών μυών</a:t>
                      </a:r>
                      <a:endParaRPr lang="el-GR" dirty="0"/>
                    </a:p>
                  </a:txBody>
                  <a:tcPr/>
                </a:tc>
                <a:extLst>
                  <a:ext uri="{0D108BD9-81ED-4DB2-BD59-A6C34878D82A}">
                    <a16:rowId xmlns:a16="http://schemas.microsoft.com/office/drawing/2014/main" val="10001"/>
                  </a:ext>
                </a:extLst>
              </a:tr>
              <a:tr h="370840">
                <a:tc>
                  <a:txBody>
                    <a:bodyPr/>
                    <a:lstStyle/>
                    <a:p>
                      <a:r>
                        <a:rPr lang="en-US" sz="1800" kern="1200" dirty="0"/>
                        <a:t>Class II </a:t>
                      </a:r>
                      <a:endParaRPr lang="el-GR" dirty="0"/>
                    </a:p>
                  </a:txBody>
                  <a:tcPr/>
                </a:tc>
                <a:tc>
                  <a:txBody>
                    <a:bodyPr/>
                    <a:lstStyle/>
                    <a:p>
                      <a:r>
                        <a:rPr lang="el-GR" dirty="0"/>
                        <a:t>Ήπια αδυναμία άλλων</a:t>
                      </a:r>
                      <a:r>
                        <a:rPr lang="el-GR" baseline="0" dirty="0"/>
                        <a:t> πλην οφθαλμικών μυών-μπορεί να έχει και αδυναμία </a:t>
                      </a:r>
                      <a:r>
                        <a:rPr lang="el-GR" baseline="0" dirty="0" err="1"/>
                        <a:t>οφθ</a:t>
                      </a:r>
                      <a:r>
                        <a:rPr lang="el-GR" baseline="0" dirty="0"/>
                        <a:t>. μυών</a:t>
                      </a:r>
                      <a:endParaRPr lang="el-GR" dirty="0"/>
                    </a:p>
                  </a:txBody>
                  <a:tcPr/>
                </a:tc>
                <a:extLst>
                  <a:ext uri="{0D108BD9-81ED-4DB2-BD59-A6C34878D82A}">
                    <a16:rowId xmlns:a16="http://schemas.microsoft.com/office/drawing/2014/main" val="10002"/>
                  </a:ext>
                </a:extLst>
              </a:tr>
              <a:tr h="370840">
                <a:tc>
                  <a:txBody>
                    <a:bodyPr/>
                    <a:lstStyle/>
                    <a:p>
                      <a:r>
                        <a:rPr lang="en-US" sz="1800" kern="1200" dirty="0" err="1"/>
                        <a:t>IIa</a:t>
                      </a:r>
                      <a:endParaRPr lang="el-GR" dirty="0"/>
                    </a:p>
                  </a:txBody>
                  <a:tcPr/>
                </a:tc>
                <a:tc>
                  <a:txBody>
                    <a:bodyPr/>
                    <a:lstStyle/>
                    <a:p>
                      <a:r>
                        <a:rPr lang="el-GR" dirty="0"/>
                        <a:t>Κυρίως άκρα</a:t>
                      </a:r>
                      <a:r>
                        <a:rPr lang="el-GR" baseline="0" dirty="0"/>
                        <a:t> και </a:t>
                      </a:r>
                      <a:r>
                        <a:rPr lang="el-GR" dirty="0" err="1"/>
                        <a:t>κορμικοί</a:t>
                      </a:r>
                      <a:r>
                        <a:rPr lang="el-GR" dirty="0"/>
                        <a:t> μύες μπορεί και </a:t>
                      </a:r>
                      <a:r>
                        <a:rPr lang="el-GR" dirty="0" err="1"/>
                        <a:t>στ.φαρ</a:t>
                      </a:r>
                      <a:r>
                        <a:rPr lang="el-GR" dirty="0"/>
                        <a:t>. μύες</a:t>
                      </a:r>
                    </a:p>
                  </a:txBody>
                  <a:tcPr/>
                </a:tc>
                <a:extLst>
                  <a:ext uri="{0D108BD9-81ED-4DB2-BD59-A6C34878D82A}">
                    <a16:rowId xmlns:a16="http://schemas.microsoft.com/office/drawing/2014/main" val="10003"/>
                  </a:ext>
                </a:extLst>
              </a:tr>
              <a:tr h="370840">
                <a:tc>
                  <a:txBody>
                    <a:bodyPr/>
                    <a:lstStyle/>
                    <a:p>
                      <a:r>
                        <a:rPr lang="en-US" sz="1800" kern="1200" dirty="0" err="1"/>
                        <a:t>llb</a:t>
                      </a:r>
                      <a:r>
                        <a:rPr lang="en-US" sz="1800" kern="1200" dirty="0"/>
                        <a:t> </a:t>
                      </a:r>
                      <a:endParaRPr lang="el-GR" dirty="0"/>
                    </a:p>
                  </a:txBody>
                  <a:tcPr/>
                </a:tc>
                <a:tc>
                  <a:txBody>
                    <a:bodyPr/>
                    <a:lstStyle/>
                    <a:p>
                      <a:r>
                        <a:rPr lang="el-GR" dirty="0"/>
                        <a:t>Κυρίως στ. </a:t>
                      </a:r>
                      <a:r>
                        <a:rPr lang="el-GR" dirty="0" err="1"/>
                        <a:t>φαρ</a:t>
                      </a:r>
                      <a:r>
                        <a:rPr lang="el-GR" dirty="0"/>
                        <a:t>, αναπνευστικοί</a:t>
                      </a:r>
                      <a:r>
                        <a:rPr lang="el-GR" baseline="0" dirty="0"/>
                        <a:t> μύες Λιγότερο ή εξίσου άκρα, κορμός.</a:t>
                      </a:r>
                      <a:endParaRPr lang="el-GR" dirty="0"/>
                    </a:p>
                  </a:txBody>
                  <a:tcPr/>
                </a:tc>
                <a:extLst>
                  <a:ext uri="{0D108BD9-81ED-4DB2-BD59-A6C34878D82A}">
                    <a16:rowId xmlns:a16="http://schemas.microsoft.com/office/drawing/2014/main" val="10004"/>
                  </a:ext>
                </a:extLst>
              </a:tr>
              <a:tr h="370840">
                <a:tc>
                  <a:txBody>
                    <a:bodyPr/>
                    <a:lstStyle/>
                    <a:p>
                      <a:r>
                        <a:rPr lang="en-US" sz="1800" kern="1200" dirty="0"/>
                        <a:t>Class III </a:t>
                      </a:r>
                      <a:endParaRPr lang="el-GR" dirty="0"/>
                    </a:p>
                  </a:txBody>
                  <a:tcPr/>
                </a:tc>
                <a:tc>
                  <a:txBody>
                    <a:bodyPr/>
                    <a:lstStyle/>
                    <a:p>
                      <a:r>
                        <a:rPr lang="el-GR" dirty="0"/>
                        <a:t>Μέτρια αδυναμία άλλων</a:t>
                      </a:r>
                      <a:r>
                        <a:rPr lang="el-GR" baseline="0" dirty="0"/>
                        <a:t> πλην οφθαλμικών μυών-μπορεί να έχει και αδυναμία </a:t>
                      </a:r>
                      <a:r>
                        <a:rPr lang="el-GR" baseline="0" dirty="0" err="1"/>
                        <a:t>οφθ</a:t>
                      </a:r>
                      <a:r>
                        <a:rPr lang="el-GR" baseline="0" dirty="0"/>
                        <a:t>. μυών</a:t>
                      </a:r>
                      <a:endParaRPr lang="el-GR" dirty="0"/>
                    </a:p>
                  </a:txBody>
                  <a:tcPr/>
                </a:tc>
                <a:extLst>
                  <a:ext uri="{0D108BD9-81ED-4DB2-BD59-A6C34878D82A}">
                    <a16:rowId xmlns:a16="http://schemas.microsoft.com/office/drawing/2014/main" val="10005"/>
                  </a:ext>
                </a:extLst>
              </a:tr>
              <a:tr h="4330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err="1"/>
                        <a:t>IIIa</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Κυρίως άκρα</a:t>
                      </a:r>
                      <a:r>
                        <a:rPr lang="el-GR" baseline="0" dirty="0"/>
                        <a:t> και </a:t>
                      </a:r>
                      <a:r>
                        <a:rPr lang="el-GR" dirty="0" err="1"/>
                        <a:t>κορμικοί</a:t>
                      </a:r>
                      <a:r>
                        <a:rPr lang="el-GR" dirty="0"/>
                        <a:t> μύες μπορεί και </a:t>
                      </a:r>
                      <a:r>
                        <a:rPr lang="el-GR" dirty="0" err="1"/>
                        <a:t>στ.φαρ</a:t>
                      </a:r>
                      <a:r>
                        <a:rPr lang="el-GR" dirty="0"/>
                        <a:t>. μύες</a:t>
                      </a:r>
                    </a:p>
                  </a:txBody>
                  <a:tcPr/>
                </a:tc>
                <a:extLst>
                  <a:ext uri="{0D108BD9-81ED-4DB2-BD59-A6C34878D82A}">
                    <a16:rowId xmlns:a16="http://schemas.microsoft.com/office/drawing/2014/main" val="10006"/>
                  </a:ext>
                </a:extLst>
              </a:tr>
              <a:tr h="370840">
                <a:tc>
                  <a:txBody>
                    <a:bodyPr/>
                    <a:lstStyle/>
                    <a:p>
                      <a:r>
                        <a:rPr lang="en-US" sz="1800" kern="1200" dirty="0" err="1"/>
                        <a:t>IIIb</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Κυρίως στ. </a:t>
                      </a:r>
                      <a:r>
                        <a:rPr lang="el-GR" dirty="0" err="1"/>
                        <a:t>φαρ</a:t>
                      </a:r>
                      <a:r>
                        <a:rPr lang="el-GR" dirty="0"/>
                        <a:t>, αναπνευστικοί</a:t>
                      </a:r>
                      <a:r>
                        <a:rPr lang="el-GR" baseline="0" dirty="0"/>
                        <a:t> μύες Λιγότερο ή εξίσου άκρα, κορμός.</a:t>
                      </a:r>
                      <a:endParaRPr lang="el-GR" dirty="0"/>
                    </a:p>
                  </a:txBody>
                  <a:tcPr/>
                </a:tc>
                <a:extLst>
                  <a:ext uri="{0D108BD9-81ED-4DB2-BD59-A6C34878D82A}">
                    <a16:rowId xmlns:a16="http://schemas.microsoft.com/office/drawing/2014/main" val="10007"/>
                  </a:ext>
                </a:extLst>
              </a:tr>
              <a:tr h="370840">
                <a:tc>
                  <a:txBody>
                    <a:bodyPr/>
                    <a:lstStyle/>
                    <a:p>
                      <a:r>
                        <a:rPr lang="en-US" sz="1800" kern="1200" dirty="0"/>
                        <a:t>Class IV </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Σοβαρή αδυναμία άλλων</a:t>
                      </a:r>
                      <a:r>
                        <a:rPr lang="el-GR" baseline="0" dirty="0"/>
                        <a:t> πλην οφθαλμικών μυών-μπορεί να έχει και αδυναμία </a:t>
                      </a:r>
                      <a:r>
                        <a:rPr lang="el-GR" baseline="0" dirty="0" err="1"/>
                        <a:t>οφθ</a:t>
                      </a:r>
                      <a:r>
                        <a:rPr lang="el-GR" baseline="0" dirty="0"/>
                        <a:t>. μυών</a:t>
                      </a:r>
                      <a:endParaRPr lang="el-GR" dirty="0"/>
                    </a:p>
                  </a:txBody>
                  <a:tcPr/>
                </a:tc>
                <a:extLst>
                  <a:ext uri="{0D108BD9-81ED-4DB2-BD59-A6C34878D82A}">
                    <a16:rowId xmlns:a16="http://schemas.microsoft.com/office/drawing/2014/main" val="10008"/>
                  </a:ext>
                </a:extLst>
              </a:tr>
              <a:tr h="370840">
                <a:tc>
                  <a:txBody>
                    <a:bodyPr/>
                    <a:lstStyle/>
                    <a:p>
                      <a:r>
                        <a:rPr lang="en-US" sz="1800" kern="1200" dirty="0" err="1"/>
                        <a:t>IVa</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Κυρίως άκρα</a:t>
                      </a:r>
                      <a:r>
                        <a:rPr lang="el-GR" baseline="0" dirty="0"/>
                        <a:t> και </a:t>
                      </a:r>
                      <a:r>
                        <a:rPr lang="el-GR" dirty="0" err="1"/>
                        <a:t>κορμικοί</a:t>
                      </a:r>
                      <a:r>
                        <a:rPr lang="el-GR" dirty="0"/>
                        <a:t> μύες μπορεί και </a:t>
                      </a:r>
                      <a:r>
                        <a:rPr lang="el-GR" dirty="0" err="1"/>
                        <a:t>στ.φαρ</a:t>
                      </a:r>
                      <a:r>
                        <a:rPr lang="el-GR" dirty="0"/>
                        <a:t>. μύες</a:t>
                      </a:r>
                    </a:p>
                  </a:txBody>
                  <a:tcPr/>
                </a:tc>
                <a:extLst>
                  <a:ext uri="{0D108BD9-81ED-4DB2-BD59-A6C34878D82A}">
                    <a16:rowId xmlns:a16="http://schemas.microsoft.com/office/drawing/2014/main" val="10009"/>
                  </a:ext>
                </a:extLst>
              </a:tr>
              <a:tr h="370840">
                <a:tc>
                  <a:txBody>
                    <a:bodyPr/>
                    <a:lstStyle/>
                    <a:p>
                      <a:r>
                        <a:rPr lang="en-US" sz="1800" kern="1200" dirty="0" err="1"/>
                        <a:t>IVb</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Κυρίως στ. </a:t>
                      </a:r>
                      <a:r>
                        <a:rPr lang="el-GR" dirty="0" err="1"/>
                        <a:t>φαρ</a:t>
                      </a:r>
                      <a:r>
                        <a:rPr lang="el-GR" dirty="0"/>
                        <a:t>, αναπνευστικοί</a:t>
                      </a:r>
                      <a:r>
                        <a:rPr lang="el-GR" baseline="0" dirty="0"/>
                        <a:t> μύες Λιγότερο ή εξίσου άκρα, κορμός.</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Χρήση </a:t>
                      </a:r>
                      <a:r>
                        <a:rPr lang="el-GR" baseline="0" dirty="0" err="1"/>
                        <a:t>ρινογαστρικού</a:t>
                      </a:r>
                      <a:r>
                        <a:rPr lang="el-GR" baseline="0" dirty="0"/>
                        <a:t> σωλήνα για σίτιση</a:t>
                      </a:r>
                      <a:endParaRPr lang="el-GR" dirty="0"/>
                    </a:p>
                  </a:txBody>
                  <a:tcPr/>
                </a:tc>
                <a:extLst>
                  <a:ext uri="{0D108BD9-81ED-4DB2-BD59-A6C34878D82A}">
                    <a16:rowId xmlns:a16="http://schemas.microsoft.com/office/drawing/2014/main" val="10010"/>
                  </a:ext>
                </a:extLst>
              </a:tr>
              <a:tr h="370840">
                <a:tc>
                  <a:txBody>
                    <a:bodyPr/>
                    <a:lstStyle/>
                    <a:p>
                      <a:r>
                        <a:rPr lang="en-US" sz="1800" kern="1200" dirty="0"/>
                        <a:t>Class V</a:t>
                      </a:r>
                      <a:endParaRPr lang="el-GR" dirty="0"/>
                    </a:p>
                  </a:txBody>
                  <a:tcPr/>
                </a:tc>
                <a:tc>
                  <a:txBody>
                    <a:bodyPr/>
                    <a:lstStyle/>
                    <a:p>
                      <a:r>
                        <a:rPr lang="el-GR" dirty="0"/>
                        <a:t>Διασωλήνωση με ή χωρίς μηχανική υποστήριξη</a:t>
                      </a:r>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US" dirty="0" err="1"/>
              <a:t>Compston</a:t>
            </a:r>
            <a:endParaRPr lang="el-GR" dirty="0"/>
          </a:p>
        </p:txBody>
      </p:sp>
      <p:sp>
        <p:nvSpPr>
          <p:cNvPr id="3" name="2 - Θέση περιεχομένου"/>
          <p:cNvSpPr>
            <a:spLocks noGrp="1"/>
          </p:cNvSpPr>
          <p:nvPr>
            <p:ph idx="1"/>
          </p:nvPr>
        </p:nvSpPr>
        <p:spPr>
          <a:solidFill>
            <a:srgbClr val="92D050"/>
          </a:solidFill>
        </p:spPr>
        <p:txBody>
          <a:bodyPr>
            <a:normAutofit fontScale="92500" lnSpcReduction="10000"/>
          </a:bodyPr>
          <a:lstStyle/>
          <a:p>
            <a:pPr marL="514350" indent="-514350">
              <a:buAutoNum type="arabicParenR"/>
            </a:pPr>
            <a:r>
              <a:rPr lang="en-US" dirty="0"/>
              <a:t>myasthenia gravis with</a:t>
            </a:r>
            <a:r>
              <a:rPr lang="el-GR" dirty="0"/>
              <a:t> </a:t>
            </a:r>
            <a:r>
              <a:rPr lang="en-US" dirty="0" err="1"/>
              <a:t>thymoma</a:t>
            </a:r>
            <a:r>
              <a:rPr lang="en-US" dirty="0"/>
              <a:t>-no sex or HLA association, high </a:t>
            </a:r>
            <a:r>
              <a:rPr lang="en-US" dirty="0" err="1"/>
              <a:t>AChR</a:t>
            </a:r>
            <a:r>
              <a:rPr lang="en-US" dirty="0"/>
              <a:t> antibody</a:t>
            </a:r>
            <a:r>
              <a:rPr lang="el-GR" dirty="0"/>
              <a:t> </a:t>
            </a:r>
            <a:r>
              <a:rPr lang="en-US" dirty="0"/>
              <a:t>titer;</a:t>
            </a:r>
            <a:endParaRPr lang="el-GR" dirty="0"/>
          </a:p>
          <a:p>
            <a:pPr>
              <a:buNone/>
            </a:pPr>
            <a:r>
              <a:rPr lang="en-US" dirty="0"/>
              <a:t>2) onset before age 40, no </a:t>
            </a:r>
            <a:r>
              <a:rPr lang="en-US" dirty="0" err="1"/>
              <a:t>thymoma</a:t>
            </a:r>
            <a:r>
              <a:rPr lang="en-US" dirty="0"/>
              <a:t>-female</a:t>
            </a:r>
            <a:r>
              <a:rPr lang="el-GR" dirty="0"/>
              <a:t> </a:t>
            </a:r>
          </a:p>
          <a:p>
            <a:pPr>
              <a:buNone/>
            </a:pPr>
            <a:r>
              <a:rPr lang="el-GR" dirty="0"/>
              <a:t>	</a:t>
            </a:r>
            <a:r>
              <a:rPr lang="en-US" dirty="0"/>
              <a:t>preponderance and an increased association with HLA</a:t>
            </a:r>
            <a:r>
              <a:rPr lang="el-GR" dirty="0"/>
              <a:t> </a:t>
            </a:r>
            <a:r>
              <a:rPr lang="en-US" dirty="0"/>
              <a:t>A1, BS, and DRW3 antigens</a:t>
            </a:r>
            <a:endParaRPr lang="el-GR" dirty="0"/>
          </a:p>
          <a:p>
            <a:pPr>
              <a:buNone/>
            </a:pPr>
            <a:r>
              <a:rPr lang="en-US" dirty="0"/>
              <a:t>3) onset after age 40, no </a:t>
            </a:r>
            <a:r>
              <a:rPr lang="en-US" dirty="0" err="1"/>
              <a:t>thymoma</a:t>
            </a:r>
            <a:r>
              <a:rPr lang="en-US" dirty="0"/>
              <a:t>-male preponderance, increased association</a:t>
            </a:r>
            <a:r>
              <a:rPr lang="el-GR" dirty="0"/>
              <a:t> </a:t>
            </a:r>
            <a:r>
              <a:rPr lang="en-US" dirty="0"/>
              <a:t>with HLA A3, B7, and DRW2 antigens, low </a:t>
            </a:r>
            <a:r>
              <a:rPr lang="en-US" dirty="0" err="1"/>
              <a:t>AChR</a:t>
            </a:r>
            <a:r>
              <a:rPr lang="en-US" dirty="0"/>
              <a:t> antibody</a:t>
            </a:r>
            <a:endParaRPr lang="el-GR" dirty="0"/>
          </a:p>
          <a:p>
            <a:pPr>
              <a:buNone/>
            </a:pPr>
            <a:r>
              <a:rPr lang="el-GR" dirty="0"/>
              <a:t>	</a:t>
            </a:r>
            <a:r>
              <a:rPr lang="en-US" dirty="0"/>
              <a:t>titer.</a:t>
            </a:r>
            <a:endParaRPr lang="el-G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 name="3 - Τίτλος"/>
          <p:cNvSpPr>
            <a:spLocks noGrp="1"/>
          </p:cNvSpPr>
          <p:nvPr>
            <p:ph type="ctrTitle"/>
          </p:nvPr>
        </p:nvSpPr>
        <p:spPr>
          <a:solidFill>
            <a:srgbClr val="FFFF00"/>
          </a:solidFill>
        </p:spPr>
        <p:txBody>
          <a:bodyPr/>
          <a:lstStyle/>
          <a:p>
            <a:r>
              <a:rPr lang="el-GR" dirty="0"/>
              <a:t>ΔΙΑΓΝΩΣΗ</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rgbClr val="FFFF00"/>
          </a:solidFill>
        </p:spPr>
        <p:txBody>
          <a:bodyPr/>
          <a:lstStyle/>
          <a:p>
            <a:r>
              <a:rPr lang="el-GR" dirty="0"/>
              <a:t>ΔΙΑΓΝΩΣΗ</a:t>
            </a:r>
          </a:p>
        </p:txBody>
      </p:sp>
      <p:sp>
        <p:nvSpPr>
          <p:cNvPr id="3" name="2 - Θέση περιεχομένου"/>
          <p:cNvSpPr>
            <a:spLocks noGrp="1"/>
          </p:cNvSpPr>
          <p:nvPr>
            <p:ph idx="1"/>
          </p:nvPr>
        </p:nvSpPr>
        <p:spPr>
          <a:xfrm>
            <a:off x="827584" y="1600200"/>
            <a:ext cx="7560840" cy="4525963"/>
          </a:xfrm>
        </p:spPr>
        <p:txBody>
          <a:bodyPr>
            <a:normAutofit fontScale="85000" lnSpcReduction="20000"/>
          </a:bodyPr>
          <a:lstStyle/>
          <a:p>
            <a:pPr>
              <a:buFont typeface="Wingdings" pitchFamily="2" charset="2"/>
              <a:buChar char="v"/>
            </a:pPr>
            <a:r>
              <a:rPr lang="el-GR" dirty="0"/>
              <a:t>Μεταβλητή μυϊκή αδυναμία</a:t>
            </a:r>
          </a:p>
          <a:p>
            <a:pPr>
              <a:buFont typeface="Wingdings" pitchFamily="2" charset="2"/>
              <a:buChar char="v"/>
            </a:pPr>
            <a:r>
              <a:rPr lang="el-GR" dirty="0"/>
              <a:t>Εύκολη κόπωση</a:t>
            </a:r>
          </a:p>
          <a:p>
            <a:pPr>
              <a:buFont typeface="Wingdings" pitchFamily="2" charset="2"/>
              <a:buChar char="v"/>
            </a:pPr>
            <a:r>
              <a:rPr lang="el-GR" dirty="0"/>
              <a:t>Διπλωπία, βλεφαρόπτωση (ασύμμετρη) </a:t>
            </a:r>
          </a:p>
          <a:p>
            <a:pPr>
              <a:buFont typeface="Wingdings" pitchFamily="2" charset="2"/>
              <a:buChar char="v"/>
            </a:pPr>
            <a:r>
              <a:rPr lang="el-GR" dirty="0"/>
              <a:t>Σχετικά ακίνητο στόμα στις γωνίες, «μισό χαμόγελο», κρεμασμένη κάτω γνάθος.</a:t>
            </a:r>
          </a:p>
          <a:p>
            <a:pPr>
              <a:buFont typeface="Wingdings" pitchFamily="2" charset="2"/>
              <a:buChar char="v"/>
            </a:pPr>
            <a:r>
              <a:rPr lang="el-GR" dirty="0"/>
              <a:t>Δυσκολία στη ομιλία και κατάποση.</a:t>
            </a:r>
          </a:p>
          <a:p>
            <a:pPr>
              <a:buFont typeface="Wingdings" pitchFamily="2" charset="2"/>
              <a:buChar char="v"/>
            </a:pPr>
            <a:r>
              <a:rPr lang="el-GR" dirty="0"/>
              <a:t>Τα συμπτώματα επιτείνονται με κόπωση –άνω στροφή βλέμματος, διάβασμα για 2 λεπτά, βελτιώνονται με ξεκούραση. </a:t>
            </a:r>
          </a:p>
          <a:p>
            <a:pPr>
              <a:buNone/>
            </a:pPr>
            <a:endParaRPr lang="el-GR" dirty="0"/>
          </a:p>
          <a:p>
            <a:pPr>
              <a:buNone/>
            </a:pPr>
            <a:r>
              <a:rPr lang="el-GR" dirty="0"/>
              <a:t>Το ίδιο ισχύει για όλες τις μυϊκές ομάδες.</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rgbClr val="FFFF00"/>
          </a:solidFill>
        </p:spPr>
        <p:txBody>
          <a:bodyPr/>
          <a:lstStyle/>
          <a:p>
            <a:r>
              <a:rPr lang="en-US" dirty="0"/>
              <a:t>TENSILON</a:t>
            </a:r>
            <a:r>
              <a:rPr lang="en-US" b="1" dirty="0"/>
              <a:t> (</a:t>
            </a:r>
            <a:r>
              <a:rPr lang="en-US" b="1" dirty="0" err="1"/>
              <a:t>edrophonium</a:t>
            </a:r>
            <a:r>
              <a:rPr lang="en-US" b="1" dirty="0"/>
              <a:t> test</a:t>
            </a:r>
            <a:r>
              <a:rPr lang="el-GR" b="1" dirty="0"/>
              <a:t>)</a:t>
            </a:r>
            <a:endParaRPr lang="el-GR" dirty="0"/>
          </a:p>
        </p:txBody>
      </p:sp>
      <p:sp>
        <p:nvSpPr>
          <p:cNvPr id="3" name="2 - Θέση περιεχομένου"/>
          <p:cNvSpPr>
            <a:spLocks noGrp="1"/>
          </p:cNvSpPr>
          <p:nvPr>
            <p:ph idx="1"/>
          </p:nvPr>
        </p:nvSpPr>
        <p:spPr/>
        <p:txBody>
          <a:bodyPr>
            <a:normAutofit fontScale="62500" lnSpcReduction="20000"/>
          </a:bodyPr>
          <a:lstStyle/>
          <a:p>
            <a:pPr>
              <a:buNone/>
            </a:pPr>
            <a:r>
              <a:rPr lang="el-GR" b="1" dirty="0"/>
              <a:t>Παρατείνει τη δράση </a:t>
            </a:r>
            <a:r>
              <a:rPr lang="en-US" b="1" dirty="0"/>
              <a:t>Ach</a:t>
            </a:r>
            <a:r>
              <a:rPr lang="el-GR" b="1" dirty="0"/>
              <a:t> στη σύναψη αναστέλλοντας </a:t>
            </a:r>
            <a:r>
              <a:rPr lang="en-US" b="1" dirty="0" err="1"/>
              <a:t>AchE</a:t>
            </a:r>
            <a:endParaRPr lang="en-US" b="1" dirty="0"/>
          </a:p>
          <a:p>
            <a:pPr>
              <a:buNone/>
            </a:pPr>
            <a:r>
              <a:rPr lang="el-GR" dirty="0"/>
              <a:t>Εκτιμά την απάντηση σε βραδέως δρώντες αναστολείς </a:t>
            </a:r>
            <a:r>
              <a:rPr lang="el-GR" dirty="0" err="1"/>
              <a:t>χολινεστεράσης</a:t>
            </a:r>
            <a:r>
              <a:rPr lang="el-GR" dirty="0"/>
              <a:t>, κυρίως βλεφαρόπτωση.</a:t>
            </a:r>
          </a:p>
          <a:p>
            <a:pPr>
              <a:buNone/>
            </a:pPr>
            <a:r>
              <a:rPr lang="el-GR" dirty="0"/>
              <a:t>1</a:t>
            </a:r>
            <a:r>
              <a:rPr lang="en-US" dirty="0"/>
              <a:t>mg IV</a:t>
            </a:r>
            <a:r>
              <a:rPr lang="el-GR" dirty="0"/>
              <a:t>, αν δεν έχω σημαντική παρενέργεια δίνω επιπλέον</a:t>
            </a:r>
            <a:endParaRPr lang="en-US" dirty="0"/>
          </a:p>
          <a:p>
            <a:pPr>
              <a:buNone/>
            </a:pPr>
            <a:r>
              <a:rPr lang="en-US" dirty="0"/>
              <a:t>3mg</a:t>
            </a:r>
            <a:r>
              <a:rPr lang="el-GR" dirty="0"/>
              <a:t>. Αναμένω</a:t>
            </a:r>
            <a:r>
              <a:rPr lang="en-US" dirty="0"/>
              <a:t> 30-60 sec</a:t>
            </a:r>
            <a:r>
              <a:rPr lang="el-GR" dirty="0"/>
              <a:t> για πιθανή βελτίωση. Αν δεν έχω ανταπόκριση δίνω επιπλέον</a:t>
            </a:r>
            <a:endParaRPr lang="en-US" dirty="0"/>
          </a:p>
          <a:p>
            <a:pPr>
              <a:buNone/>
            </a:pPr>
            <a:r>
              <a:rPr lang="en-US" dirty="0"/>
              <a:t> 3mg</a:t>
            </a:r>
            <a:r>
              <a:rPr lang="el-GR" dirty="0"/>
              <a:t>. Αν πάλι δεν έχω ανταπόκριση δίνω επιπλέον τελευταία</a:t>
            </a:r>
            <a:endParaRPr lang="en-US" dirty="0"/>
          </a:p>
          <a:p>
            <a:pPr>
              <a:buNone/>
            </a:pPr>
            <a:r>
              <a:rPr lang="en-US" dirty="0"/>
              <a:t>3mg</a:t>
            </a:r>
            <a:r>
              <a:rPr lang="el-GR" dirty="0"/>
              <a:t>.</a:t>
            </a:r>
            <a:endParaRPr lang="en-US" dirty="0"/>
          </a:p>
          <a:p>
            <a:pPr>
              <a:buNone/>
            </a:pPr>
            <a:r>
              <a:rPr lang="el-GR" dirty="0"/>
              <a:t>Συνολικά μπορώ να δώσω </a:t>
            </a:r>
            <a:r>
              <a:rPr lang="el-GR" b="1" dirty="0"/>
              <a:t>έως </a:t>
            </a:r>
            <a:r>
              <a:rPr lang="en-US" b="1" dirty="0"/>
              <a:t>10 mg</a:t>
            </a:r>
            <a:r>
              <a:rPr lang="el-GR" dirty="0"/>
              <a:t>. Συνήθως 3-5 </a:t>
            </a:r>
            <a:r>
              <a:rPr lang="en-US" dirty="0"/>
              <a:t>mg </a:t>
            </a:r>
            <a:r>
              <a:rPr lang="el-GR" dirty="0"/>
              <a:t>αρκούν. </a:t>
            </a:r>
            <a:r>
              <a:rPr lang="el-GR" u="sng" dirty="0"/>
              <a:t>Περιμένω 2 </a:t>
            </a:r>
            <a:r>
              <a:rPr lang="el-GR" dirty="0"/>
              <a:t>λεπτά για να εκτιμήσω αν το τεστ είναι αρνητικό. Το αποτέλεσμα </a:t>
            </a:r>
            <a:r>
              <a:rPr lang="el-GR" u="sng" dirty="0"/>
              <a:t>διαρκεί έως 5 λεπτά.</a:t>
            </a:r>
          </a:p>
          <a:p>
            <a:pPr>
              <a:buNone/>
            </a:pPr>
            <a:r>
              <a:rPr lang="el-GR" b="1" dirty="0">
                <a:solidFill>
                  <a:srgbClr val="FF0000"/>
                </a:solidFill>
              </a:rPr>
              <a:t>Ευαισθησία 70-95% </a:t>
            </a:r>
            <a:r>
              <a:rPr lang="el-GR" dirty="0"/>
              <a:t>αλλά </a:t>
            </a:r>
            <a:r>
              <a:rPr lang="el-GR" u="sng" dirty="0"/>
              <a:t>όχι πολύ ειδικό </a:t>
            </a:r>
            <a:r>
              <a:rPr lang="el-GR" dirty="0"/>
              <a:t>(θετικό στο </a:t>
            </a:r>
            <a:r>
              <a:rPr lang="en-US" dirty="0"/>
              <a:t>LEMS</a:t>
            </a:r>
            <a:r>
              <a:rPr lang="el-GR" dirty="0"/>
              <a:t>, αλλαντίαση, ΝΚΝ, ΣΚΠ).</a:t>
            </a:r>
          </a:p>
          <a:p>
            <a:pPr>
              <a:buNone/>
            </a:pPr>
            <a:r>
              <a:rPr lang="el-GR" b="1" dirty="0">
                <a:solidFill>
                  <a:srgbClr val="00B050"/>
                </a:solidFill>
              </a:rPr>
              <a:t>Σοβαρές παρενέργειες</a:t>
            </a:r>
            <a:r>
              <a:rPr lang="el-GR" dirty="0"/>
              <a:t>: βραδυκαρδία έως </a:t>
            </a:r>
            <a:r>
              <a:rPr lang="el-GR" dirty="0" err="1"/>
              <a:t>ασυστολία</a:t>
            </a:r>
            <a:r>
              <a:rPr lang="el-GR" dirty="0"/>
              <a:t> (αντιμετώπιση με </a:t>
            </a:r>
            <a:r>
              <a:rPr lang="el-GR" dirty="0" err="1"/>
              <a:t>ατροπίνη</a:t>
            </a:r>
            <a:r>
              <a:rPr lang="el-GR" dirty="0"/>
              <a:t>), αναπνευστική καταστολή, αυξημένες </a:t>
            </a:r>
            <a:r>
              <a:rPr lang="el-GR" dirty="0" err="1"/>
              <a:t>στοματοφαρυγγικές</a:t>
            </a:r>
            <a:r>
              <a:rPr lang="el-GR" dirty="0"/>
              <a:t> εκκρίσεις)</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ARIANNA\A_ΜΑΘΗΜΑΤΑ PPS\ΝΕΥΡΟΦΥΣΙΟΛΟΓΙΑ\11-12.jpg"/>
          <p:cNvPicPr>
            <a:picLocks noChangeAspect="1" noChangeArrowheads="1"/>
          </p:cNvPicPr>
          <p:nvPr/>
        </p:nvPicPr>
        <p:blipFill>
          <a:blip r:embed="rId2"/>
          <a:srcRect/>
          <a:stretch>
            <a:fillRect/>
          </a:stretch>
        </p:blipFill>
        <p:spPr bwMode="auto">
          <a:xfrm>
            <a:off x="1000100" y="428604"/>
            <a:ext cx="7786742" cy="5100113"/>
          </a:xfrm>
          <a:prstGeom prst="rect">
            <a:avLst/>
          </a:prstGeom>
          <a:noFill/>
        </p:spPr>
      </p:pic>
      <p:sp>
        <p:nvSpPr>
          <p:cNvPr id="4" name="3 - TextBox"/>
          <p:cNvSpPr txBox="1"/>
          <p:nvPr/>
        </p:nvSpPr>
        <p:spPr>
          <a:xfrm>
            <a:off x="6643702" y="6143644"/>
            <a:ext cx="2264915" cy="523220"/>
          </a:xfrm>
          <a:prstGeom prst="rect">
            <a:avLst/>
          </a:prstGeom>
          <a:ln/>
        </p:spPr>
        <p:style>
          <a:lnRef idx="1">
            <a:schemeClr val="accent6"/>
          </a:lnRef>
          <a:fillRef idx="2">
            <a:schemeClr val="accent6"/>
          </a:fillRef>
          <a:effectRef idx="1">
            <a:schemeClr val="accent6"/>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Principles of Neural Sciences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Kandel</a:t>
            </a:r>
            <a:r>
              <a:rPr kumimoji="0" lang="en-US" sz="1400" b="0" i="0" u="none" strike="noStrike" kern="1200" cap="none" spc="0" normalizeH="0" baseline="0" noProof="0" dirty="0">
                <a:ln>
                  <a:noFill/>
                </a:ln>
                <a:solidFill>
                  <a:prstClr val="black"/>
                </a:solidFill>
                <a:effectLst/>
                <a:uLnTx/>
                <a:uFillTx/>
                <a:latin typeface="Calibri"/>
                <a:ea typeface="+mn-ea"/>
                <a:cs typeface="+mn-cs"/>
              </a:rPr>
              <a:t> Schwartz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Jessel</a:t>
            </a: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rgbClr val="FFFF00"/>
          </a:solidFill>
        </p:spPr>
        <p:txBody>
          <a:bodyPr/>
          <a:lstStyle/>
          <a:p>
            <a:r>
              <a:rPr lang="en-US" dirty="0" err="1"/>
              <a:t>Neostigmine</a:t>
            </a:r>
            <a:r>
              <a:rPr lang="en-US" dirty="0"/>
              <a:t> Test </a:t>
            </a:r>
            <a:endParaRPr lang="el-GR" dirty="0"/>
          </a:p>
        </p:txBody>
      </p:sp>
      <p:sp>
        <p:nvSpPr>
          <p:cNvPr id="3" name="2 - Θέση περιεχομένου"/>
          <p:cNvSpPr>
            <a:spLocks noGrp="1"/>
          </p:cNvSpPr>
          <p:nvPr>
            <p:ph idx="1"/>
          </p:nvPr>
        </p:nvSpPr>
        <p:spPr/>
        <p:txBody>
          <a:bodyPr>
            <a:normAutofit fontScale="77500" lnSpcReduction="20000"/>
          </a:bodyPr>
          <a:lstStyle/>
          <a:p>
            <a:pPr>
              <a:buNone/>
            </a:pPr>
            <a:r>
              <a:rPr lang="el-GR" dirty="0"/>
              <a:t>	Αρχική εκτίμηση μ. ισχύος συγκεκριμένου μυ (ανελκτήρας βλεφάρου, ή οφθαλμικού μυ) ή μυ άκρου (με δυναμόμετρο) ή ζωτική χωρητικότητα (</a:t>
            </a:r>
            <a:r>
              <a:rPr lang="en-US" dirty="0"/>
              <a:t>VC)</a:t>
            </a:r>
            <a:r>
              <a:rPr lang="el-GR" dirty="0"/>
              <a:t>.</a:t>
            </a:r>
          </a:p>
          <a:p>
            <a:pPr>
              <a:buNone/>
            </a:pPr>
            <a:r>
              <a:rPr lang="el-GR" dirty="0"/>
              <a:t>	Δίνεται </a:t>
            </a:r>
            <a:r>
              <a:rPr lang="el-GR" b="1" dirty="0"/>
              <a:t>νεοστιγμίνη ενδομυϊκά 1.5 </a:t>
            </a:r>
            <a:r>
              <a:rPr lang="en-US" b="1" dirty="0"/>
              <a:t>mg</a:t>
            </a:r>
            <a:r>
              <a:rPr lang="el-GR" dirty="0"/>
              <a:t>. Έχει προηγηθεί </a:t>
            </a:r>
            <a:r>
              <a:rPr lang="el-GR" b="1" dirty="0"/>
              <a:t>Ατροπίνη (0.8</a:t>
            </a:r>
            <a:r>
              <a:rPr lang="en-US" b="1" dirty="0"/>
              <a:t>mg</a:t>
            </a:r>
            <a:r>
              <a:rPr lang="el-GR" b="1" dirty="0"/>
              <a:t>)</a:t>
            </a:r>
            <a:r>
              <a:rPr lang="en-US" b="1" dirty="0"/>
              <a:t> </a:t>
            </a:r>
            <a:r>
              <a:rPr lang="el-GR" b="1" dirty="0" err="1"/>
              <a:t>υποδόροια</a:t>
            </a:r>
            <a:r>
              <a:rPr lang="el-GR" b="1" dirty="0"/>
              <a:t> </a:t>
            </a:r>
            <a:r>
              <a:rPr lang="el-GR" dirty="0"/>
              <a:t>για πρόληψη ανεπιθύμητων μουσκαρινικών ανεπιθύμητων παρενεργειών(σιελόρροια, υπεριδρωσία, σπασμός εντέρου, διάρροια). Η νεοστιγμίνη μπορεί να δοθεί και </a:t>
            </a:r>
            <a:r>
              <a:rPr lang="el-GR" b="1" dirty="0"/>
              <a:t>ενδοφλέβια σε δόση 0,5 </a:t>
            </a:r>
            <a:r>
              <a:rPr lang="en-US" b="1" dirty="0"/>
              <a:t>mg</a:t>
            </a:r>
            <a:r>
              <a:rPr lang="el-GR" b="1" dirty="0"/>
              <a:t> </a:t>
            </a:r>
            <a:r>
              <a:rPr lang="el-GR" dirty="0"/>
              <a:t>αλλά το αποτέλεσμα είναι πολύ μικρής διάρκειας και δύσκολο να το παρατηρήσεις. Μετά την ενδομυϊκή χορήγηση αντικειμενική βελτίωση παρατηρείται μετά </a:t>
            </a:r>
            <a:r>
              <a:rPr lang="el-GR" u="sng" dirty="0"/>
              <a:t>10-15 λεπτά</a:t>
            </a:r>
            <a:r>
              <a:rPr lang="el-GR" dirty="0"/>
              <a:t>, φτάνει στο μέγιστο σε </a:t>
            </a:r>
            <a:r>
              <a:rPr lang="el-GR" u="sng" dirty="0"/>
              <a:t>20 λεπτά </a:t>
            </a:r>
            <a:r>
              <a:rPr lang="el-GR" dirty="0"/>
              <a:t>και διαρκεί </a:t>
            </a:r>
            <a:r>
              <a:rPr lang="el-GR" u="sng" dirty="0"/>
              <a:t>1 ώρα</a:t>
            </a:r>
            <a:r>
              <a:rPr lang="el-GR" dirty="0"/>
              <a:t>, επιτρέποντας προσεκτική παρατήρηση της κλινικής βελτίωσης. Προς έλεγχο, </a:t>
            </a:r>
            <a:r>
              <a:rPr lang="el-GR" dirty="0" err="1"/>
              <a:t>ενίεται</a:t>
            </a:r>
            <a:r>
              <a:rPr lang="el-GR" dirty="0"/>
              <a:t> φυσιολογικός ορός.</a:t>
            </a:r>
            <a:endParaRPr lang="en-US" dirty="0"/>
          </a:p>
          <a:p>
            <a:endParaRPr lang="en-US" dirty="0"/>
          </a:p>
          <a:p>
            <a:pPr>
              <a:buNone/>
            </a:pPr>
            <a:endParaRPr lang="el-G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rgbClr val="FFFF00"/>
          </a:solidFill>
        </p:spPr>
        <p:txBody>
          <a:bodyPr/>
          <a:lstStyle/>
          <a:p>
            <a:endParaRPr lang="el-GR" dirty="0"/>
          </a:p>
        </p:txBody>
      </p:sp>
      <p:sp>
        <p:nvSpPr>
          <p:cNvPr id="3" name="2 - Θέση περιεχομένου"/>
          <p:cNvSpPr>
            <a:spLocks noGrp="1"/>
          </p:cNvSpPr>
          <p:nvPr>
            <p:ph idx="1"/>
          </p:nvPr>
        </p:nvSpPr>
        <p:spPr/>
        <p:txBody>
          <a:bodyPr>
            <a:normAutofit fontScale="77500" lnSpcReduction="20000"/>
          </a:bodyPr>
          <a:lstStyle/>
          <a:p>
            <a:r>
              <a:rPr lang="el-GR" dirty="0"/>
              <a:t>Και οι δύο δοκιμασίες μπορεί αρχικά να εκδηλώσουν </a:t>
            </a:r>
            <a:r>
              <a:rPr lang="el-GR" u="sng" dirty="0"/>
              <a:t>επιδείνωση</a:t>
            </a:r>
            <a:r>
              <a:rPr lang="el-GR" dirty="0"/>
              <a:t>, κυρίως λόγω αύξησης βρογχικών εκκρίσεων.</a:t>
            </a:r>
          </a:p>
          <a:p>
            <a:r>
              <a:rPr lang="el-GR" dirty="0"/>
              <a:t>Τα τεστ είναι </a:t>
            </a:r>
            <a:r>
              <a:rPr lang="el-GR" u="sng" dirty="0"/>
              <a:t>θετικά</a:t>
            </a:r>
            <a:r>
              <a:rPr lang="el-GR" dirty="0"/>
              <a:t> αν είναι έκδηλη η μείωση της διπλωπίας (πλησιάζουν τα είδωλα) ή αναστραφεί η πτώση.</a:t>
            </a:r>
          </a:p>
          <a:p>
            <a:r>
              <a:rPr lang="el-GR" dirty="0"/>
              <a:t>Τα δυναμόμετρα και η μέτρηση </a:t>
            </a:r>
            <a:r>
              <a:rPr lang="en-US" dirty="0"/>
              <a:t>VC</a:t>
            </a:r>
            <a:r>
              <a:rPr lang="el-GR" dirty="0"/>
              <a:t> είναι πιο </a:t>
            </a:r>
            <a:r>
              <a:rPr lang="el-GR" u="sng" dirty="0"/>
              <a:t>αντικειμενικοί</a:t>
            </a:r>
            <a:r>
              <a:rPr lang="el-GR" dirty="0"/>
              <a:t> δείκτες.</a:t>
            </a:r>
          </a:p>
          <a:p>
            <a:r>
              <a:rPr lang="el-GR" dirty="0"/>
              <a:t>Ένα </a:t>
            </a:r>
            <a:r>
              <a:rPr lang="el-GR" u="sng" dirty="0"/>
              <a:t>αρνητικό</a:t>
            </a:r>
            <a:r>
              <a:rPr lang="el-GR" dirty="0"/>
              <a:t> τεστ δεν αποκλείει τη νόσο (όπως και αρνητικός </a:t>
            </a:r>
            <a:r>
              <a:rPr lang="el-GR" dirty="0" err="1"/>
              <a:t>ηλκετροφυσιολογικός</a:t>
            </a:r>
            <a:r>
              <a:rPr lang="el-GR" dirty="0"/>
              <a:t> έλεγχος, αρνητικά αντισώματα)</a:t>
            </a:r>
          </a:p>
          <a:p>
            <a:r>
              <a:rPr lang="el-GR" dirty="0"/>
              <a:t>Το τεστ να γίνεται σε περιβάλλον όπου υπάρχει δυνατότητα </a:t>
            </a:r>
            <a:r>
              <a:rPr lang="el-GR" u="sng" dirty="0"/>
              <a:t>επείγουσας</a:t>
            </a:r>
            <a:r>
              <a:rPr lang="el-GR" dirty="0"/>
              <a:t> παρέμβασης (κοιλιακή μαρμαρυγή, ανακοπή)</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rgbClr val="92D050"/>
          </a:solidFill>
        </p:spPr>
        <p:txBody>
          <a:bodyPr/>
          <a:lstStyle/>
          <a:p>
            <a:r>
              <a:rPr lang="en-US" dirty="0"/>
              <a:t>Ice pack</a:t>
            </a:r>
            <a:endParaRPr lang="el-GR" dirty="0"/>
          </a:p>
        </p:txBody>
      </p:sp>
      <p:sp>
        <p:nvSpPr>
          <p:cNvPr id="3" name="2 - Θέση περιεχομένου"/>
          <p:cNvSpPr>
            <a:spLocks noGrp="1"/>
          </p:cNvSpPr>
          <p:nvPr>
            <p:ph idx="1"/>
          </p:nvPr>
        </p:nvSpPr>
        <p:spPr/>
        <p:txBody>
          <a:bodyPr/>
          <a:lstStyle/>
          <a:p>
            <a:pPr>
              <a:buNone/>
            </a:pPr>
            <a:r>
              <a:rPr lang="el-GR" dirty="0"/>
              <a:t>Σε σοβαρή βλεφαρόπτωση, ένα παγάκι πάνω στο βλέφαρο για 2 λεπτά το ανοίγει. </a:t>
            </a:r>
          </a:p>
          <a:p>
            <a:pPr>
              <a:buNone/>
            </a:pPr>
            <a:r>
              <a:rPr lang="el-GR" dirty="0"/>
              <a:t>Η χαμηλή θερμοκρασία μειώνει τη δραστηριότητα της </a:t>
            </a:r>
            <a:r>
              <a:rPr lang="el-GR" dirty="0" err="1"/>
              <a:t>χολινεστεράσης</a:t>
            </a:r>
            <a:r>
              <a:rPr lang="el-GR" dirty="0"/>
              <a:t> και αυξάνει την αποτελεσματικότητα της </a:t>
            </a:r>
            <a:r>
              <a:rPr lang="en-US" dirty="0"/>
              <a:t>Ach</a:t>
            </a:r>
            <a:r>
              <a:rPr lang="el-GR" dirty="0"/>
              <a:t>.</a:t>
            </a:r>
          </a:p>
          <a:p>
            <a:pPr>
              <a:buNone/>
            </a:pPr>
            <a:endParaRPr lang="el-GR" dirty="0"/>
          </a:p>
          <a:p>
            <a:pPr>
              <a:buNone/>
            </a:pPr>
            <a:r>
              <a:rPr lang="el-GR" dirty="0"/>
              <a:t>[Η βλεφαρόπτωση βελτιώνεται μετά από 30 λεπτά ύπνου].</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2">
              <a:lumMod val="60000"/>
              <a:lumOff val="40000"/>
            </a:schemeClr>
          </a:solidFill>
        </p:spPr>
        <p:txBody>
          <a:bodyPr/>
          <a:lstStyle/>
          <a:p>
            <a:r>
              <a:rPr lang="el-GR" dirty="0"/>
              <a:t>ΕΛΕΓΧΟΣ ΑΝΤΙΣΩΜΑΤΩΝ</a:t>
            </a:r>
          </a:p>
        </p:txBody>
      </p:sp>
      <p:sp>
        <p:nvSpPr>
          <p:cNvPr id="3" name="2 - Θέση περιεχομένου"/>
          <p:cNvSpPr>
            <a:spLocks noGrp="1"/>
          </p:cNvSpPr>
          <p:nvPr>
            <p:ph idx="1"/>
          </p:nvPr>
        </p:nvSpPr>
        <p:spPr>
          <a:xfrm>
            <a:off x="457200" y="1600200"/>
            <a:ext cx="8686800" cy="4525963"/>
          </a:xfrm>
        </p:spPr>
        <p:txBody>
          <a:bodyPr>
            <a:normAutofit fontScale="62500" lnSpcReduction="20000"/>
          </a:bodyPr>
          <a:lstStyle/>
          <a:p>
            <a:pPr marL="0" indent="0">
              <a:buNone/>
            </a:pPr>
            <a:r>
              <a:rPr lang="en-US" b="1" dirty="0" err="1"/>
              <a:t>Ab</a:t>
            </a:r>
            <a:r>
              <a:rPr lang="en-US" b="1" dirty="0"/>
              <a:t> </a:t>
            </a:r>
            <a:r>
              <a:rPr lang="en-US" b="1" dirty="0" err="1"/>
              <a:t>AchR</a:t>
            </a:r>
            <a:r>
              <a:rPr lang="el-GR" b="1" dirty="0"/>
              <a:t> </a:t>
            </a:r>
            <a:r>
              <a:rPr lang="el-GR" dirty="0"/>
              <a:t>θετικά στο </a:t>
            </a:r>
            <a:r>
              <a:rPr lang="en-US" dirty="0"/>
              <a:t>75%</a:t>
            </a:r>
            <a:r>
              <a:rPr lang="el-GR" dirty="0"/>
              <a:t> (80-90%) ασθενών με γενικευμένη μυασθένεια, 60% με οφθαλμική </a:t>
            </a:r>
            <a:r>
              <a:rPr lang="en-US" dirty="0"/>
              <a:t>(Vincent and Newsom-Davis)</a:t>
            </a:r>
            <a:r>
              <a:rPr lang="el-GR" dirty="0"/>
              <a:t>.</a:t>
            </a:r>
          </a:p>
          <a:p>
            <a:pPr marL="0" indent="0">
              <a:buNone/>
            </a:pPr>
            <a:r>
              <a:rPr lang="el-GR" u="sng" dirty="0"/>
              <a:t>3 </a:t>
            </a:r>
            <a:r>
              <a:rPr lang="el-GR" u="sng" dirty="0" err="1"/>
              <a:t>υποτύποι</a:t>
            </a:r>
            <a:r>
              <a:rPr lang="el-GR" u="sng" dirty="0"/>
              <a:t> </a:t>
            </a:r>
            <a:r>
              <a:rPr lang="en-US" u="sng" dirty="0" err="1"/>
              <a:t>AchR</a:t>
            </a:r>
            <a:r>
              <a:rPr lang="el-GR" dirty="0"/>
              <a:t>: </a:t>
            </a:r>
            <a:r>
              <a:rPr lang="en-US" dirty="0"/>
              <a:t>binding</a:t>
            </a:r>
            <a:r>
              <a:rPr lang="el-GR" dirty="0"/>
              <a:t> (πιο ευαίσθητο)</a:t>
            </a:r>
            <a:r>
              <a:rPr lang="en-US" dirty="0"/>
              <a:t>,modulating</a:t>
            </a:r>
            <a:r>
              <a:rPr lang="el-GR" dirty="0"/>
              <a:t>, </a:t>
            </a:r>
            <a:r>
              <a:rPr lang="en-US" dirty="0"/>
              <a:t>blocking</a:t>
            </a:r>
            <a:r>
              <a:rPr lang="el-GR" dirty="0"/>
              <a:t> ( ο έλεγχος του δεν αυξάνει περαιτέρω την ευαισθησία)</a:t>
            </a:r>
          </a:p>
          <a:p>
            <a:pPr marL="0" indent="0">
              <a:buNone/>
            </a:pPr>
            <a:endParaRPr lang="el-GR" dirty="0"/>
          </a:p>
          <a:p>
            <a:pPr marL="0" indent="0">
              <a:buNone/>
            </a:pPr>
            <a:r>
              <a:rPr lang="el-GR" dirty="0"/>
              <a:t>Οι ασθενείς με </a:t>
            </a:r>
            <a:r>
              <a:rPr lang="el-GR" b="1" dirty="0"/>
              <a:t>αρνητικά </a:t>
            </a:r>
            <a:r>
              <a:rPr lang="en-US" b="1" dirty="0" err="1"/>
              <a:t>AbAchR</a:t>
            </a:r>
            <a:r>
              <a:rPr lang="el-GR" b="1" dirty="0"/>
              <a:t> δε διαφέρουν </a:t>
            </a:r>
            <a:r>
              <a:rPr lang="el-GR" dirty="0"/>
              <a:t>κλινικά ή </a:t>
            </a:r>
            <a:r>
              <a:rPr lang="el-GR" dirty="0" err="1"/>
              <a:t>ηλκετροφυσιολογικά</a:t>
            </a:r>
            <a:r>
              <a:rPr lang="el-GR" dirty="0"/>
              <a:t>.</a:t>
            </a:r>
          </a:p>
          <a:p>
            <a:pPr marL="0" indent="0">
              <a:buNone/>
            </a:pPr>
            <a:r>
              <a:rPr lang="el-GR" dirty="0"/>
              <a:t>Ο </a:t>
            </a:r>
            <a:r>
              <a:rPr lang="el-GR" b="1" dirty="0"/>
              <a:t>τίτλος δε μειώνεται </a:t>
            </a:r>
            <a:r>
              <a:rPr lang="el-GR" dirty="0"/>
              <a:t>όταν η νόσος είναι σε ύφεση.</a:t>
            </a:r>
          </a:p>
          <a:p>
            <a:pPr marL="0" indent="0">
              <a:buNone/>
            </a:pPr>
            <a:r>
              <a:rPr lang="el-GR" dirty="0"/>
              <a:t>Ασθενείς με </a:t>
            </a:r>
            <a:r>
              <a:rPr lang="el-GR" b="1" dirty="0"/>
              <a:t>σοβαρή νόσο και θύμωμα </a:t>
            </a:r>
            <a:r>
              <a:rPr lang="el-GR" dirty="0"/>
              <a:t>έχουν σχεδόν πάντα θετικά αντισώματα.</a:t>
            </a:r>
            <a:endParaRPr lang="en-US" dirty="0"/>
          </a:p>
          <a:p>
            <a:pPr marL="0" indent="0">
              <a:buNone/>
            </a:pPr>
            <a:r>
              <a:rPr lang="el-GR" dirty="0"/>
              <a:t>Αρνητικά σε </a:t>
            </a:r>
            <a:r>
              <a:rPr lang="el-GR" b="1" dirty="0"/>
              <a:t>συγγενή</a:t>
            </a:r>
            <a:r>
              <a:rPr lang="el-GR" dirty="0"/>
              <a:t> μυασθένεια </a:t>
            </a:r>
          </a:p>
          <a:p>
            <a:pPr marL="0" indent="0">
              <a:buNone/>
            </a:pPr>
            <a:endParaRPr lang="el-GR" dirty="0"/>
          </a:p>
          <a:p>
            <a:pPr marL="0" indent="0">
              <a:buNone/>
            </a:pPr>
            <a:endParaRPr lang="el-GR" dirty="0"/>
          </a:p>
          <a:p>
            <a:pPr marL="0" indent="0">
              <a:buNone/>
            </a:pPr>
            <a:r>
              <a:rPr lang="el-GR" dirty="0"/>
              <a:t>Οι ασθενείς αρνητικοί για </a:t>
            </a:r>
            <a:r>
              <a:rPr lang="en-US" dirty="0" err="1"/>
              <a:t>Ab</a:t>
            </a:r>
            <a:r>
              <a:rPr lang="en-US" dirty="0"/>
              <a:t> </a:t>
            </a:r>
            <a:r>
              <a:rPr lang="en-US" dirty="0" err="1"/>
              <a:t>AchR</a:t>
            </a:r>
            <a:r>
              <a:rPr lang="en-US" dirty="0"/>
              <a:t> </a:t>
            </a:r>
            <a:r>
              <a:rPr lang="el-GR" b="1" dirty="0"/>
              <a:t>να ελέγχονται </a:t>
            </a:r>
            <a:r>
              <a:rPr lang="el-GR" dirty="0"/>
              <a:t>για </a:t>
            </a:r>
            <a:r>
              <a:rPr lang="en-US" b="1" dirty="0" err="1"/>
              <a:t>antiMuSK</a:t>
            </a:r>
            <a:r>
              <a:rPr lang="el-GR" b="1" dirty="0"/>
              <a:t> </a:t>
            </a:r>
            <a:r>
              <a:rPr lang="el-GR" dirty="0"/>
              <a:t>(γυναίκες, </a:t>
            </a:r>
            <a:r>
              <a:rPr lang="el-GR" dirty="0" err="1"/>
              <a:t>κεντρομελική</a:t>
            </a:r>
            <a:r>
              <a:rPr lang="el-GR" dirty="0"/>
              <a:t> αδυναμία, αναπνευστική προσβολή, φτωχή ανταπόκριση στα </a:t>
            </a:r>
            <a:r>
              <a:rPr lang="el-GR" dirty="0" err="1"/>
              <a:t>αντιχολινεστερασικά</a:t>
            </a:r>
            <a:r>
              <a:rPr lang="el-GR" dirty="0"/>
              <a:t>).</a:t>
            </a:r>
          </a:p>
          <a:p>
            <a:pPr marL="0" indent="0">
              <a:buNone/>
            </a:pPr>
            <a:r>
              <a:rPr lang="el-GR" dirty="0"/>
              <a:t>Οι ασθενείς με </a:t>
            </a:r>
            <a:r>
              <a:rPr lang="el-GR" b="1" dirty="0"/>
              <a:t>θύμωμα </a:t>
            </a:r>
            <a:r>
              <a:rPr lang="el-GR" dirty="0"/>
              <a:t>να ελέγχονται </a:t>
            </a:r>
            <a:r>
              <a:rPr lang="el-GR" b="1" dirty="0"/>
              <a:t>για </a:t>
            </a:r>
            <a:r>
              <a:rPr lang="en-US" b="1" dirty="0" err="1"/>
              <a:t>Ab</a:t>
            </a:r>
            <a:r>
              <a:rPr lang="en-US" b="1" dirty="0"/>
              <a:t> </a:t>
            </a:r>
            <a:r>
              <a:rPr lang="el-GR" dirty="0"/>
              <a:t>έναντι</a:t>
            </a:r>
            <a:r>
              <a:rPr lang="el-GR" b="1" dirty="0"/>
              <a:t> </a:t>
            </a:r>
            <a:r>
              <a:rPr lang="en-US" b="1" dirty="0" err="1"/>
              <a:t>ryanodine</a:t>
            </a:r>
            <a:r>
              <a:rPr lang="el-GR" b="1" dirty="0"/>
              <a:t> </a:t>
            </a:r>
            <a:r>
              <a:rPr lang="en-US" b="1" dirty="0"/>
              <a:t>and </a:t>
            </a:r>
            <a:r>
              <a:rPr lang="en-US" b="1" dirty="0" err="1"/>
              <a:t>titin</a:t>
            </a:r>
            <a:r>
              <a:rPr lang="en-US" b="1" dirty="0"/>
              <a:t>. </a:t>
            </a:r>
            <a:r>
              <a:rPr lang="el-GR" b="1" dirty="0"/>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323529" y="428604"/>
          <a:ext cx="8534752" cy="6146323"/>
        </p:xfrm>
        <a:graphic>
          <a:graphicData uri="http://schemas.openxmlformats.org/drawingml/2006/table">
            <a:tbl>
              <a:tblPr/>
              <a:tblGrid>
                <a:gridCol w="4032447">
                  <a:extLst>
                    <a:ext uri="{9D8B030D-6E8A-4147-A177-3AD203B41FA5}">
                      <a16:colId xmlns:a16="http://schemas.microsoft.com/office/drawing/2014/main" val="20000"/>
                    </a:ext>
                  </a:extLst>
                </a:gridCol>
                <a:gridCol w="4502305">
                  <a:extLst>
                    <a:ext uri="{9D8B030D-6E8A-4147-A177-3AD203B41FA5}">
                      <a16:colId xmlns:a16="http://schemas.microsoft.com/office/drawing/2014/main" val="20001"/>
                    </a:ext>
                  </a:extLst>
                </a:gridCol>
              </a:tblGrid>
              <a:tr h="379110">
                <a:tc gridSpan="2">
                  <a:txBody>
                    <a:bodyPr/>
                    <a:lstStyle/>
                    <a:p>
                      <a:pPr algn="ctr">
                        <a:spcAft>
                          <a:spcPts val="0"/>
                        </a:spcAft>
                      </a:pPr>
                      <a:r>
                        <a:rPr lang="en-US" sz="1800" b="1" dirty="0">
                          <a:latin typeface="CGTimes"/>
                          <a:ea typeface="Calibri"/>
                          <a:cs typeface="CGTimes"/>
                        </a:rPr>
                        <a:t>Myasthenia gravis</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l-GR"/>
                    </a:p>
                  </a:txBody>
                  <a:tcPr/>
                </a:tc>
                <a:extLst>
                  <a:ext uri="{0D108BD9-81ED-4DB2-BD59-A6C34878D82A}">
                    <a16:rowId xmlns:a16="http://schemas.microsoft.com/office/drawing/2014/main" val="10000"/>
                  </a:ext>
                </a:extLst>
              </a:tr>
              <a:tr h="617603">
                <a:tc>
                  <a:txBody>
                    <a:bodyPr/>
                    <a:lstStyle/>
                    <a:p>
                      <a:pPr algn="l">
                        <a:spcAft>
                          <a:spcPts val="0"/>
                        </a:spcAft>
                      </a:pPr>
                      <a:r>
                        <a:rPr lang="en-US" sz="1800" b="1" dirty="0">
                          <a:solidFill>
                            <a:schemeClr val="tx2">
                              <a:lumMod val="60000"/>
                              <a:lumOff val="40000"/>
                            </a:schemeClr>
                          </a:solidFill>
                          <a:latin typeface="CGTimes"/>
                          <a:ea typeface="Calibri"/>
                          <a:cs typeface="CGTimes"/>
                        </a:rPr>
                        <a:t>Acetylcholine receptor (</a:t>
                      </a:r>
                      <a:r>
                        <a:rPr lang="en-US" sz="1800" b="1" dirty="0" err="1">
                          <a:solidFill>
                            <a:schemeClr val="tx2">
                              <a:lumMod val="60000"/>
                              <a:lumOff val="40000"/>
                            </a:schemeClr>
                          </a:solidFill>
                          <a:latin typeface="CGTimes"/>
                          <a:ea typeface="Calibri"/>
                          <a:cs typeface="CGTimes"/>
                        </a:rPr>
                        <a:t>AChR</a:t>
                      </a:r>
                      <a:r>
                        <a:rPr lang="en-US" sz="1800" b="1" dirty="0">
                          <a:solidFill>
                            <a:schemeClr val="tx2">
                              <a:lumMod val="60000"/>
                              <a:lumOff val="40000"/>
                            </a:schemeClr>
                          </a:solidFill>
                          <a:latin typeface="CGTimes"/>
                          <a:ea typeface="Calibri"/>
                          <a:cs typeface="CGTimes"/>
                        </a:rPr>
                        <a:t>) antibodies </a:t>
                      </a:r>
                      <a:endParaRPr lang="el-GR" sz="1800" b="1" dirty="0">
                        <a:solidFill>
                          <a:schemeClr val="tx2">
                            <a:lumMod val="60000"/>
                            <a:lumOff val="40000"/>
                          </a:schemeClr>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Aft>
                          <a:spcPts val="0"/>
                        </a:spcAft>
                      </a:pPr>
                      <a:r>
                        <a:rPr lang="en-US" sz="1800" dirty="0">
                          <a:latin typeface="CGTimes"/>
                          <a:ea typeface="Calibri"/>
                          <a:cs typeface="CGTimes"/>
                        </a:rPr>
                        <a:t>80-90% </a:t>
                      </a:r>
                      <a:r>
                        <a:rPr lang="el-GR" sz="1800" dirty="0">
                          <a:latin typeface="CGTimes"/>
                          <a:ea typeface="Calibri"/>
                          <a:cs typeface="CGTimes"/>
                        </a:rPr>
                        <a:t>μυασθενικών</a:t>
                      </a:r>
                      <a:r>
                        <a:rPr lang="el-GR" sz="1800" baseline="0" dirty="0">
                          <a:latin typeface="CGTimes"/>
                          <a:ea typeface="Calibri"/>
                          <a:cs typeface="CGTimes"/>
                        </a:rPr>
                        <a:t> ασθενών</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379110">
                <a:tc>
                  <a:txBody>
                    <a:bodyPr/>
                    <a:lstStyle/>
                    <a:p>
                      <a:pPr algn="l">
                        <a:spcAft>
                          <a:spcPts val="0"/>
                        </a:spcAft>
                      </a:pPr>
                      <a:r>
                        <a:rPr lang="en-US" sz="1800" dirty="0" err="1">
                          <a:latin typeface="CGTimes"/>
                          <a:ea typeface="Calibri"/>
                          <a:cs typeface="CGTimes"/>
                        </a:rPr>
                        <a:t>AChR</a:t>
                      </a:r>
                      <a:r>
                        <a:rPr lang="en-US" sz="1800" dirty="0">
                          <a:latin typeface="CGTimes"/>
                          <a:ea typeface="Calibri"/>
                          <a:cs typeface="CGTimes"/>
                        </a:rPr>
                        <a:t> binding </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Aft>
                          <a:spcPts val="0"/>
                        </a:spcAft>
                      </a:pP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400437">
                <a:tc>
                  <a:txBody>
                    <a:bodyPr/>
                    <a:lstStyle/>
                    <a:p>
                      <a:pPr algn="l">
                        <a:spcAft>
                          <a:spcPts val="0"/>
                        </a:spcAft>
                      </a:pPr>
                      <a:r>
                        <a:rPr lang="en-US" sz="1800" dirty="0" err="1">
                          <a:latin typeface="CGTimes"/>
                          <a:ea typeface="Calibri"/>
                          <a:cs typeface="CGTimes"/>
                        </a:rPr>
                        <a:t>AChR</a:t>
                      </a:r>
                      <a:r>
                        <a:rPr lang="en-US" sz="1800" dirty="0">
                          <a:latin typeface="CGTimes"/>
                          <a:ea typeface="Calibri"/>
                          <a:cs typeface="CGTimes"/>
                        </a:rPr>
                        <a:t> blocking </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Aft>
                          <a:spcPts val="0"/>
                        </a:spcAft>
                      </a:pPr>
                      <a:r>
                        <a:rPr lang="el-GR" sz="1800" dirty="0">
                          <a:latin typeface="CGTimes"/>
                          <a:ea typeface="Calibri"/>
                          <a:cs typeface="CGTimes"/>
                        </a:rPr>
                        <a:t>Υψηλοί τίτλοι συνδέονται με θύμωμα και βαρύτερη νόσο</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r h="379110">
                <a:tc>
                  <a:txBody>
                    <a:bodyPr/>
                    <a:lstStyle/>
                    <a:p>
                      <a:pPr algn="l">
                        <a:spcAft>
                          <a:spcPts val="0"/>
                        </a:spcAft>
                      </a:pPr>
                      <a:r>
                        <a:rPr lang="en-US" sz="1800" dirty="0" err="1">
                          <a:latin typeface="CGTimes"/>
                          <a:ea typeface="Calibri"/>
                          <a:cs typeface="CGTimes"/>
                        </a:rPr>
                        <a:t>AChR</a:t>
                      </a:r>
                      <a:r>
                        <a:rPr lang="en-US" sz="1800" dirty="0">
                          <a:latin typeface="CGTimes"/>
                          <a:ea typeface="Calibri"/>
                          <a:cs typeface="CGTimes"/>
                        </a:rPr>
                        <a:t> modulating</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Aft>
                          <a:spcPts val="0"/>
                        </a:spcAft>
                      </a:pPr>
                      <a:endParaRPr lang="en-US" sz="1800" dirty="0">
                        <a:latin typeface="CGTimes"/>
                        <a:ea typeface="Calibri"/>
                        <a:cs typeface="CGTime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4"/>
                  </a:ext>
                </a:extLst>
              </a:tr>
              <a:tr h="1200879">
                <a:tc>
                  <a:txBody>
                    <a:bodyPr/>
                    <a:lstStyle/>
                    <a:p>
                      <a:pPr algn="l">
                        <a:spcAft>
                          <a:spcPts val="0"/>
                        </a:spcAft>
                      </a:pPr>
                      <a:r>
                        <a:rPr lang="en-US" sz="1800" b="1" dirty="0">
                          <a:solidFill>
                            <a:schemeClr val="tx2">
                              <a:lumMod val="60000"/>
                              <a:lumOff val="40000"/>
                            </a:schemeClr>
                          </a:solidFill>
                          <a:latin typeface="CGTimes"/>
                          <a:ea typeface="Calibri"/>
                          <a:cs typeface="CGTimes"/>
                        </a:rPr>
                        <a:t>Muscle-specific receptor tyrosine </a:t>
                      </a:r>
                      <a:r>
                        <a:rPr lang="en-US" sz="1800" b="1" dirty="0" err="1">
                          <a:solidFill>
                            <a:schemeClr val="tx2">
                              <a:lumMod val="60000"/>
                              <a:lumOff val="40000"/>
                            </a:schemeClr>
                          </a:solidFill>
                          <a:latin typeface="CGTimes"/>
                          <a:ea typeface="Calibri"/>
                          <a:cs typeface="CGTimes"/>
                        </a:rPr>
                        <a:t>kinase</a:t>
                      </a:r>
                      <a:endParaRPr lang="el-GR" sz="1800" b="1" dirty="0">
                        <a:solidFill>
                          <a:schemeClr val="tx2">
                            <a:lumMod val="60000"/>
                            <a:lumOff val="40000"/>
                          </a:schemeClr>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a:spcAft>
                          <a:spcPts val="0"/>
                        </a:spcAft>
                      </a:pPr>
                      <a:r>
                        <a:rPr lang="el-GR" sz="1800" dirty="0">
                          <a:latin typeface="CGTimes"/>
                          <a:ea typeface="Calibri"/>
                          <a:cs typeface="CGTimes"/>
                        </a:rPr>
                        <a:t>40% αρνητικών</a:t>
                      </a:r>
                      <a:r>
                        <a:rPr lang="el-GR" sz="1800" baseline="0" dirty="0">
                          <a:latin typeface="CGTimes"/>
                          <a:ea typeface="Calibri"/>
                          <a:cs typeface="CGTimes"/>
                        </a:rPr>
                        <a:t> σε </a:t>
                      </a:r>
                      <a:r>
                        <a:rPr lang="en-US" sz="1800" dirty="0" err="1">
                          <a:latin typeface="CGTimes"/>
                          <a:ea typeface="Calibri"/>
                          <a:cs typeface="CGTimes"/>
                        </a:rPr>
                        <a:t>AChR</a:t>
                      </a:r>
                      <a:r>
                        <a:rPr lang="en-US" sz="1800" dirty="0">
                          <a:latin typeface="CGTimes"/>
                          <a:ea typeface="Calibri"/>
                          <a:cs typeface="CGTimes"/>
                        </a:rPr>
                        <a:t> </a:t>
                      </a:r>
                      <a:r>
                        <a:rPr lang="el-GR" sz="1800" dirty="0">
                          <a:latin typeface="CGTimes"/>
                          <a:ea typeface="Calibri"/>
                          <a:cs typeface="CGTimes"/>
                        </a:rPr>
                        <a:t> (-) ασθενών, κυρίως γυναίκες, προσβολή </a:t>
                      </a:r>
                      <a:r>
                        <a:rPr lang="el-GR" sz="1800" dirty="0" err="1">
                          <a:latin typeface="CGTimes"/>
                          <a:ea typeface="Calibri"/>
                          <a:cs typeface="CGTimes"/>
                        </a:rPr>
                        <a:t>προμηκικών</a:t>
                      </a:r>
                      <a:r>
                        <a:rPr lang="el-GR" sz="1800" dirty="0">
                          <a:latin typeface="CGTimes"/>
                          <a:ea typeface="Calibri"/>
                          <a:cs typeface="CGTimes"/>
                        </a:rPr>
                        <a:t> και αναπνευστικών μυών, </a:t>
                      </a:r>
                    </a:p>
                    <a:p>
                      <a:pPr algn="l">
                        <a:spcAft>
                          <a:spcPts val="0"/>
                        </a:spcAft>
                      </a:pPr>
                      <a:r>
                        <a:rPr lang="el-GR" sz="1800" dirty="0">
                          <a:latin typeface="CGTimes"/>
                          <a:ea typeface="Calibri"/>
                          <a:cs typeface="CGTimes"/>
                        </a:rPr>
                        <a:t>φτωχή ανταπόκριση</a:t>
                      </a:r>
                      <a:r>
                        <a:rPr lang="el-GR" sz="1800" baseline="0" dirty="0">
                          <a:latin typeface="CGTimes"/>
                          <a:ea typeface="Calibri"/>
                          <a:cs typeface="CGTimes"/>
                        </a:rPr>
                        <a:t> στη φα.</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5"/>
                  </a:ext>
                </a:extLst>
              </a:tr>
              <a:tr h="379110">
                <a:tc>
                  <a:txBody>
                    <a:bodyPr/>
                    <a:lstStyle/>
                    <a:p>
                      <a:pPr algn="l">
                        <a:spcAft>
                          <a:spcPts val="0"/>
                        </a:spcAft>
                      </a:pPr>
                      <a:r>
                        <a:rPr lang="en-US" sz="1800" b="1" dirty="0">
                          <a:solidFill>
                            <a:schemeClr val="tx2">
                              <a:lumMod val="60000"/>
                              <a:lumOff val="40000"/>
                            </a:schemeClr>
                          </a:solidFill>
                          <a:latin typeface="CGTimes"/>
                          <a:ea typeface="Calibri"/>
                          <a:cs typeface="CGTimes"/>
                        </a:rPr>
                        <a:t>LRP4 antibody</a:t>
                      </a:r>
                      <a:endParaRPr lang="el-GR" sz="1800" b="1" dirty="0">
                        <a:solidFill>
                          <a:schemeClr val="tx2">
                            <a:lumMod val="60000"/>
                            <a:lumOff val="40000"/>
                          </a:schemeClr>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a:spcAft>
                          <a:spcPts val="0"/>
                        </a:spcAft>
                      </a:pPr>
                      <a:r>
                        <a:rPr lang="el-GR" sz="1800" dirty="0">
                          <a:latin typeface="CGTimes"/>
                          <a:ea typeface="Calibri"/>
                          <a:cs typeface="CGTimes"/>
                        </a:rPr>
                        <a:t>9% σε διπλά</a:t>
                      </a:r>
                      <a:r>
                        <a:rPr lang="el-GR" sz="1800" baseline="0" dirty="0">
                          <a:latin typeface="CGTimes"/>
                          <a:ea typeface="Calibri"/>
                          <a:cs typeface="CGTimes"/>
                        </a:rPr>
                        <a:t> </a:t>
                      </a:r>
                      <a:r>
                        <a:rPr lang="el-GR" sz="1800" baseline="0" dirty="0" err="1">
                          <a:latin typeface="CGTimes"/>
                          <a:ea typeface="Calibri"/>
                          <a:cs typeface="CGTimes"/>
                        </a:rPr>
                        <a:t>οροαρνητικούς</a:t>
                      </a:r>
                      <a:r>
                        <a:rPr lang="el-GR" sz="1800" baseline="0" dirty="0">
                          <a:latin typeface="CGTimes"/>
                          <a:ea typeface="Calibri"/>
                          <a:cs typeface="CGTimes"/>
                        </a:rPr>
                        <a:t> ασθενείς. Καλή ανταπόκριση στη φα, όχι θύμωμα</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6"/>
                  </a:ext>
                </a:extLst>
              </a:tr>
              <a:tr h="576783">
                <a:tc>
                  <a:txBody>
                    <a:bodyPr/>
                    <a:lstStyle/>
                    <a:p>
                      <a:pPr algn="just">
                        <a:spcAft>
                          <a:spcPts val="0"/>
                        </a:spcAft>
                      </a:pPr>
                      <a:r>
                        <a:rPr lang="en-US" sz="1800" b="1" dirty="0">
                          <a:solidFill>
                            <a:srgbClr val="00B050"/>
                          </a:solidFill>
                          <a:latin typeface="CGTimes"/>
                          <a:ea typeface="Calibri"/>
                          <a:cs typeface="CGTimes"/>
                        </a:rPr>
                        <a:t>STRIATIONAL ANTIBODY</a:t>
                      </a:r>
                      <a:endParaRPr lang="el-GR" sz="1800" b="1" dirty="0">
                        <a:solidFill>
                          <a:srgbClr val="00B05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a:spcAft>
                          <a:spcPts val="0"/>
                        </a:spcAft>
                      </a:pPr>
                      <a:r>
                        <a:rPr lang="el-GR" sz="1800" dirty="0">
                          <a:latin typeface="CGTimes"/>
                          <a:ea typeface="Calibri"/>
                          <a:cs typeface="CGTimes"/>
                        </a:rPr>
                        <a:t>Αντισώματα  έναντι γραμμωτών μυών </a:t>
                      </a:r>
                      <a:r>
                        <a:rPr lang="el-GR" sz="1800" b="1" dirty="0">
                          <a:latin typeface="CGTimes"/>
                          <a:ea typeface="Calibri"/>
                          <a:cs typeface="CGTimes"/>
                        </a:rPr>
                        <a:t>συνδέονται με θύμωμα.</a:t>
                      </a:r>
                      <a:endParaRPr lang="el-GR"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7"/>
                  </a:ext>
                </a:extLst>
              </a:tr>
              <a:tr h="758224">
                <a:tc>
                  <a:txBody>
                    <a:bodyPr/>
                    <a:lstStyle/>
                    <a:p>
                      <a:pPr algn="just">
                        <a:spcAft>
                          <a:spcPts val="0"/>
                        </a:spcAft>
                      </a:pPr>
                      <a:r>
                        <a:rPr lang="el-GR" sz="1800" b="1" dirty="0">
                          <a:solidFill>
                            <a:srgbClr val="00B050"/>
                          </a:solidFill>
                          <a:latin typeface="CGTimes"/>
                          <a:ea typeface="Calibri"/>
                          <a:cs typeface="CGTimes"/>
                        </a:rPr>
                        <a:t>   1. </a:t>
                      </a:r>
                      <a:r>
                        <a:rPr lang="en-US" sz="1800" b="1" dirty="0" err="1">
                          <a:solidFill>
                            <a:srgbClr val="00B050"/>
                          </a:solidFill>
                          <a:latin typeface="CGTimes"/>
                          <a:ea typeface="Calibri"/>
                          <a:cs typeface="CGTimes"/>
                        </a:rPr>
                        <a:t>Titin</a:t>
                      </a:r>
                      <a:r>
                        <a:rPr lang="en-US" sz="1800" b="1" dirty="0">
                          <a:solidFill>
                            <a:srgbClr val="00B050"/>
                          </a:solidFill>
                          <a:latin typeface="CGTimes"/>
                          <a:ea typeface="Calibri"/>
                          <a:cs typeface="CGTimes"/>
                        </a:rPr>
                        <a:t> antibody</a:t>
                      </a:r>
                      <a:endParaRPr lang="el-GR" sz="1800" b="1" dirty="0">
                        <a:solidFill>
                          <a:srgbClr val="00B05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a:spcAft>
                          <a:spcPts val="0"/>
                        </a:spcAft>
                      </a:pPr>
                      <a:r>
                        <a:rPr lang="el-GR" sz="1800" dirty="0">
                          <a:latin typeface="CGTimes"/>
                          <a:ea typeface="Calibri"/>
                          <a:cs typeface="CGTimes"/>
                        </a:rPr>
                        <a:t>Έναντι </a:t>
                      </a:r>
                      <a:r>
                        <a:rPr lang="el-GR" sz="1800" dirty="0" err="1">
                          <a:latin typeface="CGTimes"/>
                          <a:ea typeface="Calibri"/>
                          <a:cs typeface="CGTimes"/>
                        </a:rPr>
                        <a:t>τιτίνης</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8"/>
                  </a:ext>
                </a:extLst>
              </a:tr>
              <a:tr h="758224">
                <a:tc>
                  <a:txBody>
                    <a:bodyPr/>
                    <a:lstStyle/>
                    <a:p>
                      <a:pPr algn="just">
                        <a:spcAft>
                          <a:spcPts val="0"/>
                        </a:spcAft>
                      </a:pPr>
                      <a:r>
                        <a:rPr lang="el-GR" sz="1800" b="1" dirty="0">
                          <a:solidFill>
                            <a:srgbClr val="00B050"/>
                          </a:solidFill>
                          <a:latin typeface="CGTimes"/>
                          <a:ea typeface="Calibri"/>
                          <a:cs typeface="CGTimes"/>
                        </a:rPr>
                        <a:t>   2. </a:t>
                      </a:r>
                      <a:r>
                        <a:rPr lang="en-US" sz="1800" b="1" dirty="0" err="1">
                          <a:solidFill>
                            <a:srgbClr val="00B050"/>
                          </a:solidFill>
                          <a:latin typeface="CGTimes"/>
                          <a:ea typeface="Calibri"/>
                          <a:cs typeface="CGTimes"/>
                        </a:rPr>
                        <a:t>Ryanodine</a:t>
                      </a:r>
                      <a:r>
                        <a:rPr lang="en-US" sz="1800" b="1" dirty="0">
                          <a:solidFill>
                            <a:srgbClr val="00B050"/>
                          </a:solidFill>
                          <a:latin typeface="CGTimes"/>
                          <a:ea typeface="Calibri"/>
                          <a:cs typeface="CGTimes"/>
                        </a:rPr>
                        <a:t> receptor</a:t>
                      </a:r>
                      <a:endParaRPr lang="el-GR" sz="1800" b="1" dirty="0">
                        <a:solidFill>
                          <a:srgbClr val="00B05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a:spcAft>
                          <a:spcPts val="0"/>
                        </a:spcAft>
                      </a:pPr>
                      <a:r>
                        <a:rPr lang="el-GR" sz="1800" dirty="0">
                          <a:latin typeface="CGTimes"/>
                          <a:ea typeface="Calibri"/>
                          <a:cs typeface="CGTimes"/>
                        </a:rPr>
                        <a:t>Έναντι</a:t>
                      </a:r>
                      <a:r>
                        <a:rPr lang="el-GR" sz="1800" baseline="0" dirty="0">
                          <a:latin typeface="CGTimes"/>
                          <a:ea typeface="Calibri"/>
                          <a:cs typeface="CGTimes"/>
                        </a:rPr>
                        <a:t> διαύλου </a:t>
                      </a:r>
                      <a:r>
                        <a:rPr lang="en-US" sz="1800" baseline="0" dirty="0">
                          <a:latin typeface="CGTimes"/>
                          <a:ea typeface="Calibri"/>
                          <a:cs typeface="CGTimes"/>
                        </a:rPr>
                        <a:t>Ca </a:t>
                      </a:r>
                      <a:r>
                        <a:rPr lang="el-GR" sz="1800" baseline="0" dirty="0" err="1">
                          <a:latin typeface="CGTimes"/>
                          <a:ea typeface="Calibri"/>
                          <a:cs typeface="CGTimes"/>
                        </a:rPr>
                        <a:t>σαρκοπλασματικού</a:t>
                      </a:r>
                      <a:r>
                        <a:rPr lang="el-GR" sz="1800" baseline="0" dirty="0">
                          <a:latin typeface="CGTimes"/>
                          <a:ea typeface="Calibri"/>
                          <a:cs typeface="CGTimes"/>
                        </a:rPr>
                        <a:t> δικτύου</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abs.png"/>
          <p:cNvPicPr>
            <a:picLocks noChangeAspect="1"/>
          </p:cNvPicPr>
          <p:nvPr/>
        </p:nvPicPr>
        <p:blipFill>
          <a:blip r:embed="rId3" cstate="print"/>
          <a:stretch>
            <a:fillRect/>
          </a:stretch>
        </p:blipFill>
        <p:spPr>
          <a:xfrm>
            <a:off x="357158" y="0"/>
            <a:ext cx="8072462" cy="6708622"/>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628800"/>
          </a:xfrm>
          <a:solidFill>
            <a:srgbClr val="00B050"/>
          </a:solidFill>
        </p:spPr>
        <p:txBody>
          <a:bodyPr>
            <a:normAutofit fontScale="90000"/>
          </a:bodyPr>
          <a:lstStyle/>
          <a:p>
            <a:r>
              <a:rPr lang="el-GR" dirty="0"/>
              <a:t>Φυσιολογικές μεταβολές </a:t>
            </a:r>
            <a:br>
              <a:rPr lang="el-GR" dirty="0"/>
            </a:br>
            <a:r>
              <a:rPr lang="el-GR" dirty="0"/>
              <a:t>συνθέτου μυϊκού προκλητού δυναμικού ΣΜΠΔ</a:t>
            </a:r>
          </a:p>
        </p:txBody>
      </p:sp>
      <p:sp>
        <p:nvSpPr>
          <p:cNvPr id="3" name="2 - Θέση περιεχομένου"/>
          <p:cNvSpPr>
            <a:spLocks noGrp="1"/>
          </p:cNvSpPr>
          <p:nvPr>
            <p:ph idx="1"/>
          </p:nvPr>
        </p:nvSpPr>
        <p:spPr/>
        <p:txBody>
          <a:bodyPr>
            <a:normAutofit fontScale="85000" lnSpcReduction="10000"/>
          </a:bodyPr>
          <a:lstStyle/>
          <a:p>
            <a:r>
              <a:rPr lang="el-GR" dirty="0"/>
              <a:t>1. </a:t>
            </a:r>
            <a:r>
              <a:rPr lang="el-GR" u="sng" dirty="0"/>
              <a:t>μεταφορά κυστιδίων στις ενεργές ζώνες </a:t>
            </a:r>
            <a:r>
              <a:rPr lang="el-GR" dirty="0"/>
              <a:t>(διαρκεί εκατοντάδες </a:t>
            </a:r>
            <a:r>
              <a:rPr lang="en-US" dirty="0"/>
              <a:t>ms). </a:t>
            </a:r>
            <a:r>
              <a:rPr lang="el-GR" dirty="0"/>
              <a:t>Η πρώτη ώση απελευθερώνει τα κυστίδια που είναι κοντά. Η 2</a:t>
            </a:r>
            <a:r>
              <a:rPr lang="el-GR" baseline="30000" dirty="0"/>
              <a:t>η</a:t>
            </a:r>
            <a:r>
              <a:rPr lang="el-GR" dirty="0"/>
              <a:t> και οι επόμενες ώσεις, αν έχουν συχνότητα </a:t>
            </a:r>
            <a:r>
              <a:rPr lang="en-US" dirty="0"/>
              <a:t>&gt;</a:t>
            </a:r>
            <a:r>
              <a:rPr lang="el-GR" dirty="0"/>
              <a:t>2 </a:t>
            </a:r>
            <a:r>
              <a:rPr lang="en-US" dirty="0"/>
              <a:t>Hz (&lt;500ms)</a:t>
            </a:r>
            <a:r>
              <a:rPr lang="el-GR" dirty="0"/>
              <a:t> δε δίνουν χρονικό περιθώριο για ανανέωση κυστιδίων στην ενεργό ζώνη, το </a:t>
            </a:r>
            <a:r>
              <a:rPr lang="el-GR" b="1" u="sng" dirty="0">
                <a:solidFill>
                  <a:schemeClr val="accent2">
                    <a:lumMod val="50000"/>
                  </a:schemeClr>
                </a:solidFill>
              </a:rPr>
              <a:t>δυναμικό πέφτει</a:t>
            </a:r>
            <a:r>
              <a:rPr lang="el-GR" dirty="0"/>
              <a:t>, αλλά παραμένει πάντα πάνω από τον ουδό.</a:t>
            </a:r>
          </a:p>
          <a:p>
            <a:r>
              <a:rPr lang="el-GR" dirty="0"/>
              <a:t>2. μετά από 4-5 ώσεις, η ποσότητα του </a:t>
            </a:r>
            <a:r>
              <a:rPr lang="en-US" u="sng" dirty="0"/>
              <a:t>Ca</a:t>
            </a:r>
            <a:r>
              <a:rPr lang="el-GR" u="sng" dirty="0"/>
              <a:t> που εισρέει αυξάνεται</a:t>
            </a:r>
            <a:r>
              <a:rPr lang="el-GR" dirty="0"/>
              <a:t> (ευοδώνεται από υψηλής συχνότητας ερεθισμό) και το ύψος του </a:t>
            </a:r>
            <a:r>
              <a:rPr lang="el-GR" b="1" u="sng" dirty="0">
                <a:solidFill>
                  <a:schemeClr val="accent2">
                    <a:lumMod val="50000"/>
                  </a:schemeClr>
                </a:solidFill>
              </a:rPr>
              <a:t>δυναμικού αποκαθίσταται </a:t>
            </a:r>
            <a:r>
              <a:rPr lang="el-GR" dirty="0"/>
              <a:t>μετά από 4-5 ώσεις.</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714348" y="571480"/>
            <a:ext cx="7096125" cy="5400675"/>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l-GR" dirty="0"/>
              <a:t>ΗΛΕΚΤΡΟΦΥΣΙΟΛΟΓΙΚΟΣ ΕΛΕΓΧΟΣ</a:t>
            </a:r>
          </a:p>
        </p:txBody>
      </p:sp>
      <p:sp>
        <p:nvSpPr>
          <p:cNvPr id="3" name="2 - Θέση περιεχομένου"/>
          <p:cNvSpPr>
            <a:spLocks noGrp="1"/>
          </p:cNvSpPr>
          <p:nvPr>
            <p:ph idx="1"/>
          </p:nvPr>
        </p:nvSpPr>
        <p:spPr>
          <a:xfrm>
            <a:off x="642910" y="1412776"/>
            <a:ext cx="8501090" cy="5184576"/>
          </a:xfrm>
        </p:spPr>
        <p:txBody>
          <a:bodyPr>
            <a:normAutofit fontScale="70000" lnSpcReduction="20000"/>
          </a:bodyPr>
          <a:lstStyle/>
          <a:p>
            <a:pPr>
              <a:buNone/>
            </a:pPr>
            <a:r>
              <a:rPr lang="el-GR" b="1" dirty="0" err="1"/>
              <a:t>Ηλεκτρονευρογράφημα</a:t>
            </a:r>
            <a:r>
              <a:rPr lang="el-GR" b="1" dirty="0"/>
              <a:t>-</a:t>
            </a:r>
            <a:r>
              <a:rPr lang="el-GR" b="1" dirty="0" err="1"/>
              <a:t>Ηλκετρομυογράφημα</a:t>
            </a:r>
            <a:r>
              <a:rPr lang="el-GR" dirty="0"/>
              <a:t>: δεν είναι διαγνωστικά.</a:t>
            </a:r>
          </a:p>
          <a:p>
            <a:pPr>
              <a:buNone/>
            </a:pPr>
            <a:endParaRPr lang="el-GR" b="1" dirty="0"/>
          </a:p>
          <a:p>
            <a:pPr>
              <a:buNone/>
            </a:pPr>
            <a:r>
              <a:rPr lang="el-GR" b="1" dirty="0"/>
              <a:t>Επαναληπτικός ερεθισμός (</a:t>
            </a:r>
            <a:r>
              <a:rPr lang="en-US" b="1" dirty="0"/>
              <a:t>RNS)</a:t>
            </a:r>
            <a:r>
              <a:rPr lang="el-GR" b="1" dirty="0"/>
              <a:t> </a:t>
            </a:r>
            <a:r>
              <a:rPr lang="el-GR" dirty="0"/>
              <a:t>με χαμηλή συχνότητα (2-3</a:t>
            </a:r>
            <a:r>
              <a:rPr lang="en-US" dirty="0"/>
              <a:t> Hz)</a:t>
            </a:r>
            <a:r>
              <a:rPr lang="el-GR" dirty="0"/>
              <a:t> είναι η πιο συχνά χρησιμοποιούμενη μέθοδος. Το νεύρο ερεθίζεται 6-10 φορές και μετράται το ύψος του ΣΜΠΔ. Στη μυασθένεια το ύψος πέφτει &gt;10% στα πρώτα 4-5 δυναμικά και μετά μπορεί να αυξηθεί λίγο. Μετά από μέγιστη εκούσια σύσπαση το δυναμικό μπορεί να ανακτήσει το ύψος αλλά σε επαναλαμβανόμενους ερεθισμούς ανά 1 λεπτό το ύψος δυναμικού πέφτει.</a:t>
            </a:r>
          </a:p>
          <a:p>
            <a:pPr>
              <a:buNone/>
            </a:pPr>
            <a:r>
              <a:rPr lang="el-GR" dirty="0"/>
              <a:t>Η δοκιμασία έχει </a:t>
            </a:r>
            <a:r>
              <a:rPr lang="el-GR" b="1" dirty="0"/>
              <a:t>χαμηλή ευαισθησία </a:t>
            </a:r>
            <a:r>
              <a:rPr lang="el-GR" dirty="0"/>
              <a:t>- για να </a:t>
            </a:r>
            <a:r>
              <a:rPr lang="el-GR" dirty="0" err="1"/>
              <a:t>θετικοποιηθεί</a:t>
            </a:r>
            <a:r>
              <a:rPr lang="el-GR" dirty="0"/>
              <a:t> πρέπει να αποκλειστούν πολλές ίνες του μυ (65% σε γενικευμένη νόσο-80% αν δω ΚΜ μυ και ακόμα λιγότερο σε οφθαλμική&lt;50% ή σε προσβολή άπω άκρων). </a:t>
            </a:r>
          </a:p>
          <a:p>
            <a:pPr>
              <a:buNone/>
            </a:pPr>
            <a:r>
              <a:rPr lang="el-GR" b="1" dirty="0"/>
              <a:t>Δεν είναι ειδική</a:t>
            </a:r>
            <a:r>
              <a:rPr lang="el-GR" dirty="0"/>
              <a:t>. </a:t>
            </a:r>
            <a:r>
              <a:rPr lang="el-GR" dirty="0" err="1"/>
              <a:t>Θετικοποιείται</a:t>
            </a:r>
            <a:r>
              <a:rPr lang="el-GR" dirty="0"/>
              <a:t> σε </a:t>
            </a:r>
            <a:r>
              <a:rPr lang="en-US" dirty="0"/>
              <a:t>LEMS, </a:t>
            </a:r>
            <a:r>
              <a:rPr lang="el-GR" dirty="0" err="1"/>
              <a:t>μυοσίτιδα</a:t>
            </a:r>
            <a:r>
              <a:rPr lang="el-GR" dirty="0"/>
              <a:t> και ΝΚΝ (αστάθεια μονάδων). </a:t>
            </a:r>
          </a:p>
          <a:p>
            <a:pPr>
              <a:buNone/>
            </a:pPr>
            <a:r>
              <a:rPr lang="el-GR" b="1" dirty="0"/>
              <a:t>Δεν ανταποκρίνεται στη βαρύτητα της νόσου</a:t>
            </a:r>
            <a:r>
              <a:rPr lang="el-GR" dirty="0"/>
              <a:t>.</a:t>
            </a:r>
          </a:p>
          <a:p>
            <a:pPr>
              <a:buNone/>
            </a:pPr>
            <a:r>
              <a:rPr lang="el-GR" dirty="0"/>
              <a:t>Η διαταραχή αναστρέφεται με </a:t>
            </a:r>
            <a:r>
              <a:rPr lang="en-US" b="1" dirty="0" err="1"/>
              <a:t>neostigmine</a:t>
            </a:r>
            <a:r>
              <a:rPr lang="en-US" b="1" dirty="0"/>
              <a:t> or </a:t>
            </a:r>
            <a:r>
              <a:rPr lang="en-US" b="1" dirty="0" err="1"/>
              <a:t>edrophonium</a:t>
            </a:r>
            <a:r>
              <a:rPr lang="el-GR" dirty="0"/>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en-US" dirty="0"/>
              <a:t>RNS</a:t>
            </a:r>
            <a:endParaRPr lang="el-GR" dirty="0"/>
          </a:p>
        </p:txBody>
      </p:sp>
      <p:sp>
        <p:nvSpPr>
          <p:cNvPr id="3" name="2 - Θέση περιεχομένου"/>
          <p:cNvSpPr>
            <a:spLocks noGrp="1"/>
          </p:cNvSpPr>
          <p:nvPr>
            <p:ph idx="1"/>
          </p:nvPr>
        </p:nvSpPr>
        <p:spPr/>
        <p:txBody>
          <a:bodyPr>
            <a:normAutofit fontScale="62500" lnSpcReduction="20000"/>
          </a:bodyPr>
          <a:lstStyle/>
          <a:p>
            <a:pPr>
              <a:buNone/>
            </a:pPr>
            <a:r>
              <a:rPr lang="el-GR" dirty="0"/>
              <a:t>	</a:t>
            </a:r>
            <a:r>
              <a:rPr lang="en-US" b="1" dirty="0"/>
              <a:t>Jolly 1895</a:t>
            </a:r>
            <a:r>
              <a:rPr lang="el-GR" b="1" dirty="0"/>
              <a:t> </a:t>
            </a:r>
            <a:r>
              <a:rPr lang="el-GR" dirty="0"/>
              <a:t>παρατήρησε ότι σε σειρά ερεθισμών το ΣΜΠΔ έπεφτε. Στους </a:t>
            </a:r>
            <a:r>
              <a:rPr lang="el-GR" u="sng" dirty="0"/>
              <a:t>υγιείς</a:t>
            </a:r>
            <a:r>
              <a:rPr lang="el-GR" dirty="0"/>
              <a:t> για να πέσει το ύψος πρέπει να δώσω 25</a:t>
            </a:r>
            <a:r>
              <a:rPr lang="en-US" dirty="0"/>
              <a:t> Hz </a:t>
            </a:r>
            <a:r>
              <a:rPr lang="el-GR" dirty="0"/>
              <a:t>για 60 </a:t>
            </a:r>
            <a:r>
              <a:rPr lang="en-US" dirty="0"/>
              <a:t>sec </a:t>
            </a:r>
            <a:r>
              <a:rPr lang="el-GR" dirty="0"/>
              <a:t>και άνω.</a:t>
            </a:r>
          </a:p>
          <a:p>
            <a:r>
              <a:rPr lang="el-GR" dirty="0"/>
              <a:t>Πιο πιθανό να </a:t>
            </a:r>
            <a:r>
              <a:rPr lang="el-GR" dirty="0" err="1"/>
              <a:t>θετικοποιηθεί</a:t>
            </a:r>
            <a:r>
              <a:rPr lang="el-GR" dirty="0"/>
              <a:t> η δοκιμασία σε κεντρομελικούς μυς αλλά είναι πιο δύσκολο να ερεθιστούν (</a:t>
            </a:r>
            <a:r>
              <a:rPr lang="el-GR" b="1" dirty="0">
                <a:solidFill>
                  <a:srgbClr val="00B050"/>
                </a:solidFill>
              </a:rPr>
              <a:t>τραπεζοειδής</a:t>
            </a:r>
            <a:r>
              <a:rPr lang="el-GR" dirty="0"/>
              <a:t>).</a:t>
            </a:r>
          </a:p>
          <a:p>
            <a:r>
              <a:rPr lang="el-GR" dirty="0"/>
              <a:t> Στο μάτι ερεθίζεται ο </a:t>
            </a:r>
            <a:r>
              <a:rPr lang="el-GR" b="1" dirty="0">
                <a:solidFill>
                  <a:srgbClr val="00B050"/>
                </a:solidFill>
              </a:rPr>
              <a:t>σφιγκτήρας βλεφάρων </a:t>
            </a:r>
            <a:r>
              <a:rPr lang="el-GR" dirty="0"/>
              <a:t>(δεν μπορεί να ερεθιστεί ο ανελκτήρας ή οι </a:t>
            </a:r>
            <a:r>
              <a:rPr lang="el-GR" dirty="0" err="1"/>
              <a:t>οφθαλμοκινητικοί</a:t>
            </a:r>
            <a:r>
              <a:rPr lang="el-GR" dirty="0"/>
              <a:t>)</a:t>
            </a:r>
          </a:p>
          <a:p>
            <a:r>
              <a:rPr lang="en-US" b="1" dirty="0" err="1"/>
              <a:t>Desmedt</a:t>
            </a:r>
            <a:r>
              <a:rPr lang="el-GR" dirty="0"/>
              <a:t>: Πρωτόκολλο ερεθισμού: 5-10 ερεθίσματα 3 </a:t>
            </a:r>
            <a:r>
              <a:rPr lang="en-US" dirty="0"/>
              <a:t>Hz,</a:t>
            </a:r>
            <a:r>
              <a:rPr lang="el-GR" dirty="0"/>
              <a:t> τετανικός ερεθισμός 200 ερεθίσματα 50 </a:t>
            </a:r>
            <a:r>
              <a:rPr lang="en-US" dirty="0"/>
              <a:t>Hz </a:t>
            </a:r>
            <a:r>
              <a:rPr lang="el-GR" dirty="0"/>
              <a:t>ή μέγιστη εκούσια σύσπαση 30 </a:t>
            </a:r>
            <a:r>
              <a:rPr lang="en-US" dirty="0"/>
              <a:t>sec.</a:t>
            </a:r>
            <a:r>
              <a:rPr lang="el-GR" dirty="0"/>
              <a:t> Στην τετανική σειρά αυξομειώσεις έως 50%. Άμεσα </a:t>
            </a:r>
            <a:r>
              <a:rPr lang="el-GR" dirty="0" err="1"/>
              <a:t>μετατετανικά</a:t>
            </a:r>
            <a:r>
              <a:rPr lang="el-GR" dirty="0"/>
              <a:t> παρουσιάζεται μικρή αύξηση ύψους 1</a:t>
            </a:r>
            <a:r>
              <a:rPr lang="el-GR" baseline="30000" dirty="0"/>
              <a:t>ου</a:t>
            </a:r>
            <a:r>
              <a:rPr lang="el-GR" dirty="0"/>
              <a:t> </a:t>
            </a:r>
            <a:r>
              <a:rPr lang="el-GR" dirty="0" err="1"/>
              <a:t>μετατετανικού</a:t>
            </a:r>
            <a:r>
              <a:rPr lang="el-GR" dirty="0"/>
              <a:t> συγκριτικά με 1</a:t>
            </a:r>
            <a:r>
              <a:rPr lang="el-GR" baseline="30000" dirty="0"/>
              <a:t>ο</a:t>
            </a:r>
            <a:r>
              <a:rPr lang="el-GR" dirty="0"/>
              <a:t> </a:t>
            </a:r>
            <a:r>
              <a:rPr lang="el-GR" dirty="0" err="1"/>
              <a:t>προτετανικό</a:t>
            </a:r>
            <a:r>
              <a:rPr lang="el-GR" dirty="0"/>
              <a:t> [ενεργοποιήθηκαν μ. ίνες με οριακό παράγοντα ασφαλείας-μετασυναπτική </a:t>
            </a:r>
            <a:r>
              <a:rPr lang="el-GR" b="1" dirty="0"/>
              <a:t>ευόδωση</a:t>
            </a:r>
            <a:r>
              <a:rPr lang="el-GR" dirty="0"/>
              <a:t>, και μετά επανέρχονται –</a:t>
            </a:r>
            <a:r>
              <a:rPr lang="el-GR" dirty="0" err="1"/>
              <a:t>μετατετανική</a:t>
            </a:r>
            <a:r>
              <a:rPr lang="el-GR" dirty="0"/>
              <a:t> </a:t>
            </a:r>
            <a:r>
              <a:rPr lang="el-GR" b="1" dirty="0"/>
              <a:t>εξάντληση]</a:t>
            </a:r>
            <a:r>
              <a:rPr lang="el-GR" dirty="0"/>
              <a:t>.</a:t>
            </a:r>
          </a:p>
          <a:p>
            <a:r>
              <a:rPr lang="el-GR" dirty="0"/>
              <a:t>Σε </a:t>
            </a:r>
            <a:r>
              <a:rPr lang="el-GR" b="1" dirty="0"/>
              <a:t>τετανικό ερεθισμό </a:t>
            </a:r>
            <a:r>
              <a:rPr lang="el-GR" dirty="0"/>
              <a:t>(30-40 </a:t>
            </a:r>
            <a:r>
              <a:rPr lang="en-US" dirty="0"/>
              <a:t>Hz</a:t>
            </a:r>
            <a:r>
              <a:rPr lang="el-GR" dirty="0"/>
              <a:t>) δεν παρατηρείται αύξηση ύψους δυναμικού &gt;100% του αρχικού ύψους (</a:t>
            </a:r>
            <a:r>
              <a:rPr lang="el-GR" dirty="0" err="1"/>
              <a:t>δδ</a:t>
            </a:r>
            <a:r>
              <a:rPr lang="el-GR" dirty="0"/>
              <a:t> </a:t>
            </a:r>
            <a:r>
              <a:rPr lang="en-US" dirty="0"/>
              <a:t>LEMS)</a:t>
            </a:r>
            <a:endParaRPr lang="el-G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 y="0"/>
          <a:ext cx="9144000" cy="2397760"/>
        </p:xfrm>
        <a:graphic>
          <a:graphicData uri="http://schemas.openxmlformats.org/drawingml/2006/table">
            <a:tbl>
              <a:tblPr firstRow="1" bandRow="1">
                <a:tableStyleId>{5C22544A-7EE6-4342-B048-85BDC9FD1C3A}</a:tableStyleId>
              </a:tblPr>
              <a:tblGrid>
                <a:gridCol w="2928925">
                  <a:extLst>
                    <a:ext uri="{9D8B030D-6E8A-4147-A177-3AD203B41FA5}">
                      <a16:colId xmlns:a16="http://schemas.microsoft.com/office/drawing/2014/main" val="20000"/>
                    </a:ext>
                  </a:extLst>
                </a:gridCol>
                <a:gridCol w="3143272">
                  <a:extLst>
                    <a:ext uri="{9D8B030D-6E8A-4147-A177-3AD203B41FA5}">
                      <a16:colId xmlns:a16="http://schemas.microsoft.com/office/drawing/2014/main" val="20001"/>
                    </a:ext>
                  </a:extLst>
                </a:gridCol>
                <a:gridCol w="3071803">
                  <a:extLst>
                    <a:ext uri="{9D8B030D-6E8A-4147-A177-3AD203B41FA5}">
                      <a16:colId xmlns:a16="http://schemas.microsoft.com/office/drawing/2014/main" val="20002"/>
                    </a:ext>
                  </a:extLst>
                </a:gridCol>
              </a:tblGrid>
              <a:tr h="370840">
                <a:tc>
                  <a:txBody>
                    <a:bodyPr/>
                    <a:lstStyle/>
                    <a:p>
                      <a:r>
                        <a:rPr lang="el-GR" dirty="0"/>
                        <a:t>ΕΝΤΟΠΙΣΗ</a:t>
                      </a:r>
                    </a:p>
                  </a:txBody>
                  <a:tcPr/>
                </a:tc>
                <a:tc>
                  <a:txBody>
                    <a:bodyPr/>
                    <a:lstStyle/>
                    <a:p>
                      <a:r>
                        <a:rPr lang="el-GR" dirty="0"/>
                        <a:t>ΔΙΑΤΑΡΑΧΗ</a:t>
                      </a:r>
                    </a:p>
                  </a:txBody>
                  <a:tcPr/>
                </a:tc>
                <a:tc>
                  <a:txBody>
                    <a:bodyPr/>
                    <a:lstStyle/>
                    <a:p>
                      <a:r>
                        <a:rPr lang="el-GR" dirty="0"/>
                        <a:t>ΑΙΤΙΟΛΟΓΙΑ</a:t>
                      </a:r>
                    </a:p>
                  </a:txBody>
                  <a:tcPr/>
                </a:tc>
                <a:extLst>
                  <a:ext uri="{0D108BD9-81ED-4DB2-BD59-A6C34878D82A}">
                    <a16:rowId xmlns:a16="http://schemas.microsoft.com/office/drawing/2014/main" val="10000"/>
                  </a:ext>
                </a:extLst>
              </a:tr>
              <a:tr h="370840">
                <a:tc>
                  <a:txBody>
                    <a:bodyPr/>
                    <a:lstStyle/>
                    <a:p>
                      <a:pPr marL="0" algn="l" defTabSz="914400" rtl="0" eaLnBrk="1" latinLnBrk="0" hangingPunct="1"/>
                      <a:r>
                        <a:rPr lang="el-GR" sz="1800" b="1" kern="1200" dirty="0">
                          <a:solidFill>
                            <a:srgbClr val="FF0000"/>
                          </a:solidFill>
                          <a:latin typeface="+mn-lt"/>
                          <a:ea typeface="+mn-ea"/>
                          <a:cs typeface="+mn-cs"/>
                        </a:rPr>
                        <a:t>ΠΡΟΣΥΝΑΠΤΙΚΗ</a:t>
                      </a:r>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10001"/>
                  </a:ext>
                </a:extLst>
              </a:tr>
              <a:tr h="370840">
                <a:tc>
                  <a:txBody>
                    <a:bodyPr/>
                    <a:lstStyle/>
                    <a:p>
                      <a:r>
                        <a:rPr lang="en-US" sz="2400" b="1" dirty="0"/>
                        <a:t>LEMS</a:t>
                      </a:r>
                      <a:endParaRPr lang="el-GR" sz="2400" b="1" dirty="0"/>
                    </a:p>
                  </a:txBody>
                  <a:tcPr/>
                </a:tc>
                <a:tc rowSpan="4">
                  <a:txBody>
                    <a:bodyPr/>
                    <a:lstStyle/>
                    <a:p>
                      <a:r>
                        <a:rPr lang="el-GR" dirty="0"/>
                        <a:t>Μειωμένη </a:t>
                      </a:r>
                      <a:r>
                        <a:rPr lang="en-US" dirty="0"/>
                        <a:t>Ach</a:t>
                      </a:r>
                      <a:r>
                        <a:rPr lang="el-GR" dirty="0"/>
                        <a:t> στο συναπτικό</a:t>
                      </a:r>
                      <a:r>
                        <a:rPr lang="el-GR" baseline="0" dirty="0"/>
                        <a:t> χάσμα</a:t>
                      </a:r>
                      <a:endParaRPr lang="el-GR" dirty="0"/>
                    </a:p>
                  </a:txBody>
                  <a:tcPr/>
                </a:tc>
                <a:tc>
                  <a:txBody>
                    <a:bodyPr/>
                    <a:lstStyle/>
                    <a:p>
                      <a:r>
                        <a:rPr lang="en-US" dirty="0"/>
                        <a:t>(VGCCs)</a:t>
                      </a:r>
                      <a:r>
                        <a:rPr lang="el-GR" dirty="0"/>
                        <a:t> </a:t>
                      </a:r>
                    </a:p>
                  </a:txBody>
                  <a:tcPr/>
                </a:tc>
                <a:extLst>
                  <a:ext uri="{0D108BD9-81ED-4DB2-BD59-A6C34878D82A}">
                    <a16:rowId xmlns:a16="http://schemas.microsoft.com/office/drawing/2014/main" val="10002"/>
                  </a:ext>
                </a:extLst>
              </a:tr>
              <a:tr h="370840">
                <a:tc>
                  <a:txBody>
                    <a:bodyPr/>
                    <a:lstStyle/>
                    <a:p>
                      <a:r>
                        <a:rPr lang="el-GR" dirty="0"/>
                        <a:t>Μειωμένη</a:t>
                      </a:r>
                      <a:r>
                        <a:rPr lang="el-GR" baseline="0" dirty="0"/>
                        <a:t> ανασύνθεση </a:t>
                      </a:r>
                      <a:r>
                        <a:rPr lang="en-US" dirty="0"/>
                        <a:t>Ach</a:t>
                      </a:r>
                      <a:endParaRPr lang="el-GR" dirty="0"/>
                    </a:p>
                  </a:txBody>
                  <a:tcPr/>
                </a:tc>
                <a:tc vMerge="1">
                  <a:txBody>
                    <a:bodyPr/>
                    <a:lstStyle/>
                    <a:p>
                      <a:endParaRPr lang="el-GR" dirty="0"/>
                    </a:p>
                  </a:txBody>
                  <a:tcPr/>
                </a:tc>
                <a:tc>
                  <a:txBody>
                    <a:bodyPr/>
                    <a:lstStyle/>
                    <a:p>
                      <a:r>
                        <a:rPr lang="el-GR" dirty="0"/>
                        <a:t>Κληρονομική</a:t>
                      </a:r>
                    </a:p>
                  </a:txBody>
                  <a:tcPr/>
                </a:tc>
                <a:extLst>
                  <a:ext uri="{0D108BD9-81ED-4DB2-BD59-A6C34878D82A}">
                    <a16:rowId xmlns:a16="http://schemas.microsoft.com/office/drawing/2014/main" val="10003"/>
                  </a:ext>
                </a:extLst>
              </a:tr>
              <a:tr h="370840">
                <a:tc>
                  <a:txBody>
                    <a:bodyPr/>
                    <a:lstStyle/>
                    <a:p>
                      <a:r>
                        <a:rPr lang="el-GR" dirty="0" err="1"/>
                        <a:t>Πτωχεία</a:t>
                      </a:r>
                      <a:r>
                        <a:rPr lang="el-GR" dirty="0"/>
                        <a:t> κυστιδίων  </a:t>
                      </a:r>
                      <a:r>
                        <a:rPr lang="en-US" dirty="0"/>
                        <a:t>Ach</a:t>
                      </a:r>
                      <a:endParaRPr lang="el-GR" dirty="0"/>
                    </a:p>
                  </a:txBody>
                  <a:tcPr/>
                </a:tc>
                <a:tc vMerge="1">
                  <a:txBody>
                    <a:bodyPr/>
                    <a:lstStyle/>
                    <a:p>
                      <a:endParaRPr lang="el-GR" dirty="0"/>
                    </a:p>
                  </a:txBody>
                  <a:tcPr/>
                </a:tc>
                <a:tc>
                  <a:txBody>
                    <a:bodyPr/>
                    <a:lstStyle/>
                    <a:p>
                      <a:r>
                        <a:rPr lang="el-GR" dirty="0"/>
                        <a:t>Κληρονομική τοξική</a:t>
                      </a:r>
                    </a:p>
                  </a:txBody>
                  <a:tcPr/>
                </a:tc>
                <a:extLst>
                  <a:ext uri="{0D108BD9-81ED-4DB2-BD59-A6C34878D82A}">
                    <a16:rowId xmlns:a16="http://schemas.microsoft.com/office/drawing/2014/main" val="10004"/>
                  </a:ext>
                </a:extLst>
              </a:tr>
              <a:tr h="370840">
                <a:tc>
                  <a:txBody>
                    <a:bodyPr/>
                    <a:lstStyle/>
                    <a:p>
                      <a:r>
                        <a:rPr lang="el-GR" sz="2400" b="1" dirty="0"/>
                        <a:t>Αλλαντίαση</a:t>
                      </a:r>
                    </a:p>
                  </a:txBody>
                  <a:tcPr/>
                </a:tc>
                <a:tc vMerge="1">
                  <a:txBody>
                    <a:bodyPr/>
                    <a:lstStyle/>
                    <a:p>
                      <a:endParaRPr lang="el-GR" dirty="0"/>
                    </a:p>
                  </a:txBody>
                  <a:tcPr/>
                </a:tc>
                <a:tc>
                  <a:txBody>
                    <a:bodyPr/>
                    <a:lstStyle/>
                    <a:p>
                      <a:endParaRPr lang="el-GR" dirty="0"/>
                    </a:p>
                  </a:txBody>
                  <a:tcPr/>
                </a:tc>
                <a:extLst>
                  <a:ext uri="{0D108BD9-81ED-4DB2-BD59-A6C34878D82A}">
                    <a16:rowId xmlns:a16="http://schemas.microsoft.com/office/drawing/2014/main" val="10005"/>
                  </a:ext>
                </a:extLst>
              </a:tr>
            </a:tbl>
          </a:graphicData>
        </a:graphic>
      </p:graphicFrame>
      <p:graphicFrame>
        <p:nvGraphicFramePr>
          <p:cNvPr id="3" name="2 - Πίνακας"/>
          <p:cNvGraphicFramePr>
            <a:graphicFrameLocks noGrp="1"/>
          </p:cNvGraphicFramePr>
          <p:nvPr/>
        </p:nvGraphicFramePr>
        <p:xfrm>
          <a:off x="0" y="2285992"/>
          <a:ext cx="9144000" cy="1381760"/>
        </p:xfrm>
        <a:graphic>
          <a:graphicData uri="http://schemas.openxmlformats.org/drawingml/2006/table">
            <a:tbl>
              <a:tblPr firstRow="1" bandRow="1">
                <a:tableStyleId>{21E4AEA4-8DFA-4A89-87EB-49C32662AFE0}</a:tableStyleId>
              </a:tblPr>
              <a:tblGrid>
                <a:gridCol w="2893239">
                  <a:extLst>
                    <a:ext uri="{9D8B030D-6E8A-4147-A177-3AD203B41FA5}">
                      <a16:colId xmlns:a16="http://schemas.microsoft.com/office/drawing/2014/main" val="20000"/>
                    </a:ext>
                  </a:extLst>
                </a:gridCol>
                <a:gridCol w="3202761">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70840">
                <a:tc>
                  <a:txBody>
                    <a:bodyPr/>
                    <a:lstStyle/>
                    <a:p>
                      <a:r>
                        <a:rPr lang="el-GR" dirty="0"/>
                        <a:t>ΣΥΝΑΠΤΙΚΗ</a:t>
                      </a:r>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10000"/>
                  </a:ext>
                </a:extLst>
              </a:tr>
              <a:tr h="370840">
                <a:tc>
                  <a:txBody>
                    <a:bodyPr/>
                    <a:lstStyle/>
                    <a:p>
                      <a:r>
                        <a:rPr lang="el-GR" dirty="0"/>
                        <a:t>Έλλειψη </a:t>
                      </a:r>
                      <a:r>
                        <a:rPr lang="en-US" dirty="0" err="1"/>
                        <a:t>AchE</a:t>
                      </a:r>
                      <a:endParaRPr lang="el-GR" dirty="0"/>
                    </a:p>
                  </a:txBody>
                  <a:tcPr/>
                </a:tc>
                <a:tc rowSpan="2">
                  <a:txBody>
                    <a:bodyPr/>
                    <a:lstStyle/>
                    <a:p>
                      <a:r>
                        <a:rPr lang="el-GR" dirty="0"/>
                        <a:t>Μειωμένη υδρόλυση </a:t>
                      </a:r>
                      <a:r>
                        <a:rPr lang="en-US" dirty="0"/>
                        <a:t>Ach</a:t>
                      </a:r>
                      <a:r>
                        <a:rPr lang="el-GR" dirty="0"/>
                        <a:t>, ενεργοποίηση </a:t>
                      </a:r>
                      <a:r>
                        <a:rPr lang="en-US" dirty="0" err="1"/>
                        <a:t>AchR</a:t>
                      </a:r>
                      <a:r>
                        <a:rPr lang="el-GR" dirty="0"/>
                        <a:t>, </a:t>
                      </a:r>
                      <a:r>
                        <a:rPr lang="el-GR" dirty="0" err="1"/>
                        <a:t>εκπολωτικός</a:t>
                      </a:r>
                      <a:r>
                        <a:rPr lang="el-GR" baseline="0" dirty="0"/>
                        <a:t> αποκλεισμός </a:t>
                      </a:r>
                      <a:r>
                        <a:rPr lang="en-US" dirty="0" err="1"/>
                        <a:t>AchR</a:t>
                      </a:r>
                      <a:endParaRPr lang="el-GR" dirty="0"/>
                    </a:p>
                  </a:txBody>
                  <a:tcPr/>
                </a:tc>
                <a:tc>
                  <a:txBody>
                    <a:bodyPr/>
                    <a:lstStyle/>
                    <a:p>
                      <a:r>
                        <a:rPr lang="el-GR" dirty="0"/>
                        <a:t>Κληρονομική</a:t>
                      </a:r>
                      <a:r>
                        <a:rPr lang="el-GR" baseline="0" dirty="0"/>
                        <a:t> </a:t>
                      </a:r>
                      <a:endParaRPr lang="el-GR" dirty="0"/>
                    </a:p>
                  </a:txBody>
                  <a:tcPr/>
                </a:tc>
                <a:extLst>
                  <a:ext uri="{0D108BD9-81ED-4DB2-BD59-A6C34878D82A}">
                    <a16:rowId xmlns:a16="http://schemas.microsoft.com/office/drawing/2014/main" val="10001"/>
                  </a:ext>
                </a:extLst>
              </a:tr>
              <a:tr h="370840">
                <a:tc>
                  <a:txBody>
                    <a:bodyPr/>
                    <a:lstStyle/>
                    <a:p>
                      <a:r>
                        <a:rPr lang="el-GR" dirty="0" err="1"/>
                        <a:t>Οργανοφωσφορικοί</a:t>
                      </a:r>
                      <a:r>
                        <a:rPr lang="el-GR" dirty="0"/>
                        <a:t> εστέρες</a:t>
                      </a:r>
                    </a:p>
                  </a:txBody>
                  <a:tcPr/>
                </a:tc>
                <a:tc vMerge="1">
                  <a:txBody>
                    <a:bodyPr/>
                    <a:lstStyle/>
                    <a:p>
                      <a:endParaRPr lang="el-GR" dirty="0"/>
                    </a:p>
                  </a:txBody>
                  <a:tcPr/>
                </a:tc>
                <a:tc>
                  <a:txBody>
                    <a:bodyPr/>
                    <a:lstStyle/>
                    <a:p>
                      <a:r>
                        <a:rPr lang="el-GR" dirty="0"/>
                        <a:t>Τοξική (μη αναστρέψιμη </a:t>
                      </a:r>
                      <a:r>
                        <a:rPr lang="el-GR" dirty="0" err="1"/>
                        <a:t>απενεργοποιήση</a:t>
                      </a:r>
                      <a:r>
                        <a:rPr lang="el-GR" dirty="0"/>
                        <a:t> </a:t>
                      </a:r>
                      <a:r>
                        <a:rPr lang="en-US" dirty="0"/>
                        <a:t>Ach</a:t>
                      </a:r>
                      <a:r>
                        <a:rPr lang="el-GR" dirty="0"/>
                        <a:t>Ε)</a:t>
                      </a:r>
                    </a:p>
                  </a:txBody>
                  <a:tcPr/>
                </a:tc>
                <a:extLst>
                  <a:ext uri="{0D108BD9-81ED-4DB2-BD59-A6C34878D82A}">
                    <a16:rowId xmlns:a16="http://schemas.microsoft.com/office/drawing/2014/main" val="10002"/>
                  </a:ext>
                </a:extLst>
              </a:tr>
            </a:tbl>
          </a:graphicData>
        </a:graphic>
      </p:graphicFrame>
      <p:graphicFrame>
        <p:nvGraphicFramePr>
          <p:cNvPr id="4" name="3 - Πίνακας"/>
          <p:cNvGraphicFramePr>
            <a:graphicFrameLocks noGrp="1"/>
          </p:cNvGraphicFramePr>
          <p:nvPr/>
        </p:nvGraphicFramePr>
        <p:xfrm>
          <a:off x="-1" y="3714752"/>
          <a:ext cx="9144000" cy="3220720"/>
        </p:xfrm>
        <a:graphic>
          <a:graphicData uri="http://schemas.openxmlformats.org/drawingml/2006/table">
            <a:tbl>
              <a:tblPr firstRow="1" bandRow="1">
                <a:tableStyleId>{69C7853C-536D-4A76-A0AE-DD22124D55A5}</a:tableStyleId>
              </a:tblPr>
              <a:tblGrid>
                <a:gridCol w="2928927">
                  <a:extLst>
                    <a:ext uri="{9D8B030D-6E8A-4147-A177-3AD203B41FA5}">
                      <a16:colId xmlns:a16="http://schemas.microsoft.com/office/drawing/2014/main" val="20000"/>
                    </a:ext>
                  </a:extLst>
                </a:gridCol>
                <a:gridCol w="3167073">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24790">
                <a:tc>
                  <a:txBody>
                    <a:bodyPr/>
                    <a:lstStyle/>
                    <a:p>
                      <a:r>
                        <a:rPr lang="el-GR" dirty="0"/>
                        <a:t>ΜΕΤΑΣΥΝΑΠΤΙΚΗ</a:t>
                      </a:r>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10000"/>
                  </a:ext>
                </a:extLst>
              </a:tr>
              <a:tr h="370840">
                <a:tc>
                  <a:txBody>
                    <a:bodyPr/>
                    <a:lstStyle/>
                    <a:p>
                      <a:r>
                        <a:rPr lang="el-GR" sz="2400" b="1" dirty="0"/>
                        <a:t>Μυασθένεια</a:t>
                      </a:r>
                    </a:p>
                  </a:txBody>
                  <a:tcPr/>
                </a:tc>
                <a:tc rowSpan="4">
                  <a:txBody>
                    <a:bodyPr/>
                    <a:lstStyle/>
                    <a:p>
                      <a:r>
                        <a:rPr lang="el-GR" dirty="0"/>
                        <a:t>Μείωση πραγματική λειτουργική διαθέσιμων </a:t>
                      </a:r>
                      <a:r>
                        <a:rPr lang="en-US" dirty="0" err="1"/>
                        <a:t>AchR</a:t>
                      </a:r>
                      <a:endParaRPr lang="el-GR" dirty="0"/>
                    </a:p>
                  </a:txBody>
                  <a:tcPr/>
                </a:tc>
                <a:tc>
                  <a:txBody>
                    <a:bodyPr/>
                    <a:lstStyle/>
                    <a:p>
                      <a:r>
                        <a:rPr lang="el-GR" dirty="0" err="1"/>
                        <a:t>Αυτοάνοση</a:t>
                      </a:r>
                      <a:endParaRPr lang="el-GR" dirty="0"/>
                    </a:p>
                  </a:txBody>
                  <a:tcPr/>
                </a:tc>
                <a:extLst>
                  <a:ext uri="{0D108BD9-81ED-4DB2-BD59-A6C34878D82A}">
                    <a16:rowId xmlns:a16="http://schemas.microsoft.com/office/drawing/2014/main" val="10001"/>
                  </a:ext>
                </a:extLst>
              </a:tr>
              <a:tr h="370840">
                <a:tc>
                  <a:txBody>
                    <a:bodyPr/>
                    <a:lstStyle/>
                    <a:p>
                      <a:r>
                        <a:rPr lang="el-GR" dirty="0"/>
                        <a:t>Σ. ταχέων διαύλων</a:t>
                      </a:r>
                    </a:p>
                  </a:txBody>
                  <a:tcPr/>
                </a:tc>
                <a:tc vMerge="1">
                  <a:txBody>
                    <a:bodyPr/>
                    <a:lstStyle/>
                    <a:p>
                      <a:endParaRPr lang="el-GR" dirty="0"/>
                    </a:p>
                  </a:txBody>
                  <a:tcPr/>
                </a:tc>
                <a:tc>
                  <a:txBody>
                    <a:bodyPr/>
                    <a:lstStyle/>
                    <a:p>
                      <a:r>
                        <a:rPr lang="el-GR" dirty="0"/>
                        <a:t>Κληρονομική</a:t>
                      </a:r>
                    </a:p>
                  </a:txBody>
                  <a:tcPr/>
                </a:tc>
                <a:extLst>
                  <a:ext uri="{0D108BD9-81ED-4DB2-BD59-A6C34878D82A}">
                    <a16:rowId xmlns:a16="http://schemas.microsoft.com/office/drawing/2014/main" val="10002"/>
                  </a:ext>
                </a:extLst>
              </a:tr>
              <a:tr h="370840">
                <a:tc>
                  <a:txBody>
                    <a:bodyPr/>
                    <a:lstStyle/>
                    <a:p>
                      <a:r>
                        <a:rPr lang="el-GR" dirty="0"/>
                        <a:t>Έλλειψη </a:t>
                      </a:r>
                      <a:r>
                        <a:rPr lang="en-US" dirty="0" err="1"/>
                        <a:t>AchR</a:t>
                      </a:r>
                      <a:endParaRPr lang="el-GR" dirty="0"/>
                    </a:p>
                  </a:txBody>
                  <a:tcPr/>
                </a:tc>
                <a:tc vMerge="1">
                  <a:txBody>
                    <a:bodyPr/>
                    <a:lstStyle/>
                    <a:p>
                      <a:endParaRPr lang="el-GR" dirty="0"/>
                    </a:p>
                  </a:txBody>
                  <a:tcPr/>
                </a:tc>
                <a:tc>
                  <a:txBody>
                    <a:bodyPr/>
                    <a:lstStyle/>
                    <a:p>
                      <a:r>
                        <a:rPr lang="el-GR" dirty="0"/>
                        <a:t>Κληρονομική</a:t>
                      </a:r>
                    </a:p>
                  </a:txBody>
                  <a:tcPr/>
                </a:tc>
                <a:extLst>
                  <a:ext uri="{0D108BD9-81ED-4DB2-BD59-A6C34878D82A}">
                    <a16:rowId xmlns:a16="http://schemas.microsoft.com/office/drawing/2014/main" val="10003"/>
                  </a:ext>
                </a:extLst>
              </a:tr>
              <a:tr h="370840">
                <a:tc>
                  <a:txBody>
                    <a:bodyPr/>
                    <a:lstStyle/>
                    <a:p>
                      <a:r>
                        <a:rPr lang="el-GR" dirty="0"/>
                        <a:t>Α-νευροτοξίνες</a:t>
                      </a:r>
                    </a:p>
                  </a:txBody>
                  <a:tcPr/>
                </a:tc>
                <a:tc vMerge="1">
                  <a:txBody>
                    <a:bodyPr/>
                    <a:lstStyle/>
                    <a:p>
                      <a:endParaRPr lang="el-GR" dirty="0"/>
                    </a:p>
                  </a:txBody>
                  <a:tcPr/>
                </a:tc>
                <a:tc>
                  <a:txBody>
                    <a:bodyPr/>
                    <a:lstStyle/>
                    <a:p>
                      <a:r>
                        <a:rPr lang="el-GR" dirty="0"/>
                        <a:t>Τοξική </a:t>
                      </a:r>
                    </a:p>
                  </a:txBody>
                  <a:tcPr/>
                </a:tc>
                <a:extLst>
                  <a:ext uri="{0D108BD9-81ED-4DB2-BD59-A6C34878D82A}">
                    <a16:rowId xmlns:a16="http://schemas.microsoft.com/office/drawing/2014/main" val="10004"/>
                  </a:ext>
                </a:extLst>
              </a:tr>
              <a:tr h="370840">
                <a:tc>
                  <a:txBody>
                    <a:bodyPr/>
                    <a:lstStyle/>
                    <a:p>
                      <a:r>
                        <a:rPr lang="el-GR" dirty="0"/>
                        <a:t>Σ. αργών διαύλων</a:t>
                      </a:r>
                    </a:p>
                  </a:txBody>
                  <a:tcPr/>
                </a:tc>
                <a:tc>
                  <a:txBody>
                    <a:bodyPr/>
                    <a:lstStyle/>
                    <a:p>
                      <a:r>
                        <a:rPr lang="el-GR" dirty="0"/>
                        <a:t>Επαναληπτική ενεργοποίηση </a:t>
                      </a:r>
                      <a:r>
                        <a:rPr lang="en-US" dirty="0" err="1"/>
                        <a:t>AchR</a:t>
                      </a:r>
                      <a:r>
                        <a:rPr lang="el-GR" dirty="0"/>
                        <a:t>, </a:t>
                      </a:r>
                      <a:r>
                        <a:rPr lang="el-GR" dirty="0" err="1"/>
                        <a:t>εκπολωτικός</a:t>
                      </a:r>
                      <a:r>
                        <a:rPr lang="el-GR" baseline="0" dirty="0"/>
                        <a:t> αποκλεισμός</a:t>
                      </a:r>
                      <a:endParaRPr lang="el-GR" dirty="0"/>
                    </a:p>
                  </a:txBody>
                  <a:tcPr/>
                </a:tc>
                <a:tc>
                  <a:txBody>
                    <a:bodyPr/>
                    <a:lstStyle/>
                    <a:p>
                      <a:r>
                        <a:rPr lang="el-GR" dirty="0"/>
                        <a:t>Κληρονομική</a:t>
                      </a:r>
                    </a:p>
                  </a:txBody>
                  <a:tcPr/>
                </a:tc>
                <a:extLst>
                  <a:ext uri="{0D108BD9-81ED-4DB2-BD59-A6C34878D82A}">
                    <a16:rowId xmlns:a16="http://schemas.microsoft.com/office/drawing/2014/main" val="10005"/>
                  </a:ext>
                </a:extLst>
              </a:tr>
              <a:tr h="370840">
                <a:tc>
                  <a:txBody>
                    <a:bodyPr/>
                    <a:lstStyle/>
                    <a:p>
                      <a:r>
                        <a:rPr lang="el-GR" dirty="0"/>
                        <a:t>Ανωμαλία δ. </a:t>
                      </a:r>
                      <a:r>
                        <a:rPr lang="en-US" dirty="0"/>
                        <a:t>Na</a:t>
                      </a:r>
                      <a:endParaRPr lang="el-GR" dirty="0"/>
                    </a:p>
                  </a:txBody>
                  <a:tcPr/>
                </a:tc>
                <a:tc>
                  <a:txBody>
                    <a:bodyPr/>
                    <a:lstStyle/>
                    <a:p>
                      <a:r>
                        <a:rPr lang="el-GR" dirty="0"/>
                        <a:t>Αδυναμία παραγωγής ΔΕ</a:t>
                      </a:r>
                    </a:p>
                  </a:txBody>
                  <a:tcPr/>
                </a:tc>
                <a:tc>
                  <a:txBody>
                    <a:bodyPr/>
                    <a:lstStyle/>
                    <a:p>
                      <a:r>
                        <a:rPr lang="el-GR" dirty="0"/>
                        <a:t>Κληρονομική</a:t>
                      </a:r>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DESMEDT KF.png"/>
          <p:cNvPicPr>
            <a:picLocks noChangeAspect="1"/>
          </p:cNvPicPr>
          <p:nvPr/>
        </p:nvPicPr>
        <p:blipFill>
          <a:blip r:embed="rId2" cstate="print"/>
          <a:stretch>
            <a:fillRect/>
          </a:stretch>
        </p:blipFill>
        <p:spPr>
          <a:xfrm>
            <a:off x="0" y="764704"/>
            <a:ext cx="9144000" cy="4713574"/>
          </a:xfrm>
          <a:prstGeom prst="rect">
            <a:avLst/>
          </a:prstGeom>
        </p:spPr>
      </p:pic>
      <p:sp>
        <p:nvSpPr>
          <p:cNvPr id="3" name="2 - TextBox"/>
          <p:cNvSpPr txBox="1"/>
          <p:nvPr/>
        </p:nvSpPr>
        <p:spPr>
          <a:xfrm>
            <a:off x="7236296" y="6021288"/>
            <a:ext cx="146501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l-GR" dirty="0">
                <a:solidFill>
                  <a:schemeClr val="bg1"/>
                </a:solidFill>
              </a:rPr>
              <a:t>τραπεζοειδής</a:t>
            </a:r>
          </a:p>
        </p:txBody>
      </p:sp>
      <p:sp>
        <p:nvSpPr>
          <p:cNvPr id="4" name="3 - TextBox"/>
          <p:cNvSpPr txBox="1"/>
          <p:nvPr/>
        </p:nvSpPr>
        <p:spPr>
          <a:xfrm>
            <a:off x="4644008" y="260648"/>
            <a:ext cx="2448234"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l-GR" dirty="0"/>
              <a:t>Φυσιολογική δοκιμασία</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MG ORTHOP.png"/>
          <p:cNvPicPr>
            <a:picLocks noChangeAspect="1"/>
          </p:cNvPicPr>
          <p:nvPr/>
        </p:nvPicPr>
        <p:blipFill>
          <a:blip r:embed="rId2" cstate="print"/>
          <a:stretch>
            <a:fillRect/>
          </a:stretch>
        </p:blipFill>
        <p:spPr>
          <a:xfrm>
            <a:off x="485662" y="0"/>
            <a:ext cx="8172676" cy="6858000"/>
          </a:xfrm>
          <a:prstGeom prst="rect">
            <a:avLst/>
          </a:prstGeom>
        </p:spPr>
      </p:pic>
      <p:sp>
        <p:nvSpPr>
          <p:cNvPr id="3" name="2 - TextBox"/>
          <p:cNvSpPr txBox="1"/>
          <p:nvPr/>
        </p:nvSpPr>
        <p:spPr>
          <a:xfrm>
            <a:off x="5724128" y="1340768"/>
            <a:ext cx="1950983" cy="646331"/>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el-GR" dirty="0"/>
              <a:t>ΜΥΙΚΗ ΑΔΥΝΑΜΙΑ </a:t>
            </a:r>
          </a:p>
          <a:p>
            <a:endParaRPr lang="el-GR" dirty="0"/>
          </a:p>
        </p:txBody>
      </p:sp>
      <p:sp>
        <p:nvSpPr>
          <p:cNvPr id="4" name="3 - TextBox"/>
          <p:cNvSpPr txBox="1"/>
          <p:nvPr/>
        </p:nvSpPr>
        <p:spPr>
          <a:xfrm>
            <a:off x="7092280" y="5877272"/>
            <a:ext cx="146501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l-GR" dirty="0">
                <a:solidFill>
                  <a:schemeClr val="bg1"/>
                </a:solidFill>
              </a:rPr>
              <a:t>τραπεζοειδής</a:t>
            </a:r>
          </a:p>
        </p:txBody>
      </p:sp>
      <p:sp>
        <p:nvSpPr>
          <p:cNvPr id="5" name="4 - TextBox"/>
          <p:cNvSpPr txBox="1"/>
          <p:nvPr/>
        </p:nvSpPr>
        <p:spPr>
          <a:xfrm>
            <a:off x="5652120" y="2132856"/>
            <a:ext cx="2341795" cy="369332"/>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l-GR" dirty="0"/>
              <a:t>Παθολογική δοκιμασία</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MG ORTHOP2.png"/>
          <p:cNvPicPr>
            <a:picLocks noChangeAspect="1"/>
          </p:cNvPicPr>
          <p:nvPr/>
        </p:nvPicPr>
        <p:blipFill>
          <a:blip r:embed="rId2" cstate="print"/>
          <a:stretch>
            <a:fillRect/>
          </a:stretch>
        </p:blipFill>
        <p:spPr>
          <a:xfrm>
            <a:off x="0" y="1212645"/>
            <a:ext cx="9144000" cy="4432710"/>
          </a:xfrm>
          <a:prstGeom prst="rect">
            <a:avLst/>
          </a:prstGeom>
        </p:spPr>
      </p:pic>
      <p:sp>
        <p:nvSpPr>
          <p:cNvPr id="3" name="2 - TextBox"/>
          <p:cNvSpPr txBox="1"/>
          <p:nvPr/>
        </p:nvSpPr>
        <p:spPr>
          <a:xfrm>
            <a:off x="683568" y="764704"/>
            <a:ext cx="1950983" cy="369332"/>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el-GR" dirty="0"/>
              <a:t>ΜΥΙΚΗ ΑΔΥΝΑΜΙΑ </a:t>
            </a:r>
          </a:p>
        </p:txBody>
      </p:sp>
      <p:sp>
        <p:nvSpPr>
          <p:cNvPr id="4" name="3 - TextBox"/>
          <p:cNvSpPr txBox="1"/>
          <p:nvPr/>
        </p:nvSpPr>
        <p:spPr>
          <a:xfrm>
            <a:off x="7092280" y="5877272"/>
            <a:ext cx="146501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l-GR" dirty="0">
                <a:solidFill>
                  <a:schemeClr val="bg1"/>
                </a:solidFill>
              </a:rPr>
              <a:t>τραπεζοειδής</a:t>
            </a:r>
          </a:p>
        </p:txBody>
      </p:sp>
      <p:sp>
        <p:nvSpPr>
          <p:cNvPr id="5" name="4 - TextBox"/>
          <p:cNvSpPr txBox="1"/>
          <p:nvPr/>
        </p:nvSpPr>
        <p:spPr>
          <a:xfrm>
            <a:off x="3059832" y="764704"/>
            <a:ext cx="2341795" cy="369332"/>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l-GR" dirty="0"/>
              <a:t>Παθολογική δοκιμασία</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DESMEDT KF 3 DIPLOPIA.png"/>
          <p:cNvPicPr>
            <a:picLocks noChangeAspect="1"/>
          </p:cNvPicPr>
          <p:nvPr/>
        </p:nvPicPr>
        <p:blipFill>
          <a:blip r:embed="rId2" cstate="print"/>
          <a:stretch>
            <a:fillRect/>
          </a:stretch>
        </p:blipFill>
        <p:spPr>
          <a:xfrm>
            <a:off x="556591" y="0"/>
            <a:ext cx="8030817" cy="6858000"/>
          </a:xfrm>
          <a:prstGeom prst="rect">
            <a:avLst/>
          </a:prstGeom>
        </p:spPr>
      </p:pic>
      <p:sp>
        <p:nvSpPr>
          <p:cNvPr id="3" name="2 - TextBox"/>
          <p:cNvSpPr txBox="1"/>
          <p:nvPr/>
        </p:nvSpPr>
        <p:spPr>
          <a:xfrm>
            <a:off x="6300192" y="764704"/>
            <a:ext cx="113685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l-GR" dirty="0"/>
              <a:t>ΔΙΠΛΩΠΙΑ</a:t>
            </a:r>
          </a:p>
        </p:txBody>
      </p:sp>
      <p:sp>
        <p:nvSpPr>
          <p:cNvPr id="4" name="3 - TextBox"/>
          <p:cNvSpPr txBox="1"/>
          <p:nvPr/>
        </p:nvSpPr>
        <p:spPr>
          <a:xfrm>
            <a:off x="5724128" y="1484784"/>
            <a:ext cx="2448234"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l-GR" dirty="0"/>
              <a:t>Φυσιολογική δοκιμασία</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DESMEDT MG.png"/>
          <p:cNvPicPr>
            <a:picLocks noChangeAspect="1"/>
          </p:cNvPicPr>
          <p:nvPr/>
        </p:nvPicPr>
        <p:blipFill>
          <a:blip r:embed="rId2" cstate="print"/>
          <a:stretch>
            <a:fillRect/>
          </a:stretch>
        </p:blipFill>
        <p:spPr>
          <a:xfrm>
            <a:off x="587312" y="0"/>
            <a:ext cx="7969376" cy="6858000"/>
          </a:xfrm>
          <a:prstGeom prst="rect">
            <a:avLst/>
          </a:prstGeom>
        </p:spPr>
      </p:pic>
      <p:sp>
        <p:nvSpPr>
          <p:cNvPr id="3" name="2 - TextBox"/>
          <p:cNvSpPr txBox="1"/>
          <p:nvPr/>
        </p:nvSpPr>
        <p:spPr>
          <a:xfrm>
            <a:off x="6019444" y="1094628"/>
            <a:ext cx="113685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l-GR" dirty="0"/>
              <a:t>ΔΙΠΛΩΠΙΑ</a:t>
            </a:r>
          </a:p>
        </p:txBody>
      </p:sp>
      <p:sp>
        <p:nvSpPr>
          <p:cNvPr id="4" name="3 - TextBox"/>
          <p:cNvSpPr txBox="1"/>
          <p:nvPr/>
        </p:nvSpPr>
        <p:spPr>
          <a:xfrm>
            <a:off x="5508104" y="1844824"/>
            <a:ext cx="2341795" cy="369332"/>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l-GR" dirty="0"/>
              <a:t>Παθολογική δοκιμασία</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DESMEDT KF 2 NKN.png"/>
          <p:cNvPicPr>
            <a:picLocks noChangeAspect="1"/>
          </p:cNvPicPr>
          <p:nvPr/>
        </p:nvPicPr>
        <p:blipFill>
          <a:blip r:embed="rId2" cstate="print"/>
          <a:stretch>
            <a:fillRect/>
          </a:stretch>
        </p:blipFill>
        <p:spPr>
          <a:xfrm>
            <a:off x="0" y="955883"/>
            <a:ext cx="9144000" cy="4946234"/>
          </a:xfrm>
          <a:prstGeom prst="rect">
            <a:avLst/>
          </a:prstGeom>
        </p:spPr>
      </p:pic>
      <p:sp>
        <p:nvSpPr>
          <p:cNvPr id="3" name="2 - TextBox"/>
          <p:cNvSpPr txBox="1"/>
          <p:nvPr/>
        </p:nvSpPr>
        <p:spPr>
          <a:xfrm>
            <a:off x="1142976" y="357166"/>
            <a:ext cx="365478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l-GR" dirty="0"/>
              <a:t>ΠΙΘΑΝΗ Νόσος Κινητικού Νευρώνα</a:t>
            </a:r>
          </a:p>
        </p:txBody>
      </p:sp>
      <p:sp>
        <p:nvSpPr>
          <p:cNvPr id="4" name="3 - TextBox"/>
          <p:cNvSpPr txBox="1"/>
          <p:nvPr/>
        </p:nvSpPr>
        <p:spPr>
          <a:xfrm>
            <a:off x="6876256" y="476672"/>
            <a:ext cx="57329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l-GR" dirty="0"/>
              <a:t>ΒΑΑ</a:t>
            </a:r>
          </a:p>
        </p:txBody>
      </p:sp>
      <p:sp>
        <p:nvSpPr>
          <p:cNvPr id="5" name="4 - TextBox"/>
          <p:cNvSpPr txBox="1"/>
          <p:nvPr/>
        </p:nvSpPr>
        <p:spPr>
          <a:xfrm>
            <a:off x="6300192" y="6237312"/>
            <a:ext cx="2448234"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l-GR" dirty="0"/>
              <a:t>Φυσιολογική δοκιμασία</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LEMS DESMEDT.png"/>
          <p:cNvPicPr>
            <a:picLocks noChangeAspect="1"/>
          </p:cNvPicPr>
          <p:nvPr/>
        </p:nvPicPr>
        <p:blipFill>
          <a:blip r:embed="rId2" cstate="print"/>
          <a:stretch>
            <a:fillRect/>
          </a:stretch>
        </p:blipFill>
        <p:spPr>
          <a:xfrm>
            <a:off x="555812" y="0"/>
            <a:ext cx="8032376" cy="6858000"/>
          </a:xfrm>
          <a:prstGeom prst="rect">
            <a:avLst/>
          </a:prstGeom>
        </p:spPr>
      </p:pic>
      <p:sp>
        <p:nvSpPr>
          <p:cNvPr id="3" name="2 - TextBox"/>
          <p:cNvSpPr txBox="1"/>
          <p:nvPr/>
        </p:nvSpPr>
        <p:spPr>
          <a:xfrm>
            <a:off x="5072066" y="4429132"/>
            <a:ext cx="1670650"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a:t>LEMS DESMEDT</a:t>
            </a:r>
            <a:endParaRPr lang="el-GR" dirty="0"/>
          </a:p>
        </p:txBody>
      </p:sp>
      <p:sp>
        <p:nvSpPr>
          <p:cNvPr id="4" name="3 - TextBox"/>
          <p:cNvSpPr txBox="1"/>
          <p:nvPr/>
        </p:nvSpPr>
        <p:spPr>
          <a:xfrm>
            <a:off x="5436096" y="3789040"/>
            <a:ext cx="64472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l-GR" dirty="0"/>
              <a:t>ΑΜΔ</a:t>
            </a:r>
          </a:p>
        </p:txBody>
      </p:sp>
      <p:sp>
        <p:nvSpPr>
          <p:cNvPr id="5" name="4 - TextBox"/>
          <p:cNvSpPr txBox="1"/>
          <p:nvPr/>
        </p:nvSpPr>
        <p:spPr>
          <a:xfrm>
            <a:off x="5076056" y="5085184"/>
            <a:ext cx="2341795" cy="369332"/>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l-GR" dirty="0"/>
              <a:t>Παθολογική δοκιμασία</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TETANIKO KF.png"/>
          <p:cNvPicPr>
            <a:picLocks noChangeAspect="1"/>
          </p:cNvPicPr>
          <p:nvPr/>
        </p:nvPicPr>
        <p:blipFill>
          <a:blip r:embed="rId2" cstate="print"/>
          <a:stretch>
            <a:fillRect/>
          </a:stretch>
        </p:blipFill>
        <p:spPr>
          <a:xfrm>
            <a:off x="0" y="938210"/>
            <a:ext cx="9144000" cy="4981579"/>
          </a:xfrm>
          <a:prstGeom prst="rect">
            <a:avLst/>
          </a:prstGeom>
        </p:spPr>
      </p:pic>
      <p:sp>
        <p:nvSpPr>
          <p:cNvPr id="3" name="2 - TextBox"/>
          <p:cNvSpPr txBox="1"/>
          <p:nvPr/>
        </p:nvSpPr>
        <p:spPr>
          <a:xfrm>
            <a:off x="1547664" y="332656"/>
            <a:ext cx="2427652"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l-GR" dirty="0"/>
              <a:t>ΤΕΤΑΝΙΚΟΣ ΕΡΕΘΙΣΜΟΣ </a:t>
            </a:r>
          </a:p>
        </p:txBody>
      </p:sp>
      <p:sp>
        <p:nvSpPr>
          <p:cNvPr id="4" name="3 - TextBox"/>
          <p:cNvSpPr txBox="1"/>
          <p:nvPr/>
        </p:nvSpPr>
        <p:spPr>
          <a:xfrm>
            <a:off x="6300192" y="6237312"/>
            <a:ext cx="2448234"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l-GR" dirty="0"/>
              <a:t>Φυσιολογική δοκιμασία</a:t>
            </a:r>
          </a:p>
        </p:txBody>
      </p:sp>
      <p:sp>
        <p:nvSpPr>
          <p:cNvPr id="5" name="4 - TextBox"/>
          <p:cNvSpPr txBox="1"/>
          <p:nvPr/>
        </p:nvSpPr>
        <p:spPr>
          <a:xfrm>
            <a:off x="5220072" y="404664"/>
            <a:ext cx="64472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l-GR" dirty="0"/>
              <a:t>ΑΜΔ</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TETANKOS SE MG.png"/>
          <p:cNvPicPr>
            <a:picLocks noChangeAspect="1"/>
          </p:cNvPicPr>
          <p:nvPr/>
        </p:nvPicPr>
        <p:blipFill>
          <a:blip r:embed="rId2" cstate="print"/>
          <a:stretch>
            <a:fillRect/>
          </a:stretch>
        </p:blipFill>
        <p:spPr>
          <a:xfrm>
            <a:off x="683568" y="0"/>
            <a:ext cx="7826188" cy="6858000"/>
          </a:xfrm>
          <a:prstGeom prst="rect">
            <a:avLst/>
          </a:prstGeom>
        </p:spPr>
      </p:pic>
      <p:sp>
        <p:nvSpPr>
          <p:cNvPr id="3" name="2 - TextBox"/>
          <p:cNvSpPr txBox="1"/>
          <p:nvPr/>
        </p:nvSpPr>
        <p:spPr>
          <a:xfrm>
            <a:off x="5500694" y="1428736"/>
            <a:ext cx="2374753"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l-GR" dirty="0"/>
              <a:t>ΤΕΤΑΝΙΚΟΣ ΕΡΕΘΙΣΜΟΣ</a:t>
            </a:r>
          </a:p>
          <a:p>
            <a:r>
              <a:rPr lang="el-GR" dirty="0"/>
              <a:t> ΣΕ ΜΥΑΣΘΕΝΕΙΑ</a:t>
            </a:r>
          </a:p>
        </p:txBody>
      </p:sp>
      <p:sp>
        <p:nvSpPr>
          <p:cNvPr id="4" name="3 - TextBox"/>
          <p:cNvSpPr txBox="1"/>
          <p:nvPr/>
        </p:nvSpPr>
        <p:spPr>
          <a:xfrm>
            <a:off x="5868144" y="5949280"/>
            <a:ext cx="2448234"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l-GR" dirty="0"/>
              <a:t>Φυσιολογική δοκιμασία</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LEMS 40HZ.png"/>
          <p:cNvPicPr>
            <a:picLocks noChangeAspect="1"/>
          </p:cNvPicPr>
          <p:nvPr/>
        </p:nvPicPr>
        <p:blipFill>
          <a:blip r:embed="rId2" cstate="print"/>
          <a:stretch>
            <a:fillRect/>
          </a:stretch>
        </p:blipFill>
        <p:spPr>
          <a:xfrm>
            <a:off x="555812" y="0"/>
            <a:ext cx="8032376" cy="6858000"/>
          </a:xfrm>
          <a:prstGeom prst="rect">
            <a:avLst/>
          </a:prstGeom>
        </p:spPr>
      </p:pic>
      <p:sp>
        <p:nvSpPr>
          <p:cNvPr id="3" name="2 - TextBox"/>
          <p:cNvSpPr txBox="1"/>
          <p:nvPr/>
        </p:nvSpPr>
        <p:spPr>
          <a:xfrm>
            <a:off x="1857356" y="6215082"/>
            <a:ext cx="204825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l-GR" dirty="0"/>
              <a:t>ΤΕΤΑΝΙΚΟΣ ΣΕ </a:t>
            </a:r>
            <a:r>
              <a:rPr lang="en-US" dirty="0"/>
              <a:t>LEMS</a:t>
            </a:r>
            <a:endParaRPr lang="el-G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857232"/>
            <a:ext cx="8686800" cy="5768997"/>
          </a:xfrm>
        </p:spPr>
        <p:txBody>
          <a:bodyPr>
            <a:normAutofit fontScale="70000" lnSpcReduction="20000"/>
          </a:bodyPr>
          <a:lstStyle/>
          <a:p>
            <a:pPr>
              <a:buNone/>
            </a:pPr>
            <a:r>
              <a:rPr lang="el-GR" dirty="0"/>
              <a:t>Η </a:t>
            </a:r>
            <a:r>
              <a:rPr lang="el-GR" b="1" dirty="0">
                <a:solidFill>
                  <a:srgbClr val="FF0000"/>
                </a:solidFill>
              </a:rPr>
              <a:t>μυασθένεια </a:t>
            </a:r>
            <a:r>
              <a:rPr lang="el-GR" dirty="0"/>
              <a:t>προκαλείται από αποτυχία νευρομυϊκής διαβίβασης μέσω </a:t>
            </a:r>
          </a:p>
          <a:p>
            <a:pPr>
              <a:buNone/>
            </a:pPr>
            <a:r>
              <a:rPr lang="el-GR" dirty="0"/>
              <a:t>	</a:t>
            </a:r>
          </a:p>
          <a:p>
            <a:pPr>
              <a:buNone/>
            </a:pPr>
            <a:r>
              <a:rPr lang="el-GR" dirty="0"/>
              <a:t>1. Αντισωμάτων έναντι νικοτινικού υποδοχέα </a:t>
            </a:r>
            <a:r>
              <a:rPr lang="el-GR" dirty="0" err="1"/>
              <a:t>ακετυλχολίνης</a:t>
            </a:r>
            <a:r>
              <a:rPr lang="el-GR" dirty="0"/>
              <a:t> </a:t>
            </a:r>
            <a:r>
              <a:rPr lang="en-US" dirty="0"/>
              <a:t>(acetylcholine receptor </a:t>
            </a:r>
            <a:r>
              <a:rPr lang="el-GR" dirty="0"/>
              <a:t>- </a:t>
            </a:r>
            <a:r>
              <a:rPr lang="en-US" dirty="0" err="1"/>
              <a:t>AchR</a:t>
            </a:r>
            <a:r>
              <a:rPr lang="en-US" dirty="0"/>
              <a:t>)</a:t>
            </a:r>
            <a:r>
              <a:rPr lang="el-GR" dirty="0"/>
              <a:t> (80%) - μειώνουν το συνολικό τους αριθμό </a:t>
            </a:r>
            <a:r>
              <a:rPr lang="en-US" b="1" dirty="0" err="1"/>
              <a:t>AchR</a:t>
            </a:r>
            <a:r>
              <a:rPr lang="en-US" dirty="0"/>
              <a:t> </a:t>
            </a:r>
            <a:r>
              <a:rPr lang="el-GR" dirty="0"/>
              <a:t>και καταστρέφουν τη μετασυναπτική μεμβράνη</a:t>
            </a:r>
          </a:p>
          <a:p>
            <a:pPr>
              <a:buNone/>
            </a:pPr>
            <a:endParaRPr lang="el-GR" dirty="0"/>
          </a:p>
          <a:p>
            <a:pPr>
              <a:buNone/>
            </a:pPr>
            <a:r>
              <a:rPr lang="el-GR" dirty="0"/>
              <a:t>2.  Αντισωμάτων έναντι ειδικού μυϊκού υποδοχέα </a:t>
            </a:r>
            <a:r>
              <a:rPr lang="el-GR" dirty="0" err="1"/>
              <a:t>κινάσης</a:t>
            </a:r>
            <a:r>
              <a:rPr lang="el-GR" dirty="0"/>
              <a:t> </a:t>
            </a:r>
            <a:r>
              <a:rPr lang="el-GR" dirty="0" err="1"/>
              <a:t>τυροσίνης</a:t>
            </a:r>
            <a:r>
              <a:rPr lang="el-GR" dirty="0"/>
              <a:t> (</a:t>
            </a:r>
            <a:r>
              <a:rPr lang="en-US" dirty="0"/>
              <a:t>muscle-specific receptor tyrosine </a:t>
            </a:r>
            <a:r>
              <a:rPr lang="en-US" dirty="0" err="1"/>
              <a:t>kinase</a:t>
            </a:r>
            <a:r>
              <a:rPr lang="en-US" dirty="0"/>
              <a:t> </a:t>
            </a:r>
            <a:r>
              <a:rPr lang="el-GR" dirty="0"/>
              <a:t>- </a:t>
            </a:r>
            <a:r>
              <a:rPr lang="en-US" b="1" dirty="0" err="1"/>
              <a:t>MuSK</a:t>
            </a:r>
            <a:r>
              <a:rPr lang="el-GR" dirty="0"/>
              <a:t>) (5-10%) (</a:t>
            </a:r>
            <a:r>
              <a:rPr lang="en-US" dirty="0"/>
              <a:t>Hoch et al 2001)</a:t>
            </a:r>
            <a:endParaRPr lang="el-GR" dirty="0"/>
          </a:p>
          <a:p>
            <a:pPr>
              <a:buNone/>
            </a:pPr>
            <a:r>
              <a:rPr lang="el-GR" dirty="0"/>
              <a:t>3. Αντισωμάτων έναντι </a:t>
            </a:r>
            <a:r>
              <a:rPr lang="el-GR" b="1" dirty="0"/>
              <a:t>άγνωστων αντιγόνων</a:t>
            </a:r>
            <a:r>
              <a:rPr lang="el-GR" dirty="0"/>
              <a:t>.</a:t>
            </a:r>
          </a:p>
          <a:p>
            <a:pPr>
              <a:buNone/>
            </a:pPr>
            <a:r>
              <a:rPr lang="el-GR" dirty="0"/>
              <a:t>	</a:t>
            </a:r>
          </a:p>
          <a:p>
            <a:pPr>
              <a:buNone/>
            </a:pPr>
            <a:r>
              <a:rPr lang="el-GR" dirty="0"/>
              <a:t>Οι ασθενείς σε ποσοστό 85% είναι θετικοί σε </a:t>
            </a:r>
            <a:r>
              <a:rPr lang="en-US" dirty="0" err="1"/>
              <a:t>Ab</a:t>
            </a:r>
            <a:r>
              <a:rPr lang="en-US" dirty="0"/>
              <a:t> </a:t>
            </a:r>
            <a:r>
              <a:rPr lang="en-US" dirty="0" err="1"/>
              <a:t>AchR</a:t>
            </a:r>
            <a:r>
              <a:rPr lang="en-US" dirty="0"/>
              <a:t> </a:t>
            </a:r>
            <a:r>
              <a:rPr lang="el-GR" dirty="0"/>
              <a:t> ή </a:t>
            </a:r>
            <a:r>
              <a:rPr lang="en-US" dirty="0" err="1"/>
              <a:t>Ab</a:t>
            </a:r>
            <a:r>
              <a:rPr lang="en-US" dirty="0"/>
              <a:t> </a:t>
            </a:r>
            <a:r>
              <a:rPr lang="en-US" dirty="0" err="1"/>
              <a:t>MusK</a:t>
            </a:r>
            <a:r>
              <a:rPr lang="el-GR" dirty="0"/>
              <a:t>.</a:t>
            </a:r>
          </a:p>
          <a:p>
            <a:pPr>
              <a:buNone/>
            </a:pPr>
            <a:endParaRPr lang="el-GR" dirty="0"/>
          </a:p>
          <a:p>
            <a:pPr>
              <a:buNone/>
            </a:pPr>
            <a:r>
              <a:rPr lang="el-GR" dirty="0"/>
              <a:t>Παραμένει ένα ποσοστό </a:t>
            </a:r>
            <a:r>
              <a:rPr lang="el-GR" b="1" dirty="0"/>
              <a:t>15% διπλά </a:t>
            </a:r>
            <a:r>
              <a:rPr lang="el-GR" b="1" dirty="0" err="1"/>
              <a:t>οροαρνητικών</a:t>
            </a:r>
            <a:r>
              <a:rPr lang="el-GR" b="1" dirty="0"/>
              <a:t>.</a:t>
            </a:r>
          </a:p>
          <a:p>
            <a:pPr>
              <a:buNone/>
            </a:pPr>
            <a:endParaRPr lang="el-GR" b="1" dirty="0"/>
          </a:p>
          <a:p>
            <a:pPr>
              <a:buNone/>
            </a:pPr>
            <a:r>
              <a:rPr lang="el-GR" dirty="0"/>
              <a:t>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lems.png"/>
          <p:cNvPicPr>
            <a:picLocks noChangeAspect="1"/>
          </p:cNvPicPr>
          <p:nvPr/>
        </p:nvPicPr>
        <p:blipFill>
          <a:blip r:embed="rId2" cstate="print"/>
          <a:stretch>
            <a:fillRect/>
          </a:stretch>
        </p:blipFill>
        <p:spPr>
          <a:xfrm>
            <a:off x="1000099" y="500042"/>
            <a:ext cx="7521067" cy="5786478"/>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528638" y="23813"/>
            <a:ext cx="8086725" cy="6810375"/>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desmedt1.png"/>
          <p:cNvPicPr>
            <a:picLocks noChangeAspect="1"/>
          </p:cNvPicPr>
          <p:nvPr/>
        </p:nvPicPr>
        <p:blipFill>
          <a:blip r:embed="rId2" cstate="print"/>
          <a:stretch>
            <a:fillRect/>
          </a:stretch>
        </p:blipFill>
        <p:spPr>
          <a:xfrm>
            <a:off x="642910" y="-79794"/>
            <a:ext cx="7429552" cy="6937794"/>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6632"/>
            <a:ext cx="8229600" cy="1301006"/>
          </a:xfrm>
          <a:solidFill>
            <a:srgbClr val="FFFF00"/>
          </a:solidFill>
        </p:spPr>
        <p:txBody>
          <a:bodyPr>
            <a:normAutofit fontScale="90000"/>
          </a:bodyPr>
          <a:lstStyle/>
          <a:p>
            <a:br>
              <a:rPr lang="en-US" dirty="0"/>
            </a:br>
            <a:r>
              <a:rPr lang="el-GR" dirty="0"/>
              <a:t>ΗΛΕΚΤΡΟΦΥΣΙΟΛΟΓΙΚΟΣ ΕΛΕΓΧΟΣ</a:t>
            </a:r>
            <a:br>
              <a:rPr lang="en-US" dirty="0"/>
            </a:br>
            <a:r>
              <a:rPr lang="el-GR" dirty="0"/>
              <a:t>ΗΜΓ μονήρους μυϊκής ίνας.</a:t>
            </a:r>
            <a:br>
              <a:rPr lang="el-GR" dirty="0"/>
            </a:br>
            <a:endParaRPr lang="el-GR" dirty="0"/>
          </a:p>
        </p:txBody>
      </p:sp>
      <p:sp>
        <p:nvSpPr>
          <p:cNvPr id="3" name="2 - Θέση περιεχομένου"/>
          <p:cNvSpPr>
            <a:spLocks noGrp="1"/>
          </p:cNvSpPr>
          <p:nvPr>
            <p:ph idx="1"/>
          </p:nvPr>
        </p:nvSpPr>
        <p:spPr/>
        <p:txBody>
          <a:bodyPr/>
          <a:lstStyle/>
          <a:p>
            <a:pPr marL="0" indent="0">
              <a:buNone/>
            </a:pPr>
            <a:r>
              <a:rPr lang="el-GR" dirty="0">
                <a:solidFill>
                  <a:srgbClr val="FF0000"/>
                </a:solidFill>
              </a:rPr>
              <a:t>Ευαισθησία</a:t>
            </a:r>
            <a:r>
              <a:rPr lang="el-GR" dirty="0"/>
              <a:t> </a:t>
            </a:r>
            <a:r>
              <a:rPr lang="el-GR" dirty="0">
                <a:solidFill>
                  <a:srgbClr val="FF0000"/>
                </a:solidFill>
              </a:rPr>
              <a:t>95%</a:t>
            </a:r>
            <a:r>
              <a:rPr lang="el-GR" dirty="0"/>
              <a:t> στη μυασθένεια αλλά </a:t>
            </a:r>
            <a:r>
              <a:rPr lang="el-GR" u="sng" dirty="0"/>
              <a:t>δεν είναι τελείως ειδική. </a:t>
            </a:r>
          </a:p>
          <a:p>
            <a:pPr marL="0" indent="0">
              <a:buNone/>
            </a:pPr>
            <a:r>
              <a:rPr lang="el-GR" dirty="0"/>
              <a:t>Μετρά τη </a:t>
            </a:r>
            <a:r>
              <a:rPr lang="el-GR" u="sng" dirty="0"/>
              <a:t>μεταβλητότητα του χρόνου της συναπτικής διαβίβασης </a:t>
            </a:r>
            <a:r>
              <a:rPr lang="el-GR" dirty="0"/>
              <a:t>(</a:t>
            </a:r>
            <a:r>
              <a:rPr lang="en-US" dirty="0"/>
              <a:t>jitter)</a:t>
            </a:r>
            <a:r>
              <a:rPr lang="el-GR" dirty="0"/>
              <a:t> μεταξύ δύο μυϊκών ινών που νευρώνονται από την ιδία νευρική ίνα.</a:t>
            </a:r>
            <a:endParaRPr lang="en-US" dirty="0"/>
          </a:p>
          <a:p>
            <a:pPr marL="0" indent="0">
              <a:buNone/>
            </a:pPr>
            <a:r>
              <a:rPr lang="el-GR" dirty="0"/>
              <a:t> Επιπλέον το δυναμικό μυϊκής ίνας μπορεί να μπλοκαριστεί τελείως.</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rgbClr val="FFFF00"/>
          </a:solidFill>
        </p:spPr>
        <p:txBody>
          <a:bodyPr/>
          <a:lstStyle/>
          <a:p>
            <a:r>
              <a:rPr lang="el-GR" dirty="0"/>
              <a:t>ΗΜΓ ΜΟΝΗΡΟΥΣ ΜΥΙΚΗΣ ΙΝΑΣ</a:t>
            </a:r>
          </a:p>
        </p:txBody>
      </p:sp>
      <p:sp>
        <p:nvSpPr>
          <p:cNvPr id="3" name="2 - Θέση περιεχομένου"/>
          <p:cNvSpPr>
            <a:spLocks noGrp="1"/>
          </p:cNvSpPr>
          <p:nvPr>
            <p:ph idx="1"/>
          </p:nvPr>
        </p:nvSpPr>
        <p:spPr>
          <a:xfrm>
            <a:off x="357158" y="1600200"/>
            <a:ext cx="8572560" cy="4525963"/>
          </a:xfrm>
        </p:spPr>
        <p:txBody>
          <a:bodyPr>
            <a:normAutofit fontScale="85000" lnSpcReduction="10000"/>
          </a:bodyPr>
          <a:lstStyle/>
          <a:p>
            <a:pPr marL="0" indent="0">
              <a:buNone/>
            </a:pPr>
            <a:r>
              <a:rPr lang="el-GR" dirty="0">
                <a:solidFill>
                  <a:srgbClr val="FF0000"/>
                </a:solidFill>
              </a:rPr>
              <a:t>Χρονοδιακύμανση</a:t>
            </a:r>
            <a:r>
              <a:rPr lang="el-GR" dirty="0"/>
              <a:t>: χρόνος που μεσολαβεί ανάμεσα στην νευρική διέγερση και στη δημιουργία</a:t>
            </a:r>
            <a:r>
              <a:rPr lang="en-US" dirty="0"/>
              <a:t> </a:t>
            </a:r>
            <a:r>
              <a:rPr lang="el-GR" dirty="0"/>
              <a:t>δυναμικού ενεργείας μυϊκής ίνας λόγω μεταβολών ΔΤΚΠ. </a:t>
            </a:r>
          </a:p>
          <a:p>
            <a:pPr marL="0" indent="0">
              <a:buFont typeface="Wingdings" pitchFamily="2" charset="2"/>
              <a:buChar char="q"/>
            </a:pPr>
            <a:r>
              <a:rPr lang="el-GR" dirty="0"/>
              <a:t>Φυσιολογικά τα ΔΤΚΠ είναι </a:t>
            </a:r>
            <a:r>
              <a:rPr lang="el-GR" b="1" dirty="0">
                <a:solidFill>
                  <a:schemeClr val="tx2">
                    <a:lumMod val="60000"/>
                    <a:lumOff val="40000"/>
                  </a:schemeClr>
                </a:solidFill>
              </a:rPr>
              <a:t>μεγαλύτερα από τον ουδό και φτάνουν σε αυτόν στον ίδιο χρόνο.</a:t>
            </a:r>
          </a:p>
          <a:p>
            <a:pPr marL="0" indent="0">
              <a:buFont typeface="Wingdings" pitchFamily="2" charset="2"/>
              <a:buChar char="q"/>
            </a:pPr>
            <a:r>
              <a:rPr lang="el-GR" dirty="0"/>
              <a:t> Στις διαταραχές ΝΜΣ η μείωση παράγοντα ασφαλείας </a:t>
            </a:r>
            <a:r>
              <a:rPr lang="el-GR" u="sng" dirty="0"/>
              <a:t>αυξάνει τη χρονοδιακύμανση </a:t>
            </a:r>
            <a:r>
              <a:rPr lang="el-GR" dirty="0"/>
              <a:t>επειδή το </a:t>
            </a:r>
            <a:r>
              <a:rPr lang="el-GR" b="1" dirty="0">
                <a:solidFill>
                  <a:schemeClr val="tx2">
                    <a:lumMod val="60000"/>
                    <a:lumOff val="40000"/>
                  </a:schemeClr>
                </a:solidFill>
              </a:rPr>
              <a:t>οριακά</a:t>
            </a:r>
            <a:r>
              <a:rPr lang="el-GR" dirty="0"/>
              <a:t> επαρκές ΔΤΚΠ </a:t>
            </a:r>
            <a:r>
              <a:rPr lang="el-GR" b="1" dirty="0">
                <a:solidFill>
                  <a:schemeClr val="tx2">
                    <a:lumMod val="60000"/>
                    <a:lumOff val="40000"/>
                  </a:schemeClr>
                </a:solidFill>
              </a:rPr>
              <a:t>προσεγγίζει τον ουδό σε διαφορετικό χρόνο</a:t>
            </a:r>
            <a:r>
              <a:rPr lang="el-GR" dirty="0"/>
              <a:t>.</a:t>
            </a:r>
          </a:p>
          <a:p>
            <a:pPr marL="0" indent="0">
              <a:buFont typeface="Wingdings" pitchFamily="2" charset="2"/>
              <a:buChar char="q"/>
            </a:pPr>
            <a:r>
              <a:rPr lang="el-GR" dirty="0"/>
              <a:t> Αν πέσει </a:t>
            </a:r>
            <a:r>
              <a:rPr lang="el-GR" b="1" dirty="0">
                <a:solidFill>
                  <a:schemeClr val="tx2">
                    <a:lumMod val="60000"/>
                    <a:lumOff val="40000"/>
                  </a:schemeClr>
                </a:solidFill>
              </a:rPr>
              <a:t>κάτω από τον ουδό, τότε δεν παράγεται δυναμικό ενεργείας</a:t>
            </a:r>
            <a:r>
              <a:rPr lang="el-GR" dirty="0"/>
              <a:t> και έχουμε </a:t>
            </a:r>
            <a:r>
              <a:rPr lang="el-GR" u="sng" dirty="0"/>
              <a:t>αποκλεισμό μυϊκής ίνας</a:t>
            </a:r>
            <a:r>
              <a:rPr lang="el-GR" dirty="0"/>
              <a: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142976" y="4214818"/>
            <a:ext cx="6004529" cy="1754326"/>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l-GR" dirty="0"/>
              <a:t>Γενικευμένη μυασθένεια:90% ΚΕΔ, 100% προσβεβλημένο μυ</a:t>
            </a:r>
          </a:p>
          <a:p>
            <a:r>
              <a:rPr lang="el-GR" dirty="0"/>
              <a:t>Οφθαλμική μυασθένεια: 60% ΚΕΔ, 90% σφιγκτήρα βλεφάρων</a:t>
            </a:r>
          </a:p>
          <a:p>
            <a:r>
              <a:rPr lang="el-GR" dirty="0"/>
              <a:t>Αν αρνητική δοκιμασία σε αδύναμο μυ αποκλείεται η νόσος</a:t>
            </a:r>
          </a:p>
          <a:p>
            <a:r>
              <a:rPr lang="el-GR" dirty="0"/>
              <a:t>Ψευδώς θετική: </a:t>
            </a:r>
            <a:r>
              <a:rPr lang="el-GR" dirty="0" err="1"/>
              <a:t>ανανεύρωση</a:t>
            </a:r>
            <a:r>
              <a:rPr lang="el-GR" dirty="0"/>
              <a:t>, μερική βλάβη ΚΜ.</a:t>
            </a:r>
          </a:p>
          <a:p>
            <a:r>
              <a:rPr lang="el-GR" dirty="0"/>
              <a:t>Απαιτείται αποκλεισμός 25% για να </a:t>
            </a:r>
            <a:r>
              <a:rPr lang="el-GR" dirty="0" err="1"/>
              <a:t>θετικοποιηθεί</a:t>
            </a:r>
            <a:r>
              <a:rPr lang="el-GR" dirty="0"/>
              <a:t> </a:t>
            </a:r>
            <a:r>
              <a:rPr lang="en-US" dirty="0"/>
              <a:t>RNS</a:t>
            </a:r>
            <a:endParaRPr lang="el-GR" dirty="0"/>
          </a:p>
          <a:p>
            <a:endParaRPr lang="el-GR" dirty="0"/>
          </a:p>
        </p:txBody>
      </p:sp>
      <p:sp>
        <p:nvSpPr>
          <p:cNvPr id="5" name="4 - TextBox"/>
          <p:cNvSpPr txBox="1"/>
          <p:nvPr/>
        </p:nvSpPr>
        <p:spPr>
          <a:xfrm>
            <a:off x="785786" y="1714488"/>
            <a:ext cx="7786710"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l-GR" dirty="0"/>
              <a:t>Τοποθετείται η βελόνα έτσι ώστε να καταγράφει  από 2  μ. ίνες της  ίδιας Κινητικής Μονάδας (ΚΜ).  </a:t>
            </a:r>
          </a:p>
          <a:p>
            <a:r>
              <a:rPr lang="el-GR" dirty="0"/>
              <a:t>Γίνεται εκούσια σύσπαση  ή ερεθισμός ενδομυϊκής  νευρικής ίνας.</a:t>
            </a:r>
          </a:p>
          <a:p>
            <a:r>
              <a:rPr lang="el-GR" dirty="0"/>
              <a:t>Μετρώνται 20 ζεύγη. </a:t>
            </a:r>
          </a:p>
          <a:p>
            <a:r>
              <a:rPr lang="el-GR" dirty="0"/>
              <a:t>Δεν επηρεάζεται από τη λήψη </a:t>
            </a:r>
            <a:r>
              <a:rPr lang="el-GR" dirty="0" err="1"/>
              <a:t>αντιχολινεστερασικών</a:t>
            </a:r>
            <a:r>
              <a:rPr lang="el-GR" dirty="0"/>
              <a:t>. </a:t>
            </a:r>
          </a:p>
          <a:p>
            <a:r>
              <a:rPr lang="el-GR" dirty="0"/>
              <a:t>Συνήθως ο </a:t>
            </a:r>
            <a:r>
              <a:rPr lang="el-GR" b="1" dirty="0">
                <a:solidFill>
                  <a:schemeClr val="tx2">
                    <a:lumMod val="60000"/>
                    <a:lumOff val="40000"/>
                  </a:schemeClr>
                </a:solidFill>
              </a:rPr>
              <a:t>ΚΕΔ </a:t>
            </a:r>
            <a:r>
              <a:rPr lang="el-GR" dirty="0"/>
              <a:t>είναι παθολογικός στη μυασθένεια. </a:t>
            </a:r>
            <a:endParaRPr lang="en-US" dirty="0"/>
          </a:p>
          <a:p>
            <a:r>
              <a:rPr lang="el-GR" dirty="0"/>
              <a:t>Το</a:t>
            </a:r>
            <a:r>
              <a:rPr lang="en-US" dirty="0"/>
              <a:t> jitter </a:t>
            </a:r>
            <a:r>
              <a:rPr lang="el-GR" dirty="0"/>
              <a:t>αποτελεί μέτρο βαρύτητας </a:t>
            </a:r>
          </a:p>
          <a:p>
            <a:r>
              <a:rPr lang="el-GR" dirty="0"/>
              <a:t>(μειώνεται στη βελτίωση, εκτίμηση επιτυχίας θεραπείας)</a:t>
            </a:r>
          </a:p>
        </p:txBody>
      </p:sp>
      <p:sp>
        <p:nvSpPr>
          <p:cNvPr id="8" name="1 - Τίτλος"/>
          <p:cNvSpPr>
            <a:spLocks noGrp="1"/>
          </p:cNvSpPr>
          <p:nvPr>
            <p:ph type="title" idx="4294967295"/>
          </p:nvPr>
        </p:nvSpPr>
        <p:spPr>
          <a:xfrm>
            <a:off x="500034" y="285728"/>
            <a:ext cx="8229600" cy="1143000"/>
          </a:xfrm>
          <a:solidFill>
            <a:srgbClr val="FFFF00"/>
          </a:solidFill>
        </p:spPr>
        <p:txBody>
          <a:bodyPr/>
          <a:lstStyle/>
          <a:p>
            <a:r>
              <a:rPr lang="el-GR" dirty="0"/>
              <a:t>ΗΜΓ ΜΟΝΗΡΟΥΣ ΜΥΙΚΗΣ ΙΝΑΣ</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285984" y="1785926"/>
            <a:ext cx="3714750" cy="2286000"/>
          </a:xfrm>
          <a:prstGeom prst="rect">
            <a:avLst/>
          </a:prstGeom>
          <a:noFill/>
          <a:ln w="9525">
            <a:noFill/>
            <a:miter lim="800000"/>
            <a:headEnd/>
            <a:tailEnd/>
          </a:ln>
          <a:effectLst/>
        </p:spPr>
      </p:pic>
      <p:sp>
        <p:nvSpPr>
          <p:cNvPr id="3" name="2 - TextBox"/>
          <p:cNvSpPr txBox="1"/>
          <p:nvPr/>
        </p:nvSpPr>
        <p:spPr>
          <a:xfrm>
            <a:off x="357158" y="4429132"/>
            <a:ext cx="7882322" cy="1754326"/>
          </a:xfrm>
          <a:prstGeom prst="rect">
            <a:avLst/>
          </a:prstGeom>
          <a:noFill/>
        </p:spPr>
        <p:txBody>
          <a:bodyPr wrap="square" rtlCol="0">
            <a:spAutoFit/>
          </a:bodyPr>
          <a:lstStyle/>
          <a:p>
            <a:r>
              <a:rPr lang="el-GR" dirty="0"/>
              <a:t>Μετράται η </a:t>
            </a:r>
            <a:r>
              <a:rPr lang="el-GR" dirty="0">
                <a:solidFill>
                  <a:srgbClr val="FF0000"/>
                </a:solidFill>
              </a:rPr>
              <a:t>χρονοδιακύμανση (</a:t>
            </a:r>
            <a:r>
              <a:rPr lang="en-US" dirty="0" err="1">
                <a:solidFill>
                  <a:srgbClr val="FF0000"/>
                </a:solidFill>
              </a:rPr>
              <a:t>interpotential</a:t>
            </a:r>
            <a:r>
              <a:rPr lang="en-US" dirty="0">
                <a:solidFill>
                  <a:srgbClr val="FF0000"/>
                </a:solidFill>
              </a:rPr>
              <a:t> variability-jitter</a:t>
            </a:r>
            <a:r>
              <a:rPr lang="en-US" dirty="0"/>
              <a:t>) </a:t>
            </a:r>
            <a:r>
              <a:rPr lang="el-GR" dirty="0"/>
              <a:t>στο δυναμικό Β, μεταξύ των σημείων 1 και 2. </a:t>
            </a:r>
          </a:p>
          <a:p>
            <a:r>
              <a:rPr lang="el-GR" dirty="0"/>
              <a:t>Εξαρτάται από την αγωγή στα τελικά ν. ινίδια, ΝΜΣ, ΤΚΠ. </a:t>
            </a:r>
          </a:p>
          <a:p>
            <a:r>
              <a:rPr lang="el-GR" dirty="0"/>
              <a:t>Εκφράζεται μέση τιμή συνεχόμενων διαφορών διαδοχικών διαστημάτων μεταξύ δυναμικών.</a:t>
            </a:r>
          </a:p>
          <a:p>
            <a:r>
              <a:rPr lang="el-GR" dirty="0"/>
              <a:t>Αν είναι παθολογική σε ποσοστό &gt;10 ινών, η εξέταση είναι θετική.</a:t>
            </a:r>
          </a:p>
        </p:txBody>
      </p:sp>
      <p:sp>
        <p:nvSpPr>
          <p:cNvPr id="4" name="1 - Τίτλος"/>
          <p:cNvSpPr txBox="1">
            <a:spLocks/>
          </p:cNvSpPr>
          <p:nvPr/>
        </p:nvSpPr>
        <p:spPr>
          <a:xfrm>
            <a:off x="500034" y="285728"/>
            <a:ext cx="8229600" cy="1143000"/>
          </a:xfrm>
          <a:prstGeom prst="rect">
            <a:avLst/>
          </a:prstGeom>
          <a:solidFill>
            <a:srgbClr val="FFFF00"/>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a:ln>
                  <a:noFill/>
                </a:ln>
                <a:solidFill>
                  <a:schemeClr val="tx1"/>
                </a:solidFill>
                <a:effectLst/>
                <a:uLnTx/>
                <a:uFillTx/>
                <a:latin typeface="+mj-lt"/>
                <a:ea typeface="+mj-ea"/>
                <a:cs typeface="+mj-cs"/>
              </a:rPr>
              <a:t>ΗΜΓ ΜΟΝΗΡΟΥΣ ΜΥΙΚΗΣ ΙΝΑΣ</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jitter.png"/>
          <p:cNvPicPr>
            <a:picLocks noChangeAspect="1"/>
          </p:cNvPicPr>
          <p:nvPr/>
        </p:nvPicPr>
        <p:blipFill>
          <a:blip r:embed="rId2" cstate="print"/>
          <a:stretch>
            <a:fillRect/>
          </a:stretch>
        </p:blipFill>
        <p:spPr>
          <a:xfrm>
            <a:off x="571471" y="0"/>
            <a:ext cx="8375339" cy="6429396"/>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Αποτέλεσμα εικόνας για jitter test myasthenia"/>
          <p:cNvPicPr>
            <a:picLocks noChangeAspect="1" noChangeArrowheads="1"/>
          </p:cNvPicPr>
          <p:nvPr/>
        </p:nvPicPr>
        <p:blipFill>
          <a:blip r:embed="rId2" cstate="print"/>
          <a:srcRect/>
          <a:stretch>
            <a:fillRect/>
          </a:stretch>
        </p:blipFill>
        <p:spPr bwMode="auto">
          <a:xfrm>
            <a:off x="142844" y="785794"/>
            <a:ext cx="7219950" cy="3848101"/>
          </a:xfrm>
          <a:prstGeom prst="rect">
            <a:avLst/>
          </a:prstGeom>
          <a:noFill/>
        </p:spPr>
      </p:pic>
      <p:sp>
        <p:nvSpPr>
          <p:cNvPr id="3" name="2 - TextBox"/>
          <p:cNvSpPr txBox="1"/>
          <p:nvPr/>
        </p:nvSpPr>
        <p:spPr>
          <a:xfrm>
            <a:off x="285720" y="5286388"/>
            <a:ext cx="7859075" cy="923330"/>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dirty="0"/>
              <a:t>Blocking </a:t>
            </a:r>
            <a:r>
              <a:rPr lang="el-GR" dirty="0"/>
              <a:t>εμφανίζεται όταν το </a:t>
            </a:r>
            <a:r>
              <a:rPr lang="en-US" dirty="0"/>
              <a:t>jitter </a:t>
            </a:r>
            <a:r>
              <a:rPr lang="el-GR" dirty="0"/>
              <a:t>σε ένα ζεύγος φτάνει 80-100 </a:t>
            </a:r>
            <a:r>
              <a:rPr lang="en-US" dirty="0"/>
              <a:t>s.</a:t>
            </a:r>
            <a:r>
              <a:rPr lang="el-GR" dirty="0"/>
              <a:t> </a:t>
            </a:r>
          </a:p>
          <a:p>
            <a:r>
              <a:rPr lang="el-GR" dirty="0"/>
              <a:t>Συμβαίνει όταν</a:t>
            </a:r>
            <a:r>
              <a:rPr lang="en-US" dirty="0"/>
              <a:t> </a:t>
            </a:r>
            <a:r>
              <a:rPr lang="el-GR" dirty="0"/>
              <a:t>το ΔΤΚΠ δε φτάνει στον ουδό όποτε χάνονται </a:t>
            </a:r>
            <a:r>
              <a:rPr lang="el-GR" dirty="0" err="1"/>
              <a:t>εκπολώσεις</a:t>
            </a:r>
            <a:r>
              <a:rPr lang="el-GR" dirty="0"/>
              <a:t> μ. ίνας. </a:t>
            </a:r>
          </a:p>
          <a:p>
            <a:pPr algn="ctr"/>
            <a:r>
              <a:rPr lang="el-GR" b="1" dirty="0"/>
              <a:t>ΔΕ ΣΥΜΒΑΙΝΕΙ ΠΟΤΕ ΣΕ ΥΓΙΕΙΣ.</a:t>
            </a:r>
          </a:p>
        </p:txBody>
      </p:sp>
      <p:sp>
        <p:nvSpPr>
          <p:cNvPr id="4" name="3 - TextBox"/>
          <p:cNvSpPr txBox="1"/>
          <p:nvPr/>
        </p:nvSpPr>
        <p:spPr>
          <a:xfrm>
            <a:off x="357158" y="214290"/>
            <a:ext cx="7334700" cy="646331"/>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l-GR" dirty="0"/>
              <a:t>ΠΑΡΑΓΩΝ ΑΣΦΑΛΕΙΑΣ: τα ΔΤΚΠ  είναι 3-4 φορές μεγαλύτερα από τον ουδό, </a:t>
            </a:r>
          </a:p>
          <a:p>
            <a:r>
              <a:rPr lang="el-GR" dirty="0"/>
              <a:t>για τη δημιουργία </a:t>
            </a:r>
            <a:r>
              <a:rPr lang="el-GR" dirty="0" err="1"/>
              <a:t>δυν</a:t>
            </a:r>
            <a:r>
              <a:rPr lang="el-GR" dirty="0"/>
              <a:t>. ενέργειας στη μ. ίνα.</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Αποτέλεσμα εικόνας για jitter test myasthenia"/>
          <p:cNvPicPr>
            <a:picLocks noChangeAspect="1" noChangeArrowheads="1"/>
          </p:cNvPicPr>
          <p:nvPr/>
        </p:nvPicPr>
        <p:blipFill>
          <a:blip r:embed="rId3" cstate="print"/>
          <a:srcRect/>
          <a:stretch>
            <a:fillRect/>
          </a:stretch>
        </p:blipFill>
        <p:spPr bwMode="auto">
          <a:xfrm>
            <a:off x="1285852" y="785794"/>
            <a:ext cx="3400425" cy="3619500"/>
          </a:xfrm>
          <a:prstGeom prst="rect">
            <a:avLst/>
          </a:prstGeom>
          <a:noFill/>
        </p:spPr>
      </p:pic>
      <p:sp>
        <p:nvSpPr>
          <p:cNvPr id="3" name="2 - TextBox"/>
          <p:cNvSpPr txBox="1"/>
          <p:nvPr/>
        </p:nvSpPr>
        <p:spPr>
          <a:xfrm>
            <a:off x="5143504" y="1571612"/>
            <a:ext cx="3584699" cy="1200329"/>
          </a:xfrm>
          <a:prstGeom prst="rect">
            <a:avLst/>
          </a:prstGeom>
          <a:noFill/>
        </p:spPr>
        <p:txBody>
          <a:bodyPr wrap="none" rtlCol="0">
            <a:spAutoFit/>
          </a:bodyPr>
          <a:lstStyle/>
          <a:p>
            <a:r>
              <a:rPr lang="el-GR" dirty="0"/>
              <a:t>Το </a:t>
            </a:r>
            <a:r>
              <a:rPr lang="en-US" dirty="0">
                <a:solidFill>
                  <a:srgbClr val="FF0000"/>
                </a:solidFill>
              </a:rPr>
              <a:t>Jitter</a:t>
            </a:r>
            <a:r>
              <a:rPr lang="el-GR" dirty="0"/>
              <a:t> αυξάνει σε νευροπαθητικές</a:t>
            </a:r>
          </a:p>
          <a:p>
            <a:r>
              <a:rPr lang="el-GR" dirty="0"/>
              <a:t> διαταραχές που προκαλούν </a:t>
            </a:r>
          </a:p>
          <a:p>
            <a:r>
              <a:rPr lang="el-GR" dirty="0"/>
              <a:t>απονεύρωση και </a:t>
            </a:r>
            <a:r>
              <a:rPr lang="el-GR" dirty="0" err="1"/>
              <a:t>επανανεύρωση</a:t>
            </a:r>
            <a:r>
              <a:rPr lang="el-GR" dirty="0"/>
              <a:t>. </a:t>
            </a:r>
          </a:p>
          <a:p>
            <a:r>
              <a:rPr lang="el-GR" dirty="0"/>
              <a:t>Στις μυοπάθειες αυξάνει πολύ λίγο.</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tous les antibodies.gif"/>
          <p:cNvPicPr>
            <a:picLocks noChangeAspect="1"/>
          </p:cNvPicPr>
          <p:nvPr/>
        </p:nvPicPr>
        <p:blipFill>
          <a:blip r:embed="rId2"/>
          <a:stretch>
            <a:fillRect/>
          </a:stretch>
        </p:blipFill>
        <p:spPr>
          <a:xfrm>
            <a:off x="1571604" y="0"/>
            <a:ext cx="6357982" cy="687539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Αποτέλεσμα εικόνας για jitter test myasthenia"/>
          <p:cNvPicPr>
            <a:picLocks noChangeAspect="1" noChangeArrowheads="1"/>
          </p:cNvPicPr>
          <p:nvPr/>
        </p:nvPicPr>
        <p:blipFill>
          <a:blip r:embed="rId2" cstate="print"/>
          <a:srcRect/>
          <a:stretch>
            <a:fillRect/>
          </a:stretch>
        </p:blipFill>
        <p:spPr bwMode="auto">
          <a:xfrm>
            <a:off x="928662" y="1428736"/>
            <a:ext cx="7077075" cy="4943476"/>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mcd.jpg"/>
          <p:cNvPicPr>
            <a:picLocks noChangeAspect="1"/>
          </p:cNvPicPr>
          <p:nvPr/>
        </p:nvPicPr>
        <p:blipFill>
          <a:blip r:embed="rId2" cstate="print"/>
          <a:stretch>
            <a:fillRect/>
          </a:stretch>
        </p:blipFill>
        <p:spPr>
          <a:xfrm>
            <a:off x="0" y="1317918"/>
            <a:ext cx="9144000" cy="4222164"/>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2071670" y="642918"/>
            <a:ext cx="457200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r>
              <a:rPr lang="de-DE" dirty="0"/>
              <a:t> ( Schwartz </a:t>
            </a:r>
            <a:r>
              <a:rPr lang="de-DE" dirty="0" err="1"/>
              <a:t>and</a:t>
            </a:r>
            <a:r>
              <a:rPr lang="de-DE" dirty="0"/>
              <a:t> </a:t>
            </a:r>
            <a:r>
              <a:rPr lang="de-DE" dirty="0" err="1"/>
              <a:t>Stålberg</a:t>
            </a:r>
            <a:r>
              <a:rPr lang="de-DE" dirty="0"/>
              <a:t>, 1975 ).</a:t>
            </a:r>
            <a:endParaRPr lang="el-GR" dirty="0"/>
          </a:p>
        </p:txBody>
      </p:sp>
      <p:graphicFrame>
        <p:nvGraphicFramePr>
          <p:cNvPr id="5" name="4 - Πίνακας"/>
          <p:cNvGraphicFramePr>
            <a:graphicFrameLocks noGrp="1"/>
          </p:cNvGraphicFramePr>
          <p:nvPr/>
        </p:nvGraphicFramePr>
        <p:xfrm>
          <a:off x="1071538" y="2000240"/>
          <a:ext cx="6096000" cy="212344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Muscle </a:t>
                      </a:r>
                      <a:endParaRPr lang="el-GR" dirty="0"/>
                    </a:p>
                  </a:txBody>
                  <a:tcPr/>
                </a:tc>
                <a:tc>
                  <a:txBody>
                    <a:bodyPr/>
                    <a:lstStyle/>
                    <a:p>
                      <a:r>
                        <a:rPr lang="en-US" dirty="0"/>
                        <a:t>Mean ±</a:t>
                      </a:r>
                      <a:r>
                        <a:rPr lang="el-GR" dirty="0"/>
                        <a:t> </a:t>
                      </a:r>
                      <a:r>
                        <a:rPr lang="en-US" dirty="0"/>
                        <a:t>SD </a:t>
                      </a:r>
                      <a:endParaRPr lang="el-GR" dirty="0"/>
                    </a:p>
                  </a:txBody>
                  <a:tcPr/>
                </a:tc>
                <a:tc>
                  <a:txBody>
                    <a:bodyPr/>
                    <a:lstStyle/>
                    <a:p>
                      <a:r>
                        <a:rPr lang="el-GR" dirty="0"/>
                        <a:t>ΑΝΩ ΟΡΙΟ</a:t>
                      </a:r>
                    </a:p>
                  </a:txBody>
                  <a:tcPr/>
                </a:tc>
                <a:extLst>
                  <a:ext uri="{0D108BD9-81ED-4DB2-BD59-A6C34878D82A}">
                    <a16:rowId xmlns:a16="http://schemas.microsoft.com/office/drawing/2014/main" val="10000"/>
                  </a:ext>
                </a:extLst>
              </a:tr>
              <a:tr h="370840">
                <a:tc>
                  <a:txBody>
                    <a:bodyPr/>
                    <a:lstStyle/>
                    <a:p>
                      <a:r>
                        <a:rPr lang="en-US" dirty="0" err="1"/>
                        <a:t>Frontalis</a:t>
                      </a:r>
                      <a:r>
                        <a:rPr lang="en-US" dirty="0"/>
                        <a:t> </a:t>
                      </a:r>
                      <a:endParaRPr lang="el-GR" dirty="0"/>
                    </a:p>
                  </a:txBody>
                  <a:tcPr/>
                </a:tc>
                <a:tc>
                  <a:txBody>
                    <a:bodyPr/>
                    <a:lstStyle/>
                    <a:p>
                      <a:r>
                        <a:rPr lang="en-US" dirty="0"/>
                        <a:t>20.4 ± 8.8 </a:t>
                      </a:r>
                      <a:endParaRPr lang="el-GR" dirty="0"/>
                    </a:p>
                  </a:txBody>
                  <a:tcPr/>
                </a:tc>
                <a:tc>
                  <a:txBody>
                    <a:bodyPr/>
                    <a:lstStyle/>
                    <a:p>
                      <a:r>
                        <a:rPr lang="el-GR" dirty="0"/>
                        <a:t>45</a:t>
                      </a:r>
                    </a:p>
                  </a:txBody>
                  <a:tcPr/>
                </a:tc>
                <a:extLst>
                  <a:ext uri="{0D108BD9-81ED-4DB2-BD59-A6C34878D82A}">
                    <a16:rowId xmlns:a16="http://schemas.microsoft.com/office/drawing/2014/main" val="10001"/>
                  </a:ext>
                </a:extLst>
              </a:tr>
              <a:tr h="370840">
                <a:tc>
                  <a:txBody>
                    <a:bodyPr/>
                    <a:lstStyle/>
                    <a:p>
                      <a:r>
                        <a:rPr lang="en-US" dirty="0"/>
                        <a:t>Biceps </a:t>
                      </a:r>
                      <a:endParaRPr lang="el-GR" dirty="0"/>
                    </a:p>
                  </a:txBody>
                  <a:tcPr/>
                </a:tc>
                <a:tc>
                  <a:txBody>
                    <a:bodyPr/>
                    <a:lstStyle/>
                    <a:p>
                      <a:r>
                        <a:rPr lang="en-US" dirty="0"/>
                        <a:t>15.6 ± 5.9 </a:t>
                      </a:r>
                      <a:endParaRPr lang="el-GR" dirty="0"/>
                    </a:p>
                  </a:txBody>
                  <a:tcPr/>
                </a:tc>
                <a:tc>
                  <a:txBody>
                    <a:bodyPr/>
                    <a:lstStyle/>
                    <a:p>
                      <a:r>
                        <a:rPr lang="el-GR" dirty="0"/>
                        <a:t>35</a:t>
                      </a:r>
                    </a:p>
                  </a:txBody>
                  <a:tcPr/>
                </a:tc>
                <a:extLst>
                  <a:ext uri="{0D108BD9-81ED-4DB2-BD59-A6C34878D82A}">
                    <a16:rowId xmlns:a16="http://schemas.microsoft.com/office/drawing/2014/main" val="10002"/>
                  </a:ext>
                </a:extLst>
              </a:tr>
              <a:tr h="370840">
                <a:tc>
                  <a:txBody>
                    <a:bodyPr/>
                    <a:lstStyle/>
                    <a:p>
                      <a:r>
                        <a:rPr lang="en-US" dirty="0"/>
                        <a:t>Extensor </a:t>
                      </a:r>
                      <a:r>
                        <a:rPr lang="en-US" dirty="0" err="1"/>
                        <a:t>digitorum</a:t>
                      </a:r>
                      <a:r>
                        <a:rPr lang="en-US" dirty="0"/>
                        <a:t> </a:t>
                      </a:r>
                      <a:r>
                        <a:rPr lang="en-US" dirty="0" err="1"/>
                        <a:t>communis</a:t>
                      </a:r>
                      <a:r>
                        <a:rPr lang="en-US" dirty="0"/>
                        <a:t> </a:t>
                      </a:r>
                      <a:endParaRPr lang="el-GR" dirty="0"/>
                    </a:p>
                  </a:txBody>
                  <a:tcPr/>
                </a:tc>
                <a:tc>
                  <a:txBody>
                    <a:bodyPr/>
                    <a:lstStyle/>
                    <a:p>
                      <a:r>
                        <a:rPr lang="en-US" dirty="0"/>
                        <a:t>24.6 ± 10.6 </a:t>
                      </a:r>
                      <a:endParaRPr lang="el-GR" dirty="0"/>
                    </a:p>
                  </a:txBody>
                  <a:tcPr/>
                </a:tc>
                <a:tc>
                  <a:txBody>
                    <a:bodyPr/>
                    <a:lstStyle/>
                    <a:p>
                      <a:r>
                        <a:rPr lang="el-GR" dirty="0"/>
                        <a:t>55</a:t>
                      </a:r>
                    </a:p>
                  </a:txBody>
                  <a:tcPr/>
                </a:tc>
                <a:extLst>
                  <a:ext uri="{0D108BD9-81ED-4DB2-BD59-A6C34878D82A}">
                    <a16:rowId xmlns:a16="http://schemas.microsoft.com/office/drawing/2014/main" val="10003"/>
                  </a:ext>
                </a:extLst>
              </a:tr>
              <a:tr h="370840">
                <a:tc>
                  <a:txBody>
                    <a:bodyPr/>
                    <a:lstStyle/>
                    <a:p>
                      <a:r>
                        <a:rPr lang="en-US" dirty="0" err="1"/>
                        <a:t>Tibialis</a:t>
                      </a:r>
                      <a:r>
                        <a:rPr lang="en-US" dirty="0"/>
                        <a:t> anterior </a:t>
                      </a:r>
                      <a:endParaRPr lang="el-GR" dirty="0"/>
                    </a:p>
                  </a:txBody>
                  <a:tcPr/>
                </a:tc>
                <a:tc>
                  <a:txBody>
                    <a:bodyPr/>
                    <a:lstStyle/>
                    <a:p>
                      <a:r>
                        <a:rPr lang="en-US" dirty="0"/>
                        <a:t>31.0 ± 10.6 </a:t>
                      </a:r>
                      <a:endParaRPr lang="el-GR" dirty="0"/>
                    </a:p>
                  </a:txBody>
                  <a:tcPr/>
                </a:tc>
                <a:tc>
                  <a:txBody>
                    <a:bodyPr/>
                    <a:lstStyle/>
                    <a:p>
                      <a:r>
                        <a:rPr lang="el-GR" dirty="0"/>
                        <a:t>60</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2667000" y="757238"/>
            <a:ext cx="3810000" cy="5343525"/>
          </a:xfrm>
          <a:prstGeom prst="rect">
            <a:avLst/>
          </a:prstGeom>
          <a:noFill/>
          <a:ln w="9525">
            <a:noFill/>
            <a:miter lim="800000"/>
            <a:headEnd/>
            <a:tailEnd/>
          </a:ln>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l-GR" dirty="0"/>
              <a:t>ΑΠΕΙΚΟΝΙΣΤΙΚΟΣ ΕΛΕΓΧΟΣ</a:t>
            </a:r>
          </a:p>
        </p:txBody>
      </p:sp>
      <p:sp>
        <p:nvSpPr>
          <p:cNvPr id="3" name="2 - Θέση περιεχομένου"/>
          <p:cNvSpPr>
            <a:spLocks noGrp="1"/>
          </p:cNvSpPr>
          <p:nvPr>
            <p:ph idx="1"/>
          </p:nvPr>
        </p:nvSpPr>
        <p:spPr/>
        <p:txBody>
          <a:bodyPr/>
          <a:lstStyle/>
          <a:p>
            <a:pPr>
              <a:buNone/>
            </a:pPr>
            <a:r>
              <a:rPr lang="en-US" dirty="0"/>
              <a:t>CT-MRI</a:t>
            </a:r>
            <a:r>
              <a:rPr lang="el-GR" dirty="0"/>
              <a:t> θώρακος για έλεγχο θυμώματος</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lstStyle/>
          <a:p>
            <a:r>
              <a:rPr lang="el-GR" dirty="0"/>
              <a:t>ΔΙΑΓΝΩΣΤΙΚΑ ΠΡΟΒΛΗΜΑΤΑ</a:t>
            </a:r>
          </a:p>
        </p:txBody>
      </p:sp>
      <p:sp>
        <p:nvSpPr>
          <p:cNvPr id="3" name="2 - Θέση περιεχομένου"/>
          <p:cNvSpPr>
            <a:spLocks noGrp="1"/>
          </p:cNvSpPr>
          <p:nvPr>
            <p:ph idx="1"/>
          </p:nvPr>
        </p:nvSpPr>
        <p:spPr/>
        <p:txBody>
          <a:bodyPr>
            <a:normAutofit fontScale="62500" lnSpcReduction="20000"/>
          </a:bodyPr>
          <a:lstStyle/>
          <a:p>
            <a:pPr>
              <a:buNone/>
            </a:pPr>
            <a:r>
              <a:rPr lang="el-GR" dirty="0"/>
              <a:t>Συνύπαρξη μυασθένειας με </a:t>
            </a:r>
            <a:r>
              <a:rPr lang="el-GR" b="1" dirty="0" err="1"/>
              <a:t>θυρεοτοξίκωση</a:t>
            </a:r>
            <a:r>
              <a:rPr lang="el-GR" dirty="0"/>
              <a:t>: προκαλεί οφθαλμική μυοπάθεια και σχετίζεται με περιοδική παράλυση. ΔΔ εξόφθαλμος, πτώση και μη ανταπόκριση στη νεοστιγμίνη</a:t>
            </a:r>
          </a:p>
          <a:p>
            <a:pPr>
              <a:buNone/>
            </a:pPr>
            <a:r>
              <a:rPr lang="el-GR" b="1" dirty="0" err="1"/>
              <a:t>Πολυμυοσίτις</a:t>
            </a:r>
            <a:r>
              <a:rPr lang="el-GR" b="1" dirty="0"/>
              <a:t> (ΠΜ) – μυοπάθεια με έγκλειστα (ΙΒΜ)</a:t>
            </a:r>
            <a:r>
              <a:rPr lang="el-GR" dirty="0"/>
              <a:t>: δεν προσβάλλουν οφθαλμικούς μυς. Μπορεί να συνυπάρχουν στο πλαίσιο συνύπαρξης 2 </a:t>
            </a:r>
            <a:r>
              <a:rPr lang="el-GR" dirty="0" err="1"/>
              <a:t>αυτοάνοσων</a:t>
            </a:r>
            <a:r>
              <a:rPr lang="el-GR" dirty="0"/>
              <a:t> νοσημάτων.</a:t>
            </a:r>
          </a:p>
          <a:p>
            <a:pPr>
              <a:buNone/>
            </a:pPr>
            <a:r>
              <a:rPr lang="el-GR" b="1" dirty="0"/>
              <a:t>Κατάθλιψη</a:t>
            </a:r>
            <a:r>
              <a:rPr lang="el-GR" dirty="0"/>
              <a:t>: υποστηρίζουν διπλωπία που βελτιώνεται με νεοστιγμίνη. Αντίστροφα, πολλοί μυασθενικοί αντιμετωπίζονται ως αγχώδεις ή </a:t>
            </a:r>
            <a:r>
              <a:rPr lang="el-GR" dirty="0" err="1"/>
              <a:t>μετατρεπτικοί</a:t>
            </a:r>
            <a:endParaRPr lang="el-GR" dirty="0"/>
          </a:p>
          <a:p>
            <a:pPr>
              <a:buNone/>
            </a:pPr>
            <a:r>
              <a:rPr lang="el-GR" dirty="0"/>
              <a:t>Προϊούσα εξωτερική </a:t>
            </a:r>
            <a:r>
              <a:rPr lang="el-GR" dirty="0" err="1"/>
              <a:t>οφθαλμοπληγία</a:t>
            </a:r>
            <a:r>
              <a:rPr lang="el-GR" dirty="0"/>
              <a:t>- εστιακές </a:t>
            </a:r>
            <a:r>
              <a:rPr lang="el-GR" b="1" dirty="0"/>
              <a:t>μυοπάθειες-</a:t>
            </a:r>
            <a:r>
              <a:rPr lang="el-GR" dirty="0"/>
              <a:t> συγγενής μυασθένεια.</a:t>
            </a:r>
          </a:p>
          <a:p>
            <a:pPr>
              <a:buNone/>
            </a:pPr>
            <a:r>
              <a:rPr lang="el-GR" dirty="0"/>
              <a:t>Δυσφαγία και δυσαρθρία: </a:t>
            </a:r>
            <a:r>
              <a:rPr lang="el-GR" b="1" dirty="0"/>
              <a:t>ΣΚΠ, ΠΜ, ΙΒΜ, ΑΕΕ, ΝΚΝ</a:t>
            </a:r>
          </a:p>
          <a:p>
            <a:pPr>
              <a:buNone/>
            </a:pPr>
            <a:r>
              <a:rPr lang="el-GR" b="1" dirty="0"/>
              <a:t>Αλλαντίαση</a:t>
            </a:r>
            <a:r>
              <a:rPr lang="el-GR" dirty="0"/>
              <a:t>: συμμετοχή της κόρης (μυδρίαση, μη αντιδρώσα)</a:t>
            </a:r>
          </a:p>
          <a:p>
            <a:pPr>
              <a:buNone/>
            </a:pPr>
            <a:r>
              <a:rPr lang="en-US" b="1" dirty="0" err="1"/>
              <a:t>Guillain</a:t>
            </a:r>
            <a:r>
              <a:rPr lang="en-US" b="1" dirty="0"/>
              <a:t> </a:t>
            </a:r>
            <a:r>
              <a:rPr lang="en-US" b="1" dirty="0" err="1"/>
              <a:t>Barre</a:t>
            </a:r>
            <a:r>
              <a:rPr lang="en-US" b="1" dirty="0"/>
              <a:t> Syndrome</a:t>
            </a:r>
            <a:r>
              <a:rPr lang="el-GR" dirty="0"/>
              <a:t>: </a:t>
            </a:r>
            <a:r>
              <a:rPr lang="el-GR" dirty="0" err="1"/>
              <a:t>Οφθαλμοφαρυγγικά</a:t>
            </a:r>
            <a:endParaRPr lang="el-GR" dirty="0"/>
          </a:p>
          <a:p>
            <a:pPr>
              <a:buNone/>
            </a:pPr>
            <a:r>
              <a:rPr lang="el-GR" dirty="0"/>
              <a:t>Δηλητηρίαση με </a:t>
            </a:r>
            <a:r>
              <a:rPr lang="el-GR" b="1" dirty="0" err="1"/>
              <a:t>οργανοφωσφορικά</a:t>
            </a:r>
            <a:r>
              <a:rPr lang="el-GR" dirty="0"/>
              <a:t>: </a:t>
            </a:r>
            <a:r>
              <a:rPr lang="el-GR" dirty="0" err="1"/>
              <a:t>χολινεργική</a:t>
            </a:r>
            <a:r>
              <a:rPr lang="el-GR" dirty="0"/>
              <a:t> κρίση</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Διαφορική Διάγνωση</a:t>
            </a:r>
          </a:p>
        </p:txBody>
      </p:sp>
      <p:sp>
        <p:nvSpPr>
          <p:cNvPr id="3" name="2 - Θέση περιεχομένου"/>
          <p:cNvSpPr>
            <a:spLocks noGrp="1"/>
          </p:cNvSpPr>
          <p:nvPr>
            <p:ph idx="1"/>
          </p:nvPr>
        </p:nvSpPr>
        <p:spPr/>
        <p:txBody>
          <a:bodyPr>
            <a:normAutofit fontScale="92500" lnSpcReduction="20000"/>
          </a:bodyPr>
          <a:lstStyle/>
          <a:p>
            <a:pPr>
              <a:buNone/>
            </a:pPr>
            <a:r>
              <a:rPr lang="en-US" dirty="0"/>
              <a:t>LEMS</a:t>
            </a:r>
          </a:p>
          <a:p>
            <a:pPr>
              <a:buNone/>
            </a:pPr>
            <a:r>
              <a:rPr lang="el-GR" dirty="0"/>
              <a:t>Αλλαντίαση</a:t>
            </a:r>
          </a:p>
          <a:p>
            <a:pPr>
              <a:buNone/>
            </a:pPr>
            <a:r>
              <a:rPr lang="el-GR" dirty="0"/>
              <a:t>Μυοπάθεια</a:t>
            </a:r>
          </a:p>
          <a:p>
            <a:pPr>
              <a:buNone/>
            </a:pPr>
            <a:r>
              <a:rPr lang="el-GR" dirty="0"/>
              <a:t>ΠΕΟ</a:t>
            </a:r>
          </a:p>
          <a:p>
            <a:pPr>
              <a:buNone/>
            </a:pPr>
            <a:r>
              <a:rPr lang="en-US" dirty="0"/>
              <a:t>Graves</a:t>
            </a:r>
          </a:p>
          <a:p>
            <a:pPr>
              <a:buNone/>
            </a:pPr>
            <a:r>
              <a:rPr lang="el-GR" dirty="0" err="1"/>
              <a:t>Οφθαλμοφαρυγγική</a:t>
            </a:r>
            <a:r>
              <a:rPr lang="el-GR" dirty="0"/>
              <a:t> μυϊκή δυστροφία</a:t>
            </a:r>
          </a:p>
          <a:p>
            <a:pPr>
              <a:buNone/>
            </a:pPr>
            <a:r>
              <a:rPr lang="el-GR" dirty="0"/>
              <a:t>ΝΚΝ</a:t>
            </a:r>
          </a:p>
          <a:p>
            <a:pPr>
              <a:buNone/>
            </a:pPr>
            <a:r>
              <a:rPr lang="el-GR" dirty="0"/>
              <a:t>ΑΕΕ στελέχους</a:t>
            </a:r>
          </a:p>
          <a:p>
            <a:pPr>
              <a:buNone/>
            </a:pPr>
            <a:r>
              <a:rPr lang="el-GR" dirty="0"/>
              <a:t>Διφθερίτιδα</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el-GR" dirty="0"/>
              <a:t>ΘΕΡΑΠΕΙΑ</a:t>
            </a:r>
            <a:br>
              <a:rPr lang="el-GR" dirty="0"/>
            </a:br>
            <a:r>
              <a:rPr lang="el-GR" dirty="0"/>
              <a:t>ΑΝΑΣΤΟΛΕΙΣ </a:t>
            </a:r>
            <a:r>
              <a:rPr lang="en-US" dirty="0" err="1"/>
              <a:t>AchE</a:t>
            </a:r>
            <a:endParaRPr lang="el-GR" dirty="0"/>
          </a:p>
        </p:txBody>
      </p:sp>
      <p:sp>
        <p:nvSpPr>
          <p:cNvPr id="3" name="2 - Θέση περιεχομένου"/>
          <p:cNvSpPr>
            <a:spLocks noGrp="1"/>
          </p:cNvSpPr>
          <p:nvPr>
            <p:ph idx="1"/>
          </p:nvPr>
        </p:nvSpPr>
        <p:spPr/>
        <p:txBody>
          <a:bodyPr>
            <a:normAutofit fontScale="62500" lnSpcReduction="20000"/>
          </a:bodyPr>
          <a:lstStyle/>
          <a:p>
            <a:pPr>
              <a:buNone/>
            </a:pPr>
            <a:r>
              <a:rPr lang="el-GR" dirty="0"/>
              <a:t>Πιο αποτελεσματικοί στα </a:t>
            </a:r>
            <a:r>
              <a:rPr lang="el-GR" u="sng" dirty="0"/>
              <a:t>πρώτα στάδια </a:t>
            </a:r>
            <a:r>
              <a:rPr lang="el-GR" dirty="0"/>
              <a:t>της νόσου όταν υπάρχουν ακόμα αρκετοί </a:t>
            </a:r>
            <a:r>
              <a:rPr lang="en-US" dirty="0" err="1"/>
              <a:t>AchR</a:t>
            </a:r>
            <a:r>
              <a:rPr lang="en-US" dirty="0"/>
              <a:t> </a:t>
            </a:r>
            <a:r>
              <a:rPr lang="el-GR" dirty="0"/>
              <a:t>και χρησιμοποιούνται ακόμα και χωρίς </a:t>
            </a:r>
            <a:r>
              <a:rPr lang="el-GR" dirty="0" err="1"/>
              <a:t>ανοσοκαταστολή</a:t>
            </a:r>
            <a:r>
              <a:rPr lang="el-GR" dirty="0"/>
              <a:t>.</a:t>
            </a:r>
          </a:p>
          <a:p>
            <a:pPr>
              <a:buNone/>
            </a:pPr>
            <a:r>
              <a:rPr lang="en-US" b="1" dirty="0" err="1"/>
              <a:t>Pyridostigmine</a:t>
            </a:r>
            <a:r>
              <a:rPr lang="en-US" dirty="0"/>
              <a:t> </a:t>
            </a:r>
            <a:r>
              <a:rPr lang="el-GR" dirty="0"/>
              <a:t>(</a:t>
            </a:r>
            <a:r>
              <a:rPr lang="en-US" b="1" dirty="0" err="1"/>
              <a:t>Mestinon</a:t>
            </a:r>
            <a:r>
              <a:rPr lang="en-US" dirty="0"/>
              <a:t>)</a:t>
            </a:r>
            <a:r>
              <a:rPr lang="el-GR" dirty="0"/>
              <a:t> </a:t>
            </a:r>
            <a:r>
              <a:rPr lang="en-US" dirty="0"/>
              <a:t>60 mg, (30-90 mg </a:t>
            </a:r>
            <a:r>
              <a:rPr lang="el-GR" dirty="0"/>
              <a:t>3-4 φορές την ημέρα</a:t>
            </a:r>
            <a:r>
              <a:rPr lang="en-US" dirty="0"/>
              <a:t>)</a:t>
            </a:r>
            <a:r>
              <a:rPr lang="el-GR" dirty="0"/>
              <a:t>, </a:t>
            </a:r>
            <a:r>
              <a:rPr lang="en-US" dirty="0"/>
              <a:t>(</a:t>
            </a:r>
            <a:r>
              <a:rPr lang="en-US" dirty="0" err="1"/>
              <a:t>Drachman</a:t>
            </a:r>
            <a:r>
              <a:rPr lang="en-US" dirty="0"/>
              <a:t> 2003 </a:t>
            </a:r>
            <a:r>
              <a:rPr lang="el-GR" dirty="0"/>
              <a:t>μέγιστη 120</a:t>
            </a:r>
            <a:r>
              <a:rPr lang="en-US" dirty="0"/>
              <a:t>mg x6) </a:t>
            </a:r>
            <a:r>
              <a:rPr lang="el-GR" dirty="0"/>
              <a:t>αλλά τροποποιείται η δοσολογία ανάλογα με τον ασθενή. Μακράς διάρκειας σκεύασμα (δεν κυκλοφορεί στην Ελλάδα).</a:t>
            </a:r>
            <a:endParaRPr lang="en-US" dirty="0"/>
          </a:p>
          <a:p>
            <a:pPr>
              <a:buNone/>
            </a:pPr>
            <a:r>
              <a:rPr lang="en-US" b="1" dirty="0" err="1"/>
              <a:t>Neostigmine</a:t>
            </a:r>
            <a:r>
              <a:rPr lang="en-US" dirty="0"/>
              <a:t> (</a:t>
            </a:r>
            <a:r>
              <a:rPr lang="en-US" dirty="0" err="1"/>
              <a:t>Prostigmine</a:t>
            </a:r>
            <a:r>
              <a:rPr lang="en-US" dirty="0"/>
              <a:t>)7,5-45 mg </a:t>
            </a:r>
            <a:r>
              <a:rPr lang="el-GR" dirty="0"/>
              <a:t>ανά 2-6 ώρες</a:t>
            </a:r>
          </a:p>
          <a:p>
            <a:pPr>
              <a:buNone/>
            </a:pPr>
            <a:r>
              <a:rPr lang="el-GR" dirty="0"/>
              <a:t>Παρενέργειες: οφείλονται στην αύξηση </a:t>
            </a:r>
            <a:r>
              <a:rPr lang="en-US" dirty="0"/>
              <a:t>Ach </a:t>
            </a:r>
            <a:r>
              <a:rPr lang="el-GR" dirty="0"/>
              <a:t>σε νικοτινικούς και </a:t>
            </a:r>
            <a:r>
              <a:rPr lang="el-GR" dirty="0" err="1"/>
              <a:t>μουσκαρινικούς</a:t>
            </a:r>
            <a:r>
              <a:rPr lang="el-GR" dirty="0"/>
              <a:t> υποδοχείς. </a:t>
            </a:r>
          </a:p>
          <a:p>
            <a:pPr>
              <a:buNone/>
            </a:pPr>
            <a:r>
              <a:rPr lang="el-GR" dirty="0"/>
              <a:t>Η επίδραση στους Μ υποδοχείς προκαλεί </a:t>
            </a:r>
            <a:r>
              <a:rPr lang="el-GR" u="sng" dirty="0"/>
              <a:t>διάρροια</a:t>
            </a:r>
            <a:r>
              <a:rPr lang="el-GR" dirty="0"/>
              <a:t> και αυξημένες </a:t>
            </a:r>
            <a:r>
              <a:rPr lang="el-GR" u="sng" dirty="0"/>
              <a:t>εκκρίσεις</a:t>
            </a:r>
            <a:r>
              <a:rPr lang="el-GR" dirty="0"/>
              <a:t> που μπορεί να επιδεινώσουν την αναπνευστική δυσχέρεια.</a:t>
            </a:r>
          </a:p>
          <a:p>
            <a:pPr>
              <a:buNone/>
            </a:pPr>
            <a:r>
              <a:rPr lang="el-GR" dirty="0"/>
              <a:t>Η επίδραση στους Ν υποδοχείς προκαλεί </a:t>
            </a:r>
            <a:r>
              <a:rPr lang="el-GR" u="sng" dirty="0"/>
              <a:t>δεσμιδώσεις</a:t>
            </a:r>
            <a:r>
              <a:rPr lang="el-GR" dirty="0"/>
              <a:t> και περαιτέρω </a:t>
            </a:r>
            <a:r>
              <a:rPr lang="el-GR" u="sng" dirty="0"/>
              <a:t>αποκλεισμό</a:t>
            </a:r>
            <a:r>
              <a:rPr lang="el-GR" dirty="0"/>
              <a:t> της ΝΜΣ που μπορεί να οδηγήσει σε </a:t>
            </a:r>
            <a:r>
              <a:rPr lang="el-GR" dirty="0" err="1"/>
              <a:t>χολινεργική</a:t>
            </a:r>
            <a:r>
              <a:rPr lang="el-GR" dirty="0"/>
              <a:t> κρίση.</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14282" y="0"/>
            <a:ext cx="6500858" cy="6870826"/>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6858016" y="6429396"/>
            <a:ext cx="1657350" cy="238125"/>
          </a:xfrm>
          <a:prstGeom prst="rect">
            <a:avLst/>
          </a:prstGeom>
          <a:noFill/>
          <a:ln w="9525">
            <a:noFill/>
            <a:miter lim="800000"/>
            <a:headEnd/>
            <a:tailEnd/>
          </a:ln>
          <a:effec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500034" y="285728"/>
            <a:ext cx="4572032" cy="6076933"/>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7358082" y="6429396"/>
            <a:ext cx="1352550" cy="200025"/>
          </a:xfrm>
          <a:prstGeom prst="rect">
            <a:avLst/>
          </a:prstGeom>
          <a:noFill/>
          <a:ln w="9525">
            <a:noFill/>
            <a:miter lim="800000"/>
            <a:headEnd/>
            <a:tailEnd/>
          </a:ln>
          <a:effectLst/>
        </p:spPr>
      </p:pic>
      <p:sp>
        <p:nvSpPr>
          <p:cNvPr id="5" name="4 - TextBox"/>
          <p:cNvSpPr txBox="1"/>
          <p:nvPr/>
        </p:nvSpPr>
        <p:spPr>
          <a:xfrm>
            <a:off x="5286380" y="928670"/>
            <a:ext cx="2104294" cy="369332"/>
          </a:xfrm>
          <a:prstGeom prst="rect">
            <a:avLst/>
          </a:prstGeom>
          <a:noFill/>
        </p:spPr>
        <p:txBody>
          <a:bodyPr wrap="none" rtlCol="0">
            <a:spAutoFit/>
          </a:bodyPr>
          <a:lstStyle/>
          <a:p>
            <a:r>
              <a:rPr lang="el-GR" dirty="0"/>
              <a:t>Μυασθενικό ποντίκι</a:t>
            </a:r>
          </a:p>
        </p:txBody>
      </p:sp>
      <p:sp>
        <p:nvSpPr>
          <p:cNvPr id="6" name="5 - TextBox"/>
          <p:cNvSpPr txBox="1"/>
          <p:nvPr/>
        </p:nvSpPr>
        <p:spPr>
          <a:xfrm>
            <a:off x="5429256" y="4071942"/>
            <a:ext cx="3623749" cy="646331"/>
          </a:xfrm>
          <a:prstGeom prst="rect">
            <a:avLst/>
          </a:prstGeom>
          <a:noFill/>
        </p:spPr>
        <p:txBody>
          <a:bodyPr wrap="none" rtlCol="0">
            <a:spAutoFit/>
          </a:bodyPr>
          <a:lstStyle/>
          <a:p>
            <a:r>
              <a:rPr lang="el-GR" dirty="0"/>
              <a:t>Μετά από θεραπεία με νεοστιγμίνη,</a:t>
            </a:r>
          </a:p>
          <a:p>
            <a:r>
              <a:rPr lang="el-GR" dirty="0"/>
              <a:t>το ποντίκι μπορεί να σταθεί</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achr ab.gif"/>
          <p:cNvPicPr>
            <a:picLocks noGrp="1" noChangeAspect="1"/>
          </p:cNvPicPr>
          <p:nvPr>
            <p:ph idx="4294967295"/>
          </p:nvPr>
        </p:nvPicPr>
        <p:blipFill>
          <a:blip r:embed="rId3"/>
          <a:stretch>
            <a:fillRect/>
          </a:stretch>
        </p:blipFill>
        <p:spPr>
          <a:xfrm>
            <a:off x="2143108" y="142852"/>
            <a:ext cx="6302375" cy="4525963"/>
          </a:xfrm>
        </p:spPr>
      </p:pic>
      <p:sp>
        <p:nvSpPr>
          <p:cNvPr id="3" name="2 - TextBox"/>
          <p:cNvSpPr txBox="1"/>
          <p:nvPr/>
        </p:nvSpPr>
        <p:spPr>
          <a:xfrm>
            <a:off x="642910" y="4500570"/>
            <a:ext cx="8366073"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Το δυναμικό ενεργείας ανοίγει </a:t>
            </a:r>
            <a:r>
              <a:rPr kumimoji="0" lang="en-US" sz="1800" b="0" i="0" u="none" strike="noStrike" kern="1200" cap="none" spc="0" normalizeH="0" baseline="0" noProof="0" dirty="0">
                <a:ln>
                  <a:noFill/>
                </a:ln>
                <a:solidFill>
                  <a:prstClr val="black"/>
                </a:solidFill>
                <a:effectLst/>
                <a:uLnTx/>
                <a:uFillTx/>
                <a:latin typeface="Calibri"/>
                <a:ea typeface="+mn-ea"/>
                <a:cs typeface="+mn-cs"/>
              </a:rPr>
              <a:t>VGCCs</a:t>
            </a:r>
            <a:r>
              <a:rPr kumimoji="0" lang="el-GR" sz="1800" b="0" i="0" u="none" strike="noStrike" kern="1200" cap="none" spc="0" normalizeH="0" baseline="0" noProof="0" dirty="0">
                <a:ln>
                  <a:noFill/>
                </a:ln>
                <a:solidFill>
                  <a:prstClr val="black"/>
                </a:solidFill>
                <a:effectLst/>
                <a:uLnTx/>
                <a:uFillTx/>
                <a:latin typeface="Calibri"/>
                <a:ea typeface="+mn-ea"/>
                <a:cs typeface="+mn-cs"/>
              </a:rPr>
              <a:t>, εισρέει </a:t>
            </a:r>
            <a:r>
              <a:rPr kumimoji="0" lang="en-US" sz="1800" b="0" i="0" u="none" strike="noStrike" kern="1200" cap="none" spc="0" normalizeH="0" baseline="0" noProof="0" dirty="0">
                <a:ln>
                  <a:noFill/>
                </a:ln>
                <a:solidFill>
                  <a:prstClr val="black"/>
                </a:solidFill>
                <a:effectLst/>
                <a:uLnTx/>
                <a:uFillTx/>
                <a:latin typeface="Calibri"/>
                <a:ea typeface="+mn-ea"/>
                <a:cs typeface="+mn-cs"/>
              </a:rPr>
              <a:t> Ca</a:t>
            </a:r>
            <a:r>
              <a:rPr kumimoji="0" lang="el-GR" sz="1800" b="0" i="0" u="none" strike="noStrike" kern="1200" cap="none" spc="0" normalizeH="0" baseline="0" noProof="0" dirty="0">
                <a:ln>
                  <a:noFill/>
                </a:ln>
                <a:solidFill>
                  <a:prstClr val="black"/>
                </a:solidFill>
                <a:effectLst/>
                <a:uLnTx/>
                <a:uFillTx/>
                <a:latin typeface="Calibri"/>
                <a:ea typeface="+mn-ea"/>
                <a:cs typeface="+mn-cs"/>
              </a:rPr>
              <a:t> που οδηγεί τη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νευρική ίνα στην απελευθέρωση  πολλών </a:t>
            </a:r>
            <a:r>
              <a:rPr kumimoji="0" lang="en-US" sz="1800" b="0" i="0" u="none" strike="noStrike" kern="1200" cap="none" spc="0" normalizeH="0" baseline="0" noProof="0" dirty="0">
                <a:ln>
                  <a:noFill/>
                </a:ln>
                <a:solidFill>
                  <a:prstClr val="black"/>
                </a:solidFill>
                <a:effectLst/>
                <a:uLnTx/>
                <a:uFillTx/>
                <a:latin typeface="Calibri"/>
                <a:ea typeface="+mn-ea"/>
                <a:cs typeface="+mn-cs"/>
              </a:rPr>
              <a:t>quanta</a:t>
            </a: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Ach</a:t>
            </a:r>
            <a:r>
              <a:rPr kumimoji="0" lang="el-GR" sz="1800" b="0" i="0" u="none" strike="noStrike" kern="1200" cap="none" spc="0" normalizeH="0" baseline="0" noProof="0" dirty="0">
                <a:ln>
                  <a:noFill/>
                </a:ln>
                <a:solidFill>
                  <a:prstClr val="black"/>
                </a:solidFill>
                <a:effectLst/>
                <a:uLnTx/>
                <a:uFillTx/>
                <a:latin typeface="Calibri"/>
                <a:ea typeface="+mn-ea"/>
                <a:cs typeface="+mn-cs"/>
              </a:rPr>
              <a:t> με </a:t>
            </a:r>
            <a:r>
              <a:rPr kumimoji="0" lang="el-GR" sz="1800" b="0" i="0" u="none" strike="noStrike" kern="1200" cap="none" spc="0" normalizeH="0" baseline="0" noProof="0" dirty="0" err="1">
                <a:ln>
                  <a:noFill/>
                </a:ln>
                <a:solidFill>
                  <a:prstClr val="black"/>
                </a:solidFill>
                <a:effectLst/>
                <a:uLnTx/>
                <a:uFillTx/>
                <a:latin typeface="Calibri"/>
                <a:ea typeface="+mn-ea"/>
                <a:cs typeface="+mn-cs"/>
              </a:rPr>
              <a:t>εξωκύττωση</a:t>
            </a:r>
            <a:r>
              <a:rPr kumimoji="0" lang="el-GR"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Η πρόσδεση </a:t>
            </a:r>
            <a:r>
              <a:rPr kumimoji="0" lang="en-US" sz="1800" b="0" i="0" u="none" strike="noStrike" kern="1200" cap="none" spc="0" normalizeH="0" baseline="0" noProof="0" dirty="0">
                <a:ln>
                  <a:noFill/>
                </a:ln>
                <a:solidFill>
                  <a:prstClr val="black"/>
                </a:solidFill>
                <a:effectLst/>
                <a:uLnTx/>
                <a:uFillTx/>
                <a:latin typeface="Calibri"/>
                <a:ea typeface="+mn-ea"/>
                <a:cs typeface="+mn-cs"/>
              </a:rPr>
              <a:t>Ach </a:t>
            </a:r>
            <a:r>
              <a:rPr kumimoji="0" lang="el-GR" sz="1800" b="0" i="0" u="none" strike="noStrike" kern="1200" cap="none" spc="0" normalizeH="0" baseline="0" noProof="0" dirty="0">
                <a:ln>
                  <a:noFill/>
                </a:ln>
                <a:solidFill>
                  <a:prstClr val="black"/>
                </a:solidFill>
                <a:effectLst/>
                <a:uLnTx/>
                <a:uFillTx/>
                <a:latin typeface="Calibri"/>
                <a:ea typeface="+mn-ea"/>
                <a:cs typeface="+mn-cs"/>
              </a:rPr>
              <a:t>σε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AchR</a:t>
            </a:r>
            <a:r>
              <a:rPr kumimoji="0" lang="el-GR" sz="1800" b="0" i="0" u="none" strike="noStrike" kern="1200" cap="none" spc="0" normalizeH="0" baseline="0" noProof="0" dirty="0">
                <a:ln>
                  <a:noFill/>
                </a:ln>
                <a:solidFill>
                  <a:prstClr val="black"/>
                </a:solidFill>
                <a:effectLst/>
                <a:uLnTx/>
                <a:uFillTx/>
                <a:latin typeface="Calibri"/>
                <a:ea typeface="+mn-ea"/>
                <a:cs typeface="+mn-cs"/>
              </a:rPr>
              <a:t> δημιουργεί  το δυναμικό ΤΚΠ</a:t>
            </a:r>
            <a:r>
              <a:rPr kumimoji="0" lang="en-US" sz="1800" b="0" i="0" u="none" strike="noStrike" kern="1200" cap="none" spc="0" normalizeH="0" baseline="0" noProof="0" dirty="0">
                <a:ln>
                  <a:noFill/>
                </a:ln>
                <a:solidFill>
                  <a:prstClr val="black"/>
                </a:solidFill>
                <a:effectLst/>
                <a:uLnTx/>
                <a:uFillTx/>
                <a:latin typeface="Calibri"/>
                <a:ea typeface="+mn-ea"/>
                <a:cs typeface="+mn-cs"/>
              </a:rPr>
              <a:t> (ERP</a:t>
            </a:r>
            <a:r>
              <a:rPr kumimoji="0" lang="el-GR"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l-GR" sz="1800" b="0" i="0" u="none" strike="noStrike" kern="1200" cap="none" spc="0" normalizeH="0" baseline="0" noProof="0" dirty="0">
                <a:ln>
                  <a:noFill/>
                </a:ln>
                <a:solidFill>
                  <a:prstClr val="black"/>
                </a:solidFill>
                <a:effectLst/>
                <a:uLnTx/>
                <a:uFillTx/>
                <a:latin typeface="Calibri"/>
                <a:ea typeface="+mn-ea"/>
                <a:cs typeface="+mn-cs"/>
              </a:rPr>
              <a:t>που είναι πολύ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πάνω από τον ουδό για να ενεργοποιήσει τα μετασυναπτικά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VGNaCs</a:t>
            </a:r>
            <a:r>
              <a:rPr kumimoji="0" lang="el-GR" sz="1800" b="0" i="0" u="none" strike="noStrike" kern="1200" cap="none" spc="0" normalizeH="0" baseline="0" noProof="0" dirty="0">
                <a:ln>
                  <a:noFill/>
                </a:ln>
                <a:solidFill>
                  <a:prstClr val="black"/>
                </a:solidFill>
                <a:effectLst/>
                <a:uLnTx/>
                <a:uFillTx/>
                <a:latin typeface="Calibri"/>
                <a:ea typeface="+mn-ea"/>
                <a:cs typeface="+mn-cs"/>
              </a:rPr>
              <a:t> και να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δημιουργήσει δυναμικό ενεργείας στη μυϊκή ίνα.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Τα αντισώματα ενεργοποιούν το </a:t>
            </a:r>
            <a:r>
              <a:rPr kumimoji="0" lang="el-GR" sz="1800" b="1" i="0" u="none" strike="noStrike" kern="1200" cap="none" spc="0" normalizeH="0" baseline="0" noProof="0" dirty="0">
                <a:ln>
                  <a:noFill/>
                </a:ln>
                <a:solidFill>
                  <a:prstClr val="black"/>
                </a:solidFill>
                <a:effectLst/>
                <a:uLnTx/>
                <a:uFillTx/>
                <a:latin typeface="Calibri"/>
                <a:ea typeface="+mn-ea"/>
                <a:cs typeface="+mn-cs"/>
              </a:rPr>
              <a:t>συμπλήρωμα</a:t>
            </a:r>
            <a:r>
              <a:rPr kumimoji="0" lang="el-GR" sz="1800" b="0" i="0" u="none" strike="noStrike" kern="1200" cap="none" spc="0" normalizeH="0" baseline="0" noProof="0" dirty="0">
                <a:ln>
                  <a:noFill/>
                </a:ln>
                <a:solidFill>
                  <a:prstClr val="black"/>
                </a:solidFill>
                <a:effectLst/>
                <a:uLnTx/>
                <a:uFillTx/>
                <a:latin typeface="Calibri"/>
                <a:ea typeface="+mn-ea"/>
                <a:cs typeface="+mn-cs"/>
              </a:rPr>
              <a:t> οδηγώντας σε καταστροφή της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a:ea typeface="+mn-ea"/>
                <a:cs typeface="+mn-cs"/>
              </a:rPr>
              <a:t>αρχιτεκτονικής</a:t>
            </a:r>
            <a:r>
              <a:rPr kumimoji="0" lang="el-GR" sz="1800" b="0" i="0" u="none" strike="noStrike" kern="1200" cap="none" spc="0" normalizeH="0" baseline="0" noProof="0" dirty="0">
                <a:ln>
                  <a:noFill/>
                </a:ln>
                <a:solidFill>
                  <a:prstClr val="black"/>
                </a:solidFill>
                <a:effectLst/>
                <a:uLnTx/>
                <a:uFillTx/>
                <a:latin typeface="Calibri"/>
                <a:ea typeface="+mn-ea"/>
                <a:cs typeface="+mn-cs"/>
              </a:rPr>
              <a:t> της μεμβράνης: μειώνονται </a:t>
            </a:r>
            <a:r>
              <a:rPr kumimoji="0" lang="el-GR" sz="1800" b="1" i="0" u="none" strike="noStrike" kern="1200" cap="none" spc="0" normalizeH="0" baseline="0" noProof="0" dirty="0">
                <a:ln>
                  <a:noFill/>
                </a:ln>
                <a:solidFill>
                  <a:prstClr val="black"/>
                </a:solidFill>
                <a:effectLst/>
                <a:uLnTx/>
                <a:uFillTx/>
                <a:latin typeface="Calibri"/>
                <a:ea typeface="+mn-ea"/>
                <a:cs typeface="+mn-cs"/>
              </a:rPr>
              <a:t>σε αριθμό οι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AchR</a:t>
            </a:r>
            <a:r>
              <a:rPr kumimoji="0" lang="el-GR" sz="1800" b="1" i="0" u="none" strike="noStrike" kern="1200" cap="none" spc="0" normalizeH="0" baseline="0" noProof="0" dirty="0">
                <a:ln>
                  <a:noFill/>
                </a:ln>
                <a:solidFill>
                  <a:prstClr val="black"/>
                </a:solidFill>
                <a:effectLst/>
                <a:uLnTx/>
                <a:uFillTx/>
                <a:latin typeface="Calibri"/>
                <a:ea typeface="+mn-ea"/>
                <a:cs typeface="+mn-cs"/>
              </a:rPr>
              <a:t> </a:t>
            </a:r>
            <a:r>
              <a:rPr kumimoji="0" lang="el-GR" sz="1800" b="0" i="0" u="none" strike="noStrike" kern="1200" cap="none" spc="0" normalizeH="0" baseline="0" noProof="0" dirty="0">
                <a:ln>
                  <a:noFill/>
                </a:ln>
                <a:solidFill>
                  <a:prstClr val="black"/>
                </a:solidFill>
                <a:effectLst/>
                <a:uLnTx/>
                <a:uFillTx/>
                <a:latin typeface="Calibri"/>
                <a:ea typeface="+mn-ea"/>
                <a:cs typeface="+mn-cs"/>
              </a:rPr>
              <a:t>καθώς τα αντισώματα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προκαλούν την  </a:t>
            </a:r>
            <a:r>
              <a:rPr kumimoji="0" lang="el-GR" sz="1800" b="0" i="0" u="none" strike="noStrike" kern="1200" cap="none" spc="0" normalizeH="0" baseline="0" noProof="0" dirty="0" err="1">
                <a:ln>
                  <a:noFill/>
                </a:ln>
                <a:solidFill>
                  <a:prstClr val="black"/>
                </a:solidFill>
                <a:effectLst/>
                <a:uLnTx/>
                <a:uFillTx/>
                <a:latin typeface="Calibri"/>
                <a:ea typeface="+mn-ea"/>
                <a:cs typeface="+mn-cs"/>
              </a:rPr>
              <a:t>ενδοκύττωση</a:t>
            </a:r>
            <a:r>
              <a:rPr kumimoji="0" lang="el-GR" sz="1800" b="0" i="0" u="none" strike="noStrike" kern="1200" cap="none" spc="0" normalizeH="0" baseline="0" noProof="0" dirty="0">
                <a:ln>
                  <a:noFill/>
                </a:ln>
                <a:solidFill>
                  <a:prstClr val="black"/>
                </a:solidFill>
                <a:effectLst/>
                <a:uLnTx/>
                <a:uFillTx/>
                <a:latin typeface="Calibri"/>
                <a:ea typeface="+mn-ea"/>
                <a:cs typeface="+mn-cs"/>
              </a:rPr>
              <a:t> των υποδοχέων  (και μειώνοντας το βάθος των σχισμών).</a:t>
            </a:r>
          </a:p>
        </p:txBody>
      </p:sp>
      <p:sp>
        <p:nvSpPr>
          <p:cNvPr id="5" name="4 - TextBox"/>
          <p:cNvSpPr txBox="1"/>
          <p:nvPr/>
        </p:nvSpPr>
        <p:spPr>
          <a:xfrm>
            <a:off x="5857884" y="285728"/>
            <a:ext cx="3130922"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Phillips WD and Vincent A</a:t>
            </a:r>
            <a:r>
              <a:rPr kumimoji="0" lang="el-GR" sz="1800" b="0" i="0" u="none" strike="noStrike" kern="1200" cap="none" spc="0" normalizeH="0" baseline="0" noProof="0" dirty="0">
                <a:ln>
                  <a:noFill/>
                </a:ln>
                <a:solidFill>
                  <a:prstClr val="white"/>
                </a:solidFill>
                <a:effectLst/>
                <a:uLnTx/>
                <a:uFillTx/>
                <a:latin typeface="Calibri"/>
                <a:ea typeface="+mn-ea"/>
                <a:cs typeface="+mn-cs"/>
              </a:rPr>
              <a:t> 2016</a:t>
            </a:r>
          </a:p>
        </p:txBody>
      </p:sp>
      <p:sp>
        <p:nvSpPr>
          <p:cNvPr id="6" name="5 - TextBox"/>
          <p:cNvSpPr txBox="1"/>
          <p:nvPr/>
        </p:nvSpPr>
        <p:spPr>
          <a:xfrm>
            <a:off x="142844" y="214290"/>
            <a:ext cx="2286016" cy="707886"/>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a:ea typeface="+mn-ea"/>
                <a:cs typeface="+mn-cs"/>
              </a:rPr>
              <a:t>Ab</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AchR</a:t>
            </a:r>
            <a:endParaRPr kumimoji="0" lang="el-GR" sz="40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142852"/>
            <a:ext cx="8229600" cy="1214446"/>
          </a:xfrm>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el-GR" dirty="0"/>
              <a:t>ΘΕΡΑΠΕΙΑ</a:t>
            </a:r>
            <a:br>
              <a:rPr lang="el-GR" dirty="0"/>
            </a:br>
            <a:r>
              <a:rPr lang="el-GR" dirty="0"/>
              <a:t>ΑΝΟΣΟΚΑΤΑΣΤΟΛΗ</a:t>
            </a:r>
          </a:p>
        </p:txBody>
      </p:sp>
      <p:sp>
        <p:nvSpPr>
          <p:cNvPr id="3" name="2 - Θέση περιεχομένου"/>
          <p:cNvSpPr>
            <a:spLocks noGrp="1"/>
          </p:cNvSpPr>
          <p:nvPr>
            <p:ph idx="1"/>
          </p:nvPr>
        </p:nvSpPr>
        <p:spPr>
          <a:xfrm>
            <a:off x="428596" y="1428736"/>
            <a:ext cx="8229600" cy="4911741"/>
          </a:xfrm>
        </p:spPr>
        <p:txBody>
          <a:bodyPr>
            <a:normAutofit fontScale="55000" lnSpcReduction="20000"/>
          </a:bodyPr>
          <a:lstStyle/>
          <a:p>
            <a:pPr marL="0" indent="0">
              <a:buNone/>
            </a:pPr>
            <a:r>
              <a:rPr lang="el-GR" b="1" dirty="0"/>
              <a:t>1. ΘΥΜΕΚΤΟΜΗ (</a:t>
            </a:r>
            <a:r>
              <a:rPr lang="en-US" b="1" dirty="0"/>
              <a:t>Blalock)</a:t>
            </a:r>
            <a:endParaRPr lang="el-GR" b="1" dirty="0"/>
          </a:p>
          <a:p>
            <a:pPr marL="0" indent="0">
              <a:buNone/>
            </a:pPr>
            <a:r>
              <a:rPr lang="el-GR" dirty="0">
                <a:solidFill>
                  <a:srgbClr val="FF0000"/>
                </a:solidFill>
              </a:rPr>
              <a:t>Σε ασθενείς με θύμωμα είναι απαραίτητη</a:t>
            </a:r>
            <a:r>
              <a:rPr lang="el-GR" dirty="0"/>
              <a:t>. </a:t>
            </a:r>
          </a:p>
          <a:p>
            <a:pPr marL="0" indent="0">
              <a:buNone/>
            </a:pPr>
            <a:r>
              <a:rPr lang="el-GR" dirty="0"/>
              <a:t>Αν δεν μπορεί να αφαιρεθεί πλήρως απαιτείται ΑΘ/ΧΘ</a:t>
            </a:r>
          </a:p>
          <a:p>
            <a:pPr marL="0" indent="0">
              <a:buNone/>
            </a:pPr>
            <a:r>
              <a:rPr lang="el-GR" dirty="0"/>
              <a:t>Σε ασθενείς που δεν έχουν θύμωμα, η θυμεκτομή αυξάνει την πιθανότητα ύφεσης της νόσου (η επιτυχία της επέμβασης πρέπει να συσχετισθεί με τον </a:t>
            </a:r>
            <a:r>
              <a:rPr lang="el-GR" dirty="0" err="1"/>
              <a:t>περιεγχειρητικό</a:t>
            </a:r>
            <a:r>
              <a:rPr lang="el-GR" dirty="0"/>
              <a:t> κίνδυνο, τις διαφορετικές τεχνικές εκτεταμένη </a:t>
            </a:r>
            <a:r>
              <a:rPr lang="el-GR" dirty="0" err="1"/>
              <a:t>διαστερνική</a:t>
            </a:r>
            <a:r>
              <a:rPr lang="el-GR" dirty="0"/>
              <a:t> και </a:t>
            </a:r>
            <a:r>
              <a:rPr lang="el-GR" dirty="0" err="1"/>
              <a:t>διαυχενική</a:t>
            </a:r>
            <a:r>
              <a:rPr lang="el-GR" dirty="0"/>
              <a:t> ή ενδοσκοπική), την </a:t>
            </a:r>
            <a:r>
              <a:rPr lang="el-GR" dirty="0" err="1"/>
              <a:t>προεγχειρητική</a:t>
            </a:r>
            <a:r>
              <a:rPr lang="el-GR" dirty="0"/>
              <a:t> κατάσταση και περιπλέκεται αφού δεν υπάρχουν </a:t>
            </a:r>
            <a:r>
              <a:rPr lang="en-US" dirty="0"/>
              <a:t>controlled trials)</a:t>
            </a:r>
            <a:r>
              <a:rPr lang="el-GR" dirty="0"/>
              <a:t>. Η παθολογία του θύμου, η ηλικία και η βαρύτητα της νόσου δεν προβλέπει την επιτυχία της επέμβασης.</a:t>
            </a:r>
          </a:p>
          <a:p>
            <a:pPr marL="0" indent="0">
              <a:buNone/>
            </a:pPr>
            <a:r>
              <a:rPr lang="el-GR" dirty="0"/>
              <a:t>Φαίνεται ότι είναι πιο επιτυχημένη αν γίνεται τα </a:t>
            </a:r>
            <a:r>
              <a:rPr lang="el-GR" b="1" dirty="0"/>
              <a:t>πρώτα 2 έτη </a:t>
            </a:r>
            <a:r>
              <a:rPr lang="el-GR" dirty="0"/>
              <a:t>έναρξης της νόσου (ύφεση 35%), σε ασθενείς</a:t>
            </a:r>
            <a:r>
              <a:rPr lang="el-GR" b="1" dirty="0"/>
              <a:t>&gt; εφηβεία και &lt;55 ετών</a:t>
            </a:r>
            <a:r>
              <a:rPr lang="el-GR" dirty="0"/>
              <a:t>. Συνιστάται </a:t>
            </a:r>
            <a:r>
              <a:rPr lang="el-GR" dirty="0" err="1"/>
              <a:t>προεγχειρητικά</a:t>
            </a:r>
            <a:r>
              <a:rPr lang="el-GR" dirty="0"/>
              <a:t> </a:t>
            </a:r>
            <a:r>
              <a:rPr lang="en-US" dirty="0"/>
              <a:t>IVIG</a:t>
            </a:r>
            <a:r>
              <a:rPr lang="el-GR" dirty="0"/>
              <a:t> ή </a:t>
            </a:r>
            <a:r>
              <a:rPr lang="el-GR" dirty="0" err="1"/>
              <a:t>πλασμαφαίρεση</a:t>
            </a:r>
            <a:r>
              <a:rPr lang="el-GR" dirty="0"/>
              <a:t> για σταθεροποίηση των ασθενών. Όσο πιο εκτεταμένη αφαίρεση αδένα τόσο πιο μεγάλη η ύφεση νόσου. Δε γίνεται σε κρίση.</a:t>
            </a:r>
          </a:p>
          <a:p>
            <a:pPr marL="0" indent="0">
              <a:buNone/>
            </a:pPr>
            <a:r>
              <a:rPr lang="el-GR" dirty="0"/>
              <a:t>Σε ασθενείς με </a:t>
            </a:r>
            <a:r>
              <a:rPr lang="el-GR" b="1" dirty="0">
                <a:solidFill>
                  <a:srgbClr val="00B050"/>
                </a:solidFill>
              </a:rPr>
              <a:t>οφθαλμική νόσο &gt;1 έτος</a:t>
            </a:r>
            <a:r>
              <a:rPr lang="el-GR" dirty="0"/>
              <a:t>, έχουν τόσο καλή πρόγνωση που η θυμεκτομή δεν είναι απαραίτητη.</a:t>
            </a:r>
          </a:p>
          <a:p>
            <a:pPr marL="0" indent="0">
              <a:buNone/>
            </a:pPr>
            <a:r>
              <a:rPr lang="el-GR" dirty="0"/>
              <a:t>Τα αποτελέσματα γίνονται ορατά μετά κάποιους μήνες και το </a:t>
            </a:r>
            <a:r>
              <a:rPr lang="el-GR" dirty="0">
                <a:solidFill>
                  <a:srgbClr val="FF0000"/>
                </a:solidFill>
              </a:rPr>
              <a:t>μέγιστο αποτέλεσμα σε 3 έτη.</a:t>
            </a:r>
            <a:r>
              <a:rPr lang="el-GR" dirty="0"/>
              <a:t> Σε αυτούς που ανταποκρίνονται ο </a:t>
            </a:r>
            <a:r>
              <a:rPr lang="el-GR" b="1" dirty="0">
                <a:solidFill>
                  <a:schemeClr val="tx2">
                    <a:lumMod val="60000"/>
                    <a:lumOff val="40000"/>
                  </a:schemeClr>
                </a:solidFill>
              </a:rPr>
              <a:t>τίτλος αντισωμάτων </a:t>
            </a:r>
            <a:r>
              <a:rPr lang="el-GR" dirty="0"/>
              <a:t>μειώνεται ή και εξαφανίζεται.</a:t>
            </a:r>
            <a:endParaRPr lang="en-US" dirty="0"/>
          </a:p>
          <a:p>
            <a:pPr marL="0" indent="0">
              <a:buNone/>
            </a:pPr>
            <a:r>
              <a:rPr lang="el-GR" dirty="0"/>
              <a:t>Σε ηλικιωμένους ασθενείς μικρότερη βελτίωση γιατί ο θύμος είναι ατροφικός.</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r>
              <a:rPr lang="el-GR" dirty="0"/>
              <a:t>ΘΥΜΕΚΤΟΜΗ</a:t>
            </a:r>
          </a:p>
        </p:txBody>
      </p:sp>
      <p:sp>
        <p:nvSpPr>
          <p:cNvPr id="3" name="2 - Θέση περιεχομένου"/>
          <p:cNvSpPr>
            <a:spLocks noGrp="1"/>
          </p:cNvSpPr>
          <p:nvPr>
            <p:ph idx="1"/>
          </p:nvPr>
        </p:nvSpPr>
        <p:spPr/>
        <p:txBody>
          <a:bodyPr>
            <a:normAutofit lnSpcReduction="10000"/>
          </a:bodyPr>
          <a:lstStyle/>
          <a:p>
            <a:pPr marL="0" indent="0">
              <a:buNone/>
            </a:pPr>
            <a:r>
              <a:rPr lang="el-GR" dirty="0"/>
              <a:t>Ασθενείς με </a:t>
            </a:r>
            <a:r>
              <a:rPr lang="el-GR" dirty="0">
                <a:solidFill>
                  <a:srgbClr val="FF0000"/>
                </a:solidFill>
              </a:rPr>
              <a:t>πρώιμη έναρξη </a:t>
            </a:r>
            <a:r>
              <a:rPr lang="el-GR" dirty="0"/>
              <a:t>νόσου </a:t>
            </a:r>
            <a:r>
              <a:rPr lang="el-GR" u="sng" dirty="0"/>
              <a:t>ωφελούνται</a:t>
            </a:r>
            <a:r>
              <a:rPr lang="el-GR" dirty="0"/>
              <a:t> από </a:t>
            </a:r>
            <a:r>
              <a:rPr lang="el-GR" u="sng" dirty="0"/>
              <a:t>θυμεκτομή</a:t>
            </a:r>
            <a:r>
              <a:rPr lang="el-GR" dirty="0"/>
              <a:t> (</a:t>
            </a:r>
            <a:r>
              <a:rPr lang="el-GR" dirty="0">
                <a:solidFill>
                  <a:srgbClr val="FF0000"/>
                </a:solidFill>
              </a:rPr>
              <a:t>δεν έχουν αντισώματα έναντι </a:t>
            </a:r>
            <a:r>
              <a:rPr lang="el-GR" dirty="0" err="1">
                <a:solidFill>
                  <a:srgbClr val="FF0000"/>
                </a:solidFill>
              </a:rPr>
              <a:t>τιτίνης</a:t>
            </a:r>
            <a:r>
              <a:rPr lang="el-GR" dirty="0">
                <a:solidFill>
                  <a:srgbClr val="FF0000"/>
                </a:solidFill>
              </a:rPr>
              <a:t>-</a:t>
            </a:r>
            <a:r>
              <a:rPr lang="el-GR" dirty="0" err="1">
                <a:solidFill>
                  <a:srgbClr val="FF0000"/>
                </a:solidFill>
              </a:rPr>
              <a:t>ρυανοδίνης</a:t>
            </a:r>
            <a:r>
              <a:rPr lang="el-GR" dirty="0"/>
              <a:t>). Ο τίτλος </a:t>
            </a:r>
            <a:r>
              <a:rPr lang="en-US" dirty="0" err="1"/>
              <a:t>Ab</a:t>
            </a:r>
            <a:r>
              <a:rPr lang="en-US" dirty="0"/>
              <a:t> </a:t>
            </a:r>
            <a:r>
              <a:rPr lang="en-US" dirty="0" err="1"/>
              <a:t>AchR</a:t>
            </a:r>
            <a:r>
              <a:rPr lang="el-GR" dirty="0"/>
              <a:t> δεν προβλέπει τη επιτυχία της επέμβασης </a:t>
            </a:r>
            <a:endParaRPr lang="en-US" dirty="0"/>
          </a:p>
          <a:p>
            <a:pPr marL="0" indent="0">
              <a:buNone/>
            </a:pPr>
            <a:r>
              <a:rPr lang="en-US" sz="1700" dirty="0"/>
              <a:t>(</a:t>
            </a:r>
            <a:r>
              <a:rPr lang="el-GR" sz="1700" i="1" dirty="0" err="1"/>
              <a:t>Venuta</a:t>
            </a:r>
            <a:r>
              <a:rPr lang="el-GR" sz="1700" i="1" dirty="0"/>
              <a:t>  </a:t>
            </a:r>
            <a:r>
              <a:rPr lang="en-US" sz="1700" i="1" dirty="0"/>
              <a:t>et al 1999, </a:t>
            </a:r>
            <a:r>
              <a:rPr lang="el-GR" sz="1700" i="1" dirty="0" err="1"/>
              <a:t>Romi</a:t>
            </a:r>
            <a:r>
              <a:rPr lang="el-GR" sz="1700" i="1" dirty="0"/>
              <a:t>  </a:t>
            </a:r>
            <a:r>
              <a:rPr lang="en-US" sz="1700" i="1" dirty="0"/>
              <a:t>et al 2003)</a:t>
            </a:r>
            <a:r>
              <a:rPr lang="el-GR" sz="1700" i="1" dirty="0"/>
              <a:t>. </a:t>
            </a:r>
          </a:p>
          <a:p>
            <a:pPr marL="0" indent="0">
              <a:buNone/>
            </a:pPr>
            <a:r>
              <a:rPr lang="el-GR" dirty="0"/>
              <a:t>Ασθενείς με </a:t>
            </a:r>
            <a:r>
              <a:rPr lang="el-GR" dirty="0">
                <a:solidFill>
                  <a:srgbClr val="FF0000"/>
                </a:solidFill>
              </a:rPr>
              <a:t>όψιμη έναρξη νόσου </a:t>
            </a:r>
            <a:r>
              <a:rPr lang="el-GR" dirty="0"/>
              <a:t>και </a:t>
            </a:r>
            <a:r>
              <a:rPr lang="el-GR" dirty="0">
                <a:solidFill>
                  <a:srgbClr val="FF0000"/>
                </a:solidFill>
              </a:rPr>
              <a:t>θετικοί</a:t>
            </a:r>
            <a:r>
              <a:rPr lang="el-GR" dirty="0"/>
              <a:t> σε αντισώματα</a:t>
            </a:r>
            <a:r>
              <a:rPr lang="en-US" dirty="0"/>
              <a:t> </a:t>
            </a:r>
            <a:r>
              <a:rPr lang="el-GR" dirty="0"/>
              <a:t>έναντι </a:t>
            </a:r>
            <a:r>
              <a:rPr lang="el-GR" dirty="0" err="1">
                <a:solidFill>
                  <a:srgbClr val="FF0000"/>
                </a:solidFill>
              </a:rPr>
              <a:t>τιτίνης</a:t>
            </a:r>
            <a:r>
              <a:rPr lang="el-GR" dirty="0">
                <a:solidFill>
                  <a:srgbClr val="FF0000"/>
                </a:solidFill>
              </a:rPr>
              <a:t>-</a:t>
            </a:r>
            <a:r>
              <a:rPr lang="el-GR" dirty="0" err="1">
                <a:solidFill>
                  <a:srgbClr val="FF0000"/>
                </a:solidFill>
              </a:rPr>
              <a:t>ρυανοδίνης</a:t>
            </a:r>
            <a:r>
              <a:rPr lang="el-GR" dirty="0">
                <a:solidFill>
                  <a:srgbClr val="FF0000"/>
                </a:solidFill>
              </a:rPr>
              <a:t> </a:t>
            </a:r>
            <a:r>
              <a:rPr lang="el-GR" dirty="0"/>
              <a:t>ωφελούνται λιγότερο από τη θυμεκτομή και συνολικά έχουν χειρότερη πρόγνωση.</a:t>
            </a:r>
            <a:endParaRPr lang="en-US" dirty="0"/>
          </a:p>
          <a:p>
            <a:pPr>
              <a:buNone/>
            </a:pPr>
            <a:r>
              <a:rPr lang="en-US" sz="1700" dirty="0"/>
              <a:t>(</a:t>
            </a:r>
            <a:r>
              <a:rPr lang="el-GR" sz="1700" i="1" dirty="0" err="1"/>
              <a:t>Romi</a:t>
            </a:r>
            <a:r>
              <a:rPr lang="el-GR" sz="1700" i="1" dirty="0"/>
              <a:t>  </a:t>
            </a:r>
            <a:r>
              <a:rPr lang="en-US" sz="1700" i="1" dirty="0"/>
              <a:t>et al 2003</a:t>
            </a:r>
            <a:r>
              <a:rPr lang="el-GR" sz="1700" i="1" dirty="0"/>
              <a:t>, </a:t>
            </a:r>
            <a:r>
              <a:rPr lang="el-GR" sz="1700" i="1" dirty="0" err="1"/>
              <a:t>Richman</a:t>
            </a:r>
            <a:r>
              <a:rPr lang="el-GR" sz="1700" i="1" dirty="0"/>
              <a:t>  </a:t>
            </a:r>
            <a:r>
              <a:rPr lang="en-US" sz="1700" i="1" dirty="0"/>
              <a:t>and </a:t>
            </a:r>
            <a:r>
              <a:rPr lang="el-GR" sz="1700" i="1" dirty="0" err="1"/>
              <a:t>Agius</a:t>
            </a:r>
            <a:r>
              <a:rPr lang="el-GR" sz="1700" i="1" dirty="0"/>
              <a:t>  </a:t>
            </a:r>
            <a:r>
              <a:rPr lang="en-US" sz="1700" i="1" dirty="0"/>
              <a:t>2003</a:t>
            </a:r>
            <a:r>
              <a:rPr lang="en-US" sz="1700" dirty="0"/>
              <a:t>).</a:t>
            </a:r>
          </a:p>
          <a:p>
            <a:pPr>
              <a:buNone/>
            </a:pPr>
            <a:endParaRPr lang="el-GR"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el-GR" dirty="0"/>
              <a:t>ΘΕΡΑΠΕΙΑ</a:t>
            </a:r>
            <a:br>
              <a:rPr lang="el-GR" dirty="0"/>
            </a:br>
            <a:r>
              <a:rPr lang="el-GR" dirty="0"/>
              <a:t>ΑΝΟΣΟΚΑΤΑΣΤΟΛΗ</a:t>
            </a:r>
          </a:p>
        </p:txBody>
      </p:sp>
      <p:sp>
        <p:nvSpPr>
          <p:cNvPr id="3" name="2 - Θέση περιεχομένου"/>
          <p:cNvSpPr>
            <a:spLocks noGrp="1"/>
          </p:cNvSpPr>
          <p:nvPr>
            <p:ph idx="1"/>
          </p:nvPr>
        </p:nvSpPr>
        <p:spPr>
          <a:xfrm>
            <a:off x="457200" y="1600200"/>
            <a:ext cx="8472518" cy="4525963"/>
          </a:xfrm>
        </p:spPr>
        <p:txBody>
          <a:bodyPr>
            <a:normAutofit fontScale="70000" lnSpcReduction="20000"/>
          </a:bodyPr>
          <a:lstStyle/>
          <a:p>
            <a:pPr marL="0" indent="0">
              <a:buNone/>
            </a:pPr>
            <a:r>
              <a:rPr lang="el-GR" b="1" dirty="0"/>
              <a:t>Κορτικοστεροειδή</a:t>
            </a:r>
            <a:r>
              <a:rPr lang="el-GR" dirty="0"/>
              <a:t>: 1</a:t>
            </a:r>
            <a:r>
              <a:rPr lang="el-GR" baseline="30000" dirty="0"/>
              <a:t>ης</a:t>
            </a:r>
            <a:r>
              <a:rPr lang="el-GR" dirty="0"/>
              <a:t> γραμμής. </a:t>
            </a:r>
          </a:p>
          <a:p>
            <a:pPr marL="0" indent="0">
              <a:buNone/>
            </a:pPr>
            <a:r>
              <a:rPr lang="el-GR" dirty="0"/>
              <a:t>Το </a:t>
            </a:r>
            <a:r>
              <a:rPr lang="en-US" dirty="0"/>
              <a:t>50% </a:t>
            </a:r>
            <a:r>
              <a:rPr lang="el-GR" dirty="0"/>
              <a:t>παρουσιάζει ύφεση και το 80% βελτιώνεται και οι περισσότεροι τις πρώτες εβδομάδες. Αφού επιτευχθεί ύφεση η δοσολογία μειώνεται στην ελάχιστη δυνατή.</a:t>
            </a:r>
          </a:p>
          <a:p>
            <a:pPr marL="0" indent="0">
              <a:buNone/>
            </a:pPr>
            <a:r>
              <a:rPr lang="el-GR" dirty="0"/>
              <a:t> Τις πρώτες 2 εβδομάδες μπορεί να εμφανιστεί επιδείνωση για αυτό προηγείται σταθεροποίηση με </a:t>
            </a:r>
            <a:r>
              <a:rPr lang="en-US" dirty="0"/>
              <a:t>IVIG/PE. </a:t>
            </a:r>
            <a:r>
              <a:rPr lang="el-GR" dirty="0"/>
              <a:t> </a:t>
            </a:r>
          </a:p>
          <a:p>
            <a:pPr marL="0" indent="0">
              <a:buNone/>
            </a:pPr>
            <a:endParaRPr lang="el-GR" dirty="0"/>
          </a:p>
          <a:p>
            <a:pPr marL="0" indent="0">
              <a:buNone/>
            </a:pPr>
            <a:r>
              <a:rPr lang="el-GR" dirty="0"/>
              <a:t>Δοσολογία </a:t>
            </a:r>
            <a:r>
              <a:rPr lang="en-US" dirty="0"/>
              <a:t>prednisone 15 to 25 mg </a:t>
            </a:r>
            <a:r>
              <a:rPr lang="el-GR" dirty="0"/>
              <a:t>/μέρα αρκεί συνήθως για ήπιες μορφές (με ή χωρίς συνδυασμό με </a:t>
            </a:r>
            <a:r>
              <a:rPr lang="el-GR" dirty="0" err="1"/>
              <a:t>αζαθιοπρίνη</a:t>
            </a:r>
            <a:r>
              <a:rPr lang="el-GR" dirty="0"/>
              <a:t>). Η δόση μπορεί να αυξηθεί  σταδιακά έως 50-60 </a:t>
            </a:r>
            <a:r>
              <a:rPr lang="en-US" dirty="0"/>
              <a:t>mg.</a:t>
            </a:r>
            <a:endParaRPr lang="el-GR" dirty="0"/>
          </a:p>
          <a:p>
            <a:pPr marL="0" indent="0">
              <a:buNone/>
            </a:pPr>
            <a:endParaRPr lang="el-GR" dirty="0"/>
          </a:p>
          <a:p>
            <a:pPr marL="0" indent="0">
              <a:buNone/>
            </a:pPr>
            <a:r>
              <a:rPr lang="el-GR" dirty="0"/>
              <a:t>Παρενέργειες: δυσανεξία στη γλυκόζη, ΑΥ, έλκος, μυοπάθεια, άσηπτη νέκρωση ισχίου, καταρράκτης, γλαύκωμα, οστεοπόρωση, λοιμώξεις, ψύχωση</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el-GR" dirty="0"/>
              <a:t>ΘΕΡΑΠΕΙΑ</a:t>
            </a:r>
            <a:br>
              <a:rPr lang="el-GR" dirty="0"/>
            </a:br>
            <a:r>
              <a:rPr lang="el-GR" dirty="0"/>
              <a:t>ΑΝΟΣΟΚΑΤΑΣΤΟΛΗ</a:t>
            </a:r>
          </a:p>
        </p:txBody>
      </p:sp>
      <p:sp>
        <p:nvSpPr>
          <p:cNvPr id="3" name="2 - Θέση περιεχομένου"/>
          <p:cNvSpPr>
            <a:spLocks noGrp="1"/>
          </p:cNvSpPr>
          <p:nvPr>
            <p:ph idx="1"/>
          </p:nvPr>
        </p:nvSpPr>
        <p:spPr>
          <a:xfrm>
            <a:off x="457200" y="1600200"/>
            <a:ext cx="8472518" cy="4525963"/>
          </a:xfrm>
        </p:spPr>
        <p:txBody>
          <a:bodyPr>
            <a:normAutofit fontScale="70000" lnSpcReduction="20000"/>
          </a:bodyPr>
          <a:lstStyle/>
          <a:p>
            <a:pPr marL="0" indent="0">
              <a:buNone/>
            </a:pPr>
            <a:r>
              <a:rPr lang="el-GR" b="1" dirty="0" err="1"/>
              <a:t>Αζαθιοπρίνη</a:t>
            </a:r>
            <a:r>
              <a:rPr lang="el-GR" dirty="0"/>
              <a:t>. Το 50% ωφελείται, συχνά σε συνδυασμό με κορτικοειδή. </a:t>
            </a:r>
          </a:p>
          <a:p>
            <a:pPr marL="0" indent="0">
              <a:buNone/>
            </a:pPr>
            <a:r>
              <a:rPr lang="el-GR" dirty="0"/>
              <a:t>	Τοξικότητα στο ΜΟ και ήπαρ. </a:t>
            </a:r>
          </a:p>
          <a:p>
            <a:pPr marL="0" indent="0">
              <a:buNone/>
            </a:pPr>
            <a:r>
              <a:rPr lang="el-GR" dirty="0"/>
              <a:t>	Αργεί η δράση (μετά 4-8 μήνες), μέγιστη δράση σε 2 έτη. </a:t>
            </a:r>
          </a:p>
          <a:p>
            <a:pPr marL="0" indent="0">
              <a:buNone/>
            </a:pPr>
            <a:r>
              <a:rPr lang="el-GR" dirty="0"/>
              <a:t>	20% αναπτύσσει ιδιοσυγκρασιακή αντίδραση με πυρετό, ρίγος, 	εξάνθημα και γαστρεντερικά όποτε διακόπτεται η χορήγηση. </a:t>
            </a:r>
          </a:p>
          <a:p>
            <a:pPr marL="0" indent="0">
              <a:buNone/>
            </a:pPr>
            <a:r>
              <a:rPr lang="el-GR" dirty="0"/>
              <a:t>	Συνήθης δοσολογία: 50</a:t>
            </a:r>
            <a:r>
              <a:rPr lang="en-US" dirty="0"/>
              <a:t>mg x2 </a:t>
            </a:r>
            <a:r>
              <a:rPr lang="el-GR" dirty="0"/>
              <a:t>και αύξηση έως 150-200 </a:t>
            </a:r>
            <a:r>
              <a:rPr lang="en-US" dirty="0"/>
              <a:t>mg</a:t>
            </a:r>
            <a:r>
              <a:rPr lang="el-GR" dirty="0"/>
              <a:t>/ 	μέρα.</a:t>
            </a:r>
          </a:p>
          <a:p>
            <a:pPr marL="0" indent="0"/>
            <a:endParaRPr lang="el-GR" b="1" dirty="0"/>
          </a:p>
          <a:p>
            <a:pPr marL="0" indent="0"/>
            <a:endParaRPr lang="el-GR" b="1" dirty="0"/>
          </a:p>
          <a:p>
            <a:pPr marL="0" indent="0"/>
            <a:endParaRPr lang="el-GR" b="1" dirty="0"/>
          </a:p>
          <a:p>
            <a:pPr marL="0" indent="0">
              <a:buFont typeface="Wingdings" pitchFamily="2" charset="2"/>
              <a:buChar char="Ø"/>
            </a:pPr>
            <a:r>
              <a:rPr lang="el-GR" b="1" dirty="0"/>
              <a:t>Η </a:t>
            </a:r>
            <a:r>
              <a:rPr lang="el-GR" b="1" dirty="0" err="1"/>
              <a:t>Αζαθιοπρίνη</a:t>
            </a:r>
            <a:r>
              <a:rPr lang="el-GR" b="1" dirty="0"/>
              <a:t> είναι πρόδρομος της </a:t>
            </a:r>
            <a:r>
              <a:rPr lang="en-US" dirty="0"/>
              <a:t> </a:t>
            </a:r>
            <a:r>
              <a:rPr lang="en-US" dirty="0" err="1"/>
              <a:t>mercaptopurine</a:t>
            </a:r>
            <a:r>
              <a:rPr lang="en-US" dirty="0"/>
              <a:t>, </a:t>
            </a:r>
            <a:r>
              <a:rPr lang="el-GR" dirty="0"/>
              <a:t>που μεταβολίζεται από την </a:t>
            </a:r>
            <a:r>
              <a:rPr lang="en-US" dirty="0" err="1"/>
              <a:t>thiopurine</a:t>
            </a:r>
            <a:r>
              <a:rPr lang="en-US" dirty="0"/>
              <a:t> </a:t>
            </a:r>
            <a:r>
              <a:rPr lang="en-US" dirty="0" err="1"/>
              <a:t>methyltransferase</a:t>
            </a:r>
            <a:r>
              <a:rPr lang="en-US" dirty="0"/>
              <a:t> (</a:t>
            </a:r>
            <a:r>
              <a:rPr lang="en-US" b="1" dirty="0"/>
              <a:t>TPMT</a:t>
            </a:r>
            <a:r>
              <a:rPr lang="en-US" dirty="0"/>
              <a:t>)</a:t>
            </a:r>
            <a:r>
              <a:rPr lang="el-GR" dirty="0"/>
              <a:t>. 3/1000000 έχουν ανεπάρκεια ενζύμου ΤΡΜΤ. Προτείνεται η μέτρηση του σε ασθενείς πριν την έναρξη της χορήγησης για αποφυγή τοξικότητα ΜΟ.</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el-GR" dirty="0"/>
              <a:t>ΘΕΡΑΠΕΙΑ</a:t>
            </a:r>
            <a:br>
              <a:rPr lang="el-GR" dirty="0"/>
            </a:br>
            <a:r>
              <a:rPr lang="el-GR" dirty="0"/>
              <a:t>ΑΝΟΣΟΚΑΤΑΣΤΟΛΗ</a:t>
            </a:r>
          </a:p>
        </p:txBody>
      </p:sp>
      <p:sp>
        <p:nvSpPr>
          <p:cNvPr id="3" name="2 - Θέση περιεχομένου"/>
          <p:cNvSpPr>
            <a:spLocks noGrp="1"/>
          </p:cNvSpPr>
          <p:nvPr>
            <p:ph idx="1"/>
          </p:nvPr>
        </p:nvSpPr>
        <p:spPr/>
        <p:txBody>
          <a:bodyPr>
            <a:normAutofit lnSpcReduction="10000"/>
          </a:bodyPr>
          <a:lstStyle/>
          <a:p>
            <a:pPr marL="0" indent="0">
              <a:buNone/>
            </a:pPr>
            <a:r>
              <a:rPr lang="en-US" b="1" dirty="0" err="1"/>
              <a:t>Mycophenolate</a:t>
            </a:r>
            <a:r>
              <a:rPr lang="en-US" b="1" dirty="0"/>
              <a:t> </a:t>
            </a:r>
            <a:r>
              <a:rPr lang="en-US" b="1" dirty="0" err="1"/>
              <a:t>mofetil</a:t>
            </a:r>
            <a:r>
              <a:rPr lang="el-GR" b="1" dirty="0"/>
              <a:t>. </a:t>
            </a:r>
            <a:r>
              <a:rPr lang="el-GR" dirty="0"/>
              <a:t>Δίδεται</a:t>
            </a:r>
            <a:r>
              <a:rPr lang="en-US" dirty="0"/>
              <a:t> </a:t>
            </a:r>
            <a:r>
              <a:rPr lang="el-GR" dirty="0"/>
              <a:t>και ως </a:t>
            </a:r>
            <a:r>
              <a:rPr lang="el-GR" dirty="0" err="1"/>
              <a:t>μονοθεραπεία</a:t>
            </a:r>
            <a:r>
              <a:rPr lang="el-GR" dirty="0"/>
              <a:t> και μαζί με κορτικοστεροειδή.</a:t>
            </a:r>
          </a:p>
          <a:p>
            <a:pPr marL="0" indent="0">
              <a:buNone/>
            </a:pPr>
            <a:r>
              <a:rPr lang="el-GR" dirty="0"/>
              <a:t>Παρενέργειες: γαστρεντερικά (διάρροια), ΑΥ, οίδημα, καταστολή ΜΟ. Οι ασθενείς να αποφεύγουν την έκθεση σε υπεριώδη ακτινοβολία. Δε συνιστάται η </a:t>
            </a:r>
            <a:r>
              <a:rPr lang="el-GR" dirty="0" err="1"/>
              <a:t>συνχορήγηση</a:t>
            </a:r>
            <a:r>
              <a:rPr lang="el-GR" dirty="0"/>
              <a:t> με </a:t>
            </a:r>
            <a:r>
              <a:rPr lang="el-GR" dirty="0" err="1"/>
              <a:t>αζαθιοπρίνη</a:t>
            </a:r>
            <a:r>
              <a:rPr lang="el-GR" dirty="0"/>
              <a:t>. Η δράση εμφανίζεται σε 1-2 μήνες με μέγιστη σε 6 μήνες. Σε </a:t>
            </a:r>
            <a:r>
              <a:rPr lang="en-US" dirty="0"/>
              <a:t>controlled trials </a:t>
            </a:r>
            <a:r>
              <a:rPr lang="el-GR" dirty="0"/>
              <a:t>δε φάνηκε σημαντική διαφορά πάνω στο </a:t>
            </a:r>
            <a:r>
              <a:rPr lang="en-US" dirty="0"/>
              <a:t>placebo.</a:t>
            </a:r>
            <a:endParaRPr lang="el-GR"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el-GR" dirty="0"/>
              <a:t>ΘΕΡΑΠΕΙΑ</a:t>
            </a:r>
            <a:br>
              <a:rPr lang="el-GR" dirty="0"/>
            </a:br>
            <a:r>
              <a:rPr lang="el-GR" dirty="0"/>
              <a:t>ΑΝΟΣΟΚΑΤΑΣΤΟΛΗ</a:t>
            </a:r>
          </a:p>
        </p:txBody>
      </p:sp>
      <p:sp>
        <p:nvSpPr>
          <p:cNvPr id="3" name="2 - Θέση περιεχομένου"/>
          <p:cNvSpPr>
            <a:spLocks noGrp="1"/>
          </p:cNvSpPr>
          <p:nvPr>
            <p:ph idx="1"/>
          </p:nvPr>
        </p:nvSpPr>
        <p:spPr/>
        <p:txBody>
          <a:bodyPr>
            <a:normAutofit fontScale="92500" lnSpcReduction="20000"/>
          </a:bodyPr>
          <a:lstStyle/>
          <a:p>
            <a:pPr>
              <a:buNone/>
            </a:pPr>
            <a:r>
              <a:rPr lang="el-GR" b="1" dirty="0"/>
              <a:t>	</a:t>
            </a:r>
            <a:r>
              <a:rPr lang="el-GR" b="1" dirty="0" err="1"/>
              <a:t>Κυκλοσπορίνη</a:t>
            </a:r>
            <a:r>
              <a:rPr lang="en-US" b="1" dirty="0"/>
              <a:t>. </a:t>
            </a:r>
            <a:r>
              <a:rPr lang="el-GR" dirty="0"/>
              <a:t>Σε ασθενείς με </a:t>
            </a:r>
            <a:r>
              <a:rPr lang="el-GR" dirty="0" err="1"/>
              <a:t>βαρειά</a:t>
            </a:r>
            <a:r>
              <a:rPr lang="el-GR" dirty="0"/>
              <a:t> μυασθένεια που δεν ανταποκρίνονται στις άλλες θεραπείες. Έχει σοβαρές παρενέργειες: ΑΥ και </a:t>
            </a:r>
            <a:r>
              <a:rPr lang="el-GR" dirty="0" err="1"/>
              <a:t>νεφροτοξικότητα</a:t>
            </a:r>
            <a:r>
              <a:rPr lang="el-GR" dirty="0"/>
              <a:t>.</a:t>
            </a:r>
          </a:p>
          <a:p>
            <a:pPr>
              <a:buNone/>
            </a:pPr>
            <a:r>
              <a:rPr lang="el-GR" dirty="0"/>
              <a:t>	</a:t>
            </a:r>
            <a:r>
              <a:rPr lang="el-GR" sz="2600" i="1" dirty="0"/>
              <a:t>[σε δύο δόσεις/μέρα σύνολο</a:t>
            </a:r>
            <a:r>
              <a:rPr lang="en-US" sz="2600" i="1" dirty="0"/>
              <a:t> of 6 mg/kg</a:t>
            </a:r>
            <a:r>
              <a:rPr lang="el-GR" sz="2600" i="1" dirty="0"/>
              <a:t>]</a:t>
            </a:r>
            <a:r>
              <a:rPr lang="en-US" sz="2600" i="1" dirty="0"/>
              <a:t>, </a:t>
            </a:r>
            <a:r>
              <a:rPr lang="el-GR" b="1" dirty="0" err="1"/>
              <a:t>Κυκλοφωσφαμίδη</a:t>
            </a:r>
            <a:r>
              <a:rPr lang="el-GR" dirty="0"/>
              <a:t>. Αλκαλοειδές σε ασθενείς με </a:t>
            </a:r>
            <a:r>
              <a:rPr lang="el-GR" dirty="0" err="1"/>
              <a:t>βαρειά</a:t>
            </a:r>
            <a:r>
              <a:rPr lang="el-GR" dirty="0"/>
              <a:t> μυασθένεια που δεν ανταποκρίνονται στις άλλες θεραπείες. Παρενέργειες: καταστολή ΜΟ, αιμορραγική κυστίτιδα, νεοπλασίες. [</a:t>
            </a:r>
            <a:r>
              <a:rPr lang="en-US" sz="2600" i="1" dirty="0" err="1"/>
              <a:t>Drachman</a:t>
            </a:r>
            <a:r>
              <a:rPr lang="en-US" sz="2600" i="1" dirty="0"/>
              <a:t> and colleagues</a:t>
            </a:r>
            <a:r>
              <a:rPr lang="el-GR" sz="2600" i="1" dirty="0"/>
              <a:t> </a:t>
            </a:r>
            <a:r>
              <a:rPr lang="en-US" sz="2600" i="1" dirty="0"/>
              <a:t>(2003), </a:t>
            </a:r>
            <a:r>
              <a:rPr lang="en-US" sz="2600" i="1" dirty="0" err="1"/>
              <a:t>cyclophosphamide</a:t>
            </a:r>
            <a:r>
              <a:rPr lang="en-US" sz="2600" i="1" dirty="0"/>
              <a:t> (50 mg/kg/d for 4 </a:t>
            </a:r>
            <a:r>
              <a:rPr lang="el-GR" sz="2600" i="1" dirty="0"/>
              <a:t>συνεχόμενες μέρες) που ακολουθείται από </a:t>
            </a:r>
          </a:p>
          <a:p>
            <a:pPr>
              <a:buNone/>
            </a:pPr>
            <a:r>
              <a:rPr lang="el-GR" sz="2600" i="1" dirty="0"/>
              <a:t>	</a:t>
            </a:r>
            <a:r>
              <a:rPr lang="en-US" sz="2600" i="1" dirty="0"/>
              <a:t>granulocyte-stimulating factor</a:t>
            </a:r>
            <a:r>
              <a:rPr lang="el-GR" sz="2600" i="1" dirty="0"/>
              <a:t>]</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214290"/>
            <a:ext cx="8229600" cy="1143000"/>
          </a:xfrm>
        </p:spPr>
        <p:style>
          <a:lnRef idx="2">
            <a:schemeClr val="accent6">
              <a:shade val="50000"/>
            </a:schemeClr>
          </a:lnRef>
          <a:fillRef idx="1">
            <a:schemeClr val="accent6"/>
          </a:fillRef>
          <a:effectRef idx="0">
            <a:schemeClr val="accent6"/>
          </a:effectRef>
          <a:fontRef idx="minor">
            <a:schemeClr val="lt1"/>
          </a:fontRef>
        </p:style>
        <p:txBody>
          <a:bodyPr/>
          <a:lstStyle/>
          <a:p>
            <a:r>
              <a:rPr lang="el-GR" dirty="0"/>
              <a:t>ΒΡΑΧΕΙΑΣ ΔΙΑΡΚΕΙΑΣ ΘΕΡΑΠΕΙΕΣ</a:t>
            </a:r>
          </a:p>
        </p:txBody>
      </p:sp>
      <p:sp>
        <p:nvSpPr>
          <p:cNvPr id="3" name="2 - Θέση περιεχομένου"/>
          <p:cNvSpPr>
            <a:spLocks noGrp="1"/>
          </p:cNvSpPr>
          <p:nvPr>
            <p:ph idx="1"/>
          </p:nvPr>
        </p:nvSpPr>
        <p:spPr>
          <a:xfrm>
            <a:off x="428596" y="1428736"/>
            <a:ext cx="8229600" cy="5257799"/>
          </a:xfrm>
        </p:spPr>
        <p:txBody>
          <a:bodyPr>
            <a:normAutofit fontScale="55000" lnSpcReduction="20000"/>
          </a:bodyPr>
          <a:lstStyle/>
          <a:p>
            <a:pPr marL="0" indent="0">
              <a:buNone/>
            </a:pPr>
            <a:r>
              <a:rPr lang="en-US" dirty="0"/>
              <a:t>IVIG</a:t>
            </a:r>
            <a:r>
              <a:rPr lang="el-GR" dirty="0"/>
              <a:t> (γ-</a:t>
            </a:r>
            <a:r>
              <a:rPr lang="el-GR" dirty="0" err="1"/>
              <a:t>σφαιρίνη</a:t>
            </a:r>
            <a:r>
              <a:rPr lang="el-GR" dirty="0"/>
              <a:t>)</a:t>
            </a:r>
            <a:r>
              <a:rPr lang="en-US" dirty="0"/>
              <a:t>/PE</a:t>
            </a:r>
            <a:r>
              <a:rPr lang="el-GR" dirty="0"/>
              <a:t> (</a:t>
            </a:r>
            <a:r>
              <a:rPr lang="el-GR" dirty="0" err="1"/>
              <a:t>πλασμαφαίρεση</a:t>
            </a:r>
            <a:r>
              <a:rPr lang="el-GR" dirty="0"/>
              <a:t>): </a:t>
            </a:r>
            <a:r>
              <a:rPr lang="el-GR" b="1" dirty="0"/>
              <a:t>ταχεία βελτίωση αλλά μικρής διάρκειας</a:t>
            </a:r>
            <a:r>
              <a:rPr lang="el-GR" dirty="0"/>
              <a:t>. </a:t>
            </a:r>
          </a:p>
          <a:p>
            <a:pPr marL="0" indent="0">
              <a:buNone/>
            </a:pPr>
            <a:r>
              <a:rPr lang="el-GR" dirty="0"/>
              <a:t>Χρήση σε μυασθενική κρίση, πριν και μετά από θυμεκτομή ή έναρξη </a:t>
            </a:r>
            <a:r>
              <a:rPr lang="el-GR" dirty="0" err="1"/>
              <a:t>ανοσοκατασταλτικής</a:t>
            </a:r>
            <a:r>
              <a:rPr lang="el-GR" dirty="0"/>
              <a:t> θεραπείας, ή αντιμετώπιση επιδείνωσης λόγω λοίμωξης ή χειρουργείου.</a:t>
            </a:r>
          </a:p>
          <a:p>
            <a:pPr marL="0" indent="0">
              <a:buNone/>
            </a:pPr>
            <a:endParaRPr lang="el-GR" dirty="0"/>
          </a:p>
          <a:p>
            <a:pPr marL="0" indent="0">
              <a:buNone/>
            </a:pPr>
            <a:r>
              <a:rPr lang="en-US" b="1" dirty="0">
                <a:solidFill>
                  <a:srgbClr val="FF0000"/>
                </a:solidFill>
              </a:rPr>
              <a:t>PE</a:t>
            </a:r>
            <a:r>
              <a:rPr lang="el-GR" b="1" dirty="0">
                <a:solidFill>
                  <a:srgbClr val="FF0000"/>
                </a:solidFill>
              </a:rPr>
              <a:t> </a:t>
            </a:r>
            <a:r>
              <a:rPr lang="el-GR" dirty="0"/>
              <a:t>προκαλεί βελτίωση από την πρώτη εβδομάδα και το αποτέλεσμα διαρκεί 1-2 μήνες. Παρενέργειες: ΑΥ, βραδυκαρδία, διαταραχή ηλεκτρολυτών, λοιμώξεις. Δεν είναι δεδομένος ο απαιτούμενος αριθμός συνεδριών.</a:t>
            </a:r>
          </a:p>
          <a:p>
            <a:pPr marL="0" indent="0">
              <a:buNone/>
            </a:pPr>
            <a:r>
              <a:rPr lang="en-US" dirty="0"/>
              <a:t>2-L </a:t>
            </a:r>
            <a:r>
              <a:rPr lang="el-GR" dirty="0"/>
              <a:t>ΡΕ απομακρύνει </a:t>
            </a:r>
            <a:r>
              <a:rPr lang="en-US" dirty="0"/>
              <a:t>80</a:t>
            </a:r>
            <a:r>
              <a:rPr lang="el-GR" dirty="0"/>
              <a:t>%</a:t>
            </a:r>
            <a:r>
              <a:rPr lang="en-US" dirty="0"/>
              <a:t> </a:t>
            </a:r>
            <a:r>
              <a:rPr lang="el-GR" dirty="0"/>
              <a:t>κυκλοφορούντων αντισωμάτων (μετρώνται σε 3-5 μέρες μειωμένα, χωρίς όμως αυτό να αντανακλά άμεσα στην κλινική βελτίωση). Για διάστημα κάποιων μηνών μπορεί οι ασθενείς να παραμείνουν με 2-3 συνεδρίες ΡΕ αν δεν ανέχονται κορτικοστεροειδή.</a:t>
            </a:r>
          </a:p>
          <a:p>
            <a:pPr marL="0" indent="0">
              <a:buNone/>
            </a:pPr>
            <a:endParaRPr lang="el-GR" dirty="0"/>
          </a:p>
          <a:p>
            <a:pPr marL="0" indent="0">
              <a:buNone/>
            </a:pPr>
            <a:r>
              <a:rPr lang="en-US" b="1" dirty="0">
                <a:solidFill>
                  <a:srgbClr val="FF0000"/>
                </a:solidFill>
              </a:rPr>
              <a:t>IVIG</a:t>
            </a:r>
            <a:r>
              <a:rPr lang="el-GR" dirty="0"/>
              <a:t> (</a:t>
            </a:r>
            <a:r>
              <a:rPr lang="en-US" dirty="0"/>
              <a:t>2 g/kg</a:t>
            </a:r>
            <a:r>
              <a:rPr lang="el-GR" dirty="0"/>
              <a:t> σε 3-5 μέρες). Παρενέργειες: κακουχία, αντιδράσεις υπερευαισθησίας, άσηπτη μηνιγγίτιδα, ΝΑ, ΑΕΕ, ΟΕΜ, αναφυλαξία (έλλειψη </a:t>
            </a:r>
            <a:r>
              <a:rPr lang="en-US" dirty="0" err="1"/>
              <a:t>IgA</a:t>
            </a:r>
            <a:r>
              <a:rPr lang="en-US" dirty="0"/>
              <a:t>).</a:t>
            </a:r>
          </a:p>
          <a:p>
            <a:pPr marL="0" indent="0">
              <a:buNone/>
            </a:pPr>
            <a:endParaRPr lang="el-GR" dirty="0"/>
          </a:p>
          <a:p>
            <a:pPr marL="0" indent="0">
              <a:buNone/>
            </a:pPr>
            <a:endParaRPr lang="el-GR" dirty="0"/>
          </a:p>
          <a:p>
            <a:pPr marL="0" indent="0">
              <a:buNone/>
            </a:pPr>
            <a:r>
              <a:rPr lang="el-GR" dirty="0"/>
              <a:t>Επιλογή: όποιο είναι πιο εύκολα και άμεσα διαθέσιμο.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l-GR" dirty="0"/>
              <a:t>ΘΕΡΑΠΕΙΑ ΜΥΑΣΘΕΝΙΚΗΣ ΚΡΙΣΗΣ</a:t>
            </a:r>
          </a:p>
        </p:txBody>
      </p:sp>
      <p:sp>
        <p:nvSpPr>
          <p:cNvPr id="3" name="2 - Θέση περιεχομένου"/>
          <p:cNvSpPr>
            <a:spLocks noGrp="1"/>
          </p:cNvSpPr>
          <p:nvPr>
            <p:ph idx="1"/>
          </p:nvPr>
        </p:nvSpPr>
        <p:spPr/>
        <p:txBody>
          <a:bodyPr>
            <a:normAutofit fontScale="62500" lnSpcReduction="20000"/>
          </a:bodyPr>
          <a:lstStyle/>
          <a:p>
            <a:pPr>
              <a:buNone/>
            </a:pPr>
            <a:r>
              <a:rPr lang="el-GR" b="1" dirty="0"/>
              <a:t>Μυασθενική κρίση</a:t>
            </a:r>
            <a:r>
              <a:rPr lang="el-GR" dirty="0"/>
              <a:t>: Επιδείνωση μυϊκής αδυναμίας που οδηγεί σε αναπνευστική δυσχέρεια (αδυναμία διαφράγματος, παράδοξη αναπνοή),  που χρήζει μηχανική υποστήριξη.</a:t>
            </a:r>
          </a:p>
          <a:p>
            <a:pPr>
              <a:buNone/>
            </a:pPr>
            <a:r>
              <a:rPr lang="el-GR" dirty="0"/>
              <a:t>Προηγείται λοίμωξη (πνευμονία),  λήψη κατασταλτικών, φαρμάκων που αποκλείουν ΝΜΣ, ή άγνωστη αιτία στο 1/3 περιπτώσεων.</a:t>
            </a:r>
          </a:p>
          <a:p>
            <a:pPr>
              <a:buNone/>
            </a:pPr>
            <a:r>
              <a:rPr lang="el-GR" dirty="0"/>
              <a:t> Αν ο ασθενής διασωληνωθεί, διακόπτονται τα αντιχολινεστερασικά γιατί αυξάνουν τις εκκρίσεις.</a:t>
            </a:r>
          </a:p>
          <a:p>
            <a:pPr>
              <a:buNone/>
            </a:pPr>
            <a:r>
              <a:rPr lang="el-GR" dirty="0"/>
              <a:t>Τα κορτικοστεροειδή αυξάνουν τη διάρκεια της κρίσης είτε γιατί επιδεινώνουν τη μυϊκή αδυναμία είτε γιατί προδιαθέτουν σε λοιμώξεις. </a:t>
            </a:r>
          </a:p>
          <a:p>
            <a:pPr>
              <a:buNone/>
            </a:pPr>
            <a:r>
              <a:rPr lang="el-GR" dirty="0"/>
              <a:t>Συνιστώνται </a:t>
            </a:r>
            <a:r>
              <a:rPr lang="el-GR" dirty="0">
                <a:solidFill>
                  <a:srgbClr val="FF0000"/>
                </a:solidFill>
              </a:rPr>
              <a:t>βραχεία διάρκειας θεραπείες </a:t>
            </a:r>
            <a:r>
              <a:rPr lang="en-US" dirty="0">
                <a:solidFill>
                  <a:srgbClr val="FF0000"/>
                </a:solidFill>
              </a:rPr>
              <a:t>IVIG/PE</a:t>
            </a:r>
            <a:r>
              <a:rPr lang="el-GR" dirty="0"/>
              <a:t>. Ανταποκρίνονται σε 1-2 μέρες έως μία εβδομάδα. Κάποιοι χρειάζονται αρκετές εβδομάδες και κάποιοι μήνες για </a:t>
            </a:r>
            <a:r>
              <a:rPr lang="el-GR" dirty="0" err="1"/>
              <a:t>αποσωλήνωση</a:t>
            </a:r>
            <a:r>
              <a:rPr lang="el-GR" dirty="0"/>
              <a:t>. Τραχειοτομή αποφασίζεται εντός 2-3 εβδομάδων.</a:t>
            </a:r>
          </a:p>
          <a:p>
            <a:pPr>
              <a:buNone/>
            </a:pPr>
            <a:r>
              <a:rPr lang="el-GR" dirty="0"/>
              <a:t>Όταν πρόκειται να </a:t>
            </a:r>
            <a:r>
              <a:rPr lang="el-GR" dirty="0" err="1"/>
              <a:t>αποσωληνωθεί</a:t>
            </a:r>
            <a:r>
              <a:rPr lang="el-GR" dirty="0"/>
              <a:t> επαναχορηγούνται </a:t>
            </a:r>
            <a:r>
              <a:rPr lang="el-GR" dirty="0" err="1"/>
              <a:t>αντιχολινεστερσικά</a:t>
            </a:r>
            <a:r>
              <a:rPr lang="el-GR" dirty="0"/>
              <a:t> και </a:t>
            </a:r>
            <a:r>
              <a:rPr lang="el-GR" dirty="0" err="1"/>
              <a:t>κορτικοστεοειδή</a:t>
            </a:r>
            <a:r>
              <a:rPr lang="el-GR" dirty="0"/>
              <a:t>.</a:t>
            </a:r>
          </a:p>
          <a:p>
            <a:pPr>
              <a:buNone/>
            </a:pPr>
            <a:r>
              <a:rPr lang="el-GR" dirty="0"/>
              <a:t>Οι υψηλές δόσεις </a:t>
            </a:r>
            <a:r>
              <a:rPr lang="el-GR" dirty="0" err="1"/>
              <a:t>κορτικοστεροειδών</a:t>
            </a:r>
            <a:r>
              <a:rPr lang="el-GR" dirty="0"/>
              <a:t> ενέχουν κίνδυνο επιδείνωσης.</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l-GR" dirty="0"/>
              <a:t>ΧΟΛΙΝΕΡΓΙΚΗ ΚΡΙΣΗ</a:t>
            </a:r>
          </a:p>
        </p:txBody>
      </p:sp>
      <p:sp>
        <p:nvSpPr>
          <p:cNvPr id="3" name="2 - Θέση περιεχομένου"/>
          <p:cNvSpPr>
            <a:spLocks noGrp="1"/>
          </p:cNvSpPr>
          <p:nvPr>
            <p:ph idx="1"/>
          </p:nvPr>
        </p:nvSpPr>
        <p:spPr/>
        <p:txBody>
          <a:bodyPr/>
          <a:lstStyle/>
          <a:p>
            <a:pPr>
              <a:buNone/>
            </a:pPr>
            <a:r>
              <a:rPr lang="el-GR" dirty="0"/>
              <a:t>Σπάνια. </a:t>
            </a:r>
            <a:r>
              <a:rPr lang="el-GR" dirty="0" err="1"/>
              <a:t>Υπερδοσολογία</a:t>
            </a:r>
            <a:r>
              <a:rPr lang="el-GR" dirty="0"/>
              <a:t> </a:t>
            </a:r>
            <a:r>
              <a:rPr lang="el-GR" dirty="0" err="1"/>
              <a:t>αντιχολινεστερασικών</a:t>
            </a:r>
            <a:r>
              <a:rPr lang="el-GR" dirty="0"/>
              <a:t> όταν δεν ανταποκρίνεται ο ασθενής.</a:t>
            </a:r>
          </a:p>
          <a:p>
            <a:pPr>
              <a:buNone/>
            </a:pPr>
            <a:r>
              <a:rPr lang="el-GR" dirty="0"/>
              <a:t>Ταχεία επιδείνωση μυϊκής αδυναμίας, </a:t>
            </a:r>
            <a:r>
              <a:rPr lang="el-GR" dirty="0">
                <a:solidFill>
                  <a:srgbClr val="FF0000"/>
                </a:solidFill>
              </a:rPr>
              <a:t>μουσκαρινικά συμπτώματα</a:t>
            </a:r>
            <a:r>
              <a:rPr lang="el-GR" dirty="0"/>
              <a:t>: ναυτία, έμετος, ωχρότητα, εφίδρωση, σιελόρροια, αυξημένες βρογχικές εκκρίσεις, διάρροια, μύση, βραδυκαρδία. Θεραπεία: Ατροπίνη, 0</a:t>
            </a:r>
            <a:r>
              <a:rPr lang="en-US" dirty="0"/>
              <a:t>,6mg IV</a:t>
            </a:r>
            <a:r>
              <a:rPr lang="el-GR" dirty="0"/>
              <a:t>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rgbClr val="FFFF00"/>
          </a:solidFill>
        </p:spPr>
        <p:txBody>
          <a:bodyPr/>
          <a:lstStyle/>
          <a:p>
            <a:r>
              <a:rPr lang="el-GR" dirty="0"/>
              <a:t>ΑΝΑΙΣΘΗΣΙΑ</a:t>
            </a:r>
          </a:p>
        </p:txBody>
      </p:sp>
      <p:sp>
        <p:nvSpPr>
          <p:cNvPr id="3" name="2 - Θέση περιεχομένου"/>
          <p:cNvSpPr>
            <a:spLocks noGrp="1"/>
          </p:cNvSpPr>
          <p:nvPr>
            <p:ph idx="1"/>
          </p:nvPr>
        </p:nvSpPr>
        <p:spPr>
          <a:xfrm>
            <a:off x="457200" y="1600200"/>
            <a:ext cx="8686800" cy="4525963"/>
          </a:xfrm>
        </p:spPr>
        <p:txBody>
          <a:bodyPr/>
          <a:lstStyle/>
          <a:p>
            <a:r>
              <a:rPr lang="el-GR" dirty="0"/>
              <a:t>Αν δε μπορεί να πάρει από το στόμα αντιχολινεστερασικά δίνονται ΙΜ (1/30 δόσης </a:t>
            </a:r>
            <a:r>
              <a:rPr lang="el-GR" dirty="0" err="1"/>
              <a:t>πυριδοστιγμίνης</a:t>
            </a:r>
            <a:r>
              <a:rPr lang="el-GR" dirty="0"/>
              <a:t>, 1/10 </a:t>
            </a:r>
            <a:r>
              <a:rPr lang="el-GR" dirty="0" err="1"/>
              <a:t>νεοστιγμίνης</a:t>
            </a:r>
            <a:r>
              <a:rPr lang="el-GR" dirty="0"/>
              <a:t>). </a:t>
            </a:r>
          </a:p>
          <a:p>
            <a:r>
              <a:rPr lang="el-GR" dirty="0"/>
              <a:t>Η δόση </a:t>
            </a:r>
            <a:r>
              <a:rPr lang="el-GR" dirty="0" err="1"/>
              <a:t>κορτικοστεροειδών</a:t>
            </a:r>
            <a:r>
              <a:rPr lang="el-GR" dirty="0"/>
              <a:t> παραμένει ίδια.</a:t>
            </a:r>
          </a:p>
          <a:p>
            <a:r>
              <a:rPr lang="el-GR" dirty="0"/>
              <a:t>Να αποφεύγονται αποκλειστείς ΝΜΣ παρατεταμένης δράσης</a:t>
            </a:r>
          </a:p>
          <a:p>
            <a:r>
              <a:rPr lang="el-GR" dirty="0"/>
              <a:t>Όλα τα φάρμακα να ελέγχονται αν επιδεινώνουν μυϊκή αδυναμία.</a:t>
            </a:r>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634</TotalTime>
  <Words>8439</Words>
  <Application>Microsoft Office PowerPoint</Application>
  <PresentationFormat>Προβολή στην οθόνη (4:3)</PresentationFormat>
  <Paragraphs>749</Paragraphs>
  <Slides>124</Slides>
  <Notes>12</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124</vt:i4>
      </vt:variant>
    </vt:vector>
  </HeadingPairs>
  <TitlesOfParts>
    <vt:vector size="129" baseType="lpstr">
      <vt:lpstr>Arial</vt:lpstr>
      <vt:lpstr>Calibri</vt:lpstr>
      <vt:lpstr>CGTimes</vt:lpstr>
      <vt:lpstr>Wingdings</vt:lpstr>
      <vt:lpstr>Θέμα του Office</vt:lpstr>
      <vt:lpstr>ΜΥΑΣΘΕΝΕΙΑ</vt:lpstr>
      <vt:lpstr>Διαταραχη νευρομυικησ συναψησ</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STRIATIONAL ANTIBODIES</vt:lpstr>
      <vt:lpstr>ΣΥΓΓΕΝΗ ΜΥΑΣΘΕΝΙΚΑ ΣΥΝΔΡΟΜΑ</vt:lpstr>
      <vt:lpstr>LAMBERT-EATON MYASTHENIC SYNDROME</vt:lpstr>
      <vt:lpstr>Παρουσίαση του PowerPoint</vt:lpstr>
      <vt:lpstr>ΜΥΑΣΘΕΝΕΙΑ</vt:lpstr>
      <vt:lpstr>Παρουσίαση του PowerPoint</vt:lpstr>
      <vt:lpstr>Παρουσίαση του PowerPoint</vt:lpstr>
      <vt:lpstr>ΜΥΑΣΘΕΝΕΙΑ </vt:lpstr>
      <vt:lpstr>ΜΥΑΣΘΕΝΕΙΑ</vt:lpstr>
      <vt:lpstr>ΜΥΑΣΘΕΝΕΙΑ</vt:lpstr>
      <vt:lpstr>ΜΥΑΣΘΕΝΕΙΑ</vt:lpstr>
      <vt:lpstr>ΜΥΑΣΘΕΝΕΙΑ</vt:lpstr>
      <vt:lpstr>Παρουσίαση του PowerPoint</vt:lpstr>
      <vt:lpstr>Τελική Κινητική Πλάκα  (ΤΚΠ)</vt:lpstr>
      <vt:lpstr>Παρουσίαση του PowerPoint</vt:lpstr>
      <vt:lpstr>ΜΥΑΣΘΕΝΕΙΑ ΚΑΙ ΘΥΜΟΣ</vt:lpstr>
      <vt:lpstr>ΜΥΑΣΘΕΝΕΙΑ ΚΑΙ ΑΛΛΑ ΑΥΤΟΑΝΟΣΑ</vt:lpstr>
      <vt:lpstr>ΣΧΕΣΗ ΜΕ ΘΥΡΕΟΕΙΔΗ</vt:lpstr>
      <vt:lpstr>ΜΥΟΠΑΘΕΙΑ ΑΠΟ ΚΟΡΤΙΚΟΕΙΔΗ</vt:lpstr>
      <vt:lpstr>ΚΛΙΝΙΚΗ ΕΙΚΟΝΑ</vt:lpstr>
      <vt:lpstr>ΚΥΜΑΙΝΟΜΕΝΗ Μ. ΑΔΥΝΑΜΙΑ</vt:lpstr>
      <vt:lpstr>ΕΥΠΑΘΕΙΑ ΜΥΩΝ  (κυρίως οφθαλμοπρομηκική</vt:lpstr>
      <vt:lpstr>ΛΟΙΠΕΣ ΜΥΙΚΕΣ ΟΜΑΔΕΣ</vt:lpstr>
      <vt:lpstr>ΕΙΔΙΚΕΣ ΟΜΑΔΕΣ</vt:lpstr>
      <vt:lpstr>ΤΡΟΠΟΣ ΕΜΦΑΝΙΣΗΣ</vt:lpstr>
      <vt:lpstr>ΤΡΟΠΟΣ ΕΜΦΑΝΙΣΗΣ σπανιότερα</vt:lpstr>
      <vt:lpstr>ΚΛΙΝΙΚΗ ΕΙΚΟΝΑ MuSK</vt:lpstr>
      <vt:lpstr>ΚΛΙΝΙΚΗ ΕΙΚΟΝΑ MuSK</vt:lpstr>
      <vt:lpstr>ΝΕΥΡΟΛΟΓΙΚΗ ΕΞΕΤΑΣΗ</vt:lpstr>
      <vt:lpstr>ΤΙ ΔΕΝ ΠΑΡΑΤΗΡΕΙΤΑΙ</vt:lpstr>
      <vt:lpstr>ΤΑΞΙΝΟΜΗΣΗ</vt:lpstr>
      <vt:lpstr>Παρουσίαση του PowerPoint</vt:lpstr>
      <vt:lpstr>Compston</vt:lpstr>
      <vt:lpstr>ΔΙΑΓΝΩΣΗ</vt:lpstr>
      <vt:lpstr>ΔΙΑΓΝΩΣΗ</vt:lpstr>
      <vt:lpstr>TENSILON (edrophonium test)</vt:lpstr>
      <vt:lpstr>Neostigmine Test </vt:lpstr>
      <vt:lpstr>Παρουσίαση του PowerPoint</vt:lpstr>
      <vt:lpstr>Ice pack</vt:lpstr>
      <vt:lpstr>ΕΛΕΓΧΟΣ ΑΝΤΙΣΩΜΑΤΩΝ</vt:lpstr>
      <vt:lpstr>Παρουσίαση του PowerPoint</vt:lpstr>
      <vt:lpstr>Παρουσίαση του PowerPoint</vt:lpstr>
      <vt:lpstr>Φυσιολογικές μεταβολές  συνθέτου μυϊκού προκλητού δυναμικού ΣΜΠΔ</vt:lpstr>
      <vt:lpstr>Παρουσίαση του PowerPoint</vt:lpstr>
      <vt:lpstr>ΗΛΕΚΤΡΟΦΥΣΙΟΛΟΓΙΚΟΣ ΕΛΕΓΧΟΣ</vt:lpstr>
      <vt:lpstr>RNS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ΗΛΕΚΤΡΟΦΥΣΙΟΛΟΓΙΚΟΣ ΕΛΕΓΧΟΣ ΗΜΓ μονήρους μυϊκής ίνας. </vt:lpstr>
      <vt:lpstr>ΗΜΓ ΜΟΝΗΡΟΥΣ ΜΥΙΚΗΣ ΙΝΑΣ</vt:lpstr>
      <vt:lpstr>ΗΜΓ ΜΟΝΗΡΟΥΣ ΜΥΙΚΗΣ ΙΝΑΣ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ΑΠΕΙΚΟΝΙΣΤΙΚΟΣ ΕΛΕΓΧΟΣ</vt:lpstr>
      <vt:lpstr>ΔΙΑΓΝΩΣΤΙΚΑ ΠΡΟΒΛΗΜΑΤΑ</vt:lpstr>
      <vt:lpstr>Διαφορική Διάγνωση</vt:lpstr>
      <vt:lpstr>ΘΕΡΑΠΕΙΑ ΑΝΑΣΤΟΛΕΙΣ AchE</vt:lpstr>
      <vt:lpstr>Παρουσίαση του PowerPoint</vt:lpstr>
      <vt:lpstr>Παρουσίαση του PowerPoint</vt:lpstr>
      <vt:lpstr>ΘΕΡΑΠΕΙΑ ΑΝΟΣΟΚΑΤΑΣΤΟΛΗ</vt:lpstr>
      <vt:lpstr>ΘΥΜΕΚΤΟΜΗ</vt:lpstr>
      <vt:lpstr>ΘΕΡΑΠΕΙΑ ΑΝΟΣΟΚΑΤΑΣΤΟΛΗ</vt:lpstr>
      <vt:lpstr>ΘΕΡΑΠΕΙΑ ΑΝΟΣΟΚΑΤΑΣΤΟΛΗ</vt:lpstr>
      <vt:lpstr>ΘΕΡΑΠΕΙΑ ΑΝΟΣΟΚΑΤΑΣΤΟΛΗ</vt:lpstr>
      <vt:lpstr>ΘΕΡΑΠΕΙΑ ΑΝΟΣΟΚΑΤΑΣΤΟΛΗ</vt:lpstr>
      <vt:lpstr>ΒΡΑΧΕΙΑΣ ΔΙΑΡΚΕΙΑΣ ΘΕΡΑΠΕΙΕΣ</vt:lpstr>
      <vt:lpstr>ΘΕΡΑΠΕΙΑ ΜΥΑΣΘΕΝΙΚΗΣ ΚΡΙΣΗΣ</vt:lpstr>
      <vt:lpstr>ΧΟΛΙΝΕΡΓΙΚΗ ΚΡΙΣΗ</vt:lpstr>
      <vt:lpstr>ΑΝΑΙΣΘΗΣΙΑ</vt:lpstr>
      <vt:lpstr>ΕΓΚΥΜΟΣΥΝΗ</vt:lpstr>
      <vt:lpstr>ΦΑΡΜΑΚΑ ΠΟΥ ΕΠΙΔΕΙΝΩΝΟΥΝ ΜΥΑΣΘΕΝΕΙΑ</vt:lpstr>
      <vt:lpstr>ΠΟΡΕΙΑ</vt:lpstr>
      <vt:lpstr>ΠΟΡΕΙΑ</vt:lpstr>
      <vt:lpstr>ΠΡΟΓΝΩΣΗ</vt:lpstr>
      <vt:lpstr>Καρδιακή συμμετοχή στη μυασθένεια</vt:lpstr>
      <vt:lpstr>Καρδιακή συμμετοχή στη μυασθένεια</vt:lpstr>
      <vt:lpstr>Καρδιακή συμμετοχή στη μυασθένεια</vt:lpstr>
      <vt:lpstr>Καρδιακή συμμετοχή στη μυασθένεια</vt:lpstr>
      <vt:lpstr>Καρδιακή ανεπάρκεια  μυοκαρδιοπάθεια σε μυασθένεια</vt:lpstr>
      <vt:lpstr>ΜΥΑΣΘΕΝΕΙΑ ΚΑΙ ΠΕΡΙΚΑΡΔΙΤΙΔΑ</vt:lpstr>
      <vt:lpstr>ΜΥΑΣΘΕΝΕΙΑ ΚΑΙ ΑΡΡΥΘΜΙΑ</vt:lpstr>
      <vt:lpstr>ΣΤΕΦΑΝΙΑΙΑ ΝΟΣΟΣ ΚΑΙ ΜΥΑΣΘΕΝΕΙΑ</vt:lpstr>
      <vt:lpstr>ΜΥΑΣΘΕΝΕΙΑ ΚΑΙ ΚΧ ΕΠΕΜΒΑΣΕΙΣ</vt:lpstr>
      <vt:lpstr>ΜΥΑΣΘΕΝΕΙΑ ΚΑΙ ΒΑΛΒΙΔΟΠΑΘΕΙΑ</vt:lpstr>
      <vt:lpstr>ΑΥΤΟΑΝΟΣΗ ΑΥΤΟΝΟΜΗ ΠΟΛΥΝΕΥΡΟΠΑΘΕΙΑ ΑΑΝ</vt:lpstr>
      <vt:lpstr>ΜΥΑΣΘΕΝΕΙΑ-ΚΑΡΔΙΑΚΑ ΕΝΖΥΜΑ</vt:lpstr>
      <vt:lpstr>Παρουσίαση του PowerPoint</vt:lpstr>
      <vt:lpstr>ΒΙΒΛΙΟΓΡΑΦΙΑ </vt:lpstr>
      <vt:lpstr>ΑΛΛΑΝΤΙΑΣΗ</vt:lpstr>
      <vt:lpstr>ΑΛΛΑΝΤΙΑΣΗ</vt:lpstr>
      <vt:lpstr>Παρουσίαση του PowerPoint</vt:lpstr>
      <vt:lpstr>ΤΕΤΑΝΟΣ</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ΜΥΑΣΘΕΝΕΙΑ</dc:title>
  <dc:creator>mariannis</dc:creator>
  <cp:lastModifiedBy>marianna papadopoulou</cp:lastModifiedBy>
  <cp:revision>69</cp:revision>
  <dcterms:created xsi:type="dcterms:W3CDTF">2018-01-24T17:36:45Z</dcterms:created>
  <dcterms:modified xsi:type="dcterms:W3CDTF">2021-12-14T17:37:33Z</dcterms:modified>
</cp:coreProperties>
</file>